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128"/>
  </p:notesMasterIdLst>
  <p:sldIdLst>
    <p:sldId id="256" r:id="rId2"/>
    <p:sldId id="838" r:id="rId3"/>
    <p:sldId id="839" r:id="rId4"/>
    <p:sldId id="840" r:id="rId5"/>
    <p:sldId id="841" r:id="rId6"/>
    <p:sldId id="842" r:id="rId7"/>
    <p:sldId id="843" r:id="rId8"/>
    <p:sldId id="844" r:id="rId9"/>
    <p:sldId id="845" r:id="rId10"/>
    <p:sldId id="846" r:id="rId11"/>
    <p:sldId id="847" r:id="rId12"/>
    <p:sldId id="848" r:id="rId13"/>
    <p:sldId id="849" r:id="rId14"/>
    <p:sldId id="850" r:id="rId15"/>
    <p:sldId id="851" r:id="rId16"/>
    <p:sldId id="852" r:id="rId17"/>
    <p:sldId id="853" r:id="rId18"/>
    <p:sldId id="854" r:id="rId19"/>
    <p:sldId id="855" r:id="rId20"/>
    <p:sldId id="856" r:id="rId21"/>
    <p:sldId id="857" r:id="rId22"/>
    <p:sldId id="858" r:id="rId23"/>
    <p:sldId id="859" r:id="rId24"/>
    <p:sldId id="860" r:id="rId25"/>
    <p:sldId id="861" r:id="rId26"/>
    <p:sldId id="862" r:id="rId27"/>
    <p:sldId id="863" r:id="rId28"/>
    <p:sldId id="864" r:id="rId29"/>
    <p:sldId id="865" r:id="rId30"/>
    <p:sldId id="866" r:id="rId31"/>
    <p:sldId id="867" r:id="rId32"/>
    <p:sldId id="870" r:id="rId33"/>
    <p:sldId id="868" r:id="rId34"/>
    <p:sldId id="869" r:id="rId35"/>
    <p:sldId id="871" r:id="rId36"/>
    <p:sldId id="872" r:id="rId37"/>
    <p:sldId id="873" r:id="rId38"/>
    <p:sldId id="874" r:id="rId39"/>
    <p:sldId id="875" r:id="rId40"/>
    <p:sldId id="876" r:id="rId41"/>
    <p:sldId id="877" r:id="rId42"/>
    <p:sldId id="878" r:id="rId43"/>
    <p:sldId id="879" r:id="rId44"/>
    <p:sldId id="880" r:id="rId45"/>
    <p:sldId id="881" r:id="rId46"/>
    <p:sldId id="882" r:id="rId47"/>
    <p:sldId id="883" r:id="rId48"/>
    <p:sldId id="884" r:id="rId49"/>
    <p:sldId id="885" r:id="rId50"/>
    <p:sldId id="886" r:id="rId51"/>
    <p:sldId id="887" r:id="rId52"/>
    <p:sldId id="888" r:id="rId53"/>
    <p:sldId id="889" r:id="rId54"/>
    <p:sldId id="890" r:id="rId55"/>
    <p:sldId id="891" r:id="rId56"/>
    <p:sldId id="892" r:id="rId57"/>
    <p:sldId id="893" r:id="rId58"/>
    <p:sldId id="894" r:id="rId59"/>
    <p:sldId id="895" r:id="rId60"/>
    <p:sldId id="257" r:id="rId61"/>
    <p:sldId id="643" r:id="rId62"/>
    <p:sldId id="646" r:id="rId63"/>
    <p:sldId id="647" r:id="rId64"/>
    <p:sldId id="648" r:id="rId65"/>
    <p:sldId id="649" r:id="rId66"/>
    <p:sldId id="645" r:id="rId67"/>
    <p:sldId id="650" r:id="rId68"/>
    <p:sldId id="651" r:id="rId69"/>
    <p:sldId id="652" r:id="rId70"/>
    <p:sldId id="653" r:id="rId71"/>
    <p:sldId id="656" r:id="rId72"/>
    <p:sldId id="657" r:id="rId73"/>
    <p:sldId id="659" r:id="rId74"/>
    <p:sldId id="660" r:id="rId75"/>
    <p:sldId id="661" r:id="rId76"/>
    <p:sldId id="662" r:id="rId77"/>
    <p:sldId id="658" r:id="rId78"/>
    <p:sldId id="664" r:id="rId79"/>
    <p:sldId id="665" r:id="rId80"/>
    <p:sldId id="719" r:id="rId81"/>
    <p:sldId id="668" r:id="rId82"/>
    <p:sldId id="832" r:id="rId83"/>
    <p:sldId id="833" r:id="rId84"/>
    <p:sldId id="834" r:id="rId85"/>
    <p:sldId id="835" r:id="rId86"/>
    <p:sldId id="836" r:id="rId87"/>
    <p:sldId id="837" r:id="rId88"/>
    <p:sldId id="670" r:id="rId89"/>
    <p:sldId id="671" r:id="rId90"/>
    <p:sldId id="672" r:id="rId91"/>
    <p:sldId id="673" r:id="rId92"/>
    <p:sldId id="676" r:id="rId93"/>
    <p:sldId id="677" r:id="rId94"/>
    <p:sldId id="678" r:id="rId95"/>
    <p:sldId id="679" r:id="rId96"/>
    <p:sldId id="722" r:id="rId97"/>
    <p:sldId id="723" r:id="rId98"/>
    <p:sldId id="724" r:id="rId99"/>
    <p:sldId id="725" r:id="rId100"/>
    <p:sldId id="726" r:id="rId101"/>
    <p:sldId id="727" r:id="rId102"/>
    <p:sldId id="680" r:id="rId103"/>
    <p:sldId id="682" r:id="rId104"/>
    <p:sldId id="681" r:id="rId105"/>
    <p:sldId id="683" r:id="rId106"/>
    <p:sldId id="684" r:id="rId107"/>
    <p:sldId id="685" r:id="rId108"/>
    <p:sldId id="686" r:id="rId109"/>
    <p:sldId id="687" r:id="rId110"/>
    <p:sldId id="728" r:id="rId111"/>
    <p:sldId id="729" r:id="rId112"/>
    <p:sldId id="701" r:id="rId113"/>
    <p:sldId id="703" r:id="rId114"/>
    <p:sldId id="704" r:id="rId115"/>
    <p:sldId id="705" r:id="rId116"/>
    <p:sldId id="706" r:id="rId117"/>
    <p:sldId id="707" r:id="rId118"/>
    <p:sldId id="708" r:id="rId119"/>
    <p:sldId id="709" r:id="rId120"/>
    <p:sldId id="710" r:id="rId121"/>
    <p:sldId id="711" r:id="rId122"/>
    <p:sldId id="714" r:id="rId123"/>
    <p:sldId id="730" r:id="rId124"/>
    <p:sldId id="731" r:id="rId125"/>
    <p:sldId id="720" r:id="rId126"/>
    <p:sldId id="721" r:id="rId1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448" autoAdjust="0"/>
    <p:restoredTop sz="64158" autoAdjust="0"/>
  </p:normalViewPr>
  <p:slideViewPr>
    <p:cSldViewPr snapToGrid="0">
      <p:cViewPr varScale="1">
        <p:scale>
          <a:sx n="75" d="100"/>
          <a:sy n="75" d="100"/>
        </p:scale>
        <p:origin x="102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74083A-88E7-4646-8784-E1C353453507}" type="datetimeFigureOut">
              <a:rPr lang="zh-CN" altLang="en-US" smtClean="0"/>
              <a:t>2018/6/21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AEC9DC-DF13-4969-9501-309A1A76E8A8}" type="slidenum">
              <a:rPr lang="zh-CN" altLang="en-US" smtClean="0"/>
              <a:t>‹#›</a:t>
            </a:fld>
            <a:endParaRPr lang="zh-CN" altLang="en-US"/>
          </a:p>
        </p:txBody>
      </p:sp>
    </p:spTree>
    <p:extLst>
      <p:ext uri="{BB962C8B-B14F-4D97-AF65-F5344CB8AC3E}">
        <p14:creationId xmlns:p14="http://schemas.microsoft.com/office/powerpoint/2010/main" val="2810568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3</a:t>
            </a:fld>
            <a:endParaRPr lang="zh-CN" altLang="en-US"/>
          </a:p>
        </p:txBody>
      </p:sp>
    </p:spTree>
    <p:extLst>
      <p:ext uri="{BB962C8B-B14F-4D97-AF65-F5344CB8AC3E}">
        <p14:creationId xmlns:p14="http://schemas.microsoft.com/office/powerpoint/2010/main" val="1065946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76</a:t>
            </a:fld>
            <a:endParaRPr lang="zh-CN" altLang="en-US"/>
          </a:p>
        </p:txBody>
      </p:sp>
    </p:spTree>
    <p:extLst>
      <p:ext uri="{BB962C8B-B14F-4D97-AF65-F5344CB8AC3E}">
        <p14:creationId xmlns:p14="http://schemas.microsoft.com/office/powerpoint/2010/main" val="2914927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80</a:t>
            </a:fld>
            <a:endParaRPr lang="zh-CN" altLang="en-US"/>
          </a:p>
        </p:txBody>
      </p:sp>
    </p:spTree>
    <p:extLst>
      <p:ext uri="{BB962C8B-B14F-4D97-AF65-F5344CB8AC3E}">
        <p14:creationId xmlns:p14="http://schemas.microsoft.com/office/powerpoint/2010/main" val="2942129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82</a:t>
            </a:fld>
            <a:endParaRPr lang="zh-CN" altLang="en-US"/>
          </a:p>
        </p:txBody>
      </p:sp>
    </p:spTree>
    <p:extLst>
      <p:ext uri="{BB962C8B-B14F-4D97-AF65-F5344CB8AC3E}">
        <p14:creationId xmlns:p14="http://schemas.microsoft.com/office/powerpoint/2010/main" val="3927202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83</a:t>
            </a:fld>
            <a:endParaRPr lang="zh-CN" altLang="en-US"/>
          </a:p>
        </p:txBody>
      </p:sp>
    </p:spTree>
    <p:extLst>
      <p:ext uri="{BB962C8B-B14F-4D97-AF65-F5344CB8AC3E}">
        <p14:creationId xmlns:p14="http://schemas.microsoft.com/office/powerpoint/2010/main" val="91528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87</a:t>
            </a:fld>
            <a:endParaRPr lang="zh-CN" altLang="en-US"/>
          </a:p>
        </p:txBody>
      </p:sp>
    </p:spTree>
    <p:extLst>
      <p:ext uri="{BB962C8B-B14F-4D97-AF65-F5344CB8AC3E}">
        <p14:creationId xmlns:p14="http://schemas.microsoft.com/office/powerpoint/2010/main" val="1276001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88</a:t>
            </a:fld>
            <a:endParaRPr lang="zh-CN" altLang="en-US"/>
          </a:p>
        </p:txBody>
      </p:sp>
    </p:spTree>
    <p:extLst>
      <p:ext uri="{BB962C8B-B14F-4D97-AF65-F5344CB8AC3E}">
        <p14:creationId xmlns:p14="http://schemas.microsoft.com/office/powerpoint/2010/main" val="2578278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比如：门在关着的状态，用力推门，力量大于摩擦力，门被打开。小于等于摩擦力，门状态不会改变。</a:t>
            </a: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90</a:t>
            </a:fld>
            <a:endParaRPr lang="zh-CN" altLang="en-US"/>
          </a:p>
        </p:txBody>
      </p:sp>
    </p:spTree>
    <p:extLst>
      <p:ext uri="{BB962C8B-B14F-4D97-AF65-F5344CB8AC3E}">
        <p14:creationId xmlns:p14="http://schemas.microsoft.com/office/powerpoint/2010/main" val="40049661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从教室刚出去又进来了。没有走到其他房间。</a:t>
            </a: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98</a:t>
            </a:fld>
            <a:endParaRPr lang="zh-CN" altLang="en-US"/>
          </a:p>
        </p:txBody>
      </p:sp>
    </p:spTree>
    <p:extLst>
      <p:ext uri="{BB962C8B-B14F-4D97-AF65-F5344CB8AC3E}">
        <p14:creationId xmlns:p14="http://schemas.microsoft.com/office/powerpoint/2010/main" val="1098906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时间上，空间上</a:t>
            </a: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102</a:t>
            </a:fld>
            <a:endParaRPr lang="zh-CN" altLang="en-US"/>
          </a:p>
        </p:txBody>
      </p:sp>
    </p:spTree>
    <p:extLst>
      <p:ext uri="{BB962C8B-B14F-4D97-AF65-F5344CB8AC3E}">
        <p14:creationId xmlns:p14="http://schemas.microsoft.com/office/powerpoint/2010/main" val="2665588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信号本身也是</a:t>
            </a:r>
            <a:r>
              <a:rPr lang="en-US" altLang="zh-CN" dirty="0" smtClean="0"/>
              <a:t>1</a:t>
            </a:r>
            <a:r>
              <a:rPr lang="zh-CN" altLang="en-US" dirty="0" smtClean="0"/>
              <a:t>个对象。硬件故障信号，机器人故障这个信号。继承关系。</a:t>
            </a:r>
          </a:p>
          <a:p>
            <a:endParaRPr lang="en-US" altLang="zh-CN" dirty="0" smtClean="0"/>
          </a:p>
          <a:p>
            <a:r>
              <a:rPr lang="zh-CN" altLang="en-US" dirty="0" smtClean="0"/>
              <a:t>比如说：报纸上刊登意外。吃饭过程中，酒瓶子爆炸了。绿灯信号，红灯信号。</a:t>
            </a:r>
            <a:endParaRPr lang="en-US" altLang="zh-CN" dirty="0" smtClean="0"/>
          </a:p>
          <a:p>
            <a:endParaRPr lang="en-US" altLang="zh-CN" dirty="0" smtClean="0"/>
          </a:p>
          <a:p>
            <a:r>
              <a:rPr lang="zh-CN" altLang="en-US" dirty="0" smtClean="0"/>
              <a:t>硬件故障信号，机器人故障这个信号，</a:t>
            </a: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103</a:t>
            </a:fld>
            <a:endParaRPr lang="zh-CN" altLang="en-US"/>
          </a:p>
        </p:txBody>
      </p:sp>
    </p:spTree>
    <p:extLst>
      <p:ext uri="{BB962C8B-B14F-4D97-AF65-F5344CB8AC3E}">
        <p14:creationId xmlns:p14="http://schemas.microsoft.com/office/powerpoint/2010/main" val="3080678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5</a:t>
            </a:fld>
            <a:endParaRPr lang="zh-CN" altLang="en-US"/>
          </a:p>
        </p:txBody>
      </p:sp>
    </p:spTree>
    <p:extLst>
      <p:ext uri="{BB962C8B-B14F-4D97-AF65-F5344CB8AC3E}">
        <p14:creationId xmlns:p14="http://schemas.microsoft.com/office/powerpoint/2010/main" val="34973279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信号事件与调用事件的区别。前者一步的，后者同步的。</a:t>
            </a: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104</a:t>
            </a:fld>
            <a:endParaRPr lang="zh-CN" altLang="en-US"/>
          </a:p>
        </p:txBody>
      </p:sp>
    </p:spTree>
    <p:extLst>
      <p:ext uri="{BB962C8B-B14F-4D97-AF65-F5344CB8AC3E}">
        <p14:creationId xmlns:p14="http://schemas.microsoft.com/office/powerpoint/2010/main" val="2897350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往往往往是满足某一时间表达式。变化也用</a:t>
            </a:r>
            <a:r>
              <a:rPr lang="en-US" altLang="zh-CN" dirty="0" smtClean="0"/>
              <a:t>when </a:t>
            </a:r>
            <a:r>
              <a:rPr lang="zh-CN" altLang="en-US" dirty="0" smtClean="0"/>
              <a:t>，往往指的是表示某个条件，或某种情况。比如：</a:t>
            </a:r>
            <a:r>
              <a:rPr lang="en-US" altLang="zh-CN" dirty="0" smtClean="0"/>
              <a:t>2s</a:t>
            </a:r>
            <a:r>
              <a:rPr lang="zh-CN" altLang="en-US" dirty="0" smtClean="0"/>
              <a:t>以后，断开连接。超过</a:t>
            </a:r>
            <a:r>
              <a:rPr lang="en-US" altLang="zh-CN" dirty="0" smtClean="0"/>
              <a:t>2s</a:t>
            </a:r>
            <a:r>
              <a:rPr lang="zh-CN" altLang="en-US" dirty="0" smtClean="0"/>
              <a:t>自动切断连接。当</a:t>
            </a:r>
            <a:r>
              <a:rPr lang="en-US" altLang="zh-CN" dirty="0" smtClean="0"/>
              <a:t>11</a:t>
            </a:r>
            <a:r>
              <a:rPr lang="zh-CN" altLang="en-US" dirty="0" smtClean="0"/>
              <a:t>点</a:t>
            </a:r>
            <a:r>
              <a:rPr lang="en-US" altLang="zh-CN" dirty="0" smtClean="0"/>
              <a:t>35</a:t>
            </a:r>
            <a:r>
              <a:rPr lang="zh-CN" altLang="en-US" dirty="0" smtClean="0"/>
              <a:t>的时候，自我测试。</a:t>
            </a: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108</a:t>
            </a:fld>
            <a:endParaRPr lang="zh-CN" altLang="en-US"/>
          </a:p>
        </p:txBody>
      </p:sp>
    </p:spTree>
    <p:extLst>
      <p:ext uri="{BB962C8B-B14F-4D97-AF65-F5344CB8AC3E}">
        <p14:creationId xmlns:p14="http://schemas.microsoft.com/office/powerpoint/2010/main" val="42689691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订单处理系统。首先看一下这个状态图的流程。订单的动态行为是什么样的。</a:t>
            </a:r>
            <a:endParaRPr lang="en-US" altLang="zh-CN" dirty="0" smtClean="0"/>
          </a:p>
          <a:p>
            <a:r>
              <a:rPr lang="zh-CN" altLang="en-US" dirty="0" smtClean="0"/>
              <a:t>处理订单的规则。</a:t>
            </a:r>
            <a:endParaRPr lang="en-US" altLang="zh-CN" dirty="0" smtClean="0"/>
          </a:p>
          <a:p>
            <a:r>
              <a:rPr lang="zh-CN" altLang="en-US" dirty="0" smtClean="0"/>
              <a:t>首先检查库存是否有订单上的商品。如果都有，立即办理发货手续，发货。</a:t>
            </a:r>
            <a:endParaRPr lang="en-US" altLang="zh-CN" dirty="0" smtClean="0"/>
          </a:p>
          <a:p>
            <a:r>
              <a:rPr lang="zh-CN" altLang="en-US" dirty="0" smtClean="0"/>
              <a:t>如果没有，就必须订货。订货不是我们状态图的内容。订货对于订单而言是个等待状态。</a:t>
            </a:r>
            <a:endParaRPr lang="en-US" altLang="zh-CN" dirty="0" smtClean="0"/>
          </a:p>
          <a:p>
            <a:r>
              <a:rPr lang="zh-CN" altLang="en-US" dirty="0" smtClean="0"/>
              <a:t>如果进货了，我们检查进的商品中有没有我们订单中需要的。如果有，就把订单中缺货的一个商品去掉，接下来检查是否所有缺的都有，如果还不够就继续等。如果全了，就办理发货。</a:t>
            </a:r>
            <a:endParaRPr lang="en-US" altLang="zh-CN" dirty="0" smtClean="0"/>
          </a:p>
          <a:p>
            <a:r>
              <a:rPr lang="zh-CN" altLang="en-US" dirty="0" smtClean="0"/>
              <a:t>需要注意的是，发货前，任一阶段都可以取消订单。</a:t>
            </a:r>
            <a:endParaRPr lang="en-US" altLang="zh-CN" dirty="0" smtClean="0"/>
          </a:p>
          <a:p>
            <a:endParaRPr lang="en-US" altLang="zh-CN" dirty="0" smtClean="0"/>
          </a:p>
          <a:p>
            <a:r>
              <a:rPr lang="zh-CN" altLang="en-US" dirty="0" smtClean="0"/>
              <a:t>检查完，是条件， 收到商品是事件，取下一个是动作。发货是事件，取消是事件。</a:t>
            </a:r>
            <a:endParaRPr lang="en-US" altLang="zh-CN" dirty="0" smtClean="0"/>
          </a:p>
          <a:p>
            <a:endParaRPr lang="en-US" altLang="zh-CN" dirty="0" smtClean="0"/>
          </a:p>
          <a:p>
            <a:r>
              <a:rPr lang="zh-CN" altLang="en-US" dirty="0" smtClean="0"/>
              <a:t>终态只有一个不够清晰。已发货和取消是不同的结果，所以最好用</a:t>
            </a:r>
            <a:r>
              <a:rPr lang="en-US" altLang="zh-CN" dirty="0" smtClean="0"/>
              <a:t>2</a:t>
            </a:r>
            <a:r>
              <a:rPr lang="zh-CN" altLang="en-US" dirty="0" smtClean="0"/>
              <a:t>个终态。</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116</a:t>
            </a:fld>
            <a:endParaRPr lang="zh-CN" altLang="en-US"/>
          </a:p>
        </p:txBody>
      </p:sp>
    </p:spTree>
    <p:extLst>
      <p:ext uri="{BB962C8B-B14F-4D97-AF65-F5344CB8AC3E}">
        <p14:creationId xmlns:p14="http://schemas.microsoft.com/office/powerpoint/2010/main" val="34340619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用了组合状态表示。中间是订单处理过程。处理中间，随时可以取消。</a:t>
            </a:r>
            <a:endParaRPr lang="en-US" altLang="zh-CN" dirty="0" smtClean="0"/>
          </a:p>
          <a:p>
            <a:r>
              <a:rPr lang="zh-CN" altLang="en-US" dirty="0" smtClean="0"/>
              <a:t>处理的过程，检查，等待，办理发货。</a:t>
            </a:r>
            <a:endParaRPr lang="en-US" altLang="zh-CN" dirty="0" smtClean="0"/>
          </a:p>
          <a:p>
            <a:r>
              <a:rPr lang="zh-CN" altLang="en-US" dirty="0" smtClean="0"/>
              <a:t>问题，组合状态中是否可以放初态和终态？ 初态可以的（但是重复了。直接把初态放到组合里面），但终态不可以（因为随时可以取消，如果加了，取消就没有办法表示了）</a:t>
            </a: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117</a:t>
            </a:fld>
            <a:endParaRPr lang="zh-CN" altLang="en-US"/>
          </a:p>
        </p:txBody>
      </p:sp>
    </p:spTree>
    <p:extLst>
      <p:ext uri="{BB962C8B-B14F-4D97-AF65-F5344CB8AC3E}">
        <p14:creationId xmlns:p14="http://schemas.microsoft.com/office/powerpoint/2010/main" val="2801892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简化显示的订单处理状态图。随时可以取消。如果没有取消，处理完就可以发货。</a:t>
            </a: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118</a:t>
            </a:fld>
            <a:endParaRPr lang="zh-CN" altLang="en-US"/>
          </a:p>
        </p:txBody>
      </p:sp>
    </p:spTree>
    <p:extLst>
      <p:ext uri="{BB962C8B-B14F-4D97-AF65-F5344CB8AC3E}">
        <p14:creationId xmlns:p14="http://schemas.microsoft.com/office/powerpoint/2010/main" val="21613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30</a:t>
            </a:fld>
            <a:endParaRPr lang="zh-CN" altLang="en-US"/>
          </a:p>
        </p:txBody>
      </p:sp>
    </p:spTree>
    <p:extLst>
      <p:ext uri="{BB962C8B-B14F-4D97-AF65-F5344CB8AC3E}">
        <p14:creationId xmlns:p14="http://schemas.microsoft.com/office/powerpoint/2010/main" val="1628211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61</a:t>
            </a:fld>
            <a:endParaRPr lang="zh-CN" altLang="en-US"/>
          </a:p>
        </p:txBody>
      </p:sp>
    </p:spTree>
    <p:extLst>
      <p:ext uri="{BB962C8B-B14F-4D97-AF65-F5344CB8AC3E}">
        <p14:creationId xmlns:p14="http://schemas.microsoft.com/office/powerpoint/2010/main" val="1824811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65</a:t>
            </a:fld>
            <a:endParaRPr lang="zh-CN" altLang="en-US"/>
          </a:p>
        </p:txBody>
      </p:sp>
    </p:spTree>
    <p:extLst>
      <p:ext uri="{BB962C8B-B14F-4D97-AF65-F5344CB8AC3E}">
        <p14:creationId xmlns:p14="http://schemas.microsoft.com/office/powerpoint/2010/main" val="1323992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57AEC9DC-DF13-4969-9501-309A1A76E8A8}" type="slidenum">
              <a:rPr lang="zh-CN" altLang="en-US" smtClean="0"/>
              <a:t>66</a:t>
            </a:fld>
            <a:endParaRPr lang="zh-CN" altLang="en-US"/>
          </a:p>
        </p:txBody>
      </p:sp>
    </p:spTree>
    <p:extLst>
      <p:ext uri="{BB962C8B-B14F-4D97-AF65-F5344CB8AC3E}">
        <p14:creationId xmlns:p14="http://schemas.microsoft.com/office/powerpoint/2010/main" val="1533030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68</a:t>
            </a:fld>
            <a:endParaRPr lang="zh-CN" altLang="en-US"/>
          </a:p>
        </p:txBody>
      </p:sp>
    </p:spTree>
    <p:extLst>
      <p:ext uri="{BB962C8B-B14F-4D97-AF65-F5344CB8AC3E}">
        <p14:creationId xmlns:p14="http://schemas.microsoft.com/office/powerpoint/2010/main" val="3095938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69</a:t>
            </a:fld>
            <a:endParaRPr lang="zh-CN" altLang="en-US"/>
          </a:p>
        </p:txBody>
      </p:sp>
    </p:spTree>
    <p:extLst>
      <p:ext uri="{BB962C8B-B14F-4D97-AF65-F5344CB8AC3E}">
        <p14:creationId xmlns:p14="http://schemas.microsoft.com/office/powerpoint/2010/main" val="2788366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74</a:t>
            </a:fld>
            <a:endParaRPr lang="zh-CN" altLang="en-US"/>
          </a:p>
        </p:txBody>
      </p:sp>
    </p:spTree>
    <p:extLst>
      <p:ext uri="{BB962C8B-B14F-4D97-AF65-F5344CB8AC3E}">
        <p14:creationId xmlns:p14="http://schemas.microsoft.com/office/powerpoint/2010/main" val="351491176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690626" y="1346947"/>
            <a:ext cx="7667244"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0626" y="4282763"/>
            <a:ext cx="7667244"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90626" y="1484779"/>
            <a:ext cx="7667244"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475220" cy="3035808"/>
          </a:xfrm>
        </p:spPr>
        <p:txBody>
          <a:bodyPr anchor="ctr">
            <a:noAutofit/>
          </a:bodyPr>
          <a:lstStyle>
            <a:lvl1pPr algn="l">
              <a:lnSpc>
                <a:spcPct val="85000"/>
              </a:lnSpc>
              <a:defRPr sz="6600" b="1" cap="none"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8B4AF60A-713C-41BA-9788-4C493DDC0A9C}" type="datetimeFigureOut">
              <a:rPr lang="en-US" smtClean="0"/>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9122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E5E0FA7-C445-42F7-AF66-A4F5A6FC8A9C}" type="datetimeFigureOut">
              <a:rPr lang="en-US" smtClean="0"/>
              <a:t>6/21/2018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3712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85AC5C5-1A57-4420-8AFB-CE41693A794B}" type="datetimeFigureOut">
              <a:rPr lang="en-US" smtClean="0"/>
              <a:t>6/21/2018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35792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7C23B3-3CEA-CB42-9B9D-E73A8AA2EA0B}"/>
              </a:ext>
            </a:extLst>
          </p:cNvPr>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B41E292-F122-D04C-A4C2-CDF21C5D36E6}"/>
              </a:ext>
            </a:extLst>
          </p:cNvPr>
          <p:cNvSpPr>
            <a:spLocks noGrp="1"/>
          </p:cNvSpPr>
          <p:nvPr>
            <p:ph type="body" sz="half" idx="1"/>
          </p:nvPr>
        </p:nvSpPr>
        <p:spPr>
          <a:xfrm>
            <a:off x="457200" y="1719263"/>
            <a:ext cx="8229600" cy="21288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20656F2-D180-C740-A8DD-26D74F7DAD87}"/>
              </a:ext>
            </a:extLst>
          </p:cNvPr>
          <p:cNvSpPr>
            <a:spLocks noGrp="1"/>
          </p:cNvSpPr>
          <p:nvPr>
            <p:ph sz="half" idx="2"/>
          </p:nvPr>
        </p:nvSpPr>
        <p:spPr>
          <a:xfrm>
            <a:off x="457200" y="4000500"/>
            <a:ext cx="8229600" cy="21304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E3DFCEA-B07A-5E41-92A8-6D18F9773CD1}"/>
              </a:ext>
            </a:extLst>
          </p:cNvPr>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8637D0BB-16C4-684B-B7B3-35D6E42DE575}"/>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幻灯片编号占位符 6">
            <a:extLst>
              <a:ext uri="{FF2B5EF4-FFF2-40B4-BE49-F238E27FC236}">
                <a16:creationId xmlns:a16="http://schemas.microsoft.com/office/drawing/2014/main" id="{C257FBB2-8A3E-9E4B-8921-0EE1BF64B7B1}"/>
              </a:ext>
            </a:extLst>
          </p:cNvPr>
          <p:cNvSpPr>
            <a:spLocks noGrp="1"/>
          </p:cNvSpPr>
          <p:nvPr>
            <p:ph type="sldNum" sz="quarter" idx="12"/>
          </p:nvPr>
        </p:nvSpPr>
        <p:spPr>
          <a:xfrm>
            <a:off x="6553200" y="6248400"/>
            <a:ext cx="2133600" cy="457200"/>
          </a:xfrm>
        </p:spPr>
        <p:txBody>
          <a:bodyPr/>
          <a:lstStyle>
            <a:lvl1pPr>
              <a:defRPr/>
            </a:lvl1pPr>
          </a:lstStyle>
          <a:p>
            <a:fld id="{6578CFB4-EF06-AA4A-8B1E-94421F69EA2A}" type="slidenum">
              <a:rPr lang="en-US" altLang="zh-CN"/>
              <a:pPr/>
              <a:t>‹#›</a:t>
            </a:fld>
            <a:endParaRPr lang="en-US" altLang="zh-CN"/>
          </a:p>
        </p:txBody>
      </p:sp>
    </p:spTree>
    <p:extLst>
      <p:ext uri="{BB962C8B-B14F-4D97-AF65-F5344CB8AC3E}">
        <p14:creationId xmlns:p14="http://schemas.microsoft.com/office/powerpoint/2010/main" val="734448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0975C4-F591-6A4A-BAC5-55F210946DA6}"/>
              </a:ext>
            </a:extLst>
          </p:cNvPr>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BE6C45B-52E9-344F-B345-9A3D545EF490}"/>
              </a:ext>
            </a:extLst>
          </p:cNvPr>
          <p:cNvSpPr>
            <a:spLocks noGrp="1"/>
          </p:cNvSpPr>
          <p:nvPr>
            <p:ph type="body" sz="half" idx="1"/>
          </p:nvPr>
        </p:nvSpPr>
        <p:spPr>
          <a:xfrm>
            <a:off x="457200" y="1719263"/>
            <a:ext cx="4038600" cy="44116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6639F1D-047E-8543-81F0-35E479808655}"/>
              </a:ext>
            </a:extLst>
          </p:cNvPr>
          <p:cNvSpPr>
            <a:spLocks noGrp="1"/>
          </p:cNvSpPr>
          <p:nvPr>
            <p:ph sz="half" idx="2"/>
          </p:nvPr>
        </p:nvSpPr>
        <p:spPr>
          <a:xfrm>
            <a:off x="4648200" y="1719263"/>
            <a:ext cx="4038600" cy="44116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5B357B8-0930-C046-8C35-B2F44F08037F}"/>
              </a:ext>
            </a:extLst>
          </p:cNvPr>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9016549C-96F8-4C4C-8948-7B1C61D5E895}"/>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幻灯片编号占位符 6">
            <a:extLst>
              <a:ext uri="{FF2B5EF4-FFF2-40B4-BE49-F238E27FC236}">
                <a16:creationId xmlns:a16="http://schemas.microsoft.com/office/drawing/2014/main" id="{2BF248CC-B85A-D245-999F-01C54A3353F6}"/>
              </a:ext>
            </a:extLst>
          </p:cNvPr>
          <p:cNvSpPr>
            <a:spLocks noGrp="1"/>
          </p:cNvSpPr>
          <p:nvPr>
            <p:ph type="sldNum" sz="quarter" idx="12"/>
          </p:nvPr>
        </p:nvSpPr>
        <p:spPr>
          <a:xfrm>
            <a:off x="6553200" y="6248400"/>
            <a:ext cx="2133600" cy="457200"/>
          </a:xfrm>
        </p:spPr>
        <p:txBody>
          <a:bodyPr/>
          <a:lstStyle>
            <a:lvl1pPr>
              <a:defRPr/>
            </a:lvl1pPr>
          </a:lstStyle>
          <a:p>
            <a:fld id="{3C95505E-22DD-EF48-BE0C-0A4FADC3E8E6}" type="slidenum">
              <a:rPr lang="en-US" altLang="zh-CN"/>
              <a:pPr/>
              <a:t>‹#›</a:t>
            </a:fld>
            <a:endParaRPr lang="en-US" altLang="zh-CN"/>
          </a:p>
        </p:txBody>
      </p:sp>
    </p:spTree>
    <p:extLst>
      <p:ext uri="{BB962C8B-B14F-4D97-AF65-F5344CB8AC3E}">
        <p14:creationId xmlns:p14="http://schemas.microsoft.com/office/powerpoint/2010/main" val="1821052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A4C08AF-84E6-4329-8E67-FEA434B47075}" type="datetimeFigureOut">
              <a:rPr lang="en-US" smtClean="0"/>
              <a:t>6/21/2018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32047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5000"/>
              </a:lnSpc>
              <a:defRPr sz="6600" b="1"/>
            </a:lvl1pPr>
          </a:lstStyle>
          <a:p>
            <a:r>
              <a:rPr lang="zh-CN" altLang="en-US"/>
              <a:t>单击此处编辑母版标题样式</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4F6EE328-6AFF-436B-881F-213D56084544}" type="datetimeFigureOut">
              <a:rPr lang="en-US" smtClean="0"/>
              <a:t>6/21/2018</a:t>
            </a:fld>
            <a:endParaRPr lang="en-US" dirty="0"/>
          </a:p>
        </p:txBody>
      </p:sp>
      <p:sp>
        <p:nvSpPr>
          <p:cNvPr id="5" name="Footer Placeholder 4"/>
          <p:cNvSpPr>
            <a:spLocks noGrp="1"/>
          </p:cNvSpPr>
          <p:nvPr>
            <p:ph type="ftr" sz="quarter" idx="11"/>
          </p:nvPr>
        </p:nvSpPr>
        <p:spPr>
          <a:xfrm>
            <a:off x="1623376" y="6282268"/>
            <a:ext cx="4745736" cy="365125"/>
          </a:xfrm>
        </p:spPr>
        <p:txBody>
          <a:bodyPr/>
          <a:lstStyle>
            <a:lvl1pPr>
              <a:defRPr>
                <a:solidFill>
                  <a:schemeClr val="accent1">
                    <a:lumMod val="50000"/>
                  </a:schemeClr>
                </a:solidFill>
              </a:defRPr>
            </a:lvl1pPr>
          </a:lstStyle>
          <a:p>
            <a:endParaRPr lang="en-US" dirty="0"/>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09348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E02069A-09EE-4C7C-86A4-2314A404921D}" type="datetimeFigureOut">
              <a:rPr lang="en-US" smtClean="0"/>
              <a:t>6/21/2018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40816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56EE7F1-171E-411F-96CA-A251A21496E7}" type="datetimeFigureOut">
              <a:rPr lang="en-US" smtClean="0"/>
              <a:t>6/21/2018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84967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8872C98D-A273-4547-9B92-97D7769F71A6}" type="datetimeFigureOut">
              <a:rPr lang="en-US" smtClean="0"/>
              <a:t>6/21/2018</a:t>
            </a:fld>
            <a:endParaRPr lang="en-US" dirty="0"/>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34791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7CD67-0644-446C-B2AD-1C09BF34F286}" type="datetimeFigureOut">
              <a:rPr lang="en-US" smtClean="0"/>
              <a:t>6/21/2018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49389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zh-CN" altLang="en-US"/>
              <a:t>单击此处编辑母版标题样式</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81480828-6983-48AD-9E27-CBD3696F837E}" type="datetimeFigureOut">
              <a:rPr lang="en-US" smtClean="0"/>
              <a:t>6/21/2018</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61189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2C5EFB91-0324-450E-B17F-36DC0ECCE413}" type="datetimeFigureOut">
              <a:rPr lang="en-US" smtClean="0"/>
              <a:t>6/21/2018</a:t>
            </a:fld>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481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52E37674-C1BA-4107-9B06-6D4CAC3A3DF5}" type="datetimeFigureOut">
              <a:rPr lang="en-US" smtClean="0"/>
              <a:t>6/21/2018</a:t>
            </a:fld>
            <a:endParaRPr lang="en-US" dirty="0"/>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63725799"/>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Lst>
  <p:hf sldNum="0" hdr="0" ftr="0" dt="0"/>
  <p:txStyles>
    <p:titleStyle>
      <a:lvl1pPr algn="l" defTabSz="914400" rtl="0" eaLnBrk="1" latinLnBrk="0" hangingPunct="1">
        <a:lnSpc>
          <a:spcPct val="90000"/>
        </a:lnSpc>
        <a:spcBef>
          <a:spcPct val="0"/>
        </a:spcBef>
        <a:buNone/>
        <a:defRPr sz="4200" b="1" kern="1200" cap="none"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93.em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4.emf"/></Relationships>
</file>

<file path=ppt/slides/_rels/slide10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3.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97.png"/></Relationships>
</file>

<file path=ppt/slides/_rels/slide104.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99.png"/></Relationships>
</file>

<file path=ppt/slides/_rels/slide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1.png"/><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5.png"/><Relationship Id="rId4"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6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7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8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5" Type="http://schemas.openxmlformats.org/officeDocument/2006/relationships/image" Target="../media/image76.jpg"/><Relationship Id="rId4" Type="http://schemas.openxmlformats.org/officeDocument/2006/relationships/image" Target="../media/image3.png"/></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8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4.e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3.png"/><Relationship Id="rId5" Type="http://schemas.openxmlformats.org/officeDocument/2006/relationships/image" Target="../media/image85.emf"/><Relationship Id="rId4" Type="http://schemas.openxmlformats.org/officeDocument/2006/relationships/oleObject" Target="../embeddings/oleObject6.bin"/></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png"/><Relationship Id="rId4" Type="http://schemas.openxmlformats.org/officeDocument/2006/relationships/image" Target="../media/image87.emf"/></Relationships>
</file>

<file path=ppt/slides/_rels/slide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9.emf"/><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9.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1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系统分析与设计</a:t>
            </a:r>
          </a:p>
        </p:txBody>
      </p:sp>
      <p:sp>
        <p:nvSpPr>
          <p:cNvPr id="3" name="副标题 2"/>
          <p:cNvSpPr>
            <a:spLocks noGrp="1"/>
          </p:cNvSpPr>
          <p:nvPr>
            <p:ph type="subTitle" idx="1"/>
          </p:nvPr>
        </p:nvSpPr>
        <p:spPr/>
        <p:txBody>
          <a:bodyPr>
            <a:normAutofit/>
          </a:bodyPr>
          <a:lstStyle/>
          <a:p>
            <a:r>
              <a:rPr lang="zh-CN" altLang="en-US" sz="2800" dirty="0" smtClean="0">
                <a:solidFill>
                  <a:srgbClr val="FF0000"/>
                </a:solidFill>
                <a:latin typeface="黑体" panose="02010609060101010101" pitchFamily="49" charset="-122"/>
                <a:ea typeface="黑体" panose="02010609060101010101" pitchFamily="49" charset="-122"/>
              </a:rPr>
              <a:t>动态建模</a:t>
            </a:r>
            <a:endParaRPr lang="zh-CN" altLang="en-US" sz="2800"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7085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95633" y="1560799"/>
            <a:ext cx="7543800" cy="944562"/>
          </a:xfrm>
        </p:spPr>
        <p:txBody>
          <a:bodyPr>
            <a:normAutofit/>
          </a:bodyPr>
          <a:lstStyle/>
          <a:p>
            <a:r>
              <a:rPr lang="zh-CN" altLang="en-US" sz="2400" dirty="0"/>
              <a:t>动作状态的特点：</a:t>
            </a:r>
          </a:p>
        </p:txBody>
      </p:sp>
      <p:sp>
        <p:nvSpPr>
          <p:cNvPr id="45059" name="Rectangle 3"/>
          <p:cNvSpPr>
            <a:spLocks noGrp="1" noChangeArrowheads="1"/>
          </p:cNvSpPr>
          <p:nvPr>
            <p:ph type="body" idx="1"/>
          </p:nvPr>
        </p:nvSpPr>
        <p:spPr>
          <a:xfrm>
            <a:off x="533400" y="2369575"/>
            <a:ext cx="8153400" cy="4395019"/>
          </a:xfrm>
        </p:spPr>
        <p:txBody>
          <a:bodyPr>
            <a:noAutofit/>
          </a:bodyPr>
          <a:lstStyle/>
          <a:p>
            <a:pPr marL="571500" indent="-571500">
              <a:lnSpc>
                <a:spcPct val="80000"/>
              </a:lnSpc>
              <a:buFont typeface="Wingdings" panose="05000000000000000000" pitchFamily="2" charset="2"/>
              <a:buAutoNum type="arabicPeriod"/>
            </a:pPr>
            <a:r>
              <a:rPr lang="zh-CN" altLang="en-US" sz="2400" b="1" dirty="0"/>
              <a:t>动作状态是原子的，它是构造活动图的最小单位，已经无法分解为更小的部分。</a:t>
            </a:r>
          </a:p>
          <a:p>
            <a:pPr marL="571500" indent="-571500">
              <a:lnSpc>
                <a:spcPct val="80000"/>
              </a:lnSpc>
              <a:buFont typeface="Wingdings" panose="05000000000000000000" pitchFamily="2" charset="2"/>
              <a:buAutoNum type="arabicPeriod"/>
            </a:pPr>
            <a:r>
              <a:rPr lang="zh-CN" altLang="en-US" sz="2400" b="1" dirty="0">
                <a:solidFill>
                  <a:srgbClr val="0033CC"/>
                </a:solidFill>
              </a:rPr>
              <a:t>动作状态是不可中断的状态，它一旦开始运行就不能中断，一直运行到结束。</a:t>
            </a:r>
          </a:p>
          <a:p>
            <a:pPr marL="571500" indent="-571500">
              <a:lnSpc>
                <a:spcPct val="80000"/>
              </a:lnSpc>
              <a:buFont typeface="Wingdings" panose="05000000000000000000" pitchFamily="2" charset="2"/>
              <a:buAutoNum type="arabicPeriod"/>
            </a:pPr>
            <a:r>
              <a:rPr lang="zh-CN" altLang="en-US" sz="2400" b="1" dirty="0">
                <a:solidFill>
                  <a:srgbClr val="990000"/>
                </a:solidFill>
              </a:rPr>
              <a:t>动作状态是瞬时的行为，它所占用的处理事件极短，有时甚至可以忽略。</a:t>
            </a:r>
          </a:p>
          <a:p>
            <a:pPr marL="571500" indent="-571500">
              <a:lnSpc>
                <a:spcPct val="80000"/>
              </a:lnSpc>
              <a:buFont typeface="Wingdings" panose="05000000000000000000" pitchFamily="2" charset="2"/>
              <a:buAutoNum type="arabicPeriod"/>
            </a:pPr>
            <a:r>
              <a:rPr lang="zh-CN" altLang="en-US" sz="2400" b="1" dirty="0"/>
              <a:t>动作状态可以有入转换，入转换既可以是</a:t>
            </a:r>
            <a:r>
              <a:rPr lang="zh-CN" altLang="en-US" sz="2400" b="1" dirty="0">
                <a:solidFill>
                  <a:srgbClr val="00B0F0"/>
                </a:solidFill>
              </a:rPr>
              <a:t>动作流</a:t>
            </a:r>
            <a:r>
              <a:rPr lang="zh-CN" altLang="en-US" sz="2400" b="1" dirty="0"/>
              <a:t>，也可以是</a:t>
            </a:r>
            <a:r>
              <a:rPr lang="zh-CN" altLang="en-US" sz="2400" b="1" dirty="0">
                <a:solidFill>
                  <a:srgbClr val="00B0F0"/>
                </a:solidFill>
              </a:rPr>
              <a:t>对象流</a:t>
            </a:r>
            <a:r>
              <a:rPr lang="zh-CN" altLang="en-US" sz="2400" b="1" dirty="0"/>
              <a:t>。动作状态至少有一条出转换，这条转换以内部动作的完成为起点，与外部事件无关。</a:t>
            </a:r>
          </a:p>
          <a:p>
            <a:pPr marL="571500" indent="-571500">
              <a:lnSpc>
                <a:spcPct val="80000"/>
              </a:lnSpc>
              <a:buFont typeface="Wingdings" panose="05000000000000000000" pitchFamily="2" charset="2"/>
              <a:buAutoNum type="arabicPeriod"/>
            </a:pPr>
            <a:r>
              <a:rPr lang="zh-CN" altLang="en-US" sz="2400" b="1" dirty="0">
                <a:solidFill>
                  <a:srgbClr val="FF3300"/>
                </a:solidFill>
              </a:rPr>
              <a:t>动作状态和状态图中的状态不同，它不能有入口动作和出口动作，更不能有内部转移。</a:t>
            </a:r>
          </a:p>
          <a:p>
            <a:pPr marL="571500" indent="-571500">
              <a:lnSpc>
                <a:spcPct val="80000"/>
              </a:lnSpc>
              <a:buFont typeface="Wingdings" panose="05000000000000000000" pitchFamily="2" charset="2"/>
              <a:buAutoNum type="arabicPeriod"/>
            </a:pPr>
            <a:r>
              <a:rPr lang="zh-CN" altLang="en-US" sz="2400" b="1" dirty="0"/>
              <a:t>在一张活动图中，动作状态允许多处出现。 </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695633" y="343244"/>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a:t>
            </a:r>
            <a:r>
              <a:rPr lang="zh-CN" altLang="en-US" sz="4400" b="0" dirty="0">
                <a:solidFill>
                  <a:srgbClr val="0070C0"/>
                </a:solidFill>
                <a:latin typeface="黑体" panose="02010609060101010101" pitchFamily="49" charset="-122"/>
                <a:ea typeface="黑体" panose="02010609060101010101" pitchFamily="49" charset="-122"/>
              </a:rPr>
              <a:t>活动图的组成元素</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437535" y="1142345"/>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1.</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活动（</a:t>
            </a:r>
            <a:r>
              <a:rPr kumimoji="1" lang="en-US" altLang="zh-CN" sz="2400" b="1" dirty="0">
                <a:solidFill>
                  <a:srgbClr val="FF0000"/>
                </a:solidFill>
                <a:latin typeface="黑体" panose="02010609060101010101" pitchFamily="49" charset="-122"/>
                <a:ea typeface="黑体" panose="02010609060101010101" pitchFamily="49" charset="-122"/>
              </a:rPr>
              <a:t>activity</a:t>
            </a:r>
            <a:r>
              <a:rPr kumimoji="1" lang="zh-CN" altLang="en-US" sz="2400" b="1" dirty="0">
                <a:solidFill>
                  <a:srgbClr val="FF0000"/>
                </a:solidFill>
                <a:latin typeface="黑体" panose="02010609060101010101" pitchFamily="49" charset="-122"/>
                <a:ea typeface="黑体" panose="02010609060101010101" pitchFamily="49" charset="-122"/>
              </a:rPr>
              <a:t>）</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1704310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body" idx="1"/>
          </p:nvPr>
        </p:nvSpPr>
        <p:spPr>
          <a:xfrm>
            <a:off x="548149" y="1696163"/>
            <a:ext cx="7772400" cy="2954495"/>
          </a:xfrm>
        </p:spPr>
        <p:txBody>
          <a:bodyPr>
            <a:noAutofit/>
          </a:bodyPr>
          <a:lstStyle/>
          <a:p>
            <a:pPr marL="609600" indent="-609600"/>
            <a:endParaRPr lang="en-US" altLang="zh-CN" dirty="0"/>
          </a:p>
          <a:p>
            <a:pPr marL="609600" indent="-609600">
              <a:buFont typeface="Wingdings" panose="05000000000000000000" pitchFamily="2" charset="2"/>
              <a:buAutoNum type="circleNumDbPlain"/>
            </a:pPr>
            <a:r>
              <a:rPr lang="zh-CN" altLang="en-US" sz="2400" b="1" dirty="0">
                <a:solidFill>
                  <a:srgbClr val="FF0000"/>
                </a:solidFill>
              </a:rPr>
              <a:t>自转换</a:t>
            </a:r>
            <a:r>
              <a:rPr lang="zh-CN" altLang="en-US" sz="2400" b="1" dirty="0"/>
              <a:t>是离开本状态后重新进入该状态，它会</a:t>
            </a:r>
            <a:r>
              <a:rPr lang="zh-CN" altLang="en-US" sz="2400" b="1" dirty="0">
                <a:solidFill>
                  <a:srgbClr val="00B050"/>
                </a:solidFill>
              </a:rPr>
              <a:t>激发状态的入口动作和出口动作的执行。</a:t>
            </a:r>
          </a:p>
          <a:p>
            <a:pPr marL="609600" indent="-609600">
              <a:buFont typeface="Wingdings" panose="05000000000000000000" pitchFamily="2" charset="2"/>
              <a:buAutoNum type="circleNumDbPlain"/>
            </a:pPr>
            <a:endParaRPr lang="zh-CN" altLang="en-US" sz="2400" b="1" dirty="0"/>
          </a:p>
          <a:p>
            <a:pPr marL="609600" indent="-609600">
              <a:buFont typeface="Wingdings" panose="05000000000000000000" pitchFamily="2" charset="2"/>
              <a:buAutoNum type="circleNumDbPlain"/>
            </a:pPr>
            <a:r>
              <a:rPr lang="zh-CN" altLang="en-US" sz="2400" b="1" dirty="0">
                <a:solidFill>
                  <a:srgbClr val="FF0000"/>
                </a:solidFill>
              </a:rPr>
              <a:t>内部转换</a:t>
            </a:r>
            <a:r>
              <a:rPr lang="zh-CN" altLang="en-US" sz="2400" b="1" dirty="0"/>
              <a:t>自始至终都不离开本状态，所以没有出口或入口事件，也就</a:t>
            </a:r>
            <a:r>
              <a:rPr lang="zh-CN" altLang="en-US" sz="2400" b="1" dirty="0">
                <a:solidFill>
                  <a:srgbClr val="00B050"/>
                </a:solidFill>
              </a:rPr>
              <a:t>不执行入口和出口动作</a:t>
            </a:r>
            <a:r>
              <a:rPr lang="zh-CN" altLang="en-US" sz="2400" b="1" dirty="0"/>
              <a:t>。 </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325272" y="826146"/>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3.</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转换</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7030A0"/>
                </a:solidFill>
                <a:latin typeface="黑体" panose="02010609060101010101" pitchFamily="49" charset="-122"/>
                <a:ea typeface="黑体" panose="02010609060101010101" pitchFamily="49" charset="-122"/>
              </a:rPr>
              <a:t>内部转换与外部转换不同</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6300572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type="body" idx="1"/>
          </p:nvPr>
        </p:nvSpPr>
        <p:spPr>
          <a:xfrm>
            <a:off x="124031" y="1727728"/>
            <a:ext cx="2260274" cy="1868129"/>
          </a:xfrm>
        </p:spPr>
        <p:txBody>
          <a:bodyPr>
            <a:noAutofit/>
          </a:bodyPr>
          <a:lstStyle/>
          <a:p>
            <a:r>
              <a:rPr lang="zh-CN" altLang="en-US" sz="2400" dirty="0"/>
              <a:t>复合转换由简单转换组成，这些简单转换通过分支判定、分叉或接合组合在一起。</a:t>
            </a:r>
          </a:p>
          <a:p>
            <a:r>
              <a:rPr lang="zh-CN" altLang="en-US" sz="2400" dirty="0"/>
              <a:t>除了两个分支的判定，还有多条件的分支判定。</a:t>
            </a:r>
          </a:p>
          <a:p>
            <a:r>
              <a:rPr lang="zh-CN" altLang="en-US" sz="2400" dirty="0"/>
              <a:t>多条件的分支判定有分为链式的和非链式的分支。  </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325272" y="826146"/>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3.</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转换</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7030A0"/>
                </a:solidFill>
                <a:latin typeface="黑体" panose="02010609060101010101" pitchFamily="49" charset="-122"/>
                <a:ea typeface="黑体" panose="02010609060101010101" pitchFamily="49" charset="-122"/>
              </a:rPr>
              <a:t>复合转换</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grpSp>
        <p:nvGrpSpPr>
          <p:cNvPr id="10" name="组合 9"/>
          <p:cNvGrpSpPr/>
          <p:nvPr/>
        </p:nvGrpSpPr>
        <p:grpSpPr>
          <a:xfrm>
            <a:off x="2554736" y="1537268"/>
            <a:ext cx="6685935" cy="2572770"/>
            <a:chOff x="2230272" y="1244600"/>
            <a:chExt cx="7010400" cy="2865438"/>
          </a:xfrm>
        </p:grpSpPr>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0272" y="1244600"/>
              <a:ext cx="7010400" cy="286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538338" y="1939941"/>
              <a:ext cx="1107996" cy="369332"/>
            </a:xfrm>
            <a:prstGeom prst="rect">
              <a:avLst/>
            </a:prstGeom>
          </p:spPr>
          <p:txBody>
            <a:bodyPr wrap="none">
              <a:spAutoFit/>
            </a:bodyPr>
            <a:lstStyle/>
            <a:p>
              <a:r>
                <a:rPr lang="zh-CN" altLang="en-US" b="1" dirty="0"/>
                <a:t>链式分支</a:t>
              </a:r>
              <a:endParaRPr lang="zh-CN" altLang="en-US" dirty="0"/>
            </a:p>
          </p:txBody>
        </p:sp>
      </p:grpSp>
      <p:grpSp>
        <p:nvGrpSpPr>
          <p:cNvPr id="11" name="组合 10"/>
          <p:cNvGrpSpPr/>
          <p:nvPr/>
        </p:nvGrpSpPr>
        <p:grpSpPr>
          <a:xfrm>
            <a:off x="2730908" y="3789520"/>
            <a:ext cx="6509763" cy="3068480"/>
            <a:chOff x="2554737" y="3502825"/>
            <a:chExt cx="6934200" cy="3488726"/>
          </a:xfrm>
        </p:grpSpPr>
        <p:pic>
          <p:nvPicPr>
            <p:cNvPr id="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4737" y="3638751"/>
              <a:ext cx="69342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644057" y="3502825"/>
              <a:ext cx="1338828" cy="369332"/>
            </a:xfrm>
            <a:prstGeom prst="rect">
              <a:avLst/>
            </a:prstGeom>
          </p:spPr>
          <p:txBody>
            <a:bodyPr wrap="none">
              <a:spAutoFit/>
            </a:bodyPr>
            <a:lstStyle/>
            <a:p>
              <a:r>
                <a:rPr lang="zh-CN" altLang="en-US" b="1" dirty="0"/>
                <a:t>非链式分支</a:t>
              </a:r>
              <a:endParaRPr lang="zh-CN" altLang="en-US" dirty="0"/>
            </a:p>
          </p:txBody>
        </p:sp>
      </p:grpSp>
    </p:spTree>
    <p:extLst>
      <p:ext uri="{BB962C8B-B14F-4D97-AF65-F5344CB8AC3E}">
        <p14:creationId xmlns:p14="http://schemas.microsoft.com/office/powerpoint/2010/main" val="78518477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367" y="1821426"/>
            <a:ext cx="7869238" cy="344805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369641" y="928226"/>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4.</a:t>
            </a:r>
            <a:r>
              <a:rPr kumimoji="1" lang="zh-CN" altLang="en-US" sz="2400" b="1" dirty="0" smtClean="0">
                <a:solidFill>
                  <a:srgbClr val="7030A0"/>
                </a:solidFill>
                <a:latin typeface="黑体" panose="02010609060101010101" pitchFamily="49" charset="-122"/>
                <a:ea typeface="黑体" panose="02010609060101010101" pitchFamily="49" charset="-122"/>
              </a:rPr>
              <a:t>事件</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
        <p:nvSpPr>
          <p:cNvPr id="2" name="矩形 1"/>
          <p:cNvSpPr/>
          <p:nvPr/>
        </p:nvSpPr>
        <p:spPr>
          <a:xfrm>
            <a:off x="3180572" y="1359761"/>
            <a:ext cx="5963428" cy="461665"/>
          </a:xfrm>
          <a:prstGeom prst="rect">
            <a:avLst/>
          </a:prstGeom>
        </p:spPr>
        <p:txBody>
          <a:bodyPr wrap="square">
            <a:spAutoFit/>
          </a:bodyPr>
          <a:lstStyle/>
          <a:p>
            <a:r>
              <a:rPr lang="zh-CN" altLang="en-US" sz="2400" b="1" dirty="0" smtClean="0">
                <a:solidFill>
                  <a:srgbClr val="FF0000"/>
                </a:solidFill>
              </a:rPr>
              <a:t>事情：自然界</a:t>
            </a:r>
            <a:r>
              <a:rPr lang="zh-CN" altLang="en-US" sz="2400" b="1" dirty="0">
                <a:solidFill>
                  <a:srgbClr val="FF0000"/>
                </a:solidFill>
              </a:rPr>
              <a:t>和社会中</a:t>
            </a:r>
            <a:r>
              <a:rPr lang="zh-CN" altLang="en-US" sz="2400" b="1" dirty="0" smtClean="0">
                <a:solidFill>
                  <a:srgbClr val="FF0000"/>
                </a:solidFill>
              </a:rPr>
              <a:t>的现象</a:t>
            </a:r>
            <a:r>
              <a:rPr lang="zh-CN" altLang="en-US" sz="2400" b="1" dirty="0">
                <a:solidFill>
                  <a:srgbClr val="FF0000"/>
                </a:solidFill>
              </a:rPr>
              <a:t>和活动。</a:t>
            </a:r>
          </a:p>
        </p:txBody>
      </p:sp>
    </p:spTree>
    <p:extLst>
      <p:ext uri="{BB962C8B-B14F-4D97-AF65-F5344CB8AC3E}">
        <p14:creationId xmlns:p14="http://schemas.microsoft.com/office/powerpoint/2010/main" val="40460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2"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521108" y="1512529"/>
            <a:ext cx="8018207" cy="534547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44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272" y="4495800"/>
            <a:ext cx="4724400" cy="135890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7" name="文本框 6">
            <a:extLst>
              <a:ext uri="{FF2B5EF4-FFF2-40B4-BE49-F238E27FC236}">
                <a16:creationId xmlns:a16="http://schemas.microsoft.com/office/drawing/2014/main" id="{6EC53871-C795-0242-80AC-EC3542AED0D3}"/>
              </a:ext>
            </a:extLst>
          </p:cNvPr>
          <p:cNvSpPr txBox="1"/>
          <p:nvPr/>
        </p:nvSpPr>
        <p:spPr>
          <a:xfrm>
            <a:off x="325272" y="826146"/>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4.</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事件</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7030A0"/>
                </a:solidFill>
                <a:latin typeface="黑体" panose="02010609060101010101" pitchFamily="49" charset="-122"/>
                <a:ea typeface="黑体" panose="02010609060101010101" pitchFamily="49" charset="-122"/>
              </a:rPr>
              <a:t>信号事件</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
        <p:nvSpPr>
          <p:cNvPr id="6" name="椭圆 5"/>
          <p:cNvSpPr/>
          <p:nvPr/>
        </p:nvSpPr>
        <p:spPr>
          <a:xfrm>
            <a:off x="4673600" y="2024324"/>
            <a:ext cx="1136072" cy="415940"/>
          </a:xfrm>
          <a:prstGeom prst="ellipse">
            <a:avLst/>
          </a:prstGeom>
          <a:solidFill>
            <a:srgbClr val="FF0000">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211472" y="2408514"/>
            <a:ext cx="1244982" cy="508000"/>
          </a:xfrm>
          <a:prstGeom prst="ellipse">
            <a:avLst/>
          </a:prstGeom>
          <a:solidFill>
            <a:srgbClr val="FFFF00">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037976" y="3305497"/>
            <a:ext cx="1244982" cy="508000"/>
          </a:xfrm>
          <a:prstGeom prst="ellipse">
            <a:avLst/>
          </a:prstGeom>
          <a:solidFill>
            <a:srgbClr val="00B0F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804690" y="3677264"/>
            <a:ext cx="1244982" cy="508000"/>
          </a:xfrm>
          <a:prstGeom prst="ellipse">
            <a:avLst/>
          </a:prstGeom>
          <a:solidFill>
            <a:srgbClr val="00B0F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5898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1"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5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877469"/>
            <a:ext cx="5715000" cy="1504950"/>
          </a:xfrm>
          <a:prstGeom prst="rect">
            <a:avLst/>
          </a:prstGeom>
          <a:noFill/>
          <a:extLst>
            <a:ext uri="{909E8E84-426E-40DD-AFC4-6F175D3DCCD1}">
              <a14:hiddenFill xmlns:a14="http://schemas.microsoft.com/office/drawing/2010/main">
                <a:solidFill>
                  <a:srgbClr val="FFFFFF"/>
                </a:solidFill>
              </a14:hiddenFill>
            </a:ext>
          </a:extLst>
        </p:spPr>
      </p:pic>
      <p:sp>
        <p:nvSpPr>
          <p:cNvPr id="151561" name="Rectangle 9"/>
          <p:cNvSpPr>
            <a:spLocks noGrp="1" noChangeArrowheads="1"/>
          </p:cNvSpPr>
          <p:nvPr>
            <p:ph type="body" idx="1"/>
          </p:nvPr>
        </p:nvSpPr>
        <p:spPr>
          <a:xfrm>
            <a:off x="369641" y="1415166"/>
            <a:ext cx="8229600" cy="4411663"/>
          </a:xfrm>
        </p:spPr>
        <p:txBody>
          <a:bodyPr/>
          <a:lstStyle/>
          <a:p>
            <a:r>
              <a:rPr lang="zh-CN" altLang="en-US" sz="2800" b="1" dirty="0"/>
              <a:t>一个调用事件代表一个</a:t>
            </a:r>
            <a:r>
              <a:rPr lang="zh-CN" altLang="en-US" sz="2800" b="1" dirty="0">
                <a:solidFill>
                  <a:srgbClr val="FF0000"/>
                </a:solidFill>
              </a:rPr>
              <a:t>操作</a:t>
            </a:r>
            <a:r>
              <a:rPr lang="zh-CN" altLang="en-US" sz="2800" b="1" dirty="0"/>
              <a:t>的</a:t>
            </a:r>
            <a:r>
              <a:rPr lang="zh-CN" altLang="en-US" sz="2800" b="1" dirty="0">
                <a:solidFill>
                  <a:srgbClr val="00B050"/>
                </a:solidFill>
              </a:rPr>
              <a:t>调用</a:t>
            </a:r>
            <a:r>
              <a:rPr lang="zh-CN" altLang="en-US" sz="2800" b="1" dirty="0"/>
              <a:t>。</a:t>
            </a:r>
          </a:p>
          <a:p>
            <a:r>
              <a:rPr lang="zh-CN" altLang="en-US" sz="2800" b="1" dirty="0">
                <a:solidFill>
                  <a:srgbClr val="000099"/>
                </a:solidFill>
              </a:rPr>
              <a:t>当</a:t>
            </a:r>
            <a:r>
              <a:rPr lang="zh-CN" altLang="en-US" sz="2800" b="1" dirty="0">
                <a:solidFill>
                  <a:srgbClr val="00B050"/>
                </a:solidFill>
              </a:rPr>
              <a:t>一个对象</a:t>
            </a:r>
            <a:r>
              <a:rPr lang="zh-CN" altLang="en-US" sz="2800" b="1" dirty="0">
                <a:solidFill>
                  <a:srgbClr val="FF0000"/>
                </a:solidFill>
              </a:rPr>
              <a:t>调用</a:t>
            </a:r>
            <a:r>
              <a:rPr lang="zh-CN" altLang="en-US" sz="2800" b="1" dirty="0">
                <a:solidFill>
                  <a:srgbClr val="00B0F0"/>
                </a:solidFill>
              </a:rPr>
              <a:t>另一个具有状态机</a:t>
            </a:r>
            <a:r>
              <a:rPr lang="zh-CN" altLang="en-US" sz="2800" b="1" dirty="0">
                <a:solidFill>
                  <a:srgbClr val="FF0000"/>
                </a:solidFill>
              </a:rPr>
              <a:t>对象</a:t>
            </a:r>
            <a:r>
              <a:rPr lang="zh-CN" altLang="en-US" sz="2800" b="1" dirty="0"/>
              <a:t>的某个</a:t>
            </a:r>
            <a:r>
              <a:rPr lang="zh-CN" altLang="en-US" sz="2800" b="1" dirty="0">
                <a:solidFill>
                  <a:srgbClr val="00B050"/>
                </a:solidFill>
              </a:rPr>
              <a:t>操作</a:t>
            </a:r>
            <a:r>
              <a:rPr lang="zh-CN" altLang="en-US" sz="2800" b="1" dirty="0">
                <a:solidFill>
                  <a:srgbClr val="000099"/>
                </a:solidFill>
              </a:rPr>
              <a:t>时，</a:t>
            </a:r>
            <a:r>
              <a:rPr lang="zh-CN" altLang="en-US" sz="2800" b="1" dirty="0">
                <a:solidFill>
                  <a:srgbClr val="7030A0"/>
                </a:solidFill>
              </a:rPr>
              <a:t>控制就从发送者送到接受者</a:t>
            </a:r>
            <a:r>
              <a:rPr lang="zh-CN" altLang="en-US" sz="2800" b="1" dirty="0">
                <a:solidFill>
                  <a:srgbClr val="000099"/>
                </a:solidFill>
              </a:rPr>
              <a:t>。该事件触发转移，完成操作后，</a:t>
            </a:r>
            <a:r>
              <a:rPr lang="zh-CN" altLang="en-US" sz="2800" b="1" dirty="0">
                <a:solidFill>
                  <a:srgbClr val="00B0F0"/>
                </a:solidFill>
              </a:rPr>
              <a:t>接受者转到一个新的状态</a:t>
            </a:r>
            <a:r>
              <a:rPr lang="zh-CN" altLang="en-US" sz="2800" b="1" dirty="0">
                <a:solidFill>
                  <a:srgbClr val="000099"/>
                </a:solidFill>
              </a:rPr>
              <a:t>，并将</a:t>
            </a:r>
            <a:r>
              <a:rPr lang="zh-CN" altLang="en-US" sz="2800" b="1" dirty="0">
                <a:solidFill>
                  <a:srgbClr val="00B0F0"/>
                </a:solidFill>
              </a:rPr>
              <a:t>控制返回给发送者。</a:t>
            </a:r>
          </a:p>
          <a:p>
            <a:r>
              <a:rPr lang="zh-CN" altLang="en-US" sz="2800" b="1" dirty="0">
                <a:solidFill>
                  <a:srgbClr val="FF3300"/>
                </a:solidFill>
              </a:rPr>
              <a:t>一般是同步调用。</a:t>
            </a:r>
          </a:p>
        </p:txBody>
      </p:sp>
      <p:pic>
        <p:nvPicPr>
          <p:cNvPr id="151562"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5181600"/>
            <a:ext cx="5486400" cy="1400175"/>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7" name="文本框 6">
            <a:extLst>
              <a:ext uri="{FF2B5EF4-FFF2-40B4-BE49-F238E27FC236}">
                <a16:creationId xmlns:a16="http://schemas.microsoft.com/office/drawing/2014/main" id="{6EC53871-C795-0242-80AC-EC3542AED0D3}"/>
              </a:ext>
            </a:extLst>
          </p:cNvPr>
          <p:cNvSpPr txBox="1"/>
          <p:nvPr/>
        </p:nvSpPr>
        <p:spPr>
          <a:xfrm>
            <a:off x="369641" y="928226"/>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4.</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事件</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7030A0"/>
                </a:solidFill>
                <a:latin typeface="黑体" panose="02010609060101010101" pitchFamily="49" charset="-122"/>
                <a:ea typeface="黑体" panose="02010609060101010101" pitchFamily="49" charset="-122"/>
              </a:rPr>
              <a:t>调用（</a:t>
            </a:r>
            <a:r>
              <a:rPr kumimoji="1" lang="en-US" altLang="zh-CN" sz="2400" b="1" dirty="0" smtClean="0">
                <a:solidFill>
                  <a:srgbClr val="7030A0"/>
                </a:solidFill>
                <a:latin typeface="黑体" panose="02010609060101010101" pitchFamily="49" charset="-122"/>
                <a:ea typeface="黑体" panose="02010609060101010101" pitchFamily="49" charset="-122"/>
              </a:rPr>
              <a:t>call</a:t>
            </a:r>
            <a:r>
              <a:rPr kumimoji="1" lang="zh-CN" altLang="en-US" sz="2400" b="1" dirty="0" smtClean="0">
                <a:solidFill>
                  <a:srgbClr val="7030A0"/>
                </a:solidFill>
                <a:latin typeface="黑体" panose="02010609060101010101" pitchFamily="49" charset="-122"/>
                <a:ea typeface="黑体" panose="02010609060101010101" pitchFamily="49" charset="-122"/>
              </a:rPr>
              <a:t>）事件</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3980642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8" name="Rectangle 6"/>
          <p:cNvSpPr>
            <a:spLocks noGrp="1" noChangeArrowheads="1"/>
          </p:cNvSpPr>
          <p:nvPr>
            <p:ph type="body" idx="1"/>
          </p:nvPr>
        </p:nvSpPr>
        <p:spPr>
          <a:xfrm>
            <a:off x="312175" y="4304070"/>
            <a:ext cx="8229600" cy="2625725"/>
          </a:xfrm>
        </p:spPr>
        <p:txBody>
          <a:bodyPr/>
          <a:lstStyle/>
          <a:p>
            <a:r>
              <a:rPr lang="zh-CN" altLang="en-US" sz="2800" b="1" dirty="0">
                <a:solidFill>
                  <a:srgbClr val="FF3300"/>
                </a:solidFill>
              </a:rPr>
              <a:t>变化事件隐含了对控制条件的</a:t>
            </a:r>
            <a:r>
              <a:rPr lang="zh-CN" altLang="en-US" sz="2800" b="1" dirty="0">
                <a:solidFill>
                  <a:srgbClr val="00B0F0"/>
                </a:solidFill>
              </a:rPr>
              <a:t>连续</a:t>
            </a:r>
            <a:r>
              <a:rPr lang="zh-CN" altLang="en-US" sz="2800" b="1" dirty="0">
                <a:solidFill>
                  <a:srgbClr val="FF3300"/>
                </a:solidFill>
              </a:rPr>
              <a:t>测试，相当于编程语言中的</a:t>
            </a:r>
            <a:r>
              <a:rPr lang="zh-CN" altLang="en-US" sz="2800" b="1" dirty="0">
                <a:solidFill>
                  <a:srgbClr val="00B0F0"/>
                </a:solidFill>
              </a:rPr>
              <a:t>循环</a:t>
            </a:r>
            <a:r>
              <a:rPr lang="zh-CN" altLang="en-US" sz="2800" b="1" dirty="0">
                <a:solidFill>
                  <a:srgbClr val="FF3300"/>
                </a:solidFill>
              </a:rPr>
              <a:t>，当条件从假变成真，事件发生。</a:t>
            </a:r>
          </a:p>
          <a:p>
            <a:r>
              <a:rPr lang="zh-CN" altLang="en-US" sz="2800" b="1" dirty="0"/>
              <a:t>还可以使用</a:t>
            </a:r>
            <a:r>
              <a:rPr lang="en-US" altLang="zh-CN" sz="2800" b="1" dirty="0"/>
              <a:t>when(time=8:00)</a:t>
            </a:r>
            <a:r>
              <a:rPr lang="zh-CN" altLang="en-US" sz="2800" b="1" dirty="0"/>
              <a:t>形式，实现类似</a:t>
            </a:r>
            <a:r>
              <a:rPr lang="en-US" altLang="zh-CN" sz="2800" b="1" dirty="0"/>
              <a:t>if</a:t>
            </a:r>
            <a:r>
              <a:rPr lang="zh-CN" altLang="en-US" sz="2800" b="1" dirty="0"/>
              <a:t>语句的功能。</a:t>
            </a:r>
          </a:p>
        </p:txBody>
      </p:sp>
      <p:pic>
        <p:nvPicPr>
          <p:cNvPr id="10547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175" y="1649362"/>
            <a:ext cx="7467600" cy="2743200"/>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325272" y="826146"/>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4.</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事件</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7030A0"/>
                </a:solidFill>
                <a:latin typeface="黑体" panose="02010609060101010101" pitchFamily="49" charset="-122"/>
                <a:ea typeface="黑体" panose="02010609060101010101" pitchFamily="49" charset="-122"/>
              </a:rPr>
              <a:t>变化事件</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365838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3"/>
          <p:cNvSpPr>
            <a:spLocks noGrp="1" noChangeArrowheads="1"/>
          </p:cNvSpPr>
          <p:nvPr>
            <p:ph type="body" idx="1"/>
          </p:nvPr>
        </p:nvSpPr>
        <p:spPr/>
        <p:txBody>
          <a:bodyPr/>
          <a:lstStyle/>
          <a:p>
            <a:endParaRPr lang="zh-CN" altLang="zh-CN"/>
          </a:p>
        </p:txBody>
      </p:sp>
      <p:pic>
        <p:nvPicPr>
          <p:cNvPr id="1546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4267200" cy="2325688"/>
          </a:xfrm>
          <a:prstGeom prst="rect">
            <a:avLst/>
          </a:prstGeom>
          <a:noFill/>
          <a:extLst>
            <a:ext uri="{909E8E84-426E-40DD-AFC4-6F175D3DCCD1}">
              <a14:hiddenFill xmlns:a14="http://schemas.microsoft.com/office/drawing/2010/main">
                <a:solidFill>
                  <a:srgbClr val="FFFFFF"/>
                </a:solidFill>
              </a14:hiddenFill>
            </a:ext>
          </a:extLst>
        </p:spPr>
      </p:pic>
      <p:pic>
        <p:nvPicPr>
          <p:cNvPr id="1546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419600"/>
            <a:ext cx="7467600" cy="1600200"/>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7" name="文本框 6">
            <a:extLst>
              <a:ext uri="{FF2B5EF4-FFF2-40B4-BE49-F238E27FC236}">
                <a16:creationId xmlns:a16="http://schemas.microsoft.com/office/drawing/2014/main" id="{6EC53871-C795-0242-80AC-EC3542AED0D3}"/>
              </a:ext>
            </a:extLst>
          </p:cNvPr>
          <p:cNvSpPr txBox="1"/>
          <p:nvPr/>
        </p:nvSpPr>
        <p:spPr>
          <a:xfrm>
            <a:off x="325272" y="826146"/>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4.</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事件</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7030A0"/>
                </a:solidFill>
                <a:latin typeface="黑体" panose="02010609060101010101" pitchFamily="49" charset="-122"/>
                <a:ea typeface="黑体" panose="02010609060101010101" pitchFamily="49" charset="-122"/>
              </a:rPr>
              <a:t>变化事件</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5182934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567462" y="1244600"/>
            <a:ext cx="7848600" cy="1295400"/>
          </a:xfrm>
        </p:spPr>
        <p:txBody>
          <a:bodyPr/>
          <a:lstStyle/>
          <a:p>
            <a:r>
              <a:rPr lang="zh-CN" altLang="en-US" sz="3200" dirty="0">
                <a:solidFill>
                  <a:srgbClr val="FF3300"/>
                </a:solidFill>
              </a:rPr>
              <a:t>注意：变化事件与监护条件的不同。</a:t>
            </a:r>
          </a:p>
        </p:txBody>
      </p:sp>
      <p:sp>
        <p:nvSpPr>
          <p:cNvPr id="153603" name="Rectangle 3"/>
          <p:cNvSpPr>
            <a:spLocks noGrp="1" noChangeArrowheads="1"/>
          </p:cNvSpPr>
          <p:nvPr>
            <p:ph type="body" idx="1"/>
          </p:nvPr>
        </p:nvSpPr>
        <p:spPr>
          <a:xfrm>
            <a:off x="567462" y="2332379"/>
            <a:ext cx="7772400" cy="2352269"/>
          </a:xfrm>
        </p:spPr>
        <p:txBody>
          <a:bodyPr>
            <a:noAutofit/>
          </a:bodyPr>
          <a:lstStyle/>
          <a:p>
            <a:r>
              <a:rPr lang="zh-CN" altLang="en-US" sz="2400" b="1" dirty="0">
                <a:solidFill>
                  <a:srgbClr val="000099"/>
                </a:solidFill>
              </a:rPr>
              <a:t>监护条件</a:t>
            </a:r>
            <a:r>
              <a:rPr lang="zh-CN" altLang="en-US" sz="2400" b="1" dirty="0"/>
              <a:t>是转移说明的一部分，只有所相关的事件出现后计算一次这个条件，如果值时</a:t>
            </a:r>
            <a:r>
              <a:rPr lang="en-US" altLang="zh-CN" sz="2400" b="1" dirty="0"/>
              <a:t>false</a:t>
            </a:r>
            <a:r>
              <a:rPr lang="zh-CN" altLang="en-US" sz="2400" b="1" dirty="0"/>
              <a:t>，则不进行转移，以后也不再重新计算这个监护条件，除非事件又重新出现。</a:t>
            </a:r>
          </a:p>
          <a:p>
            <a:endParaRPr lang="zh-CN" altLang="en-US" sz="2400" b="1" dirty="0"/>
          </a:p>
          <a:p>
            <a:r>
              <a:rPr lang="zh-CN" altLang="en-US" sz="2400" b="1" dirty="0">
                <a:solidFill>
                  <a:srgbClr val="000099"/>
                </a:solidFill>
              </a:rPr>
              <a:t>变化事件</a:t>
            </a:r>
            <a:r>
              <a:rPr lang="zh-CN" altLang="en-US" sz="2400" b="1" dirty="0"/>
              <a:t>表示的是一个要被不断测试的事件。</a:t>
            </a:r>
          </a:p>
          <a:p>
            <a:endParaRPr lang="en-US" altLang="zh-CN" sz="2400" b="1" dirty="0"/>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325272" y="826146"/>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4.</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事件</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7030A0"/>
                </a:solidFill>
                <a:latin typeface="黑体" panose="02010609060101010101" pitchFamily="49" charset="-122"/>
                <a:ea typeface="黑体" panose="02010609060101010101" pitchFamily="49" charset="-122"/>
              </a:rPr>
              <a:t>变化事件</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4065023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6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306" y="1528917"/>
            <a:ext cx="8307388" cy="510540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325272" y="826146"/>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4.</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事件</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时间</a:t>
            </a:r>
            <a:r>
              <a:rPr kumimoji="1" lang="zh-CN" altLang="en-US" sz="2400" b="1" dirty="0" smtClean="0">
                <a:solidFill>
                  <a:srgbClr val="7030A0"/>
                </a:solidFill>
                <a:latin typeface="黑体" panose="02010609060101010101" pitchFamily="49" charset="-122"/>
                <a:ea typeface="黑体" panose="02010609060101010101" pitchFamily="49" charset="-122"/>
              </a:rPr>
              <a:t>事件</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
        <p:nvSpPr>
          <p:cNvPr id="7" name="椭圆 6"/>
          <p:cNvSpPr/>
          <p:nvPr/>
        </p:nvSpPr>
        <p:spPr>
          <a:xfrm>
            <a:off x="2570479" y="2168434"/>
            <a:ext cx="1322251" cy="454710"/>
          </a:xfrm>
          <a:prstGeom prst="ellipse">
            <a:avLst/>
          </a:prstGeom>
          <a:solidFill>
            <a:srgbClr val="FF0000">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326743" y="2623144"/>
            <a:ext cx="1844766" cy="472753"/>
          </a:xfrm>
          <a:prstGeom prst="ellipse">
            <a:avLst/>
          </a:prstGeom>
          <a:solidFill>
            <a:srgbClr val="FF0000">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84964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577645" y="1379367"/>
            <a:ext cx="7772400" cy="1609344"/>
          </a:xfrm>
        </p:spPr>
        <p:txBody>
          <a:bodyPr>
            <a:normAutofit/>
          </a:bodyPr>
          <a:lstStyle/>
          <a:p>
            <a:r>
              <a:rPr lang="zh-CN" altLang="en-US" sz="2400" dirty="0">
                <a:solidFill>
                  <a:srgbClr val="3333CC"/>
                </a:solidFill>
              </a:rPr>
              <a:t>延迟事件</a:t>
            </a:r>
            <a:r>
              <a:rPr lang="en-US" altLang="zh-CN" sz="2400" dirty="0">
                <a:solidFill>
                  <a:srgbClr val="3333CC"/>
                </a:solidFill>
              </a:rPr>
              <a:t>----</a:t>
            </a:r>
            <a:r>
              <a:rPr lang="zh-CN" altLang="en-US" sz="2400" dirty="0">
                <a:solidFill>
                  <a:srgbClr val="3333CC"/>
                </a:solidFill>
              </a:rPr>
              <a:t>状态内部事件</a:t>
            </a:r>
          </a:p>
        </p:txBody>
      </p:sp>
      <p:sp>
        <p:nvSpPr>
          <p:cNvPr id="156675" name="Rectangle 3"/>
          <p:cNvSpPr>
            <a:spLocks noGrp="1" noChangeArrowheads="1"/>
          </p:cNvSpPr>
          <p:nvPr>
            <p:ph type="body" idx="1"/>
          </p:nvPr>
        </p:nvSpPr>
        <p:spPr>
          <a:xfrm>
            <a:off x="577645" y="2691679"/>
            <a:ext cx="7772400" cy="4050792"/>
          </a:xfrm>
        </p:spPr>
        <p:txBody>
          <a:bodyPr>
            <a:normAutofit/>
          </a:bodyPr>
          <a:lstStyle/>
          <a:p>
            <a:r>
              <a:rPr lang="zh-CN" altLang="en-US" sz="2400" b="1" dirty="0"/>
              <a:t>延迟事件是在本状态不处理，要推迟到另外一个状态才处理的事件。</a:t>
            </a:r>
          </a:p>
          <a:p>
            <a:r>
              <a:rPr lang="zh-CN" altLang="en-US" sz="2400" b="1" dirty="0"/>
              <a:t>延迟事件用关键字</a:t>
            </a:r>
            <a:r>
              <a:rPr lang="en-US" altLang="zh-CN" sz="2400" b="1" dirty="0"/>
              <a:t>defer</a:t>
            </a:r>
            <a:r>
              <a:rPr lang="zh-CN" altLang="en-US" sz="2400" b="1" dirty="0"/>
              <a:t>来标识</a:t>
            </a:r>
          </a:p>
          <a:p>
            <a:r>
              <a:rPr lang="zh-CN" altLang="en-US" sz="2400" b="1" dirty="0"/>
              <a:t>语法形式为      </a:t>
            </a:r>
            <a:r>
              <a:rPr lang="zh-CN" altLang="en-US" sz="2400" b="1" dirty="0">
                <a:solidFill>
                  <a:srgbClr val="FF3300"/>
                </a:solidFill>
              </a:rPr>
              <a:t>延迟事件</a:t>
            </a:r>
            <a:r>
              <a:rPr lang="en-US" altLang="zh-CN" sz="2400" b="1" dirty="0">
                <a:solidFill>
                  <a:srgbClr val="FF3300"/>
                </a:solidFill>
              </a:rPr>
              <a:t>/defer</a:t>
            </a:r>
          </a:p>
        </p:txBody>
      </p:sp>
      <p:pic>
        <p:nvPicPr>
          <p:cNvPr id="1566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267200"/>
            <a:ext cx="3429000" cy="180975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325272" y="826146"/>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4.</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事件</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7030A0"/>
                </a:solidFill>
                <a:latin typeface="黑体" panose="02010609060101010101" pitchFamily="49" charset="-122"/>
                <a:ea typeface="黑体" panose="02010609060101010101" pitchFamily="49" charset="-122"/>
              </a:rPr>
              <a:t>延迟事件</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974321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a:xfrm>
            <a:off x="685800" y="2121408"/>
            <a:ext cx="7772400" cy="1909818"/>
          </a:xfrm>
        </p:spPr>
        <p:txBody>
          <a:bodyPr>
            <a:noAutofit/>
          </a:bodyPr>
          <a:lstStyle/>
          <a:p>
            <a:r>
              <a:rPr lang="zh-CN" altLang="en-US" sz="2400" b="1" dirty="0"/>
              <a:t>活动状态用于表达状态机中的一个非原子的运行。 （</a:t>
            </a:r>
            <a:r>
              <a:rPr lang="zh-CN" altLang="en-US" sz="2400" b="1" dirty="0">
                <a:solidFill>
                  <a:srgbClr val="000099"/>
                </a:solidFill>
              </a:rPr>
              <a:t>由多个动作组成的</a:t>
            </a:r>
            <a:r>
              <a:rPr lang="zh-CN" altLang="en-US" sz="2400" b="1" dirty="0"/>
              <a:t>）</a:t>
            </a:r>
          </a:p>
          <a:p>
            <a:r>
              <a:rPr lang="zh-CN" altLang="en-US" sz="2400" b="1" dirty="0" smtClean="0">
                <a:solidFill>
                  <a:srgbClr val="008000"/>
                </a:solidFill>
              </a:rPr>
              <a:t>活动</a:t>
            </a:r>
            <a:r>
              <a:rPr lang="zh-CN" altLang="en-US" sz="2400" b="1" dirty="0">
                <a:solidFill>
                  <a:srgbClr val="008000"/>
                </a:solidFill>
              </a:rPr>
              <a:t>状态的表示图标也是平滑的圆角矩形，并可以在图标中给出入口动作和出口动作等信息。</a:t>
            </a:r>
          </a:p>
        </p:txBody>
      </p:sp>
      <p:pic>
        <p:nvPicPr>
          <p:cNvPr id="389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4648200"/>
            <a:ext cx="2246313"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695633" y="343244"/>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a:t>
            </a:r>
            <a:r>
              <a:rPr lang="zh-CN" altLang="en-US" sz="4400" b="0" dirty="0">
                <a:solidFill>
                  <a:srgbClr val="0070C0"/>
                </a:solidFill>
                <a:latin typeface="黑体" panose="02010609060101010101" pitchFamily="49" charset="-122"/>
                <a:ea typeface="黑体" panose="02010609060101010101" pitchFamily="49" charset="-122"/>
              </a:rPr>
              <a:t>活动图的组成元素</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447367" y="1169433"/>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1.</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活动（</a:t>
            </a:r>
            <a:r>
              <a:rPr kumimoji="1" lang="en-US" altLang="zh-CN" sz="2400" b="1" dirty="0">
                <a:solidFill>
                  <a:srgbClr val="FF0000"/>
                </a:solidFill>
                <a:latin typeface="黑体" panose="02010609060101010101" pitchFamily="49" charset="-122"/>
                <a:ea typeface="黑体" panose="02010609060101010101" pitchFamily="49" charset="-122"/>
              </a:rPr>
              <a:t>activity</a:t>
            </a:r>
            <a:r>
              <a:rPr kumimoji="1" lang="zh-CN" altLang="en-US" sz="2400" b="1" dirty="0">
                <a:solidFill>
                  <a:srgbClr val="FF0000"/>
                </a:solidFill>
                <a:latin typeface="黑体" panose="02010609060101010101" pitchFamily="49" charset="-122"/>
                <a:ea typeface="黑体" panose="02010609060101010101" pitchFamily="49" charset="-122"/>
              </a:rPr>
              <a:t>）</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8282900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9" name="Rectangle 3"/>
          <p:cNvSpPr>
            <a:spLocks noGrp="1" noChangeArrowheads="1"/>
          </p:cNvSpPr>
          <p:nvPr>
            <p:ph type="body" idx="1"/>
          </p:nvPr>
        </p:nvSpPr>
        <p:spPr>
          <a:xfrm>
            <a:off x="179439" y="1799303"/>
            <a:ext cx="8458200" cy="4355690"/>
          </a:xfrm>
        </p:spPr>
        <p:txBody>
          <a:bodyPr/>
          <a:lstStyle/>
          <a:p>
            <a:pPr>
              <a:lnSpc>
                <a:spcPct val="90000"/>
              </a:lnSpc>
            </a:pPr>
            <a:r>
              <a:rPr lang="en-US" altLang="zh-CN" sz="2800" b="1" dirty="0"/>
              <a:t>UML2.0</a:t>
            </a:r>
            <a:r>
              <a:rPr lang="zh-CN" altLang="en-US" sz="2800" b="1" dirty="0"/>
              <a:t>中添加了和状态相关的新符号，叫</a:t>
            </a:r>
            <a:r>
              <a:rPr lang="zh-CN" altLang="en-US" sz="2800" b="1" dirty="0">
                <a:solidFill>
                  <a:srgbClr val="FF3300"/>
                </a:solidFill>
              </a:rPr>
              <a:t>连接点（</a:t>
            </a:r>
            <a:r>
              <a:rPr lang="en-US" altLang="zh-CN" sz="2800" b="1" dirty="0">
                <a:solidFill>
                  <a:srgbClr val="FF3300"/>
                </a:solidFill>
              </a:rPr>
              <a:t>connection point</a:t>
            </a:r>
            <a:r>
              <a:rPr lang="zh-CN" altLang="en-US" sz="2800" b="1" dirty="0">
                <a:solidFill>
                  <a:srgbClr val="FF3300"/>
                </a:solidFill>
              </a:rPr>
              <a:t>）</a:t>
            </a:r>
            <a:r>
              <a:rPr lang="zh-CN" altLang="en-US" sz="2800" b="1" dirty="0"/>
              <a:t>，用来表示进入一个状态或退出一个状态的位置。</a:t>
            </a:r>
          </a:p>
          <a:p>
            <a:pPr>
              <a:lnSpc>
                <a:spcPct val="90000"/>
              </a:lnSpc>
            </a:pPr>
            <a:r>
              <a:rPr lang="zh-CN" altLang="en-US" sz="2800" b="1" dirty="0" smtClean="0"/>
              <a:t>例如</a:t>
            </a:r>
            <a:r>
              <a:rPr lang="zh-CN" altLang="en-US" sz="2800" b="1" dirty="0"/>
              <a:t>：图书馆中的一本书的几个状态，分为在架上（</a:t>
            </a:r>
            <a:r>
              <a:rPr lang="en-US" altLang="zh-CN" sz="2800" b="1" dirty="0"/>
              <a:t>Residing on Shelf</a:t>
            </a:r>
            <a:r>
              <a:rPr lang="zh-CN" altLang="en-US" sz="2800" b="1" dirty="0"/>
              <a:t>）和已借（</a:t>
            </a:r>
            <a:r>
              <a:rPr lang="en-US" altLang="zh-CN" sz="2800" b="1" dirty="0"/>
              <a:t>Being Checked Out</a:t>
            </a:r>
            <a:r>
              <a:rPr lang="zh-CN" altLang="en-US" sz="2800" b="1" dirty="0"/>
              <a:t>）两个状态，通过网上预定可以将图书状态从状态</a:t>
            </a:r>
            <a:r>
              <a:rPr lang="en-US" altLang="zh-CN" sz="2800" b="1" dirty="0"/>
              <a:t>1</a:t>
            </a:r>
            <a:r>
              <a:rPr lang="zh-CN" altLang="en-US" sz="2800" b="1" dirty="0"/>
              <a:t>转移到状态</a:t>
            </a:r>
            <a:r>
              <a:rPr lang="en-US" altLang="zh-CN" sz="2800" b="1" dirty="0"/>
              <a:t>2</a:t>
            </a:r>
            <a:r>
              <a:rPr lang="zh-CN" altLang="en-US" sz="2800" b="1" dirty="0"/>
              <a:t>，通过借阅者到图书馆借阅将图书状态从状态</a:t>
            </a:r>
            <a:r>
              <a:rPr lang="en-US" altLang="zh-CN" sz="2800" b="1" dirty="0"/>
              <a:t>1</a:t>
            </a:r>
            <a:r>
              <a:rPr lang="zh-CN" altLang="en-US" sz="2800" b="1" dirty="0"/>
              <a:t>转移到状态</a:t>
            </a:r>
            <a:r>
              <a:rPr lang="en-US" altLang="zh-CN" sz="2800" b="1" dirty="0"/>
              <a:t>2</a:t>
            </a:r>
            <a:r>
              <a:rPr lang="zh-CN" altLang="en-US" sz="2800" b="1" dirty="0"/>
              <a:t>。</a:t>
            </a:r>
          </a:p>
          <a:p>
            <a:pPr>
              <a:lnSpc>
                <a:spcPct val="90000"/>
              </a:lnSpc>
            </a:pPr>
            <a:r>
              <a:rPr lang="zh-CN" altLang="en-US" sz="2800" b="1" dirty="0" smtClean="0">
                <a:solidFill>
                  <a:srgbClr val="000099"/>
                </a:solidFill>
              </a:rPr>
              <a:t>进入</a:t>
            </a:r>
            <a:r>
              <a:rPr lang="zh-CN" altLang="en-US" sz="2800" b="1" dirty="0">
                <a:solidFill>
                  <a:srgbClr val="000099"/>
                </a:solidFill>
              </a:rPr>
              <a:t>相同状态的方式是通过两个不同的入口（</a:t>
            </a:r>
            <a:r>
              <a:rPr lang="en-US" altLang="zh-CN" sz="2800" b="1" dirty="0">
                <a:solidFill>
                  <a:srgbClr val="000099"/>
                </a:solidFill>
              </a:rPr>
              <a:t>entry point</a:t>
            </a:r>
            <a:r>
              <a:rPr lang="zh-CN" altLang="en-US" sz="2800" b="1" dirty="0">
                <a:solidFill>
                  <a:srgbClr val="000099"/>
                </a:solidFill>
              </a:rPr>
              <a:t>）</a:t>
            </a:r>
          </a:p>
          <a:p>
            <a:pPr>
              <a:lnSpc>
                <a:spcPct val="90000"/>
              </a:lnSpc>
            </a:pPr>
            <a:endParaRPr lang="en-US" altLang="zh-CN" sz="2800" b="1" dirty="0">
              <a:solidFill>
                <a:srgbClr val="000099"/>
              </a:solidFill>
            </a:endParaRP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522339" y="313747"/>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三、状态图的</a:t>
            </a:r>
            <a:r>
              <a:rPr lang="en-US" altLang="zh-CN" sz="4400" b="0" dirty="0" smtClean="0">
                <a:solidFill>
                  <a:srgbClr val="0070C0"/>
                </a:solidFill>
                <a:latin typeface="黑体" panose="02010609060101010101" pitchFamily="49" charset="-122"/>
                <a:ea typeface="黑体" panose="02010609060101010101" pitchFamily="49" charset="-122"/>
              </a:rPr>
              <a:t>UML2.0</a:t>
            </a:r>
            <a:r>
              <a:rPr lang="zh-CN" altLang="en-US" sz="4400" b="0" dirty="0" smtClean="0">
                <a:solidFill>
                  <a:srgbClr val="0070C0"/>
                </a:solidFill>
                <a:latin typeface="黑体" panose="02010609060101010101" pitchFamily="49" charset="-122"/>
                <a:ea typeface="黑体" panose="02010609060101010101" pitchFamily="49" charset="-122"/>
              </a:rPr>
              <a:t>补充</a:t>
            </a:r>
            <a:endParaRPr lang="zh-CN" altLang="en-US" dirty="0"/>
          </a:p>
        </p:txBody>
      </p:sp>
    </p:spTree>
    <p:extLst>
      <p:ext uri="{BB962C8B-B14F-4D97-AF65-F5344CB8AC3E}">
        <p14:creationId xmlns:p14="http://schemas.microsoft.com/office/powerpoint/2010/main" val="163621382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body" idx="1"/>
          </p:nvPr>
        </p:nvSpPr>
        <p:spPr>
          <a:xfrm>
            <a:off x="152400" y="1602658"/>
            <a:ext cx="8229600" cy="5255342"/>
          </a:xfrm>
        </p:spPr>
        <p:txBody>
          <a:bodyPr/>
          <a:lstStyle/>
          <a:p>
            <a:r>
              <a:rPr lang="zh-CN" altLang="en-US" sz="2800" b="1" dirty="0"/>
              <a:t>例如：假设借阅者借阅图书超过了限定的册数，或他有没有按期还的书，则图书直接通过一个出口（</a:t>
            </a:r>
            <a:r>
              <a:rPr lang="en-US" altLang="zh-CN" sz="2800" b="1" dirty="0"/>
              <a:t>exit point</a:t>
            </a:r>
            <a:r>
              <a:rPr lang="zh-CN" altLang="en-US" sz="2800" b="1" dirty="0"/>
              <a:t>）从“</a:t>
            </a:r>
            <a:r>
              <a:rPr lang="en-US" altLang="zh-CN" sz="2800" b="1" dirty="0"/>
              <a:t>Being checked out”</a:t>
            </a:r>
          </a:p>
          <a:p>
            <a:pPr>
              <a:buFont typeface="Wingdings" panose="05000000000000000000" pitchFamily="2" charset="2"/>
              <a:buNone/>
            </a:pPr>
            <a:r>
              <a:rPr lang="en-US" altLang="zh-CN" sz="2800" b="1" dirty="0"/>
              <a:t>    </a:t>
            </a:r>
            <a:r>
              <a:rPr lang="zh-CN" altLang="en-US" sz="2800" b="1" dirty="0"/>
              <a:t>状态退出。</a:t>
            </a:r>
          </a:p>
          <a:p>
            <a:pPr>
              <a:buFont typeface="Wingdings" panose="05000000000000000000" pitchFamily="2" charset="2"/>
              <a:buNone/>
            </a:pPr>
            <a:r>
              <a:rPr lang="zh-CN" altLang="en-US" sz="2800" b="1" dirty="0" smtClean="0"/>
              <a:t>    </a:t>
            </a:r>
            <a:r>
              <a:rPr lang="zh-CN" altLang="en-US" sz="2800" b="1" dirty="0">
                <a:solidFill>
                  <a:srgbClr val="000099"/>
                </a:solidFill>
              </a:rPr>
              <a:t>入口通过一个空心小圆圈表示，出口是带</a:t>
            </a:r>
            <a:r>
              <a:rPr lang="en-US" altLang="zh-CN" sz="2800" b="1" dirty="0">
                <a:solidFill>
                  <a:srgbClr val="000099"/>
                </a:solidFill>
              </a:rPr>
              <a:t>×</a:t>
            </a:r>
            <a:r>
              <a:rPr lang="zh-CN" altLang="en-US" sz="2800" b="1" dirty="0">
                <a:solidFill>
                  <a:srgbClr val="000099"/>
                </a:solidFill>
              </a:rPr>
              <a:t>的小圆圈表示。这些圆圈都在状态图的边缘。</a:t>
            </a:r>
          </a:p>
        </p:txBody>
      </p:sp>
      <p:pic>
        <p:nvPicPr>
          <p:cNvPr id="2201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818" y="4308987"/>
            <a:ext cx="5813323" cy="2523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522339" y="313747"/>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三、状态图的</a:t>
            </a:r>
            <a:r>
              <a:rPr lang="en-US" altLang="zh-CN" sz="4400" b="0" dirty="0" smtClean="0">
                <a:solidFill>
                  <a:srgbClr val="0070C0"/>
                </a:solidFill>
                <a:latin typeface="黑体" panose="02010609060101010101" pitchFamily="49" charset="-122"/>
                <a:ea typeface="黑体" panose="02010609060101010101" pitchFamily="49" charset="-122"/>
              </a:rPr>
              <a:t>UML2.0</a:t>
            </a:r>
            <a:r>
              <a:rPr lang="zh-CN" altLang="en-US" sz="4400" b="0" dirty="0" smtClean="0">
                <a:solidFill>
                  <a:srgbClr val="0070C0"/>
                </a:solidFill>
                <a:latin typeface="黑体" panose="02010609060101010101" pitchFamily="49" charset="-122"/>
                <a:ea typeface="黑体" panose="02010609060101010101" pitchFamily="49" charset="-122"/>
              </a:rPr>
              <a:t>补充</a:t>
            </a:r>
            <a:endParaRPr lang="zh-CN" altLang="en-US" dirty="0"/>
          </a:p>
        </p:txBody>
      </p:sp>
    </p:spTree>
    <p:extLst>
      <p:ext uri="{BB962C8B-B14F-4D97-AF65-F5344CB8AC3E}">
        <p14:creationId xmlns:p14="http://schemas.microsoft.com/office/powerpoint/2010/main" val="364726439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3"/>
          <p:cNvSpPr>
            <a:spLocks noGrp="1" noChangeArrowheads="1"/>
          </p:cNvSpPr>
          <p:nvPr>
            <p:ph type="body" idx="1"/>
          </p:nvPr>
        </p:nvSpPr>
        <p:spPr>
          <a:xfrm>
            <a:off x="312174" y="1413487"/>
            <a:ext cx="8241890" cy="1929482"/>
          </a:xfrm>
        </p:spPr>
        <p:txBody>
          <a:bodyPr>
            <a:noAutofit/>
          </a:bodyPr>
          <a:lstStyle/>
          <a:p>
            <a:r>
              <a:rPr lang="zh-CN" altLang="en-US" sz="2400" b="1" dirty="0"/>
              <a:t>状态图中的状态一般是给定类对象中的一组属性值，这组属性值是对象所有属性的子集。</a:t>
            </a:r>
          </a:p>
          <a:p>
            <a:r>
              <a:rPr lang="zh-CN" altLang="en-US" sz="2400" b="1" dirty="0" smtClean="0"/>
              <a:t>在</a:t>
            </a:r>
            <a:r>
              <a:rPr lang="zh-CN" altLang="en-US" sz="2400" b="1" dirty="0"/>
              <a:t>对系统建模时，我们可以只关心那些明显影响对象行为的属性以及由他们表达的对象状态，而不用理睬那些于对象行为无关的状态。</a:t>
            </a:r>
            <a:r>
              <a:rPr lang="zh-CN" altLang="en-US" sz="2400" dirty="0"/>
              <a:t>  </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695633" y="343244"/>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四、状态图的应用</a:t>
            </a:r>
            <a:endParaRPr lang="zh-CN" altLang="en-US" dirty="0"/>
          </a:p>
        </p:txBody>
      </p:sp>
      <p:sp>
        <p:nvSpPr>
          <p:cNvPr id="6" name="Rectangle 2"/>
          <p:cNvSpPr txBox="1">
            <a:spLocks noChangeArrowheads="1"/>
          </p:cNvSpPr>
          <p:nvPr/>
        </p:nvSpPr>
        <p:spPr>
          <a:xfrm>
            <a:off x="312174" y="3702090"/>
            <a:ext cx="8229600" cy="2654465"/>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b="1" dirty="0" smtClean="0">
                <a:solidFill>
                  <a:srgbClr val="000099"/>
                </a:solidFill>
              </a:rPr>
              <a:t>状态图所描述的对象往往具有多个属性。一般状态图应该在具有以下两个特征的属性上建模：</a:t>
            </a:r>
          </a:p>
          <a:p>
            <a:pPr>
              <a:buFont typeface="Wingdings" pitchFamily="2" charset="2"/>
              <a:buNone/>
            </a:pPr>
            <a:r>
              <a:rPr lang="zh-CN" altLang="en-US" b="1" dirty="0" smtClean="0">
                <a:solidFill>
                  <a:srgbClr val="000099"/>
                </a:solidFill>
              </a:rPr>
              <a:t>   </a:t>
            </a:r>
            <a:r>
              <a:rPr lang="en-US" altLang="zh-CN" b="1" dirty="0" smtClean="0"/>
              <a:t>1.</a:t>
            </a:r>
            <a:r>
              <a:rPr lang="zh-CN" altLang="en-US" b="1" dirty="0" smtClean="0"/>
              <a:t>属性拥有较少的可能取值。</a:t>
            </a:r>
          </a:p>
          <a:p>
            <a:pPr>
              <a:buFont typeface="Wingdings" pitchFamily="2" charset="2"/>
              <a:buNone/>
            </a:pPr>
            <a:r>
              <a:rPr lang="zh-CN" altLang="en-US" b="1" dirty="0" smtClean="0"/>
              <a:t>   </a:t>
            </a:r>
            <a:r>
              <a:rPr lang="en-US" altLang="zh-CN" b="1" dirty="0" smtClean="0"/>
              <a:t>2.</a:t>
            </a:r>
            <a:r>
              <a:rPr lang="zh-CN" altLang="en-US" b="1" dirty="0" smtClean="0"/>
              <a:t>属性在这些值之间的转移有一定的限制。</a:t>
            </a:r>
          </a:p>
          <a:p>
            <a:pPr>
              <a:buFont typeface="Wingdings" pitchFamily="2" charset="2"/>
              <a:buNone/>
            </a:pPr>
            <a:r>
              <a:rPr lang="zh-CN" altLang="en-US" b="1" dirty="0" smtClean="0"/>
              <a:t>   </a:t>
            </a:r>
            <a:r>
              <a:rPr lang="zh-CN" altLang="en-US" b="1" dirty="0" smtClean="0">
                <a:solidFill>
                  <a:srgbClr val="009900"/>
                </a:solidFill>
              </a:rPr>
              <a:t>如果类</a:t>
            </a:r>
            <a:r>
              <a:rPr lang="en-US" altLang="zh-CN" b="1" dirty="0" err="1" smtClean="0">
                <a:solidFill>
                  <a:srgbClr val="009900"/>
                </a:solidFill>
              </a:rPr>
              <a:t>SellableItem</a:t>
            </a:r>
            <a:r>
              <a:rPr lang="zh-CN" altLang="en-US" b="1" dirty="0" smtClean="0">
                <a:solidFill>
                  <a:srgbClr val="009900"/>
                </a:solidFill>
              </a:rPr>
              <a:t>有两个属性</a:t>
            </a:r>
            <a:r>
              <a:rPr lang="en-US" altLang="zh-CN" b="1" dirty="0" err="1" smtClean="0">
                <a:solidFill>
                  <a:srgbClr val="009900"/>
                </a:solidFill>
              </a:rPr>
              <a:t>salePrice</a:t>
            </a:r>
            <a:r>
              <a:rPr lang="zh-CN" altLang="en-US" b="1" dirty="0" smtClean="0">
                <a:solidFill>
                  <a:srgbClr val="009900"/>
                </a:solidFill>
              </a:rPr>
              <a:t>和</a:t>
            </a:r>
            <a:r>
              <a:rPr lang="en-US" altLang="zh-CN" b="1" dirty="0" smtClean="0">
                <a:solidFill>
                  <a:srgbClr val="009900"/>
                </a:solidFill>
              </a:rPr>
              <a:t>status</a:t>
            </a:r>
            <a:r>
              <a:rPr lang="zh-CN" altLang="en-US" b="1" dirty="0" smtClean="0">
                <a:solidFill>
                  <a:srgbClr val="009900"/>
                </a:solidFill>
              </a:rPr>
              <a:t>，其中</a:t>
            </a:r>
            <a:r>
              <a:rPr lang="en-US" altLang="zh-CN" b="1" dirty="0" err="1" smtClean="0">
                <a:solidFill>
                  <a:srgbClr val="009900"/>
                </a:solidFill>
              </a:rPr>
              <a:t>salePrice</a:t>
            </a:r>
            <a:r>
              <a:rPr lang="zh-CN" altLang="en-US" b="1" dirty="0" smtClean="0">
                <a:solidFill>
                  <a:srgbClr val="009900"/>
                </a:solidFill>
              </a:rPr>
              <a:t>的类型为</a:t>
            </a:r>
            <a:r>
              <a:rPr lang="en-US" altLang="zh-CN" b="1" dirty="0" smtClean="0">
                <a:solidFill>
                  <a:srgbClr val="009900"/>
                </a:solidFill>
              </a:rPr>
              <a:t>Money</a:t>
            </a:r>
            <a:r>
              <a:rPr lang="zh-CN" altLang="en-US" b="1" dirty="0" smtClean="0">
                <a:solidFill>
                  <a:srgbClr val="009900"/>
                </a:solidFill>
              </a:rPr>
              <a:t>，取值范围为正实数， </a:t>
            </a:r>
            <a:r>
              <a:rPr lang="en-US" altLang="zh-CN" b="1" dirty="0" smtClean="0">
                <a:solidFill>
                  <a:srgbClr val="009900"/>
                </a:solidFill>
              </a:rPr>
              <a:t>status</a:t>
            </a:r>
            <a:r>
              <a:rPr lang="zh-CN" altLang="en-US" b="1" dirty="0" smtClean="0">
                <a:solidFill>
                  <a:srgbClr val="009900"/>
                </a:solidFill>
              </a:rPr>
              <a:t>的类型为枚举类型，取值为</a:t>
            </a:r>
            <a:r>
              <a:rPr lang="en-US" altLang="zh-CN" b="1" dirty="0" smtClean="0">
                <a:solidFill>
                  <a:srgbClr val="009900"/>
                </a:solidFill>
              </a:rPr>
              <a:t>received</a:t>
            </a:r>
            <a:r>
              <a:rPr lang="zh-CN" altLang="en-US" b="1" dirty="0" smtClean="0">
                <a:solidFill>
                  <a:srgbClr val="009900"/>
                </a:solidFill>
              </a:rPr>
              <a:t>、</a:t>
            </a:r>
            <a:r>
              <a:rPr lang="en-US" altLang="zh-CN" b="1" dirty="0" err="1" smtClean="0">
                <a:solidFill>
                  <a:srgbClr val="009900"/>
                </a:solidFill>
              </a:rPr>
              <a:t>inInspection</a:t>
            </a:r>
            <a:r>
              <a:rPr lang="zh-CN" altLang="en-US" b="1" dirty="0" smtClean="0">
                <a:solidFill>
                  <a:srgbClr val="009900"/>
                </a:solidFill>
              </a:rPr>
              <a:t>、</a:t>
            </a:r>
            <a:r>
              <a:rPr lang="en-US" altLang="zh-CN" b="1" dirty="0" smtClean="0">
                <a:solidFill>
                  <a:srgbClr val="009900"/>
                </a:solidFill>
              </a:rPr>
              <a:t>accepted</a:t>
            </a:r>
            <a:r>
              <a:rPr lang="zh-CN" altLang="en-US" b="1" dirty="0" smtClean="0">
                <a:solidFill>
                  <a:srgbClr val="009900"/>
                </a:solidFill>
              </a:rPr>
              <a:t>、</a:t>
            </a:r>
            <a:r>
              <a:rPr lang="en-US" altLang="zh-CN" b="1" dirty="0" smtClean="0">
                <a:solidFill>
                  <a:srgbClr val="009900"/>
                </a:solidFill>
              </a:rPr>
              <a:t>rejected</a:t>
            </a:r>
            <a:r>
              <a:rPr lang="zh-CN" altLang="en-US" b="1" dirty="0" smtClean="0">
                <a:solidFill>
                  <a:srgbClr val="009900"/>
                </a:solidFill>
              </a:rPr>
              <a:t>这</a:t>
            </a:r>
            <a:r>
              <a:rPr lang="en-US" altLang="zh-CN" b="1" dirty="0" smtClean="0">
                <a:solidFill>
                  <a:srgbClr val="009900"/>
                </a:solidFill>
              </a:rPr>
              <a:t>4</a:t>
            </a:r>
            <a:r>
              <a:rPr lang="zh-CN" altLang="en-US" b="1" dirty="0" smtClean="0">
                <a:solidFill>
                  <a:srgbClr val="009900"/>
                </a:solidFill>
              </a:rPr>
              <a:t>个中的一个，则应该根据属性</a:t>
            </a:r>
            <a:r>
              <a:rPr lang="en-US" altLang="zh-CN" b="1" dirty="0" smtClean="0">
                <a:solidFill>
                  <a:srgbClr val="009900"/>
                </a:solidFill>
              </a:rPr>
              <a:t>status</a:t>
            </a:r>
            <a:r>
              <a:rPr lang="zh-CN" altLang="en-US" b="1" dirty="0" smtClean="0">
                <a:solidFill>
                  <a:srgbClr val="009900"/>
                </a:solidFill>
              </a:rPr>
              <a:t>建立状态图。</a:t>
            </a:r>
            <a:endParaRPr lang="zh-CN" altLang="en-US" b="1" dirty="0">
              <a:solidFill>
                <a:srgbClr val="009900"/>
              </a:solidFill>
            </a:endParaRPr>
          </a:p>
        </p:txBody>
      </p:sp>
    </p:spTree>
    <p:extLst>
      <p:ext uri="{BB962C8B-B14F-4D97-AF65-F5344CB8AC3E}">
        <p14:creationId xmlns:p14="http://schemas.microsoft.com/office/powerpoint/2010/main" val="176908139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body" idx="1"/>
          </p:nvPr>
        </p:nvSpPr>
        <p:spPr>
          <a:xfrm>
            <a:off x="457200" y="533400"/>
            <a:ext cx="8229600" cy="5597525"/>
          </a:xfrm>
        </p:spPr>
        <p:txBody>
          <a:bodyPr/>
          <a:lstStyle/>
          <a:p>
            <a:endParaRPr lang="en-US" altLang="zh-CN" sz="2800" b="1"/>
          </a:p>
          <a:p>
            <a:r>
              <a:rPr lang="zh-CN" altLang="en-US" sz="2800" b="1">
                <a:solidFill>
                  <a:srgbClr val="000099"/>
                </a:solidFill>
              </a:rPr>
              <a:t>事件体现了状态改变这种动态性，该动态性反应在两个方面：</a:t>
            </a:r>
            <a:r>
              <a:rPr lang="zh-CN" altLang="en-US" sz="2800" b="1">
                <a:solidFill>
                  <a:srgbClr val="FF3300"/>
                </a:solidFill>
              </a:rPr>
              <a:t>交互</a:t>
            </a:r>
            <a:r>
              <a:rPr lang="zh-CN" altLang="en-US" sz="2800" b="1">
                <a:solidFill>
                  <a:srgbClr val="000099"/>
                </a:solidFill>
              </a:rPr>
              <a:t>和</a:t>
            </a:r>
            <a:r>
              <a:rPr lang="zh-CN" altLang="en-US" sz="2800" b="1">
                <a:solidFill>
                  <a:srgbClr val="FF3300"/>
                </a:solidFill>
              </a:rPr>
              <a:t>内部状态改变</a:t>
            </a:r>
            <a:r>
              <a:rPr lang="zh-CN" altLang="en-US" sz="2800" b="1">
                <a:solidFill>
                  <a:srgbClr val="000099"/>
                </a:solidFill>
              </a:rPr>
              <a:t>。</a:t>
            </a:r>
          </a:p>
          <a:p>
            <a:r>
              <a:rPr lang="zh-CN" altLang="en-US" sz="2800" b="1">
                <a:solidFill>
                  <a:srgbClr val="FF3300"/>
                </a:solidFill>
              </a:rPr>
              <a:t>交互</a:t>
            </a:r>
            <a:r>
              <a:rPr lang="zh-CN" altLang="en-US" sz="2800" b="1"/>
              <a:t>描述对象的外部行为以及对象如何与其他对象交换信息；</a:t>
            </a:r>
          </a:p>
          <a:p>
            <a:r>
              <a:rPr lang="zh-CN" altLang="en-US" sz="2800" b="1">
                <a:solidFill>
                  <a:srgbClr val="FF3300"/>
                </a:solidFill>
              </a:rPr>
              <a:t>内部状态改变</a:t>
            </a:r>
            <a:r>
              <a:rPr lang="zh-CN" altLang="en-US" sz="2800" b="1"/>
              <a:t>描述对象是如何改变其状态的。</a:t>
            </a:r>
            <a:r>
              <a:rPr lang="en-US" altLang="zh-CN" sz="2800" b="1"/>
              <a:t>(</a:t>
            </a:r>
            <a:r>
              <a:rPr lang="zh-CN" altLang="en-US" sz="2800" b="1"/>
              <a:t>通过改变对象的属性</a:t>
            </a:r>
            <a:r>
              <a:rPr lang="en-US" altLang="zh-CN" sz="2800" b="1"/>
              <a:t>)</a:t>
            </a:r>
          </a:p>
          <a:p>
            <a:endParaRPr lang="en-US" altLang="zh-CN" sz="2800" b="1"/>
          </a:p>
        </p:txBody>
      </p:sp>
      <p:pic>
        <p:nvPicPr>
          <p:cNvPr id="2304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724400"/>
            <a:ext cx="8001000" cy="1497013"/>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a:extLst>
              <a:ext uri="{FF2B5EF4-FFF2-40B4-BE49-F238E27FC236}">
                <a16:creationId xmlns:a16="http://schemas.microsoft.com/office/drawing/2014/main" id="{E790A494-B035-AC41-AFC3-252F112E3A4F}"/>
              </a:ext>
            </a:extLst>
          </p:cNvPr>
          <p:cNvSpPr txBox="1">
            <a:spLocks/>
          </p:cNvSpPr>
          <p:nvPr/>
        </p:nvSpPr>
        <p:spPr>
          <a:xfrm>
            <a:off x="695633" y="343244"/>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四、状态图的应用</a:t>
            </a:r>
            <a:endParaRPr lang="zh-CN" altLang="en-US" dirty="0"/>
          </a:p>
        </p:txBody>
      </p:sp>
    </p:spTree>
    <p:extLst>
      <p:ext uri="{BB962C8B-B14F-4D97-AF65-F5344CB8AC3E}">
        <p14:creationId xmlns:p14="http://schemas.microsoft.com/office/powerpoint/2010/main" val="61767937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4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833" y="1452715"/>
            <a:ext cx="8382000" cy="4648200"/>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a:extLst>
              <a:ext uri="{FF2B5EF4-FFF2-40B4-BE49-F238E27FC236}">
                <a16:creationId xmlns:a16="http://schemas.microsoft.com/office/drawing/2014/main" id="{E790A494-B035-AC41-AFC3-252F112E3A4F}"/>
              </a:ext>
            </a:extLst>
          </p:cNvPr>
          <p:cNvSpPr txBox="1">
            <a:spLocks/>
          </p:cNvSpPr>
          <p:nvPr/>
        </p:nvSpPr>
        <p:spPr>
          <a:xfrm>
            <a:off x="695633" y="343244"/>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四、状态图的应用</a:t>
            </a:r>
            <a:endParaRPr lang="zh-CN" altLang="en-US" dirty="0"/>
          </a:p>
        </p:txBody>
      </p:sp>
    </p:spTree>
    <p:extLst>
      <p:ext uri="{BB962C8B-B14F-4D97-AF65-F5344CB8AC3E}">
        <p14:creationId xmlns:p14="http://schemas.microsoft.com/office/powerpoint/2010/main" val="22094219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695633" y="1472479"/>
            <a:ext cx="7772400" cy="4050792"/>
          </a:xfrm>
        </p:spPr>
        <p:txBody>
          <a:bodyPr>
            <a:noAutofit/>
          </a:bodyPr>
          <a:lstStyle/>
          <a:p>
            <a:pPr marL="0" indent="0">
              <a:buNone/>
            </a:pPr>
            <a:r>
              <a:rPr lang="zh-CN" altLang="en-US" sz="2400" b="1" dirty="0">
                <a:solidFill>
                  <a:srgbClr val="FF0000"/>
                </a:solidFill>
              </a:rPr>
              <a:t>建模步骤：</a:t>
            </a:r>
          </a:p>
          <a:p>
            <a:pPr marL="609600" indent="-609600">
              <a:buFont typeface="Wingdings" panose="05000000000000000000" pitchFamily="2" charset="2"/>
              <a:buAutoNum type="circleNumDbPlain"/>
            </a:pPr>
            <a:r>
              <a:rPr lang="zh-CN" altLang="en-US" sz="2400" b="1" dirty="0"/>
              <a:t>找出适合用模型描述其行为的类。</a:t>
            </a:r>
          </a:p>
          <a:p>
            <a:pPr marL="609600" indent="-609600">
              <a:buFont typeface="Wingdings" panose="05000000000000000000" pitchFamily="2" charset="2"/>
              <a:buAutoNum type="circleNumDbPlain"/>
            </a:pPr>
            <a:r>
              <a:rPr lang="zh-CN" altLang="en-US" sz="2400" b="1" dirty="0"/>
              <a:t>确定对象可能存在的状态。</a:t>
            </a:r>
          </a:p>
          <a:p>
            <a:pPr marL="609600" indent="-609600">
              <a:buFont typeface="Wingdings" panose="05000000000000000000" pitchFamily="2" charset="2"/>
              <a:buAutoNum type="circleNumDbPlain"/>
            </a:pPr>
            <a:r>
              <a:rPr lang="zh-CN" altLang="en-US" sz="2400" b="1" dirty="0"/>
              <a:t>确定引起状态转换的事件。</a:t>
            </a:r>
          </a:p>
          <a:p>
            <a:pPr marL="609600" indent="-609600">
              <a:buFont typeface="Wingdings" panose="05000000000000000000" pitchFamily="2" charset="2"/>
              <a:buAutoNum type="circleNumDbPlain"/>
            </a:pPr>
            <a:r>
              <a:rPr lang="zh-CN" altLang="en-US" sz="2400" b="1" dirty="0"/>
              <a:t>确定转换进行时对象执行的相应动作。</a:t>
            </a:r>
          </a:p>
          <a:p>
            <a:pPr marL="609600" indent="-609600">
              <a:buFont typeface="Wingdings" panose="05000000000000000000" pitchFamily="2" charset="2"/>
              <a:buAutoNum type="circleNumDbPlain"/>
            </a:pPr>
            <a:r>
              <a:rPr lang="zh-CN" altLang="en-US" sz="2400" b="1" dirty="0"/>
              <a:t>对建模的结果进行相应的精化和细化。</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695633" y="343244"/>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四、状态图建模技术</a:t>
            </a:r>
            <a:endParaRPr lang="zh-CN" altLang="en-US" dirty="0"/>
          </a:p>
        </p:txBody>
      </p:sp>
    </p:spTree>
    <p:extLst>
      <p:ext uri="{BB962C8B-B14F-4D97-AF65-F5344CB8AC3E}">
        <p14:creationId xmlns:p14="http://schemas.microsoft.com/office/powerpoint/2010/main" val="369371678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457200" y="122238"/>
            <a:ext cx="7543800" cy="639762"/>
          </a:xfrm>
        </p:spPr>
        <p:txBody>
          <a:bodyPr/>
          <a:lstStyle/>
          <a:p>
            <a:r>
              <a:rPr lang="zh-CN" altLang="en-US" sz="3500"/>
              <a:t>状态图</a:t>
            </a:r>
            <a:r>
              <a:rPr lang="en-US" altLang="zh-CN" sz="3500"/>
              <a:t>--</a:t>
            </a:r>
            <a:r>
              <a:rPr lang="zh-CN" altLang="en-US" sz="3500"/>
              <a:t>例图</a:t>
            </a:r>
            <a:r>
              <a:rPr lang="en-US" altLang="zh-CN" sz="3500"/>
              <a:t>1</a:t>
            </a:r>
          </a:p>
        </p:txBody>
      </p:sp>
      <p:sp>
        <p:nvSpPr>
          <p:cNvPr id="221188" name="Rectangle 4"/>
          <p:cNvSpPr>
            <a:spLocks noGrp="1" noChangeArrowheads="1"/>
          </p:cNvSpPr>
          <p:nvPr>
            <p:ph type="body" idx="1"/>
          </p:nvPr>
        </p:nvSpPr>
        <p:spPr/>
        <p:txBody>
          <a:bodyPr/>
          <a:lstStyle/>
          <a:p>
            <a:endParaRPr lang="zh-CN" altLang="zh-CN"/>
          </a:p>
        </p:txBody>
      </p:sp>
      <p:pic>
        <p:nvPicPr>
          <p:cNvPr id="2211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90600"/>
            <a:ext cx="7551738" cy="552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45936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endParaRPr lang="zh-CN" altLang="zh-CN"/>
          </a:p>
        </p:txBody>
      </p:sp>
      <p:sp>
        <p:nvSpPr>
          <p:cNvPr id="222211" name="Rectangle 3"/>
          <p:cNvSpPr>
            <a:spLocks noGrp="1" noChangeArrowheads="1"/>
          </p:cNvSpPr>
          <p:nvPr>
            <p:ph type="body" idx="1"/>
          </p:nvPr>
        </p:nvSpPr>
        <p:spPr/>
        <p:txBody>
          <a:bodyPr/>
          <a:lstStyle/>
          <a:p>
            <a:endParaRPr lang="zh-CN" altLang="zh-CN"/>
          </a:p>
        </p:txBody>
      </p:sp>
      <p:pic>
        <p:nvPicPr>
          <p:cNvPr id="2222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85800"/>
            <a:ext cx="8066088"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17823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endParaRPr lang="zh-CN" altLang="zh-CN"/>
          </a:p>
        </p:txBody>
      </p:sp>
      <p:sp>
        <p:nvSpPr>
          <p:cNvPr id="223235" name="Rectangle 3"/>
          <p:cNvSpPr>
            <a:spLocks noGrp="1" noChangeArrowheads="1"/>
          </p:cNvSpPr>
          <p:nvPr>
            <p:ph type="body" idx="1"/>
          </p:nvPr>
        </p:nvSpPr>
        <p:spPr/>
        <p:txBody>
          <a:bodyPr/>
          <a:lstStyle/>
          <a:p>
            <a:endParaRPr lang="zh-CN" altLang="zh-CN"/>
          </a:p>
        </p:txBody>
      </p:sp>
      <p:pic>
        <p:nvPicPr>
          <p:cNvPr id="2232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549275"/>
            <a:ext cx="8380413" cy="552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722327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457200" y="122238"/>
            <a:ext cx="7543800" cy="639762"/>
          </a:xfrm>
        </p:spPr>
        <p:txBody>
          <a:bodyPr/>
          <a:lstStyle/>
          <a:p>
            <a:r>
              <a:rPr lang="zh-CN" altLang="en-US" sz="3500"/>
              <a:t>状态图</a:t>
            </a:r>
            <a:r>
              <a:rPr lang="en-US" altLang="zh-CN" sz="3500"/>
              <a:t>--</a:t>
            </a:r>
            <a:r>
              <a:rPr lang="zh-CN" altLang="en-US" sz="3500"/>
              <a:t>例图</a:t>
            </a:r>
            <a:r>
              <a:rPr lang="en-US" altLang="zh-CN" sz="3500"/>
              <a:t>2  </a:t>
            </a:r>
            <a:r>
              <a:rPr lang="zh-CN" altLang="en-US" sz="3200">
                <a:solidFill>
                  <a:srgbClr val="3333CC"/>
                </a:solidFill>
              </a:rPr>
              <a:t>机票预定系统</a:t>
            </a:r>
          </a:p>
        </p:txBody>
      </p:sp>
      <p:sp>
        <p:nvSpPr>
          <p:cNvPr id="224259" name="Rectangle 3"/>
          <p:cNvSpPr>
            <a:spLocks noGrp="1" noChangeArrowheads="1"/>
          </p:cNvSpPr>
          <p:nvPr>
            <p:ph type="body" idx="1"/>
          </p:nvPr>
        </p:nvSpPr>
        <p:spPr/>
        <p:txBody>
          <a:bodyPr/>
          <a:lstStyle/>
          <a:p>
            <a:endParaRPr lang="zh-CN" altLang="zh-CN"/>
          </a:p>
        </p:txBody>
      </p:sp>
      <p:pic>
        <p:nvPicPr>
          <p:cNvPr id="2242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0"/>
            <a:ext cx="8534400" cy="477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673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76084" y="1258530"/>
            <a:ext cx="7543800" cy="1295400"/>
          </a:xfrm>
        </p:spPr>
        <p:txBody>
          <a:bodyPr>
            <a:normAutofit/>
          </a:bodyPr>
          <a:lstStyle/>
          <a:p>
            <a:r>
              <a:rPr lang="zh-CN" altLang="en-US" sz="2400" dirty="0"/>
              <a:t>活动状态的特点：</a:t>
            </a:r>
          </a:p>
        </p:txBody>
      </p:sp>
      <p:sp>
        <p:nvSpPr>
          <p:cNvPr id="46083" name="Rectangle 3"/>
          <p:cNvSpPr>
            <a:spLocks noGrp="1" noChangeArrowheads="1"/>
          </p:cNvSpPr>
          <p:nvPr>
            <p:ph type="body" idx="1"/>
          </p:nvPr>
        </p:nvSpPr>
        <p:spPr>
          <a:xfrm>
            <a:off x="288822" y="2553930"/>
            <a:ext cx="8190271" cy="3719052"/>
          </a:xfrm>
          <a:solidFill>
            <a:srgbClr val="FFFFFF"/>
          </a:solidFill>
        </p:spPr>
        <p:txBody>
          <a:bodyPr>
            <a:noAutofit/>
          </a:bodyPr>
          <a:lstStyle/>
          <a:p>
            <a:pPr marL="571500" indent="-571500">
              <a:lnSpc>
                <a:spcPct val="90000"/>
              </a:lnSpc>
              <a:buFont typeface="Wingdings" panose="05000000000000000000" pitchFamily="2" charset="2"/>
              <a:buAutoNum type="arabicPeriod"/>
            </a:pPr>
            <a:r>
              <a:rPr lang="zh-CN" altLang="en-US" sz="2400" b="1" dirty="0"/>
              <a:t>活动状态可以分解成其他子活动或动作状态，由于它是一组不可中断的动作或操作的组合，所以可以被中断。</a:t>
            </a:r>
          </a:p>
          <a:p>
            <a:pPr marL="571500" indent="-571500">
              <a:lnSpc>
                <a:spcPct val="90000"/>
              </a:lnSpc>
              <a:buFont typeface="Wingdings" panose="05000000000000000000" pitchFamily="2" charset="2"/>
              <a:buAutoNum type="arabicPeriod"/>
            </a:pPr>
            <a:r>
              <a:rPr lang="zh-CN" altLang="en-US" sz="2400" b="1" dirty="0" smtClean="0">
                <a:solidFill>
                  <a:srgbClr val="FF3300"/>
                </a:solidFill>
              </a:rPr>
              <a:t>活动</a:t>
            </a:r>
            <a:r>
              <a:rPr lang="zh-CN" altLang="en-US" sz="2400" b="1" dirty="0">
                <a:solidFill>
                  <a:srgbClr val="FF3300"/>
                </a:solidFill>
              </a:rPr>
              <a:t>状态的完成需要一定的时间。</a:t>
            </a:r>
          </a:p>
          <a:p>
            <a:pPr marL="571500" indent="-571500">
              <a:lnSpc>
                <a:spcPct val="90000"/>
              </a:lnSpc>
              <a:buFont typeface="Wingdings" panose="05000000000000000000" pitchFamily="2" charset="2"/>
              <a:buAutoNum type="arabicPeriod"/>
            </a:pPr>
            <a:r>
              <a:rPr lang="zh-CN" altLang="en-US" sz="2400" b="1" dirty="0" smtClean="0">
                <a:solidFill>
                  <a:srgbClr val="000099"/>
                </a:solidFill>
              </a:rPr>
              <a:t>活动</a:t>
            </a:r>
            <a:r>
              <a:rPr lang="zh-CN" altLang="en-US" sz="2400" b="1" dirty="0">
                <a:solidFill>
                  <a:srgbClr val="000099"/>
                </a:solidFill>
              </a:rPr>
              <a:t>状态的内部活动可以用另一个活动图来表示</a:t>
            </a:r>
            <a:r>
              <a:rPr lang="zh-CN" altLang="en-US" sz="2400" b="1" dirty="0" smtClean="0">
                <a:solidFill>
                  <a:srgbClr val="000099"/>
                </a:solidFill>
              </a:rPr>
              <a:t>。（子</a:t>
            </a:r>
            <a:r>
              <a:rPr lang="zh-CN" altLang="en-US" sz="2400" b="1" dirty="0">
                <a:solidFill>
                  <a:srgbClr val="000099"/>
                </a:solidFill>
              </a:rPr>
              <a:t>活动图）</a:t>
            </a:r>
          </a:p>
          <a:p>
            <a:pPr marL="571500" indent="-571500">
              <a:lnSpc>
                <a:spcPct val="90000"/>
              </a:lnSpc>
              <a:buFont typeface="Wingdings" panose="05000000000000000000" pitchFamily="2" charset="2"/>
              <a:buAutoNum type="arabicPeriod"/>
            </a:pPr>
            <a:r>
              <a:rPr lang="zh-CN" altLang="en-US" sz="2400" b="1" dirty="0" smtClean="0">
                <a:solidFill>
                  <a:srgbClr val="008000"/>
                </a:solidFill>
              </a:rPr>
              <a:t>和</a:t>
            </a:r>
            <a:r>
              <a:rPr lang="zh-CN" altLang="en-US" sz="2400" b="1" dirty="0">
                <a:solidFill>
                  <a:srgbClr val="008000"/>
                </a:solidFill>
              </a:rPr>
              <a:t>动作状态不同，活动状态可以有入口动作和出口动作，也可以有内部转移。</a:t>
            </a:r>
          </a:p>
          <a:p>
            <a:pPr marL="571500" indent="-571500">
              <a:lnSpc>
                <a:spcPct val="90000"/>
              </a:lnSpc>
              <a:buFont typeface="Wingdings" panose="05000000000000000000" pitchFamily="2" charset="2"/>
              <a:buAutoNum type="arabicPeriod"/>
            </a:pPr>
            <a:r>
              <a:rPr lang="zh-CN" altLang="en-US" sz="2400" b="1" dirty="0" smtClean="0">
                <a:solidFill>
                  <a:srgbClr val="00B0F0"/>
                </a:solidFill>
              </a:rPr>
              <a:t>动作状态</a:t>
            </a:r>
            <a:r>
              <a:rPr lang="zh-CN" altLang="en-US" sz="2400" b="1" dirty="0">
                <a:solidFill>
                  <a:srgbClr val="990000"/>
                </a:solidFill>
              </a:rPr>
              <a:t>是</a:t>
            </a:r>
            <a:r>
              <a:rPr lang="zh-CN" altLang="en-US" sz="2400" b="1" dirty="0">
                <a:solidFill>
                  <a:srgbClr val="00B0F0"/>
                </a:solidFill>
              </a:rPr>
              <a:t>活动状态</a:t>
            </a:r>
            <a:r>
              <a:rPr lang="zh-CN" altLang="en-US" sz="2400" b="1" dirty="0">
                <a:solidFill>
                  <a:srgbClr val="990000"/>
                </a:solidFill>
              </a:rPr>
              <a:t>的一个特例，如果某个活动</a:t>
            </a:r>
            <a:r>
              <a:rPr lang="zh-CN" altLang="en-US" sz="2400" b="1" dirty="0" smtClean="0">
                <a:solidFill>
                  <a:srgbClr val="990000"/>
                </a:solidFill>
              </a:rPr>
              <a:t>状态只</a:t>
            </a:r>
            <a:r>
              <a:rPr lang="zh-CN" altLang="en-US" sz="2400" b="1" dirty="0">
                <a:solidFill>
                  <a:srgbClr val="990000"/>
                </a:solidFill>
              </a:rPr>
              <a:t>包括一个动作，那么它就是一个动作状态</a:t>
            </a:r>
            <a:r>
              <a:rPr lang="zh-CN" altLang="en-US" sz="2400" b="1" dirty="0" smtClean="0">
                <a:solidFill>
                  <a:srgbClr val="990000"/>
                </a:solidFill>
              </a:rPr>
              <a:t>。</a:t>
            </a:r>
            <a:endParaRPr lang="zh-CN" altLang="en-US" sz="2400" b="1" dirty="0">
              <a:solidFill>
                <a:srgbClr val="990000"/>
              </a:solidFill>
            </a:endParaRPr>
          </a:p>
          <a:p>
            <a:pPr marL="0" indent="0">
              <a:lnSpc>
                <a:spcPct val="90000"/>
              </a:lnSpc>
              <a:buNone/>
            </a:pPr>
            <a:endParaRPr lang="zh-CN" altLang="en-US" sz="2400" b="1" dirty="0">
              <a:solidFill>
                <a:srgbClr val="990000"/>
              </a:solidFill>
            </a:endParaRP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695633" y="343244"/>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a:t>
            </a:r>
            <a:r>
              <a:rPr lang="zh-CN" altLang="en-US" sz="4400" b="0" dirty="0">
                <a:solidFill>
                  <a:srgbClr val="0070C0"/>
                </a:solidFill>
                <a:latin typeface="黑体" panose="02010609060101010101" pitchFamily="49" charset="-122"/>
                <a:ea typeface="黑体" panose="02010609060101010101" pitchFamily="49" charset="-122"/>
              </a:rPr>
              <a:t>活动图的组成元素</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447367" y="1169433"/>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1.</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活动（</a:t>
            </a:r>
            <a:r>
              <a:rPr kumimoji="1" lang="en-US" altLang="zh-CN" sz="2400" b="1" dirty="0">
                <a:solidFill>
                  <a:srgbClr val="FF0000"/>
                </a:solidFill>
                <a:latin typeface="黑体" panose="02010609060101010101" pitchFamily="49" charset="-122"/>
                <a:ea typeface="黑体" panose="02010609060101010101" pitchFamily="49" charset="-122"/>
              </a:rPr>
              <a:t>activity</a:t>
            </a:r>
            <a:r>
              <a:rPr kumimoji="1" lang="zh-CN" altLang="en-US" sz="2400" b="1" dirty="0">
                <a:solidFill>
                  <a:srgbClr val="FF0000"/>
                </a:solidFill>
                <a:latin typeface="黑体" panose="02010609060101010101" pitchFamily="49" charset="-122"/>
                <a:ea typeface="黑体" panose="02010609060101010101" pitchFamily="49" charset="-122"/>
              </a:rPr>
              <a:t>）</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7356356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457200" y="122238"/>
            <a:ext cx="7543800" cy="639762"/>
          </a:xfrm>
        </p:spPr>
        <p:txBody>
          <a:bodyPr/>
          <a:lstStyle/>
          <a:p>
            <a:r>
              <a:rPr lang="zh-CN" altLang="en-US" sz="3500">
                <a:solidFill>
                  <a:srgbClr val="3333CC"/>
                </a:solidFill>
              </a:rPr>
              <a:t>细化状态内的活动与转换</a:t>
            </a:r>
          </a:p>
        </p:txBody>
      </p:sp>
      <p:pic>
        <p:nvPicPr>
          <p:cNvPr id="225286" name="Picture 6"/>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0" y="914400"/>
            <a:ext cx="9144000" cy="5638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0172343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457200" y="122238"/>
            <a:ext cx="7543800" cy="715962"/>
          </a:xfrm>
        </p:spPr>
        <p:txBody>
          <a:bodyPr/>
          <a:lstStyle/>
          <a:p>
            <a:r>
              <a:rPr lang="zh-CN" altLang="en-US">
                <a:solidFill>
                  <a:srgbClr val="3333CC"/>
                </a:solidFill>
              </a:rPr>
              <a:t>使用复合状态</a:t>
            </a:r>
          </a:p>
        </p:txBody>
      </p:sp>
      <p:sp>
        <p:nvSpPr>
          <p:cNvPr id="226307" name="Rectangle 3"/>
          <p:cNvSpPr>
            <a:spLocks noGrp="1" noChangeArrowheads="1"/>
          </p:cNvSpPr>
          <p:nvPr>
            <p:ph type="body" idx="1"/>
          </p:nvPr>
        </p:nvSpPr>
        <p:spPr>
          <a:xfrm>
            <a:off x="457200" y="1143000"/>
            <a:ext cx="8229600" cy="4987925"/>
          </a:xfrm>
        </p:spPr>
        <p:txBody>
          <a:bodyPr/>
          <a:lstStyle/>
          <a:p>
            <a:endParaRPr lang="zh-CN" altLang="zh-CN"/>
          </a:p>
        </p:txBody>
      </p:sp>
      <p:pic>
        <p:nvPicPr>
          <p:cNvPr id="2263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293813"/>
            <a:ext cx="9220200" cy="5564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25720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609599" y="2133600"/>
            <a:ext cx="7492182" cy="3680440"/>
          </a:xfrm>
        </p:spPr>
        <p:txBody>
          <a:bodyPr>
            <a:normAutofit lnSpcReduction="10000"/>
          </a:bodyPr>
          <a:lstStyle/>
          <a:p>
            <a:r>
              <a:rPr lang="zh-CN" altLang="en-US" sz="2400" dirty="0" smtClean="0"/>
              <a:t>（一）</a:t>
            </a:r>
            <a:r>
              <a:rPr lang="en-US" altLang="zh-CN" sz="2400" dirty="0" smtClean="0"/>
              <a:t>  </a:t>
            </a:r>
            <a:r>
              <a:rPr lang="zh-CN" altLang="en-US" sz="2400" dirty="0" smtClean="0"/>
              <a:t>使用</a:t>
            </a:r>
            <a:r>
              <a:rPr lang="en-US" altLang="zh-CN" sz="2400" dirty="0" smtClean="0"/>
              <a:t>Rational Rose</a:t>
            </a:r>
            <a:r>
              <a:rPr lang="zh-CN" altLang="en-US" sz="2400" dirty="0" smtClean="0"/>
              <a:t>绘制状态图</a:t>
            </a:r>
            <a:r>
              <a:rPr lang="zh-CN" altLang="en-US" sz="2400" dirty="0"/>
              <a:t>的</a:t>
            </a:r>
            <a:r>
              <a:rPr lang="zh-CN" altLang="en-US" sz="2400" dirty="0" smtClean="0"/>
              <a:t>步骤</a:t>
            </a:r>
            <a:endParaRPr lang="en-US" altLang="zh-CN" sz="2400" dirty="0" smtClean="0"/>
          </a:p>
          <a:p>
            <a:pPr marL="731520" lvl="1" indent="-457200">
              <a:buFont typeface="+mj-ea"/>
              <a:buAutoNum type="circleNumDbPlain"/>
            </a:pPr>
            <a:r>
              <a:rPr lang="zh-CN" altLang="en-US" sz="2200" dirty="0" smtClean="0"/>
              <a:t>创建</a:t>
            </a:r>
            <a:r>
              <a:rPr lang="zh-CN" altLang="en-US" sz="2200" dirty="0"/>
              <a:t>状态图</a:t>
            </a:r>
          </a:p>
          <a:p>
            <a:pPr marL="731520" lvl="1" indent="-457200">
              <a:buFont typeface="+mj-ea"/>
              <a:buAutoNum type="circleNumDbPlain"/>
            </a:pPr>
            <a:r>
              <a:rPr lang="zh-CN" altLang="en-US" sz="2200" dirty="0" smtClean="0"/>
              <a:t>状态图</a:t>
            </a:r>
            <a:r>
              <a:rPr lang="zh-CN" altLang="en-US" sz="2200" dirty="0"/>
              <a:t>工具栏按钮简介</a:t>
            </a:r>
          </a:p>
          <a:p>
            <a:pPr marL="731520" lvl="1" indent="-457200">
              <a:buFont typeface="+mj-ea"/>
              <a:buAutoNum type="circleNumDbPlain"/>
            </a:pPr>
            <a:r>
              <a:rPr lang="zh-CN" altLang="en-US" sz="2200" dirty="0" smtClean="0"/>
              <a:t>加入</a:t>
            </a:r>
            <a:r>
              <a:rPr lang="zh-CN" altLang="en-US" sz="2200" dirty="0"/>
              <a:t>初始状态和终止状态</a:t>
            </a:r>
          </a:p>
          <a:p>
            <a:pPr marL="731520" lvl="1" indent="-457200">
              <a:buFont typeface="+mj-ea"/>
              <a:buAutoNum type="circleNumDbPlain"/>
            </a:pPr>
            <a:r>
              <a:rPr lang="zh-CN" altLang="en-US" sz="2200" dirty="0" smtClean="0"/>
              <a:t>增加</a:t>
            </a:r>
            <a:r>
              <a:rPr lang="zh-CN" altLang="en-US" sz="2200" dirty="0"/>
              <a:t>状态</a:t>
            </a:r>
          </a:p>
          <a:p>
            <a:pPr marL="731520" lvl="1" indent="-457200">
              <a:buFont typeface="+mj-ea"/>
              <a:buAutoNum type="circleNumDbPlain"/>
            </a:pPr>
            <a:r>
              <a:rPr lang="zh-CN" altLang="en-US" sz="2200" dirty="0" smtClean="0"/>
              <a:t>增加</a:t>
            </a:r>
            <a:r>
              <a:rPr lang="zh-CN" altLang="en-US" sz="2200" dirty="0"/>
              <a:t>转换</a:t>
            </a:r>
          </a:p>
          <a:p>
            <a:pPr marL="731520" lvl="1" indent="-457200">
              <a:buFont typeface="+mj-ea"/>
              <a:buAutoNum type="circleNumDbPlain"/>
            </a:pPr>
            <a:r>
              <a:rPr lang="zh-CN" altLang="en-US" sz="2200" dirty="0" smtClean="0"/>
              <a:t>增加</a:t>
            </a:r>
            <a:r>
              <a:rPr lang="zh-CN" altLang="en-US" sz="2200" dirty="0"/>
              <a:t>历史状态</a:t>
            </a:r>
          </a:p>
          <a:p>
            <a:pPr marL="0" indent="0">
              <a:buNone/>
            </a:pPr>
            <a:r>
              <a:rPr lang="zh-CN" altLang="en-US" sz="2400" dirty="0" smtClean="0"/>
              <a:t>（</a:t>
            </a:r>
            <a:r>
              <a:rPr lang="zh-CN" altLang="en-US" sz="2400" dirty="0"/>
              <a:t>二）</a:t>
            </a:r>
            <a:r>
              <a:rPr lang="en-US" altLang="zh-CN" sz="2400" dirty="0"/>
              <a:t>  </a:t>
            </a:r>
            <a:r>
              <a:rPr lang="zh-CN" altLang="en-US" sz="2400" dirty="0"/>
              <a:t>图书馆管理系统的状态图</a:t>
            </a:r>
            <a:endParaRPr lang="en-US" altLang="zh-CN" sz="2400" dirty="0"/>
          </a:p>
          <a:p>
            <a:pPr marL="731520" lvl="1" indent="-457200">
              <a:buFont typeface="+mj-ea"/>
              <a:buAutoNum type="circleNumDbPlain"/>
            </a:pPr>
            <a:r>
              <a:rPr lang="zh-CN" altLang="en-US" sz="2000" dirty="0" smtClean="0"/>
              <a:t>书</a:t>
            </a:r>
            <a:r>
              <a:rPr lang="zh-CN" altLang="en-US" sz="2000" dirty="0"/>
              <a:t>的状态图</a:t>
            </a:r>
          </a:p>
          <a:p>
            <a:pPr marL="731520" lvl="1" indent="-457200">
              <a:buFont typeface="+mj-ea"/>
              <a:buAutoNum type="circleNumDbPlain"/>
            </a:pPr>
            <a:r>
              <a:rPr lang="zh-CN" altLang="en-US" sz="2000" dirty="0" smtClean="0"/>
              <a:t>借阅</a:t>
            </a:r>
            <a:r>
              <a:rPr lang="zh-CN" altLang="en-US" sz="2000" dirty="0"/>
              <a:t>凭证的状态图</a:t>
            </a:r>
          </a:p>
          <a:p>
            <a:endParaRPr lang="zh-CN" altLang="en-US" sz="2400" dirty="0"/>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695633" y="343244"/>
            <a:ext cx="7772400" cy="711122"/>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五、练习</a:t>
            </a:r>
            <a:r>
              <a:rPr lang="en-US" altLang="zh-CN" sz="4400" b="0" dirty="0" smtClean="0">
                <a:solidFill>
                  <a:srgbClr val="0070C0"/>
                </a:solidFill>
                <a:latin typeface="黑体" panose="02010609060101010101" pitchFamily="49" charset="-122"/>
                <a:ea typeface="黑体" panose="02010609060101010101" pitchFamily="49" charset="-122"/>
              </a:rPr>
              <a:t>—</a:t>
            </a:r>
            <a:r>
              <a:rPr lang="zh-CN" altLang="en-US" sz="4400" dirty="0" smtClean="0"/>
              <a:t>图书馆</a:t>
            </a:r>
            <a:r>
              <a:rPr lang="zh-CN" altLang="en-US" sz="4400" dirty="0"/>
              <a:t>管理系统的状态图</a:t>
            </a:r>
            <a:endParaRPr lang="zh-CN" altLang="en-US" dirty="0"/>
          </a:p>
        </p:txBody>
      </p:sp>
    </p:spTree>
    <p:extLst>
      <p:ext uri="{BB962C8B-B14F-4D97-AF65-F5344CB8AC3E}">
        <p14:creationId xmlns:p14="http://schemas.microsoft.com/office/powerpoint/2010/main" val="72666300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790A494-B035-AC41-AFC3-252F112E3A4F}"/>
              </a:ext>
            </a:extLst>
          </p:cNvPr>
          <p:cNvSpPr txBox="1">
            <a:spLocks/>
          </p:cNvSpPr>
          <p:nvPr/>
        </p:nvSpPr>
        <p:spPr>
          <a:xfrm>
            <a:off x="695633" y="343244"/>
            <a:ext cx="7772400" cy="711122"/>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五、练习</a:t>
            </a:r>
            <a:r>
              <a:rPr lang="en-US" altLang="zh-CN" sz="4400" b="0" dirty="0" smtClean="0">
                <a:solidFill>
                  <a:srgbClr val="0070C0"/>
                </a:solidFill>
                <a:latin typeface="黑体" panose="02010609060101010101" pitchFamily="49" charset="-122"/>
                <a:ea typeface="黑体" panose="02010609060101010101" pitchFamily="49" charset="-122"/>
              </a:rPr>
              <a:t>—</a:t>
            </a:r>
            <a:r>
              <a:rPr lang="zh-CN" altLang="en-US" sz="4400" dirty="0" smtClean="0"/>
              <a:t>图书馆</a:t>
            </a:r>
            <a:r>
              <a:rPr lang="zh-CN" altLang="en-US" sz="4400" dirty="0"/>
              <a:t>管理系统的状态图</a:t>
            </a:r>
            <a:endParaRPr lang="zh-CN" alt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035864" y="1199536"/>
            <a:ext cx="7091938" cy="523567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矩形 2"/>
          <p:cNvSpPr/>
          <p:nvPr/>
        </p:nvSpPr>
        <p:spPr>
          <a:xfrm>
            <a:off x="3804263" y="5788264"/>
            <a:ext cx="1338828" cy="369332"/>
          </a:xfrm>
          <a:prstGeom prst="rect">
            <a:avLst/>
          </a:prstGeom>
        </p:spPr>
        <p:txBody>
          <a:bodyPr wrap="none">
            <a:spAutoFit/>
          </a:bodyPr>
          <a:lstStyle/>
          <a:p>
            <a:r>
              <a:rPr lang="zh-CN" altLang="en-US" dirty="0"/>
              <a:t>书的状态图</a:t>
            </a:r>
          </a:p>
        </p:txBody>
      </p:sp>
    </p:spTree>
    <p:extLst>
      <p:ext uri="{BB962C8B-B14F-4D97-AF65-F5344CB8AC3E}">
        <p14:creationId xmlns:p14="http://schemas.microsoft.com/office/powerpoint/2010/main" val="143295116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790A494-B035-AC41-AFC3-252F112E3A4F}"/>
              </a:ext>
            </a:extLst>
          </p:cNvPr>
          <p:cNvSpPr txBox="1">
            <a:spLocks/>
          </p:cNvSpPr>
          <p:nvPr/>
        </p:nvSpPr>
        <p:spPr>
          <a:xfrm>
            <a:off x="695633" y="343244"/>
            <a:ext cx="7772400" cy="711122"/>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五、练习</a:t>
            </a:r>
            <a:r>
              <a:rPr lang="en-US" altLang="zh-CN" sz="4400" b="0" dirty="0" smtClean="0">
                <a:solidFill>
                  <a:srgbClr val="0070C0"/>
                </a:solidFill>
                <a:latin typeface="黑体" panose="02010609060101010101" pitchFamily="49" charset="-122"/>
                <a:ea typeface="黑体" panose="02010609060101010101" pitchFamily="49" charset="-122"/>
              </a:rPr>
              <a:t>—</a:t>
            </a:r>
            <a:r>
              <a:rPr lang="zh-CN" altLang="en-US" sz="4400" dirty="0" smtClean="0"/>
              <a:t>图书馆</a:t>
            </a:r>
            <a:r>
              <a:rPr lang="zh-CN" altLang="en-US" sz="4400" dirty="0"/>
              <a:t>管理系统的状态图</a:t>
            </a:r>
            <a:endParaRPr lang="zh-CN" altLang="en-US" dirty="0"/>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465263" y="1768475"/>
            <a:ext cx="6440487" cy="4162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矩形 1"/>
          <p:cNvSpPr/>
          <p:nvPr/>
        </p:nvSpPr>
        <p:spPr>
          <a:xfrm>
            <a:off x="3458014" y="5930900"/>
            <a:ext cx="2031325" cy="369332"/>
          </a:xfrm>
          <a:prstGeom prst="rect">
            <a:avLst/>
          </a:prstGeom>
        </p:spPr>
        <p:txBody>
          <a:bodyPr wrap="none">
            <a:spAutoFit/>
          </a:bodyPr>
          <a:lstStyle/>
          <a:p>
            <a:r>
              <a:rPr lang="zh-CN" altLang="en-US" dirty="0"/>
              <a:t>借阅凭证的状态图</a:t>
            </a:r>
          </a:p>
        </p:txBody>
      </p:sp>
    </p:spTree>
    <p:extLst>
      <p:ext uri="{BB962C8B-B14F-4D97-AF65-F5344CB8AC3E}">
        <p14:creationId xmlns:p14="http://schemas.microsoft.com/office/powerpoint/2010/main" val="11513589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457200" y="122238"/>
            <a:ext cx="7543800" cy="639762"/>
          </a:xfrm>
        </p:spPr>
        <p:txBody>
          <a:bodyPr/>
          <a:lstStyle/>
          <a:p>
            <a:r>
              <a:rPr lang="en-US" altLang="zh-CN" sz="3500"/>
              <a:t>UML</a:t>
            </a:r>
            <a:r>
              <a:rPr lang="zh-CN" altLang="en-US" sz="3500"/>
              <a:t>中的并发子状态</a:t>
            </a:r>
          </a:p>
        </p:txBody>
      </p:sp>
      <p:pic>
        <p:nvPicPr>
          <p:cNvPr id="234499"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609600" y="1143000"/>
            <a:ext cx="7162800" cy="5200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91102973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0" y="122238"/>
            <a:ext cx="8763000" cy="563562"/>
          </a:xfrm>
        </p:spPr>
        <p:txBody>
          <a:bodyPr/>
          <a:lstStyle/>
          <a:p>
            <a:r>
              <a:rPr lang="en-US" altLang="zh-CN" sz="3200"/>
              <a:t>Working </a:t>
            </a:r>
            <a:r>
              <a:rPr lang="zh-CN" altLang="en-US" sz="3200"/>
              <a:t>状态中添加组合状态和历史状态</a:t>
            </a:r>
          </a:p>
        </p:txBody>
      </p:sp>
      <p:pic>
        <p:nvPicPr>
          <p:cNvPr id="218115"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0" y="762000"/>
            <a:ext cx="8763000" cy="584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57365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type="body" idx="1"/>
          </p:nvPr>
        </p:nvSpPr>
        <p:spPr>
          <a:xfrm>
            <a:off x="560439" y="1702954"/>
            <a:ext cx="7772400" cy="4129201"/>
          </a:xfrm>
        </p:spPr>
        <p:txBody>
          <a:bodyPr/>
          <a:lstStyle/>
          <a:p>
            <a:r>
              <a:rPr lang="zh-CN" altLang="en-US" b="1" dirty="0" smtClean="0">
                <a:solidFill>
                  <a:srgbClr val="FF3300"/>
                </a:solidFill>
              </a:rPr>
              <a:t>对象</a:t>
            </a:r>
            <a:r>
              <a:rPr lang="zh-CN" altLang="en-US" b="1" dirty="0">
                <a:solidFill>
                  <a:srgbClr val="FF3300"/>
                </a:solidFill>
              </a:rPr>
              <a:t>节点（</a:t>
            </a:r>
            <a:r>
              <a:rPr lang="en-US" altLang="zh-CN" b="1" dirty="0">
                <a:solidFill>
                  <a:srgbClr val="FF3300"/>
                </a:solidFill>
              </a:rPr>
              <a:t>object node</a:t>
            </a:r>
            <a:r>
              <a:rPr lang="zh-CN" altLang="en-US" b="1" dirty="0">
                <a:solidFill>
                  <a:srgbClr val="FF3300"/>
                </a:solidFill>
              </a:rPr>
              <a:t>）</a:t>
            </a:r>
            <a:r>
              <a:rPr lang="zh-CN" altLang="en-US" b="1" dirty="0"/>
              <a:t>来明确一个活动的输入和输出。</a:t>
            </a:r>
          </a:p>
          <a:p>
            <a:endParaRPr lang="en-US" altLang="zh-CN" b="1" dirty="0"/>
          </a:p>
        </p:txBody>
      </p:sp>
      <p:sp>
        <p:nvSpPr>
          <p:cNvPr id="5" name="标题 1">
            <a:extLst>
              <a:ext uri="{FF2B5EF4-FFF2-40B4-BE49-F238E27FC236}">
                <a16:creationId xmlns:a16="http://schemas.microsoft.com/office/drawing/2014/main" id="{E790A494-B035-AC41-AFC3-252F112E3A4F}"/>
              </a:ext>
            </a:extLst>
          </p:cNvPr>
          <p:cNvSpPr txBox="1">
            <a:spLocks/>
          </p:cNvSpPr>
          <p:nvPr/>
        </p:nvSpPr>
        <p:spPr>
          <a:xfrm>
            <a:off x="695633" y="343244"/>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a:t>
            </a:r>
            <a:r>
              <a:rPr lang="zh-CN" altLang="en-US" sz="4400" b="0" dirty="0">
                <a:solidFill>
                  <a:srgbClr val="0070C0"/>
                </a:solidFill>
                <a:latin typeface="黑体" panose="02010609060101010101" pitchFamily="49" charset="-122"/>
                <a:ea typeface="黑体" panose="02010609060101010101" pitchFamily="49" charset="-122"/>
              </a:rPr>
              <a:t>活动图的组成元素</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447367" y="1169433"/>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1.</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活动（</a:t>
            </a:r>
            <a:r>
              <a:rPr kumimoji="1" lang="en-US" altLang="zh-CN" sz="2400" b="1" dirty="0">
                <a:solidFill>
                  <a:srgbClr val="FF0000"/>
                </a:solidFill>
                <a:latin typeface="黑体" panose="02010609060101010101" pitchFamily="49" charset="-122"/>
                <a:ea typeface="黑体" panose="02010609060101010101" pitchFamily="49" charset="-122"/>
              </a:rPr>
              <a:t>activity</a:t>
            </a:r>
            <a:r>
              <a:rPr kumimoji="1" lang="zh-CN" altLang="en-US" sz="2400" b="1" dirty="0">
                <a:solidFill>
                  <a:srgbClr val="FF0000"/>
                </a:solidFill>
                <a:latin typeface="黑体" panose="02010609060101010101" pitchFamily="49" charset="-122"/>
                <a:ea typeface="黑体" panose="02010609060101010101" pitchFamily="49" charset="-122"/>
              </a:rPr>
              <a:t>）</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graphicFrame>
        <p:nvGraphicFramePr>
          <p:cNvPr id="8" name="Object 3"/>
          <p:cNvGraphicFramePr>
            <a:graphicFrameLocks noChangeAspect="1"/>
          </p:cNvGraphicFramePr>
          <p:nvPr>
            <p:extLst/>
          </p:nvPr>
        </p:nvGraphicFramePr>
        <p:xfrm>
          <a:off x="1828800" y="3539067"/>
          <a:ext cx="7315200" cy="3318933"/>
        </p:xfrm>
        <a:graphic>
          <a:graphicData uri="http://schemas.openxmlformats.org/presentationml/2006/ole">
            <mc:AlternateContent xmlns:mc="http://schemas.openxmlformats.org/markup-compatibility/2006">
              <mc:Choice xmlns:v="urn:schemas-microsoft-com:vml" Requires="v">
                <p:oleObj spid="_x0000_s117766" name="位图图像" r:id="rId4" imgW="5649114" imgH="2324424" progId="Paint.Picture">
                  <p:embed/>
                </p:oleObj>
              </mc:Choice>
              <mc:Fallback>
                <p:oleObj name="位图图像" r:id="rId4" imgW="5649114" imgH="2324424" progId="Paint.Picture">
                  <p:embed/>
                  <p:pic>
                    <p:nvPicPr>
                      <p:cNvPr id="8"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3539067"/>
                        <a:ext cx="7315200" cy="3318933"/>
                      </a:xfrm>
                      <a:prstGeom prst="rect">
                        <a:avLst/>
                      </a:prstGeom>
                    </p:spPr>
                  </p:pic>
                </p:oleObj>
              </mc:Fallback>
            </mc:AlternateContent>
          </a:graphicData>
        </a:graphic>
      </p:graphicFrame>
      <p:graphicFrame>
        <p:nvGraphicFramePr>
          <p:cNvPr id="87044" name="Object 4"/>
          <p:cNvGraphicFramePr>
            <a:graphicFrameLocks noChangeAspect="1"/>
          </p:cNvGraphicFramePr>
          <p:nvPr>
            <p:extLst/>
          </p:nvPr>
        </p:nvGraphicFramePr>
        <p:xfrm>
          <a:off x="0" y="1965142"/>
          <a:ext cx="5776019" cy="2970652"/>
        </p:xfrm>
        <a:graphic>
          <a:graphicData uri="http://schemas.openxmlformats.org/presentationml/2006/ole">
            <mc:AlternateContent xmlns:mc="http://schemas.openxmlformats.org/markup-compatibility/2006">
              <mc:Choice xmlns:v="urn:schemas-microsoft-com:vml" Requires="v">
                <p:oleObj spid="_x0000_s117767" name="位图图像" r:id="rId6" imgW="5038095" imgH="2409524" progId="Paint.Picture">
                  <p:embed/>
                </p:oleObj>
              </mc:Choice>
              <mc:Fallback>
                <p:oleObj name="位图图像" r:id="rId6" imgW="5038095" imgH="2409524" progId="Paint.Picture">
                  <p:embed/>
                  <p:pic>
                    <p:nvPicPr>
                      <p:cNvPr id="87044"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965142"/>
                        <a:ext cx="5776019" cy="2970652"/>
                      </a:xfrm>
                      <a:prstGeom prst="rect">
                        <a:avLst/>
                      </a:prstGeom>
                      <a:noFill/>
                      <a:ln>
                        <a:noFill/>
                      </a:ln>
                      <a:effectLst/>
                      <a:extLst/>
                    </p:spPr>
                  </p:pic>
                </p:oleObj>
              </mc:Fallback>
            </mc:AlternateContent>
          </a:graphicData>
        </a:graphic>
      </p:graphicFrame>
      <p:sp>
        <p:nvSpPr>
          <p:cNvPr id="3" name="矩形 2"/>
          <p:cNvSpPr/>
          <p:nvPr/>
        </p:nvSpPr>
        <p:spPr>
          <a:xfrm>
            <a:off x="4965289" y="2223671"/>
            <a:ext cx="3927989" cy="1200329"/>
          </a:xfrm>
          <a:prstGeom prst="rect">
            <a:avLst/>
          </a:prstGeom>
        </p:spPr>
        <p:txBody>
          <a:bodyPr wrap="square">
            <a:spAutoFit/>
          </a:bodyPr>
          <a:lstStyle/>
          <a:p>
            <a:r>
              <a:rPr lang="zh-CN" altLang="en-US" dirty="0"/>
              <a:t>为了表示输入，在活动的左边界添加一个小框，表示活动的输入；为了表示输出，在活动的右边界添加一个小框。这些小框就是</a:t>
            </a:r>
            <a:r>
              <a:rPr lang="zh-CN" altLang="en-US" dirty="0">
                <a:solidFill>
                  <a:srgbClr val="FF0000"/>
                </a:solidFill>
              </a:rPr>
              <a:t>对象节点</a:t>
            </a:r>
            <a:r>
              <a:rPr lang="zh-CN" altLang="en-US" dirty="0"/>
              <a:t>。</a:t>
            </a:r>
          </a:p>
        </p:txBody>
      </p:sp>
    </p:spTree>
    <p:extLst>
      <p:ext uri="{BB962C8B-B14F-4D97-AF65-F5344CB8AC3E}">
        <p14:creationId xmlns:p14="http://schemas.microsoft.com/office/powerpoint/2010/main" val="240897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762000" y="1740310"/>
            <a:ext cx="7772400" cy="1295400"/>
          </a:xfrm>
        </p:spPr>
        <p:txBody>
          <a:bodyPr/>
          <a:lstStyle/>
          <a:p>
            <a:r>
              <a:rPr lang="zh-CN" altLang="en-US" sz="2800" dirty="0"/>
              <a:t>如果太多节点会显得图混乱，可以使用省略形式。</a:t>
            </a:r>
          </a:p>
        </p:txBody>
      </p:sp>
      <p:graphicFrame>
        <p:nvGraphicFramePr>
          <p:cNvPr id="89092" name="Object 4"/>
          <p:cNvGraphicFramePr>
            <a:graphicFrameLocks noGrp="1" noChangeAspect="1"/>
          </p:cNvGraphicFramePr>
          <p:nvPr>
            <p:ph type="body" idx="1"/>
          </p:nvPr>
        </p:nvGraphicFramePr>
        <p:xfrm>
          <a:off x="304800" y="2743200"/>
          <a:ext cx="8229600" cy="3360738"/>
        </p:xfrm>
        <a:graphic>
          <a:graphicData uri="http://schemas.openxmlformats.org/presentationml/2006/ole">
            <mc:AlternateContent xmlns:mc="http://schemas.openxmlformats.org/markup-compatibility/2006">
              <mc:Choice xmlns:v="urn:schemas-microsoft-com:vml" Requires="v">
                <p:oleObj spid="_x0000_s118788" name="位图图像" r:id="rId3" imgW="4525007" imgH="1848108" progId="Paint.Picture">
                  <p:embed/>
                </p:oleObj>
              </mc:Choice>
              <mc:Fallback>
                <p:oleObj name="位图图像" r:id="rId3" imgW="4525007" imgH="1848108" progId="Paint.Picture">
                  <p:embed/>
                  <p:pic>
                    <p:nvPicPr>
                      <p:cNvPr id="8909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743200"/>
                        <a:ext cx="8229600" cy="3360738"/>
                      </a:xfrm>
                      <a:prstGeom prst="rect">
                        <a:avLst/>
                      </a:prstGeom>
                    </p:spPr>
                  </p:pic>
                </p:oleObj>
              </mc:Fallback>
            </mc:AlternateContent>
          </a:graphicData>
        </a:graphic>
      </p:graphicFrame>
      <p:sp>
        <p:nvSpPr>
          <p:cNvPr id="4" name="标题 1">
            <a:extLst>
              <a:ext uri="{FF2B5EF4-FFF2-40B4-BE49-F238E27FC236}">
                <a16:creationId xmlns:a16="http://schemas.microsoft.com/office/drawing/2014/main" id="{E790A494-B035-AC41-AFC3-252F112E3A4F}"/>
              </a:ext>
            </a:extLst>
          </p:cNvPr>
          <p:cNvSpPr txBox="1">
            <a:spLocks/>
          </p:cNvSpPr>
          <p:nvPr/>
        </p:nvSpPr>
        <p:spPr>
          <a:xfrm>
            <a:off x="695633" y="343244"/>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a:t>
            </a:r>
            <a:r>
              <a:rPr lang="zh-CN" altLang="en-US" sz="4400" b="0" dirty="0">
                <a:solidFill>
                  <a:srgbClr val="0070C0"/>
                </a:solidFill>
                <a:latin typeface="黑体" panose="02010609060101010101" pitchFamily="49" charset="-122"/>
                <a:ea typeface="黑体" panose="02010609060101010101" pitchFamily="49" charset="-122"/>
              </a:rPr>
              <a:t>活动图的组成元素</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447367" y="1169433"/>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1.</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活动（</a:t>
            </a:r>
            <a:r>
              <a:rPr kumimoji="1" lang="en-US" altLang="zh-CN" sz="2400" b="1" dirty="0">
                <a:solidFill>
                  <a:srgbClr val="FF0000"/>
                </a:solidFill>
                <a:latin typeface="黑体" panose="02010609060101010101" pitchFamily="49" charset="-122"/>
                <a:ea typeface="黑体" panose="02010609060101010101" pitchFamily="49" charset="-122"/>
              </a:rPr>
              <a:t>activity</a:t>
            </a:r>
            <a:r>
              <a:rPr kumimoji="1" lang="zh-CN" altLang="en-US" sz="2400" b="1" dirty="0">
                <a:solidFill>
                  <a:srgbClr val="FF0000"/>
                </a:solidFill>
                <a:latin typeface="黑体" panose="02010609060101010101" pitchFamily="49" charset="-122"/>
                <a:ea typeface="黑体" panose="02010609060101010101" pitchFamily="49" charset="-122"/>
              </a:rPr>
              <a:t>）</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23050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447367" y="1998581"/>
            <a:ext cx="7772400" cy="2219458"/>
          </a:xfrm>
        </p:spPr>
        <p:txBody>
          <a:bodyPr>
            <a:noAutofit/>
          </a:bodyPr>
          <a:lstStyle/>
          <a:p>
            <a:r>
              <a:rPr lang="zh-CN" altLang="en-US" sz="2400" b="1" dirty="0"/>
              <a:t>所有活动之间的转换流称之为动作流。</a:t>
            </a:r>
          </a:p>
          <a:p>
            <a:endParaRPr lang="zh-CN" altLang="en-US" sz="2400" b="1" dirty="0"/>
          </a:p>
          <a:p>
            <a:r>
              <a:rPr lang="zh-CN" altLang="en-US" sz="2400" b="1" dirty="0"/>
              <a:t>与状态图的转换相同，活动图的转换也用带箭头的直线表示，箭头的方向指向转入的方向。 </a:t>
            </a:r>
          </a:p>
          <a:p>
            <a:endParaRPr lang="zh-CN" altLang="en-US" sz="2400" b="1" dirty="0"/>
          </a:p>
          <a:p>
            <a:endParaRPr lang="en-US" altLang="zh-CN" sz="2400" b="1" dirty="0"/>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695633" y="343244"/>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a:t>
            </a:r>
            <a:r>
              <a:rPr lang="zh-CN" altLang="en-US" sz="4400" b="0" dirty="0">
                <a:solidFill>
                  <a:srgbClr val="0070C0"/>
                </a:solidFill>
                <a:latin typeface="黑体" panose="02010609060101010101" pitchFamily="49" charset="-122"/>
                <a:ea typeface="黑体" panose="02010609060101010101" pitchFamily="49" charset="-122"/>
              </a:rPr>
              <a:t>活动图的组成元素</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447367" y="1169433"/>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2.</a:t>
            </a:r>
            <a:r>
              <a:rPr kumimoji="1" lang="zh-CN" altLang="en-US" sz="2400" b="1" dirty="0">
                <a:solidFill>
                  <a:srgbClr val="FF0000"/>
                </a:solidFill>
                <a:latin typeface="黑体" panose="02010609060101010101" pitchFamily="49" charset="-122"/>
                <a:ea typeface="黑体" panose="02010609060101010101" pitchFamily="49" charset="-122"/>
              </a:rPr>
              <a:t>动作流（转换、转移）</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651013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nvPr>
        </p:nvGraphicFramePr>
        <p:xfrm>
          <a:off x="2701682" y="1828801"/>
          <a:ext cx="6253047" cy="4597092"/>
        </p:xfrm>
        <a:graphic>
          <a:graphicData uri="http://schemas.openxmlformats.org/presentationml/2006/ole">
            <mc:AlternateContent xmlns:mc="http://schemas.openxmlformats.org/markup-compatibility/2006">
              <mc:Choice xmlns:v="urn:schemas-microsoft-com:vml" Requires="v">
                <p:oleObj spid="_x0000_s119812" name="位图图像" r:id="rId3" imgW="5619048" imgH="3943901" progId="Paint.Picture">
                  <p:embed/>
                </p:oleObj>
              </mc:Choice>
              <mc:Fallback>
                <p:oleObj name="位图图像" r:id="rId3" imgW="5619048" imgH="3943901" progId="Paint.Picture">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1682" y="1828801"/>
                        <a:ext cx="6253047" cy="4597092"/>
                      </a:xfrm>
                      <a:prstGeom prst="rect">
                        <a:avLst/>
                      </a:prstGeom>
                    </p:spPr>
                  </p:pic>
                </p:oleObj>
              </mc:Fallback>
            </mc:AlternateContent>
          </a:graphicData>
        </a:graphic>
      </p:graphicFrame>
      <p:sp>
        <p:nvSpPr>
          <p:cNvPr id="90115" name="Rectangle 3"/>
          <p:cNvSpPr>
            <a:spLocks noGrp="1" noChangeArrowheads="1"/>
          </p:cNvSpPr>
          <p:nvPr>
            <p:ph type="body" idx="1"/>
          </p:nvPr>
        </p:nvSpPr>
        <p:spPr>
          <a:xfrm>
            <a:off x="0" y="1488529"/>
            <a:ext cx="8760542" cy="873793"/>
          </a:xfrm>
        </p:spPr>
        <p:txBody>
          <a:bodyPr>
            <a:noAutofit/>
          </a:bodyPr>
          <a:lstStyle/>
          <a:p>
            <a:r>
              <a:rPr lang="zh-CN" altLang="en-US" sz="2400" b="1" dirty="0"/>
              <a:t>有时一个活动会遇到</a:t>
            </a:r>
            <a:r>
              <a:rPr lang="zh-CN" altLang="en-US" sz="2400" b="1" dirty="0">
                <a:solidFill>
                  <a:srgbClr val="FF0000"/>
                </a:solidFill>
              </a:rPr>
              <a:t>异常（</a:t>
            </a:r>
            <a:r>
              <a:rPr lang="en-US" altLang="zh-CN" sz="2400" b="1" dirty="0">
                <a:solidFill>
                  <a:srgbClr val="FF0000"/>
                </a:solidFill>
              </a:rPr>
              <a:t>exception</a:t>
            </a:r>
            <a:r>
              <a:rPr lang="zh-CN" altLang="en-US" sz="2400" b="1" dirty="0">
                <a:solidFill>
                  <a:srgbClr val="FF0000"/>
                </a:solidFill>
              </a:rPr>
              <a:t>）</a:t>
            </a:r>
            <a:r>
              <a:rPr lang="zh-CN" altLang="en-US" sz="2400" b="1" dirty="0"/>
              <a:t>，普通情况之外或者在某方面超越活动的能力范围的一种情况。</a:t>
            </a:r>
          </a:p>
          <a:p>
            <a:endParaRPr lang="zh-CN" altLang="en-US" sz="2400" b="1" dirty="0">
              <a:solidFill>
                <a:srgbClr val="000099"/>
              </a:solidFill>
            </a:endParaRPr>
          </a:p>
          <a:p>
            <a:endParaRPr lang="en-US" altLang="zh-CN" sz="2400" b="1" dirty="0">
              <a:solidFill>
                <a:srgbClr val="000099"/>
              </a:solidFill>
            </a:endParaRPr>
          </a:p>
        </p:txBody>
      </p:sp>
      <p:sp>
        <p:nvSpPr>
          <p:cNvPr id="2" name="矩形 1"/>
          <p:cNvSpPr/>
          <p:nvPr/>
        </p:nvSpPr>
        <p:spPr>
          <a:xfrm>
            <a:off x="255639" y="2828836"/>
            <a:ext cx="2446043" cy="2585323"/>
          </a:xfrm>
          <a:prstGeom prst="rect">
            <a:avLst/>
          </a:prstGeom>
        </p:spPr>
        <p:txBody>
          <a:bodyPr wrap="square">
            <a:noAutofit/>
          </a:bodyPr>
          <a:lstStyle/>
          <a:p>
            <a:pPr algn="just"/>
            <a:r>
              <a:rPr lang="zh-CN" altLang="en-US" sz="2000" b="1" dirty="0">
                <a:solidFill>
                  <a:srgbClr val="000099"/>
                </a:solidFill>
              </a:rPr>
              <a:t>在活动图中表示这种情况，可以用一个像闪电一样的符号，这个符号从遇到异常的活动开始，到由异常引起的活动结束，后一种活动叫异常</a:t>
            </a:r>
            <a:r>
              <a:rPr lang="zh-CN" altLang="en-US" sz="2000" b="1" dirty="0" smtClean="0">
                <a:solidFill>
                  <a:srgbClr val="000099"/>
                </a:solidFill>
              </a:rPr>
              <a:t>句柄（</a:t>
            </a:r>
            <a:r>
              <a:rPr lang="en-US" altLang="zh-CN" sz="2000" b="1" dirty="0" smtClean="0">
                <a:solidFill>
                  <a:srgbClr val="000099"/>
                </a:solidFill>
              </a:rPr>
              <a:t>exception </a:t>
            </a:r>
            <a:r>
              <a:rPr lang="en-US" altLang="zh-CN" sz="2000" b="1" dirty="0">
                <a:solidFill>
                  <a:srgbClr val="000099"/>
                </a:solidFill>
              </a:rPr>
              <a:t>handler</a:t>
            </a:r>
            <a:r>
              <a:rPr lang="zh-CN" altLang="en-US" sz="2000" b="1" dirty="0">
                <a:solidFill>
                  <a:srgbClr val="000099"/>
                </a:solidFill>
              </a:rPr>
              <a:t>）。</a:t>
            </a:r>
          </a:p>
        </p:txBody>
      </p:sp>
      <p:sp>
        <p:nvSpPr>
          <p:cNvPr id="6" name="标题 1">
            <a:extLst>
              <a:ext uri="{FF2B5EF4-FFF2-40B4-BE49-F238E27FC236}">
                <a16:creationId xmlns:a16="http://schemas.microsoft.com/office/drawing/2014/main" id="{E790A494-B035-AC41-AFC3-252F112E3A4F}"/>
              </a:ext>
            </a:extLst>
          </p:cNvPr>
          <p:cNvSpPr txBox="1">
            <a:spLocks/>
          </p:cNvSpPr>
          <p:nvPr/>
        </p:nvSpPr>
        <p:spPr>
          <a:xfrm>
            <a:off x="599769" y="1059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a:t>
            </a:r>
            <a:r>
              <a:rPr lang="zh-CN" altLang="en-US" sz="4400" b="0" dirty="0">
                <a:solidFill>
                  <a:srgbClr val="0070C0"/>
                </a:solidFill>
                <a:latin typeface="黑体" panose="02010609060101010101" pitchFamily="49" charset="-122"/>
                <a:ea typeface="黑体" panose="02010609060101010101" pitchFamily="49" charset="-122"/>
              </a:rPr>
              <a:t>活动图的组成元素</a:t>
            </a:r>
            <a:endParaRPr lang="zh-CN" altLang="en-US" dirty="0"/>
          </a:p>
        </p:txBody>
      </p:sp>
      <p:sp>
        <p:nvSpPr>
          <p:cNvPr id="7" name="文本框 6">
            <a:extLst>
              <a:ext uri="{FF2B5EF4-FFF2-40B4-BE49-F238E27FC236}">
                <a16:creationId xmlns:a16="http://schemas.microsoft.com/office/drawing/2014/main" id="{6EC53871-C795-0242-80AC-EC3542AED0D3}"/>
              </a:ext>
            </a:extLst>
          </p:cNvPr>
          <p:cNvSpPr txBox="1"/>
          <p:nvPr/>
        </p:nvSpPr>
        <p:spPr>
          <a:xfrm>
            <a:off x="351503" y="932134"/>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2.</a:t>
            </a:r>
            <a:r>
              <a:rPr kumimoji="1" lang="zh-CN" altLang="en-US" sz="2400" b="1" dirty="0">
                <a:solidFill>
                  <a:srgbClr val="FF0000"/>
                </a:solidFill>
                <a:latin typeface="黑体" panose="02010609060101010101" pitchFamily="49" charset="-122"/>
                <a:ea typeface="黑体" panose="02010609060101010101" pitchFamily="49" charset="-122"/>
              </a:rPr>
              <a:t>动作流（转换、转移</a:t>
            </a:r>
            <a:r>
              <a:rPr kumimoji="1" lang="zh-CN" altLang="en-US" sz="2400" b="1" dirty="0" smtClean="0">
                <a:solidFill>
                  <a:srgbClr val="FF0000"/>
                </a:solidFill>
                <a:latin typeface="黑体" panose="02010609060101010101" pitchFamily="49" charset="-122"/>
                <a:ea typeface="黑体" panose="02010609060101010101" pitchFamily="49" charset="-122"/>
              </a:rPr>
              <a:t>）</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7030A0"/>
                </a:solidFill>
                <a:latin typeface="黑体" panose="02010609060101010101" pitchFamily="49" charset="-122"/>
                <a:ea typeface="黑体" panose="02010609060101010101" pitchFamily="49" charset="-122"/>
              </a:rPr>
              <a:t>异常处理</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181005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Grp="1" noChangeArrowheads="1"/>
          </p:cNvSpPr>
          <p:nvPr>
            <p:ph type="body" idx="1"/>
          </p:nvPr>
        </p:nvSpPr>
        <p:spPr>
          <a:xfrm>
            <a:off x="351503" y="1548558"/>
            <a:ext cx="3296265" cy="811184"/>
          </a:xfrm>
        </p:spPr>
        <p:txBody>
          <a:bodyPr>
            <a:noAutofit/>
          </a:bodyPr>
          <a:lstStyle/>
          <a:p>
            <a:r>
              <a:rPr lang="zh-CN" altLang="en-US" sz="2400" dirty="0">
                <a:solidFill>
                  <a:srgbClr val="FF3300"/>
                </a:solidFill>
              </a:rPr>
              <a:t>特殊</a:t>
            </a:r>
            <a:r>
              <a:rPr lang="zh-CN" altLang="en-US" sz="2400" dirty="0" smtClean="0">
                <a:solidFill>
                  <a:srgbClr val="FF3300"/>
                </a:solidFill>
              </a:rPr>
              <a:t>影响：</a:t>
            </a:r>
            <a:endParaRPr lang="en-US" altLang="zh-CN" sz="2400" dirty="0" smtClean="0">
              <a:solidFill>
                <a:srgbClr val="FF3300"/>
              </a:solidFill>
            </a:endParaRPr>
          </a:p>
          <a:p>
            <a:r>
              <a:rPr lang="zh-CN" altLang="en-US" sz="2400" b="1" dirty="0" smtClean="0"/>
              <a:t>使用</a:t>
            </a:r>
            <a:r>
              <a:rPr lang="zh-CN" altLang="en-US" sz="2400" b="1" dirty="0">
                <a:solidFill>
                  <a:srgbClr val="000099"/>
                </a:solidFill>
              </a:rPr>
              <a:t>约束符号</a:t>
            </a:r>
            <a:r>
              <a:rPr lang="zh-CN" altLang="en-US" sz="2400" b="1" dirty="0"/>
              <a:t>来表示一个活动（动作）对一个对象（或活动）的影响</a:t>
            </a:r>
            <a:r>
              <a:rPr lang="zh-CN" altLang="en-US" sz="2400" b="1" dirty="0" smtClean="0"/>
              <a:t>。例如</a:t>
            </a:r>
            <a:r>
              <a:rPr lang="zh-CN" altLang="en-US" sz="2400" b="1" dirty="0"/>
              <a:t>：在</a:t>
            </a:r>
            <a:r>
              <a:rPr lang="en-US" altLang="zh-CN" sz="2400" b="1" dirty="0"/>
              <a:t>Internet</a:t>
            </a:r>
            <a:r>
              <a:rPr lang="zh-CN" altLang="en-US" sz="2400" b="1" dirty="0"/>
              <a:t>上观看流媒体视频。</a:t>
            </a:r>
          </a:p>
          <a:p>
            <a:endParaRPr lang="zh-CN" altLang="en-US" sz="2400" b="1" dirty="0"/>
          </a:p>
          <a:p>
            <a:endParaRPr lang="en-US" altLang="zh-CN" sz="2400" dirty="0"/>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599769" y="1059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a:t>
            </a:r>
            <a:r>
              <a:rPr lang="zh-CN" altLang="en-US" sz="4400" b="0" dirty="0">
                <a:solidFill>
                  <a:srgbClr val="0070C0"/>
                </a:solidFill>
                <a:latin typeface="黑体" panose="02010609060101010101" pitchFamily="49" charset="-122"/>
                <a:ea typeface="黑体" panose="02010609060101010101" pitchFamily="49" charset="-122"/>
              </a:rPr>
              <a:t>活动图的组成元素</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351503" y="932134"/>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2.</a:t>
            </a:r>
            <a:r>
              <a:rPr kumimoji="1" lang="zh-CN" altLang="en-US" sz="2400" b="1" dirty="0">
                <a:solidFill>
                  <a:srgbClr val="FF0000"/>
                </a:solidFill>
                <a:latin typeface="黑体" panose="02010609060101010101" pitchFamily="49" charset="-122"/>
                <a:ea typeface="黑体" panose="02010609060101010101" pitchFamily="49" charset="-122"/>
              </a:rPr>
              <a:t>动作流（转换、转移</a:t>
            </a:r>
            <a:r>
              <a:rPr kumimoji="1" lang="zh-CN" altLang="en-US" sz="2400" b="1" dirty="0" smtClean="0">
                <a:solidFill>
                  <a:srgbClr val="FF0000"/>
                </a:solidFill>
                <a:latin typeface="黑体" panose="02010609060101010101" pitchFamily="49" charset="-122"/>
                <a:ea typeface="黑体" panose="02010609060101010101" pitchFamily="49" charset="-122"/>
              </a:rPr>
              <a:t>）</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7030A0"/>
                </a:solidFill>
                <a:latin typeface="黑体" panose="02010609060101010101" pitchFamily="49" charset="-122"/>
                <a:ea typeface="黑体" panose="02010609060101010101" pitchFamily="49" charset="-122"/>
              </a:rPr>
              <a:t>特殊影响</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graphicFrame>
        <p:nvGraphicFramePr>
          <p:cNvPr id="7" name="Object 3"/>
          <p:cNvGraphicFramePr>
            <a:graphicFrameLocks noChangeAspect="1"/>
          </p:cNvGraphicFramePr>
          <p:nvPr>
            <p:extLst/>
          </p:nvPr>
        </p:nvGraphicFramePr>
        <p:xfrm>
          <a:off x="3519100" y="1465655"/>
          <a:ext cx="5093110" cy="5035234"/>
        </p:xfrm>
        <a:graphic>
          <a:graphicData uri="http://schemas.openxmlformats.org/presentationml/2006/ole">
            <mc:AlternateContent xmlns:mc="http://schemas.openxmlformats.org/markup-compatibility/2006">
              <mc:Choice xmlns:v="urn:schemas-microsoft-com:vml" Requires="v">
                <p:oleObj spid="_x0000_s120836" name="位图图像" r:id="rId4" imgW="4123810" imgH="4038095" progId="Paint.Picture">
                  <p:embed/>
                </p:oleObj>
              </mc:Choice>
              <mc:Fallback>
                <p:oleObj name="位图图像" r:id="rId4" imgW="4123810" imgH="4038095" progId="Paint.Picture">
                  <p:embed/>
                  <p:pic>
                    <p:nvPicPr>
                      <p:cNvPr id="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9100" y="1465655"/>
                        <a:ext cx="5093110" cy="503523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0986912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1"/>
          </p:nvPr>
        </p:nvSpPr>
        <p:spPr>
          <a:xfrm>
            <a:off x="100781" y="1941256"/>
            <a:ext cx="5553075" cy="4554794"/>
          </a:xfrm>
        </p:spPr>
        <p:txBody>
          <a:bodyPr>
            <a:noAutofit/>
          </a:bodyPr>
          <a:lstStyle/>
          <a:p>
            <a:pPr>
              <a:lnSpc>
                <a:spcPct val="90000"/>
              </a:lnSpc>
            </a:pPr>
            <a:r>
              <a:rPr lang="zh-CN" altLang="en-US" sz="2400" b="1" dirty="0"/>
              <a:t>对象类所具有的条件行为用</a:t>
            </a:r>
            <a:r>
              <a:rPr lang="zh-CN" altLang="en-US" sz="2400" b="1" dirty="0">
                <a:solidFill>
                  <a:srgbClr val="FF3300"/>
                </a:solidFill>
              </a:rPr>
              <a:t>分支</a:t>
            </a:r>
            <a:r>
              <a:rPr lang="zh-CN" altLang="en-US" sz="2400" b="1" dirty="0"/>
              <a:t>和</a:t>
            </a:r>
            <a:r>
              <a:rPr lang="zh-CN" altLang="en-US" sz="2400" b="1" dirty="0">
                <a:solidFill>
                  <a:srgbClr val="FF3300"/>
                </a:solidFill>
              </a:rPr>
              <a:t>合并</a:t>
            </a:r>
            <a:r>
              <a:rPr lang="zh-CN" altLang="en-US" sz="2400" b="1" dirty="0"/>
              <a:t>表达。 在活动图中分支与合并用空心小菱形表示。</a:t>
            </a:r>
          </a:p>
          <a:p>
            <a:pPr>
              <a:lnSpc>
                <a:spcPct val="90000"/>
              </a:lnSpc>
            </a:pPr>
            <a:endParaRPr lang="zh-CN" altLang="en-US" sz="2400" b="1" dirty="0"/>
          </a:p>
          <a:p>
            <a:pPr>
              <a:lnSpc>
                <a:spcPct val="90000"/>
              </a:lnSpc>
            </a:pPr>
            <a:r>
              <a:rPr lang="zh-CN" altLang="en-US" sz="2400" b="1" dirty="0">
                <a:solidFill>
                  <a:srgbClr val="000099"/>
                </a:solidFill>
              </a:rPr>
              <a:t>一个</a:t>
            </a:r>
            <a:r>
              <a:rPr lang="zh-CN" altLang="en-US" sz="2400" b="1" dirty="0">
                <a:solidFill>
                  <a:srgbClr val="FF3300"/>
                </a:solidFill>
              </a:rPr>
              <a:t>分支</a:t>
            </a:r>
            <a:r>
              <a:rPr lang="zh-CN" altLang="en-US" sz="2400" b="1" dirty="0" smtClean="0">
                <a:solidFill>
                  <a:srgbClr val="000099"/>
                </a:solidFill>
              </a:rPr>
              <a:t>有</a:t>
            </a:r>
            <a:r>
              <a:rPr lang="en-US" altLang="zh-CN" sz="2400" b="1" dirty="0" smtClean="0">
                <a:solidFill>
                  <a:srgbClr val="00B0F0"/>
                </a:solidFill>
              </a:rPr>
              <a:t>1</a:t>
            </a:r>
            <a:r>
              <a:rPr lang="zh-CN" altLang="en-US" sz="2400" b="1" dirty="0" smtClean="0">
                <a:solidFill>
                  <a:srgbClr val="000099"/>
                </a:solidFill>
              </a:rPr>
              <a:t>个</a:t>
            </a:r>
            <a:r>
              <a:rPr lang="zh-CN" altLang="en-US" sz="2400" b="1" dirty="0">
                <a:solidFill>
                  <a:srgbClr val="000099"/>
                </a:solidFill>
              </a:rPr>
              <a:t>入转换和</a:t>
            </a:r>
            <a:r>
              <a:rPr lang="zh-CN" altLang="en-US" sz="2400" b="1" dirty="0">
                <a:solidFill>
                  <a:srgbClr val="00B0F0"/>
                </a:solidFill>
              </a:rPr>
              <a:t>多</a:t>
            </a:r>
            <a:r>
              <a:rPr lang="zh-CN" altLang="en-US" sz="2400" b="1" dirty="0">
                <a:solidFill>
                  <a:srgbClr val="000099"/>
                </a:solidFill>
              </a:rPr>
              <a:t>个带条件的出转换，出转换的</a:t>
            </a:r>
            <a:r>
              <a:rPr lang="zh-CN" altLang="en-US" sz="2400" b="1" dirty="0">
                <a:solidFill>
                  <a:srgbClr val="00B050"/>
                </a:solidFill>
              </a:rPr>
              <a:t>条件</a:t>
            </a:r>
            <a:r>
              <a:rPr lang="zh-CN" altLang="en-US" sz="2400" b="1" dirty="0">
                <a:solidFill>
                  <a:srgbClr val="000099"/>
                </a:solidFill>
              </a:rPr>
              <a:t>应当是</a:t>
            </a:r>
            <a:r>
              <a:rPr lang="zh-CN" altLang="en-US" sz="2400" b="1" dirty="0">
                <a:solidFill>
                  <a:srgbClr val="00B050"/>
                </a:solidFill>
              </a:rPr>
              <a:t>互斥的</a:t>
            </a:r>
            <a:r>
              <a:rPr lang="zh-CN" altLang="en-US" sz="2400" b="1" dirty="0">
                <a:solidFill>
                  <a:srgbClr val="000099"/>
                </a:solidFill>
              </a:rPr>
              <a:t>，这样可以保证只有一条出转换能够被触发。</a:t>
            </a:r>
          </a:p>
          <a:p>
            <a:pPr>
              <a:lnSpc>
                <a:spcPct val="90000"/>
              </a:lnSpc>
            </a:pPr>
            <a:endParaRPr lang="zh-CN" altLang="en-US" sz="2400" b="1" dirty="0">
              <a:solidFill>
                <a:srgbClr val="000099"/>
              </a:solidFill>
            </a:endParaRPr>
          </a:p>
          <a:p>
            <a:pPr>
              <a:lnSpc>
                <a:spcPct val="90000"/>
              </a:lnSpc>
            </a:pPr>
            <a:r>
              <a:rPr lang="zh-CN" altLang="en-US" sz="2400" b="1" dirty="0">
                <a:solidFill>
                  <a:srgbClr val="990000"/>
                </a:solidFill>
              </a:rPr>
              <a:t>一个</a:t>
            </a:r>
            <a:r>
              <a:rPr lang="zh-CN" altLang="en-US" sz="2400" b="1" dirty="0">
                <a:solidFill>
                  <a:srgbClr val="7030A0"/>
                </a:solidFill>
              </a:rPr>
              <a:t>合并</a:t>
            </a:r>
            <a:r>
              <a:rPr lang="zh-CN" altLang="en-US" sz="2400" b="1" dirty="0">
                <a:solidFill>
                  <a:srgbClr val="990000"/>
                </a:solidFill>
              </a:rPr>
              <a:t>有多个带条件的入转换和一个出转换，</a:t>
            </a:r>
            <a:r>
              <a:rPr lang="zh-CN" altLang="en-US" sz="2400" b="1" dirty="0">
                <a:solidFill>
                  <a:srgbClr val="7030A0"/>
                </a:solidFill>
              </a:rPr>
              <a:t>合并</a:t>
            </a:r>
            <a:r>
              <a:rPr lang="zh-CN" altLang="en-US" sz="2400" b="1" dirty="0">
                <a:solidFill>
                  <a:srgbClr val="990000"/>
                </a:solidFill>
              </a:rPr>
              <a:t>表示从对应的分支开始的条件行为的结束。 </a:t>
            </a:r>
          </a:p>
        </p:txBody>
      </p:sp>
      <p:pic>
        <p:nvPicPr>
          <p:cNvPr id="409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1675" y="381000"/>
            <a:ext cx="3362325" cy="611505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695633" y="343244"/>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a:t>
            </a:r>
            <a:r>
              <a:rPr lang="zh-CN" altLang="en-US" sz="4400" b="0" dirty="0">
                <a:solidFill>
                  <a:srgbClr val="0070C0"/>
                </a:solidFill>
                <a:latin typeface="黑体" panose="02010609060101010101" pitchFamily="49" charset="-122"/>
                <a:ea typeface="黑体" panose="02010609060101010101" pitchFamily="49" charset="-122"/>
              </a:rPr>
              <a:t>活动图的组成元素</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447367" y="1169433"/>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3.</a:t>
            </a:r>
            <a:r>
              <a:rPr kumimoji="1" lang="zh-CN" altLang="en-US" sz="2400" b="1" dirty="0">
                <a:solidFill>
                  <a:srgbClr val="FF0000"/>
                </a:solidFill>
                <a:latin typeface="黑体" panose="02010609060101010101" pitchFamily="49" charset="-122"/>
                <a:ea typeface="黑体" panose="02010609060101010101" pitchFamily="49" charset="-122"/>
              </a:rPr>
              <a:t>分支与合并</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171076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8"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533400" y="1676400"/>
            <a:ext cx="7667625" cy="3962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标题 1">
            <a:extLst>
              <a:ext uri="{FF2B5EF4-FFF2-40B4-BE49-F238E27FC236}">
                <a16:creationId xmlns:a16="http://schemas.microsoft.com/office/drawing/2014/main" id="{E790A494-B035-AC41-AFC3-252F112E3A4F}"/>
              </a:ext>
            </a:extLst>
          </p:cNvPr>
          <p:cNvSpPr txBox="1">
            <a:spLocks/>
          </p:cNvSpPr>
          <p:nvPr/>
        </p:nvSpPr>
        <p:spPr>
          <a:xfrm>
            <a:off x="695633" y="343244"/>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a:t>
            </a:r>
            <a:r>
              <a:rPr lang="zh-CN" altLang="en-US" sz="4400" b="0" dirty="0">
                <a:solidFill>
                  <a:srgbClr val="0070C0"/>
                </a:solidFill>
                <a:latin typeface="黑体" panose="02010609060101010101" pitchFamily="49" charset="-122"/>
                <a:ea typeface="黑体" panose="02010609060101010101" pitchFamily="49" charset="-122"/>
              </a:rPr>
              <a:t>活动图的组成元素</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447367" y="1169433"/>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3.</a:t>
            </a:r>
            <a:r>
              <a:rPr kumimoji="1" lang="zh-CN" altLang="en-US" sz="2400" b="1" dirty="0">
                <a:solidFill>
                  <a:srgbClr val="FF0000"/>
                </a:solidFill>
                <a:latin typeface="黑体" panose="02010609060101010101" pitchFamily="49" charset="-122"/>
                <a:ea typeface="黑体" panose="02010609060101010101" pitchFamily="49" charset="-122"/>
              </a:rPr>
              <a:t>分支与合并</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191668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1108587" y="523961"/>
            <a:ext cx="7772400" cy="711122"/>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85000"/>
              </a:lnSpc>
              <a:spcBef>
                <a:spcPct val="0"/>
              </a:spcBef>
              <a:buNone/>
              <a:defRPr sz="6600" b="1" kern="1200" cap="none" baseline="0">
                <a:blipFill dpi="0" rotWithShape="1">
                  <a:blip r:embed="rId2"/>
                  <a:srcRect/>
                  <a:tile tx="6350" ty="-127000" sx="65000" sy="64000" flip="none" algn="tl"/>
                </a:blipFill>
                <a:latin typeface="+mj-lt"/>
                <a:ea typeface="+mj-ea"/>
                <a:cs typeface="+mj-cs"/>
              </a:defRPr>
            </a:lvl1pPr>
          </a:lstStyle>
          <a:p>
            <a:r>
              <a:rPr lang="zh-Hans" altLang="en-US" dirty="0" smtClean="0"/>
              <a:t>系统分析与设计</a:t>
            </a:r>
            <a:r>
              <a:rPr lang="en-US" altLang="zh-Hans" dirty="0" smtClean="0"/>
              <a:t>—</a:t>
            </a:r>
            <a:r>
              <a:rPr lang="zh-CN" altLang="en-US" dirty="0" smtClean="0"/>
              <a:t>活动图</a:t>
            </a:r>
            <a:endParaRPr lang="zh-CN" altLang="en-US" dirty="0"/>
          </a:p>
        </p:txBody>
      </p:sp>
      <p:sp>
        <p:nvSpPr>
          <p:cNvPr id="8" name="Rectangle 3"/>
          <p:cNvSpPr txBox="1">
            <a:spLocks noChangeArrowheads="1"/>
          </p:cNvSpPr>
          <p:nvPr/>
        </p:nvSpPr>
        <p:spPr>
          <a:xfrm>
            <a:off x="1108587" y="1691147"/>
            <a:ext cx="7106264" cy="389357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pPr marL="0" indent="0">
              <a:buNone/>
            </a:pPr>
            <a:r>
              <a:rPr lang="zh-CN" altLang="en-US" sz="2800" b="1" dirty="0" smtClean="0">
                <a:solidFill>
                  <a:srgbClr val="00B0F0"/>
                </a:solidFill>
              </a:rPr>
              <a:t>一、概述</a:t>
            </a:r>
          </a:p>
          <a:p>
            <a:pPr marL="0" indent="0">
              <a:buNone/>
            </a:pPr>
            <a:r>
              <a:rPr lang="zh-CN" altLang="en-US" sz="2800" b="1" dirty="0" smtClean="0">
                <a:solidFill>
                  <a:srgbClr val="00B0F0"/>
                </a:solidFill>
              </a:rPr>
              <a:t>二、活动图的组成元素</a:t>
            </a:r>
          </a:p>
          <a:p>
            <a:pPr marL="0" indent="0">
              <a:buNone/>
            </a:pPr>
            <a:r>
              <a:rPr lang="zh-CN" altLang="en-US" sz="2800" b="1" dirty="0" smtClean="0">
                <a:solidFill>
                  <a:srgbClr val="00B0F0"/>
                </a:solidFill>
              </a:rPr>
              <a:t>三、活动的分解</a:t>
            </a:r>
          </a:p>
          <a:p>
            <a:pPr marL="0" indent="0">
              <a:buNone/>
            </a:pPr>
            <a:r>
              <a:rPr lang="zh-CN" altLang="en-US" sz="2800" b="1" dirty="0" smtClean="0">
                <a:solidFill>
                  <a:srgbClr val="00B0F0"/>
                </a:solidFill>
              </a:rPr>
              <a:t>四、活动图的用途</a:t>
            </a:r>
          </a:p>
          <a:p>
            <a:pPr marL="0" indent="0">
              <a:buNone/>
            </a:pPr>
            <a:r>
              <a:rPr lang="zh-CN" altLang="en-US" sz="2800" b="1" dirty="0">
                <a:solidFill>
                  <a:srgbClr val="00B0F0"/>
                </a:solidFill>
              </a:rPr>
              <a:t>五、活动图建模</a:t>
            </a:r>
            <a:endParaRPr lang="en-US" altLang="zh-CN" sz="2800" b="1" dirty="0">
              <a:solidFill>
                <a:srgbClr val="00B0F0"/>
              </a:solidFill>
            </a:endParaRPr>
          </a:p>
          <a:p>
            <a:pPr marL="0" indent="0">
              <a:buNone/>
            </a:pPr>
            <a:r>
              <a:rPr lang="zh-CN" altLang="en-US" sz="2800" b="1" dirty="0">
                <a:solidFill>
                  <a:srgbClr val="00B0F0"/>
                </a:solidFill>
              </a:rPr>
              <a:t>六</a:t>
            </a:r>
            <a:r>
              <a:rPr lang="zh-CN" altLang="en-US" sz="2800" b="1" dirty="0" smtClean="0">
                <a:solidFill>
                  <a:srgbClr val="00B0F0"/>
                </a:solidFill>
              </a:rPr>
              <a:t>、交互纵览图</a:t>
            </a:r>
            <a:endParaRPr lang="en-US" altLang="zh-CN" sz="2800" b="1" dirty="0" smtClean="0">
              <a:solidFill>
                <a:srgbClr val="00B0F0"/>
              </a:solidFill>
            </a:endParaRPr>
          </a:p>
          <a:p>
            <a:pPr marL="0" indent="0">
              <a:buNone/>
            </a:pPr>
            <a:r>
              <a:rPr lang="zh-CN" altLang="en-US" sz="2800" b="1" smtClean="0">
                <a:solidFill>
                  <a:srgbClr val="00B0F0"/>
                </a:solidFill>
              </a:rPr>
              <a:t>七、练习</a:t>
            </a:r>
            <a:endParaRPr lang="zh-CN" altLang="en-US" sz="2800" b="1" dirty="0">
              <a:solidFill>
                <a:srgbClr val="00B0F0"/>
              </a:solidFill>
            </a:endParaRPr>
          </a:p>
        </p:txBody>
      </p:sp>
    </p:spTree>
    <p:extLst>
      <p:ext uri="{BB962C8B-B14F-4D97-AF65-F5344CB8AC3E}">
        <p14:creationId xmlns:p14="http://schemas.microsoft.com/office/powerpoint/2010/main" val="28643989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type="body" idx="1"/>
          </p:nvPr>
        </p:nvSpPr>
        <p:spPr>
          <a:xfrm>
            <a:off x="228601" y="1495079"/>
            <a:ext cx="6132870" cy="2064198"/>
          </a:xfrm>
        </p:spPr>
        <p:txBody>
          <a:bodyPr>
            <a:noAutofit/>
          </a:bodyPr>
          <a:lstStyle/>
          <a:p>
            <a:r>
              <a:rPr lang="zh-CN" altLang="en-US" sz="2400" b="1" dirty="0">
                <a:solidFill>
                  <a:srgbClr val="FF3300"/>
                </a:solidFill>
              </a:rPr>
              <a:t>分支</a:t>
            </a:r>
            <a:r>
              <a:rPr lang="zh-CN" altLang="en-US" sz="2400" b="1" dirty="0"/>
              <a:t>表示的是从多种可能的活动转移中选择一个</a:t>
            </a:r>
          </a:p>
          <a:p>
            <a:r>
              <a:rPr lang="zh-CN" altLang="en-US" sz="2400" b="1" dirty="0"/>
              <a:t>如果要表示系统或对象的</a:t>
            </a:r>
            <a:r>
              <a:rPr lang="zh-CN" altLang="en-US" sz="2400" b="1" dirty="0">
                <a:solidFill>
                  <a:srgbClr val="00B050"/>
                </a:solidFill>
              </a:rPr>
              <a:t>并发行为</a:t>
            </a:r>
            <a:r>
              <a:rPr lang="zh-CN" altLang="en-US" sz="2400" b="1" dirty="0"/>
              <a:t>，则可以使用</a:t>
            </a:r>
            <a:r>
              <a:rPr lang="zh-CN" altLang="en-US" sz="2400" b="1" dirty="0">
                <a:solidFill>
                  <a:srgbClr val="FF3300"/>
                </a:solidFill>
              </a:rPr>
              <a:t>分叉（</a:t>
            </a:r>
            <a:r>
              <a:rPr lang="en-US" altLang="zh-CN" sz="2400" b="1" dirty="0">
                <a:solidFill>
                  <a:srgbClr val="FF3300"/>
                </a:solidFill>
              </a:rPr>
              <a:t>fork</a:t>
            </a:r>
            <a:r>
              <a:rPr lang="zh-CN" altLang="en-US" sz="2400" b="1" dirty="0">
                <a:solidFill>
                  <a:srgbClr val="FF3300"/>
                </a:solidFill>
              </a:rPr>
              <a:t>）和汇合（</a:t>
            </a:r>
            <a:r>
              <a:rPr lang="en-US" altLang="zh-CN" sz="2400" b="1" dirty="0">
                <a:solidFill>
                  <a:srgbClr val="FF3300"/>
                </a:solidFill>
              </a:rPr>
              <a:t>join</a:t>
            </a:r>
            <a:r>
              <a:rPr lang="zh-CN" altLang="en-US" sz="2400" b="1" dirty="0">
                <a:solidFill>
                  <a:srgbClr val="FF3300"/>
                </a:solidFill>
              </a:rPr>
              <a:t>）</a:t>
            </a:r>
            <a:r>
              <a:rPr lang="zh-CN" altLang="en-US" sz="2400" b="1" dirty="0"/>
              <a:t>这两种建模元素。</a:t>
            </a:r>
          </a:p>
          <a:p>
            <a:endParaRPr lang="en-US" altLang="zh-CN" sz="2400" b="1" dirty="0">
              <a:solidFill>
                <a:srgbClr val="990000"/>
              </a:solidFill>
            </a:endParaRP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a:t>
            </a:r>
            <a:r>
              <a:rPr lang="zh-CN" altLang="en-US" sz="4400" b="0" dirty="0">
                <a:solidFill>
                  <a:srgbClr val="0070C0"/>
                </a:solidFill>
                <a:latin typeface="黑体" panose="02010609060101010101" pitchFamily="49" charset="-122"/>
                <a:ea typeface="黑体" panose="02010609060101010101" pitchFamily="49" charset="-122"/>
              </a:rPr>
              <a:t>活动图的组成元素</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467032" y="941596"/>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4.</a:t>
            </a:r>
            <a:r>
              <a:rPr kumimoji="1" lang="zh-CN" altLang="en-US" sz="2400" b="1" dirty="0" smtClean="0">
                <a:solidFill>
                  <a:srgbClr val="FF0000"/>
                </a:solidFill>
                <a:latin typeface="黑体" panose="02010609060101010101" pitchFamily="49" charset="-122"/>
                <a:ea typeface="黑体" panose="02010609060101010101" pitchFamily="49" charset="-122"/>
              </a:rPr>
              <a:t>分叉与汇合</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3"/>
          <a:stretch>
            <a:fillRect/>
          </a:stretch>
        </p:blipFill>
        <p:spPr>
          <a:xfrm>
            <a:off x="6341806" y="806567"/>
            <a:ext cx="2802194" cy="3944013"/>
          </a:xfrm>
          <a:prstGeom prst="rect">
            <a:avLst/>
          </a:prstGeom>
        </p:spPr>
      </p:pic>
      <p:sp>
        <p:nvSpPr>
          <p:cNvPr id="8" name="Rectangle 3"/>
          <p:cNvSpPr txBox="1">
            <a:spLocks noChangeArrowheads="1"/>
          </p:cNvSpPr>
          <p:nvPr/>
        </p:nvSpPr>
        <p:spPr>
          <a:xfrm>
            <a:off x="228601" y="3500283"/>
            <a:ext cx="6132870" cy="1288027"/>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sz="2400" b="1" dirty="0" smtClean="0">
                <a:solidFill>
                  <a:srgbClr val="00B050"/>
                </a:solidFill>
              </a:rPr>
              <a:t>分叉</a:t>
            </a:r>
            <a:r>
              <a:rPr lang="zh-CN" altLang="en-US" sz="2400" b="1" dirty="0" smtClean="0"/>
              <a:t>可以用来描述并发线程，每个分叉可以有一个输入转换和两个或多个输出转换，每个转换都可以是独立的控制流。</a:t>
            </a:r>
          </a:p>
        </p:txBody>
      </p:sp>
      <p:sp>
        <p:nvSpPr>
          <p:cNvPr id="7" name="矩形 6"/>
          <p:cNvSpPr/>
          <p:nvPr/>
        </p:nvSpPr>
        <p:spPr>
          <a:xfrm>
            <a:off x="368710" y="4885609"/>
            <a:ext cx="7971504" cy="1569660"/>
          </a:xfrm>
          <a:prstGeom prst="rect">
            <a:avLst/>
          </a:prstGeom>
        </p:spPr>
        <p:txBody>
          <a:bodyPr wrap="square">
            <a:spAutoFit/>
          </a:bodyPr>
          <a:lstStyle/>
          <a:p>
            <a:r>
              <a:rPr lang="zh-CN" altLang="en-US" sz="2400" b="1" dirty="0">
                <a:solidFill>
                  <a:srgbClr val="00B050"/>
                </a:solidFill>
              </a:rPr>
              <a:t>汇合</a:t>
            </a:r>
            <a:r>
              <a:rPr lang="zh-CN" altLang="en-US" sz="2400" b="1" dirty="0">
                <a:solidFill>
                  <a:srgbClr val="990000"/>
                </a:solidFill>
              </a:rPr>
              <a:t>用于同步这些并发分支，</a:t>
            </a:r>
            <a:r>
              <a:rPr lang="zh-CN" altLang="en-US" sz="2400" b="1" dirty="0">
                <a:solidFill>
                  <a:srgbClr val="000099"/>
                </a:solidFill>
              </a:rPr>
              <a:t>代表两个或多个并发控制流同步发生，当所有的控制流都达到汇合点后，控制才能继续往下进行。</a:t>
            </a:r>
            <a:r>
              <a:rPr lang="zh-CN" altLang="en-US" sz="2400" b="1" dirty="0">
                <a:solidFill>
                  <a:srgbClr val="990000"/>
                </a:solidFill>
              </a:rPr>
              <a:t>以达到共同</a:t>
            </a:r>
            <a:r>
              <a:rPr lang="zh-CN" altLang="en-US" sz="2400" b="1" dirty="0" smtClean="0">
                <a:solidFill>
                  <a:srgbClr val="990000"/>
                </a:solidFill>
              </a:rPr>
              <a:t>完成</a:t>
            </a:r>
            <a:r>
              <a:rPr lang="en-US" altLang="zh-CN" sz="2400" b="1" dirty="0" smtClean="0">
                <a:solidFill>
                  <a:srgbClr val="990000"/>
                </a:solidFill>
              </a:rPr>
              <a:t>1</a:t>
            </a:r>
            <a:r>
              <a:rPr lang="zh-CN" altLang="en-US" sz="2400" b="1" dirty="0" smtClean="0">
                <a:solidFill>
                  <a:srgbClr val="990000"/>
                </a:solidFill>
              </a:rPr>
              <a:t>项</a:t>
            </a:r>
            <a:r>
              <a:rPr lang="zh-CN" altLang="en-US" sz="2400" b="1" dirty="0">
                <a:solidFill>
                  <a:srgbClr val="990000"/>
                </a:solidFill>
              </a:rPr>
              <a:t>事务的</a:t>
            </a:r>
            <a:r>
              <a:rPr lang="zh-CN" altLang="en-US" sz="2400" b="1" dirty="0" smtClean="0">
                <a:solidFill>
                  <a:srgbClr val="990000"/>
                </a:solidFill>
              </a:rPr>
              <a:t>目的。</a:t>
            </a:r>
            <a:r>
              <a:rPr lang="zh-CN" altLang="en-US" sz="2400" b="1" dirty="0" smtClean="0">
                <a:solidFill>
                  <a:srgbClr val="000099"/>
                </a:solidFill>
              </a:rPr>
              <a:t>每个</a:t>
            </a:r>
            <a:r>
              <a:rPr lang="zh-CN" altLang="en-US" sz="2400" b="1" dirty="0">
                <a:solidFill>
                  <a:srgbClr val="000099"/>
                </a:solidFill>
              </a:rPr>
              <a:t>汇合可以有两个或</a:t>
            </a:r>
            <a:r>
              <a:rPr lang="zh-CN" altLang="en-US" sz="2400" b="1" dirty="0">
                <a:solidFill>
                  <a:srgbClr val="0070C0"/>
                </a:solidFill>
              </a:rPr>
              <a:t>多个</a:t>
            </a:r>
            <a:r>
              <a:rPr lang="zh-CN" altLang="en-US" sz="2400" b="1" dirty="0">
                <a:solidFill>
                  <a:srgbClr val="00B050"/>
                </a:solidFill>
              </a:rPr>
              <a:t>输入转换</a:t>
            </a:r>
            <a:r>
              <a:rPr lang="zh-CN" altLang="en-US" sz="2400" b="1" dirty="0" smtClean="0">
                <a:solidFill>
                  <a:srgbClr val="000099"/>
                </a:solidFill>
              </a:rPr>
              <a:t>和</a:t>
            </a:r>
            <a:r>
              <a:rPr lang="en-US" altLang="zh-CN" sz="2400" b="1" dirty="0" smtClean="0">
                <a:solidFill>
                  <a:srgbClr val="00B050"/>
                </a:solidFill>
              </a:rPr>
              <a:t>1</a:t>
            </a:r>
            <a:r>
              <a:rPr lang="zh-CN" altLang="en-US" sz="2400" b="1" dirty="0" smtClean="0">
                <a:solidFill>
                  <a:srgbClr val="00B050"/>
                </a:solidFill>
              </a:rPr>
              <a:t>个</a:t>
            </a:r>
            <a:r>
              <a:rPr lang="zh-CN" altLang="en-US" sz="2400" b="1" dirty="0">
                <a:solidFill>
                  <a:srgbClr val="00B050"/>
                </a:solidFill>
              </a:rPr>
              <a:t>输出转换</a:t>
            </a:r>
            <a:endParaRPr lang="en-US" altLang="zh-CN" sz="2400" dirty="0">
              <a:solidFill>
                <a:srgbClr val="00B050"/>
              </a:solidFill>
            </a:endParaRPr>
          </a:p>
        </p:txBody>
      </p:sp>
    </p:spTree>
    <p:extLst>
      <p:ext uri="{BB962C8B-B14F-4D97-AF65-F5344CB8AC3E}">
        <p14:creationId xmlns:p14="http://schemas.microsoft.com/office/powerpoint/2010/main" val="11399141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5"/>
          <p:cNvSpPr>
            <a:spLocks noGrp="1" noChangeArrowheads="1"/>
          </p:cNvSpPr>
          <p:nvPr>
            <p:ph type="body" idx="1"/>
          </p:nvPr>
        </p:nvSpPr>
        <p:spPr>
          <a:xfrm>
            <a:off x="0" y="2271251"/>
            <a:ext cx="5565058" cy="1557338"/>
          </a:xfrm>
        </p:spPr>
        <p:txBody>
          <a:bodyPr/>
          <a:lstStyle/>
          <a:p>
            <a:r>
              <a:rPr lang="zh-CN" altLang="en-US" b="1" dirty="0"/>
              <a:t>分叉和汇合都使用加粗的水平或垂直线段表示。</a:t>
            </a:r>
          </a:p>
        </p:txBody>
      </p:sp>
      <p:pic>
        <p:nvPicPr>
          <p:cNvPr id="4813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1675" y="0"/>
            <a:ext cx="3362325" cy="6553200"/>
          </a:xfrm>
          <a:prstGeom prst="rect">
            <a:avLst/>
          </a:prstGeom>
          <a:noFill/>
          <a:extLst>
            <a:ext uri="{909E8E84-426E-40DD-AFC4-6F175D3DCCD1}">
              <a14:hiddenFill xmlns:a14="http://schemas.microsoft.com/office/drawing/2010/main">
                <a:solidFill>
                  <a:srgbClr val="FFFFFF"/>
                </a:solidFill>
              </a14:hiddenFill>
            </a:ext>
          </a:extLst>
        </p:spPr>
      </p:pic>
      <p:pic>
        <p:nvPicPr>
          <p:cNvPr id="4813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57600"/>
            <a:ext cx="6248400" cy="2867025"/>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a:t>
            </a:r>
            <a:r>
              <a:rPr lang="zh-CN" altLang="en-US" sz="4400" b="0" dirty="0">
                <a:solidFill>
                  <a:srgbClr val="0070C0"/>
                </a:solidFill>
                <a:latin typeface="黑体" panose="02010609060101010101" pitchFamily="49" charset="-122"/>
                <a:ea typeface="黑体" panose="02010609060101010101" pitchFamily="49" charset="-122"/>
              </a:rPr>
              <a:t>活动图的组成元素</a:t>
            </a:r>
            <a:endParaRPr lang="zh-CN" altLang="en-US" dirty="0"/>
          </a:p>
        </p:txBody>
      </p:sp>
      <p:sp>
        <p:nvSpPr>
          <p:cNvPr id="7" name="文本框 6">
            <a:extLst>
              <a:ext uri="{FF2B5EF4-FFF2-40B4-BE49-F238E27FC236}">
                <a16:creationId xmlns:a16="http://schemas.microsoft.com/office/drawing/2014/main" id="{6EC53871-C795-0242-80AC-EC3542AED0D3}"/>
              </a:ext>
            </a:extLst>
          </p:cNvPr>
          <p:cNvSpPr txBox="1"/>
          <p:nvPr/>
        </p:nvSpPr>
        <p:spPr>
          <a:xfrm>
            <a:off x="467032" y="941596"/>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4.</a:t>
            </a:r>
            <a:r>
              <a:rPr kumimoji="1" lang="zh-CN" altLang="en-US" sz="2400" b="1" dirty="0" smtClean="0">
                <a:solidFill>
                  <a:srgbClr val="FF0000"/>
                </a:solidFill>
                <a:latin typeface="黑体" panose="02010609060101010101" pitchFamily="49" charset="-122"/>
                <a:ea typeface="黑体" panose="02010609060101010101" pitchFamily="49" charset="-122"/>
              </a:rPr>
              <a:t>分叉与汇合</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19209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871" y="1627964"/>
            <a:ext cx="7000568" cy="5028013"/>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a:t>
            </a:r>
            <a:r>
              <a:rPr lang="zh-CN" altLang="en-US" sz="4400" b="0" dirty="0">
                <a:solidFill>
                  <a:srgbClr val="0070C0"/>
                </a:solidFill>
                <a:latin typeface="黑体" panose="02010609060101010101" pitchFamily="49" charset="-122"/>
                <a:ea typeface="黑体" panose="02010609060101010101" pitchFamily="49" charset="-122"/>
              </a:rPr>
              <a:t>活动图的组成元素</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467032" y="941596"/>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4.</a:t>
            </a:r>
            <a:r>
              <a:rPr kumimoji="1" lang="zh-CN" altLang="en-US" sz="2400" b="1" dirty="0" smtClean="0">
                <a:solidFill>
                  <a:srgbClr val="FF0000"/>
                </a:solidFill>
                <a:latin typeface="黑体" panose="02010609060101010101" pitchFamily="49" charset="-122"/>
                <a:ea typeface="黑体" panose="02010609060101010101" pitchFamily="49" charset="-122"/>
              </a:rPr>
              <a:t>分叉与汇合</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150908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09600" y="1071962"/>
            <a:ext cx="7543800" cy="609600"/>
          </a:xfrm>
        </p:spPr>
        <p:txBody>
          <a:bodyPr>
            <a:normAutofit/>
          </a:bodyPr>
          <a:lstStyle/>
          <a:p>
            <a:r>
              <a:rPr lang="zh-CN" altLang="en-US" sz="2400" dirty="0"/>
              <a:t>判断活动图中可能存在的并发活动 </a:t>
            </a:r>
          </a:p>
        </p:txBody>
      </p:sp>
      <p:pic>
        <p:nvPicPr>
          <p:cNvPr id="80903" name="Picture 7"/>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776747" y="1681562"/>
            <a:ext cx="7057103" cy="506828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a:t>
            </a:r>
            <a:r>
              <a:rPr lang="zh-CN" altLang="en-US" sz="4400" b="0" dirty="0">
                <a:solidFill>
                  <a:srgbClr val="0070C0"/>
                </a:solidFill>
                <a:latin typeface="黑体" panose="02010609060101010101" pitchFamily="49" charset="-122"/>
                <a:ea typeface="黑体" panose="02010609060101010101" pitchFamily="49" charset="-122"/>
              </a:rPr>
              <a:t>活动图的组成元素</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388374" y="749081"/>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4.</a:t>
            </a:r>
            <a:r>
              <a:rPr kumimoji="1" lang="zh-CN" altLang="en-US" sz="2400" b="1" dirty="0" smtClean="0">
                <a:solidFill>
                  <a:srgbClr val="FF0000"/>
                </a:solidFill>
                <a:latin typeface="黑体" panose="02010609060101010101" pitchFamily="49" charset="-122"/>
                <a:ea typeface="黑体" panose="02010609060101010101" pitchFamily="49" charset="-122"/>
              </a:rPr>
              <a:t>分叉与汇合</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742665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body" idx="1"/>
          </p:nvPr>
        </p:nvSpPr>
        <p:spPr>
          <a:xfrm>
            <a:off x="469490" y="1846105"/>
            <a:ext cx="7772400" cy="4050792"/>
          </a:xfrm>
        </p:spPr>
        <p:txBody>
          <a:bodyPr>
            <a:noAutofit/>
          </a:bodyPr>
          <a:lstStyle/>
          <a:p>
            <a:pPr>
              <a:lnSpc>
                <a:spcPct val="90000"/>
              </a:lnSpc>
            </a:pPr>
            <a:r>
              <a:rPr lang="en-US" altLang="zh-CN" sz="2400" dirty="0"/>
              <a:t>  </a:t>
            </a:r>
            <a:r>
              <a:rPr lang="zh-CN" altLang="en-US" sz="2400" b="1" dirty="0"/>
              <a:t>泳道是活动图中的区域划分，根据每个活动的职责对所有活动进行划分，每个泳道代表一个责任区。 </a:t>
            </a:r>
          </a:p>
          <a:p>
            <a:pPr>
              <a:lnSpc>
                <a:spcPct val="90000"/>
              </a:lnSpc>
            </a:pPr>
            <a:endParaRPr lang="zh-CN" altLang="en-US" sz="2400" b="1" dirty="0" smtClean="0"/>
          </a:p>
          <a:p>
            <a:pPr>
              <a:lnSpc>
                <a:spcPct val="90000"/>
              </a:lnSpc>
            </a:pPr>
            <a:r>
              <a:rPr lang="zh-CN" altLang="en-US" sz="2400" b="1" dirty="0" smtClean="0">
                <a:solidFill>
                  <a:srgbClr val="000099"/>
                </a:solidFill>
              </a:rPr>
              <a:t>泳道</a:t>
            </a:r>
            <a:r>
              <a:rPr lang="zh-CN" altLang="en-US" sz="2400" b="1" dirty="0">
                <a:solidFill>
                  <a:srgbClr val="000099"/>
                </a:solidFill>
              </a:rPr>
              <a:t>将活动图中的活动化分为若干组，并把每一组指定给负责这组活动的业务组织即对象。</a:t>
            </a:r>
          </a:p>
          <a:p>
            <a:pPr>
              <a:lnSpc>
                <a:spcPct val="90000"/>
              </a:lnSpc>
            </a:pPr>
            <a:endParaRPr lang="zh-CN" altLang="en-US" sz="2400" b="1" dirty="0" smtClean="0">
              <a:solidFill>
                <a:srgbClr val="000099"/>
              </a:solidFill>
            </a:endParaRPr>
          </a:p>
          <a:p>
            <a:pPr>
              <a:lnSpc>
                <a:spcPct val="90000"/>
              </a:lnSpc>
            </a:pPr>
            <a:r>
              <a:rPr lang="zh-CN" altLang="en-US" sz="2400" b="1" dirty="0" smtClean="0">
                <a:solidFill>
                  <a:srgbClr val="008000"/>
                </a:solidFill>
              </a:rPr>
              <a:t>泳道</a:t>
            </a:r>
            <a:r>
              <a:rPr lang="zh-CN" altLang="en-US" sz="2400" b="1" dirty="0">
                <a:solidFill>
                  <a:srgbClr val="008000"/>
                </a:solidFill>
              </a:rPr>
              <a:t>区分了负责活动的对象，明确地表示了哪些活动是由哪些对象进行的</a:t>
            </a:r>
            <a:r>
              <a:rPr lang="zh-CN" altLang="en-US" sz="2400" b="1" dirty="0" smtClean="0">
                <a:solidFill>
                  <a:srgbClr val="008000"/>
                </a:solidFill>
              </a:rPr>
              <a:t>。泳道和类不是一一对应的。</a:t>
            </a:r>
            <a:endParaRPr lang="zh-CN" altLang="en-US" sz="2400" b="1" dirty="0">
              <a:solidFill>
                <a:srgbClr val="008000"/>
              </a:solidFill>
            </a:endParaRPr>
          </a:p>
          <a:p>
            <a:pPr>
              <a:lnSpc>
                <a:spcPct val="90000"/>
              </a:lnSpc>
            </a:pPr>
            <a:endParaRPr lang="zh-CN" altLang="en-US" sz="2400" b="1" dirty="0">
              <a:solidFill>
                <a:srgbClr val="008000"/>
              </a:solidFill>
            </a:endParaRPr>
          </a:p>
          <a:p>
            <a:pPr>
              <a:lnSpc>
                <a:spcPct val="90000"/>
              </a:lnSpc>
            </a:pPr>
            <a:endParaRPr lang="en-US" altLang="zh-CN" sz="2400" b="1" dirty="0"/>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a:t>
            </a:r>
            <a:r>
              <a:rPr lang="zh-CN" altLang="en-US" sz="4400" b="0" dirty="0">
                <a:solidFill>
                  <a:srgbClr val="0070C0"/>
                </a:solidFill>
                <a:latin typeface="黑体" panose="02010609060101010101" pitchFamily="49" charset="-122"/>
                <a:ea typeface="黑体" panose="02010609060101010101" pitchFamily="49" charset="-122"/>
              </a:rPr>
              <a:t>活动图的组成元素</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567814" y="968383"/>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5.</a:t>
            </a:r>
            <a:r>
              <a:rPr kumimoji="1" lang="zh-CN" altLang="en-US" sz="2400" b="1" dirty="0">
                <a:solidFill>
                  <a:srgbClr val="FF0000"/>
                </a:solidFill>
                <a:latin typeface="黑体" panose="02010609060101010101" pitchFamily="49" charset="-122"/>
                <a:ea typeface="黑体" panose="02010609060101010101" pitchFamily="49" charset="-122"/>
              </a:rPr>
              <a:t>泳道（</a:t>
            </a:r>
            <a:r>
              <a:rPr kumimoji="1" lang="en-US" altLang="zh-CN" sz="2400" b="1" dirty="0" err="1">
                <a:solidFill>
                  <a:srgbClr val="FF0000"/>
                </a:solidFill>
                <a:latin typeface="黑体" panose="02010609060101010101" pitchFamily="49" charset="-122"/>
                <a:ea typeface="黑体" panose="02010609060101010101" pitchFamily="49" charset="-122"/>
              </a:rPr>
              <a:t>swimlane</a:t>
            </a:r>
            <a:r>
              <a:rPr kumimoji="1" lang="zh-CN" altLang="en-US" sz="2400" b="1" dirty="0">
                <a:solidFill>
                  <a:srgbClr val="FF0000"/>
                </a:solidFill>
                <a:latin typeface="黑体" panose="02010609060101010101" pitchFamily="49" charset="-122"/>
                <a:ea typeface="黑体" panose="02010609060101010101" pitchFamily="49" charset="-122"/>
              </a:rPr>
              <a:t>）</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861061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a:xfrm>
            <a:off x="304800" y="1524000"/>
            <a:ext cx="8077200" cy="4778477"/>
          </a:xfrm>
        </p:spPr>
        <p:txBody>
          <a:bodyPr>
            <a:normAutofit/>
          </a:bodyPr>
          <a:lstStyle/>
          <a:p>
            <a:pPr>
              <a:lnSpc>
                <a:spcPct val="90000"/>
              </a:lnSpc>
            </a:pPr>
            <a:r>
              <a:rPr lang="zh-CN" altLang="en-US" sz="2400" b="1" dirty="0"/>
              <a:t>每个活动只能明确地属于一个泳道。</a:t>
            </a:r>
            <a:r>
              <a:rPr lang="zh-CN" altLang="en-US" sz="2400" b="1" dirty="0">
                <a:solidFill>
                  <a:srgbClr val="FF3300"/>
                </a:solidFill>
              </a:rPr>
              <a:t>（注意：如果想让多个对象参与一个活动，可以采用对象流的方法）</a:t>
            </a:r>
          </a:p>
          <a:p>
            <a:pPr>
              <a:lnSpc>
                <a:spcPct val="90000"/>
              </a:lnSpc>
            </a:pPr>
            <a:endParaRPr lang="zh-CN" altLang="en-US" sz="2400" b="1" dirty="0">
              <a:solidFill>
                <a:srgbClr val="FF3300"/>
              </a:solidFill>
            </a:endParaRPr>
          </a:p>
          <a:p>
            <a:pPr>
              <a:lnSpc>
                <a:spcPct val="90000"/>
              </a:lnSpc>
            </a:pPr>
            <a:r>
              <a:rPr lang="zh-CN" altLang="en-US" sz="2400" b="1" dirty="0">
                <a:solidFill>
                  <a:srgbClr val="000099"/>
                </a:solidFill>
              </a:rPr>
              <a:t>泳道用垂直实线绘出，垂直线分隔的区域就是泳道。在泳道上方可以给出泳道的名字或对象（对象类）的名字，该对象（对象类）负责泳道内的全部活动。</a:t>
            </a:r>
          </a:p>
          <a:p>
            <a:pPr>
              <a:lnSpc>
                <a:spcPct val="90000"/>
              </a:lnSpc>
            </a:pPr>
            <a:endParaRPr lang="en-US" altLang="zh-CN" sz="2400" b="1" dirty="0">
              <a:solidFill>
                <a:srgbClr val="000099"/>
              </a:solidFill>
            </a:endParaRPr>
          </a:p>
        </p:txBody>
      </p:sp>
      <p:pic>
        <p:nvPicPr>
          <p:cNvPr id="430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4495800"/>
            <a:ext cx="1695450" cy="2076450"/>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a:t>
            </a:r>
            <a:r>
              <a:rPr lang="zh-CN" altLang="en-US" sz="4400" b="0" dirty="0">
                <a:solidFill>
                  <a:srgbClr val="0070C0"/>
                </a:solidFill>
                <a:latin typeface="黑体" panose="02010609060101010101" pitchFamily="49" charset="-122"/>
                <a:ea typeface="黑体" panose="02010609060101010101" pitchFamily="49" charset="-122"/>
              </a:rPr>
              <a:t>活动图的组成元素</a:t>
            </a:r>
            <a:endParaRPr lang="zh-CN" altLang="en-US" dirty="0"/>
          </a:p>
        </p:txBody>
      </p:sp>
      <p:sp>
        <p:nvSpPr>
          <p:cNvPr id="7" name="文本框 6">
            <a:extLst>
              <a:ext uri="{FF2B5EF4-FFF2-40B4-BE49-F238E27FC236}">
                <a16:creationId xmlns:a16="http://schemas.microsoft.com/office/drawing/2014/main" id="{6EC53871-C795-0242-80AC-EC3542AED0D3}"/>
              </a:ext>
            </a:extLst>
          </p:cNvPr>
          <p:cNvSpPr txBox="1"/>
          <p:nvPr/>
        </p:nvSpPr>
        <p:spPr>
          <a:xfrm>
            <a:off x="567814" y="968383"/>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5.</a:t>
            </a:r>
            <a:r>
              <a:rPr kumimoji="1" lang="zh-CN" altLang="en-US" sz="2400" b="1" dirty="0">
                <a:solidFill>
                  <a:srgbClr val="FF0000"/>
                </a:solidFill>
                <a:latin typeface="黑体" panose="02010609060101010101" pitchFamily="49" charset="-122"/>
                <a:ea typeface="黑体" panose="02010609060101010101" pitchFamily="49" charset="-122"/>
              </a:rPr>
              <a:t>泳道（</a:t>
            </a:r>
            <a:r>
              <a:rPr kumimoji="1" lang="en-US" altLang="zh-CN" sz="2400" b="1" dirty="0" err="1">
                <a:solidFill>
                  <a:srgbClr val="FF0000"/>
                </a:solidFill>
                <a:latin typeface="黑体" panose="02010609060101010101" pitchFamily="49" charset="-122"/>
                <a:ea typeface="黑体" panose="02010609060101010101" pitchFamily="49" charset="-122"/>
              </a:rPr>
              <a:t>swimlane</a:t>
            </a:r>
            <a:r>
              <a:rPr kumimoji="1" lang="zh-CN" altLang="en-US" sz="2400" b="1" dirty="0">
                <a:solidFill>
                  <a:srgbClr val="FF0000"/>
                </a:solidFill>
                <a:latin typeface="黑体" panose="02010609060101010101" pitchFamily="49" charset="-122"/>
                <a:ea typeface="黑体" panose="02010609060101010101" pitchFamily="49" charset="-122"/>
              </a:rPr>
              <a:t>）</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
        <p:nvSpPr>
          <p:cNvPr id="3" name="矩形 2"/>
          <p:cNvSpPr/>
          <p:nvPr/>
        </p:nvSpPr>
        <p:spPr>
          <a:xfrm>
            <a:off x="447367" y="4334019"/>
            <a:ext cx="6051755" cy="646331"/>
          </a:xfrm>
          <a:prstGeom prst="rect">
            <a:avLst/>
          </a:prstGeom>
        </p:spPr>
        <p:txBody>
          <a:bodyPr wrap="square">
            <a:spAutoFit/>
          </a:bodyPr>
          <a:lstStyle/>
          <a:p>
            <a:r>
              <a:rPr lang="zh-CN" altLang="en-US" b="1" dirty="0">
                <a:solidFill>
                  <a:srgbClr val="990000"/>
                </a:solidFill>
              </a:rPr>
              <a:t>泳道没有顺序，不同泳道中的活动既可以顺序进行也可以并发进行，动作流和对象流允许穿越分隔线。</a:t>
            </a:r>
            <a:r>
              <a:rPr lang="zh-CN" altLang="en-US" b="1" dirty="0"/>
              <a:t> </a:t>
            </a:r>
          </a:p>
        </p:txBody>
      </p:sp>
    </p:spTree>
    <p:extLst>
      <p:ext uri="{BB962C8B-B14F-4D97-AF65-F5344CB8AC3E}">
        <p14:creationId xmlns:p14="http://schemas.microsoft.com/office/powerpoint/2010/main" val="23564342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zh-CN"/>
              <a:t> </a:t>
            </a:r>
          </a:p>
        </p:txBody>
      </p:sp>
      <p:sp>
        <p:nvSpPr>
          <p:cNvPr id="75779" name="Rectangle 3"/>
          <p:cNvSpPr>
            <a:spLocks noGrp="1" noChangeArrowheads="1"/>
          </p:cNvSpPr>
          <p:nvPr>
            <p:ph type="body" idx="1"/>
          </p:nvPr>
        </p:nvSpPr>
        <p:spPr>
          <a:xfrm>
            <a:off x="228600" y="1691148"/>
            <a:ext cx="8686800" cy="4945626"/>
          </a:xfrm>
          <a:solidFill>
            <a:srgbClr val="FFFFFF"/>
          </a:solidFill>
        </p:spPr>
        <p:txBody>
          <a:bodyPr>
            <a:noAutofit/>
          </a:bodyPr>
          <a:lstStyle/>
          <a:p>
            <a:pPr>
              <a:lnSpc>
                <a:spcPct val="90000"/>
              </a:lnSpc>
            </a:pPr>
            <a:r>
              <a:rPr lang="zh-CN" altLang="en-US" b="1" dirty="0">
                <a:solidFill>
                  <a:srgbClr val="990000"/>
                </a:solidFill>
              </a:rPr>
              <a:t>考虑一个咨询公司会见一个客户时的业务过程。活动可能是像这样发生的。</a:t>
            </a:r>
          </a:p>
          <a:p>
            <a:pPr>
              <a:lnSpc>
                <a:spcPct val="90000"/>
              </a:lnSpc>
            </a:pPr>
            <a:endParaRPr lang="zh-CN" altLang="en-US" b="1" dirty="0">
              <a:solidFill>
                <a:srgbClr val="990000"/>
              </a:solidFill>
            </a:endParaRPr>
          </a:p>
          <a:p>
            <a:pPr>
              <a:lnSpc>
                <a:spcPct val="90000"/>
              </a:lnSpc>
              <a:buFont typeface="Wingdings" panose="05000000000000000000" pitchFamily="2" charset="2"/>
              <a:buNone/>
            </a:pPr>
            <a:r>
              <a:rPr lang="en-US" altLang="zh-CN" b="1" dirty="0"/>
              <a:t>1.</a:t>
            </a:r>
            <a:r>
              <a:rPr lang="zh-CN" altLang="en-US" b="1" dirty="0">
                <a:latin typeface="宋体" panose="02010600030101010101" pitchFamily="2" charset="-122"/>
              </a:rPr>
              <a:t>公司</a:t>
            </a:r>
            <a:r>
              <a:rPr lang="zh-CN" altLang="en-US" b="1" dirty="0">
                <a:solidFill>
                  <a:srgbClr val="FF3300"/>
                </a:solidFill>
                <a:latin typeface="宋体" panose="02010600030101010101" pitchFamily="2" charset="-122"/>
              </a:rPr>
              <a:t>业务员</a:t>
            </a:r>
            <a:r>
              <a:rPr lang="zh-CN" altLang="en-US" b="1" dirty="0">
                <a:latin typeface="宋体" panose="02010600030101010101" pitchFamily="2" charset="-122"/>
              </a:rPr>
              <a:t>打电话给客户，确定一个约定（</a:t>
            </a:r>
            <a:r>
              <a:rPr lang="en-US" altLang="zh-CN" b="1" dirty="0">
                <a:latin typeface="宋体" panose="02010600030101010101" pitchFamily="2" charset="-122"/>
              </a:rPr>
              <a:t>Call client setup appointment</a:t>
            </a:r>
            <a:r>
              <a:rPr lang="zh-CN" altLang="en-US" b="1" dirty="0">
                <a:latin typeface="宋体" panose="02010600030101010101" pitchFamily="2" charset="-122"/>
              </a:rPr>
              <a:t>）。</a:t>
            </a:r>
          </a:p>
          <a:p>
            <a:pPr>
              <a:lnSpc>
                <a:spcPct val="90000"/>
              </a:lnSpc>
              <a:buFont typeface="Wingdings" panose="05000000000000000000" pitchFamily="2" charset="2"/>
              <a:buNone/>
            </a:pPr>
            <a:r>
              <a:rPr lang="en-US" altLang="zh-CN" b="1" dirty="0">
                <a:latin typeface="宋体" panose="02010600030101010101" pitchFamily="2" charset="-122"/>
              </a:rPr>
              <a:t>2.</a:t>
            </a:r>
            <a:r>
              <a:rPr lang="zh-CN" altLang="en-US" b="1" dirty="0">
                <a:latin typeface="宋体" panose="02010600030101010101" pitchFamily="2" charset="-122"/>
              </a:rPr>
              <a:t>如果约定地点时在公司之内（</a:t>
            </a:r>
            <a:r>
              <a:rPr lang="en-US" altLang="zh-CN" b="1" dirty="0">
                <a:latin typeface="宋体" panose="02010600030101010101" pitchFamily="2" charset="-122"/>
              </a:rPr>
              <a:t>appointment onsite</a:t>
            </a:r>
            <a:r>
              <a:rPr lang="zh-CN" altLang="en-US" b="1" dirty="0">
                <a:latin typeface="宋体" panose="02010600030101010101" pitchFamily="2" charset="-122"/>
              </a:rPr>
              <a:t>），那么公司中的</a:t>
            </a:r>
            <a:r>
              <a:rPr lang="zh-CN" altLang="en-US" b="1" dirty="0">
                <a:solidFill>
                  <a:srgbClr val="FF3300"/>
                </a:solidFill>
                <a:latin typeface="宋体" panose="02010600030101010101" pitchFamily="2" charset="-122"/>
              </a:rPr>
              <a:t>技术人员</a:t>
            </a:r>
            <a:r>
              <a:rPr lang="zh-CN" altLang="en-US" b="1" dirty="0">
                <a:latin typeface="宋体" panose="02010600030101010101" pitchFamily="2" charset="-122"/>
              </a:rPr>
              <a:t>就要为会面准备一间会议室（</a:t>
            </a:r>
            <a:r>
              <a:rPr lang="en-US" altLang="zh-CN" b="1" dirty="0">
                <a:latin typeface="宋体" panose="02010600030101010101" pitchFamily="2" charset="-122"/>
              </a:rPr>
              <a:t>Prepare a conference room</a:t>
            </a:r>
            <a:r>
              <a:rPr lang="zh-CN" altLang="en-US" b="1" dirty="0">
                <a:latin typeface="宋体" panose="02010600030101010101" pitchFamily="2" charset="-122"/>
              </a:rPr>
              <a:t>）。</a:t>
            </a:r>
          </a:p>
          <a:p>
            <a:pPr>
              <a:lnSpc>
                <a:spcPct val="90000"/>
              </a:lnSpc>
              <a:buFont typeface="Wingdings" panose="05000000000000000000" pitchFamily="2" charset="2"/>
              <a:buNone/>
            </a:pPr>
            <a:r>
              <a:rPr lang="zh-CN" altLang="en-US" b="1" dirty="0">
                <a:latin typeface="宋体" panose="02010600030101010101" pitchFamily="2" charset="-122"/>
              </a:rPr>
              <a:t>３</a:t>
            </a:r>
            <a:r>
              <a:rPr lang="en-US" altLang="zh-CN" b="1" dirty="0">
                <a:latin typeface="宋体" panose="02010600030101010101" pitchFamily="2" charset="-122"/>
              </a:rPr>
              <a:t>.</a:t>
            </a:r>
            <a:r>
              <a:rPr lang="zh-CN" altLang="en-US" b="1" dirty="0">
                <a:latin typeface="宋体" panose="02010600030101010101" pitchFamily="2" charset="-122"/>
              </a:rPr>
              <a:t>如果约定地点在公司之外（</a:t>
            </a:r>
            <a:r>
              <a:rPr lang="en-US" altLang="zh-CN" b="1" dirty="0">
                <a:latin typeface="宋体" panose="02010600030101010101" pitchFamily="2" charset="-122"/>
              </a:rPr>
              <a:t>appointment offsite )</a:t>
            </a:r>
            <a:r>
              <a:rPr lang="zh-CN" altLang="en-US" b="1" dirty="0">
                <a:latin typeface="宋体" panose="02010600030101010101" pitchFamily="2" charset="-122"/>
              </a:rPr>
              <a:t>，那么</a:t>
            </a:r>
            <a:r>
              <a:rPr lang="zh-CN" altLang="en-US" b="1" dirty="0">
                <a:solidFill>
                  <a:srgbClr val="FF3300"/>
                </a:solidFill>
                <a:latin typeface="宋体" panose="02010600030101010101" pitchFamily="2" charset="-122"/>
              </a:rPr>
              <a:t>咨询顾问</a:t>
            </a:r>
            <a:r>
              <a:rPr lang="zh-CN" altLang="en-US" b="1" dirty="0">
                <a:latin typeface="宋体" panose="02010600030101010101" pitchFamily="2" charset="-122"/>
              </a:rPr>
              <a:t>就要用笔记本电脑准备一份陈述报告（</a:t>
            </a:r>
            <a:r>
              <a:rPr lang="en-US" altLang="zh-CN" b="1" dirty="0">
                <a:latin typeface="宋体" panose="02010600030101010101" pitchFamily="2" charset="-122"/>
              </a:rPr>
              <a:t>Prepare a report</a:t>
            </a:r>
            <a:r>
              <a:rPr lang="zh-CN" altLang="en-US" b="1" dirty="0">
                <a:latin typeface="宋体" panose="02010600030101010101" pitchFamily="2" charset="-122"/>
              </a:rPr>
              <a:t>）。</a:t>
            </a:r>
          </a:p>
          <a:p>
            <a:pPr>
              <a:lnSpc>
                <a:spcPct val="90000"/>
              </a:lnSpc>
              <a:buFont typeface="Wingdings" panose="05000000000000000000" pitchFamily="2" charset="2"/>
              <a:buNone/>
            </a:pPr>
            <a:r>
              <a:rPr lang="en-US" altLang="zh-CN" b="1" dirty="0">
                <a:latin typeface="宋体" panose="02010600030101010101" pitchFamily="2" charset="-122"/>
              </a:rPr>
              <a:t>4.</a:t>
            </a:r>
            <a:r>
              <a:rPr lang="zh-CN" altLang="en-US" b="1" dirty="0">
                <a:solidFill>
                  <a:srgbClr val="FF3300"/>
                </a:solidFill>
                <a:latin typeface="宋体" panose="02010600030101010101" pitchFamily="2" charset="-122"/>
              </a:rPr>
              <a:t>咨询顾问</a:t>
            </a:r>
            <a:r>
              <a:rPr lang="zh-CN" altLang="en-US" b="1" dirty="0">
                <a:latin typeface="宋体" panose="02010600030101010101" pitchFamily="2" charset="-122"/>
              </a:rPr>
              <a:t>和</a:t>
            </a:r>
            <a:r>
              <a:rPr lang="zh-CN" altLang="en-US" b="1" dirty="0">
                <a:solidFill>
                  <a:srgbClr val="FF3300"/>
                </a:solidFill>
                <a:latin typeface="宋体" panose="02010600030101010101" pitchFamily="2" charset="-122"/>
              </a:rPr>
              <a:t>业务员</a:t>
            </a:r>
            <a:r>
              <a:rPr lang="zh-CN" altLang="en-US" b="1" dirty="0">
                <a:latin typeface="宋体" panose="02010600030101010101" pitchFamily="2" charset="-122"/>
              </a:rPr>
              <a:t>与客户在约定的时间和地点见面（</a:t>
            </a:r>
            <a:r>
              <a:rPr lang="en-US" altLang="zh-CN" b="1" dirty="0">
                <a:latin typeface="宋体" panose="02010600030101010101" pitchFamily="2" charset="-122"/>
              </a:rPr>
              <a:t>Meet with the client</a:t>
            </a:r>
            <a:r>
              <a:rPr lang="zh-CN" altLang="en-US" b="1" dirty="0">
                <a:latin typeface="宋体" panose="02010600030101010101" pitchFamily="2" charset="-122"/>
              </a:rPr>
              <a:t>）。</a:t>
            </a:r>
          </a:p>
          <a:p>
            <a:pPr>
              <a:lnSpc>
                <a:spcPct val="90000"/>
              </a:lnSpc>
              <a:buFont typeface="Wingdings" panose="05000000000000000000" pitchFamily="2" charset="2"/>
              <a:buNone/>
            </a:pPr>
            <a:r>
              <a:rPr lang="en-US" altLang="zh-CN" b="1" dirty="0">
                <a:latin typeface="宋体" panose="02010600030101010101" pitchFamily="2" charset="-122"/>
              </a:rPr>
              <a:t>5.</a:t>
            </a:r>
            <a:r>
              <a:rPr lang="zh-CN" altLang="en-US" b="1" dirty="0">
                <a:solidFill>
                  <a:srgbClr val="FF3300"/>
                </a:solidFill>
                <a:latin typeface="宋体" panose="02010600030101010101" pitchFamily="2" charset="-122"/>
              </a:rPr>
              <a:t>业务员</a:t>
            </a:r>
            <a:r>
              <a:rPr lang="zh-CN" altLang="en-US" b="1" dirty="0">
                <a:latin typeface="宋体" panose="02010600030101010101" pitchFamily="2" charset="-122"/>
              </a:rPr>
              <a:t>随后给他们准备好会议用纸（</a:t>
            </a:r>
            <a:r>
              <a:rPr lang="en-US" altLang="zh-CN" b="1" dirty="0">
                <a:latin typeface="宋体" panose="02010600030101010101" pitchFamily="2" charset="-122"/>
              </a:rPr>
              <a:t>salesperson follow-up letter</a:t>
            </a:r>
            <a:r>
              <a:rPr lang="zh-CN" altLang="en-US" b="1" dirty="0">
                <a:latin typeface="宋体" panose="02010600030101010101" pitchFamily="2" charset="-122"/>
              </a:rPr>
              <a:t>）</a:t>
            </a:r>
            <a:r>
              <a:rPr lang="en-US" altLang="zh-CN" b="1" dirty="0">
                <a:latin typeface="宋体" panose="02010600030101010101" pitchFamily="2" charset="-122"/>
              </a:rPr>
              <a:t>.</a:t>
            </a:r>
          </a:p>
          <a:p>
            <a:pPr>
              <a:lnSpc>
                <a:spcPct val="90000"/>
              </a:lnSpc>
              <a:buFont typeface="Wingdings" panose="05000000000000000000" pitchFamily="2" charset="2"/>
              <a:buNone/>
            </a:pPr>
            <a:r>
              <a:rPr lang="en-US" altLang="zh-CN" b="1" dirty="0">
                <a:latin typeface="宋体" panose="02010600030101010101" pitchFamily="2" charset="-122"/>
              </a:rPr>
              <a:t>6.</a:t>
            </a:r>
            <a:r>
              <a:rPr lang="zh-CN" altLang="en-US" b="1" dirty="0">
                <a:latin typeface="宋体" panose="02010600030101010101" pitchFamily="2" charset="-122"/>
              </a:rPr>
              <a:t>如果会议产生了一个问题陈述（</a:t>
            </a:r>
            <a:r>
              <a:rPr lang="en-US" altLang="zh-CN" b="1" dirty="0">
                <a:latin typeface="宋体" panose="02010600030101010101" pitchFamily="2" charset="-122"/>
              </a:rPr>
              <a:t>state of problem</a:t>
            </a:r>
            <a:r>
              <a:rPr lang="zh-CN" altLang="en-US" b="1" dirty="0">
                <a:latin typeface="宋体" panose="02010600030101010101" pitchFamily="2" charset="-122"/>
              </a:rPr>
              <a:t>），</a:t>
            </a:r>
            <a:r>
              <a:rPr lang="zh-CN" altLang="en-US" b="1" dirty="0">
                <a:solidFill>
                  <a:srgbClr val="FF3300"/>
                </a:solidFill>
                <a:latin typeface="宋体" panose="02010600030101010101" pitchFamily="2" charset="-122"/>
              </a:rPr>
              <a:t>咨询顾问</a:t>
            </a:r>
            <a:r>
              <a:rPr lang="zh-CN" altLang="en-US" b="1" dirty="0">
                <a:latin typeface="宋体" panose="02010600030101010101" pitchFamily="2" charset="-122"/>
              </a:rPr>
              <a:t>就根据文体陈述建立编写一个提案（</a:t>
            </a:r>
            <a:r>
              <a:rPr lang="en-US" altLang="zh-CN" b="1" dirty="0">
                <a:latin typeface="宋体" panose="02010600030101010101" pitchFamily="2" charset="-122"/>
              </a:rPr>
              <a:t>Create proposal</a:t>
            </a:r>
            <a:r>
              <a:rPr lang="zh-CN" altLang="en-US" b="1" dirty="0">
                <a:latin typeface="宋体" panose="02010600030101010101" pitchFamily="2" charset="-122"/>
              </a:rPr>
              <a:t>）并把该提案发给客户（</a:t>
            </a:r>
            <a:r>
              <a:rPr lang="en-US" altLang="zh-CN" b="1" dirty="0">
                <a:latin typeface="宋体" panose="02010600030101010101" pitchFamily="2" charset="-122"/>
              </a:rPr>
              <a:t>Send proposal to client</a:t>
            </a:r>
            <a:r>
              <a:rPr lang="zh-CN" altLang="en-US" b="1" dirty="0">
                <a:latin typeface="宋体" panose="02010600030101010101" pitchFamily="2" charset="-122"/>
              </a:rPr>
              <a:t>）。</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a:t>
            </a:r>
            <a:r>
              <a:rPr lang="zh-CN" altLang="en-US" sz="4400" b="0" dirty="0">
                <a:solidFill>
                  <a:srgbClr val="0070C0"/>
                </a:solidFill>
                <a:latin typeface="黑体" panose="02010609060101010101" pitchFamily="49" charset="-122"/>
                <a:ea typeface="黑体" panose="02010609060101010101" pitchFamily="49" charset="-122"/>
              </a:rPr>
              <a:t>活动图的组成元素</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567814" y="968383"/>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5.</a:t>
            </a:r>
            <a:r>
              <a:rPr kumimoji="1" lang="zh-CN" altLang="en-US" sz="2400" b="1" dirty="0">
                <a:solidFill>
                  <a:srgbClr val="FF0000"/>
                </a:solidFill>
                <a:latin typeface="黑体" panose="02010609060101010101" pitchFamily="49" charset="-122"/>
                <a:ea typeface="黑体" panose="02010609060101010101" pitchFamily="49" charset="-122"/>
              </a:rPr>
              <a:t>泳道（</a:t>
            </a:r>
            <a:r>
              <a:rPr kumimoji="1" lang="en-US" altLang="zh-CN" sz="2400" b="1" dirty="0" err="1">
                <a:solidFill>
                  <a:srgbClr val="FF0000"/>
                </a:solidFill>
                <a:latin typeface="黑体" panose="02010609060101010101" pitchFamily="49" charset="-122"/>
                <a:ea typeface="黑体" panose="02010609060101010101" pitchFamily="49" charset="-122"/>
              </a:rPr>
              <a:t>swimlane</a:t>
            </a:r>
            <a:r>
              <a:rPr kumimoji="1" lang="zh-CN" altLang="en-US" sz="2400" b="1" dirty="0">
                <a:solidFill>
                  <a:srgbClr val="FF0000"/>
                </a:solidFill>
                <a:latin typeface="黑体" panose="02010609060101010101" pitchFamily="49" charset="-122"/>
                <a:ea typeface="黑体" panose="02010609060101010101" pitchFamily="49" charset="-122"/>
              </a:rPr>
              <a:t>）</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260542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296" y="1260986"/>
            <a:ext cx="6218903" cy="5597013"/>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a:t>
            </a:r>
            <a:r>
              <a:rPr lang="zh-CN" altLang="en-US" sz="4400" b="0" dirty="0">
                <a:solidFill>
                  <a:srgbClr val="0070C0"/>
                </a:solidFill>
                <a:latin typeface="黑体" panose="02010609060101010101" pitchFamily="49" charset="-122"/>
                <a:ea typeface="黑体" panose="02010609060101010101" pitchFamily="49" charset="-122"/>
              </a:rPr>
              <a:t>活动图的组成元素</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567814" y="968383"/>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5.</a:t>
            </a:r>
            <a:r>
              <a:rPr kumimoji="1" lang="zh-CN" altLang="en-US" sz="2400" b="1" dirty="0">
                <a:solidFill>
                  <a:srgbClr val="FF0000"/>
                </a:solidFill>
                <a:latin typeface="黑体" panose="02010609060101010101" pitchFamily="49" charset="-122"/>
                <a:ea typeface="黑体" panose="02010609060101010101" pitchFamily="49" charset="-122"/>
              </a:rPr>
              <a:t>泳道（</a:t>
            </a:r>
            <a:r>
              <a:rPr kumimoji="1" lang="en-US" altLang="zh-CN" sz="2400" b="1" dirty="0" err="1">
                <a:solidFill>
                  <a:srgbClr val="FF0000"/>
                </a:solidFill>
                <a:latin typeface="黑体" panose="02010609060101010101" pitchFamily="49" charset="-122"/>
                <a:ea typeface="黑体" panose="02010609060101010101" pitchFamily="49" charset="-122"/>
              </a:rPr>
              <a:t>swimlane</a:t>
            </a:r>
            <a:r>
              <a:rPr kumimoji="1" lang="zh-CN" altLang="en-US" sz="2400" b="1" dirty="0">
                <a:solidFill>
                  <a:srgbClr val="FF0000"/>
                </a:solidFill>
                <a:latin typeface="黑体" panose="02010609060101010101" pitchFamily="49" charset="-122"/>
                <a:ea typeface="黑体" panose="02010609060101010101" pitchFamily="49" charset="-122"/>
              </a:rPr>
              <a:t>）</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373966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102" y="1548653"/>
            <a:ext cx="7580671" cy="524052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a:t>
            </a:r>
            <a:r>
              <a:rPr lang="zh-CN" altLang="en-US" sz="4400" b="0" dirty="0">
                <a:solidFill>
                  <a:srgbClr val="0070C0"/>
                </a:solidFill>
                <a:latin typeface="黑体" panose="02010609060101010101" pitchFamily="49" charset="-122"/>
                <a:ea typeface="黑体" panose="02010609060101010101" pitchFamily="49" charset="-122"/>
              </a:rPr>
              <a:t>活动图的组成元素</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567814" y="968383"/>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5.</a:t>
            </a:r>
            <a:r>
              <a:rPr kumimoji="1" lang="zh-CN" altLang="en-US" sz="2400" b="1" dirty="0">
                <a:solidFill>
                  <a:srgbClr val="FF0000"/>
                </a:solidFill>
                <a:latin typeface="黑体" panose="02010609060101010101" pitchFamily="49" charset="-122"/>
                <a:ea typeface="黑体" panose="02010609060101010101" pitchFamily="49" charset="-122"/>
              </a:rPr>
              <a:t>泳道（</a:t>
            </a:r>
            <a:r>
              <a:rPr kumimoji="1" lang="en-US" altLang="zh-CN" sz="2400" b="1" dirty="0" err="1">
                <a:solidFill>
                  <a:srgbClr val="FF0000"/>
                </a:solidFill>
                <a:latin typeface="黑体" panose="02010609060101010101" pitchFamily="49" charset="-122"/>
                <a:ea typeface="黑体" panose="02010609060101010101" pitchFamily="49" charset="-122"/>
              </a:rPr>
              <a:t>swimlane</a:t>
            </a:r>
            <a:r>
              <a:rPr kumimoji="1" lang="zh-CN" altLang="en-US" sz="2400" b="1" dirty="0">
                <a:solidFill>
                  <a:srgbClr val="FF0000"/>
                </a:solidFill>
                <a:latin typeface="黑体" panose="02010609060101010101" pitchFamily="49" charset="-122"/>
                <a:ea typeface="黑体" panose="02010609060101010101" pitchFamily="49" charset="-122"/>
              </a:rPr>
              <a:t>）</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046334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5607" y="1248650"/>
            <a:ext cx="7313528" cy="5541013"/>
          </a:xfrm>
          <a:prstGeom prst="rect">
            <a:avLst/>
          </a:prstGeom>
          <a:noFill/>
          <a:extLst>
            <a:ext uri="{909E8E84-426E-40DD-AFC4-6F175D3DCCD1}">
              <a14:hiddenFill xmlns:a14="http://schemas.microsoft.com/office/drawing/2010/main">
                <a:solidFill>
                  <a:srgbClr val="FFFFFF"/>
                </a:solidFill>
              </a14:hiddenFill>
            </a:ext>
          </a:extLst>
        </p:spPr>
      </p:pic>
      <p:sp>
        <p:nvSpPr>
          <p:cNvPr id="104451" name="Rectangle 3"/>
          <p:cNvSpPr>
            <a:spLocks noGrp="1" noChangeArrowheads="1"/>
          </p:cNvSpPr>
          <p:nvPr>
            <p:ph type="body" idx="1"/>
          </p:nvPr>
        </p:nvSpPr>
        <p:spPr>
          <a:xfrm>
            <a:off x="194187" y="1806776"/>
            <a:ext cx="2037735" cy="4050792"/>
          </a:xfrm>
        </p:spPr>
        <p:txBody>
          <a:bodyPr>
            <a:normAutofit/>
          </a:bodyPr>
          <a:lstStyle/>
          <a:p>
            <a:r>
              <a:rPr lang="zh-CN" altLang="en-US" sz="2400" b="1" dirty="0">
                <a:solidFill>
                  <a:srgbClr val="990000"/>
                </a:solidFill>
              </a:rPr>
              <a:t>泳道没有顺序，不同泳道中的活动既可以顺序进行也可以并发进行，动作流和对象流允许穿越分隔线。</a:t>
            </a:r>
            <a:r>
              <a:rPr lang="zh-CN" altLang="en-US" sz="2400" b="1" dirty="0"/>
              <a:t> </a:t>
            </a:r>
          </a:p>
          <a:p>
            <a:endParaRPr lang="en-US" altLang="zh-CN" sz="2400" dirty="0"/>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a:t>
            </a:r>
            <a:r>
              <a:rPr lang="zh-CN" altLang="en-US" sz="4400" b="0" dirty="0">
                <a:solidFill>
                  <a:srgbClr val="0070C0"/>
                </a:solidFill>
                <a:latin typeface="黑体" panose="02010609060101010101" pitchFamily="49" charset="-122"/>
                <a:ea typeface="黑体" panose="02010609060101010101" pitchFamily="49" charset="-122"/>
              </a:rPr>
              <a:t>活动图的组成元素</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567814" y="968383"/>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5.</a:t>
            </a:r>
            <a:r>
              <a:rPr kumimoji="1" lang="zh-CN" altLang="en-US" sz="2400" b="1" dirty="0">
                <a:solidFill>
                  <a:srgbClr val="FF0000"/>
                </a:solidFill>
                <a:latin typeface="黑体" panose="02010609060101010101" pitchFamily="49" charset="-122"/>
                <a:ea typeface="黑体" panose="02010609060101010101" pitchFamily="49" charset="-122"/>
              </a:rPr>
              <a:t>泳道（</a:t>
            </a:r>
            <a:r>
              <a:rPr kumimoji="1" lang="en-US" altLang="zh-CN" sz="2400" b="1" dirty="0" err="1">
                <a:solidFill>
                  <a:srgbClr val="FF0000"/>
                </a:solidFill>
                <a:latin typeface="黑体" panose="02010609060101010101" pitchFamily="49" charset="-122"/>
                <a:ea typeface="黑体" panose="02010609060101010101" pitchFamily="49" charset="-122"/>
              </a:rPr>
              <a:t>swimlane</a:t>
            </a:r>
            <a:r>
              <a:rPr kumimoji="1" lang="zh-CN" altLang="en-US" sz="2400" b="1" dirty="0">
                <a:solidFill>
                  <a:srgbClr val="FF0000"/>
                </a:solidFill>
                <a:latin typeface="黑体" panose="02010609060101010101" pitchFamily="49" charset="-122"/>
                <a:ea typeface="黑体" panose="02010609060101010101" pitchFamily="49" charset="-122"/>
              </a:rPr>
              <a:t>）</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115800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type="body" idx="1"/>
          </p:nvPr>
        </p:nvSpPr>
        <p:spPr>
          <a:xfrm>
            <a:off x="297426" y="1415845"/>
            <a:ext cx="8382000" cy="4975123"/>
          </a:xfrm>
        </p:spPr>
        <p:txBody>
          <a:bodyPr>
            <a:noAutofit/>
          </a:bodyPr>
          <a:lstStyle/>
          <a:p>
            <a:r>
              <a:rPr lang="zh-CN" altLang="en-US" sz="2400" b="1" dirty="0">
                <a:solidFill>
                  <a:srgbClr val="FF3300"/>
                </a:solidFill>
              </a:rPr>
              <a:t>用例图</a:t>
            </a:r>
            <a:r>
              <a:rPr lang="zh-CN" altLang="en-US" sz="2400" b="1" dirty="0"/>
              <a:t>显示系统的功能需求，</a:t>
            </a:r>
            <a:r>
              <a:rPr lang="zh-CN" altLang="en-US" sz="2400" b="1" dirty="0">
                <a:solidFill>
                  <a:srgbClr val="FF3300"/>
                </a:solidFill>
              </a:rPr>
              <a:t>活动图</a:t>
            </a:r>
            <a:r>
              <a:rPr lang="zh-CN" altLang="en-US" sz="2400" b="1" dirty="0"/>
              <a:t>则指明了系统将如何实现它的用例功能。</a:t>
            </a:r>
          </a:p>
          <a:p>
            <a:r>
              <a:rPr lang="zh-CN" altLang="en-US" sz="2400" b="1" dirty="0" smtClean="0">
                <a:solidFill>
                  <a:srgbClr val="0033CC"/>
                </a:solidFill>
              </a:rPr>
              <a:t>用</a:t>
            </a:r>
            <a:r>
              <a:rPr lang="zh-CN" altLang="en-US" sz="2400" b="1" dirty="0">
                <a:solidFill>
                  <a:srgbClr val="0033CC"/>
                </a:solidFill>
              </a:rPr>
              <a:t>活动图描述某个（某几个）用例的基本操作流程。</a:t>
            </a:r>
          </a:p>
          <a:p>
            <a:r>
              <a:rPr lang="zh-CN" altLang="en-US" sz="2400" b="1" dirty="0" smtClean="0">
                <a:solidFill>
                  <a:srgbClr val="990000"/>
                </a:solidFill>
              </a:rPr>
              <a:t>活动图</a:t>
            </a:r>
            <a:r>
              <a:rPr lang="zh-CN" altLang="en-US" sz="2400" b="1" dirty="0">
                <a:solidFill>
                  <a:srgbClr val="990000"/>
                </a:solidFill>
              </a:rPr>
              <a:t>在用例图之后提供了系统分析中对系统的进一步描述。活动图允许读者了解系统的执行。</a:t>
            </a:r>
          </a:p>
          <a:p>
            <a:r>
              <a:rPr lang="zh-CN" altLang="en-US" sz="2400" b="1" dirty="0" smtClean="0">
                <a:solidFill>
                  <a:srgbClr val="008000"/>
                </a:solidFill>
              </a:rPr>
              <a:t>活动图</a:t>
            </a:r>
            <a:r>
              <a:rPr lang="zh-CN" altLang="en-US" sz="2400" b="1" dirty="0">
                <a:solidFill>
                  <a:srgbClr val="008000"/>
                </a:solidFill>
              </a:rPr>
              <a:t>可以为用例建模工作流，更可以理解为用例图具体的细化</a:t>
            </a:r>
            <a:r>
              <a:rPr lang="zh-CN" altLang="en-US" sz="2400" b="1" dirty="0" smtClean="0">
                <a:solidFill>
                  <a:srgbClr val="008000"/>
                </a:solidFill>
              </a:rPr>
              <a:t>。</a:t>
            </a:r>
            <a:endParaRPr lang="en-US" altLang="zh-CN" sz="2400" b="1" dirty="0" smtClean="0">
              <a:solidFill>
                <a:srgbClr val="008000"/>
              </a:solidFill>
            </a:endParaRPr>
          </a:p>
          <a:p>
            <a:r>
              <a:rPr lang="zh-CN" altLang="en-US" sz="2400" b="1" dirty="0" smtClean="0">
                <a:solidFill>
                  <a:srgbClr val="008000"/>
                </a:solidFill>
              </a:rPr>
              <a:t>活动图也描述状态机，是一种特殊的状态图。建模活动序列，以活动为中心。状态图描述所有阶段，以状态为中心。</a:t>
            </a:r>
            <a:endParaRPr lang="zh-CN" altLang="en-US" sz="2400" b="1" dirty="0">
              <a:solidFill>
                <a:srgbClr val="008000"/>
              </a:solidFill>
            </a:endParaRPr>
          </a:p>
          <a:p>
            <a:endParaRPr lang="zh-CN" altLang="en-US" sz="2400" b="1" dirty="0"/>
          </a:p>
          <a:p>
            <a:endParaRPr lang="en-US" altLang="zh-CN" sz="2400" dirty="0"/>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695633" y="343244"/>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一、活动图概述</a:t>
            </a:r>
            <a:endParaRPr lang="zh-CN" altLang="en-US" dirty="0"/>
          </a:p>
        </p:txBody>
      </p:sp>
    </p:spTree>
    <p:extLst>
      <p:ext uri="{BB962C8B-B14F-4D97-AF65-F5344CB8AC3E}">
        <p14:creationId xmlns:p14="http://schemas.microsoft.com/office/powerpoint/2010/main" val="30398263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5"/>
          <p:cNvSpPr>
            <a:spLocks noGrp="1" noChangeArrowheads="1"/>
          </p:cNvSpPr>
          <p:nvPr>
            <p:ph type="body" idx="1"/>
          </p:nvPr>
        </p:nvSpPr>
        <p:spPr>
          <a:xfrm>
            <a:off x="457200" y="1719263"/>
            <a:ext cx="8229600" cy="4910137"/>
          </a:xfrm>
        </p:spPr>
        <p:txBody>
          <a:bodyPr>
            <a:noAutofit/>
          </a:bodyPr>
          <a:lstStyle/>
          <a:p>
            <a:pPr marL="533400" indent="-533400">
              <a:lnSpc>
                <a:spcPct val="90000"/>
              </a:lnSpc>
            </a:pPr>
            <a:r>
              <a:rPr lang="zh-CN" altLang="en-US" sz="2400" b="1" dirty="0"/>
              <a:t>对象流描述</a:t>
            </a:r>
            <a:r>
              <a:rPr lang="zh-CN" altLang="en-US" sz="2400" b="1" dirty="0">
                <a:solidFill>
                  <a:srgbClr val="00B050"/>
                </a:solidFill>
              </a:rPr>
              <a:t>活动</a:t>
            </a:r>
            <a:r>
              <a:rPr lang="zh-CN" altLang="en-US" sz="2400" b="1" dirty="0"/>
              <a:t>与</a:t>
            </a:r>
            <a:r>
              <a:rPr lang="zh-CN" altLang="en-US" sz="2400" b="1" dirty="0">
                <a:solidFill>
                  <a:srgbClr val="00B050"/>
                </a:solidFill>
              </a:rPr>
              <a:t>对象</a:t>
            </a:r>
            <a:r>
              <a:rPr lang="zh-CN" altLang="en-US" sz="2400" b="1" dirty="0"/>
              <a:t>之间的</a:t>
            </a:r>
            <a:r>
              <a:rPr lang="zh-CN" altLang="en-US" sz="2400" b="1" dirty="0">
                <a:solidFill>
                  <a:srgbClr val="00B0F0"/>
                </a:solidFill>
              </a:rPr>
              <a:t>依赖</a:t>
            </a:r>
            <a:r>
              <a:rPr lang="zh-CN" altLang="en-US" sz="2400" b="1" dirty="0"/>
              <a:t>关系，表示活动使用对象（输入）或者活动对对象的影响（输出）。 </a:t>
            </a:r>
          </a:p>
          <a:p>
            <a:pPr marL="533400" indent="-533400">
              <a:lnSpc>
                <a:spcPct val="90000"/>
              </a:lnSpc>
            </a:pPr>
            <a:r>
              <a:rPr lang="zh-CN" altLang="en-US" sz="2400" b="1" dirty="0">
                <a:solidFill>
                  <a:srgbClr val="990000"/>
                </a:solidFill>
              </a:rPr>
              <a:t>对象流中的对象特点：</a:t>
            </a:r>
          </a:p>
          <a:p>
            <a:pPr marL="533400" indent="-533400">
              <a:lnSpc>
                <a:spcPct val="90000"/>
              </a:lnSpc>
              <a:buFont typeface="Wingdings" panose="05000000000000000000" pitchFamily="2" charset="2"/>
              <a:buAutoNum type="circleNumDbPlain"/>
            </a:pPr>
            <a:r>
              <a:rPr lang="zh-CN" altLang="en-US" sz="2400" b="1" dirty="0">
                <a:solidFill>
                  <a:srgbClr val="000099"/>
                </a:solidFill>
              </a:rPr>
              <a:t>一个对象可以由多个活动操纵。</a:t>
            </a:r>
          </a:p>
          <a:p>
            <a:pPr marL="533400" indent="-533400">
              <a:lnSpc>
                <a:spcPct val="90000"/>
              </a:lnSpc>
              <a:buFont typeface="Wingdings" panose="05000000000000000000" pitchFamily="2" charset="2"/>
              <a:buAutoNum type="circleNumDbPlain"/>
            </a:pPr>
            <a:r>
              <a:rPr lang="zh-CN" altLang="en-US" sz="2400" b="1" dirty="0">
                <a:solidFill>
                  <a:srgbClr val="000099"/>
                </a:solidFill>
              </a:rPr>
              <a:t>一个活动输出的对象可以作为另一个活动输入的对象。</a:t>
            </a:r>
          </a:p>
          <a:p>
            <a:pPr marL="533400" indent="-533400">
              <a:lnSpc>
                <a:spcPct val="90000"/>
              </a:lnSpc>
              <a:buFont typeface="Wingdings" panose="05000000000000000000" pitchFamily="2" charset="2"/>
              <a:buAutoNum type="circleNumDbPlain"/>
            </a:pPr>
            <a:r>
              <a:rPr lang="zh-CN" altLang="en-US" sz="2400" b="1" dirty="0">
                <a:solidFill>
                  <a:srgbClr val="000099"/>
                </a:solidFill>
              </a:rPr>
              <a:t>在活动图中，同一个对象可以多次出现，它的每一次出现表明该对象正处于对象生存期的不同时间点。 </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a:t>
            </a:r>
            <a:r>
              <a:rPr lang="zh-CN" altLang="en-US" sz="4400" b="0" dirty="0">
                <a:solidFill>
                  <a:srgbClr val="0070C0"/>
                </a:solidFill>
                <a:latin typeface="黑体" panose="02010609060101010101" pitchFamily="49" charset="-122"/>
                <a:ea typeface="黑体" panose="02010609060101010101" pitchFamily="49" charset="-122"/>
              </a:rPr>
              <a:t>活动图的组成元素</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567814" y="968383"/>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5.</a:t>
            </a:r>
            <a:r>
              <a:rPr kumimoji="1" lang="zh-CN" altLang="en-US" sz="2400" b="1" dirty="0" smtClean="0">
                <a:solidFill>
                  <a:srgbClr val="FF0000"/>
                </a:solidFill>
                <a:latin typeface="黑体" panose="02010609060101010101" pitchFamily="49" charset="-122"/>
                <a:ea typeface="黑体" panose="02010609060101010101" pitchFamily="49" charset="-122"/>
              </a:rPr>
              <a:t>对象流</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387626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body" idx="1"/>
          </p:nvPr>
        </p:nvSpPr>
        <p:spPr>
          <a:xfrm>
            <a:off x="339214" y="4982075"/>
            <a:ext cx="8229600" cy="1066242"/>
          </a:xfrm>
        </p:spPr>
        <p:txBody>
          <a:bodyPr>
            <a:noAutofit/>
          </a:bodyPr>
          <a:lstStyle/>
          <a:p>
            <a:r>
              <a:rPr lang="zh-CN" altLang="en-US" sz="2400" b="1" dirty="0" smtClean="0">
                <a:solidFill>
                  <a:srgbClr val="990000"/>
                </a:solidFill>
              </a:rPr>
              <a:t>如果</a:t>
            </a:r>
            <a:r>
              <a:rPr lang="zh-CN" altLang="en-US" sz="2400" b="1" dirty="0">
                <a:solidFill>
                  <a:srgbClr val="990000"/>
                </a:solidFill>
              </a:rPr>
              <a:t>箭头从对象指向活动，则表示该活动使用对象流所指向的对象。</a:t>
            </a:r>
            <a:r>
              <a:rPr lang="zh-CN" altLang="en-US" sz="2400" b="1" dirty="0">
                <a:solidFill>
                  <a:srgbClr val="FF3300"/>
                </a:solidFill>
              </a:rPr>
              <a:t>此时的对象作为活动的输入。</a:t>
            </a:r>
          </a:p>
          <a:p>
            <a:endParaRPr lang="en-US" altLang="zh-CN" sz="2400" b="1" dirty="0">
              <a:solidFill>
                <a:srgbClr val="FF3300"/>
              </a:solidFill>
            </a:endParaRPr>
          </a:p>
        </p:txBody>
      </p:sp>
      <p:grpSp>
        <p:nvGrpSpPr>
          <p:cNvPr id="2" name="组合 1"/>
          <p:cNvGrpSpPr/>
          <p:nvPr/>
        </p:nvGrpSpPr>
        <p:grpSpPr>
          <a:xfrm>
            <a:off x="4038600" y="1769659"/>
            <a:ext cx="5105400" cy="2667000"/>
            <a:chOff x="3810000" y="0"/>
            <a:chExt cx="5105400" cy="2667000"/>
          </a:xfrm>
        </p:grpSpPr>
        <p:pic>
          <p:nvPicPr>
            <p:cNvPr id="501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28600"/>
              <a:ext cx="4324350" cy="1362075"/>
            </a:xfrm>
            <a:prstGeom prst="rect">
              <a:avLst/>
            </a:prstGeom>
            <a:noFill/>
            <a:extLst>
              <a:ext uri="{909E8E84-426E-40DD-AFC4-6F175D3DCCD1}">
                <a14:hiddenFill xmlns:a14="http://schemas.microsoft.com/office/drawing/2010/main">
                  <a:solidFill>
                    <a:srgbClr val="FFFFFF"/>
                  </a:solidFill>
                </a14:hiddenFill>
              </a:ext>
            </a:extLst>
          </p:spPr>
        </p:pic>
        <p:sp>
          <p:nvSpPr>
            <p:cNvPr id="50181" name="AutoShape 5"/>
            <p:cNvSpPr>
              <a:spLocks noChangeArrowheads="1"/>
            </p:cNvSpPr>
            <p:nvPr/>
          </p:nvSpPr>
          <p:spPr bwMode="auto">
            <a:xfrm>
              <a:off x="3810000" y="0"/>
              <a:ext cx="914400" cy="609600"/>
            </a:xfrm>
            <a:prstGeom prst="wedgeRectCallout">
              <a:avLst>
                <a:gd name="adj1" fmla="val 91667"/>
                <a:gd name="adj2" fmla="val 60157"/>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a:t>活动</a:t>
              </a:r>
            </a:p>
          </p:txBody>
        </p:sp>
        <p:sp>
          <p:nvSpPr>
            <p:cNvPr id="50182" name="AutoShape 6"/>
            <p:cNvSpPr>
              <a:spLocks noChangeArrowheads="1"/>
            </p:cNvSpPr>
            <p:nvPr/>
          </p:nvSpPr>
          <p:spPr bwMode="auto">
            <a:xfrm>
              <a:off x="7162800" y="1828800"/>
              <a:ext cx="1752600" cy="838200"/>
            </a:xfrm>
            <a:prstGeom prst="wedgeRectCallout">
              <a:avLst>
                <a:gd name="adj1" fmla="val -9509"/>
                <a:gd name="adj2" fmla="val -77653"/>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a:t>对象名和</a:t>
              </a:r>
            </a:p>
            <a:p>
              <a:pPr algn="ctr"/>
              <a:r>
                <a:rPr lang="zh-CN" altLang="en-US" sz="2400"/>
                <a:t>对象状态</a:t>
              </a:r>
            </a:p>
          </p:txBody>
        </p:sp>
        <p:sp>
          <p:nvSpPr>
            <p:cNvPr id="50183" name="AutoShape 7"/>
            <p:cNvSpPr>
              <a:spLocks noChangeArrowheads="1"/>
            </p:cNvSpPr>
            <p:nvPr/>
          </p:nvSpPr>
          <p:spPr bwMode="auto">
            <a:xfrm>
              <a:off x="6096000" y="0"/>
              <a:ext cx="1524000" cy="457200"/>
            </a:xfrm>
            <a:prstGeom prst="wedgeRectCallout">
              <a:avLst>
                <a:gd name="adj1" fmla="val 3023"/>
                <a:gd name="adj2" fmla="val 14027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a:t>对象流</a:t>
              </a:r>
            </a:p>
          </p:txBody>
        </p:sp>
      </p:grpSp>
      <p:sp>
        <p:nvSpPr>
          <p:cNvPr id="10"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a:t>
            </a:r>
            <a:r>
              <a:rPr lang="zh-CN" altLang="en-US" sz="4400" b="0" dirty="0">
                <a:solidFill>
                  <a:srgbClr val="0070C0"/>
                </a:solidFill>
                <a:latin typeface="黑体" panose="02010609060101010101" pitchFamily="49" charset="-122"/>
                <a:ea typeface="黑体" panose="02010609060101010101" pitchFamily="49" charset="-122"/>
              </a:rPr>
              <a:t>活动图的组成元素</a:t>
            </a:r>
            <a:endParaRPr lang="zh-CN" altLang="en-US" dirty="0"/>
          </a:p>
        </p:txBody>
      </p:sp>
      <p:sp>
        <p:nvSpPr>
          <p:cNvPr id="11" name="文本框 10">
            <a:extLst>
              <a:ext uri="{FF2B5EF4-FFF2-40B4-BE49-F238E27FC236}">
                <a16:creationId xmlns:a16="http://schemas.microsoft.com/office/drawing/2014/main" id="{6EC53871-C795-0242-80AC-EC3542AED0D3}"/>
              </a:ext>
            </a:extLst>
          </p:cNvPr>
          <p:cNvSpPr txBox="1"/>
          <p:nvPr/>
        </p:nvSpPr>
        <p:spPr>
          <a:xfrm>
            <a:off x="567814" y="968383"/>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5.</a:t>
            </a:r>
            <a:r>
              <a:rPr kumimoji="1" lang="zh-CN" altLang="en-US" sz="2400" b="1" dirty="0" smtClean="0">
                <a:solidFill>
                  <a:srgbClr val="FF0000"/>
                </a:solidFill>
                <a:latin typeface="黑体" panose="02010609060101010101" pitchFamily="49" charset="-122"/>
                <a:ea typeface="黑体" panose="02010609060101010101" pitchFamily="49" charset="-122"/>
              </a:rPr>
              <a:t>对象流</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
        <p:nvSpPr>
          <p:cNvPr id="4" name="矩形 3"/>
          <p:cNvSpPr/>
          <p:nvPr/>
        </p:nvSpPr>
        <p:spPr>
          <a:xfrm>
            <a:off x="241279" y="1716054"/>
            <a:ext cx="3622797" cy="3416320"/>
          </a:xfrm>
          <a:prstGeom prst="rect">
            <a:avLst/>
          </a:prstGeom>
        </p:spPr>
        <p:txBody>
          <a:bodyPr wrap="square">
            <a:spAutoFit/>
          </a:bodyPr>
          <a:lstStyle/>
          <a:p>
            <a:pPr marL="342900" indent="-342900">
              <a:buSzPct val="62000"/>
              <a:buFont typeface="Wingdings" panose="05000000000000000000" pitchFamily="2" charset="2"/>
              <a:buChar char="n"/>
            </a:pPr>
            <a:r>
              <a:rPr lang="zh-CN" altLang="en-US" sz="2400" b="1" dirty="0"/>
              <a:t>对象流用带有箭头的虚线表示</a:t>
            </a:r>
            <a:r>
              <a:rPr lang="zh-CN" altLang="en-US" sz="2400" b="1" dirty="0" smtClean="0"/>
              <a:t>。</a:t>
            </a:r>
            <a:endParaRPr lang="en-US" altLang="zh-CN" sz="2400" b="1" dirty="0" smtClean="0"/>
          </a:p>
          <a:p>
            <a:pPr marL="342900" indent="-342900">
              <a:buSzPct val="62000"/>
              <a:buFont typeface="Wingdings" panose="05000000000000000000" pitchFamily="2" charset="2"/>
              <a:buChar char="n"/>
            </a:pPr>
            <a:r>
              <a:rPr lang="zh-CN" altLang="en-US" sz="2400" b="1" dirty="0">
                <a:solidFill>
                  <a:srgbClr val="000099"/>
                </a:solidFill>
              </a:rPr>
              <a:t>如果箭头从活动出发指向对象，则表示活动对对象施加了一定的影响</a:t>
            </a:r>
            <a:r>
              <a:rPr lang="en-US" altLang="zh-CN" sz="2400" b="1" dirty="0">
                <a:solidFill>
                  <a:srgbClr val="000099"/>
                </a:solidFill>
              </a:rPr>
              <a:t>(</a:t>
            </a:r>
            <a:r>
              <a:rPr lang="zh-CN" altLang="en-US" sz="2400" b="1" dirty="0">
                <a:solidFill>
                  <a:srgbClr val="000099"/>
                </a:solidFill>
              </a:rPr>
              <a:t>包括创建、修改、撤销等</a:t>
            </a:r>
            <a:r>
              <a:rPr lang="en-US" altLang="zh-CN" sz="2400" b="1" dirty="0">
                <a:solidFill>
                  <a:srgbClr val="000099"/>
                </a:solidFill>
              </a:rPr>
              <a:t>)</a:t>
            </a:r>
            <a:r>
              <a:rPr lang="zh-CN" altLang="en-US" sz="2400" b="1" dirty="0">
                <a:solidFill>
                  <a:srgbClr val="000099"/>
                </a:solidFill>
              </a:rPr>
              <a:t>。</a:t>
            </a:r>
            <a:r>
              <a:rPr lang="zh-CN" altLang="en-US" sz="2400" b="1" dirty="0">
                <a:solidFill>
                  <a:srgbClr val="FF3300"/>
                </a:solidFill>
              </a:rPr>
              <a:t>此时的对象作为活动的输出。</a:t>
            </a:r>
          </a:p>
          <a:p>
            <a:pPr marL="342900" indent="-342900">
              <a:buSzPct val="62000"/>
              <a:buFont typeface="Wingdings" panose="05000000000000000000" pitchFamily="2" charset="2"/>
              <a:buChar char="n"/>
            </a:pPr>
            <a:endParaRPr lang="zh-CN" altLang="en-US" sz="2400" b="1" dirty="0"/>
          </a:p>
        </p:txBody>
      </p:sp>
    </p:spTree>
    <p:extLst>
      <p:ext uri="{BB962C8B-B14F-4D97-AF65-F5344CB8AC3E}">
        <p14:creationId xmlns:p14="http://schemas.microsoft.com/office/powerpoint/2010/main" val="5646318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type="body" idx="1"/>
          </p:nvPr>
        </p:nvSpPr>
        <p:spPr>
          <a:xfrm>
            <a:off x="307298" y="5568898"/>
            <a:ext cx="8229600" cy="1254125"/>
          </a:xfrm>
        </p:spPr>
        <p:txBody>
          <a:bodyPr/>
          <a:lstStyle/>
          <a:p>
            <a:pPr>
              <a:lnSpc>
                <a:spcPct val="90000"/>
              </a:lnSpc>
            </a:pPr>
            <a:r>
              <a:rPr lang="zh-CN" altLang="en-US" sz="2600" b="1" dirty="0"/>
              <a:t>活动</a:t>
            </a:r>
            <a:r>
              <a:rPr lang="en-US" altLang="zh-CN" sz="2600" b="1" dirty="0">
                <a:solidFill>
                  <a:srgbClr val="0033CC"/>
                </a:solidFill>
              </a:rPr>
              <a:t>Submit Defect</a:t>
            </a:r>
            <a:r>
              <a:rPr lang="zh-CN" altLang="en-US" sz="2600" b="1" dirty="0"/>
              <a:t>创建对象</a:t>
            </a:r>
            <a:r>
              <a:rPr lang="en-US" altLang="zh-CN" sz="2600" b="1" dirty="0">
                <a:solidFill>
                  <a:srgbClr val="FF3300"/>
                </a:solidFill>
              </a:rPr>
              <a:t>Defect</a:t>
            </a:r>
            <a:r>
              <a:rPr lang="zh-CN" altLang="en-US" sz="2600" b="1" dirty="0"/>
              <a:t>，该对象的状态是</a:t>
            </a:r>
            <a:r>
              <a:rPr lang="en-US" altLang="zh-CN" sz="2600" b="1" dirty="0">
                <a:solidFill>
                  <a:srgbClr val="008000"/>
                </a:solidFill>
              </a:rPr>
              <a:t>Submitted</a:t>
            </a:r>
            <a:r>
              <a:rPr lang="zh-CN" altLang="en-US" sz="2600" b="1" dirty="0"/>
              <a:t>，活动</a:t>
            </a:r>
            <a:r>
              <a:rPr lang="en-US" altLang="zh-CN" sz="2600" b="1" dirty="0"/>
              <a:t>Fix </a:t>
            </a:r>
            <a:r>
              <a:rPr lang="en-US" altLang="zh-CN" sz="2600" b="1" dirty="0">
                <a:solidFill>
                  <a:srgbClr val="0033CC"/>
                </a:solidFill>
              </a:rPr>
              <a:t>Defect</a:t>
            </a:r>
            <a:r>
              <a:rPr lang="zh-CN" altLang="en-US" sz="2600" b="1" dirty="0"/>
              <a:t>使用处于</a:t>
            </a:r>
            <a:r>
              <a:rPr lang="en-US" altLang="zh-CN" sz="2600" b="1" dirty="0">
                <a:solidFill>
                  <a:srgbClr val="008000"/>
                </a:solidFill>
              </a:rPr>
              <a:t>Submitted</a:t>
            </a:r>
            <a:r>
              <a:rPr lang="zh-CN" altLang="en-US" sz="2600" b="1" dirty="0"/>
              <a:t>状态的对象</a:t>
            </a:r>
            <a:r>
              <a:rPr lang="en-US" altLang="zh-CN" sz="2600" b="1" dirty="0">
                <a:solidFill>
                  <a:srgbClr val="FF3300"/>
                </a:solidFill>
              </a:rPr>
              <a:t>Defect</a:t>
            </a:r>
            <a:r>
              <a:rPr lang="zh-CN" altLang="en-US" sz="2600" b="1" dirty="0"/>
              <a:t>，同时把对象的状态改为</a:t>
            </a:r>
            <a:r>
              <a:rPr lang="en-US" altLang="zh-CN" sz="2600" b="1" dirty="0">
                <a:solidFill>
                  <a:srgbClr val="008000"/>
                </a:solidFill>
              </a:rPr>
              <a:t>Fixed</a:t>
            </a:r>
            <a:r>
              <a:rPr lang="zh-CN" altLang="en-US" sz="2600" b="1" dirty="0"/>
              <a:t>。</a:t>
            </a:r>
          </a:p>
        </p:txBody>
      </p:sp>
      <p:pic>
        <p:nvPicPr>
          <p:cNvPr id="921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150" y="1489079"/>
            <a:ext cx="8439463" cy="4007313"/>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a:t>
            </a:r>
            <a:r>
              <a:rPr lang="zh-CN" altLang="en-US" sz="4400" b="0" dirty="0">
                <a:solidFill>
                  <a:srgbClr val="0070C0"/>
                </a:solidFill>
                <a:latin typeface="黑体" panose="02010609060101010101" pitchFamily="49" charset="-122"/>
                <a:ea typeface="黑体" panose="02010609060101010101" pitchFamily="49" charset="-122"/>
              </a:rPr>
              <a:t>活动图的组成元素</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567814" y="968383"/>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5.</a:t>
            </a:r>
            <a:r>
              <a:rPr kumimoji="1" lang="zh-CN" altLang="en-US" sz="2400" b="1" dirty="0" smtClean="0">
                <a:solidFill>
                  <a:srgbClr val="FF0000"/>
                </a:solidFill>
                <a:latin typeface="黑体" panose="02010609060101010101" pitchFamily="49" charset="-122"/>
                <a:ea typeface="黑体" panose="02010609060101010101" pitchFamily="49" charset="-122"/>
              </a:rPr>
              <a:t>对象流</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618149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4"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035277" y="607143"/>
            <a:ext cx="7108723" cy="668839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a:t>
            </a:r>
            <a:r>
              <a:rPr lang="zh-CN" altLang="en-US" sz="4400" b="0" dirty="0">
                <a:solidFill>
                  <a:srgbClr val="0070C0"/>
                </a:solidFill>
                <a:latin typeface="黑体" panose="02010609060101010101" pitchFamily="49" charset="-122"/>
                <a:ea typeface="黑体" panose="02010609060101010101" pitchFamily="49" charset="-122"/>
              </a:rPr>
              <a:t>活动图的组成元素</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567814" y="968383"/>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5.</a:t>
            </a:r>
            <a:r>
              <a:rPr kumimoji="1" lang="zh-CN" altLang="en-US" sz="2400" b="1" dirty="0" smtClean="0">
                <a:solidFill>
                  <a:srgbClr val="FF0000"/>
                </a:solidFill>
                <a:latin typeface="黑体" panose="02010609060101010101" pitchFamily="49" charset="-122"/>
                <a:ea typeface="黑体" panose="02010609060101010101" pitchFamily="49" charset="-122"/>
              </a:rPr>
              <a:t>对象流</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865400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19724" y="1405446"/>
            <a:ext cx="7543800" cy="715962"/>
          </a:xfrm>
        </p:spPr>
        <p:txBody>
          <a:bodyPr>
            <a:normAutofit/>
          </a:bodyPr>
          <a:lstStyle/>
          <a:p>
            <a:r>
              <a:rPr lang="zh-CN" altLang="en-US" sz="2400" dirty="0"/>
              <a:t>注意</a:t>
            </a:r>
          </a:p>
        </p:txBody>
      </p:sp>
      <p:sp>
        <p:nvSpPr>
          <p:cNvPr id="107523" name="Rectangle 3"/>
          <p:cNvSpPr>
            <a:spLocks noGrp="1" noChangeArrowheads="1"/>
          </p:cNvSpPr>
          <p:nvPr>
            <p:ph type="body" idx="1"/>
          </p:nvPr>
        </p:nvSpPr>
        <p:spPr/>
        <p:txBody>
          <a:bodyPr/>
          <a:lstStyle/>
          <a:p>
            <a:endParaRPr lang="zh-CN" altLang="zh-CN"/>
          </a:p>
        </p:txBody>
      </p:sp>
      <p:pic>
        <p:nvPicPr>
          <p:cNvPr id="1075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73376"/>
            <a:ext cx="3048000" cy="3775023"/>
          </a:xfrm>
          <a:prstGeom prst="rect">
            <a:avLst/>
          </a:prstGeom>
          <a:noFill/>
          <a:extLst>
            <a:ext uri="{909E8E84-426E-40DD-AFC4-6F175D3DCCD1}">
              <a14:hiddenFill xmlns:a14="http://schemas.microsoft.com/office/drawing/2010/main">
                <a:solidFill>
                  <a:srgbClr val="FFFFFF"/>
                </a:solidFill>
              </a14:hiddenFill>
            </a:ext>
          </a:extLst>
        </p:spPr>
      </p:pic>
      <p:pic>
        <p:nvPicPr>
          <p:cNvPr id="1075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891914"/>
            <a:ext cx="6629400" cy="5966085"/>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a:t>
            </a:r>
            <a:r>
              <a:rPr lang="zh-CN" altLang="en-US" sz="4400" b="0" dirty="0">
                <a:solidFill>
                  <a:srgbClr val="0070C0"/>
                </a:solidFill>
                <a:latin typeface="黑体" panose="02010609060101010101" pitchFamily="49" charset="-122"/>
                <a:ea typeface="黑体" panose="02010609060101010101" pitchFamily="49" charset="-122"/>
              </a:rPr>
              <a:t>活动图的组成元素</a:t>
            </a:r>
            <a:endParaRPr lang="zh-CN" altLang="en-US" dirty="0"/>
          </a:p>
        </p:txBody>
      </p:sp>
      <p:sp>
        <p:nvSpPr>
          <p:cNvPr id="7" name="文本框 6">
            <a:extLst>
              <a:ext uri="{FF2B5EF4-FFF2-40B4-BE49-F238E27FC236}">
                <a16:creationId xmlns:a16="http://schemas.microsoft.com/office/drawing/2014/main" id="{6EC53871-C795-0242-80AC-EC3542AED0D3}"/>
              </a:ext>
            </a:extLst>
          </p:cNvPr>
          <p:cNvSpPr txBox="1"/>
          <p:nvPr/>
        </p:nvSpPr>
        <p:spPr>
          <a:xfrm>
            <a:off x="567814" y="968383"/>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5.</a:t>
            </a:r>
            <a:r>
              <a:rPr kumimoji="1" lang="zh-CN" altLang="en-US" sz="2400" b="1" dirty="0" smtClean="0">
                <a:solidFill>
                  <a:srgbClr val="FF0000"/>
                </a:solidFill>
                <a:latin typeface="黑体" panose="02010609060101010101" pitchFamily="49" charset="-122"/>
                <a:ea typeface="黑体" panose="02010609060101010101" pitchFamily="49" charset="-122"/>
              </a:rPr>
              <a:t>对象流</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42197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082" y="1682535"/>
            <a:ext cx="7817370" cy="5100513"/>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a:t>
            </a:r>
            <a:r>
              <a:rPr lang="zh-CN" altLang="en-US" sz="4400" b="0" dirty="0">
                <a:solidFill>
                  <a:srgbClr val="0070C0"/>
                </a:solidFill>
                <a:latin typeface="黑体" panose="02010609060101010101" pitchFamily="49" charset="-122"/>
                <a:ea typeface="黑体" panose="02010609060101010101" pitchFamily="49" charset="-122"/>
              </a:rPr>
              <a:t>活动图的组成元素</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567814" y="968383"/>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5.</a:t>
            </a:r>
            <a:r>
              <a:rPr kumimoji="1" lang="zh-CN" altLang="en-US" sz="2400" b="1" dirty="0" smtClean="0">
                <a:solidFill>
                  <a:srgbClr val="FF0000"/>
                </a:solidFill>
                <a:latin typeface="黑体" panose="02010609060101010101" pitchFamily="49" charset="-122"/>
                <a:ea typeface="黑体" panose="02010609060101010101" pitchFamily="49" charset="-122"/>
              </a:rPr>
              <a:t>对象流</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994532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Grp="1" noChangeArrowheads="1"/>
          </p:cNvSpPr>
          <p:nvPr>
            <p:ph type="body" idx="1"/>
          </p:nvPr>
        </p:nvSpPr>
        <p:spPr>
          <a:xfrm>
            <a:off x="174905" y="1628665"/>
            <a:ext cx="3560506" cy="2807037"/>
          </a:xfrm>
        </p:spPr>
        <p:txBody>
          <a:bodyPr>
            <a:noAutofit/>
          </a:bodyPr>
          <a:lstStyle/>
          <a:p>
            <a:pPr>
              <a:lnSpc>
                <a:spcPct val="90000"/>
              </a:lnSpc>
            </a:pPr>
            <a:r>
              <a:rPr lang="zh-CN" altLang="en-US" sz="2400" b="1" dirty="0"/>
              <a:t>活动图中的活动可以发送信号。当信号被接受时，会引起一个活动的发生。</a:t>
            </a:r>
          </a:p>
          <a:p>
            <a:pPr>
              <a:lnSpc>
                <a:spcPct val="90000"/>
              </a:lnSpc>
            </a:pPr>
            <a:r>
              <a:rPr lang="zh-CN" altLang="en-US" sz="2400" b="1" dirty="0" smtClean="0">
                <a:solidFill>
                  <a:srgbClr val="000099"/>
                </a:solidFill>
              </a:rPr>
              <a:t>发送</a:t>
            </a:r>
            <a:r>
              <a:rPr lang="zh-CN" altLang="en-US" sz="2400" b="1" dirty="0">
                <a:solidFill>
                  <a:srgbClr val="000099"/>
                </a:solidFill>
              </a:rPr>
              <a:t>信号的图符是一个凸角五边形，而接收信号的图符是一个凹角五边形。</a:t>
            </a:r>
          </a:p>
          <a:p>
            <a:pPr>
              <a:lnSpc>
                <a:spcPct val="90000"/>
              </a:lnSpc>
              <a:buFont typeface="Wingdings" panose="05000000000000000000" pitchFamily="2" charset="2"/>
              <a:buNone/>
            </a:pPr>
            <a:r>
              <a:rPr lang="zh-CN" altLang="en-US" sz="2400" b="1" dirty="0" smtClean="0"/>
              <a:t>  </a:t>
            </a:r>
            <a:r>
              <a:rPr lang="zh-CN" altLang="en-US" sz="2400" b="1" dirty="0">
                <a:solidFill>
                  <a:srgbClr val="990000"/>
                </a:solidFill>
              </a:rPr>
              <a:t>按照</a:t>
            </a:r>
            <a:r>
              <a:rPr lang="en-US" altLang="zh-CN" sz="2400" b="1" dirty="0">
                <a:solidFill>
                  <a:srgbClr val="990000"/>
                </a:solidFill>
              </a:rPr>
              <a:t>UML</a:t>
            </a:r>
            <a:r>
              <a:rPr lang="zh-CN" altLang="en-US" sz="2400" b="1" dirty="0">
                <a:solidFill>
                  <a:srgbClr val="990000"/>
                </a:solidFill>
              </a:rPr>
              <a:t>中的术语，凸角五边形代表一个输出事件（</a:t>
            </a:r>
            <a:r>
              <a:rPr lang="en-US" altLang="zh-CN" sz="2400" b="1" dirty="0">
                <a:solidFill>
                  <a:srgbClr val="990000"/>
                </a:solidFill>
              </a:rPr>
              <a:t>output event</a:t>
            </a:r>
            <a:r>
              <a:rPr lang="zh-CN" altLang="en-US" sz="2400" b="1" dirty="0">
                <a:solidFill>
                  <a:srgbClr val="990000"/>
                </a:solidFill>
              </a:rPr>
              <a:t>），而凹角五边形代表一个输入事件（</a:t>
            </a:r>
            <a:r>
              <a:rPr lang="en-US" altLang="zh-CN" sz="2400" b="1" dirty="0">
                <a:solidFill>
                  <a:srgbClr val="990000"/>
                </a:solidFill>
              </a:rPr>
              <a:t>input event</a:t>
            </a:r>
            <a:r>
              <a:rPr lang="zh-CN" altLang="en-US" sz="2400" b="1" dirty="0">
                <a:solidFill>
                  <a:srgbClr val="990000"/>
                </a:solidFill>
              </a:rPr>
              <a:t>）。</a:t>
            </a:r>
          </a:p>
        </p:txBody>
      </p:sp>
      <p:pic>
        <p:nvPicPr>
          <p:cNvPr id="972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5414" y="1628665"/>
            <a:ext cx="4114800" cy="119380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a:t>
            </a:r>
            <a:r>
              <a:rPr lang="zh-CN" altLang="en-US" sz="4400" b="0" dirty="0">
                <a:solidFill>
                  <a:srgbClr val="0070C0"/>
                </a:solidFill>
                <a:latin typeface="黑体" panose="02010609060101010101" pitchFamily="49" charset="-122"/>
                <a:ea typeface="黑体" panose="02010609060101010101" pitchFamily="49" charset="-122"/>
              </a:rPr>
              <a:t>活动图的组成元素</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567814" y="968383"/>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6.</a:t>
            </a:r>
            <a:r>
              <a:rPr kumimoji="1" lang="zh-CN" altLang="en-US" sz="2400" b="1" dirty="0" smtClean="0">
                <a:solidFill>
                  <a:srgbClr val="FF0000"/>
                </a:solidFill>
                <a:latin typeface="黑体" panose="02010609060101010101" pitchFamily="49" charset="-122"/>
                <a:ea typeface="黑体" panose="02010609060101010101" pitchFamily="49" charset="-122"/>
              </a:rPr>
              <a:t>信号</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4"/>
          <a:stretch>
            <a:fillRect/>
          </a:stretch>
        </p:blipFill>
        <p:spPr>
          <a:xfrm>
            <a:off x="4306532" y="2822465"/>
            <a:ext cx="4151736" cy="3926164"/>
          </a:xfrm>
          <a:prstGeom prst="rect">
            <a:avLst/>
          </a:prstGeom>
        </p:spPr>
      </p:pic>
    </p:spTree>
    <p:extLst>
      <p:ext uri="{BB962C8B-B14F-4D97-AF65-F5344CB8AC3E}">
        <p14:creationId xmlns:p14="http://schemas.microsoft.com/office/powerpoint/2010/main" val="4960709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a:t>
            </a:r>
            <a:r>
              <a:rPr lang="zh-CN" altLang="en-US" sz="4400" b="0" dirty="0">
                <a:solidFill>
                  <a:srgbClr val="0070C0"/>
                </a:solidFill>
                <a:latin typeface="黑体" panose="02010609060101010101" pitchFamily="49" charset="-122"/>
                <a:ea typeface="黑体" panose="02010609060101010101" pitchFamily="49" charset="-122"/>
              </a:rPr>
              <a:t>活动图的组成元素</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567814" y="968383"/>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6.</a:t>
            </a:r>
            <a:r>
              <a:rPr kumimoji="1" lang="zh-CN" altLang="en-US" sz="2400" b="1" dirty="0" smtClean="0">
                <a:solidFill>
                  <a:srgbClr val="FF0000"/>
                </a:solidFill>
                <a:latin typeface="黑体" panose="02010609060101010101" pitchFamily="49" charset="-122"/>
                <a:ea typeface="黑体" panose="02010609060101010101" pitchFamily="49" charset="-122"/>
              </a:rPr>
              <a:t>信号</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927" y="1471329"/>
            <a:ext cx="8217311" cy="43792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7291" y="5850533"/>
            <a:ext cx="6120582" cy="1088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4001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817730" y="717754"/>
            <a:ext cx="5326270" cy="600013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7651" name="Rectangle 3"/>
          <p:cNvSpPr>
            <a:spLocks noGrp="1" noChangeArrowheads="1"/>
          </p:cNvSpPr>
          <p:nvPr>
            <p:ph type="body" idx="1"/>
          </p:nvPr>
        </p:nvSpPr>
        <p:spPr>
          <a:xfrm>
            <a:off x="0" y="1295499"/>
            <a:ext cx="3903406" cy="3286334"/>
          </a:xfrm>
        </p:spPr>
        <p:txBody>
          <a:bodyPr>
            <a:noAutofit/>
          </a:bodyPr>
          <a:lstStyle/>
          <a:p>
            <a:pPr>
              <a:lnSpc>
                <a:spcPct val="90000"/>
              </a:lnSpc>
            </a:pPr>
            <a:r>
              <a:rPr lang="zh-CN" altLang="en-US" sz="2400" b="1" dirty="0"/>
              <a:t>一个活动可以分为若干个动作或子活动，这些动作和子活动本身可以组成一个活动图。</a:t>
            </a:r>
          </a:p>
          <a:p>
            <a:pPr>
              <a:lnSpc>
                <a:spcPct val="90000"/>
              </a:lnSpc>
            </a:pPr>
            <a:r>
              <a:rPr lang="zh-CN" altLang="en-US" sz="2400" b="1" dirty="0" smtClean="0">
                <a:solidFill>
                  <a:srgbClr val="000099"/>
                </a:solidFill>
              </a:rPr>
              <a:t>一</a:t>
            </a:r>
            <a:r>
              <a:rPr lang="zh-CN" altLang="en-US" sz="2400" b="1" dirty="0">
                <a:solidFill>
                  <a:srgbClr val="000099"/>
                </a:solidFill>
              </a:rPr>
              <a:t>个包含子活动的活动和嵌套了子状态的组合状态类似，概念上也相对统一。</a:t>
            </a:r>
          </a:p>
          <a:p>
            <a:pPr>
              <a:lnSpc>
                <a:spcPct val="90000"/>
              </a:lnSpc>
            </a:pPr>
            <a:r>
              <a:rPr lang="zh-CN" altLang="en-US" sz="2400" b="1" dirty="0" smtClean="0">
                <a:solidFill>
                  <a:srgbClr val="990000"/>
                </a:solidFill>
              </a:rPr>
              <a:t>一</a:t>
            </a:r>
            <a:r>
              <a:rPr lang="zh-CN" altLang="en-US" sz="2400" b="1" dirty="0">
                <a:solidFill>
                  <a:srgbClr val="990000"/>
                </a:solidFill>
              </a:rPr>
              <a:t>个不含内嵌活动或动作的活动称之为</a:t>
            </a:r>
            <a:r>
              <a:rPr lang="zh-CN" altLang="en-US" sz="2400" b="1" dirty="0">
                <a:solidFill>
                  <a:srgbClr val="FF3300"/>
                </a:solidFill>
              </a:rPr>
              <a:t>简单活动</a:t>
            </a:r>
            <a:r>
              <a:rPr lang="zh-CN" altLang="en-US" sz="2400" b="1" dirty="0">
                <a:solidFill>
                  <a:srgbClr val="990000"/>
                </a:solidFill>
              </a:rPr>
              <a:t>；一个嵌套了若干活动或动作的活动称之为</a:t>
            </a:r>
            <a:r>
              <a:rPr lang="zh-CN" altLang="en-US" sz="2400" b="1" dirty="0">
                <a:solidFill>
                  <a:srgbClr val="FF3300"/>
                </a:solidFill>
              </a:rPr>
              <a:t>组合活动</a:t>
            </a:r>
            <a:r>
              <a:rPr lang="zh-CN" altLang="en-US" sz="2400" b="1" dirty="0">
                <a:solidFill>
                  <a:srgbClr val="990000"/>
                </a:solidFill>
              </a:rPr>
              <a:t>，组合活动有自己的名字和相应的子活动图。 </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三、活动的分解</a:t>
            </a:r>
            <a:endParaRPr lang="zh-CN" altLang="en-US" dirty="0"/>
          </a:p>
        </p:txBody>
      </p:sp>
      <p:sp>
        <p:nvSpPr>
          <p:cNvPr id="7" name="AutoShape 5"/>
          <p:cNvSpPr>
            <a:spLocks noChangeArrowheads="1"/>
          </p:cNvSpPr>
          <p:nvPr/>
        </p:nvSpPr>
        <p:spPr bwMode="auto">
          <a:xfrm>
            <a:off x="7671620" y="5547851"/>
            <a:ext cx="1337187" cy="1170037"/>
          </a:xfrm>
          <a:prstGeom prst="wedgeRectCallout">
            <a:avLst>
              <a:gd name="adj1" fmla="val 13181"/>
              <a:gd name="adj2" fmla="val 4375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dirty="0" smtClean="0"/>
              <a:t>在</a:t>
            </a:r>
            <a:r>
              <a:rPr lang="zh-CN" altLang="en-US" sz="2400" dirty="0"/>
              <a:t>书店买书的活动图</a:t>
            </a:r>
          </a:p>
        </p:txBody>
      </p:sp>
      <p:sp>
        <p:nvSpPr>
          <p:cNvPr id="8" name="AutoShape 6"/>
          <p:cNvSpPr>
            <a:spLocks noChangeArrowheads="1"/>
          </p:cNvSpPr>
          <p:nvPr/>
        </p:nvSpPr>
        <p:spPr bwMode="auto">
          <a:xfrm>
            <a:off x="3817730" y="5471652"/>
            <a:ext cx="1905000" cy="457200"/>
          </a:xfrm>
          <a:prstGeom prst="wedgeRectCallout">
            <a:avLst>
              <a:gd name="adj1" fmla="val 46583"/>
              <a:gd name="adj2" fmla="val -124306"/>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dirty="0"/>
              <a:t>组合活动</a:t>
            </a:r>
          </a:p>
        </p:txBody>
      </p:sp>
    </p:spTree>
    <p:extLst>
      <p:ext uri="{BB962C8B-B14F-4D97-AF65-F5344CB8AC3E}">
        <p14:creationId xmlns:p14="http://schemas.microsoft.com/office/powerpoint/2010/main" val="5255918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type="body" idx="1"/>
          </p:nvPr>
        </p:nvSpPr>
        <p:spPr>
          <a:xfrm>
            <a:off x="272845" y="1173776"/>
            <a:ext cx="3306097" cy="2214618"/>
          </a:xfrm>
        </p:spPr>
        <p:txBody>
          <a:bodyPr>
            <a:noAutofit/>
          </a:bodyPr>
          <a:lstStyle/>
          <a:p>
            <a:r>
              <a:rPr lang="zh-CN" altLang="en-US" sz="2400" b="1" dirty="0"/>
              <a:t>活动图对表示并发行为很有用，经常用于对系统的工作流程建模。即对系统的业务过程建模。 </a:t>
            </a:r>
          </a:p>
          <a:p>
            <a:endParaRPr lang="zh-CN" altLang="en-US" sz="2400" b="1" dirty="0"/>
          </a:p>
          <a:p>
            <a:r>
              <a:rPr lang="zh-CN" altLang="en-US" sz="2400" b="1" dirty="0">
                <a:solidFill>
                  <a:srgbClr val="990000"/>
                </a:solidFill>
              </a:rPr>
              <a:t>在</a:t>
            </a:r>
            <a:r>
              <a:rPr lang="en-US" altLang="zh-CN" sz="2400" b="1" dirty="0">
                <a:solidFill>
                  <a:srgbClr val="990000"/>
                </a:solidFill>
              </a:rPr>
              <a:t>UML</a:t>
            </a:r>
            <a:r>
              <a:rPr lang="zh-CN" altLang="en-US" sz="2400" b="1" dirty="0">
                <a:solidFill>
                  <a:srgbClr val="990000"/>
                </a:solidFill>
              </a:rPr>
              <a:t>中没有流程图的概念，活动图从某种意义上包含了流程图的功能，可以用来描述算法。   所以，活动图也可以对具体的操作建模，用于描述计算过程的细节，即对算法建模。</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四、活动图的用途</a:t>
            </a:r>
            <a:endParaRPr lang="zh-CN" altLang="en-US" dirty="0"/>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7830" y="953728"/>
            <a:ext cx="5153770" cy="567567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p:cNvSpPr txBox="1">
            <a:spLocks noChangeArrowheads="1"/>
          </p:cNvSpPr>
          <p:nvPr/>
        </p:nvSpPr>
        <p:spPr>
          <a:xfrm>
            <a:off x="6975987" y="6223225"/>
            <a:ext cx="2438400" cy="51865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sz="2800" b="1" smtClean="0">
                <a:solidFill>
                  <a:srgbClr val="FF3300"/>
                </a:solidFill>
              </a:rPr>
              <a:t>对数组排序</a:t>
            </a:r>
            <a:endParaRPr lang="zh-CN" altLang="en-US" sz="2800" b="1" dirty="0">
              <a:solidFill>
                <a:srgbClr val="FF3300"/>
              </a:solidFill>
            </a:endParaRPr>
          </a:p>
        </p:txBody>
      </p:sp>
    </p:spTree>
    <p:extLst>
      <p:ext uri="{BB962C8B-B14F-4D97-AF65-F5344CB8AC3E}">
        <p14:creationId xmlns:p14="http://schemas.microsoft.com/office/powerpoint/2010/main" val="38272117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319549" y="2067233"/>
            <a:ext cx="8229600" cy="4411663"/>
          </a:xfrm>
        </p:spPr>
        <p:txBody>
          <a:bodyPr/>
          <a:lstStyle/>
          <a:p>
            <a:r>
              <a:rPr lang="zh-CN" altLang="en-US" sz="2800" b="1" dirty="0">
                <a:solidFill>
                  <a:srgbClr val="FF3300"/>
                </a:solidFill>
              </a:rPr>
              <a:t>活动图</a:t>
            </a:r>
            <a:r>
              <a:rPr lang="zh-CN" altLang="en-US" sz="2800" b="1" dirty="0"/>
              <a:t>是一种描述系统行为的图，描述系统的工作流程和并发行为，它用于展现参与行为的类所进行的各种活动的顺序关系。</a:t>
            </a:r>
          </a:p>
          <a:p>
            <a:endParaRPr lang="zh-CN" altLang="en-US" sz="2800" b="1" dirty="0"/>
          </a:p>
          <a:p>
            <a:r>
              <a:rPr lang="zh-CN" altLang="en-US" sz="2800" b="1" dirty="0">
                <a:solidFill>
                  <a:srgbClr val="0033CC"/>
                </a:solidFill>
              </a:rPr>
              <a:t>活动图中的每一个活动都代表工作流中一组动作的执行。 </a:t>
            </a:r>
          </a:p>
          <a:p>
            <a:endParaRPr lang="zh-CN" altLang="en-US" sz="2800" b="1" dirty="0"/>
          </a:p>
          <a:p>
            <a:r>
              <a:rPr lang="zh-CN" altLang="en-US" sz="2800" b="1" dirty="0"/>
              <a:t>活动图中一个活动结束后将自动进入下一个活动。</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695633" y="343244"/>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一、活动图概述</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437535" y="1142345"/>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1.</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什么是活动图</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815363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340442" y="2057400"/>
            <a:ext cx="8482781" cy="4274574"/>
          </a:xfrm>
        </p:spPr>
        <p:txBody>
          <a:bodyPr>
            <a:noAutofit/>
          </a:bodyPr>
          <a:lstStyle/>
          <a:p>
            <a:pPr marL="533400" indent="-533400">
              <a:lnSpc>
                <a:spcPct val="140000"/>
              </a:lnSpc>
              <a:buFont typeface="Wingdings" panose="05000000000000000000" pitchFamily="2" charset="2"/>
              <a:buAutoNum type="circleNumDbPlain"/>
            </a:pPr>
            <a:r>
              <a:rPr lang="zh-CN" altLang="en-US" sz="2400" b="1" dirty="0"/>
              <a:t>流程图着重描述处理过程，它的主要控制结构</a:t>
            </a:r>
            <a:r>
              <a:rPr lang="zh-CN" altLang="en-US" sz="2400" b="1" dirty="0">
                <a:solidFill>
                  <a:srgbClr val="00B0F0"/>
                </a:solidFill>
              </a:rPr>
              <a:t>是顺序、分支和循环</a:t>
            </a:r>
            <a:r>
              <a:rPr lang="zh-CN" altLang="en-US" sz="2400" b="1" dirty="0"/>
              <a:t>，各个处理之间有严格的</a:t>
            </a:r>
            <a:r>
              <a:rPr lang="zh-CN" altLang="en-US" sz="2400" b="1" dirty="0">
                <a:solidFill>
                  <a:srgbClr val="00B0F0"/>
                </a:solidFill>
              </a:rPr>
              <a:t>顺序和时间关系</a:t>
            </a:r>
            <a:r>
              <a:rPr lang="zh-CN" altLang="en-US" sz="2400" b="1" dirty="0"/>
              <a:t>；</a:t>
            </a:r>
            <a:r>
              <a:rPr lang="zh-CN" altLang="en-US" sz="2400" b="1" dirty="0">
                <a:solidFill>
                  <a:srgbClr val="0033CC"/>
                </a:solidFill>
              </a:rPr>
              <a:t>而活动图描述的则是对象活动的顺序关系所遵循的规则，它着重表现的是系统的行为，而非系统的处理过程。</a:t>
            </a:r>
          </a:p>
          <a:p>
            <a:pPr marL="533400" indent="-533400">
              <a:lnSpc>
                <a:spcPct val="90000"/>
              </a:lnSpc>
              <a:buFont typeface="Wingdings" panose="05000000000000000000" pitchFamily="2" charset="2"/>
              <a:buAutoNum type="circleNumDbPlain"/>
            </a:pPr>
            <a:r>
              <a:rPr lang="zh-CN" altLang="en-US" sz="2400" b="1" dirty="0" smtClean="0">
                <a:solidFill>
                  <a:srgbClr val="990000"/>
                </a:solidFill>
              </a:rPr>
              <a:t>活动图</a:t>
            </a:r>
            <a:r>
              <a:rPr lang="zh-CN" altLang="en-US" sz="2400" b="1" dirty="0">
                <a:solidFill>
                  <a:srgbClr val="990000"/>
                </a:solidFill>
              </a:rPr>
              <a:t>能够表示并发活动的情形，而流程图做不到。</a:t>
            </a:r>
          </a:p>
          <a:p>
            <a:pPr marL="533400" indent="-533400">
              <a:lnSpc>
                <a:spcPct val="90000"/>
              </a:lnSpc>
              <a:buFont typeface="Wingdings" panose="05000000000000000000" pitchFamily="2" charset="2"/>
              <a:buAutoNum type="circleNumDbPlain"/>
            </a:pPr>
            <a:r>
              <a:rPr lang="zh-CN" altLang="en-US" sz="2400" b="1" dirty="0" smtClean="0">
                <a:solidFill>
                  <a:srgbClr val="008000"/>
                </a:solidFill>
              </a:rPr>
              <a:t>活动图</a:t>
            </a:r>
            <a:r>
              <a:rPr lang="zh-CN" altLang="en-US" sz="2400" b="1" dirty="0">
                <a:solidFill>
                  <a:srgbClr val="008000"/>
                </a:solidFill>
              </a:rPr>
              <a:t>是面向对象的，而流程图是面向过程的。</a:t>
            </a:r>
          </a:p>
          <a:p>
            <a:pPr marL="533400" indent="-533400">
              <a:lnSpc>
                <a:spcPct val="90000"/>
              </a:lnSpc>
              <a:buFont typeface="Wingdings" panose="05000000000000000000" pitchFamily="2" charset="2"/>
              <a:buAutoNum type="circleNumDbPlain"/>
            </a:pPr>
            <a:r>
              <a:rPr lang="zh-CN" altLang="en-US" sz="2400" b="1" dirty="0" smtClean="0">
                <a:solidFill>
                  <a:srgbClr val="FF3300"/>
                </a:solidFill>
              </a:rPr>
              <a:t>可以</a:t>
            </a:r>
            <a:r>
              <a:rPr lang="zh-CN" altLang="en-US" sz="2400" b="1" dirty="0">
                <a:solidFill>
                  <a:srgbClr val="FF3300"/>
                </a:solidFill>
              </a:rPr>
              <a:t>用活动图来描述流程图。 </a:t>
            </a:r>
          </a:p>
        </p:txBody>
      </p:sp>
      <p:sp>
        <p:nvSpPr>
          <p:cNvPr id="5" name="文本框 4">
            <a:extLst>
              <a:ext uri="{FF2B5EF4-FFF2-40B4-BE49-F238E27FC236}">
                <a16:creationId xmlns:a16="http://schemas.microsoft.com/office/drawing/2014/main" id="{6EC53871-C795-0242-80AC-EC3542AED0D3}"/>
              </a:ext>
            </a:extLst>
          </p:cNvPr>
          <p:cNvSpPr txBox="1"/>
          <p:nvPr/>
        </p:nvSpPr>
        <p:spPr>
          <a:xfrm>
            <a:off x="437535" y="1142345"/>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1.</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活动图与流程图区别</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
        <p:nvSpPr>
          <p:cNvPr id="7"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四、活动图的用途</a:t>
            </a:r>
            <a:endParaRPr lang="zh-CN" altLang="en-US" dirty="0"/>
          </a:p>
        </p:txBody>
      </p:sp>
    </p:spTree>
    <p:extLst>
      <p:ext uri="{BB962C8B-B14F-4D97-AF65-F5344CB8AC3E}">
        <p14:creationId xmlns:p14="http://schemas.microsoft.com/office/powerpoint/2010/main" val="11383669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85266" y="1493494"/>
            <a:ext cx="4704091" cy="4411663"/>
          </a:xfrm>
        </p:spPr>
        <p:txBody>
          <a:bodyPr>
            <a:noAutofit/>
          </a:bodyPr>
          <a:lstStyle/>
          <a:p>
            <a:pPr marL="0" indent="0">
              <a:spcBef>
                <a:spcPct val="0"/>
              </a:spcBef>
              <a:buClrTx/>
              <a:buSzTx/>
              <a:buNone/>
            </a:pPr>
            <a:r>
              <a:rPr lang="zh-CN" altLang="en-US" sz="2400" b="1" dirty="0" smtClean="0">
                <a:solidFill>
                  <a:srgbClr val="990000"/>
                </a:solidFill>
              </a:rPr>
              <a:t>   活动图</a:t>
            </a:r>
            <a:r>
              <a:rPr lang="zh-CN" altLang="en-US" sz="2400" b="1" dirty="0">
                <a:solidFill>
                  <a:srgbClr val="990000"/>
                </a:solidFill>
              </a:rPr>
              <a:t>与状态图都是状态机的表现形式</a:t>
            </a:r>
            <a:r>
              <a:rPr lang="zh-CN" altLang="en-US" sz="2400" b="1" dirty="0" smtClean="0">
                <a:solidFill>
                  <a:srgbClr val="990000"/>
                </a:solidFill>
              </a:rPr>
              <a:t>。</a:t>
            </a:r>
            <a:r>
              <a:rPr lang="zh-CN" altLang="en-US" sz="2400" b="1" dirty="0"/>
              <a:t>它们都是对系统的动态行为建模。 </a:t>
            </a:r>
            <a:r>
              <a:rPr lang="zh-CN" altLang="en-US" sz="2400" b="1" dirty="0" smtClean="0">
                <a:solidFill>
                  <a:srgbClr val="FF3300"/>
                </a:solidFill>
              </a:rPr>
              <a:t>活动图</a:t>
            </a:r>
            <a:r>
              <a:rPr lang="zh-CN" altLang="en-US" sz="2400" b="1" dirty="0">
                <a:solidFill>
                  <a:srgbClr val="FF3300"/>
                </a:solidFill>
              </a:rPr>
              <a:t>与状态图的区别：</a:t>
            </a:r>
          </a:p>
          <a:p>
            <a:pPr marL="609600" indent="-609600">
              <a:buFont typeface="Wingdings" panose="05000000000000000000" pitchFamily="2" charset="2"/>
              <a:buAutoNum type="circleNumDbPlain"/>
            </a:pPr>
            <a:r>
              <a:rPr lang="zh-CN" altLang="en-US" sz="2400" b="1" dirty="0"/>
              <a:t>活动图着重表现从一个活动到另一个活动的控制流，是内部处理驱动的流程。</a:t>
            </a:r>
          </a:p>
          <a:p>
            <a:pPr marL="609600" indent="-609600">
              <a:buFont typeface="Wingdings" panose="05000000000000000000" pitchFamily="2" charset="2"/>
              <a:buAutoNum type="circleNumDbPlain"/>
            </a:pPr>
            <a:r>
              <a:rPr lang="zh-CN" altLang="en-US" sz="2400" b="1" dirty="0"/>
              <a:t>状态图着重描述从一个状态到另一个状态的流程，主要有外部事件的参与。 </a:t>
            </a:r>
            <a:endParaRPr lang="en-US" altLang="zh-CN" sz="2400" b="1" dirty="0" smtClean="0"/>
          </a:p>
          <a:p>
            <a:pPr marL="609600" indent="-609600">
              <a:buFont typeface="Wingdings" panose="05000000000000000000" pitchFamily="2" charset="2"/>
              <a:buAutoNum type="circleNumDbPlain"/>
            </a:pPr>
            <a:endParaRPr lang="zh-CN" altLang="en-US" sz="2400" b="1"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351504" y="1008721"/>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2.</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活动图与状态图区别</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2"/>
          <a:stretch>
            <a:fillRect/>
          </a:stretch>
        </p:blipFill>
        <p:spPr>
          <a:xfrm>
            <a:off x="4438543" y="1680521"/>
            <a:ext cx="4705457" cy="3024326"/>
          </a:xfrm>
          <a:prstGeom prst="rect">
            <a:avLst/>
          </a:prstGeom>
        </p:spPr>
      </p:pic>
      <p:sp>
        <p:nvSpPr>
          <p:cNvPr id="3" name="矩形 2"/>
          <p:cNvSpPr/>
          <p:nvPr/>
        </p:nvSpPr>
        <p:spPr>
          <a:xfrm>
            <a:off x="0" y="5165251"/>
            <a:ext cx="9038184" cy="923330"/>
          </a:xfrm>
          <a:prstGeom prst="rect">
            <a:avLst/>
          </a:prstGeom>
        </p:spPr>
        <p:txBody>
          <a:bodyPr wrap="square">
            <a:noAutofit/>
          </a:bodyPr>
          <a:lstStyle/>
          <a:p>
            <a:r>
              <a:rPr lang="zh-CN" altLang="en-US" sz="2400" b="1" dirty="0" smtClean="0">
                <a:solidFill>
                  <a:srgbClr val="008000"/>
                </a:solidFill>
              </a:rPr>
              <a:t>  两者</a:t>
            </a:r>
            <a:r>
              <a:rPr lang="zh-CN" altLang="en-US" sz="2400" b="1" dirty="0">
                <a:solidFill>
                  <a:srgbClr val="008000"/>
                </a:solidFill>
              </a:rPr>
              <a:t>使用的场合不同。若是为了显示一个对象在其生命周期内的行为，则使用状态图较好，若为了分析用例、理解涉及多个用例的工作流程或处理多线程应用等，则使用活动图较好。</a:t>
            </a:r>
          </a:p>
        </p:txBody>
      </p:sp>
      <p:sp>
        <p:nvSpPr>
          <p:cNvPr id="7"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四、活动图的用途</a:t>
            </a:r>
            <a:endParaRPr lang="zh-CN" altLang="en-US" dirty="0"/>
          </a:p>
        </p:txBody>
      </p:sp>
    </p:spTree>
    <p:extLst>
      <p:ext uri="{BB962C8B-B14F-4D97-AF65-F5344CB8AC3E}">
        <p14:creationId xmlns:p14="http://schemas.microsoft.com/office/powerpoint/2010/main" val="36363347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body" idx="1"/>
          </p:nvPr>
        </p:nvSpPr>
        <p:spPr>
          <a:xfrm>
            <a:off x="351503" y="1767447"/>
            <a:ext cx="8291051" cy="2470257"/>
          </a:xfrm>
        </p:spPr>
        <p:txBody>
          <a:bodyPr>
            <a:noAutofit/>
          </a:bodyPr>
          <a:lstStyle/>
          <a:p>
            <a:pPr marL="0" indent="0">
              <a:buNone/>
            </a:pPr>
            <a:r>
              <a:rPr lang="zh-CN" altLang="en-US" sz="2400" b="1" dirty="0" smtClean="0">
                <a:solidFill>
                  <a:srgbClr val="FF3300"/>
                </a:solidFill>
              </a:rPr>
              <a:t>  如果</a:t>
            </a:r>
            <a:r>
              <a:rPr lang="zh-CN" altLang="en-US" sz="2400" b="1" dirty="0">
                <a:solidFill>
                  <a:srgbClr val="FF3300"/>
                </a:solidFill>
              </a:rPr>
              <a:t>要显示多个对象之间的交互情况，用状态图和活动图都不合适，这时可以用顺序图和协作图描述。</a:t>
            </a:r>
          </a:p>
          <a:p>
            <a:pPr marL="571500" indent="-571500">
              <a:buFont typeface="Wingdings" panose="05000000000000000000" pitchFamily="2" charset="2"/>
              <a:buAutoNum type="circleNumDbPlain"/>
            </a:pPr>
            <a:r>
              <a:rPr lang="zh-CN" altLang="en-US" sz="2400" b="1" dirty="0"/>
              <a:t>活动图着重表现从一个活动到另一个活动的控制流，是内部处理驱动的流程。</a:t>
            </a:r>
          </a:p>
          <a:p>
            <a:pPr marL="571500" indent="-571500">
              <a:buFont typeface="Wingdings" panose="05000000000000000000" pitchFamily="2" charset="2"/>
              <a:buAutoNum type="circleNumDbPlain"/>
            </a:pPr>
            <a:r>
              <a:rPr lang="zh-CN" altLang="en-US" sz="2400" b="1" dirty="0"/>
              <a:t>状态图着重描述从一个状态到另一个状态的流程，主要有外部事件的参与。 </a:t>
            </a:r>
          </a:p>
          <a:p>
            <a:pPr marL="571500" indent="-571500"/>
            <a:endParaRPr lang="en-US" altLang="zh-CN" sz="2400" b="1" dirty="0">
              <a:solidFill>
                <a:srgbClr val="FF3300"/>
              </a:solidFill>
            </a:endParaRPr>
          </a:p>
        </p:txBody>
      </p:sp>
      <p:sp>
        <p:nvSpPr>
          <p:cNvPr id="5" name="文本框 4">
            <a:extLst>
              <a:ext uri="{FF2B5EF4-FFF2-40B4-BE49-F238E27FC236}">
                <a16:creationId xmlns:a16="http://schemas.microsoft.com/office/drawing/2014/main" id="{6EC53871-C795-0242-80AC-EC3542AED0D3}"/>
              </a:ext>
            </a:extLst>
          </p:cNvPr>
          <p:cNvSpPr txBox="1"/>
          <p:nvPr/>
        </p:nvSpPr>
        <p:spPr>
          <a:xfrm>
            <a:off x="351504" y="1008721"/>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2.</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活动图与状态图区别</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
        <p:nvSpPr>
          <p:cNvPr id="7"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四、活动图的用途</a:t>
            </a:r>
            <a:endParaRPr lang="zh-CN" altLang="en-US" dirty="0"/>
          </a:p>
        </p:txBody>
      </p:sp>
    </p:spTree>
    <p:extLst>
      <p:ext uri="{BB962C8B-B14F-4D97-AF65-F5344CB8AC3E}">
        <p14:creationId xmlns:p14="http://schemas.microsoft.com/office/powerpoint/2010/main" val="11995287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744795" y="1079188"/>
            <a:ext cx="7772400" cy="4050792"/>
          </a:xfrm>
        </p:spPr>
        <p:txBody>
          <a:bodyPr>
            <a:noAutofit/>
          </a:bodyPr>
          <a:lstStyle/>
          <a:p>
            <a:pPr marL="609600" indent="-609600">
              <a:lnSpc>
                <a:spcPct val="90000"/>
              </a:lnSpc>
              <a:buFont typeface="Wingdings" panose="05000000000000000000" pitchFamily="2" charset="2"/>
              <a:buAutoNum type="circleNumDbPlain"/>
            </a:pPr>
            <a:r>
              <a:rPr lang="zh-CN" altLang="en-US" sz="2400" b="1" dirty="0"/>
              <a:t>识别该工作流的目标。（用例）</a:t>
            </a:r>
          </a:p>
          <a:p>
            <a:pPr marL="609600" indent="-609600">
              <a:lnSpc>
                <a:spcPct val="90000"/>
              </a:lnSpc>
              <a:buFont typeface="Wingdings" panose="05000000000000000000" pitchFamily="2" charset="2"/>
              <a:buAutoNum type="circleNumDbPlain"/>
            </a:pPr>
            <a:r>
              <a:rPr lang="zh-CN" altLang="en-US" sz="2400" b="1" dirty="0"/>
              <a:t>识别要对其工作流描述的类或对象。</a:t>
            </a:r>
          </a:p>
          <a:p>
            <a:pPr marL="609600" indent="-609600">
              <a:lnSpc>
                <a:spcPct val="90000"/>
              </a:lnSpc>
              <a:buFont typeface="Wingdings" panose="05000000000000000000" pitchFamily="2" charset="2"/>
              <a:buAutoNum type="circleNumDbPlain"/>
            </a:pPr>
            <a:r>
              <a:rPr lang="zh-CN" altLang="en-US" sz="2400" b="1" dirty="0"/>
              <a:t>确定工作流的初始状态和终止状态，明确工作流的边界。</a:t>
            </a:r>
          </a:p>
          <a:p>
            <a:pPr marL="609600" indent="-609600">
              <a:lnSpc>
                <a:spcPct val="90000"/>
              </a:lnSpc>
              <a:buFont typeface="Wingdings" panose="05000000000000000000" pitchFamily="2" charset="2"/>
              <a:buAutoNum type="circleNumDbPlain"/>
            </a:pPr>
            <a:r>
              <a:rPr lang="zh-CN" altLang="en-US" sz="2400" b="1" dirty="0"/>
              <a:t>对动作状态或活动状态建模。</a:t>
            </a:r>
          </a:p>
          <a:p>
            <a:pPr marL="609600" indent="-609600">
              <a:lnSpc>
                <a:spcPct val="90000"/>
              </a:lnSpc>
              <a:buFont typeface="Wingdings" panose="05000000000000000000" pitchFamily="2" charset="2"/>
              <a:buAutoNum type="circleNumDbPlain"/>
            </a:pPr>
            <a:r>
              <a:rPr lang="zh-CN" altLang="en-US" sz="2400" b="1" dirty="0"/>
              <a:t>对动作流建模。</a:t>
            </a:r>
          </a:p>
          <a:p>
            <a:pPr marL="609600" indent="-609600">
              <a:lnSpc>
                <a:spcPct val="90000"/>
              </a:lnSpc>
              <a:buFont typeface="Wingdings" panose="05000000000000000000" pitchFamily="2" charset="2"/>
              <a:buAutoNum type="circleNumDbPlain"/>
            </a:pPr>
            <a:r>
              <a:rPr lang="zh-CN" altLang="en-US" sz="2400" b="1" dirty="0"/>
              <a:t>对对象流建模。</a:t>
            </a:r>
          </a:p>
          <a:p>
            <a:pPr marL="609600" indent="-609600">
              <a:lnSpc>
                <a:spcPct val="90000"/>
              </a:lnSpc>
              <a:buFont typeface="Wingdings" panose="05000000000000000000" pitchFamily="2" charset="2"/>
              <a:buAutoNum type="circleNumDbPlain"/>
            </a:pPr>
            <a:r>
              <a:rPr lang="zh-CN" altLang="en-US" sz="2400" b="1" dirty="0"/>
              <a:t>对建立的模型进行精化和细化。（分支、连接、分叉、会合、泳道） </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五、活动图建模</a:t>
            </a:r>
            <a:endParaRPr lang="zh-CN" altLang="en-US" dirty="0"/>
          </a:p>
        </p:txBody>
      </p:sp>
    </p:spTree>
    <p:extLst>
      <p:ext uri="{BB962C8B-B14F-4D97-AF65-F5344CB8AC3E}">
        <p14:creationId xmlns:p14="http://schemas.microsoft.com/office/powerpoint/2010/main" val="30232509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675969" y="1356851"/>
            <a:ext cx="7772400" cy="737124"/>
          </a:xfrm>
        </p:spPr>
        <p:txBody>
          <a:bodyPr>
            <a:normAutofit/>
          </a:bodyPr>
          <a:lstStyle/>
          <a:p>
            <a:r>
              <a:rPr lang="zh-CN" altLang="en-US" sz="2400" dirty="0"/>
              <a:t>绘制活动图</a:t>
            </a:r>
          </a:p>
        </p:txBody>
      </p:sp>
      <p:pic>
        <p:nvPicPr>
          <p:cNvPr id="1157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775" y="2436571"/>
            <a:ext cx="7641150" cy="3260607"/>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五、活动图建模</a:t>
            </a:r>
            <a:endParaRPr lang="zh-CN" altLang="en-US" dirty="0"/>
          </a:p>
        </p:txBody>
      </p:sp>
    </p:spTree>
    <p:extLst>
      <p:ext uri="{BB962C8B-B14F-4D97-AF65-F5344CB8AC3E}">
        <p14:creationId xmlns:p14="http://schemas.microsoft.com/office/powerpoint/2010/main" val="17546727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865" y="1337187"/>
            <a:ext cx="8305800" cy="4729315"/>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五、活动图建模</a:t>
            </a:r>
            <a:endParaRPr lang="zh-CN" altLang="en-US" dirty="0"/>
          </a:p>
        </p:txBody>
      </p:sp>
    </p:spTree>
    <p:extLst>
      <p:ext uri="{BB962C8B-B14F-4D97-AF65-F5344CB8AC3E}">
        <p14:creationId xmlns:p14="http://schemas.microsoft.com/office/powerpoint/2010/main" val="1681305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902" y="110613"/>
            <a:ext cx="7391400"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406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865" y="1150374"/>
            <a:ext cx="8380413" cy="4798142"/>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六、交互</a:t>
            </a:r>
            <a:r>
              <a:rPr lang="zh-CN" altLang="en-US" sz="4400" b="0" dirty="0">
                <a:solidFill>
                  <a:srgbClr val="0070C0"/>
                </a:solidFill>
                <a:latin typeface="黑体" panose="02010609060101010101" pitchFamily="49" charset="-122"/>
                <a:ea typeface="黑体" panose="02010609060101010101" pitchFamily="49" charset="-122"/>
              </a:rPr>
              <a:t>纵览图（交互概述图）</a:t>
            </a:r>
            <a:endParaRPr lang="zh-CN" altLang="en-US" dirty="0"/>
          </a:p>
        </p:txBody>
      </p:sp>
    </p:spTree>
    <p:extLst>
      <p:ext uri="{BB962C8B-B14F-4D97-AF65-F5344CB8AC3E}">
        <p14:creationId xmlns:p14="http://schemas.microsoft.com/office/powerpoint/2010/main" val="13913964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084" y="1479606"/>
            <a:ext cx="7384026" cy="5000928"/>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六、交互</a:t>
            </a:r>
            <a:r>
              <a:rPr lang="zh-CN" altLang="en-US" sz="4400" b="0" dirty="0">
                <a:solidFill>
                  <a:srgbClr val="0070C0"/>
                </a:solidFill>
                <a:latin typeface="黑体" panose="02010609060101010101" pitchFamily="49" charset="-122"/>
                <a:ea typeface="黑体" panose="02010609060101010101" pitchFamily="49" charset="-122"/>
              </a:rPr>
              <a:t>纵览图（交互概述图）</a:t>
            </a:r>
            <a:endParaRPr lang="zh-CN" altLang="en-US" dirty="0"/>
          </a:p>
        </p:txBody>
      </p:sp>
    </p:spTree>
    <p:extLst>
      <p:ext uri="{BB962C8B-B14F-4D97-AF65-F5344CB8AC3E}">
        <p14:creationId xmlns:p14="http://schemas.microsoft.com/office/powerpoint/2010/main" val="33118423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264" y="1039761"/>
            <a:ext cx="7600335" cy="5700251"/>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六、交互</a:t>
            </a:r>
            <a:r>
              <a:rPr lang="zh-CN" altLang="en-US" sz="4400" b="0" dirty="0">
                <a:solidFill>
                  <a:srgbClr val="0070C0"/>
                </a:solidFill>
                <a:latin typeface="黑体" panose="02010609060101010101" pitchFamily="49" charset="-122"/>
                <a:ea typeface="黑体" panose="02010609060101010101" pitchFamily="49" charset="-122"/>
              </a:rPr>
              <a:t>纵览图（交互概述图）</a:t>
            </a:r>
            <a:endParaRPr lang="zh-CN" altLang="en-US" dirty="0"/>
          </a:p>
        </p:txBody>
      </p:sp>
    </p:spTree>
    <p:extLst>
      <p:ext uri="{BB962C8B-B14F-4D97-AF65-F5344CB8AC3E}">
        <p14:creationId xmlns:p14="http://schemas.microsoft.com/office/powerpoint/2010/main" val="38844916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393291" y="3153696"/>
            <a:ext cx="2526890" cy="792163"/>
          </a:xfrm>
        </p:spPr>
        <p:txBody>
          <a:bodyPr>
            <a:normAutofit/>
          </a:bodyPr>
          <a:lstStyle/>
          <a:p>
            <a:r>
              <a:rPr lang="zh-CN" altLang="en-US" sz="2400" dirty="0" smtClean="0"/>
              <a:t>活动图</a:t>
            </a:r>
            <a:r>
              <a:rPr lang="zh-CN" altLang="en-US" sz="2400" dirty="0"/>
              <a:t>的实例</a:t>
            </a:r>
          </a:p>
        </p:txBody>
      </p:sp>
      <p:pic>
        <p:nvPicPr>
          <p:cNvPr id="71684"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676785" y="1691148"/>
            <a:ext cx="5774039" cy="485221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标题 1">
            <a:extLst>
              <a:ext uri="{FF2B5EF4-FFF2-40B4-BE49-F238E27FC236}">
                <a16:creationId xmlns:a16="http://schemas.microsoft.com/office/drawing/2014/main" id="{E790A494-B035-AC41-AFC3-252F112E3A4F}"/>
              </a:ext>
            </a:extLst>
          </p:cNvPr>
          <p:cNvSpPr txBox="1">
            <a:spLocks/>
          </p:cNvSpPr>
          <p:nvPr/>
        </p:nvSpPr>
        <p:spPr>
          <a:xfrm>
            <a:off x="695633" y="343244"/>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一、活动图概述</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437535" y="1142345"/>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1.</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什么是活动图</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677013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452284" y="1403196"/>
            <a:ext cx="8305800" cy="4498975"/>
          </a:xfrm>
        </p:spPr>
        <p:txBody>
          <a:bodyPr/>
          <a:lstStyle/>
          <a:p>
            <a:r>
              <a:rPr lang="zh-CN" altLang="en-US" dirty="0" smtClean="0"/>
              <a:t>（一）使用</a:t>
            </a:r>
            <a:r>
              <a:rPr lang="en-US" altLang="zh-CN" dirty="0"/>
              <a:t>Rational Rose</a:t>
            </a:r>
            <a:r>
              <a:rPr lang="zh-CN" altLang="en-US" dirty="0"/>
              <a:t>绘制活动图的步骤</a:t>
            </a:r>
          </a:p>
          <a:p>
            <a:r>
              <a:rPr lang="zh-CN" altLang="en-US" dirty="0" smtClean="0"/>
              <a:t>（二）</a:t>
            </a:r>
            <a:r>
              <a:rPr lang="en-US" altLang="zh-CN" dirty="0" smtClean="0"/>
              <a:t>  </a:t>
            </a:r>
            <a:r>
              <a:rPr lang="zh-CN" altLang="en-US" dirty="0"/>
              <a:t>图书馆管理系统的活动图</a:t>
            </a:r>
          </a:p>
          <a:p>
            <a:endParaRPr lang="en-US" altLang="zh-CN" dirty="0"/>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七、练习</a:t>
            </a:r>
            <a:endParaRPr lang="zh-CN" altLang="en-US" dirty="0"/>
          </a:p>
        </p:txBody>
      </p:sp>
    </p:spTree>
    <p:extLst>
      <p:ext uri="{BB962C8B-B14F-4D97-AF65-F5344CB8AC3E}">
        <p14:creationId xmlns:p14="http://schemas.microsoft.com/office/powerpoint/2010/main" val="423606995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79324" y="955856"/>
            <a:ext cx="7772400" cy="882776"/>
          </a:xfrm>
        </p:spPr>
        <p:txBody>
          <a:bodyPr>
            <a:normAutofit/>
          </a:bodyPr>
          <a:lstStyle/>
          <a:p>
            <a:r>
              <a:rPr lang="zh-CN" altLang="en-US" sz="2400" dirty="0" smtClean="0"/>
              <a:t>（一）使用</a:t>
            </a:r>
            <a:r>
              <a:rPr lang="en-US" altLang="zh-CN" sz="2400" dirty="0"/>
              <a:t>Rational Rose</a:t>
            </a:r>
            <a:r>
              <a:rPr lang="zh-CN" altLang="en-US" sz="2400" dirty="0"/>
              <a:t>绘制活动图的步骤</a:t>
            </a:r>
          </a:p>
        </p:txBody>
      </p:sp>
      <p:sp>
        <p:nvSpPr>
          <p:cNvPr id="53251" name="Rectangle 3"/>
          <p:cNvSpPr>
            <a:spLocks noGrp="1" noChangeArrowheads="1"/>
          </p:cNvSpPr>
          <p:nvPr>
            <p:ph type="body" idx="1"/>
          </p:nvPr>
        </p:nvSpPr>
        <p:spPr>
          <a:xfrm>
            <a:off x="656303" y="1987921"/>
            <a:ext cx="7772400" cy="4050792"/>
          </a:xfrm>
        </p:spPr>
        <p:txBody>
          <a:bodyPr>
            <a:normAutofit fontScale="92500" lnSpcReduction="10000"/>
          </a:bodyPr>
          <a:lstStyle/>
          <a:p>
            <a:pPr>
              <a:lnSpc>
                <a:spcPct val="80000"/>
              </a:lnSpc>
            </a:pPr>
            <a:r>
              <a:rPr lang="en-US" altLang="zh-CN" sz="2600" dirty="0"/>
              <a:t>1.  </a:t>
            </a:r>
            <a:r>
              <a:rPr lang="zh-CN" altLang="en-US" sz="2600" dirty="0"/>
              <a:t>创建活动图</a:t>
            </a:r>
          </a:p>
          <a:p>
            <a:pPr>
              <a:lnSpc>
                <a:spcPct val="80000"/>
              </a:lnSpc>
            </a:pPr>
            <a:r>
              <a:rPr lang="en-US" altLang="zh-CN" sz="2600" dirty="0"/>
              <a:t>2.  </a:t>
            </a:r>
            <a:r>
              <a:rPr lang="zh-CN" altLang="en-US" sz="2600" dirty="0"/>
              <a:t>活动图工具栏按钮简介</a:t>
            </a:r>
          </a:p>
          <a:p>
            <a:pPr>
              <a:lnSpc>
                <a:spcPct val="80000"/>
              </a:lnSpc>
            </a:pPr>
            <a:r>
              <a:rPr lang="en-US" altLang="zh-CN" sz="2600" dirty="0"/>
              <a:t>3.  </a:t>
            </a:r>
            <a:r>
              <a:rPr lang="zh-CN" altLang="en-US" sz="2600" dirty="0"/>
              <a:t>加入初态和终态</a:t>
            </a:r>
          </a:p>
          <a:p>
            <a:pPr>
              <a:lnSpc>
                <a:spcPct val="80000"/>
              </a:lnSpc>
            </a:pPr>
            <a:r>
              <a:rPr lang="en-US" altLang="zh-CN" sz="2600" dirty="0"/>
              <a:t>4.  </a:t>
            </a:r>
            <a:r>
              <a:rPr lang="zh-CN" altLang="en-US" sz="2600" dirty="0"/>
              <a:t>增加动作状态</a:t>
            </a:r>
          </a:p>
          <a:p>
            <a:pPr>
              <a:lnSpc>
                <a:spcPct val="80000"/>
              </a:lnSpc>
            </a:pPr>
            <a:r>
              <a:rPr lang="en-US" altLang="zh-CN" sz="2600" dirty="0"/>
              <a:t>5.  </a:t>
            </a:r>
            <a:r>
              <a:rPr lang="zh-CN" altLang="en-US" sz="2600" dirty="0"/>
              <a:t>增加活动状态</a:t>
            </a:r>
          </a:p>
          <a:p>
            <a:pPr>
              <a:lnSpc>
                <a:spcPct val="80000"/>
              </a:lnSpc>
            </a:pPr>
            <a:r>
              <a:rPr lang="en-US" altLang="zh-CN" sz="2600" dirty="0"/>
              <a:t>6.  </a:t>
            </a:r>
            <a:r>
              <a:rPr lang="zh-CN" altLang="en-US" sz="2600" dirty="0"/>
              <a:t>增加动作流</a:t>
            </a:r>
          </a:p>
          <a:p>
            <a:pPr>
              <a:lnSpc>
                <a:spcPct val="80000"/>
              </a:lnSpc>
            </a:pPr>
            <a:r>
              <a:rPr lang="en-US" altLang="zh-CN" sz="2600" dirty="0"/>
              <a:t>7.  </a:t>
            </a:r>
            <a:r>
              <a:rPr lang="zh-CN" altLang="en-US" sz="2600" dirty="0"/>
              <a:t>增加分支与合并</a:t>
            </a:r>
          </a:p>
          <a:p>
            <a:pPr>
              <a:lnSpc>
                <a:spcPct val="80000"/>
              </a:lnSpc>
            </a:pPr>
            <a:r>
              <a:rPr lang="en-US" altLang="zh-CN" sz="2600" dirty="0"/>
              <a:t>8.  </a:t>
            </a:r>
            <a:r>
              <a:rPr lang="zh-CN" altLang="en-US" sz="2600" dirty="0"/>
              <a:t>增加分叉与汇合</a:t>
            </a:r>
          </a:p>
          <a:p>
            <a:pPr>
              <a:lnSpc>
                <a:spcPct val="80000"/>
              </a:lnSpc>
            </a:pPr>
            <a:r>
              <a:rPr lang="en-US" altLang="zh-CN" sz="2600" dirty="0"/>
              <a:t>9.  </a:t>
            </a:r>
            <a:r>
              <a:rPr lang="zh-CN" altLang="en-US" sz="2600" dirty="0"/>
              <a:t>增加泳道</a:t>
            </a:r>
          </a:p>
          <a:p>
            <a:pPr>
              <a:lnSpc>
                <a:spcPct val="80000"/>
              </a:lnSpc>
            </a:pPr>
            <a:r>
              <a:rPr lang="en-US" altLang="zh-CN" sz="2600" dirty="0"/>
              <a:t>10.  </a:t>
            </a:r>
            <a:r>
              <a:rPr lang="zh-CN" altLang="en-US" sz="2600" dirty="0"/>
              <a:t>增加对象与对象流</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七、练习</a:t>
            </a:r>
            <a:endParaRPr lang="zh-CN" altLang="en-US" dirty="0"/>
          </a:p>
        </p:txBody>
      </p:sp>
    </p:spTree>
    <p:extLst>
      <p:ext uri="{BB962C8B-B14F-4D97-AF65-F5344CB8AC3E}">
        <p14:creationId xmlns:p14="http://schemas.microsoft.com/office/powerpoint/2010/main" val="14073372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idx="1"/>
          </p:nvPr>
        </p:nvSpPr>
        <p:spPr>
          <a:xfrm>
            <a:off x="695633" y="1492143"/>
            <a:ext cx="7772400" cy="4050792"/>
          </a:xfrm>
        </p:spPr>
        <p:txBody>
          <a:bodyPr/>
          <a:lstStyle/>
          <a:p>
            <a:r>
              <a:rPr lang="en-US" altLang="zh-CN" dirty="0"/>
              <a:t>1.  </a:t>
            </a:r>
            <a:r>
              <a:rPr lang="zh-CN" altLang="en-US" dirty="0"/>
              <a:t>借阅者的活动图</a:t>
            </a:r>
          </a:p>
          <a:p>
            <a:r>
              <a:rPr lang="en-US" altLang="zh-CN" dirty="0"/>
              <a:t>2.  </a:t>
            </a:r>
            <a:r>
              <a:rPr lang="zh-CN" altLang="en-US" dirty="0"/>
              <a:t>图书管理员的活动图</a:t>
            </a:r>
          </a:p>
          <a:p>
            <a:r>
              <a:rPr lang="en-US" altLang="zh-CN" dirty="0"/>
              <a:t>3.  </a:t>
            </a:r>
            <a:r>
              <a:rPr lang="zh-CN" altLang="en-US" dirty="0"/>
              <a:t>系统管理员的活动图</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七、练习</a:t>
            </a:r>
            <a:endParaRPr lang="zh-CN" altLang="en-US" dirty="0"/>
          </a:p>
        </p:txBody>
      </p:sp>
    </p:spTree>
    <p:extLst>
      <p:ext uri="{BB962C8B-B14F-4D97-AF65-F5344CB8AC3E}">
        <p14:creationId xmlns:p14="http://schemas.microsoft.com/office/powerpoint/2010/main" val="37660699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a:t>1.  </a:t>
            </a:r>
            <a:r>
              <a:rPr lang="zh-CN" altLang="en-US"/>
              <a:t>借阅者的活动图</a:t>
            </a:r>
          </a:p>
        </p:txBody>
      </p:sp>
      <p:pic>
        <p:nvPicPr>
          <p:cNvPr id="55300"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178175" y="1719263"/>
            <a:ext cx="2786063" cy="44116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七、练习</a:t>
            </a:r>
            <a:endParaRPr lang="zh-CN" altLang="en-US" dirty="0"/>
          </a:p>
        </p:txBody>
      </p:sp>
    </p:spTree>
    <p:extLst>
      <p:ext uri="{BB962C8B-B14F-4D97-AF65-F5344CB8AC3E}">
        <p14:creationId xmlns:p14="http://schemas.microsoft.com/office/powerpoint/2010/main" val="98783584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a:t>2.  </a:t>
            </a:r>
            <a:r>
              <a:rPr lang="zh-CN" altLang="en-US"/>
              <a:t>图书管理员的活动图 </a:t>
            </a:r>
          </a:p>
        </p:txBody>
      </p:sp>
      <p:pic>
        <p:nvPicPr>
          <p:cNvPr id="56324"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562225" y="1719263"/>
            <a:ext cx="4019550" cy="44116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七、练习</a:t>
            </a:r>
            <a:endParaRPr lang="zh-CN" altLang="en-US" dirty="0"/>
          </a:p>
        </p:txBody>
      </p:sp>
    </p:spTree>
    <p:extLst>
      <p:ext uri="{BB962C8B-B14F-4D97-AF65-F5344CB8AC3E}">
        <p14:creationId xmlns:p14="http://schemas.microsoft.com/office/powerpoint/2010/main" val="42937882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zh-CN"/>
              <a:t>3.  </a:t>
            </a:r>
            <a:r>
              <a:rPr lang="zh-CN" altLang="en-US"/>
              <a:t>系统管理员的活动图</a:t>
            </a:r>
          </a:p>
        </p:txBody>
      </p:sp>
      <p:sp>
        <p:nvSpPr>
          <p:cNvPr id="57347" name="Rectangle 3"/>
          <p:cNvSpPr>
            <a:spLocks noGrp="1" noChangeArrowheads="1"/>
          </p:cNvSpPr>
          <p:nvPr>
            <p:ph type="body" idx="1"/>
          </p:nvPr>
        </p:nvSpPr>
        <p:spPr/>
        <p:txBody>
          <a:bodyPr/>
          <a:lstStyle/>
          <a:p>
            <a:pPr marL="609600" indent="-609600">
              <a:buFont typeface="Wingdings" panose="05000000000000000000" pitchFamily="2" charset="2"/>
              <a:buAutoNum type="circleNumDbPlain"/>
            </a:pPr>
            <a:r>
              <a:rPr lang="zh-CN" altLang="en-US"/>
              <a:t>系统管理员维护借阅者帐户的活动图</a:t>
            </a:r>
          </a:p>
          <a:p>
            <a:pPr marL="609600" indent="-609600">
              <a:buFont typeface="Wingdings" panose="05000000000000000000" pitchFamily="2" charset="2"/>
              <a:buAutoNum type="circleNumDbPlain"/>
            </a:pPr>
            <a:r>
              <a:rPr lang="zh-CN" altLang="en-US"/>
              <a:t>系统管理员进行书目信息维护的活动图</a:t>
            </a:r>
          </a:p>
          <a:p>
            <a:pPr marL="609600" indent="-609600">
              <a:buFont typeface="Wingdings" panose="05000000000000000000" pitchFamily="2" charset="2"/>
              <a:buAutoNum type="circleNumDbPlain"/>
            </a:pPr>
            <a:r>
              <a:rPr lang="zh-CN" altLang="en-US"/>
              <a:t>系统管理员维护书籍信息的活动图</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七、练习</a:t>
            </a:r>
            <a:endParaRPr lang="zh-CN" altLang="en-US" dirty="0"/>
          </a:p>
        </p:txBody>
      </p:sp>
    </p:spTree>
    <p:extLst>
      <p:ext uri="{BB962C8B-B14F-4D97-AF65-F5344CB8AC3E}">
        <p14:creationId xmlns:p14="http://schemas.microsoft.com/office/powerpoint/2010/main" val="351514385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5800" y="1209368"/>
            <a:ext cx="7772400" cy="884608"/>
          </a:xfrm>
        </p:spPr>
        <p:txBody>
          <a:bodyPr>
            <a:normAutofit fontScale="90000"/>
          </a:bodyPr>
          <a:lstStyle/>
          <a:p>
            <a:r>
              <a:rPr lang="zh-CN" altLang="en-US" sz="3500" dirty="0"/>
              <a:t>（</a:t>
            </a:r>
            <a:r>
              <a:rPr lang="en-US" altLang="zh-CN" sz="3500" dirty="0"/>
              <a:t>1</a:t>
            </a:r>
            <a:r>
              <a:rPr lang="zh-CN" altLang="en-US" sz="3500" dirty="0"/>
              <a:t>）系统管理员维护借阅者帐户的活动图</a:t>
            </a:r>
          </a:p>
        </p:txBody>
      </p:sp>
      <p:pic>
        <p:nvPicPr>
          <p:cNvPr id="58372"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825750" y="1719263"/>
            <a:ext cx="3492500" cy="44116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七、练习</a:t>
            </a:r>
            <a:endParaRPr lang="zh-CN" altLang="en-US" dirty="0"/>
          </a:p>
        </p:txBody>
      </p:sp>
    </p:spTree>
    <p:extLst>
      <p:ext uri="{BB962C8B-B14F-4D97-AF65-F5344CB8AC3E}">
        <p14:creationId xmlns:p14="http://schemas.microsoft.com/office/powerpoint/2010/main" val="2960384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705463" y="904185"/>
            <a:ext cx="8202561" cy="717460"/>
          </a:xfrm>
        </p:spPr>
        <p:txBody>
          <a:bodyPr>
            <a:normAutofit fontScale="90000"/>
          </a:bodyPr>
          <a:lstStyle/>
          <a:p>
            <a:r>
              <a:rPr lang="zh-CN" altLang="en-US" sz="3500" dirty="0"/>
              <a:t>（</a:t>
            </a:r>
            <a:r>
              <a:rPr lang="en-US" altLang="zh-CN" sz="3500" dirty="0"/>
              <a:t>2</a:t>
            </a:r>
            <a:r>
              <a:rPr lang="zh-CN" altLang="en-US" sz="3500" dirty="0"/>
              <a:t>）系统管理员进行书目信息维护的活动图</a:t>
            </a:r>
          </a:p>
        </p:txBody>
      </p:sp>
      <p:pic>
        <p:nvPicPr>
          <p:cNvPr id="59396"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044825" y="1719263"/>
            <a:ext cx="3052763" cy="44116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七、练习</a:t>
            </a:r>
            <a:endParaRPr lang="zh-CN" altLang="en-US" dirty="0"/>
          </a:p>
        </p:txBody>
      </p:sp>
    </p:spTree>
    <p:extLst>
      <p:ext uri="{BB962C8B-B14F-4D97-AF65-F5344CB8AC3E}">
        <p14:creationId xmlns:p14="http://schemas.microsoft.com/office/powerpoint/2010/main" val="214113674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25361" y="884903"/>
            <a:ext cx="8674510" cy="1150079"/>
          </a:xfrm>
        </p:spPr>
        <p:txBody>
          <a:bodyPr/>
          <a:lstStyle/>
          <a:p>
            <a:r>
              <a:rPr lang="zh-CN" altLang="en-US" sz="3500" dirty="0"/>
              <a:t>（</a:t>
            </a:r>
            <a:r>
              <a:rPr lang="en-US" altLang="zh-CN" sz="3500" dirty="0"/>
              <a:t>3</a:t>
            </a:r>
            <a:r>
              <a:rPr lang="zh-CN" altLang="en-US" sz="3500" dirty="0"/>
              <a:t>）系统管理员维护书籍信息的活动图</a:t>
            </a:r>
          </a:p>
        </p:txBody>
      </p:sp>
      <p:pic>
        <p:nvPicPr>
          <p:cNvPr id="60420"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133725" y="1719263"/>
            <a:ext cx="2874963" cy="44116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七、练习</a:t>
            </a:r>
            <a:endParaRPr lang="zh-CN" altLang="en-US" dirty="0"/>
          </a:p>
        </p:txBody>
      </p:sp>
    </p:spTree>
    <p:extLst>
      <p:ext uri="{BB962C8B-B14F-4D97-AF65-F5344CB8AC3E}">
        <p14:creationId xmlns:p14="http://schemas.microsoft.com/office/powerpoint/2010/main" val="417131173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endParaRPr lang="zh-CN" altLang="zh-CN"/>
          </a:p>
        </p:txBody>
      </p:sp>
      <p:sp>
        <p:nvSpPr>
          <p:cNvPr id="237571" name="Rectangle 3"/>
          <p:cNvSpPr>
            <a:spLocks noGrp="1" noChangeArrowheads="1"/>
          </p:cNvSpPr>
          <p:nvPr>
            <p:ph type="body" idx="1"/>
          </p:nvPr>
        </p:nvSpPr>
        <p:spPr/>
        <p:txBody>
          <a:bodyPr/>
          <a:lstStyle/>
          <a:p>
            <a:endParaRPr lang="zh-CN" altLang="zh-CN"/>
          </a:p>
        </p:txBody>
      </p:sp>
      <p:pic>
        <p:nvPicPr>
          <p:cNvPr id="2375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722" y="308113"/>
            <a:ext cx="5200650" cy="632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377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255639" y="2259033"/>
            <a:ext cx="6858000" cy="3790335"/>
          </a:xfrm>
        </p:spPr>
        <p:txBody>
          <a:bodyPr>
            <a:noAutofit/>
          </a:bodyPr>
          <a:lstStyle/>
          <a:p>
            <a:pPr>
              <a:lnSpc>
                <a:spcPct val="90000"/>
              </a:lnSpc>
            </a:pPr>
            <a:r>
              <a:rPr lang="zh-CN" altLang="en-US" sz="2400" b="1" dirty="0"/>
              <a:t>在</a:t>
            </a:r>
            <a:r>
              <a:rPr lang="en-US" altLang="zh-CN" sz="2400" b="1" dirty="0"/>
              <a:t>UML</a:t>
            </a:r>
            <a:r>
              <a:rPr lang="zh-CN" altLang="en-US" sz="2400" b="1" dirty="0"/>
              <a:t>中，活动表示成圆角矩形，并列出活动的名称。</a:t>
            </a:r>
          </a:p>
          <a:p>
            <a:pPr>
              <a:lnSpc>
                <a:spcPct val="90000"/>
              </a:lnSpc>
            </a:pPr>
            <a:r>
              <a:rPr lang="zh-CN" altLang="en-US" sz="2400" b="1" dirty="0" smtClean="0">
                <a:solidFill>
                  <a:srgbClr val="990000"/>
                </a:solidFill>
              </a:rPr>
              <a:t>如果</a:t>
            </a:r>
            <a:r>
              <a:rPr lang="zh-CN" altLang="en-US" sz="2400" b="1" dirty="0">
                <a:solidFill>
                  <a:srgbClr val="990000"/>
                </a:solidFill>
              </a:rPr>
              <a:t>一个活动引发下一个活动，两个活动的图标之间用带箭头的直线连接。</a:t>
            </a:r>
          </a:p>
          <a:p>
            <a:pPr>
              <a:lnSpc>
                <a:spcPct val="90000"/>
              </a:lnSpc>
            </a:pPr>
            <a:r>
              <a:rPr lang="zh-CN" altLang="en-US" sz="2400" b="1" dirty="0" smtClean="0">
                <a:solidFill>
                  <a:srgbClr val="0033CC"/>
                </a:solidFill>
              </a:rPr>
              <a:t>活动图</a:t>
            </a:r>
            <a:r>
              <a:rPr lang="zh-CN" altLang="en-US" sz="2400" b="1" dirty="0">
                <a:solidFill>
                  <a:srgbClr val="0033CC"/>
                </a:solidFill>
              </a:rPr>
              <a:t>也有起点和终点，表示法和状态图中相同。</a:t>
            </a:r>
          </a:p>
          <a:p>
            <a:pPr>
              <a:lnSpc>
                <a:spcPct val="90000"/>
              </a:lnSpc>
            </a:pPr>
            <a:r>
              <a:rPr lang="zh-CN" altLang="en-US" sz="2400" b="1" dirty="0" smtClean="0"/>
              <a:t>活动图</a:t>
            </a:r>
            <a:r>
              <a:rPr lang="zh-CN" altLang="en-US" sz="2400" b="1" dirty="0"/>
              <a:t>中还包括分支与合并、分叉与汇合等模型元素。分支与合并的图标和状态图中的判定的图标相同，而分叉与汇合则用一条加粗的线段表示。</a:t>
            </a:r>
          </a:p>
        </p:txBody>
      </p:sp>
      <p:pic>
        <p:nvPicPr>
          <p:cNvPr id="337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1752600"/>
            <a:ext cx="2209800" cy="3743325"/>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695633" y="343244"/>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一、活动图概述</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437535" y="1142345"/>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2.</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活动图的图形表示</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493660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84632"/>
            <a:ext cx="7772400" cy="711122"/>
          </a:xfrm>
        </p:spPr>
        <p:txBody>
          <a:bodyPr>
            <a:normAutofit/>
          </a:bodyPr>
          <a:lstStyle/>
          <a:p>
            <a:r>
              <a:rPr lang="zh-Hans" altLang="en-US" dirty="0"/>
              <a:t>系统分析与设计</a:t>
            </a:r>
            <a:r>
              <a:rPr lang="en-US" altLang="zh-Hans" dirty="0" smtClean="0"/>
              <a:t>—</a:t>
            </a:r>
            <a:r>
              <a:rPr lang="zh-CN" altLang="en-US" dirty="0" smtClean="0"/>
              <a:t>状态图</a:t>
            </a:r>
            <a:endParaRPr lang="zh-CN" altLang="en-US" dirty="0"/>
          </a:p>
        </p:txBody>
      </p:sp>
      <p:sp>
        <p:nvSpPr>
          <p:cNvPr id="4" name="Rectangle 3"/>
          <p:cNvSpPr txBox="1">
            <a:spLocks noChangeArrowheads="1"/>
          </p:cNvSpPr>
          <p:nvPr/>
        </p:nvSpPr>
        <p:spPr>
          <a:xfrm>
            <a:off x="856397" y="1618397"/>
            <a:ext cx="6705600" cy="3429000"/>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pPr marL="514350" indent="-514350">
              <a:lnSpc>
                <a:spcPct val="80000"/>
              </a:lnSpc>
              <a:buFont typeface="+mj-ea"/>
              <a:buAutoNum type="ea1JpnChsDbPeriod"/>
            </a:pPr>
            <a:r>
              <a:rPr lang="zh-CN" altLang="en-US" sz="2400" dirty="0" smtClean="0">
                <a:solidFill>
                  <a:srgbClr val="0070C0"/>
                </a:solidFill>
              </a:rPr>
              <a:t>状态机</a:t>
            </a:r>
            <a:r>
              <a:rPr lang="zh-CN" altLang="en-US" sz="2400" dirty="0">
                <a:solidFill>
                  <a:srgbClr val="0070C0"/>
                </a:solidFill>
              </a:rPr>
              <a:t>和状态图</a:t>
            </a:r>
          </a:p>
          <a:p>
            <a:pPr marL="514350" indent="-514350">
              <a:lnSpc>
                <a:spcPct val="80000"/>
              </a:lnSpc>
              <a:buFont typeface="+mj-ea"/>
              <a:buAutoNum type="ea1JpnChsDbPeriod"/>
            </a:pPr>
            <a:r>
              <a:rPr lang="zh-CN" altLang="en-US" sz="2400" dirty="0" smtClean="0">
                <a:solidFill>
                  <a:srgbClr val="0070C0"/>
                </a:solidFill>
              </a:rPr>
              <a:t>状态图</a:t>
            </a:r>
            <a:r>
              <a:rPr lang="zh-CN" altLang="en-US" sz="2400" dirty="0">
                <a:solidFill>
                  <a:srgbClr val="0070C0"/>
                </a:solidFill>
              </a:rPr>
              <a:t>的组成</a:t>
            </a:r>
          </a:p>
          <a:p>
            <a:pPr marL="514350" indent="-514350">
              <a:lnSpc>
                <a:spcPct val="80000"/>
              </a:lnSpc>
              <a:buFont typeface="+mj-ea"/>
              <a:buAutoNum type="ea1JpnChsDbPeriod"/>
            </a:pPr>
            <a:r>
              <a:rPr lang="zh-CN" altLang="en-US" sz="2400" dirty="0" smtClean="0">
                <a:solidFill>
                  <a:srgbClr val="0070C0"/>
                </a:solidFill>
              </a:rPr>
              <a:t>状态图的应用</a:t>
            </a:r>
            <a:endParaRPr lang="zh-CN" altLang="en-US" sz="2400" dirty="0">
              <a:solidFill>
                <a:srgbClr val="0070C0"/>
              </a:solidFill>
            </a:endParaRPr>
          </a:p>
          <a:p>
            <a:pPr marL="514350" indent="-514350">
              <a:lnSpc>
                <a:spcPct val="80000"/>
              </a:lnSpc>
              <a:buFont typeface="+mj-ea"/>
              <a:buAutoNum type="ea1JpnChsDbPeriod"/>
            </a:pPr>
            <a:r>
              <a:rPr lang="zh-CN" altLang="en-US" sz="2400" dirty="0" smtClean="0">
                <a:solidFill>
                  <a:srgbClr val="0070C0"/>
                </a:solidFill>
              </a:rPr>
              <a:t>状态图</a:t>
            </a:r>
            <a:r>
              <a:rPr lang="zh-CN" altLang="en-US" sz="2400" dirty="0">
                <a:solidFill>
                  <a:srgbClr val="0070C0"/>
                </a:solidFill>
              </a:rPr>
              <a:t>建模技术</a:t>
            </a:r>
          </a:p>
          <a:p>
            <a:pPr marL="514350" indent="-514350">
              <a:lnSpc>
                <a:spcPct val="80000"/>
              </a:lnSpc>
              <a:buFont typeface="+mj-ea"/>
              <a:buAutoNum type="ea1JpnChsDbPeriod"/>
            </a:pPr>
            <a:r>
              <a:rPr lang="en-US" altLang="zh-CN" sz="2400" dirty="0" smtClean="0">
                <a:solidFill>
                  <a:srgbClr val="0070C0"/>
                </a:solidFill>
              </a:rPr>
              <a:t>uml2.0 </a:t>
            </a:r>
            <a:r>
              <a:rPr lang="zh-CN" altLang="en-US" sz="2400" dirty="0">
                <a:solidFill>
                  <a:srgbClr val="0070C0"/>
                </a:solidFill>
              </a:rPr>
              <a:t>补充</a:t>
            </a:r>
          </a:p>
          <a:p>
            <a:pPr marL="514350" indent="-514350">
              <a:lnSpc>
                <a:spcPct val="80000"/>
              </a:lnSpc>
              <a:buFont typeface="+mj-ea"/>
              <a:buAutoNum type="ea1JpnChsDbPeriod"/>
            </a:pPr>
            <a:r>
              <a:rPr lang="zh-CN" altLang="en-US" sz="2400" dirty="0" smtClean="0">
                <a:solidFill>
                  <a:srgbClr val="0070C0"/>
                </a:solidFill>
              </a:rPr>
              <a:t>实例</a:t>
            </a:r>
            <a:r>
              <a:rPr lang="en-US" altLang="zh-CN" sz="2400" dirty="0">
                <a:solidFill>
                  <a:srgbClr val="0070C0"/>
                </a:solidFill>
              </a:rPr>
              <a:t>——</a:t>
            </a:r>
            <a:r>
              <a:rPr lang="zh-CN" altLang="en-US" sz="2400" dirty="0">
                <a:solidFill>
                  <a:srgbClr val="0070C0"/>
                </a:solidFill>
              </a:rPr>
              <a:t>图书馆管理系统的状态图</a:t>
            </a:r>
          </a:p>
          <a:p>
            <a:pPr marL="514350" indent="-514350">
              <a:lnSpc>
                <a:spcPct val="80000"/>
              </a:lnSpc>
              <a:buFont typeface="+mj-ea"/>
              <a:buAutoNum type="ea1JpnChsDbPeriod"/>
            </a:pPr>
            <a:endParaRPr lang="zh-CN" altLang="en-US" sz="2400" dirty="0">
              <a:solidFill>
                <a:srgbClr val="0070C0"/>
              </a:solidFill>
            </a:endParaRPr>
          </a:p>
        </p:txBody>
      </p:sp>
    </p:spTree>
    <p:extLst>
      <p:ext uri="{BB962C8B-B14F-4D97-AF65-F5344CB8AC3E}">
        <p14:creationId xmlns:p14="http://schemas.microsoft.com/office/powerpoint/2010/main" val="33052086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3322509" y="4083188"/>
            <a:ext cx="5183138" cy="2774811"/>
          </a:xfrm>
          <a:prstGeom prst="rect">
            <a:avLst/>
          </a:prstGeom>
        </p:spPr>
      </p:pic>
      <p:sp>
        <p:nvSpPr>
          <p:cNvPr id="25603" name="Rectangle 3"/>
          <p:cNvSpPr>
            <a:spLocks noGrp="1" noChangeArrowheads="1"/>
          </p:cNvSpPr>
          <p:nvPr>
            <p:ph type="body" idx="1"/>
          </p:nvPr>
        </p:nvSpPr>
        <p:spPr>
          <a:xfrm>
            <a:off x="446433" y="1011582"/>
            <a:ext cx="8229600" cy="2901950"/>
          </a:xfrm>
        </p:spPr>
        <p:txBody>
          <a:bodyPr>
            <a:noAutofit/>
          </a:bodyPr>
          <a:lstStyle/>
          <a:p>
            <a:r>
              <a:rPr lang="zh-CN" altLang="en-US" sz="2400" b="1" dirty="0"/>
              <a:t>状态机对一个对象的</a:t>
            </a:r>
            <a:r>
              <a:rPr lang="zh-CN" altLang="en-US" sz="2400" b="1" dirty="0">
                <a:solidFill>
                  <a:srgbClr val="00B050"/>
                </a:solidFill>
              </a:rPr>
              <a:t>生命周期</a:t>
            </a:r>
            <a:r>
              <a:rPr lang="zh-CN" altLang="en-US" sz="2400" b="1" dirty="0" smtClean="0"/>
              <a:t>建模。</a:t>
            </a:r>
            <a:endParaRPr lang="en-US" altLang="zh-CN" sz="2400" b="1" dirty="0" smtClean="0"/>
          </a:p>
          <a:p>
            <a:r>
              <a:rPr lang="zh-CN" altLang="en-US" sz="2400" b="1" dirty="0" smtClean="0"/>
              <a:t>状态图</a:t>
            </a:r>
            <a:r>
              <a:rPr lang="zh-CN" altLang="en-US" sz="2400" b="1" dirty="0"/>
              <a:t>是用于描述状态机，是展示状态与状态转换的图。</a:t>
            </a:r>
            <a:r>
              <a:rPr lang="zh-CN" altLang="en-US" sz="2400" b="1" dirty="0">
                <a:solidFill>
                  <a:srgbClr val="FF3300"/>
                </a:solidFill>
              </a:rPr>
              <a:t>重点在于描述状态之间的控制流。</a:t>
            </a:r>
          </a:p>
          <a:p>
            <a:r>
              <a:rPr lang="zh-CN" altLang="en-US" sz="2400" b="1" dirty="0">
                <a:solidFill>
                  <a:srgbClr val="FF3300"/>
                </a:solidFill>
              </a:rPr>
              <a:t>状态图</a:t>
            </a:r>
            <a:r>
              <a:rPr lang="zh-CN" altLang="en-US" sz="2400" b="1" dirty="0"/>
              <a:t>主要用于描述一个对象在其生存期间的</a:t>
            </a:r>
            <a:r>
              <a:rPr lang="zh-CN" altLang="en-US" sz="2400" b="1" dirty="0">
                <a:solidFill>
                  <a:srgbClr val="000099"/>
                </a:solidFill>
              </a:rPr>
              <a:t>动态行为</a:t>
            </a:r>
            <a:r>
              <a:rPr lang="zh-CN" altLang="en-US" sz="2400" b="1" dirty="0"/>
              <a:t>，表现一个对象所经历的状态序列，引起状态转移的</a:t>
            </a:r>
            <a:r>
              <a:rPr lang="zh-CN" altLang="en-US" sz="2400" b="1" dirty="0">
                <a:solidFill>
                  <a:srgbClr val="000099"/>
                </a:solidFill>
              </a:rPr>
              <a:t>事件</a:t>
            </a:r>
            <a:r>
              <a:rPr lang="en-US" altLang="zh-CN" sz="2400" b="1" dirty="0">
                <a:solidFill>
                  <a:srgbClr val="000099"/>
                </a:solidFill>
              </a:rPr>
              <a:t>(event)</a:t>
            </a:r>
            <a:r>
              <a:rPr lang="zh-CN" altLang="en-US" sz="2400" b="1" dirty="0"/>
              <a:t>，以及因状态转移而伴随的</a:t>
            </a:r>
            <a:r>
              <a:rPr lang="zh-CN" altLang="en-US" sz="2400" b="1" dirty="0">
                <a:solidFill>
                  <a:srgbClr val="000099"/>
                </a:solidFill>
              </a:rPr>
              <a:t>动作</a:t>
            </a:r>
            <a:r>
              <a:rPr lang="en-US" altLang="zh-CN" sz="2400" b="1" dirty="0">
                <a:solidFill>
                  <a:srgbClr val="000099"/>
                </a:solidFill>
              </a:rPr>
              <a:t>(action)</a:t>
            </a:r>
            <a:r>
              <a:rPr lang="zh-CN" altLang="en-US" sz="2400" b="1" dirty="0"/>
              <a:t>。</a:t>
            </a:r>
          </a:p>
          <a:p>
            <a:r>
              <a:rPr lang="zh-CN" altLang="en-US" sz="2400" b="1" dirty="0" smtClean="0">
                <a:solidFill>
                  <a:srgbClr val="009900"/>
                </a:solidFill>
              </a:rPr>
              <a:t>一</a:t>
            </a:r>
            <a:r>
              <a:rPr lang="zh-CN" altLang="en-US" sz="2400" b="1" dirty="0">
                <a:solidFill>
                  <a:srgbClr val="009900"/>
                </a:solidFill>
              </a:rPr>
              <a:t>个状态机可以被一个状态图描述，对于一个比较复杂</a:t>
            </a:r>
            <a:r>
              <a:rPr lang="zh-CN" altLang="en-US" sz="2400" b="1" dirty="0" smtClean="0">
                <a:solidFill>
                  <a:srgbClr val="009900"/>
                </a:solidFill>
              </a:rPr>
              <a:t>的状态机</a:t>
            </a:r>
            <a:r>
              <a:rPr lang="zh-CN" altLang="en-US" sz="2400" b="1" dirty="0">
                <a:solidFill>
                  <a:srgbClr val="009900"/>
                </a:solidFill>
              </a:rPr>
              <a:t>，也可用多张状态图来表示</a:t>
            </a:r>
            <a:r>
              <a:rPr lang="zh-CN" altLang="en-US" sz="2400" b="1" dirty="0" smtClean="0">
                <a:solidFill>
                  <a:srgbClr val="009900"/>
                </a:solidFill>
              </a:rPr>
              <a:t>。</a:t>
            </a:r>
            <a:endParaRPr lang="en-US" altLang="zh-CN" sz="2400" b="1" dirty="0">
              <a:solidFill>
                <a:srgbClr val="FF3300"/>
              </a:solidFill>
            </a:endParaRP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400" b="0" dirty="0">
                <a:solidFill>
                  <a:srgbClr val="0070C0"/>
                </a:solidFill>
                <a:latin typeface="黑体" panose="02010609060101010101" pitchFamily="49" charset="-122"/>
                <a:ea typeface="黑体" panose="02010609060101010101" pitchFamily="49" charset="-122"/>
              </a:rPr>
              <a:t>一</a:t>
            </a:r>
            <a:r>
              <a:rPr lang="zh-CN" altLang="en-US" sz="4400" b="0" dirty="0" smtClean="0">
                <a:solidFill>
                  <a:srgbClr val="0070C0"/>
                </a:solidFill>
                <a:latin typeface="黑体" panose="02010609060101010101" pitchFamily="49" charset="-122"/>
                <a:ea typeface="黑体" panose="02010609060101010101" pitchFamily="49" charset="-122"/>
              </a:rPr>
              <a:t>、状态机和状态图</a:t>
            </a:r>
            <a:endParaRPr lang="zh-CN" altLang="en-US" dirty="0"/>
          </a:p>
        </p:txBody>
      </p:sp>
      <p:sp>
        <p:nvSpPr>
          <p:cNvPr id="7" name="Rectangle 3"/>
          <p:cNvSpPr txBox="1">
            <a:spLocks noChangeArrowheads="1"/>
          </p:cNvSpPr>
          <p:nvPr/>
        </p:nvSpPr>
        <p:spPr>
          <a:xfrm>
            <a:off x="0" y="4382229"/>
            <a:ext cx="3095329" cy="2387739"/>
          </a:xfrm>
          <a:prstGeom prst="rect">
            <a:avLst/>
          </a:prstGeom>
          <a:solidFill>
            <a:srgbClr val="CCFFFF"/>
          </a:solidFill>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b="1" dirty="0" smtClean="0"/>
              <a:t>状态图是为系统的动态行为建模，是系统分析的常用工具</a:t>
            </a:r>
            <a:endParaRPr lang="en-US" altLang="zh-CN" b="1" dirty="0" smtClean="0"/>
          </a:p>
          <a:p>
            <a:r>
              <a:rPr lang="zh-CN" altLang="en-US" b="1" dirty="0" smtClean="0"/>
              <a:t>系统中对象状态的变化比较容易发现和理解，并且在检查、调试和描述类的动态行为时非常有用。</a:t>
            </a:r>
            <a:endParaRPr lang="zh-CN" altLang="en-US" b="1" dirty="0"/>
          </a:p>
        </p:txBody>
      </p:sp>
    </p:spTree>
    <p:extLst>
      <p:ext uri="{BB962C8B-B14F-4D97-AF65-F5344CB8AC3E}">
        <p14:creationId xmlns:p14="http://schemas.microsoft.com/office/powerpoint/2010/main" val="3202476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500"/>
                                        <p:tgtEl>
                                          <p:spTgt spid="2560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5603">
                                            <p:txEl>
                                              <p:pRg st="1" end="1"/>
                                            </p:txEl>
                                          </p:spTgt>
                                        </p:tgtEl>
                                        <p:attrNameLst>
                                          <p:attrName>style.visibility</p:attrName>
                                        </p:attrNameLst>
                                      </p:cBhvr>
                                      <p:to>
                                        <p:strVal val="visible"/>
                                      </p:to>
                                    </p:set>
                                    <p:animEffect transition="in" filter="fade">
                                      <p:cBhvr>
                                        <p:cTn id="16" dur="500"/>
                                        <p:tgtEl>
                                          <p:spTgt spid="2560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5603">
                                            <p:txEl>
                                              <p:pRg st="2" end="2"/>
                                            </p:txEl>
                                          </p:spTgt>
                                        </p:tgtEl>
                                        <p:attrNameLst>
                                          <p:attrName>style.visibility</p:attrName>
                                        </p:attrNameLst>
                                      </p:cBhvr>
                                      <p:to>
                                        <p:strVal val="visible"/>
                                      </p:to>
                                    </p:set>
                                    <p:animEffect transition="in" filter="fade">
                                      <p:cBhvr>
                                        <p:cTn id="21" dur="500"/>
                                        <p:tgtEl>
                                          <p:spTgt spid="2560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5603">
                                            <p:txEl>
                                              <p:pRg st="3" end="3"/>
                                            </p:txEl>
                                          </p:spTgt>
                                        </p:tgtEl>
                                        <p:attrNameLst>
                                          <p:attrName>style.visibility</p:attrName>
                                        </p:attrNameLst>
                                      </p:cBhvr>
                                      <p:to>
                                        <p:strVal val="visible"/>
                                      </p:to>
                                    </p:set>
                                    <p:animEffect transition="in" filter="fade">
                                      <p:cBhvr>
                                        <p:cTn id="26" dur="5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255578" y="1295400"/>
            <a:ext cx="8456780" cy="4835525"/>
          </a:xfrm>
          <a:solidFill>
            <a:srgbClr val="FFFFFF"/>
          </a:solidFill>
        </p:spPr>
        <p:txBody>
          <a:bodyPr>
            <a:noAutofit/>
          </a:bodyPr>
          <a:lstStyle/>
          <a:p>
            <a:pPr marL="495300" indent="-495300">
              <a:lnSpc>
                <a:spcPct val="90000"/>
              </a:lnSpc>
            </a:pPr>
            <a:r>
              <a:rPr lang="zh-CN" altLang="en-US" sz="2400" b="1" dirty="0">
                <a:solidFill>
                  <a:srgbClr val="FF3300"/>
                </a:solidFill>
              </a:rPr>
              <a:t>状态图</a:t>
            </a:r>
            <a:r>
              <a:rPr lang="zh-CN" altLang="en-US" sz="2400" b="1" dirty="0"/>
              <a:t>主要用于描述一个对象在其生存期间的动态行为，表现一个对象所经历的</a:t>
            </a:r>
            <a:r>
              <a:rPr lang="zh-CN" altLang="en-US" sz="2400" b="1" dirty="0">
                <a:solidFill>
                  <a:srgbClr val="000099"/>
                </a:solidFill>
              </a:rPr>
              <a:t>状态</a:t>
            </a:r>
            <a:r>
              <a:rPr lang="zh-CN" altLang="en-US" sz="2400" b="1" dirty="0"/>
              <a:t>序列，引起</a:t>
            </a:r>
            <a:r>
              <a:rPr lang="zh-CN" altLang="en-US" sz="2400" b="1" dirty="0">
                <a:solidFill>
                  <a:srgbClr val="000099"/>
                </a:solidFill>
              </a:rPr>
              <a:t>状态转移</a:t>
            </a:r>
            <a:r>
              <a:rPr lang="zh-CN" altLang="en-US" sz="2400" b="1" dirty="0"/>
              <a:t>的</a:t>
            </a:r>
            <a:r>
              <a:rPr lang="zh-CN" altLang="en-US" sz="2400" b="1" dirty="0">
                <a:solidFill>
                  <a:srgbClr val="000099"/>
                </a:solidFill>
              </a:rPr>
              <a:t>事件</a:t>
            </a:r>
            <a:r>
              <a:rPr lang="zh-CN" altLang="en-US" sz="2400" b="1" dirty="0"/>
              <a:t>，以及因状态转移而伴随的</a:t>
            </a:r>
            <a:r>
              <a:rPr lang="zh-CN" altLang="en-US" sz="2400" b="1" dirty="0">
                <a:solidFill>
                  <a:srgbClr val="000099"/>
                </a:solidFill>
              </a:rPr>
              <a:t>动作</a:t>
            </a:r>
            <a:r>
              <a:rPr lang="zh-CN" altLang="en-US" sz="2400" b="1" dirty="0"/>
              <a:t>。</a:t>
            </a:r>
          </a:p>
          <a:p>
            <a:pPr marL="495300" indent="-495300">
              <a:lnSpc>
                <a:spcPct val="90000"/>
              </a:lnSpc>
            </a:pPr>
            <a:endParaRPr lang="zh-CN" altLang="en-US" sz="2400" b="1" dirty="0">
              <a:solidFill>
                <a:srgbClr val="009900"/>
              </a:solidFill>
            </a:endParaRPr>
          </a:p>
          <a:p>
            <a:pPr marL="495300" indent="-495300">
              <a:lnSpc>
                <a:spcPct val="90000"/>
              </a:lnSpc>
            </a:pPr>
            <a:r>
              <a:rPr lang="zh-CN" altLang="en-US" sz="2400" b="1" dirty="0">
                <a:solidFill>
                  <a:srgbClr val="FF3300"/>
                </a:solidFill>
              </a:rPr>
              <a:t>状态图的组成    </a:t>
            </a:r>
            <a:endParaRPr lang="zh-CN" altLang="en-US" sz="2400" b="1" dirty="0">
              <a:solidFill>
                <a:srgbClr val="000099"/>
              </a:solidFill>
            </a:endParaRPr>
          </a:p>
          <a:p>
            <a:pPr marL="495300" indent="-495300">
              <a:lnSpc>
                <a:spcPct val="90000"/>
              </a:lnSpc>
              <a:buFont typeface="Wingdings" panose="05000000000000000000" pitchFamily="2" charset="2"/>
              <a:buAutoNum type="arabicPeriod"/>
            </a:pPr>
            <a:r>
              <a:rPr lang="zh-CN" altLang="en-US" sz="2400" b="1" dirty="0">
                <a:solidFill>
                  <a:srgbClr val="000099"/>
                </a:solidFill>
              </a:rPr>
              <a:t>状态（</a:t>
            </a:r>
            <a:r>
              <a:rPr lang="en-US" altLang="zh-CN" sz="2400" b="1" dirty="0">
                <a:solidFill>
                  <a:srgbClr val="000099"/>
                </a:solidFill>
              </a:rPr>
              <a:t>State</a:t>
            </a:r>
            <a:r>
              <a:rPr lang="zh-CN" altLang="en-US" sz="2400" b="1" dirty="0">
                <a:solidFill>
                  <a:srgbClr val="000099"/>
                </a:solidFill>
              </a:rPr>
              <a:t>）</a:t>
            </a:r>
            <a:r>
              <a:rPr lang="zh-CN" altLang="en-US" sz="2400" b="1" dirty="0"/>
              <a:t> ：表示一个对象在其生存期内的状况</a:t>
            </a:r>
          </a:p>
          <a:p>
            <a:pPr marL="495300" indent="-495300">
              <a:lnSpc>
                <a:spcPct val="90000"/>
              </a:lnSpc>
              <a:buFont typeface="Wingdings" panose="05000000000000000000" pitchFamily="2" charset="2"/>
              <a:buAutoNum type="arabicPeriod"/>
            </a:pPr>
            <a:r>
              <a:rPr lang="zh-CN" altLang="en-US" sz="2400" b="1" dirty="0">
                <a:solidFill>
                  <a:srgbClr val="000099"/>
                </a:solidFill>
              </a:rPr>
              <a:t>转移（转换）</a:t>
            </a:r>
            <a:r>
              <a:rPr lang="en-US" altLang="zh-CN" sz="2400" b="1" dirty="0">
                <a:solidFill>
                  <a:srgbClr val="000099"/>
                </a:solidFill>
              </a:rPr>
              <a:t>(Transition)</a:t>
            </a:r>
            <a:r>
              <a:rPr lang="en-US" altLang="zh-CN" sz="2400" b="1" dirty="0"/>
              <a:t> </a:t>
            </a:r>
            <a:r>
              <a:rPr lang="zh-CN" altLang="en-US" sz="2400" b="1" dirty="0"/>
              <a:t>：表示不同状态之间的联系。</a:t>
            </a:r>
          </a:p>
          <a:p>
            <a:pPr marL="495300" indent="-495300">
              <a:lnSpc>
                <a:spcPct val="90000"/>
              </a:lnSpc>
              <a:buFont typeface="Wingdings" panose="05000000000000000000" pitchFamily="2" charset="2"/>
              <a:buAutoNum type="arabicPeriod"/>
            </a:pPr>
            <a:r>
              <a:rPr lang="zh-CN" altLang="en-US" sz="2400" b="1" dirty="0">
                <a:solidFill>
                  <a:srgbClr val="000099"/>
                </a:solidFill>
              </a:rPr>
              <a:t>事件（</a:t>
            </a:r>
            <a:r>
              <a:rPr lang="en-US" altLang="zh-CN" sz="2400" b="1" dirty="0">
                <a:solidFill>
                  <a:srgbClr val="000099"/>
                </a:solidFill>
              </a:rPr>
              <a:t>Event</a:t>
            </a:r>
            <a:r>
              <a:rPr lang="zh-CN" altLang="en-US" sz="2400" b="1" dirty="0">
                <a:solidFill>
                  <a:srgbClr val="000099"/>
                </a:solidFill>
              </a:rPr>
              <a:t>）：</a:t>
            </a:r>
            <a:r>
              <a:rPr lang="zh-CN" altLang="en-US" sz="2400" b="1" dirty="0"/>
              <a:t>事件触发状态转移。</a:t>
            </a:r>
          </a:p>
          <a:p>
            <a:pPr marL="495300" indent="-495300">
              <a:lnSpc>
                <a:spcPct val="90000"/>
              </a:lnSpc>
              <a:buFont typeface="Wingdings" panose="05000000000000000000" pitchFamily="2" charset="2"/>
              <a:buAutoNum type="arabicPeriod"/>
            </a:pPr>
            <a:r>
              <a:rPr lang="zh-CN" altLang="en-US" sz="2400" b="1" dirty="0">
                <a:solidFill>
                  <a:srgbClr val="000099"/>
                </a:solidFill>
              </a:rPr>
              <a:t>动作（</a:t>
            </a:r>
            <a:r>
              <a:rPr lang="en-US" altLang="zh-CN" sz="2400" b="1" dirty="0">
                <a:solidFill>
                  <a:srgbClr val="000099"/>
                </a:solidFill>
              </a:rPr>
              <a:t>Action</a:t>
            </a:r>
            <a:r>
              <a:rPr lang="zh-CN" altLang="en-US" sz="2400" b="1" dirty="0">
                <a:solidFill>
                  <a:srgbClr val="000099"/>
                </a:solidFill>
              </a:rPr>
              <a:t>）：</a:t>
            </a:r>
            <a:r>
              <a:rPr lang="zh-CN" altLang="en-US" sz="2400" b="1" dirty="0"/>
              <a:t>执行的行为</a:t>
            </a:r>
            <a:r>
              <a:rPr lang="zh-CN" altLang="en-US" sz="2400" b="1" dirty="0">
                <a:solidFill>
                  <a:srgbClr val="FF3300"/>
                </a:solidFill>
              </a:rPr>
              <a:t>。（动作可以与状态相关，也可以与转移相关）</a:t>
            </a:r>
          </a:p>
          <a:p>
            <a:pPr marL="495300" indent="-495300">
              <a:lnSpc>
                <a:spcPct val="90000"/>
              </a:lnSpc>
              <a:buFont typeface="Wingdings" panose="05000000000000000000" pitchFamily="2" charset="2"/>
              <a:buAutoNum type="arabicPeriod"/>
            </a:pPr>
            <a:endParaRPr lang="en-US" altLang="zh-CN" sz="2400" b="1" dirty="0">
              <a:solidFill>
                <a:srgbClr val="FF3300"/>
              </a:solidFill>
            </a:endParaRP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400" b="0" dirty="0">
                <a:solidFill>
                  <a:srgbClr val="0070C0"/>
                </a:solidFill>
                <a:latin typeface="黑体" panose="02010609060101010101" pitchFamily="49" charset="-122"/>
                <a:ea typeface="黑体" panose="02010609060101010101" pitchFamily="49" charset="-122"/>
              </a:rPr>
              <a:t>一</a:t>
            </a:r>
            <a:r>
              <a:rPr lang="zh-CN" altLang="en-US" sz="4400" b="0" dirty="0" smtClean="0">
                <a:solidFill>
                  <a:srgbClr val="0070C0"/>
                </a:solidFill>
                <a:latin typeface="黑体" panose="02010609060101010101" pitchFamily="49" charset="-122"/>
                <a:ea typeface="黑体" panose="02010609060101010101" pitchFamily="49" charset="-122"/>
              </a:rPr>
              <a:t>、状态图的组成</a:t>
            </a:r>
            <a:endParaRPr lang="zh-CN" altLang="en-US" dirty="0"/>
          </a:p>
        </p:txBody>
      </p:sp>
    </p:spTree>
    <p:extLst>
      <p:ext uri="{BB962C8B-B14F-4D97-AF65-F5344CB8AC3E}">
        <p14:creationId xmlns:p14="http://schemas.microsoft.com/office/powerpoint/2010/main" val="212803568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9"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143000"/>
            <a:ext cx="5181600" cy="5410200"/>
          </a:xfrm>
          <a:prstGeom prst="rect">
            <a:avLst/>
          </a:prstGeom>
          <a:noFill/>
          <a:extLst>
            <a:ext uri="{909E8E84-426E-40DD-AFC4-6F175D3DCCD1}">
              <a14:hiddenFill xmlns:a14="http://schemas.microsoft.com/office/drawing/2010/main">
                <a:solidFill>
                  <a:srgbClr val="FFFFFF"/>
                </a:solidFill>
              </a14:hiddenFill>
            </a:ext>
          </a:extLst>
        </p:spPr>
      </p:pic>
      <p:sp>
        <p:nvSpPr>
          <p:cNvPr id="34833" name="AutoShape 17"/>
          <p:cNvSpPr>
            <a:spLocks noChangeArrowheads="1"/>
          </p:cNvSpPr>
          <p:nvPr/>
        </p:nvSpPr>
        <p:spPr bwMode="auto">
          <a:xfrm>
            <a:off x="5943600" y="2203646"/>
            <a:ext cx="2819400" cy="4425753"/>
          </a:xfrm>
          <a:prstGeom prst="wedgeRectCallout">
            <a:avLst>
              <a:gd name="adj1" fmla="val -14977"/>
              <a:gd name="adj2" fmla="val -20273"/>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r>
              <a:rPr lang="zh-CN" altLang="en-US" sz="2000" b="1" dirty="0">
                <a:solidFill>
                  <a:srgbClr val="FF3300"/>
                </a:solidFill>
              </a:rPr>
              <a:t>动作可以与状态相关，也可以与转移相关：</a:t>
            </a:r>
          </a:p>
          <a:p>
            <a:endParaRPr lang="zh-CN" altLang="en-US" sz="2000" b="1" dirty="0">
              <a:solidFill>
                <a:srgbClr val="FF3300"/>
              </a:solidFill>
            </a:endParaRPr>
          </a:p>
          <a:p>
            <a:pPr>
              <a:buFontTx/>
              <a:buAutoNum type="arabicPeriod"/>
            </a:pPr>
            <a:r>
              <a:rPr lang="zh-CN" altLang="en-US" sz="2000" b="1" dirty="0"/>
              <a:t>如果动作与状态相关，则对象在进入一个状态时将触发此动作，而不管是从哪个状态转入这个状态的。</a:t>
            </a:r>
          </a:p>
          <a:p>
            <a:pPr>
              <a:buFontTx/>
              <a:buAutoNum type="arabicPeriod"/>
            </a:pPr>
            <a:endParaRPr lang="zh-CN" altLang="en-US" sz="2000" b="1" dirty="0"/>
          </a:p>
          <a:p>
            <a:pPr>
              <a:buFontTx/>
              <a:buAutoNum type="arabicPeriod"/>
            </a:pPr>
            <a:r>
              <a:rPr lang="zh-CN" altLang="en-US" sz="2000" b="1" dirty="0"/>
              <a:t>如果动作与转移相关，当对象在不同的状态转移时，将触发相应的动作。</a:t>
            </a:r>
          </a:p>
          <a:p>
            <a:endParaRPr lang="zh-CN" altLang="en-US" sz="2000" b="1" dirty="0"/>
          </a:p>
          <a:p>
            <a:endParaRPr lang="zh-CN" altLang="en-US" sz="2000" b="1" dirty="0"/>
          </a:p>
          <a:p>
            <a:pPr algn="ctr"/>
            <a:endParaRPr lang="en-US" altLang="zh-CN" sz="2000" b="1" dirty="0"/>
          </a:p>
        </p:txBody>
      </p:sp>
      <p:sp>
        <p:nvSpPr>
          <p:cNvPr id="34835" name="AutoShape 19"/>
          <p:cNvSpPr>
            <a:spLocks noChangeArrowheads="1"/>
          </p:cNvSpPr>
          <p:nvPr/>
        </p:nvSpPr>
        <p:spPr bwMode="auto">
          <a:xfrm>
            <a:off x="381000" y="3200400"/>
            <a:ext cx="1219200" cy="533400"/>
          </a:xfrm>
          <a:prstGeom prst="wedgeRectCallout">
            <a:avLst>
              <a:gd name="adj1" fmla="val 131903"/>
              <a:gd name="adj2" fmla="val 6518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判定</a:t>
            </a:r>
          </a:p>
        </p:txBody>
      </p:sp>
      <p:sp>
        <p:nvSpPr>
          <p:cNvPr id="8"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Tree>
    <p:extLst>
      <p:ext uri="{BB962C8B-B14F-4D97-AF65-F5344CB8AC3E}">
        <p14:creationId xmlns:p14="http://schemas.microsoft.com/office/powerpoint/2010/main" val="174831551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type="body" idx="1"/>
          </p:nvPr>
        </p:nvSpPr>
        <p:spPr>
          <a:xfrm>
            <a:off x="236646" y="1675454"/>
            <a:ext cx="8305800" cy="4955366"/>
          </a:xfrm>
        </p:spPr>
        <p:txBody>
          <a:bodyPr>
            <a:normAutofit/>
          </a:bodyPr>
          <a:lstStyle/>
          <a:p>
            <a:r>
              <a:rPr lang="zh-CN" altLang="en-US" sz="2400" b="1" dirty="0"/>
              <a:t>在状态机图中，对象和状态是一对不同分割的概念。状态机图是描述</a:t>
            </a:r>
            <a:r>
              <a:rPr lang="zh-CN" altLang="en-US" sz="2400" b="1" dirty="0">
                <a:solidFill>
                  <a:srgbClr val="FF3300"/>
                </a:solidFill>
              </a:rPr>
              <a:t>单个对象</a:t>
            </a:r>
            <a:r>
              <a:rPr lang="zh-CN" altLang="en-US" sz="2400" b="1" dirty="0"/>
              <a:t>，以及对象的行为如何改变其状态。</a:t>
            </a:r>
          </a:p>
          <a:p>
            <a:endParaRPr lang="zh-CN" altLang="en-US" sz="2400" b="1" dirty="0"/>
          </a:p>
          <a:p>
            <a:r>
              <a:rPr lang="zh-CN" altLang="en-US" sz="2400" b="1" dirty="0">
                <a:solidFill>
                  <a:srgbClr val="000099"/>
                </a:solidFill>
              </a:rPr>
              <a:t>所有的对象均有状态。</a:t>
            </a:r>
          </a:p>
          <a:p>
            <a:endParaRPr lang="zh-CN" altLang="en-US" sz="2400" b="1" dirty="0"/>
          </a:p>
          <a:p>
            <a:r>
              <a:rPr lang="zh-CN" altLang="en-US" sz="2400" b="1" dirty="0">
                <a:solidFill>
                  <a:srgbClr val="993300"/>
                </a:solidFill>
              </a:rPr>
              <a:t>下面一些例子形像地说明了对象和状态。</a:t>
            </a:r>
          </a:p>
          <a:p>
            <a:pPr>
              <a:buFont typeface="Wingdings" panose="05000000000000000000" pitchFamily="2" charset="2"/>
              <a:buNone/>
            </a:pPr>
            <a:r>
              <a:rPr lang="zh-CN" altLang="en-US" sz="2400" b="1" dirty="0">
                <a:solidFill>
                  <a:srgbClr val="993300"/>
                </a:solidFill>
              </a:rPr>
              <a:t>（</a:t>
            </a:r>
            <a:r>
              <a:rPr lang="en-US" altLang="zh-CN" sz="2400" b="1" dirty="0">
                <a:solidFill>
                  <a:srgbClr val="993300"/>
                </a:solidFill>
              </a:rPr>
              <a:t>1</a:t>
            </a:r>
            <a:r>
              <a:rPr lang="zh-CN" altLang="en-US" sz="2400" b="1" dirty="0">
                <a:solidFill>
                  <a:srgbClr val="993300"/>
                </a:solidFill>
              </a:rPr>
              <a:t>）支票（对象）已付（状态）。</a:t>
            </a:r>
          </a:p>
          <a:p>
            <a:pPr>
              <a:buFont typeface="Wingdings" panose="05000000000000000000" pitchFamily="2" charset="2"/>
              <a:buNone/>
            </a:pPr>
            <a:r>
              <a:rPr lang="zh-CN" altLang="en-US" sz="2400" b="1" dirty="0">
                <a:solidFill>
                  <a:srgbClr val="993300"/>
                </a:solidFill>
              </a:rPr>
              <a:t>（</a:t>
            </a:r>
            <a:r>
              <a:rPr lang="en-US" altLang="zh-CN" sz="2400" b="1" dirty="0">
                <a:solidFill>
                  <a:srgbClr val="993300"/>
                </a:solidFill>
              </a:rPr>
              <a:t>2</a:t>
            </a:r>
            <a:r>
              <a:rPr lang="zh-CN" altLang="en-US" sz="2400" b="1" dirty="0">
                <a:solidFill>
                  <a:srgbClr val="993300"/>
                </a:solidFill>
              </a:rPr>
              <a:t>）汽车（对象）已启动（状态）。</a:t>
            </a:r>
          </a:p>
          <a:p>
            <a:pPr>
              <a:buFont typeface="Wingdings" panose="05000000000000000000" pitchFamily="2" charset="2"/>
              <a:buNone/>
            </a:pPr>
            <a:r>
              <a:rPr lang="zh-CN" altLang="en-US" sz="2400" b="1" dirty="0">
                <a:solidFill>
                  <a:srgbClr val="993300"/>
                </a:solidFill>
              </a:rPr>
              <a:t>（</a:t>
            </a:r>
            <a:r>
              <a:rPr lang="en-US" altLang="zh-CN" sz="2400" b="1" dirty="0">
                <a:solidFill>
                  <a:srgbClr val="993300"/>
                </a:solidFill>
              </a:rPr>
              <a:t>3</a:t>
            </a:r>
            <a:r>
              <a:rPr lang="zh-CN" altLang="en-US" sz="2400" b="1" dirty="0">
                <a:solidFill>
                  <a:srgbClr val="993300"/>
                </a:solidFill>
              </a:rPr>
              <a:t>）小王（对象）睡着了（状态）。</a:t>
            </a:r>
          </a:p>
          <a:p>
            <a:pPr>
              <a:buFont typeface="Wingdings" panose="05000000000000000000" pitchFamily="2" charset="2"/>
              <a:buNone/>
            </a:pPr>
            <a:r>
              <a:rPr lang="zh-CN" altLang="en-US" sz="2400" b="1" dirty="0">
                <a:solidFill>
                  <a:srgbClr val="993300"/>
                </a:solidFill>
              </a:rPr>
              <a:t>（</a:t>
            </a:r>
            <a:r>
              <a:rPr lang="en-US" altLang="zh-CN" sz="2400" b="1" dirty="0">
                <a:solidFill>
                  <a:srgbClr val="993300"/>
                </a:solidFill>
              </a:rPr>
              <a:t>4</a:t>
            </a:r>
            <a:r>
              <a:rPr lang="zh-CN" altLang="en-US" sz="2400" b="1" dirty="0">
                <a:solidFill>
                  <a:srgbClr val="993300"/>
                </a:solidFill>
              </a:rPr>
              <a:t>）小红（对象）未婚（状态）。</a:t>
            </a:r>
          </a:p>
          <a:p>
            <a:endParaRPr lang="en-US" altLang="zh-CN" sz="2400" b="1" dirty="0">
              <a:solidFill>
                <a:srgbClr val="993300"/>
              </a:solidFill>
            </a:endParaRPr>
          </a:p>
        </p:txBody>
      </p:sp>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a:t>
            </a:r>
            <a:r>
              <a:rPr lang="zh-CN" altLang="en-US" sz="4400" b="0" dirty="0" smtClean="0">
                <a:solidFill>
                  <a:srgbClr val="0070C0"/>
                </a:solidFill>
                <a:latin typeface="黑体" panose="02010609060101010101" pitchFamily="49" charset="-122"/>
                <a:ea typeface="黑体" panose="02010609060101010101" pitchFamily="49" charset="-122"/>
              </a:rPr>
              <a:t>状态图的组成</a:t>
            </a:r>
            <a:endParaRPr lang="zh-CN" altLang="en-US" dirty="0"/>
          </a:p>
        </p:txBody>
      </p:sp>
      <p:sp>
        <p:nvSpPr>
          <p:cNvPr id="7" name="文本框 6">
            <a:extLst>
              <a:ext uri="{FF2B5EF4-FFF2-40B4-BE49-F238E27FC236}">
                <a16:creationId xmlns:a16="http://schemas.microsoft.com/office/drawing/2014/main" id="{6EC53871-C795-0242-80AC-EC3542AED0D3}"/>
              </a:ext>
            </a:extLst>
          </p:cNvPr>
          <p:cNvSpPr txBox="1"/>
          <p:nvPr/>
        </p:nvSpPr>
        <p:spPr>
          <a:xfrm>
            <a:off x="192512" y="1049463"/>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1.</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状态</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8355705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a:t>
            </a:r>
            <a:r>
              <a:rPr lang="zh-CN" altLang="en-US" sz="4400" b="0" dirty="0" smtClean="0">
                <a:solidFill>
                  <a:srgbClr val="0070C0"/>
                </a:solidFill>
                <a:latin typeface="黑体" panose="02010609060101010101" pitchFamily="49" charset="-122"/>
                <a:ea typeface="黑体" panose="02010609060101010101" pitchFamily="49" charset="-122"/>
              </a:rPr>
              <a:t>状态图的组成</a:t>
            </a:r>
            <a:endParaRPr lang="zh-CN" altLang="en-US" dirty="0"/>
          </a:p>
        </p:txBody>
      </p:sp>
      <p:sp>
        <p:nvSpPr>
          <p:cNvPr id="7" name="文本框 6">
            <a:extLst>
              <a:ext uri="{FF2B5EF4-FFF2-40B4-BE49-F238E27FC236}">
                <a16:creationId xmlns:a16="http://schemas.microsoft.com/office/drawing/2014/main" id="{6EC53871-C795-0242-80AC-EC3542AED0D3}"/>
              </a:ext>
            </a:extLst>
          </p:cNvPr>
          <p:cNvSpPr txBox="1"/>
          <p:nvPr/>
        </p:nvSpPr>
        <p:spPr>
          <a:xfrm>
            <a:off x="192512" y="1049463"/>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1.</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状态</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4"/>
          <a:stretch>
            <a:fillRect/>
          </a:stretch>
        </p:blipFill>
        <p:spPr>
          <a:xfrm>
            <a:off x="437153" y="1675453"/>
            <a:ext cx="8181917" cy="1414918"/>
          </a:xfrm>
          <a:prstGeom prst="rect">
            <a:avLst/>
          </a:prstGeom>
        </p:spPr>
      </p:pic>
      <p:sp>
        <p:nvSpPr>
          <p:cNvPr id="3" name="矩形 2"/>
          <p:cNvSpPr/>
          <p:nvPr/>
        </p:nvSpPr>
        <p:spPr>
          <a:xfrm>
            <a:off x="325272" y="3079994"/>
            <a:ext cx="8146471" cy="3609514"/>
          </a:xfrm>
          <a:prstGeom prst="rect">
            <a:avLst/>
          </a:prstGeom>
        </p:spPr>
        <p:txBody>
          <a:bodyPr wrap="square">
            <a:spAutoFit/>
          </a:bodyPr>
          <a:lstStyle/>
          <a:p>
            <a:pPr>
              <a:lnSpc>
                <a:spcPct val="120000"/>
              </a:lnSpc>
            </a:pPr>
            <a:r>
              <a:rPr lang="zh-CN" altLang="en-US" sz="2400" dirty="0" smtClean="0"/>
              <a:t>   将</a:t>
            </a:r>
            <a:r>
              <a:rPr lang="zh-CN" altLang="en-US" sz="2400" dirty="0"/>
              <a:t>满足某些条件、执行某些活动或等待某些事件，这三句话，每句话描述的都是状态。</a:t>
            </a:r>
          </a:p>
          <a:p>
            <a:pPr marL="742950" lvl="1" indent="-285750">
              <a:lnSpc>
                <a:spcPct val="120000"/>
              </a:lnSpc>
              <a:buFont typeface="Trebuchet MS" panose="020B0603020202020204" pitchFamily="34" charset="0"/>
              <a:buChar char="−"/>
            </a:pPr>
            <a:r>
              <a:rPr lang="zh-CN" altLang="en-US" sz="2400" dirty="0" smtClean="0">
                <a:solidFill>
                  <a:srgbClr val="00B050"/>
                </a:solidFill>
              </a:rPr>
              <a:t>满足</a:t>
            </a:r>
            <a:r>
              <a:rPr lang="zh-CN" altLang="en-US" sz="2400" dirty="0">
                <a:solidFill>
                  <a:srgbClr val="00B050"/>
                </a:solidFill>
              </a:rPr>
              <a:t>某些条件</a:t>
            </a:r>
            <a:r>
              <a:rPr lang="zh-CN" altLang="en-US" sz="2400" dirty="0"/>
              <a:t>：比如说万事具备，只差东风。这就是一个状态；如果东风到了，就进入另一状态了。</a:t>
            </a:r>
          </a:p>
          <a:p>
            <a:pPr marL="742950" lvl="1" indent="-285750">
              <a:lnSpc>
                <a:spcPct val="120000"/>
              </a:lnSpc>
              <a:buFont typeface="Trebuchet MS" panose="020B0603020202020204" pitchFamily="34" charset="0"/>
              <a:buChar char="−"/>
            </a:pPr>
            <a:r>
              <a:rPr lang="zh-CN" altLang="en-US" sz="2400" dirty="0">
                <a:solidFill>
                  <a:srgbClr val="00B050"/>
                </a:solidFill>
              </a:rPr>
              <a:t>执行某些活动</a:t>
            </a:r>
            <a:r>
              <a:rPr lang="zh-CN" altLang="en-US" sz="2400" dirty="0"/>
              <a:t>：那个学生正在睡觉，正在说话。也是一个状态。</a:t>
            </a:r>
          </a:p>
          <a:p>
            <a:pPr marL="742950" lvl="1" indent="-285750">
              <a:lnSpc>
                <a:spcPct val="120000"/>
              </a:lnSpc>
              <a:buFont typeface="Trebuchet MS" panose="020B0603020202020204" pitchFamily="34" charset="0"/>
              <a:buChar char="−"/>
            </a:pPr>
            <a:r>
              <a:rPr lang="zh-CN" altLang="en-US" sz="2400" dirty="0">
                <a:solidFill>
                  <a:srgbClr val="00B050"/>
                </a:solidFill>
              </a:rPr>
              <a:t>等待某些事件</a:t>
            </a:r>
            <a:r>
              <a:rPr lang="zh-CN" altLang="en-US" sz="2400" dirty="0"/>
              <a:t>：通过网络购买书籍。这个订单不一定马上处理。这个期间，就处于等待状态，等待被处理。</a:t>
            </a:r>
          </a:p>
        </p:txBody>
      </p:sp>
      <p:pic>
        <p:nvPicPr>
          <p:cNvPr id="4" name="图片 3"/>
          <p:cNvPicPr>
            <a:picLocks noChangeAspect="1"/>
          </p:cNvPicPr>
          <p:nvPr/>
        </p:nvPicPr>
        <p:blipFill>
          <a:blip r:embed="rId5"/>
          <a:stretch>
            <a:fillRect/>
          </a:stretch>
        </p:blipFill>
        <p:spPr>
          <a:xfrm>
            <a:off x="437153" y="2996571"/>
            <a:ext cx="8034590" cy="3861429"/>
          </a:xfrm>
          <a:prstGeom prst="rect">
            <a:avLst/>
          </a:prstGeom>
        </p:spPr>
      </p:pic>
      <p:sp>
        <p:nvSpPr>
          <p:cNvPr id="5" name="椭圆 4"/>
          <p:cNvSpPr/>
          <p:nvPr/>
        </p:nvSpPr>
        <p:spPr>
          <a:xfrm>
            <a:off x="2115127" y="3565236"/>
            <a:ext cx="1244982" cy="508000"/>
          </a:xfrm>
          <a:prstGeom prst="ellipse">
            <a:avLst/>
          </a:prstGeom>
          <a:solidFill>
            <a:srgbClr val="FF0000">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51066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427"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620078" y="1391478"/>
            <a:ext cx="7762868" cy="461795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400" b="0" dirty="0">
                <a:solidFill>
                  <a:srgbClr val="0070C0"/>
                </a:solidFill>
                <a:latin typeface="黑体" panose="02010609060101010101" pitchFamily="49" charset="-122"/>
                <a:ea typeface="黑体" panose="02010609060101010101" pitchFamily="49" charset="-122"/>
              </a:rPr>
              <a:t>一</a:t>
            </a:r>
            <a:r>
              <a:rPr lang="zh-CN" altLang="en-US" sz="4400" b="0" dirty="0" smtClean="0">
                <a:solidFill>
                  <a:srgbClr val="0070C0"/>
                </a:solidFill>
                <a:latin typeface="黑体" panose="02010609060101010101" pitchFamily="49" charset="-122"/>
                <a:ea typeface="黑体" panose="02010609060101010101" pitchFamily="49" charset="-122"/>
              </a:rPr>
              <a:t>、状态机和状态图</a:t>
            </a:r>
            <a:endParaRPr lang="zh-CN" altLang="en-US" dirty="0"/>
          </a:p>
        </p:txBody>
      </p:sp>
    </p:spTree>
    <p:extLst>
      <p:ext uri="{BB962C8B-B14F-4D97-AF65-F5344CB8AC3E}">
        <p14:creationId xmlns:p14="http://schemas.microsoft.com/office/powerpoint/2010/main" val="149384373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3"/>
          <p:cNvSpPr>
            <a:spLocks noGrp="1" noChangeArrowheads="1"/>
          </p:cNvSpPr>
          <p:nvPr>
            <p:ph type="body" idx="1"/>
          </p:nvPr>
        </p:nvSpPr>
        <p:spPr/>
        <p:txBody>
          <a:bodyPr/>
          <a:lstStyle/>
          <a:p>
            <a:endParaRPr lang="zh-CN" altLang="zh-CN"/>
          </a:p>
        </p:txBody>
      </p:sp>
      <p:pic>
        <p:nvPicPr>
          <p:cNvPr id="1863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2362200" cy="3733800"/>
          </a:xfrm>
          <a:prstGeom prst="rect">
            <a:avLst/>
          </a:prstGeom>
          <a:noFill/>
          <a:extLst>
            <a:ext uri="{909E8E84-426E-40DD-AFC4-6F175D3DCCD1}">
              <a14:hiddenFill xmlns:a14="http://schemas.microsoft.com/office/drawing/2010/main">
                <a:solidFill>
                  <a:srgbClr val="FFFFFF"/>
                </a:solidFill>
              </a14:hiddenFill>
            </a:ext>
          </a:extLst>
        </p:spPr>
      </p:pic>
      <p:sp>
        <p:nvSpPr>
          <p:cNvPr id="186373" name="AutoShape 5"/>
          <p:cNvSpPr>
            <a:spLocks noChangeArrowheads="1"/>
          </p:cNvSpPr>
          <p:nvPr/>
        </p:nvSpPr>
        <p:spPr bwMode="auto">
          <a:xfrm>
            <a:off x="3581400" y="3124200"/>
            <a:ext cx="1981200" cy="609600"/>
          </a:xfrm>
          <a:prstGeom prst="wedgeRectCallout">
            <a:avLst>
              <a:gd name="adj1" fmla="val -85097"/>
              <a:gd name="adj2" fmla="val 3984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简单状态</a:t>
            </a:r>
          </a:p>
        </p:txBody>
      </p:sp>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a:t>
            </a:r>
            <a:r>
              <a:rPr lang="zh-CN" altLang="en-US" sz="4400" b="0" dirty="0" smtClean="0">
                <a:solidFill>
                  <a:srgbClr val="0070C0"/>
                </a:solidFill>
                <a:latin typeface="黑体" panose="02010609060101010101" pitchFamily="49" charset="-122"/>
                <a:ea typeface="黑体" panose="02010609060101010101" pitchFamily="49" charset="-122"/>
              </a:rPr>
              <a:t>状态图的组成</a:t>
            </a:r>
            <a:endParaRPr lang="zh-CN" altLang="en-US" dirty="0"/>
          </a:p>
        </p:txBody>
      </p:sp>
      <p:sp>
        <p:nvSpPr>
          <p:cNvPr id="7" name="文本框 6">
            <a:extLst>
              <a:ext uri="{FF2B5EF4-FFF2-40B4-BE49-F238E27FC236}">
                <a16:creationId xmlns:a16="http://schemas.microsoft.com/office/drawing/2014/main" id="{6EC53871-C795-0242-80AC-EC3542AED0D3}"/>
              </a:ext>
            </a:extLst>
          </p:cNvPr>
          <p:cNvSpPr txBox="1"/>
          <p:nvPr/>
        </p:nvSpPr>
        <p:spPr>
          <a:xfrm>
            <a:off x="192512" y="1049463"/>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1.</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状态</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FF0000"/>
                </a:solidFill>
                <a:latin typeface="黑体" panose="02010609060101010101" pitchFamily="49" charset="-122"/>
                <a:ea typeface="黑体" panose="02010609060101010101" pitchFamily="49" charset="-122"/>
              </a:rPr>
              <a:t>状态的类型</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6591417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3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49" y="2187043"/>
            <a:ext cx="7129032" cy="4396637"/>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153324" y="948770"/>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1.</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状态</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FF0000"/>
                </a:solidFill>
                <a:latin typeface="黑体" panose="02010609060101010101" pitchFamily="49" charset="-122"/>
                <a:ea typeface="黑体" panose="02010609060101010101" pitchFamily="49" charset="-122"/>
              </a:rPr>
              <a:t>初态和综态</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
        <p:nvSpPr>
          <p:cNvPr id="2" name="矩形 1"/>
          <p:cNvSpPr/>
          <p:nvPr/>
        </p:nvSpPr>
        <p:spPr>
          <a:xfrm>
            <a:off x="153324" y="1485094"/>
            <a:ext cx="8712238" cy="976269"/>
          </a:xfrm>
          <a:prstGeom prst="rect">
            <a:avLst/>
          </a:prstGeom>
        </p:spPr>
        <p:txBody>
          <a:bodyPr wrap="square">
            <a:noAutofit/>
          </a:bodyPr>
          <a:lstStyle/>
          <a:p>
            <a:r>
              <a:rPr lang="zh-CN" altLang="en-US" sz="2400" dirty="0" smtClean="0"/>
              <a:t>   任何</a:t>
            </a:r>
            <a:r>
              <a:rPr lang="zh-CN" altLang="en-US" sz="2400" dirty="0"/>
              <a:t>对象都会有初态和终态</a:t>
            </a:r>
            <a:r>
              <a:rPr lang="zh-CN" altLang="en-US" sz="2400" dirty="0" smtClean="0"/>
              <a:t>。建模某一个对象的开始和终止。</a:t>
            </a:r>
            <a:endParaRPr lang="zh-CN" altLang="en-US" sz="2400" dirty="0"/>
          </a:p>
          <a:p>
            <a:endParaRPr lang="zh-CN" altLang="en-US" sz="2400" dirty="0"/>
          </a:p>
        </p:txBody>
      </p:sp>
      <p:sp>
        <p:nvSpPr>
          <p:cNvPr id="7" name="椭圆 6"/>
          <p:cNvSpPr/>
          <p:nvPr/>
        </p:nvSpPr>
        <p:spPr>
          <a:xfrm>
            <a:off x="2219630" y="3667168"/>
            <a:ext cx="1244982" cy="508000"/>
          </a:xfrm>
          <a:prstGeom prst="ellipse">
            <a:avLst/>
          </a:prstGeom>
          <a:solidFill>
            <a:srgbClr val="FF0000">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219630" y="5380973"/>
            <a:ext cx="1244982" cy="508000"/>
          </a:xfrm>
          <a:prstGeom prst="ellipse">
            <a:avLst/>
          </a:prstGeom>
          <a:solidFill>
            <a:srgbClr val="FF0000">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7459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2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526" y="1823121"/>
            <a:ext cx="6583017" cy="4683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5" name="AutoShape 13"/>
          <p:cNvSpPr>
            <a:spLocks noChangeArrowheads="1"/>
          </p:cNvSpPr>
          <p:nvPr/>
        </p:nvSpPr>
        <p:spPr bwMode="auto">
          <a:xfrm>
            <a:off x="6139543" y="2308236"/>
            <a:ext cx="1676400" cy="533400"/>
          </a:xfrm>
          <a:prstGeom prst="wedgeRectCallout">
            <a:avLst>
              <a:gd name="adj1" fmla="val -98866"/>
              <a:gd name="adj2" fmla="val 6756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t>内部活动</a:t>
            </a:r>
          </a:p>
        </p:txBody>
      </p:sp>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7" name="文本框 6">
            <a:extLst>
              <a:ext uri="{FF2B5EF4-FFF2-40B4-BE49-F238E27FC236}">
                <a16:creationId xmlns:a16="http://schemas.microsoft.com/office/drawing/2014/main" id="{6EC53871-C795-0242-80AC-EC3542AED0D3}"/>
              </a:ext>
            </a:extLst>
          </p:cNvPr>
          <p:cNvSpPr txBox="1"/>
          <p:nvPr/>
        </p:nvSpPr>
        <p:spPr>
          <a:xfrm>
            <a:off x="192512" y="1049463"/>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1.</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状态</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FF0000"/>
                </a:solidFill>
                <a:latin typeface="黑体" panose="02010609060101010101" pitchFamily="49" charset="-122"/>
                <a:ea typeface="黑体" panose="02010609060101010101" pitchFamily="49" charset="-122"/>
              </a:rPr>
              <a:t>中间状态</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
        <p:nvSpPr>
          <p:cNvPr id="2" name="矩形 1"/>
          <p:cNvSpPr/>
          <p:nvPr/>
        </p:nvSpPr>
        <p:spPr>
          <a:xfrm>
            <a:off x="6527707" y="4393551"/>
            <a:ext cx="2723823" cy="369332"/>
          </a:xfrm>
          <a:prstGeom prst="rect">
            <a:avLst/>
          </a:prstGeom>
        </p:spPr>
        <p:txBody>
          <a:bodyPr wrap="none">
            <a:spAutoFit/>
          </a:bodyPr>
          <a:lstStyle/>
          <a:p>
            <a:r>
              <a:rPr lang="zh-CN" altLang="en-US" dirty="0"/>
              <a:t>由一个带圆角的矩形表示</a:t>
            </a:r>
          </a:p>
        </p:txBody>
      </p:sp>
    </p:spTree>
    <p:extLst>
      <p:ext uri="{BB962C8B-B14F-4D97-AF65-F5344CB8AC3E}">
        <p14:creationId xmlns:p14="http://schemas.microsoft.com/office/powerpoint/2010/main" val="40089441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4"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472381" y="917924"/>
            <a:ext cx="6477000" cy="6019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标题 1">
            <a:extLst>
              <a:ext uri="{FF2B5EF4-FFF2-40B4-BE49-F238E27FC236}">
                <a16:creationId xmlns:a16="http://schemas.microsoft.com/office/drawing/2014/main" id="{E790A494-B035-AC41-AFC3-252F112E3A4F}"/>
              </a:ext>
            </a:extLst>
          </p:cNvPr>
          <p:cNvSpPr txBox="1">
            <a:spLocks/>
          </p:cNvSpPr>
          <p:nvPr/>
        </p:nvSpPr>
        <p:spPr>
          <a:xfrm>
            <a:off x="695633" y="343244"/>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一、活动图概述</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437535" y="1142345"/>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2.</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活动图的图形表示</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0222183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549489" y="1521542"/>
            <a:ext cx="7871793" cy="569669"/>
          </a:xfrm>
        </p:spPr>
        <p:txBody>
          <a:bodyPr>
            <a:normAutofit/>
          </a:bodyPr>
          <a:lstStyle/>
          <a:p>
            <a:r>
              <a:rPr lang="zh-CN" altLang="en-US" sz="2700" dirty="0"/>
              <a:t>与状态相关的</a:t>
            </a:r>
            <a:r>
              <a:rPr lang="zh-CN" altLang="en-US" sz="2700" dirty="0" smtClean="0"/>
              <a:t>动作</a:t>
            </a:r>
            <a:r>
              <a:rPr lang="zh-CN" altLang="en-US" sz="2700" dirty="0" smtClean="0">
                <a:solidFill>
                  <a:srgbClr val="993300"/>
                </a:solidFill>
              </a:rPr>
              <a:t>在</a:t>
            </a:r>
            <a:r>
              <a:rPr lang="zh-CN" altLang="en-US" sz="2700" dirty="0">
                <a:solidFill>
                  <a:srgbClr val="993300"/>
                </a:solidFill>
              </a:rPr>
              <a:t>一个状态中允许有多个动作</a:t>
            </a:r>
            <a:r>
              <a:rPr lang="zh-CN" altLang="en-US" sz="3200" dirty="0">
                <a:solidFill>
                  <a:srgbClr val="993300"/>
                </a:solidFill>
              </a:rPr>
              <a:t>。</a:t>
            </a:r>
          </a:p>
        </p:txBody>
      </p:sp>
      <p:sp>
        <p:nvSpPr>
          <p:cNvPr id="208899" name="Rectangle 3"/>
          <p:cNvSpPr>
            <a:spLocks noGrp="1" noChangeArrowheads="1"/>
          </p:cNvSpPr>
          <p:nvPr>
            <p:ph type="body" idx="1"/>
          </p:nvPr>
        </p:nvSpPr>
        <p:spPr>
          <a:xfrm>
            <a:off x="190355" y="2144836"/>
            <a:ext cx="4519466" cy="3641981"/>
          </a:xfrm>
        </p:spPr>
        <p:txBody>
          <a:bodyPr>
            <a:normAutofit fontScale="85000" lnSpcReduction="20000"/>
          </a:bodyPr>
          <a:lstStyle/>
          <a:p>
            <a:pPr marL="571500" indent="-571500">
              <a:buFont typeface="Wingdings" panose="05000000000000000000" pitchFamily="2" charset="2"/>
              <a:buNone/>
            </a:pPr>
            <a:r>
              <a:rPr lang="en-US" altLang="zh-CN" sz="2400" b="1" dirty="0">
                <a:solidFill>
                  <a:srgbClr val="FF3300"/>
                </a:solidFill>
              </a:rPr>
              <a:t>1.</a:t>
            </a:r>
            <a:r>
              <a:rPr lang="zh-CN" altLang="en-US" sz="2400" b="1" dirty="0">
                <a:solidFill>
                  <a:srgbClr val="FF3300"/>
                </a:solidFill>
              </a:rPr>
              <a:t>入口动作  （</a:t>
            </a:r>
            <a:r>
              <a:rPr lang="en-US" altLang="zh-CN" sz="2400" b="1" dirty="0">
                <a:solidFill>
                  <a:srgbClr val="FF3300"/>
                </a:solidFill>
              </a:rPr>
              <a:t>entry action</a:t>
            </a:r>
            <a:r>
              <a:rPr lang="zh-CN" altLang="en-US" sz="2400" b="1" dirty="0">
                <a:solidFill>
                  <a:srgbClr val="FF3300"/>
                </a:solidFill>
              </a:rPr>
              <a:t>），</a:t>
            </a:r>
            <a:r>
              <a:rPr lang="zh-CN" altLang="en-US" sz="2400" b="1" dirty="0"/>
              <a:t>用来指定进入状态时发生的动作。</a:t>
            </a:r>
          </a:p>
          <a:p>
            <a:pPr marL="571500" indent="-571500">
              <a:buFont typeface="Wingdings" panose="05000000000000000000" pitchFamily="2" charset="2"/>
              <a:buNone/>
            </a:pPr>
            <a:r>
              <a:rPr lang="zh-CN" altLang="en-US" sz="2400" b="1" dirty="0"/>
              <a:t>    </a:t>
            </a:r>
            <a:r>
              <a:rPr lang="zh-CN" altLang="en-US" sz="2400" b="1" dirty="0">
                <a:solidFill>
                  <a:srgbClr val="000099"/>
                </a:solidFill>
              </a:rPr>
              <a:t>语法形式：    </a:t>
            </a:r>
            <a:r>
              <a:rPr lang="en-US" altLang="zh-CN" sz="2400" b="1" dirty="0">
                <a:solidFill>
                  <a:srgbClr val="000099"/>
                </a:solidFill>
              </a:rPr>
              <a:t>entry/</a:t>
            </a:r>
            <a:r>
              <a:rPr lang="zh-CN" altLang="en-US" sz="2400" b="1" dirty="0">
                <a:solidFill>
                  <a:srgbClr val="000099"/>
                </a:solidFill>
              </a:rPr>
              <a:t>动作名 </a:t>
            </a:r>
          </a:p>
          <a:p>
            <a:pPr marL="571500" indent="-571500">
              <a:buFont typeface="Wingdings" panose="05000000000000000000" pitchFamily="2" charset="2"/>
              <a:buNone/>
            </a:pPr>
            <a:r>
              <a:rPr lang="en-US" altLang="zh-CN" sz="2400" b="1" dirty="0">
                <a:solidFill>
                  <a:srgbClr val="FF3300"/>
                </a:solidFill>
              </a:rPr>
              <a:t>2.</a:t>
            </a:r>
            <a:r>
              <a:rPr lang="zh-CN" altLang="en-US" sz="2400" b="1" dirty="0">
                <a:solidFill>
                  <a:srgbClr val="FF3300"/>
                </a:solidFill>
              </a:rPr>
              <a:t>出口动作（</a:t>
            </a:r>
            <a:r>
              <a:rPr lang="en-US" altLang="zh-CN" sz="2400" b="1" dirty="0">
                <a:solidFill>
                  <a:srgbClr val="FF3300"/>
                </a:solidFill>
              </a:rPr>
              <a:t>exit  action</a:t>
            </a:r>
            <a:r>
              <a:rPr lang="zh-CN" altLang="en-US" sz="2400" b="1" dirty="0">
                <a:solidFill>
                  <a:srgbClr val="FF3300"/>
                </a:solidFill>
              </a:rPr>
              <a:t>），</a:t>
            </a:r>
            <a:r>
              <a:rPr lang="zh-CN" altLang="en-US" sz="2400" b="1" dirty="0"/>
              <a:t>用来指定离开该状态时发生的动作。</a:t>
            </a:r>
          </a:p>
          <a:p>
            <a:pPr marL="571500" indent="-571500">
              <a:buFont typeface="Wingdings" panose="05000000000000000000" pitchFamily="2" charset="2"/>
              <a:buNone/>
            </a:pPr>
            <a:r>
              <a:rPr lang="zh-CN" altLang="en-US" sz="2400" b="1" dirty="0"/>
              <a:t>   </a:t>
            </a:r>
            <a:r>
              <a:rPr lang="zh-CN" altLang="en-US" sz="2400" b="1" dirty="0">
                <a:solidFill>
                  <a:srgbClr val="000099"/>
                </a:solidFill>
              </a:rPr>
              <a:t>语法形式：    </a:t>
            </a:r>
            <a:r>
              <a:rPr lang="en-US" altLang="zh-CN" sz="2400" b="1" dirty="0">
                <a:solidFill>
                  <a:srgbClr val="000099"/>
                </a:solidFill>
              </a:rPr>
              <a:t>exit/</a:t>
            </a:r>
            <a:r>
              <a:rPr lang="zh-CN" altLang="en-US" sz="2400" b="1" dirty="0">
                <a:solidFill>
                  <a:srgbClr val="000099"/>
                </a:solidFill>
              </a:rPr>
              <a:t>动作</a:t>
            </a:r>
            <a:r>
              <a:rPr lang="zh-CN" altLang="en-US" sz="2400" b="1" dirty="0" smtClean="0">
                <a:solidFill>
                  <a:srgbClr val="000099"/>
                </a:solidFill>
              </a:rPr>
              <a:t>名</a:t>
            </a:r>
            <a:endParaRPr lang="en-US" altLang="zh-CN" sz="2400" b="1" dirty="0" smtClean="0">
              <a:solidFill>
                <a:srgbClr val="000099"/>
              </a:solidFill>
            </a:endParaRPr>
          </a:p>
          <a:p>
            <a:pPr marL="571500" indent="-571500">
              <a:buNone/>
            </a:pPr>
            <a:r>
              <a:rPr lang="en-US" altLang="zh-CN" sz="2400" b="1" dirty="0">
                <a:solidFill>
                  <a:srgbClr val="FF3300"/>
                </a:solidFill>
              </a:rPr>
              <a:t>3.</a:t>
            </a:r>
            <a:r>
              <a:rPr lang="zh-CN" altLang="en-US" sz="2400" b="1" dirty="0">
                <a:solidFill>
                  <a:srgbClr val="993300"/>
                </a:solidFill>
              </a:rPr>
              <a:t>内部转移</a:t>
            </a:r>
            <a:r>
              <a:rPr lang="en-US" altLang="zh-CN" sz="2400" b="1" dirty="0">
                <a:solidFill>
                  <a:srgbClr val="993300"/>
                </a:solidFill>
              </a:rPr>
              <a:t>---</a:t>
            </a:r>
            <a:r>
              <a:rPr lang="en-US" altLang="zh-CN" sz="2400" b="1" dirty="0">
                <a:solidFill>
                  <a:srgbClr val="FF3300"/>
                </a:solidFill>
              </a:rPr>
              <a:t>Do</a:t>
            </a:r>
            <a:r>
              <a:rPr lang="zh-CN" altLang="en-US" sz="2400" b="1" dirty="0">
                <a:solidFill>
                  <a:srgbClr val="FF3300"/>
                </a:solidFill>
              </a:rPr>
              <a:t>动作（</a:t>
            </a:r>
            <a:r>
              <a:rPr lang="en-US" altLang="zh-CN" sz="2400" b="1" dirty="0">
                <a:solidFill>
                  <a:srgbClr val="FF3300"/>
                </a:solidFill>
              </a:rPr>
              <a:t>do   action</a:t>
            </a:r>
            <a:r>
              <a:rPr lang="zh-CN" altLang="en-US" sz="2400" b="1" dirty="0">
                <a:solidFill>
                  <a:srgbClr val="FF3300"/>
                </a:solidFill>
              </a:rPr>
              <a:t>），</a:t>
            </a:r>
            <a:r>
              <a:rPr lang="zh-CN" altLang="en-US" sz="2400" b="1" dirty="0"/>
              <a:t>用于标记内部活动，用来指定处于该状态时执行的动作。</a:t>
            </a:r>
          </a:p>
          <a:p>
            <a:pPr marL="571500" indent="-571500">
              <a:buNone/>
            </a:pPr>
            <a:r>
              <a:rPr lang="zh-CN" altLang="en-US" sz="2400" b="1" dirty="0"/>
              <a:t>    </a:t>
            </a:r>
            <a:r>
              <a:rPr lang="zh-CN" altLang="en-US" sz="2400" b="1" dirty="0">
                <a:solidFill>
                  <a:srgbClr val="000099"/>
                </a:solidFill>
              </a:rPr>
              <a:t>语法形式：   </a:t>
            </a:r>
            <a:r>
              <a:rPr lang="en-US" altLang="zh-CN" sz="2400" b="1" dirty="0">
                <a:solidFill>
                  <a:srgbClr val="000099"/>
                </a:solidFill>
              </a:rPr>
              <a:t>do/</a:t>
            </a:r>
            <a:r>
              <a:rPr lang="zh-CN" altLang="en-US" sz="2400" b="1" dirty="0">
                <a:solidFill>
                  <a:srgbClr val="000099"/>
                </a:solidFill>
              </a:rPr>
              <a:t>动作名</a:t>
            </a:r>
          </a:p>
          <a:p>
            <a:pPr marL="0" indent="0">
              <a:buNone/>
            </a:pPr>
            <a:r>
              <a:rPr lang="zh-CN" altLang="en-US" sz="2400" b="1" dirty="0" smtClean="0">
                <a:solidFill>
                  <a:srgbClr val="000099"/>
                </a:solidFill>
              </a:rPr>
              <a:t> </a:t>
            </a:r>
            <a:r>
              <a:rPr lang="zh-CN" altLang="en-US" sz="2400" b="1" dirty="0">
                <a:solidFill>
                  <a:srgbClr val="000099"/>
                </a:solidFill>
              </a:rPr>
              <a:t>内部转移</a:t>
            </a:r>
            <a:r>
              <a:rPr lang="zh-CN" altLang="en-US" sz="2400" b="1" dirty="0">
                <a:solidFill>
                  <a:srgbClr val="009900"/>
                </a:solidFill>
              </a:rPr>
              <a:t>不会改变对象的状态，内部转移在入口动作执行完毕后开始执行。</a:t>
            </a:r>
            <a:endParaRPr lang="zh-CN" altLang="en-US" sz="2400" dirty="0">
              <a:solidFill>
                <a:srgbClr val="009900"/>
              </a:solidFill>
            </a:endParaRPr>
          </a:p>
          <a:p>
            <a:pPr marL="571500" indent="-571500">
              <a:buFont typeface="Wingdings" panose="05000000000000000000" pitchFamily="2" charset="2"/>
              <a:buNone/>
            </a:pPr>
            <a:endParaRPr lang="en-US" altLang="zh-CN" sz="2400" b="1" dirty="0" smtClean="0">
              <a:solidFill>
                <a:srgbClr val="000099"/>
              </a:solidFill>
            </a:endParaRPr>
          </a:p>
          <a:p>
            <a:pPr marL="571500" indent="-571500">
              <a:buFont typeface="Wingdings" panose="05000000000000000000" pitchFamily="2" charset="2"/>
              <a:buNone/>
            </a:pPr>
            <a:endParaRPr lang="zh-CN" altLang="en-US" sz="2400" dirty="0">
              <a:solidFill>
                <a:srgbClr val="000099"/>
              </a:solidFill>
            </a:endParaRPr>
          </a:p>
          <a:p>
            <a:pPr marL="571500" indent="-571500">
              <a:buFont typeface="Wingdings" panose="05000000000000000000" pitchFamily="2" charset="2"/>
              <a:buAutoNum type="arabicPeriod" startAt="3"/>
            </a:pPr>
            <a:endParaRPr lang="en-US" altLang="zh-CN" sz="2400" dirty="0">
              <a:solidFill>
                <a:srgbClr val="000099"/>
              </a:solidFill>
            </a:endParaRPr>
          </a:p>
        </p:txBody>
      </p:sp>
      <p:sp>
        <p:nvSpPr>
          <p:cNvPr id="208902" name="AutoShape 6"/>
          <p:cNvSpPr>
            <a:spLocks noChangeArrowheads="1"/>
          </p:cNvSpPr>
          <p:nvPr/>
        </p:nvSpPr>
        <p:spPr bwMode="auto">
          <a:xfrm>
            <a:off x="325271" y="5831357"/>
            <a:ext cx="4030907" cy="1002115"/>
          </a:xfrm>
          <a:prstGeom prst="wedgeRectCallout">
            <a:avLst>
              <a:gd name="adj1" fmla="val -21944"/>
              <a:gd name="adj2" fmla="val 15671"/>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000" b="1" dirty="0"/>
              <a:t>注意：由于入口动作和出口动作是隐式地激活，因此它们既没有参数也没有守卫条件。</a:t>
            </a:r>
          </a:p>
        </p:txBody>
      </p:sp>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7" name="文本框 6">
            <a:extLst>
              <a:ext uri="{FF2B5EF4-FFF2-40B4-BE49-F238E27FC236}">
                <a16:creationId xmlns:a16="http://schemas.microsoft.com/office/drawing/2014/main" id="{6EC53871-C795-0242-80AC-EC3542AED0D3}"/>
              </a:ext>
            </a:extLst>
          </p:cNvPr>
          <p:cNvSpPr txBox="1"/>
          <p:nvPr/>
        </p:nvSpPr>
        <p:spPr>
          <a:xfrm>
            <a:off x="192512" y="1049463"/>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1.</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状态</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7030A0"/>
                </a:solidFill>
                <a:latin typeface="黑体" panose="02010609060101010101" pitchFamily="49" charset="-122"/>
                <a:ea typeface="黑体" panose="02010609060101010101" pitchFamily="49" charset="-122"/>
              </a:rPr>
              <a:t>与</a:t>
            </a:r>
            <a:r>
              <a:rPr kumimoji="1" lang="zh-CN" altLang="en-US" sz="2400" b="1" dirty="0">
                <a:solidFill>
                  <a:srgbClr val="7030A0"/>
                </a:solidFill>
                <a:latin typeface="黑体" panose="02010609060101010101" pitchFamily="49" charset="-122"/>
                <a:ea typeface="黑体" panose="02010609060101010101" pitchFamily="49" charset="-122"/>
              </a:rPr>
              <a:t>状态相关的动作</a:t>
            </a:r>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326" y="2144836"/>
            <a:ext cx="4558747" cy="4445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8430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body" idx="1"/>
          </p:nvPr>
        </p:nvSpPr>
        <p:spPr>
          <a:xfrm>
            <a:off x="472818" y="1568255"/>
            <a:ext cx="8229600" cy="4411663"/>
          </a:xfrm>
        </p:spPr>
        <p:txBody>
          <a:bodyPr/>
          <a:lstStyle/>
          <a:p>
            <a:pPr marL="182563" indent="-1588">
              <a:buFont typeface="Wingdings" panose="05000000000000000000" pitchFamily="2" charset="2"/>
              <a:buNone/>
            </a:pPr>
            <a:r>
              <a:rPr lang="en-US" altLang="zh-CN" sz="2400" b="1" dirty="0" smtClean="0">
                <a:solidFill>
                  <a:srgbClr val="000099"/>
                </a:solidFill>
              </a:rPr>
              <a:t>event</a:t>
            </a:r>
            <a:r>
              <a:rPr lang="zh-CN" altLang="en-US" sz="2400" b="1" dirty="0"/>
              <a:t>用来指定当特定事件触发时发生指定动作，但此事件不会激发状态的改变，属于内部活动。 </a:t>
            </a:r>
          </a:p>
          <a:p>
            <a:pPr>
              <a:buFont typeface="Wingdings" panose="05000000000000000000" pitchFamily="2" charset="2"/>
              <a:buNone/>
            </a:pPr>
            <a:endParaRPr lang="zh-CN" altLang="en-US" b="1" dirty="0"/>
          </a:p>
          <a:p>
            <a:pPr>
              <a:buFont typeface="Wingdings" panose="05000000000000000000" pitchFamily="2" charset="2"/>
              <a:buNone/>
            </a:pPr>
            <a:r>
              <a:rPr lang="zh-CN" altLang="en-US" b="1" dirty="0"/>
              <a:t>    </a:t>
            </a:r>
          </a:p>
          <a:p>
            <a:pPr>
              <a:buFont typeface="Wingdings" panose="05000000000000000000" pitchFamily="2" charset="2"/>
              <a:buNone/>
            </a:pPr>
            <a:r>
              <a:rPr lang="zh-CN" altLang="en-US" dirty="0"/>
              <a:t>   </a:t>
            </a:r>
          </a:p>
        </p:txBody>
      </p:sp>
      <p:pic>
        <p:nvPicPr>
          <p:cNvPr id="2119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2377" y="2626472"/>
            <a:ext cx="3143250" cy="457200"/>
          </a:xfrm>
          <a:prstGeom prst="rect">
            <a:avLst/>
          </a:prstGeom>
          <a:noFill/>
          <a:extLst>
            <a:ext uri="{909E8E84-426E-40DD-AFC4-6F175D3DCCD1}">
              <a14:hiddenFill xmlns:a14="http://schemas.microsoft.com/office/drawing/2010/main">
                <a:solidFill>
                  <a:srgbClr val="FFFFFF"/>
                </a:solidFill>
              </a14:hiddenFill>
            </a:ext>
          </a:extLst>
        </p:spPr>
      </p:pic>
      <p:pic>
        <p:nvPicPr>
          <p:cNvPr id="2119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127" y="3354220"/>
            <a:ext cx="7239000" cy="297180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192512" y="1049463"/>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1.</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状态</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其他事件和动作</a:t>
            </a:r>
          </a:p>
        </p:txBody>
      </p:sp>
    </p:spTree>
    <p:extLst>
      <p:ext uri="{BB962C8B-B14F-4D97-AF65-F5344CB8AC3E}">
        <p14:creationId xmlns:p14="http://schemas.microsoft.com/office/powerpoint/2010/main" val="271521400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Grp="1" noChangeArrowheads="1"/>
          </p:cNvSpPr>
          <p:nvPr>
            <p:ph type="body" idx="1"/>
          </p:nvPr>
        </p:nvSpPr>
        <p:spPr>
          <a:xfrm>
            <a:off x="570790" y="4709259"/>
            <a:ext cx="8229600" cy="2016125"/>
          </a:xfrm>
        </p:spPr>
        <p:txBody>
          <a:bodyPr/>
          <a:lstStyle/>
          <a:p>
            <a:r>
              <a:rPr lang="zh-CN" altLang="en-US" b="1" dirty="0"/>
              <a:t>语法形式为      </a:t>
            </a:r>
            <a:r>
              <a:rPr lang="zh-CN" altLang="en-US" b="1" dirty="0">
                <a:solidFill>
                  <a:srgbClr val="FF3300"/>
                </a:solidFill>
              </a:rPr>
              <a:t>延迟事件</a:t>
            </a:r>
            <a:r>
              <a:rPr lang="en-US" altLang="zh-CN" b="1" dirty="0">
                <a:solidFill>
                  <a:srgbClr val="FF3300"/>
                </a:solidFill>
              </a:rPr>
              <a:t>/defer</a:t>
            </a:r>
          </a:p>
        </p:txBody>
      </p:sp>
      <p:pic>
        <p:nvPicPr>
          <p:cNvPr id="2129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451" y="1626474"/>
            <a:ext cx="7383354" cy="2924228"/>
          </a:xfrm>
          <a:prstGeom prst="rect">
            <a:avLst/>
          </a:prstGeom>
          <a:noFill/>
          <a:extLst>
            <a:ext uri="{909E8E84-426E-40DD-AFC4-6F175D3DCCD1}">
              <a14:hiddenFill xmlns:a14="http://schemas.microsoft.com/office/drawing/2010/main">
                <a:solidFill>
                  <a:srgbClr val="FFFFFF"/>
                </a:solidFill>
              </a14:hiddenFill>
            </a:ext>
          </a:extLst>
        </p:spPr>
      </p:pic>
      <p:pic>
        <p:nvPicPr>
          <p:cNvPr id="2129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5048250"/>
            <a:ext cx="3429000" cy="1809750"/>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7" name="文本框 6">
            <a:extLst>
              <a:ext uri="{FF2B5EF4-FFF2-40B4-BE49-F238E27FC236}">
                <a16:creationId xmlns:a16="http://schemas.microsoft.com/office/drawing/2014/main" id="{6EC53871-C795-0242-80AC-EC3542AED0D3}"/>
              </a:ext>
            </a:extLst>
          </p:cNvPr>
          <p:cNvSpPr txBox="1"/>
          <p:nvPr/>
        </p:nvSpPr>
        <p:spPr>
          <a:xfrm>
            <a:off x="192512" y="1049463"/>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1.</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状态</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7030A0"/>
                </a:solidFill>
                <a:latin typeface="黑体" panose="02010609060101010101" pitchFamily="49" charset="-122"/>
                <a:ea typeface="黑体" panose="02010609060101010101" pitchFamily="49" charset="-122"/>
              </a:rPr>
              <a:t>延迟事件</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49970508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878" name="Picture 6"/>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685800" y="3042321"/>
            <a:ext cx="7086600" cy="284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78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7448" y="2114195"/>
            <a:ext cx="4495800" cy="53340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192512" y="1049463"/>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1.</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状态</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7030A0"/>
                </a:solidFill>
                <a:latin typeface="黑体" panose="02010609060101010101" pitchFamily="49" charset="-122"/>
                <a:ea typeface="黑体" panose="02010609060101010101" pitchFamily="49" charset="-122"/>
              </a:rPr>
              <a:t>子状态</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3051043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192512" y="1049463"/>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1.</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状态</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7030A0"/>
                </a:solidFill>
                <a:latin typeface="黑体" panose="02010609060101010101" pitchFamily="49" charset="-122"/>
                <a:ea typeface="黑体" panose="02010609060101010101" pitchFamily="49" charset="-122"/>
              </a:rPr>
              <a:t>组合</a:t>
            </a:r>
            <a:r>
              <a:rPr kumimoji="1" lang="zh-CN" altLang="en-US" sz="2400" b="1" dirty="0">
                <a:solidFill>
                  <a:srgbClr val="7030A0"/>
                </a:solidFill>
                <a:latin typeface="黑体" panose="02010609060101010101" pitchFamily="49" charset="-122"/>
                <a:ea typeface="黑体" panose="02010609060101010101" pitchFamily="49" charset="-122"/>
              </a:rPr>
              <a:t>（成）状态（复合状态）</a:t>
            </a:r>
          </a:p>
        </p:txBody>
      </p:sp>
      <p:pic>
        <p:nvPicPr>
          <p:cNvPr id="2" name="图片 1"/>
          <p:cNvPicPr>
            <a:picLocks noChangeAspect="1"/>
          </p:cNvPicPr>
          <p:nvPr/>
        </p:nvPicPr>
        <p:blipFill>
          <a:blip r:embed="rId4"/>
          <a:stretch>
            <a:fillRect/>
          </a:stretch>
        </p:blipFill>
        <p:spPr>
          <a:xfrm>
            <a:off x="2021915" y="2405025"/>
            <a:ext cx="6343992" cy="1881429"/>
          </a:xfrm>
          <a:prstGeom prst="rect">
            <a:avLst/>
          </a:prstGeom>
        </p:spPr>
      </p:pic>
      <p:sp>
        <p:nvSpPr>
          <p:cNvPr id="3" name="文本框 2"/>
          <p:cNvSpPr txBox="1"/>
          <p:nvPr/>
        </p:nvSpPr>
        <p:spPr>
          <a:xfrm>
            <a:off x="617929" y="1602598"/>
            <a:ext cx="5109091" cy="461665"/>
          </a:xfrm>
          <a:prstGeom prst="rect">
            <a:avLst/>
          </a:prstGeom>
          <a:noFill/>
        </p:spPr>
        <p:txBody>
          <a:bodyPr wrap="none" rtlCol="0">
            <a:spAutoFit/>
          </a:bodyPr>
          <a:lstStyle/>
          <a:p>
            <a:r>
              <a:rPr lang="zh-CN" altLang="en-US" sz="2400" dirty="0" smtClean="0"/>
              <a:t>含有子状态的状态被称为组合状态。</a:t>
            </a:r>
            <a:endParaRPr lang="zh-CN" altLang="en-US" sz="2400" dirty="0"/>
          </a:p>
        </p:txBody>
      </p:sp>
      <p:pic>
        <p:nvPicPr>
          <p:cNvPr id="6" name="图片 5"/>
          <p:cNvPicPr>
            <a:picLocks noChangeAspect="1"/>
          </p:cNvPicPr>
          <p:nvPr/>
        </p:nvPicPr>
        <p:blipFill>
          <a:blip r:embed="rId5"/>
          <a:stretch>
            <a:fillRect/>
          </a:stretch>
        </p:blipFill>
        <p:spPr>
          <a:xfrm>
            <a:off x="2911717" y="4761896"/>
            <a:ext cx="6124670" cy="2059704"/>
          </a:xfrm>
          <a:prstGeom prst="rect">
            <a:avLst/>
          </a:prstGeom>
        </p:spPr>
      </p:pic>
      <p:sp>
        <p:nvSpPr>
          <p:cNvPr id="8" name="矩形 7"/>
          <p:cNvSpPr/>
          <p:nvPr/>
        </p:nvSpPr>
        <p:spPr>
          <a:xfrm>
            <a:off x="0" y="4027051"/>
            <a:ext cx="3332328" cy="193899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r>
              <a:rPr lang="zh-CN" altLang="en-US" sz="2400" b="1" dirty="0"/>
              <a:t>运用组合状态可以把细节隐藏起来，整个图变得清晰。简化模型的复杂度，增强模型的清晰度。</a:t>
            </a:r>
          </a:p>
        </p:txBody>
      </p:sp>
      <p:sp>
        <p:nvSpPr>
          <p:cNvPr id="9" name="矩形 8"/>
          <p:cNvSpPr/>
          <p:nvPr/>
        </p:nvSpPr>
        <p:spPr>
          <a:xfrm>
            <a:off x="0" y="2884074"/>
            <a:ext cx="3262432" cy="461665"/>
          </a:xfrm>
          <a:prstGeom prst="rect">
            <a:avLst/>
          </a:prstGeom>
        </p:spPr>
        <p:txBody>
          <a:bodyPr wrap="none">
            <a:spAutoFit/>
          </a:bodyPr>
          <a:lstStyle/>
          <a:p>
            <a:r>
              <a:rPr lang="zh-CN" altLang="en-US" sz="2400" dirty="0">
                <a:solidFill>
                  <a:srgbClr val="FF0000"/>
                </a:solidFill>
              </a:rPr>
              <a:t>为什么用组合状态呢？</a:t>
            </a:r>
          </a:p>
        </p:txBody>
      </p:sp>
    </p:spTree>
    <p:extLst>
      <p:ext uri="{BB962C8B-B14F-4D97-AF65-F5344CB8AC3E}">
        <p14:creationId xmlns:p14="http://schemas.microsoft.com/office/powerpoint/2010/main" val="3541688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body" idx="1"/>
          </p:nvPr>
        </p:nvSpPr>
        <p:spPr>
          <a:xfrm>
            <a:off x="228600" y="1641376"/>
            <a:ext cx="8512155" cy="4607024"/>
          </a:xfrm>
          <a:solidFill>
            <a:srgbClr val="FFFFFF"/>
          </a:solidFill>
        </p:spPr>
        <p:txBody>
          <a:bodyPr>
            <a:normAutofit/>
          </a:bodyPr>
          <a:lstStyle/>
          <a:p>
            <a:r>
              <a:rPr lang="zh-CN" altLang="en-US" sz="2400" b="1" dirty="0"/>
              <a:t>当状态机通过转换从某种状态转入组成状态时，此转换的目的可能是这个组成状态本身（</a:t>
            </a:r>
            <a:r>
              <a:rPr lang="zh-CN" altLang="en-US" sz="2400" b="1" dirty="0">
                <a:solidFill>
                  <a:srgbClr val="FF3300"/>
                </a:solidFill>
              </a:rPr>
              <a:t>从子初始状态开始进行</a:t>
            </a:r>
            <a:r>
              <a:rPr lang="zh-CN" altLang="en-US" sz="2400" b="1" dirty="0"/>
              <a:t>），也可能是这个组成状态的子状态（</a:t>
            </a:r>
            <a:r>
              <a:rPr lang="zh-CN" altLang="en-US" sz="2400" b="1" dirty="0">
                <a:solidFill>
                  <a:srgbClr val="FF3300"/>
                </a:solidFill>
              </a:rPr>
              <a:t>从该子状态开始进行</a:t>
            </a:r>
            <a:r>
              <a:rPr lang="zh-CN" altLang="en-US" sz="2400" b="1" dirty="0"/>
              <a:t>） 。 </a:t>
            </a:r>
          </a:p>
          <a:p>
            <a:r>
              <a:rPr lang="zh-CN" altLang="en-US" sz="2400" b="1" dirty="0">
                <a:solidFill>
                  <a:srgbClr val="3333CC"/>
                </a:solidFill>
              </a:rPr>
              <a:t>类似的，可以从组合状态中的子状态直接转移到目标状态，也可以从组合状态本身转移到目标状态。 </a:t>
            </a:r>
          </a:p>
          <a:p>
            <a:endParaRPr lang="en-US" altLang="zh-CN" sz="2400" dirty="0"/>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192512" y="1049463"/>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1.</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状态</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7030A0"/>
                </a:solidFill>
                <a:latin typeface="黑体" panose="02010609060101010101" pitchFamily="49" charset="-122"/>
                <a:ea typeface="黑体" panose="02010609060101010101" pitchFamily="49" charset="-122"/>
              </a:rPr>
              <a:t>组合</a:t>
            </a:r>
            <a:r>
              <a:rPr kumimoji="1" lang="zh-CN" altLang="en-US" sz="2400" b="1" dirty="0">
                <a:solidFill>
                  <a:srgbClr val="7030A0"/>
                </a:solidFill>
                <a:latin typeface="黑体" panose="02010609060101010101" pitchFamily="49" charset="-122"/>
                <a:ea typeface="黑体" panose="02010609060101010101" pitchFamily="49" charset="-122"/>
              </a:rPr>
              <a:t>（成）状态（复合状态）</a:t>
            </a:r>
          </a:p>
        </p:txBody>
      </p:sp>
      <p:grpSp>
        <p:nvGrpSpPr>
          <p:cNvPr id="6" name="组合 5"/>
          <p:cNvGrpSpPr/>
          <p:nvPr/>
        </p:nvGrpSpPr>
        <p:grpSpPr>
          <a:xfrm>
            <a:off x="533400" y="3505200"/>
            <a:ext cx="8077200" cy="3109913"/>
            <a:chOff x="533400" y="3505200"/>
            <a:chExt cx="8077200" cy="3109913"/>
          </a:xfrm>
        </p:grpSpPr>
        <p:pic>
          <p:nvPicPr>
            <p:cNvPr id="1904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505200"/>
              <a:ext cx="8077200" cy="3109913"/>
            </a:xfrm>
            <a:prstGeom prst="rect">
              <a:avLst/>
            </a:prstGeom>
            <a:noFill/>
            <a:extLst>
              <a:ext uri="{909E8E84-426E-40DD-AFC4-6F175D3DCCD1}">
                <a14:hiddenFill xmlns:a14="http://schemas.microsoft.com/office/drawing/2010/main">
                  <a:solidFill>
                    <a:srgbClr val="FFFFFF"/>
                  </a:solidFill>
                </a14:hiddenFill>
              </a:ext>
            </a:extLst>
          </p:spPr>
        </p:pic>
        <p:cxnSp>
          <p:nvCxnSpPr>
            <p:cNvPr id="3" name="直接箭头连接符 2"/>
            <p:cNvCxnSpPr/>
            <p:nvPr/>
          </p:nvCxnSpPr>
          <p:spPr>
            <a:xfrm>
              <a:off x="4782142" y="4844616"/>
              <a:ext cx="1124541" cy="846246"/>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723217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3"/>
          <p:cNvSpPr>
            <a:spLocks noGrp="1" noChangeArrowheads="1"/>
          </p:cNvSpPr>
          <p:nvPr>
            <p:ph type="body" idx="1"/>
          </p:nvPr>
        </p:nvSpPr>
        <p:spPr>
          <a:xfrm>
            <a:off x="457199" y="1719264"/>
            <a:ext cx="8510735" cy="2472209"/>
          </a:xfrm>
        </p:spPr>
        <p:txBody>
          <a:bodyPr>
            <a:noAutofit/>
          </a:bodyPr>
          <a:lstStyle/>
          <a:p>
            <a:pPr algn="just"/>
            <a:r>
              <a:rPr lang="zh-CN" altLang="en-US" sz="2400" b="1" dirty="0"/>
              <a:t>组成状态中子状态可以是</a:t>
            </a:r>
            <a:r>
              <a:rPr lang="zh-CN" altLang="en-US" sz="2400" b="1" dirty="0">
                <a:solidFill>
                  <a:srgbClr val="FF3300"/>
                </a:solidFill>
              </a:rPr>
              <a:t>顺序子状态</a:t>
            </a:r>
            <a:r>
              <a:rPr lang="zh-CN" altLang="en-US" sz="2400" b="1" dirty="0"/>
              <a:t>，也可以是</a:t>
            </a:r>
            <a:r>
              <a:rPr lang="zh-CN" altLang="en-US" sz="2400" b="1" dirty="0">
                <a:solidFill>
                  <a:srgbClr val="FF3300"/>
                </a:solidFill>
              </a:rPr>
              <a:t>并发子状态</a:t>
            </a:r>
            <a:r>
              <a:rPr lang="zh-CN" altLang="en-US" sz="2400" b="1" dirty="0"/>
              <a:t>。</a:t>
            </a:r>
          </a:p>
          <a:p>
            <a:pPr algn="just"/>
            <a:r>
              <a:rPr lang="zh-CN" altLang="en-US" sz="2400" b="1" dirty="0" smtClean="0"/>
              <a:t>组成</a:t>
            </a:r>
            <a:r>
              <a:rPr lang="zh-CN" altLang="en-US" sz="2400" b="1" dirty="0"/>
              <a:t>状态可以使用</a:t>
            </a:r>
            <a:r>
              <a:rPr lang="zh-CN" altLang="en-US" sz="2400" b="1" dirty="0">
                <a:solidFill>
                  <a:srgbClr val="000099"/>
                </a:solidFill>
              </a:rPr>
              <a:t>“与”（</a:t>
            </a:r>
            <a:r>
              <a:rPr lang="en-US" altLang="zh-CN" sz="2400" b="1" dirty="0">
                <a:solidFill>
                  <a:srgbClr val="000099"/>
                </a:solidFill>
              </a:rPr>
              <a:t>and</a:t>
            </a:r>
            <a:r>
              <a:rPr lang="zh-CN" altLang="en-US" sz="2400" b="1" dirty="0">
                <a:solidFill>
                  <a:srgbClr val="000099"/>
                </a:solidFill>
              </a:rPr>
              <a:t>）关系</a:t>
            </a:r>
            <a:r>
              <a:rPr lang="zh-CN" altLang="en-US" sz="2400" b="1" dirty="0"/>
              <a:t>分解</a:t>
            </a:r>
            <a:r>
              <a:rPr lang="zh-CN" altLang="en-US" sz="2400" b="1" dirty="0" smtClean="0"/>
              <a:t>为</a:t>
            </a:r>
            <a:r>
              <a:rPr lang="zh-CN" altLang="en-US" sz="2400" b="1" dirty="0" smtClean="0">
                <a:solidFill>
                  <a:srgbClr val="FF3300"/>
                </a:solidFill>
              </a:rPr>
              <a:t>并发子</a:t>
            </a:r>
            <a:r>
              <a:rPr lang="zh-CN" altLang="en-US" sz="2400" b="1" dirty="0">
                <a:solidFill>
                  <a:srgbClr val="FF3300"/>
                </a:solidFill>
              </a:rPr>
              <a:t>状态</a:t>
            </a:r>
            <a:r>
              <a:rPr lang="zh-CN" altLang="en-US" sz="2400" b="1" dirty="0"/>
              <a:t>，或者通过</a:t>
            </a:r>
            <a:r>
              <a:rPr lang="zh-CN" altLang="en-US" sz="2400" b="1" dirty="0">
                <a:solidFill>
                  <a:srgbClr val="000099"/>
                </a:solidFill>
              </a:rPr>
              <a:t>“或”（</a:t>
            </a:r>
            <a:r>
              <a:rPr lang="en-US" altLang="zh-CN" sz="2400" b="1" dirty="0">
                <a:solidFill>
                  <a:srgbClr val="000099"/>
                </a:solidFill>
              </a:rPr>
              <a:t>or</a:t>
            </a:r>
            <a:r>
              <a:rPr lang="zh-CN" altLang="en-US" sz="2400" b="1" dirty="0">
                <a:solidFill>
                  <a:srgbClr val="000099"/>
                </a:solidFill>
              </a:rPr>
              <a:t>）关系</a:t>
            </a:r>
            <a:r>
              <a:rPr lang="zh-CN" altLang="en-US" sz="2400" b="1" dirty="0"/>
              <a:t>分解为互相排斥</a:t>
            </a:r>
            <a:r>
              <a:rPr lang="zh-CN" altLang="en-US" sz="2400" b="1" dirty="0" smtClean="0"/>
              <a:t>的</a:t>
            </a:r>
            <a:r>
              <a:rPr lang="zh-CN" altLang="en-US" sz="2400" b="1" dirty="0" smtClean="0">
                <a:solidFill>
                  <a:srgbClr val="FF3300"/>
                </a:solidFill>
              </a:rPr>
              <a:t>顺序子</a:t>
            </a:r>
            <a:r>
              <a:rPr lang="zh-CN" altLang="en-US" sz="2400" b="1" dirty="0">
                <a:solidFill>
                  <a:srgbClr val="FF3300"/>
                </a:solidFill>
              </a:rPr>
              <a:t>状态</a:t>
            </a:r>
            <a:r>
              <a:rPr lang="zh-CN" altLang="en-US" sz="2400" b="1" dirty="0"/>
              <a:t>。</a:t>
            </a:r>
          </a:p>
          <a:p>
            <a:pPr algn="just"/>
            <a:r>
              <a:rPr lang="zh-CN" altLang="en-US" sz="2400" b="1" dirty="0" smtClean="0">
                <a:solidFill>
                  <a:srgbClr val="000099"/>
                </a:solidFill>
              </a:rPr>
              <a:t>“或”</a:t>
            </a:r>
            <a:r>
              <a:rPr lang="zh-CN" altLang="en-US" sz="2400" b="1" dirty="0">
                <a:solidFill>
                  <a:srgbClr val="000099"/>
                </a:solidFill>
              </a:rPr>
              <a:t>（</a:t>
            </a:r>
            <a:r>
              <a:rPr lang="en-US" altLang="zh-CN" sz="2400" b="1" dirty="0">
                <a:solidFill>
                  <a:srgbClr val="000099"/>
                </a:solidFill>
              </a:rPr>
              <a:t>or</a:t>
            </a:r>
            <a:r>
              <a:rPr lang="zh-CN" altLang="en-US" sz="2400" b="1" dirty="0">
                <a:solidFill>
                  <a:srgbClr val="000099"/>
                </a:solidFill>
              </a:rPr>
              <a:t>）关系</a:t>
            </a:r>
            <a:r>
              <a:rPr lang="zh-CN" altLang="en-US" sz="2400" b="1" dirty="0"/>
              <a:t>说明在某一时刻仅可以到达组合状态中的一个子状态， </a:t>
            </a:r>
            <a:r>
              <a:rPr lang="zh-CN" altLang="en-US" sz="2400" b="1" dirty="0">
                <a:solidFill>
                  <a:srgbClr val="000099"/>
                </a:solidFill>
              </a:rPr>
              <a:t>“与”（</a:t>
            </a:r>
            <a:r>
              <a:rPr lang="en-US" altLang="zh-CN" sz="2400" b="1" dirty="0">
                <a:solidFill>
                  <a:srgbClr val="000099"/>
                </a:solidFill>
              </a:rPr>
              <a:t>and</a:t>
            </a:r>
            <a:r>
              <a:rPr lang="zh-CN" altLang="en-US" sz="2400" b="1" dirty="0">
                <a:solidFill>
                  <a:srgbClr val="000099"/>
                </a:solidFill>
              </a:rPr>
              <a:t>）关系</a:t>
            </a:r>
            <a:r>
              <a:rPr lang="zh-CN" altLang="en-US" sz="2400" b="1" dirty="0"/>
              <a:t>说明组合状态中在某一时刻可以同时到达多个子状态。</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192512" y="1049463"/>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1.</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状态</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7030A0"/>
                </a:solidFill>
                <a:latin typeface="黑体" panose="02010609060101010101" pitchFamily="49" charset="-122"/>
                <a:ea typeface="黑体" panose="02010609060101010101" pitchFamily="49" charset="-122"/>
              </a:rPr>
              <a:t>组合</a:t>
            </a:r>
            <a:r>
              <a:rPr kumimoji="1" lang="zh-CN" altLang="en-US" sz="2400" b="1" dirty="0">
                <a:solidFill>
                  <a:srgbClr val="7030A0"/>
                </a:solidFill>
                <a:latin typeface="黑体" panose="02010609060101010101" pitchFamily="49" charset="-122"/>
                <a:ea typeface="黑体" panose="02010609060101010101" pitchFamily="49" charset="-122"/>
              </a:rPr>
              <a:t>（成）状态（复合状态）</a:t>
            </a:r>
          </a:p>
        </p:txBody>
      </p:sp>
      <p:pic>
        <p:nvPicPr>
          <p:cNvPr id="3" name="图片 2"/>
          <p:cNvPicPr>
            <a:picLocks noChangeAspect="1"/>
          </p:cNvPicPr>
          <p:nvPr/>
        </p:nvPicPr>
        <p:blipFill>
          <a:blip r:embed="rId4"/>
          <a:stretch>
            <a:fillRect/>
          </a:stretch>
        </p:blipFill>
        <p:spPr>
          <a:xfrm>
            <a:off x="1476079" y="4268405"/>
            <a:ext cx="6310519" cy="1132523"/>
          </a:xfrm>
          <a:prstGeom prst="rect">
            <a:avLst/>
          </a:prstGeom>
        </p:spPr>
      </p:pic>
      <p:sp>
        <p:nvSpPr>
          <p:cNvPr id="8" name="Rectangle 3"/>
          <p:cNvSpPr txBox="1">
            <a:spLocks noChangeArrowheads="1"/>
          </p:cNvSpPr>
          <p:nvPr/>
        </p:nvSpPr>
        <p:spPr>
          <a:xfrm>
            <a:off x="325272" y="5400928"/>
            <a:ext cx="7772400" cy="1087511"/>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sz="2200" b="1" dirty="0" smtClean="0">
                <a:solidFill>
                  <a:srgbClr val="FF0000"/>
                </a:solidFill>
              </a:rPr>
              <a:t>顺序子状态</a:t>
            </a:r>
            <a:endParaRPr lang="en-US" altLang="zh-CN" sz="2200" b="1" dirty="0" smtClean="0">
              <a:solidFill>
                <a:srgbClr val="FF0000"/>
              </a:solidFill>
            </a:endParaRPr>
          </a:p>
          <a:p>
            <a:r>
              <a:rPr lang="zh-CN" altLang="en-US" b="1" dirty="0" smtClean="0"/>
              <a:t>如果一个组成状态的子状态对应的对象在其生命期内的</a:t>
            </a:r>
            <a:r>
              <a:rPr lang="zh-CN" altLang="en-US" b="1" dirty="0" smtClean="0">
                <a:solidFill>
                  <a:srgbClr val="FF0000"/>
                </a:solidFill>
              </a:rPr>
              <a:t>任何时刻都只能处于一个子状态</a:t>
            </a:r>
            <a:r>
              <a:rPr lang="zh-CN" altLang="en-US" b="1" dirty="0" smtClean="0"/>
              <a:t>，即多个子状态之间是互斥的，不能同时存在，这种子状态称为顺序子状态。</a:t>
            </a:r>
          </a:p>
          <a:p>
            <a:endParaRPr lang="zh-CN" altLang="en-US" b="1" dirty="0" smtClean="0"/>
          </a:p>
          <a:p>
            <a:endParaRPr lang="en-US" altLang="zh-CN" b="1" dirty="0">
              <a:solidFill>
                <a:srgbClr val="3333CC"/>
              </a:solidFill>
            </a:endParaRPr>
          </a:p>
        </p:txBody>
      </p:sp>
    </p:spTree>
    <p:extLst>
      <p:ext uri="{BB962C8B-B14F-4D97-AF65-F5344CB8AC3E}">
        <p14:creationId xmlns:p14="http://schemas.microsoft.com/office/powerpoint/2010/main" val="85102435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65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9631" y="1721081"/>
            <a:ext cx="6000395" cy="4871816"/>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192512" y="1049463"/>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1.</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状态</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en-US" altLang="zh-CN" sz="2400" b="1" dirty="0" smtClean="0">
                <a:solidFill>
                  <a:srgbClr val="7030A0"/>
                </a:solidFill>
                <a:latin typeface="黑体" panose="02010609060101010101" pitchFamily="49" charset="-122"/>
                <a:ea typeface="黑体" panose="02010609060101010101" pitchFamily="49" charset="-122"/>
              </a:rPr>
              <a:t>Rose</a:t>
            </a:r>
            <a:r>
              <a:rPr kumimoji="1" lang="zh-CN" altLang="en-US" sz="2400" b="1" dirty="0" smtClean="0">
                <a:solidFill>
                  <a:srgbClr val="7030A0"/>
                </a:solidFill>
                <a:latin typeface="黑体" panose="02010609060101010101" pitchFamily="49" charset="-122"/>
                <a:ea typeface="黑体" panose="02010609060101010101" pitchFamily="49" charset="-122"/>
              </a:rPr>
              <a:t>画图</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9956579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608180" y="1782417"/>
            <a:ext cx="7543800" cy="990600"/>
          </a:xfrm>
        </p:spPr>
        <p:txBody>
          <a:bodyPr>
            <a:normAutofit/>
          </a:bodyPr>
          <a:lstStyle/>
          <a:p>
            <a:r>
              <a:rPr lang="zh-CN" altLang="en-US" sz="2400" dirty="0"/>
              <a:t>顺序子状态图</a:t>
            </a:r>
            <a:r>
              <a:rPr lang="en-US" altLang="zh-CN" sz="2400" dirty="0"/>
              <a:t>----IC</a:t>
            </a:r>
            <a:r>
              <a:rPr lang="zh-CN" altLang="en-US" sz="2400" dirty="0"/>
              <a:t>卡电话的使用</a:t>
            </a:r>
          </a:p>
        </p:txBody>
      </p:sp>
      <p:pic>
        <p:nvPicPr>
          <p:cNvPr id="2334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728" y="2852530"/>
            <a:ext cx="8610600" cy="3886200"/>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192512" y="1049463"/>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1.</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状态</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7030A0"/>
                </a:solidFill>
                <a:latin typeface="黑体" panose="02010609060101010101" pitchFamily="49" charset="-122"/>
                <a:ea typeface="黑体" panose="02010609060101010101" pitchFamily="49" charset="-122"/>
              </a:rPr>
              <a:t>组合</a:t>
            </a:r>
            <a:r>
              <a:rPr kumimoji="1" lang="zh-CN" altLang="en-US" sz="2400" b="1" dirty="0">
                <a:solidFill>
                  <a:srgbClr val="7030A0"/>
                </a:solidFill>
                <a:latin typeface="黑体" panose="02010609060101010101" pitchFamily="49" charset="-122"/>
                <a:ea typeface="黑体" panose="02010609060101010101" pitchFamily="49" charset="-122"/>
              </a:rPr>
              <a:t>（成）状态（复合状态）</a:t>
            </a:r>
          </a:p>
        </p:txBody>
      </p:sp>
    </p:spTree>
    <p:extLst>
      <p:ext uri="{BB962C8B-B14F-4D97-AF65-F5344CB8AC3E}">
        <p14:creationId xmlns:p14="http://schemas.microsoft.com/office/powerpoint/2010/main" val="188506611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Rectangle 3"/>
          <p:cNvSpPr>
            <a:spLocks noGrp="1" noChangeArrowheads="1"/>
          </p:cNvSpPr>
          <p:nvPr>
            <p:ph type="body" idx="1"/>
          </p:nvPr>
        </p:nvSpPr>
        <p:spPr>
          <a:xfrm>
            <a:off x="428803" y="1737927"/>
            <a:ext cx="8229600" cy="5224197"/>
          </a:xfrm>
          <a:noFill/>
          <a:ln w="3175" cap="rnd">
            <a:solidFill>
              <a:schemeClr val="tx1"/>
            </a:solidFill>
            <a:prstDash val="sysDot"/>
            <a:miter lim="800000"/>
            <a:headEnd/>
            <a:tailEnd/>
          </a:ln>
        </p:spPr>
        <p:txBody>
          <a:bodyPr>
            <a:normAutofit lnSpcReduction="10000"/>
          </a:bodyPr>
          <a:lstStyle/>
          <a:p>
            <a:pPr>
              <a:lnSpc>
                <a:spcPct val="90000"/>
              </a:lnSpc>
            </a:pPr>
            <a:r>
              <a:rPr lang="zh-CN" altLang="en-US" sz="2400" b="1" dirty="0"/>
              <a:t>有时组合状态有两个或者多个并发的子状态机，此时称组成状态的子状态为并发子状态。</a:t>
            </a:r>
          </a:p>
          <a:p>
            <a:pPr>
              <a:lnSpc>
                <a:spcPct val="90000"/>
              </a:lnSpc>
            </a:pPr>
            <a:endParaRPr lang="zh-CN" altLang="en-US" sz="2400" b="1" dirty="0"/>
          </a:p>
          <a:p>
            <a:pPr>
              <a:lnSpc>
                <a:spcPct val="90000"/>
              </a:lnSpc>
            </a:pPr>
            <a:endParaRPr lang="zh-CN" altLang="en-US" sz="2400" b="1" dirty="0"/>
          </a:p>
          <a:p>
            <a:pPr>
              <a:lnSpc>
                <a:spcPct val="90000"/>
              </a:lnSpc>
            </a:pPr>
            <a:endParaRPr lang="zh-CN" altLang="en-US" sz="2400" b="1" dirty="0"/>
          </a:p>
          <a:p>
            <a:pPr>
              <a:lnSpc>
                <a:spcPct val="90000"/>
              </a:lnSpc>
            </a:pPr>
            <a:endParaRPr lang="zh-CN" altLang="en-US" sz="2400" b="1" dirty="0"/>
          </a:p>
          <a:p>
            <a:pPr>
              <a:lnSpc>
                <a:spcPct val="90000"/>
              </a:lnSpc>
            </a:pPr>
            <a:endParaRPr lang="zh-CN" altLang="en-US" sz="2400" b="1" dirty="0"/>
          </a:p>
          <a:p>
            <a:pPr>
              <a:lnSpc>
                <a:spcPct val="90000"/>
              </a:lnSpc>
            </a:pPr>
            <a:endParaRPr lang="zh-CN" altLang="en-US" sz="2400" b="1" dirty="0"/>
          </a:p>
          <a:p>
            <a:pPr>
              <a:lnSpc>
                <a:spcPct val="90000"/>
              </a:lnSpc>
            </a:pPr>
            <a:endParaRPr lang="zh-CN" altLang="en-US" sz="2400" b="1" dirty="0"/>
          </a:p>
          <a:p>
            <a:pPr>
              <a:lnSpc>
                <a:spcPct val="90000"/>
              </a:lnSpc>
            </a:pPr>
            <a:r>
              <a:rPr lang="zh-CN" altLang="en-US" sz="2400" b="1" dirty="0">
                <a:solidFill>
                  <a:srgbClr val="000099"/>
                </a:solidFill>
              </a:rPr>
              <a:t>顺序子状态与并发子状态的区别</a:t>
            </a:r>
            <a:r>
              <a:rPr lang="zh-CN" altLang="en-US" sz="2400" b="1" dirty="0" smtClean="0">
                <a:solidFill>
                  <a:srgbClr val="000099"/>
                </a:solidFill>
              </a:rPr>
              <a:t>在于：后者</a:t>
            </a:r>
            <a:r>
              <a:rPr lang="zh-CN" altLang="en-US" sz="2400" b="1" dirty="0">
                <a:solidFill>
                  <a:srgbClr val="000099"/>
                </a:solidFill>
              </a:rPr>
              <a:t>在</a:t>
            </a:r>
            <a:r>
              <a:rPr lang="zh-CN" altLang="en-US" sz="2400" b="1" dirty="0">
                <a:solidFill>
                  <a:srgbClr val="00B050"/>
                </a:solidFill>
              </a:rPr>
              <a:t>同一层次</a:t>
            </a:r>
            <a:r>
              <a:rPr lang="zh-CN" altLang="en-US" sz="2400" b="1" dirty="0">
                <a:solidFill>
                  <a:srgbClr val="000099"/>
                </a:solidFill>
              </a:rPr>
              <a:t>给出</a:t>
            </a:r>
            <a:r>
              <a:rPr lang="zh-CN" altLang="en-US" sz="2400" b="1" dirty="0">
                <a:solidFill>
                  <a:srgbClr val="00B0F0"/>
                </a:solidFill>
              </a:rPr>
              <a:t>两个</a:t>
            </a:r>
            <a:r>
              <a:rPr lang="zh-CN" altLang="en-US" sz="2400" b="1" dirty="0">
                <a:solidFill>
                  <a:srgbClr val="000099"/>
                </a:solidFill>
              </a:rPr>
              <a:t>或</a:t>
            </a:r>
            <a:r>
              <a:rPr lang="zh-CN" altLang="en-US" sz="2400" b="1" dirty="0">
                <a:solidFill>
                  <a:srgbClr val="00B0F0"/>
                </a:solidFill>
              </a:rPr>
              <a:t>多个</a:t>
            </a:r>
            <a:r>
              <a:rPr lang="zh-CN" altLang="en-US" sz="2400" b="1" dirty="0">
                <a:solidFill>
                  <a:srgbClr val="000099"/>
                </a:solidFill>
              </a:rPr>
              <a:t>顺序子状态，对象处于同一层次中来自每个并发子状态的一个时序状态中。 </a:t>
            </a:r>
          </a:p>
        </p:txBody>
      </p:sp>
      <p:pic>
        <p:nvPicPr>
          <p:cNvPr id="19559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5048" y="2686404"/>
            <a:ext cx="5178921" cy="2599987"/>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192512" y="1049463"/>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1.</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状态</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7030A0"/>
                </a:solidFill>
                <a:latin typeface="黑体" panose="02010609060101010101" pitchFamily="49" charset="-122"/>
                <a:ea typeface="黑体" panose="02010609060101010101" pitchFamily="49" charset="-122"/>
              </a:rPr>
              <a:t>组合</a:t>
            </a:r>
            <a:r>
              <a:rPr kumimoji="1" lang="zh-CN" altLang="en-US" sz="2400" b="1" dirty="0">
                <a:solidFill>
                  <a:srgbClr val="7030A0"/>
                </a:solidFill>
                <a:latin typeface="黑体" panose="02010609060101010101" pitchFamily="49" charset="-122"/>
                <a:ea typeface="黑体" panose="02010609060101010101" pitchFamily="49" charset="-122"/>
              </a:rPr>
              <a:t>（成）状态（复合状态）</a:t>
            </a:r>
          </a:p>
        </p:txBody>
      </p:sp>
    </p:spTree>
    <p:extLst>
      <p:ext uri="{BB962C8B-B14F-4D97-AF65-F5344CB8AC3E}">
        <p14:creationId xmlns:p14="http://schemas.microsoft.com/office/powerpoint/2010/main" val="4148102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609600" y="1415845"/>
            <a:ext cx="8229600" cy="4411663"/>
          </a:xfrm>
        </p:spPr>
        <p:txBody>
          <a:bodyPr>
            <a:noAutofit/>
          </a:bodyPr>
          <a:lstStyle/>
          <a:p>
            <a:pPr marL="609600" indent="-609600">
              <a:lnSpc>
                <a:spcPct val="90000"/>
              </a:lnSpc>
              <a:buFont typeface="Wingdings" panose="05000000000000000000" pitchFamily="2" charset="2"/>
              <a:buNone/>
            </a:pPr>
            <a:r>
              <a:rPr lang="en-US" altLang="zh-CN" sz="2400" b="1" dirty="0"/>
              <a:t>1.</a:t>
            </a:r>
            <a:r>
              <a:rPr lang="zh-CN" altLang="en-US" sz="2400" b="1" dirty="0"/>
              <a:t>活动（</a:t>
            </a:r>
            <a:r>
              <a:rPr lang="en-US" altLang="zh-CN" sz="2400" b="1" dirty="0"/>
              <a:t>activity</a:t>
            </a:r>
            <a:r>
              <a:rPr lang="zh-CN" altLang="en-US" sz="2400" b="1" dirty="0"/>
              <a:t>） </a:t>
            </a:r>
          </a:p>
          <a:p>
            <a:pPr marL="609600" indent="-255588">
              <a:lnSpc>
                <a:spcPct val="90000"/>
              </a:lnSpc>
              <a:buFont typeface="Wingdings" panose="05000000000000000000" pitchFamily="2" charset="2"/>
              <a:buChar char="Ø"/>
            </a:pPr>
            <a:r>
              <a:rPr lang="zh-CN" altLang="en-US" sz="2400" b="1" dirty="0"/>
              <a:t>    </a:t>
            </a:r>
            <a:r>
              <a:rPr lang="zh-CN" altLang="en-US" sz="2400" b="1" dirty="0">
                <a:solidFill>
                  <a:srgbClr val="990000"/>
                </a:solidFill>
              </a:rPr>
              <a:t>动作状态（</a:t>
            </a:r>
            <a:r>
              <a:rPr lang="en-US" altLang="zh-CN" sz="2400" b="1" dirty="0">
                <a:solidFill>
                  <a:srgbClr val="990000"/>
                </a:solidFill>
              </a:rPr>
              <a:t>Action State</a:t>
            </a:r>
            <a:r>
              <a:rPr lang="zh-CN" altLang="en-US" sz="2400" b="1" dirty="0">
                <a:solidFill>
                  <a:srgbClr val="990000"/>
                </a:solidFill>
              </a:rPr>
              <a:t>）</a:t>
            </a:r>
          </a:p>
          <a:p>
            <a:pPr marL="609600" indent="-255588">
              <a:lnSpc>
                <a:spcPct val="90000"/>
              </a:lnSpc>
              <a:buFont typeface="Wingdings" panose="05000000000000000000" pitchFamily="2" charset="2"/>
              <a:buChar char="Ø"/>
            </a:pPr>
            <a:r>
              <a:rPr lang="zh-CN" altLang="en-US" sz="2400" b="1" dirty="0">
                <a:solidFill>
                  <a:srgbClr val="990000"/>
                </a:solidFill>
              </a:rPr>
              <a:t>    活动状态（</a:t>
            </a:r>
            <a:r>
              <a:rPr lang="en-US" altLang="zh-CN" sz="2400" b="1" dirty="0">
                <a:solidFill>
                  <a:srgbClr val="990000"/>
                </a:solidFill>
              </a:rPr>
              <a:t>Activity State</a:t>
            </a:r>
            <a:r>
              <a:rPr lang="zh-CN" altLang="en-US" sz="2400" b="1" dirty="0">
                <a:solidFill>
                  <a:srgbClr val="990000"/>
                </a:solidFill>
              </a:rPr>
              <a:t>）</a:t>
            </a:r>
          </a:p>
          <a:p>
            <a:pPr marL="609600" indent="-609600">
              <a:lnSpc>
                <a:spcPct val="90000"/>
              </a:lnSpc>
              <a:buFont typeface="Wingdings" panose="05000000000000000000" pitchFamily="2" charset="2"/>
              <a:buNone/>
            </a:pPr>
            <a:r>
              <a:rPr lang="en-US" altLang="zh-CN" sz="2400" b="1" dirty="0"/>
              <a:t>2. </a:t>
            </a:r>
            <a:r>
              <a:rPr lang="zh-CN" altLang="en-US" sz="2400" b="1" dirty="0"/>
              <a:t>动作流（</a:t>
            </a:r>
            <a:r>
              <a:rPr lang="en-US" altLang="zh-CN" sz="2400" b="1" dirty="0"/>
              <a:t>Action Flow</a:t>
            </a:r>
            <a:r>
              <a:rPr lang="zh-CN" altLang="en-US" sz="2400" b="1" dirty="0"/>
              <a:t>）</a:t>
            </a:r>
          </a:p>
          <a:p>
            <a:pPr marL="609600" indent="-609600">
              <a:lnSpc>
                <a:spcPct val="90000"/>
              </a:lnSpc>
              <a:buFont typeface="Wingdings" panose="05000000000000000000" pitchFamily="2" charset="2"/>
              <a:buNone/>
            </a:pPr>
            <a:r>
              <a:rPr lang="en-US" altLang="zh-CN" sz="2400" b="1" dirty="0"/>
              <a:t>3.</a:t>
            </a:r>
            <a:r>
              <a:rPr lang="zh-CN" altLang="en-US" sz="2400" b="1" dirty="0"/>
              <a:t>分支（</a:t>
            </a:r>
            <a:r>
              <a:rPr lang="en-US" altLang="zh-CN" sz="2400" b="1" dirty="0"/>
              <a:t>Branch</a:t>
            </a:r>
            <a:r>
              <a:rPr lang="zh-CN" altLang="en-US" sz="2400" b="1" dirty="0"/>
              <a:t>）与合并（</a:t>
            </a:r>
            <a:r>
              <a:rPr lang="en-US" altLang="zh-CN" sz="2400" b="1" dirty="0"/>
              <a:t>Merge</a:t>
            </a:r>
            <a:r>
              <a:rPr lang="zh-CN" altLang="en-US" sz="2400" b="1" dirty="0"/>
              <a:t>）</a:t>
            </a:r>
          </a:p>
          <a:p>
            <a:pPr marL="609600" indent="-609600">
              <a:lnSpc>
                <a:spcPct val="90000"/>
              </a:lnSpc>
              <a:buFont typeface="Wingdings" panose="05000000000000000000" pitchFamily="2" charset="2"/>
              <a:buNone/>
            </a:pPr>
            <a:r>
              <a:rPr lang="en-US" altLang="zh-CN" sz="2400" b="1" dirty="0"/>
              <a:t>4.</a:t>
            </a:r>
            <a:r>
              <a:rPr lang="zh-CN" altLang="en-US" sz="2400" b="1" dirty="0"/>
              <a:t>分叉（</a:t>
            </a:r>
            <a:r>
              <a:rPr lang="en-US" altLang="zh-CN" sz="2400" b="1" dirty="0"/>
              <a:t>Fork</a:t>
            </a:r>
            <a:r>
              <a:rPr lang="zh-CN" altLang="en-US" sz="2400" b="1" dirty="0"/>
              <a:t>）与汇合（</a:t>
            </a:r>
            <a:r>
              <a:rPr lang="en-US" altLang="zh-CN" sz="2400" b="1" dirty="0"/>
              <a:t>Join</a:t>
            </a:r>
            <a:r>
              <a:rPr lang="zh-CN" altLang="en-US" sz="2400" b="1" dirty="0"/>
              <a:t>）</a:t>
            </a:r>
          </a:p>
          <a:p>
            <a:pPr marL="609600" indent="-609600">
              <a:lnSpc>
                <a:spcPct val="90000"/>
              </a:lnSpc>
              <a:buFont typeface="Wingdings" panose="05000000000000000000" pitchFamily="2" charset="2"/>
              <a:buNone/>
            </a:pPr>
            <a:r>
              <a:rPr lang="en-US" altLang="zh-CN" sz="2400" b="1" dirty="0"/>
              <a:t>5.</a:t>
            </a:r>
            <a:r>
              <a:rPr lang="zh-CN" altLang="en-US" sz="2400" b="1" dirty="0"/>
              <a:t>泳道（</a:t>
            </a:r>
            <a:r>
              <a:rPr lang="en-US" altLang="zh-CN" sz="2400" b="1" dirty="0" err="1"/>
              <a:t>Swimlane</a:t>
            </a:r>
            <a:r>
              <a:rPr lang="zh-CN" altLang="en-US" sz="2400" b="1" dirty="0"/>
              <a:t>）</a:t>
            </a:r>
          </a:p>
          <a:p>
            <a:pPr marL="609600" indent="-609600">
              <a:lnSpc>
                <a:spcPct val="90000"/>
              </a:lnSpc>
              <a:buFont typeface="Wingdings" panose="05000000000000000000" pitchFamily="2" charset="2"/>
              <a:buNone/>
            </a:pPr>
            <a:r>
              <a:rPr lang="en-US" altLang="zh-CN" sz="2400" b="1" dirty="0"/>
              <a:t>6.</a:t>
            </a:r>
            <a:r>
              <a:rPr lang="zh-CN" altLang="en-US" sz="2400" b="1" dirty="0"/>
              <a:t>对象流（</a:t>
            </a:r>
            <a:r>
              <a:rPr lang="en-US" altLang="zh-CN" sz="2400" b="1" dirty="0"/>
              <a:t>Object Flow</a:t>
            </a:r>
            <a:r>
              <a:rPr lang="zh-CN" altLang="en-US" sz="2400" b="1" dirty="0"/>
              <a:t>）</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695633" y="343244"/>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a:t>
            </a:r>
            <a:r>
              <a:rPr lang="zh-CN" altLang="en-US" sz="4400" b="0" dirty="0">
                <a:solidFill>
                  <a:srgbClr val="0070C0"/>
                </a:solidFill>
                <a:latin typeface="黑体" panose="02010609060101010101" pitchFamily="49" charset="-122"/>
                <a:ea typeface="黑体" panose="02010609060101010101" pitchFamily="49" charset="-122"/>
              </a:rPr>
              <a:t>活动图的组成元素</a:t>
            </a:r>
            <a:endParaRPr lang="zh-CN" altLang="en-US" dirty="0"/>
          </a:p>
        </p:txBody>
      </p:sp>
    </p:spTree>
    <p:extLst>
      <p:ext uri="{BB962C8B-B14F-4D97-AF65-F5344CB8AC3E}">
        <p14:creationId xmlns:p14="http://schemas.microsoft.com/office/powerpoint/2010/main" val="78947264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192511" y="924514"/>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1.</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状态</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7030A0"/>
                </a:solidFill>
                <a:latin typeface="黑体" panose="02010609060101010101" pitchFamily="49" charset="-122"/>
                <a:ea typeface="黑体" panose="02010609060101010101" pitchFamily="49" charset="-122"/>
              </a:rPr>
              <a:t>历史状态</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
        <p:nvSpPr>
          <p:cNvPr id="7" name="Rectangle 3"/>
          <p:cNvSpPr txBox="1">
            <a:spLocks noChangeArrowheads="1"/>
          </p:cNvSpPr>
          <p:nvPr/>
        </p:nvSpPr>
        <p:spPr>
          <a:xfrm>
            <a:off x="277705" y="1470046"/>
            <a:ext cx="8866295" cy="2289785"/>
          </a:xfrm>
          <a:prstGeom prst="rect">
            <a:avLst/>
          </a:prstGeom>
          <a:solidFill>
            <a:srgbClr val="FFFFFF"/>
          </a:solidFill>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sz="2400" dirty="0" smtClean="0"/>
              <a:t>当离开一个组成状态重新进入此状态时，不希望从它的初始状态开始执行，而是希望直接进入上次离开组成状态时的最后一个子状态，这种情况下就要用到</a:t>
            </a:r>
            <a:r>
              <a:rPr lang="zh-CN" altLang="en-US" sz="2400" dirty="0" smtClean="0">
                <a:solidFill>
                  <a:srgbClr val="FF3300"/>
                </a:solidFill>
              </a:rPr>
              <a:t>历史状态</a:t>
            </a:r>
            <a:r>
              <a:rPr lang="zh-CN" altLang="en-US" sz="2400" dirty="0" smtClean="0"/>
              <a:t>。</a:t>
            </a:r>
          </a:p>
          <a:p>
            <a:r>
              <a:rPr lang="zh-CN" altLang="en-US" sz="2400" dirty="0" smtClean="0">
                <a:solidFill>
                  <a:srgbClr val="000099"/>
                </a:solidFill>
              </a:rPr>
              <a:t>历史状态代表上次离开</a:t>
            </a:r>
            <a:r>
              <a:rPr lang="zh-CN" altLang="en-US" sz="2400" dirty="0">
                <a:solidFill>
                  <a:srgbClr val="92D050"/>
                </a:solidFill>
              </a:rPr>
              <a:t>组成状态</a:t>
            </a:r>
            <a:r>
              <a:rPr lang="zh-CN" altLang="en-US" sz="2400" dirty="0" smtClean="0">
                <a:solidFill>
                  <a:srgbClr val="000099"/>
                </a:solidFill>
              </a:rPr>
              <a:t>时的</a:t>
            </a:r>
            <a:r>
              <a:rPr lang="zh-CN" altLang="en-US" sz="2400" dirty="0" smtClean="0">
                <a:solidFill>
                  <a:srgbClr val="00B0F0"/>
                </a:solidFill>
              </a:rPr>
              <a:t>最后一个</a:t>
            </a:r>
            <a:r>
              <a:rPr lang="zh-CN" altLang="en-US" sz="2400" dirty="0" smtClean="0">
                <a:solidFill>
                  <a:srgbClr val="000099"/>
                </a:solidFill>
              </a:rPr>
              <a:t>活动子状态，它用一个包含字母</a:t>
            </a:r>
            <a:r>
              <a:rPr lang="zh-CN" altLang="en-US" sz="2400" dirty="0" smtClean="0">
                <a:solidFill>
                  <a:srgbClr val="FF0000"/>
                </a:solidFill>
              </a:rPr>
              <a:t>“</a:t>
            </a:r>
            <a:r>
              <a:rPr lang="en-US" altLang="zh-CN" sz="2400" dirty="0" smtClean="0">
                <a:solidFill>
                  <a:srgbClr val="FF0000"/>
                </a:solidFill>
              </a:rPr>
              <a:t>H”</a:t>
            </a:r>
            <a:r>
              <a:rPr lang="zh-CN" altLang="en-US" sz="2400" dirty="0" smtClean="0">
                <a:solidFill>
                  <a:srgbClr val="000099"/>
                </a:solidFill>
              </a:rPr>
              <a:t>的小圆圈表示。</a:t>
            </a:r>
          </a:p>
          <a:p>
            <a:r>
              <a:rPr lang="zh-CN" altLang="en-US" sz="2400" b="1" dirty="0" smtClean="0">
                <a:solidFill>
                  <a:srgbClr val="993300"/>
                </a:solidFill>
              </a:rPr>
              <a:t>每当转换到组成状态的历史状态时，对象便恢复到上次离开该组成状态时的最后一个活动子状态，并执行入口动作</a:t>
            </a:r>
            <a:r>
              <a:rPr lang="zh-CN" altLang="en-US" sz="2400" dirty="0" smtClean="0">
                <a:solidFill>
                  <a:srgbClr val="993300"/>
                </a:solidFill>
              </a:rPr>
              <a:t>。 </a:t>
            </a:r>
            <a:endParaRPr lang="zh-CN" altLang="en-US" sz="2400" dirty="0">
              <a:solidFill>
                <a:srgbClr val="993300"/>
              </a:solidFill>
            </a:endParaRPr>
          </a:p>
        </p:txBody>
      </p:sp>
      <p:pic>
        <p:nvPicPr>
          <p:cNvPr id="2" name="图片 1"/>
          <p:cNvPicPr>
            <a:picLocks noChangeAspect="1"/>
          </p:cNvPicPr>
          <p:nvPr/>
        </p:nvPicPr>
        <p:blipFill>
          <a:blip r:embed="rId4"/>
          <a:stretch>
            <a:fillRect/>
          </a:stretch>
        </p:blipFill>
        <p:spPr>
          <a:xfrm>
            <a:off x="1642240" y="4290066"/>
            <a:ext cx="5724531" cy="2495095"/>
          </a:xfrm>
          <a:prstGeom prst="rect">
            <a:avLst/>
          </a:prstGeom>
          <a:noFill/>
        </p:spPr>
      </p:pic>
      <p:sp>
        <p:nvSpPr>
          <p:cNvPr id="8" name="矩形 7"/>
          <p:cNvSpPr/>
          <p:nvPr/>
        </p:nvSpPr>
        <p:spPr>
          <a:xfrm>
            <a:off x="388610" y="4648010"/>
            <a:ext cx="8506097" cy="1458876"/>
          </a:xfrm>
          <a:prstGeom prst="rect">
            <a:avLst/>
          </a:prstGeom>
        </p:spPr>
        <p:txBody>
          <a:bodyPr wrap="square">
            <a:noAutofit/>
          </a:bodyPr>
          <a:lstStyle/>
          <a:p>
            <a:pPr marL="342900" indent="-342900">
              <a:buFont typeface="Arial" panose="020B0604020202020204" pitchFamily="34" charset="0"/>
              <a:buChar char="•"/>
            </a:pPr>
            <a:r>
              <a:rPr lang="zh-CN" altLang="en-US" sz="2400" dirty="0"/>
              <a:t>当我们看一本书，突然有人来送快递，接完快递，可以从书签的位置直接接着看。如果没有书签，还得从头找位置。</a:t>
            </a:r>
          </a:p>
        </p:txBody>
      </p:sp>
    </p:spTree>
    <p:extLst>
      <p:ext uri="{BB962C8B-B14F-4D97-AF65-F5344CB8AC3E}">
        <p14:creationId xmlns:p14="http://schemas.microsoft.com/office/powerpoint/2010/main" val="163862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5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childTnLst>
                          </p:cTn>
                        </p:par>
                        <p:par>
                          <p:cTn id="17" fill="hold">
                            <p:stCondLst>
                              <p:cond delay="0"/>
                            </p:stCondLst>
                            <p:childTnLst>
                              <p:par>
                                <p:cTn id="18" presetID="10"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fade">
                                      <p:cBhvr>
                                        <p:cTn id="25" dur="500"/>
                                        <p:tgtEl>
                                          <p:spTgt spid="7">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Effect transition="in" filter="fade">
                                      <p:cBhvr>
                                        <p:cTn id="30"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8"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7" name="Rectangle 3"/>
          <p:cNvSpPr>
            <a:spLocks noGrp="1" noChangeArrowheads="1"/>
          </p:cNvSpPr>
          <p:nvPr>
            <p:ph type="body" idx="1"/>
          </p:nvPr>
        </p:nvSpPr>
        <p:spPr>
          <a:xfrm>
            <a:off x="325272" y="1363318"/>
            <a:ext cx="8382000" cy="2515547"/>
          </a:xfrm>
        </p:spPr>
        <p:txBody>
          <a:bodyPr/>
          <a:lstStyle/>
          <a:p>
            <a:pPr>
              <a:lnSpc>
                <a:spcPct val="90000"/>
              </a:lnSpc>
            </a:pPr>
            <a:r>
              <a:rPr lang="zh-CN" altLang="en-US" b="1" dirty="0"/>
              <a:t>子状态中还可以嵌套子状态。</a:t>
            </a:r>
          </a:p>
          <a:p>
            <a:pPr>
              <a:lnSpc>
                <a:spcPct val="90000"/>
              </a:lnSpc>
            </a:pPr>
            <a:r>
              <a:rPr lang="zh-CN" altLang="en-US" b="1" dirty="0" smtClean="0"/>
              <a:t>如果</a:t>
            </a:r>
            <a:r>
              <a:rPr lang="zh-CN" altLang="en-US" b="1" dirty="0"/>
              <a:t>能记忆任何嵌套层次的组合状态的历史，这个</a:t>
            </a:r>
            <a:r>
              <a:rPr lang="zh-CN" altLang="en-US" b="1" dirty="0">
                <a:solidFill>
                  <a:srgbClr val="000099"/>
                </a:solidFill>
              </a:rPr>
              <a:t>历史状态就是深的（</a:t>
            </a:r>
            <a:r>
              <a:rPr lang="en-US" altLang="zh-CN" b="1" dirty="0">
                <a:solidFill>
                  <a:srgbClr val="000099"/>
                </a:solidFill>
              </a:rPr>
              <a:t>deep</a:t>
            </a:r>
            <a:r>
              <a:rPr lang="zh-CN" altLang="en-US" b="1" dirty="0">
                <a:solidFill>
                  <a:srgbClr val="000099"/>
                </a:solidFill>
              </a:rPr>
              <a:t>）</a:t>
            </a:r>
            <a:r>
              <a:rPr lang="zh-CN" altLang="en-US" b="1" dirty="0"/>
              <a:t>。深的历史状态用圈中“</a:t>
            </a:r>
            <a:r>
              <a:rPr lang="en-US" altLang="zh-CN" b="1" dirty="0"/>
              <a:t>H*”</a:t>
            </a:r>
            <a:r>
              <a:rPr lang="zh-CN" altLang="en-US" b="1" dirty="0"/>
              <a:t>表示。</a:t>
            </a:r>
          </a:p>
          <a:p>
            <a:pPr>
              <a:lnSpc>
                <a:spcPct val="90000"/>
              </a:lnSpc>
            </a:pPr>
            <a:r>
              <a:rPr lang="zh-CN" altLang="en-US" b="1" dirty="0" smtClean="0"/>
              <a:t>如果</a:t>
            </a:r>
            <a:r>
              <a:rPr lang="zh-CN" altLang="en-US" b="1" dirty="0"/>
              <a:t>只能记忆最外层次组合状态的历史，那这个</a:t>
            </a:r>
            <a:r>
              <a:rPr lang="zh-CN" altLang="en-US" b="1" dirty="0">
                <a:solidFill>
                  <a:srgbClr val="000099"/>
                </a:solidFill>
              </a:rPr>
              <a:t>历史状态时浅的（</a:t>
            </a:r>
            <a:r>
              <a:rPr lang="en-US" altLang="zh-CN" b="1" dirty="0">
                <a:solidFill>
                  <a:srgbClr val="000099"/>
                </a:solidFill>
              </a:rPr>
              <a:t>shallow</a:t>
            </a:r>
            <a:r>
              <a:rPr lang="zh-CN" altLang="en-US" b="1" dirty="0">
                <a:solidFill>
                  <a:srgbClr val="000099"/>
                </a:solidFill>
              </a:rPr>
              <a:t>）</a:t>
            </a:r>
            <a:r>
              <a:rPr lang="zh-CN" altLang="en-US" b="1" dirty="0"/>
              <a:t>。</a:t>
            </a:r>
          </a:p>
          <a:p>
            <a:pPr>
              <a:lnSpc>
                <a:spcPct val="90000"/>
              </a:lnSpc>
            </a:pPr>
            <a:r>
              <a:rPr lang="zh-CN" altLang="en-US" b="1" dirty="0" smtClean="0">
                <a:solidFill>
                  <a:srgbClr val="FF3300"/>
                </a:solidFill>
              </a:rPr>
              <a:t>注意</a:t>
            </a:r>
            <a:r>
              <a:rPr lang="zh-CN" altLang="en-US" b="1" dirty="0">
                <a:solidFill>
                  <a:srgbClr val="FF3300"/>
                </a:solidFill>
              </a:rPr>
              <a:t>：如果一个组合状态到达了其终态，则会丢失历史状态中的信息，就好像还没有进入这个组合状态一样。</a:t>
            </a:r>
          </a:p>
          <a:p>
            <a:pPr>
              <a:lnSpc>
                <a:spcPct val="90000"/>
              </a:lnSpc>
            </a:pPr>
            <a:endParaRPr lang="en-US" altLang="zh-CN" b="1" dirty="0">
              <a:solidFill>
                <a:srgbClr val="FF3300"/>
              </a:solidFill>
            </a:endParaRPr>
          </a:p>
        </p:txBody>
      </p:sp>
      <p:grpSp>
        <p:nvGrpSpPr>
          <p:cNvPr id="2" name="组合 1"/>
          <p:cNvGrpSpPr/>
          <p:nvPr/>
        </p:nvGrpSpPr>
        <p:grpSpPr>
          <a:xfrm>
            <a:off x="5832849" y="2402428"/>
            <a:ext cx="2486676" cy="792655"/>
            <a:chOff x="5753336" y="1113743"/>
            <a:chExt cx="2628664" cy="843210"/>
          </a:xfrm>
        </p:grpSpPr>
        <p:pic>
          <p:nvPicPr>
            <p:cNvPr id="2007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7714" y="1466843"/>
              <a:ext cx="544286" cy="490110"/>
            </a:xfrm>
            <a:prstGeom prst="rect">
              <a:avLst/>
            </a:prstGeom>
            <a:noFill/>
            <a:extLst>
              <a:ext uri="{909E8E84-426E-40DD-AFC4-6F175D3DCCD1}">
                <a14:hiddenFill xmlns:a14="http://schemas.microsoft.com/office/drawing/2010/main">
                  <a:solidFill>
                    <a:srgbClr val="FFFFFF"/>
                  </a:solidFill>
                </a14:hiddenFill>
              </a:ext>
            </a:extLst>
          </p:spPr>
        </p:pic>
        <p:pic>
          <p:nvPicPr>
            <p:cNvPr id="2007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3336" y="1113743"/>
              <a:ext cx="544286" cy="48192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7" name="文本框 6">
            <a:extLst>
              <a:ext uri="{FF2B5EF4-FFF2-40B4-BE49-F238E27FC236}">
                <a16:creationId xmlns:a16="http://schemas.microsoft.com/office/drawing/2014/main" id="{6EC53871-C795-0242-80AC-EC3542AED0D3}"/>
              </a:ext>
            </a:extLst>
          </p:cNvPr>
          <p:cNvSpPr txBox="1"/>
          <p:nvPr/>
        </p:nvSpPr>
        <p:spPr>
          <a:xfrm>
            <a:off x="260665" y="841927"/>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1.</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状态</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7030A0"/>
                </a:solidFill>
                <a:latin typeface="黑体" panose="02010609060101010101" pitchFamily="49" charset="-122"/>
                <a:ea typeface="黑体" panose="02010609060101010101" pitchFamily="49" charset="-122"/>
              </a:rPr>
              <a:t>历史状态</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4436" y="3910397"/>
            <a:ext cx="5076825" cy="2876550"/>
          </a:xfrm>
          <a:prstGeom prst="rect">
            <a:avLst/>
          </a:prstGeom>
        </p:spPr>
      </p:pic>
      <p:sp>
        <p:nvSpPr>
          <p:cNvPr id="4" name="矩形 3"/>
          <p:cNvSpPr/>
          <p:nvPr/>
        </p:nvSpPr>
        <p:spPr>
          <a:xfrm>
            <a:off x="383691" y="4946560"/>
            <a:ext cx="2910745" cy="923330"/>
          </a:xfrm>
          <a:prstGeom prst="rect">
            <a:avLst/>
          </a:prstGeom>
        </p:spPr>
        <p:txBody>
          <a:bodyPr wrap="square">
            <a:spAutoFit/>
          </a:bodyPr>
          <a:lstStyle/>
          <a:p>
            <a:r>
              <a:rPr lang="zh-CN" altLang="en-US" dirty="0"/>
              <a:t>最后激活的状态是</a:t>
            </a:r>
            <a:r>
              <a:rPr lang="en-US" altLang="zh-CN" dirty="0"/>
              <a:t>D</a:t>
            </a:r>
            <a:r>
              <a:rPr lang="zh-CN" altLang="en-US" dirty="0"/>
              <a:t>，浅历史状态恢复到</a:t>
            </a:r>
            <a:r>
              <a:rPr lang="en-US" altLang="zh-CN" dirty="0"/>
              <a:t>B,</a:t>
            </a:r>
            <a:r>
              <a:rPr lang="zh-CN" altLang="en-US" dirty="0"/>
              <a:t>深历史状态恢复到</a:t>
            </a:r>
            <a:r>
              <a:rPr lang="en-US" altLang="zh-CN" dirty="0"/>
              <a:t>D</a:t>
            </a:r>
            <a:endParaRPr lang="zh-CN" altLang="en-US" dirty="0"/>
          </a:p>
        </p:txBody>
      </p:sp>
    </p:spTree>
    <p:extLst>
      <p:ext uri="{BB962C8B-B14F-4D97-AF65-F5344CB8AC3E}">
        <p14:creationId xmlns:p14="http://schemas.microsoft.com/office/powerpoint/2010/main" val="298874453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3"/>
          <p:cNvSpPr>
            <a:spLocks noGrp="1" noChangeArrowheads="1"/>
          </p:cNvSpPr>
          <p:nvPr>
            <p:ph type="body" idx="1"/>
          </p:nvPr>
        </p:nvSpPr>
        <p:spPr>
          <a:xfrm>
            <a:off x="353961" y="2093836"/>
            <a:ext cx="8229600" cy="3805084"/>
          </a:xfrm>
        </p:spPr>
        <p:txBody>
          <a:bodyPr>
            <a:normAutofit/>
          </a:bodyPr>
          <a:lstStyle/>
          <a:p>
            <a:pPr>
              <a:lnSpc>
                <a:spcPct val="90000"/>
              </a:lnSpc>
            </a:pPr>
            <a:r>
              <a:rPr lang="zh-CN" altLang="en-US" sz="2800" b="1" dirty="0"/>
              <a:t>动作是一组可执行语句或者计算处理过程。</a:t>
            </a:r>
          </a:p>
          <a:p>
            <a:pPr>
              <a:lnSpc>
                <a:spcPct val="90000"/>
              </a:lnSpc>
            </a:pPr>
            <a:r>
              <a:rPr lang="zh-CN" altLang="en-US" sz="2800" b="1" dirty="0" smtClean="0">
                <a:solidFill>
                  <a:srgbClr val="000099"/>
                </a:solidFill>
              </a:rPr>
              <a:t>动作</a:t>
            </a:r>
            <a:r>
              <a:rPr lang="zh-CN" altLang="en-US" sz="2800" b="1" dirty="0">
                <a:solidFill>
                  <a:srgbClr val="000099"/>
                </a:solidFill>
              </a:rPr>
              <a:t>可以包括发送消息给另一个对象、操作调用、设置返回值、创建和销毁对象等。</a:t>
            </a:r>
          </a:p>
          <a:p>
            <a:pPr>
              <a:lnSpc>
                <a:spcPct val="90000"/>
              </a:lnSpc>
            </a:pPr>
            <a:r>
              <a:rPr lang="zh-CN" altLang="en-US" sz="2800" b="1" dirty="0" smtClean="0">
                <a:solidFill>
                  <a:srgbClr val="FF3300"/>
                </a:solidFill>
              </a:rPr>
              <a:t>动作</a:t>
            </a:r>
            <a:r>
              <a:rPr lang="zh-CN" altLang="en-US" sz="2800" b="1" dirty="0">
                <a:solidFill>
                  <a:srgbClr val="FF3300"/>
                </a:solidFill>
              </a:rPr>
              <a:t>是原子</a:t>
            </a:r>
            <a:r>
              <a:rPr lang="zh-CN" altLang="en-US" sz="2800" b="1" dirty="0" smtClean="0">
                <a:solidFill>
                  <a:srgbClr val="FF3300"/>
                </a:solidFill>
              </a:rPr>
              <a:t>的。也就是不可</a:t>
            </a:r>
            <a:r>
              <a:rPr lang="zh-CN" altLang="en-US" sz="2800" b="1" dirty="0">
                <a:solidFill>
                  <a:srgbClr val="FF3300"/>
                </a:solidFill>
              </a:rPr>
              <a:t>中断的，动作或动作序列的执行不会被同时发生的其他动作影响或终止。</a:t>
            </a:r>
          </a:p>
          <a:p>
            <a:pPr>
              <a:lnSpc>
                <a:spcPct val="90000"/>
              </a:lnSpc>
            </a:pPr>
            <a:r>
              <a:rPr lang="zh-CN" altLang="en-US" sz="2800" b="1" dirty="0" smtClean="0">
                <a:solidFill>
                  <a:srgbClr val="009900"/>
                </a:solidFill>
              </a:rPr>
              <a:t>整个</a:t>
            </a:r>
            <a:r>
              <a:rPr lang="zh-CN" altLang="en-US" sz="2800" b="1" dirty="0">
                <a:solidFill>
                  <a:srgbClr val="009900"/>
                </a:solidFill>
              </a:rPr>
              <a:t>系统可以在同一时间执行多个动作。</a:t>
            </a:r>
          </a:p>
          <a:p>
            <a:pPr>
              <a:lnSpc>
                <a:spcPct val="90000"/>
              </a:lnSpc>
            </a:pPr>
            <a:r>
              <a:rPr lang="zh-CN" altLang="en-US" sz="2800" b="1" dirty="0" smtClean="0">
                <a:solidFill>
                  <a:srgbClr val="993300"/>
                </a:solidFill>
              </a:rPr>
              <a:t>在</a:t>
            </a:r>
            <a:r>
              <a:rPr lang="zh-CN" altLang="en-US" sz="2800" b="1" dirty="0">
                <a:solidFill>
                  <a:srgbClr val="993300"/>
                </a:solidFill>
              </a:rPr>
              <a:t>一个状态中允许有多个动作。</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457200" y="707036"/>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457200" y="1402377"/>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2.</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动作</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5277048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747"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634671" y="1619794"/>
            <a:ext cx="7632563" cy="5055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标题 1">
            <a:extLst>
              <a:ext uri="{FF2B5EF4-FFF2-40B4-BE49-F238E27FC236}">
                <a16:creationId xmlns:a16="http://schemas.microsoft.com/office/drawing/2014/main" id="{E790A494-B035-AC41-AFC3-252F112E3A4F}"/>
              </a:ext>
            </a:extLst>
          </p:cNvPr>
          <p:cNvSpPr txBox="1">
            <a:spLocks/>
          </p:cNvSpPr>
          <p:nvPr/>
        </p:nvSpPr>
        <p:spPr>
          <a:xfrm>
            <a:off x="457200" y="707036"/>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457200" y="1402377"/>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2.</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动作</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0993501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3"/>
          <p:cNvSpPr>
            <a:spLocks noGrp="1" noChangeArrowheads="1"/>
          </p:cNvSpPr>
          <p:nvPr>
            <p:ph type="body" idx="1"/>
          </p:nvPr>
        </p:nvSpPr>
        <p:spPr>
          <a:xfrm>
            <a:off x="467032" y="1689766"/>
            <a:ext cx="8229600" cy="4910137"/>
          </a:xfrm>
        </p:spPr>
        <p:txBody>
          <a:bodyPr>
            <a:normAutofit/>
          </a:bodyPr>
          <a:lstStyle/>
          <a:p>
            <a:pPr marL="571500" indent="-571500">
              <a:buFont typeface="Wingdings" panose="05000000000000000000" pitchFamily="2" charset="2"/>
              <a:buNone/>
            </a:pPr>
            <a:r>
              <a:rPr lang="zh-CN" altLang="en-US" sz="2400" b="1" dirty="0" smtClean="0">
                <a:solidFill>
                  <a:srgbClr val="FF3300"/>
                </a:solidFill>
              </a:rPr>
              <a:t>（</a:t>
            </a:r>
            <a:r>
              <a:rPr lang="en-US" altLang="zh-CN" sz="2400" b="1" dirty="0" smtClean="0">
                <a:solidFill>
                  <a:srgbClr val="FF3300"/>
                </a:solidFill>
              </a:rPr>
              <a:t>1</a:t>
            </a:r>
            <a:r>
              <a:rPr lang="zh-CN" altLang="en-US" sz="2400" b="1" dirty="0" smtClean="0">
                <a:solidFill>
                  <a:srgbClr val="FF3300"/>
                </a:solidFill>
              </a:rPr>
              <a:t>）入口（进入）动作  </a:t>
            </a:r>
            <a:r>
              <a:rPr lang="zh-CN" altLang="en-US" sz="2400" b="1" dirty="0">
                <a:solidFill>
                  <a:srgbClr val="FF3300"/>
                </a:solidFill>
              </a:rPr>
              <a:t>（</a:t>
            </a:r>
            <a:r>
              <a:rPr lang="en-US" altLang="zh-CN" sz="2400" b="1" dirty="0">
                <a:solidFill>
                  <a:srgbClr val="FF3300"/>
                </a:solidFill>
              </a:rPr>
              <a:t>entry action</a:t>
            </a:r>
            <a:r>
              <a:rPr lang="zh-CN" altLang="en-US" sz="2400" b="1" dirty="0">
                <a:solidFill>
                  <a:srgbClr val="FF3300"/>
                </a:solidFill>
              </a:rPr>
              <a:t>），</a:t>
            </a:r>
            <a:r>
              <a:rPr lang="zh-CN" altLang="en-US" sz="2400" b="1" dirty="0"/>
              <a:t>用来指定进入状态时发生的动作。</a:t>
            </a:r>
          </a:p>
          <a:p>
            <a:pPr marL="571500" indent="-571500">
              <a:buFont typeface="Wingdings" panose="05000000000000000000" pitchFamily="2" charset="2"/>
              <a:buNone/>
            </a:pPr>
            <a:r>
              <a:rPr lang="zh-CN" altLang="en-US" sz="2400" b="1" dirty="0"/>
              <a:t>    </a:t>
            </a:r>
            <a:r>
              <a:rPr lang="zh-CN" altLang="en-US" sz="2400" b="1" dirty="0">
                <a:solidFill>
                  <a:srgbClr val="000099"/>
                </a:solidFill>
              </a:rPr>
              <a:t>语法形式：    </a:t>
            </a:r>
            <a:r>
              <a:rPr lang="en-US" altLang="zh-CN" sz="2400" b="1" dirty="0">
                <a:solidFill>
                  <a:srgbClr val="000099"/>
                </a:solidFill>
              </a:rPr>
              <a:t>entry/</a:t>
            </a:r>
            <a:r>
              <a:rPr lang="zh-CN" altLang="en-US" sz="2400" b="1" dirty="0">
                <a:solidFill>
                  <a:srgbClr val="000099"/>
                </a:solidFill>
              </a:rPr>
              <a:t>动作名 </a:t>
            </a:r>
          </a:p>
          <a:p>
            <a:pPr marL="571500" indent="-571500">
              <a:buFont typeface="Wingdings" panose="05000000000000000000" pitchFamily="2" charset="2"/>
              <a:buNone/>
            </a:pPr>
            <a:r>
              <a:rPr lang="zh-CN" altLang="en-US" sz="2400" b="1" dirty="0" smtClean="0">
                <a:solidFill>
                  <a:srgbClr val="FF3300"/>
                </a:solidFill>
              </a:rPr>
              <a:t>（</a:t>
            </a:r>
            <a:r>
              <a:rPr lang="en-US" altLang="zh-CN" sz="2400" b="1" dirty="0" smtClean="0">
                <a:solidFill>
                  <a:srgbClr val="FF3300"/>
                </a:solidFill>
              </a:rPr>
              <a:t>2</a:t>
            </a:r>
            <a:r>
              <a:rPr lang="zh-CN" altLang="en-US" sz="2400" b="1" dirty="0" smtClean="0">
                <a:solidFill>
                  <a:srgbClr val="FF3300"/>
                </a:solidFill>
              </a:rPr>
              <a:t>）出口（退出）动作</a:t>
            </a:r>
            <a:r>
              <a:rPr lang="zh-CN" altLang="en-US" sz="2400" b="1" dirty="0">
                <a:solidFill>
                  <a:srgbClr val="FF3300"/>
                </a:solidFill>
              </a:rPr>
              <a:t>（</a:t>
            </a:r>
            <a:r>
              <a:rPr lang="en-US" altLang="zh-CN" sz="2400" b="1" dirty="0">
                <a:solidFill>
                  <a:srgbClr val="FF3300"/>
                </a:solidFill>
              </a:rPr>
              <a:t>exit  action</a:t>
            </a:r>
            <a:r>
              <a:rPr lang="zh-CN" altLang="en-US" sz="2400" b="1" dirty="0">
                <a:solidFill>
                  <a:srgbClr val="FF3300"/>
                </a:solidFill>
              </a:rPr>
              <a:t>），</a:t>
            </a:r>
            <a:r>
              <a:rPr lang="zh-CN" altLang="en-US" sz="2400" b="1" dirty="0"/>
              <a:t>用来指定离开该状态时发生的动作。</a:t>
            </a:r>
          </a:p>
          <a:p>
            <a:pPr marL="571500" indent="-571500">
              <a:buFont typeface="Wingdings" panose="05000000000000000000" pitchFamily="2" charset="2"/>
              <a:buNone/>
            </a:pPr>
            <a:r>
              <a:rPr lang="zh-CN" altLang="en-US" sz="2400" b="1" dirty="0"/>
              <a:t>   </a:t>
            </a:r>
            <a:r>
              <a:rPr lang="zh-CN" altLang="en-US" sz="2400" b="1" dirty="0">
                <a:solidFill>
                  <a:srgbClr val="000099"/>
                </a:solidFill>
              </a:rPr>
              <a:t>语法形式：    </a:t>
            </a:r>
            <a:r>
              <a:rPr lang="en-US" altLang="zh-CN" sz="2400" b="1" dirty="0">
                <a:solidFill>
                  <a:srgbClr val="000099"/>
                </a:solidFill>
              </a:rPr>
              <a:t>exit/</a:t>
            </a:r>
            <a:r>
              <a:rPr lang="zh-CN" altLang="en-US" sz="2400" b="1" dirty="0">
                <a:solidFill>
                  <a:srgbClr val="000099"/>
                </a:solidFill>
              </a:rPr>
              <a:t>动作名</a:t>
            </a:r>
            <a:endParaRPr lang="zh-CN" altLang="en-US" sz="2400" dirty="0">
              <a:solidFill>
                <a:srgbClr val="000099"/>
              </a:solidFill>
            </a:endParaRPr>
          </a:p>
          <a:p>
            <a:pPr marL="571500" indent="-571500">
              <a:buFont typeface="Wingdings" panose="05000000000000000000" pitchFamily="2" charset="2"/>
              <a:buAutoNum type="arabicPeriod" startAt="3"/>
            </a:pPr>
            <a:endParaRPr lang="en-US" altLang="zh-CN" sz="2400" dirty="0">
              <a:solidFill>
                <a:srgbClr val="000099"/>
              </a:solidFill>
            </a:endParaRPr>
          </a:p>
        </p:txBody>
      </p:sp>
      <p:pic>
        <p:nvPicPr>
          <p:cNvPr id="1617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5181600"/>
            <a:ext cx="6934200" cy="1301750"/>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E790A494-B035-AC41-AFC3-252F112E3A4F}"/>
              </a:ext>
            </a:extLst>
          </p:cNvPr>
          <p:cNvSpPr txBox="1">
            <a:spLocks/>
          </p:cNvSpPr>
          <p:nvPr/>
        </p:nvSpPr>
        <p:spPr>
          <a:xfrm>
            <a:off x="349046" y="254752"/>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7" name="文本框 6">
            <a:extLst>
              <a:ext uri="{FF2B5EF4-FFF2-40B4-BE49-F238E27FC236}">
                <a16:creationId xmlns:a16="http://schemas.microsoft.com/office/drawing/2014/main" id="{6EC53871-C795-0242-80AC-EC3542AED0D3}"/>
              </a:ext>
            </a:extLst>
          </p:cNvPr>
          <p:cNvSpPr txBox="1"/>
          <p:nvPr/>
        </p:nvSpPr>
        <p:spPr>
          <a:xfrm>
            <a:off x="349046" y="950093"/>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2.</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动作</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6721021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3"/>
          <p:cNvSpPr>
            <a:spLocks noGrp="1" noChangeArrowheads="1"/>
          </p:cNvSpPr>
          <p:nvPr>
            <p:ph type="body" idx="1"/>
          </p:nvPr>
        </p:nvSpPr>
        <p:spPr>
          <a:xfrm>
            <a:off x="359228" y="1622429"/>
            <a:ext cx="4212771" cy="4272116"/>
          </a:xfrm>
        </p:spPr>
        <p:txBody>
          <a:bodyPr>
            <a:noAutofit/>
          </a:bodyPr>
          <a:lstStyle/>
          <a:p>
            <a:pPr marL="571500" indent="-571500">
              <a:buFont typeface="Wingdings" panose="05000000000000000000" pitchFamily="2" charset="2"/>
              <a:buNone/>
            </a:pPr>
            <a:r>
              <a:rPr lang="zh-CN" altLang="en-US" sz="2400" b="1" dirty="0" smtClean="0">
                <a:solidFill>
                  <a:srgbClr val="FF3300"/>
                </a:solidFill>
              </a:rPr>
              <a:t>（</a:t>
            </a:r>
            <a:r>
              <a:rPr lang="en-US" altLang="zh-CN" sz="2400" b="1" dirty="0" smtClean="0">
                <a:solidFill>
                  <a:srgbClr val="FF3300"/>
                </a:solidFill>
              </a:rPr>
              <a:t>3</a:t>
            </a:r>
            <a:r>
              <a:rPr lang="zh-CN" altLang="en-US" sz="2400" b="1" dirty="0" smtClean="0">
                <a:solidFill>
                  <a:srgbClr val="FF3300"/>
                </a:solidFill>
              </a:rPr>
              <a:t>）</a:t>
            </a:r>
            <a:r>
              <a:rPr lang="en-US" altLang="zh-CN" sz="2400" b="1" dirty="0" smtClean="0">
                <a:solidFill>
                  <a:srgbClr val="FF3300"/>
                </a:solidFill>
              </a:rPr>
              <a:t>Do</a:t>
            </a:r>
            <a:r>
              <a:rPr lang="zh-CN" altLang="en-US" sz="2400" b="1" dirty="0">
                <a:solidFill>
                  <a:srgbClr val="FF3300"/>
                </a:solidFill>
              </a:rPr>
              <a:t>动作（</a:t>
            </a:r>
            <a:r>
              <a:rPr lang="en-US" altLang="zh-CN" sz="2400" b="1" dirty="0">
                <a:solidFill>
                  <a:srgbClr val="FF3300"/>
                </a:solidFill>
              </a:rPr>
              <a:t>do   action</a:t>
            </a:r>
            <a:r>
              <a:rPr lang="zh-CN" altLang="en-US" sz="2400" b="1" dirty="0">
                <a:solidFill>
                  <a:srgbClr val="FF3300"/>
                </a:solidFill>
              </a:rPr>
              <a:t>），</a:t>
            </a:r>
            <a:r>
              <a:rPr lang="zh-CN" altLang="en-US" sz="2400" b="1" dirty="0"/>
              <a:t>用于标记内部活动，用来指定处于该状态时执行的动作。</a:t>
            </a:r>
          </a:p>
          <a:p>
            <a:pPr marL="571500" indent="-571500">
              <a:buFont typeface="Wingdings" panose="05000000000000000000" pitchFamily="2" charset="2"/>
              <a:buNone/>
            </a:pPr>
            <a:r>
              <a:rPr lang="zh-CN" altLang="en-US" sz="2400" b="1" dirty="0"/>
              <a:t>    </a:t>
            </a:r>
            <a:r>
              <a:rPr lang="zh-CN" altLang="en-US" sz="2400" b="1" dirty="0">
                <a:solidFill>
                  <a:srgbClr val="000099"/>
                </a:solidFill>
              </a:rPr>
              <a:t>语法形式：   </a:t>
            </a:r>
            <a:r>
              <a:rPr lang="en-US" altLang="zh-CN" sz="2400" b="1" dirty="0">
                <a:solidFill>
                  <a:srgbClr val="000099"/>
                </a:solidFill>
              </a:rPr>
              <a:t>do/</a:t>
            </a:r>
            <a:r>
              <a:rPr lang="zh-CN" altLang="en-US" sz="2400" b="1" dirty="0">
                <a:solidFill>
                  <a:srgbClr val="000099"/>
                </a:solidFill>
              </a:rPr>
              <a:t>动作名</a:t>
            </a:r>
          </a:p>
          <a:p>
            <a:pPr marL="0" indent="0">
              <a:buNone/>
            </a:pPr>
            <a:r>
              <a:rPr lang="zh-CN" altLang="en-US" sz="2400" b="1" dirty="0" smtClean="0">
                <a:solidFill>
                  <a:srgbClr val="000099"/>
                </a:solidFill>
              </a:rPr>
              <a:t>  </a:t>
            </a:r>
            <a:r>
              <a:rPr lang="zh-CN" altLang="en-US" sz="2400" b="1" dirty="0">
                <a:solidFill>
                  <a:srgbClr val="009900"/>
                </a:solidFill>
              </a:rPr>
              <a:t>活动不会改变对象的状态，内部活动在入口动作执行完毕后开始执行，当内部活动执行完毕，如果没有完成转移就触发它，否则状态等待一个显式触发的转移。如果内部活动被一个转移触发，则内部活动被终止，然后执行出口动作。</a:t>
            </a:r>
          </a:p>
          <a:p>
            <a:pPr marL="571500" indent="-571500"/>
            <a:endParaRPr lang="en-US" altLang="zh-CN" sz="2400" dirty="0">
              <a:solidFill>
                <a:srgbClr val="009900"/>
              </a:solidFill>
            </a:endParaRPr>
          </a:p>
        </p:txBody>
      </p:sp>
      <p:sp>
        <p:nvSpPr>
          <p:cNvPr id="3" name="标题 1">
            <a:extLst>
              <a:ext uri="{FF2B5EF4-FFF2-40B4-BE49-F238E27FC236}">
                <a16:creationId xmlns:a16="http://schemas.microsoft.com/office/drawing/2014/main" id="{E790A494-B035-AC41-AFC3-252F112E3A4F}"/>
              </a:ext>
            </a:extLst>
          </p:cNvPr>
          <p:cNvSpPr txBox="1">
            <a:spLocks/>
          </p:cNvSpPr>
          <p:nvPr/>
        </p:nvSpPr>
        <p:spPr>
          <a:xfrm>
            <a:off x="359229" y="245677"/>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4" name="文本框 3">
            <a:extLst>
              <a:ext uri="{FF2B5EF4-FFF2-40B4-BE49-F238E27FC236}">
                <a16:creationId xmlns:a16="http://schemas.microsoft.com/office/drawing/2014/main" id="{6EC53871-C795-0242-80AC-EC3542AED0D3}"/>
              </a:ext>
            </a:extLst>
          </p:cNvPr>
          <p:cNvSpPr txBox="1"/>
          <p:nvPr/>
        </p:nvSpPr>
        <p:spPr>
          <a:xfrm>
            <a:off x="506361" y="1150395"/>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2.</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动作</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6098" y="1452716"/>
            <a:ext cx="4607282" cy="5405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52601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3"/>
          <p:cNvSpPr>
            <a:spLocks noGrp="1" noChangeArrowheads="1"/>
          </p:cNvSpPr>
          <p:nvPr>
            <p:ph type="body" idx="1"/>
          </p:nvPr>
        </p:nvSpPr>
        <p:spPr>
          <a:xfrm>
            <a:off x="533400" y="1740628"/>
            <a:ext cx="8229600" cy="4411663"/>
          </a:xfrm>
        </p:spPr>
        <p:txBody>
          <a:bodyPr>
            <a:normAutofit/>
          </a:bodyPr>
          <a:lstStyle/>
          <a:p>
            <a:pPr>
              <a:buFont typeface="Wingdings" panose="05000000000000000000" pitchFamily="2" charset="2"/>
              <a:buNone/>
            </a:pPr>
            <a:r>
              <a:rPr lang="zh-CN" altLang="en-US" sz="2400" b="1" dirty="0" smtClean="0">
                <a:solidFill>
                  <a:srgbClr val="FF3300"/>
                </a:solidFill>
              </a:rPr>
              <a:t>（</a:t>
            </a:r>
            <a:r>
              <a:rPr lang="en-US" altLang="zh-CN" sz="2400" b="1" dirty="0" smtClean="0">
                <a:solidFill>
                  <a:srgbClr val="FF3300"/>
                </a:solidFill>
              </a:rPr>
              <a:t>4</a:t>
            </a:r>
            <a:r>
              <a:rPr lang="zh-CN" altLang="en-US" sz="2400" b="1" dirty="0" smtClean="0">
                <a:solidFill>
                  <a:srgbClr val="FF3300"/>
                </a:solidFill>
              </a:rPr>
              <a:t>）</a:t>
            </a:r>
            <a:r>
              <a:rPr lang="en-US" altLang="zh-CN" sz="2400" b="1" dirty="0" smtClean="0">
                <a:solidFill>
                  <a:srgbClr val="FF3300"/>
                </a:solidFill>
              </a:rPr>
              <a:t> </a:t>
            </a:r>
            <a:r>
              <a:rPr lang="zh-CN" altLang="en-US" sz="2400" b="1" dirty="0">
                <a:solidFill>
                  <a:srgbClr val="FF3300"/>
                </a:solidFill>
              </a:rPr>
              <a:t>还可以添加其他事件和动作</a:t>
            </a:r>
          </a:p>
          <a:p>
            <a:pPr>
              <a:buFont typeface="Wingdings" panose="05000000000000000000" pitchFamily="2" charset="2"/>
              <a:buNone/>
            </a:pPr>
            <a:r>
              <a:rPr lang="zh-CN" altLang="en-US" sz="2400" b="1" dirty="0"/>
              <a:t>    </a:t>
            </a:r>
            <a:r>
              <a:rPr lang="en-US" altLang="zh-CN" sz="2400" b="1" dirty="0"/>
              <a:t>event</a:t>
            </a:r>
            <a:r>
              <a:rPr lang="zh-CN" altLang="en-US" sz="2400" b="1" dirty="0"/>
              <a:t>用来指定当特定事件触发时发生指定动作，但此事件不会激发状态的改变，属于内部活动。 </a:t>
            </a:r>
          </a:p>
          <a:p>
            <a:pPr>
              <a:buFont typeface="Wingdings" panose="05000000000000000000" pitchFamily="2" charset="2"/>
              <a:buNone/>
            </a:pPr>
            <a:r>
              <a:rPr lang="zh-CN" altLang="en-US" sz="2400" b="1" dirty="0" smtClean="0"/>
              <a:t>    </a:t>
            </a:r>
            <a:r>
              <a:rPr lang="zh-CN" altLang="en-US" sz="2400" b="1" dirty="0"/>
              <a:t>不是用关键字来标记事件的，</a:t>
            </a:r>
          </a:p>
          <a:p>
            <a:pPr>
              <a:buFont typeface="Wingdings" panose="05000000000000000000" pitchFamily="2" charset="2"/>
              <a:buNone/>
            </a:pPr>
            <a:r>
              <a:rPr lang="zh-CN" altLang="en-US" sz="2400" dirty="0"/>
              <a:t>   </a:t>
            </a:r>
          </a:p>
        </p:txBody>
      </p:sp>
      <p:pic>
        <p:nvPicPr>
          <p:cNvPr id="1628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794" y="3038459"/>
            <a:ext cx="314325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628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733800"/>
            <a:ext cx="6705600" cy="281940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533400" y="33416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533400" y="1029506"/>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2.</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动作</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47124943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type="body" sz="half" idx="1"/>
          </p:nvPr>
        </p:nvSpPr>
        <p:spPr>
          <a:xfrm>
            <a:off x="192511" y="1326795"/>
            <a:ext cx="8382000" cy="3287570"/>
          </a:xfrm>
        </p:spPr>
        <p:txBody>
          <a:bodyPr>
            <a:noAutofit/>
          </a:bodyPr>
          <a:lstStyle/>
          <a:p>
            <a:r>
              <a:rPr lang="en-US" altLang="zh-CN" sz="2400" dirty="0" smtClean="0"/>
              <a:t> </a:t>
            </a:r>
            <a:r>
              <a:rPr lang="zh-CN" altLang="en-US" sz="2400" dirty="0" smtClean="0">
                <a:solidFill>
                  <a:srgbClr val="00B0F0"/>
                </a:solidFill>
              </a:rPr>
              <a:t>两个状态之间的一种关系</a:t>
            </a:r>
            <a:r>
              <a:rPr lang="zh-CN" altLang="en-US" sz="2400" dirty="0" smtClean="0"/>
              <a:t>。表示对象在</a:t>
            </a:r>
            <a:r>
              <a:rPr lang="zh-CN" altLang="en-US" sz="2400" dirty="0" smtClean="0">
                <a:solidFill>
                  <a:srgbClr val="00B050"/>
                </a:solidFill>
              </a:rPr>
              <a:t>第一个状态中</a:t>
            </a:r>
            <a:r>
              <a:rPr lang="zh-CN" altLang="en-US" sz="2400" dirty="0" smtClean="0">
                <a:solidFill>
                  <a:srgbClr val="00B0F0"/>
                </a:solidFill>
              </a:rPr>
              <a:t>执行一定的动作</a:t>
            </a:r>
            <a:r>
              <a:rPr lang="zh-CN" altLang="en-US" sz="2400" dirty="0" smtClean="0"/>
              <a:t>，并在某个特定时间发生而且满足某个</a:t>
            </a:r>
            <a:r>
              <a:rPr lang="zh-CN" altLang="en-US" sz="2400" dirty="0" smtClean="0">
                <a:solidFill>
                  <a:srgbClr val="00B0F0"/>
                </a:solidFill>
              </a:rPr>
              <a:t>条件时</a:t>
            </a:r>
            <a:r>
              <a:rPr lang="zh-CN" altLang="en-US" sz="2400" dirty="0" smtClean="0"/>
              <a:t>进入</a:t>
            </a:r>
            <a:r>
              <a:rPr lang="zh-CN" altLang="en-US" sz="2400" dirty="0" smtClean="0">
                <a:solidFill>
                  <a:srgbClr val="00B050"/>
                </a:solidFill>
              </a:rPr>
              <a:t>第二个状态</a:t>
            </a:r>
            <a:r>
              <a:rPr lang="zh-CN" altLang="en-US" sz="2400" dirty="0" smtClean="0"/>
              <a:t>。</a:t>
            </a:r>
            <a:endParaRPr lang="en-US" altLang="zh-CN" sz="2400" dirty="0" smtClean="0"/>
          </a:p>
          <a:p>
            <a:r>
              <a:rPr lang="zh-CN" altLang="en-US" sz="2400" dirty="0" smtClean="0"/>
              <a:t>例如：门</a:t>
            </a:r>
            <a:r>
              <a:rPr lang="zh-CN" altLang="en-US" sz="2400" dirty="0"/>
              <a:t>当前关着的。对其做一个推开的动作。一旦推的力度够大，满足了开的条件。门从关的状态到了开的状态</a:t>
            </a:r>
            <a:r>
              <a:rPr lang="zh-CN" altLang="en-US" sz="2400" dirty="0" smtClean="0"/>
              <a:t>。 假如</a:t>
            </a:r>
            <a:r>
              <a:rPr lang="zh-CN" altLang="en-US" sz="2400" dirty="0"/>
              <a:t>一个小孩对了，推的力度不够，门仍旧关着。 </a:t>
            </a:r>
            <a:endParaRPr lang="en-US" altLang="zh-CN" sz="2400" dirty="0" smtClean="0"/>
          </a:p>
          <a:p>
            <a:endParaRPr lang="zh-CN" altLang="en-US" sz="2400" dirty="0"/>
          </a:p>
          <a:p>
            <a:endParaRPr lang="en-US" altLang="zh-CN" sz="2400" dirty="0"/>
          </a:p>
          <a:p>
            <a:endParaRPr lang="en-US" altLang="zh-CN" sz="2400" dirty="0" smtClean="0"/>
          </a:p>
          <a:p>
            <a:r>
              <a:rPr lang="zh-CN" altLang="en-US" sz="2400" dirty="0" smtClean="0"/>
              <a:t>转换</a:t>
            </a:r>
            <a:r>
              <a:rPr lang="zh-CN" altLang="en-US" sz="2400" dirty="0"/>
              <a:t>用带箭头的直线表示，一端连接源状态即转出的状态，箭头一端连接目标状态即转入的状态。转换进入的状态为活动状态，转换离开的状态变为非活动</a:t>
            </a:r>
            <a:r>
              <a:rPr lang="zh-CN" altLang="en-US" sz="2400" dirty="0" smtClean="0"/>
              <a:t>状态</a:t>
            </a:r>
            <a:endParaRPr lang="en-US" altLang="zh-CN" sz="2400" dirty="0" smtClean="0"/>
          </a:p>
          <a:p>
            <a:endParaRPr lang="zh-CN" altLang="en-US" sz="2400" dirty="0"/>
          </a:p>
          <a:p>
            <a:endParaRPr lang="zh-CN" altLang="en-US" sz="2400" dirty="0"/>
          </a:p>
          <a:p>
            <a:endParaRPr lang="zh-CN" altLang="en-US" sz="2400" dirty="0"/>
          </a:p>
          <a:p>
            <a:endParaRPr lang="zh-CN" altLang="en-US" sz="2400" dirty="0"/>
          </a:p>
          <a:p>
            <a:endParaRPr lang="en-US" altLang="zh-CN" sz="2400" dirty="0"/>
          </a:p>
        </p:txBody>
      </p:sp>
      <p:pic>
        <p:nvPicPr>
          <p:cNvPr id="119812"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887167" y="3572711"/>
            <a:ext cx="4992688" cy="973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192511" y="875134"/>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3.</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转换（转移）</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24289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Effect transition="in" filter="fade">
                                      <p:cBhvr>
                                        <p:cTn id="7" dur="500"/>
                                        <p:tgtEl>
                                          <p:spTgt spid="1198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9811">
                                            <p:txEl>
                                              <p:pRg st="1" end="1"/>
                                            </p:txEl>
                                          </p:spTgt>
                                        </p:tgtEl>
                                        <p:attrNameLst>
                                          <p:attrName>style.visibility</p:attrName>
                                        </p:attrNameLst>
                                      </p:cBhvr>
                                      <p:to>
                                        <p:strVal val="visible"/>
                                      </p:to>
                                    </p:set>
                                    <p:animEffect transition="in" filter="fade">
                                      <p:cBhvr>
                                        <p:cTn id="12" dur="500"/>
                                        <p:tgtEl>
                                          <p:spTgt spid="1198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9811">
                                            <p:txEl>
                                              <p:pRg st="5" end="5"/>
                                            </p:txEl>
                                          </p:spTgt>
                                        </p:tgtEl>
                                        <p:attrNameLst>
                                          <p:attrName>style.visibility</p:attrName>
                                        </p:attrNameLst>
                                      </p:cBhvr>
                                      <p:to>
                                        <p:strVal val="visible"/>
                                      </p:to>
                                    </p:set>
                                    <p:animEffect transition="in" filter="fade">
                                      <p:cBhvr>
                                        <p:cTn id="17" dur="500"/>
                                        <p:tgtEl>
                                          <p:spTgt spid="1198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uiExpand="1"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type="body" sz="half" idx="1"/>
          </p:nvPr>
        </p:nvSpPr>
        <p:spPr>
          <a:xfrm>
            <a:off x="325272" y="1562336"/>
            <a:ext cx="8382000" cy="4361385"/>
          </a:xfrm>
        </p:spPr>
        <p:txBody>
          <a:bodyPr>
            <a:noAutofit/>
          </a:bodyPr>
          <a:lstStyle/>
          <a:p>
            <a:r>
              <a:rPr lang="zh-CN" altLang="en-US" sz="2400" dirty="0" smtClean="0"/>
              <a:t>转移</a:t>
            </a:r>
            <a:r>
              <a:rPr lang="zh-CN" altLang="en-US" sz="2400" dirty="0"/>
              <a:t>连接了源状态和目标状态。但需要各种条件才能激活转移。这些条件包括事件、监护条件和动作。</a:t>
            </a:r>
          </a:p>
          <a:p>
            <a:r>
              <a:rPr lang="zh-CN" altLang="en-US" sz="2400" dirty="0">
                <a:solidFill>
                  <a:srgbClr val="000099"/>
                </a:solidFill>
              </a:rPr>
              <a:t>需要上述条件才能转移的转移叫</a:t>
            </a:r>
            <a:r>
              <a:rPr lang="zh-CN" altLang="en-US" sz="2400" dirty="0">
                <a:solidFill>
                  <a:srgbClr val="FF3300"/>
                </a:solidFill>
              </a:rPr>
              <a:t>触发转移</a:t>
            </a:r>
            <a:r>
              <a:rPr lang="zh-CN" altLang="en-US" sz="2400" dirty="0"/>
              <a:t>。</a:t>
            </a:r>
          </a:p>
          <a:p>
            <a:r>
              <a:rPr lang="zh-CN" altLang="en-US" sz="2400" dirty="0">
                <a:solidFill>
                  <a:srgbClr val="000099"/>
                </a:solidFill>
              </a:rPr>
              <a:t>不需要任何条件的转移叫</a:t>
            </a:r>
            <a:r>
              <a:rPr lang="zh-CN" altLang="en-US" sz="2400" dirty="0">
                <a:solidFill>
                  <a:srgbClr val="FF3300"/>
                </a:solidFill>
              </a:rPr>
              <a:t>无触发转移</a:t>
            </a:r>
            <a:r>
              <a:rPr lang="zh-CN" altLang="en-US" sz="2400" dirty="0">
                <a:solidFill>
                  <a:srgbClr val="000099"/>
                </a:solidFill>
              </a:rPr>
              <a:t>（完成转移），它在源状态完成活动时隐式地触发。</a:t>
            </a:r>
          </a:p>
          <a:p>
            <a:r>
              <a:rPr lang="zh-CN" altLang="en-US" sz="2400" dirty="0"/>
              <a:t>转移往往是要有条件的。但是，对于必然满足的条件，比如一个鸡蛋自由落体到地面上，一定会破的。假如这个条件永远是满足的，这个条件就不必要标注了。</a:t>
            </a:r>
          </a:p>
          <a:p>
            <a:endParaRPr lang="zh-CN" altLang="en-US" sz="2400" dirty="0"/>
          </a:p>
          <a:p>
            <a:endParaRPr lang="zh-CN" altLang="en-US" sz="2400" dirty="0"/>
          </a:p>
          <a:p>
            <a:endParaRPr lang="en-US" altLang="zh-CN" sz="2400" dirty="0"/>
          </a:p>
        </p:txBody>
      </p:sp>
      <p:pic>
        <p:nvPicPr>
          <p:cNvPr id="119812"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437222" y="5273936"/>
            <a:ext cx="4992688" cy="973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192511" y="924514"/>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3.</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转换（转移）</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3116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Effect transition="in" filter="fade">
                                      <p:cBhvr>
                                        <p:cTn id="7" dur="500"/>
                                        <p:tgtEl>
                                          <p:spTgt spid="1198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9811">
                                            <p:txEl>
                                              <p:pRg st="1" end="1"/>
                                            </p:txEl>
                                          </p:spTgt>
                                        </p:tgtEl>
                                        <p:attrNameLst>
                                          <p:attrName>style.visibility</p:attrName>
                                        </p:attrNameLst>
                                      </p:cBhvr>
                                      <p:to>
                                        <p:strVal val="visible"/>
                                      </p:to>
                                    </p:set>
                                    <p:animEffect transition="in" filter="fade">
                                      <p:cBhvr>
                                        <p:cTn id="12" dur="500"/>
                                        <p:tgtEl>
                                          <p:spTgt spid="1198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9811">
                                            <p:txEl>
                                              <p:pRg st="2" end="2"/>
                                            </p:txEl>
                                          </p:spTgt>
                                        </p:tgtEl>
                                        <p:attrNameLst>
                                          <p:attrName>style.visibility</p:attrName>
                                        </p:attrNameLst>
                                      </p:cBhvr>
                                      <p:to>
                                        <p:strVal val="visible"/>
                                      </p:to>
                                    </p:set>
                                    <p:animEffect transition="in" filter="fade">
                                      <p:cBhvr>
                                        <p:cTn id="17" dur="500"/>
                                        <p:tgtEl>
                                          <p:spTgt spid="1198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9811">
                                            <p:txEl>
                                              <p:pRg st="3" end="3"/>
                                            </p:txEl>
                                          </p:spTgt>
                                        </p:tgtEl>
                                        <p:attrNameLst>
                                          <p:attrName>style.visibility</p:attrName>
                                        </p:attrNameLst>
                                      </p:cBhvr>
                                      <p:to>
                                        <p:strVal val="visible"/>
                                      </p:to>
                                    </p:set>
                                    <p:animEffect transition="in" filter="fade">
                                      <p:cBhvr>
                                        <p:cTn id="22" dur="500"/>
                                        <p:tgtEl>
                                          <p:spTgt spid="1198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uiExpand="1"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4261047" y="5579147"/>
            <a:ext cx="7772400" cy="1609344"/>
          </a:xfrm>
        </p:spPr>
        <p:txBody>
          <a:bodyPr/>
          <a:lstStyle/>
          <a:p>
            <a:r>
              <a:rPr lang="zh-CN" altLang="en-US" dirty="0"/>
              <a:t>注意：</a:t>
            </a:r>
          </a:p>
        </p:txBody>
      </p:sp>
      <p:sp>
        <p:nvSpPr>
          <p:cNvPr id="130051" name="Rectangle 3"/>
          <p:cNvSpPr>
            <a:spLocks noGrp="1" noChangeArrowheads="1"/>
          </p:cNvSpPr>
          <p:nvPr>
            <p:ph type="body" idx="1"/>
          </p:nvPr>
        </p:nvSpPr>
        <p:spPr>
          <a:xfrm>
            <a:off x="325273" y="2464211"/>
            <a:ext cx="8547799" cy="4289716"/>
          </a:xfrm>
        </p:spPr>
        <p:txBody>
          <a:bodyPr>
            <a:noAutofit/>
          </a:bodyPr>
          <a:lstStyle/>
          <a:p>
            <a:r>
              <a:rPr lang="zh-CN" altLang="en-US" sz="2400" b="1" dirty="0"/>
              <a:t>每个</a:t>
            </a:r>
            <a:r>
              <a:rPr lang="zh-CN" altLang="en-US" sz="2400" b="1" dirty="0">
                <a:solidFill>
                  <a:srgbClr val="00B050"/>
                </a:solidFill>
              </a:rPr>
              <a:t>转移</a:t>
            </a:r>
            <a:r>
              <a:rPr lang="zh-CN" altLang="en-US" sz="2400" b="1" dirty="0"/>
              <a:t>只能有</a:t>
            </a:r>
            <a:r>
              <a:rPr lang="en-US" altLang="zh-CN" sz="2400" b="1" dirty="0">
                <a:solidFill>
                  <a:srgbClr val="00B0F0"/>
                </a:solidFill>
              </a:rPr>
              <a:t>1</a:t>
            </a:r>
            <a:r>
              <a:rPr lang="zh-CN" altLang="en-US" sz="2400" b="1" dirty="0">
                <a:solidFill>
                  <a:srgbClr val="00B0F0"/>
                </a:solidFill>
              </a:rPr>
              <a:t>个</a:t>
            </a:r>
            <a:r>
              <a:rPr lang="zh-CN" altLang="en-US" sz="2400" b="1" dirty="0">
                <a:solidFill>
                  <a:srgbClr val="00B050"/>
                </a:solidFill>
              </a:rPr>
              <a:t>事件</a:t>
            </a:r>
            <a:r>
              <a:rPr lang="zh-CN" altLang="en-US" sz="2400" b="1" dirty="0">
                <a:solidFill>
                  <a:srgbClr val="FF3300"/>
                </a:solidFill>
              </a:rPr>
              <a:t>。</a:t>
            </a:r>
            <a:r>
              <a:rPr lang="en-US" altLang="zh-CN" sz="2400" b="1" dirty="0">
                <a:solidFill>
                  <a:srgbClr val="00B0F0"/>
                </a:solidFill>
              </a:rPr>
              <a:t>1</a:t>
            </a:r>
            <a:r>
              <a:rPr lang="zh-CN" altLang="en-US" sz="2400" b="1" dirty="0">
                <a:solidFill>
                  <a:srgbClr val="00B0F0"/>
                </a:solidFill>
              </a:rPr>
              <a:t>个</a:t>
            </a:r>
            <a:r>
              <a:rPr lang="zh-CN" altLang="en-US" sz="2400" b="1" dirty="0">
                <a:solidFill>
                  <a:srgbClr val="00B050"/>
                </a:solidFill>
              </a:rPr>
              <a:t>转移</a:t>
            </a:r>
            <a:r>
              <a:rPr lang="zh-CN" altLang="en-US" sz="2400" b="1" dirty="0"/>
              <a:t>上不能有</a:t>
            </a:r>
            <a:r>
              <a:rPr lang="zh-CN" altLang="en-US" sz="2400" b="1" dirty="0">
                <a:solidFill>
                  <a:srgbClr val="FF3300"/>
                </a:solidFill>
              </a:rPr>
              <a:t>多个</a:t>
            </a:r>
            <a:r>
              <a:rPr lang="zh-CN" altLang="en-US" sz="2400" b="1" dirty="0">
                <a:solidFill>
                  <a:srgbClr val="00B050"/>
                </a:solidFill>
              </a:rPr>
              <a:t>事件</a:t>
            </a:r>
            <a:r>
              <a:rPr lang="zh-CN" altLang="en-US" sz="2400" b="1" dirty="0" smtClean="0">
                <a:solidFill>
                  <a:srgbClr val="FF3300"/>
                </a:solidFill>
              </a:rPr>
              <a:t>。多个</a:t>
            </a:r>
            <a:r>
              <a:rPr lang="zh-CN" altLang="en-US" sz="2400" b="1" dirty="0">
                <a:solidFill>
                  <a:srgbClr val="00B050"/>
                </a:solidFill>
              </a:rPr>
              <a:t>事件</a:t>
            </a:r>
            <a:r>
              <a:rPr lang="zh-CN" altLang="en-US" sz="2400" b="1" dirty="0"/>
              <a:t>会触使</a:t>
            </a:r>
            <a:r>
              <a:rPr lang="zh-CN" altLang="en-US" sz="2400" b="1" dirty="0" smtClean="0">
                <a:solidFill>
                  <a:srgbClr val="FF3300"/>
                </a:solidFill>
              </a:rPr>
              <a:t>多个</a:t>
            </a:r>
            <a:r>
              <a:rPr lang="zh-CN" altLang="en-US" sz="2400" b="1" dirty="0">
                <a:solidFill>
                  <a:srgbClr val="00B050"/>
                </a:solidFill>
              </a:rPr>
              <a:t>转移</a:t>
            </a:r>
            <a:r>
              <a:rPr lang="zh-CN" altLang="en-US" sz="2400" b="1" dirty="0" smtClean="0">
                <a:solidFill>
                  <a:srgbClr val="FF3300"/>
                </a:solidFill>
              </a:rPr>
              <a:t>。</a:t>
            </a:r>
            <a:endParaRPr lang="en-US" altLang="zh-CN" sz="2400" b="1" dirty="0" smtClean="0">
              <a:solidFill>
                <a:srgbClr val="FF3300"/>
              </a:solidFill>
            </a:endParaRPr>
          </a:p>
          <a:p>
            <a:r>
              <a:rPr lang="en-US" altLang="zh-CN" sz="2400" b="1" dirty="0" smtClean="0">
                <a:solidFill>
                  <a:srgbClr val="FF3300"/>
                </a:solidFill>
              </a:rPr>
              <a:t> </a:t>
            </a:r>
            <a:r>
              <a:rPr lang="zh-CN" altLang="en-US" sz="2400" b="1" dirty="0" smtClean="0"/>
              <a:t>每个</a:t>
            </a:r>
            <a:r>
              <a:rPr lang="zh-CN" altLang="en-US" sz="2400" b="1" dirty="0">
                <a:solidFill>
                  <a:srgbClr val="00B050"/>
                </a:solidFill>
              </a:rPr>
              <a:t>事件</a:t>
            </a:r>
            <a:r>
              <a:rPr lang="zh-CN" altLang="en-US" sz="2400" b="1" dirty="0"/>
              <a:t>只能有</a:t>
            </a:r>
            <a:r>
              <a:rPr lang="en-US" altLang="zh-CN" sz="2400" b="1" dirty="0">
                <a:solidFill>
                  <a:srgbClr val="00B0F0"/>
                </a:solidFill>
              </a:rPr>
              <a:t>1</a:t>
            </a:r>
            <a:r>
              <a:rPr lang="zh-CN" altLang="en-US" sz="2400" b="1" dirty="0">
                <a:solidFill>
                  <a:srgbClr val="00B0F0"/>
                </a:solidFill>
              </a:rPr>
              <a:t>个</a:t>
            </a:r>
            <a:r>
              <a:rPr lang="zh-CN" altLang="en-US" sz="2400" b="1" dirty="0">
                <a:solidFill>
                  <a:srgbClr val="00B050"/>
                </a:solidFill>
              </a:rPr>
              <a:t>动作</a:t>
            </a:r>
            <a:r>
              <a:rPr lang="zh-CN" altLang="en-US" sz="2400" b="1" dirty="0">
                <a:solidFill>
                  <a:srgbClr val="FF3300"/>
                </a:solidFill>
              </a:rPr>
              <a:t>。</a:t>
            </a:r>
            <a:endParaRPr lang="en-US" altLang="zh-CN" sz="2400" b="1" dirty="0">
              <a:solidFill>
                <a:srgbClr val="FF3300"/>
              </a:solidFill>
            </a:endParaRPr>
          </a:p>
          <a:p>
            <a:pPr>
              <a:lnSpc>
                <a:spcPct val="90000"/>
              </a:lnSpc>
            </a:pPr>
            <a:r>
              <a:rPr lang="zh-CN" altLang="en-US" sz="2400" b="1" dirty="0" smtClean="0">
                <a:solidFill>
                  <a:srgbClr val="00B050"/>
                </a:solidFill>
              </a:rPr>
              <a:t>监护</a:t>
            </a:r>
            <a:r>
              <a:rPr lang="zh-CN" altLang="en-US" sz="2400" b="1" dirty="0">
                <a:solidFill>
                  <a:srgbClr val="00B050"/>
                </a:solidFill>
              </a:rPr>
              <a:t>条件</a:t>
            </a:r>
            <a:r>
              <a:rPr lang="zh-CN" altLang="en-US" sz="2400" b="1" dirty="0"/>
              <a:t>：是用方括号括起来的布尔表达式，它放在事件的后面。</a:t>
            </a:r>
          </a:p>
          <a:p>
            <a:pPr>
              <a:lnSpc>
                <a:spcPct val="90000"/>
              </a:lnSpc>
            </a:pPr>
            <a:r>
              <a:rPr lang="zh-CN" altLang="en-US" sz="2400" b="1" dirty="0"/>
              <a:t>只有在引起转移的事件触发后</a:t>
            </a:r>
            <a:r>
              <a:rPr lang="zh-CN" altLang="en-US" sz="2400" b="1" dirty="0" smtClean="0">
                <a:solidFill>
                  <a:srgbClr val="FF3300"/>
                </a:solidFill>
              </a:rPr>
              <a:t>，才</a:t>
            </a:r>
            <a:r>
              <a:rPr lang="zh-CN" altLang="en-US" sz="2400" b="1" dirty="0">
                <a:solidFill>
                  <a:srgbClr val="FF3300"/>
                </a:solidFill>
              </a:rPr>
              <a:t>进行</a:t>
            </a:r>
            <a:r>
              <a:rPr lang="zh-CN" altLang="en-US" sz="2400" b="1" dirty="0">
                <a:solidFill>
                  <a:srgbClr val="00B050"/>
                </a:solidFill>
              </a:rPr>
              <a:t>监护条件</a:t>
            </a:r>
            <a:r>
              <a:rPr lang="zh-CN" altLang="en-US" sz="2400" b="1" dirty="0">
                <a:solidFill>
                  <a:srgbClr val="FF3300"/>
                </a:solidFill>
              </a:rPr>
              <a:t>的计算。</a:t>
            </a:r>
            <a:r>
              <a:rPr lang="zh-CN" altLang="en-US" sz="2400" b="1" dirty="0">
                <a:solidFill>
                  <a:srgbClr val="00B050"/>
                </a:solidFill>
              </a:rPr>
              <a:t>转移</a:t>
            </a:r>
            <a:r>
              <a:rPr lang="zh-CN" altLang="en-US" sz="2400" b="1" dirty="0">
                <a:solidFill>
                  <a:srgbClr val="FF3300"/>
                </a:solidFill>
              </a:rPr>
              <a:t>时，</a:t>
            </a:r>
            <a:r>
              <a:rPr lang="zh-CN" altLang="en-US" sz="2400" b="1" dirty="0">
                <a:solidFill>
                  <a:srgbClr val="00B050"/>
                </a:solidFill>
              </a:rPr>
              <a:t>监护条件</a:t>
            </a:r>
            <a:r>
              <a:rPr lang="zh-CN" altLang="en-US" sz="2400" b="1" dirty="0">
                <a:solidFill>
                  <a:srgbClr val="FF3300"/>
                </a:solidFill>
              </a:rPr>
              <a:t>只在发生事件时</a:t>
            </a:r>
            <a:r>
              <a:rPr lang="zh-CN" altLang="en-US" sz="2400" b="1" dirty="0" smtClean="0">
                <a:solidFill>
                  <a:srgbClr val="FF3300"/>
                </a:solidFill>
              </a:rPr>
              <a:t>计算</a:t>
            </a:r>
            <a:r>
              <a:rPr lang="en-US" altLang="zh-CN" sz="2400" b="1" dirty="0" smtClean="0">
                <a:solidFill>
                  <a:srgbClr val="00B0F0"/>
                </a:solidFill>
              </a:rPr>
              <a:t>1</a:t>
            </a:r>
            <a:r>
              <a:rPr lang="zh-CN" altLang="en-US" sz="2400" b="1" dirty="0" smtClean="0">
                <a:solidFill>
                  <a:srgbClr val="00B0F0"/>
                </a:solidFill>
              </a:rPr>
              <a:t>次</a:t>
            </a:r>
            <a:r>
              <a:rPr lang="zh-CN" altLang="en-US" sz="2400" b="1" dirty="0">
                <a:solidFill>
                  <a:srgbClr val="FF3300"/>
                </a:solidFill>
              </a:rPr>
              <a:t>。如果</a:t>
            </a:r>
            <a:r>
              <a:rPr lang="zh-CN" altLang="en-US" sz="2400" b="1" dirty="0">
                <a:solidFill>
                  <a:srgbClr val="00B050"/>
                </a:solidFill>
              </a:rPr>
              <a:t>转移</a:t>
            </a:r>
            <a:r>
              <a:rPr lang="zh-CN" altLang="en-US" sz="2400" b="1" dirty="0">
                <a:solidFill>
                  <a:srgbClr val="FF3300"/>
                </a:solidFill>
              </a:rPr>
              <a:t>被</a:t>
            </a:r>
            <a:r>
              <a:rPr lang="zh-CN" altLang="en-US" sz="2400" b="1" dirty="0">
                <a:solidFill>
                  <a:srgbClr val="00B0F0"/>
                </a:solidFill>
              </a:rPr>
              <a:t>重新</a:t>
            </a:r>
            <a:r>
              <a:rPr lang="zh-CN" altLang="en-US" sz="2400" b="1" dirty="0">
                <a:solidFill>
                  <a:srgbClr val="FF3300"/>
                </a:solidFill>
              </a:rPr>
              <a:t>触发，则</a:t>
            </a:r>
            <a:r>
              <a:rPr lang="zh-CN" altLang="en-US" sz="2400" b="1" dirty="0">
                <a:solidFill>
                  <a:srgbClr val="00B050"/>
                </a:solidFill>
              </a:rPr>
              <a:t>监护条件</a:t>
            </a:r>
            <a:r>
              <a:rPr lang="zh-CN" altLang="en-US" sz="2400" b="1" dirty="0">
                <a:solidFill>
                  <a:srgbClr val="FF3300"/>
                </a:solidFill>
              </a:rPr>
              <a:t>再次被计算。</a:t>
            </a:r>
          </a:p>
          <a:p>
            <a:pPr>
              <a:lnSpc>
                <a:spcPct val="90000"/>
              </a:lnSpc>
            </a:pPr>
            <a:r>
              <a:rPr lang="zh-CN" altLang="en-US" sz="2400" b="1" dirty="0" smtClean="0"/>
              <a:t>如果</a:t>
            </a:r>
            <a:r>
              <a:rPr lang="zh-CN" altLang="en-US" sz="2400" b="1" dirty="0">
                <a:solidFill>
                  <a:srgbClr val="00B050"/>
                </a:solidFill>
              </a:rPr>
              <a:t>监护条件和事件</a:t>
            </a:r>
            <a:r>
              <a:rPr lang="zh-CN" altLang="en-US" sz="2400" b="1" dirty="0"/>
              <a:t>放在一起使用，则</a:t>
            </a:r>
            <a:r>
              <a:rPr lang="zh-CN" altLang="en-US" sz="2400" b="1" dirty="0">
                <a:solidFill>
                  <a:srgbClr val="00B0F0"/>
                </a:solidFill>
              </a:rPr>
              <a:t>当且仅当</a:t>
            </a:r>
            <a:r>
              <a:rPr lang="zh-CN" altLang="en-US" sz="2400" b="1" dirty="0"/>
              <a:t>事件发生且监护条件为真时，转移发生；如果只有监护条件，只要监护条件为真就发生转移。</a:t>
            </a:r>
          </a:p>
        </p:txBody>
      </p:sp>
      <p:pic>
        <p:nvPicPr>
          <p:cNvPr id="130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7147" y="1050809"/>
            <a:ext cx="5495925" cy="1362075"/>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209550" y="895409"/>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3.</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转换（转移）</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183705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type="body" idx="1"/>
          </p:nvPr>
        </p:nvSpPr>
        <p:spPr>
          <a:xfrm>
            <a:off x="567813" y="1714490"/>
            <a:ext cx="7772400" cy="2057302"/>
          </a:xfrm>
        </p:spPr>
        <p:txBody>
          <a:bodyPr>
            <a:noAutofit/>
          </a:bodyPr>
          <a:lstStyle/>
          <a:p>
            <a:r>
              <a:rPr lang="en-US" altLang="zh-CN" sz="2400" dirty="0" smtClean="0"/>
              <a:t> </a:t>
            </a:r>
            <a:r>
              <a:rPr lang="zh-CN" altLang="en-US" sz="2400" b="1" dirty="0"/>
              <a:t>活动表示某流程中的任务的执行过程，它也可以表示某算法过程中语句的执行。 </a:t>
            </a:r>
            <a:endParaRPr lang="en-US" altLang="zh-CN" sz="2400" b="1" dirty="0" smtClean="0"/>
          </a:p>
          <a:p>
            <a:r>
              <a:rPr lang="zh-CN" altLang="en-US" sz="2400" dirty="0"/>
              <a:t>活动的</a:t>
            </a:r>
            <a:r>
              <a:rPr lang="zh-CN" altLang="en-US" sz="2400" dirty="0" smtClean="0"/>
              <a:t>形式</a:t>
            </a:r>
            <a:endParaRPr lang="en-US" altLang="zh-CN" sz="2400" dirty="0" smtClean="0"/>
          </a:p>
          <a:p>
            <a:endParaRPr lang="en-US" altLang="zh-CN" sz="2400" b="1" dirty="0"/>
          </a:p>
          <a:p>
            <a:endParaRPr lang="zh-CN" altLang="en-US" sz="2400" b="1" dirty="0"/>
          </a:p>
          <a:p>
            <a:r>
              <a:rPr lang="zh-CN" altLang="en-US" sz="2400" b="1" dirty="0" smtClean="0"/>
              <a:t>在</a:t>
            </a:r>
            <a:r>
              <a:rPr lang="zh-CN" altLang="en-US" sz="2400" b="1" dirty="0"/>
              <a:t>活动图中要区分</a:t>
            </a:r>
            <a:r>
              <a:rPr lang="zh-CN" altLang="en-US" sz="2400" b="1" dirty="0">
                <a:solidFill>
                  <a:srgbClr val="FF3300"/>
                </a:solidFill>
              </a:rPr>
              <a:t>动作状态（</a:t>
            </a:r>
            <a:r>
              <a:rPr lang="en-US" altLang="zh-CN" sz="2400" b="1" dirty="0">
                <a:solidFill>
                  <a:srgbClr val="FF3300"/>
                </a:solidFill>
              </a:rPr>
              <a:t>action  state</a:t>
            </a:r>
            <a:r>
              <a:rPr lang="zh-CN" altLang="en-US" sz="2400" b="1" dirty="0">
                <a:solidFill>
                  <a:srgbClr val="FF3300"/>
                </a:solidFill>
              </a:rPr>
              <a:t>）</a:t>
            </a:r>
            <a:r>
              <a:rPr lang="zh-CN" altLang="en-US" sz="2400" b="1" dirty="0"/>
              <a:t>和</a:t>
            </a:r>
            <a:r>
              <a:rPr lang="zh-CN" altLang="en-US" sz="2400" b="1" dirty="0">
                <a:solidFill>
                  <a:srgbClr val="FF3300"/>
                </a:solidFill>
              </a:rPr>
              <a:t>活动状态（</a:t>
            </a:r>
            <a:r>
              <a:rPr lang="en-US" altLang="zh-CN" sz="2400" b="1" dirty="0">
                <a:solidFill>
                  <a:srgbClr val="FF3300"/>
                </a:solidFill>
              </a:rPr>
              <a:t>activity state</a:t>
            </a:r>
            <a:r>
              <a:rPr lang="zh-CN" altLang="en-US" sz="2400" b="1" dirty="0">
                <a:solidFill>
                  <a:srgbClr val="FF3300"/>
                </a:solidFill>
              </a:rPr>
              <a:t>）</a:t>
            </a:r>
            <a:r>
              <a:rPr lang="zh-CN" altLang="en-US" sz="2400" b="1" dirty="0"/>
              <a:t>这两个概念。</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695633" y="343244"/>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a:t>
            </a:r>
            <a:r>
              <a:rPr lang="zh-CN" altLang="en-US" sz="4400" b="0" dirty="0">
                <a:solidFill>
                  <a:srgbClr val="0070C0"/>
                </a:solidFill>
                <a:latin typeface="黑体" panose="02010609060101010101" pitchFamily="49" charset="-122"/>
                <a:ea typeface="黑体" panose="02010609060101010101" pitchFamily="49" charset="-122"/>
              </a:rPr>
              <a:t>活动图的组成元素</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437535" y="1142345"/>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1.</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活动（</a:t>
            </a:r>
            <a:r>
              <a:rPr kumimoji="1" lang="en-US" altLang="zh-CN" sz="2400" b="1" dirty="0">
                <a:solidFill>
                  <a:srgbClr val="FF0000"/>
                </a:solidFill>
                <a:latin typeface="黑体" panose="02010609060101010101" pitchFamily="49" charset="-122"/>
                <a:ea typeface="黑体" panose="02010609060101010101" pitchFamily="49" charset="-122"/>
              </a:rPr>
              <a:t>activity</a:t>
            </a:r>
            <a:r>
              <a:rPr kumimoji="1" lang="zh-CN" altLang="en-US" sz="2400" b="1" dirty="0">
                <a:solidFill>
                  <a:srgbClr val="FF0000"/>
                </a:solidFill>
                <a:latin typeface="黑体" panose="02010609060101010101" pitchFamily="49" charset="-122"/>
                <a:ea typeface="黑体" panose="02010609060101010101" pitchFamily="49" charset="-122"/>
              </a:rPr>
              <a:t>）</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
        <p:nvSpPr>
          <p:cNvPr id="7" name="Rectangle 3"/>
          <p:cNvSpPr txBox="1">
            <a:spLocks noChangeArrowheads="1"/>
          </p:cNvSpPr>
          <p:nvPr/>
        </p:nvSpPr>
        <p:spPr>
          <a:xfrm>
            <a:off x="437536" y="4938350"/>
            <a:ext cx="6415548" cy="191965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sz="2400" b="1" dirty="0" smtClean="0">
                <a:solidFill>
                  <a:srgbClr val="FF0000"/>
                </a:solidFill>
              </a:rPr>
              <a:t>动作状态</a:t>
            </a:r>
            <a:r>
              <a:rPr lang="zh-CN" altLang="en-US" sz="2400" b="1" dirty="0" smtClean="0"/>
              <a:t>是指执行原子的、不能被分解的、不可中断的动作，并在此动作完成后通过完成转换转向活动图中的下一个活动。 </a:t>
            </a:r>
          </a:p>
          <a:p>
            <a:r>
              <a:rPr lang="zh-CN" altLang="en-US" sz="2400" b="1" dirty="0" smtClean="0">
                <a:solidFill>
                  <a:srgbClr val="000099"/>
                </a:solidFill>
              </a:rPr>
              <a:t>动作状态使用平滑的圆角矩形表示，动作状态所表示的动作写在圆角矩形内部。</a:t>
            </a:r>
            <a:r>
              <a:rPr lang="zh-CN" altLang="en-US" sz="2400" dirty="0" smtClean="0">
                <a:solidFill>
                  <a:srgbClr val="000099"/>
                </a:solidFill>
              </a:rPr>
              <a:t> </a:t>
            </a:r>
            <a:endParaRPr lang="zh-CN" altLang="en-US" sz="2400" dirty="0">
              <a:solidFill>
                <a:srgbClr val="000099"/>
              </a:solidFill>
            </a:endParaRPr>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0851" y="5111699"/>
            <a:ext cx="2076450"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2131142" y="2862295"/>
            <a:ext cx="7012858" cy="11742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5896602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3"/>
          <p:cNvSpPr>
            <a:spLocks noGrp="1" noChangeArrowheads="1"/>
          </p:cNvSpPr>
          <p:nvPr>
            <p:ph type="body" idx="1"/>
          </p:nvPr>
        </p:nvSpPr>
        <p:spPr>
          <a:xfrm>
            <a:off x="611966" y="1593214"/>
            <a:ext cx="8463880" cy="4050792"/>
          </a:xfrm>
        </p:spPr>
        <p:txBody>
          <a:bodyPr>
            <a:normAutofit/>
          </a:bodyPr>
          <a:lstStyle/>
          <a:p>
            <a:r>
              <a:rPr lang="zh-CN" altLang="en-US" sz="2400" b="1" dirty="0"/>
              <a:t>从相同的</a:t>
            </a:r>
            <a:r>
              <a:rPr lang="zh-CN" altLang="en-US" sz="2400" b="1" dirty="0">
                <a:solidFill>
                  <a:srgbClr val="00B050"/>
                </a:solidFill>
              </a:rPr>
              <a:t>状态</a:t>
            </a:r>
            <a:r>
              <a:rPr lang="zh-CN" altLang="en-US" sz="2400" b="1" dirty="0"/>
              <a:t>出来的、</a:t>
            </a:r>
            <a:r>
              <a:rPr lang="zh-CN" altLang="en-US" sz="2400" b="1" dirty="0">
                <a:solidFill>
                  <a:srgbClr val="00B050"/>
                </a:solidFill>
              </a:rPr>
              <a:t>事件</a:t>
            </a:r>
            <a:r>
              <a:rPr lang="zh-CN" altLang="en-US" sz="2400" b="1" dirty="0">
                <a:solidFill>
                  <a:srgbClr val="FF0000"/>
                </a:solidFill>
              </a:rPr>
              <a:t>相同</a:t>
            </a:r>
            <a:r>
              <a:rPr lang="zh-CN" altLang="en-US" sz="2400" b="1" dirty="0"/>
              <a:t>的</a:t>
            </a:r>
            <a:r>
              <a:rPr lang="zh-CN" altLang="en-US" sz="2400" b="1" dirty="0">
                <a:solidFill>
                  <a:srgbClr val="00B0F0"/>
                </a:solidFill>
              </a:rPr>
              <a:t>几个</a:t>
            </a:r>
            <a:r>
              <a:rPr lang="zh-CN" altLang="en-US" sz="2400" b="1" dirty="0">
                <a:solidFill>
                  <a:srgbClr val="00B050"/>
                </a:solidFill>
              </a:rPr>
              <a:t>转移</a:t>
            </a:r>
            <a:r>
              <a:rPr lang="zh-CN" altLang="en-US" sz="2400" b="1" dirty="0"/>
              <a:t>之间的</a:t>
            </a:r>
            <a:r>
              <a:rPr lang="zh-CN" altLang="en-US" sz="2400" b="1" dirty="0">
                <a:solidFill>
                  <a:srgbClr val="00B050"/>
                </a:solidFill>
              </a:rPr>
              <a:t>条件</a:t>
            </a:r>
            <a:r>
              <a:rPr lang="zh-CN" altLang="en-US" sz="2400" b="1" dirty="0"/>
              <a:t>应该时</a:t>
            </a:r>
            <a:r>
              <a:rPr lang="zh-CN" altLang="en-US" sz="2400" b="1" dirty="0">
                <a:solidFill>
                  <a:srgbClr val="FF0000"/>
                </a:solidFill>
              </a:rPr>
              <a:t>互斥</a:t>
            </a:r>
            <a:r>
              <a:rPr lang="zh-CN" altLang="en-US" sz="2400" b="1" dirty="0"/>
              <a:t>的。</a:t>
            </a:r>
          </a:p>
        </p:txBody>
      </p:sp>
      <p:pic>
        <p:nvPicPr>
          <p:cNvPr id="1525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5425" y="2655713"/>
            <a:ext cx="5291919" cy="385679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209550" y="895409"/>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3.</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转换（转移）</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9354546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249072" y="1577209"/>
            <a:ext cx="7848600" cy="792163"/>
          </a:xfrm>
        </p:spPr>
        <p:txBody>
          <a:bodyPr>
            <a:normAutofit/>
          </a:bodyPr>
          <a:lstStyle/>
          <a:p>
            <a:r>
              <a:rPr lang="en-US" altLang="zh-CN" sz="2400" dirty="0"/>
              <a:t>PC</a:t>
            </a:r>
            <a:r>
              <a:rPr lang="zh-CN" altLang="en-US" sz="2400" dirty="0"/>
              <a:t>机状态建模：初始化、工作、关闭状态</a:t>
            </a:r>
          </a:p>
        </p:txBody>
      </p:sp>
      <p:sp>
        <p:nvSpPr>
          <p:cNvPr id="133124" name="Rectangle 4"/>
          <p:cNvSpPr>
            <a:spLocks noGrp="1" noChangeArrowheads="1"/>
          </p:cNvSpPr>
          <p:nvPr>
            <p:ph type="body" idx="1"/>
          </p:nvPr>
        </p:nvSpPr>
        <p:spPr>
          <a:xfrm>
            <a:off x="228600" y="3888664"/>
            <a:ext cx="8229600" cy="3082925"/>
          </a:xfrm>
        </p:spPr>
        <p:txBody>
          <a:bodyPr>
            <a:normAutofit/>
          </a:bodyPr>
          <a:lstStyle/>
          <a:p>
            <a:pPr>
              <a:buFont typeface="Wingdings" panose="05000000000000000000" pitchFamily="2" charset="2"/>
              <a:buNone/>
            </a:pPr>
            <a:r>
              <a:rPr lang="en-US" altLang="zh-CN" sz="2400" b="1" dirty="0">
                <a:solidFill>
                  <a:schemeClr val="tx2"/>
                </a:solidFill>
              </a:rPr>
              <a:t>PC</a:t>
            </a:r>
            <a:r>
              <a:rPr lang="zh-CN" altLang="en-US" sz="2400" b="1" dirty="0">
                <a:solidFill>
                  <a:schemeClr val="tx2"/>
                </a:solidFill>
              </a:rPr>
              <a:t>机添加一个屏幕保护状态</a:t>
            </a:r>
          </a:p>
        </p:txBody>
      </p:sp>
      <p:pic>
        <p:nvPicPr>
          <p:cNvPr id="133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665" y="2445227"/>
            <a:ext cx="8610600" cy="1338263"/>
          </a:xfrm>
          <a:prstGeom prst="rect">
            <a:avLst/>
          </a:prstGeom>
          <a:noFill/>
          <a:extLst>
            <a:ext uri="{909E8E84-426E-40DD-AFC4-6F175D3DCCD1}">
              <a14:hiddenFill xmlns:a14="http://schemas.microsoft.com/office/drawing/2010/main">
                <a:solidFill>
                  <a:srgbClr val="FFFFFF"/>
                </a:solidFill>
              </a14:hiddenFill>
            </a:ext>
          </a:extLst>
        </p:spPr>
      </p:pic>
      <p:pic>
        <p:nvPicPr>
          <p:cNvPr id="1331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348" y="4397445"/>
            <a:ext cx="7187411" cy="2460555"/>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7" name="文本框 6">
            <a:extLst>
              <a:ext uri="{FF2B5EF4-FFF2-40B4-BE49-F238E27FC236}">
                <a16:creationId xmlns:a16="http://schemas.microsoft.com/office/drawing/2014/main" id="{6EC53871-C795-0242-80AC-EC3542AED0D3}"/>
              </a:ext>
            </a:extLst>
          </p:cNvPr>
          <p:cNvSpPr txBox="1"/>
          <p:nvPr/>
        </p:nvSpPr>
        <p:spPr>
          <a:xfrm>
            <a:off x="209550" y="895409"/>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3.</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转换（转移）</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6882542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685800" y="1279762"/>
            <a:ext cx="7772400" cy="1609344"/>
          </a:xfrm>
        </p:spPr>
        <p:txBody>
          <a:bodyPr>
            <a:normAutofit/>
          </a:bodyPr>
          <a:lstStyle/>
          <a:p>
            <a:r>
              <a:rPr lang="zh-CN" altLang="en-US" sz="2400" dirty="0">
                <a:solidFill>
                  <a:srgbClr val="FF0000"/>
                </a:solidFill>
              </a:rPr>
              <a:t>判定（决策点）</a:t>
            </a:r>
          </a:p>
        </p:txBody>
      </p:sp>
      <p:sp>
        <p:nvSpPr>
          <p:cNvPr id="122883" name="Rectangle 3"/>
          <p:cNvSpPr>
            <a:spLocks noGrp="1" noChangeArrowheads="1"/>
          </p:cNvSpPr>
          <p:nvPr>
            <p:ph type="body" idx="1"/>
          </p:nvPr>
        </p:nvSpPr>
        <p:spPr>
          <a:xfrm>
            <a:off x="685800" y="2575768"/>
            <a:ext cx="7772400" cy="4050792"/>
          </a:xfrm>
        </p:spPr>
        <p:txBody>
          <a:bodyPr>
            <a:normAutofit/>
          </a:bodyPr>
          <a:lstStyle/>
          <a:p>
            <a:r>
              <a:rPr lang="zh-CN" altLang="en-US" sz="2400" b="1" dirty="0"/>
              <a:t>判定在状态图中的位置：工作流在此处按监护条件的取值而发生分支。</a:t>
            </a:r>
          </a:p>
          <a:p>
            <a:r>
              <a:rPr lang="zh-CN" altLang="en-US" sz="2400" b="1" dirty="0"/>
              <a:t>判定用空心小菱形表示。 </a:t>
            </a:r>
          </a:p>
        </p:txBody>
      </p:sp>
      <p:pic>
        <p:nvPicPr>
          <p:cNvPr id="1228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4038600"/>
            <a:ext cx="169545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209550" y="895409"/>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3.</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转换（转移）</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7030A0"/>
                </a:solidFill>
                <a:latin typeface="黑体" panose="02010609060101010101" pitchFamily="49" charset="-122"/>
                <a:ea typeface="黑体" panose="02010609060101010101" pitchFamily="49" charset="-122"/>
              </a:rPr>
              <a:t>判定</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1663918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type="body" sz="half" idx="1"/>
          </p:nvPr>
        </p:nvSpPr>
        <p:spPr>
          <a:xfrm>
            <a:off x="380999" y="1448273"/>
            <a:ext cx="8642927" cy="3173531"/>
          </a:xfrm>
        </p:spPr>
        <p:txBody>
          <a:bodyPr>
            <a:noAutofit/>
          </a:bodyPr>
          <a:lstStyle/>
          <a:p>
            <a:r>
              <a:rPr lang="zh-CN" altLang="en-US" sz="2400" b="1" dirty="0"/>
              <a:t>它在建模状态机图时提供了方便，因为它通过在中心位置分组转移到各自的方向，从而提高了状态机图的</a:t>
            </a:r>
            <a:r>
              <a:rPr lang="zh-CN" altLang="en-US" sz="2400" b="1" dirty="0">
                <a:solidFill>
                  <a:srgbClr val="FF0000"/>
                </a:solidFill>
              </a:rPr>
              <a:t>可视性</a:t>
            </a:r>
            <a:r>
              <a:rPr lang="zh-CN" altLang="en-US" sz="2400" b="1" dirty="0"/>
              <a:t>。</a:t>
            </a:r>
          </a:p>
          <a:p>
            <a:r>
              <a:rPr lang="zh-CN" altLang="en-US" sz="2400" b="1" dirty="0">
                <a:solidFill>
                  <a:srgbClr val="000099"/>
                </a:solidFill>
              </a:rPr>
              <a:t>因为监护条件为</a:t>
            </a:r>
            <a:r>
              <a:rPr lang="zh-CN" altLang="en-US" sz="2400" b="1" dirty="0">
                <a:solidFill>
                  <a:srgbClr val="FF0000"/>
                </a:solidFill>
              </a:rPr>
              <a:t>布尔表达式</a:t>
            </a:r>
            <a:r>
              <a:rPr lang="zh-CN" altLang="en-US" sz="2400" b="1" dirty="0">
                <a:solidFill>
                  <a:srgbClr val="000099"/>
                </a:solidFill>
              </a:rPr>
              <a:t>，所以通常条件下的判定</a:t>
            </a:r>
            <a:r>
              <a:rPr lang="zh-CN" altLang="en-US" sz="2400" b="1" dirty="0" smtClean="0">
                <a:solidFill>
                  <a:srgbClr val="000099"/>
                </a:solidFill>
              </a:rPr>
              <a:t>只有</a:t>
            </a:r>
            <a:r>
              <a:rPr lang="en-US" altLang="zh-CN" sz="2400" b="1" dirty="0" smtClean="0">
                <a:solidFill>
                  <a:srgbClr val="00B0F0"/>
                </a:solidFill>
              </a:rPr>
              <a:t>1</a:t>
            </a:r>
            <a:r>
              <a:rPr lang="zh-CN" altLang="en-US" sz="2400" b="1" dirty="0" smtClean="0">
                <a:solidFill>
                  <a:srgbClr val="00B0F0"/>
                </a:solidFill>
              </a:rPr>
              <a:t>个</a:t>
            </a:r>
            <a:r>
              <a:rPr lang="zh-CN" altLang="en-US" sz="2400" b="1" dirty="0">
                <a:solidFill>
                  <a:srgbClr val="00B050"/>
                </a:solidFill>
              </a:rPr>
              <a:t>入转换</a:t>
            </a:r>
            <a:r>
              <a:rPr lang="zh-CN" altLang="en-US" sz="2400" b="1" dirty="0" smtClean="0">
                <a:solidFill>
                  <a:srgbClr val="000099"/>
                </a:solidFill>
              </a:rPr>
              <a:t>和</a:t>
            </a:r>
            <a:r>
              <a:rPr lang="en-US" altLang="zh-CN" sz="2400" b="1" dirty="0" smtClean="0">
                <a:solidFill>
                  <a:srgbClr val="00B0F0"/>
                </a:solidFill>
              </a:rPr>
              <a:t>2</a:t>
            </a:r>
            <a:r>
              <a:rPr lang="zh-CN" altLang="en-US" sz="2400" b="1" dirty="0" smtClean="0">
                <a:solidFill>
                  <a:srgbClr val="00B0F0"/>
                </a:solidFill>
              </a:rPr>
              <a:t>个</a:t>
            </a:r>
            <a:r>
              <a:rPr lang="zh-CN" altLang="en-US" sz="2400" b="1" dirty="0">
                <a:solidFill>
                  <a:srgbClr val="00B050"/>
                </a:solidFill>
              </a:rPr>
              <a:t>出转换</a:t>
            </a:r>
            <a:r>
              <a:rPr lang="zh-CN" altLang="en-US" sz="2400" b="1" dirty="0">
                <a:solidFill>
                  <a:srgbClr val="000099"/>
                </a:solidFill>
              </a:rPr>
              <a:t>。</a:t>
            </a:r>
          </a:p>
          <a:p>
            <a:r>
              <a:rPr lang="zh-CN" altLang="en-US" sz="2400" b="1" dirty="0"/>
              <a:t>根据监护条件的真假可以触发不同的分支转换</a:t>
            </a:r>
            <a:r>
              <a:rPr lang="zh-CN" altLang="en-US" sz="2400" b="1" dirty="0">
                <a:solidFill>
                  <a:srgbClr val="009900"/>
                </a:solidFill>
              </a:rPr>
              <a:t>。</a:t>
            </a:r>
          </a:p>
        </p:txBody>
      </p:sp>
      <p:pic>
        <p:nvPicPr>
          <p:cNvPr id="1239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419600"/>
            <a:ext cx="6172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3909" name="Object 5"/>
          <p:cNvGraphicFramePr>
            <a:graphicFrameLocks noGrp="1" noChangeAspect="1"/>
          </p:cNvGraphicFramePr>
          <p:nvPr>
            <p:ph sz="half" idx="2"/>
          </p:nvPr>
        </p:nvGraphicFramePr>
        <p:xfrm>
          <a:off x="6248400" y="4191000"/>
          <a:ext cx="2895600" cy="2133600"/>
        </p:xfrm>
        <a:graphic>
          <a:graphicData uri="http://schemas.openxmlformats.org/presentationml/2006/ole">
            <mc:AlternateContent xmlns:mc="http://schemas.openxmlformats.org/markup-compatibility/2006">
              <mc:Choice xmlns:v="urn:schemas-microsoft-com:vml" Requires="v">
                <p:oleObj spid="_x0000_s103462" r:id="rId4" imgW="2173224" imgH="1395984" progId="Visio.Drawing.6">
                  <p:embed/>
                </p:oleObj>
              </mc:Choice>
              <mc:Fallback>
                <p:oleObj r:id="rId4" imgW="2173224" imgH="1395984" progId="Visio.Drawing.6">
                  <p:embed/>
                  <p:pic>
                    <p:nvPicPr>
                      <p:cNvPr id="12390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4191000"/>
                        <a:ext cx="2895600" cy="213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7" name="文本框 6">
            <a:extLst>
              <a:ext uri="{FF2B5EF4-FFF2-40B4-BE49-F238E27FC236}">
                <a16:creationId xmlns:a16="http://schemas.microsoft.com/office/drawing/2014/main" id="{6EC53871-C795-0242-80AC-EC3542AED0D3}"/>
              </a:ext>
            </a:extLst>
          </p:cNvPr>
          <p:cNvSpPr txBox="1"/>
          <p:nvPr/>
        </p:nvSpPr>
        <p:spPr>
          <a:xfrm>
            <a:off x="209550" y="895409"/>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3.</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转换（转移）</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7030A0"/>
                </a:solidFill>
                <a:latin typeface="黑体" panose="02010609060101010101" pitchFamily="49" charset="-122"/>
                <a:ea typeface="黑体" panose="02010609060101010101" pitchFamily="49" charset="-122"/>
              </a:rPr>
              <a:t>判定</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3224760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p:cNvSpPr>
            <a:spLocks noGrp="1" noChangeArrowheads="1"/>
          </p:cNvSpPr>
          <p:nvPr>
            <p:ph type="body" idx="1"/>
          </p:nvPr>
        </p:nvSpPr>
        <p:spPr>
          <a:xfrm>
            <a:off x="369641" y="1707637"/>
            <a:ext cx="8229600" cy="4945063"/>
          </a:xfrm>
        </p:spPr>
        <p:txBody>
          <a:bodyPr>
            <a:normAutofit/>
          </a:bodyPr>
          <a:lstStyle/>
          <a:p>
            <a:pPr algn="just" latinLnBrk="1">
              <a:lnSpc>
                <a:spcPct val="90000"/>
              </a:lnSpc>
            </a:pPr>
            <a:r>
              <a:rPr lang="zh-CN" altLang="en-US" sz="2400" b="1" dirty="0" smtClean="0">
                <a:solidFill>
                  <a:srgbClr val="000099"/>
                </a:solidFill>
              </a:rPr>
              <a:t>同步是为了说明并发工作流的分支与汇合。</a:t>
            </a:r>
            <a:endParaRPr lang="en-US" altLang="zh-CN" sz="2400" b="1" dirty="0" smtClean="0">
              <a:solidFill>
                <a:srgbClr val="000099"/>
              </a:solidFill>
            </a:endParaRPr>
          </a:p>
          <a:p>
            <a:pPr algn="just" latinLnBrk="1">
              <a:lnSpc>
                <a:spcPct val="90000"/>
              </a:lnSpc>
            </a:pPr>
            <a:r>
              <a:rPr lang="zh-CN" altLang="en-US" sz="2400" b="1" dirty="0" smtClean="0">
                <a:solidFill>
                  <a:srgbClr val="000099"/>
                </a:solidFill>
              </a:rPr>
              <a:t>使用</a:t>
            </a:r>
            <a:r>
              <a:rPr lang="zh-CN" altLang="en-US" sz="2400" b="1" dirty="0">
                <a:solidFill>
                  <a:srgbClr val="000099"/>
                </a:solidFill>
              </a:rPr>
              <a:t>同步条可以显示</a:t>
            </a:r>
            <a:r>
              <a:rPr lang="zh-CN" altLang="en-US" sz="2400" b="1" dirty="0">
                <a:solidFill>
                  <a:srgbClr val="FF0000"/>
                </a:solidFill>
              </a:rPr>
              <a:t>并发</a:t>
            </a:r>
            <a:r>
              <a:rPr lang="zh-CN" altLang="en-US" sz="2400" b="1" dirty="0">
                <a:solidFill>
                  <a:srgbClr val="00B0F0"/>
                </a:solidFill>
              </a:rPr>
              <a:t>转移</a:t>
            </a:r>
            <a:r>
              <a:rPr lang="zh-CN" altLang="en-US" sz="2400" b="1" dirty="0">
                <a:solidFill>
                  <a:srgbClr val="000099"/>
                </a:solidFill>
              </a:rPr>
              <a:t>。</a:t>
            </a:r>
          </a:p>
          <a:p>
            <a:pPr algn="just" latinLnBrk="1">
              <a:lnSpc>
                <a:spcPct val="90000"/>
              </a:lnSpc>
            </a:pPr>
            <a:r>
              <a:rPr lang="zh-CN" altLang="en-US" sz="2400" b="1" dirty="0"/>
              <a:t>并发转移</a:t>
            </a:r>
            <a:r>
              <a:rPr lang="zh-CN" altLang="en-US" sz="2400" b="1" dirty="0" smtClean="0"/>
              <a:t>表示</a:t>
            </a:r>
            <a:r>
              <a:rPr lang="en-US" altLang="zh-CN" sz="2400" b="1" dirty="0">
                <a:solidFill>
                  <a:srgbClr val="00B0F0"/>
                </a:solidFill>
              </a:rPr>
              <a:t>1</a:t>
            </a:r>
            <a:r>
              <a:rPr lang="zh-CN" altLang="en-US" sz="2400" b="1" dirty="0">
                <a:solidFill>
                  <a:srgbClr val="00B0F0"/>
                </a:solidFill>
              </a:rPr>
              <a:t>个</a:t>
            </a:r>
            <a:r>
              <a:rPr lang="zh-CN" altLang="en-US" sz="2400" b="1" dirty="0">
                <a:solidFill>
                  <a:srgbClr val="00B050"/>
                </a:solidFill>
              </a:rPr>
              <a:t>同步</a:t>
            </a:r>
            <a:r>
              <a:rPr lang="zh-CN" altLang="en-US" sz="2400" b="1" dirty="0" smtClean="0"/>
              <a:t>将</a:t>
            </a:r>
            <a:r>
              <a:rPr lang="en-US" altLang="zh-CN" sz="2400" b="1" dirty="0" smtClean="0">
                <a:solidFill>
                  <a:srgbClr val="00B0F0"/>
                </a:solidFill>
              </a:rPr>
              <a:t>1</a:t>
            </a:r>
            <a:r>
              <a:rPr lang="zh-CN" altLang="en-US" sz="2400" b="1" dirty="0" smtClean="0">
                <a:solidFill>
                  <a:srgbClr val="00B0F0"/>
                </a:solidFill>
              </a:rPr>
              <a:t>个</a:t>
            </a:r>
            <a:r>
              <a:rPr lang="zh-CN" altLang="en-US" sz="2400" b="1" dirty="0">
                <a:solidFill>
                  <a:srgbClr val="00B050"/>
                </a:solidFill>
              </a:rPr>
              <a:t>控制</a:t>
            </a:r>
            <a:r>
              <a:rPr lang="zh-CN" altLang="en-US" sz="2400" b="1" dirty="0"/>
              <a:t>划分为</a:t>
            </a:r>
            <a:r>
              <a:rPr lang="zh-CN" altLang="en-US" sz="2400" b="1" dirty="0">
                <a:solidFill>
                  <a:srgbClr val="FF0000"/>
                </a:solidFill>
              </a:rPr>
              <a:t>并发的线程</a:t>
            </a:r>
            <a:r>
              <a:rPr lang="zh-CN" altLang="en-US" sz="2400" b="1" dirty="0" smtClean="0"/>
              <a:t>。</a:t>
            </a:r>
            <a:endParaRPr lang="en-US" altLang="zh-CN" sz="2400" b="1" dirty="0" smtClean="0"/>
          </a:p>
          <a:p>
            <a:pPr algn="just" latinLnBrk="1">
              <a:lnSpc>
                <a:spcPct val="90000"/>
              </a:lnSpc>
            </a:pPr>
            <a:r>
              <a:rPr lang="zh-CN" altLang="en-US" sz="2400" b="1" dirty="0" smtClean="0"/>
              <a:t>状态图</a:t>
            </a:r>
            <a:r>
              <a:rPr lang="zh-CN" altLang="en-US" sz="2400" b="1" dirty="0"/>
              <a:t>中使用到同步条是为了说明某些状态在哪里需要</a:t>
            </a:r>
            <a:r>
              <a:rPr lang="zh-CN" altLang="en-US" sz="2400" b="1" dirty="0">
                <a:solidFill>
                  <a:srgbClr val="00B050"/>
                </a:solidFill>
              </a:rPr>
              <a:t>跟上或者等待其他状态</a:t>
            </a:r>
            <a:r>
              <a:rPr lang="zh-CN" altLang="en-US" sz="2400" b="1" dirty="0"/>
              <a:t>。状态机图中同步条是一条黑色的粗线，图显示了使用了同步条的状态机图。</a:t>
            </a:r>
          </a:p>
          <a:p>
            <a:endParaRPr lang="en-US" altLang="zh-CN" sz="2400" b="1" dirty="0"/>
          </a:p>
        </p:txBody>
      </p:sp>
      <p:graphicFrame>
        <p:nvGraphicFramePr>
          <p:cNvPr id="138244" name="Object 4"/>
          <p:cNvGraphicFramePr>
            <a:graphicFrameLocks noChangeAspect="1"/>
          </p:cNvGraphicFramePr>
          <p:nvPr>
            <p:extLst>
              <p:ext uri="{D42A27DB-BD31-4B8C-83A1-F6EECF244321}">
                <p14:modId xmlns:p14="http://schemas.microsoft.com/office/powerpoint/2010/main" val="1820664849"/>
              </p:ext>
            </p:extLst>
          </p:nvPr>
        </p:nvGraphicFramePr>
        <p:xfrm>
          <a:off x="1369291" y="4366700"/>
          <a:ext cx="5943600" cy="2286000"/>
        </p:xfrm>
        <a:graphic>
          <a:graphicData uri="http://schemas.openxmlformats.org/presentationml/2006/ole">
            <mc:AlternateContent xmlns:mc="http://schemas.openxmlformats.org/markup-compatibility/2006">
              <mc:Choice xmlns:v="urn:schemas-microsoft-com:vml" Requires="v">
                <p:oleObj spid="_x0000_s104486" r:id="rId3" imgW="2991002" imgH="923544" progId="Visio.Drawing.6">
                  <p:embed/>
                </p:oleObj>
              </mc:Choice>
              <mc:Fallback>
                <p:oleObj r:id="rId3" imgW="2991002" imgH="923544" progId="Visio.Drawing.6">
                  <p:embed/>
                  <p:pic>
                    <p:nvPicPr>
                      <p:cNvPr id="13824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9291" y="4366700"/>
                        <a:ext cx="5943600" cy="228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369641" y="928226"/>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3.</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转换（转移）</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7030A0"/>
                </a:solidFill>
                <a:latin typeface="黑体" panose="02010609060101010101" pitchFamily="49" charset="-122"/>
                <a:ea typeface="黑体" panose="02010609060101010101" pitchFamily="49" charset="-122"/>
              </a:rPr>
              <a:t>同步</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68458390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381000" y="1519106"/>
            <a:ext cx="7543800" cy="1295400"/>
          </a:xfrm>
        </p:spPr>
        <p:txBody>
          <a:bodyPr/>
          <a:lstStyle/>
          <a:p>
            <a:r>
              <a:rPr lang="zh-CN" altLang="en-US" dirty="0"/>
              <a:t>例题，一个汽车的状态有前进、后退、低速、高速。</a:t>
            </a:r>
          </a:p>
        </p:txBody>
      </p:sp>
      <p:pic>
        <p:nvPicPr>
          <p:cNvPr id="139269" name="Picture 5"/>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609600" y="3048000"/>
            <a:ext cx="6850063" cy="2667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369641" y="928226"/>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3.</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转换（转移）</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7030A0"/>
                </a:solidFill>
                <a:latin typeface="黑体" panose="02010609060101010101" pitchFamily="49" charset="-122"/>
                <a:ea typeface="黑体" panose="02010609060101010101" pitchFamily="49" charset="-122"/>
              </a:rPr>
              <a:t>同步</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8579917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258864" y="1723105"/>
            <a:ext cx="8229600" cy="4166419"/>
          </a:xfrm>
        </p:spPr>
        <p:txBody>
          <a:bodyPr>
            <a:noAutofit/>
          </a:bodyPr>
          <a:lstStyle/>
          <a:p>
            <a:pPr>
              <a:lnSpc>
                <a:spcPct val="90000"/>
              </a:lnSpc>
            </a:pPr>
            <a:r>
              <a:rPr lang="zh-CN" altLang="en-US" sz="2400" b="1" dirty="0"/>
              <a:t>转换表示当一个特定事件发生或者某些条件得到满足时，一个源状态下的对象在完成一定的动作后将发生状态转变，转向另一个称之为目标状态的状态。</a:t>
            </a:r>
          </a:p>
          <a:p>
            <a:pPr>
              <a:lnSpc>
                <a:spcPct val="90000"/>
              </a:lnSpc>
              <a:buFont typeface="Wingdings" panose="05000000000000000000" pitchFamily="2" charset="2"/>
              <a:buNone/>
            </a:pPr>
            <a:endParaRPr lang="zh-CN" altLang="en-US" sz="2400" b="1" dirty="0"/>
          </a:p>
          <a:p>
            <a:pPr>
              <a:lnSpc>
                <a:spcPct val="90000"/>
              </a:lnSpc>
            </a:pPr>
            <a:r>
              <a:rPr lang="zh-CN" altLang="en-US" sz="2400" b="1" dirty="0">
                <a:solidFill>
                  <a:srgbClr val="000099"/>
                </a:solidFill>
              </a:rPr>
              <a:t>转换进入的状态为活动状态，转换离开的状态变为非活动状态。 </a:t>
            </a:r>
          </a:p>
          <a:p>
            <a:pPr>
              <a:lnSpc>
                <a:spcPct val="90000"/>
              </a:lnSpc>
            </a:pPr>
            <a:endParaRPr lang="zh-CN" altLang="en-US" sz="2400" b="1" dirty="0">
              <a:solidFill>
                <a:srgbClr val="000099"/>
              </a:solidFill>
            </a:endParaRPr>
          </a:p>
          <a:p>
            <a:pPr>
              <a:lnSpc>
                <a:spcPct val="90000"/>
              </a:lnSpc>
            </a:pPr>
            <a:r>
              <a:rPr lang="zh-CN" altLang="en-US" sz="2400" b="1" dirty="0">
                <a:solidFill>
                  <a:srgbClr val="FF3300"/>
                </a:solidFill>
              </a:rPr>
              <a:t>转换种类：</a:t>
            </a:r>
            <a:r>
              <a:rPr lang="zh-CN" altLang="en-US" sz="2400" b="1" dirty="0">
                <a:solidFill>
                  <a:srgbClr val="00B050"/>
                </a:solidFill>
              </a:rPr>
              <a:t>外部转换、自转换、内部转换、复合转换</a:t>
            </a:r>
          </a:p>
          <a:p>
            <a:pPr>
              <a:lnSpc>
                <a:spcPct val="90000"/>
              </a:lnSpc>
            </a:pPr>
            <a:endParaRPr lang="en-US" altLang="zh-CN" sz="2400" b="1" dirty="0">
              <a:solidFill>
                <a:srgbClr val="FF3300"/>
              </a:solidFill>
            </a:endParaRP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325272" y="826146"/>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3.</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转换</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FF0000"/>
                </a:solidFill>
                <a:latin typeface="黑体" panose="02010609060101010101" pitchFamily="49" charset="-122"/>
                <a:ea typeface="黑体" panose="02010609060101010101" pitchFamily="49" charset="-122"/>
              </a:rPr>
              <a:t>转换的种类</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9296179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type="body" sz="half" idx="1"/>
          </p:nvPr>
        </p:nvSpPr>
        <p:spPr>
          <a:xfrm>
            <a:off x="263525" y="1939941"/>
            <a:ext cx="4038600" cy="3869732"/>
          </a:xfrm>
        </p:spPr>
        <p:txBody>
          <a:bodyPr/>
          <a:lstStyle/>
          <a:p>
            <a:r>
              <a:rPr lang="zh-CN" altLang="en-US" sz="2800" b="1" dirty="0"/>
              <a:t>外部转换是一种改变对象状态的转换，是最常见的一种转换。</a:t>
            </a:r>
          </a:p>
          <a:p>
            <a:endParaRPr lang="zh-CN" altLang="en-US" sz="2800" b="1" dirty="0"/>
          </a:p>
          <a:p>
            <a:r>
              <a:rPr lang="zh-CN" altLang="en-US" sz="2800" b="1" dirty="0"/>
              <a:t>外部转换用从源状态到目标状态的箭头表示。 </a:t>
            </a:r>
          </a:p>
        </p:txBody>
      </p:sp>
      <p:pic>
        <p:nvPicPr>
          <p:cNvPr id="75781" name="Picture 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302125" y="2166938"/>
            <a:ext cx="4341813" cy="32337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325272" y="826146"/>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3.</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转换</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7030A0"/>
                </a:solidFill>
                <a:latin typeface="黑体" panose="02010609060101010101" pitchFamily="49" charset="-122"/>
                <a:ea typeface="黑体" panose="02010609060101010101" pitchFamily="49" charset="-122"/>
              </a:rPr>
              <a:t>外部转换</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0790501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3"/>
          <p:cNvSpPr>
            <a:spLocks noGrp="1" noChangeArrowheads="1"/>
          </p:cNvSpPr>
          <p:nvPr>
            <p:ph type="body" idx="1"/>
          </p:nvPr>
        </p:nvSpPr>
        <p:spPr>
          <a:xfrm>
            <a:off x="223684" y="1868129"/>
            <a:ext cx="5257800" cy="4411663"/>
          </a:xfrm>
        </p:spPr>
        <p:txBody>
          <a:bodyPr>
            <a:noAutofit/>
          </a:bodyPr>
          <a:lstStyle/>
          <a:p>
            <a:pPr>
              <a:lnSpc>
                <a:spcPct val="90000"/>
              </a:lnSpc>
            </a:pPr>
            <a:r>
              <a:rPr lang="zh-CN" altLang="en-US" sz="2400" b="1" dirty="0"/>
              <a:t>当事件发生时，导致状态中断，使对象退出当前状态，然后又重新回到该状态。</a:t>
            </a:r>
          </a:p>
          <a:p>
            <a:pPr>
              <a:lnSpc>
                <a:spcPct val="90000"/>
              </a:lnSpc>
            </a:pPr>
            <a:endParaRPr lang="zh-CN" altLang="en-US" sz="2400" b="1" dirty="0"/>
          </a:p>
          <a:p>
            <a:pPr>
              <a:lnSpc>
                <a:spcPct val="90000"/>
              </a:lnSpc>
            </a:pPr>
            <a:r>
              <a:rPr lang="zh-CN" altLang="en-US" sz="2400" b="1" dirty="0">
                <a:solidFill>
                  <a:srgbClr val="000099"/>
                </a:solidFill>
              </a:rPr>
              <a:t>自转换在作用时首先将当前状态下的活动终止，然后执行该状态的</a:t>
            </a:r>
            <a:r>
              <a:rPr lang="zh-CN" altLang="en-US" sz="2400" b="1" dirty="0">
                <a:solidFill>
                  <a:srgbClr val="00B050"/>
                </a:solidFill>
              </a:rPr>
              <a:t>出口动作</a:t>
            </a:r>
            <a:r>
              <a:rPr lang="zh-CN" altLang="en-US" sz="2400" b="1" dirty="0">
                <a:solidFill>
                  <a:srgbClr val="000099"/>
                </a:solidFill>
              </a:rPr>
              <a:t>，接着执行引起</a:t>
            </a:r>
            <a:r>
              <a:rPr lang="zh-CN" altLang="en-US" sz="2400" b="1" dirty="0">
                <a:solidFill>
                  <a:srgbClr val="00B050"/>
                </a:solidFill>
              </a:rPr>
              <a:t>转移事件的相关动作</a:t>
            </a:r>
            <a:r>
              <a:rPr lang="zh-CN" altLang="en-US" sz="2400" b="1" dirty="0">
                <a:solidFill>
                  <a:srgbClr val="000099"/>
                </a:solidFill>
              </a:rPr>
              <a:t>，紧接着返回该状态，开始执行</a:t>
            </a:r>
            <a:r>
              <a:rPr lang="zh-CN" altLang="en-US" sz="2400" b="1" dirty="0">
                <a:solidFill>
                  <a:srgbClr val="00B050"/>
                </a:solidFill>
              </a:rPr>
              <a:t>该状态的入口动作和其他操作</a:t>
            </a:r>
            <a:r>
              <a:rPr lang="zh-CN" altLang="en-US" sz="2400" b="1" dirty="0">
                <a:solidFill>
                  <a:srgbClr val="000099"/>
                </a:solidFill>
              </a:rPr>
              <a:t>。</a:t>
            </a:r>
          </a:p>
          <a:p>
            <a:pPr>
              <a:lnSpc>
                <a:spcPct val="90000"/>
              </a:lnSpc>
            </a:pPr>
            <a:endParaRPr lang="en-US" altLang="zh-CN" sz="2400" b="1" dirty="0"/>
          </a:p>
        </p:txBody>
      </p:sp>
      <p:pic>
        <p:nvPicPr>
          <p:cNvPr id="1710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676400"/>
            <a:ext cx="3505200" cy="403860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325272" y="826146"/>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3.</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转换</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7030A0"/>
                </a:solidFill>
                <a:latin typeface="黑体" panose="02010609060101010101" pitchFamily="49" charset="-122"/>
                <a:ea typeface="黑体" panose="02010609060101010101" pitchFamily="49" charset="-122"/>
              </a:rPr>
              <a:t>自转换</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6798328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type="body" sz="half" idx="1"/>
          </p:nvPr>
        </p:nvSpPr>
        <p:spPr>
          <a:xfrm>
            <a:off x="487261" y="1750910"/>
            <a:ext cx="8229600" cy="2614613"/>
          </a:xfrm>
        </p:spPr>
        <p:txBody>
          <a:bodyPr>
            <a:noAutofit/>
          </a:bodyPr>
          <a:lstStyle/>
          <a:p>
            <a:r>
              <a:rPr lang="zh-CN" altLang="en-US" sz="2400" b="1" dirty="0"/>
              <a:t>内部转换有一个源状态但是没有目标状态，它转换后的状态仍旧是它本身。</a:t>
            </a:r>
          </a:p>
          <a:p>
            <a:r>
              <a:rPr lang="zh-CN" altLang="en-US" sz="2400" b="1" dirty="0">
                <a:solidFill>
                  <a:srgbClr val="FF3300"/>
                </a:solidFill>
              </a:rPr>
              <a:t>内部转换的激发规则和改变状态的外部转换的激发规则相同。</a:t>
            </a:r>
          </a:p>
          <a:p>
            <a:r>
              <a:rPr lang="zh-CN" altLang="en-US" sz="2400" b="1" dirty="0">
                <a:solidFill>
                  <a:srgbClr val="000099"/>
                </a:solidFill>
              </a:rPr>
              <a:t>如果一个</a:t>
            </a:r>
            <a:r>
              <a:rPr lang="zh-CN" altLang="en-US" sz="2400" b="1" dirty="0">
                <a:solidFill>
                  <a:srgbClr val="00B050"/>
                </a:solidFill>
              </a:rPr>
              <a:t>内部转换</a:t>
            </a:r>
            <a:r>
              <a:rPr lang="zh-CN" altLang="en-US" sz="2400" b="1" dirty="0">
                <a:solidFill>
                  <a:srgbClr val="000099"/>
                </a:solidFill>
              </a:rPr>
              <a:t>带有动作，动作也要被执行，但是由于没有状态改变发生，因此</a:t>
            </a:r>
            <a:r>
              <a:rPr lang="zh-CN" altLang="en-US" sz="2400" b="1" dirty="0">
                <a:solidFill>
                  <a:srgbClr val="00B050"/>
                </a:solidFill>
              </a:rPr>
              <a:t>不需要执行入口和出口动作</a:t>
            </a:r>
            <a:r>
              <a:rPr lang="zh-CN" altLang="en-US" sz="2400" b="1" dirty="0">
                <a:solidFill>
                  <a:srgbClr val="000099"/>
                </a:solidFill>
              </a:rPr>
              <a:t>。</a:t>
            </a:r>
            <a:endParaRPr lang="zh-CN" altLang="en-US" sz="2400" dirty="0"/>
          </a:p>
          <a:p>
            <a:endParaRPr lang="en-US" altLang="zh-CN" sz="2400" dirty="0"/>
          </a:p>
        </p:txBody>
      </p:sp>
      <p:pic>
        <p:nvPicPr>
          <p:cNvPr id="76805" name="Picture 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33400" y="4419600"/>
            <a:ext cx="3894138" cy="2024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68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4495800"/>
            <a:ext cx="3886200" cy="1704975"/>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7" name="文本框 6">
            <a:extLst>
              <a:ext uri="{FF2B5EF4-FFF2-40B4-BE49-F238E27FC236}">
                <a16:creationId xmlns:a16="http://schemas.microsoft.com/office/drawing/2014/main" id="{6EC53871-C795-0242-80AC-EC3542AED0D3}"/>
              </a:ext>
            </a:extLst>
          </p:cNvPr>
          <p:cNvSpPr txBox="1"/>
          <p:nvPr/>
        </p:nvSpPr>
        <p:spPr>
          <a:xfrm>
            <a:off x="325272" y="826146"/>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3.</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转换</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7030A0"/>
                </a:solidFill>
                <a:latin typeface="黑体" panose="02010609060101010101" pitchFamily="49" charset="-122"/>
                <a:ea typeface="黑体" panose="02010609060101010101" pitchFamily="49" charset="-122"/>
              </a:rPr>
              <a:t>内部转换</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32230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活字">
  <a:themeElements>
    <a:clrScheme name="木活字">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木活字">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木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TM03090434[[fn=木头类型]]</Template>
  <TotalTime>2795</TotalTime>
  <Words>7545</Words>
  <Application>Microsoft Office PowerPoint</Application>
  <PresentationFormat>全屏显示(4:3)</PresentationFormat>
  <Paragraphs>622</Paragraphs>
  <Slides>126</Slides>
  <Notes>24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126</vt:i4>
      </vt:variant>
    </vt:vector>
  </HeadingPairs>
  <TitlesOfParts>
    <vt:vector size="138" baseType="lpstr">
      <vt:lpstr>等线</vt:lpstr>
      <vt:lpstr>方正舒体</vt:lpstr>
      <vt:lpstr>黑体</vt:lpstr>
      <vt:lpstr>华文新魏</vt:lpstr>
      <vt:lpstr>宋体</vt:lpstr>
      <vt:lpstr>Arial</vt:lpstr>
      <vt:lpstr>Georgia</vt:lpstr>
      <vt:lpstr>Trebuchet MS</vt:lpstr>
      <vt:lpstr>Wingdings</vt:lpstr>
      <vt:lpstr>木活字</vt:lpstr>
      <vt:lpstr>位图图像</vt:lpstr>
      <vt:lpstr>Microsoft Visio 2000/2002 Drawing</vt:lpstr>
      <vt:lpstr>系统分析与设计</vt:lpstr>
      <vt:lpstr>PowerPoint 演示文稿</vt:lpstr>
      <vt:lpstr>PowerPoint 演示文稿</vt:lpstr>
      <vt:lpstr>PowerPoint 演示文稿</vt:lpstr>
      <vt:lpstr>活动图的实例</vt:lpstr>
      <vt:lpstr>PowerPoint 演示文稿</vt:lpstr>
      <vt:lpstr>PowerPoint 演示文稿</vt:lpstr>
      <vt:lpstr>PowerPoint 演示文稿</vt:lpstr>
      <vt:lpstr>PowerPoint 演示文稿</vt:lpstr>
      <vt:lpstr>动作状态的特点：</vt:lpstr>
      <vt:lpstr>PowerPoint 演示文稿</vt:lpstr>
      <vt:lpstr>活动状态的特点：</vt:lpstr>
      <vt:lpstr>PowerPoint 演示文稿</vt:lpstr>
      <vt:lpstr>如果太多节点会显得图混乱，可以使用省略形式。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判断活动图中可能存在的并发活动 </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注意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绘制活动图</vt:lpstr>
      <vt:lpstr>PowerPoint 演示文稿</vt:lpstr>
      <vt:lpstr>PowerPoint 演示文稿</vt:lpstr>
      <vt:lpstr>PowerPoint 演示文稿</vt:lpstr>
      <vt:lpstr>PowerPoint 演示文稿</vt:lpstr>
      <vt:lpstr>PowerPoint 演示文稿</vt:lpstr>
      <vt:lpstr>PowerPoint 演示文稿</vt:lpstr>
      <vt:lpstr>（一）使用Rational Rose绘制活动图的步骤</vt:lpstr>
      <vt:lpstr>PowerPoint 演示文稿</vt:lpstr>
      <vt:lpstr>1.  借阅者的活动图</vt:lpstr>
      <vt:lpstr>2.  图书管理员的活动图 </vt:lpstr>
      <vt:lpstr>3.  系统管理员的活动图</vt:lpstr>
      <vt:lpstr>（1）系统管理员维护借阅者帐户的活动图</vt:lpstr>
      <vt:lpstr>（2）系统管理员进行书目信息维护的活动图</vt:lpstr>
      <vt:lpstr>（3）系统管理员维护书籍信息的活动图</vt:lpstr>
      <vt:lpstr>PowerPoint 演示文稿</vt:lpstr>
      <vt:lpstr>系统分析与设计—状态图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与状态相关的动作在一个状态中允许有多个动作。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顺序子状态图----IC卡电话的使用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注意：</vt:lpstr>
      <vt:lpstr>PowerPoint 演示文稿</vt:lpstr>
      <vt:lpstr>PC机状态建模：初始化、工作、关闭状态</vt:lpstr>
      <vt:lpstr>判定（决策点）</vt:lpstr>
      <vt:lpstr>PowerPoint 演示文稿</vt:lpstr>
      <vt:lpstr>PowerPoint 演示文稿</vt:lpstr>
      <vt:lpstr>例题，一个汽车的状态有前进、后退、低速、高速。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注意：变化事件与监护条件的不同。</vt:lpstr>
      <vt:lpstr>PowerPoint 演示文稿</vt:lpstr>
      <vt:lpstr>延迟事件----状态内部事件</vt:lpstr>
      <vt:lpstr>PowerPoint 演示文稿</vt:lpstr>
      <vt:lpstr>PowerPoint 演示文稿</vt:lpstr>
      <vt:lpstr>PowerPoint 演示文稿</vt:lpstr>
      <vt:lpstr>PowerPoint 演示文稿</vt:lpstr>
      <vt:lpstr>PowerPoint 演示文稿</vt:lpstr>
      <vt:lpstr>PowerPoint 演示文稿</vt:lpstr>
      <vt:lpstr>状态图--例图1</vt:lpstr>
      <vt:lpstr>PowerPoint 演示文稿</vt:lpstr>
      <vt:lpstr>PowerPoint 演示文稿</vt:lpstr>
      <vt:lpstr>状态图--例图2  机票预定系统</vt:lpstr>
      <vt:lpstr>细化状态内的活动与转换</vt:lpstr>
      <vt:lpstr>使用复合状态</vt:lpstr>
      <vt:lpstr>PowerPoint 演示文稿</vt:lpstr>
      <vt:lpstr>PowerPoint 演示文稿</vt:lpstr>
      <vt:lpstr>PowerPoint 演示文稿</vt:lpstr>
      <vt:lpstr>UML中的并发子状态</vt:lpstr>
      <vt:lpstr>Working 状态中添加组合状态和历史状态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系统分析与设计</dc:title>
  <dc:creator>Windows 用户</dc:creator>
  <cp:lastModifiedBy>Windows 用户</cp:lastModifiedBy>
  <cp:revision>181</cp:revision>
  <cp:lastPrinted>2018-03-23T05:30:28Z</cp:lastPrinted>
  <dcterms:created xsi:type="dcterms:W3CDTF">2018-01-03T07:12:57Z</dcterms:created>
  <dcterms:modified xsi:type="dcterms:W3CDTF">2018-06-21T06:50:15Z</dcterms:modified>
</cp:coreProperties>
</file>