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59"/>
  </p:notesMasterIdLst>
  <p:sldIdLst>
    <p:sldId id="256" r:id="rId2"/>
    <p:sldId id="257" r:id="rId3"/>
    <p:sldId id="907" r:id="rId4"/>
    <p:sldId id="833" r:id="rId5"/>
    <p:sldId id="908" r:id="rId6"/>
    <p:sldId id="835" r:id="rId7"/>
    <p:sldId id="836" r:id="rId8"/>
    <p:sldId id="841" r:id="rId9"/>
    <p:sldId id="837" r:id="rId10"/>
    <p:sldId id="838" r:id="rId11"/>
    <p:sldId id="842" r:id="rId12"/>
    <p:sldId id="843" r:id="rId13"/>
    <p:sldId id="844" r:id="rId14"/>
    <p:sldId id="871" r:id="rId15"/>
    <p:sldId id="872" r:id="rId16"/>
    <p:sldId id="839" r:id="rId17"/>
    <p:sldId id="847" r:id="rId18"/>
    <p:sldId id="848" r:id="rId19"/>
    <p:sldId id="849" r:id="rId20"/>
    <p:sldId id="850" r:id="rId21"/>
    <p:sldId id="873" r:id="rId22"/>
    <p:sldId id="874" r:id="rId23"/>
    <p:sldId id="858" r:id="rId24"/>
    <p:sldId id="851" r:id="rId25"/>
    <p:sldId id="852" r:id="rId26"/>
    <p:sldId id="853" r:id="rId27"/>
    <p:sldId id="854" r:id="rId28"/>
    <p:sldId id="855" r:id="rId29"/>
    <p:sldId id="859" r:id="rId30"/>
    <p:sldId id="860" r:id="rId31"/>
    <p:sldId id="909" r:id="rId32"/>
    <p:sldId id="910" r:id="rId33"/>
    <p:sldId id="913" r:id="rId34"/>
    <p:sldId id="914" r:id="rId35"/>
    <p:sldId id="915" r:id="rId36"/>
    <p:sldId id="865" r:id="rId37"/>
    <p:sldId id="866" r:id="rId38"/>
    <p:sldId id="869" r:id="rId39"/>
    <p:sldId id="870" r:id="rId40"/>
    <p:sldId id="894" r:id="rId41"/>
    <p:sldId id="876" r:id="rId42"/>
    <p:sldId id="878" r:id="rId43"/>
    <p:sldId id="879" r:id="rId44"/>
    <p:sldId id="881" r:id="rId45"/>
    <p:sldId id="885" r:id="rId46"/>
    <p:sldId id="888" r:id="rId47"/>
    <p:sldId id="890" r:id="rId48"/>
    <p:sldId id="897" r:id="rId49"/>
    <p:sldId id="898" r:id="rId50"/>
    <p:sldId id="899" r:id="rId51"/>
    <p:sldId id="902" r:id="rId52"/>
    <p:sldId id="904" r:id="rId53"/>
    <p:sldId id="905" r:id="rId54"/>
    <p:sldId id="906" r:id="rId55"/>
    <p:sldId id="891" r:id="rId56"/>
    <p:sldId id="895" r:id="rId57"/>
    <p:sldId id="89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48" autoAdjust="0"/>
    <p:restoredTop sz="64158" autoAdjust="0"/>
  </p:normalViewPr>
  <p:slideViewPr>
    <p:cSldViewPr snapToGrid="0">
      <p:cViewPr varScale="1">
        <p:scale>
          <a:sx n="59" d="100"/>
          <a:sy n="59" d="100"/>
        </p:scale>
        <p:origin x="76" y="1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 Id="rId4" Type="http://schemas.openxmlformats.org/officeDocument/2006/relationships/image" Target="../media/image2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image" Target="../media/image4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4083A-88E7-4646-8784-E1C353453507}" type="datetimeFigureOut">
              <a:rPr lang="zh-CN" altLang="en-US" smtClean="0"/>
              <a:t>2018-01-29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EC9DC-DF13-4969-9501-309A1A76E8A8}" type="slidenum">
              <a:rPr lang="zh-CN" altLang="en-US" smtClean="0"/>
              <a:t>‹#›</a:t>
            </a:fld>
            <a:endParaRPr lang="zh-CN" altLang="en-US"/>
          </a:p>
        </p:txBody>
      </p:sp>
    </p:spTree>
    <p:extLst>
      <p:ext uri="{BB962C8B-B14F-4D97-AF65-F5344CB8AC3E}">
        <p14:creationId xmlns:p14="http://schemas.microsoft.com/office/powerpoint/2010/main" val="281056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122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5E0FA7-C445-42F7-AF66-A4F5A6FC8A9C}"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5AC5C5-1A57-4420-8AFB-CE41693A794B}"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579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C23B3-3CEA-CB42-9B9D-E73A8AA2EA0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41E292-F122-D04C-A4C2-CDF21C5D36E6}"/>
              </a:ext>
            </a:extLst>
          </p:cNvPr>
          <p:cNvSpPr>
            <a:spLocks noGrp="1"/>
          </p:cNvSpPr>
          <p:nvPr>
            <p:ph type="body" sz="half" idx="1"/>
          </p:nvPr>
        </p:nvSpPr>
        <p:spPr>
          <a:xfrm>
            <a:off x="457200" y="1719263"/>
            <a:ext cx="8229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20656F2-D180-C740-A8DD-26D74F7DAD87}"/>
              </a:ext>
            </a:extLst>
          </p:cNvPr>
          <p:cNvSpPr>
            <a:spLocks noGrp="1"/>
          </p:cNvSpPr>
          <p:nvPr>
            <p:ph sz="half" idx="2"/>
          </p:nvPr>
        </p:nvSpPr>
        <p:spPr>
          <a:xfrm>
            <a:off x="457200" y="4000500"/>
            <a:ext cx="8229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E3DFCEA-B07A-5E41-92A8-6D18F9773CD1}"/>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637D0BB-16C4-684B-B7B3-35D6E42DE57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C257FBB2-8A3E-9E4B-8921-0EE1BF64B7B1}"/>
              </a:ext>
            </a:extLst>
          </p:cNvPr>
          <p:cNvSpPr>
            <a:spLocks noGrp="1"/>
          </p:cNvSpPr>
          <p:nvPr>
            <p:ph type="sldNum" sz="quarter" idx="12"/>
          </p:nvPr>
        </p:nvSpPr>
        <p:spPr>
          <a:xfrm>
            <a:off x="6553200" y="6248400"/>
            <a:ext cx="2133600" cy="457200"/>
          </a:xfrm>
        </p:spPr>
        <p:txBody>
          <a:bodyPr/>
          <a:lstStyle>
            <a:lvl1pPr>
              <a:defRPr/>
            </a:lvl1pPr>
          </a:lstStyle>
          <a:p>
            <a:fld id="{6578CFB4-EF06-AA4A-8B1E-94421F69EA2A}" type="slidenum">
              <a:rPr lang="en-US" altLang="zh-CN"/>
              <a:pPr/>
              <a:t>‹#›</a:t>
            </a:fld>
            <a:endParaRPr lang="en-US" altLang="zh-CN"/>
          </a:p>
        </p:txBody>
      </p:sp>
    </p:spTree>
    <p:extLst>
      <p:ext uri="{BB962C8B-B14F-4D97-AF65-F5344CB8AC3E}">
        <p14:creationId xmlns:p14="http://schemas.microsoft.com/office/powerpoint/2010/main" val="73444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975C4-F591-6A4A-BAC5-55F210946DA6}"/>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E6C45B-52E9-344F-B345-9A3D545EF490}"/>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6639F1D-047E-8543-81F0-35E479808655}"/>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357B8-0930-C046-8C35-B2F44F08037F}"/>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16549C-96F8-4C4C-8948-7B1C61D5E89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a:extLst>
              <a:ext uri="{FF2B5EF4-FFF2-40B4-BE49-F238E27FC236}">
                <a16:creationId xmlns:a16="http://schemas.microsoft.com/office/drawing/2014/main" id="{2BF248CC-B85A-D245-999F-01C54A3353F6}"/>
              </a:ext>
            </a:extLst>
          </p:cNvPr>
          <p:cNvSpPr>
            <a:spLocks noGrp="1"/>
          </p:cNvSpPr>
          <p:nvPr>
            <p:ph type="sldNum" sz="quarter" idx="12"/>
          </p:nvPr>
        </p:nvSpPr>
        <p:spPr>
          <a:xfrm>
            <a:off x="6553200" y="6248400"/>
            <a:ext cx="2133600" cy="457200"/>
          </a:xfrm>
        </p:spPr>
        <p:txBody>
          <a:bodyPr/>
          <a:lstStyle>
            <a:lvl1pPr>
              <a:defRPr/>
            </a:lvl1pPr>
          </a:lstStyle>
          <a:p>
            <a:fld id="{3C95505E-22DD-EF48-BE0C-0A4FADC3E8E6}" type="slidenum">
              <a:rPr lang="en-US" altLang="zh-CN"/>
              <a:pPr/>
              <a:t>‹#›</a:t>
            </a:fld>
            <a:endParaRPr lang="en-US" altLang="zh-CN"/>
          </a:p>
        </p:txBody>
      </p:sp>
    </p:spTree>
    <p:extLst>
      <p:ext uri="{BB962C8B-B14F-4D97-AF65-F5344CB8AC3E}">
        <p14:creationId xmlns:p14="http://schemas.microsoft.com/office/powerpoint/2010/main" val="182105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4C08AF-84E6-4329-8E67-FEA434B47075}"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04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F6EE328-6AFF-436B-881F-213D56084544}" type="datetimeFigureOut">
              <a:rPr lang="en-US" smtClean="0"/>
              <a:t>1/29/2018</a:t>
            </a:fld>
            <a:endParaRPr lang="en-US" dirty="0"/>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34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081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496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72C98D-A273-4547-9B92-97D7769F71A6}" type="datetimeFigureOut">
              <a:rPr lang="en-US" smtClean="0"/>
              <a:t>1/29/2018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479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938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1480828-6983-48AD-9E27-CBD3696F837E}" type="datetimeFigureOut">
              <a:rPr lang="en-US" smtClean="0"/>
              <a:t>1/29/2018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118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C5EFB91-0324-450E-B17F-36DC0ECCE413}" type="datetimeFigureOut">
              <a:rPr lang="en-US" smtClean="0"/>
              <a:t>1/29/2018</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1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2E37674-C1BA-4107-9B06-6D4CAC3A3DF5}" type="datetimeFigureOut">
              <a:rPr lang="en-US" smtClean="0"/>
              <a:t>1/29/2018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257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Lst>
  <p:hf sldNum="0" hdr="0" ftr="0" dt="0"/>
  <p:txStyles>
    <p:titleStyle>
      <a:lvl1pPr algn="l" defTabSz="914400" rtl="0" eaLnBrk="1" latinLnBrk="0" hangingPunct="1">
        <a:lnSpc>
          <a:spcPct val="90000"/>
        </a:lnSpc>
        <a:spcBef>
          <a:spcPct val="0"/>
        </a:spcBef>
        <a:buNone/>
        <a:defRPr sz="4200" b="1" kern="1200" cap="none"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oleObject" Target="../embeddings/oleObject3.bin"/><Relationship Id="rId4" Type="http://schemas.openxmlformats.org/officeDocument/2006/relationships/image" Target="../media/image11.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png"/><Relationship Id="rId11" Type="http://schemas.openxmlformats.org/officeDocument/2006/relationships/image" Target="../media/image3.png"/><Relationship Id="rId5" Type="http://schemas.openxmlformats.org/officeDocument/2006/relationships/oleObject" Target="../embeddings/oleObject6.bin"/><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png"/><Relationship Id="rId5" Type="http://schemas.openxmlformats.org/officeDocument/2006/relationships/oleObject" Target="../embeddings/oleObject10.bin"/><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3.png"/><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3.png"/><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3.png"/><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4.png"/><Relationship Id="rId5" Type="http://schemas.openxmlformats.org/officeDocument/2006/relationships/oleObject" Target="../embeddings/oleObject16.bin"/><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系统分析与设计</a:t>
            </a:r>
          </a:p>
        </p:txBody>
      </p:sp>
      <p:sp>
        <p:nvSpPr>
          <p:cNvPr id="3" name="副标题 2"/>
          <p:cNvSpPr>
            <a:spLocks noGrp="1"/>
          </p:cNvSpPr>
          <p:nvPr>
            <p:ph type="subTitle" idx="1"/>
          </p:nvPr>
        </p:nvSpPr>
        <p:spPr/>
        <p:txBody>
          <a:bodyPr>
            <a:normAutofit/>
          </a:bodyPr>
          <a:lstStyle/>
          <a:p>
            <a:r>
              <a:rPr lang="zh-CN" altLang="en-US" sz="2800" dirty="0" smtClean="0">
                <a:solidFill>
                  <a:srgbClr val="FF0000"/>
                </a:solidFill>
                <a:latin typeface="黑体" panose="02010609060101010101" pitchFamily="49" charset="-122"/>
                <a:ea typeface="黑体" panose="02010609060101010101" pitchFamily="49" charset="-122"/>
              </a:rPr>
              <a:t>组件图</a:t>
            </a:r>
            <a:r>
              <a:rPr lang="zh-Hans" altLang="en-US" sz="2800" dirty="0" smtClean="0">
                <a:solidFill>
                  <a:srgbClr val="FF0000"/>
                </a:solidFill>
                <a:latin typeface="黑体" panose="02010609060101010101" pitchFamily="49" charset="-122"/>
                <a:ea typeface="黑体" panose="02010609060101010101" pitchFamily="49" charset="-122"/>
              </a:rPr>
              <a:t>与</a:t>
            </a:r>
            <a:r>
              <a:rPr lang="zh-CN" altLang="en-US" sz="2800" dirty="0" smtClean="0">
                <a:solidFill>
                  <a:srgbClr val="FF0000"/>
                </a:solidFill>
                <a:latin typeface="黑体" panose="02010609060101010101" pitchFamily="49" charset="-122"/>
                <a:ea typeface="黑体" panose="02010609060101010101" pitchFamily="49" charset="-122"/>
              </a:rPr>
              <a:t>部署图</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7085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57316" y="4870901"/>
            <a:ext cx="8229600" cy="2057400"/>
          </a:xfrm>
        </p:spPr>
        <p:txBody>
          <a:bodyPr/>
          <a:lstStyle/>
          <a:p>
            <a:r>
              <a:rPr lang="zh-CN" altLang="en-US" sz="2800" b="1"/>
              <a:t>可以在组件图中添加操作信息  </a:t>
            </a:r>
          </a:p>
        </p:txBody>
      </p:sp>
      <p:pic>
        <p:nvPicPr>
          <p:cNvPr id="747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349" y="4385187"/>
            <a:ext cx="3040626" cy="2543114"/>
          </a:xfrm>
          <a:prstGeom prst="rect">
            <a:avLst/>
          </a:prstGeom>
          <a:noFill/>
          <a:extLst>
            <a:ext uri="{909E8E84-426E-40DD-AFC4-6F175D3DCCD1}">
              <a14:hiddenFill xmlns:a14="http://schemas.microsoft.com/office/drawing/2010/main">
                <a:solidFill>
                  <a:srgbClr val="FFFFFF"/>
                </a:solidFill>
              </a14:hiddenFill>
            </a:ext>
          </a:extLst>
        </p:spPr>
      </p:pic>
      <p:pic>
        <p:nvPicPr>
          <p:cNvPr id="747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16" y="1494825"/>
            <a:ext cx="7027863" cy="309562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157316" y="9361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组件的表示法</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80471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325272" y="1790700"/>
            <a:ext cx="8382000" cy="4836242"/>
          </a:xfrm>
        </p:spPr>
        <p:txBody>
          <a:bodyPr/>
          <a:lstStyle/>
          <a:p>
            <a:pPr>
              <a:lnSpc>
                <a:spcPct val="90000"/>
              </a:lnSpc>
            </a:pPr>
            <a:r>
              <a:rPr lang="en-US" altLang="zh-CN" sz="2100" dirty="0"/>
              <a:t> </a:t>
            </a:r>
            <a:r>
              <a:rPr lang="zh-CN" altLang="en-US" sz="2800" b="1" dirty="0">
                <a:solidFill>
                  <a:srgbClr val="FF0000"/>
                </a:solidFill>
              </a:rPr>
              <a:t>组件</a:t>
            </a:r>
            <a:r>
              <a:rPr lang="zh-CN" altLang="en-US" sz="2800" b="1" dirty="0"/>
              <a:t>：可以用构造型来指定组件类型。如</a:t>
            </a:r>
            <a:r>
              <a:rPr lang="en-US" altLang="zh-CN" sz="2800" b="1" dirty="0"/>
              <a:t>Applet</a:t>
            </a:r>
            <a:r>
              <a:rPr lang="zh-CN" altLang="en-US" sz="2800" b="1" dirty="0"/>
              <a:t>、</a:t>
            </a:r>
            <a:r>
              <a:rPr lang="en-US" altLang="zh-CN" sz="2800" b="1" dirty="0" err="1"/>
              <a:t>dll</a:t>
            </a:r>
            <a:r>
              <a:rPr lang="zh-CN" altLang="en-US" sz="2800" b="1" dirty="0"/>
              <a:t>、</a:t>
            </a:r>
            <a:r>
              <a:rPr lang="en-US" altLang="zh-CN" sz="2800" b="1" dirty="0"/>
              <a:t>executable</a:t>
            </a:r>
            <a:r>
              <a:rPr lang="zh-CN" altLang="en-US" sz="2800" b="1" dirty="0"/>
              <a:t>等</a:t>
            </a:r>
          </a:p>
          <a:p>
            <a:pPr>
              <a:lnSpc>
                <a:spcPct val="90000"/>
              </a:lnSpc>
            </a:pPr>
            <a:endParaRPr lang="zh-CN" altLang="en-US" sz="2800" b="1" dirty="0"/>
          </a:p>
          <a:p>
            <a:pPr>
              <a:lnSpc>
                <a:spcPct val="90000"/>
              </a:lnSpc>
            </a:pPr>
            <a:endParaRPr lang="zh-CN" altLang="en-US" sz="2800" b="1" dirty="0"/>
          </a:p>
          <a:p>
            <a:pPr>
              <a:lnSpc>
                <a:spcPct val="90000"/>
              </a:lnSpc>
            </a:pPr>
            <a:r>
              <a:rPr lang="zh-CN" altLang="en-US" sz="2800" b="1" dirty="0"/>
              <a:t> </a:t>
            </a:r>
            <a:r>
              <a:rPr lang="zh-CN" altLang="en-US" sz="2800" b="1" dirty="0">
                <a:solidFill>
                  <a:srgbClr val="FF0000"/>
                </a:solidFill>
              </a:rPr>
              <a:t>主程序（</a:t>
            </a:r>
            <a:r>
              <a:rPr lang="en-US" altLang="zh-CN" sz="2800" b="1" dirty="0">
                <a:solidFill>
                  <a:srgbClr val="FF0000"/>
                </a:solidFill>
              </a:rPr>
              <a:t>Main Program</a:t>
            </a:r>
            <a:r>
              <a:rPr lang="zh-CN" altLang="en-US" sz="2800" b="1" dirty="0">
                <a:solidFill>
                  <a:srgbClr val="FF0000"/>
                </a:solidFill>
              </a:rPr>
              <a:t>）：</a:t>
            </a:r>
            <a:r>
              <a:rPr lang="zh-CN" altLang="en-US" sz="2800" b="1" dirty="0"/>
              <a:t>包含程序根的文件。</a:t>
            </a:r>
          </a:p>
          <a:p>
            <a:pPr>
              <a:lnSpc>
                <a:spcPct val="90000"/>
              </a:lnSpc>
            </a:pPr>
            <a:endParaRPr lang="zh-CN" altLang="en-US" sz="2800" b="1" dirty="0"/>
          </a:p>
          <a:p>
            <a:pPr>
              <a:lnSpc>
                <a:spcPct val="90000"/>
              </a:lnSpc>
              <a:buFont typeface="Wingdings" panose="05000000000000000000" pitchFamily="2" charset="2"/>
              <a:buNone/>
            </a:pPr>
            <a:endParaRPr lang="en-US" altLang="zh-CN" sz="2800" b="1" dirty="0">
              <a:solidFill>
                <a:srgbClr val="FF0000"/>
              </a:solidFill>
            </a:endParaRPr>
          </a:p>
        </p:txBody>
      </p:sp>
      <p:graphicFrame>
        <p:nvGraphicFramePr>
          <p:cNvPr id="38916" name="Object 4"/>
          <p:cNvGraphicFramePr>
            <a:graphicFrameLocks noChangeAspect="1"/>
          </p:cNvGraphicFramePr>
          <p:nvPr/>
        </p:nvGraphicFramePr>
        <p:xfrm>
          <a:off x="4876800" y="2133600"/>
          <a:ext cx="3352800" cy="882650"/>
        </p:xfrm>
        <a:graphic>
          <a:graphicData uri="http://schemas.openxmlformats.org/presentationml/2006/ole">
            <mc:AlternateContent xmlns:mc="http://schemas.openxmlformats.org/markup-compatibility/2006">
              <mc:Choice xmlns:v="urn:schemas-microsoft-com:vml" Requires="v">
                <p:oleObj spid="_x0000_s118804" name="位图图像" r:id="rId3" imgW="2238687" imgH="647619" progId="Paint.Picture">
                  <p:embed/>
                </p:oleObj>
              </mc:Choice>
              <mc:Fallback>
                <p:oleObj name="位图图像" r:id="rId3" imgW="2238687" imgH="647619" progId="Paint.Picture">
                  <p:embed/>
                  <p:pic>
                    <p:nvPicPr>
                      <p:cNvPr id="389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133600"/>
                        <a:ext cx="33528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7"/>
          <p:cNvGraphicFramePr>
            <a:graphicFrameLocks noChangeAspect="1"/>
          </p:cNvGraphicFramePr>
          <p:nvPr>
            <p:extLst>
              <p:ext uri="{D42A27DB-BD31-4B8C-83A1-F6EECF244321}">
                <p14:modId xmlns:p14="http://schemas.microsoft.com/office/powerpoint/2010/main" val="2528821299"/>
              </p:ext>
            </p:extLst>
          </p:nvPr>
        </p:nvGraphicFramePr>
        <p:xfrm>
          <a:off x="5551715" y="4572000"/>
          <a:ext cx="1508125" cy="2286000"/>
        </p:xfrm>
        <a:graphic>
          <a:graphicData uri="http://schemas.openxmlformats.org/presentationml/2006/ole">
            <mc:AlternateContent xmlns:mc="http://schemas.openxmlformats.org/markup-compatibility/2006">
              <mc:Choice xmlns:v="urn:schemas-microsoft-com:vml" Requires="v">
                <p:oleObj spid="_x0000_s118805" name="位图图像" r:id="rId5" imgW="866896" imgH="1314286" progId="Paint.Picture">
                  <p:embed/>
                </p:oleObj>
              </mc:Choice>
              <mc:Fallback>
                <p:oleObj name="位图图像" r:id="rId5" imgW="866896" imgH="1314286" progId="Paint.Picture">
                  <p:embed/>
                  <p:pic>
                    <p:nvPicPr>
                      <p:cNvPr id="389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1715" y="4572000"/>
                        <a:ext cx="15081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0" name="Object 8"/>
          <p:cNvGraphicFramePr>
            <a:graphicFrameLocks noChangeAspect="1"/>
          </p:cNvGraphicFramePr>
          <p:nvPr/>
        </p:nvGraphicFramePr>
        <p:xfrm>
          <a:off x="1295400" y="4572000"/>
          <a:ext cx="3657600" cy="1239838"/>
        </p:xfrm>
        <a:graphic>
          <a:graphicData uri="http://schemas.openxmlformats.org/presentationml/2006/ole">
            <mc:AlternateContent xmlns:mc="http://schemas.openxmlformats.org/markup-compatibility/2006">
              <mc:Choice xmlns:v="urn:schemas-microsoft-com:vml" Requires="v">
                <p:oleObj spid="_x0000_s118806" name="位图图像" r:id="rId7" imgW="2219635" imgH="752381" progId="Paint.Picture">
                  <p:embed/>
                </p:oleObj>
              </mc:Choice>
              <mc:Fallback>
                <p:oleObj name="位图图像" r:id="rId7" imgW="2219635" imgH="752381" progId="Paint.Picture">
                  <p:embed/>
                  <p:pic>
                    <p:nvPicPr>
                      <p:cNvPr id="389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572000"/>
                        <a:ext cx="3657600"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9">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
        <p:nvSpPr>
          <p:cNvPr id="8" name="文本框 7">
            <a:extLst>
              <a:ext uri="{FF2B5EF4-FFF2-40B4-BE49-F238E27FC236}">
                <a16:creationId xmlns:a16="http://schemas.microsoft.com/office/drawing/2014/main" id="{6EC53871-C795-0242-80AC-EC3542AED0D3}"/>
              </a:ext>
            </a:extLst>
          </p:cNvPr>
          <p:cNvSpPr txBox="1"/>
          <p:nvPr/>
        </p:nvSpPr>
        <p:spPr>
          <a:xfrm>
            <a:off x="31955" y="953146"/>
            <a:ext cx="9232490"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组件的表示法</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Rational </a:t>
            </a:r>
            <a:r>
              <a:rPr kumimoji="1" lang="en-US" altLang="zh-CN" sz="2400" b="1" dirty="0">
                <a:solidFill>
                  <a:srgbClr val="7030A0"/>
                </a:solidFill>
                <a:latin typeface="黑体" panose="02010609060101010101" pitchFamily="49" charset="-122"/>
                <a:ea typeface="黑体" panose="02010609060101010101" pitchFamily="49" charset="-122"/>
              </a:rPr>
              <a:t>Rose</a:t>
            </a:r>
            <a:r>
              <a:rPr kumimoji="1" lang="zh-CN" altLang="en-US" sz="2400" b="1" dirty="0">
                <a:solidFill>
                  <a:srgbClr val="7030A0"/>
                </a:solidFill>
                <a:latin typeface="黑体" panose="02010609060101010101" pitchFamily="49" charset="-122"/>
                <a:ea typeface="黑体" panose="02010609060101010101" pitchFamily="49" charset="-122"/>
              </a:rPr>
              <a:t>中不同类型组件的图标表示</a:t>
            </a:r>
          </a:p>
        </p:txBody>
      </p:sp>
    </p:spTree>
    <p:extLst>
      <p:ext uri="{BB962C8B-B14F-4D97-AF65-F5344CB8AC3E}">
        <p14:creationId xmlns:p14="http://schemas.microsoft.com/office/powerpoint/2010/main" val="437701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325272" y="1555094"/>
            <a:ext cx="8229600" cy="4344714"/>
          </a:xfrm>
        </p:spPr>
        <p:txBody>
          <a:bodyPr/>
          <a:lstStyle/>
          <a:p>
            <a:r>
              <a:rPr lang="zh-CN" altLang="en-US" sz="2800" b="1" dirty="0">
                <a:solidFill>
                  <a:srgbClr val="FF0000"/>
                </a:solidFill>
              </a:rPr>
              <a:t>子程序规范（</a:t>
            </a:r>
            <a:r>
              <a:rPr lang="en-US" altLang="zh-CN" sz="2800" b="1" dirty="0">
                <a:solidFill>
                  <a:srgbClr val="FF0000"/>
                </a:solidFill>
              </a:rPr>
              <a:t>Subprogram Specification</a:t>
            </a:r>
            <a:r>
              <a:rPr lang="zh-CN" altLang="en-US" sz="2800" b="1" dirty="0">
                <a:solidFill>
                  <a:srgbClr val="FF0000"/>
                </a:solidFill>
              </a:rPr>
              <a:t>）：</a:t>
            </a:r>
            <a:r>
              <a:rPr lang="zh-CN" altLang="en-US" sz="2800" b="1" dirty="0"/>
              <a:t>一组子程序集合名，子程序中不包含类定义。</a:t>
            </a:r>
          </a:p>
          <a:p>
            <a:endParaRPr lang="zh-CN" altLang="en-US" sz="2800" b="1" dirty="0"/>
          </a:p>
          <a:p>
            <a:endParaRPr lang="zh-CN" altLang="en-US" sz="2800" b="1" dirty="0">
              <a:solidFill>
                <a:srgbClr val="FF0000"/>
              </a:solidFill>
            </a:endParaRPr>
          </a:p>
          <a:p>
            <a:endParaRPr lang="zh-CN" altLang="en-US" sz="2800" b="1" dirty="0">
              <a:solidFill>
                <a:srgbClr val="FF0000"/>
              </a:solidFill>
            </a:endParaRPr>
          </a:p>
          <a:p>
            <a:r>
              <a:rPr lang="zh-CN" altLang="en-US" sz="2800" b="1" dirty="0" smtClean="0">
                <a:solidFill>
                  <a:srgbClr val="FF0000"/>
                </a:solidFill>
              </a:rPr>
              <a:t>子程序</a:t>
            </a:r>
            <a:r>
              <a:rPr lang="zh-CN" altLang="en-US" sz="2800" b="1" dirty="0">
                <a:solidFill>
                  <a:srgbClr val="FF0000"/>
                </a:solidFill>
              </a:rPr>
              <a:t>体（ </a:t>
            </a:r>
            <a:r>
              <a:rPr lang="en-US" altLang="zh-CN" sz="2800" b="1" dirty="0">
                <a:solidFill>
                  <a:srgbClr val="FF0000"/>
                </a:solidFill>
              </a:rPr>
              <a:t>Subprogram  Body</a:t>
            </a:r>
            <a:r>
              <a:rPr lang="zh-CN" altLang="en-US" sz="2800" b="1" dirty="0">
                <a:solidFill>
                  <a:srgbClr val="FF0000"/>
                </a:solidFill>
              </a:rPr>
              <a:t>）：</a:t>
            </a:r>
            <a:r>
              <a:rPr lang="zh-CN" altLang="en-US" sz="2800" b="1" dirty="0"/>
              <a:t>子程序的具体实现。</a:t>
            </a:r>
          </a:p>
          <a:p>
            <a:endParaRPr lang="en-US" altLang="zh-CN" dirty="0"/>
          </a:p>
        </p:txBody>
      </p:sp>
      <p:pic>
        <p:nvPicPr>
          <p:cNvPr id="7578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963" y="4877786"/>
            <a:ext cx="2286000"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63" y="5431752"/>
            <a:ext cx="38100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7844" y="5295298"/>
            <a:ext cx="304800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8626" y="2473326"/>
            <a:ext cx="304800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9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 y="2671763"/>
            <a:ext cx="4038600"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91"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963" y="2303462"/>
            <a:ext cx="2133600" cy="19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
        <p:nvSpPr>
          <p:cNvPr id="10" name="文本框 9">
            <a:extLst>
              <a:ext uri="{FF2B5EF4-FFF2-40B4-BE49-F238E27FC236}">
                <a16:creationId xmlns:a16="http://schemas.microsoft.com/office/drawing/2014/main" id="{6EC53871-C795-0242-80AC-EC3542AED0D3}"/>
              </a:ext>
            </a:extLst>
          </p:cNvPr>
          <p:cNvSpPr txBox="1"/>
          <p:nvPr/>
        </p:nvSpPr>
        <p:spPr>
          <a:xfrm>
            <a:off x="31955" y="953146"/>
            <a:ext cx="9232490"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组件的表示法</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Rational </a:t>
            </a:r>
            <a:r>
              <a:rPr kumimoji="1" lang="en-US" altLang="zh-CN" sz="2400" b="1" dirty="0">
                <a:solidFill>
                  <a:srgbClr val="7030A0"/>
                </a:solidFill>
                <a:latin typeface="黑体" panose="02010609060101010101" pitchFamily="49" charset="-122"/>
                <a:ea typeface="黑体" panose="02010609060101010101" pitchFamily="49" charset="-122"/>
              </a:rPr>
              <a:t>Rose</a:t>
            </a:r>
            <a:r>
              <a:rPr kumimoji="1" lang="zh-CN" altLang="en-US" sz="2400" b="1" dirty="0">
                <a:solidFill>
                  <a:srgbClr val="7030A0"/>
                </a:solidFill>
                <a:latin typeface="黑体" panose="02010609060101010101" pitchFamily="49" charset="-122"/>
                <a:ea typeface="黑体" panose="02010609060101010101" pitchFamily="49" charset="-122"/>
              </a:rPr>
              <a:t>中不同类型组件的图标表示</a:t>
            </a:r>
          </a:p>
        </p:txBody>
      </p:sp>
    </p:spTree>
    <p:extLst>
      <p:ext uri="{BB962C8B-B14F-4D97-AF65-F5344CB8AC3E}">
        <p14:creationId xmlns:p14="http://schemas.microsoft.com/office/powerpoint/2010/main" val="1223267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248263" y="1740309"/>
            <a:ext cx="8610601" cy="3536143"/>
          </a:xfrm>
        </p:spPr>
        <p:txBody>
          <a:bodyPr>
            <a:normAutofit fontScale="92500" lnSpcReduction="20000"/>
          </a:bodyPr>
          <a:lstStyle/>
          <a:p>
            <a:pPr>
              <a:lnSpc>
                <a:spcPct val="90000"/>
              </a:lnSpc>
            </a:pPr>
            <a:r>
              <a:rPr lang="zh-CN" altLang="en-US" sz="2800" b="1" dirty="0">
                <a:solidFill>
                  <a:srgbClr val="FF0000"/>
                </a:solidFill>
              </a:rPr>
              <a:t>包规范</a:t>
            </a:r>
            <a:r>
              <a:rPr lang="zh-CN" altLang="en-US" sz="2800" b="1" dirty="0"/>
              <a:t>：是类的头文件，包含类中函数的原型信息。例如，在</a:t>
            </a:r>
            <a:r>
              <a:rPr lang="en-US" altLang="zh-CN" sz="2800" b="1" dirty="0" err="1"/>
              <a:t>c++</a:t>
            </a:r>
            <a:r>
              <a:rPr lang="zh-CN" altLang="en-US" sz="2800" b="1" dirty="0"/>
              <a:t>文件中，包规范就是</a:t>
            </a:r>
            <a:r>
              <a:rPr lang="en-US" altLang="zh-CN" sz="2800" b="1" dirty="0"/>
              <a:t>.h</a:t>
            </a:r>
            <a:r>
              <a:rPr lang="zh-CN" altLang="en-US" sz="2800" b="1" dirty="0"/>
              <a:t>文件。</a:t>
            </a:r>
          </a:p>
          <a:p>
            <a:pPr>
              <a:lnSpc>
                <a:spcPct val="90000"/>
              </a:lnSpc>
            </a:pPr>
            <a:endParaRPr lang="zh-CN" altLang="en-US" sz="2800" b="1" dirty="0"/>
          </a:p>
          <a:p>
            <a:pPr>
              <a:lnSpc>
                <a:spcPct val="90000"/>
              </a:lnSpc>
            </a:pPr>
            <a:endParaRPr lang="zh-CN" altLang="en-US" sz="2800" b="1" dirty="0"/>
          </a:p>
          <a:p>
            <a:pPr>
              <a:lnSpc>
                <a:spcPct val="90000"/>
              </a:lnSpc>
            </a:pPr>
            <a:endParaRPr lang="zh-CN" altLang="en-US" sz="2400" b="1" dirty="0"/>
          </a:p>
          <a:p>
            <a:pPr>
              <a:lnSpc>
                <a:spcPct val="90000"/>
              </a:lnSpc>
            </a:pPr>
            <a:endParaRPr lang="zh-CN" altLang="en-US" sz="2400" b="1" dirty="0"/>
          </a:p>
          <a:p>
            <a:pPr>
              <a:lnSpc>
                <a:spcPct val="90000"/>
              </a:lnSpc>
            </a:pPr>
            <a:endParaRPr lang="zh-CN" altLang="en-US" sz="2400" b="1" dirty="0"/>
          </a:p>
          <a:p>
            <a:pPr>
              <a:lnSpc>
                <a:spcPct val="90000"/>
              </a:lnSpc>
            </a:pPr>
            <a:r>
              <a:rPr lang="zh-CN" altLang="en-US" sz="2400" b="1" dirty="0"/>
              <a:t> </a:t>
            </a:r>
            <a:r>
              <a:rPr lang="zh-CN" altLang="en-US" sz="2800" b="1" dirty="0">
                <a:solidFill>
                  <a:srgbClr val="FF0000"/>
                </a:solidFill>
              </a:rPr>
              <a:t>包体：</a:t>
            </a:r>
            <a:r>
              <a:rPr lang="zh-CN" altLang="en-US" sz="2800" b="1" dirty="0"/>
              <a:t>包含类操作代码。在</a:t>
            </a:r>
            <a:r>
              <a:rPr lang="en-US" altLang="zh-CN" sz="2800" b="1" dirty="0"/>
              <a:t>C++</a:t>
            </a:r>
            <a:r>
              <a:rPr lang="zh-CN" altLang="en-US" sz="2800" b="1" dirty="0"/>
              <a:t>中，包体就是</a:t>
            </a:r>
            <a:r>
              <a:rPr lang="en-US" altLang="zh-CN" sz="2800" b="1" dirty="0"/>
              <a:t>.</a:t>
            </a:r>
            <a:r>
              <a:rPr lang="en-US" altLang="zh-CN" sz="2800" b="1" dirty="0" err="1"/>
              <a:t>cpp</a:t>
            </a:r>
            <a:r>
              <a:rPr lang="zh-CN" altLang="en-US" sz="2800" b="1" dirty="0"/>
              <a:t>文件。</a:t>
            </a:r>
          </a:p>
          <a:p>
            <a:pPr>
              <a:lnSpc>
                <a:spcPct val="90000"/>
              </a:lnSpc>
              <a:buFont typeface="Wingdings" panose="05000000000000000000" pitchFamily="2" charset="2"/>
              <a:buNone/>
            </a:pPr>
            <a:r>
              <a:rPr lang="zh-CN" altLang="en-US" sz="2400" b="1" dirty="0" smtClean="0"/>
              <a:t> </a:t>
            </a:r>
            <a:endParaRPr lang="zh-CN" altLang="en-US" sz="2400" b="1" dirty="0">
              <a:solidFill>
                <a:srgbClr val="FF0000"/>
              </a:solidFill>
            </a:endParaRPr>
          </a:p>
          <a:p>
            <a:endParaRPr lang="en-US" altLang="zh-CN" sz="2600" dirty="0"/>
          </a:p>
        </p:txBody>
      </p:sp>
      <p:graphicFrame>
        <p:nvGraphicFramePr>
          <p:cNvPr id="68612" name="Object 4"/>
          <p:cNvGraphicFramePr>
            <a:graphicFrameLocks noChangeAspect="1"/>
          </p:cNvGraphicFramePr>
          <p:nvPr>
            <p:extLst>
              <p:ext uri="{D42A27DB-BD31-4B8C-83A1-F6EECF244321}">
                <p14:modId xmlns:p14="http://schemas.microsoft.com/office/powerpoint/2010/main" val="3132871012"/>
              </p:ext>
            </p:extLst>
          </p:nvPr>
        </p:nvGraphicFramePr>
        <p:xfrm>
          <a:off x="6324600" y="2391191"/>
          <a:ext cx="1905000" cy="1752600"/>
        </p:xfrm>
        <a:graphic>
          <a:graphicData uri="http://schemas.openxmlformats.org/presentationml/2006/ole">
            <mc:AlternateContent xmlns:mc="http://schemas.openxmlformats.org/markup-compatibility/2006">
              <mc:Choice xmlns:v="urn:schemas-microsoft-com:vml" Requires="v">
                <p:oleObj spid="_x0000_s119830" name="位图图像" r:id="rId3" imgW="1133633" imgH="1257476" progId="Paint.Picture">
                  <p:embed/>
                </p:oleObj>
              </mc:Choice>
              <mc:Fallback>
                <p:oleObj name="位图图像" r:id="rId3" imgW="1133633" imgH="1257476" progId="Paint.Picture">
                  <p:embed/>
                  <p:pic>
                    <p:nvPicPr>
                      <p:cNvPr id="686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391191"/>
                        <a:ext cx="1905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3" name="Object 5"/>
          <p:cNvGraphicFramePr>
            <a:graphicFrameLocks noChangeAspect="1"/>
          </p:cNvGraphicFramePr>
          <p:nvPr>
            <p:extLst>
              <p:ext uri="{D42A27DB-BD31-4B8C-83A1-F6EECF244321}">
                <p14:modId xmlns:p14="http://schemas.microsoft.com/office/powerpoint/2010/main" val="312379139"/>
              </p:ext>
            </p:extLst>
          </p:nvPr>
        </p:nvGraphicFramePr>
        <p:xfrm>
          <a:off x="248263" y="2627728"/>
          <a:ext cx="5029200" cy="1279525"/>
        </p:xfrm>
        <a:graphic>
          <a:graphicData uri="http://schemas.openxmlformats.org/presentationml/2006/ole">
            <mc:AlternateContent xmlns:mc="http://schemas.openxmlformats.org/markup-compatibility/2006">
              <mc:Choice xmlns:v="urn:schemas-microsoft-com:vml" Requires="v">
                <p:oleObj spid="_x0000_s119831" name="位图图像" r:id="rId5" imgW="2771429" imgH="704948" progId="Paint.Picture">
                  <p:embed/>
                </p:oleObj>
              </mc:Choice>
              <mc:Fallback>
                <p:oleObj name="位图图像" r:id="rId5" imgW="2771429" imgH="704948" progId="Paint.Picture">
                  <p:embed/>
                  <p:pic>
                    <p:nvPicPr>
                      <p:cNvPr id="6861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263" y="2627728"/>
                        <a:ext cx="502920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4" name="Object 6"/>
          <p:cNvGraphicFramePr>
            <a:graphicFrameLocks noChangeAspect="1"/>
          </p:cNvGraphicFramePr>
          <p:nvPr>
            <p:extLst>
              <p:ext uri="{D42A27DB-BD31-4B8C-83A1-F6EECF244321}">
                <p14:modId xmlns:p14="http://schemas.microsoft.com/office/powerpoint/2010/main" val="941095335"/>
              </p:ext>
            </p:extLst>
          </p:nvPr>
        </p:nvGraphicFramePr>
        <p:xfrm>
          <a:off x="6324600" y="4837906"/>
          <a:ext cx="1828800" cy="1801813"/>
        </p:xfrm>
        <a:graphic>
          <a:graphicData uri="http://schemas.openxmlformats.org/presentationml/2006/ole">
            <mc:AlternateContent xmlns:mc="http://schemas.openxmlformats.org/markup-compatibility/2006">
              <mc:Choice xmlns:v="urn:schemas-microsoft-com:vml" Requires="v">
                <p:oleObj spid="_x0000_s119832" name="位图图像" r:id="rId7" imgW="1238423" imgH="1219370" progId="Paint.Picture">
                  <p:embed/>
                </p:oleObj>
              </mc:Choice>
              <mc:Fallback>
                <p:oleObj name="位图图像" r:id="rId7" imgW="1238423" imgH="1219370" progId="Paint.Picture">
                  <p:embed/>
                  <p:pic>
                    <p:nvPicPr>
                      <p:cNvPr id="6861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4837906"/>
                        <a:ext cx="18288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5" name="Object 7"/>
          <p:cNvGraphicFramePr>
            <a:graphicFrameLocks noChangeAspect="1"/>
          </p:cNvGraphicFramePr>
          <p:nvPr>
            <p:extLst>
              <p:ext uri="{D42A27DB-BD31-4B8C-83A1-F6EECF244321}">
                <p14:modId xmlns:p14="http://schemas.microsoft.com/office/powerpoint/2010/main" val="537558482"/>
              </p:ext>
            </p:extLst>
          </p:nvPr>
        </p:nvGraphicFramePr>
        <p:xfrm>
          <a:off x="582561" y="5218509"/>
          <a:ext cx="3962400" cy="1166813"/>
        </p:xfrm>
        <a:graphic>
          <a:graphicData uri="http://schemas.openxmlformats.org/presentationml/2006/ole">
            <mc:AlternateContent xmlns:mc="http://schemas.openxmlformats.org/markup-compatibility/2006">
              <mc:Choice xmlns:v="urn:schemas-microsoft-com:vml" Requires="v">
                <p:oleObj spid="_x0000_s119833" name="位图图像" r:id="rId9" imgW="2200582" imgH="647619" progId="Paint.Picture">
                  <p:embed/>
                </p:oleObj>
              </mc:Choice>
              <mc:Fallback>
                <p:oleObj name="位图图像" r:id="rId9" imgW="2200582" imgH="647619" progId="Paint.Picture">
                  <p:embed/>
                  <p:pic>
                    <p:nvPicPr>
                      <p:cNvPr id="6861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2561" y="5218509"/>
                        <a:ext cx="3962400"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1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
        <p:nvSpPr>
          <p:cNvPr id="8" name="文本框 7">
            <a:extLst>
              <a:ext uri="{FF2B5EF4-FFF2-40B4-BE49-F238E27FC236}">
                <a16:creationId xmlns:a16="http://schemas.microsoft.com/office/drawing/2014/main" id="{6EC53871-C795-0242-80AC-EC3542AED0D3}"/>
              </a:ext>
            </a:extLst>
          </p:cNvPr>
          <p:cNvSpPr txBox="1"/>
          <p:nvPr/>
        </p:nvSpPr>
        <p:spPr>
          <a:xfrm>
            <a:off x="31955" y="953146"/>
            <a:ext cx="9232490"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组件的表示法</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Rational </a:t>
            </a:r>
            <a:r>
              <a:rPr kumimoji="1" lang="en-US" altLang="zh-CN" sz="2400" b="1" dirty="0">
                <a:solidFill>
                  <a:srgbClr val="7030A0"/>
                </a:solidFill>
                <a:latin typeface="黑体" panose="02010609060101010101" pitchFamily="49" charset="-122"/>
                <a:ea typeface="黑体" panose="02010609060101010101" pitchFamily="49" charset="-122"/>
              </a:rPr>
              <a:t>Rose</a:t>
            </a:r>
            <a:r>
              <a:rPr kumimoji="1" lang="zh-CN" altLang="en-US" sz="2400" b="1" dirty="0">
                <a:solidFill>
                  <a:srgbClr val="7030A0"/>
                </a:solidFill>
                <a:latin typeface="黑体" panose="02010609060101010101" pitchFamily="49" charset="-122"/>
                <a:ea typeface="黑体" panose="02010609060101010101" pitchFamily="49" charset="-122"/>
              </a:rPr>
              <a:t>中不同类型组件的图标表示</a:t>
            </a:r>
          </a:p>
        </p:txBody>
      </p:sp>
    </p:spTree>
    <p:extLst>
      <p:ext uri="{BB962C8B-B14F-4D97-AF65-F5344CB8AC3E}">
        <p14:creationId xmlns:p14="http://schemas.microsoft.com/office/powerpoint/2010/main" val="4286497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381000" y="2045109"/>
            <a:ext cx="8229600" cy="3128553"/>
          </a:xfrm>
        </p:spPr>
        <p:txBody>
          <a:bodyPr>
            <a:normAutofit fontScale="92500" lnSpcReduction="20000"/>
          </a:bodyPr>
          <a:lstStyle/>
          <a:p>
            <a:r>
              <a:rPr lang="zh-CN" altLang="en-US" sz="2800" b="1" dirty="0">
                <a:solidFill>
                  <a:srgbClr val="FF0000"/>
                </a:solidFill>
              </a:rPr>
              <a:t>任务规范（</a:t>
            </a:r>
            <a:r>
              <a:rPr lang="en-US" altLang="zh-CN" sz="2800" b="1" dirty="0">
                <a:solidFill>
                  <a:srgbClr val="FF0000"/>
                </a:solidFill>
              </a:rPr>
              <a:t>Task Specification</a:t>
            </a:r>
            <a:r>
              <a:rPr lang="zh-CN" altLang="en-US" sz="2800" b="1" dirty="0">
                <a:solidFill>
                  <a:srgbClr val="FF0000"/>
                </a:solidFill>
              </a:rPr>
              <a:t>）</a:t>
            </a:r>
            <a:r>
              <a:rPr lang="en-US" altLang="zh-CN" sz="2800" b="1" dirty="0">
                <a:solidFill>
                  <a:srgbClr val="FF0000"/>
                </a:solidFill>
              </a:rPr>
              <a:t>:</a:t>
            </a:r>
            <a:r>
              <a:rPr lang="zh-CN" altLang="en-US" sz="2800" b="1" dirty="0"/>
              <a:t>任务表示具有独立控制线程的包。可执行文件通常表示为扩展名为</a:t>
            </a:r>
            <a:r>
              <a:rPr lang="en-US" altLang="zh-CN" sz="2800" b="1" dirty="0"/>
              <a:t>.exe</a:t>
            </a:r>
            <a:r>
              <a:rPr lang="zh-CN" altLang="en-US" sz="2800" b="1" dirty="0"/>
              <a:t>的任务规范。</a:t>
            </a:r>
          </a:p>
          <a:p>
            <a:endParaRPr lang="zh-CN" altLang="en-US" sz="2800" b="1" dirty="0"/>
          </a:p>
          <a:p>
            <a:endParaRPr lang="zh-CN" altLang="en-US" sz="2800" b="1" dirty="0">
              <a:solidFill>
                <a:srgbClr val="FF0000"/>
              </a:solidFill>
            </a:endParaRPr>
          </a:p>
          <a:p>
            <a:endParaRPr lang="zh-CN" altLang="en-US" sz="2800" b="1" dirty="0">
              <a:solidFill>
                <a:srgbClr val="FF0000"/>
              </a:solidFill>
            </a:endParaRPr>
          </a:p>
          <a:p>
            <a:endParaRPr lang="zh-CN" altLang="en-US" sz="2800" b="1" dirty="0">
              <a:solidFill>
                <a:srgbClr val="FF0000"/>
              </a:solidFill>
            </a:endParaRPr>
          </a:p>
          <a:p>
            <a:r>
              <a:rPr lang="zh-CN" altLang="en-US" sz="2800" b="1" dirty="0">
                <a:solidFill>
                  <a:srgbClr val="FF0000"/>
                </a:solidFill>
              </a:rPr>
              <a:t>任务体（</a:t>
            </a:r>
            <a:r>
              <a:rPr lang="en-US" altLang="zh-CN" sz="2800" b="1" dirty="0">
                <a:solidFill>
                  <a:srgbClr val="FF0000"/>
                </a:solidFill>
              </a:rPr>
              <a:t>Task Body</a:t>
            </a:r>
            <a:r>
              <a:rPr lang="zh-CN" altLang="en-US" sz="2800" b="1" dirty="0">
                <a:solidFill>
                  <a:srgbClr val="FF0000"/>
                </a:solidFill>
              </a:rPr>
              <a:t>）</a:t>
            </a:r>
          </a:p>
          <a:p>
            <a:endParaRPr lang="en-US" altLang="zh-CN" dirty="0"/>
          </a:p>
        </p:txBody>
      </p:sp>
      <p:pic>
        <p:nvPicPr>
          <p:cNvPr id="768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958306"/>
            <a:ext cx="3810000"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3256756"/>
            <a:ext cx="4511675"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098005"/>
            <a:ext cx="2590800" cy="130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724400"/>
            <a:ext cx="3048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1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953000"/>
            <a:ext cx="22098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1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5105400"/>
            <a:ext cx="32766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
        <p:nvSpPr>
          <p:cNvPr id="10" name="文本框 9">
            <a:extLst>
              <a:ext uri="{FF2B5EF4-FFF2-40B4-BE49-F238E27FC236}">
                <a16:creationId xmlns:a16="http://schemas.microsoft.com/office/drawing/2014/main" id="{6EC53871-C795-0242-80AC-EC3542AED0D3}"/>
              </a:ext>
            </a:extLst>
          </p:cNvPr>
          <p:cNvSpPr txBox="1"/>
          <p:nvPr/>
        </p:nvSpPr>
        <p:spPr>
          <a:xfrm>
            <a:off x="31955" y="953146"/>
            <a:ext cx="9232490"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组件的表示法</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Rational </a:t>
            </a:r>
            <a:r>
              <a:rPr kumimoji="1" lang="en-US" altLang="zh-CN" sz="2400" b="1" dirty="0">
                <a:solidFill>
                  <a:srgbClr val="7030A0"/>
                </a:solidFill>
                <a:latin typeface="黑体" panose="02010609060101010101" pitchFamily="49" charset="-122"/>
                <a:ea typeface="黑体" panose="02010609060101010101" pitchFamily="49" charset="-122"/>
              </a:rPr>
              <a:t>Rose</a:t>
            </a:r>
            <a:r>
              <a:rPr kumimoji="1" lang="zh-CN" altLang="en-US" sz="2400" b="1" dirty="0">
                <a:solidFill>
                  <a:srgbClr val="7030A0"/>
                </a:solidFill>
                <a:latin typeface="黑体" panose="02010609060101010101" pitchFamily="49" charset="-122"/>
                <a:ea typeface="黑体" panose="02010609060101010101" pitchFamily="49" charset="-122"/>
              </a:rPr>
              <a:t>中不同类型组件的图标表示</a:t>
            </a:r>
          </a:p>
        </p:txBody>
      </p:sp>
    </p:spTree>
    <p:extLst>
      <p:ext uri="{BB962C8B-B14F-4D97-AF65-F5344CB8AC3E}">
        <p14:creationId xmlns:p14="http://schemas.microsoft.com/office/powerpoint/2010/main" val="762341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381000" y="2300748"/>
            <a:ext cx="8229600" cy="2415715"/>
          </a:xfrm>
        </p:spPr>
        <p:txBody>
          <a:bodyPr/>
          <a:lstStyle/>
          <a:p>
            <a:r>
              <a:rPr lang="zh-CN" altLang="en-US" sz="2800" b="1" dirty="0">
                <a:solidFill>
                  <a:srgbClr val="FF0000"/>
                </a:solidFill>
              </a:rPr>
              <a:t>数据库</a:t>
            </a:r>
          </a:p>
        </p:txBody>
      </p:sp>
      <p:graphicFrame>
        <p:nvGraphicFramePr>
          <p:cNvPr id="69636" name="Object 4"/>
          <p:cNvGraphicFramePr>
            <a:graphicFrameLocks noChangeAspect="1"/>
          </p:cNvGraphicFramePr>
          <p:nvPr>
            <p:extLst>
              <p:ext uri="{D42A27DB-BD31-4B8C-83A1-F6EECF244321}">
                <p14:modId xmlns:p14="http://schemas.microsoft.com/office/powerpoint/2010/main" val="2258187592"/>
              </p:ext>
            </p:extLst>
          </p:nvPr>
        </p:nvGraphicFramePr>
        <p:xfrm>
          <a:off x="5461820" y="2631613"/>
          <a:ext cx="1687513" cy="1905000"/>
        </p:xfrm>
        <a:graphic>
          <a:graphicData uri="http://schemas.openxmlformats.org/presentationml/2006/ole">
            <mc:AlternateContent xmlns:mc="http://schemas.openxmlformats.org/markup-compatibility/2006">
              <mc:Choice xmlns:v="urn:schemas-microsoft-com:vml" Requires="v">
                <p:oleObj spid="_x0000_s132106" name="位图图像" r:id="rId3" imgW="961905" imgH="1085714" progId="Paint.Picture">
                  <p:embed/>
                </p:oleObj>
              </mc:Choice>
              <mc:Fallback>
                <p:oleObj name="位图图像" r:id="rId3" imgW="961905" imgH="1085714" progId="Paint.Picture">
                  <p:embed/>
                  <p:pic>
                    <p:nvPicPr>
                      <p:cNvPr id="696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820" y="2631613"/>
                        <a:ext cx="16875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7" name="Object 5"/>
          <p:cNvGraphicFramePr>
            <a:graphicFrameLocks noChangeAspect="1"/>
          </p:cNvGraphicFramePr>
          <p:nvPr>
            <p:extLst>
              <p:ext uri="{D42A27DB-BD31-4B8C-83A1-F6EECF244321}">
                <p14:modId xmlns:p14="http://schemas.microsoft.com/office/powerpoint/2010/main" val="2251435626"/>
              </p:ext>
            </p:extLst>
          </p:nvPr>
        </p:nvGraphicFramePr>
        <p:xfrm>
          <a:off x="381000" y="2957051"/>
          <a:ext cx="3886200" cy="1254125"/>
        </p:xfrm>
        <a:graphic>
          <a:graphicData uri="http://schemas.openxmlformats.org/presentationml/2006/ole">
            <mc:AlternateContent xmlns:mc="http://schemas.openxmlformats.org/markup-compatibility/2006">
              <mc:Choice xmlns:v="urn:schemas-microsoft-com:vml" Requires="v">
                <p:oleObj spid="_x0000_s132107" name="位图图像" r:id="rId5" imgW="1800476" imgH="581106" progId="Paint.Picture">
                  <p:embed/>
                </p:oleObj>
              </mc:Choice>
              <mc:Fallback>
                <p:oleObj name="位图图像" r:id="rId5" imgW="1800476" imgH="581106" progId="Paint.Picture">
                  <p:embed/>
                  <p:pic>
                    <p:nvPicPr>
                      <p:cNvPr id="6963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957051"/>
                        <a:ext cx="388620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31955" y="953146"/>
            <a:ext cx="9232490"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组件的表示法</a:t>
            </a:r>
            <a:r>
              <a:rPr kumimoji="1" lang="en-US" altLang="zh-CN" sz="2400" b="1" dirty="0" smtClean="0">
                <a:solidFill>
                  <a:srgbClr val="FF0000"/>
                </a:solidFill>
                <a:latin typeface="黑体" panose="02010609060101010101" pitchFamily="49" charset="-122"/>
                <a:ea typeface="黑体" panose="02010609060101010101" pitchFamily="49" charset="-122"/>
              </a:rPr>
              <a:t>——</a:t>
            </a:r>
            <a:r>
              <a:rPr kumimoji="1" lang="en-US" altLang="zh-CN" sz="2400" b="1" dirty="0" smtClean="0">
                <a:solidFill>
                  <a:srgbClr val="7030A0"/>
                </a:solidFill>
                <a:latin typeface="黑体" panose="02010609060101010101" pitchFamily="49" charset="-122"/>
                <a:ea typeface="黑体" panose="02010609060101010101" pitchFamily="49" charset="-122"/>
              </a:rPr>
              <a:t>Rational </a:t>
            </a:r>
            <a:r>
              <a:rPr kumimoji="1" lang="en-US" altLang="zh-CN" sz="2400" b="1" dirty="0">
                <a:solidFill>
                  <a:srgbClr val="7030A0"/>
                </a:solidFill>
                <a:latin typeface="黑体" panose="02010609060101010101" pitchFamily="49" charset="-122"/>
                <a:ea typeface="黑体" panose="02010609060101010101" pitchFamily="49" charset="-122"/>
              </a:rPr>
              <a:t>Rose</a:t>
            </a:r>
            <a:r>
              <a:rPr kumimoji="1" lang="zh-CN" altLang="en-US" sz="2400" b="1" dirty="0">
                <a:solidFill>
                  <a:srgbClr val="7030A0"/>
                </a:solidFill>
                <a:latin typeface="黑体" panose="02010609060101010101" pitchFamily="49" charset="-122"/>
                <a:ea typeface="黑体" panose="02010609060101010101" pitchFamily="49" charset="-122"/>
              </a:rPr>
              <a:t>中不同类型组件的图标表示</a:t>
            </a:r>
          </a:p>
        </p:txBody>
      </p:sp>
    </p:spTree>
    <p:extLst>
      <p:ext uri="{BB962C8B-B14F-4D97-AF65-F5344CB8AC3E}">
        <p14:creationId xmlns:p14="http://schemas.microsoft.com/office/powerpoint/2010/main" val="131574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
        <p:nvSpPr>
          <p:cNvPr id="7" name="文本框 6">
            <a:extLst>
              <a:ext uri="{FF2B5EF4-FFF2-40B4-BE49-F238E27FC236}">
                <a16:creationId xmlns:a16="http://schemas.microsoft.com/office/drawing/2014/main" id="{6EC53871-C795-0242-80AC-EC3542AED0D3}"/>
              </a:ext>
            </a:extLst>
          </p:cNvPr>
          <p:cNvSpPr txBox="1"/>
          <p:nvPr/>
        </p:nvSpPr>
        <p:spPr>
          <a:xfrm>
            <a:off x="325272" y="841927"/>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a:solidFill>
                  <a:srgbClr val="FF0000"/>
                </a:solidFill>
                <a:latin typeface="黑体" panose="02010609060101010101" pitchFamily="49" charset="-122"/>
                <a:ea typeface="黑体" panose="02010609060101010101" pitchFamily="49" charset="-122"/>
              </a:rPr>
              <a:t>组件与类的比较</a:t>
            </a:r>
          </a:p>
        </p:txBody>
      </p:sp>
      <p:graphicFrame>
        <p:nvGraphicFramePr>
          <p:cNvPr id="8" name="Group 77"/>
          <p:cNvGraphicFramePr>
            <a:graphicFrameLocks noGrp="1"/>
          </p:cNvGraphicFramePr>
          <p:nvPr>
            <p:extLst>
              <p:ext uri="{D42A27DB-BD31-4B8C-83A1-F6EECF244321}">
                <p14:modId xmlns:p14="http://schemas.microsoft.com/office/powerpoint/2010/main" val="423433411"/>
              </p:ext>
            </p:extLst>
          </p:nvPr>
        </p:nvGraphicFramePr>
        <p:xfrm>
          <a:off x="325272" y="1321212"/>
          <a:ext cx="8622785" cy="5501769"/>
        </p:xfrm>
        <a:graphic>
          <a:graphicData uri="http://schemas.openxmlformats.org/drawingml/2006/table">
            <a:tbl>
              <a:tblPr/>
              <a:tblGrid>
                <a:gridCol w="2429356">
                  <a:extLst>
                    <a:ext uri="{9D8B030D-6E8A-4147-A177-3AD203B41FA5}">
                      <a16:colId xmlns:a16="http://schemas.microsoft.com/office/drawing/2014/main" val="3384135636"/>
                    </a:ext>
                  </a:extLst>
                </a:gridCol>
                <a:gridCol w="6193429">
                  <a:extLst>
                    <a:ext uri="{9D8B030D-6E8A-4147-A177-3AD203B41FA5}">
                      <a16:colId xmlns:a16="http://schemas.microsoft.com/office/drawing/2014/main" val="3719121146"/>
                    </a:ext>
                  </a:extLst>
                </a:gridCol>
              </a:tblGrid>
              <a:tr h="472569">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相同点</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不同点</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1000060"/>
                  </a:ext>
                </a:extLst>
              </a:tr>
              <a:tr h="4797363">
                <a:tc>
                  <a:txBody>
                    <a:bodyPr/>
                    <a:lstStyle>
                      <a:lvl1pPr>
                        <a:spcBef>
                          <a:spcPct val="20000"/>
                        </a:spcBef>
                        <a:buClr>
                          <a:schemeClr val="hlink"/>
                        </a:buClr>
                        <a:buSzPct val="70000"/>
                        <a:buFont typeface="Wingdings" panose="05000000000000000000" pitchFamily="2" charset="2"/>
                        <a:tabLst>
                          <a:tab pos="228600" algn="l"/>
                        </a:tabLst>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tabLst>
                          <a:tab pos="228600" algn="l"/>
                        </a:tabLst>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tabLst>
                          <a:tab pos="228600" algn="l"/>
                        </a:tabLst>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AutoNum type="circleNumDbPlain"/>
                        <a:tabLst>
                          <a:tab pos="228600" algn="l"/>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都有自己的名称。</a:t>
                      </a:r>
                    </a:p>
                    <a:p>
                      <a:pPr marL="0" marR="0" lvl="0" indent="0" algn="l" defTabSz="914400" rtl="0" eaLnBrk="0" fontAlgn="base" latinLnBrk="0" hangingPunct="0">
                        <a:lnSpc>
                          <a:spcPct val="100000"/>
                        </a:lnSpc>
                        <a:spcBef>
                          <a:spcPct val="0"/>
                        </a:spcBef>
                        <a:spcAft>
                          <a:spcPct val="0"/>
                        </a:spcAft>
                        <a:buClrTx/>
                        <a:buSzTx/>
                        <a:buFontTx/>
                        <a:buAutoNum type="circleNumDbPlain"/>
                        <a:tabLst>
                          <a:tab pos="228600" algn="l"/>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都可以实现一组接口。</a:t>
                      </a:r>
                    </a:p>
                    <a:p>
                      <a:pPr marL="0" marR="0" lvl="0" indent="0" algn="l" defTabSz="914400" rtl="0" eaLnBrk="0" fontAlgn="base" latinLnBrk="0" hangingPunct="0">
                        <a:lnSpc>
                          <a:spcPct val="100000"/>
                        </a:lnSpc>
                        <a:spcBef>
                          <a:spcPct val="0"/>
                        </a:spcBef>
                        <a:spcAft>
                          <a:spcPct val="0"/>
                        </a:spcAft>
                        <a:buClrTx/>
                        <a:buSzTx/>
                        <a:buFontTx/>
                        <a:buAutoNum type="circleNumDbPlain"/>
                        <a:tabLst>
                          <a:tab pos="228600" algn="l"/>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都可以具有依赖关系。</a:t>
                      </a:r>
                    </a:p>
                    <a:p>
                      <a:pPr marL="0" marR="0" lvl="0" indent="0" algn="l" defTabSz="914400" rtl="0" eaLnBrk="0" fontAlgn="base" latinLnBrk="0" hangingPunct="0">
                        <a:lnSpc>
                          <a:spcPct val="100000"/>
                        </a:lnSpc>
                        <a:spcBef>
                          <a:spcPct val="0"/>
                        </a:spcBef>
                        <a:spcAft>
                          <a:spcPct val="0"/>
                        </a:spcAft>
                        <a:buClrTx/>
                        <a:buSzTx/>
                        <a:buFontTx/>
                        <a:buAutoNum type="circleNumDbPlain"/>
                        <a:tabLst>
                          <a:tab pos="228600" algn="l"/>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都可以被嵌套。</a:t>
                      </a:r>
                    </a:p>
                    <a:p>
                      <a:pPr marL="0" marR="0" lvl="0" indent="0" algn="l" defTabSz="914400" rtl="0" eaLnBrk="0" fontAlgn="base" latinLnBrk="0" hangingPunct="0">
                        <a:lnSpc>
                          <a:spcPct val="100000"/>
                        </a:lnSpc>
                        <a:spcBef>
                          <a:spcPct val="0"/>
                        </a:spcBef>
                        <a:spcAft>
                          <a:spcPct val="0"/>
                        </a:spcAft>
                        <a:buClrTx/>
                        <a:buSzTx/>
                        <a:buFontTx/>
                        <a:buAutoNum type="circleNumDbPlain"/>
                        <a:tabLst>
                          <a:tab pos="228600" algn="l"/>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都可以参与交互。</a:t>
                      </a:r>
                    </a:p>
                    <a:p>
                      <a:pPr marL="0" marR="0" lvl="0" indent="0" algn="l" defTabSz="914400" rtl="0" eaLnBrk="0" fontAlgn="base" latinLnBrk="0" hangingPunct="0">
                        <a:lnSpc>
                          <a:spcPct val="100000"/>
                        </a:lnSpc>
                        <a:spcBef>
                          <a:spcPct val="0"/>
                        </a:spcBef>
                        <a:spcAft>
                          <a:spcPct val="0"/>
                        </a:spcAft>
                        <a:buClrTx/>
                        <a:buSzTx/>
                        <a:buFontTx/>
                        <a:buAutoNum type="circleNumDbPlain"/>
                        <a:tabLst>
                          <a:tab pos="228600" algn="l"/>
                        </a:tabLst>
                      </a:pPr>
                      <a:r>
                        <a:rPr kumimoji="0"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都可以拥有自己的实例。</a:t>
                      </a:r>
                      <a:endParaRPr kumimoji="0" lang="zh-CN" altLang="en-US"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tabLst>
                          <a:tab pos="228600" algn="l"/>
                        </a:tabLst>
                        <a:defRPr sz="2800">
                          <a:solidFill>
                            <a:schemeClr val="tx1"/>
                          </a:solidFill>
                          <a:latin typeface="Arial" panose="020B0604020202020204" pitchFamily="34" charset="0"/>
                          <a:ea typeface="宋体" panose="02010600030101010101" pitchFamily="2" charset="-122"/>
                        </a:defRPr>
                      </a:lvl1pPr>
                      <a:lvl2pPr marL="800100" indent="-342900">
                        <a:spcBef>
                          <a:spcPct val="20000"/>
                        </a:spcBef>
                        <a:buClr>
                          <a:schemeClr val="accent2"/>
                        </a:buClr>
                        <a:buSzPct val="85000"/>
                        <a:buFont typeface="Wingdings" panose="05000000000000000000" pitchFamily="2" charset="2"/>
                        <a:tabLst>
                          <a:tab pos="228600" algn="l"/>
                        </a:tabLst>
                        <a:defRPr sz="2400">
                          <a:solidFill>
                            <a:schemeClr val="tx1"/>
                          </a:solidFill>
                          <a:latin typeface="Arial" panose="020B0604020202020204" pitchFamily="34" charset="0"/>
                          <a:ea typeface="宋体" panose="02010600030101010101" pitchFamily="2" charset="-122"/>
                        </a:defRPr>
                      </a:lvl2pPr>
                      <a:lvl3pPr marL="1257300" indent="-342900">
                        <a:spcBef>
                          <a:spcPct val="20000"/>
                        </a:spcBef>
                        <a:buClr>
                          <a:schemeClr val="hlink"/>
                        </a:buClr>
                        <a:buSzPct val="80000"/>
                        <a:buFont typeface="Wingdings" panose="05000000000000000000" pitchFamily="2" charset="2"/>
                        <a:tabLst>
                          <a:tab pos="228600" algn="l"/>
                        </a:tabLst>
                        <a:defRPr sz="2000">
                          <a:solidFill>
                            <a:schemeClr val="tx1"/>
                          </a:solidFill>
                          <a:latin typeface="Arial" panose="020B0604020202020204" pitchFamily="34" charset="0"/>
                          <a:ea typeface="宋体" panose="02010600030101010101" pitchFamily="2" charset="-122"/>
                        </a:defRPr>
                      </a:lvl3pPr>
                      <a:lvl4pPr marL="1714500" indent="-342900">
                        <a:spcBef>
                          <a:spcPct val="20000"/>
                        </a:spcBef>
                        <a:buClr>
                          <a:schemeClr val="accent2"/>
                        </a:buClr>
                        <a:buSzPct val="90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4pPr>
                      <a:lvl5pPr marL="2171700" indent="-342900">
                        <a:spcBef>
                          <a:spcPct val="20000"/>
                        </a:spcBef>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5pPr>
                      <a:lvl6pPr marL="2628900" indent="-3429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6pPr>
                      <a:lvl7pPr marL="3086100" indent="-3429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7pPr>
                      <a:lvl8pPr marL="3543300" indent="-3429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8pPr>
                      <a:lvl9pPr marL="4000500" indent="-3429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AutoNum type="circleNumDbPlain"/>
                        <a:tabLst>
                          <a:tab pos="228600" algn="l"/>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抽象的方式不同</a:t>
                      </a:r>
                    </a:p>
                    <a:p>
                      <a:pPr marL="342900" marR="0" lvl="0" indent="-3429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组件：</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程序代码的物理抽象，可以驻留在结点上。</a:t>
                      </a:r>
                    </a:p>
                    <a:p>
                      <a:pPr marL="342900" marR="0" lvl="0" indent="-3429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逻辑抽象，不能单独存在于结点上。</a:t>
                      </a:r>
                    </a:p>
                    <a:p>
                      <a:pPr marL="342900" marR="0" lvl="0" indent="-342900" algn="l" defTabSz="914400" rtl="0" eaLnBrk="0" fontAlgn="base" latinLnBrk="0" hangingPunct="0">
                        <a:lnSpc>
                          <a:spcPct val="100000"/>
                        </a:lnSpc>
                        <a:spcBef>
                          <a:spcPct val="0"/>
                        </a:spcBef>
                        <a:spcAft>
                          <a:spcPct val="0"/>
                        </a:spcAft>
                        <a:buClrTx/>
                        <a:buSzTx/>
                        <a:buFontTx/>
                        <a:buAutoNum type="circleNumDbPlain" startAt="2"/>
                        <a:tabLst>
                          <a:tab pos="228600" algn="l"/>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抽象的级别不同</a:t>
                      </a:r>
                    </a:p>
                    <a:p>
                      <a:pPr marL="342900" marR="0" lvl="0" indent="-3429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组件：</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表示一个物理模块，可以包含多个类，组件依赖它所包含的类。</a:t>
                      </a:r>
                    </a:p>
                    <a:p>
                      <a:pPr marL="342900" marR="0" lvl="0" indent="-3429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表示一个逻辑模块，只能从属于某个组件，类通过组件来实现。</a:t>
                      </a:r>
                    </a:p>
                    <a:p>
                      <a:pPr marL="342900" marR="0" lvl="0" indent="-342900" algn="l" defTabSz="914400" rtl="0" eaLnBrk="0" fontAlgn="base" latinLnBrk="0" hangingPunct="0">
                        <a:lnSpc>
                          <a:spcPct val="100000"/>
                        </a:lnSpc>
                        <a:spcBef>
                          <a:spcPct val="0"/>
                        </a:spcBef>
                        <a:spcAft>
                          <a:spcPct val="0"/>
                        </a:spcAft>
                        <a:buClrTx/>
                        <a:buSzTx/>
                        <a:buFontTx/>
                        <a:buAutoNum type="circleNumDbPlain" startAt="3"/>
                        <a:tabLst>
                          <a:tab pos="228600" algn="l"/>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访问方式不同</a:t>
                      </a:r>
                    </a:p>
                    <a:p>
                      <a:pPr marL="342900" marR="0" lvl="0" indent="-3429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组件：</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不直接拥有属性和操作，只能通过接口访问其操作。</a:t>
                      </a:r>
                    </a:p>
                    <a:p>
                      <a:pPr marL="342900" marR="0" lvl="0" indent="-3429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直接拥有自己的属性和操作，可以直接访问其操作。</a:t>
                      </a:r>
                    </a:p>
                    <a:p>
                      <a:pPr marL="342900" marR="0" lvl="0" indent="-342900" algn="l" defTabSz="914400" rtl="0" eaLnBrk="0" fontAlgn="base" latinLnBrk="0" hangingPunct="0">
                        <a:lnSpc>
                          <a:spcPct val="100000"/>
                        </a:lnSpc>
                        <a:spcBef>
                          <a:spcPct val="0"/>
                        </a:spcBef>
                        <a:spcAft>
                          <a:spcPct val="0"/>
                        </a:spcAft>
                        <a:buClrTx/>
                        <a:buSzTx/>
                        <a:buFontTx/>
                        <a:buAutoNum type="circleNumDbPlain" startAt="4"/>
                        <a:tabLst>
                          <a:tab pos="228600" algn="l"/>
                        </a:tabLst>
                      </a:pPr>
                      <a:r>
                        <a:rPr kumimoji="0"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与包的关系不同</a:t>
                      </a:r>
                    </a:p>
                    <a:p>
                      <a:pPr marL="342900" marR="0" lvl="0" indent="-3429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组件：</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包可以包含成组的逻辑模型元素，也可以包含物理的组件。</a:t>
                      </a:r>
                    </a:p>
                    <a:p>
                      <a:pPr marL="342900" marR="0" lvl="0" indent="-3429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一个类可以出现在多个组件中，但只能在一个包内定义。</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2284375"/>
                  </a:ext>
                </a:extLst>
              </a:tr>
            </a:tbl>
          </a:graphicData>
        </a:graphic>
      </p:graphicFrame>
    </p:spTree>
    <p:extLst>
      <p:ext uri="{BB962C8B-B14F-4D97-AF65-F5344CB8AC3E}">
        <p14:creationId xmlns:p14="http://schemas.microsoft.com/office/powerpoint/2010/main" val="1796229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sz="half" idx="1"/>
          </p:nvPr>
        </p:nvSpPr>
        <p:spPr>
          <a:xfrm>
            <a:off x="0" y="1306286"/>
            <a:ext cx="4953000" cy="4800600"/>
          </a:xfrm>
        </p:spPr>
        <p:txBody>
          <a:bodyPr/>
          <a:lstStyle/>
          <a:p>
            <a:pPr marL="609600" indent="-609600"/>
            <a:r>
              <a:rPr lang="zh-CN" altLang="en-US" sz="2800" b="1" dirty="0"/>
              <a:t>接口和组件之间的关系分为两种：</a:t>
            </a:r>
          </a:p>
          <a:p>
            <a:pPr marL="609600" indent="-609600">
              <a:buFont typeface="Wingdings" panose="05000000000000000000" pitchFamily="2" charset="2"/>
              <a:buAutoNum type="circleNumDbPlain"/>
            </a:pPr>
            <a:r>
              <a:rPr lang="zh-CN" altLang="en-US" sz="2800" b="1" dirty="0">
                <a:solidFill>
                  <a:srgbClr val="000099"/>
                </a:solidFill>
              </a:rPr>
              <a:t>实现关系（</a:t>
            </a:r>
            <a:r>
              <a:rPr lang="en-US" altLang="zh-CN" sz="2800" b="1" dirty="0">
                <a:solidFill>
                  <a:srgbClr val="000099"/>
                </a:solidFill>
              </a:rPr>
              <a:t>Realization</a:t>
            </a:r>
            <a:r>
              <a:rPr lang="zh-CN" altLang="en-US" sz="2800" b="1" dirty="0">
                <a:solidFill>
                  <a:srgbClr val="000099"/>
                </a:solidFill>
              </a:rPr>
              <a:t>）</a:t>
            </a:r>
          </a:p>
          <a:p>
            <a:pPr marL="609600" indent="-609600">
              <a:buFont typeface="Wingdings" panose="05000000000000000000" pitchFamily="2" charset="2"/>
              <a:buAutoNum type="circleNumDbPlain"/>
            </a:pPr>
            <a:r>
              <a:rPr lang="zh-CN" altLang="en-US" sz="2800" b="1" dirty="0">
                <a:solidFill>
                  <a:srgbClr val="000099"/>
                </a:solidFill>
              </a:rPr>
              <a:t>依赖关系（</a:t>
            </a:r>
            <a:r>
              <a:rPr lang="en-US" altLang="zh-CN" sz="2800" b="1" dirty="0">
                <a:solidFill>
                  <a:srgbClr val="000099"/>
                </a:solidFill>
              </a:rPr>
              <a:t>Dependency</a:t>
            </a:r>
            <a:r>
              <a:rPr lang="zh-CN" altLang="en-US" sz="2800" b="1" dirty="0">
                <a:solidFill>
                  <a:srgbClr val="000099"/>
                </a:solidFill>
              </a:rPr>
              <a:t>）</a:t>
            </a:r>
          </a:p>
          <a:p>
            <a:pPr marL="609600" indent="-609600"/>
            <a:r>
              <a:rPr lang="zh-CN" altLang="en-US" sz="2800" b="1" dirty="0"/>
              <a:t>在图中，接口和组件之间用实线连接表示实现关系；而接口和组件之间用虚线箭头连接则表示依赖关系。</a:t>
            </a:r>
          </a:p>
        </p:txBody>
      </p:sp>
      <p:graphicFrame>
        <p:nvGraphicFramePr>
          <p:cNvPr id="27652" name="Object 4"/>
          <p:cNvGraphicFramePr>
            <a:graphicFrameLocks noGrp="1" noChangeAspect="1"/>
          </p:cNvGraphicFramePr>
          <p:nvPr>
            <p:ph sz="half" idx="2"/>
          </p:nvPr>
        </p:nvGraphicFramePr>
        <p:xfrm>
          <a:off x="5257800" y="2057400"/>
          <a:ext cx="3124200" cy="1903413"/>
        </p:xfrm>
        <a:graphic>
          <a:graphicData uri="http://schemas.openxmlformats.org/presentationml/2006/ole">
            <mc:AlternateContent xmlns:mc="http://schemas.openxmlformats.org/markup-compatibility/2006">
              <mc:Choice xmlns:v="urn:schemas-microsoft-com:vml" Requires="v">
                <p:oleObj spid="_x0000_s121864" r:id="rId3" imgW="1701394" imgH="1036930" progId="Visio.Drawing.6">
                  <p:embed/>
                </p:oleObj>
              </mc:Choice>
              <mc:Fallback>
                <p:oleObj r:id="rId3" imgW="1701394" imgH="1036930" progId="Visio.Drawing.6">
                  <p:embed/>
                  <p:pic>
                    <p:nvPicPr>
                      <p:cNvPr id="276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057400"/>
                        <a:ext cx="3124200" cy="190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三、接口</a:t>
            </a:r>
            <a:endParaRPr lang="zh-CN" altLang="en-US" dirty="0"/>
          </a:p>
        </p:txBody>
      </p:sp>
    </p:spTree>
    <p:extLst>
      <p:ext uri="{BB962C8B-B14F-4D97-AF65-F5344CB8AC3E}">
        <p14:creationId xmlns:p14="http://schemas.microsoft.com/office/powerpoint/2010/main" val="3529167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sz="half" idx="1"/>
          </p:nvPr>
        </p:nvSpPr>
        <p:spPr>
          <a:xfrm>
            <a:off x="0" y="1719263"/>
            <a:ext cx="9144000" cy="4411662"/>
          </a:xfrm>
        </p:spPr>
        <p:txBody>
          <a:bodyPr/>
          <a:lstStyle/>
          <a:p>
            <a:pPr marL="354013" indent="-354013"/>
            <a:r>
              <a:rPr lang="zh-CN" altLang="en-US" sz="2800" b="1" dirty="0"/>
              <a:t>组件的接口分为两种：</a:t>
            </a:r>
          </a:p>
          <a:p>
            <a:pPr marL="609600" indent="-609600">
              <a:buFont typeface="Wingdings" panose="05000000000000000000" pitchFamily="2" charset="2"/>
              <a:buNone/>
            </a:pPr>
            <a:r>
              <a:rPr lang="en-US" altLang="zh-CN" sz="2800" b="1" dirty="0">
                <a:solidFill>
                  <a:srgbClr val="000099"/>
                </a:solidFill>
              </a:rPr>
              <a:t>1.</a:t>
            </a:r>
            <a:r>
              <a:rPr lang="zh-CN" altLang="en-US" sz="2800" b="1" dirty="0">
                <a:solidFill>
                  <a:srgbClr val="000099"/>
                </a:solidFill>
              </a:rPr>
              <a:t>导入接口（</a:t>
            </a:r>
            <a:r>
              <a:rPr lang="en-US" altLang="zh-CN" sz="2800" b="1" dirty="0">
                <a:solidFill>
                  <a:srgbClr val="000099"/>
                </a:solidFill>
              </a:rPr>
              <a:t>import interface</a:t>
            </a:r>
            <a:r>
              <a:rPr lang="zh-CN" altLang="en-US" sz="2800" b="1" dirty="0">
                <a:solidFill>
                  <a:srgbClr val="000099"/>
                </a:solidFill>
              </a:rPr>
              <a:t>）</a:t>
            </a:r>
            <a:r>
              <a:rPr lang="zh-CN" altLang="en-US" sz="2800" b="1" dirty="0"/>
              <a:t>		 </a:t>
            </a:r>
          </a:p>
          <a:p>
            <a:pPr marL="609600" indent="-609600">
              <a:buFont typeface="Wingdings" panose="05000000000000000000" pitchFamily="2" charset="2"/>
              <a:buNone/>
            </a:pPr>
            <a:r>
              <a:rPr lang="zh-CN" altLang="en-US" sz="2800" b="1" dirty="0"/>
              <a:t> 供访问操作的组件使用</a:t>
            </a:r>
          </a:p>
          <a:p>
            <a:pPr marL="609600" indent="-609600">
              <a:buFont typeface="Wingdings" panose="05000000000000000000" pitchFamily="2" charset="2"/>
              <a:buNone/>
            </a:pPr>
            <a:r>
              <a:rPr lang="en-US" altLang="zh-CN" sz="2800" b="1" dirty="0">
                <a:solidFill>
                  <a:srgbClr val="000099"/>
                </a:solidFill>
              </a:rPr>
              <a:t>2.</a:t>
            </a:r>
            <a:r>
              <a:rPr lang="zh-CN" altLang="en-US" sz="2800" b="1" dirty="0">
                <a:solidFill>
                  <a:srgbClr val="000099"/>
                </a:solidFill>
              </a:rPr>
              <a:t>导出接口（</a:t>
            </a:r>
            <a:r>
              <a:rPr lang="en-US" altLang="zh-CN" sz="2800" b="1" dirty="0">
                <a:solidFill>
                  <a:srgbClr val="000099"/>
                </a:solidFill>
              </a:rPr>
              <a:t>export interface</a:t>
            </a:r>
            <a:r>
              <a:rPr lang="zh-CN" altLang="en-US" sz="2800" b="1" dirty="0">
                <a:solidFill>
                  <a:srgbClr val="000099"/>
                </a:solidFill>
              </a:rPr>
              <a:t>）</a:t>
            </a:r>
          </a:p>
          <a:p>
            <a:pPr marL="609600" indent="-609600">
              <a:buFont typeface="Wingdings" panose="05000000000000000000" pitchFamily="2" charset="2"/>
              <a:buNone/>
            </a:pPr>
            <a:r>
              <a:rPr lang="zh-CN" altLang="en-US" sz="2800" b="1" dirty="0"/>
              <a:t>  由提供操作的组件提供</a:t>
            </a:r>
          </a:p>
          <a:p>
            <a:pPr marL="609600" indent="-609600">
              <a:buFont typeface="Wingdings" panose="05000000000000000000" pitchFamily="2" charset="2"/>
              <a:buNone/>
            </a:pPr>
            <a:endParaRPr lang="zh-CN" altLang="en-US" sz="2800" b="1" dirty="0"/>
          </a:p>
          <a:p>
            <a:pPr marL="609600" indent="-609600">
              <a:buFont typeface="Wingdings" panose="05000000000000000000" pitchFamily="2" charset="2"/>
              <a:buNone/>
            </a:pPr>
            <a:r>
              <a:rPr lang="zh-CN" altLang="en-US" sz="2800" b="1" dirty="0">
                <a:solidFill>
                  <a:srgbClr val="FF0000"/>
                </a:solidFill>
              </a:rPr>
              <a:t>接口对组件</a:t>
            </a:r>
            <a:r>
              <a:rPr lang="en-US" altLang="zh-CN" sz="2800" b="1" dirty="0">
                <a:solidFill>
                  <a:srgbClr val="FF0000"/>
                </a:solidFill>
              </a:rPr>
              <a:t>1</a:t>
            </a:r>
            <a:r>
              <a:rPr lang="zh-CN" altLang="en-US" sz="2800" b="1" dirty="0">
                <a:solidFill>
                  <a:srgbClr val="FF0000"/>
                </a:solidFill>
              </a:rPr>
              <a:t>来说是导出接口，对组件</a:t>
            </a:r>
            <a:r>
              <a:rPr lang="en-US" altLang="zh-CN" sz="2800" b="1" dirty="0">
                <a:solidFill>
                  <a:srgbClr val="FF0000"/>
                </a:solidFill>
              </a:rPr>
              <a:t>2</a:t>
            </a:r>
            <a:r>
              <a:rPr lang="zh-CN" altLang="en-US" sz="2800" b="1" dirty="0">
                <a:solidFill>
                  <a:srgbClr val="FF0000"/>
                </a:solidFill>
              </a:rPr>
              <a:t>来说是导入接口。</a:t>
            </a:r>
          </a:p>
        </p:txBody>
      </p:sp>
      <p:graphicFrame>
        <p:nvGraphicFramePr>
          <p:cNvPr id="39940" name="Object 4"/>
          <p:cNvGraphicFramePr>
            <a:graphicFrameLocks noGrp="1" noChangeAspect="1"/>
          </p:cNvGraphicFramePr>
          <p:nvPr>
            <p:ph sz="half" idx="2"/>
          </p:nvPr>
        </p:nvGraphicFramePr>
        <p:xfrm>
          <a:off x="5867400" y="1143000"/>
          <a:ext cx="3276600" cy="2514600"/>
        </p:xfrm>
        <a:graphic>
          <a:graphicData uri="http://schemas.openxmlformats.org/presentationml/2006/ole">
            <mc:AlternateContent xmlns:mc="http://schemas.openxmlformats.org/markup-compatibility/2006">
              <mc:Choice xmlns:v="urn:schemas-microsoft-com:vml" Requires="v">
                <p:oleObj spid="_x0000_s122887" r:id="rId3" imgW="1701394" imgH="1036930" progId="Visio.Drawing.6">
                  <p:embed/>
                </p:oleObj>
              </mc:Choice>
              <mc:Fallback>
                <p:oleObj r:id="rId3" imgW="1701394" imgH="1036930" progId="Visio.Drawing.6">
                  <p:embed/>
                  <p:pic>
                    <p:nvPicPr>
                      <p:cNvPr id="399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43000"/>
                        <a:ext cx="3276600"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三、接口</a:t>
            </a:r>
            <a:endParaRPr lang="zh-CN" altLang="en-US" dirty="0"/>
          </a:p>
        </p:txBody>
      </p:sp>
    </p:spTree>
    <p:extLst>
      <p:ext uri="{BB962C8B-B14F-4D97-AF65-F5344CB8AC3E}">
        <p14:creationId xmlns:p14="http://schemas.microsoft.com/office/powerpoint/2010/main" val="43944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sz="half" idx="1"/>
          </p:nvPr>
        </p:nvSpPr>
        <p:spPr>
          <a:xfrm>
            <a:off x="609600" y="1130710"/>
            <a:ext cx="7543800" cy="3966753"/>
          </a:xfrm>
        </p:spPr>
        <p:txBody>
          <a:bodyPr/>
          <a:lstStyle/>
          <a:p>
            <a:pPr>
              <a:buFont typeface="Wingdings" panose="05000000000000000000" pitchFamily="2" charset="2"/>
              <a:buNone/>
            </a:pPr>
            <a:r>
              <a:rPr lang="zh-CN" altLang="en-US" sz="2800" b="1" dirty="0">
                <a:solidFill>
                  <a:srgbClr val="000099"/>
                </a:solidFill>
              </a:rPr>
              <a:t>也可以表达为：</a:t>
            </a:r>
          </a:p>
          <a:p>
            <a:r>
              <a:rPr lang="zh-CN" altLang="en-US" sz="2800" b="1" dirty="0"/>
              <a:t>提供服务的组件呈现了一个</a:t>
            </a:r>
            <a:r>
              <a:rPr lang="zh-CN" altLang="en-US" sz="2800" b="1" dirty="0">
                <a:solidFill>
                  <a:srgbClr val="FF0000"/>
                </a:solidFill>
              </a:rPr>
              <a:t>提供的接口</a:t>
            </a:r>
            <a:r>
              <a:rPr lang="zh-CN" altLang="en-US" sz="2800" b="1" dirty="0"/>
              <a:t>，访问服务的组件使用了</a:t>
            </a:r>
            <a:r>
              <a:rPr lang="zh-CN" altLang="en-US" sz="2800" b="1" dirty="0">
                <a:solidFill>
                  <a:srgbClr val="FF0000"/>
                </a:solidFill>
              </a:rPr>
              <a:t>所需的接口</a:t>
            </a:r>
            <a:r>
              <a:rPr lang="zh-CN" altLang="en-US" sz="2800" b="1" dirty="0"/>
              <a:t>。</a:t>
            </a:r>
          </a:p>
          <a:p>
            <a:endParaRPr lang="zh-CN" altLang="en-US" sz="2800" b="1" dirty="0"/>
          </a:p>
          <a:p>
            <a:pPr>
              <a:buFont typeface="Wingdings" panose="05000000000000000000" pitchFamily="2" charset="2"/>
              <a:buNone/>
            </a:pPr>
            <a:r>
              <a:rPr lang="zh-CN" altLang="en-US" sz="2800" b="1" dirty="0">
                <a:solidFill>
                  <a:srgbClr val="FF0000"/>
                </a:solidFill>
              </a:rPr>
              <a:t> 接口对组件</a:t>
            </a:r>
            <a:r>
              <a:rPr lang="en-US" altLang="zh-CN" sz="2800" b="1" dirty="0">
                <a:solidFill>
                  <a:srgbClr val="FF0000"/>
                </a:solidFill>
              </a:rPr>
              <a:t>1</a:t>
            </a:r>
            <a:r>
              <a:rPr lang="zh-CN" altLang="en-US" sz="2800" b="1" dirty="0">
                <a:solidFill>
                  <a:srgbClr val="FF0000"/>
                </a:solidFill>
              </a:rPr>
              <a:t>来说是提供的接口，对组件</a:t>
            </a:r>
            <a:r>
              <a:rPr lang="en-US" altLang="zh-CN" sz="2800" b="1" dirty="0">
                <a:solidFill>
                  <a:srgbClr val="FF0000"/>
                </a:solidFill>
              </a:rPr>
              <a:t>2</a:t>
            </a:r>
            <a:r>
              <a:rPr lang="zh-CN" altLang="en-US" sz="2800" b="1" dirty="0">
                <a:solidFill>
                  <a:srgbClr val="FF0000"/>
                </a:solidFill>
              </a:rPr>
              <a:t>来说是所需的接口。</a:t>
            </a:r>
          </a:p>
          <a:p>
            <a:pPr>
              <a:buFont typeface="Wingdings" panose="05000000000000000000" pitchFamily="2" charset="2"/>
              <a:buNone/>
            </a:pPr>
            <a:endParaRPr lang="zh-CN" altLang="en-US" sz="2800" b="1" dirty="0">
              <a:solidFill>
                <a:srgbClr val="FF0000"/>
              </a:solidFill>
            </a:endParaRPr>
          </a:p>
          <a:p>
            <a:pPr>
              <a:buFont typeface="Wingdings" panose="05000000000000000000" pitchFamily="2" charset="2"/>
              <a:buNone/>
            </a:pPr>
            <a:endParaRPr lang="zh-CN" altLang="en-US" sz="2800" b="1" dirty="0">
              <a:solidFill>
                <a:srgbClr val="FF0000"/>
              </a:solidFill>
            </a:endParaRPr>
          </a:p>
          <a:p>
            <a:endParaRPr lang="zh-CN" altLang="en-US" sz="2800" b="1" dirty="0"/>
          </a:p>
          <a:p>
            <a:endParaRPr lang="en-US" altLang="zh-CN" sz="2800" dirty="0"/>
          </a:p>
        </p:txBody>
      </p:sp>
      <p:graphicFrame>
        <p:nvGraphicFramePr>
          <p:cNvPr id="55300" name="Object 4"/>
          <p:cNvGraphicFramePr>
            <a:graphicFrameLocks noGrp="1" noChangeAspect="1"/>
          </p:cNvGraphicFramePr>
          <p:nvPr>
            <p:ph sz="half" idx="2"/>
          </p:nvPr>
        </p:nvGraphicFramePr>
        <p:xfrm>
          <a:off x="5029200" y="3657600"/>
          <a:ext cx="3962400" cy="2717800"/>
        </p:xfrm>
        <a:graphic>
          <a:graphicData uri="http://schemas.openxmlformats.org/presentationml/2006/ole">
            <mc:AlternateContent xmlns:mc="http://schemas.openxmlformats.org/markup-compatibility/2006">
              <mc:Choice xmlns:v="urn:schemas-microsoft-com:vml" Requires="v">
                <p:oleObj spid="_x0000_s123911" r:id="rId3" imgW="1701394" imgH="1036930" progId="Visio.Drawing.6">
                  <p:embed/>
                </p:oleObj>
              </mc:Choice>
              <mc:Fallback>
                <p:oleObj r:id="rId3" imgW="1701394" imgH="1036930" progId="Visio.Drawing.6">
                  <p:embed/>
                  <p:pic>
                    <p:nvPicPr>
                      <p:cNvPr id="553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657600"/>
                        <a:ext cx="3962400" cy="271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三、接口</a:t>
            </a:r>
            <a:endParaRPr lang="zh-CN" altLang="en-US" dirty="0"/>
          </a:p>
        </p:txBody>
      </p:sp>
    </p:spTree>
    <p:extLst>
      <p:ext uri="{BB962C8B-B14F-4D97-AF65-F5344CB8AC3E}">
        <p14:creationId xmlns:p14="http://schemas.microsoft.com/office/powerpoint/2010/main" val="360715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8128416" cy="711122"/>
          </a:xfrm>
        </p:spPr>
        <p:txBody>
          <a:bodyPr>
            <a:normAutofit fontScale="90000"/>
          </a:bodyPr>
          <a:lstStyle/>
          <a:p>
            <a:r>
              <a:rPr lang="zh-Hans" altLang="en-US" dirty="0"/>
              <a:t>系统分析与设计</a:t>
            </a:r>
            <a:r>
              <a:rPr lang="en-US" altLang="zh-Hans" dirty="0" smtClean="0"/>
              <a:t>—</a:t>
            </a:r>
            <a:r>
              <a:rPr lang="zh-CN" altLang="en-US" dirty="0" smtClean="0"/>
              <a:t>组件图（构件图）</a:t>
            </a:r>
            <a:endParaRPr lang="zh-CN" altLang="en-US" dirty="0"/>
          </a:p>
        </p:txBody>
      </p:sp>
      <p:sp>
        <p:nvSpPr>
          <p:cNvPr id="4" name="Rectangle 3"/>
          <p:cNvSpPr txBox="1">
            <a:spLocks noChangeArrowheads="1"/>
          </p:cNvSpPr>
          <p:nvPr/>
        </p:nvSpPr>
        <p:spPr>
          <a:xfrm>
            <a:off x="856397" y="1618397"/>
            <a:ext cx="6705600" cy="3429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514350" indent="-514350">
              <a:lnSpc>
                <a:spcPct val="80000"/>
              </a:lnSpc>
              <a:buFont typeface="+mj-ea"/>
              <a:buAutoNum type="ea1JpnChsDbPeriod"/>
            </a:pPr>
            <a:r>
              <a:rPr lang="zh-CN" altLang="en-US" sz="2400" dirty="0" smtClean="0">
                <a:solidFill>
                  <a:srgbClr val="0070C0"/>
                </a:solidFill>
              </a:rPr>
              <a:t>概述</a:t>
            </a:r>
            <a:endParaRPr lang="zh-CN" altLang="en-US" sz="2400" dirty="0">
              <a:solidFill>
                <a:srgbClr val="0070C0"/>
              </a:solidFill>
            </a:endParaRPr>
          </a:p>
          <a:p>
            <a:pPr marL="514350" indent="-514350">
              <a:lnSpc>
                <a:spcPct val="80000"/>
              </a:lnSpc>
              <a:buFont typeface="+mj-ea"/>
              <a:buAutoNum type="ea1JpnChsDbPeriod"/>
            </a:pPr>
            <a:r>
              <a:rPr lang="zh-CN" altLang="en-US" sz="2400" dirty="0" smtClean="0">
                <a:solidFill>
                  <a:srgbClr val="0070C0"/>
                </a:solidFill>
              </a:rPr>
              <a:t>组件</a:t>
            </a:r>
            <a:endParaRPr lang="zh-CN" altLang="en-US" sz="2400" dirty="0">
              <a:solidFill>
                <a:srgbClr val="0070C0"/>
              </a:solidFill>
            </a:endParaRPr>
          </a:p>
          <a:p>
            <a:pPr marL="514350" indent="-514350">
              <a:lnSpc>
                <a:spcPct val="80000"/>
              </a:lnSpc>
              <a:buFont typeface="+mj-ea"/>
              <a:buAutoNum type="ea1JpnChsDbPeriod"/>
            </a:pPr>
            <a:r>
              <a:rPr lang="zh-CN" altLang="en-US" sz="2400" dirty="0">
                <a:solidFill>
                  <a:srgbClr val="0070C0"/>
                </a:solidFill>
              </a:rPr>
              <a:t>接口</a:t>
            </a:r>
          </a:p>
          <a:p>
            <a:pPr marL="514350" indent="-514350">
              <a:lnSpc>
                <a:spcPct val="80000"/>
              </a:lnSpc>
              <a:buFont typeface="+mj-ea"/>
              <a:buAutoNum type="ea1JpnChsDbPeriod"/>
            </a:pPr>
            <a:r>
              <a:rPr lang="zh-CN" altLang="en-US" sz="2400" dirty="0" smtClean="0">
                <a:solidFill>
                  <a:srgbClr val="0070C0"/>
                </a:solidFill>
              </a:rPr>
              <a:t>依赖关系</a:t>
            </a:r>
            <a:endParaRPr lang="en-US" altLang="zh-CN" sz="2400" dirty="0" smtClean="0">
              <a:solidFill>
                <a:srgbClr val="0070C0"/>
              </a:solidFill>
            </a:endParaRPr>
          </a:p>
          <a:p>
            <a:pPr marL="514350" indent="-514350">
              <a:lnSpc>
                <a:spcPct val="80000"/>
              </a:lnSpc>
              <a:buFont typeface="+mj-ea"/>
              <a:buAutoNum type="ea1JpnChsDbPeriod"/>
            </a:pPr>
            <a:r>
              <a:rPr lang="zh-CN" altLang="en-US" sz="2400" dirty="0">
                <a:solidFill>
                  <a:srgbClr val="0070C0"/>
                </a:solidFill>
              </a:rPr>
              <a:t>组件</a:t>
            </a:r>
            <a:r>
              <a:rPr lang="zh-CN" altLang="en-US" sz="2400" dirty="0" smtClean="0">
                <a:solidFill>
                  <a:srgbClr val="0070C0"/>
                </a:solidFill>
              </a:rPr>
              <a:t>图建模</a:t>
            </a:r>
            <a:endParaRPr lang="zh-CN" altLang="en-US" sz="2400" dirty="0">
              <a:solidFill>
                <a:srgbClr val="0070C0"/>
              </a:solidFill>
            </a:endParaRPr>
          </a:p>
          <a:p>
            <a:pPr marL="514350" indent="-514350">
              <a:lnSpc>
                <a:spcPct val="80000"/>
              </a:lnSpc>
              <a:buFont typeface="+mj-ea"/>
              <a:buAutoNum type="ea1JpnChsDbPeriod"/>
            </a:pPr>
            <a:r>
              <a:rPr lang="zh-CN" altLang="en-US" sz="2400" dirty="0" smtClean="0">
                <a:solidFill>
                  <a:srgbClr val="0070C0"/>
                </a:solidFill>
              </a:rPr>
              <a:t>练习</a:t>
            </a:r>
            <a:endParaRPr lang="zh-CN" altLang="en-US" sz="2400" dirty="0">
              <a:solidFill>
                <a:srgbClr val="0070C0"/>
              </a:solidFill>
            </a:endParaRPr>
          </a:p>
          <a:p>
            <a:pPr marL="514350" indent="-514350">
              <a:lnSpc>
                <a:spcPct val="80000"/>
              </a:lnSpc>
              <a:buFont typeface="+mj-ea"/>
              <a:buAutoNum type="ea1JpnChsDbPeriod"/>
            </a:pPr>
            <a:endParaRPr lang="zh-CN" altLang="en-US" sz="2400" dirty="0">
              <a:solidFill>
                <a:srgbClr val="0070C0"/>
              </a:solidFill>
            </a:endParaRPr>
          </a:p>
        </p:txBody>
      </p:sp>
    </p:spTree>
    <p:extLst>
      <p:ext uri="{BB962C8B-B14F-4D97-AF65-F5344CB8AC3E}">
        <p14:creationId xmlns:p14="http://schemas.microsoft.com/office/powerpoint/2010/main" val="3305208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0" y="1297858"/>
            <a:ext cx="8915400" cy="4987925"/>
          </a:xfrm>
        </p:spPr>
        <p:txBody>
          <a:bodyPr/>
          <a:lstStyle/>
          <a:p>
            <a:pPr>
              <a:lnSpc>
                <a:spcPct val="90000"/>
              </a:lnSpc>
            </a:pPr>
            <a:r>
              <a:rPr lang="zh-CN" altLang="en-US" sz="2600" b="1" dirty="0"/>
              <a:t>组件图中的每个组件都实现一些接口，并且会使用另一些接口。</a:t>
            </a:r>
          </a:p>
          <a:p>
            <a:pPr>
              <a:lnSpc>
                <a:spcPct val="90000"/>
              </a:lnSpc>
            </a:pPr>
            <a:r>
              <a:rPr lang="zh-CN" altLang="en-US" sz="2600" b="1" dirty="0" smtClean="0">
                <a:solidFill>
                  <a:srgbClr val="FF0000"/>
                </a:solidFill>
              </a:rPr>
              <a:t>只能</a:t>
            </a:r>
            <a:r>
              <a:rPr lang="zh-CN" altLang="en-US" sz="2600" b="1" dirty="0">
                <a:solidFill>
                  <a:srgbClr val="FF0000"/>
                </a:solidFill>
              </a:rPr>
              <a:t>通过组件中的接口来使用组件中的操作。</a:t>
            </a:r>
          </a:p>
          <a:p>
            <a:pPr>
              <a:lnSpc>
                <a:spcPct val="90000"/>
              </a:lnSpc>
            </a:pPr>
            <a:r>
              <a:rPr lang="zh-CN" altLang="en-US" sz="2600" b="1" dirty="0" smtClean="0">
                <a:solidFill>
                  <a:srgbClr val="000099"/>
                </a:solidFill>
              </a:rPr>
              <a:t>当</a:t>
            </a:r>
            <a:r>
              <a:rPr lang="zh-CN" altLang="en-US" sz="2600" b="1" dirty="0">
                <a:solidFill>
                  <a:srgbClr val="000099"/>
                </a:solidFill>
              </a:rPr>
              <a:t>组件间的依赖关系与接口有关时，可以用具有同样接口的其他组件进行代替。</a:t>
            </a:r>
          </a:p>
          <a:p>
            <a:pPr>
              <a:lnSpc>
                <a:spcPct val="90000"/>
              </a:lnSpc>
            </a:pPr>
            <a:r>
              <a:rPr lang="zh-CN" altLang="en-US" sz="2600" b="1" dirty="0" smtClean="0">
                <a:solidFill>
                  <a:srgbClr val="A50021"/>
                </a:solidFill>
              </a:rPr>
              <a:t>使用</a:t>
            </a:r>
            <a:r>
              <a:rPr lang="zh-CN" altLang="en-US" sz="2600" b="1" dirty="0">
                <a:solidFill>
                  <a:srgbClr val="A50021"/>
                </a:solidFill>
              </a:rPr>
              <a:t>接口可以防止系统中的不同组件直接发生依赖关系，这有利于组件的更新。</a:t>
            </a: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191000"/>
            <a:ext cx="54864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73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410200"/>
            <a:ext cx="7010400" cy="107473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三、接口</a:t>
            </a:r>
            <a:endParaRPr lang="zh-CN" altLang="en-US" dirty="0"/>
          </a:p>
        </p:txBody>
      </p:sp>
    </p:spTree>
    <p:extLst>
      <p:ext uri="{BB962C8B-B14F-4D97-AF65-F5344CB8AC3E}">
        <p14:creationId xmlns:p14="http://schemas.microsoft.com/office/powerpoint/2010/main" val="2977976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730143"/>
            <a:ext cx="8839200" cy="685800"/>
          </a:xfrm>
        </p:spPr>
        <p:txBody>
          <a:bodyPr/>
          <a:lstStyle/>
          <a:p>
            <a:r>
              <a:rPr lang="zh-CN" altLang="en-US" sz="3200" dirty="0">
                <a:solidFill>
                  <a:srgbClr val="FF0000"/>
                </a:solidFill>
              </a:rPr>
              <a:t>一个组件可以实现多个接口和多个类</a:t>
            </a:r>
          </a:p>
        </p:txBody>
      </p:sp>
      <p:sp>
        <p:nvSpPr>
          <p:cNvPr id="79875" name="Rectangle 3"/>
          <p:cNvSpPr>
            <a:spLocks noGrp="1" noChangeArrowheads="1"/>
          </p:cNvSpPr>
          <p:nvPr>
            <p:ph type="body" idx="1"/>
          </p:nvPr>
        </p:nvSpPr>
        <p:spPr/>
        <p:txBody>
          <a:bodyPr/>
          <a:lstStyle/>
          <a:p>
            <a:endParaRPr lang="zh-CN" altLang="zh-CN"/>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82994"/>
            <a:ext cx="8915400" cy="5275006"/>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三、接口</a:t>
            </a:r>
            <a:endParaRPr lang="zh-CN" altLang="en-US" dirty="0"/>
          </a:p>
        </p:txBody>
      </p:sp>
    </p:spTree>
    <p:extLst>
      <p:ext uri="{BB962C8B-B14F-4D97-AF65-F5344CB8AC3E}">
        <p14:creationId xmlns:p14="http://schemas.microsoft.com/office/powerpoint/2010/main" val="110882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52400" y="996411"/>
            <a:ext cx="7543800" cy="563562"/>
          </a:xfrm>
        </p:spPr>
        <p:txBody>
          <a:bodyPr/>
          <a:lstStyle/>
          <a:p>
            <a:r>
              <a:rPr lang="zh-CN" altLang="en-US" sz="3200" dirty="0">
                <a:solidFill>
                  <a:srgbClr val="FF0000"/>
                </a:solidFill>
              </a:rPr>
              <a:t>一个类只能被一个组件实现</a:t>
            </a:r>
          </a:p>
        </p:txBody>
      </p:sp>
      <p:sp>
        <p:nvSpPr>
          <p:cNvPr id="80899" name="Rectangle 3"/>
          <p:cNvSpPr>
            <a:spLocks noGrp="1" noChangeArrowheads="1"/>
          </p:cNvSpPr>
          <p:nvPr>
            <p:ph type="body" idx="1"/>
          </p:nvPr>
        </p:nvSpPr>
        <p:spPr/>
        <p:txBody>
          <a:bodyPr/>
          <a:lstStyle/>
          <a:p>
            <a:endParaRPr lang="zh-CN" altLang="zh-CN"/>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00250"/>
            <a:ext cx="8839200" cy="4857750"/>
          </a:xfrm>
          <a:prstGeom prst="rect">
            <a:avLst/>
          </a:prstGeom>
          <a:noFill/>
          <a:extLst>
            <a:ext uri="{909E8E84-426E-40DD-AFC4-6F175D3DCCD1}">
              <a14:hiddenFill xmlns:a14="http://schemas.microsoft.com/office/drawing/2010/main">
                <a:solidFill>
                  <a:srgbClr val="FFFFFF"/>
                </a:solidFill>
              </a14:hiddenFill>
            </a:ext>
          </a:extLst>
        </p:spPr>
      </p:pic>
      <p:pic>
        <p:nvPicPr>
          <p:cNvPr id="809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35608"/>
            <a:ext cx="4267200" cy="1162050"/>
          </a:xfrm>
          <a:prstGeom prst="rect">
            <a:avLst/>
          </a:prstGeom>
          <a:noFill/>
          <a:extLst>
            <a:ext uri="{909E8E84-426E-40DD-AFC4-6F175D3DCCD1}">
              <a14:hiddenFill xmlns:a14="http://schemas.microsoft.com/office/drawing/2010/main">
                <a:solidFill>
                  <a:srgbClr val="FFFFFF"/>
                </a:solidFill>
              </a14:hiddenFill>
            </a:ext>
          </a:extLst>
        </p:spPr>
      </p:pic>
      <p:sp>
        <p:nvSpPr>
          <p:cNvPr id="80902" name="AutoShape 6"/>
          <p:cNvSpPr>
            <a:spLocks noChangeArrowheads="1"/>
          </p:cNvSpPr>
          <p:nvPr/>
        </p:nvSpPr>
        <p:spPr bwMode="auto">
          <a:xfrm>
            <a:off x="6934200" y="2438400"/>
            <a:ext cx="2209800" cy="533400"/>
          </a:xfrm>
          <a:prstGeom prst="wedgeRectCallout">
            <a:avLst>
              <a:gd name="adj1" fmla="val -17745"/>
              <a:gd name="adj2" fmla="val -10089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FF0000"/>
                </a:solidFill>
              </a:rPr>
              <a:t>弹出错误提示</a:t>
            </a:r>
          </a:p>
        </p:txBody>
      </p:sp>
      <p:sp>
        <p:nvSpPr>
          <p:cNvPr id="7"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三、接口</a:t>
            </a:r>
            <a:endParaRPr lang="zh-CN" altLang="en-US" dirty="0"/>
          </a:p>
        </p:txBody>
      </p:sp>
    </p:spTree>
    <p:extLst>
      <p:ext uri="{BB962C8B-B14F-4D97-AF65-F5344CB8AC3E}">
        <p14:creationId xmlns:p14="http://schemas.microsoft.com/office/powerpoint/2010/main" val="2109501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04800" y="914400"/>
            <a:ext cx="8382000" cy="4411663"/>
          </a:xfrm>
        </p:spPr>
        <p:txBody>
          <a:bodyPr/>
          <a:lstStyle/>
          <a:p>
            <a:r>
              <a:rPr lang="zh-CN" altLang="en-US" sz="2800" b="1"/>
              <a:t>组件图用依赖关系表示各组件之间存在的关系类型。</a:t>
            </a:r>
          </a:p>
          <a:p>
            <a:endParaRPr lang="zh-CN" altLang="en-US" sz="2800" b="1"/>
          </a:p>
          <a:p>
            <a:endParaRPr lang="zh-CN" altLang="en-US" sz="2800" b="1"/>
          </a:p>
          <a:p>
            <a:endParaRPr lang="zh-CN" altLang="en-US" sz="2800" b="1"/>
          </a:p>
          <a:p>
            <a:r>
              <a:rPr lang="zh-CN" altLang="en-US" sz="2800" b="1">
                <a:solidFill>
                  <a:srgbClr val="A50021"/>
                </a:solidFill>
              </a:rPr>
              <a:t>在</a:t>
            </a:r>
            <a:r>
              <a:rPr lang="en-US" altLang="zh-CN" sz="2800" b="1">
                <a:solidFill>
                  <a:srgbClr val="A50021"/>
                </a:solidFill>
              </a:rPr>
              <a:t>UML</a:t>
            </a:r>
            <a:r>
              <a:rPr lang="zh-CN" altLang="en-US" sz="2800" b="1">
                <a:solidFill>
                  <a:srgbClr val="A50021"/>
                </a:solidFill>
              </a:rPr>
              <a:t>中，组件图中依赖关系的表示方法与类图中依赖关系相同，都是一个由客户指向提供者的虚线箭头。</a:t>
            </a:r>
          </a:p>
        </p:txBody>
      </p:sp>
      <p:pic>
        <p:nvPicPr>
          <p:cNvPr id="286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715000"/>
            <a:ext cx="60960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286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419600"/>
            <a:ext cx="6019800" cy="931863"/>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39624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868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600200"/>
            <a:ext cx="4419600" cy="106680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四、依赖关系</a:t>
            </a:r>
            <a:endParaRPr lang="zh-CN" altLang="en-US" dirty="0"/>
          </a:p>
        </p:txBody>
      </p:sp>
    </p:spTree>
    <p:extLst>
      <p:ext uri="{BB962C8B-B14F-4D97-AF65-F5344CB8AC3E}">
        <p14:creationId xmlns:p14="http://schemas.microsoft.com/office/powerpoint/2010/main" val="1000196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0722" y="876863"/>
            <a:ext cx="7772400" cy="1401763"/>
          </a:xfrm>
        </p:spPr>
        <p:txBody>
          <a:bodyPr/>
          <a:lstStyle/>
          <a:p>
            <a:r>
              <a:rPr lang="en-US" altLang="zh-CN" sz="3200" dirty="0"/>
              <a:t>Rose2003</a:t>
            </a:r>
            <a:r>
              <a:rPr lang="zh-CN" altLang="en-US" sz="3200" dirty="0"/>
              <a:t>中组件与接口之间的依赖与实现关系的建立</a:t>
            </a:r>
          </a:p>
        </p:txBody>
      </p:sp>
      <p:graphicFrame>
        <p:nvGraphicFramePr>
          <p:cNvPr id="63491" name="Object 3"/>
          <p:cNvGraphicFramePr>
            <a:graphicFrameLocks noGrp="1" noChangeAspect="1"/>
          </p:cNvGraphicFramePr>
          <p:nvPr>
            <p:ph type="body" idx="1"/>
            <p:extLst>
              <p:ext uri="{D42A27DB-BD31-4B8C-83A1-F6EECF244321}">
                <p14:modId xmlns:p14="http://schemas.microsoft.com/office/powerpoint/2010/main" val="4123521381"/>
              </p:ext>
            </p:extLst>
          </p:nvPr>
        </p:nvGraphicFramePr>
        <p:xfrm>
          <a:off x="457200" y="2278626"/>
          <a:ext cx="8166100" cy="4411663"/>
        </p:xfrm>
        <a:graphic>
          <a:graphicData uri="http://schemas.openxmlformats.org/presentationml/2006/ole">
            <mc:AlternateContent xmlns:mc="http://schemas.openxmlformats.org/markup-compatibility/2006">
              <mc:Choice xmlns:v="urn:schemas-microsoft-com:vml" Requires="v">
                <p:oleObj spid="_x0000_s124935" name="位图图像" r:id="rId3" imgW="5800000" imgH="3134162" progId="Paint.Picture">
                  <p:embed/>
                </p:oleObj>
              </mc:Choice>
              <mc:Fallback>
                <p:oleObj name="位图图像" r:id="rId3" imgW="5800000" imgH="3134162" progId="Paint.Picture">
                  <p:embed/>
                  <p:pic>
                    <p:nvPicPr>
                      <p:cNvPr id="634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78626"/>
                        <a:ext cx="8166100" cy="4411663"/>
                      </a:xfrm>
                      <a:prstGeom prst="rect">
                        <a:avLst/>
                      </a:prstGeom>
                    </p:spPr>
                  </p:pic>
                </p:oleObj>
              </mc:Fallback>
            </mc:AlternateContent>
          </a:graphicData>
        </a:graphic>
      </p:graphicFrame>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四、依赖关系</a:t>
            </a:r>
            <a:endParaRPr lang="zh-CN" altLang="en-US" dirty="0"/>
          </a:p>
        </p:txBody>
      </p:sp>
    </p:spTree>
    <p:extLst>
      <p:ext uri="{BB962C8B-B14F-4D97-AF65-F5344CB8AC3E}">
        <p14:creationId xmlns:p14="http://schemas.microsoft.com/office/powerpoint/2010/main" val="265919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5" name="Object 3"/>
          <p:cNvGraphicFramePr>
            <a:graphicFrameLocks noGrp="1" noChangeAspect="1"/>
          </p:cNvGraphicFramePr>
          <p:nvPr>
            <p:ph type="body" idx="1"/>
            <p:extLst>
              <p:ext uri="{D42A27DB-BD31-4B8C-83A1-F6EECF244321}">
                <p14:modId xmlns:p14="http://schemas.microsoft.com/office/powerpoint/2010/main" val="142431029"/>
              </p:ext>
            </p:extLst>
          </p:nvPr>
        </p:nvGraphicFramePr>
        <p:xfrm>
          <a:off x="201562" y="1123950"/>
          <a:ext cx="4419600" cy="3181350"/>
        </p:xfrm>
        <a:graphic>
          <a:graphicData uri="http://schemas.openxmlformats.org/presentationml/2006/ole">
            <mc:AlternateContent xmlns:mc="http://schemas.openxmlformats.org/markup-compatibility/2006">
              <mc:Choice xmlns:v="urn:schemas-microsoft-com:vml" Requires="v">
                <p:oleObj spid="_x0000_s125964" name="位图图像" r:id="rId3" imgW="2752381" imgH="1980952" progId="Paint.Picture">
                  <p:embed/>
                </p:oleObj>
              </mc:Choice>
              <mc:Fallback>
                <p:oleObj name="位图图像" r:id="rId3" imgW="2752381" imgH="1980952" progId="Paint.Picture">
                  <p:embed/>
                  <p:pic>
                    <p:nvPicPr>
                      <p:cNvPr id="645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62" y="1123950"/>
                        <a:ext cx="4419600" cy="3181350"/>
                      </a:xfrm>
                      <a:prstGeom prst="rect">
                        <a:avLst/>
                      </a:prstGeom>
                    </p:spPr>
                  </p:pic>
                </p:oleObj>
              </mc:Fallback>
            </mc:AlternateContent>
          </a:graphicData>
        </a:graphic>
      </p:graphicFrame>
      <p:graphicFrame>
        <p:nvGraphicFramePr>
          <p:cNvPr id="64516" name="Object 4"/>
          <p:cNvGraphicFramePr>
            <a:graphicFrameLocks noChangeAspect="1"/>
          </p:cNvGraphicFramePr>
          <p:nvPr/>
        </p:nvGraphicFramePr>
        <p:xfrm>
          <a:off x="4267200" y="1752600"/>
          <a:ext cx="4876800" cy="5105400"/>
        </p:xfrm>
        <a:graphic>
          <a:graphicData uri="http://schemas.openxmlformats.org/presentationml/2006/ole">
            <mc:AlternateContent xmlns:mc="http://schemas.openxmlformats.org/markup-compatibility/2006">
              <mc:Choice xmlns:v="urn:schemas-microsoft-com:vml" Requires="v">
                <p:oleObj spid="_x0000_s125965" name="位图图像" r:id="rId5" imgW="3524742" imgH="4296375" progId="Paint.Picture">
                  <p:embed/>
                </p:oleObj>
              </mc:Choice>
              <mc:Fallback>
                <p:oleObj name="位图图像" r:id="rId5" imgW="3524742" imgH="4296375" progId="Paint.Picture">
                  <p:embed/>
                  <p:pic>
                    <p:nvPicPr>
                      <p:cNvPr id="6451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1752600"/>
                        <a:ext cx="4876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四、依赖关系</a:t>
            </a:r>
            <a:endParaRPr lang="zh-CN" altLang="en-US" dirty="0"/>
          </a:p>
        </p:txBody>
      </p:sp>
    </p:spTree>
    <p:extLst>
      <p:ext uri="{BB962C8B-B14F-4D97-AF65-F5344CB8AC3E}">
        <p14:creationId xmlns:p14="http://schemas.microsoft.com/office/powerpoint/2010/main" val="305107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9" name="Object 3"/>
          <p:cNvGraphicFramePr>
            <a:graphicFrameLocks noGrp="1" noChangeAspect="1"/>
          </p:cNvGraphicFramePr>
          <p:nvPr>
            <p:ph type="body" idx="1"/>
            <p:extLst>
              <p:ext uri="{D42A27DB-BD31-4B8C-83A1-F6EECF244321}">
                <p14:modId xmlns:p14="http://schemas.microsoft.com/office/powerpoint/2010/main" val="3650986532"/>
              </p:ext>
            </p:extLst>
          </p:nvPr>
        </p:nvGraphicFramePr>
        <p:xfrm>
          <a:off x="3372465" y="580103"/>
          <a:ext cx="4872038" cy="6019800"/>
        </p:xfrm>
        <a:graphic>
          <a:graphicData uri="http://schemas.openxmlformats.org/presentationml/2006/ole">
            <mc:AlternateContent xmlns:mc="http://schemas.openxmlformats.org/markup-compatibility/2006">
              <mc:Choice xmlns:v="urn:schemas-microsoft-com:vml" Requires="v">
                <p:oleObj spid="_x0000_s126983" name="位图图像" r:id="rId3" imgW="3600000" imgH="4447619" progId="Paint.Picture">
                  <p:embed/>
                </p:oleObj>
              </mc:Choice>
              <mc:Fallback>
                <p:oleObj name="位图图像" r:id="rId3" imgW="3600000" imgH="4447619" progId="Paint.Picture">
                  <p:embed/>
                  <p:pic>
                    <p:nvPicPr>
                      <p:cNvPr id="655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465" y="580103"/>
                        <a:ext cx="4872038" cy="6019800"/>
                      </a:xfrm>
                      <a:prstGeom prst="rect">
                        <a:avLst/>
                      </a:prstGeom>
                    </p:spPr>
                  </p:pic>
                </p:oleObj>
              </mc:Fallback>
            </mc:AlternateContent>
          </a:graphicData>
        </a:graphic>
      </p:graphicFrame>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四、依赖关系</a:t>
            </a:r>
            <a:endParaRPr lang="zh-CN" altLang="en-US" dirty="0"/>
          </a:p>
        </p:txBody>
      </p:sp>
    </p:spTree>
    <p:extLst>
      <p:ext uri="{BB962C8B-B14F-4D97-AF65-F5344CB8AC3E}">
        <p14:creationId xmlns:p14="http://schemas.microsoft.com/office/powerpoint/2010/main" val="2725289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4" name="Object 4"/>
          <p:cNvGraphicFramePr>
            <a:graphicFrameLocks noGrp="1" noChangeAspect="1"/>
          </p:cNvGraphicFramePr>
          <p:nvPr>
            <p:ph type="body" idx="1"/>
          </p:nvPr>
        </p:nvGraphicFramePr>
        <p:xfrm>
          <a:off x="228600" y="1143000"/>
          <a:ext cx="8229600" cy="4343400"/>
        </p:xfrm>
        <a:graphic>
          <a:graphicData uri="http://schemas.openxmlformats.org/presentationml/2006/ole">
            <mc:AlternateContent xmlns:mc="http://schemas.openxmlformats.org/markup-compatibility/2006">
              <mc:Choice xmlns:v="urn:schemas-microsoft-com:vml" Requires="v">
                <p:oleObj spid="_x0000_s128007" name="位图图像" r:id="rId3" imgW="5563377" imgH="2333333" progId="Paint.Picture">
                  <p:embed/>
                </p:oleObj>
              </mc:Choice>
              <mc:Fallback>
                <p:oleObj name="位图图像" r:id="rId3" imgW="5563377" imgH="2333333" progId="Paint.Picture">
                  <p:embed/>
                  <p:pic>
                    <p:nvPicPr>
                      <p:cNvPr id="665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229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四、依赖关系</a:t>
            </a:r>
            <a:endParaRPr lang="zh-CN" altLang="en-US" dirty="0"/>
          </a:p>
        </p:txBody>
      </p:sp>
    </p:spTree>
    <p:extLst>
      <p:ext uri="{BB962C8B-B14F-4D97-AF65-F5344CB8AC3E}">
        <p14:creationId xmlns:p14="http://schemas.microsoft.com/office/powerpoint/2010/main" val="1897399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7" name="Object 3"/>
          <p:cNvGraphicFramePr>
            <a:graphicFrameLocks noGrp="1" noChangeAspect="1"/>
          </p:cNvGraphicFramePr>
          <p:nvPr>
            <p:ph type="body" idx="1"/>
            <p:extLst>
              <p:ext uri="{D42A27DB-BD31-4B8C-83A1-F6EECF244321}">
                <p14:modId xmlns:p14="http://schemas.microsoft.com/office/powerpoint/2010/main" val="1481307693"/>
              </p:ext>
            </p:extLst>
          </p:nvPr>
        </p:nvGraphicFramePr>
        <p:xfrm>
          <a:off x="3384755" y="304800"/>
          <a:ext cx="5607050" cy="6553200"/>
        </p:xfrm>
        <a:graphic>
          <a:graphicData uri="http://schemas.openxmlformats.org/presentationml/2006/ole">
            <mc:AlternateContent xmlns:mc="http://schemas.openxmlformats.org/markup-compatibility/2006">
              <mc:Choice xmlns:v="urn:schemas-microsoft-com:vml" Requires="v">
                <p:oleObj spid="_x0000_s129031" name="位图图像" r:id="rId3" imgW="3723810" imgH="4352381" progId="Paint.Picture">
                  <p:embed/>
                </p:oleObj>
              </mc:Choice>
              <mc:Fallback>
                <p:oleObj name="位图图像" r:id="rId3" imgW="3723810" imgH="4352381" progId="Paint.Picture">
                  <p:embed/>
                  <p:pic>
                    <p:nvPicPr>
                      <p:cNvPr id="6758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755" y="304800"/>
                        <a:ext cx="5607050" cy="6553200"/>
                      </a:xfrm>
                      <a:prstGeom prst="rect">
                        <a:avLst/>
                      </a:prstGeom>
                    </p:spPr>
                  </p:pic>
                </p:oleObj>
              </mc:Fallback>
            </mc:AlternateContent>
          </a:graphicData>
        </a:graphic>
      </p:graphicFrame>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四、依赖关系</a:t>
            </a:r>
            <a:endParaRPr lang="zh-CN" altLang="en-US" dirty="0"/>
          </a:p>
        </p:txBody>
      </p:sp>
    </p:spTree>
    <p:extLst>
      <p:ext uri="{BB962C8B-B14F-4D97-AF65-F5344CB8AC3E}">
        <p14:creationId xmlns:p14="http://schemas.microsoft.com/office/powerpoint/2010/main" val="1195712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548148" y="1226672"/>
            <a:ext cx="7772400" cy="4050792"/>
          </a:xfrm>
        </p:spPr>
        <p:txBody>
          <a:bodyPr>
            <a:normAutofit lnSpcReduction="10000"/>
          </a:bodyPr>
          <a:lstStyle/>
          <a:p>
            <a:r>
              <a:rPr lang="zh-CN" altLang="en-US" sz="2800" b="1" dirty="0"/>
              <a:t>组件可以嵌套在其它组件中。</a:t>
            </a:r>
          </a:p>
          <a:p>
            <a:endParaRPr lang="zh-CN" altLang="en-US" sz="2800" b="1" dirty="0"/>
          </a:p>
          <a:p>
            <a:endParaRPr lang="zh-CN" altLang="en-US" dirty="0"/>
          </a:p>
          <a:p>
            <a:endParaRPr lang="zh-CN" altLang="en-US" dirty="0"/>
          </a:p>
          <a:p>
            <a:endParaRPr lang="zh-CN" altLang="en-US" dirty="0"/>
          </a:p>
          <a:p>
            <a:endParaRPr lang="zh-CN" altLang="en-US" dirty="0"/>
          </a:p>
          <a:p>
            <a:endParaRPr lang="en-US" altLang="zh-CN" sz="2800" b="1" dirty="0" smtClean="0">
              <a:solidFill>
                <a:srgbClr val="000099"/>
              </a:solidFill>
            </a:endParaRPr>
          </a:p>
          <a:p>
            <a:endParaRPr lang="en-US" altLang="zh-CN" sz="2800" b="1" dirty="0">
              <a:solidFill>
                <a:srgbClr val="000099"/>
              </a:solidFill>
            </a:endParaRPr>
          </a:p>
          <a:p>
            <a:r>
              <a:rPr lang="zh-CN" altLang="en-US" sz="2800" b="1" dirty="0" smtClean="0">
                <a:solidFill>
                  <a:srgbClr val="000099"/>
                </a:solidFill>
              </a:rPr>
              <a:t>事务处理</a:t>
            </a:r>
            <a:r>
              <a:rPr lang="zh-CN" altLang="en-US" sz="2800" b="1" dirty="0">
                <a:solidFill>
                  <a:srgbClr val="000099"/>
                </a:solidFill>
              </a:rPr>
              <a:t>组件由三个独立的组件组成。</a:t>
            </a:r>
          </a:p>
          <a:p>
            <a:endParaRPr lang="en-US" altLang="zh-CN" sz="2800" b="1" dirty="0">
              <a:solidFill>
                <a:srgbClr val="000099"/>
              </a:solidFill>
            </a:endParaRPr>
          </a:p>
        </p:txBody>
      </p:sp>
      <p:graphicFrame>
        <p:nvGraphicFramePr>
          <p:cNvPr id="62468" name="Object 4"/>
          <p:cNvGraphicFramePr>
            <a:graphicFrameLocks noChangeAspect="1"/>
          </p:cNvGraphicFramePr>
          <p:nvPr>
            <p:extLst>
              <p:ext uri="{D42A27DB-BD31-4B8C-83A1-F6EECF244321}">
                <p14:modId xmlns:p14="http://schemas.microsoft.com/office/powerpoint/2010/main" val="1642971616"/>
              </p:ext>
            </p:extLst>
          </p:nvPr>
        </p:nvGraphicFramePr>
        <p:xfrm>
          <a:off x="1011072" y="2055886"/>
          <a:ext cx="6400800" cy="2392363"/>
        </p:xfrm>
        <a:graphic>
          <a:graphicData uri="http://schemas.openxmlformats.org/presentationml/2006/ole">
            <mc:AlternateContent xmlns:mc="http://schemas.openxmlformats.org/markup-compatibility/2006">
              <mc:Choice xmlns:v="urn:schemas-microsoft-com:vml" Requires="v">
                <p:oleObj spid="_x0000_s130055" name="位图图像" r:id="rId3" imgW="4533333" imgH="1695687" progId="Paint.Picture">
                  <p:embed/>
                </p:oleObj>
              </mc:Choice>
              <mc:Fallback>
                <p:oleObj name="位图图像" r:id="rId3" imgW="4533333" imgH="1695687" progId="Paint.Picture">
                  <p:embed/>
                  <p:pic>
                    <p:nvPicPr>
                      <p:cNvPr id="624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072" y="2055886"/>
                        <a:ext cx="6400800"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五、组件的嵌套</a:t>
            </a:r>
            <a:endParaRPr lang="zh-CN" altLang="en-US" dirty="0"/>
          </a:p>
        </p:txBody>
      </p:sp>
    </p:spTree>
    <p:extLst>
      <p:ext uri="{BB962C8B-B14F-4D97-AF65-F5344CB8AC3E}">
        <p14:creationId xmlns:p14="http://schemas.microsoft.com/office/powerpoint/2010/main" val="288126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一、概述</a:t>
            </a:r>
            <a:endParaRPr lang="zh-CN" altLang="en-US" dirty="0"/>
          </a:p>
        </p:txBody>
      </p:sp>
      <p:sp>
        <p:nvSpPr>
          <p:cNvPr id="7" name="Rectangle 3"/>
          <p:cNvSpPr txBox="1">
            <a:spLocks noRot="1" noChangeArrowheads="1"/>
          </p:cNvSpPr>
          <p:nvPr/>
        </p:nvSpPr>
        <p:spPr>
          <a:xfrm>
            <a:off x="685800" y="1066800"/>
            <a:ext cx="8159750" cy="52578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smtClean="0"/>
              <a:t>在面向对象的系统分析与设计过程中，完成系统的逻辑设计之后，接下来要考虑的就是系统的</a:t>
            </a:r>
            <a:r>
              <a:rPr lang="zh-CN" altLang="en-US" sz="2400" b="1" smtClean="0">
                <a:solidFill>
                  <a:srgbClr val="FF0000"/>
                </a:solidFill>
              </a:rPr>
              <a:t>物理实现</a:t>
            </a:r>
            <a:r>
              <a:rPr lang="zh-CN" altLang="en-US" sz="2400" b="1" smtClean="0"/>
              <a:t>。</a:t>
            </a:r>
          </a:p>
          <a:p>
            <a:r>
              <a:rPr lang="zh-CN" altLang="en-US" sz="2400" b="1" smtClean="0"/>
              <a:t>构造系统的物理实现模型可以描述应该如何根据系统硬件、软件的各个组件间的关系来布置物理组件。</a:t>
            </a:r>
          </a:p>
          <a:p>
            <a:r>
              <a:rPr lang="zh-CN" altLang="en-US" sz="2400" b="1" smtClean="0"/>
              <a:t>系统的物理实现建模工作在</a:t>
            </a:r>
            <a:r>
              <a:rPr lang="en-US" altLang="zh-CN" sz="2400" b="1" smtClean="0"/>
              <a:t>UML</a:t>
            </a:r>
            <a:r>
              <a:rPr lang="zh-CN" altLang="en-US" sz="2400" b="1" smtClean="0"/>
              <a:t>建模的早期就可以进行，但直到系统使用类图进行完全建模之后，物理实现模型才能够完全构造出来。</a:t>
            </a:r>
          </a:p>
          <a:p>
            <a:r>
              <a:rPr lang="zh-CN" altLang="en-US" sz="2400" b="1" smtClean="0"/>
              <a:t>构造物理实现模型，有助于设计系统的整体架构。</a:t>
            </a:r>
            <a:r>
              <a:rPr lang="zh-CN" altLang="en-US" sz="2400" smtClean="0"/>
              <a:t> </a:t>
            </a:r>
            <a:endParaRPr lang="zh-CN" altLang="en-US" sz="2400" smtClean="0"/>
          </a:p>
        </p:txBody>
      </p:sp>
    </p:spTree>
    <p:extLst>
      <p:ext uri="{BB962C8B-B14F-4D97-AF65-F5344CB8AC3E}">
        <p14:creationId xmlns:p14="http://schemas.microsoft.com/office/powerpoint/2010/main" val="462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80497" y="952353"/>
            <a:ext cx="8641746" cy="4050792"/>
          </a:xfrm>
        </p:spPr>
        <p:txBody>
          <a:bodyPr/>
          <a:lstStyle/>
          <a:p>
            <a:r>
              <a:rPr lang="zh-CN" altLang="en-US" sz="2800" b="1" dirty="0"/>
              <a:t>组件图可以用来为系统的静态实现视图进行建模，通常情况下，组件图也被看作是基于系统组件的特殊的类图。</a:t>
            </a:r>
          </a:p>
          <a:p>
            <a:r>
              <a:rPr lang="zh-CN" altLang="en-US" sz="2800" b="1" dirty="0" smtClean="0">
                <a:solidFill>
                  <a:srgbClr val="000099"/>
                </a:solidFill>
              </a:rPr>
              <a:t>在</a:t>
            </a:r>
            <a:r>
              <a:rPr lang="zh-CN" altLang="en-US" sz="2800" b="1" dirty="0">
                <a:solidFill>
                  <a:srgbClr val="000099"/>
                </a:solidFill>
              </a:rPr>
              <a:t>使用组件图为系统的实现视图进行建模时，可以为</a:t>
            </a:r>
            <a:r>
              <a:rPr lang="zh-CN" altLang="en-US" sz="2800" b="1" dirty="0">
                <a:solidFill>
                  <a:srgbClr val="FF0000"/>
                </a:solidFill>
              </a:rPr>
              <a:t>源代码建模</a:t>
            </a:r>
            <a:r>
              <a:rPr lang="zh-CN" altLang="en-US" sz="2800" b="1" dirty="0">
                <a:solidFill>
                  <a:srgbClr val="000099"/>
                </a:solidFill>
              </a:rPr>
              <a:t>、</a:t>
            </a:r>
            <a:r>
              <a:rPr lang="zh-CN" altLang="en-US" sz="2800" b="1" dirty="0">
                <a:solidFill>
                  <a:srgbClr val="FF0000"/>
                </a:solidFill>
              </a:rPr>
              <a:t>为可执行版本建模</a:t>
            </a:r>
            <a:r>
              <a:rPr lang="zh-CN" altLang="en-US" sz="2800" b="1" dirty="0">
                <a:solidFill>
                  <a:srgbClr val="000099"/>
                </a:solidFill>
              </a:rPr>
              <a:t>、</a:t>
            </a:r>
            <a:r>
              <a:rPr lang="zh-CN" altLang="en-US" sz="2800" b="1" dirty="0">
                <a:solidFill>
                  <a:srgbClr val="FF0000"/>
                </a:solidFill>
              </a:rPr>
              <a:t>为数据库建模</a:t>
            </a:r>
            <a:r>
              <a:rPr lang="zh-CN" altLang="en-US" sz="2800" b="1" dirty="0">
                <a:solidFill>
                  <a:srgbClr val="000099"/>
                </a:solidFill>
              </a:rPr>
              <a:t>等。</a:t>
            </a:r>
            <a:r>
              <a:rPr lang="zh-CN" altLang="en-US" sz="2800" dirty="0">
                <a:solidFill>
                  <a:srgbClr val="000099"/>
                </a:solidFill>
              </a:rPr>
              <a:t> </a:t>
            </a:r>
          </a:p>
          <a:p>
            <a:endParaRPr lang="en-US" altLang="zh-CN" sz="2800" dirty="0">
              <a:solidFill>
                <a:srgbClr val="000099"/>
              </a:solidFill>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a:t>
            </a:r>
            <a:r>
              <a:rPr lang="zh-CN" altLang="en-US" sz="4400" b="0" dirty="0" smtClean="0">
                <a:solidFill>
                  <a:srgbClr val="0070C0"/>
                </a:solidFill>
                <a:latin typeface="黑体" panose="02010609060101010101" pitchFamily="49" charset="-122"/>
                <a:ea typeface="黑体" panose="02010609060101010101" pitchFamily="49" charset="-122"/>
              </a:rPr>
              <a:t>组件图的应用</a:t>
            </a:r>
            <a:endParaRPr lang="zh-CN" altLang="en-US" dirty="0"/>
          </a:p>
        </p:txBody>
      </p:sp>
      <p:grpSp>
        <p:nvGrpSpPr>
          <p:cNvPr id="5" name="组合 4"/>
          <p:cNvGrpSpPr/>
          <p:nvPr/>
        </p:nvGrpSpPr>
        <p:grpSpPr>
          <a:xfrm>
            <a:off x="235973" y="3185653"/>
            <a:ext cx="8151753" cy="3672348"/>
            <a:chOff x="235973" y="3185653"/>
            <a:chExt cx="8151753" cy="3672348"/>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73" y="3185653"/>
              <a:ext cx="6646608" cy="367234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02478" y="3844101"/>
              <a:ext cx="2085248" cy="646331"/>
            </a:xfrm>
            <a:prstGeom prst="rect">
              <a:avLst/>
            </a:prstGeom>
          </p:spPr>
          <p:txBody>
            <a:bodyPr wrap="square">
              <a:spAutoFit/>
            </a:bodyPr>
            <a:lstStyle/>
            <a:p>
              <a:r>
                <a:rPr lang="zh-CN" altLang="en-US" dirty="0">
                  <a:solidFill>
                    <a:srgbClr val="7030A0"/>
                  </a:solidFill>
                </a:rPr>
                <a:t>对源代码文件之间的相互关系建模</a:t>
              </a:r>
            </a:p>
          </p:txBody>
        </p:sp>
      </p:grpSp>
      <p:grpSp>
        <p:nvGrpSpPr>
          <p:cNvPr id="10" name="组合 9"/>
          <p:cNvGrpSpPr/>
          <p:nvPr/>
        </p:nvGrpSpPr>
        <p:grpSpPr>
          <a:xfrm>
            <a:off x="415412" y="3337899"/>
            <a:ext cx="8551606" cy="3500438"/>
            <a:chOff x="464574" y="2169865"/>
            <a:chExt cx="8551606" cy="3500438"/>
          </a:xfrm>
        </p:grpSpPr>
        <p:pic>
          <p:nvPicPr>
            <p:cNvPr id="11" name="Picture 4"/>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464574" y="2169865"/>
              <a:ext cx="8458200" cy="3500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矩形 11"/>
            <p:cNvSpPr/>
            <p:nvPr/>
          </p:nvSpPr>
          <p:spPr>
            <a:xfrm>
              <a:off x="6508954" y="4778166"/>
              <a:ext cx="2507226" cy="646331"/>
            </a:xfrm>
            <a:prstGeom prst="rect">
              <a:avLst/>
            </a:prstGeom>
          </p:spPr>
          <p:txBody>
            <a:bodyPr wrap="square">
              <a:spAutoFit/>
            </a:bodyPr>
            <a:lstStyle/>
            <a:p>
              <a:pPr algn="ctr"/>
              <a:r>
                <a:rPr lang="zh-CN" altLang="en-US" b="1" dirty="0">
                  <a:solidFill>
                    <a:srgbClr val="7030A0"/>
                  </a:solidFill>
                </a:rPr>
                <a:t>对可执行文件之间的相互关系建模</a:t>
              </a:r>
            </a:p>
          </p:txBody>
        </p:sp>
      </p:grpSp>
      <p:pic>
        <p:nvPicPr>
          <p:cNvPr id="8" name="图片 7"/>
          <p:cNvPicPr>
            <a:picLocks noChangeAspect="1"/>
          </p:cNvPicPr>
          <p:nvPr/>
        </p:nvPicPr>
        <p:blipFill>
          <a:blip r:embed="rId5"/>
          <a:stretch>
            <a:fillRect/>
          </a:stretch>
        </p:blipFill>
        <p:spPr>
          <a:xfrm>
            <a:off x="322006" y="3185653"/>
            <a:ext cx="8551606" cy="3672348"/>
          </a:xfrm>
          <a:prstGeom prst="rect">
            <a:avLst/>
          </a:prstGeom>
          <a:solidFill>
            <a:schemeClr val="bg1"/>
          </a:solidFill>
        </p:spPr>
      </p:pic>
    </p:spTree>
    <p:extLst>
      <p:ext uri="{BB962C8B-B14F-4D97-AF65-F5344CB8AC3E}">
        <p14:creationId xmlns:p14="http://schemas.microsoft.com/office/powerpoint/2010/main" val="58331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type="body" idx="1"/>
          </p:nvPr>
        </p:nvSpPr>
        <p:spPr>
          <a:xfrm>
            <a:off x="434130" y="1601219"/>
            <a:ext cx="8503041" cy="3189514"/>
          </a:xfrm>
        </p:spPr>
        <p:txBody>
          <a:bodyPr>
            <a:noAutofit/>
          </a:bodyPr>
          <a:lstStyle/>
          <a:p>
            <a:pPr eaLnBrk="1" hangingPunct="1">
              <a:lnSpc>
                <a:spcPct val="90000"/>
              </a:lnSpc>
            </a:pPr>
            <a:r>
              <a:rPr lang="zh-CN" altLang="en-US" sz="2400" b="1" dirty="0" smtClean="0">
                <a:solidFill>
                  <a:srgbClr val="000000"/>
                </a:solidFill>
              </a:rPr>
              <a:t>源代码组件</a:t>
            </a:r>
            <a:r>
              <a:rPr lang="zh-CN" altLang="en-US" sz="2400" b="1" dirty="0" smtClean="0"/>
              <a:t>也称为</a:t>
            </a:r>
            <a:r>
              <a:rPr lang="zh-CN" altLang="en-US" sz="2400" b="1" dirty="0" smtClean="0">
                <a:solidFill>
                  <a:srgbClr val="FF0000"/>
                </a:solidFill>
              </a:rPr>
              <a:t>编译时组件</a:t>
            </a:r>
            <a:r>
              <a:rPr lang="zh-CN" altLang="en-US" sz="2400" b="1" dirty="0" smtClean="0"/>
              <a:t>，是实现一个或多个类的源代码文件，二进制组件和可执行组件都是由源代码组件经编译后产生的。</a:t>
            </a:r>
          </a:p>
          <a:p>
            <a:pPr eaLnBrk="1" hangingPunct="1">
              <a:lnSpc>
                <a:spcPct val="90000"/>
              </a:lnSpc>
            </a:pPr>
            <a:r>
              <a:rPr lang="zh-CN" altLang="en-US" sz="2400" b="1" dirty="0" smtClean="0"/>
              <a:t>使用不同的程序设计语言开发的程序具有不同的源代码组件。</a:t>
            </a:r>
          </a:p>
          <a:p>
            <a:pPr eaLnBrk="1" hangingPunct="1">
              <a:lnSpc>
                <a:spcPct val="90000"/>
              </a:lnSpc>
            </a:pPr>
            <a:r>
              <a:rPr lang="zh-CN" altLang="en-US" sz="2400" b="1" dirty="0" smtClean="0"/>
              <a:t>例如，使用</a:t>
            </a:r>
            <a:r>
              <a:rPr lang="en-US" altLang="zh-CN" sz="2400" b="1" dirty="0" smtClean="0"/>
              <a:t>C++</a:t>
            </a:r>
            <a:r>
              <a:rPr lang="zh-CN" altLang="en-US" sz="2400" b="1" dirty="0" smtClean="0"/>
              <a:t>语言时，程序的源代码存在于</a:t>
            </a:r>
            <a:r>
              <a:rPr lang="en-US" altLang="zh-CN" sz="2400" b="1" dirty="0" smtClean="0"/>
              <a:t>.h</a:t>
            </a:r>
            <a:r>
              <a:rPr lang="zh-CN" altLang="en-US" sz="2400" b="1" dirty="0" smtClean="0"/>
              <a:t>文件和</a:t>
            </a:r>
            <a:r>
              <a:rPr lang="en-US" altLang="zh-CN" sz="2400" b="1" dirty="0" smtClean="0"/>
              <a:t>.</a:t>
            </a:r>
            <a:r>
              <a:rPr lang="en-US" altLang="zh-CN" sz="2400" b="1" dirty="0" err="1" smtClean="0"/>
              <a:t>cpp</a:t>
            </a:r>
            <a:r>
              <a:rPr lang="zh-CN" altLang="en-US" sz="2400" b="1" dirty="0" smtClean="0"/>
              <a:t>文件中；使用</a:t>
            </a:r>
            <a:r>
              <a:rPr lang="en-US" altLang="zh-CN" sz="2400" b="1" dirty="0" smtClean="0"/>
              <a:t>Java</a:t>
            </a:r>
            <a:r>
              <a:rPr lang="zh-CN" altLang="en-US" sz="2400" b="1" dirty="0" smtClean="0"/>
              <a:t>语言时，程序的源代码位于</a:t>
            </a:r>
            <a:r>
              <a:rPr lang="en-US" altLang="zh-CN" sz="2400" b="1" dirty="0" smtClean="0"/>
              <a:t>.java</a:t>
            </a:r>
            <a:r>
              <a:rPr lang="zh-CN" altLang="en-US" sz="2400" b="1" dirty="0" smtClean="0"/>
              <a:t>文件中。</a:t>
            </a:r>
            <a:r>
              <a:rPr lang="zh-CN" altLang="en-US" sz="2400" dirty="0" smtClean="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a:t>
            </a:r>
            <a:r>
              <a:rPr lang="zh-CN" altLang="en-US" sz="4400" b="0" dirty="0" smtClean="0">
                <a:solidFill>
                  <a:srgbClr val="0070C0"/>
                </a:solidFill>
                <a:latin typeface="黑体" panose="02010609060101010101" pitchFamily="49" charset="-122"/>
                <a:ea typeface="黑体" panose="02010609060101010101" pitchFamily="49" charset="-122"/>
              </a:rPr>
              <a:t>组件图的应用</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10123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CN" altLang="en-US" sz="2400" b="1" dirty="0">
                <a:solidFill>
                  <a:srgbClr val="FF0000"/>
                </a:solidFill>
                <a:latin typeface="黑体" panose="02010609060101010101" pitchFamily="49" charset="-122"/>
                <a:ea typeface="黑体" panose="02010609060101010101" pitchFamily="49" charset="-122"/>
              </a:rPr>
              <a:t>源代码组件建模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55397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Rot="1" noChangeArrowheads="1"/>
          </p:cNvSpPr>
          <p:nvPr>
            <p:ph type="body" idx="1"/>
          </p:nvPr>
        </p:nvSpPr>
        <p:spPr>
          <a:xfrm>
            <a:off x="468086" y="1601219"/>
            <a:ext cx="8312150" cy="4506686"/>
          </a:xfrm>
        </p:spPr>
        <p:txBody>
          <a:bodyPr>
            <a:normAutofit/>
          </a:bodyPr>
          <a:lstStyle/>
          <a:p>
            <a:pPr eaLnBrk="1" hangingPunct="1"/>
            <a:r>
              <a:rPr lang="zh-CN" altLang="en-US" sz="2400" b="1" dirty="0" smtClean="0">
                <a:solidFill>
                  <a:srgbClr val="000000"/>
                </a:solidFill>
              </a:rPr>
              <a:t>源代码组件上可标上相应符号用以表示不同类型文件：</a:t>
            </a:r>
          </a:p>
          <a:p>
            <a:pPr lvl="1" eaLnBrk="1" hangingPunct="1"/>
            <a:r>
              <a:rPr lang="en-US" altLang="zh-CN" sz="2400" b="1" dirty="0" smtClean="0">
                <a:solidFill>
                  <a:srgbClr val="FF0000"/>
                </a:solidFill>
              </a:rPr>
              <a:t>&lt;&lt;file&gt;&gt;</a:t>
            </a:r>
            <a:r>
              <a:rPr lang="zh-CN" altLang="en-US" sz="2400" b="1" dirty="0" smtClean="0"/>
              <a:t>符号用以表示包含源代码或数据的文件；</a:t>
            </a:r>
          </a:p>
          <a:p>
            <a:pPr lvl="1" eaLnBrk="1" hangingPunct="1"/>
            <a:r>
              <a:rPr lang="en-US" altLang="zh-CN" sz="2400" b="1" dirty="0" smtClean="0">
                <a:solidFill>
                  <a:srgbClr val="FF0000"/>
                </a:solidFill>
              </a:rPr>
              <a:t>&lt;&lt;page&gt;&gt;</a:t>
            </a:r>
            <a:r>
              <a:rPr lang="zh-CN" altLang="en-US" sz="2400" b="1" dirty="0" smtClean="0"/>
              <a:t>用以表示</a:t>
            </a:r>
            <a:r>
              <a:rPr lang="en-US" altLang="zh-CN" sz="2400" b="1" dirty="0" smtClean="0"/>
              <a:t>Web</a:t>
            </a:r>
            <a:r>
              <a:rPr lang="zh-CN" altLang="en-US" sz="2400" b="1" dirty="0" smtClean="0"/>
              <a:t>页；</a:t>
            </a:r>
          </a:p>
          <a:p>
            <a:pPr lvl="1" eaLnBrk="1" hangingPunct="1"/>
            <a:r>
              <a:rPr lang="en-US" altLang="zh-CN" sz="2400" b="1" dirty="0" smtClean="0">
                <a:solidFill>
                  <a:srgbClr val="FF0000"/>
                </a:solidFill>
              </a:rPr>
              <a:t>&lt;&lt;document&gt;&gt;</a:t>
            </a:r>
            <a:r>
              <a:rPr lang="zh-CN" altLang="en-US" sz="2400" b="1" dirty="0" smtClean="0"/>
              <a:t>表示文档（包含文档，而不是可编译代码）</a:t>
            </a:r>
            <a:r>
              <a:rPr lang="zh-CN" altLang="en-US" sz="2400" dirty="0" smtClean="0"/>
              <a:t> </a:t>
            </a:r>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14" y="3347242"/>
            <a:ext cx="66294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a:t>
            </a:r>
            <a:r>
              <a:rPr lang="zh-CN" altLang="en-US" sz="4400" b="0" dirty="0" smtClean="0">
                <a:solidFill>
                  <a:srgbClr val="0070C0"/>
                </a:solidFill>
                <a:latin typeface="黑体" panose="02010609060101010101" pitchFamily="49" charset="-122"/>
                <a:ea typeface="黑体" panose="02010609060101010101" pitchFamily="49" charset="-122"/>
              </a:rPr>
              <a:t>组件图的应用</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10123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CN" altLang="en-US" sz="2400" b="1" dirty="0">
                <a:solidFill>
                  <a:srgbClr val="FF0000"/>
                </a:solidFill>
                <a:latin typeface="黑体" panose="02010609060101010101" pitchFamily="49" charset="-122"/>
                <a:ea typeface="黑体" panose="02010609060101010101" pitchFamily="49" charset="-122"/>
              </a:rPr>
              <a:t>源代码组件建模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0023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Rot="1" noChangeArrowheads="1"/>
          </p:cNvSpPr>
          <p:nvPr>
            <p:ph type="body" idx="1"/>
          </p:nvPr>
        </p:nvSpPr>
        <p:spPr>
          <a:xfrm>
            <a:off x="325272" y="1865361"/>
            <a:ext cx="8610600" cy="4419600"/>
          </a:xfrm>
        </p:spPr>
        <p:txBody>
          <a:bodyPr>
            <a:noAutofit/>
          </a:bodyPr>
          <a:lstStyle/>
          <a:p>
            <a:pPr eaLnBrk="1" hangingPunct="1">
              <a:lnSpc>
                <a:spcPct val="90000"/>
              </a:lnSpc>
            </a:pPr>
            <a:r>
              <a:rPr lang="zh-CN" altLang="en-US" sz="2400" b="1" dirty="0" smtClean="0"/>
              <a:t>通过组件图可以给出数据库组件的模型，而每个数据库组件又可以包含数据库表组件。</a:t>
            </a:r>
          </a:p>
          <a:p>
            <a:pPr eaLnBrk="1" hangingPunct="1">
              <a:lnSpc>
                <a:spcPct val="90000"/>
              </a:lnSpc>
            </a:pPr>
            <a:r>
              <a:rPr lang="zh-CN" altLang="en-US" sz="2400" b="1" dirty="0" smtClean="0"/>
              <a:t>通过数据库组件建模，可以使用特殊符号来代替通常情况下的数据库或数据库表的表示法；还可以描述与每个数据库表组件相关的字段与存储过程。</a:t>
            </a:r>
          </a:p>
          <a:p>
            <a:pPr eaLnBrk="1" hangingPunct="1">
              <a:lnSpc>
                <a:spcPct val="90000"/>
              </a:lnSpc>
            </a:pPr>
            <a:r>
              <a:rPr lang="zh-CN" altLang="en-US" sz="2400" b="1" dirty="0" smtClean="0"/>
              <a:t>可以通过组件建模将系统中可能包含的大量库表情况清晰地显示出来。</a:t>
            </a:r>
          </a:p>
          <a:p>
            <a:pPr eaLnBrk="1" hangingPunct="1">
              <a:lnSpc>
                <a:spcPct val="90000"/>
              </a:lnSpc>
            </a:pPr>
            <a:r>
              <a:rPr lang="zh-CN" altLang="en-US" sz="2400" b="1" dirty="0" smtClean="0"/>
              <a:t>在数据库组件建模过程中，可以使用</a:t>
            </a:r>
            <a:r>
              <a:rPr lang="en-US" altLang="zh-CN" sz="2400" b="1" dirty="0" smtClean="0">
                <a:solidFill>
                  <a:srgbClr val="FF0000"/>
                </a:solidFill>
              </a:rPr>
              <a:t>&lt;&lt;library&gt;&gt;</a:t>
            </a:r>
            <a:r>
              <a:rPr lang="zh-CN" altLang="en-US" sz="2400" b="1" dirty="0" smtClean="0"/>
              <a:t>、</a:t>
            </a:r>
            <a:r>
              <a:rPr lang="en-US" altLang="zh-CN" sz="2400" b="1" dirty="0" smtClean="0">
                <a:solidFill>
                  <a:srgbClr val="FF0000"/>
                </a:solidFill>
              </a:rPr>
              <a:t>&lt;&lt;table&gt;&gt;</a:t>
            </a:r>
            <a:r>
              <a:rPr lang="zh-CN" altLang="en-US" sz="2400" b="1" dirty="0" smtClean="0"/>
              <a:t>符号来分别指出组件是数据库组件和数据库表组件。</a:t>
            </a:r>
            <a:r>
              <a:rPr lang="zh-CN" altLang="en-US" sz="2400" dirty="0" smtClean="0"/>
              <a:t>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a:t>
            </a:r>
            <a:r>
              <a:rPr lang="zh-CN" altLang="en-US" sz="4400" b="0" dirty="0" smtClean="0">
                <a:solidFill>
                  <a:srgbClr val="0070C0"/>
                </a:solidFill>
                <a:latin typeface="黑体" panose="02010609060101010101" pitchFamily="49" charset="-122"/>
                <a:ea typeface="黑体" panose="02010609060101010101" pitchFamily="49" charset="-122"/>
              </a:rPr>
              <a:t>组件图的应用</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10123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CN" altLang="en-US" sz="2400" b="1" dirty="0" smtClean="0">
                <a:solidFill>
                  <a:srgbClr val="FF0000"/>
                </a:solidFill>
                <a:latin typeface="黑体" panose="02010609060101010101" pitchFamily="49" charset="-122"/>
                <a:ea typeface="黑体" panose="02010609060101010101" pitchFamily="49" charset="-122"/>
              </a:rPr>
              <a:t>数据库组件</a:t>
            </a:r>
            <a:r>
              <a:rPr kumimoji="1" lang="zh-CN" altLang="en-US" sz="2400" b="1" dirty="0">
                <a:solidFill>
                  <a:srgbClr val="FF0000"/>
                </a:solidFill>
                <a:latin typeface="黑体" panose="02010609060101010101" pitchFamily="49" charset="-122"/>
                <a:ea typeface="黑体" panose="02010609060101010101" pitchFamily="49" charset="-122"/>
              </a:rPr>
              <a:t>建模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80964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Rot="1" noChangeArrowheads="1"/>
          </p:cNvSpPr>
          <p:nvPr>
            <p:ph type="body" idx="1"/>
          </p:nvPr>
        </p:nvSpPr>
        <p:spPr>
          <a:xfrm>
            <a:off x="152400" y="5344205"/>
            <a:ext cx="8839200" cy="969509"/>
          </a:xfrm>
        </p:spPr>
        <p:txBody>
          <a:bodyPr>
            <a:normAutofit/>
          </a:bodyPr>
          <a:lstStyle/>
          <a:p>
            <a:pPr eaLnBrk="1" hangingPunct="1"/>
            <a:r>
              <a:rPr lang="en-US" altLang="zh-CN" sz="2400" b="1" dirty="0" smtClean="0">
                <a:solidFill>
                  <a:srgbClr val="FF0000"/>
                </a:solidFill>
              </a:rPr>
              <a:t>Course.mdb</a:t>
            </a:r>
            <a:r>
              <a:rPr lang="zh-CN" altLang="en-US" sz="2400" b="1" dirty="0" smtClean="0"/>
              <a:t>组件代表</a:t>
            </a:r>
            <a:r>
              <a:rPr lang="en-US" altLang="zh-CN" sz="2400" b="1" dirty="0" smtClean="0"/>
              <a:t>Access</a:t>
            </a:r>
            <a:r>
              <a:rPr lang="zh-CN" altLang="en-US" sz="2400" b="1" dirty="0" smtClean="0"/>
              <a:t>数据库，</a:t>
            </a:r>
            <a:r>
              <a:rPr lang="en-US" altLang="zh-CN" sz="2400" b="1" dirty="0" smtClean="0">
                <a:solidFill>
                  <a:srgbClr val="FF0000"/>
                </a:solidFill>
              </a:rPr>
              <a:t>Student</a:t>
            </a:r>
            <a:r>
              <a:rPr lang="zh-CN" altLang="en-US" sz="2400" b="1" dirty="0" smtClean="0"/>
              <a:t>组件、</a:t>
            </a:r>
            <a:r>
              <a:rPr lang="en-US" altLang="zh-CN" sz="2400" b="1" dirty="0" smtClean="0">
                <a:solidFill>
                  <a:srgbClr val="FF0000"/>
                </a:solidFill>
              </a:rPr>
              <a:t>Course</a:t>
            </a:r>
            <a:r>
              <a:rPr lang="zh-CN" altLang="en-US" sz="2400" b="1" dirty="0" smtClean="0"/>
              <a:t>组件和</a:t>
            </a:r>
            <a:r>
              <a:rPr lang="en-US" altLang="zh-CN" sz="2400" b="1" dirty="0" smtClean="0">
                <a:solidFill>
                  <a:srgbClr val="FF0000"/>
                </a:solidFill>
              </a:rPr>
              <a:t>Elective</a:t>
            </a:r>
            <a:r>
              <a:rPr lang="zh-CN" altLang="en-US" sz="2400" b="1" dirty="0" smtClean="0"/>
              <a:t>组件是组成</a:t>
            </a:r>
            <a:r>
              <a:rPr lang="en-US" altLang="zh-CN" sz="2400" b="1" dirty="0" smtClean="0"/>
              <a:t>Course.mdb</a:t>
            </a:r>
            <a:r>
              <a:rPr lang="zh-CN" altLang="en-US" sz="2400" b="1" dirty="0" smtClean="0"/>
              <a:t>数据库的</a:t>
            </a:r>
            <a:r>
              <a:rPr lang="en-US" altLang="zh-CN" sz="2400" b="1" dirty="0" smtClean="0"/>
              <a:t>3</a:t>
            </a:r>
            <a:r>
              <a:rPr lang="zh-CN" altLang="en-US" sz="2400" b="1" dirty="0" smtClean="0"/>
              <a:t>个数据库表。</a:t>
            </a:r>
            <a:r>
              <a:rPr lang="zh-CN" altLang="en-US" sz="2400" dirty="0" smtClean="0"/>
              <a:t> </a:t>
            </a: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1212041"/>
            <a:ext cx="8730343" cy="42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a:solidFill>
                  <a:srgbClr val="0070C0"/>
                </a:solidFill>
                <a:latin typeface="黑体" panose="02010609060101010101" pitchFamily="49" charset="-122"/>
                <a:ea typeface="黑体" panose="02010609060101010101" pitchFamily="49" charset="-122"/>
              </a:rPr>
              <a:t>五、</a:t>
            </a:r>
            <a:r>
              <a:rPr lang="zh-CN" altLang="en-US" sz="4400" b="0" dirty="0" smtClean="0">
                <a:solidFill>
                  <a:srgbClr val="0070C0"/>
                </a:solidFill>
                <a:latin typeface="黑体" panose="02010609060101010101" pitchFamily="49" charset="-122"/>
                <a:ea typeface="黑体" panose="02010609060101010101" pitchFamily="49" charset="-122"/>
              </a:rPr>
              <a:t>组件图的应用</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10123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CN" altLang="en-US" sz="2400" b="1" dirty="0" smtClean="0">
                <a:solidFill>
                  <a:srgbClr val="FF0000"/>
                </a:solidFill>
                <a:latin typeface="黑体" panose="02010609060101010101" pitchFamily="49" charset="-122"/>
                <a:ea typeface="黑体" panose="02010609060101010101" pitchFamily="49" charset="-122"/>
              </a:rPr>
              <a:t>数据库组件</a:t>
            </a:r>
            <a:r>
              <a:rPr kumimoji="1" lang="zh-CN" altLang="en-US" sz="2400" b="1" dirty="0">
                <a:solidFill>
                  <a:srgbClr val="FF0000"/>
                </a:solidFill>
                <a:latin typeface="黑体" panose="02010609060101010101" pitchFamily="49" charset="-122"/>
                <a:ea typeface="黑体" panose="02010609060101010101" pitchFamily="49" charset="-122"/>
              </a:rPr>
              <a:t>建模</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358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77566" y="1103769"/>
            <a:ext cx="8143919" cy="5416774"/>
          </a:xfrm>
        </p:spPr>
        <p:txBody>
          <a:bodyPr>
            <a:noAutofit/>
          </a:bodyPr>
          <a:lstStyle/>
          <a:p>
            <a:pPr>
              <a:buClr>
                <a:schemeClr val="tx1"/>
              </a:buClr>
              <a:buSzTx/>
              <a:buFont typeface="Arial" panose="020B0604020202020204" pitchFamily="34" charset="0"/>
              <a:buChar char="•"/>
              <a:defRPr/>
            </a:pPr>
            <a:r>
              <a:rPr lang="zh-CN" altLang="en-US" sz="2400" b="1" dirty="0"/>
              <a:t>组件图用于对系统的物理实现进行建模，描述系统组件与组件之间的关系。</a:t>
            </a:r>
          </a:p>
          <a:p>
            <a:pPr>
              <a:buClr>
                <a:schemeClr val="tx1"/>
              </a:buClr>
              <a:buSzTx/>
              <a:buFont typeface="Arial" panose="020B0604020202020204" pitchFamily="34" charset="0"/>
              <a:buChar char="•"/>
              <a:defRPr/>
            </a:pPr>
            <a:r>
              <a:rPr lang="zh-CN" altLang="en-US" sz="2400" b="1" dirty="0"/>
              <a:t>组件本身是系统的一个物理模块，它的设计应充分体现软件的模块性和可重用性。</a:t>
            </a:r>
            <a:r>
              <a:rPr lang="zh-CN" altLang="en-US" sz="2400" dirty="0"/>
              <a:t> </a:t>
            </a:r>
          </a:p>
          <a:p>
            <a:pPr>
              <a:buFont typeface="Arial" panose="020B0604020202020204" pitchFamily="34" charset="0"/>
              <a:buChar char="•"/>
              <a:defRPr/>
            </a:pPr>
            <a:r>
              <a:rPr lang="zh-CN" altLang="en-US" sz="2400" b="1" dirty="0">
                <a:solidFill>
                  <a:srgbClr val="000000"/>
                </a:solidFill>
                <a:effectLst>
                  <a:outerShdw blurRad="38100" dist="38100" dir="2700000" algn="tl">
                    <a:srgbClr val="C0C0C0"/>
                  </a:outerShdw>
                </a:effectLst>
              </a:rPr>
              <a:t>组件设计时，设计一个结构良好的组件应遵循以下原则：</a:t>
            </a:r>
          </a:p>
          <a:p>
            <a:pPr marL="883920" lvl="1" indent="-609600">
              <a:buClr>
                <a:schemeClr val="tx1"/>
              </a:buClr>
              <a:buSzTx/>
              <a:buFont typeface="Wingdings" panose="05000000000000000000" pitchFamily="2" charset="2"/>
              <a:buAutoNum type="circleNumDbPlain"/>
              <a:defRPr/>
            </a:pPr>
            <a:r>
              <a:rPr lang="zh-CN" altLang="en-US" sz="2200" b="1" dirty="0"/>
              <a:t>从物理结构上对软件系统进行抽象。</a:t>
            </a:r>
          </a:p>
          <a:p>
            <a:pPr marL="883920" lvl="1" indent="-609600">
              <a:buClr>
                <a:schemeClr val="tx1"/>
              </a:buClr>
              <a:buSzTx/>
              <a:buFont typeface="Wingdings" panose="05000000000000000000" pitchFamily="2" charset="2"/>
              <a:buAutoNum type="circleNumDbPlain"/>
              <a:defRPr/>
            </a:pPr>
            <a:r>
              <a:rPr lang="zh-CN" altLang="en-US" sz="2200" b="1" dirty="0"/>
              <a:t>组件应是内聚的。</a:t>
            </a:r>
          </a:p>
          <a:p>
            <a:pPr marL="883920" lvl="1" indent="-609600">
              <a:buClr>
                <a:schemeClr val="tx1"/>
              </a:buClr>
              <a:buSzTx/>
              <a:buFont typeface="Wingdings" panose="05000000000000000000" pitchFamily="2" charset="2"/>
              <a:buAutoNum type="circleNumDbPlain"/>
              <a:defRPr/>
            </a:pPr>
            <a:r>
              <a:rPr lang="zh-CN" altLang="en-US" sz="2200" b="1" dirty="0"/>
              <a:t>组件中的类应彼此重用。</a:t>
            </a:r>
          </a:p>
          <a:p>
            <a:pPr marL="883920" lvl="1" indent="-609600">
              <a:buClr>
                <a:schemeClr val="tx1"/>
              </a:buClr>
              <a:buSzTx/>
              <a:buFont typeface="Wingdings" panose="05000000000000000000" pitchFamily="2" charset="2"/>
              <a:buAutoNum type="circleNumDbPlain"/>
              <a:defRPr/>
            </a:pPr>
            <a:r>
              <a:rPr lang="zh-CN" altLang="en-US" sz="2200" b="1" dirty="0"/>
              <a:t>提供一组定义完整的接口实现。</a:t>
            </a:r>
          </a:p>
          <a:p>
            <a:pPr marL="883920" lvl="1" indent="-609600">
              <a:buClr>
                <a:schemeClr val="tx1"/>
              </a:buClr>
              <a:buSzTx/>
              <a:buFont typeface="Wingdings" panose="05000000000000000000" pitchFamily="2" charset="2"/>
              <a:buAutoNum type="circleNumDbPlain"/>
              <a:defRPr/>
            </a:pPr>
            <a:r>
              <a:rPr lang="zh-CN" altLang="en-US" sz="2200" b="1" dirty="0"/>
              <a:t>组件所包含的类其功能应相关，以便于满足实现接口。</a:t>
            </a:r>
          </a:p>
          <a:p>
            <a:pPr marL="883920" lvl="1" indent="-609600">
              <a:buClr>
                <a:schemeClr val="tx1"/>
              </a:buClr>
              <a:buSzTx/>
              <a:buFont typeface="Wingdings" panose="05000000000000000000" pitchFamily="2" charset="2"/>
              <a:buAutoNum type="circleNumDbPlain"/>
              <a:defRPr/>
            </a:pPr>
            <a:r>
              <a:rPr lang="zh-CN" altLang="en-US" sz="2200" b="1" dirty="0"/>
              <a:t>组件之间不应有循环的依赖。</a:t>
            </a:r>
          </a:p>
          <a:p>
            <a:pPr marL="883920" lvl="1" indent="-609600">
              <a:buClr>
                <a:schemeClr val="tx1"/>
              </a:buClr>
              <a:buSzTx/>
              <a:buFont typeface="Wingdings" panose="05000000000000000000" pitchFamily="2" charset="2"/>
              <a:buAutoNum type="circleNumDbPlain"/>
              <a:defRPr/>
            </a:pPr>
            <a:r>
              <a:rPr lang="zh-CN" altLang="en-US" sz="2200" b="1" dirty="0"/>
              <a:t>组件、接口之间一般只有依赖和实现关系</a:t>
            </a:r>
            <a:endParaRPr lang="en-US" altLang="zh-CN" sz="2200" b="1" dirty="0" smtClean="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六、组件图建模</a:t>
            </a:r>
            <a:endParaRPr lang="zh-CN" altLang="en-US" dirty="0"/>
          </a:p>
        </p:txBody>
      </p:sp>
    </p:spTree>
    <p:extLst>
      <p:ext uri="{BB962C8B-B14F-4D97-AF65-F5344CB8AC3E}">
        <p14:creationId xmlns:p14="http://schemas.microsoft.com/office/powerpoint/2010/main" val="3636927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77567" y="1103769"/>
            <a:ext cx="7772400" cy="4050792"/>
          </a:xfrm>
        </p:spPr>
        <p:txBody>
          <a:bodyPr>
            <a:noAutofit/>
          </a:bodyPr>
          <a:lstStyle/>
          <a:p>
            <a:pPr marL="609600" indent="-609600">
              <a:buFont typeface="Wingdings" panose="05000000000000000000" pitchFamily="2" charset="2"/>
              <a:buAutoNum type="circleNumDbPlain"/>
            </a:pPr>
            <a:r>
              <a:rPr lang="zh-CN" altLang="en-US" sz="2400" b="1" dirty="0" smtClean="0"/>
              <a:t>对</a:t>
            </a:r>
            <a:r>
              <a:rPr lang="zh-CN" altLang="en-US" sz="2400" b="1" dirty="0"/>
              <a:t>系统中的组件建模。</a:t>
            </a:r>
          </a:p>
          <a:p>
            <a:pPr marL="609600" indent="-609600">
              <a:buFont typeface="Wingdings" panose="05000000000000000000" pitchFamily="2" charset="2"/>
              <a:buAutoNum type="circleNumDbPlain"/>
            </a:pPr>
            <a:r>
              <a:rPr lang="zh-CN" altLang="en-US" sz="2400" b="1" dirty="0"/>
              <a:t>对相应组件提供的接口建模。</a:t>
            </a:r>
          </a:p>
          <a:p>
            <a:pPr marL="609600" indent="-609600">
              <a:buFont typeface="Wingdings" panose="05000000000000000000" pitchFamily="2" charset="2"/>
              <a:buAutoNum type="circleNumDbPlain"/>
            </a:pPr>
            <a:r>
              <a:rPr lang="zh-CN" altLang="en-US" sz="2400" b="1" dirty="0"/>
              <a:t>对组件之间的依赖关系建模。</a:t>
            </a:r>
          </a:p>
          <a:p>
            <a:pPr marL="609600" indent="-609600">
              <a:buFont typeface="Wingdings" panose="05000000000000000000" pitchFamily="2" charset="2"/>
              <a:buAutoNum type="circleNumDbPlain"/>
            </a:pPr>
            <a:r>
              <a:rPr lang="zh-CN" altLang="en-US" sz="2400" b="1" dirty="0"/>
              <a:t>将逻辑设计映射成物理实现。</a:t>
            </a:r>
          </a:p>
          <a:p>
            <a:pPr marL="609600" indent="-609600">
              <a:buFont typeface="Wingdings" panose="05000000000000000000" pitchFamily="2" charset="2"/>
              <a:buAutoNum type="circleNumDbPlain"/>
            </a:pPr>
            <a:r>
              <a:rPr lang="zh-CN" altLang="en-US" sz="2400" b="1" dirty="0"/>
              <a:t>对建模的结果进行精化和细化。</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六、组件图建模</a:t>
            </a:r>
            <a:endParaRPr lang="zh-CN" altLang="en-US" dirty="0"/>
          </a:p>
        </p:txBody>
      </p:sp>
    </p:spTree>
    <p:extLst>
      <p:ext uri="{BB962C8B-B14F-4D97-AF65-F5344CB8AC3E}">
        <p14:creationId xmlns:p14="http://schemas.microsoft.com/office/powerpoint/2010/main" val="1126957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25272" y="1128252"/>
            <a:ext cx="8534400" cy="4498975"/>
          </a:xfrm>
        </p:spPr>
        <p:txBody>
          <a:bodyPr>
            <a:noAutofit/>
          </a:bodyPr>
          <a:lstStyle/>
          <a:p>
            <a:r>
              <a:rPr lang="zh-CN" altLang="en-US" sz="2400" b="1" dirty="0" smtClean="0"/>
              <a:t>（一）使用</a:t>
            </a:r>
            <a:r>
              <a:rPr lang="en-US" altLang="zh-CN" sz="2400" b="1" dirty="0"/>
              <a:t>Rational Rose</a:t>
            </a:r>
            <a:r>
              <a:rPr lang="zh-CN" altLang="en-US" sz="2400" b="1" dirty="0"/>
              <a:t>绘制组件图的</a:t>
            </a:r>
            <a:r>
              <a:rPr lang="zh-CN" altLang="en-US" sz="2400" b="1" dirty="0" smtClean="0"/>
              <a:t>步骤</a:t>
            </a:r>
            <a:endParaRPr lang="en-US" altLang="zh-CN" sz="2400" b="1" dirty="0" smtClean="0"/>
          </a:p>
          <a:p>
            <a:pPr lvl="1"/>
            <a:r>
              <a:rPr lang="en-US" altLang="zh-CN" sz="2200" dirty="0"/>
              <a:t>1.  </a:t>
            </a:r>
            <a:r>
              <a:rPr lang="zh-CN" altLang="en-US" sz="2200" b="1" dirty="0"/>
              <a:t>创建组件图</a:t>
            </a:r>
          </a:p>
          <a:p>
            <a:pPr lvl="1"/>
            <a:r>
              <a:rPr lang="en-US" altLang="zh-CN" sz="2200" b="1" dirty="0"/>
              <a:t>2.  </a:t>
            </a:r>
            <a:r>
              <a:rPr lang="zh-CN" altLang="en-US" sz="2200" b="1" dirty="0"/>
              <a:t>组件图工具栏按钮简介</a:t>
            </a:r>
          </a:p>
          <a:p>
            <a:pPr lvl="1"/>
            <a:r>
              <a:rPr lang="en-US" altLang="zh-CN" sz="2200" b="1" dirty="0"/>
              <a:t>3.  </a:t>
            </a:r>
            <a:r>
              <a:rPr lang="zh-CN" altLang="en-US" sz="2200" b="1" dirty="0"/>
              <a:t>添加组件</a:t>
            </a:r>
          </a:p>
          <a:p>
            <a:pPr lvl="1"/>
            <a:r>
              <a:rPr lang="en-US" altLang="zh-CN" sz="2200" b="1" dirty="0"/>
              <a:t>4.  </a:t>
            </a:r>
            <a:r>
              <a:rPr lang="zh-CN" altLang="en-US" sz="2200" b="1" dirty="0"/>
              <a:t>增加组件的细节</a:t>
            </a:r>
          </a:p>
          <a:p>
            <a:pPr lvl="1"/>
            <a:r>
              <a:rPr lang="en-US" altLang="zh-CN" sz="2200" b="1" dirty="0"/>
              <a:t>5.  </a:t>
            </a:r>
            <a:r>
              <a:rPr lang="zh-CN" altLang="en-US" sz="2200" b="1" dirty="0"/>
              <a:t>增加组件之间的依赖</a:t>
            </a:r>
          </a:p>
          <a:p>
            <a:endParaRPr lang="zh-CN" altLang="en-US" sz="2400" b="1" dirty="0"/>
          </a:p>
          <a:p>
            <a:r>
              <a:rPr lang="zh-CN" altLang="en-US" sz="2400" b="1" dirty="0" smtClean="0"/>
              <a:t>（二）图书馆</a:t>
            </a:r>
            <a:r>
              <a:rPr lang="zh-CN" altLang="en-US" sz="2400" b="1" dirty="0"/>
              <a:t>管理系统的组件</a:t>
            </a:r>
            <a:r>
              <a:rPr lang="zh-CN" altLang="en-US" sz="2400" b="1" dirty="0" smtClean="0"/>
              <a:t>图</a:t>
            </a:r>
            <a:endParaRPr lang="en-US" altLang="zh-CN" sz="2400" b="1" dirty="0" smtClean="0"/>
          </a:p>
          <a:p>
            <a:pPr lvl="1"/>
            <a:r>
              <a:rPr lang="en-US" altLang="zh-CN" sz="2200" b="1" dirty="0"/>
              <a:t>1.  </a:t>
            </a:r>
            <a:r>
              <a:rPr lang="zh-CN" altLang="en-US" sz="2200" b="1" dirty="0"/>
              <a:t>业务对象组件图</a:t>
            </a:r>
          </a:p>
          <a:p>
            <a:pPr lvl="1"/>
            <a:r>
              <a:rPr lang="en-US" altLang="zh-CN" sz="2200" b="1" dirty="0"/>
              <a:t>2.  </a:t>
            </a:r>
            <a:r>
              <a:rPr lang="zh-CN" altLang="en-US" sz="2200" b="1" dirty="0"/>
              <a:t>用户界面组件图</a:t>
            </a:r>
          </a:p>
          <a:p>
            <a:endParaRPr lang="zh-CN" altLang="en-US" sz="24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1852150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143000"/>
            <a:ext cx="8686800" cy="5294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
        <p:nvSpPr>
          <p:cNvPr id="2" name="矩形 1"/>
          <p:cNvSpPr/>
          <p:nvPr/>
        </p:nvSpPr>
        <p:spPr>
          <a:xfrm>
            <a:off x="2806514" y="3559323"/>
            <a:ext cx="2339102" cy="461665"/>
          </a:xfrm>
          <a:prstGeom prst="rect">
            <a:avLst/>
          </a:prstGeom>
        </p:spPr>
        <p:txBody>
          <a:bodyPr wrap="none">
            <a:spAutoFit/>
          </a:bodyPr>
          <a:lstStyle/>
          <a:p>
            <a:r>
              <a:rPr lang="zh-CN" altLang="en-US" sz="2400" dirty="0">
                <a:solidFill>
                  <a:srgbClr val="7030A0"/>
                </a:solidFill>
              </a:rPr>
              <a:t>业务对象组件图</a:t>
            </a:r>
          </a:p>
        </p:txBody>
      </p:sp>
    </p:spTree>
    <p:extLst>
      <p:ext uri="{BB962C8B-B14F-4D97-AF65-F5344CB8AC3E}">
        <p14:creationId xmlns:p14="http://schemas.microsoft.com/office/powerpoint/2010/main" val="35027017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0" y="858838"/>
            <a:ext cx="7924800" cy="5999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7285108" y="2349598"/>
            <a:ext cx="1401692" cy="1200329"/>
          </a:xfrm>
          <a:prstGeom prst="rect">
            <a:avLst/>
          </a:prstGeom>
        </p:spPr>
        <p:txBody>
          <a:bodyPr wrap="square">
            <a:spAutoFit/>
          </a:bodyPr>
          <a:lstStyle/>
          <a:p>
            <a:pPr algn="just"/>
            <a:r>
              <a:rPr lang="zh-CN" altLang="en-US" sz="2400" dirty="0">
                <a:solidFill>
                  <a:srgbClr val="7030A0"/>
                </a:solidFill>
              </a:rPr>
              <a:t>用户界面组件图</a:t>
            </a:r>
          </a:p>
        </p:txBody>
      </p:sp>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七、练习</a:t>
            </a:r>
            <a:endParaRPr lang="zh-CN" altLang="en-US" dirty="0"/>
          </a:p>
        </p:txBody>
      </p:sp>
    </p:spTree>
    <p:extLst>
      <p:ext uri="{BB962C8B-B14F-4D97-AF65-F5344CB8AC3E}">
        <p14:creationId xmlns:p14="http://schemas.microsoft.com/office/powerpoint/2010/main" val="1987857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206828" y="1404258"/>
            <a:ext cx="8305800" cy="2643266"/>
          </a:xfrm>
        </p:spPr>
        <p:txBody>
          <a:bodyPr>
            <a:noAutofit/>
          </a:bodyPr>
          <a:lstStyle/>
          <a:p>
            <a:pPr>
              <a:lnSpc>
                <a:spcPct val="90000"/>
              </a:lnSpc>
            </a:pPr>
            <a:r>
              <a:rPr lang="zh-CN" altLang="en-US" sz="2400" b="1" dirty="0"/>
              <a:t>前面学过的</a:t>
            </a:r>
            <a:r>
              <a:rPr lang="en-US" altLang="zh-CN" sz="2400" b="1" dirty="0" err="1"/>
              <a:t>uml</a:t>
            </a:r>
            <a:r>
              <a:rPr lang="zh-CN" altLang="en-US" sz="2400" b="1" dirty="0"/>
              <a:t>图都建立在概念层面上，在完成系统的逻辑设计之后，接下来要考虑的就是系统的物理实现。</a:t>
            </a:r>
          </a:p>
          <a:p>
            <a:pPr>
              <a:lnSpc>
                <a:spcPct val="90000"/>
              </a:lnSpc>
            </a:pPr>
            <a:r>
              <a:rPr lang="en-US" altLang="zh-CN" sz="2400" b="1" dirty="0" smtClean="0">
                <a:solidFill>
                  <a:srgbClr val="FF0000"/>
                </a:solidFill>
              </a:rPr>
              <a:t>UML</a:t>
            </a:r>
            <a:r>
              <a:rPr lang="zh-CN" altLang="en-US" sz="2400" b="1" dirty="0">
                <a:solidFill>
                  <a:srgbClr val="FF0000"/>
                </a:solidFill>
              </a:rPr>
              <a:t>中的物理实现图</a:t>
            </a:r>
            <a:r>
              <a:rPr lang="zh-CN" altLang="en-US" sz="2400" b="1" dirty="0"/>
              <a:t>包括</a:t>
            </a:r>
            <a:r>
              <a:rPr lang="zh-CN" altLang="en-US" sz="2400" b="1" dirty="0">
                <a:solidFill>
                  <a:srgbClr val="000099"/>
                </a:solidFill>
              </a:rPr>
              <a:t>组件图（构件图）</a:t>
            </a:r>
            <a:r>
              <a:rPr lang="zh-CN" altLang="en-US" sz="2400" b="1" dirty="0"/>
              <a:t>和</a:t>
            </a:r>
            <a:r>
              <a:rPr lang="zh-CN" altLang="en-US" sz="2400" b="1" dirty="0">
                <a:solidFill>
                  <a:srgbClr val="000099"/>
                </a:solidFill>
              </a:rPr>
              <a:t>部署图（配置图）</a:t>
            </a:r>
            <a:r>
              <a:rPr lang="zh-CN" altLang="en-US" sz="2400" b="1" dirty="0"/>
              <a:t>两种类型。</a:t>
            </a:r>
          </a:p>
          <a:p>
            <a:pPr>
              <a:lnSpc>
                <a:spcPct val="90000"/>
              </a:lnSpc>
            </a:pPr>
            <a:r>
              <a:rPr lang="zh-CN" altLang="en-US" sz="2400" b="1" dirty="0" smtClean="0">
                <a:solidFill>
                  <a:srgbClr val="000099"/>
                </a:solidFill>
              </a:rPr>
              <a:t>组件</a:t>
            </a:r>
            <a:r>
              <a:rPr lang="zh-CN" altLang="en-US" sz="2400" b="1" dirty="0">
                <a:solidFill>
                  <a:srgbClr val="000099"/>
                </a:solidFill>
              </a:rPr>
              <a:t>图</a:t>
            </a:r>
            <a:r>
              <a:rPr lang="zh-CN" altLang="en-US" sz="2400" b="1" dirty="0"/>
              <a:t>可以描述软件的各个组件以及它们之间的关系，</a:t>
            </a:r>
            <a:r>
              <a:rPr lang="zh-CN" altLang="en-US" sz="2400" b="1" dirty="0">
                <a:solidFill>
                  <a:srgbClr val="000099"/>
                </a:solidFill>
              </a:rPr>
              <a:t>部署图</a:t>
            </a:r>
            <a:r>
              <a:rPr lang="zh-CN" altLang="en-US" sz="2400" b="1" dirty="0"/>
              <a:t>可以描述硬件以及它们之间的关系。</a:t>
            </a:r>
          </a:p>
        </p:txBody>
      </p:sp>
      <p:sp>
        <p:nvSpPr>
          <p:cNvPr id="6" name="Rectangle 3"/>
          <p:cNvSpPr txBox="1">
            <a:spLocks noChangeArrowheads="1"/>
          </p:cNvSpPr>
          <p:nvPr/>
        </p:nvSpPr>
        <p:spPr>
          <a:xfrm>
            <a:off x="206828" y="4186810"/>
            <a:ext cx="8458200" cy="1722027"/>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0" indent="0">
              <a:buNone/>
            </a:pPr>
            <a:r>
              <a:rPr lang="zh-CN" altLang="en-US" sz="2400" b="1" dirty="0" smtClean="0">
                <a:solidFill>
                  <a:srgbClr val="FF0000"/>
                </a:solidFill>
              </a:rPr>
              <a:t> 组件图（</a:t>
            </a:r>
            <a:r>
              <a:rPr lang="en-US" altLang="zh-CN" sz="2400" b="1" dirty="0" smtClean="0">
                <a:solidFill>
                  <a:srgbClr val="FF0000"/>
                </a:solidFill>
              </a:rPr>
              <a:t>Component Diagram</a:t>
            </a:r>
            <a:r>
              <a:rPr lang="zh-CN" altLang="en-US" sz="2400" b="1" dirty="0" smtClean="0">
                <a:solidFill>
                  <a:srgbClr val="FF0000"/>
                </a:solidFill>
              </a:rPr>
              <a:t>）</a:t>
            </a:r>
            <a:r>
              <a:rPr lang="zh-CN" altLang="en-US" sz="2400" b="1" dirty="0" smtClean="0"/>
              <a:t>用来建模系统的各个组件（包括源代码文件、二进制文件、脚本、可执行文件）之间的关系，它们是通过功能或者位置（文件）组织在一起的。</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一、概述</a:t>
            </a:r>
            <a:endParaRPr lang="zh-CN" altLang="en-US" dirty="0"/>
          </a:p>
        </p:txBody>
      </p:sp>
    </p:spTree>
    <p:extLst>
      <p:ext uri="{BB962C8B-B14F-4D97-AF65-F5344CB8AC3E}">
        <p14:creationId xmlns:p14="http://schemas.microsoft.com/office/powerpoint/2010/main" val="42597724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84632"/>
            <a:ext cx="8128416" cy="711122"/>
          </a:xfrm>
        </p:spPr>
        <p:txBody>
          <a:bodyPr>
            <a:normAutofit fontScale="90000"/>
          </a:bodyPr>
          <a:lstStyle/>
          <a:p>
            <a:r>
              <a:rPr lang="zh-Hans" altLang="en-US" dirty="0"/>
              <a:t>系统分析与设计</a:t>
            </a:r>
            <a:r>
              <a:rPr lang="en-US" altLang="zh-Hans" dirty="0" smtClean="0"/>
              <a:t>—</a:t>
            </a:r>
            <a:r>
              <a:rPr lang="zh-CN" altLang="en-US" dirty="0"/>
              <a:t>配置</a:t>
            </a:r>
            <a:r>
              <a:rPr lang="zh-CN" altLang="en-US" dirty="0" smtClean="0"/>
              <a:t>图（部署图）</a:t>
            </a:r>
            <a:endParaRPr lang="zh-CN" altLang="en-US" dirty="0"/>
          </a:p>
        </p:txBody>
      </p:sp>
      <p:sp>
        <p:nvSpPr>
          <p:cNvPr id="4" name="Rectangle 3"/>
          <p:cNvSpPr txBox="1">
            <a:spLocks noChangeArrowheads="1"/>
          </p:cNvSpPr>
          <p:nvPr/>
        </p:nvSpPr>
        <p:spPr>
          <a:xfrm>
            <a:off x="856397" y="1618397"/>
            <a:ext cx="6705600" cy="3429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514350" indent="-514350">
              <a:lnSpc>
                <a:spcPct val="80000"/>
              </a:lnSpc>
              <a:buFont typeface="+mj-ea"/>
              <a:buAutoNum type="ea1JpnChsDbPeriod"/>
            </a:pPr>
            <a:r>
              <a:rPr lang="zh-CN" altLang="en-US" sz="2400" dirty="0" smtClean="0">
                <a:solidFill>
                  <a:srgbClr val="0070C0"/>
                </a:solidFill>
              </a:rPr>
              <a:t>概述</a:t>
            </a:r>
            <a:endParaRPr lang="zh-CN" altLang="en-US" sz="2400" dirty="0">
              <a:solidFill>
                <a:srgbClr val="0070C0"/>
              </a:solidFill>
            </a:endParaRPr>
          </a:p>
          <a:p>
            <a:pPr marL="514350" indent="-514350">
              <a:lnSpc>
                <a:spcPct val="80000"/>
              </a:lnSpc>
              <a:buFont typeface="+mj-ea"/>
              <a:buAutoNum type="ea1JpnChsDbPeriod"/>
            </a:pPr>
            <a:r>
              <a:rPr lang="zh-CN" altLang="en-US" sz="2400" dirty="0">
                <a:solidFill>
                  <a:srgbClr val="0070C0"/>
                </a:solidFill>
              </a:rPr>
              <a:t>节点</a:t>
            </a:r>
          </a:p>
          <a:p>
            <a:pPr marL="514350" indent="-514350">
              <a:lnSpc>
                <a:spcPct val="80000"/>
              </a:lnSpc>
              <a:buFont typeface="+mj-ea"/>
              <a:buAutoNum type="ea1JpnChsDbPeriod"/>
            </a:pPr>
            <a:r>
              <a:rPr lang="zh-CN" altLang="en-US" sz="2400" dirty="0" smtClean="0">
                <a:solidFill>
                  <a:srgbClr val="0070C0"/>
                </a:solidFill>
              </a:rPr>
              <a:t>关联关系</a:t>
            </a:r>
            <a:endParaRPr lang="en-US" altLang="zh-CN" sz="2400" dirty="0" smtClean="0">
              <a:solidFill>
                <a:srgbClr val="0070C0"/>
              </a:solidFill>
            </a:endParaRPr>
          </a:p>
          <a:p>
            <a:pPr marL="514350" indent="-514350">
              <a:lnSpc>
                <a:spcPct val="80000"/>
              </a:lnSpc>
              <a:buFont typeface="+mj-ea"/>
              <a:buAutoNum type="ea1JpnChsDbPeriod"/>
            </a:pPr>
            <a:r>
              <a:rPr lang="zh-CN" altLang="en-US" sz="2400" dirty="0" smtClean="0">
                <a:solidFill>
                  <a:srgbClr val="0070C0"/>
                </a:solidFill>
              </a:rPr>
              <a:t>配置图建模</a:t>
            </a:r>
            <a:endParaRPr lang="zh-CN" altLang="en-US" sz="2400" dirty="0">
              <a:solidFill>
                <a:srgbClr val="0070C0"/>
              </a:solidFill>
            </a:endParaRPr>
          </a:p>
          <a:p>
            <a:pPr marL="514350" indent="-514350">
              <a:lnSpc>
                <a:spcPct val="80000"/>
              </a:lnSpc>
              <a:buFont typeface="+mj-ea"/>
              <a:buAutoNum type="ea1JpnChsDbPeriod"/>
            </a:pPr>
            <a:r>
              <a:rPr lang="zh-CN" altLang="en-US" sz="2400" dirty="0" smtClean="0">
                <a:solidFill>
                  <a:srgbClr val="0070C0"/>
                </a:solidFill>
              </a:rPr>
              <a:t>练习</a:t>
            </a:r>
            <a:endParaRPr lang="zh-CN" altLang="en-US" sz="2400" dirty="0">
              <a:solidFill>
                <a:srgbClr val="0070C0"/>
              </a:solidFill>
            </a:endParaRPr>
          </a:p>
          <a:p>
            <a:pPr marL="514350" indent="-514350">
              <a:lnSpc>
                <a:spcPct val="80000"/>
              </a:lnSpc>
              <a:buFont typeface="+mj-ea"/>
              <a:buAutoNum type="ea1JpnChsDbPeriod"/>
            </a:pPr>
            <a:endParaRPr lang="zh-CN" altLang="en-US" sz="2400" dirty="0">
              <a:solidFill>
                <a:srgbClr val="0070C0"/>
              </a:solidFill>
            </a:endParaRPr>
          </a:p>
        </p:txBody>
      </p:sp>
    </p:spTree>
    <p:extLst>
      <p:ext uri="{BB962C8B-B14F-4D97-AF65-F5344CB8AC3E}">
        <p14:creationId xmlns:p14="http://schemas.microsoft.com/office/powerpoint/2010/main" val="8142609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type="body" idx="1"/>
          </p:nvPr>
        </p:nvSpPr>
        <p:spPr>
          <a:xfrm>
            <a:off x="400665" y="1334828"/>
            <a:ext cx="8300883" cy="1580759"/>
          </a:xfrm>
        </p:spPr>
        <p:txBody>
          <a:bodyPr>
            <a:noAutofit/>
          </a:bodyPr>
          <a:lstStyle/>
          <a:p>
            <a:pPr marL="360363" indent="-360363"/>
            <a:r>
              <a:rPr lang="zh-CN" altLang="en-US" sz="2400" dirty="0">
                <a:latin typeface="+mn-ea"/>
              </a:rPr>
              <a:t>配置图描述了运行软件的系统中硬件和软件的物理结构</a:t>
            </a:r>
            <a:r>
              <a:rPr lang="zh-CN" altLang="en-US" sz="2400" dirty="0">
                <a:latin typeface="+mn-ea"/>
              </a:rPr>
              <a:t>。其定义是：“</a:t>
            </a:r>
            <a:r>
              <a:rPr lang="zh-CN" altLang="en-US" sz="2400" dirty="0">
                <a:solidFill>
                  <a:srgbClr val="FF0000"/>
                </a:solidFill>
                <a:latin typeface="+mn-ea"/>
              </a:rPr>
              <a:t>一种描述系统执行结构的图，它把系统制品表示成结点，通过通信路径连接这些结点而构成网络。结点通常以嵌套的方式定义，即表示硬件设备，也表示软件执行环境。</a:t>
            </a:r>
            <a:r>
              <a:rPr lang="zh-CN" altLang="en-US" sz="2400" dirty="0" smtClean="0">
                <a:solidFill>
                  <a:srgbClr val="FF0000"/>
                </a:solidFill>
                <a:latin typeface="+mn-ea"/>
              </a:rPr>
              <a:t>”</a:t>
            </a:r>
            <a:endParaRPr lang="zh-CN" altLang="en-US" sz="2400" dirty="0">
              <a:latin typeface="+mn-ea"/>
            </a:endParaRPr>
          </a:p>
          <a:p>
            <a:pPr marL="360363" indent="-360363">
              <a:lnSpc>
                <a:spcPct val="90000"/>
              </a:lnSpc>
            </a:pPr>
            <a:r>
              <a:rPr lang="zh-CN" altLang="en-US" sz="2400" dirty="0">
                <a:latin typeface="+mn-ea"/>
              </a:rPr>
              <a:t>配置图中通常包含</a:t>
            </a:r>
            <a:r>
              <a:rPr lang="en-US" altLang="zh-CN" sz="2400" dirty="0">
                <a:latin typeface="+mn-ea"/>
              </a:rPr>
              <a:t>2</a:t>
            </a:r>
            <a:r>
              <a:rPr lang="zh-CN" altLang="en-US" sz="2400" dirty="0">
                <a:latin typeface="+mn-ea"/>
              </a:rPr>
              <a:t>个元素：</a:t>
            </a:r>
          </a:p>
          <a:p>
            <a:pPr marL="360363" indent="-360363">
              <a:lnSpc>
                <a:spcPct val="90000"/>
              </a:lnSpc>
              <a:buFont typeface="Wingdings" panose="05000000000000000000" pitchFamily="2" charset="2"/>
              <a:buAutoNum type="circleNumDbPlain"/>
            </a:pPr>
            <a:r>
              <a:rPr lang="zh-CN" altLang="en-US" sz="2400" dirty="0">
                <a:latin typeface="+mn-ea"/>
              </a:rPr>
              <a:t>节点（</a:t>
            </a:r>
            <a:r>
              <a:rPr lang="en-US" altLang="zh-CN" sz="2400" dirty="0">
                <a:latin typeface="+mn-ea"/>
              </a:rPr>
              <a:t>Node</a:t>
            </a:r>
            <a:r>
              <a:rPr lang="zh-CN" altLang="en-US" sz="2400" dirty="0">
                <a:latin typeface="+mn-ea"/>
              </a:rPr>
              <a:t>）</a:t>
            </a:r>
          </a:p>
          <a:p>
            <a:pPr marL="360363" indent="-360363">
              <a:lnSpc>
                <a:spcPct val="90000"/>
              </a:lnSpc>
              <a:buFont typeface="Wingdings" panose="05000000000000000000" pitchFamily="2" charset="2"/>
              <a:buAutoNum type="circleNumDbPlain"/>
            </a:pPr>
            <a:r>
              <a:rPr lang="zh-CN" altLang="en-US" sz="2400" dirty="0">
                <a:latin typeface="+mn-ea"/>
              </a:rPr>
              <a:t>关联关系（</a:t>
            </a:r>
            <a:r>
              <a:rPr lang="en-US" altLang="zh-CN" sz="2400" dirty="0">
                <a:latin typeface="+mn-ea"/>
              </a:rPr>
              <a:t>Association</a:t>
            </a:r>
            <a:r>
              <a:rPr lang="zh-CN" altLang="en-US" sz="2400" dirty="0" smtClean="0">
                <a:latin typeface="+mn-ea"/>
              </a:rPr>
              <a:t>）</a:t>
            </a:r>
            <a:endParaRPr lang="zh-CN" altLang="en-US" sz="2400" dirty="0">
              <a:latin typeface="+mn-ea"/>
            </a:endParaRP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一、概述</a:t>
            </a:r>
            <a:endParaRPr lang="zh-CN" altLang="en-US" dirty="0"/>
          </a:p>
        </p:txBody>
      </p:sp>
      <p:sp>
        <p:nvSpPr>
          <p:cNvPr id="3" name="矩形 2"/>
          <p:cNvSpPr/>
          <p:nvPr/>
        </p:nvSpPr>
        <p:spPr>
          <a:xfrm>
            <a:off x="206017" y="4833038"/>
            <a:ext cx="4493341" cy="1754326"/>
          </a:xfrm>
          <a:prstGeom prst="rect">
            <a:avLst/>
          </a:prstGeom>
        </p:spPr>
        <p:txBody>
          <a:bodyPr wrap="square">
            <a:spAutoFit/>
          </a:bodyPr>
          <a:lstStyle/>
          <a:p>
            <a:pPr>
              <a:lnSpc>
                <a:spcPct val="90000"/>
              </a:lnSpc>
            </a:pPr>
            <a:r>
              <a:rPr lang="zh-CN" altLang="en-US" sz="2400" dirty="0"/>
              <a:t>配置图可以显示节点以及它们之间的必要连接，也可以显示这些连接的类型，还可以显示组件和组件之间的依赖关系，但是每个组件必须存在于某些节点上。 </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04710" y="2684207"/>
            <a:ext cx="4501026" cy="36969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295778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Rot="1" noChangeArrowheads="1"/>
          </p:cNvSpPr>
          <p:nvPr>
            <p:ph type="body" idx="1"/>
          </p:nvPr>
        </p:nvSpPr>
        <p:spPr>
          <a:xfrm>
            <a:off x="284956" y="1246239"/>
            <a:ext cx="8686800" cy="4498975"/>
          </a:xfrm>
        </p:spPr>
        <p:txBody>
          <a:bodyPr>
            <a:normAutofit/>
          </a:bodyPr>
          <a:lstStyle/>
          <a:p>
            <a:r>
              <a:rPr lang="zh-CN" altLang="en-US" sz="2400" dirty="0"/>
              <a:t>节点是在运行时代表计算资源的的物理元素。</a:t>
            </a:r>
          </a:p>
          <a:p>
            <a:r>
              <a:rPr lang="zh-CN" altLang="en-US" sz="2400" dirty="0"/>
              <a:t>节点通常拥有一些内存，并具有处理能力。</a:t>
            </a:r>
          </a:p>
          <a:p>
            <a:r>
              <a:rPr lang="zh-CN" altLang="en-US" sz="2400" dirty="0"/>
              <a:t>节点通过查看对实现系统有用的硬件资源来确定，这需要从能力和物理位置两方面来考虑。</a:t>
            </a:r>
          </a:p>
          <a:p>
            <a:r>
              <a:rPr lang="zh-CN" altLang="en-US" sz="2400" dirty="0"/>
              <a:t>在</a:t>
            </a:r>
            <a:r>
              <a:rPr lang="en-US" altLang="zh-CN" sz="2400" dirty="0"/>
              <a:t>UML</a:t>
            </a:r>
            <a:r>
              <a:rPr lang="zh-CN" altLang="en-US" sz="2400" dirty="0"/>
              <a:t>中，节点用一个立方体来表示。 </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724400"/>
            <a:ext cx="163671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二、节点</a:t>
            </a:r>
            <a:endParaRPr lang="zh-CN" altLang="en-US" dirty="0"/>
          </a:p>
        </p:txBody>
      </p:sp>
    </p:spTree>
    <p:extLst>
      <p:ext uri="{BB962C8B-B14F-4D97-AF65-F5344CB8AC3E}">
        <p14:creationId xmlns:p14="http://schemas.microsoft.com/office/powerpoint/2010/main" val="2610566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type="body" sz="half" idx="1"/>
          </p:nvPr>
        </p:nvSpPr>
        <p:spPr>
          <a:xfrm>
            <a:off x="408039" y="1207986"/>
            <a:ext cx="4038600" cy="4411662"/>
          </a:xfrm>
        </p:spPr>
        <p:txBody>
          <a:bodyPr/>
          <a:lstStyle/>
          <a:p>
            <a:r>
              <a:rPr lang="zh-CN" altLang="en-US" sz="2800"/>
              <a:t>节点与组件的比较：</a:t>
            </a:r>
          </a:p>
        </p:txBody>
      </p:sp>
      <p:graphicFrame>
        <p:nvGraphicFramePr>
          <p:cNvPr id="32789" name="Group 21"/>
          <p:cNvGraphicFramePr>
            <a:graphicFrameLocks noGrp="1"/>
          </p:cNvGraphicFramePr>
          <p:nvPr>
            <p:ph sz="half" idx="2"/>
          </p:nvPr>
        </p:nvGraphicFramePr>
        <p:xfrm>
          <a:off x="1219200" y="2514600"/>
          <a:ext cx="7239000" cy="3337560"/>
        </p:xfrm>
        <a:graphic>
          <a:graphicData uri="http://schemas.openxmlformats.org/drawingml/2006/table">
            <a:tbl>
              <a:tblPr/>
              <a:tblGrid>
                <a:gridCol w="3619500">
                  <a:extLst>
                    <a:ext uri="{9D8B030D-6E8A-4147-A177-3AD203B41FA5}">
                      <a16:colId xmlns:a16="http://schemas.microsoft.com/office/drawing/2014/main" val="832776480"/>
                    </a:ext>
                  </a:extLst>
                </a:gridCol>
                <a:gridCol w="3619500">
                  <a:extLst>
                    <a:ext uri="{9D8B030D-6E8A-4147-A177-3AD203B41FA5}">
                      <a16:colId xmlns:a16="http://schemas.microsoft.com/office/drawing/2014/main" val="3935225621"/>
                    </a:ext>
                  </a:extLst>
                </a:gridCol>
              </a:tblGrid>
              <a:tr h="6858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相同点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不同点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0990040"/>
                  </a:ext>
                </a:extLst>
              </a:tr>
              <a:tr h="215741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二者都有名称和关系；都可以有实例；都可以被嵌套；都可以参与交互。</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组件是参与系统执行的事物，而节点是执行组件的事物；组件表示逻辑元素的物理包装，而节点表示组件的物理配置。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2384904"/>
                  </a:ext>
                </a:extLst>
              </a:tr>
            </a:tbl>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二、节点</a:t>
            </a:r>
            <a:endParaRPr lang="zh-CN" altLang="en-US" dirty="0"/>
          </a:p>
        </p:txBody>
      </p:sp>
    </p:spTree>
    <p:extLst>
      <p:ext uri="{BB962C8B-B14F-4D97-AF65-F5344CB8AC3E}">
        <p14:creationId xmlns:p14="http://schemas.microsoft.com/office/powerpoint/2010/main" val="3641439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1"/>
          </p:nvPr>
        </p:nvSpPr>
        <p:spPr>
          <a:xfrm>
            <a:off x="535898" y="1553049"/>
            <a:ext cx="7772400" cy="1558677"/>
          </a:xfrm>
        </p:spPr>
        <p:txBody>
          <a:bodyPr/>
          <a:lstStyle/>
          <a:p>
            <a:r>
              <a:rPr lang="zh-CN" altLang="en-US" dirty="0"/>
              <a:t>每一个节点都必须有一个区别于其他节点的名称。节点的名称是一个字符串，位于节点图标的内部。</a:t>
            </a:r>
          </a:p>
          <a:p>
            <a:r>
              <a:rPr lang="zh-CN" altLang="en-US" dirty="0"/>
              <a:t>节点名称通常是从现实的词汇表中抽取出来的短名词或名词短语。</a:t>
            </a:r>
          </a:p>
          <a:p>
            <a:r>
              <a:rPr lang="zh-CN" altLang="en-US" dirty="0"/>
              <a:t>节点的名称有两种：简单名和路径名。</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二、节点</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41927"/>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名称</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sp>
        <p:nvSpPr>
          <p:cNvPr id="7" name="Rectangle 3"/>
          <p:cNvSpPr txBox="1">
            <a:spLocks noRot="1" noChangeArrowheads="1"/>
          </p:cNvSpPr>
          <p:nvPr/>
        </p:nvSpPr>
        <p:spPr>
          <a:xfrm>
            <a:off x="535898" y="3822848"/>
            <a:ext cx="5746915" cy="122139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609600" indent="-609600"/>
            <a:r>
              <a:rPr lang="zh-CN" altLang="en-US" dirty="0" smtClean="0"/>
              <a:t>在实际的建模过程中，可以把节点分为两种类型：</a:t>
            </a:r>
          </a:p>
          <a:p>
            <a:pPr marL="609600" indent="-609600">
              <a:buFont typeface="Wingdings" pitchFamily="2" charset="2"/>
              <a:buAutoNum type="circleNumDbPlain"/>
            </a:pPr>
            <a:r>
              <a:rPr lang="zh-CN" altLang="en-US" dirty="0" smtClean="0"/>
              <a:t>处理器（</a:t>
            </a:r>
            <a:r>
              <a:rPr lang="en-US" altLang="zh-CN" dirty="0" smtClean="0"/>
              <a:t>Processor</a:t>
            </a:r>
            <a:r>
              <a:rPr lang="zh-CN" altLang="en-US" dirty="0" smtClean="0"/>
              <a:t>）：</a:t>
            </a:r>
            <a:r>
              <a:rPr lang="zh-CN" altLang="en-US" dirty="0"/>
              <a:t>处理器是能够执行软件、具有计算能力的节点。 </a:t>
            </a:r>
            <a:endParaRPr lang="zh-CN" altLang="en-US" dirty="0" smtClean="0"/>
          </a:p>
          <a:p>
            <a:pPr marL="609600" indent="-609600">
              <a:buFont typeface="Wingdings" pitchFamily="2" charset="2"/>
              <a:buAutoNum type="circleNumDbPlain"/>
            </a:pPr>
            <a:r>
              <a:rPr lang="zh-CN" altLang="en-US" dirty="0" smtClean="0"/>
              <a:t>设备（</a:t>
            </a:r>
            <a:r>
              <a:rPr lang="en-US" altLang="zh-CN" dirty="0" smtClean="0"/>
              <a:t>Device</a:t>
            </a:r>
            <a:r>
              <a:rPr lang="zh-CN" altLang="en-US" dirty="0" smtClean="0"/>
              <a:t>） ：</a:t>
            </a:r>
            <a:r>
              <a:rPr lang="zh-CN" altLang="en-US" dirty="0"/>
              <a:t>设备是没有计算能力的节点，通常情况下都是通过其接口为外部提供某种服务。</a:t>
            </a:r>
          </a:p>
          <a:p>
            <a:pPr marL="0" indent="0">
              <a:buNone/>
            </a:pPr>
            <a:endParaRPr lang="zh-CN" altLang="en-US" dirty="0"/>
          </a:p>
        </p:txBody>
      </p:sp>
      <p:sp>
        <p:nvSpPr>
          <p:cNvPr id="8" name="文本框 7">
            <a:extLst>
              <a:ext uri="{FF2B5EF4-FFF2-40B4-BE49-F238E27FC236}">
                <a16:creationId xmlns:a16="http://schemas.microsoft.com/office/drawing/2014/main" id="{6EC53871-C795-0242-80AC-EC3542AED0D3}"/>
              </a:ext>
            </a:extLst>
          </p:cNvPr>
          <p:cNvSpPr txBox="1"/>
          <p:nvPr/>
        </p:nvSpPr>
        <p:spPr>
          <a:xfrm>
            <a:off x="325272" y="3272172"/>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节点的种类</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813" y="2848124"/>
            <a:ext cx="2632229" cy="194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813" y="4639828"/>
            <a:ext cx="2521694" cy="191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88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additive="base">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type="body" idx="1"/>
          </p:nvPr>
        </p:nvSpPr>
        <p:spPr>
          <a:xfrm>
            <a:off x="453453" y="1491750"/>
            <a:ext cx="8128416" cy="1686165"/>
          </a:xfrm>
        </p:spPr>
        <p:txBody>
          <a:bodyPr>
            <a:normAutofit/>
          </a:bodyPr>
          <a:lstStyle/>
          <a:p>
            <a:r>
              <a:rPr lang="zh-CN" altLang="en-US" dirty="0"/>
              <a:t>配置图可以将节点和组件结合起来，以建模处理资源和软件实现之间的关系。</a:t>
            </a:r>
          </a:p>
          <a:p>
            <a:r>
              <a:rPr lang="zh-CN" altLang="en-US" dirty="0"/>
              <a:t>当组件驻留在某个节点时，可以将它建模在图上该节点的内部。</a:t>
            </a:r>
          </a:p>
          <a:p>
            <a:r>
              <a:rPr lang="zh-CN" altLang="en-US" dirty="0"/>
              <a:t>为显示组件之间的逻辑通信，需要添加一条表示依赖关系的虚线箭头。 </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二、节点</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325272" y="841927"/>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3.</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节点中的配置</a:t>
            </a:r>
            <a:endParaRPr kumimoji="1" lang="zh-CN" altLang="en-US" sz="2400" b="1" dirty="0">
              <a:solidFill>
                <a:srgbClr val="FF000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71204" y="3485212"/>
            <a:ext cx="3592648" cy="2885607"/>
          </a:xfrm>
          <a:prstGeom prst="rect">
            <a:avLst/>
          </a:prstGeom>
        </p:spPr>
      </p:pic>
      <p:pic>
        <p:nvPicPr>
          <p:cNvPr id="6" name="图片 5"/>
          <p:cNvPicPr>
            <a:picLocks noChangeAspect="1"/>
          </p:cNvPicPr>
          <p:nvPr/>
        </p:nvPicPr>
        <p:blipFill>
          <a:blip r:embed="rId4"/>
          <a:stretch>
            <a:fillRect/>
          </a:stretch>
        </p:blipFill>
        <p:spPr>
          <a:xfrm>
            <a:off x="3918243" y="3310138"/>
            <a:ext cx="5114921" cy="1384597"/>
          </a:xfrm>
          <a:prstGeom prst="rect">
            <a:avLst/>
          </a:prstGeom>
        </p:spPr>
      </p:pic>
      <p:sp>
        <p:nvSpPr>
          <p:cNvPr id="9" name="Rectangle 3"/>
          <p:cNvSpPr txBox="1">
            <a:spLocks noRot="1" noChangeArrowheads="1"/>
          </p:cNvSpPr>
          <p:nvPr/>
        </p:nvSpPr>
        <p:spPr>
          <a:xfrm>
            <a:off x="3918243" y="4826958"/>
            <a:ext cx="4865539" cy="145376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smtClean="0"/>
              <a:t>可以在节点和组件之间添加一条表示依赖关系的虚线箭头，并使用构造型来表示节点对组件的包容。 </a:t>
            </a:r>
            <a:endParaRPr lang="zh-CN" altLang="en-US" sz="2400" dirty="0"/>
          </a:p>
        </p:txBody>
      </p:sp>
    </p:spTree>
    <p:extLst>
      <p:ext uri="{BB962C8B-B14F-4D97-AF65-F5344CB8AC3E}">
        <p14:creationId xmlns:p14="http://schemas.microsoft.com/office/powerpoint/2010/main" val="242473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 calcmode="lin" valueType="num">
                                      <p:cBhvr additive="base">
                                        <p:cTn id="12"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891">
                                            <p:txEl>
                                              <p:pRg st="1" end="1"/>
                                            </p:txEl>
                                          </p:spTgt>
                                        </p:tgtEl>
                                        <p:attrNameLst>
                                          <p:attrName>ppt_y</p:attrName>
                                        </p:attrNameLst>
                                      </p:cBhvr>
                                      <p:tavLst>
                                        <p:tav tm="0">
                                          <p:val>
                                            <p:strVal val="1+#ppt_h/2"/>
                                          </p:val>
                                        </p:tav>
                                        <p:tav tm="100000">
                                          <p:val>
                                            <p:strVal val="#ppt_y"/>
                                          </p:val>
                                        </p:tav>
                                      </p:tavLst>
                                    </p:anim>
                                  </p:childTnLst>
                                </p:cTn>
                              </p:par>
                              <p:par>
                                <p:cTn id="14" presetID="1"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7891">
                                            <p:txEl>
                                              <p:pRg st="2" end="2"/>
                                            </p:txEl>
                                          </p:spTgt>
                                        </p:tgtEl>
                                        <p:attrNameLst>
                                          <p:attrName>style.visibility</p:attrName>
                                        </p:attrNameLst>
                                      </p:cBhvr>
                                      <p:to>
                                        <p:strVal val="visible"/>
                                      </p:to>
                                    </p:set>
                                    <p:anim calcmode="lin" valueType="num">
                                      <p:cBhvr additive="base">
                                        <p:cTn id="20"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Rot="1" noChangeArrowheads="1"/>
          </p:cNvSpPr>
          <p:nvPr>
            <p:ph type="body" idx="1"/>
          </p:nvPr>
        </p:nvSpPr>
        <p:spPr>
          <a:xfrm>
            <a:off x="325272" y="1022281"/>
            <a:ext cx="8622785" cy="1720919"/>
          </a:xfrm>
        </p:spPr>
        <p:txBody>
          <a:bodyPr>
            <a:noAutofit/>
          </a:bodyPr>
          <a:lstStyle/>
          <a:p>
            <a:r>
              <a:rPr lang="zh-CN" altLang="en-US" sz="2400" dirty="0"/>
              <a:t>配置图用关联关系表示各节点之间通信路径，表示为一条实线。</a:t>
            </a:r>
          </a:p>
          <a:p>
            <a:r>
              <a:rPr lang="zh-CN" altLang="en-US" sz="2400" dirty="0"/>
              <a:t>在连接硬件是通常关心结点之间的连接方式和通信方式，因此结点之间的关联关系一般不使用名称标识，而是使用构造型来描述，如</a:t>
            </a:r>
            <a:r>
              <a:rPr lang="en-US" altLang="zh-CN" sz="2400" dirty="0"/>
              <a:t>&lt;&lt;TCP/IP&gt;&gt;</a:t>
            </a:r>
            <a:r>
              <a:rPr lang="zh-CN" altLang="en-US" sz="2400" dirty="0"/>
              <a:t>、</a:t>
            </a:r>
            <a:r>
              <a:rPr lang="en-US" altLang="zh-CN" sz="2400" dirty="0"/>
              <a:t>&lt;&lt;HTTP&gt;&gt;</a:t>
            </a:r>
            <a:r>
              <a:rPr lang="zh-CN" altLang="en-US" sz="2400" dirty="0"/>
              <a:t>、</a:t>
            </a:r>
            <a:r>
              <a:rPr lang="en-US" altLang="zh-CN" sz="2400" dirty="0"/>
              <a:t>&lt;&lt;USB&gt;&gt;</a:t>
            </a:r>
            <a:r>
              <a:rPr lang="zh-CN" altLang="en-US" sz="2400" dirty="0"/>
              <a:t>等</a:t>
            </a:r>
            <a:endParaRPr lang="zh-CN" altLang="en-US"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三、关联关系</a:t>
            </a:r>
            <a:endParaRPr lang="zh-CN" altLang="en-US" dirty="0"/>
          </a:p>
        </p:txBody>
      </p:sp>
      <p:pic>
        <p:nvPicPr>
          <p:cNvPr id="3" name="图片 2"/>
          <p:cNvPicPr>
            <a:picLocks noChangeAspect="1"/>
          </p:cNvPicPr>
          <p:nvPr/>
        </p:nvPicPr>
        <p:blipFill>
          <a:blip r:embed="rId3"/>
          <a:stretch>
            <a:fillRect/>
          </a:stretch>
        </p:blipFill>
        <p:spPr>
          <a:xfrm>
            <a:off x="600368" y="2743200"/>
            <a:ext cx="8072591" cy="4294619"/>
          </a:xfrm>
          <a:prstGeom prst="rect">
            <a:avLst/>
          </a:prstGeom>
        </p:spPr>
      </p:pic>
    </p:spTree>
    <p:extLst>
      <p:ext uri="{BB962C8B-B14F-4D97-AF65-F5344CB8AC3E}">
        <p14:creationId xmlns:p14="http://schemas.microsoft.com/office/powerpoint/2010/main" val="12003492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Rot="1" noChangeArrowheads="1"/>
          </p:cNvSpPr>
          <p:nvPr>
            <p:ph type="body" idx="1"/>
          </p:nvPr>
        </p:nvSpPr>
        <p:spPr>
          <a:xfrm>
            <a:off x="437605" y="1363762"/>
            <a:ext cx="7772400" cy="4050792"/>
          </a:xfrm>
        </p:spPr>
        <p:txBody>
          <a:bodyPr>
            <a:noAutofit/>
          </a:bodyPr>
          <a:lstStyle/>
          <a:p>
            <a:pPr marL="0" indent="444500">
              <a:buNone/>
            </a:pPr>
            <a:r>
              <a:rPr lang="zh-CN" altLang="en-US" sz="2400" dirty="0"/>
              <a:t>运行环境比较简单的小型软件系统不需要进行配置图建模。</a:t>
            </a:r>
          </a:p>
          <a:p>
            <a:pPr marL="0" indent="444500">
              <a:buNone/>
            </a:pPr>
            <a:r>
              <a:rPr lang="zh-CN" altLang="en-US" sz="2400" dirty="0"/>
              <a:t>如果要开发的软件系统需要使用出标准设备之外的其他设备（如路由器、打印机、扫描仪等），或者系统中的硬件设备、软件组件分布在多个处理器上，这时就必须进行配置图建模。 </a:t>
            </a:r>
            <a:endParaRPr lang="en-US" altLang="zh-CN" sz="2400" dirty="0" smtClean="0"/>
          </a:p>
          <a:p>
            <a:pPr marL="609600" indent="-609600">
              <a:buFont typeface="Wingdings" panose="05000000000000000000" pitchFamily="2" charset="2"/>
              <a:buAutoNum type="circleNumDbPlain"/>
            </a:pPr>
            <a:r>
              <a:rPr lang="zh-CN" altLang="en-US" sz="2400" dirty="0" smtClean="0"/>
              <a:t>对</a:t>
            </a:r>
            <a:r>
              <a:rPr lang="zh-CN" altLang="en-US" sz="2400" dirty="0"/>
              <a:t>系统中的节点建模。</a:t>
            </a:r>
          </a:p>
          <a:p>
            <a:pPr marL="609600" indent="-609600">
              <a:buFont typeface="Wingdings" panose="05000000000000000000" pitchFamily="2" charset="2"/>
              <a:buAutoNum type="circleNumDbPlain"/>
            </a:pPr>
            <a:r>
              <a:rPr lang="zh-CN" altLang="en-US" sz="2400" dirty="0"/>
              <a:t>对节点之间的关联关系建模。</a:t>
            </a:r>
          </a:p>
          <a:p>
            <a:pPr marL="609600" indent="-609600">
              <a:buFont typeface="Wingdings" panose="05000000000000000000" pitchFamily="2" charset="2"/>
              <a:buAutoNum type="circleNumDbPlain"/>
            </a:pPr>
            <a:r>
              <a:rPr lang="zh-CN" altLang="en-US" sz="2400" dirty="0"/>
              <a:t>对驻留在节点上的组件建模。</a:t>
            </a:r>
          </a:p>
          <a:p>
            <a:pPr marL="609600" indent="-609600">
              <a:buFont typeface="Wingdings" panose="05000000000000000000" pitchFamily="2" charset="2"/>
              <a:buAutoNum type="circleNumDbPlain"/>
            </a:pPr>
            <a:r>
              <a:rPr lang="zh-CN" altLang="en-US" sz="2400" dirty="0"/>
              <a:t>对驻留在节点上的组件之间的依赖关系建模。</a:t>
            </a:r>
          </a:p>
          <a:p>
            <a:pPr marL="609600" indent="-609600">
              <a:buFont typeface="Wingdings" panose="05000000000000000000" pitchFamily="2" charset="2"/>
              <a:buAutoNum type="circleNumDbPlain"/>
            </a:pPr>
            <a:r>
              <a:rPr lang="zh-CN" altLang="en-US" sz="2400" dirty="0"/>
              <a:t>对建模的结果进行精化和细化。</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a:t>
            </a:r>
            <a:r>
              <a:rPr lang="zh-CN" altLang="en-US" sz="4400" b="0" dirty="0" smtClean="0">
                <a:solidFill>
                  <a:srgbClr val="0070C0"/>
                </a:solidFill>
                <a:latin typeface="黑体" panose="02010609060101010101" pitchFamily="49" charset="-122"/>
                <a:ea typeface="黑体" panose="02010609060101010101" pitchFamily="49" charset="-122"/>
              </a:rPr>
              <a:t>配置</a:t>
            </a:r>
            <a:r>
              <a:rPr lang="zh-CN" altLang="en-US" sz="4400" b="0" dirty="0">
                <a:solidFill>
                  <a:srgbClr val="0070C0"/>
                </a:solidFill>
                <a:latin typeface="黑体" panose="02010609060101010101" pitchFamily="49" charset="-122"/>
                <a:ea typeface="黑体" panose="02010609060101010101" pitchFamily="49" charset="-122"/>
              </a:rPr>
              <a:t>图建模</a:t>
            </a:r>
            <a:endParaRPr lang="zh-CN" altLang="en-US" dirty="0"/>
          </a:p>
        </p:txBody>
      </p:sp>
    </p:spTree>
    <p:extLst>
      <p:ext uri="{BB962C8B-B14F-4D97-AF65-F5344CB8AC3E}">
        <p14:creationId xmlns:p14="http://schemas.microsoft.com/office/powerpoint/2010/main" val="29608323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Rot="1" noChangeArrowheads="1"/>
          </p:cNvSpPr>
          <p:nvPr>
            <p:ph type="body" idx="1"/>
          </p:nvPr>
        </p:nvSpPr>
        <p:spPr>
          <a:xfrm>
            <a:off x="522514" y="1217893"/>
            <a:ext cx="7772400" cy="2352621"/>
          </a:xfrm>
        </p:spPr>
        <p:txBody>
          <a:bodyPr>
            <a:normAutofit/>
          </a:bodyPr>
          <a:lstStyle/>
          <a:p>
            <a:r>
              <a:rPr lang="zh-CN" altLang="en-US" sz="2400" b="1" dirty="0" smtClean="0"/>
              <a:t>在</a:t>
            </a:r>
            <a:r>
              <a:rPr lang="zh-CN" altLang="en-US" sz="2400" b="1" dirty="0"/>
              <a:t>应用方面，通常可用配置图建模的系统有：</a:t>
            </a:r>
          </a:p>
          <a:p>
            <a:pPr lvl="1"/>
            <a:r>
              <a:rPr lang="zh-CN" altLang="en-US" sz="2400" b="1" dirty="0">
                <a:solidFill>
                  <a:srgbClr val="660066"/>
                </a:solidFill>
              </a:rPr>
              <a:t>客户机</a:t>
            </a:r>
            <a:r>
              <a:rPr lang="en-US" altLang="zh-CN" sz="2400" b="1" dirty="0">
                <a:solidFill>
                  <a:srgbClr val="660066"/>
                </a:solidFill>
              </a:rPr>
              <a:t>/</a:t>
            </a:r>
            <a:r>
              <a:rPr lang="zh-CN" altLang="en-US" sz="2400" b="1" dirty="0">
                <a:solidFill>
                  <a:srgbClr val="660066"/>
                </a:solidFill>
              </a:rPr>
              <a:t>服务器（</a:t>
            </a:r>
            <a:r>
              <a:rPr lang="en-US" altLang="zh-CN" sz="2400" b="1" dirty="0">
                <a:solidFill>
                  <a:srgbClr val="660066"/>
                </a:solidFill>
              </a:rPr>
              <a:t>C/S</a:t>
            </a:r>
            <a:r>
              <a:rPr lang="zh-CN" altLang="en-US" sz="2400" b="1" dirty="0">
                <a:solidFill>
                  <a:srgbClr val="660066"/>
                </a:solidFill>
              </a:rPr>
              <a:t>）系统</a:t>
            </a:r>
          </a:p>
          <a:p>
            <a:pPr lvl="1"/>
            <a:r>
              <a:rPr lang="zh-CN" altLang="en-US" sz="2400" b="1" dirty="0">
                <a:solidFill>
                  <a:srgbClr val="660066"/>
                </a:solidFill>
              </a:rPr>
              <a:t>浏览器</a:t>
            </a:r>
            <a:r>
              <a:rPr lang="en-US" altLang="zh-CN" sz="2400" b="1" dirty="0">
                <a:solidFill>
                  <a:srgbClr val="660066"/>
                </a:solidFill>
              </a:rPr>
              <a:t>/</a:t>
            </a:r>
            <a:r>
              <a:rPr lang="zh-CN" altLang="en-US" sz="2400" b="1" dirty="0">
                <a:solidFill>
                  <a:srgbClr val="660066"/>
                </a:solidFill>
              </a:rPr>
              <a:t>服务器（</a:t>
            </a:r>
            <a:r>
              <a:rPr lang="en-US" altLang="zh-CN" sz="2400" b="1" dirty="0">
                <a:solidFill>
                  <a:srgbClr val="660066"/>
                </a:solidFill>
              </a:rPr>
              <a:t>B/S</a:t>
            </a:r>
            <a:r>
              <a:rPr lang="zh-CN" altLang="en-US" sz="2400" b="1" dirty="0">
                <a:solidFill>
                  <a:srgbClr val="660066"/>
                </a:solidFill>
              </a:rPr>
              <a:t>）系统</a:t>
            </a:r>
          </a:p>
          <a:p>
            <a:pPr lvl="1"/>
            <a:r>
              <a:rPr lang="zh-CN" altLang="en-US" sz="2400" b="1" dirty="0">
                <a:solidFill>
                  <a:srgbClr val="660066"/>
                </a:solidFill>
              </a:rPr>
              <a:t>分布式系统</a:t>
            </a:r>
          </a:p>
          <a:p>
            <a:pPr lvl="1"/>
            <a:r>
              <a:rPr lang="zh-CN" altLang="en-US" sz="2400" b="1" dirty="0">
                <a:solidFill>
                  <a:srgbClr val="660066"/>
                </a:solidFill>
              </a:rPr>
              <a:t>嵌入式系统</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a:t>
            </a:r>
            <a:r>
              <a:rPr lang="zh-CN" altLang="en-US" sz="4400" b="0" dirty="0" smtClean="0">
                <a:solidFill>
                  <a:srgbClr val="0070C0"/>
                </a:solidFill>
                <a:latin typeface="黑体" panose="02010609060101010101" pitchFamily="49" charset="-122"/>
                <a:ea typeface="黑体" panose="02010609060101010101" pitchFamily="49" charset="-122"/>
              </a:rPr>
              <a:t>配置</a:t>
            </a:r>
            <a:r>
              <a:rPr lang="zh-CN" altLang="en-US" sz="4400" b="0" dirty="0">
                <a:solidFill>
                  <a:srgbClr val="0070C0"/>
                </a:solidFill>
                <a:latin typeface="黑体" panose="02010609060101010101" pitchFamily="49" charset="-122"/>
                <a:ea typeface="黑体" panose="02010609060101010101" pitchFamily="49" charset="-122"/>
              </a:rPr>
              <a:t>图建模</a:t>
            </a:r>
            <a:endParaRPr lang="zh-CN" altLang="en-US" dirty="0"/>
          </a:p>
        </p:txBody>
      </p:sp>
    </p:spTree>
    <p:extLst>
      <p:ext uri="{BB962C8B-B14F-4D97-AF65-F5344CB8AC3E}">
        <p14:creationId xmlns:p14="http://schemas.microsoft.com/office/powerpoint/2010/main" val="5832635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body" idx="1"/>
          </p:nvPr>
        </p:nvSpPr>
        <p:spPr>
          <a:xfrm>
            <a:off x="293915" y="1306286"/>
            <a:ext cx="8388350" cy="4833257"/>
          </a:xfrm>
        </p:spPr>
        <p:txBody>
          <a:bodyPr>
            <a:noAutofit/>
          </a:bodyPr>
          <a:lstStyle/>
          <a:p>
            <a:pPr>
              <a:lnSpc>
                <a:spcPct val="90000"/>
              </a:lnSpc>
            </a:pPr>
            <a:r>
              <a:rPr lang="zh-CN" altLang="en-US" sz="2400" b="1" dirty="0"/>
              <a:t>客户机</a:t>
            </a:r>
            <a:r>
              <a:rPr lang="en-US" altLang="zh-CN" sz="2400" b="1" dirty="0"/>
              <a:t>/</a:t>
            </a:r>
            <a:r>
              <a:rPr lang="zh-CN" altLang="en-US" sz="2400" b="1" dirty="0"/>
              <a:t>服务器（</a:t>
            </a:r>
            <a:r>
              <a:rPr lang="en-US" altLang="zh-CN" sz="2400" b="1" dirty="0"/>
              <a:t>C/S</a:t>
            </a:r>
            <a:r>
              <a:rPr lang="zh-CN" altLang="en-US" sz="2400" b="1" dirty="0"/>
              <a:t>）以及浏览器</a:t>
            </a:r>
            <a:r>
              <a:rPr lang="en-US" altLang="zh-CN" sz="2400" b="1" dirty="0"/>
              <a:t>/</a:t>
            </a:r>
            <a:r>
              <a:rPr lang="zh-CN" altLang="en-US" sz="2400" b="1" dirty="0"/>
              <a:t>服务器（</a:t>
            </a:r>
            <a:r>
              <a:rPr lang="en-US" altLang="zh-CN" sz="2400" b="1" dirty="0"/>
              <a:t>B/S</a:t>
            </a:r>
            <a:r>
              <a:rPr lang="zh-CN" altLang="en-US" sz="2400" b="1" dirty="0"/>
              <a:t>）两类系统的配置图建模比较相似，运用配置图能够可视化的显示在客户终端运行的组件和在服务器端运行的组件，还可以通过将组件与结点嵌套，通过结点间的关联为各种组件建立通信模型。</a:t>
            </a:r>
          </a:p>
          <a:p>
            <a:pPr>
              <a:lnSpc>
                <a:spcPct val="90000"/>
              </a:lnSpc>
            </a:pPr>
            <a:r>
              <a:rPr lang="zh-CN" altLang="en-US" sz="2400" b="1" dirty="0"/>
              <a:t>在客户机</a:t>
            </a:r>
            <a:r>
              <a:rPr lang="en-US" altLang="zh-CN" sz="2400" b="1" dirty="0"/>
              <a:t>/</a:t>
            </a:r>
            <a:r>
              <a:rPr lang="zh-CN" altLang="en-US" sz="2400" b="1" dirty="0"/>
              <a:t>服务器系统配置图建模时需要考虑客户端和服务器端的网络连接情况以及系统软件组件在各个节点上的分布。</a:t>
            </a:r>
          </a:p>
          <a:p>
            <a:pPr>
              <a:lnSpc>
                <a:spcPct val="90000"/>
              </a:lnSpc>
            </a:pPr>
            <a:r>
              <a:rPr lang="zh-CN" altLang="en-US" sz="2400" b="1" dirty="0"/>
              <a:t>系统主要分为</a:t>
            </a:r>
            <a:r>
              <a:rPr lang="zh-CN" altLang="en-US" sz="2400" b="1" dirty="0">
                <a:solidFill>
                  <a:srgbClr val="000000"/>
                </a:solidFill>
              </a:rPr>
              <a:t>“胖”客户机系统</a:t>
            </a:r>
            <a:r>
              <a:rPr lang="zh-CN" altLang="en-US" sz="2400" b="1" dirty="0"/>
              <a:t>和</a:t>
            </a:r>
            <a:r>
              <a:rPr lang="zh-CN" altLang="en-US" sz="2400" b="1" dirty="0">
                <a:solidFill>
                  <a:srgbClr val="000000"/>
                </a:solidFill>
              </a:rPr>
              <a:t>“瘦”客户机系统</a:t>
            </a:r>
            <a:r>
              <a:rPr lang="zh-CN" altLang="en-US" sz="2400" b="1" dirty="0"/>
              <a:t>两种。其中，</a:t>
            </a:r>
            <a:r>
              <a:rPr lang="zh-CN" altLang="en-US" sz="2400" b="1" dirty="0">
                <a:solidFill>
                  <a:srgbClr val="000000"/>
                </a:solidFill>
              </a:rPr>
              <a:t>“胖”客户机系统</a:t>
            </a:r>
            <a:r>
              <a:rPr lang="zh-CN" altLang="en-US" sz="2400" b="1" dirty="0"/>
              <a:t>的客户端具有较强的计算能力，可以执行系统的部分商业逻辑；而</a:t>
            </a:r>
            <a:r>
              <a:rPr lang="zh-CN" altLang="en-US" sz="2400" b="1" dirty="0">
                <a:solidFill>
                  <a:srgbClr val="000000"/>
                </a:solidFill>
              </a:rPr>
              <a:t>“瘦”客户机系统</a:t>
            </a:r>
            <a:r>
              <a:rPr lang="zh-CN" altLang="en-US" sz="2400" b="1" dirty="0"/>
              <a:t>的客户端只有有限的计算能力，一般只能管理用户界面和信息的显示。</a:t>
            </a:r>
            <a:r>
              <a:rPr lang="zh-CN" altLang="en-US" sz="2400" dirty="0"/>
              <a:t> </a:t>
            </a:r>
          </a:p>
        </p:txBody>
      </p:sp>
      <p:sp>
        <p:nvSpPr>
          <p:cNvPr id="3"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a:t>
            </a:r>
            <a:r>
              <a:rPr lang="zh-CN" altLang="en-US" sz="4400" b="0" dirty="0" smtClean="0">
                <a:solidFill>
                  <a:srgbClr val="0070C0"/>
                </a:solidFill>
                <a:latin typeface="黑体" panose="02010609060101010101" pitchFamily="49" charset="-122"/>
                <a:ea typeface="黑体" panose="02010609060101010101" pitchFamily="49" charset="-122"/>
              </a:rPr>
              <a:t>配置</a:t>
            </a:r>
            <a:r>
              <a:rPr lang="zh-CN" altLang="en-US" sz="4400" b="0" dirty="0">
                <a:solidFill>
                  <a:srgbClr val="0070C0"/>
                </a:solidFill>
                <a:latin typeface="黑体" panose="02010609060101010101" pitchFamily="49" charset="-122"/>
                <a:ea typeface="黑体" panose="02010609060101010101" pitchFamily="49" charset="-122"/>
              </a:rPr>
              <a:t>图建模</a:t>
            </a:r>
            <a:endParaRPr lang="zh-CN" altLang="en-US" dirty="0"/>
          </a:p>
        </p:txBody>
      </p:sp>
    </p:spTree>
    <p:extLst>
      <p:ext uri="{BB962C8B-B14F-4D97-AF65-F5344CB8AC3E}">
        <p14:creationId xmlns:p14="http://schemas.microsoft.com/office/powerpoint/2010/main" val="2280345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一、概述</a:t>
            </a:r>
            <a:endParaRPr lang="zh-CN" altLang="en-US" dirty="0"/>
          </a:p>
        </p:txBody>
      </p:sp>
      <p:sp>
        <p:nvSpPr>
          <p:cNvPr id="7" name="Rectangle 3"/>
          <p:cNvSpPr txBox="1">
            <a:spLocks noRot="1" noChangeArrowheads="1"/>
          </p:cNvSpPr>
          <p:nvPr/>
        </p:nvSpPr>
        <p:spPr>
          <a:xfrm>
            <a:off x="325272" y="1088572"/>
            <a:ext cx="8235950" cy="194854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b="1" smtClean="0">
                <a:solidFill>
                  <a:srgbClr val="000000"/>
                </a:solidFill>
              </a:rPr>
              <a:t>组件图</a:t>
            </a:r>
            <a:r>
              <a:rPr lang="zh-CN" altLang="en-US" b="1" smtClean="0"/>
              <a:t>（</a:t>
            </a:r>
            <a:r>
              <a:rPr lang="en-US" altLang="zh-CN" b="1" smtClean="0">
                <a:solidFill>
                  <a:srgbClr val="FF0000"/>
                </a:solidFill>
              </a:rPr>
              <a:t>Component Diagram</a:t>
            </a:r>
            <a:r>
              <a:rPr lang="zh-CN" altLang="en-US" b="1" smtClean="0"/>
              <a:t>）是</a:t>
            </a:r>
            <a:r>
              <a:rPr lang="en-US" altLang="zh-CN" b="1" smtClean="0"/>
              <a:t>UML</a:t>
            </a:r>
            <a:r>
              <a:rPr lang="zh-CN" altLang="en-US" b="1" smtClean="0"/>
              <a:t>提供的一种表示组件的组织结构和相互关系的图，用于表达在实现时如何将系统元素组织成组件，从而支持以组件为单位进行软件制品的实现和发布。 </a:t>
            </a:r>
          </a:p>
          <a:p>
            <a:r>
              <a:rPr lang="zh-CN" altLang="en-US" b="1" smtClean="0"/>
              <a:t>在</a:t>
            </a:r>
            <a:r>
              <a:rPr lang="en-US" altLang="zh-CN" b="1" smtClean="0"/>
              <a:t>UML</a:t>
            </a:r>
            <a:r>
              <a:rPr lang="zh-CN" altLang="en-US" b="1" smtClean="0"/>
              <a:t>中，一个组件图只能表示系统实现图的一部分，任何一个组件图都不能描述系统的全部，但当系统中的组件图都组合在一起，就能表示建模系统的完整的实现。</a:t>
            </a:r>
            <a:r>
              <a:rPr lang="zh-CN" altLang="en-US" smtClean="0"/>
              <a:t> </a:t>
            </a:r>
            <a:endParaRPr lang="zh-CN" altLang="en-US" dirty="0" smtClean="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53" y="3028950"/>
            <a:ext cx="91440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3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body" idx="1"/>
          </p:nvPr>
        </p:nvSpPr>
        <p:spPr>
          <a:xfrm>
            <a:off x="435429" y="990600"/>
            <a:ext cx="8388350" cy="707571"/>
          </a:xfrm>
        </p:spPr>
        <p:txBody>
          <a:bodyPr>
            <a:normAutofit/>
          </a:bodyPr>
          <a:lstStyle/>
          <a:p>
            <a:pPr marL="0" indent="0">
              <a:buNone/>
            </a:pPr>
            <a:r>
              <a:rPr lang="zh-CN" altLang="en-US" b="1" dirty="0" smtClean="0">
                <a:solidFill>
                  <a:srgbClr val="000000"/>
                </a:solidFill>
                <a:effectLst>
                  <a:outerShdw blurRad="38100" dist="38100" dir="2700000" algn="tl">
                    <a:srgbClr val="C0C0C0"/>
                  </a:outerShdw>
                </a:effectLst>
              </a:rPr>
              <a:t>   以</a:t>
            </a:r>
            <a:r>
              <a:rPr lang="zh-CN" altLang="en-US" b="1" dirty="0">
                <a:solidFill>
                  <a:srgbClr val="000000"/>
                </a:solidFill>
                <a:effectLst>
                  <a:outerShdw blurRad="38100" dist="38100" dir="2700000" algn="tl">
                    <a:srgbClr val="C0C0C0"/>
                  </a:outerShdw>
                </a:effectLst>
              </a:rPr>
              <a:t>客户机</a:t>
            </a:r>
            <a:r>
              <a:rPr lang="en-US" altLang="zh-CN" b="1" dirty="0">
                <a:solidFill>
                  <a:srgbClr val="000000"/>
                </a:solidFill>
                <a:effectLst>
                  <a:outerShdw blurRad="38100" dist="38100" dir="2700000" algn="tl">
                    <a:srgbClr val="C0C0C0"/>
                  </a:outerShdw>
                </a:effectLst>
              </a:rPr>
              <a:t>/</a:t>
            </a:r>
            <a:r>
              <a:rPr lang="zh-CN" altLang="en-US" b="1" dirty="0">
                <a:solidFill>
                  <a:srgbClr val="000000"/>
                </a:solidFill>
                <a:effectLst>
                  <a:outerShdw blurRad="38100" dist="38100" dir="2700000" algn="tl">
                    <a:srgbClr val="C0C0C0"/>
                  </a:outerShdw>
                </a:effectLst>
              </a:rPr>
              <a:t>服务器为例说明，此类系统在进行配置图建模时，应参考以下策略</a:t>
            </a:r>
            <a:r>
              <a:rPr lang="zh-CN" altLang="en-US" b="1" dirty="0" smtClean="0">
                <a:solidFill>
                  <a:srgbClr val="000000"/>
                </a:solidFill>
                <a:effectLst>
                  <a:outerShdw blurRad="38100" dist="38100" dir="2700000" algn="tl">
                    <a:srgbClr val="C0C0C0"/>
                  </a:outerShdw>
                </a:effectLst>
              </a:rPr>
              <a:t>：</a:t>
            </a:r>
            <a:endParaRPr lang="zh-CN" altLang="en-US" b="1" dirty="0">
              <a:solidFill>
                <a:srgbClr val="000000"/>
              </a:solidFill>
              <a:effectLst>
                <a:outerShdw blurRad="38100" dist="38100" dir="2700000" algn="tl">
                  <a:srgbClr val="C0C0C0"/>
                </a:outerShdw>
              </a:effectLst>
            </a:endParaRPr>
          </a:p>
        </p:txBody>
      </p:sp>
      <p:sp>
        <p:nvSpPr>
          <p:cNvPr id="3"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a:t>
            </a:r>
            <a:r>
              <a:rPr lang="zh-CN" altLang="en-US" sz="4400" b="0" dirty="0" smtClean="0">
                <a:solidFill>
                  <a:srgbClr val="0070C0"/>
                </a:solidFill>
                <a:latin typeface="黑体" panose="02010609060101010101" pitchFamily="49" charset="-122"/>
                <a:ea typeface="黑体" panose="02010609060101010101" pitchFamily="49" charset="-122"/>
              </a:rPr>
              <a:t>配置</a:t>
            </a:r>
            <a:r>
              <a:rPr lang="zh-CN" altLang="en-US" sz="4400" b="0" dirty="0">
                <a:solidFill>
                  <a:srgbClr val="0070C0"/>
                </a:solidFill>
                <a:latin typeface="黑体" panose="02010609060101010101" pitchFamily="49" charset="-122"/>
                <a:ea typeface="黑体" panose="02010609060101010101" pitchFamily="49" charset="-122"/>
              </a:rPr>
              <a:t>图建模</a:t>
            </a:r>
            <a:endParaRPr lang="zh-CN" altLang="en-US" dirty="0"/>
          </a:p>
        </p:txBody>
      </p:sp>
      <p:pic>
        <p:nvPicPr>
          <p:cNvPr id="4" name="Picture 3" descr="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035" y="1846844"/>
            <a:ext cx="6392743" cy="440631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50565" y="2186579"/>
            <a:ext cx="2080470" cy="3785652"/>
          </a:xfrm>
          <a:prstGeom prst="rect">
            <a:avLst/>
          </a:prstGeom>
        </p:spPr>
        <p:txBody>
          <a:bodyPr wrap="square">
            <a:spAutoFit/>
          </a:bodyPr>
          <a:lstStyle/>
          <a:p>
            <a:pPr marL="285750" indent="-285750">
              <a:buFont typeface="Arial" panose="020B0604020202020204" pitchFamily="34" charset="0"/>
              <a:buChar char="•"/>
            </a:pPr>
            <a:r>
              <a:rPr lang="zh-CN" altLang="en-US" sz="2000" dirty="0"/>
              <a:t>为系统的客户端和服务器端处理器进行建模。</a:t>
            </a:r>
          </a:p>
          <a:p>
            <a:pPr marL="285750" indent="-285750">
              <a:buFont typeface="Arial" panose="020B0604020202020204" pitchFamily="34" charset="0"/>
              <a:buChar char="•"/>
            </a:pPr>
            <a:r>
              <a:rPr lang="zh-CN" altLang="en-US" sz="2000" dirty="0"/>
              <a:t>为系统中的主要设备建模。</a:t>
            </a:r>
          </a:p>
          <a:p>
            <a:pPr marL="285750" indent="-285750">
              <a:buFont typeface="Arial" panose="020B0604020202020204" pitchFamily="34" charset="0"/>
              <a:buChar char="•"/>
            </a:pPr>
            <a:r>
              <a:rPr lang="zh-CN" altLang="en-US" sz="2000" dirty="0"/>
              <a:t>对系统中的处理器和设备进行扩充。</a:t>
            </a:r>
          </a:p>
          <a:p>
            <a:pPr marL="285750" indent="-285750">
              <a:buFont typeface="Arial" panose="020B0604020202020204" pitchFamily="34" charset="0"/>
              <a:buChar char="•"/>
            </a:pPr>
            <a:r>
              <a:rPr lang="zh-CN" altLang="en-US" sz="2000" dirty="0"/>
              <a:t>确定配置图中各元素之间的关系。</a:t>
            </a:r>
          </a:p>
        </p:txBody>
      </p:sp>
      <p:pic>
        <p:nvPicPr>
          <p:cNvPr id="5" name="图片 4"/>
          <p:cNvPicPr>
            <a:picLocks noChangeAspect="1"/>
          </p:cNvPicPr>
          <p:nvPr/>
        </p:nvPicPr>
        <p:blipFill>
          <a:blip r:embed="rId4"/>
          <a:stretch>
            <a:fillRect/>
          </a:stretch>
        </p:blipFill>
        <p:spPr>
          <a:xfrm>
            <a:off x="2644018" y="2013858"/>
            <a:ext cx="6499982" cy="4039298"/>
          </a:xfrm>
          <a:prstGeom prst="rect">
            <a:avLst/>
          </a:prstGeom>
        </p:spPr>
      </p:pic>
    </p:spTree>
    <p:extLst>
      <p:ext uri="{BB962C8B-B14F-4D97-AF65-F5344CB8AC3E}">
        <p14:creationId xmlns:p14="http://schemas.microsoft.com/office/powerpoint/2010/main" val="361907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body" idx="1"/>
          </p:nvPr>
        </p:nvSpPr>
        <p:spPr>
          <a:xfrm>
            <a:off x="325272" y="841927"/>
            <a:ext cx="8464550" cy="2188029"/>
          </a:xfrm>
        </p:spPr>
        <p:txBody>
          <a:bodyPr>
            <a:noAutofit/>
          </a:bodyPr>
          <a:lstStyle/>
          <a:p>
            <a:r>
              <a:rPr lang="zh-CN" altLang="en-US" sz="2400" b="1" dirty="0"/>
              <a:t>分布式系统分布在若干个分散的结点上，并且系统是在动态变化的，结点的数量和软件组件的分布也是不断变化的。</a:t>
            </a:r>
          </a:p>
          <a:p>
            <a:r>
              <a:rPr lang="zh-CN" altLang="en-US" sz="2400" b="1" dirty="0"/>
              <a:t>对于分布式系统，可以运用配置图进行建模来描述当前的拓扑结构和软件组件的分布情况。</a:t>
            </a:r>
          </a:p>
          <a:p>
            <a:r>
              <a:rPr lang="zh-CN" altLang="en-US" sz="2400" b="1" dirty="0">
                <a:solidFill>
                  <a:srgbClr val="FF0000"/>
                </a:solidFill>
              </a:rPr>
              <a:t>需要注意的是</a:t>
            </a:r>
            <a:r>
              <a:rPr lang="zh-CN" altLang="en-US" sz="2400" b="1" dirty="0"/>
              <a:t>，在分布式系统配置图建模过程中，</a:t>
            </a:r>
            <a:r>
              <a:rPr lang="en-US" altLang="zh-CN" sz="2400" b="1" dirty="0"/>
              <a:t>LAN</a:t>
            </a:r>
            <a:r>
              <a:rPr lang="zh-CN" altLang="en-US" sz="2400" b="1" dirty="0"/>
              <a:t>、</a:t>
            </a:r>
            <a:r>
              <a:rPr lang="en-US" altLang="zh-CN" sz="2400" b="1" dirty="0"/>
              <a:t>Internet</a:t>
            </a:r>
            <a:r>
              <a:rPr lang="zh-CN" altLang="en-US" sz="2400" b="1" dirty="0"/>
              <a:t>等网络也将被表示为一个结点。</a:t>
            </a:r>
            <a:r>
              <a:rPr lang="zh-CN" altLang="en-US" sz="2400" dirty="0"/>
              <a:t> </a:t>
            </a:r>
          </a:p>
        </p:txBody>
      </p:sp>
      <p:sp>
        <p:nvSpPr>
          <p:cNvPr id="3"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a:t>
            </a:r>
            <a:r>
              <a:rPr lang="zh-CN" altLang="en-US" sz="4400" b="0" dirty="0" smtClean="0">
                <a:solidFill>
                  <a:srgbClr val="0070C0"/>
                </a:solidFill>
                <a:latin typeface="黑体" panose="02010609060101010101" pitchFamily="49" charset="-122"/>
                <a:ea typeface="黑体" panose="02010609060101010101" pitchFamily="49" charset="-122"/>
              </a:rPr>
              <a:t>配置</a:t>
            </a:r>
            <a:r>
              <a:rPr lang="zh-CN" altLang="en-US" sz="4400" b="0" dirty="0">
                <a:solidFill>
                  <a:srgbClr val="0070C0"/>
                </a:solidFill>
                <a:latin typeface="黑体" panose="02010609060101010101" pitchFamily="49" charset="-122"/>
                <a:ea typeface="黑体" panose="02010609060101010101" pitchFamily="49" charset="-122"/>
              </a:rPr>
              <a:t>图建模</a:t>
            </a: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9" y="3029956"/>
            <a:ext cx="7685314" cy="367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195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body" idx="1"/>
          </p:nvPr>
        </p:nvSpPr>
        <p:spPr>
          <a:xfrm>
            <a:off x="185056" y="1277704"/>
            <a:ext cx="2558144" cy="5101325"/>
          </a:xfrm>
        </p:spPr>
        <p:txBody>
          <a:bodyPr>
            <a:noAutofit/>
          </a:bodyPr>
          <a:lstStyle/>
          <a:p>
            <a:pPr marL="0" indent="0">
              <a:buNone/>
            </a:pPr>
            <a:r>
              <a:rPr lang="zh-CN" altLang="en-US" b="1" dirty="0">
                <a:solidFill>
                  <a:srgbClr val="000000"/>
                </a:solidFill>
                <a:effectLst>
                  <a:outerShdw blurRad="38100" dist="38100" dir="2700000" algn="tl">
                    <a:srgbClr val="C0C0C0"/>
                  </a:outerShdw>
                </a:effectLst>
              </a:rPr>
              <a:t>使用配置图对嵌入式系统进行建模，可参考如下策略：</a:t>
            </a:r>
          </a:p>
          <a:p>
            <a:pPr marL="358775" indent="-358775">
              <a:buClr>
                <a:schemeClr val="tx1"/>
              </a:buClr>
              <a:buSzTx/>
              <a:buFont typeface="Wingdings" panose="05000000000000000000" pitchFamily="2" charset="2"/>
              <a:buAutoNum type="circleNumDbPlain"/>
            </a:pPr>
            <a:r>
              <a:rPr lang="zh-CN" altLang="en-US" b="1" dirty="0"/>
              <a:t>找出系统的必要结点。</a:t>
            </a:r>
          </a:p>
          <a:p>
            <a:pPr marL="358775" indent="-358775">
              <a:buClr>
                <a:schemeClr val="tx1"/>
              </a:buClr>
              <a:buSzTx/>
              <a:buFont typeface="Wingdings" panose="05000000000000000000" pitchFamily="2" charset="2"/>
              <a:buAutoNum type="circleNumDbPlain"/>
            </a:pPr>
            <a:r>
              <a:rPr lang="zh-CN" altLang="en-US" b="1" dirty="0"/>
              <a:t>运用扩展机制为系统定义必要的原型。</a:t>
            </a:r>
          </a:p>
          <a:p>
            <a:pPr marL="358775" indent="-358775">
              <a:buClr>
                <a:schemeClr val="tx1"/>
              </a:buClr>
              <a:buSzTx/>
              <a:buFont typeface="Wingdings" panose="05000000000000000000" pitchFamily="2" charset="2"/>
              <a:buAutoNum type="circleNumDbPlain"/>
            </a:pPr>
            <a:r>
              <a:rPr lang="zh-CN" altLang="en-US" b="1" dirty="0"/>
              <a:t>对系统中的处理器和设备之间的关系进行建模。</a:t>
            </a:r>
          </a:p>
          <a:p>
            <a:pPr marL="358775" indent="-358775">
              <a:buClr>
                <a:schemeClr val="tx1"/>
              </a:buClr>
              <a:buSzTx/>
              <a:buFont typeface="Wingdings" panose="05000000000000000000" pitchFamily="2" charset="2"/>
              <a:buAutoNum type="circleNumDbPlain"/>
            </a:pPr>
            <a:r>
              <a:rPr lang="zh-CN" altLang="en-US" b="1" dirty="0"/>
              <a:t>精化和细化智能化设备的配置图。</a:t>
            </a:r>
            <a:r>
              <a:rPr lang="zh-CN" altLang="en-US" dirty="0"/>
              <a:t> </a:t>
            </a:r>
          </a:p>
        </p:txBody>
      </p:sp>
      <p:sp>
        <p:nvSpPr>
          <p:cNvPr id="3"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四、</a:t>
            </a:r>
            <a:r>
              <a:rPr lang="zh-CN" altLang="en-US" sz="4400" b="0" dirty="0" smtClean="0">
                <a:solidFill>
                  <a:srgbClr val="0070C0"/>
                </a:solidFill>
                <a:latin typeface="黑体" panose="02010609060101010101" pitchFamily="49" charset="-122"/>
                <a:ea typeface="黑体" panose="02010609060101010101" pitchFamily="49" charset="-122"/>
              </a:rPr>
              <a:t>配置</a:t>
            </a:r>
            <a:r>
              <a:rPr lang="zh-CN" altLang="en-US" sz="4400" b="0" dirty="0">
                <a:solidFill>
                  <a:srgbClr val="0070C0"/>
                </a:solidFill>
                <a:latin typeface="黑体" panose="02010609060101010101" pitchFamily="49" charset="-122"/>
                <a:ea typeface="黑体" panose="02010609060101010101" pitchFamily="49" charset="-122"/>
              </a:rPr>
              <a:t>图建模</a:t>
            </a: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958" y="1117619"/>
            <a:ext cx="6827641" cy="475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0840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a:t>
            </a:r>
            <a:r>
              <a:rPr lang="zh-CN" altLang="en-US" sz="4400" b="0" dirty="0" smtClean="0">
                <a:solidFill>
                  <a:srgbClr val="0070C0"/>
                </a:solidFill>
                <a:latin typeface="黑体" panose="02010609060101010101" pitchFamily="49" charset="-122"/>
                <a:ea typeface="黑体" panose="02010609060101010101" pitchFamily="49" charset="-122"/>
              </a:rPr>
              <a:t>配置图与组件图</a:t>
            </a:r>
            <a:endParaRPr lang="zh-CN" altLang="en-US" dirty="0"/>
          </a:p>
        </p:txBody>
      </p:sp>
      <p:sp>
        <p:nvSpPr>
          <p:cNvPr id="6" name="Rectangle 2"/>
          <p:cNvSpPr txBox="1">
            <a:spLocks noRot="1" noChangeArrowheads="1"/>
          </p:cNvSpPr>
          <p:nvPr/>
        </p:nvSpPr>
        <p:spPr>
          <a:xfrm>
            <a:off x="457200" y="936172"/>
            <a:ext cx="8312150" cy="1295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800" b="1" smtClean="0"/>
              <a:t>配置图与组件图都是描述系统物理实现的模型图，作为两种图的主要元素，结点与组件的比较如下表所示。</a:t>
            </a:r>
            <a:r>
              <a:rPr lang="zh-CN" altLang="en-US" sz="2800" smtClean="0"/>
              <a:t> </a:t>
            </a:r>
            <a:endParaRPr lang="zh-CN" altLang="en-US" sz="2800" smtClean="0"/>
          </a:p>
        </p:txBody>
      </p:sp>
      <p:graphicFrame>
        <p:nvGraphicFramePr>
          <p:cNvPr id="7" name="Group 3"/>
          <p:cNvGraphicFramePr>
            <a:graphicFrameLocks noGrp="1"/>
          </p:cNvGraphicFramePr>
          <p:nvPr>
            <p:ph sz="half" idx="4294967295"/>
            <p:extLst>
              <p:ext uri="{D42A27DB-BD31-4B8C-83A1-F6EECF244321}">
                <p14:modId xmlns:p14="http://schemas.microsoft.com/office/powerpoint/2010/main" val="3536797050"/>
              </p:ext>
            </p:extLst>
          </p:nvPr>
        </p:nvGraphicFramePr>
        <p:xfrm>
          <a:off x="228600" y="2307772"/>
          <a:ext cx="8540750" cy="3886200"/>
        </p:xfrm>
        <a:graphic>
          <a:graphicData uri="http://schemas.openxmlformats.org/drawingml/2006/table">
            <a:tbl>
              <a:tblPr/>
              <a:tblGrid>
                <a:gridCol w="4038600">
                  <a:extLst>
                    <a:ext uri="{9D8B030D-6E8A-4147-A177-3AD203B41FA5}">
                      <a16:colId xmlns:a16="http://schemas.microsoft.com/office/drawing/2014/main" val="2864646381"/>
                    </a:ext>
                  </a:extLst>
                </a:gridCol>
                <a:gridCol w="4502150">
                  <a:extLst>
                    <a:ext uri="{9D8B030D-6E8A-4147-A177-3AD203B41FA5}">
                      <a16:colId xmlns:a16="http://schemas.microsoft.com/office/drawing/2014/main" val="1553126759"/>
                    </a:ext>
                  </a:extLst>
                </a:gridCol>
              </a:tblGrid>
              <a:tr h="885825">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相同点</a:t>
                      </a:r>
                      <a:endPar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不同点</a:t>
                      </a:r>
                      <a:endPar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8878793"/>
                  </a:ext>
                </a:extLst>
              </a:tr>
              <a:tr h="3000375">
                <a:tc>
                  <a:txBody>
                    <a:bodyPr/>
                    <a:lstStyle>
                      <a:lvl1pPr marL="342900" indent="-342900">
                        <a:spcBef>
                          <a:spcPct val="20000"/>
                        </a:spcBef>
                        <a:buClr>
                          <a:schemeClr val="hlink"/>
                        </a:buClr>
                        <a:buSzPct val="70000"/>
                        <a:buFont typeface="Wingdings" panose="05000000000000000000" pitchFamily="2" charset="2"/>
                        <a:tabLst>
                          <a:tab pos="228600"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tabLst>
                          <a:tab pos="228600"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tabLst>
                          <a:tab pos="228600"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AutoNum type="circleNumDbPlain"/>
                        <a:tabLst>
                          <a:tab pos="228600" algn="l"/>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都有自己的名称。</a:t>
                      </a:r>
                    </a:p>
                    <a:p>
                      <a:pPr marL="342900" marR="0" lvl="0" indent="-342900" algn="l" defTabSz="914400" rtl="0" eaLnBrk="0" fontAlgn="base" latinLnBrk="0" hangingPunct="0">
                        <a:lnSpc>
                          <a:spcPct val="100000"/>
                        </a:lnSpc>
                        <a:spcBef>
                          <a:spcPct val="0"/>
                        </a:spcBef>
                        <a:spcAft>
                          <a:spcPct val="0"/>
                        </a:spcAft>
                        <a:buClrTx/>
                        <a:buSzTx/>
                        <a:buFontTx/>
                        <a:buAutoNum type="circleNumDbPlain"/>
                        <a:tabLst>
                          <a:tab pos="228600" algn="l"/>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都存在关系。</a:t>
                      </a:r>
                    </a:p>
                    <a:p>
                      <a:pPr marL="342900" marR="0" lvl="0" indent="-342900" algn="l" defTabSz="914400" rtl="0" eaLnBrk="0" fontAlgn="base" latinLnBrk="0" hangingPunct="0">
                        <a:lnSpc>
                          <a:spcPct val="100000"/>
                        </a:lnSpc>
                        <a:spcBef>
                          <a:spcPct val="0"/>
                        </a:spcBef>
                        <a:spcAft>
                          <a:spcPct val="0"/>
                        </a:spcAft>
                        <a:buClrTx/>
                        <a:buSzTx/>
                        <a:buFontTx/>
                        <a:buAutoNum type="circleNumDbPlain"/>
                        <a:tabLst>
                          <a:tab pos="228600" algn="l"/>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都可以有实例。</a:t>
                      </a:r>
                    </a:p>
                    <a:p>
                      <a:pPr marL="342900" marR="0" lvl="0" indent="-342900" algn="l" defTabSz="914400" rtl="0" eaLnBrk="0" fontAlgn="base" latinLnBrk="0" hangingPunct="0">
                        <a:lnSpc>
                          <a:spcPct val="100000"/>
                        </a:lnSpc>
                        <a:spcBef>
                          <a:spcPct val="0"/>
                        </a:spcBef>
                        <a:spcAft>
                          <a:spcPct val="0"/>
                        </a:spcAft>
                        <a:buClrTx/>
                        <a:buSzTx/>
                        <a:buFontTx/>
                        <a:buAutoNum type="circleNumDbPlain"/>
                        <a:tabLst>
                          <a:tab pos="228600" algn="l"/>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都可以包含内部元素。</a:t>
                      </a:r>
                    </a:p>
                    <a:p>
                      <a:pPr marL="342900" marR="0" lvl="0" indent="-342900" algn="l" defTabSz="914400" rtl="0" eaLnBrk="0" fontAlgn="base" latinLnBrk="0" hangingPunct="0">
                        <a:lnSpc>
                          <a:spcPct val="100000"/>
                        </a:lnSpc>
                        <a:spcBef>
                          <a:spcPct val="0"/>
                        </a:spcBef>
                        <a:spcAft>
                          <a:spcPct val="0"/>
                        </a:spcAft>
                        <a:buClrTx/>
                        <a:buSzTx/>
                        <a:buFontTx/>
                        <a:buAutoNum type="circleNumDbPlain"/>
                        <a:tabLst>
                          <a:tab pos="228600" algn="l"/>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都可以参与交互。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marL="762000" indent="-533400">
                        <a:spcBef>
                          <a:spcPct val="20000"/>
                        </a:spcBef>
                        <a:buClr>
                          <a:schemeClr val="hlink"/>
                        </a:buClr>
                        <a:buSzPct val="70000"/>
                        <a:buFont typeface="Wingdings" panose="05000000000000000000" pitchFamily="2" charset="2"/>
                        <a:tabLst>
                          <a:tab pos="228600" algn="l"/>
                        </a:tabLst>
                        <a:defRPr sz="2800">
                          <a:solidFill>
                            <a:schemeClr val="tx1"/>
                          </a:solidFill>
                          <a:latin typeface="Arial" panose="020B0604020202020204" pitchFamily="34" charset="0"/>
                          <a:ea typeface="宋体" panose="02010600030101010101" pitchFamily="2" charset="-122"/>
                        </a:defRPr>
                      </a:lvl1pPr>
                      <a:lvl2pPr marL="914400" indent="-457200">
                        <a:spcBef>
                          <a:spcPct val="20000"/>
                        </a:spcBef>
                        <a:buClr>
                          <a:schemeClr val="accent2"/>
                        </a:buClr>
                        <a:buSzPct val="85000"/>
                        <a:buFont typeface="Wingdings" panose="05000000000000000000" pitchFamily="2" charset="2"/>
                        <a:tabLst>
                          <a:tab pos="228600" algn="l"/>
                        </a:tabLst>
                        <a:defRPr sz="2400">
                          <a:solidFill>
                            <a:schemeClr val="tx1"/>
                          </a:solidFill>
                          <a:latin typeface="Arial" panose="020B0604020202020204" pitchFamily="34" charset="0"/>
                          <a:ea typeface="宋体" panose="02010600030101010101" pitchFamily="2" charset="-122"/>
                        </a:defRPr>
                      </a:lvl2pPr>
                      <a:lvl3pPr marL="1295400" indent="-381000">
                        <a:spcBef>
                          <a:spcPct val="20000"/>
                        </a:spcBef>
                        <a:buClr>
                          <a:schemeClr val="hlink"/>
                        </a:buClr>
                        <a:buSzPct val="80000"/>
                        <a:buFont typeface="Wingdings" panose="05000000000000000000" pitchFamily="2" charset="2"/>
                        <a:tabLst>
                          <a:tab pos="228600" algn="l"/>
                        </a:tabLst>
                        <a:defRPr sz="2000">
                          <a:solidFill>
                            <a:schemeClr val="tx1"/>
                          </a:solidFill>
                          <a:latin typeface="Arial" panose="020B0604020202020204" pitchFamily="34" charset="0"/>
                          <a:ea typeface="宋体" panose="02010600030101010101" pitchFamily="2" charset="-122"/>
                        </a:defRPr>
                      </a:lvl3pPr>
                      <a:lvl4pPr marL="1714500" indent="-342900">
                        <a:spcBef>
                          <a:spcPct val="20000"/>
                        </a:spcBef>
                        <a:buClr>
                          <a:schemeClr val="accent2"/>
                        </a:buClr>
                        <a:buSzPct val="90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4pPr>
                      <a:lvl5pPr marL="2171700" indent="-342900">
                        <a:spcBef>
                          <a:spcPct val="20000"/>
                        </a:spcBef>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5pPr>
                      <a:lvl6pPr marL="2628900" indent="-3429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6pPr>
                      <a:lvl7pPr marL="3086100" indent="-3429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7pPr>
                      <a:lvl8pPr marL="3543300" indent="-3429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8pPr>
                      <a:lvl9pPr marL="4000500" indent="-342900" fontAlgn="base">
                        <a:spcBef>
                          <a:spcPct val="20000"/>
                        </a:spcBef>
                        <a:spcAft>
                          <a:spcPct val="0"/>
                        </a:spcAft>
                        <a:buClr>
                          <a:schemeClr val="hlink"/>
                        </a:buClr>
                        <a:buSzPct val="85000"/>
                        <a:buFont typeface="Wingdings" panose="05000000000000000000" pitchFamily="2" charset="2"/>
                        <a:tabLst>
                          <a:tab pos="228600" algn="l"/>
                        </a:tabLst>
                        <a:defRPr>
                          <a:solidFill>
                            <a:schemeClr val="tx1"/>
                          </a:solidFill>
                          <a:latin typeface="Arial" panose="020B0604020202020204" pitchFamily="34" charset="0"/>
                          <a:ea typeface="宋体" panose="02010600030101010101" pitchFamily="2" charset="-122"/>
                        </a:defRPr>
                      </a:lvl9pPr>
                    </a:lstStyle>
                    <a:p>
                      <a:pPr marL="762000" marR="0" lvl="0" indent="-533400" algn="l" defTabSz="914400" rtl="0" eaLnBrk="1" fontAlgn="base" latinLnBrk="0" hangingPunct="1">
                        <a:lnSpc>
                          <a:spcPct val="100000"/>
                        </a:lnSpc>
                        <a:spcBef>
                          <a:spcPct val="0"/>
                        </a:spcBef>
                        <a:spcAft>
                          <a:spcPct val="0"/>
                        </a:spcAft>
                        <a:buClrTx/>
                        <a:buSzTx/>
                        <a:buFontTx/>
                        <a:buAutoNum type="circleNumDbPlain"/>
                        <a:tabLst>
                          <a:tab pos="228600" algn="l"/>
                        </a:tabLst>
                      </a:pPr>
                      <a:r>
                        <a:rPr kumimoji="0" lang="zh-CN" altLang="en-US"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组件</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是参与系统执行的事物；</a:t>
                      </a:r>
                      <a:r>
                        <a:rPr kumimoji="0" lang="zh-CN" altLang="en-US"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结点</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是执行组件的事物。</a:t>
                      </a:r>
                    </a:p>
                    <a:p>
                      <a:pPr marL="762000" marR="0" lvl="0" indent="-533400" algn="l" defTabSz="914400" rtl="0" eaLnBrk="0" fontAlgn="base" latinLnBrk="0" hangingPunct="0">
                        <a:lnSpc>
                          <a:spcPct val="100000"/>
                        </a:lnSpc>
                        <a:spcBef>
                          <a:spcPct val="0"/>
                        </a:spcBef>
                        <a:spcAft>
                          <a:spcPct val="0"/>
                        </a:spcAft>
                        <a:buClrTx/>
                        <a:buSzTx/>
                        <a:buFontTx/>
                        <a:buAutoNum type="circleNumDbPlain" startAt="2"/>
                        <a:tabLst>
                          <a:tab pos="228600" algn="l"/>
                        </a:tabLst>
                      </a:pPr>
                      <a:r>
                        <a:rPr kumimoji="0" lang="zh-CN" altLang="en-US"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组件</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表示逻辑元素的物理包装；</a:t>
                      </a:r>
                      <a:r>
                        <a:rPr kumimoji="0" lang="zh-CN" altLang="en-US"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结点</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表示组件的物理配置。</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1786969"/>
                  </a:ext>
                </a:extLst>
              </a:tr>
            </a:tbl>
          </a:graphicData>
        </a:graphic>
      </p:graphicFrame>
    </p:spTree>
    <p:extLst>
      <p:ext uri="{BB962C8B-B14F-4D97-AF65-F5344CB8AC3E}">
        <p14:creationId xmlns:p14="http://schemas.microsoft.com/office/powerpoint/2010/main" val="27158113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a:t>
            </a:r>
            <a:r>
              <a:rPr lang="zh-CN" altLang="en-US" sz="4400" b="0" dirty="0" smtClean="0">
                <a:solidFill>
                  <a:srgbClr val="0070C0"/>
                </a:solidFill>
                <a:latin typeface="黑体" panose="02010609060101010101" pitchFamily="49" charset="-122"/>
                <a:ea typeface="黑体" panose="02010609060101010101" pitchFamily="49" charset="-122"/>
              </a:rPr>
              <a:t>配置图与组件图</a:t>
            </a:r>
            <a:endParaRPr lang="zh-CN" altLang="en-US" dirty="0"/>
          </a:p>
        </p:txBody>
      </p:sp>
      <p:sp>
        <p:nvSpPr>
          <p:cNvPr id="5" name="Rectangle 3"/>
          <p:cNvSpPr txBox="1">
            <a:spLocks noChangeArrowheads="1"/>
          </p:cNvSpPr>
          <p:nvPr/>
        </p:nvSpPr>
        <p:spPr>
          <a:xfrm>
            <a:off x="457200" y="990600"/>
            <a:ext cx="8229600" cy="54102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800" b="1" smtClean="0"/>
              <a:t>组件图是对面向对象系统的物理方面建模时使用的两种图之一，用于描述软件组件以及组件之间的组织和依赖关系，构成组件图的元素包括组件</a:t>
            </a:r>
            <a:r>
              <a:rPr lang="en-US" altLang="zh-CN" sz="2800" b="1" smtClean="0"/>
              <a:t>(component)</a:t>
            </a:r>
            <a:r>
              <a:rPr lang="zh-CN" altLang="en-US" sz="2800" b="1" smtClean="0"/>
              <a:t>、接口</a:t>
            </a:r>
            <a:r>
              <a:rPr lang="en-US" altLang="zh-CN" sz="2800" b="1" smtClean="0"/>
              <a:t>(interface)</a:t>
            </a:r>
            <a:r>
              <a:rPr lang="zh-CN" altLang="en-US" sz="2800" b="1" smtClean="0"/>
              <a:t>和关系</a:t>
            </a:r>
            <a:r>
              <a:rPr lang="en-US" altLang="zh-CN" sz="2800" b="1" smtClean="0"/>
              <a:t>(relationship)</a:t>
            </a:r>
            <a:r>
              <a:rPr lang="zh-CN" altLang="en-US" sz="2800" b="1" smtClean="0"/>
              <a:t>。</a:t>
            </a:r>
          </a:p>
          <a:p>
            <a:endParaRPr lang="zh-CN" altLang="en-US" sz="2800" b="1" smtClean="0"/>
          </a:p>
          <a:p>
            <a:r>
              <a:rPr lang="zh-CN" altLang="en-US" sz="2800" b="1" smtClean="0"/>
              <a:t>部署图是用于描述系统硬件的物理拓扑结构以及在此结构上运行的软件的图形，部署图可以显示计算节点的拓扑结构、通信路径、节点上运行的软件、软件包含的逻辑单元（对象、类等）。构成部署图的元素主要是节点</a:t>
            </a:r>
            <a:r>
              <a:rPr lang="en-US" altLang="zh-CN" sz="2800" b="1" smtClean="0"/>
              <a:t>(node)</a:t>
            </a:r>
            <a:r>
              <a:rPr lang="zh-CN" altLang="en-US" sz="2800" b="1" smtClean="0"/>
              <a:t>、组件</a:t>
            </a:r>
            <a:r>
              <a:rPr lang="en-US" altLang="zh-CN" sz="2800" b="1" smtClean="0"/>
              <a:t>(component)</a:t>
            </a:r>
            <a:r>
              <a:rPr lang="zh-CN" altLang="en-US" sz="2800" b="1" smtClean="0"/>
              <a:t>和关系</a:t>
            </a:r>
            <a:r>
              <a:rPr lang="en-US" altLang="zh-CN" sz="2800" b="1" smtClean="0"/>
              <a:t>(relationship)</a:t>
            </a:r>
            <a:r>
              <a:rPr lang="zh-CN" altLang="en-US" sz="2800" b="1" smtClean="0"/>
              <a:t>。</a:t>
            </a:r>
            <a:endParaRPr lang="zh-CN" altLang="en-US" sz="2800" b="1" dirty="0" smtClean="0"/>
          </a:p>
        </p:txBody>
      </p:sp>
    </p:spTree>
    <p:extLst>
      <p:ext uri="{BB962C8B-B14F-4D97-AF65-F5344CB8AC3E}">
        <p14:creationId xmlns:p14="http://schemas.microsoft.com/office/powerpoint/2010/main" val="16066528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Rot="1" noChangeArrowheads="1"/>
          </p:cNvSpPr>
          <p:nvPr>
            <p:ph type="body" idx="1"/>
          </p:nvPr>
        </p:nvSpPr>
        <p:spPr>
          <a:xfrm>
            <a:off x="613955" y="1350699"/>
            <a:ext cx="7772400" cy="4050792"/>
          </a:xfrm>
        </p:spPr>
        <p:txBody>
          <a:bodyPr>
            <a:noAutofit/>
          </a:bodyPr>
          <a:lstStyle/>
          <a:p>
            <a:r>
              <a:rPr lang="zh-CN" altLang="en-US" sz="2400" dirty="0" smtClean="0"/>
              <a:t>（一）</a:t>
            </a:r>
            <a:r>
              <a:rPr lang="en-US" altLang="zh-CN" sz="2400" dirty="0" smtClean="0"/>
              <a:t> </a:t>
            </a:r>
            <a:r>
              <a:rPr lang="zh-CN" altLang="en-US" sz="2400" dirty="0"/>
              <a:t>使用</a:t>
            </a:r>
            <a:r>
              <a:rPr lang="en-US" altLang="zh-CN" sz="2400" dirty="0"/>
              <a:t>Rational Rose</a:t>
            </a:r>
            <a:r>
              <a:rPr lang="zh-CN" altLang="en-US" sz="2400" dirty="0"/>
              <a:t>绘制配置图的</a:t>
            </a:r>
            <a:r>
              <a:rPr lang="zh-CN" altLang="en-US" sz="2400" dirty="0" smtClean="0"/>
              <a:t>步骤</a:t>
            </a:r>
            <a:endParaRPr lang="en-US" altLang="zh-CN" sz="2400" dirty="0" smtClean="0"/>
          </a:p>
          <a:p>
            <a:pPr marL="617220" lvl="1" indent="-342900">
              <a:buFont typeface="+mj-ea"/>
              <a:buAutoNum type="circleNumDbPlain"/>
            </a:pPr>
            <a:r>
              <a:rPr lang="en-US" altLang="zh-CN" sz="2400" dirty="0" smtClean="0"/>
              <a:t> </a:t>
            </a:r>
            <a:r>
              <a:rPr lang="zh-CN" altLang="en-US" sz="2400" dirty="0"/>
              <a:t>打开配置图</a:t>
            </a:r>
          </a:p>
          <a:p>
            <a:pPr marL="617220" lvl="1" indent="-342900">
              <a:buFont typeface="+mj-ea"/>
              <a:buAutoNum type="circleNumDbPlain"/>
            </a:pPr>
            <a:r>
              <a:rPr lang="en-US" altLang="zh-CN" sz="2400" dirty="0" smtClean="0"/>
              <a:t> </a:t>
            </a:r>
            <a:r>
              <a:rPr lang="zh-CN" altLang="en-US" sz="2400" dirty="0"/>
              <a:t>配置图工具栏按钮简介</a:t>
            </a:r>
          </a:p>
          <a:p>
            <a:pPr marL="617220" lvl="1" indent="-342900">
              <a:buFont typeface="+mj-ea"/>
              <a:buAutoNum type="circleNumDbPlain"/>
            </a:pPr>
            <a:r>
              <a:rPr lang="en-US" altLang="zh-CN" sz="2400" dirty="0" smtClean="0"/>
              <a:t> </a:t>
            </a:r>
            <a:r>
              <a:rPr lang="zh-CN" altLang="en-US" sz="2400" dirty="0"/>
              <a:t>添加处理器</a:t>
            </a:r>
          </a:p>
          <a:p>
            <a:pPr marL="617220" lvl="1" indent="-342900">
              <a:buFont typeface="+mj-ea"/>
              <a:buAutoNum type="circleNumDbPlain"/>
            </a:pPr>
            <a:r>
              <a:rPr lang="en-US" altLang="zh-CN" sz="2400" dirty="0" smtClean="0"/>
              <a:t> </a:t>
            </a:r>
            <a:r>
              <a:rPr lang="zh-CN" altLang="en-US" sz="2400" dirty="0"/>
              <a:t>增加处理器细节</a:t>
            </a:r>
          </a:p>
          <a:p>
            <a:pPr marL="617220" lvl="1" indent="-342900">
              <a:buFont typeface="+mj-ea"/>
              <a:buAutoNum type="circleNumDbPlain"/>
            </a:pPr>
            <a:r>
              <a:rPr lang="en-US" altLang="zh-CN" sz="2400" dirty="0" smtClean="0"/>
              <a:t> </a:t>
            </a:r>
            <a:r>
              <a:rPr lang="zh-CN" altLang="en-US" sz="2400" dirty="0"/>
              <a:t>添加设备</a:t>
            </a:r>
          </a:p>
          <a:p>
            <a:pPr marL="617220" lvl="1" indent="-342900">
              <a:buFont typeface="+mj-ea"/>
              <a:buAutoNum type="circleNumDbPlain"/>
            </a:pPr>
            <a:r>
              <a:rPr lang="en-US" altLang="zh-CN" sz="2400" dirty="0" smtClean="0"/>
              <a:t> </a:t>
            </a:r>
            <a:r>
              <a:rPr lang="zh-CN" altLang="en-US" sz="2400" dirty="0"/>
              <a:t>增加设备细节</a:t>
            </a:r>
          </a:p>
          <a:p>
            <a:pPr marL="617220" lvl="1" indent="-342900">
              <a:buFont typeface="+mj-ea"/>
              <a:buAutoNum type="circleNumDbPlain"/>
            </a:pPr>
            <a:r>
              <a:rPr lang="en-US" altLang="zh-CN" sz="2400" dirty="0" smtClean="0"/>
              <a:t> </a:t>
            </a:r>
            <a:r>
              <a:rPr lang="zh-CN" altLang="en-US" sz="2400" dirty="0"/>
              <a:t>添加关联关系</a:t>
            </a:r>
          </a:p>
          <a:p>
            <a:pPr marL="617220" lvl="1" indent="-342900">
              <a:buFont typeface="+mj-ea"/>
              <a:buAutoNum type="circleNumDbPlain"/>
            </a:pPr>
            <a:r>
              <a:rPr lang="en-US" altLang="zh-CN" sz="2400" dirty="0" smtClean="0"/>
              <a:t> </a:t>
            </a:r>
            <a:r>
              <a:rPr lang="zh-CN" altLang="en-US" sz="2400" dirty="0"/>
              <a:t>增加关联关系细节</a:t>
            </a:r>
          </a:p>
          <a:p>
            <a:endParaRPr lang="zh-CN" altLang="en-US" sz="2400" dirty="0"/>
          </a:p>
          <a:p>
            <a:r>
              <a:rPr lang="zh-CN" altLang="en-US" sz="2400" dirty="0" smtClean="0"/>
              <a:t>（二）</a:t>
            </a:r>
            <a:r>
              <a:rPr lang="en-US" altLang="zh-CN" sz="2400" dirty="0" smtClean="0"/>
              <a:t> </a:t>
            </a:r>
            <a:r>
              <a:rPr lang="zh-CN" altLang="en-US" sz="2400" dirty="0"/>
              <a:t>图书馆管理系统的配置图</a:t>
            </a:r>
          </a:p>
          <a:p>
            <a:endParaRPr lang="en-US" altLang="zh-CN" sz="2400"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五、练习</a:t>
            </a:r>
            <a:endParaRPr lang="zh-CN" altLang="en-US" dirty="0"/>
          </a:p>
        </p:txBody>
      </p:sp>
    </p:spTree>
    <p:extLst>
      <p:ext uri="{BB962C8B-B14F-4D97-AF65-F5344CB8AC3E}">
        <p14:creationId xmlns:p14="http://schemas.microsoft.com/office/powerpoint/2010/main" val="1138173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五、练习</a:t>
            </a:r>
            <a:endParaRPr lang="zh-CN" altLang="en-US" dirty="0"/>
          </a:p>
        </p:txBody>
      </p:sp>
      <p:sp>
        <p:nvSpPr>
          <p:cNvPr id="5" name="Rectangle 3"/>
          <p:cNvSpPr txBox="1">
            <a:spLocks noRot="1" noChangeArrowheads="1"/>
          </p:cNvSpPr>
          <p:nvPr/>
        </p:nvSpPr>
        <p:spPr>
          <a:xfrm>
            <a:off x="200297" y="1158240"/>
            <a:ext cx="8540750" cy="441960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CN" altLang="en-US" sz="2400" b="1" smtClean="0"/>
              <a:t>图书管理系统被设计成基于局域网和数据库的客户端</a:t>
            </a:r>
            <a:r>
              <a:rPr lang="en-US" altLang="zh-CN" sz="2400" b="1" smtClean="0"/>
              <a:t>/</a:t>
            </a:r>
            <a:r>
              <a:rPr lang="zh-CN" altLang="en-US" sz="2400" b="1" smtClean="0"/>
              <a:t>服务器结构的系统。</a:t>
            </a:r>
          </a:p>
          <a:p>
            <a:r>
              <a:rPr lang="zh-CN" altLang="en-US" sz="2400" b="1" smtClean="0"/>
              <a:t>该系统配置图中应包括</a:t>
            </a:r>
            <a:r>
              <a:rPr lang="en-US" altLang="zh-CN" sz="2400" b="1" smtClean="0"/>
              <a:t>1</a:t>
            </a:r>
            <a:r>
              <a:rPr lang="zh-CN" altLang="en-US" sz="2400" b="1" smtClean="0"/>
              <a:t>个</a:t>
            </a:r>
            <a:r>
              <a:rPr lang="en-US" altLang="zh-CN" sz="2400" b="1" smtClean="0">
                <a:solidFill>
                  <a:srgbClr val="FF0000"/>
                </a:solidFill>
              </a:rPr>
              <a:t>Printer</a:t>
            </a:r>
            <a:r>
              <a:rPr lang="zh-CN" altLang="en-US" sz="2400" b="1" smtClean="0"/>
              <a:t>（打印机）设备和</a:t>
            </a:r>
            <a:r>
              <a:rPr lang="en-US" altLang="zh-CN" sz="2400" b="1" smtClean="0"/>
              <a:t>3</a:t>
            </a:r>
            <a:r>
              <a:rPr lang="zh-CN" altLang="en-US" sz="2400" b="1" smtClean="0"/>
              <a:t>个处理器结点：</a:t>
            </a:r>
            <a:r>
              <a:rPr lang="en-US" altLang="zh-CN" sz="2400" b="1" smtClean="0">
                <a:solidFill>
                  <a:srgbClr val="FF0000"/>
                </a:solidFill>
              </a:rPr>
              <a:t>Application Server</a:t>
            </a:r>
            <a:r>
              <a:rPr lang="zh-CN" altLang="en-US" sz="2400" b="1" smtClean="0"/>
              <a:t>（图书管理系统应用服务器）、</a:t>
            </a:r>
            <a:r>
              <a:rPr lang="en-US" altLang="zh-CN" sz="2400" b="1" smtClean="0">
                <a:solidFill>
                  <a:srgbClr val="FF0000"/>
                </a:solidFill>
              </a:rPr>
              <a:t>DataBase Server</a:t>
            </a:r>
            <a:r>
              <a:rPr lang="zh-CN" altLang="en-US" sz="2400" b="1" smtClean="0"/>
              <a:t>（数据库服务器）、</a:t>
            </a:r>
            <a:r>
              <a:rPr lang="en-US" altLang="zh-CN" sz="2400" b="1" smtClean="0">
                <a:solidFill>
                  <a:srgbClr val="FF0000"/>
                </a:solidFill>
              </a:rPr>
              <a:t>ClientPC</a:t>
            </a:r>
            <a:r>
              <a:rPr lang="zh-CN" altLang="en-US" sz="2400" b="1" smtClean="0"/>
              <a:t>（客户端计算机）。</a:t>
            </a:r>
          </a:p>
          <a:p>
            <a:r>
              <a:rPr lang="zh-CN" altLang="en-US" sz="2400" b="1" smtClean="0"/>
              <a:t>其中，</a:t>
            </a:r>
            <a:r>
              <a:rPr lang="en-US" altLang="zh-CN" sz="2400" b="1" smtClean="0">
                <a:solidFill>
                  <a:srgbClr val="000000"/>
                </a:solidFill>
              </a:rPr>
              <a:t>Application Server</a:t>
            </a:r>
            <a:r>
              <a:rPr lang="zh-CN" altLang="en-US" sz="2400" b="1" smtClean="0"/>
              <a:t>提供了借书、还书服务以及维护借阅者信息、书目信息、图书信息、管理员信息等功能；</a:t>
            </a:r>
            <a:r>
              <a:rPr lang="en-US" altLang="zh-CN" sz="2400" b="1" smtClean="0">
                <a:solidFill>
                  <a:srgbClr val="000000"/>
                </a:solidFill>
              </a:rPr>
              <a:t>DataBase Server</a:t>
            </a:r>
            <a:r>
              <a:rPr lang="zh-CN" altLang="en-US" sz="2400" b="1" smtClean="0"/>
              <a:t>保存了系统中所有的持久数据。</a:t>
            </a:r>
          </a:p>
          <a:p>
            <a:r>
              <a:rPr lang="en-US" altLang="zh-CN" sz="2400" b="1" smtClean="0">
                <a:solidFill>
                  <a:srgbClr val="FF0000"/>
                </a:solidFill>
              </a:rPr>
              <a:t>Application Server</a:t>
            </a:r>
            <a:r>
              <a:rPr lang="zh-CN" altLang="en-US" sz="2400" b="1" smtClean="0"/>
              <a:t>、</a:t>
            </a:r>
            <a:r>
              <a:rPr lang="en-US" altLang="zh-CN" sz="2400" b="1" smtClean="0">
                <a:solidFill>
                  <a:srgbClr val="FF0000"/>
                </a:solidFill>
              </a:rPr>
              <a:t>DataBase Server</a:t>
            </a:r>
            <a:r>
              <a:rPr lang="zh-CN" altLang="en-US" sz="2400" b="1" smtClean="0"/>
              <a:t>、</a:t>
            </a:r>
            <a:r>
              <a:rPr lang="en-US" altLang="zh-CN" sz="2400" b="1" smtClean="0">
                <a:solidFill>
                  <a:srgbClr val="FF0000"/>
                </a:solidFill>
              </a:rPr>
              <a:t>ClientPC</a:t>
            </a:r>
            <a:r>
              <a:rPr lang="zh-CN" altLang="en-US" sz="2400" b="1" smtClean="0"/>
              <a:t>和</a:t>
            </a:r>
            <a:r>
              <a:rPr lang="en-US" altLang="zh-CN" sz="2400" b="1" smtClean="0">
                <a:solidFill>
                  <a:srgbClr val="FF0000"/>
                </a:solidFill>
              </a:rPr>
              <a:t>Printer</a:t>
            </a:r>
            <a:r>
              <a:rPr lang="zh-CN" altLang="en-US" sz="2400" b="1" smtClean="0"/>
              <a:t>之间通过局域网进行连接。其中的</a:t>
            </a:r>
            <a:r>
              <a:rPr lang="en-US" altLang="zh-CN" sz="2400" b="1" smtClean="0">
                <a:solidFill>
                  <a:srgbClr val="FF0000"/>
                </a:solidFill>
              </a:rPr>
              <a:t>BusinessLogic</a:t>
            </a:r>
            <a:r>
              <a:rPr lang="zh-CN" altLang="en-US" sz="2400" b="1" smtClean="0"/>
              <a:t>（业务逻辑包）组件嵌套了组建图。</a:t>
            </a:r>
            <a:r>
              <a:rPr lang="zh-CN" altLang="en-US" sz="2400" smtClean="0"/>
              <a:t> </a:t>
            </a:r>
            <a:endParaRPr lang="zh-CN" altLang="en-US" sz="2400" dirty="0"/>
          </a:p>
        </p:txBody>
      </p:sp>
    </p:spTree>
    <p:extLst>
      <p:ext uri="{BB962C8B-B14F-4D97-AF65-F5344CB8AC3E}">
        <p14:creationId xmlns:p14="http://schemas.microsoft.com/office/powerpoint/2010/main" val="31031895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五、练习</a:t>
            </a:r>
            <a:endParaRPr lang="zh-CN" altLang="en-US" dirty="0"/>
          </a:p>
        </p:txBody>
      </p:sp>
      <p:pic>
        <p:nvPicPr>
          <p:cNvPr id="2" name="图片 1"/>
          <p:cNvPicPr>
            <a:picLocks noChangeAspect="1"/>
          </p:cNvPicPr>
          <p:nvPr/>
        </p:nvPicPr>
        <p:blipFill>
          <a:blip r:embed="rId3"/>
          <a:stretch>
            <a:fillRect/>
          </a:stretch>
        </p:blipFill>
        <p:spPr>
          <a:xfrm>
            <a:off x="325273" y="947056"/>
            <a:ext cx="8479094" cy="5545183"/>
          </a:xfrm>
          <a:prstGeom prst="rect">
            <a:avLst/>
          </a:prstGeom>
        </p:spPr>
      </p:pic>
    </p:spTree>
    <p:extLst>
      <p:ext uri="{BB962C8B-B14F-4D97-AF65-F5344CB8AC3E}">
        <p14:creationId xmlns:p14="http://schemas.microsoft.com/office/powerpoint/2010/main" val="4195427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63" y="2829232"/>
            <a:ext cx="7837488" cy="38481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一、概述</a:t>
            </a:r>
            <a:endParaRPr lang="zh-CN" altLang="en-US" dirty="0"/>
          </a:p>
        </p:txBody>
      </p:sp>
      <p:sp>
        <p:nvSpPr>
          <p:cNvPr id="3" name="矩形 2"/>
          <p:cNvSpPr/>
          <p:nvPr/>
        </p:nvSpPr>
        <p:spPr>
          <a:xfrm>
            <a:off x="196056" y="1050749"/>
            <a:ext cx="8490744" cy="1569660"/>
          </a:xfrm>
          <a:prstGeom prst="rect">
            <a:avLst/>
          </a:prstGeom>
        </p:spPr>
        <p:txBody>
          <a:bodyPr wrap="square">
            <a:spAutoFit/>
          </a:bodyPr>
          <a:lstStyle/>
          <a:p>
            <a:pPr marL="609600" indent="-609600"/>
            <a:r>
              <a:rPr lang="zh-CN" altLang="en-US" sz="2400" b="1" dirty="0">
                <a:solidFill>
                  <a:srgbClr val="000099"/>
                </a:solidFill>
              </a:rPr>
              <a:t>组件图中通常包含</a:t>
            </a:r>
            <a:r>
              <a:rPr lang="en-US" altLang="zh-CN" sz="2400" b="1" dirty="0">
                <a:solidFill>
                  <a:srgbClr val="000099"/>
                </a:solidFill>
              </a:rPr>
              <a:t>3</a:t>
            </a:r>
            <a:r>
              <a:rPr lang="zh-CN" altLang="en-US" sz="2400" b="1" dirty="0">
                <a:solidFill>
                  <a:srgbClr val="000099"/>
                </a:solidFill>
              </a:rPr>
              <a:t>个元素：</a:t>
            </a:r>
          </a:p>
          <a:p>
            <a:pPr marL="609600" indent="-609600">
              <a:buFont typeface="Wingdings" pitchFamily="2" charset="2"/>
              <a:buAutoNum type="circleNumDbPlain"/>
            </a:pPr>
            <a:r>
              <a:rPr lang="zh-CN" altLang="en-US" sz="2400" b="1" dirty="0">
                <a:solidFill>
                  <a:srgbClr val="000099"/>
                </a:solidFill>
              </a:rPr>
              <a:t>组件（</a:t>
            </a:r>
            <a:r>
              <a:rPr lang="en-US" altLang="zh-CN" sz="2400" b="1" dirty="0">
                <a:solidFill>
                  <a:srgbClr val="000099"/>
                </a:solidFill>
              </a:rPr>
              <a:t>Component</a:t>
            </a:r>
            <a:r>
              <a:rPr lang="zh-CN" altLang="en-US" sz="2400" b="1" dirty="0">
                <a:solidFill>
                  <a:srgbClr val="000099"/>
                </a:solidFill>
              </a:rPr>
              <a:t>）</a:t>
            </a:r>
          </a:p>
          <a:p>
            <a:pPr marL="609600" indent="-609600">
              <a:buFont typeface="Wingdings" pitchFamily="2" charset="2"/>
              <a:buAutoNum type="circleNumDbPlain"/>
            </a:pPr>
            <a:r>
              <a:rPr lang="zh-CN" altLang="en-US" sz="2400" b="1" dirty="0">
                <a:solidFill>
                  <a:srgbClr val="000099"/>
                </a:solidFill>
              </a:rPr>
              <a:t>接口（</a:t>
            </a:r>
            <a:r>
              <a:rPr lang="en-US" altLang="zh-CN" sz="2400" b="1" dirty="0">
                <a:solidFill>
                  <a:srgbClr val="000099"/>
                </a:solidFill>
              </a:rPr>
              <a:t>Interface</a:t>
            </a:r>
            <a:r>
              <a:rPr lang="zh-CN" altLang="en-US" sz="2400" b="1" dirty="0">
                <a:solidFill>
                  <a:srgbClr val="000099"/>
                </a:solidFill>
              </a:rPr>
              <a:t>）</a:t>
            </a:r>
          </a:p>
          <a:p>
            <a:pPr marL="609600" indent="-609600">
              <a:buFont typeface="Wingdings" pitchFamily="2" charset="2"/>
              <a:buAutoNum type="circleNumDbPlain"/>
            </a:pPr>
            <a:r>
              <a:rPr lang="zh-CN" altLang="en-US" sz="2400" b="1" dirty="0">
                <a:solidFill>
                  <a:srgbClr val="000099"/>
                </a:solidFill>
              </a:rPr>
              <a:t>依赖关系和实现关系（</a:t>
            </a:r>
            <a:r>
              <a:rPr lang="en-US" altLang="zh-CN" sz="2400" b="1" dirty="0">
                <a:solidFill>
                  <a:srgbClr val="000099"/>
                </a:solidFill>
              </a:rPr>
              <a:t>Dependency </a:t>
            </a:r>
            <a:r>
              <a:rPr lang="zh-CN" altLang="en-US" sz="2400" b="1" dirty="0">
                <a:solidFill>
                  <a:srgbClr val="000099"/>
                </a:solidFill>
              </a:rPr>
              <a:t>， </a:t>
            </a:r>
            <a:r>
              <a:rPr lang="en-US" altLang="zh-CN" sz="2400" b="1" dirty="0">
                <a:solidFill>
                  <a:srgbClr val="000099"/>
                </a:solidFill>
              </a:rPr>
              <a:t>Realization </a:t>
            </a:r>
            <a:r>
              <a:rPr lang="zh-CN" altLang="en-US" sz="2400" b="1" dirty="0">
                <a:solidFill>
                  <a:srgbClr val="000099"/>
                </a:solidFill>
              </a:rPr>
              <a:t>）</a:t>
            </a:r>
          </a:p>
        </p:txBody>
      </p:sp>
      <p:sp>
        <p:nvSpPr>
          <p:cNvPr id="31749" name="Rectangle 5"/>
          <p:cNvSpPr>
            <a:spLocks noGrp="1" noChangeArrowheads="1"/>
          </p:cNvSpPr>
          <p:nvPr>
            <p:ph type="body" sz="half" idx="1"/>
          </p:nvPr>
        </p:nvSpPr>
        <p:spPr>
          <a:xfrm>
            <a:off x="196056" y="6340782"/>
            <a:ext cx="8229600" cy="673100"/>
          </a:xfrm>
        </p:spPr>
        <p:txBody>
          <a:bodyPr/>
          <a:lstStyle/>
          <a:p>
            <a:r>
              <a:rPr lang="en-US" altLang="zh-CN" sz="2600" b="1" dirty="0"/>
              <a:t>ATM</a:t>
            </a:r>
            <a:r>
              <a:rPr lang="zh-CN" altLang="en-US" sz="2600" b="1" dirty="0"/>
              <a:t>机系统的组件图</a:t>
            </a:r>
            <a:r>
              <a:rPr lang="zh-CN" altLang="en-US" sz="2600" dirty="0"/>
              <a:t>。</a:t>
            </a:r>
          </a:p>
          <a:p>
            <a:endParaRPr lang="en-US" altLang="zh-CN" sz="2600" dirty="0"/>
          </a:p>
        </p:txBody>
      </p:sp>
    </p:spTree>
    <p:extLst>
      <p:ext uri="{BB962C8B-B14F-4D97-AF65-F5344CB8AC3E}">
        <p14:creationId xmlns:p14="http://schemas.microsoft.com/office/powerpoint/2010/main" val="291186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25272" y="1133168"/>
            <a:ext cx="8458200" cy="4411663"/>
          </a:xfrm>
        </p:spPr>
        <p:txBody>
          <a:bodyPr>
            <a:normAutofit/>
          </a:bodyPr>
          <a:lstStyle/>
          <a:p>
            <a:r>
              <a:rPr lang="zh-CN" altLang="en-US" sz="2400" b="1" dirty="0"/>
              <a:t>组件是软件系统中定义了良好接口的物理实现单元。</a:t>
            </a:r>
          </a:p>
          <a:p>
            <a:r>
              <a:rPr lang="zh-CN" altLang="en-US" sz="2400" b="1" dirty="0">
                <a:solidFill>
                  <a:srgbClr val="000099"/>
                </a:solidFill>
              </a:rPr>
              <a:t>组件代表了将系统中的类、接口等逻辑元素打包后形成的物理模块。</a:t>
            </a:r>
          </a:p>
          <a:p>
            <a:r>
              <a:rPr lang="zh-CN" altLang="en-US" sz="2400" b="1" dirty="0">
                <a:solidFill>
                  <a:srgbClr val="A50021"/>
                </a:solidFill>
              </a:rPr>
              <a:t>组件可以是源代码组件、二进制组件或一个可执行的组件。</a:t>
            </a:r>
          </a:p>
          <a:p>
            <a:r>
              <a:rPr lang="zh-CN" altLang="en-US" sz="2400" b="1" dirty="0">
                <a:solidFill>
                  <a:srgbClr val="FF0000"/>
                </a:solidFill>
              </a:rPr>
              <a:t>组件是作为一个或多个类的软件实现，驻留在计算机中。</a:t>
            </a:r>
          </a:p>
          <a:p>
            <a:r>
              <a:rPr lang="zh-CN" altLang="en-US" sz="2400" b="1" dirty="0">
                <a:solidFill>
                  <a:srgbClr val="006600"/>
                </a:solidFill>
              </a:rPr>
              <a:t>组件提供和其他组件之间的接口。</a:t>
            </a:r>
          </a:p>
          <a:p>
            <a:r>
              <a:rPr lang="zh-CN" altLang="en-US" sz="2400" b="1" dirty="0"/>
              <a:t>组件是系统中可替换的物理部件。</a:t>
            </a:r>
          </a:p>
          <a:p>
            <a:endParaRPr lang="zh-CN" altLang="en-US" sz="2400" b="1" dirty="0"/>
          </a:p>
          <a:p>
            <a:endParaRPr lang="en-US" altLang="zh-CN" sz="2400" b="1" dirty="0"/>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Tree>
    <p:extLst>
      <p:ext uri="{BB962C8B-B14F-4D97-AF65-F5344CB8AC3E}">
        <p14:creationId xmlns:p14="http://schemas.microsoft.com/office/powerpoint/2010/main" val="2418648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1719264"/>
            <a:ext cx="8229600" cy="3909544"/>
          </a:xfrm>
        </p:spPr>
        <p:txBody>
          <a:bodyPr>
            <a:normAutofit lnSpcReduction="10000"/>
          </a:bodyPr>
          <a:lstStyle/>
          <a:p>
            <a:r>
              <a:rPr lang="zh-CN" altLang="en-US" sz="2400" b="1" dirty="0"/>
              <a:t>每个组件都必须有一个不同于其他组件的名称。组件的名称是一个字符串，位于组件图标的内部。</a:t>
            </a:r>
          </a:p>
          <a:p>
            <a:endParaRPr lang="zh-CN" altLang="en-US" sz="2400" b="1" dirty="0"/>
          </a:p>
          <a:p>
            <a:r>
              <a:rPr lang="zh-CN" altLang="en-US" sz="2400" b="1" dirty="0">
                <a:solidFill>
                  <a:srgbClr val="000099"/>
                </a:solidFill>
              </a:rPr>
              <a:t>组件名称通常是从现实的词汇表中抽取出来的短名词或名词短语，并依据目标操作系统添加相应的扩展名，例如</a:t>
            </a:r>
            <a:r>
              <a:rPr lang="en-US" altLang="zh-CN" sz="2400" b="1" dirty="0">
                <a:solidFill>
                  <a:srgbClr val="000099"/>
                </a:solidFill>
              </a:rPr>
              <a:t>java</a:t>
            </a:r>
            <a:r>
              <a:rPr lang="zh-CN" altLang="en-US" sz="2400" b="1" dirty="0">
                <a:solidFill>
                  <a:srgbClr val="000099"/>
                </a:solidFill>
              </a:rPr>
              <a:t>和</a:t>
            </a:r>
            <a:r>
              <a:rPr lang="en-US" altLang="zh-CN" sz="2400" b="1" dirty="0" err="1">
                <a:solidFill>
                  <a:srgbClr val="000099"/>
                </a:solidFill>
              </a:rPr>
              <a:t>dll</a:t>
            </a:r>
            <a:r>
              <a:rPr lang="zh-CN" altLang="en-US" sz="2400" b="1" dirty="0">
                <a:solidFill>
                  <a:srgbClr val="000099"/>
                </a:solidFill>
              </a:rPr>
              <a:t>。</a:t>
            </a:r>
          </a:p>
          <a:p>
            <a:endParaRPr lang="zh-CN" altLang="en-US" sz="2400" b="1" dirty="0"/>
          </a:p>
          <a:p>
            <a:r>
              <a:rPr lang="zh-CN" altLang="en-US" sz="2400" b="1" dirty="0">
                <a:solidFill>
                  <a:srgbClr val="A50021"/>
                </a:solidFill>
              </a:rPr>
              <a:t>组件的名称有两种：简单名和路径名</a:t>
            </a:r>
            <a:r>
              <a:rPr lang="zh-CN" altLang="en-US" sz="2400" b="1" dirty="0">
                <a:solidFill>
                  <a:srgbClr val="A50021"/>
                </a:solidFill>
              </a:rPr>
              <a:t>。只有单独一个名称的称为简单名；在简单名前加上组件所在包的名称叫做路径名。 </a:t>
            </a:r>
          </a:p>
          <a:p>
            <a:endParaRPr lang="zh-CN" altLang="en-US" sz="2800" b="1" dirty="0">
              <a:solidFill>
                <a:srgbClr val="A50021"/>
              </a:solidFill>
            </a:endParaRPr>
          </a:p>
        </p:txBody>
      </p:sp>
      <p:graphicFrame>
        <p:nvGraphicFramePr>
          <p:cNvPr id="36869" name="Object 5"/>
          <p:cNvGraphicFramePr>
            <a:graphicFrameLocks noChangeAspect="1"/>
          </p:cNvGraphicFramePr>
          <p:nvPr>
            <p:extLst>
              <p:ext uri="{D42A27DB-BD31-4B8C-83A1-F6EECF244321}">
                <p14:modId xmlns:p14="http://schemas.microsoft.com/office/powerpoint/2010/main" val="3098135643"/>
              </p:ext>
            </p:extLst>
          </p:nvPr>
        </p:nvGraphicFramePr>
        <p:xfrm>
          <a:off x="5562600" y="3647281"/>
          <a:ext cx="3124200" cy="977900"/>
        </p:xfrm>
        <a:graphic>
          <a:graphicData uri="http://schemas.openxmlformats.org/presentationml/2006/ole">
            <mc:AlternateContent xmlns:mc="http://schemas.openxmlformats.org/markup-compatibility/2006">
              <mc:Choice xmlns:v="urn:schemas-microsoft-com:vml" Requires="v">
                <p:oleObj spid="_x0000_s117767" name="位图图像" r:id="rId3" imgW="2161905" imgH="676369" progId="Paint.Picture">
                  <p:embed/>
                </p:oleObj>
              </mc:Choice>
              <mc:Fallback>
                <p:oleObj name="位图图像" r:id="rId3" imgW="2161905" imgH="676369" progId="Paint.Picture">
                  <p:embed/>
                  <p:pic>
                    <p:nvPicPr>
                      <p:cNvPr id="368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647281"/>
                        <a:ext cx="31242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
        <p:nvSpPr>
          <p:cNvPr id="6" name="文本框 5">
            <a:extLst>
              <a:ext uri="{FF2B5EF4-FFF2-40B4-BE49-F238E27FC236}">
                <a16:creationId xmlns:a16="http://schemas.microsoft.com/office/drawing/2014/main" id="{6EC53871-C795-0242-80AC-EC3542AED0D3}"/>
              </a:ext>
            </a:extLst>
          </p:cNvPr>
          <p:cNvSpPr txBox="1"/>
          <p:nvPr/>
        </p:nvSpPr>
        <p:spPr>
          <a:xfrm>
            <a:off x="192512" y="1049463"/>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1.</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组件的名称</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5114237"/>
            <a:ext cx="40386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35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229987" y="1420619"/>
            <a:ext cx="8563897" cy="4050792"/>
          </a:xfrm>
        </p:spPr>
        <p:txBody>
          <a:bodyPr>
            <a:noAutofit/>
          </a:bodyPr>
          <a:lstStyle/>
          <a:p>
            <a:pPr marL="0" indent="0" algn="just">
              <a:lnSpc>
                <a:spcPct val="90000"/>
              </a:lnSpc>
              <a:buNone/>
            </a:pPr>
            <a:r>
              <a:rPr lang="zh-CN" altLang="en-US" sz="2400" b="1" dirty="0" smtClean="0">
                <a:solidFill>
                  <a:srgbClr val="A50021"/>
                </a:solidFill>
              </a:rPr>
              <a:t> 组件</a:t>
            </a:r>
            <a:r>
              <a:rPr lang="zh-CN" altLang="en-US" sz="2400" b="1" dirty="0">
                <a:solidFill>
                  <a:srgbClr val="A50021"/>
                </a:solidFill>
              </a:rPr>
              <a:t>就是一个实际的文件，在对软件系统建模的过程中，存在</a:t>
            </a:r>
            <a:r>
              <a:rPr lang="en-US" altLang="zh-CN" sz="2400" b="1" dirty="0">
                <a:solidFill>
                  <a:srgbClr val="A50021"/>
                </a:solidFill>
              </a:rPr>
              <a:t>3</a:t>
            </a:r>
            <a:r>
              <a:rPr lang="zh-CN" altLang="en-US" sz="2400" b="1" dirty="0">
                <a:solidFill>
                  <a:srgbClr val="A50021"/>
                </a:solidFill>
              </a:rPr>
              <a:t>种类型的组件：</a:t>
            </a:r>
          </a:p>
          <a:p>
            <a:pPr marL="0" indent="0" algn="just">
              <a:buNone/>
            </a:pPr>
            <a:r>
              <a:rPr lang="en-US" altLang="zh-CN" sz="2400" b="1" dirty="0"/>
              <a:t>1.</a:t>
            </a:r>
            <a:r>
              <a:rPr lang="zh-CN" altLang="en-US" sz="2400" b="1" dirty="0"/>
              <a:t>配置（部署）组件（</a:t>
            </a:r>
            <a:r>
              <a:rPr lang="en-US" altLang="zh-CN" sz="2400" b="1" dirty="0"/>
              <a:t>Deployment Component</a:t>
            </a:r>
            <a:r>
              <a:rPr lang="zh-CN" altLang="en-US" sz="2400" b="1" dirty="0"/>
              <a:t>）</a:t>
            </a:r>
            <a:r>
              <a:rPr lang="zh-CN" altLang="en-US" sz="2400" b="1" dirty="0" smtClean="0"/>
              <a:t>：</a:t>
            </a:r>
            <a:endParaRPr lang="en-US" altLang="zh-CN" sz="2400" b="1" dirty="0" smtClean="0"/>
          </a:p>
          <a:p>
            <a:pPr marL="0" indent="0" algn="just">
              <a:buNone/>
            </a:pPr>
            <a:r>
              <a:rPr lang="zh-CN" altLang="en-US" sz="2400" b="1" dirty="0" smtClean="0"/>
              <a:t>  运行系统</a:t>
            </a:r>
            <a:r>
              <a:rPr lang="zh-CN" altLang="en-US" sz="2400" b="1" dirty="0"/>
              <a:t>前需要配置的组件，是形成执行文件的基础。例如，操作系统（</a:t>
            </a:r>
            <a:r>
              <a:rPr lang="en-US" altLang="zh-CN" sz="2400" b="1" dirty="0"/>
              <a:t>OS</a:t>
            </a:r>
            <a:r>
              <a:rPr lang="zh-CN" altLang="en-US" sz="2400" b="1" dirty="0"/>
              <a:t>）、数据库管理管理系统（</a:t>
            </a:r>
            <a:r>
              <a:rPr lang="en-US" altLang="zh-CN" sz="2400" b="1" dirty="0"/>
              <a:t>DBMS</a:t>
            </a:r>
            <a:r>
              <a:rPr lang="zh-CN" altLang="en-US" sz="2400" b="1" dirty="0"/>
              <a:t>）以及</a:t>
            </a:r>
            <a:r>
              <a:rPr lang="en-US" altLang="zh-CN" sz="2400" b="1" dirty="0"/>
              <a:t>Java</a:t>
            </a:r>
            <a:r>
              <a:rPr lang="zh-CN" altLang="en-US" sz="2400" b="1" dirty="0"/>
              <a:t>虚拟机（</a:t>
            </a:r>
            <a:r>
              <a:rPr lang="en-US" altLang="zh-CN" sz="2400" b="1" dirty="0"/>
              <a:t>JVM</a:t>
            </a:r>
            <a:r>
              <a:rPr lang="zh-CN" altLang="en-US" sz="2400" b="1" dirty="0"/>
              <a:t>）都属于配置</a:t>
            </a:r>
            <a:r>
              <a:rPr lang="zh-CN" altLang="en-US" sz="2400" b="1" dirty="0" smtClean="0"/>
              <a:t>组件。</a:t>
            </a:r>
            <a:endParaRPr lang="zh-CN" altLang="en-US" sz="2400" b="1" dirty="0">
              <a:solidFill>
                <a:srgbClr val="000099"/>
              </a:solidFill>
            </a:endParaRPr>
          </a:p>
          <a:p>
            <a:pPr marL="609600" indent="-609600" algn="just">
              <a:lnSpc>
                <a:spcPct val="90000"/>
              </a:lnSpc>
              <a:buFont typeface="Wingdings" panose="05000000000000000000" pitchFamily="2" charset="2"/>
              <a:buNone/>
            </a:pPr>
            <a:r>
              <a:rPr lang="en-US" altLang="zh-CN" sz="2400" b="1" dirty="0"/>
              <a:t>2.</a:t>
            </a:r>
            <a:r>
              <a:rPr lang="zh-CN" altLang="en-US" sz="2400" b="1" dirty="0"/>
              <a:t>工作产品组件（</a:t>
            </a:r>
            <a:r>
              <a:rPr lang="en-US" altLang="zh-CN" sz="2400" b="1" dirty="0"/>
              <a:t>Work Product Component</a:t>
            </a:r>
            <a:r>
              <a:rPr lang="zh-CN" altLang="en-US" sz="2400" b="1" dirty="0"/>
              <a:t>）</a:t>
            </a:r>
          </a:p>
          <a:p>
            <a:pPr marL="0" indent="0" algn="just">
              <a:buNone/>
            </a:pPr>
            <a:r>
              <a:rPr lang="zh-CN" altLang="en-US" sz="2400" b="1" dirty="0" smtClean="0"/>
              <a:t>  包括</a:t>
            </a:r>
            <a:r>
              <a:rPr lang="zh-CN" altLang="en-US" sz="2400" b="1" dirty="0"/>
              <a:t>模型、源代码和用于创建配置组件的数据文件。例如，</a:t>
            </a:r>
            <a:r>
              <a:rPr lang="en-US" altLang="zh-CN" sz="2400" b="1" dirty="0"/>
              <a:t>UML</a:t>
            </a:r>
            <a:r>
              <a:rPr lang="zh-CN" altLang="en-US" sz="2400" b="1" dirty="0"/>
              <a:t>图、</a:t>
            </a:r>
            <a:r>
              <a:rPr lang="en-US" altLang="zh-CN" sz="2400" b="1" dirty="0"/>
              <a:t>Java</a:t>
            </a:r>
            <a:r>
              <a:rPr lang="zh-CN" altLang="en-US" sz="2400" b="1" dirty="0"/>
              <a:t>类和</a:t>
            </a:r>
            <a:r>
              <a:rPr lang="en-US" altLang="zh-CN" sz="2400" b="1" dirty="0"/>
              <a:t>JAR</a:t>
            </a:r>
            <a:r>
              <a:rPr lang="zh-CN" altLang="en-US" sz="2400" b="1" dirty="0"/>
              <a:t>文件、数据库表以及动态链接库文件（</a:t>
            </a:r>
            <a:r>
              <a:rPr lang="en-US" altLang="zh-CN" sz="2400" b="1" dirty="0"/>
              <a:t>DLL</a:t>
            </a:r>
            <a:r>
              <a:rPr lang="zh-CN" altLang="en-US" sz="2400" b="1" dirty="0"/>
              <a:t>）等都是工作产品组件</a:t>
            </a:r>
            <a:r>
              <a:rPr lang="zh-CN" altLang="en-US" sz="2400" b="1" dirty="0" smtClean="0">
                <a:solidFill>
                  <a:srgbClr val="000099"/>
                </a:solidFill>
              </a:rPr>
              <a:t>。</a:t>
            </a:r>
            <a:endParaRPr lang="en-US" altLang="zh-CN" sz="2400" b="1" dirty="0" smtClean="0">
              <a:solidFill>
                <a:srgbClr val="000099"/>
              </a:solidFill>
            </a:endParaRPr>
          </a:p>
          <a:p>
            <a:pPr marL="0" indent="0" algn="just">
              <a:buNone/>
            </a:pPr>
            <a:r>
              <a:rPr lang="en-US" altLang="zh-CN" sz="2400" b="1" dirty="0" smtClean="0"/>
              <a:t>3</a:t>
            </a:r>
            <a:r>
              <a:rPr lang="en-US" altLang="zh-CN" sz="2400" b="1" dirty="0"/>
              <a:t>.</a:t>
            </a:r>
            <a:r>
              <a:rPr lang="zh-CN" altLang="en-US" sz="2400" b="1" dirty="0"/>
              <a:t>执行组件（</a:t>
            </a:r>
            <a:r>
              <a:rPr lang="en-US" altLang="zh-CN" sz="2400" b="1" dirty="0"/>
              <a:t>Execution Component</a:t>
            </a:r>
            <a:r>
              <a:rPr lang="zh-CN" altLang="en-US" sz="2400" b="1" dirty="0"/>
              <a:t>）</a:t>
            </a:r>
          </a:p>
          <a:p>
            <a:pPr marL="0" indent="176213" algn="just">
              <a:lnSpc>
                <a:spcPct val="90000"/>
              </a:lnSpc>
              <a:buFont typeface="Wingdings" panose="05000000000000000000" pitchFamily="2" charset="2"/>
              <a:buNone/>
            </a:pPr>
            <a:r>
              <a:rPr lang="zh-CN" altLang="en-US" sz="2400" b="1" dirty="0" smtClean="0">
                <a:solidFill>
                  <a:srgbClr val="000099"/>
                </a:solidFill>
              </a:rPr>
              <a:t>  </a:t>
            </a:r>
            <a:r>
              <a:rPr lang="zh-CN" altLang="en-US" sz="2400" b="1" dirty="0" smtClean="0">
                <a:solidFill>
                  <a:srgbClr val="000099"/>
                </a:solidFill>
              </a:rPr>
              <a:t>系统在运行时的</a:t>
            </a:r>
            <a:r>
              <a:rPr lang="zh-CN" altLang="en-US" sz="2400" b="1" dirty="0">
                <a:solidFill>
                  <a:srgbClr val="000099"/>
                </a:solidFill>
              </a:rPr>
              <a:t>组件。</a:t>
            </a:r>
            <a:r>
              <a:rPr lang="en-US" altLang="zh-CN" sz="2400" b="1" dirty="0">
                <a:solidFill>
                  <a:srgbClr val="000099"/>
                </a:solidFill>
              </a:rPr>
              <a:t>Html</a:t>
            </a:r>
            <a:r>
              <a:rPr lang="zh-CN" altLang="en-US" sz="2400" b="1" dirty="0">
                <a:solidFill>
                  <a:srgbClr val="000099"/>
                </a:solidFill>
              </a:rPr>
              <a:t>和</a:t>
            </a:r>
            <a:r>
              <a:rPr lang="en-US" altLang="zh-CN" sz="2400" b="1" dirty="0">
                <a:solidFill>
                  <a:srgbClr val="000099"/>
                </a:solidFill>
              </a:rPr>
              <a:t>xml</a:t>
            </a:r>
            <a:r>
              <a:rPr lang="zh-CN" altLang="en-US" sz="2400" b="1" dirty="0">
                <a:solidFill>
                  <a:srgbClr val="000099"/>
                </a:solidFill>
              </a:rPr>
              <a:t>文档、</a:t>
            </a:r>
            <a:r>
              <a:rPr lang="en-US" altLang="zh-CN" sz="2400" b="1" dirty="0">
                <a:solidFill>
                  <a:srgbClr val="000099"/>
                </a:solidFill>
              </a:rPr>
              <a:t>com+</a:t>
            </a:r>
            <a:r>
              <a:rPr lang="zh-CN" altLang="en-US" sz="2400" b="1" dirty="0">
                <a:solidFill>
                  <a:srgbClr val="000099"/>
                </a:solidFill>
              </a:rPr>
              <a:t>组件，</a:t>
            </a:r>
            <a:r>
              <a:rPr lang="en-US" altLang="zh-CN" sz="2400" b="1" dirty="0">
                <a:solidFill>
                  <a:srgbClr val="000099"/>
                </a:solidFill>
              </a:rPr>
              <a:t>servlets</a:t>
            </a:r>
            <a:r>
              <a:rPr lang="zh-CN" altLang="en-US" sz="2400" b="1" dirty="0">
                <a:solidFill>
                  <a:srgbClr val="000099"/>
                </a:solidFill>
              </a:rPr>
              <a:t>等</a:t>
            </a:r>
          </a:p>
        </p:txBody>
      </p:sp>
      <p:sp>
        <p:nvSpPr>
          <p:cNvPr id="4" name="标题 1">
            <a:extLst>
              <a:ext uri="{FF2B5EF4-FFF2-40B4-BE49-F238E27FC236}">
                <a16:creationId xmlns:a16="http://schemas.microsoft.com/office/drawing/2014/main" id="{E790A494-B035-AC41-AFC3-252F112E3A4F}"/>
              </a:ext>
            </a:extLst>
          </p:cNvPr>
          <p:cNvSpPr txBox="1">
            <a:spLocks/>
          </p:cNvSpPr>
          <p:nvPr/>
        </p:nvSpPr>
        <p:spPr>
          <a:xfrm>
            <a:off x="325272" y="130805"/>
            <a:ext cx="7772400" cy="711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4400" b="0" dirty="0" smtClean="0">
                <a:solidFill>
                  <a:srgbClr val="0070C0"/>
                </a:solidFill>
                <a:latin typeface="黑体" panose="02010609060101010101" pitchFamily="49" charset="-122"/>
                <a:ea typeface="黑体" panose="02010609060101010101" pitchFamily="49" charset="-122"/>
              </a:rPr>
              <a:t>二、组件</a:t>
            </a:r>
            <a:endParaRPr lang="zh-CN" altLang="en-US" dirty="0"/>
          </a:p>
        </p:txBody>
      </p:sp>
      <p:sp>
        <p:nvSpPr>
          <p:cNvPr id="5" name="文本框 4">
            <a:extLst>
              <a:ext uri="{FF2B5EF4-FFF2-40B4-BE49-F238E27FC236}">
                <a16:creationId xmlns:a16="http://schemas.microsoft.com/office/drawing/2014/main" id="{6EC53871-C795-0242-80AC-EC3542AED0D3}"/>
              </a:ext>
            </a:extLst>
          </p:cNvPr>
          <p:cNvSpPr txBox="1"/>
          <p:nvPr/>
        </p:nvSpPr>
        <p:spPr>
          <a:xfrm>
            <a:off x="229987" y="922046"/>
            <a:ext cx="6335195" cy="418454"/>
          </a:xfrm>
          <a:prstGeom prst="rect">
            <a:avLst/>
          </a:prstGeom>
          <a:noFill/>
        </p:spPr>
        <p:txBody>
          <a:bodyPr wrap="square" rtlCol="0">
            <a:noAutofit/>
          </a:bodyPr>
          <a:lstStyle/>
          <a:p>
            <a:r>
              <a:rPr kumimoji="1" lang="en-US" altLang="zh-Hans" sz="2400" b="1" dirty="0" smtClean="0">
                <a:solidFill>
                  <a:srgbClr val="FF0000"/>
                </a:solidFill>
                <a:latin typeface="黑体" panose="02010609060101010101" pitchFamily="49" charset="-122"/>
                <a:ea typeface="黑体" panose="02010609060101010101" pitchFamily="49" charset="-122"/>
              </a:rPr>
              <a:t>2.</a:t>
            </a:r>
            <a:r>
              <a:rPr kumimoji="1" lang="zh-Hans" altLang="en-US" sz="2400" b="1" dirty="0" smtClean="0">
                <a:solidFill>
                  <a:srgbClr val="FF0000"/>
                </a:solidFill>
                <a:latin typeface="黑体" panose="02010609060101010101" pitchFamily="49" charset="-122"/>
                <a:ea typeface="黑体" panose="02010609060101010101" pitchFamily="49" charset="-122"/>
              </a:rPr>
              <a:t> </a:t>
            </a:r>
            <a:r>
              <a:rPr kumimoji="1" lang="zh-CN" altLang="en-US" sz="2400" b="1" dirty="0" smtClean="0">
                <a:solidFill>
                  <a:srgbClr val="FF0000"/>
                </a:solidFill>
                <a:latin typeface="黑体" panose="02010609060101010101" pitchFamily="49" charset="-122"/>
                <a:ea typeface="黑体" panose="02010609060101010101" pitchFamily="49" charset="-122"/>
              </a:rPr>
              <a:t>组件的种类</a:t>
            </a:r>
            <a:endParaRPr kumimoji="1" lang="zh-CN" altLang="en-US" sz="2400" b="1" dirty="0">
              <a:solidFill>
                <a:srgbClr val="7030A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49354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2535</TotalTime>
  <Words>3711</Words>
  <Application>Microsoft Office PowerPoint</Application>
  <PresentationFormat>全屏显示(4:3)</PresentationFormat>
  <Paragraphs>327</Paragraphs>
  <Slides>57</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70" baseType="lpstr">
      <vt:lpstr>等线</vt:lpstr>
      <vt:lpstr>方正舒体</vt:lpstr>
      <vt:lpstr>黑体</vt:lpstr>
      <vt:lpstr>华文新魏</vt:lpstr>
      <vt:lpstr>宋体</vt:lpstr>
      <vt:lpstr>Arial</vt:lpstr>
      <vt:lpstr>Georgia</vt:lpstr>
      <vt:lpstr>Times New Roman</vt:lpstr>
      <vt:lpstr>Trebuchet MS</vt:lpstr>
      <vt:lpstr>Wingdings</vt:lpstr>
      <vt:lpstr>木活字</vt:lpstr>
      <vt:lpstr>位图图像</vt:lpstr>
      <vt:lpstr>Visio.Drawing.6</vt:lpstr>
      <vt:lpstr>系统分析与设计</vt:lpstr>
      <vt:lpstr>系统分析与设计—组件图（构件图）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一个组件可以实现多个接口和多个类</vt:lpstr>
      <vt:lpstr>一个类只能被一个组件实现</vt:lpstr>
      <vt:lpstr>PowerPoint 演示文稿</vt:lpstr>
      <vt:lpstr>Rose2003中组件与接口之间的依赖与实现关系的建立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系统分析与设计—配置图（部署图）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系统分析与设计</dc:title>
  <dc:creator>Windows 用户</dc:creator>
  <cp:lastModifiedBy>Windows 用户</cp:lastModifiedBy>
  <cp:revision>151</cp:revision>
  <dcterms:created xsi:type="dcterms:W3CDTF">2018-01-03T07:12:57Z</dcterms:created>
  <dcterms:modified xsi:type="dcterms:W3CDTF">2018-01-29T11:25:50Z</dcterms:modified>
</cp:coreProperties>
</file>