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90"/>
  </p:notesMasterIdLst>
  <p:sldIdLst>
    <p:sldId id="256" r:id="rId2"/>
    <p:sldId id="257" r:id="rId3"/>
    <p:sldId id="514" r:id="rId4"/>
    <p:sldId id="516" r:id="rId5"/>
    <p:sldId id="518" r:id="rId6"/>
    <p:sldId id="519" r:id="rId7"/>
    <p:sldId id="522" r:id="rId8"/>
    <p:sldId id="521" r:id="rId9"/>
    <p:sldId id="523" r:id="rId10"/>
    <p:sldId id="524" r:id="rId11"/>
    <p:sldId id="525" r:id="rId12"/>
    <p:sldId id="527" r:id="rId13"/>
    <p:sldId id="529" r:id="rId14"/>
    <p:sldId id="530" r:id="rId15"/>
    <p:sldId id="531" r:id="rId16"/>
    <p:sldId id="532" r:id="rId17"/>
    <p:sldId id="533" r:id="rId18"/>
    <p:sldId id="534" r:id="rId19"/>
    <p:sldId id="535" r:id="rId20"/>
    <p:sldId id="536" r:id="rId21"/>
    <p:sldId id="537" r:id="rId22"/>
    <p:sldId id="538" r:id="rId23"/>
    <p:sldId id="539" r:id="rId24"/>
    <p:sldId id="540" r:id="rId25"/>
    <p:sldId id="587" r:id="rId26"/>
    <p:sldId id="544" r:id="rId27"/>
    <p:sldId id="545" r:id="rId28"/>
    <p:sldId id="546" r:id="rId29"/>
    <p:sldId id="547" r:id="rId30"/>
    <p:sldId id="549" r:id="rId31"/>
    <p:sldId id="548" r:id="rId32"/>
    <p:sldId id="550" r:id="rId33"/>
    <p:sldId id="552" r:id="rId34"/>
    <p:sldId id="553" r:id="rId35"/>
    <p:sldId id="554" r:id="rId36"/>
    <p:sldId id="555" r:id="rId37"/>
    <p:sldId id="556" r:id="rId38"/>
    <p:sldId id="557" r:id="rId39"/>
    <p:sldId id="558" r:id="rId40"/>
    <p:sldId id="560" r:id="rId41"/>
    <p:sldId id="561" r:id="rId42"/>
    <p:sldId id="562" r:id="rId43"/>
    <p:sldId id="564" r:id="rId44"/>
    <p:sldId id="565" r:id="rId45"/>
    <p:sldId id="568" r:id="rId46"/>
    <p:sldId id="570" r:id="rId47"/>
    <p:sldId id="573" r:id="rId48"/>
    <p:sldId id="588" r:id="rId49"/>
    <p:sldId id="574" r:id="rId50"/>
    <p:sldId id="576" r:id="rId51"/>
    <p:sldId id="578" r:id="rId52"/>
    <p:sldId id="579" r:id="rId53"/>
    <p:sldId id="581" r:id="rId54"/>
    <p:sldId id="582" r:id="rId55"/>
    <p:sldId id="583" r:id="rId56"/>
    <p:sldId id="584" r:id="rId57"/>
    <p:sldId id="585" r:id="rId58"/>
    <p:sldId id="586" r:id="rId59"/>
    <p:sldId id="596" r:id="rId60"/>
    <p:sldId id="641" r:id="rId61"/>
    <p:sldId id="598" r:id="rId62"/>
    <p:sldId id="600" r:id="rId63"/>
    <p:sldId id="601" r:id="rId64"/>
    <p:sldId id="602" r:id="rId65"/>
    <p:sldId id="604" r:id="rId66"/>
    <p:sldId id="606" r:id="rId67"/>
    <p:sldId id="608" r:id="rId68"/>
    <p:sldId id="607" r:id="rId69"/>
    <p:sldId id="609" r:id="rId70"/>
    <p:sldId id="610" r:id="rId71"/>
    <p:sldId id="612" r:id="rId72"/>
    <p:sldId id="613" r:id="rId73"/>
    <p:sldId id="615" r:id="rId74"/>
    <p:sldId id="616" r:id="rId75"/>
    <p:sldId id="618" r:id="rId76"/>
    <p:sldId id="622" r:id="rId77"/>
    <p:sldId id="623" r:id="rId78"/>
    <p:sldId id="625" r:id="rId79"/>
    <p:sldId id="626" r:id="rId80"/>
    <p:sldId id="630" r:id="rId81"/>
    <p:sldId id="636" r:id="rId82"/>
    <p:sldId id="640" r:id="rId83"/>
    <p:sldId id="589" r:id="rId84"/>
    <p:sldId id="590" r:id="rId85"/>
    <p:sldId id="591" r:id="rId86"/>
    <p:sldId id="592" r:id="rId87"/>
    <p:sldId id="593" r:id="rId88"/>
    <p:sldId id="594" r:id="rId8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9" autoAdjust="0"/>
    <p:restoredTop sz="64158" autoAdjust="0"/>
  </p:normalViewPr>
  <p:slideViewPr>
    <p:cSldViewPr snapToGrid="0">
      <p:cViewPr varScale="1">
        <p:scale>
          <a:sx n="71" d="100"/>
          <a:sy n="71" d="100"/>
        </p:scale>
        <p:origin x="21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74083A-88E7-4646-8784-E1C353453507}" type="datetimeFigureOut">
              <a:rPr lang="zh-CN" altLang="en-US" smtClean="0"/>
              <a:t>2018-02-09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AEC9DC-DF13-4969-9501-309A1A76E8A8}" type="slidenum">
              <a:rPr lang="zh-CN" altLang="en-US" smtClean="0"/>
              <a:t>‹#›</a:t>
            </a:fld>
            <a:endParaRPr lang="zh-CN" altLang="en-US"/>
          </a:p>
        </p:txBody>
      </p:sp>
    </p:spTree>
    <p:extLst>
      <p:ext uri="{BB962C8B-B14F-4D97-AF65-F5344CB8AC3E}">
        <p14:creationId xmlns:p14="http://schemas.microsoft.com/office/powerpoint/2010/main" val="2810568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7</a:t>
            </a:fld>
            <a:endParaRPr lang="zh-CN" altLang="en-US"/>
          </a:p>
        </p:txBody>
      </p:sp>
    </p:spTree>
    <p:extLst>
      <p:ext uri="{BB962C8B-B14F-4D97-AF65-F5344CB8AC3E}">
        <p14:creationId xmlns:p14="http://schemas.microsoft.com/office/powerpoint/2010/main" val="465025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需要目标对象马上接收的消息。</a:t>
            </a:r>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19</a:t>
            </a:fld>
            <a:endParaRPr lang="zh-CN" altLang="en-US"/>
          </a:p>
        </p:txBody>
      </p:sp>
    </p:spTree>
    <p:extLst>
      <p:ext uri="{BB962C8B-B14F-4D97-AF65-F5344CB8AC3E}">
        <p14:creationId xmlns:p14="http://schemas.microsoft.com/office/powerpoint/2010/main" val="1006556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简单消息实际上是异步消息。与一半的消息是兼容的。都表示异步消息。产生背景：不区分类型的时候，用简单消息代替。但是后来，简单消息都等价为异步消息。</a:t>
            </a:r>
            <a:endParaRPr lang="en-US" altLang="zh-CN" dirty="0" smtClean="0"/>
          </a:p>
          <a:p>
            <a:endParaRPr lang="en-US" altLang="zh-CN" dirty="0" smtClean="0"/>
          </a:p>
          <a:p>
            <a:r>
              <a:rPr lang="zh-CN" altLang="en-US" dirty="0" smtClean="0"/>
              <a:t>同步消息与过程调用是等价的。</a:t>
            </a:r>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21</a:t>
            </a:fld>
            <a:endParaRPr lang="zh-CN" altLang="en-US"/>
          </a:p>
        </p:txBody>
      </p:sp>
    </p:spTree>
    <p:extLst>
      <p:ext uri="{BB962C8B-B14F-4D97-AF65-F5344CB8AC3E}">
        <p14:creationId xmlns:p14="http://schemas.microsoft.com/office/powerpoint/2010/main" val="3561384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1.3.1 </a:t>
            </a:r>
            <a:r>
              <a:rPr lang="zh-CN" altLang="en-US" dirty="0" smtClean="0"/>
              <a:t>表示嵌套。后面都是为前一个消息服务的。</a:t>
            </a:r>
            <a:r>
              <a:rPr lang="en-US" altLang="zh-CN" baseline="0" dirty="0" smtClean="0"/>
              <a:t>  </a:t>
            </a:r>
            <a:r>
              <a:rPr lang="zh-CN" altLang="en-US" baseline="0" dirty="0" smtClean="0"/>
              <a:t>我请你帮我做什么事。但是你没有办法，你给另外的人发了一个消息。你发的消息是</a:t>
            </a:r>
            <a:r>
              <a:rPr lang="en-US" altLang="zh-CN" baseline="0" dirty="0" smtClean="0"/>
              <a:t>1.1 </a:t>
            </a:r>
          </a:p>
          <a:p>
            <a:endParaRPr lang="en-US" altLang="zh-CN" baseline="0" dirty="0" smtClean="0"/>
          </a:p>
          <a:p>
            <a:r>
              <a:rPr lang="zh-CN" altLang="en-US" baseline="0" dirty="0" smtClean="0"/>
              <a:t>循环消息。</a:t>
            </a:r>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23</a:t>
            </a:fld>
            <a:endParaRPr lang="zh-CN" altLang="en-US"/>
          </a:p>
        </p:txBody>
      </p:sp>
    </p:spTree>
    <p:extLst>
      <p:ext uri="{BB962C8B-B14F-4D97-AF65-F5344CB8AC3E}">
        <p14:creationId xmlns:p14="http://schemas.microsoft.com/office/powerpoint/2010/main" val="493808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用户名：</a:t>
            </a:r>
            <a:r>
              <a:rPr lang="en-US" altLang="zh-CN" dirty="0" smtClean="0"/>
              <a:t>wx5a672342ab310    </a:t>
            </a:r>
            <a:r>
              <a:rPr lang="zh-CN" altLang="en-US" dirty="0" smtClean="0"/>
              <a:t>密码：</a:t>
            </a:r>
            <a:r>
              <a:rPr lang="en-US" altLang="zh-CN" dirty="0" smtClean="0"/>
              <a:t>802329</a:t>
            </a:r>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32</a:t>
            </a:fld>
            <a:endParaRPr lang="zh-CN" altLang="en-US"/>
          </a:p>
        </p:txBody>
      </p:sp>
    </p:spTree>
    <p:extLst>
      <p:ext uri="{BB962C8B-B14F-4D97-AF65-F5344CB8AC3E}">
        <p14:creationId xmlns:p14="http://schemas.microsoft.com/office/powerpoint/2010/main" val="963784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一个交互图仅对应于</a:t>
            </a:r>
            <a:r>
              <a:rPr lang="en-US" altLang="zh-CN" dirty="0" smtClean="0"/>
              <a:t>1</a:t>
            </a:r>
            <a:r>
              <a:rPr lang="zh-CN" altLang="en-US" dirty="0" smtClean="0"/>
              <a:t>个用例，或</a:t>
            </a:r>
            <a:r>
              <a:rPr lang="en-US" altLang="zh-CN" dirty="0" smtClean="0"/>
              <a:t>1</a:t>
            </a:r>
            <a:r>
              <a:rPr lang="zh-CN" altLang="en-US" dirty="0" smtClean="0"/>
              <a:t>个用例中部分内容（比如基本事件流或错误事件流）；某个用例的部分交互细节。关心什么，描述什么。</a:t>
            </a:r>
            <a:r>
              <a:rPr lang="en-US" altLang="zh-CN" dirty="0" smtClean="0"/>
              <a:t/>
            </a:r>
            <a:br>
              <a:rPr lang="en-US" altLang="zh-CN" dirty="0" smtClean="0"/>
            </a:br>
            <a:r>
              <a:rPr lang="zh-CN" altLang="en-US" dirty="0" smtClean="0"/>
              <a:t>：</a:t>
            </a:r>
            <a:r>
              <a:rPr lang="en-US" altLang="zh-CN" dirty="0" smtClean="0"/>
              <a:t>course </a:t>
            </a:r>
            <a:r>
              <a:rPr lang="zh-CN" altLang="en-US" dirty="0" smtClean="0"/>
              <a:t>是多重对象。 条件</a:t>
            </a:r>
            <a:r>
              <a:rPr lang="en-US" altLang="zh-CN" dirty="0" smtClean="0"/>
              <a:t>【a】</a:t>
            </a:r>
            <a:r>
              <a:rPr lang="zh-CN" altLang="en-US" dirty="0" smtClean="0"/>
              <a:t>如果找到，如果找到（</a:t>
            </a:r>
            <a:r>
              <a:rPr lang="en-US" altLang="zh-CN" dirty="0" smtClean="0"/>
              <a:t>【a】</a:t>
            </a:r>
            <a:r>
              <a:rPr lang="zh-CN" altLang="en-US" dirty="0" smtClean="0"/>
              <a:t>），返回成功。如果没找到，返回失败。</a:t>
            </a:r>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42</a:t>
            </a:fld>
            <a:endParaRPr lang="zh-CN" altLang="en-US"/>
          </a:p>
        </p:txBody>
      </p:sp>
    </p:spTree>
    <p:extLst>
      <p:ext uri="{BB962C8B-B14F-4D97-AF65-F5344CB8AC3E}">
        <p14:creationId xmlns:p14="http://schemas.microsoft.com/office/powerpoint/2010/main" val="337940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这个星期每天吃了什么。按照时间</a:t>
            </a:r>
            <a:endParaRPr lang="en-US" altLang="zh-CN" dirty="0" smtClean="0"/>
          </a:p>
          <a:p>
            <a:r>
              <a:rPr lang="zh-CN" altLang="en-US" dirty="0" smtClean="0"/>
              <a:t>这个星期学了什么内容，强调的学会的东西。而不关注是今天学的，还是昨天学的。</a:t>
            </a:r>
            <a:endParaRPr lang="en-US" altLang="zh-CN" dirty="0" smtClean="0"/>
          </a:p>
          <a:p>
            <a:r>
              <a:rPr lang="zh-CN" altLang="en-US" dirty="0" smtClean="0"/>
              <a:t>关注的多个对象之间总共发生了什么交互。顺序图交互发生的时间顺序。</a:t>
            </a:r>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60</a:t>
            </a:fld>
            <a:endParaRPr lang="zh-CN" altLang="en-US"/>
          </a:p>
        </p:txBody>
      </p:sp>
    </p:spTree>
    <p:extLst>
      <p:ext uri="{BB962C8B-B14F-4D97-AF65-F5344CB8AC3E}">
        <p14:creationId xmlns:p14="http://schemas.microsoft.com/office/powerpoint/2010/main" val="163016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多重对象</a:t>
            </a:r>
            <a:endParaRPr lang="zh-CN" altLang="en-US"/>
          </a:p>
        </p:txBody>
      </p:sp>
      <p:sp>
        <p:nvSpPr>
          <p:cNvPr id="4" name="灯片编号占位符 3"/>
          <p:cNvSpPr>
            <a:spLocks noGrp="1"/>
          </p:cNvSpPr>
          <p:nvPr>
            <p:ph type="sldNum" sz="quarter" idx="10"/>
          </p:nvPr>
        </p:nvSpPr>
        <p:spPr/>
        <p:txBody>
          <a:bodyPr/>
          <a:lstStyle/>
          <a:p>
            <a:fld id="{57AEC9DC-DF13-4969-9501-309A1A76E8A8}" type="slidenum">
              <a:rPr lang="zh-CN" altLang="en-US" smtClean="0"/>
              <a:t>64</a:t>
            </a:fld>
            <a:endParaRPr lang="zh-CN" altLang="en-US"/>
          </a:p>
        </p:txBody>
      </p:sp>
    </p:spTree>
    <p:extLst>
      <p:ext uri="{BB962C8B-B14F-4D97-AF65-F5344CB8AC3E}">
        <p14:creationId xmlns:p14="http://schemas.microsoft.com/office/powerpoint/2010/main" val="3035952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自己就能发起交互。例如，安保系统中的自动探头，烟雾传感器，探测烟，自己感应后，启动交互报警。</a:t>
            </a:r>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70</a:t>
            </a:fld>
            <a:endParaRPr lang="zh-CN" altLang="en-US"/>
          </a:p>
        </p:txBody>
      </p:sp>
    </p:spTree>
    <p:extLst>
      <p:ext uri="{BB962C8B-B14F-4D97-AF65-F5344CB8AC3E}">
        <p14:creationId xmlns:p14="http://schemas.microsoft.com/office/powerpoint/2010/main" val="30089395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77</a:t>
            </a:fld>
            <a:endParaRPr lang="zh-CN" altLang="en-US"/>
          </a:p>
        </p:txBody>
      </p:sp>
    </p:spTree>
    <p:extLst>
      <p:ext uri="{BB962C8B-B14F-4D97-AF65-F5344CB8AC3E}">
        <p14:creationId xmlns:p14="http://schemas.microsoft.com/office/powerpoint/2010/main" val="970418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UML</a:t>
            </a:r>
            <a:r>
              <a:rPr lang="zh-CN" altLang="en-US" dirty="0" smtClean="0"/>
              <a:t>对象属于课程类。</a:t>
            </a:r>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8</a:t>
            </a:fld>
            <a:endParaRPr lang="zh-CN" altLang="en-US"/>
          </a:p>
        </p:txBody>
      </p:sp>
    </p:spTree>
    <p:extLst>
      <p:ext uri="{BB962C8B-B14F-4D97-AF65-F5344CB8AC3E}">
        <p14:creationId xmlns:p14="http://schemas.microsoft.com/office/powerpoint/2010/main" val="1252113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10</a:t>
            </a:fld>
            <a:endParaRPr lang="zh-CN" altLang="en-US"/>
          </a:p>
        </p:txBody>
      </p:sp>
    </p:spTree>
    <p:extLst>
      <p:ext uri="{BB962C8B-B14F-4D97-AF65-F5344CB8AC3E}">
        <p14:creationId xmlns:p14="http://schemas.microsoft.com/office/powerpoint/2010/main" val="2839155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比如，</a:t>
            </a:r>
            <a:r>
              <a:rPr lang="en-US" altLang="zh-CN" dirty="0" smtClean="0"/>
              <a:t>Web</a:t>
            </a:r>
            <a:r>
              <a:rPr lang="zh-CN" altLang="en-US" dirty="0" smtClean="0"/>
              <a:t>页面上操作某个</a:t>
            </a:r>
            <a:r>
              <a:rPr lang="en-US" altLang="zh-CN" dirty="0" smtClean="0"/>
              <a:t>form</a:t>
            </a:r>
            <a:r>
              <a:rPr lang="zh-CN" altLang="en-US" dirty="0" smtClean="0"/>
              <a:t>；或者一个文本框正在填写信息。矩形框的长短表示激活期的时间短。可以约束</a:t>
            </a:r>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11</a:t>
            </a:fld>
            <a:endParaRPr lang="zh-CN" altLang="en-US"/>
          </a:p>
        </p:txBody>
      </p:sp>
    </p:spTree>
    <p:extLst>
      <p:ext uri="{BB962C8B-B14F-4D97-AF65-F5344CB8AC3E}">
        <p14:creationId xmlns:p14="http://schemas.microsoft.com/office/powerpoint/2010/main" val="893841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面向对象系统中，对象之间传递信息，通常是消息。结构化程序中，一个函数和另一个函数之间传递信息是通过函数调用。</a:t>
            </a:r>
            <a:r>
              <a:rPr lang="en-US" altLang="zh-CN" dirty="0" smtClean="0"/>
              <a:t>Rose</a:t>
            </a:r>
            <a:r>
              <a:rPr lang="zh-CN" altLang="en-US" dirty="0" smtClean="0"/>
              <a:t>中有</a:t>
            </a:r>
            <a:r>
              <a:rPr lang="en-US" altLang="zh-CN" dirty="0" smtClean="0"/>
              <a:t>7</a:t>
            </a:r>
            <a:r>
              <a:rPr lang="zh-CN" altLang="en-US" dirty="0" smtClean="0"/>
              <a:t>种消息。排除相同的，有</a:t>
            </a:r>
            <a:r>
              <a:rPr lang="en-US" altLang="zh-CN" dirty="0" smtClean="0"/>
              <a:t>5</a:t>
            </a:r>
            <a:r>
              <a:rPr lang="zh-CN" altLang="en-US" dirty="0" smtClean="0"/>
              <a:t>种消息</a:t>
            </a:r>
            <a:r>
              <a:rPr lang="zh-CN" altLang="en-US" dirty="0" smtClean="0"/>
              <a:t>。刚开始进行设计的时候，消息可以不分类型。在后期，特别要把消息变成方法的时候，才特别注意把消息分好同步还是异步。</a:t>
            </a:r>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12</a:t>
            </a:fld>
            <a:endParaRPr lang="zh-CN" altLang="en-US"/>
          </a:p>
        </p:txBody>
      </p:sp>
    </p:spTree>
    <p:extLst>
      <p:ext uri="{BB962C8B-B14F-4D97-AF65-F5344CB8AC3E}">
        <p14:creationId xmlns:p14="http://schemas.microsoft.com/office/powerpoint/2010/main" val="1652248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所谓发消息，实际上是目标对象的一个操作的调用。</a:t>
            </a:r>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13</a:t>
            </a:fld>
            <a:endParaRPr lang="zh-CN" altLang="en-US"/>
          </a:p>
        </p:txBody>
      </p:sp>
    </p:spTree>
    <p:extLst>
      <p:ext uri="{BB962C8B-B14F-4D97-AF65-F5344CB8AC3E}">
        <p14:creationId xmlns:p14="http://schemas.microsoft.com/office/powerpoint/2010/main" val="4221876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一般来讲，消息都是两个对象之间的。但是，对象可以将消息发给自己。这就是自调用消息。比如：生活中，自己给自己定某个时间，我做什么。程序中，自己调用自己的操作。有</a:t>
            </a:r>
            <a:r>
              <a:rPr lang="en-US" altLang="zh-CN" dirty="0" smtClean="0"/>
              <a:t>1</a:t>
            </a:r>
            <a:r>
              <a:rPr lang="zh-CN" altLang="en-US" dirty="0" smtClean="0"/>
              <a:t>个</a:t>
            </a:r>
            <a:r>
              <a:rPr lang="en-US" altLang="zh-CN" dirty="0" smtClean="0"/>
              <a:t>form</a:t>
            </a:r>
            <a:r>
              <a:rPr lang="zh-CN" altLang="en-US" dirty="0" smtClean="0"/>
              <a:t>对象，可以调用</a:t>
            </a:r>
            <a:r>
              <a:rPr lang="en-US" altLang="zh-CN" dirty="0" smtClean="0"/>
              <a:t>form</a:t>
            </a:r>
            <a:r>
              <a:rPr lang="zh-CN" altLang="en-US" dirty="0" smtClean="0"/>
              <a:t>中的</a:t>
            </a:r>
            <a:r>
              <a:rPr lang="en-US" altLang="zh-CN" dirty="0" smtClean="0"/>
              <a:t>1</a:t>
            </a:r>
            <a:r>
              <a:rPr lang="zh-CN" altLang="en-US" dirty="0" smtClean="0"/>
              <a:t>个按钮，用鼠标点击这个按钮，这个按钮要给自己发送一个消息。</a:t>
            </a:r>
            <a:endParaRPr lang="en-US" altLang="zh-CN" dirty="0" smtClean="0"/>
          </a:p>
          <a:p>
            <a:r>
              <a:rPr lang="zh-CN" altLang="en-US" dirty="0" smtClean="0"/>
              <a:t>两个长句形构成。</a:t>
            </a:r>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14</a:t>
            </a:fld>
            <a:endParaRPr lang="zh-CN" altLang="en-US"/>
          </a:p>
        </p:txBody>
      </p:sp>
    </p:spTree>
    <p:extLst>
      <p:ext uri="{BB962C8B-B14F-4D97-AF65-F5344CB8AC3E}">
        <p14:creationId xmlns:p14="http://schemas.microsoft.com/office/powerpoint/2010/main" val="278343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异步</a:t>
            </a:r>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16</a:t>
            </a:fld>
            <a:endParaRPr lang="zh-CN" altLang="en-US"/>
          </a:p>
        </p:txBody>
      </p:sp>
    </p:spTree>
    <p:extLst>
      <p:ext uri="{BB962C8B-B14F-4D97-AF65-F5344CB8AC3E}">
        <p14:creationId xmlns:p14="http://schemas.microsoft.com/office/powerpoint/2010/main" val="262248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比如：让同学买麻辣烫，买回之前，做别的。回来后，再吃。接受者对消息的反馈（响应） 异步消息可有返回消息，也可以没有。有的时候就画出来。同步消息默认都有返回消息，不需要画出返回消息。</a:t>
            </a:r>
            <a:endParaRPr lang="zh-CN" altLang="en-US" dirty="0"/>
          </a:p>
        </p:txBody>
      </p:sp>
      <p:sp>
        <p:nvSpPr>
          <p:cNvPr id="4" name="灯片编号占位符 3"/>
          <p:cNvSpPr>
            <a:spLocks noGrp="1"/>
          </p:cNvSpPr>
          <p:nvPr>
            <p:ph type="sldNum" sz="quarter" idx="10"/>
          </p:nvPr>
        </p:nvSpPr>
        <p:spPr/>
        <p:txBody>
          <a:bodyPr/>
          <a:lstStyle/>
          <a:p>
            <a:fld id="{57AEC9DC-DF13-4969-9501-309A1A76E8A8}" type="slidenum">
              <a:rPr lang="zh-CN" altLang="en-US" smtClean="0"/>
              <a:t>18</a:t>
            </a:fld>
            <a:endParaRPr lang="zh-CN" altLang="en-US"/>
          </a:p>
        </p:txBody>
      </p:sp>
    </p:spTree>
    <p:extLst>
      <p:ext uri="{BB962C8B-B14F-4D97-AF65-F5344CB8AC3E}">
        <p14:creationId xmlns:p14="http://schemas.microsoft.com/office/powerpoint/2010/main" val="150477566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690626" y="1346947"/>
            <a:ext cx="7667244"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0626" y="4282763"/>
            <a:ext cx="7667244"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90626" y="1484779"/>
            <a:ext cx="7667244"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475220" cy="3035808"/>
          </a:xfrm>
        </p:spPr>
        <p:txBody>
          <a:bodyPr anchor="ctr">
            <a:noAutofit/>
          </a:bodyPr>
          <a:lstStyle>
            <a:lvl1pPr algn="l">
              <a:lnSpc>
                <a:spcPct val="85000"/>
              </a:lnSpc>
              <a:defRPr sz="6600" b="1" cap="none"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8B4AF60A-713C-41BA-9788-4C493DDC0A9C}" type="datetimeFigureOut">
              <a:rPr lang="en-US" smtClean="0"/>
              <a:t>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91224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E5E0FA7-C445-42F7-AF66-A4F5A6FC8A9C}" type="datetimeFigureOut">
              <a:rPr lang="en-US" smtClean="0"/>
              <a:t>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3712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85AC5C5-1A57-4420-8AFB-CE41693A794B}" type="datetimeFigureOut">
              <a:rPr lang="en-US" smtClean="0"/>
              <a:t>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35792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7C23B3-3CEA-CB42-9B9D-E73A8AA2EA0B}"/>
              </a:ext>
            </a:extLst>
          </p:cNvPr>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B41E292-F122-D04C-A4C2-CDF21C5D36E6}"/>
              </a:ext>
            </a:extLst>
          </p:cNvPr>
          <p:cNvSpPr>
            <a:spLocks noGrp="1"/>
          </p:cNvSpPr>
          <p:nvPr>
            <p:ph type="body" sz="half" idx="1"/>
          </p:nvPr>
        </p:nvSpPr>
        <p:spPr>
          <a:xfrm>
            <a:off x="457200" y="1719263"/>
            <a:ext cx="8229600" cy="21288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20656F2-D180-C740-A8DD-26D74F7DAD87}"/>
              </a:ext>
            </a:extLst>
          </p:cNvPr>
          <p:cNvSpPr>
            <a:spLocks noGrp="1"/>
          </p:cNvSpPr>
          <p:nvPr>
            <p:ph sz="half" idx="2"/>
          </p:nvPr>
        </p:nvSpPr>
        <p:spPr>
          <a:xfrm>
            <a:off x="457200" y="4000500"/>
            <a:ext cx="8229600" cy="21304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E3DFCEA-B07A-5E41-92A8-6D18F9773CD1}"/>
              </a:ext>
            </a:extLst>
          </p:cNvPr>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8637D0BB-16C4-684B-B7B3-35D6E42DE575}"/>
              </a:ext>
            </a:extLst>
          </p:cNvPr>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幻灯片编号占位符 6">
            <a:extLst>
              <a:ext uri="{FF2B5EF4-FFF2-40B4-BE49-F238E27FC236}">
                <a16:creationId xmlns:a16="http://schemas.microsoft.com/office/drawing/2014/main" id="{C257FBB2-8A3E-9E4B-8921-0EE1BF64B7B1}"/>
              </a:ext>
            </a:extLst>
          </p:cNvPr>
          <p:cNvSpPr>
            <a:spLocks noGrp="1"/>
          </p:cNvSpPr>
          <p:nvPr>
            <p:ph type="sldNum" sz="quarter" idx="12"/>
          </p:nvPr>
        </p:nvSpPr>
        <p:spPr>
          <a:xfrm>
            <a:off x="6553200" y="6248400"/>
            <a:ext cx="2133600" cy="457200"/>
          </a:xfrm>
        </p:spPr>
        <p:txBody>
          <a:bodyPr/>
          <a:lstStyle>
            <a:lvl1pPr>
              <a:defRPr/>
            </a:lvl1pPr>
          </a:lstStyle>
          <a:p>
            <a:fld id="{6578CFB4-EF06-AA4A-8B1E-94421F69EA2A}" type="slidenum">
              <a:rPr lang="en-US" altLang="zh-CN"/>
              <a:pPr/>
              <a:t>‹#›</a:t>
            </a:fld>
            <a:endParaRPr lang="en-US" altLang="zh-CN"/>
          </a:p>
        </p:txBody>
      </p:sp>
    </p:spTree>
    <p:extLst>
      <p:ext uri="{BB962C8B-B14F-4D97-AF65-F5344CB8AC3E}">
        <p14:creationId xmlns:p14="http://schemas.microsoft.com/office/powerpoint/2010/main" val="734448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0975C4-F591-6A4A-BAC5-55F210946DA6}"/>
              </a:ext>
            </a:extLst>
          </p:cNvPr>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BE6C45B-52E9-344F-B345-9A3D545EF490}"/>
              </a:ext>
            </a:extLst>
          </p:cNvPr>
          <p:cNvSpPr>
            <a:spLocks noGrp="1"/>
          </p:cNvSpPr>
          <p:nvPr>
            <p:ph type="body" sz="half" idx="1"/>
          </p:nvPr>
        </p:nvSpPr>
        <p:spPr>
          <a:xfrm>
            <a:off x="457200" y="1719263"/>
            <a:ext cx="4038600" cy="44116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6639F1D-047E-8543-81F0-35E479808655}"/>
              </a:ext>
            </a:extLst>
          </p:cNvPr>
          <p:cNvSpPr>
            <a:spLocks noGrp="1"/>
          </p:cNvSpPr>
          <p:nvPr>
            <p:ph sz="half" idx="2"/>
          </p:nvPr>
        </p:nvSpPr>
        <p:spPr>
          <a:xfrm>
            <a:off x="4648200" y="1719263"/>
            <a:ext cx="4038600" cy="44116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C5B357B8-0930-C046-8C35-B2F44F08037F}"/>
              </a:ext>
            </a:extLst>
          </p:cNvPr>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9016549C-96F8-4C4C-8948-7B1C61D5E895}"/>
              </a:ext>
            </a:extLst>
          </p:cNvPr>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幻灯片编号占位符 6">
            <a:extLst>
              <a:ext uri="{FF2B5EF4-FFF2-40B4-BE49-F238E27FC236}">
                <a16:creationId xmlns:a16="http://schemas.microsoft.com/office/drawing/2014/main" id="{2BF248CC-B85A-D245-999F-01C54A3353F6}"/>
              </a:ext>
            </a:extLst>
          </p:cNvPr>
          <p:cNvSpPr>
            <a:spLocks noGrp="1"/>
          </p:cNvSpPr>
          <p:nvPr>
            <p:ph type="sldNum" sz="quarter" idx="12"/>
          </p:nvPr>
        </p:nvSpPr>
        <p:spPr>
          <a:xfrm>
            <a:off x="6553200" y="6248400"/>
            <a:ext cx="2133600" cy="457200"/>
          </a:xfrm>
        </p:spPr>
        <p:txBody>
          <a:bodyPr/>
          <a:lstStyle>
            <a:lvl1pPr>
              <a:defRPr/>
            </a:lvl1pPr>
          </a:lstStyle>
          <a:p>
            <a:fld id="{3C95505E-22DD-EF48-BE0C-0A4FADC3E8E6}" type="slidenum">
              <a:rPr lang="en-US" altLang="zh-CN"/>
              <a:pPr/>
              <a:t>‹#›</a:t>
            </a:fld>
            <a:endParaRPr lang="en-US" altLang="zh-CN"/>
          </a:p>
        </p:txBody>
      </p:sp>
    </p:spTree>
    <p:extLst>
      <p:ext uri="{BB962C8B-B14F-4D97-AF65-F5344CB8AC3E}">
        <p14:creationId xmlns:p14="http://schemas.microsoft.com/office/powerpoint/2010/main" val="18210521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22238"/>
            <a:ext cx="8229600" cy="600868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8400"/>
            <a:ext cx="2133600" cy="457200"/>
          </a:xfrm>
        </p:spPr>
        <p:txBody>
          <a:bodyPr/>
          <a:lstStyle>
            <a:lvl1pPr>
              <a:defRPr/>
            </a:lvl1pPr>
          </a:lstStyle>
          <a:p>
            <a:fld id="{4E9B8736-ABF6-420E-826C-5B8E96BBE32D}" type="slidenum">
              <a:rPr lang="en-US" altLang="zh-CN"/>
              <a:pPr/>
              <a:t>‹#›</a:t>
            </a:fld>
            <a:endParaRPr lang="en-US" altLang="zh-CN"/>
          </a:p>
        </p:txBody>
      </p:sp>
    </p:spTree>
    <p:extLst>
      <p:ext uri="{BB962C8B-B14F-4D97-AF65-F5344CB8AC3E}">
        <p14:creationId xmlns:p14="http://schemas.microsoft.com/office/powerpoint/2010/main" val="2881571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122238"/>
            <a:ext cx="7543800" cy="12954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719263"/>
            <a:ext cx="4038600" cy="212883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719263"/>
            <a:ext cx="4038600" cy="212883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4000500"/>
            <a:ext cx="4038600" cy="21304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4000500"/>
            <a:ext cx="4038600" cy="21304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8" name="页脚占位符 7"/>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9" name="灯片编号占位符 8"/>
          <p:cNvSpPr>
            <a:spLocks noGrp="1"/>
          </p:cNvSpPr>
          <p:nvPr>
            <p:ph type="sldNum" sz="quarter" idx="12"/>
          </p:nvPr>
        </p:nvSpPr>
        <p:spPr>
          <a:xfrm>
            <a:off x="6553200" y="6248400"/>
            <a:ext cx="2133600" cy="457200"/>
          </a:xfrm>
        </p:spPr>
        <p:txBody>
          <a:bodyPr/>
          <a:lstStyle>
            <a:lvl1pPr>
              <a:defRPr/>
            </a:lvl1pPr>
          </a:lstStyle>
          <a:p>
            <a:fld id="{94385389-E076-46E5-8E49-C86176E577EA}" type="slidenum">
              <a:rPr lang="en-US" altLang="zh-CN"/>
              <a:pPr/>
              <a:t>‹#›</a:t>
            </a:fld>
            <a:endParaRPr lang="en-US" altLang="zh-CN"/>
          </a:p>
        </p:txBody>
      </p:sp>
    </p:spTree>
    <p:extLst>
      <p:ext uri="{BB962C8B-B14F-4D97-AF65-F5344CB8AC3E}">
        <p14:creationId xmlns:p14="http://schemas.microsoft.com/office/powerpoint/2010/main" val="1132087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A4C08AF-84E6-4329-8E67-FEA434B47075}" type="datetimeFigureOut">
              <a:rPr lang="en-US" smtClean="0"/>
              <a:t>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32047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5000"/>
              </a:lnSpc>
              <a:defRPr sz="6600" b="1"/>
            </a:lvl1pPr>
          </a:lstStyle>
          <a:p>
            <a:r>
              <a:rPr lang="zh-CN" altLang="en-US"/>
              <a:t>单击此处编辑母版标题样式</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4F6EE328-6AFF-436B-881F-213D56084544}" type="datetimeFigureOut">
              <a:rPr lang="en-US" smtClean="0"/>
              <a:t>2/9/2018</a:t>
            </a:fld>
            <a:endParaRPr lang="en-US" dirty="0"/>
          </a:p>
        </p:txBody>
      </p:sp>
      <p:sp>
        <p:nvSpPr>
          <p:cNvPr id="5" name="Footer Placeholder 4"/>
          <p:cNvSpPr>
            <a:spLocks noGrp="1"/>
          </p:cNvSpPr>
          <p:nvPr>
            <p:ph type="ftr" sz="quarter" idx="11"/>
          </p:nvPr>
        </p:nvSpPr>
        <p:spPr>
          <a:xfrm>
            <a:off x="1623376" y="6282268"/>
            <a:ext cx="4745736" cy="365125"/>
          </a:xfrm>
        </p:spPr>
        <p:txBody>
          <a:bodyPr/>
          <a:lstStyle>
            <a:lvl1pPr>
              <a:defRPr>
                <a:solidFill>
                  <a:schemeClr val="accent1">
                    <a:lumMod val="50000"/>
                  </a:schemeClr>
                </a:solidFill>
              </a:defRPr>
            </a:lvl1pPr>
          </a:lstStyle>
          <a:p>
            <a:endParaRPr lang="en-US" dirty="0"/>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09348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E02069A-09EE-4C7C-86A4-2314A404921D}" type="datetimeFigureOut">
              <a:rPr lang="en-US" smtClean="0"/>
              <a:t>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40816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56EE7F1-171E-411F-96CA-A251A21496E7}" type="datetimeFigureOut">
              <a:rPr lang="en-US" smtClean="0"/>
              <a:t>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84967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8872C98D-A273-4547-9B92-97D7769F71A6}" type="datetimeFigureOut">
              <a:rPr lang="en-US" smtClean="0"/>
              <a:t>2/9/2018</a:t>
            </a:fld>
            <a:endParaRPr lang="en-US" dirty="0"/>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34791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7CD67-0644-446C-B2AD-1C09BF34F286}" type="datetimeFigureOut">
              <a:rPr lang="en-US" smtClean="0"/>
              <a:t>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49389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zh-CN" altLang="en-US"/>
              <a:t>单击此处编辑母版标题样式</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81480828-6983-48AD-9E27-CBD3696F837E}" type="datetimeFigureOut">
              <a:rPr lang="en-US" smtClean="0"/>
              <a:t>2/9/2018</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61189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2C5EFB91-0324-450E-B17F-36DC0ECCE413}" type="datetimeFigureOut">
              <a:rPr lang="en-US" smtClean="0"/>
              <a:t>2/9/2018</a:t>
            </a:fld>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481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7">
                <a:duotone>
                  <a:schemeClr val="accent1">
                    <a:shade val="45000"/>
                    <a:satMod val="135000"/>
                  </a:schemeClr>
                  <a:prstClr val="white"/>
                </a:duotone>
                <a:extLst>
                  <a:ext uri="{BEBA8EAE-BF5A-486C-A8C5-ECC9F3942E4B}">
                    <a14:imgProps xmlns:a14="http://schemas.microsoft.com/office/drawing/2010/main">
                      <a14:imgLayer r:embed="rId18">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52E37674-C1BA-4107-9B06-6D4CAC3A3DF5}" type="datetimeFigureOut">
              <a:rPr lang="en-US" smtClean="0"/>
              <a:t>2/9/2018</a:t>
            </a:fld>
            <a:endParaRPr lang="en-US" dirty="0"/>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63725799"/>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8" r:id="rId14"/>
    <p:sldLayoutId id="2147483870" r:id="rId15"/>
  </p:sldLayoutIdLst>
  <p:hf sldNum="0" hdr="0" ftr="0" dt="0"/>
  <p:txStyles>
    <p:titleStyle>
      <a:lvl1pPr algn="l" defTabSz="914400" rtl="0" eaLnBrk="1" latinLnBrk="0" hangingPunct="1">
        <a:lnSpc>
          <a:spcPct val="90000"/>
        </a:lnSpc>
        <a:spcBef>
          <a:spcPct val="0"/>
        </a:spcBef>
        <a:buNone/>
        <a:defRPr sz="4200" b="1" kern="1200" cap="none" baseline="0">
          <a:blipFill>
            <a:blip r:embed="rId19">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4.emf"/><Relationship Id="rId5" Type="http://schemas.openxmlformats.org/officeDocument/2006/relationships/oleObject" Target="../embeddings/oleObject3.bin"/><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4.vml"/><Relationship Id="rId5" Type="http://schemas.openxmlformats.org/officeDocument/2006/relationships/image" Target="../media/image3.png"/><Relationship Id="rId4" Type="http://schemas.openxmlformats.org/officeDocument/2006/relationships/image" Target="../media/image46.emf"/></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8.png"/><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6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3.png"/><Relationship Id="rId2" Type="http://schemas.openxmlformats.org/officeDocument/2006/relationships/slideLayout" Target="../slideLayouts/slideLayout14.xml"/><Relationship Id="rId1" Type="http://schemas.openxmlformats.org/officeDocument/2006/relationships/vmlDrawing" Target="../drawings/vmlDrawing2.vml"/><Relationship Id="rId6" Type="http://schemas.openxmlformats.org/officeDocument/2006/relationships/image" Target="../media/image7.png"/><Relationship Id="rId5" Type="http://schemas.openxmlformats.org/officeDocument/2006/relationships/image" Target="../media/image5.emf"/><Relationship Id="rId4" Type="http://schemas.openxmlformats.org/officeDocument/2006/relationships/oleObject" Target="../embeddings/oleObject2.bin"/></Relationships>
</file>

<file path=ppt/slides/_rels/slide7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8.e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0.emf"/><Relationship Id="rId1" Type="http://schemas.openxmlformats.org/officeDocument/2006/relationships/slideLayout" Target="../slideLayouts/slideLayout2.xml"/><Relationship Id="rId4" Type="http://schemas.openxmlformats.org/officeDocument/2006/relationships/image" Target="../media/image91.emf"/></Relationships>
</file>

<file path=ppt/slides/_rels/slide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3.emf"/></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4.png"/><Relationship Id="rId1" Type="http://schemas.openxmlformats.org/officeDocument/2006/relationships/slideLayout" Target="../slideLayouts/slideLayout2.xml"/><Relationship Id="rId4" Type="http://schemas.openxmlformats.org/officeDocument/2006/relationships/image" Target="../media/image95.emf"/></Relationships>
</file>

<file path=ppt/slides/_rels/slide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6.emf"/><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系统分析与设计</a:t>
            </a:r>
          </a:p>
        </p:txBody>
      </p:sp>
      <p:sp>
        <p:nvSpPr>
          <p:cNvPr id="3" name="副标题 2"/>
          <p:cNvSpPr>
            <a:spLocks noGrp="1"/>
          </p:cNvSpPr>
          <p:nvPr>
            <p:ph type="subTitle" idx="1"/>
          </p:nvPr>
        </p:nvSpPr>
        <p:spPr/>
        <p:txBody>
          <a:bodyPr>
            <a:normAutofit/>
          </a:bodyPr>
          <a:lstStyle/>
          <a:p>
            <a:r>
              <a:rPr lang="zh-CN" altLang="en-US" sz="2800" dirty="0" smtClean="0">
                <a:solidFill>
                  <a:srgbClr val="FF0000"/>
                </a:solidFill>
                <a:latin typeface="黑体" panose="02010609060101010101" pitchFamily="49" charset="-122"/>
                <a:ea typeface="黑体" panose="02010609060101010101" pitchFamily="49" charset="-122"/>
              </a:rPr>
              <a:t>顺序图</a:t>
            </a:r>
            <a:r>
              <a:rPr lang="zh-Hans" altLang="en-US" sz="2800" dirty="0" smtClean="0">
                <a:solidFill>
                  <a:srgbClr val="FF0000"/>
                </a:solidFill>
                <a:latin typeface="黑体" panose="02010609060101010101" pitchFamily="49" charset="-122"/>
                <a:ea typeface="黑体" panose="02010609060101010101" pitchFamily="49" charset="-122"/>
              </a:rPr>
              <a:t>与</a:t>
            </a:r>
            <a:r>
              <a:rPr lang="zh-CN" altLang="en-US" sz="2800" dirty="0" smtClean="0">
                <a:solidFill>
                  <a:srgbClr val="FF0000"/>
                </a:solidFill>
                <a:latin typeface="黑体" panose="02010609060101010101" pitchFamily="49" charset="-122"/>
                <a:ea typeface="黑体" panose="02010609060101010101" pitchFamily="49" charset="-122"/>
              </a:rPr>
              <a:t>协作图</a:t>
            </a:r>
            <a:endParaRPr lang="zh-CN" altLang="en-US" sz="2800"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7085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a:xfrm>
            <a:off x="486703" y="1457572"/>
            <a:ext cx="7772400" cy="2204932"/>
          </a:xfrm>
        </p:spPr>
        <p:txBody>
          <a:bodyPr>
            <a:normAutofit/>
          </a:bodyPr>
          <a:lstStyle/>
          <a:p>
            <a:r>
              <a:rPr lang="zh-CN" altLang="en-US" sz="2400" b="1" dirty="0"/>
              <a:t>生命线表示对象存在的</a:t>
            </a:r>
            <a:r>
              <a:rPr lang="zh-CN" altLang="en-US" sz="2400" b="1" dirty="0" smtClean="0"/>
              <a:t>时间，在</a:t>
            </a:r>
            <a:r>
              <a:rPr lang="zh-CN" altLang="en-US" sz="2400" b="1" dirty="0"/>
              <a:t>顺序图中表示为从对象图标向下延伸的一条</a:t>
            </a:r>
            <a:r>
              <a:rPr lang="zh-CN" altLang="en-US" sz="2400" b="1" dirty="0" smtClean="0"/>
              <a:t>虚线。</a:t>
            </a:r>
            <a:endParaRPr lang="zh-CN" altLang="en-US" sz="2400" b="1" dirty="0"/>
          </a:p>
          <a:p>
            <a:pPr>
              <a:lnSpc>
                <a:spcPct val="90000"/>
              </a:lnSpc>
            </a:pPr>
            <a:endParaRPr lang="zh-CN" altLang="en-US" sz="2400" b="1" dirty="0"/>
          </a:p>
          <a:p>
            <a:pPr>
              <a:lnSpc>
                <a:spcPct val="90000"/>
              </a:lnSpc>
            </a:pPr>
            <a:endParaRPr lang="en-US" altLang="zh-CN" sz="2400" dirty="0"/>
          </a:p>
        </p:txBody>
      </p:sp>
      <p:pic>
        <p:nvPicPr>
          <p:cNvPr id="337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67" y="2409825"/>
            <a:ext cx="2562225" cy="2009775"/>
          </a:xfrm>
          <a:prstGeom prst="rect">
            <a:avLst/>
          </a:prstGeom>
          <a:noFill/>
          <a:extLst>
            <a:ext uri="{909E8E84-426E-40DD-AFC4-6F175D3DCCD1}">
              <a14:hiddenFill xmlns:a14="http://schemas.microsoft.com/office/drawing/2010/main">
                <a:solidFill>
                  <a:srgbClr val="FFFFFF"/>
                </a:solidFill>
              </a14:hiddenFill>
            </a:ext>
          </a:extLst>
        </p:spPr>
      </p:pic>
      <p:sp>
        <p:nvSpPr>
          <p:cNvPr id="33798" name="AutoShape 6"/>
          <p:cNvSpPr>
            <a:spLocks noChangeArrowheads="1"/>
          </p:cNvSpPr>
          <p:nvPr/>
        </p:nvSpPr>
        <p:spPr bwMode="auto">
          <a:xfrm>
            <a:off x="3551828" y="2170797"/>
            <a:ext cx="5090147" cy="778483"/>
          </a:xfrm>
          <a:prstGeom prst="wedgeRectCallout">
            <a:avLst>
              <a:gd name="adj1" fmla="val -43750"/>
              <a:gd name="adj2" fmla="val -190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b="1" dirty="0"/>
              <a:t>实际上，对象的生命线可以代表一组对象。</a:t>
            </a:r>
          </a:p>
        </p:txBody>
      </p:sp>
      <p:sp>
        <p:nvSpPr>
          <p:cNvPr id="6" name="文本框 5">
            <a:extLst>
              <a:ext uri="{FF2B5EF4-FFF2-40B4-BE49-F238E27FC236}">
                <a16:creationId xmlns:a16="http://schemas.microsoft.com/office/drawing/2014/main" id="{6EC53871-C795-0242-80AC-EC3542AED0D3}"/>
              </a:ext>
            </a:extLst>
          </p:cNvPr>
          <p:cNvSpPr txBox="1"/>
          <p:nvPr/>
        </p:nvSpPr>
        <p:spPr>
          <a:xfrm>
            <a:off x="224631" y="948559"/>
            <a:ext cx="2495227"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2.</a:t>
            </a:r>
            <a:r>
              <a:rPr kumimoji="1" lang="zh-CN" altLang="en-US" sz="2400" b="1" dirty="0" smtClean="0">
                <a:solidFill>
                  <a:srgbClr val="FF0000"/>
                </a:solidFill>
                <a:latin typeface="黑体" panose="02010609060101010101" pitchFamily="49" charset="-122"/>
                <a:ea typeface="黑体" panose="02010609060101010101" pitchFamily="49" charset="-122"/>
              </a:rPr>
              <a:t>生命线</a:t>
            </a:r>
            <a:endParaRPr kumimoji="1" lang="zh-CN" altLang="en-US" sz="2400" b="1" dirty="0">
              <a:solidFill>
                <a:srgbClr val="FF0000"/>
              </a:solidFill>
              <a:latin typeface="黑体" panose="02010609060101010101" pitchFamily="49" charset="-122"/>
              <a:ea typeface="黑体" panose="02010609060101010101" pitchFamily="49" charset="-122"/>
            </a:endParaRPr>
          </a:p>
        </p:txBody>
      </p:sp>
      <p:sp>
        <p:nvSpPr>
          <p:cNvPr id="7"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a:t>
            </a:r>
            <a:r>
              <a:rPr lang="zh-CN" altLang="en-US" sz="4400" b="0" dirty="0">
                <a:solidFill>
                  <a:srgbClr val="0070C0"/>
                </a:solidFill>
                <a:latin typeface="黑体" panose="02010609060101010101" pitchFamily="49" charset="-122"/>
                <a:ea typeface="黑体" panose="02010609060101010101" pitchFamily="49" charset="-122"/>
              </a:rPr>
              <a:t>顺序</a:t>
            </a:r>
            <a:r>
              <a:rPr lang="zh-CN" altLang="en-US" sz="4400" b="0" dirty="0" smtClean="0">
                <a:solidFill>
                  <a:srgbClr val="0070C0"/>
                </a:solidFill>
                <a:latin typeface="黑体" panose="02010609060101010101" pitchFamily="49" charset="-122"/>
                <a:ea typeface="黑体" panose="02010609060101010101" pitchFamily="49" charset="-122"/>
              </a:rPr>
              <a:t>图的组成</a:t>
            </a:r>
            <a:endParaRPr lang="zh-CN" altLang="en-US" dirty="0"/>
          </a:p>
        </p:txBody>
      </p:sp>
      <p:pic>
        <p:nvPicPr>
          <p:cNvPr id="9"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0113" y="3092824"/>
            <a:ext cx="5017897" cy="3765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241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EC53871-C795-0242-80AC-EC3542AED0D3}"/>
              </a:ext>
            </a:extLst>
          </p:cNvPr>
          <p:cNvSpPr txBox="1"/>
          <p:nvPr/>
        </p:nvSpPr>
        <p:spPr>
          <a:xfrm>
            <a:off x="224630" y="948559"/>
            <a:ext cx="6229957"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3.</a:t>
            </a:r>
            <a:r>
              <a:rPr kumimoji="1" lang="zh-CN" altLang="en-US" sz="2400" b="1" dirty="0" smtClean="0">
                <a:solidFill>
                  <a:srgbClr val="FF0000"/>
                </a:solidFill>
                <a:latin typeface="黑体" panose="02010609060101010101" pitchFamily="49" charset="-122"/>
                <a:ea typeface="黑体" panose="02010609060101010101" pitchFamily="49" charset="-122"/>
              </a:rPr>
              <a:t>激活期（控制焦点 </a:t>
            </a:r>
            <a:r>
              <a:rPr kumimoji="1" lang="en-US" altLang="zh-CN" sz="2400" b="1" dirty="0" smtClean="0">
                <a:solidFill>
                  <a:srgbClr val="FF0000"/>
                </a:solidFill>
                <a:latin typeface="黑体" panose="02010609060101010101" pitchFamily="49" charset="-122"/>
                <a:ea typeface="黑体" panose="02010609060101010101" pitchFamily="49" charset="-122"/>
              </a:rPr>
              <a:t>focus of control</a:t>
            </a:r>
            <a:r>
              <a:rPr kumimoji="1" lang="zh-CN" altLang="en-US" sz="2400" b="1" dirty="0" smtClean="0">
                <a:solidFill>
                  <a:srgbClr val="FF0000"/>
                </a:solidFill>
                <a:latin typeface="黑体" panose="02010609060101010101" pitchFamily="49" charset="-122"/>
                <a:ea typeface="黑体" panose="02010609060101010101" pitchFamily="49" charset="-122"/>
              </a:rPr>
              <a:t>）</a:t>
            </a:r>
            <a:endParaRPr kumimoji="1" lang="zh-CN" altLang="en-US" sz="2400" b="1" dirty="0">
              <a:solidFill>
                <a:srgbClr val="FF0000"/>
              </a:solidFill>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a:t>
            </a:r>
            <a:r>
              <a:rPr lang="zh-CN" altLang="en-US" sz="4400" b="0" dirty="0">
                <a:solidFill>
                  <a:srgbClr val="0070C0"/>
                </a:solidFill>
                <a:latin typeface="黑体" panose="02010609060101010101" pitchFamily="49" charset="-122"/>
                <a:ea typeface="黑体" panose="02010609060101010101" pitchFamily="49" charset="-122"/>
              </a:rPr>
              <a:t>顺序</a:t>
            </a:r>
            <a:r>
              <a:rPr lang="zh-CN" altLang="en-US" sz="4400" b="0" dirty="0" smtClean="0">
                <a:solidFill>
                  <a:srgbClr val="0070C0"/>
                </a:solidFill>
                <a:latin typeface="黑体" panose="02010609060101010101" pitchFamily="49" charset="-122"/>
                <a:ea typeface="黑体" panose="02010609060101010101" pitchFamily="49" charset="-122"/>
              </a:rPr>
              <a:t>图的组成</a:t>
            </a:r>
            <a:endParaRPr lang="zh-CN" altLang="en-US" dirty="0"/>
          </a:p>
        </p:txBody>
      </p:sp>
      <p:sp>
        <p:nvSpPr>
          <p:cNvPr id="7" name="Rectangle 3"/>
          <p:cNvSpPr>
            <a:spLocks noGrp="1" noChangeArrowheads="1"/>
          </p:cNvSpPr>
          <p:nvPr>
            <p:ph type="body" sz="half" idx="1"/>
          </p:nvPr>
        </p:nvSpPr>
        <p:spPr>
          <a:xfrm>
            <a:off x="272954" y="1473645"/>
            <a:ext cx="8584442" cy="2652215"/>
          </a:xfrm>
        </p:spPr>
        <p:txBody>
          <a:bodyPr>
            <a:normAutofit lnSpcReduction="10000"/>
          </a:bodyPr>
          <a:lstStyle/>
          <a:p>
            <a:r>
              <a:rPr lang="zh-CN" altLang="en-US" sz="2400" b="1" dirty="0">
                <a:solidFill>
                  <a:srgbClr val="FF3300"/>
                </a:solidFill>
              </a:rPr>
              <a:t>激活</a:t>
            </a:r>
            <a:r>
              <a:rPr lang="zh-CN" altLang="en-US" sz="2400" b="1" dirty="0"/>
              <a:t>表示该</a:t>
            </a:r>
            <a:r>
              <a:rPr lang="zh-CN" altLang="en-US" sz="2400" b="1" dirty="0">
                <a:solidFill>
                  <a:srgbClr val="00B0F0"/>
                </a:solidFill>
              </a:rPr>
              <a:t>对象被占用以完成某个任务</a:t>
            </a:r>
            <a:r>
              <a:rPr lang="zh-CN" altLang="en-US" sz="2400" b="1" dirty="0"/>
              <a:t>，</a:t>
            </a:r>
            <a:r>
              <a:rPr lang="zh-CN" altLang="en-US" sz="2400" b="1" dirty="0">
                <a:solidFill>
                  <a:srgbClr val="00B050"/>
                </a:solidFill>
              </a:rPr>
              <a:t>对象执行某个动作的时期</a:t>
            </a:r>
            <a:r>
              <a:rPr lang="zh-CN" altLang="en-US" sz="2400" b="1" dirty="0"/>
              <a:t>。</a:t>
            </a:r>
          </a:p>
          <a:p>
            <a:r>
              <a:rPr lang="zh-CN" altLang="en-US" sz="2400" b="1" dirty="0">
                <a:solidFill>
                  <a:srgbClr val="FF3300"/>
                </a:solidFill>
              </a:rPr>
              <a:t>去激活</a:t>
            </a:r>
            <a:r>
              <a:rPr lang="zh-CN" altLang="en-US" sz="2400" b="1" dirty="0"/>
              <a:t>指的则是对象处于空闲状态、在等待消息。</a:t>
            </a:r>
          </a:p>
          <a:p>
            <a:r>
              <a:rPr lang="zh-CN" altLang="en-US" sz="2400" b="1" dirty="0">
                <a:solidFill>
                  <a:srgbClr val="000099"/>
                </a:solidFill>
              </a:rPr>
              <a:t>在</a:t>
            </a:r>
            <a:r>
              <a:rPr lang="en-US" altLang="zh-CN" sz="2400" b="1" dirty="0">
                <a:solidFill>
                  <a:srgbClr val="000099"/>
                </a:solidFill>
              </a:rPr>
              <a:t>UML</a:t>
            </a:r>
            <a:r>
              <a:rPr lang="zh-CN" altLang="en-US" sz="2400" b="1" dirty="0">
                <a:solidFill>
                  <a:srgbClr val="000099"/>
                </a:solidFill>
              </a:rPr>
              <a:t>中，为了表示对象是激活的，可以将该对象的生命线拓宽成为矩形。其中的矩形称为激活条或控制期，对象就是在激活条的顶部被激活的，对象在完成自己的工作后被去激活。</a:t>
            </a:r>
            <a:r>
              <a:rPr lang="zh-CN" altLang="en-US" sz="2400" b="1" dirty="0">
                <a:solidFill>
                  <a:srgbClr val="990000"/>
                </a:solidFill>
              </a:rPr>
              <a:t> </a:t>
            </a:r>
          </a:p>
          <a:p>
            <a:endParaRPr lang="en-US" altLang="zh-CN" sz="2800" b="1" dirty="0">
              <a:solidFill>
                <a:srgbClr val="990000"/>
              </a:solidFill>
            </a:endParaRPr>
          </a:p>
        </p:txBody>
      </p:sp>
      <p:pic>
        <p:nvPicPr>
          <p:cNvPr id="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54" y="4308996"/>
            <a:ext cx="5591175" cy="19621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9"/>
          <p:cNvSpPr txBox="1">
            <a:spLocks noChangeArrowheads="1"/>
          </p:cNvSpPr>
          <p:nvPr/>
        </p:nvSpPr>
        <p:spPr>
          <a:xfrm>
            <a:off x="7088921" y="3712746"/>
            <a:ext cx="1768475" cy="372586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r>
              <a:rPr lang="zh-CN" altLang="en-US" sz="2600" b="1" dirty="0" smtClean="0">
                <a:solidFill>
                  <a:srgbClr val="000099"/>
                </a:solidFill>
              </a:rPr>
              <a:t>激活条</a:t>
            </a:r>
            <a:endParaRPr lang="zh-CN" altLang="en-US" sz="2600" b="1" dirty="0">
              <a:solidFill>
                <a:srgbClr val="000099"/>
              </a:solidFill>
            </a:endParaRPr>
          </a:p>
        </p:txBody>
      </p:sp>
      <p:pic>
        <p:nvPicPr>
          <p:cNvPr id="10" name="Picture 7"/>
          <p:cNvPicPr>
            <a:picLocks noGrp="1" noChangeAspect="1" noChangeArrowheads="1"/>
          </p:cNvPicPr>
          <p:nvPr>
            <p:ph sz="quarter" idx="4294967295"/>
          </p:nvPr>
        </p:nvPicPr>
        <p:blipFill>
          <a:blip r:embed="rId5">
            <a:extLst>
              <a:ext uri="{28A0092B-C50C-407E-A947-70E740481C1C}">
                <a14:useLocalDpi xmlns:a14="http://schemas.microsoft.com/office/drawing/2010/main" val="0"/>
              </a:ext>
            </a:extLst>
          </a:blip>
          <a:srcRect/>
          <a:stretch>
            <a:fillRect/>
          </a:stretch>
        </p:blipFill>
        <p:spPr>
          <a:xfrm>
            <a:off x="7436938" y="4100128"/>
            <a:ext cx="865188" cy="2667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41239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224631" y="1514284"/>
            <a:ext cx="8716362" cy="3362994"/>
          </a:xfrm>
        </p:spPr>
        <p:txBody>
          <a:bodyPr>
            <a:noAutofit/>
          </a:bodyPr>
          <a:lstStyle/>
          <a:p>
            <a:r>
              <a:rPr lang="zh-CN" altLang="en-US" sz="2400" b="1" dirty="0"/>
              <a:t>消息定义的是对象之间某种形式的</a:t>
            </a:r>
            <a:r>
              <a:rPr lang="zh-CN" altLang="en-US" sz="2400" b="1" dirty="0">
                <a:solidFill>
                  <a:srgbClr val="00B050"/>
                </a:solidFill>
              </a:rPr>
              <a:t>通信</a:t>
            </a:r>
            <a:r>
              <a:rPr lang="zh-CN" altLang="en-US" sz="2400" b="1" dirty="0"/>
              <a:t>，它可以激发某个操作、发送信号或导致目标对象的创建或撤销。 </a:t>
            </a:r>
          </a:p>
          <a:p>
            <a:r>
              <a:rPr lang="zh-CN" altLang="en-US" sz="2400" b="1" dirty="0" smtClean="0">
                <a:solidFill>
                  <a:srgbClr val="0033CC"/>
                </a:solidFill>
              </a:rPr>
              <a:t>消息</a:t>
            </a:r>
            <a:r>
              <a:rPr lang="zh-CN" altLang="en-US" sz="2400" b="1" dirty="0">
                <a:solidFill>
                  <a:srgbClr val="0033CC"/>
                </a:solidFill>
              </a:rPr>
              <a:t>是两个对象之间的</a:t>
            </a:r>
            <a:r>
              <a:rPr lang="zh-CN" altLang="en-US" sz="2400" b="1" dirty="0">
                <a:solidFill>
                  <a:srgbClr val="FF0000"/>
                </a:solidFill>
              </a:rPr>
              <a:t>单路</a:t>
            </a:r>
            <a:r>
              <a:rPr lang="zh-CN" altLang="en-US" sz="2400" b="1" dirty="0">
                <a:solidFill>
                  <a:srgbClr val="0033CC"/>
                </a:solidFill>
              </a:rPr>
              <a:t>通信，从发送方到接收方的控制信息流。</a:t>
            </a:r>
          </a:p>
          <a:p>
            <a:r>
              <a:rPr lang="zh-CN" altLang="en-US" sz="2400" b="1" dirty="0" smtClean="0">
                <a:solidFill>
                  <a:srgbClr val="008000"/>
                </a:solidFill>
              </a:rPr>
              <a:t>消息</a:t>
            </a:r>
            <a:r>
              <a:rPr lang="zh-CN" altLang="en-US" sz="2400" b="1" dirty="0">
                <a:solidFill>
                  <a:srgbClr val="008000"/>
                </a:solidFill>
              </a:rPr>
              <a:t>可以用于在对象间传递参数。</a:t>
            </a:r>
          </a:p>
          <a:p>
            <a:r>
              <a:rPr lang="zh-CN" altLang="en-US" sz="2400" b="1" dirty="0" smtClean="0">
                <a:solidFill>
                  <a:srgbClr val="CC0000"/>
                </a:solidFill>
              </a:rPr>
              <a:t>消息</a:t>
            </a:r>
            <a:r>
              <a:rPr lang="zh-CN" altLang="en-US" sz="2400" b="1" dirty="0"/>
              <a:t>可以是</a:t>
            </a:r>
            <a:r>
              <a:rPr lang="zh-CN" altLang="en-US" sz="2400" b="1" dirty="0">
                <a:solidFill>
                  <a:srgbClr val="CC0000"/>
                </a:solidFill>
              </a:rPr>
              <a:t>信号（对象间的异步通信），</a:t>
            </a:r>
            <a:r>
              <a:rPr lang="zh-CN" altLang="en-US" sz="2400" b="1" dirty="0"/>
              <a:t>也可以是</a:t>
            </a:r>
            <a:r>
              <a:rPr lang="zh-CN" altLang="en-US" sz="2400" b="1" dirty="0">
                <a:solidFill>
                  <a:srgbClr val="CC0000"/>
                </a:solidFill>
              </a:rPr>
              <a:t>调用（具有返回控制机制的同步调用）。</a:t>
            </a:r>
          </a:p>
          <a:p>
            <a:endParaRPr lang="en-US" altLang="zh-CN" sz="2400" b="1" dirty="0">
              <a:solidFill>
                <a:srgbClr val="CC0000"/>
              </a:solidFill>
            </a:endParaRPr>
          </a:p>
        </p:txBody>
      </p:sp>
      <p:sp>
        <p:nvSpPr>
          <p:cNvPr id="5" name="文本框 4">
            <a:extLst>
              <a:ext uri="{FF2B5EF4-FFF2-40B4-BE49-F238E27FC236}">
                <a16:creationId xmlns:a16="http://schemas.microsoft.com/office/drawing/2014/main" id="{6EC53871-C795-0242-80AC-EC3542AED0D3}"/>
              </a:ext>
            </a:extLst>
          </p:cNvPr>
          <p:cNvSpPr txBox="1"/>
          <p:nvPr/>
        </p:nvSpPr>
        <p:spPr>
          <a:xfrm>
            <a:off x="224631" y="948559"/>
            <a:ext cx="2495227"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4.</a:t>
            </a:r>
            <a:r>
              <a:rPr kumimoji="1" lang="zh-CN" altLang="en-US" sz="2400" b="1" dirty="0" smtClean="0">
                <a:solidFill>
                  <a:srgbClr val="FF0000"/>
                </a:solidFill>
                <a:latin typeface="黑体" panose="02010609060101010101" pitchFamily="49" charset="-122"/>
                <a:ea typeface="黑体" panose="02010609060101010101" pitchFamily="49" charset="-122"/>
              </a:rPr>
              <a:t>消息</a:t>
            </a:r>
            <a:endParaRPr kumimoji="1" lang="zh-CN" altLang="en-US" sz="2400" b="1" dirty="0">
              <a:solidFill>
                <a:srgbClr val="FF0000"/>
              </a:solidFill>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a:t>
            </a:r>
            <a:r>
              <a:rPr lang="zh-CN" altLang="en-US" sz="4400" b="0" dirty="0">
                <a:solidFill>
                  <a:srgbClr val="0070C0"/>
                </a:solidFill>
                <a:latin typeface="黑体" panose="02010609060101010101" pitchFamily="49" charset="-122"/>
                <a:ea typeface="黑体" panose="02010609060101010101" pitchFamily="49" charset="-122"/>
              </a:rPr>
              <a:t>顺序</a:t>
            </a:r>
            <a:r>
              <a:rPr lang="zh-CN" altLang="en-US" sz="4400" b="0" dirty="0" smtClean="0">
                <a:solidFill>
                  <a:srgbClr val="0070C0"/>
                </a:solidFill>
                <a:latin typeface="黑体" panose="02010609060101010101" pitchFamily="49" charset="-122"/>
                <a:ea typeface="黑体" panose="02010609060101010101" pitchFamily="49" charset="-122"/>
              </a:rPr>
              <a:t>图的组成</a:t>
            </a:r>
            <a:endParaRPr lang="zh-CN" altLang="en-US" dirty="0"/>
          </a:p>
        </p:txBody>
      </p:sp>
      <p:pic>
        <p:nvPicPr>
          <p:cNvPr id="4" name="图片 3"/>
          <p:cNvPicPr>
            <a:picLocks noChangeAspect="1"/>
          </p:cNvPicPr>
          <p:nvPr/>
        </p:nvPicPr>
        <p:blipFill>
          <a:blip r:embed="rId4"/>
          <a:stretch>
            <a:fillRect/>
          </a:stretch>
        </p:blipFill>
        <p:spPr>
          <a:xfrm>
            <a:off x="5716545" y="4114800"/>
            <a:ext cx="2899023" cy="2743200"/>
          </a:xfrm>
          <a:prstGeom prst="rect">
            <a:avLst/>
          </a:prstGeom>
        </p:spPr>
      </p:pic>
      <p:sp>
        <p:nvSpPr>
          <p:cNvPr id="8" name="矩形 7"/>
          <p:cNvSpPr/>
          <p:nvPr/>
        </p:nvSpPr>
        <p:spPr>
          <a:xfrm>
            <a:off x="325272" y="4644490"/>
            <a:ext cx="5395378" cy="830997"/>
          </a:xfrm>
          <a:prstGeom prst="rect">
            <a:avLst/>
          </a:prstGeom>
        </p:spPr>
        <p:txBody>
          <a:bodyPr wrap="square">
            <a:spAutoFit/>
          </a:bodyPr>
          <a:lstStyle/>
          <a:p>
            <a:pPr marL="285750" indent="-285750">
              <a:buSzPct val="50000"/>
              <a:buFont typeface="Wingdings" panose="05000000000000000000" pitchFamily="2" charset="2"/>
              <a:buChar char="n"/>
            </a:pPr>
            <a:r>
              <a:rPr lang="zh-CN" altLang="en-US" sz="2400" b="1" dirty="0"/>
              <a:t>在</a:t>
            </a:r>
            <a:r>
              <a:rPr lang="en-US" altLang="zh-CN" sz="2400" b="1" dirty="0"/>
              <a:t>UML</a:t>
            </a:r>
            <a:r>
              <a:rPr lang="zh-CN" altLang="en-US" sz="2400" b="1" dirty="0"/>
              <a:t>中，消息使用箭头来表示，箭头的类型表示了消息的类型。</a:t>
            </a:r>
          </a:p>
        </p:txBody>
      </p:sp>
    </p:spTree>
    <p:extLst>
      <p:ext uri="{BB962C8B-B14F-4D97-AF65-F5344CB8AC3E}">
        <p14:creationId xmlns:p14="http://schemas.microsoft.com/office/powerpoint/2010/main" val="39470718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type="body" idx="1"/>
          </p:nvPr>
        </p:nvSpPr>
        <p:spPr>
          <a:xfrm>
            <a:off x="457200" y="4210148"/>
            <a:ext cx="8229600" cy="2594786"/>
          </a:xfrm>
        </p:spPr>
        <p:txBody>
          <a:bodyPr>
            <a:noAutofit/>
          </a:bodyPr>
          <a:lstStyle/>
          <a:p>
            <a:pPr>
              <a:lnSpc>
                <a:spcPct val="80000"/>
              </a:lnSpc>
            </a:pPr>
            <a:r>
              <a:rPr lang="zh-CN" altLang="en-US" sz="2400" b="1" dirty="0"/>
              <a:t>调用消息的发送者把控制传递给消息的接受者，然后停止活动，等待消息接收者执行其某种操作后返回控制。</a:t>
            </a:r>
          </a:p>
          <a:p>
            <a:pPr>
              <a:lnSpc>
                <a:spcPct val="80000"/>
              </a:lnSpc>
            </a:pPr>
            <a:r>
              <a:rPr lang="zh-CN" altLang="en-US" sz="2400" b="1" dirty="0">
                <a:solidFill>
                  <a:srgbClr val="FF3300"/>
                </a:solidFill>
              </a:rPr>
              <a:t>由于发送者等待接收者，这种消息又叫做同步</a:t>
            </a:r>
            <a:r>
              <a:rPr lang="zh-CN" altLang="en-US" sz="2400" b="1" dirty="0" smtClean="0">
                <a:solidFill>
                  <a:srgbClr val="FF3300"/>
                </a:solidFill>
              </a:rPr>
              <a:t>消息。</a:t>
            </a:r>
            <a:endParaRPr lang="zh-CN" altLang="en-US" sz="2400" b="1" dirty="0">
              <a:solidFill>
                <a:srgbClr val="FF3300"/>
              </a:solidFill>
            </a:endParaRPr>
          </a:p>
          <a:p>
            <a:pPr>
              <a:lnSpc>
                <a:spcPct val="80000"/>
              </a:lnSpc>
            </a:pPr>
            <a:r>
              <a:rPr lang="zh-CN" altLang="en-US" sz="2400" b="1" dirty="0">
                <a:solidFill>
                  <a:srgbClr val="000099"/>
                </a:solidFill>
              </a:rPr>
              <a:t>调用消息的接收者必须是一个被动对象，即它是一个需要通过消息驱动才能执行动作的对象。</a:t>
            </a:r>
          </a:p>
          <a:p>
            <a:pPr>
              <a:lnSpc>
                <a:spcPct val="80000"/>
              </a:lnSpc>
            </a:pPr>
            <a:r>
              <a:rPr lang="zh-CN" altLang="en-US" sz="2400" b="1" dirty="0">
                <a:solidFill>
                  <a:srgbClr val="000099"/>
                </a:solidFill>
              </a:rPr>
              <a:t> </a:t>
            </a:r>
            <a:r>
              <a:rPr lang="zh-CN" altLang="en-US" sz="2400" b="1" dirty="0">
                <a:solidFill>
                  <a:srgbClr val="990000"/>
                </a:solidFill>
              </a:rPr>
              <a:t>通常，这种情况包含了来自接收者的一个返回消息，尽管建模者经常忽略这个返回消息的符号。</a:t>
            </a:r>
          </a:p>
        </p:txBody>
      </p:sp>
      <p:pic>
        <p:nvPicPr>
          <p:cNvPr id="686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930" y="1420078"/>
            <a:ext cx="4700954" cy="2790070"/>
          </a:xfrm>
          <a:prstGeom prst="rect">
            <a:avLst/>
          </a:prstGeom>
          <a:noFill/>
          <a:extLst>
            <a:ext uri="{909E8E84-426E-40DD-AFC4-6F175D3DCCD1}">
              <a14:hiddenFill xmlns:a14="http://schemas.microsoft.com/office/drawing/2010/main">
                <a:solidFill>
                  <a:srgbClr val="FFFFFF"/>
                </a:solidFill>
              </a14:hiddenFill>
            </a:ext>
          </a:extLst>
        </p:spPr>
      </p:pic>
      <p:pic>
        <p:nvPicPr>
          <p:cNvPr id="6861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259623"/>
            <a:ext cx="2847975" cy="1600200"/>
          </a:xfrm>
          <a:prstGeom prst="rect">
            <a:avLst/>
          </a:prstGeom>
          <a:noFill/>
          <a:extLst>
            <a:ext uri="{909E8E84-426E-40DD-AFC4-6F175D3DCCD1}">
              <a14:hiddenFill xmlns:a14="http://schemas.microsoft.com/office/drawing/2010/main">
                <a:solidFill>
                  <a:srgbClr val="FFFFFF"/>
                </a:solidFill>
              </a14:hiddenFill>
            </a:ext>
          </a:extLst>
        </p:spPr>
      </p:pic>
      <p:sp>
        <p:nvSpPr>
          <p:cNvPr id="68615" name="AutoShape 7"/>
          <p:cNvSpPr>
            <a:spLocks noChangeArrowheads="1"/>
          </p:cNvSpPr>
          <p:nvPr/>
        </p:nvSpPr>
        <p:spPr bwMode="auto">
          <a:xfrm>
            <a:off x="6477000" y="888023"/>
            <a:ext cx="2362200" cy="1066800"/>
          </a:xfrm>
          <a:prstGeom prst="wedgeRectCallout">
            <a:avLst>
              <a:gd name="adj1" fmla="val -20361"/>
              <a:gd name="adj2" fmla="val 87648"/>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dirty="0">
                <a:solidFill>
                  <a:srgbClr val="000099"/>
                </a:solidFill>
              </a:rPr>
              <a:t>UML</a:t>
            </a:r>
            <a:r>
              <a:rPr lang="zh-CN" altLang="en-US" b="1" dirty="0">
                <a:solidFill>
                  <a:srgbClr val="000099"/>
                </a:solidFill>
              </a:rPr>
              <a:t>用一个带实心箭头的实线来表示这种类型的消息。</a:t>
            </a:r>
          </a:p>
        </p:txBody>
      </p:sp>
      <p:sp>
        <p:nvSpPr>
          <p:cNvPr id="7" name="文本框 6">
            <a:extLst>
              <a:ext uri="{FF2B5EF4-FFF2-40B4-BE49-F238E27FC236}">
                <a16:creationId xmlns:a16="http://schemas.microsoft.com/office/drawing/2014/main" id="{6EC53871-C795-0242-80AC-EC3542AED0D3}"/>
              </a:ext>
            </a:extLst>
          </p:cNvPr>
          <p:cNvSpPr txBox="1"/>
          <p:nvPr/>
        </p:nvSpPr>
        <p:spPr>
          <a:xfrm>
            <a:off x="224631" y="948559"/>
            <a:ext cx="2495227"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4.</a:t>
            </a:r>
            <a:r>
              <a:rPr kumimoji="1" lang="zh-CN" altLang="en-US" sz="2400" b="1" dirty="0" smtClean="0">
                <a:solidFill>
                  <a:srgbClr val="FF0000"/>
                </a:solidFill>
                <a:latin typeface="黑体" panose="02010609060101010101" pitchFamily="49" charset="-122"/>
                <a:ea typeface="黑体" panose="02010609060101010101" pitchFamily="49" charset="-122"/>
              </a:rPr>
              <a:t>消息</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zh-CN" altLang="en-US" sz="2400" b="1" dirty="0" smtClean="0">
                <a:solidFill>
                  <a:srgbClr val="7030A0"/>
                </a:solidFill>
                <a:latin typeface="黑体" panose="02010609060101010101" pitchFamily="49" charset="-122"/>
                <a:ea typeface="黑体" panose="02010609060101010101" pitchFamily="49" charset="-122"/>
              </a:rPr>
              <a:t>调用</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
        <p:nvSpPr>
          <p:cNvPr id="8"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a:t>
            </a:r>
            <a:r>
              <a:rPr lang="zh-CN" altLang="en-US" sz="4400" b="0" dirty="0">
                <a:solidFill>
                  <a:srgbClr val="0070C0"/>
                </a:solidFill>
                <a:latin typeface="黑体" panose="02010609060101010101" pitchFamily="49" charset="-122"/>
                <a:ea typeface="黑体" panose="02010609060101010101" pitchFamily="49" charset="-122"/>
              </a:rPr>
              <a:t>顺序</a:t>
            </a:r>
            <a:r>
              <a:rPr lang="zh-CN" altLang="en-US" sz="4400" b="0" dirty="0" smtClean="0">
                <a:solidFill>
                  <a:srgbClr val="0070C0"/>
                </a:solidFill>
                <a:latin typeface="黑体" panose="02010609060101010101" pitchFamily="49" charset="-122"/>
                <a:ea typeface="黑体" panose="02010609060101010101" pitchFamily="49" charset="-122"/>
              </a:rPr>
              <a:t>图的组成</a:t>
            </a:r>
            <a:endParaRPr lang="zh-CN" altLang="en-US" dirty="0"/>
          </a:p>
        </p:txBody>
      </p:sp>
    </p:spTree>
    <p:extLst>
      <p:ext uri="{BB962C8B-B14F-4D97-AF65-F5344CB8AC3E}">
        <p14:creationId xmlns:p14="http://schemas.microsoft.com/office/powerpoint/2010/main" val="8594387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body" idx="1"/>
          </p:nvPr>
        </p:nvSpPr>
        <p:spPr>
          <a:xfrm>
            <a:off x="228600" y="5334000"/>
            <a:ext cx="8915400" cy="1524000"/>
          </a:xfrm>
        </p:spPr>
        <p:txBody>
          <a:bodyPr/>
          <a:lstStyle/>
          <a:p>
            <a:r>
              <a:rPr lang="zh-CN" altLang="en-US" sz="2800" b="1">
                <a:solidFill>
                  <a:srgbClr val="0033CC"/>
                </a:solidFill>
              </a:rPr>
              <a:t>对象可以自己发消息给自己，自调用消息，递归调用。</a:t>
            </a:r>
          </a:p>
          <a:p>
            <a:r>
              <a:rPr lang="en-US" altLang="zh-CN" sz="2800" b="1">
                <a:solidFill>
                  <a:srgbClr val="990000"/>
                </a:solidFill>
              </a:rPr>
              <a:t>UML</a:t>
            </a:r>
            <a:r>
              <a:rPr lang="zh-CN" altLang="en-US" sz="2800" b="1">
                <a:solidFill>
                  <a:srgbClr val="990000"/>
                </a:solidFill>
              </a:rPr>
              <a:t>中，激活的控制条被以重叠的方式表示出来。</a:t>
            </a:r>
          </a:p>
        </p:txBody>
      </p:sp>
      <p:sp>
        <p:nvSpPr>
          <p:cNvPr id="129027" name="Rectangle 3"/>
          <p:cNvSpPr>
            <a:spLocks noChangeArrowheads="1"/>
          </p:cNvSpPr>
          <p:nvPr/>
        </p:nvSpPr>
        <p:spPr bwMode="auto">
          <a:xfrm>
            <a:off x="224631" y="1826506"/>
            <a:ext cx="4563208"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3688">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113" indent="-2921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613" indent="-315913">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58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0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2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4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r>
              <a:rPr lang="zh-CN" altLang="en-US" sz="2400" b="1" dirty="0"/>
              <a:t>自调用（反身消息）（</a:t>
            </a:r>
            <a:r>
              <a:rPr lang="en-US" altLang="zh-CN" sz="2400" b="1" dirty="0"/>
              <a:t>Self Call</a:t>
            </a:r>
            <a:r>
              <a:rPr lang="zh-CN" altLang="en-US" sz="2400" b="1" dirty="0"/>
              <a:t>）：一个对象将一个消息发送给它本身。</a:t>
            </a:r>
          </a:p>
          <a:p>
            <a:r>
              <a:rPr lang="zh-CN" altLang="en-US" sz="2400" b="1" dirty="0"/>
              <a:t>在反身消息里，消息的发送方和接收方是同一个对象。</a:t>
            </a:r>
          </a:p>
        </p:txBody>
      </p:sp>
      <p:pic>
        <p:nvPicPr>
          <p:cNvPr id="129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4633" y="1679330"/>
            <a:ext cx="4609367" cy="297180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6EC53871-C795-0242-80AC-EC3542AED0D3}"/>
              </a:ext>
            </a:extLst>
          </p:cNvPr>
          <p:cNvSpPr txBox="1"/>
          <p:nvPr/>
        </p:nvSpPr>
        <p:spPr>
          <a:xfrm>
            <a:off x="224631" y="948559"/>
            <a:ext cx="2495227"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4.</a:t>
            </a:r>
            <a:r>
              <a:rPr kumimoji="1" lang="zh-CN" altLang="en-US" sz="2400" b="1" dirty="0" smtClean="0">
                <a:solidFill>
                  <a:srgbClr val="FF0000"/>
                </a:solidFill>
                <a:latin typeface="黑体" panose="02010609060101010101" pitchFamily="49" charset="-122"/>
                <a:ea typeface="黑体" panose="02010609060101010101" pitchFamily="49" charset="-122"/>
              </a:rPr>
              <a:t>消息</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zh-CN" altLang="en-US" sz="2400" b="1" dirty="0" smtClean="0">
                <a:solidFill>
                  <a:srgbClr val="7030A0"/>
                </a:solidFill>
                <a:latin typeface="黑体" panose="02010609060101010101" pitchFamily="49" charset="-122"/>
                <a:ea typeface="黑体" panose="02010609060101010101" pitchFamily="49" charset="-122"/>
              </a:rPr>
              <a:t>调用</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a:t>
            </a:r>
            <a:r>
              <a:rPr lang="zh-CN" altLang="en-US" sz="4400" b="0" dirty="0">
                <a:solidFill>
                  <a:srgbClr val="0070C0"/>
                </a:solidFill>
                <a:latin typeface="黑体" panose="02010609060101010101" pitchFamily="49" charset="-122"/>
                <a:ea typeface="黑体" panose="02010609060101010101" pitchFamily="49" charset="-122"/>
              </a:rPr>
              <a:t>顺序</a:t>
            </a:r>
            <a:r>
              <a:rPr lang="zh-CN" altLang="en-US" sz="4400" b="0" dirty="0" smtClean="0">
                <a:solidFill>
                  <a:srgbClr val="0070C0"/>
                </a:solidFill>
                <a:latin typeface="黑体" panose="02010609060101010101" pitchFamily="49" charset="-122"/>
                <a:ea typeface="黑体" panose="02010609060101010101" pitchFamily="49" charset="-122"/>
              </a:rPr>
              <a:t>图的组成</a:t>
            </a:r>
            <a:endParaRPr lang="zh-CN" altLang="en-US" dirty="0"/>
          </a:p>
        </p:txBody>
      </p:sp>
    </p:spTree>
    <p:extLst>
      <p:ext uri="{BB962C8B-B14F-4D97-AF65-F5344CB8AC3E}">
        <p14:creationId xmlns:p14="http://schemas.microsoft.com/office/powerpoint/2010/main" val="29534909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body" idx="1"/>
          </p:nvPr>
        </p:nvSpPr>
        <p:spPr>
          <a:xfrm>
            <a:off x="224631" y="1849315"/>
            <a:ext cx="4205654" cy="4411663"/>
          </a:xfrm>
        </p:spPr>
        <p:txBody>
          <a:bodyPr/>
          <a:lstStyle/>
          <a:p>
            <a:r>
              <a:rPr lang="zh-CN" altLang="en-US" sz="2800" b="1" dirty="0"/>
              <a:t>在</a:t>
            </a:r>
            <a:r>
              <a:rPr lang="en-US" altLang="zh-CN" sz="2800" b="1" dirty="0"/>
              <a:t>UML</a:t>
            </a:r>
            <a:r>
              <a:rPr lang="zh-CN" altLang="en-US" sz="2800" b="1" dirty="0"/>
              <a:t>中，消息可以包含条件以限制它们只在满足条件时才能被发送。</a:t>
            </a:r>
            <a:r>
              <a:rPr lang="zh-CN" altLang="en-US" sz="2800" b="1" dirty="0">
                <a:solidFill>
                  <a:srgbClr val="990000"/>
                </a:solidFill>
              </a:rPr>
              <a:t>条件显示在消息名前的方括号中。</a:t>
            </a:r>
          </a:p>
        </p:txBody>
      </p:sp>
      <p:pic>
        <p:nvPicPr>
          <p:cNvPr id="130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6054" y="1626575"/>
            <a:ext cx="4757608" cy="3804261"/>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6EC53871-C795-0242-80AC-EC3542AED0D3}"/>
              </a:ext>
            </a:extLst>
          </p:cNvPr>
          <p:cNvSpPr txBox="1"/>
          <p:nvPr/>
        </p:nvSpPr>
        <p:spPr>
          <a:xfrm>
            <a:off x="224631" y="948559"/>
            <a:ext cx="2495227"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4.</a:t>
            </a:r>
            <a:r>
              <a:rPr kumimoji="1" lang="zh-CN" altLang="en-US" sz="2400" b="1" dirty="0" smtClean="0">
                <a:solidFill>
                  <a:srgbClr val="FF0000"/>
                </a:solidFill>
                <a:latin typeface="黑体" panose="02010609060101010101" pitchFamily="49" charset="-122"/>
                <a:ea typeface="黑体" panose="02010609060101010101" pitchFamily="49" charset="-122"/>
              </a:rPr>
              <a:t>消息</a:t>
            </a:r>
            <a:endParaRPr kumimoji="1" lang="zh-CN" altLang="en-US" sz="2400" b="1" dirty="0">
              <a:solidFill>
                <a:srgbClr val="FF0000"/>
              </a:solidFill>
              <a:latin typeface="黑体" panose="02010609060101010101" pitchFamily="49" charset="-122"/>
              <a:ea typeface="黑体" panose="02010609060101010101" pitchFamily="49" charset="-122"/>
            </a:endParaRPr>
          </a:p>
        </p:txBody>
      </p:sp>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a:t>
            </a:r>
            <a:r>
              <a:rPr lang="zh-CN" altLang="en-US" sz="4400" b="0" dirty="0">
                <a:solidFill>
                  <a:srgbClr val="0070C0"/>
                </a:solidFill>
                <a:latin typeface="黑体" panose="02010609060101010101" pitchFamily="49" charset="-122"/>
                <a:ea typeface="黑体" panose="02010609060101010101" pitchFamily="49" charset="-122"/>
              </a:rPr>
              <a:t>顺序</a:t>
            </a:r>
            <a:r>
              <a:rPr lang="zh-CN" altLang="en-US" sz="4400" b="0" dirty="0" smtClean="0">
                <a:solidFill>
                  <a:srgbClr val="0070C0"/>
                </a:solidFill>
                <a:latin typeface="黑体" panose="02010609060101010101" pitchFamily="49" charset="-122"/>
                <a:ea typeface="黑体" panose="02010609060101010101" pitchFamily="49" charset="-122"/>
              </a:rPr>
              <a:t>图的组成</a:t>
            </a:r>
            <a:endParaRPr lang="zh-CN" altLang="en-US" dirty="0"/>
          </a:p>
        </p:txBody>
      </p:sp>
    </p:spTree>
    <p:extLst>
      <p:ext uri="{BB962C8B-B14F-4D97-AF65-F5344CB8AC3E}">
        <p14:creationId xmlns:p14="http://schemas.microsoft.com/office/powerpoint/2010/main" val="35422690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457200" y="5029200"/>
            <a:ext cx="8229600" cy="1330325"/>
          </a:xfrm>
        </p:spPr>
        <p:txBody>
          <a:bodyPr/>
          <a:lstStyle/>
          <a:p>
            <a:r>
              <a:rPr lang="zh-CN" altLang="en-US" sz="2800" b="1">
                <a:solidFill>
                  <a:srgbClr val="0033CC"/>
                </a:solidFill>
              </a:rPr>
              <a:t>与调用消息相比，异步消息在箭头符号上不同。</a:t>
            </a:r>
          </a:p>
        </p:txBody>
      </p:sp>
      <p:pic>
        <p:nvPicPr>
          <p:cNvPr id="706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292" y="1538195"/>
            <a:ext cx="7517380" cy="3257950"/>
          </a:xfrm>
          <a:prstGeom prst="rect">
            <a:avLst/>
          </a:prstGeom>
          <a:noFill/>
          <a:extLst>
            <a:ext uri="{909E8E84-426E-40DD-AFC4-6F175D3DCCD1}">
              <a14:hiddenFill xmlns:a14="http://schemas.microsoft.com/office/drawing/2010/main">
                <a:solidFill>
                  <a:srgbClr val="FFFFFF"/>
                </a:solidFill>
              </a14:hiddenFill>
            </a:ext>
          </a:extLst>
        </p:spPr>
      </p:pic>
      <p:pic>
        <p:nvPicPr>
          <p:cNvPr id="7066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5638800"/>
            <a:ext cx="234315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7066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5943600"/>
            <a:ext cx="2743200" cy="91440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6EC53871-C795-0242-80AC-EC3542AED0D3}"/>
              </a:ext>
            </a:extLst>
          </p:cNvPr>
          <p:cNvSpPr txBox="1"/>
          <p:nvPr/>
        </p:nvSpPr>
        <p:spPr>
          <a:xfrm>
            <a:off x="224631" y="948559"/>
            <a:ext cx="2495227"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4.</a:t>
            </a:r>
            <a:r>
              <a:rPr kumimoji="1" lang="zh-CN" altLang="en-US" sz="2400" b="1" dirty="0" smtClean="0">
                <a:solidFill>
                  <a:srgbClr val="FF0000"/>
                </a:solidFill>
                <a:latin typeface="黑体" panose="02010609060101010101" pitchFamily="49" charset="-122"/>
                <a:ea typeface="黑体" panose="02010609060101010101" pitchFamily="49" charset="-122"/>
              </a:rPr>
              <a:t>消息</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zh-CN" altLang="en-US" sz="2400" b="1" dirty="0" smtClean="0">
                <a:solidFill>
                  <a:srgbClr val="7030A0"/>
                </a:solidFill>
                <a:latin typeface="黑体" panose="02010609060101010101" pitchFamily="49" charset="-122"/>
                <a:ea typeface="黑体" panose="02010609060101010101" pitchFamily="49" charset="-122"/>
              </a:rPr>
              <a:t>异步</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
        <p:nvSpPr>
          <p:cNvPr id="8"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a:t>
            </a:r>
            <a:r>
              <a:rPr lang="zh-CN" altLang="en-US" sz="4400" b="0" dirty="0">
                <a:solidFill>
                  <a:srgbClr val="0070C0"/>
                </a:solidFill>
                <a:latin typeface="黑体" panose="02010609060101010101" pitchFamily="49" charset="-122"/>
                <a:ea typeface="黑体" panose="02010609060101010101" pitchFamily="49" charset="-122"/>
              </a:rPr>
              <a:t>顺序</a:t>
            </a:r>
            <a:r>
              <a:rPr lang="zh-CN" altLang="en-US" sz="4400" b="0" dirty="0" smtClean="0">
                <a:solidFill>
                  <a:srgbClr val="0070C0"/>
                </a:solidFill>
                <a:latin typeface="黑体" panose="02010609060101010101" pitchFamily="49" charset="-122"/>
                <a:ea typeface="黑体" panose="02010609060101010101" pitchFamily="49" charset="-122"/>
              </a:rPr>
              <a:t>图的组成</a:t>
            </a:r>
            <a:endParaRPr lang="zh-CN" altLang="en-US" dirty="0"/>
          </a:p>
        </p:txBody>
      </p:sp>
    </p:spTree>
    <p:extLst>
      <p:ext uri="{BB962C8B-B14F-4D97-AF65-F5344CB8AC3E}">
        <p14:creationId xmlns:p14="http://schemas.microsoft.com/office/powerpoint/2010/main" val="11272215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noChangeArrowheads="1"/>
          </p:cNvSpPr>
          <p:nvPr>
            <p:ph type="body" idx="1"/>
          </p:nvPr>
        </p:nvSpPr>
        <p:spPr>
          <a:xfrm>
            <a:off x="5184530" y="1916722"/>
            <a:ext cx="3886200" cy="4662610"/>
          </a:xfrm>
          <a:solidFill>
            <a:srgbClr val="CCFFCC"/>
          </a:solidFill>
        </p:spPr>
        <p:txBody>
          <a:bodyPr>
            <a:normAutofit fontScale="92500" lnSpcReduction="20000"/>
          </a:bodyPr>
          <a:lstStyle/>
          <a:p>
            <a:pPr>
              <a:lnSpc>
                <a:spcPct val="90000"/>
              </a:lnSpc>
            </a:pPr>
            <a:r>
              <a:rPr lang="zh-CN" altLang="en-US" sz="2400" b="1" dirty="0"/>
              <a:t>在登录时使用异步消息。处于对系统安全的考虑，在登录时使用一个日志文件，以记录用户的登录操作。</a:t>
            </a:r>
          </a:p>
          <a:p>
            <a:pPr>
              <a:lnSpc>
                <a:spcPct val="90000"/>
              </a:lnSpc>
            </a:pPr>
            <a:endParaRPr lang="zh-CN" altLang="en-US" sz="2400" b="1" dirty="0"/>
          </a:p>
          <a:p>
            <a:pPr>
              <a:lnSpc>
                <a:spcPct val="90000"/>
              </a:lnSpc>
            </a:pPr>
            <a:r>
              <a:rPr lang="zh-CN" altLang="en-US" sz="2400" b="1" dirty="0">
                <a:solidFill>
                  <a:srgbClr val="000099"/>
                </a:solidFill>
              </a:rPr>
              <a:t>使用异步消息创建日志时，对系统的操作不需要等待到对日志文件操作完成之后进行，这样可以提高系统响应的速度。</a:t>
            </a:r>
          </a:p>
          <a:p>
            <a:pPr>
              <a:lnSpc>
                <a:spcPct val="90000"/>
              </a:lnSpc>
            </a:pPr>
            <a:endParaRPr lang="zh-CN" altLang="en-US" sz="2400" b="1" dirty="0">
              <a:solidFill>
                <a:srgbClr val="000099"/>
              </a:solidFill>
            </a:endParaRPr>
          </a:p>
          <a:p>
            <a:pPr>
              <a:lnSpc>
                <a:spcPct val="90000"/>
              </a:lnSpc>
            </a:pPr>
            <a:r>
              <a:rPr lang="zh-CN" altLang="en-US" sz="2400" b="1" dirty="0">
                <a:solidFill>
                  <a:srgbClr val="990000"/>
                </a:solidFill>
              </a:rPr>
              <a:t>最常见的实现异步消息的方式是使用线程。当发送该异步消息时，系统需要启动一个线程在后台运行。</a:t>
            </a:r>
          </a:p>
        </p:txBody>
      </p:sp>
      <p:pic>
        <p:nvPicPr>
          <p:cNvPr id="1269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522" y="1608992"/>
            <a:ext cx="4807131" cy="487680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6EC53871-C795-0242-80AC-EC3542AED0D3}"/>
              </a:ext>
            </a:extLst>
          </p:cNvPr>
          <p:cNvSpPr txBox="1"/>
          <p:nvPr/>
        </p:nvSpPr>
        <p:spPr>
          <a:xfrm>
            <a:off x="224631" y="948559"/>
            <a:ext cx="2495227"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4.</a:t>
            </a:r>
            <a:r>
              <a:rPr kumimoji="1" lang="zh-CN" altLang="en-US" sz="2400" b="1" dirty="0" smtClean="0">
                <a:solidFill>
                  <a:srgbClr val="FF0000"/>
                </a:solidFill>
                <a:latin typeface="黑体" panose="02010609060101010101" pitchFamily="49" charset="-122"/>
                <a:ea typeface="黑体" panose="02010609060101010101" pitchFamily="49" charset="-122"/>
              </a:rPr>
              <a:t>消息</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zh-CN" altLang="en-US" sz="2400" b="1" dirty="0" smtClean="0">
                <a:solidFill>
                  <a:srgbClr val="7030A0"/>
                </a:solidFill>
                <a:latin typeface="黑体" panose="02010609060101010101" pitchFamily="49" charset="-122"/>
                <a:ea typeface="黑体" panose="02010609060101010101" pitchFamily="49" charset="-122"/>
              </a:rPr>
              <a:t>异步</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a:t>
            </a:r>
            <a:r>
              <a:rPr lang="zh-CN" altLang="en-US" sz="4400" b="0" dirty="0">
                <a:solidFill>
                  <a:srgbClr val="0070C0"/>
                </a:solidFill>
                <a:latin typeface="黑体" panose="02010609060101010101" pitchFamily="49" charset="-122"/>
                <a:ea typeface="黑体" panose="02010609060101010101" pitchFamily="49" charset="-122"/>
              </a:rPr>
              <a:t>顺序</a:t>
            </a:r>
            <a:r>
              <a:rPr lang="zh-CN" altLang="en-US" sz="4400" b="0" dirty="0" smtClean="0">
                <a:solidFill>
                  <a:srgbClr val="0070C0"/>
                </a:solidFill>
                <a:latin typeface="黑体" panose="02010609060101010101" pitchFamily="49" charset="-122"/>
                <a:ea typeface="黑体" panose="02010609060101010101" pitchFamily="49" charset="-122"/>
              </a:rPr>
              <a:t>图的组成</a:t>
            </a:r>
            <a:endParaRPr lang="zh-CN" altLang="en-US" dirty="0"/>
          </a:p>
        </p:txBody>
      </p:sp>
    </p:spTree>
    <p:extLst>
      <p:ext uri="{BB962C8B-B14F-4D97-AF65-F5344CB8AC3E}">
        <p14:creationId xmlns:p14="http://schemas.microsoft.com/office/powerpoint/2010/main" val="17042448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078" y="1289539"/>
            <a:ext cx="6585438" cy="3815861"/>
          </a:xfrm>
          <a:prstGeom prst="rect">
            <a:avLst/>
          </a:prstGeom>
          <a:noFill/>
          <a:extLst>
            <a:ext uri="{909E8E84-426E-40DD-AFC4-6F175D3DCCD1}">
              <a14:hiddenFill xmlns:a14="http://schemas.microsoft.com/office/drawing/2010/main">
                <a:solidFill>
                  <a:srgbClr val="FFFFFF"/>
                </a:solidFill>
              </a14:hiddenFill>
            </a:ext>
          </a:extLst>
        </p:spPr>
      </p:pic>
      <p:pic>
        <p:nvPicPr>
          <p:cNvPr id="6656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5943600"/>
            <a:ext cx="1609725" cy="314325"/>
          </a:xfrm>
          <a:prstGeom prst="rect">
            <a:avLst/>
          </a:prstGeom>
          <a:noFill/>
          <a:extLst>
            <a:ext uri="{909E8E84-426E-40DD-AFC4-6F175D3DCCD1}">
              <a14:hiddenFill xmlns:a14="http://schemas.microsoft.com/office/drawing/2010/main">
                <a:solidFill>
                  <a:srgbClr val="FFFFFF"/>
                </a:solidFill>
              </a14:hiddenFill>
            </a:ext>
          </a:extLst>
        </p:spPr>
      </p:pic>
      <p:sp>
        <p:nvSpPr>
          <p:cNvPr id="66568" name="Rectangle 8"/>
          <p:cNvSpPr>
            <a:spLocks noGrp="1" noChangeArrowheads="1"/>
          </p:cNvSpPr>
          <p:nvPr>
            <p:ph type="body" idx="1"/>
          </p:nvPr>
        </p:nvSpPr>
        <p:spPr>
          <a:xfrm>
            <a:off x="304800" y="5105400"/>
            <a:ext cx="8229600" cy="1330325"/>
          </a:xfrm>
          <a:noFill/>
          <a:ln/>
        </p:spPr>
        <p:txBody>
          <a:bodyPr/>
          <a:lstStyle/>
          <a:p>
            <a:r>
              <a:rPr lang="zh-CN" altLang="en-US" sz="2800" b="1">
                <a:solidFill>
                  <a:srgbClr val="0033CC"/>
                </a:solidFill>
              </a:rPr>
              <a:t>如果异步消息有返回消息，必须明确表示出来</a:t>
            </a:r>
            <a:r>
              <a:rPr lang="zh-CN" altLang="en-US" b="1"/>
              <a:t>。</a:t>
            </a:r>
          </a:p>
        </p:txBody>
      </p:sp>
      <p:sp>
        <p:nvSpPr>
          <p:cNvPr id="6" name="文本框 5">
            <a:extLst>
              <a:ext uri="{FF2B5EF4-FFF2-40B4-BE49-F238E27FC236}">
                <a16:creationId xmlns:a16="http://schemas.microsoft.com/office/drawing/2014/main" id="{6EC53871-C795-0242-80AC-EC3542AED0D3}"/>
              </a:ext>
            </a:extLst>
          </p:cNvPr>
          <p:cNvSpPr txBox="1"/>
          <p:nvPr/>
        </p:nvSpPr>
        <p:spPr>
          <a:xfrm>
            <a:off x="224631" y="948559"/>
            <a:ext cx="2495227"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4.</a:t>
            </a:r>
            <a:r>
              <a:rPr kumimoji="1" lang="zh-CN" altLang="en-US" sz="2400" b="1" dirty="0" smtClean="0">
                <a:solidFill>
                  <a:srgbClr val="FF0000"/>
                </a:solidFill>
                <a:latin typeface="黑体" panose="02010609060101010101" pitchFamily="49" charset="-122"/>
                <a:ea typeface="黑体" panose="02010609060101010101" pitchFamily="49" charset="-122"/>
              </a:rPr>
              <a:t>消息</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zh-CN" altLang="en-US" sz="2400" b="1" dirty="0" smtClean="0">
                <a:solidFill>
                  <a:srgbClr val="7030A0"/>
                </a:solidFill>
                <a:latin typeface="黑体" panose="02010609060101010101" pitchFamily="49" charset="-122"/>
                <a:ea typeface="黑体" panose="02010609060101010101" pitchFamily="49" charset="-122"/>
              </a:rPr>
              <a:t>返回</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
        <p:nvSpPr>
          <p:cNvPr id="7"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a:t>
            </a:r>
            <a:r>
              <a:rPr lang="zh-CN" altLang="en-US" sz="4400" b="0" dirty="0">
                <a:solidFill>
                  <a:srgbClr val="0070C0"/>
                </a:solidFill>
                <a:latin typeface="黑体" panose="02010609060101010101" pitchFamily="49" charset="-122"/>
                <a:ea typeface="黑体" panose="02010609060101010101" pitchFamily="49" charset="-122"/>
              </a:rPr>
              <a:t>顺序</a:t>
            </a:r>
            <a:r>
              <a:rPr lang="zh-CN" altLang="en-US" sz="4400" b="0" dirty="0" smtClean="0">
                <a:solidFill>
                  <a:srgbClr val="0070C0"/>
                </a:solidFill>
                <a:latin typeface="黑体" panose="02010609060101010101" pitchFamily="49" charset="-122"/>
                <a:ea typeface="黑体" panose="02010609060101010101" pitchFamily="49" charset="-122"/>
              </a:rPr>
              <a:t>图的组成</a:t>
            </a:r>
            <a:endParaRPr lang="zh-CN" altLang="en-US" dirty="0"/>
          </a:p>
        </p:txBody>
      </p:sp>
    </p:spTree>
    <p:extLst>
      <p:ext uri="{BB962C8B-B14F-4D97-AF65-F5344CB8AC3E}">
        <p14:creationId xmlns:p14="http://schemas.microsoft.com/office/powerpoint/2010/main" val="13890663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body" idx="1"/>
          </p:nvPr>
        </p:nvSpPr>
        <p:spPr>
          <a:xfrm>
            <a:off x="224631" y="1765358"/>
            <a:ext cx="4818185" cy="3733800"/>
          </a:xfrm>
        </p:spPr>
        <p:txBody>
          <a:bodyPr>
            <a:noAutofit/>
          </a:bodyPr>
          <a:lstStyle/>
          <a:p>
            <a:pPr>
              <a:lnSpc>
                <a:spcPct val="90000"/>
              </a:lnSpc>
            </a:pPr>
            <a:r>
              <a:rPr lang="en-US" altLang="zh-CN" sz="2400" b="1" dirty="0"/>
              <a:t>Rose </a:t>
            </a:r>
            <a:r>
              <a:rPr lang="zh-CN" altLang="en-US" sz="2400" b="1" dirty="0"/>
              <a:t>还对消息类型做了扩充，增加了</a:t>
            </a:r>
            <a:r>
              <a:rPr lang="zh-CN" altLang="en-US" sz="2400" b="1" dirty="0">
                <a:solidFill>
                  <a:srgbClr val="0033CC"/>
                </a:solidFill>
              </a:rPr>
              <a:t>阻止消息（</a:t>
            </a:r>
            <a:r>
              <a:rPr lang="en-US" altLang="zh-CN" sz="2400" b="1" dirty="0">
                <a:solidFill>
                  <a:srgbClr val="0033CC"/>
                </a:solidFill>
              </a:rPr>
              <a:t>Balking</a:t>
            </a:r>
            <a:r>
              <a:rPr lang="zh-CN" altLang="en-US" sz="2400" b="1" dirty="0">
                <a:solidFill>
                  <a:srgbClr val="0033CC"/>
                </a:solidFill>
              </a:rPr>
              <a:t>）</a:t>
            </a:r>
            <a:r>
              <a:rPr lang="zh-CN" altLang="en-US" sz="2400" b="1" dirty="0"/>
              <a:t>和</a:t>
            </a:r>
            <a:r>
              <a:rPr lang="zh-CN" altLang="en-US" sz="2400" b="1" dirty="0">
                <a:solidFill>
                  <a:srgbClr val="0033CC"/>
                </a:solidFill>
              </a:rPr>
              <a:t>超时消息（</a:t>
            </a:r>
            <a:r>
              <a:rPr lang="en-US" altLang="zh-CN" sz="2400" b="1" dirty="0">
                <a:solidFill>
                  <a:srgbClr val="0033CC"/>
                </a:solidFill>
              </a:rPr>
              <a:t>Timeout</a:t>
            </a:r>
            <a:r>
              <a:rPr lang="zh-CN" altLang="en-US" sz="2400" b="1" dirty="0">
                <a:solidFill>
                  <a:srgbClr val="0033CC"/>
                </a:solidFill>
              </a:rPr>
              <a:t>）</a:t>
            </a:r>
            <a:r>
              <a:rPr lang="zh-CN" altLang="en-US" sz="2400" b="1" dirty="0"/>
              <a:t>。</a:t>
            </a:r>
          </a:p>
          <a:p>
            <a:pPr>
              <a:lnSpc>
                <a:spcPct val="90000"/>
              </a:lnSpc>
            </a:pPr>
            <a:endParaRPr lang="zh-CN" altLang="en-US" sz="2400" b="1" dirty="0"/>
          </a:p>
          <a:p>
            <a:r>
              <a:rPr lang="zh-CN" altLang="en-US" sz="2400" b="1" dirty="0">
                <a:solidFill>
                  <a:srgbClr val="FF3300"/>
                </a:solidFill>
              </a:rPr>
              <a:t>阻止消息</a:t>
            </a:r>
            <a:r>
              <a:rPr lang="zh-CN" altLang="en-US" sz="2400" b="1" dirty="0"/>
              <a:t>是指消息发送者发送消息给接收者，如果接收者无法立即接收消息，则发送者放弃这个消息。需要目标对象马上接收的消息。</a:t>
            </a:r>
          </a:p>
          <a:p>
            <a:pPr>
              <a:lnSpc>
                <a:spcPct val="90000"/>
              </a:lnSpc>
            </a:pPr>
            <a:endParaRPr lang="zh-CN" altLang="en-US" sz="2400" b="1" dirty="0"/>
          </a:p>
          <a:p>
            <a:pPr>
              <a:lnSpc>
                <a:spcPct val="90000"/>
              </a:lnSpc>
            </a:pPr>
            <a:r>
              <a:rPr lang="en-US" altLang="zh-CN" sz="2400" b="1" dirty="0"/>
              <a:t>Rose</a:t>
            </a:r>
            <a:r>
              <a:rPr lang="zh-CN" altLang="en-US" sz="2400" b="1" dirty="0"/>
              <a:t>中用折回的箭头表示阻止消息。</a:t>
            </a:r>
          </a:p>
        </p:txBody>
      </p:sp>
      <p:pic>
        <p:nvPicPr>
          <p:cNvPr id="716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7669" y="2142393"/>
            <a:ext cx="4267200" cy="25908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6EC53871-C795-0242-80AC-EC3542AED0D3}"/>
              </a:ext>
            </a:extLst>
          </p:cNvPr>
          <p:cNvSpPr txBox="1"/>
          <p:nvPr/>
        </p:nvSpPr>
        <p:spPr>
          <a:xfrm>
            <a:off x="224631" y="948559"/>
            <a:ext cx="3063692"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4.</a:t>
            </a:r>
            <a:r>
              <a:rPr kumimoji="1" lang="zh-CN" altLang="en-US" sz="2400" b="1" dirty="0" smtClean="0">
                <a:solidFill>
                  <a:srgbClr val="FF0000"/>
                </a:solidFill>
                <a:latin typeface="黑体" panose="02010609060101010101" pitchFamily="49" charset="-122"/>
                <a:ea typeface="黑体" panose="02010609060101010101" pitchFamily="49" charset="-122"/>
              </a:rPr>
              <a:t>消息</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en-US" altLang="zh-CN" sz="2400" b="1" dirty="0" smtClean="0">
                <a:solidFill>
                  <a:srgbClr val="7030A0"/>
                </a:solidFill>
                <a:latin typeface="黑体" panose="02010609060101010101" pitchFamily="49" charset="-122"/>
                <a:ea typeface="黑体" panose="02010609060101010101" pitchFamily="49" charset="-122"/>
              </a:rPr>
              <a:t>Rose</a:t>
            </a:r>
            <a:r>
              <a:rPr kumimoji="1" lang="zh-CN" altLang="en-US" sz="2400" b="1" dirty="0" smtClean="0">
                <a:solidFill>
                  <a:srgbClr val="7030A0"/>
                </a:solidFill>
                <a:latin typeface="黑体" panose="02010609060101010101" pitchFamily="49" charset="-122"/>
                <a:ea typeface="黑体" panose="02010609060101010101" pitchFamily="49" charset="-122"/>
              </a:rPr>
              <a:t>扩展</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a:t>
            </a:r>
            <a:r>
              <a:rPr lang="zh-CN" altLang="en-US" sz="4400" b="0" dirty="0">
                <a:solidFill>
                  <a:srgbClr val="0070C0"/>
                </a:solidFill>
                <a:latin typeface="黑体" panose="02010609060101010101" pitchFamily="49" charset="-122"/>
                <a:ea typeface="黑体" panose="02010609060101010101" pitchFamily="49" charset="-122"/>
              </a:rPr>
              <a:t>顺序</a:t>
            </a:r>
            <a:r>
              <a:rPr lang="zh-CN" altLang="en-US" sz="4400" b="0" dirty="0" smtClean="0">
                <a:solidFill>
                  <a:srgbClr val="0070C0"/>
                </a:solidFill>
                <a:latin typeface="黑体" panose="02010609060101010101" pitchFamily="49" charset="-122"/>
                <a:ea typeface="黑体" panose="02010609060101010101" pitchFamily="49" charset="-122"/>
              </a:rPr>
              <a:t>图的组成</a:t>
            </a:r>
            <a:endParaRPr lang="zh-CN" altLang="en-US" dirty="0"/>
          </a:p>
        </p:txBody>
      </p:sp>
    </p:spTree>
    <p:extLst>
      <p:ext uri="{BB962C8B-B14F-4D97-AF65-F5344CB8AC3E}">
        <p14:creationId xmlns:p14="http://schemas.microsoft.com/office/powerpoint/2010/main" val="4400009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84632"/>
            <a:ext cx="7772400" cy="711122"/>
          </a:xfrm>
        </p:spPr>
        <p:txBody>
          <a:bodyPr>
            <a:normAutofit/>
          </a:bodyPr>
          <a:lstStyle/>
          <a:p>
            <a:r>
              <a:rPr lang="zh-Hans" altLang="en-US" dirty="0"/>
              <a:t>系统分析与设计</a:t>
            </a:r>
            <a:r>
              <a:rPr lang="en-US" altLang="zh-Hans" dirty="0" smtClean="0"/>
              <a:t>—</a:t>
            </a:r>
            <a:r>
              <a:rPr lang="zh-CN" altLang="en-US" dirty="0" smtClean="0"/>
              <a:t>顺序图</a:t>
            </a:r>
            <a:endParaRPr lang="zh-CN" altLang="en-US" dirty="0"/>
          </a:p>
        </p:txBody>
      </p:sp>
      <p:sp>
        <p:nvSpPr>
          <p:cNvPr id="4" name="Rectangle 3"/>
          <p:cNvSpPr txBox="1">
            <a:spLocks noChangeArrowheads="1"/>
          </p:cNvSpPr>
          <p:nvPr/>
        </p:nvSpPr>
        <p:spPr>
          <a:xfrm>
            <a:off x="856397" y="1618397"/>
            <a:ext cx="6705600" cy="3429000"/>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pPr marL="514350" indent="-514350">
              <a:lnSpc>
                <a:spcPct val="80000"/>
              </a:lnSpc>
              <a:buFont typeface="+mj-ea"/>
              <a:buAutoNum type="ea1JpnChsDbPeriod"/>
            </a:pPr>
            <a:r>
              <a:rPr lang="zh-CN" altLang="en-US" sz="2400" dirty="0" smtClean="0">
                <a:solidFill>
                  <a:srgbClr val="0070C0"/>
                </a:solidFill>
              </a:rPr>
              <a:t>概述</a:t>
            </a:r>
            <a:endParaRPr lang="zh-CN" altLang="en-US" sz="2400" dirty="0">
              <a:solidFill>
                <a:srgbClr val="0070C0"/>
              </a:solidFill>
            </a:endParaRPr>
          </a:p>
          <a:p>
            <a:pPr marL="514350" indent="-514350">
              <a:lnSpc>
                <a:spcPct val="80000"/>
              </a:lnSpc>
              <a:buFont typeface="+mj-ea"/>
              <a:buAutoNum type="ea1JpnChsDbPeriod"/>
            </a:pPr>
            <a:r>
              <a:rPr lang="zh-CN" altLang="en-US" sz="2400" dirty="0">
                <a:solidFill>
                  <a:srgbClr val="0070C0"/>
                </a:solidFill>
              </a:rPr>
              <a:t>顺序</a:t>
            </a:r>
            <a:r>
              <a:rPr lang="zh-CN" altLang="en-US" sz="2400" dirty="0" smtClean="0">
                <a:solidFill>
                  <a:srgbClr val="0070C0"/>
                </a:solidFill>
              </a:rPr>
              <a:t>图</a:t>
            </a:r>
            <a:r>
              <a:rPr lang="zh-CN" altLang="en-US" sz="2400" dirty="0">
                <a:solidFill>
                  <a:srgbClr val="0070C0"/>
                </a:solidFill>
              </a:rPr>
              <a:t>的组成</a:t>
            </a:r>
          </a:p>
          <a:p>
            <a:pPr marL="514350" indent="-514350">
              <a:lnSpc>
                <a:spcPct val="80000"/>
              </a:lnSpc>
              <a:buFont typeface="+mj-ea"/>
              <a:buAutoNum type="ea1JpnChsDbPeriod"/>
            </a:pPr>
            <a:r>
              <a:rPr lang="zh-CN" altLang="en-US" sz="2400" dirty="0" smtClean="0">
                <a:solidFill>
                  <a:srgbClr val="0070C0"/>
                </a:solidFill>
              </a:rPr>
              <a:t>对象</a:t>
            </a:r>
            <a:r>
              <a:rPr lang="zh-CN" altLang="en-US" sz="2400" dirty="0">
                <a:solidFill>
                  <a:srgbClr val="0070C0"/>
                </a:solidFill>
              </a:rPr>
              <a:t>的创建和撤销</a:t>
            </a:r>
          </a:p>
          <a:p>
            <a:pPr marL="514350" indent="-514350">
              <a:lnSpc>
                <a:spcPct val="80000"/>
              </a:lnSpc>
              <a:buFont typeface="+mj-ea"/>
              <a:buAutoNum type="ea1JpnChsDbPeriod"/>
            </a:pPr>
            <a:r>
              <a:rPr lang="zh-CN" altLang="en-US" sz="2400" dirty="0" smtClean="0">
                <a:solidFill>
                  <a:srgbClr val="0070C0"/>
                </a:solidFill>
              </a:rPr>
              <a:t>顺序</a:t>
            </a:r>
            <a:r>
              <a:rPr lang="zh-CN" altLang="en-US" sz="2400" dirty="0">
                <a:solidFill>
                  <a:srgbClr val="0070C0"/>
                </a:solidFill>
              </a:rPr>
              <a:t>图中的时间建模</a:t>
            </a:r>
          </a:p>
          <a:p>
            <a:pPr marL="514350" indent="-514350">
              <a:lnSpc>
                <a:spcPct val="80000"/>
              </a:lnSpc>
              <a:buFont typeface="+mj-ea"/>
              <a:buAutoNum type="ea1JpnChsDbPeriod"/>
            </a:pPr>
            <a:r>
              <a:rPr lang="zh-CN" altLang="en-US" sz="2400" dirty="0" smtClean="0">
                <a:solidFill>
                  <a:srgbClr val="0070C0"/>
                </a:solidFill>
              </a:rPr>
              <a:t>建模</a:t>
            </a:r>
            <a:r>
              <a:rPr lang="zh-CN" altLang="en-US" sz="2400" dirty="0">
                <a:solidFill>
                  <a:srgbClr val="0070C0"/>
                </a:solidFill>
              </a:rPr>
              <a:t>迭代</a:t>
            </a:r>
          </a:p>
          <a:p>
            <a:pPr marL="514350" indent="-514350">
              <a:lnSpc>
                <a:spcPct val="80000"/>
              </a:lnSpc>
              <a:buFont typeface="+mj-ea"/>
              <a:buAutoNum type="ea1JpnChsDbPeriod"/>
            </a:pPr>
            <a:r>
              <a:rPr lang="zh-CN" altLang="en-US" sz="2400" dirty="0" smtClean="0">
                <a:solidFill>
                  <a:srgbClr val="0070C0"/>
                </a:solidFill>
              </a:rPr>
              <a:t>顺序</a:t>
            </a:r>
            <a:r>
              <a:rPr lang="zh-CN" altLang="en-US" sz="2400" dirty="0">
                <a:solidFill>
                  <a:srgbClr val="0070C0"/>
                </a:solidFill>
              </a:rPr>
              <a:t>图建模步骤</a:t>
            </a:r>
          </a:p>
          <a:p>
            <a:pPr marL="514350" indent="-514350">
              <a:lnSpc>
                <a:spcPct val="80000"/>
              </a:lnSpc>
              <a:buFont typeface="+mj-ea"/>
              <a:buAutoNum type="ea1JpnChsDbPeriod"/>
            </a:pPr>
            <a:r>
              <a:rPr lang="zh-CN" altLang="en-US" sz="2400" dirty="0" smtClean="0">
                <a:solidFill>
                  <a:srgbClr val="0070C0"/>
                </a:solidFill>
              </a:rPr>
              <a:t>帧</a:t>
            </a:r>
            <a:r>
              <a:rPr lang="zh-CN" altLang="en-US" sz="2400" dirty="0">
                <a:solidFill>
                  <a:srgbClr val="0070C0"/>
                </a:solidFill>
              </a:rPr>
              <a:t>化顺序图：</a:t>
            </a:r>
            <a:r>
              <a:rPr lang="en-US" altLang="zh-CN" sz="2400" dirty="0">
                <a:solidFill>
                  <a:srgbClr val="0070C0"/>
                </a:solidFill>
              </a:rPr>
              <a:t>UML2.0</a:t>
            </a:r>
            <a:r>
              <a:rPr lang="zh-CN" altLang="en-US" sz="2400" dirty="0">
                <a:solidFill>
                  <a:srgbClr val="0070C0"/>
                </a:solidFill>
              </a:rPr>
              <a:t>中的顺序</a:t>
            </a:r>
            <a:r>
              <a:rPr lang="zh-CN" altLang="en-US" sz="2400" dirty="0" smtClean="0">
                <a:solidFill>
                  <a:srgbClr val="0070C0"/>
                </a:solidFill>
              </a:rPr>
              <a:t>图</a:t>
            </a:r>
            <a:endParaRPr lang="zh-CN" altLang="en-US" sz="2400" dirty="0">
              <a:solidFill>
                <a:srgbClr val="0070C0"/>
              </a:solidFill>
            </a:endParaRPr>
          </a:p>
        </p:txBody>
      </p:sp>
    </p:spTree>
    <p:extLst>
      <p:ext uri="{BB962C8B-B14F-4D97-AF65-F5344CB8AC3E}">
        <p14:creationId xmlns:p14="http://schemas.microsoft.com/office/powerpoint/2010/main" val="33052086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type="body" idx="1"/>
          </p:nvPr>
        </p:nvSpPr>
        <p:spPr>
          <a:xfrm>
            <a:off x="471854" y="1606976"/>
            <a:ext cx="8229600" cy="4411663"/>
          </a:xfrm>
        </p:spPr>
        <p:txBody>
          <a:bodyPr>
            <a:noAutofit/>
          </a:bodyPr>
          <a:lstStyle/>
          <a:p>
            <a:r>
              <a:rPr lang="zh-CN" altLang="en-US" sz="2400" b="1" dirty="0">
                <a:solidFill>
                  <a:srgbClr val="FF3300"/>
                </a:solidFill>
              </a:rPr>
              <a:t>超时消息</a:t>
            </a:r>
            <a:r>
              <a:rPr lang="zh-CN" altLang="en-US" sz="2400" b="1" dirty="0"/>
              <a:t>指消息发送者发出消息给接收者并按指定时间等待。如果接收者无法在指定时间内接受消息，则发送者放弃这个消息。</a:t>
            </a:r>
          </a:p>
          <a:p>
            <a:endParaRPr lang="zh-CN" altLang="en-US" sz="2400" b="1" dirty="0"/>
          </a:p>
          <a:p>
            <a:endParaRPr lang="zh-CN" altLang="en-US" sz="2400" b="1" dirty="0"/>
          </a:p>
          <a:p>
            <a:endParaRPr lang="zh-CN" altLang="en-US" sz="2400" b="1" dirty="0"/>
          </a:p>
          <a:p>
            <a:endParaRPr lang="en-US" altLang="zh-CN" sz="2400" b="1" dirty="0"/>
          </a:p>
        </p:txBody>
      </p:sp>
      <p:pic>
        <p:nvPicPr>
          <p:cNvPr id="727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2638" y="2728592"/>
            <a:ext cx="3228032" cy="2451847"/>
          </a:xfrm>
          <a:prstGeom prst="rect">
            <a:avLst/>
          </a:prstGeom>
          <a:noFill/>
          <a:extLst>
            <a:ext uri="{909E8E84-426E-40DD-AFC4-6F175D3DCCD1}">
              <a14:hiddenFill xmlns:a14="http://schemas.microsoft.com/office/drawing/2010/main">
                <a:solidFill>
                  <a:srgbClr val="FFFFFF"/>
                </a:solidFill>
              </a14:hiddenFill>
            </a:ext>
          </a:extLst>
        </p:spPr>
      </p:pic>
      <p:sp>
        <p:nvSpPr>
          <p:cNvPr id="72709" name="AutoShape 5"/>
          <p:cNvSpPr>
            <a:spLocks noChangeArrowheads="1"/>
          </p:cNvSpPr>
          <p:nvPr/>
        </p:nvSpPr>
        <p:spPr bwMode="auto">
          <a:xfrm>
            <a:off x="838200" y="5257800"/>
            <a:ext cx="7239000" cy="838200"/>
          </a:xfrm>
          <a:prstGeom prst="wedgeRectCallout">
            <a:avLst>
              <a:gd name="adj1" fmla="val -44495"/>
              <a:gd name="adj2" fmla="val 3731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b="1"/>
              <a:t>问题</a:t>
            </a:r>
            <a:r>
              <a:rPr lang="en-US" altLang="zh-CN" sz="2400" b="1"/>
              <a:t>:</a:t>
            </a:r>
          </a:p>
          <a:p>
            <a:r>
              <a:rPr lang="zh-CN" altLang="en-US" sz="2400" b="1"/>
              <a:t>阻止消息和超时消息属于同步消息还是异步消息？</a:t>
            </a:r>
          </a:p>
        </p:txBody>
      </p:sp>
      <p:sp>
        <p:nvSpPr>
          <p:cNvPr id="5" name="文本框 4">
            <a:extLst>
              <a:ext uri="{FF2B5EF4-FFF2-40B4-BE49-F238E27FC236}">
                <a16:creationId xmlns:a16="http://schemas.microsoft.com/office/drawing/2014/main" id="{6EC53871-C795-0242-80AC-EC3542AED0D3}"/>
              </a:ext>
            </a:extLst>
          </p:cNvPr>
          <p:cNvSpPr txBox="1"/>
          <p:nvPr/>
        </p:nvSpPr>
        <p:spPr>
          <a:xfrm>
            <a:off x="224631" y="948559"/>
            <a:ext cx="3063692"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4.</a:t>
            </a:r>
            <a:r>
              <a:rPr kumimoji="1" lang="zh-CN" altLang="en-US" sz="2400" b="1" dirty="0" smtClean="0">
                <a:solidFill>
                  <a:srgbClr val="FF0000"/>
                </a:solidFill>
                <a:latin typeface="黑体" panose="02010609060101010101" pitchFamily="49" charset="-122"/>
                <a:ea typeface="黑体" panose="02010609060101010101" pitchFamily="49" charset="-122"/>
              </a:rPr>
              <a:t>消息</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en-US" altLang="zh-CN" sz="2400" b="1" dirty="0" smtClean="0">
                <a:solidFill>
                  <a:srgbClr val="7030A0"/>
                </a:solidFill>
                <a:latin typeface="黑体" panose="02010609060101010101" pitchFamily="49" charset="-122"/>
                <a:ea typeface="黑体" panose="02010609060101010101" pitchFamily="49" charset="-122"/>
              </a:rPr>
              <a:t>Rose</a:t>
            </a:r>
            <a:r>
              <a:rPr kumimoji="1" lang="zh-CN" altLang="en-US" sz="2400" b="1" dirty="0" smtClean="0">
                <a:solidFill>
                  <a:srgbClr val="7030A0"/>
                </a:solidFill>
                <a:latin typeface="黑体" panose="02010609060101010101" pitchFamily="49" charset="-122"/>
                <a:ea typeface="黑体" panose="02010609060101010101" pitchFamily="49" charset="-122"/>
              </a:rPr>
              <a:t>扩展</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a:t>
            </a:r>
            <a:r>
              <a:rPr lang="zh-CN" altLang="en-US" sz="4400" b="0" dirty="0">
                <a:solidFill>
                  <a:srgbClr val="0070C0"/>
                </a:solidFill>
                <a:latin typeface="黑体" panose="02010609060101010101" pitchFamily="49" charset="-122"/>
                <a:ea typeface="黑体" panose="02010609060101010101" pitchFamily="49" charset="-122"/>
              </a:rPr>
              <a:t>顺序</a:t>
            </a:r>
            <a:r>
              <a:rPr lang="zh-CN" altLang="en-US" sz="4400" b="0" dirty="0" smtClean="0">
                <a:solidFill>
                  <a:srgbClr val="0070C0"/>
                </a:solidFill>
                <a:latin typeface="黑体" panose="02010609060101010101" pitchFamily="49" charset="-122"/>
                <a:ea typeface="黑体" panose="02010609060101010101" pitchFamily="49" charset="-122"/>
              </a:rPr>
              <a:t>图的组成</a:t>
            </a:r>
            <a:endParaRPr lang="zh-CN" altLang="en-US" dirty="0"/>
          </a:p>
        </p:txBody>
      </p:sp>
    </p:spTree>
    <p:extLst>
      <p:ext uri="{BB962C8B-B14F-4D97-AF65-F5344CB8AC3E}">
        <p14:creationId xmlns:p14="http://schemas.microsoft.com/office/powerpoint/2010/main" val="3098884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endParaRPr lang="zh-CN" altLang="zh-CN"/>
          </a:p>
        </p:txBody>
      </p:sp>
      <p:pic>
        <p:nvPicPr>
          <p:cNvPr id="8397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553200"/>
          </a:xfrm>
          <a:prstGeom prst="rect">
            <a:avLst/>
          </a:prstGeom>
          <a:noFill/>
          <a:extLst>
            <a:ext uri="{909E8E84-426E-40DD-AFC4-6F175D3DCCD1}">
              <a14:hiddenFill xmlns:a14="http://schemas.microsoft.com/office/drawing/2010/main">
                <a:solidFill>
                  <a:srgbClr val="FFFFFF"/>
                </a:solidFill>
              </a14:hiddenFill>
            </a:ext>
          </a:extLst>
        </p:spPr>
      </p:pic>
      <p:pic>
        <p:nvPicPr>
          <p:cNvPr id="83977" name="Picture 9"/>
          <p:cNvPicPr>
            <a:picLocks noGrp="1" noChangeAspect="1" noChangeArrowheads="1"/>
          </p:cNvPicPr>
          <p:nvPr>
            <p:ph type="body" idx="1"/>
          </p:nvPr>
        </p:nvPicPr>
        <p:blipFill>
          <a:blip r:embed="rId4">
            <a:extLst>
              <a:ext uri="{28A0092B-C50C-407E-A947-70E740481C1C}">
                <a14:useLocalDpi xmlns:a14="http://schemas.microsoft.com/office/drawing/2010/main" val="0"/>
              </a:ext>
            </a:extLst>
          </a:blip>
          <a:srcRect/>
          <a:stretch>
            <a:fillRect/>
          </a:stretch>
        </p:blipFill>
        <p:spPr>
          <a:xfrm>
            <a:off x="3048000" y="6010275"/>
            <a:ext cx="5067300" cy="8477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6818875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type="body" idx="1"/>
          </p:nvPr>
        </p:nvSpPr>
        <p:spPr>
          <a:xfrm>
            <a:off x="325272" y="1875223"/>
            <a:ext cx="7772400" cy="4050792"/>
          </a:xfrm>
        </p:spPr>
        <p:txBody>
          <a:bodyPr>
            <a:normAutofit/>
          </a:bodyPr>
          <a:lstStyle/>
          <a:p>
            <a:r>
              <a:rPr lang="en-US" altLang="zh-CN" sz="2400" b="1" dirty="0">
                <a:solidFill>
                  <a:srgbClr val="FF3300"/>
                </a:solidFill>
              </a:rPr>
              <a:t>UML</a:t>
            </a:r>
            <a:r>
              <a:rPr lang="zh-CN" altLang="en-US" sz="2400" b="1" dirty="0">
                <a:solidFill>
                  <a:srgbClr val="FF3300"/>
                </a:solidFill>
              </a:rPr>
              <a:t>中规定消息的语法格式为</a:t>
            </a:r>
            <a:r>
              <a:rPr lang="zh-CN" altLang="en-US" sz="2400" dirty="0"/>
              <a:t>：</a:t>
            </a:r>
          </a:p>
          <a:p>
            <a:endParaRPr lang="zh-CN" altLang="en-US" sz="2400" dirty="0"/>
          </a:p>
          <a:p>
            <a:endParaRPr lang="zh-CN" altLang="en-US" sz="2400" dirty="0"/>
          </a:p>
          <a:p>
            <a:r>
              <a:rPr lang="zh-CN" altLang="en-US" sz="2400" b="1" dirty="0" smtClean="0"/>
              <a:t>必须</a:t>
            </a:r>
            <a:r>
              <a:rPr lang="zh-CN" altLang="en-US" sz="2400" b="1" dirty="0"/>
              <a:t>先发生的消息列表。</a:t>
            </a:r>
          </a:p>
          <a:p>
            <a:r>
              <a:rPr lang="zh-CN" altLang="en-US" sz="2400" b="1" dirty="0"/>
              <a:t>条件，在一个方括号中的布尔表达式，表示只有在条件满足时才能发送该消息。</a:t>
            </a:r>
          </a:p>
          <a:p>
            <a:r>
              <a:rPr lang="zh-CN" altLang="en-US" sz="2400" b="1" dirty="0"/>
              <a:t>消息顺序号，可能有多个消息顺序项。</a:t>
            </a:r>
          </a:p>
          <a:p>
            <a:endParaRPr lang="zh-CN" altLang="en-US" sz="2400" dirty="0"/>
          </a:p>
          <a:p>
            <a:endParaRPr lang="zh-CN" altLang="en-US" sz="2400" dirty="0"/>
          </a:p>
          <a:p>
            <a:endParaRPr lang="en-US" altLang="zh-CN" sz="2400" dirty="0"/>
          </a:p>
        </p:txBody>
      </p:sp>
      <p:pic>
        <p:nvPicPr>
          <p:cNvPr id="747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385646"/>
            <a:ext cx="838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6EC53871-C795-0242-80AC-EC3542AED0D3}"/>
              </a:ext>
            </a:extLst>
          </p:cNvPr>
          <p:cNvSpPr txBox="1"/>
          <p:nvPr/>
        </p:nvSpPr>
        <p:spPr>
          <a:xfrm>
            <a:off x="224631" y="948559"/>
            <a:ext cx="3063692"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4.</a:t>
            </a:r>
            <a:r>
              <a:rPr kumimoji="1" lang="zh-CN" altLang="en-US" sz="2400" b="1" dirty="0" smtClean="0">
                <a:solidFill>
                  <a:srgbClr val="FF0000"/>
                </a:solidFill>
                <a:latin typeface="黑体" panose="02010609060101010101" pitchFamily="49" charset="-122"/>
                <a:ea typeface="黑体" panose="02010609060101010101" pitchFamily="49" charset="-122"/>
              </a:rPr>
              <a:t>消息</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zh-CN" altLang="en-US" sz="2400" b="1" dirty="0" smtClean="0">
                <a:solidFill>
                  <a:srgbClr val="7030A0"/>
                </a:solidFill>
                <a:latin typeface="黑体" panose="02010609060101010101" pitchFamily="49" charset="-122"/>
                <a:ea typeface="黑体" panose="02010609060101010101" pitchFamily="49" charset="-122"/>
              </a:rPr>
              <a:t>语法格式</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a:t>
            </a:r>
            <a:r>
              <a:rPr lang="zh-CN" altLang="en-US" sz="4400" b="0" dirty="0">
                <a:solidFill>
                  <a:srgbClr val="0070C0"/>
                </a:solidFill>
                <a:latin typeface="黑体" panose="02010609060101010101" pitchFamily="49" charset="-122"/>
                <a:ea typeface="黑体" panose="02010609060101010101" pitchFamily="49" charset="-122"/>
              </a:rPr>
              <a:t>顺序</a:t>
            </a:r>
            <a:r>
              <a:rPr lang="zh-CN" altLang="en-US" sz="4400" b="0" dirty="0" smtClean="0">
                <a:solidFill>
                  <a:srgbClr val="0070C0"/>
                </a:solidFill>
                <a:latin typeface="黑体" panose="02010609060101010101" pitchFamily="49" charset="-122"/>
                <a:ea typeface="黑体" panose="02010609060101010101" pitchFamily="49" charset="-122"/>
              </a:rPr>
              <a:t>图的组成</a:t>
            </a:r>
            <a:endParaRPr lang="zh-CN" altLang="en-US" dirty="0"/>
          </a:p>
        </p:txBody>
      </p:sp>
    </p:spTree>
    <p:extLst>
      <p:ext uri="{BB962C8B-B14F-4D97-AF65-F5344CB8AC3E}">
        <p14:creationId xmlns:p14="http://schemas.microsoft.com/office/powerpoint/2010/main" val="2783349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116" y="1360928"/>
            <a:ext cx="6394938" cy="3129622"/>
          </a:xfrm>
          <a:prstGeom prst="rect">
            <a:avLst/>
          </a:prstGeom>
          <a:noFill/>
          <a:extLst>
            <a:ext uri="{909E8E84-426E-40DD-AFC4-6F175D3DCCD1}">
              <a14:hiddenFill xmlns:a14="http://schemas.microsoft.com/office/drawing/2010/main">
                <a:solidFill>
                  <a:srgbClr val="FFFFFF"/>
                </a:solidFill>
              </a14:hiddenFill>
            </a:ext>
          </a:extLst>
        </p:spPr>
      </p:pic>
      <p:sp>
        <p:nvSpPr>
          <p:cNvPr id="73734" name="AutoShape 6"/>
          <p:cNvSpPr>
            <a:spLocks noChangeArrowheads="1"/>
          </p:cNvSpPr>
          <p:nvPr/>
        </p:nvSpPr>
        <p:spPr bwMode="auto">
          <a:xfrm>
            <a:off x="1447800" y="4724400"/>
            <a:ext cx="5334000" cy="1371600"/>
          </a:xfrm>
          <a:prstGeom prst="wedgeRectCallout">
            <a:avLst>
              <a:gd name="adj1" fmla="val -42917"/>
              <a:gd name="adj2" fmla="val -77083"/>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t>表示有三个线程</a:t>
            </a:r>
            <a:r>
              <a:rPr lang="en-US" altLang="zh-CN" sz="2400" b="1"/>
              <a:t>A  B   C</a:t>
            </a:r>
            <a:r>
              <a:rPr lang="zh-CN" altLang="en-US" sz="2400" b="1"/>
              <a:t>。在发送线程</a:t>
            </a:r>
            <a:r>
              <a:rPr lang="en-US" altLang="zh-CN" sz="2400" b="1"/>
              <a:t>C</a:t>
            </a:r>
            <a:r>
              <a:rPr lang="zh-CN" altLang="en-US" sz="2400" b="1"/>
              <a:t>的第</a:t>
            </a:r>
            <a:r>
              <a:rPr lang="en-US" altLang="zh-CN" sz="2400" b="1"/>
              <a:t>2</a:t>
            </a:r>
            <a:r>
              <a:rPr lang="zh-CN" altLang="en-US" sz="2400" b="1"/>
              <a:t>个消息前，必须先发送线程</a:t>
            </a:r>
            <a:r>
              <a:rPr lang="en-US" altLang="zh-CN" sz="2400" b="1"/>
              <a:t>A</a:t>
            </a:r>
            <a:r>
              <a:rPr lang="zh-CN" altLang="en-US" sz="2400" b="1"/>
              <a:t>的第</a:t>
            </a:r>
            <a:r>
              <a:rPr lang="en-US" altLang="zh-CN" sz="2400" b="1"/>
              <a:t>3</a:t>
            </a:r>
            <a:r>
              <a:rPr lang="zh-CN" altLang="en-US" sz="2400" b="1"/>
              <a:t>个消息和线程</a:t>
            </a:r>
            <a:r>
              <a:rPr lang="en-US" altLang="zh-CN" sz="2400" b="1"/>
              <a:t>B</a:t>
            </a:r>
            <a:r>
              <a:rPr lang="zh-CN" altLang="en-US" sz="2400" b="1"/>
              <a:t>的第</a:t>
            </a:r>
            <a:r>
              <a:rPr lang="en-US" altLang="zh-CN" sz="2400" b="1"/>
              <a:t>4</a:t>
            </a:r>
            <a:r>
              <a:rPr lang="zh-CN" altLang="en-US" sz="2400" b="1"/>
              <a:t>个消息。</a:t>
            </a:r>
          </a:p>
        </p:txBody>
      </p:sp>
      <p:sp>
        <p:nvSpPr>
          <p:cNvPr id="6" name="文本框 5">
            <a:extLst>
              <a:ext uri="{FF2B5EF4-FFF2-40B4-BE49-F238E27FC236}">
                <a16:creationId xmlns:a16="http://schemas.microsoft.com/office/drawing/2014/main" id="{6EC53871-C795-0242-80AC-EC3542AED0D3}"/>
              </a:ext>
            </a:extLst>
          </p:cNvPr>
          <p:cNvSpPr txBox="1"/>
          <p:nvPr/>
        </p:nvSpPr>
        <p:spPr>
          <a:xfrm>
            <a:off x="224631" y="948559"/>
            <a:ext cx="3063692"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4.</a:t>
            </a:r>
            <a:r>
              <a:rPr kumimoji="1" lang="zh-CN" altLang="en-US" sz="2400" b="1" dirty="0" smtClean="0">
                <a:solidFill>
                  <a:srgbClr val="FF0000"/>
                </a:solidFill>
                <a:latin typeface="黑体" panose="02010609060101010101" pitchFamily="49" charset="-122"/>
                <a:ea typeface="黑体" panose="02010609060101010101" pitchFamily="49" charset="-122"/>
              </a:rPr>
              <a:t>消息</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zh-CN" altLang="en-US" sz="2400" b="1" dirty="0" smtClean="0">
                <a:solidFill>
                  <a:srgbClr val="7030A0"/>
                </a:solidFill>
                <a:latin typeface="黑体" panose="02010609060101010101" pitchFamily="49" charset="-122"/>
                <a:ea typeface="黑体" panose="02010609060101010101" pitchFamily="49" charset="-122"/>
              </a:rPr>
              <a:t>语法格式</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
        <p:nvSpPr>
          <p:cNvPr id="7"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a:t>
            </a:r>
            <a:r>
              <a:rPr lang="zh-CN" altLang="en-US" sz="4400" b="0" dirty="0">
                <a:solidFill>
                  <a:srgbClr val="0070C0"/>
                </a:solidFill>
                <a:latin typeface="黑体" panose="02010609060101010101" pitchFamily="49" charset="-122"/>
                <a:ea typeface="黑体" panose="02010609060101010101" pitchFamily="49" charset="-122"/>
              </a:rPr>
              <a:t>顺序</a:t>
            </a:r>
            <a:r>
              <a:rPr lang="zh-CN" altLang="en-US" sz="4400" b="0" dirty="0" smtClean="0">
                <a:solidFill>
                  <a:srgbClr val="0070C0"/>
                </a:solidFill>
                <a:latin typeface="黑体" panose="02010609060101010101" pitchFamily="49" charset="-122"/>
                <a:ea typeface="黑体" panose="02010609060101010101" pitchFamily="49" charset="-122"/>
              </a:rPr>
              <a:t>图的组成</a:t>
            </a:r>
            <a:endParaRPr lang="zh-CN" altLang="en-US" dirty="0"/>
          </a:p>
        </p:txBody>
      </p:sp>
    </p:spTree>
    <p:extLst>
      <p:ext uri="{BB962C8B-B14F-4D97-AF65-F5344CB8AC3E}">
        <p14:creationId xmlns:p14="http://schemas.microsoft.com/office/powerpoint/2010/main" val="2203289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465277" y="1109372"/>
            <a:ext cx="8103688" cy="1782511"/>
          </a:xfrm>
        </p:spPr>
        <p:txBody>
          <a:bodyPr>
            <a:noAutofit/>
          </a:bodyPr>
          <a:lstStyle/>
          <a:p>
            <a:r>
              <a:rPr lang="zh-CN" altLang="en-US" sz="2400" b="1" dirty="0"/>
              <a:t>如果对象</a:t>
            </a:r>
            <a:r>
              <a:rPr lang="zh-CN" altLang="en-US" sz="2400" b="1" dirty="0" smtClean="0"/>
              <a:t>位于顺序图</a:t>
            </a:r>
            <a:r>
              <a:rPr lang="zh-CN" altLang="en-US" sz="2400" b="1" dirty="0"/>
              <a:t>的顶部，说明在交互开始之前该对象已经存在了。如果对象是在交互的过程中创建的，那么它应当位于图的中间部分。</a:t>
            </a:r>
          </a:p>
          <a:p>
            <a:r>
              <a:rPr lang="zh-CN" altLang="en-US" sz="2400" b="1" dirty="0" smtClean="0">
                <a:solidFill>
                  <a:srgbClr val="990000"/>
                </a:solidFill>
              </a:rPr>
              <a:t>对象</a:t>
            </a:r>
            <a:r>
              <a:rPr lang="zh-CN" altLang="en-US" sz="2400" b="1" dirty="0">
                <a:solidFill>
                  <a:srgbClr val="990000"/>
                </a:solidFill>
              </a:rPr>
              <a:t>在创建消息发生之后才能存在，对象的生命线也是在创建消息之后才存在的。</a:t>
            </a:r>
          </a:p>
        </p:txBody>
      </p:sp>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三、顺序</a:t>
            </a:r>
            <a:r>
              <a:rPr lang="zh-CN" altLang="en-US" sz="4400" b="0" dirty="0" smtClean="0">
                <a:solidFill>
                  <a:srgbClr val="0070C0"/>
                </a:solidFill>
                <a:latin typeface="黑体" panose="02010609060101010101" pitchFamily="49" charset="-122"/>
                <a:ea typeface="黑体" panose="02010609060101010101" pitchFamily="49" charset="-122"/>
              </a:rPr>
              <a:t>图对象创建与撤销</a:t>
            </a:r>
            <a:endParaRPr lang="zh-CN" altLang="en-US" dirty="0"/>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0" y="2971800"/>
            <a:ext cx="4648200" cy="3200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4724400" y="2743200"/>
            <a:ext cx="4419600" cy="36147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Rectangle 3"/>
          <p:cNvSpPr txBox="1">
            <a:spLocks noChangeArrowheads="1"/>
          </p:cNvSpPr>
          <p:nvPr/>
        </p:nvSpPr>
        <p:spPr>
          <a:xfrm>
            <a:off x="1940313" y="6357938"/>
            <a:ext cx="8153400" cy="685800"/>
          </a:xfrm>
          <a:prstGeom prst="rect">
            <a:avLst/>
          </a:prstGeom>
        </p:spPr>
        <p:txBody>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r>
              <a:rPr lang="zh-CN" altLang="en-US" sz="2800" b="1" dirty="0" smtClean="0">
                <a:solidFill>
                  <a:srgbClr val="0033CC"/>
                </a:solidFill>
              </a:rPr>
              <a:t>创建对象的两种表示方法：</a:t>
            </a:r>
            <a:endParaRPr lang="zh-CN" altLang="en-US" sz="2800" b="1" dirty="0">
              <a:solidFill>
                <a:srgbClr val="0033CC"/>
              </a:solidFill>
            </a:endParaRPr>
          </a:p>
        </p:txBody>
      </p:sp>
    </p:spTree>
    <p:extLst>
      <p:ext uri="{BB962C8B-B14F-4D97-AF65-F5344CB8AC3E}">
        <p14:creationId xmlns:p14="http://schemas.microsoft.com/office/powerpoint/2010/main" val="1979418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三、顺序</a:t>
            </a:r>
            <a:r>
              <a:rPr lang="zh-CN" altLang="en-US" sz="4400" b="0" dirty="0" smtClean="0">
                <a:solidFill>
                  <a:srgbClr val="0070C0"/>
                </a:solidFill>
                <a:latin typeface="黑体" panose="02010609060101010101" pitchFamily="49" charset="-122"/>
                <a:ea typeface="黑体" panose="02010609060101010101" pitchFamily="49" charset="-122"/>
              </a:rPr>
              <a:t>图对象创建与撤销</a:t>
            </a:r>
            <a:endParaRPr lang="zh-CN" altLang="en-US" dirty="0"/>
          </a:p>
        </p:txBody>
      </p:sp>
      <p:sp>
        <p:nvSpPr>
          <p:cNvPr id="9" name="Rectangle 3"/>
          <p:cNvSpPr txBox="1">
            <a:spLocks noChangeArrowheads="1"/>
          </p:cNvSpPr>
          <p:nvPr/>
        </p:nvSpPr>
        <p:spPr>
          <a:xfrm>
            <a:off x="566854" y="1021155"/>
            <a:ext cx="7772400"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r>
              <a:rPr lang="zh-CN" altLang="en-US" b="1" smtClean="0"/>
              <a:t>如果要撤销一个对象，只要在其生命线终止点放置一个“</a:t>
            </a:r>
            <a:r>
              <a:rPr lang="en-US" altLang="zh-CN" b="1" dirty="0" smtClean="0"/>
              <a:t>X”</a:t>
            </a:r>
            <a:r>
              <a:rPr lang="zh-CN" altLang="en-US" b="1" dirty="0" smtClean="0"/>
              <a:t>符号即可，该点通常是对删除或取消消息的回应。 </a:t>
            </a:r>
            <a:endParaRPr lang="zh-CN" altLang="en-US" b="1" dirty="0"/>
          </a:p>
        </p:txBody>
      </p:sp>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579" y="1799063"/>
            <a:ext cx="4181475"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9599" y="2745901"/>
            <a:ext cx="5293111" cy="411209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2"/>
          <p:cNvSpPr>
            <a:spLocks noGrp="1" noChangeArrowheads="1"/>
          </p:cNvSpPr>
          <p:nvPr>
            <p:ph type="title"/>
          </p:nvPr>
        </p:nvSpPr>
        <p:spPr>
          <a:xfrm>
            <a:off x="0" y="5573109"/>
            <a:ext cx="4051608" cy="911947"/>
          </a:xfrm>
        </p:spPr>
        <p:txBody>
          <a:bodyPr>
            <a:normAutofit fontScale="90000"/>
          </a:bodyPr>
          <a:lstStyle/>
          <a:p>
            <a:r>
              <a:rPr lang="zh-CN" altLang="en-US" sz="2400" dirty="0"/>
              <a:t>当用户登录失败后，将创建一个</a:t>
            </a:r>
            <a:r>
              <a:rPr lang="en-US" altLang="zh-CN" sz="2400" dirty="0" err="1"/>
              <a:t>MessageBox</a:t>
            </a:r>
            <a:r>
              <a:rPr lang="zh-CN" altLang="en-US" sz="2400" dirty="0"/>
              <a:t>对象以提示用户登录错误。</a:t>
            </a:r>
          </a:p>
        </p:txBody>
      </p:sp>
    </p:spTree>
    <p:extLst>
      <p:ext uri="{BB962C8B-B14F-4D97-AF65-F5344CB8AC3E}">
        <p14:creationId xmlns:p14="http://schemas.microsoft.com/office/powerpoint/2010/main" val="3011741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470211" y="1223193"/>
            <a:ext cx="7772400" cy="538976"/>
          </a:xfrm>
        </p:spPr>
        <p:txBody>
          <a:bodyPr>
            <a:normAutofit fontScale="90000"/>
          </a:bodyPr>
          <a:lstStyle/>
          <a:p>
            <a:r>
              <a:rPr lang="zh-CN" altLang="en-US" sz="2400" dirty="0"/>
              <a:t>递归：当一个操作调用它自身时，递归就会出现</a:t>
            </a:r>
            <a:r>
              <a:rPr lang="zh-CN" altLang="en-US" sz="2400" dirty="0" smtClean="0"/>
              <a:t>。</a:t>
            </a:r>
            <a:r>
              <a:rPr lang="en-US" altLang="zh-CN" sz="2400" dirty="0" smtClean="0"/>
              <a:t/>
            </a:r>
            <a:br>
              <a:rPr lang="en-US" altLang="zh-CN" sz="2400" dirty="0" smtClean="0"/>
            </a:br>
            <a:r>
              <a:rPr lang="zh-CN" altLang="en-US" sz="2400" dirty="0" smtClean="0"/>
              <a:t>一</a:t>
            </a:r>
            <a:r>
              <a:rPr lang="zh-CN" altLang="en-US" sz="2400" dirty="0"/>
              <a:t>个操作的递归调用，或一个方法调用属于同一个对象的其他方法。显示为生命线上执行事件的嵌套控制</a:t>
            </a:r>
            <a:r>
              <a:rPr lang="zh-CN" altLang="en-US" sz="2400" dirty="0" smtClean="0"/>
              <a:t>焦点。</a:t>
            </a:r>
            <a:endParaRPr lang="zh-CN" altLang="en-US" sz="2400" dirty="0"/>
          </a:p>
        </p:txBody>
      </p:sp>
      <p:sp>
        <p:nvSpPr>
          <p:cNvPr id="153603" name="Rectangle 3"/>
          <p:cNvSpPr>
            <a:spLocks noGrp="1" noChangeArrowheads="1"/>
          </p:cNvSpPr>
          <p:nvPr>
            <p:ph type="body" idx="1"/>
          </p:nvPr>
        </p:nvSpPr>
        <p:spPr>
          <a:xfrm>
            <a:off x="163579" y="2143435"/>
            <a:ext cx="8229600" cy="3015902"/>
          </a:xfrm>
        </p:spPr>
        <p:txBody>
          <a:bodyPr/>
          <a:lstStyle/>
          <a:p>
            <a:r>
              <a:rPr lang="zh-CN" altLang="en-US" b="1" dirty="0">
                <a:solidFill>
                  <a:srgbClr val="FF3300"/>
                </a:solidFill>
              </a:rPr>
              <a:t>当一个操作调用它自身时，所产生的消息总是同步的，因此在顺序图中总是将递归的消息绘制成同步消息。</a:t>
            </a:r>
          </a:p>
        </p:txBody>
      </p:sp>
      <p:pic>
        <p:nvPicPr>
          <p:cNvPr id="15360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884449"/>
            <a:ext cx="3886200" cy="2274888"/>
          </a:xfrm>
          <a:prstGeom prst="rect">
            <a:avLst/>
          </a:prstGeom>
          <a:noFill/>
          <a:extLst>
            <a:ext uri="{909E8E84-426E-40DD-AFC4-6F175D3DCCD1}">
              <a14:hiddenFill xmlns:a14="http://schemas.microsoft.com/office/drawing/2010/main">
                <a:solidFill>
                  <a:srgbClr val="FFFFFF"/>
                </a:solidFill>
              </a14:hiddenFill>
            </a:ext>
          </a:extLst>
        </p:spPr>
      </p:pic>
      <p:pic>
        <p:nvPicPr>
          <p:cNvPr id="1536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6011" y="2975517"/>
            <a:ext cx="3276600" cy="2419350"/>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三、顺序</a:t>
            </a:r>
            <a:r>
              <a:rPr lang="zh-CN" altLang="en-US" sz="4400" b="0" dirty="0" smtClean="0">
                <a:solidFill>
                  <a:srgbClr val="0070C0"/>
                </a:solidFill>
                <a:latin typeface="黑体" panose="02010609060101010101" pitchFamily="49" charset="-122"/>
                <a:ea typeface="黑体" panose="02010609060101010101" pitchFamily="49" charset="-122"/>
              </a:rPr>
              <a:t>图对象创建与撤销</a:t>
            </a:r>
            <a:endParaRPr lang="zh-CN" altLang="en-US" dirty="0"/>
          </a:p>
        </p:txBody>
      </p:sp>
    </p:spTree>
    <p:extLst>
      <p:ext uri="{BB962C8B-B14F-4D97-AF65-F5344CB8AC3E}">
        <p14:creationId xmlns:p14="http://schemas.microsoft.com/office/powerpoint/2010/main" val="3566538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7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45" y="1215415"/>
            <a:ext cx="8495301" cy="4895502"/>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三、顺序</a:t>
            </a:r>
            <a:r>
              <a:rPr lang="zh-CN" altLang="en-US" sz="4400" b="0" dirty="0" smtClean="0">
                <a:solidFill>
                  <a:srgbClr val="0070C0"/>
                </a:solidFill>
                <a:latin typeface="黑体" panose="02010609060101010101" pitchFamily="49" charset="-122"/>
                <a:ea typeface="黑体" panose="02010609060101010101" pitchFamily="49" charset="-122"/>
              </a:rPr>
              <a:t>图对象创建与撤销</a:t>
            </a:r>
            <a:endParaRPr lang="zh-CN" altLang="en-US" dirty="0"/>
          </a:p>
        </p:txBody>
      </p:sp>
    </p:spTree>
    <p:extLst>
      <p:ext uri="{BB962C8B-B14F-4D97-AF65-F5344CB8AC3E}">
        <p14:creationId xmlns:p14="http://schemas.microsoft.com/office/powerpoint/2010/main" val="1899823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ltLang="zh-CN" dirty="0" smtClean="0"/>
              <a:t>12</a:t>
            </a:r>
            <a:endParaRPr lang="zh-CN" altLang="zh-CN" dirty="0"/>
          </a:p>
        </p:txBody>
      </p:sp>
      <p:pic>
        <p:nvPicPr>
          <p:cNvPr id="154629" name="Picture 5"/>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0" y="4459836"/>
            <a:ext cx="8534400" cy="2360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546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36" y="1016631"/>
            <a:ext cx="6019800" cy="3509963"/>
          </a:xfrm>
          <a:prstGeom prst="rect">
            <a:avLst/>
          </a:prstGeom>
          <a:noFill/>
          <a:extLst>
            <a:ext uri="{909E8E84-426E-40DD-AFC4-6F175D3DCCD1}">
              <a14:hiddenFill xmlns:a14="http://schemas.microsoft.com/office/drawing/2010/main">
                <a:solidFill>
                  <a:srgbClr val="FFFFFF"/>
                </a:solidFill>
              </a14:hiddenFill>
            </a:ext>
          </a:extLst>
        </p:spPr>
      </p:pic>
      <p:sp>
        <p:nvSpPr>
          <p:cNvPr id="154631" name="AutoShape 7"/>
          <p:cNvSpPr>
            <a:spLocks noChangeArrowheads="1"/>
          </p:cNvSpPr>
          <p:nvPr/>
        </p:nvSpPr>
        <p:spPr bwMode="auto">
          <a:xfrm>
            <a:off x="6553200" y="3274234"/>
            <a:ext cx="1905000" cy="762000"/>
          </a:xfrm>
          <a:prstGeom prst="wedgeRectCallout">
            <a:avLst>
              <a:gd name="adj1" fmla="val -129083"/>
              <a:gd name="adj2" fmla="val 145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t>嵌套消息</a:t>
            </a:r>
          </a:p>
        </p:txBody>
      </p:sp>
      <p:sp>
        <p:nvSpPr>
          <p:cNvPr id="6"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三、顺序</a:t>
            </a:r>
            <a:r>
              <a:rPr lang="zh-CN" altLang="en-US" sz="4400" b="0" dirty="0" smtClean="0">
                <a:solidFill>
                  <a:srgbClr val="0070C0"/>
                </a:solidFill>
                <a:latin typeface="黑体" panose="02010609060101010101" pitchFamily="49" charset="-122"/>
                <a:ea typeface="黑体" panose="02010609060101010101" pitchFamily="49" charset="-122"/>
              </a:rPr>
              <a:t>图对象创建与撤销</a:t>
            </a:r>
            <a:endParaRPr lang="zh-CN" altLang="en-US" dirty="0"/>
          </a:p>
        </p:txBody>
      </p:sp>
    </p:spTree>
    <p:extLst>
      <p:ext uri="{BB962C8B-B14F-4D97-AF65-F5344CB8AC3E}">
        <p14:creationId xmlns:p14="http://schemas.microsoft.com/office/powerpoint/2010/main" val="3723619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6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402093"/>
            <a:ext cx="7696200" cy="2359025"/>
          </a:xfrm>
          <a:prstGeom prst="rect">
            <a:avLst/>
          </a:prstGeom>
          <a:noFill/>
          <a:extLst>
            <a:ext uri="{909E8E84-426E-40DD-AFC4-6F175D3DCCD1}">
              <a14:hiddenFill xmlns:a14="http://schemas.microsoft.com/office/drawing/2010/main">
                <a:solidFill>
                  <a:srgbClr val="FFFFFF"/>
                </a:solidFill>
              </a14:hiddenFill>
            </a:ext>
          </a:extLst>
        </p:spPr>
      </p:pic>
      <p:pic>
        <p:nvPicPr>
          <p:cNvPr id="1566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865517"/>
            <a:ext cx="6477000" cy="3700463"/>
          </a:xfrm>
          <a:prstGeom prst="rect">
            <a:avLst/>
          </a:prstGeom>
          <a:noFill/>
          <a:extLst>
            <a:ext uri="{909E8E84-426E-40DD-AFC4-6F175D3DCCD1}">
              <a14:hiddenFill xmlns:a14="http://schemas.microsoft.com/office/drawing/2010/main">
                <a:solidFill>
                  <a:srgbClr val="FFFFFF"/>
                </a:solidFill>
              </a14:hiddenFill>
            </a:ext>
          </a:extLst>
        </p:spPr>
      </p:pic>
      <p:sp>
        <p:nvSpPr>
          <p:cNvPr id="156678" name="AutoShape 6"/>
          <p:cNvSpPr>
            <a:spLocks noChangeArrowheads="1"/>
          </p:cNvSpPr>
          <p:nvPr/>
        </p:nvSpPr>
        <p:spPr bwMode="auto">
          <a:xfrm>
            <a:off x="6934200" y="3198507"/>
            <a:ext cx="1905000" cy="762000"/>
          </a:xfrm>
          <a:prstGeom prst="wedgeRectCallout">
            <a:avLst>
              <a:gd name="adj1" fmla="val -109917"/>
              <a:gd name="adj2" fmla="val -791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t>非嵌套消息</a:t>
            </a:r>
          </a:p>
        </p:txBody>
      </p:sp>
      <p:sp>
        <p:nvSpPr>
          <p:cNvPr id="7"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三、顺序</a:t>
            </a:r>
            <a:r>
              <a:rPr lang="zh-CN" altLang="en-US" sz="4400" b="0" dirty="0" smtClean="0">
                <a:solidFill>
                  <a:srgbClr val="0070C0"/>
                </a:solidFill>
                <a:latin typeface="黑体" panose="02010609060101010101" pitchFamily="49" charset="-122"/>
                <a:ea typeface="黑体" panose="02010609060101010101" pitchFamily="49" charset="-122"/>
              </a:rPr>
              <a:t>图对象创建与撤销</a:t>
            </a:r>
            <a:endParaRPr lang="zh-CN" altLang="en-US" dirty="0"/>
          </a:p>
        </p:txBody>
      </p:sp>
    </p:spTree>
    <p:extLst>
      <p:ext uri="{BB962C8B-B14F-4D97-AF65-F5344CB8AC3E}">
        <p14:creationId xmlns:p14="http://schemas.microsoft.com/office/powerpoint/2010/main" val="2457033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body" idx="1"/>
          </p:nvPr>
        </p:nvSpPr>
        <p:spPr>
          <a:xfrm>
            <a:off x="266131" y="947383"/>
            <a:ext cx="8534400" cy="6019800"/>
          </a:xfrm>
        </p:spPr>
        <p:txBody>
          <a:bodyPr/>
          <a:lstStyle/>
          <a:p>
            <a:r>
              <a:rPr lang="zh-CN" altLang="en-US" sz="2400" b="1" dirty="0"/>
              <a:t>用例图描述系统需求，类图描述组成系统结构的各种类型。但单凭用例和类还无法描述系统实际上的运行情况</a:t>
            </a:r>
            <a:r>
              <a:rPr lang="zh-CN" altLang="en-US" sz="2400" b="1" dirty="0" smtClean="0"/>
              <a:t>。</a:t>
            </a:r>
            <a:endParaRPr lang="en-US" altLang="zh-CN" sz="2400" b="1" dirty="0" smtClean="0"/>
          </a:p>
          <a:p>
            <a:r>
              <a:rPr lang="zh-CN" altLang="en-US" sz="2400" b="1" dirty="0" smtClean="0"/>
              <a:t>使用</a:t>
            </a:r>
            <a:r>
              <a:rPr lang="zh-CN" altLang="en-US" sz="2400" b="1" dirty="0"/>
              <a:t>交互图可以对其进行补充，为系统各部分交互进行建模。</a:t>
            </a:r>
          </a:p>
          <a:p>
            <a:r>
              <a:rPr lang="zh-CN" altLang="en-US" sz="2400" b="1" dirty="0" smtClean="0">
                <a:solidFill>
                  <a:srgbClr val="FF3300"/>
                </a:solidFill>
              </a:rPr>
              <a:t>交互</a:t>
            </a:r>
            <a:r>
              <a:rPr lang="zh-CN" altLang="en-US" sz="2400" b="1" dirty="0">
                <a:solidFill>
                  <a:srgbClr val="FF3300"/>
                </a:solidFill>
              </a:rPr>
              <a:t>图（</a:t>
            </a:r>
            <a:r>
              <a:rPr lang="en-US" altLang="zh-CN" sz="2400" b="1" dirty="0">
                <a:solidFill>
                  <a:srgbClr val="FF3300"/>
                </a:solidFill>
              </a:rPr>
              <a:t>interaction diagram</a:t>
            </a:r>
            <a:r>
              <a:rPr lang="zh-CN" altLang="en-US" sz="2400" b="1" dirty="0">
                <a:solidFill>
                  <a:srgbClr val="FF3300"/>
                </a:solidFill>
              </a:rPr>
              <a:t>）</a:t>
            </a:r>
            <a:r>
              <a:rPr lang="zh-CN" altLang="en-US" sz="2400" b="1" dirty="0"/>
              <a:t>通常用来描述</a:t>
            </a:r>
            <a:r>
              <a:rPr lang="zh-CN" altLang="en-US" sz="2400" b="1" dirty="0">
                <a:solidFill>
                  <a:srgbClr val="990000"/>
                </a:solidFill>
              </a:rPr>
              <a:t>一个用例的行为，显示该用例中所涉及的对象和这些对象之间的</a:t>
            </a:r>
            <a:r>
              <a:rPr lang="zh-CN" altLang="en-US" sz="2400" b="1" dirty="0">
                <a:solidFill>
                  <a:srgbClr val="0070C0"/>
                </a:solidFill>
              </a:rPr>
              <a:t>消息传递</a:t>
            </a:r>
            <a:r>
              <a:rPr lang="zh-CN" altLang="en-US" sz="2400" b="1" dirty="0">
                <a:solidFill>
                  <a:srgbClr val="990000"/>
                </a:solidFill>
              </a:rPr>
              <a:t>情况。（动态交互行为建模）</a:t>
            </a:r>
          </a:p>
          <a:p>
            <a:r>
              <a:rPr lang="zh-CN" altLang="en-US" sz="2400" b="1" dirty="0" smtClean="0">
                <a:solidFill>
                  <a:srgbClr val="0033CC"/>
                </a:solidFill>
              </a:rPr>
              <a:t>交互</a:t>
            </a:r>
            <a:r>
              <a:rPr lang="zh-CN" altLang="en-US" sz="2400" b="1" dirty="0">
                <a:solidFill>
                  <a:srgbClr val="0033CC"/>
                </a:solidFill>
              </a:rPr>
              <a:t>图包括顺序图（时序图）</a:t>
            </a:r>
            <a:r>
              <a:rPr lang="en-US" altLang="zh-CN" sz="2400" b="1" dirty="0">
                <a:solidFill>
                  <a:srgbClr val="0033CC"/>
                </a:solidFill>
              </a:rPr>
              <a:t>(sequence diagram)</a:t>
            </a:r>
            <a:r>
              <a:rPr lang="zh-CN" altLang="en-US" sz="2400" b="1" dirty="0">
                <a:solidFill>
                  <a:srgbClr val="0033CC"/>
                </a:solidFill>
              </a:rPr>
              <a:t>和协作图</a:t>
            </a:r>
            <a:r>
              <a:rPr lang="en-US" altLang="zh-CN" sz="2400" b="1" dirty="0">
                <a:solidFill>
                  <a:srgbClr val="0033CC"/>
                </a:solidFill>
              </a:rPr>
              <a:t>(collaboration diagram)</a:t>
            </a:r>
            <a:r>
              <a:rPr lang="zh-CN" altLang="en-US" sz="2400" b="1" dirty="0">
                <a:solidFill>
                  <a:srgbClr val="0033CC"/>
                </a:solidFill>
              </a:rPr>
              <a:t>两种形式。</a:t>
            </a:r>
            <a:endParaRPr lang="zh-CN" altLang="en-US" sz="2400" b="1" dirty="0"/>
          </a:p>
          <a:p>
            <a:endParaRPr lang="en-US" altLang="zh-CN" sz="2800" b="1" dirty="0"/>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400" b="0" dirty="0">
                <a:solidFill>
                  <a:srgbClr val="0070C0"/>
                </a:solidFill>
                <a:latin typeface="黑体" panose="02010609060101010101" pitchFamily="49" charset="-122"/>
                <a:ea typeface="黑体" panose="02010609060101010101" pitchFamily="49" charset="-122"/>
              </a:rPr>
              <a:t>一</a:t>
            </a:r>
            <a:r>
              <a:rPr lang="zh-CN" altLang="en-US" sz="4400" b="0" dirty="0">
                <a:solidFill>
                  <a:srgbClr val="0070C0"/>
                </a:solidFill>
                <a:latin typeface="黑体" panose="02010609060101010101" pitchFamily="49" charset="-122"/>
                <a:ea typeface="黑体" panose="02010609060101010101" pitchFamily="49" charset="-122"/>
              </a:rPr>
              <a:t>、顺序图</a:t>
            </a:r>
            <a:r>
              <a:rPr lang="zh-CN" altLang="en-US" sz="4400" b="0" dirty="0" smtClean="0">
                <a:solidFill>
                  <a:srgbClr val="0070C0"/>
                </a:solidFill>
                <a:latin typeface="黑体" panose="02010609060101010101" pitchFamily="49" charset="-122"/>
                <a:ea typeface="黑体" panose="02010609060101010101" pitchFamily="49" charset="-122"/>
              </a:rPr>
              <a:t>概述</a:t>
            </a:r>
            <a:endParaRPr lang="zh-CN" altLang="en-US" dirty="0"/>
          </a:p>
        </p:txBody>
      </p:sp>
      <p:sp>
        <p:nvSpPr>
          <p:cNvPr id="7" name="Rectangle 3"/>
          <p:cNvSpPr txBox="1">
            <a:spLocks noChangeArrowheads="1"/>
          </p:cNvSpPr>
          <p:nvPr/>
        </p:nvSpPr>
        <p:spPr>
          <a:xfrm>
            <a:off x="266131" y="4086937"/>
            <a:ext cx="8382000" cy="255270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r>
              <a:rPr lang="zh-CN" altLang="en-US" b="1" dirty="0" smtClean="0">
                <a:solidFill>
                  <a:srgbClr val="0033CC"/>
                </a:solidFill>
              </a:rPr>
              <a:t>顺序图</a:t>
            </a:r>
            <a:r>
              <a:rPr lang="zh-CN" altLang="en-US" b="1" dirty="0" smtClean="0"/>
              <a:t>着重描述对象之间消息交换的时间顺序。</a:t>
            </a:r>
          </a:p>
          <a:p>
            <a:pPr>
              <a:buFont typeface="Wingdings" pitchFamily="2" charset="2"/>
              <a:buNone/>
            </a:pPr>
            <a:r>
              <a:rPr lang="zh-CN" altLang="en-US" b="1" dirty="0" smtClean="0">
                <a:solidFill>
                  <a:srgbClr val="0033CC"/>
                </a:solidFill>
              </a:rPr>
              <a:t>  协作图</a:t>
            </a:r>
            <a:r>
              <a:rPr lang="zh-CN" altLang="en-US" b="1" dirty="0" smtClean="0"/>
              <a:t>着重描述对象间如何协同工作（对象间的关系）。</a:t>
            </a:r>
          </a:p>
          <a:p>
            <a:r>
              <a:rPr lang="zh-CN" altLang="en-US" b="1" dirty="0" smtClean="0">
                <a:solidFill>
                  <a:srgbClr val="008000"/>
                </a:solidFill>
              </a:rPr>
              <a:t>顺序图和协作图从不同的角度表达了系统中的交互，它们之间可以互相转换。</a:t>
            </a:r>
          </a:p>
          <a:p>
            <a:pPr>
              <a:buFont typeface="Wingdings" pitchFamily="2" charset="2"/>
              <a:buNone/>
            </a:pPr>
            <a:r>
              <a:rPr lang="zh-CN" altLang="en-US" b="1" dirty="0" smtClean="0">
                <a:solidFill>
                  <a:srgbClr val="FF3300"/>
                </a:solidFill>
              </a:rPr>
              <a:t>★交互图可以帮助分析人员对照检查每个用例中所描述的需求，如这些需求是否已经落实到能够完成这些功能的类中去实现，提醒分析人员去补充遗漏的类或方法。</a:t>
            </a:r>
            <a:endParaRPr lang="en-US" altLang="zh-CN" dirty="0">
              <a:solidFill>
                <a:srgbClr val="FF3300"/>
              </a:solidFill>
            </a:endParaRPr>
          </a:p>
        </p:txBody>
      </p:sp>
    </p:spTree>
    <p:extLst>
      <p:ext uri="{BB962C8B-B14F-4D97-AF65-F5344CB8AC3E}">
        <p14:creationId xmlns:p14="http://schemas.microsoft.com/office/powerpoint/2010/main" val="3190714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fade">
                                      <p:cBhvr>
                                        <p:cTn id="7" dur="500"/>
                                        <p:tgtEl>
                                          <p:spTgt spid="60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animEffect transition="in" filter="fade">
                                      <p:cBhvr>
                                        <p:cTn id="12" dur="500"/>
                                        <p:tgtEl>
                                          <p:spTgt spid="604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419">
                                            <p:txEl>
                                              <p:pRg st="2" end="2"/>
                                            </p:txEl>
                                          </p:spTgt>
                                        </p:tgtEl>
                                        <p:attrNameLst>
                                          <p:attrName>style.visibility</p:attrName>
                                        </p:attrNameLst>
                                      </p:cBhvr>
                                      <p:to>
                                        <p:strVal val="visible"/>
                                      </p:to>
                                    </p:set>
                                    <p:animEffect transition="in" filter="fade">
                                      <p:cBhvr>
                                        <p:cTn id="17" dur="500"/>
                                        <p:tgtEl>
                                          <p:spTgt spid="604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0419">
                                            <p:txEl>
                                              <p:pRg st="3" end="3"/>
                                            </p:txEl>
                                          </p:spTgt>
                                        </p:tgtEl>
                                        <p:attrNameLst>
                                          <p:attrName>style.visibility</p:attrName>
                                        </p:attrNameLst>
                                      </p:cBhvr>
                                      <p:to>
                                        <p:strVal val="visible"/>
                                      </p:to>
                                    </p:set>
                                    <p:animEffect transition="in" filter="fade">
                                      <p:cBhvr>
                                        <p:cTn id="22" dur="500"/>
                                        <p:tgtEl>
                                          <p:spTgt spid="604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624272" y="1479638"/>
            <a:ext cx="7543800" cy="868362"/>
          </a:xfrm>
        </p:spPr>
        <p:txBody>
          <a:bodyPr/>
          <a:lstStyle/>
          <a:p>
            <a:r>
              <a:rPr lang="zh-CN" altLang="en-US" dirty="0"/>
              <a:t>嵌套消息的画法</a:t>
            </a:r>
          </a:p>
        </p:txBody>
      </p:sp>
      <p:pic>
        <p:nvPicPr>
          <p:cNvPr id="1577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701" y="2464235"/>
            <a:ext cx="7620000" cy="4311650"/>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三、</a:t>
            </a:r>
            <a:r>
              <a:rPr lang="zh-CN" altLang="en-US" sz="4400" b="0" dirty="0">
                <a:solidFill>
                  <a:srgbClr val="0070C0"/>
                </a:solidFill>
                <a:latin typeface="黑体" panose="02010609060101010101" pitchFamily="49" charset="-122"/>
                <a:ea typeface="黑体" panose="02010609060101010101" pitchFamily="49" charset="-122"/>
              </a:rPr>
              <a:t>顺序</a:t>
            </a:r>
            <a:r>
              <a:rPr lang="zh-CN" altLang="en-US" sz="4400" b="0" dirty="0" smtClean="0">
                <a:solidFill>
                  <a:srgbClr val="0070C0"/>
                </a:solidFill>
                <a:latin typeface="黑体" panose="02010609060101010101" pitchFamily="49" charset="-122"/>
                <a:ea typeface="黑体" panose="02010609060101010101" pitchFamily="49" charset="-122"/>
              </a:rPr>
              <a:t>图对象创建与撤销</a:t>
            </a:r>
            <a:endParaRPr lang="zh-CN" altLang="en-US" dirty="0"/>
          </a:p>
        </p:txBody>
      </p:sp>
    </p:spTree>
    <p:extLst>
      <p:ext uri="{BB962C8B-B14F-4D97-AF65-F5344CB8AC3E}">
        <p14:creationId xmlns:p14="http://schemas.microsoft.com/office/powerpoint/2010/main" val="15642865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6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224051"/>
            <a:ext cx="7467600" cy="2730500"/>
          </a:xfrm>
          <a:prstGeom prst="rect">
            <a:avLst/>
          </a:prstGeom>
          <a:noFill/>
          <a:extLst>
            <a:ext uri="{909E8E84-426E-40DD-AFC4-6F175D3DCCD1}">
              <a14:hiddenFill xmlns:a14="http://schemas.microsoft.com/office/drawing/2010/main">
                <a:solidFill>
                  <a:srgbClr val="FFFFFF"/>
                </a:solidFill>
              </a14:hiddenFill>
            </a:ext>
          </a:extLst>
        </p:spPr>
      </p:pic>
      <p:pic>
        <p:nvPicPr>
          <p:cNvPr id="1556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44148"/>
            <a:ext cx="8534400" cy="236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50" name="Rectangle 2"/>
          <p:cNvSpPr>
            <a:spLocks noGrp="1" noChangeArrowheads="1"/>
          </p:cNvSpPr>
          <p:nvPr>
            <p:ph type="title"/>
          </p:nvPr>
        </p:nvSpPr>
        <p:spPr>
          <a:xfrm>
            <a:off x="616225" y="1035056"/>
            <a:ext cx="4427173" cy="715962"/>
          </a:xfrm>
        </p:spPr>
        <p:txBody>
          <a:bodyPr>
            <a:normAutofit/>
          </a:bodyPr>
          <a:lstStyle/>
          <a:p>
            <a:r>
              <a:rPr lang="zh-CN" altLang="en-US" sz="2400" dirty="0">
                <a:solidFill>
                  <a:srgbClr val="FF3300"/>
                </a:solidFill>
              </a:rPr>
              <a:t>注意以下区别</a:t>
            </a:r>
          </a:p>
        </p:txBody>
      </p:sp>
      <p:sp>
        <p:nvSpPr>
          <p:cNvPr id="6"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三、</a:t>
            </a:r>
            <a:r>
              <a:rPr lang="zh-CN" altLang="en-US" sz="4400" b="0" dirty="0">
                <a:solidFill>
                  <a:srgbClr val="0070C0"/>
                </a:solidFill>
                <a:latin typeface="黑体" panose="02010609060101010101" pitchFamily="49" charset="-122"/>
                <a:ea typeface="黑体" panose="02010609060101010101" pitchFamily="49" charset="-122"/>
              </a:rPr>
              <a:t>顺序</a:t>
            </a:r>
            <a:r>
              <a:rPr lang="zh-CN" altLang="en-US" sz="4400" b="0" dirty="0" smtClean="0">
                <a:solidFill>
                  <a:srgbClr val="0070C0"/>
                </a:solidFill>
                <a:latin typeface="黑体" panose="02010609060101010101" pitchFamily="49" charset="-122"/>
                <a:ea typeface="黑体" panose="02010609060101010101" pitchFamily="49" charset="-122"/>
              </a:rPr>
              <a:t>图对象创建与撤销</a:t>
            </a:r>
            <a:endParaRPr lang="zh-CN" altLang="en-US" dirty="0"/>
          </a:p>
        </p:txBody>
      </p:sp>
    </p:spTree>
    <p:extLst>
      <p:ext uri="{BB962C8B-B14F-4D97-AF65-F5344CB8AC3E}">
        <p14:creationId xmlns:p14="http://schemas.microsoft.com/office/powerpoint/2010/main" val="10731705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type="body" idx="1"/>
          </p:nvPr>
        </p:nvSpPr>
        <p:spPr>
          <a:xfrm>
            <a:off x="611964" y="1076381"/>
            <a:ext cx="8384367" cy="1928076"/>
          </a:xfrm>
        </p:spPr>
        <p:txBody>
          <a:bodyPr>
            <a:normAutofit/>
          </a:bodyPr>
          <a:lstStyle/>
          <a:p>
            <a:pPr algn="just">
              <a:lnSpc>
                <a:spcPct val="90000"/>
              </a:lnSpc>
            </a:pPr>
            <a:r>
              <a:rPr lang="zh-CN" altLang="en-US" sz="2400" b="1" dirty="0"/>
              <a:t>消息箭头通常是水平的，说明传递消息的时间很短，在此期间不会“发生”其他事件。</a:t>
            </a:r>
          </a:p>
          <a:p>
            <a:pPr algn="just">
              <a:lnSpc>
                <a:spcPct val="90000"/>
              </a:lnSpc>
            </a:pPr>
            <a:r>
              <a:rPr lang="zh-CN" altLang="en-US" sz="2400" b="1" dirty="0" smtClean="0"/>
              <a:t>对</a:t>
            </a:r>
            <a:r>
              <a:rPr lang="zh-CN" altLang="en-US" sz="2400" b="1" dirty="0"/>
              <a:t>多数计算而言，这是正确的假设。</a:t>
            </a:r>
            <a:r>
              <a:rPr lang="zh-CN" altLang="en-US" sz="2400" b="1" dirty="0">
                <a:solidFill>
                  <a:srgbClr val="008000"/>
                </a:solidFill>
              </a:rPr>
              <a:t>但有时从一个对象到另一个对象之间的消息之间可能存在一定的时间延迟，即消息传递不是瞬间完成的</a:t>
            </a:r>
            <a:r>
              <a:rPr lang="zh-CN" altLang="en-US" sz="2400" b="1" dirty="0" smtClean="0">
                <a:solidFill>
                  <a:srgbClr val="008000"/>
                </a:solidFill>
              </a:rPr>
              <a:t>。</a:t>
            </a:r>
            <a:endParaRPr lang="en-US" altLang="zh-CN" sz="2400" b="1" dirty="0">
              <a:solidFill>
                <a:srgbClr val="FF3300"/>
              </a:solidFill>
            </a:endParaRP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四、</a:t>
            </a:r>
            <a:r>
              <a:rPr lang="zh-CN" altLang="en-US" sz="4400" b="0" dirty="0">
                <a:solidFill>
                  <a:srgbClr val="0070C0"/>
                </a:solidFill>
                <a:latin typeface="黑体" panose="02010609060101010101" pitchFamily="49" charset="-122"/>
                <a:ea typeface="黑体" panose="02010609060101010101" pitchFamily="49" charset="-122"/>
              </a:rPr>
              <a:t>顺序</a:t>
            </a:r>
            <a:r>
              <a:rPr lang="zh-CN" altLang="en-US" sz="4400" b="0" dirty="0" smtClean="0">
                <a:solidFill>
                  <a:srgbClr val="0070C0"/>
                </a:solidFill>
                <a:latin typeface="黑体" panose="02010609060101010101" pitchFamily="49" charset="-122"/>
                <a:ea typeface="黑体" panose="02010609060101010101" pitchFamily="49" charset="-122"/>
              </a:rPr>
              <a:t>图中的时间建模</a:t>
            </a:r>
            <a:endParaRPr lang="zh-CN" altLang="en-US" dirty="0"/>
          </a:p>
        </p:txBody>
      </p:sp>
      <p:graphicFrame>
        <p:nvGraphicFramePr>
          <p:cNvPr id="6" name="Object 4"/>
          <p:cNvGraphicFramePr>
            <a:graphicFrameLocks noChangeAspect="1"/>
          </p:cNvGraphicFramePr>
          <p:nvPr>
            <p:extLst>
              <p:ext uri="{D42A27DB-BD31-4B8C-83A1-F6EECF244321}">
                <p14:modId xmlns:p14="http://schemas.microsoft.com/office/powerpoint/2010/main" val="4128263827"/>
              </p:ext>
            </p:extLst>
          </p:nvPr>
        </p:nvGraphicFramePr>
        <p:xfrm>
          <a:off x="4285185" y="3389411"/>
          <a:ext cx="4572000" cy="3060700"/>
        </p:xfrm>
        <a:graphic>
          <a:graphicData uri="http://schemas.openxmlformats.org/presentationml/2006/ole">
            <mc:AlternateContent xmlns:mc="http://schemas.openxmlformats.org/markup-compatibility/2006">
              <mc:Choice xmlns:v="urn:schemas-microsoft-com:vml" Requires="v">
                <p:oleObj spid="_x0000_s102422" r:id="rId5" imgW="2235997" imgH="1497072" progId="Visio.Drawing.6">
                  <p:embed/>
                </p:oleObj>
              </mc:Choice>
              <mc:Fallback>
                <p:oleObj r:id="rId5" imgW="2235997" imgH="1497072" progId="Visio.Drawing.6">
                  <p:embed/>
                  <p:pic>
                    <p:nvPicPr>
                      <p:cNvPr id="78852"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5185" y="3389411"/>
                        <a:ext cx="4572000" cy="306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矩形 2"/>
          <p:cNvSpPr/>
          <p:nvPr/>
        </p:nvSpPr>
        <p:spPr>
          <a:xfrm>
            <a:off x="611964" y="3389411"/>
            <a:ext cx="3548271" cy="3333220"/>
          </a:xfrm>
          <a:prstGeom prst="rect">
            <a:avLst/>
          </a:prstGeom>
        </p:spPr>
        <p:txBody>
          <a:bodyPr wrap="square">
            <a:spAutoFit/>
          </a:bodyPr>
          <a:lstStyle/>
          <a:p>
            <a:pPr marL="342900" indent="-342900" algn="just">
              <a:lnSpc>
                <a:spcPct val="90000"/>
              </a:lnSpc>
              <a:buFont typeface="Arial" panose="020B0604020202020204" pitchFamily="34" charset="0"/>
              <a:buChar char="•"/>
            </a:pPr>
            <a:r>
              <a:rPr lang="zh-CN" altLang="en-US" sz="2400" b="1" dirty="0">
                <a:solidFill>
                  <a:srgbClr val="FF3300"/>
                </a:solidFill>
              </a:rPr>
              <a:t>如果消息的传送需要一定时间，在此期间可以出现其他事件（来自对方的消息到达），则消息箭头可以画为向下倾斜的</a:t>
            </a:r>
            <a:r>
              <a:rPr lang="zh-CN" altLang="en-US" sz="2400" b="1" dirty="0" smtClean="0">
                <a:solidFill>
                  <a:srgbClr val="FF3300"/>
                </a:solidFill>
              </a:rPr>
              <a:t>。</a:t>
            </a:r>
            <a:endParaRPr lang="en-US" altLang="zh-CN" sz="2400" b="1" dirty="0" smtClean="0">
              <a:solidFill>
                <a:srgbClr val="FF3300"/>
              </a:solidFill>
            </a:endParaRPr>
          </a:p>
          <a:p>
            <a:pPr marL="342900" indent="-342900" algn="just">
              <a:lnSpc>
                <a:spcPct val="90000"/>
              </a:lnSpc>
              <a:buFont typeface="Arial" panose="020B0604020202020204" pitchFamily="34" charset="0"/>
              <a:buChar char="•"/>
            </a:pPr>
            <a:r>
              <a:rPr lang="zh-CN" altLang="en-US" sz="2400" b="1" dirty="0" smtClean="0"/>
              <a:t>这种</a:t>
            </a:r>
            <a:r>
              <a:rPr lang="zh-CN" altLang="en-US" sz="2400" b="1" dirty="0"/>
              <a:t>情况发生在两个应用程序通过网络相互通信时。如图</a:t>
            </a:r>
          </a:p>
          <a:p>
            <a:pPr algn="just">
              <a:lnSpc>
                <a:spcPct val="90000"/>
              </a:lnSpc>
            </a:pPr>
            <a:endParaRPr lang="zh-CN" altLang="en-US" b="1" dirty="0">
              <a:solidFill>
                <a:srgbClr val="FF3300"/>
              </a:solidFill>
            </a:endParaRPr>
          </a:p>
        </p:txBody>
      </p:sp>
    </p:spTree>
    <p:extLst>
      <p:ext uri="{BB962C8B-B14F-4D97-AF65-F5344CB8AC3E}">
        <p14:creationId xmlns:p14="http://schemas.microsoft.com/office/powerpoint/2010/main" val="2500455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ChangeArrowheads="1"/>
          </p:cNvSpPr>
          <p:nvPr>
            <p:ph type="body" idx="1"/>
          </p:nvPr>
        </p:nvSpPr>
        <p:spPr>
          <a:xfrm>
            <a:off x="334963" y="1062067"/>
            <a:ext cx="8001000" cy="2362673"/>
          </a:xfrm>
        </p:spPr>
        <p:txBody>
          <a:bodyPr/>
          <a:lstStyle/>
          <a:p>
            <a:r>
              <a:rPr lang="zh-CN" altLang="en-US" sz="2800" b="1" dirty="0"/>
              <a:t>一个消息需要一段时间才能完成的最好示例是</a:t>
            </a:r>
            <a:r>
              <a:rPr lang="zh-CN" altLang="en-US" sz="2800" b="1" dirty="0">
                <a:solidFill>
                  <a:srgbClr val="FF3300"/>
                </a:solidFill>
              </a:rPr>
              <a:t>使用电子邮件服务器进行通信</a:t>
            </a:r>
            <a:r>
              <a:rPr lang="zh-CN" altLang="en-US" sz="2800" b="1" dirty="0"/>
              <a:t>。</a:t>
            </a:r>
          </a:p>
          <a:p>
            <a:r>
              <a:rPr lang="zh-CN" altLang="en-US" sz="2800" b="1" dirty="0" smtClean="0">
                <a:solidFill>
                  <a:srgbClr val="0033CC"/>
                </a:solidFill>
              </a:rPr>
              <a:t>因为</a:t>
            </a:r>
            <a:r>
              <a:rPr lang="zh-CN" altLang="en-US" sz="2800" b="1" dirty="0">
                <a:solidFill>
                  <a:srgbClr val="0033CC"/>
                </a:solidFill>
              </a:rPr>
              <a:t>电子邮件服务器是外部对象，具有潜在的消耗通信时间的可能性，可以把发送到电子邮件服务器和从中接收到的消息建模为耗时的消息。</a:t>
            </a:r>
          </a:p>
          <a:p>
            <a:endParaRPr lang="zh-CN" altLang="en-US" sz="2800" b="1" dirty="0">
              <a:solidFill>
                <a:srgbClr val="0033CC"/>
              </a:solidFill>
            </a:endParaRPr>
          </a:p>
          <a:p>
            <a:endParaRPr lang="zh-CN" altLang="en-US" sz="2800" b="1" u="sng" dirty="0"/>
          </a:p>
          <a:p>
            <a:endParaRPr lang="zh-CN" altLang="en-US" sz="2800" b="1" u="sng" dirty="0"/>
          </a:p>
          <a:p>
            <a:endParaRPr lang="zh-CN" altLang="en-US" sz="2800" b="1" dirty="0"/>
          </a:p>
          <a:p>
            <a:endParaRPr lang="zh-CN" altLang="en-US" sz="2800" b="1" dirty="0">
              <a:solidFill>
                <a:srgbClr val="0033CC"/>
              </a:solidFill>
            </a:endParaRPr>
          </a:p>
          <a:p>
            <a:endParaRPr lang="en-US" altLang="zh-CN" sz="2800" b="1" dirty="0">
              <a:solidFill>
                <a:srgbClr val="0033CC"/>
              </a:solidFill>
            </a:endParaRPr>
          </a:p>
        </p:txBody>
      </p:sp>
      <p:pic>
        <p:nvPicPr>
          <p:cNvPr id="809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124200"/>
            <a:ext cx="7269163" cy="3362325"/>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四、</a:t>
            </a:r>
            <a:r>
              <a:rPr lang="zh-CN" altLang="en-US" sz="4400" b="0" dirty="0">
                <a:solidFill>
                  <a:srgbClr val="0070C0"/>
                </a:solidFill>
                <a:latin typeface="黑体" panose="02010609060101010101" pitchFamily="49" charset="-122"/>
                <a:ea typeface="黑体" panose="02010609060101010101" pitchFamily="49" charset="-122"/>
              </a:rPr>
              <a:t>顺序</a:t>
            </a:r>
            <a:r>
              <a:rPr lang="zh-CN" altLang="en-US" sz="4400" b="0" dirty="0" smtClean="0">
                <a:solidFill>
                  <a:srgbClr val="0070C0"/>
                </a:solidFill>
                <a:latin typeface="黑体" panose="02010609060101010101" pitchFamily="49" charset="-122"/>
                <a:ea typeface="黑体" panose="02010609060101010101" pitchFamily="49" charset="-122"/>
              </a:rPr>
              <a:t>图中的时间建模</a:t>
            </a:r>
            <a:endParaRPr lang="zh-CN" altLang="en-US" dirty="0"/>
          </a:p>
        </p:txBody>
      </p:sp>
    </p:spTree>
    <p:extLst>
      <p:ext uri="{BB962C8B-B14F-4D97-AF65-F5344CB8AC3E}">
        <p14:creationId xmlns:p14="http://schemas.microsoft.com/office/powerpoint/2010/main" val="921605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type="body" sz="half" idx="1"/>
          </p:nvPr>
        </p:nvSpPr>
        <p:spPr>
          <a:xfrm>
            <a:off x="380999" y="896889"/>
            <a:ext cx="8200729" cy="2255236"/>
          </a:xfrm>
        </p:spPr>
        <p:txBody>
          <a:bodyPr>
            <a:normAutofit/>
          </a:bodyPr>
          <a:lstStyle/>
          <a:p>
            <a:r>
              <a:rPr lang="zh-CN" altLang="en-US" sz="2400" b="1" dirty="0"/>
              <a:t>通过建模迭代可以实现消息的重复执行。在顺序图中，建模人员常用的建模迭代消息是通过一个矩形把重复执行的消息包括在矩形框中，并且提供一个控制重复执行的控制条件。</a:t>
            </a:r>
          </a:p>
          <a:p>
            <a:r>
              <a:rPr lang="zh-CN" altLang="en-US" sz="2400" b="1" dirty="0">
                <a:solidFill>
                  <a:srgbClr val="0033CC"/>
                </a:solidFill>
              </a:rPr>
              <a:t>如图所示重复执行的消息。</a:t>
            </a:r>
          </a:p>
          <a:p>
            <a:endParaRPr lang="en-US" altLang="zh-CN" sz="2400" b="1" dirty="0">
              <a:solidFill>
                <a:srgbClr val="0033CC"/>
              </a:solidFill>
            </a:endParaRPr>
          </a:p>
        </p:txBody>
      </p:sp>
      <p:graphicFrame>
        <p:nvGraphicFramePr>
          <p:cNvPr id="81924" name="Object 4"/>
          <p:cNvGraphicFramePr>
            <a:graphicFrameLocks noGrp="1" noChangeAspect="1"/>
          </p:cNvGraphicFramePr>
          <p:nvPr>
            <p:ph sz="half" idx="2"/>
          </p:nvPr>
        </p:nvGraphicFramePr>
        <p:xfrm>
          <a:off x="838200" y="2971800"/>
          <a:ext cx="6934200" cy="3886200"/>
        </p:xfrm>
        <a:graphic>
          <a:graphicData uri="http://schemas.openxmlformats.org/presentationml/2006/ole">
            <mc:AlternateContent xmlns:mc="http://schemas.openxmlformats.org/markup-compatibility/2006">
              <mc:Choice xmlns:v="urn:schemas-microsoft-com:vml" Requires="v">
                <p:oleObj spid="_x0000_s100380" r:id="rId3" imgW="4507078" imgH="3614318" progId="Visio.Drawing.6">
                  <p:embed/>
                </p:oleObj>
              </mc:Choice>
              <mc:Fallback>
                <p:oleObj r:id="rId3" imgW="4507078" imgH="3614318" progId="Visio.Drawing.6">
                  <p:embed/>
                  <p:pic>
                    <p:nvPicPr>
                      <p:cNvPr id="8192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971800"/>
                        <a:ext cx="6934200" cy="388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五</a:t>
            </a:r>
            <a:r>
              <a:rPr lang="zh-CN" altLang="en-US" sz="4400" b="0" dirty="0" smtClean="0">
                <a:solidFill>
                  <a:srgbClr val="0070C0"/>
                </a:solidFill>
                <a:latin typeface="黑体" panose="02010609060101010101" pitchFamily="49" charset="-122"/>
                <a:ea typeface="黑体" panose="02010609060101010101" pitchFamily="49" charset="-122"/>
              </a:rPr>
              <a:t>、</a:t>
            </a:r>
            <a:r>
              <a:rPr lang="zh-CN" altLang="en-US" sz="4400" b="0" dirty="0">
                <a:solidFill>
                  <a:srgbClr val="0070C0"/>
                </a:solidFill>
                <a:latin typeface="黑体" panose="02010609060101010101" pitchFamily="49" charset="-122"/>
                <a:ea typeface="黑体" panose="02010609060101010101" pitchFamily="49" charset="-122"/>
              </a:rPr>
              <a:t>顺序</a:t>
            </a:r>
            <a:r>
              <a:rPr lang="zh-CN" altLang="en-US" sz="4400" b="0" dirty="0" smtClean="0">
                <a:solidFill>
                  <a:srgbClr val="0070C0"/>
                </a:solidFill>
                <a:latin typeface="黑体" panose="02010609060101010101" pitchFamily="49" charset="-122"/>
                <a:ea typeface="黑体" panose="02010609060101010101" pitchFamily="49" charset="-122"/>
              </a:rPr>
              <a:t>图中的建模迭代</a:t>
            </a:r>
            <a:endParaRPr lang="zh-CN" altLang="en-US" dirty="0"/>
          </a:p>
        </p:txBody>
      </p:sp>
    </p:spTree>
    <p:extLst>
      <p:ext uri="{BB962C8B-B14F-4D97-AF65-F5344CB8AC3E}">
        <p14:creationId xmlns:p14="http://schemas.microsoft.com/office/powerpoint/2010/main" val="2572628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99" y="1281854"/>
            <a:ext cx="7714185" cy="4525222"/>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六、</a:t>
            </a:r>
            <a:r>
              <a:rPr lang="zh-CN" altLang="en-US" sz="4400" b="0" dirty="0">
                <a:solidFill>
                  <a:srgbClr val="0070C0"/>
                </a:solidFill>
                <a:latin typeface="黑体" panose="02010609060101010101" pitchFamily="49" charset="-122"/>
                <a:ea typeface="黑体" panose="02010609060101010101" pitchFamily="49" charset="-122"/>
              </a:rPr>
              <a:t>顺序</a:t>
            </a:r>
            <a:r>
              <a:rPr lang="zh-CN" altLang="en-US" sz="4400" b="0" dirty="0" smtClean="0">
                <a:solidFill>
                  <a:srgbClr val="0070C0"/>
                </a:solidFill>
                <a:latin typeface="黑体" panose="02010609060101010101" pitchFamily="49" charset="-122"/>
                <a:ea typeface="黑体" panose="02010609060101010101" pitchFamily="49" charset="-122"/>
              </a:rPr>
              <a:t>图建模步骤</a:t>
            </a:r>
            <a:endParaRPr lang="zh-CN" altLang="en-US" dirty="0"/>
          </a:p>
        </p:txBody>
      </p:sp>
    </p:spTree>
    <p:extLst>
      <p:ext uri="{BB962C8B-B14F-4D97-AF65-F5344CB8AC3E}">
        <p14:creationId xmlns:p14="http://schemas.microsoft.com/office/powerpoint/2010/main" val="33837553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3"/>
          <p:cNvSpPr>
            <a:spLocks noGrp="1" noChangeArrowheads="1"/>
          </p:cNvSpPr>
          <p:nvPr>
            <p:ph type="body" idx="1"/>
          </p:nvPr>
        </p:nvSpPr>
        <p:spPr>
          <a:xfrm>
            <a:off x="152400" y="1371600"/>
            <a:ext cx="8915400" cy="5181600"/>
          </a:xfrm>
        </p:spPr>
        <p:txBody>
          <a:bodyPr/>
          <a:lstStyle/>
          <a:p>
            <a:pPr marL="533400" indent="-533400">
              <a:lnSpc>
                <a:spcPct val="80000"/>
              </a:lnSpc>
              <a:buFont typeface="Wingdings" panose="05000000000000000000" pitchFamily="2" charset="2"/>
              <a:buAutoNum type="circleNumDbPlain"/>
            </a:pPr>
            <a:r>
              <a:rPr lang="zh-CN" altLang="en-US" sz="2800" b="1"/>
              <a:t>设置交互的语境。</a:t>
            </a:r>
          </a:p>
          <a:p>
            <a:pPr marL="533400" indent="-533400">
              <a:lnSpc>
                <a:spcPct val="80000"/>
              </a:lnSpc>
              <a:buFont typeface="Wingdings" panose="05000000000000000000" pitchFamily="2" charset="2"/>
              <a:buAutoNum type="circleNumDbPlain"/>
            </a:pPr>
            <a:r>
              <a:rPr lang="zh-CN" altLang="en-US" sz="2800" b="1"/>
              <a:t>通过识别对象在交互中扮演的角色，设置交互的场景。</a:t>
            </a:r>
          </a:p>
          <a:p>
            <a:pPr marL="533400" indent="-533400">
              <a:lnSpc>
                <a:spcPct val="80000"/>
              </a:lnSpc>
              <a:buFont typeface="Wingdings" panose="05000000000000000000" pitchFamily="2" charset="2"/>
              <a:buAutoNum type="circleNumDbPlain"/>
            </a:pPr>
            <a:r>
              <a:rPr lang="zh-CN" altLang="en-US" sz="2800" b="1"/>
              <a:t>为每个对象设置生命线。</a:t>
            </a:r>
          </a:p>
          <a:p>
            <a:pPr marL="533400" indent="-533400">
              <a:lnSpc>
                <a:spcPct val="80000"/>
              </a:lnSpc>
              <a:buFont typeface="Wingdings" panose="05000000000000000000" pitchFamily="2" charset="2"/>
              <a:buAutoNum type="circleNumDbPlain"/>
            </a:pPr>
            <a:r>
              <a:rPr lang="zh-CN" altLang="en-US" sz="2800" b="1"/>
              <a:t>从引发某个消息的信息开始，在生命线之间画出从顶到底依次展开的消息，显示每个消息的特性（如参数）。</a:t>
            </a:r>
          </a:p>
          <a:p>
            <a:pPr marL="533400" indent="-533400">
              <a:lnSpc>
                <a:spcPct val="80000"/>
              </a:lnSpc>
              <a:buFont typeface="Wingdings" panose="05000000000000000000" pitchFamily="2" charset="2"/>
              <a:buAutoNum type="circleNumDbPlain"/>
            </a:pPr>
            <a:r>
              <a:rPr lang="zh-CN" altLang="en-US" sz="2800" b="1"/>
              <a:t>如果需要可视化消息的嵌套或实际计算发生时的时间点，可以用激活修饰每个对象的生命期。</a:t>
            </a:r>
          </a:p>
          <a:p>
            <a:pPr marL="533400" indent="-533400">
              <a:lnSpc>
                <a:spcPct val="80000"/>
              </a:lnSpc>
              <a:buFont typeface="Wingdings" panose="05000000000000000000" pitchFamily="2" charset="2"/>
              <a:buAutoNum type="circleNumDbPlain"/>
            </a:pPr>
            <a:r>
              <a:rPr lang="zh-CN" altLang="en-US" sz="2800" b="1"/>
              <a:t>如果需要说明时间或空间的约束，可以用时间标记修饰每个消息，并附上合适的时间和空间约束。</a:t>
            </a:r>
          </a:p>
          <a:p>
            <a:pPr marL="533400" indent="-533400">
              <a:lnSpc>
                <a:spcPct val="80000"/>
              </a:lnSpc>
              <a:buFont typeface="Wingdings" panose="05000000000000000000" pitchFamily="2" charset="2"/>
              <a:buAutoNum type="circleNumDbPlain"/>
            </a:pPr>
            <a:r>
              <a:rPr lang="zh-CN" altLang="en-US" sz="2800" b="1"/>
              <a:t>如果需要更形式化的说明某控制流，可以为每个消息附上前置和后置条件。 </a:t>
            </a:r>
          </a:p>
        </p:txBody>
      </p:sp>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六、</a:t>
            </a:r>
            <a:r>
              <a:rPr lang="zh-CN" altLang="en-US" sz="4400" b="0" dirty="0">
                <a:solidFill>
                  <a:srgbClr val="0070C0"/>
                </a:solidFill>
                <a:latin typeface="黑体" panose="02010609060101010101" pitchFamily="49" charset="-122"/>
                <a:ea typeface="黑体" panose="02010609060101010101" pitchFamily="49" charset="-122"/>
              </a:rPr>
              <a:t>顺序</a:t>
            </a:r>
            <a:r>
              <a:rPr lang="zh-CN" altLang="en-US" sz="4400" b="0" dirty="0" smtClean="0">
                <a:solidFill>
                  <a:srgbClr val="0070C0"/>
                </a:solidFill>
                <a:latin typeface="黑体" panose="02010609060101010101" pitchFamily="49" charset="-122"/>
                <a:ea typeface="黑体" panose="02010609060101010101" pitchFamily="49" charset="-122"/>
              </a:rPr>
              <a:t>图建模步骤</a:t>
            </a:r>
            <a:endParaRPr lang="zh-CN" altLang="en-US" dirty="0"/>
          </a:p>
        </p:txBody>
      </p:sp>
    </p:spTree>
    <p:extLst>
      <p:ext uri="{BB962C8B-B14F-4D97-AF65-F5344CB8AC3E}">
        <p14:creationId xmlns:p14="http://schemas.microsoft.com/office/powerpoint/2010/main" val="6762570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69978" y="1302481"/>
            <a:ext cx="7772400" cy="566076"/>
          </a:xfrm>
        </p:spPr>
        <p:txBody>
          <a:bodyPr>
            <a:normAutofit/>
          </a:bodyPr>
          <a:lstStyle/>
          <a:p>
            <a:r>
              <a:rPr lang="zh-CN" altLang="en-US" sz="2400" dirty="0">
                <a:solidFill>
                  <a:srgbClr val="FF0000"/>
                </a:solidFill>
              </a:rPr>
              <a:t>例子：  汽车和车钥匙</a:t>
            </a:r>
          </a:p>
        </p:txBody>
      </p:sp>
      <p:sp>
        <p:nvSpPr>
          <p:cNvPr id="76803" name="Rectangle 3"/>
          <p:cNvSpPr>
            <a:spLocks noGrp="1" noChangeArrowheads="1"/>
          </p:cNvSpPr>
          <p:nvPr>
            <p:ph type="body" idx="1"/>
          </p:nvPr>
        </p:nvSpPr>
        <p:spPr/>
        <p:txBody>
          <a:bodyPr/>
          <a:lstStyle/>
          <a:p>
            <a:r>
              <a:rPr lang="zh-CN" altLang="en-US" sz="2800" b="1" dirty="0"/>
              <a:t>能够遥控锁车和开锁的车钥匙</a:t>
            </a:r>
          </a:p>
          <a:p>
            <a:r>
              <a:rPr lang="zh-CN" altLang="en-US" sz="2800" b="1" dirty="0"/>
              <a:t>车主按下“锁车”按钮时，汽车自动上锁，闪动一下车灯并发出一声蜂鸣，告诉你它已经把车门上锁了。</a:t>
            </a:r>
          </a:p>
          <a:p>
            <a:endParaRPr lang="zh-CN" altLang="en-US" sz="2800" b="1" dirty="0"/>
          </a:p>
          <a:p>
            <a:r>
              <a:rPr lang="en-US" altLang="zh-CN" sz="2800" b="1" dirty="0" err="1">
                <a:solidFill>
                  <a:srgbClr val="0033CC"/>
                </a:solidFill>
              </a:rPr>
              <a:t>CarOwner</a:t>
            </a:r>
            <a:r>
              <a:rPr lang="zh-CN" altLang="en-US" sz="2800" b="1" dirty="0">
                <a:solidFill>
                  <a:srgbClr val="0033CC"/>
                </a:solidFill>
              </a:rPr>
              <a:t>（车主）</a:t>
            </a:r>
          </a:p>
          <a:p>
            <a:r>
              <a:rPr lang="en-US" altLang="zh-CN" sz="2800" b="1" dirty="0">
                <a:solidFill>
                  <a:srgbClr val="0033CC"/>
                </a:solidFill>
              </a:rPr>
              <a:t>Car</a:t>
            </a:r>
            <a:r>
              <a:rPr lang="zh-CN" altLang="en-US" sz="2800" b="1" dirty="0">
                <a:solidFill>
                  <a:srgbClr val="0033CC"/>
                </a:solidFill>
              </a:rPr>
              <a:t>（汽车）</a:t>
            </a:r>
          </a:p>
          <a:p>
            <a:r>
              <a:rPr lang="en-US" altLang="zh-CN" sz="2800" b="1" dirty="0" err="1">
                <a:solidFill>
                  <a:srgbClr val="0033CC"/>
                </a:solidFill>
              </a:rPr>
              <a:t>CarKey</a:t>
            </a:r>
            <a:r>
              <a:rPr lang="zh-CN" altLang="en-US" sz="2800" b="1" dirty="0">
                <a:solidFill>
                  <a:srgbClr val="0033CC"/>
                </a:solidFill>
              </a:rPr>
              <a:t>（车钥匙）</a:t>
            </a:r>
          </a:p>
          <a:p>
            <a:endParaRPr lang="en-US" altLang="zh-CN" dirty="0">
              <a:solidFill>
                <a:srgbClr val="0033CC"/>
              </a:solidFill>
            </a:endParaRP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六、</a:t>
            </a:r>
            <a:r>
              <a:rPr lang="zh-CN" altLang="en-US" sz="4400" b="0" dirty="0">
                <a:solidFill>
                  <a:srgbClr val="0070C0"/>
                </a:solidFill>
                <a:latin typeface="黑体" panose="02010609060101010101" pitchFamily="49" charset="-122"/>
                <a:ea typeface="黑体" panose="02010609060101010101" pitchFamily="49" charset="-122"/>
              </a:rPr>
              <a:t>顺序</a:t>
            </a:r>
            <a:r>
              <a:rPr lang="zh-CN" altLang="en-US" sz="4400" b="0" dirty="0" smtClean="0">
                <a:solidFill>
                  <a:srgbClr val="0070C0"/>
                </a:solidFill>
                <a:latin typeface="黑体" panose="02010609060101010101" pitchFamily="49" charset="-122"/>
                <a:ea typeface="黑体" panose="02010609060101010101" pitchFamily="49" charset="-122"/>
              </a:rPr>
              <a:t>图建模步骤</a:t>
            </a:r>
            <a:endParaRPr lang="zh-CN" altLang="en-US" dirty="0"/>
          </a:p>
        </p:txBody>
      </p:sp>
    </p:spTree>
    <p:extLst>
      <p:ext uri="{BB962C8B-B14F-4D97-AF65-F5344CB8AC3E}">
        <p14:creationId xmlns:p14="http://schemas.microsoft.com/office/powerpoint/2010/main" val="6780753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260" y="1456371"/>
            <a:ext cx="6883084" cy="4755585"/>
          </a:xfrm>
          <a:prstGeom prst="rect">
            <a:avLst/>
          </a:prstGeom>
          <a:noFill/>
          <a:extLst>
            <a:ext uri="{909E8E84-426E-40DD-AFC4-6F175D3DCCD1}">
              <a14:hiddenFill xmlns:a14="http://schemas.microsoft.com/office/drawing/2010/main">
                <a:solidFill>
                  <a:srgbClr val="FFFFFF"/>
                </a:solidFill>
              </a14:hiddenFill>
            </a:ext>
          </a:extLst>
        </p:spPr>
      </p:pic>
      <p:sp>
        <p:nvSpPr>
          <p:cNvPr id="131077" name="AutoShape 5"/>
          <p:cNvSpPr>
            <a:spLocks noChangeArrowheads="1"/>
          </p:cNvSpPr>
          <p:nvPr/>
        </p:nvSpPr>
        <p:spPr bwMode="auto">
          <a:xfrm>
            <a:off x="3810000" y="4648200"/>
            <a:ext cx="990600" cy="533400"/>
          </a:xfrm>
          <a:prstGeom prst="wedgeRectCallout">
            <a:avLst>
              <a:gd name="adj1" fmla="val 104806"/>
              <a:gd name="adj2" fmla="val -625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t>信号</a:t>
            </a:r>
          </a:p>
        </p:txBody>
      </p:sp>
      <p:sp>
        <p:nvSpPr>
          <p:cNvPr id="131078" name="AutoShape 6"/>
          <p:cNvSpPr>
            <a:spLocks noChangeArrowheads="1"/>
          </p:cNvSpPr>
          <p:nvPr/>
        </p:nvSpPr>
        <p:spPr bwMode="auto">
          <a:xfrm>
            <a:off x="869437" y="4780722"/>
            <a:ext cx="1447800" cy="533400"/>
          </a:xfrm>
          <a:prstGeom prst="wedgeRectCallout">
            <a:avLst>
              <a:gd name="adj1" fmla="val -10634"/>
              <a:gd name="adj2" fmla="val -225296"/>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t>接收信号</a:t>
            </a:r>
          </a:p>
        </p:txBody>
      </p:sp>
      <p:sp>
        <p:nvSpPr>
          <p:cNvPr id="7"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六、</a:t>
            </a:r>
            <a:r>
              <a:rPr lang="zh-CN" altLang="en-US" sz="4400" b="0" dirty="0">
                <a:solidFill>
                  <a:srgbClr val="0070C0"/>
                </a:solidFill>
                <a:latin typeface="黑体" panose="02010609060101010101" pitchFamily="49" charset="-122"/>
                <a:ea typeface="黑体" panose="02010609060101010101" pitchFamily="49" charset="-122"/>
              </a:rPr>
              <a:t>顺序</a:t>
            </a:r>
            <a:r>
              <a:rPr lang="zh-CN" altLang="en-US" sz="4400" b="0" dirty="0" smtClean="0">
                <a:solidFill>
                  <a:srgbClr val="0070C0"/>
                </a:solidFill>
                <a:latin typeface="黑体" panose="02010609060101010101" pitchFamily="49" charset="-122"/>
                <a:ea typeface="黑体" panose="02010609060101010101" pitchFamily="49" charset="-122"/>
              </a:rPr>
              <a:t>图建模步骤</a:t>
            </a:r>
            <a:endParaRPr lang="zh-CN" altLang="en-US" dirty="0"/>
          </a:p>
        </p:txBody>
      </p:sp>
    </p:spTree>
    <p:extLst>
      <p:ext uri="{BB962C8B-B14F-4D97-AF65-F5344CB8AC3E}">
        <p14:creationId xmlns:p14="http://schemas.microsoft.com/office/powerpoint/2010/main" val="4739307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780" y="1232452"/>
            <a:ext cx="7620000" cy="4876800"/>
          </a:xfrm>
          <a:prstGeom prst="rect">
            <a:avLst/>
          </a:prstGeom>
          <a:noFill/>
          <a:extLst>
            <a:ext uri="{909E8E84-426E-40DD-AFC4-6F175D3DCCD1}">
              <a14:hiddenFill xmlns:a14="http://schemas.microsoft.com/office/drawing/2010/main">
                <a:solidFill>
                  <a:srgbClr val="FFFFFF"/>
                </a:solidFill>
              </a14:hiddenFill>
            </a:ext>
          </a:extLst>
        </p:spPr>
      </p:pic>
      <p:sp>
        <p:nvSpPr>
          <p:cNvPr id="75781" name="AutoShape 5"/>
          <p:cNvSpPr>
            <a:spLocks noChangeArrowheads="1"/>
          </p:cNvSpPr>
          <p:nvPr/>
        </p:nvSpPr>
        <p:spPr bwMode="auto">
          <a:xfrm>
            <a:off x="1574169" y="5949279"/>
            <a:ext cx="6781800" cy="609600"/>
          </a:xfrm>
          <a:prstGeom prst="wedgeRectCallout">
            <a:avLst>
              <a:gd name="adj1" fmla="val -37968"/>
              <a:gd name="adj2" fmla="val -155468"/>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dirty="0"/>
              <a:t>顺序图中使用异步消息符号来对这两个信号建模。</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六、</a:t>
            </a:r>
            <a:r>
              <a:rPr lang="zh-CN" altLang="en-US" sz="4400" b="0" dirty="0">
                <a:solidFill>
                  <a:srgbClr val="0070C0"/>
                </a:solidFill>
                <a:latin typeface="黑体" panose="02010609060101010101" pitchFamily="49" charset="-122"/>
                <a:ea typeface="黑体" panose="02010609060101010101" pitchFamily="49" charset="-122"/>
              </a:rPr>
              <a:t>顺序</a:t>
            </a:r>
            <a:r>
              <a:rPr lang="zh-CN" altLang="en-US" sz="4400" b="0" dirty="0" smtClean="0">
                <a:solidFill>
                  <a:srgbClr val="0070C0"/>
                </a:solidFill>
                <a:latin typeface="黑体" panose="02010609060101010101" pitchFamily="49" charset="-122"/>
                <a:ea typeface="黑体" panose="02010609060101010101" pitchFamily="49" charset="-122"/>
              </a:rPr>
              <a:t>图建模步骤</a:t>
            </a:r>
            <a:endParaRPr lang="zh-CN" altLang="en-US" dirty="0"/>
          </a:p>
        </p:txBody>
      </p:sp>
    </p:spTree>
    <p:extLst>
      <p:ext uri="{BB962C8B-B14F-4D97-AF65-F5344CB8AC3E}">
        <p14:creationId xmlns:p14="http://schemas.microsoft.com/office/powerpoint/2010/main" val="2927571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325272" y="1026994"/>
            <a:ext cx="8305800" cy="2159758"/>
          </a:xfrm>
        </p:spPr>
        <p:txBody>
          <a:bodyPr>
            <a:normAutofit/>
          </a:bodyPr>
          <a:lstStyle/>
          <a:p>
            <a:r>
              <a:rPr lang="zh-CN" altLang="en-US" sz="2400" b="1" dirty="0">
                <a:solidFill>
                  <a:srgbClr val="FF3300"/>
                </a:solidFill>
              </a:rPr>
              <a:t>顺序图</a:t>
            </a:r>
            <a:r>
              <a:rPr lang="zh-CN" altLang="en-US" sz="2400" b="1" dirty="0"/>
              <a:t>描述了对象之间</a:t>
            </a:r>
            <a:r>
              <a:rPr lang="zh-CN" altLang="en-US" sz="2400" b="1" dirty="0">
                <a:solidFill>
                  <a:srgbClr val="00B0F0"/>
                </a:solidFill>
              </a:rPr>
              <a:t>传送消息的时间顺序</a:t>
            </a:r>
            <a:r>
              <a:rPr lang="zh-CN" altLang="en-US" sz="2400" b="1" dirty="0"/>
              <a:t>，用来表示用例中的</a:t>
            </a:r>
            <a:r>
              <a:rPr lang="zh-CN" altLang="en-US" sz="2400" b="1" dirty="0">
                <a:solidFill>
                  <a:srgbClr val="00B0F0"/>
                </a:solidFill>
              </a:rPr>
              <a:t>行为顺序</a:t>
            </a:r>
            <a:r>
              <a:rPr lang="zh-CN" altLang="en-US" sz="2400" b="1" dirty="0"/>
              <a:t>。</a:t>
            </a:r>
          </a:p>
          <a:p>
            <a:r>
              <a:rPr lang="zh-CN" altLang="en-US" sz="2400" b="1" dirty="0" smtClean="0">
                <a:solidFill>
                  <a:srgbClr val="FF3300"/>
                </a:solidFill>
              </a:rPr>
              <a:t>顺序</a:t>
            </a:r>
            <a:r>
              <a:rPr lang="zh-CN" altLang="en-US" sz="2400" b="1" dirty="0">
                <a:solidFill>
                  <a:srgbClr val="FF3300"/>
                </a:solidFill>
              </a:rPr>
              <a:t>图</a:t>
            </a:r>
            <a:r>
              <a:rPr lang="zh-CN" altLang="en-US" sz="2400" b="1" dirty="0"/>
              <a:t>是强调消息时间顺序的交互图。</a:t>
            </a:r>
          </a:p>
          <a:p>
            <a:r>
              <a:rPr lang="zh-CN" altLang="en-US" sz="2400" b="1" dirty="0" smtClean="0">
                <a:solidFill>
                  <a:srgbClr val="990000"/>
                </a:solidFill>
              </a:rPr>
              <a:t>当</a:t>
            </a:r>
            <a:r>
              <a:rPr lang="zh-CN" altLang="en-US" sz="2400" b="1" dirty="0">
                <a:solidFill>
                  <a:srgbClr val="990000"/>
                </a:solidFill>
              </a:rPr>
              <a:t>执行一个用例行为时，顺序图中的每条消息对应了一个类</a:t>
            </a:r>
            <a:r>
              <a:rPr lang="zh-CN" altLang="en-US" sz="2400" b="1" dirty="0">
                <a:solidFill>
                  <a:srgbClr val="00B050"/>
                </a:solidFill>
              </a:rPr>
              <a:t>操作</a:t>
            </a:r>
            <a:r>
              <a:rPr lang="zh-CN" altLang="en-US" sz="2400" b="1" dirty="0">
                <a:solidFill>
                  <a:srgbClr val="990000"/>
                </a:solidFill>
              </a:rPr>
              <a:t>或状态机中引起状态转换的</a:t>
            </a:r>
            <a:r>
              <a:rPr lang="zh-CN" altLang="en-US" sz="2400" b="1" dirty="0">
                <a:solidFill>
                  <a:srgbClr val="00B050"/>
                </a:solidFill>
              </a:rPr>
              <a:t>触发事件</a:t>
            </a:r>
            <a:r>
              <a:rPr lang="zh-CN" altLang="en-US" sz="2400" b="1" dirty="0">
                <a:solidFill>
                  <a:srgbClr val="990000"/>
                </a:solidFill>
              </a:rPr>
              <a:t>。</a:t>
            </a:r>
          </a:p>
          <a:p>
            <a:endParaRPr lang="zh-CN" altLang="en-US" sz="2400" b="1" dirty="0">
              <a:solidFill>
                <a:srgbClr val="990000"/>
              </a:solidFill>
            </a:endParaRPr>
          </a:p>
          <a:p>
            <a:pPr>
              <a:buFont typeface="Wingdings" panose="05000000000000000000" pitchFamily="2" charset="2"/>
              <a:buNone/>
            </a:pPr>
            <a:endParaRPr lang="zh-CN" altLang="en-US" sz="2400" b="1" dirty="0">
              <a:solidFill>
                <a:srgbClr val="000099"/>
              </a:solidFill>
            </a:endParaRPr>
          </a:p>
          <a:p>
            <a:endParaRPr lang="en-US" altLang="zh-CN" sz="2400" b="1" dirty="0">
              <a:solidFill>
                <a:srgbClr val="000099"/>
              </a:solidFill>
            </a:endParaRPr>
          </a:p>
        </p:txBody>
      </p:sp>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400" b="0" dirty="0">
                <a:solidFill>
                  <a:srgbClr val="0070C0"/>
                </a:solidFill>
                <a:latin typeface="黑体" panose="02010609060101010101" pitchFamily="49" charset="-122"/>
                <a:ea typeface="黑体" panose="02010609060101010101" pitchFamily="49" charset="-122"/>
              </a:rPr>
              <a:t>一</a:t>
            </a:r>
            <a:r>
              <a:rPr lang="zh-CN" altLang="en-US" sz="4400" b="0" dirty="0">
                <a:solidFill>
                  <a:srgbClr val="0070C0"/>
                </a:solidFill>
                <a:latin typeface="黑体" panose="02010609060101010101" pitchFamily="49" charset="-122"/>
                <a:ea typeface="黑体" panose="02010609060101010101" pitchFamily="49" charset="-122"/>
              </a:rPr>
              <a:t>、顺序图</a:t>
            </a:r>
            <a:r>
              <a:rPr lang="zh-CN" altLang="en-US" sz="4400" b="0" dirty="0" smtClean="0">
                <a:solidFill>
                  <a:srgbClr val="0070C0"/>
                </a:solidFill>
                <a:latin typeface="黑体" panose="02010609060101010101" pitchFamily="49" charset="-122"/>
                <a:ea typeface="黑体" panose="02010609060101010101" pitchFamily="49" charset="-122"/>
              </a:rPr>
              <a:t>概述</a:t>
            </a:r>
            <a:endParaRPr lang="zh-CN" altLang="en-US" dirty="0"/>
          </a:p>
        </p:txBody>
      </p:sp>
      <p:sp>
        <p:nvSpPr>
          <p:cNvPr id="6" name="Rectangle 5"/>
          <p:cNvSpPr>
            <a:spLocks noGrp="1" noChangeArrowheads="1"/>
          </p:cNvSpPr>
          <p:nvPr>
            <p:ph type="title"/>
          </p:nvPr>
        </p:nvSpPr>
        <p:spPr>
          <a:xfrm>
            <a:off x="325271" y="3186752"/>
            <a:ext cx="4685999" cy="3710589"/>
          </a:xfrm>
        </p:spPr>
        <p:txBody>
          <a:bodyPr lIns="72000" tIns="108000" rIns="0" bIns="0">
            <a:noAutofit/>
          </a:bodyPr>
          <a:lstStyle/>
          <a:p>
            <a:pPr>
              <a:lnSpc>
                <a:spcPct val="120000"/>
              </a:lnSpc>
              <a:buFont typeface="Arial" panose="020B0604020202020204" pitchFamily="34" charset="0"/>
              <a:buChar char="•"/>
            </a:pPr>
            <a:r>
              <a:rPr lang="zh-CN" altLang="en-US" sz="2400" dirty="0">
                <a:solidFill>
                  <a:srgbClr val="FF3300"/>
                </a:solidFill>
              </a:rPr>
              <a:t>顺序</a:t>
            </a:r>
            <a:r>
              <a:rPr lang="zh-CN" altLang="en-US" sz="2400" dirty="0" smtClean="0">
                <a:solidFill>
                  <a:schemeClr val="tx1"/>
                </a:solidFill>
              </a:rPr>
              <a:t>图</a:t>
            </a:r>
            <a:r>
              <a:rPr lang="zh-CN" altLang="en-US" sz="2400" dirty="0">
                <a:solidFill>
                  <a:schemeClr val="tx1"/>
                </a:solidFill>
              </a:rPr>
              <a:t>将交互关系表示为一个</a:t>
            </a:r>
            <a:r>
              <a:rPr lang="zh-CN" altLang="en-US" sz="2400" dirty="0">
                <a:solidFill>
                  <a:srgbClr val="CC0000"/>
                </a:solidFill>
              </a:rPr>
              <a:t>二维图</a:t>
            </a:r>
            <a:r>
              <a:rPr lang="zh-CN" altLang="en-US" sz="2400" dirty="0" smtClean="0">
                <a:solidFill>
                  <a:schemeClr val="tx1"/>
                </a:solidFill>
              </a:rPr>
              <a:t>。</a:t>
            </a:r>
            <a:r>
              <a:rPr lang="en-US" altLang="zh-CN" sz="2400" dirty="0" smtClean="0">
                <a:solidFill>
                  <a:schemeClr val="tx1"/>
                </a:solidFill>
              </a:rPr>
              <a:t/>
            </a:r>
            <a:br>
              <a:rPr lang="en-US" altLang="zh-CN" sz="2400" dirty="0" smtClean="0">
                <a:solidFill>
                  <a:schemeClr val="tx1"/>
                </a:solidFill>
              </a:rPr>
            </a:br>
            <a:r>
              <a:rPr lang="zh-CN" altLang="en-US" sz="2400" dirty="0" smtClean="0">
                <a:solidFill>
                  <a:srgbClr val="CC0000"/>
                </a:solidFill>
              </a:rPr>
              <a:t>横轴</a:t>
            </a:r>
            <a:r>
              <a:rPr lang="zh-CN" altLang="en-US" sz="2400" dirty="0">
                <a:solidFill>
                  <a:schemeClr val="tx1"/>
                </a:solidFill>
              </a:rPr>
              <a:t>代表了在协作中各独立的对象。</a:t>
            </a:r>
            <a:br>
              <a:rPr lang="zh-CN" altLang="en-US" sz="2400" dirty="0">
                <a:solidFill>
                  <a:schemeClr val="tx1"/>
                </a:solidFill>
              </a:rPr>
            </a:br>
            <a:r>
              <a:rPr lang="zh-CN" altLang="en-US" sz="2400" dirty="0" smtClean="0">
                <a:solidFill>
                  <a:srgbClr val="CC0000"/>
                </a:solidFill>
              </a:rPr>
              <a:t>纵轴</a:t>
            </a:r>
            <a:r>
              <a:rPr lang="zh-CN" altLang="en-US" sz="2400" dirty="0">
                <a:solidFill>
                  <a:schemeClr val="tx1"/>
                </a:solidFill>
              </a:rPr>
              <a:t>是时间轴，时间沿竖线向下延伸</a:t>
            </a:r>
            <a:r>
              <a:rPr lang="zh-CN" altLang="en-US" sz="2400" dirty="0" smtClean="0">
                <a:solidFill>
                  <a:schemeClr val="tx1"/>
                </a:solidFill>
              </a:rPr>
              <a:t>。</a:t>
            </a:r>
            <a:r>
              <a:rPr lang="en-US" altLang="zh-CN" sz="2400" dirty="0" smtClean="0">
                <a:solidFill>
                  <a:schemeClr val="tx1"/>
                </a:solidFill>
              </a:rPr>
              <a:t/>
            </a:r>
            <a:br>
              <a:rPr lang="en-US" altLang="zh-CN" sz="2400" dirty="0" smtClean="0">
                <a:solidFill>
                  <a:schemeClr val="tx1"/>
                </a:solidFill>
              </a:rPr>
            </a:br>
            <a:r>
              <a:rPr lang="zh-CN" altLang="en-US" sz="2400" dirty="0" smtClean="0">
                <a:solidFill>
                  <a:schemeClr val="tx1"/>
                </a:solidFill>
              </a:rPr>
              <a:t>沿</a:t>
            </a:r>
            <a:r>
              <a:rPr lang="zh-CN" altLang="en-US" sz="2400" dirty="0">
                <a:solidFill>
                  <a:schemeClr val="tx1"/>
                </a:solidFill>
              </a:rPr>
              <a:t>时间方向按时间递增顺序列出个对象所发出和接收的消息。</a:t>
            </a:r>
            <a:br>
              <a:rPr lang="zh-CN" altLang="en-US" sz="2400" dirty="0">
                <a:solidFill>
                  <a:schemeClr val="tx1"/>
                </a:solidFill>
              </a:rPr>
            </a:br>
            <a:endParaRPr lang="zh-CN" altLang="en-US" sz="2400" dirty="0">
              <a:solidFill>
                <a:schemeClr val="tx1"/>
              </a:solidFill>
            </a:endParaRPr>
          </a:p>
        </p:txBody>
      </p:sp>
      <p:graphicFrame>
        <p:nvGraphicFramePr>
          <p:cNvPr id="7" name="Object 4"/>
          <p:cNvGraphicFramePr>
            <a:graphicFrameLocks noChangeAspect="1"/>
          </p:cNvGraphicFramePr>
          <p:nvPr>
            <p:extLst>
              <p:ext uri="{D42A27DB-BD31-4B8C-83A1-F6EECF244321}">
                <p14:modId xmlns:p14="http://schemas.microsoft.com/office/powerpoint/2010/main" val="1542094543"/>
              </p:ext>
            </p:extLst>
          </p:nvPr>
        </p:nvGraphicFramePr>
        <p:xfrm>
          <a:off x="5011270" y="3270833"/>
          <a:ext cx="4101152" cy="3254883"/>
        </p:xfrm>
        <a:graphic>
          <a:graphicData uri="http://schemas.openxmlformats.org/presentationml/2006/ole">
            <mc:AlternateContent xmlns:mc="http://schemas.openxmlformats.org/markup-compatibility/2006">
              <mc:Choice xmlns:v="urn:schemas-microsoft-com:vml" Requires="v">
                <p:oleObj spid="_x0000_s101405" r:id="rId4" imgW="4000570" imgH="2459179" progId="Visio.Drawing.6">
                  <p:embed/>
                </p:oleObj>
              </mc:Choice>
              <mc:Fallback>
                <p:oleObj r:id="rId4" imgW="4000570" imgH="2459179" progId="Visio.Drawing.6">
                  <p:embed/>
                  <p:pic>
                    <p:nvPicPr>
                      <p:cNvPr id="12186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1270" y="3270833"/>
                        <a:ext cx="4101152" cy="325488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236113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685800" y="1567542"/>
            <a:ext cx="7772400" cy="526433"/>
          </a:xfrm>
        </p:spPr>
        <p:txBody>
          <a:bodyPr>
            <a:normAutofit fontScale="90000"/>
          </a:bodyPr>
          <a:lstStyle/>
          <a:p>
            <a:r>
              <a:rPr lang="zh-CN" altLang="en-US" dirty="0">
                <a:solidFill>
                  <a:srgbClr val="FF3300"/>
                </a:solidFill>
              </a:rPr>
              <a:t>注意：</a:t>
            </a:r>
          </a:p>
        </p:txBody>
      </p:sp>
      <p:sp>
        <p:nvSpPr>
          <p:cNvPr id="140291" name="Rectangle 3"/>
          <p:cNvSpPr>
            <a:spLocks noGrp="1" noChangeArrowheads="1"/>
          </p:cNvSpPr>
          <p:nvPr>
            <p:ph type="body" idx="1"/>
          </p:nvPr>
        </p:nvSpPr>
        <p:spPr/>
        <p:txBody>
          <a:bodyPr>
            <a:normAutofit/>
          </a:bodyPr>
          <a:lstStyle/>
          <a:p>
            <a:pPr>
              <a:lnSpc>
                <a:spcPct val="90000"/>
              </a:lnSpc>
            </a:pPr>
            <a:r>
              <a:rPr lang="zh-CN" altLang="en-US" sz="2400" b="1" dirty="0"/>
              <a:t>一个用例可对应多个顺序图。</a:t>
            </a:r>
          </a:p>
          <a:p>
            <a:pPr>
              <a:lnSpc>
                <a:spcPct val="90000"/>
              </a:lnSpc>
            </a:pPr>
            <a:endParaRPr lang="zh-CN" altLang="en-US" sz="2400" b="1" dirty="0"/>
          </a:p>
          <a:p>
            <a:pPr>
              <a:lnSpc>
                <a:spcPct val="90000"/>
              </a:lnSpc>
            </a:pPr>
            <a:r>
              <a:rPr lang="zh-CN" altLang="en-US" sz="2400" b="1" dirty="0">
                <a:solidFill>
                  <a:srgbClr val="000099"/>
                </a:solidFill>
              </a:rPr>
              <a:t>通常来说，一个完整的控制流有时是很复杂的，随意，将一个大的控制流分为几个部分放在不同的顺序图中是比较合适的。</a:t>
            </a:r>
          </a:p>
          <a:p>
            <a:pPr>
              <a:lnSpc>
                <a:spcPct val="90000"/>
              </a:lnSpc>
            </a:pPr>
            <a:endParaRPr lang="zh-CN" altLang="en-US" sz="2400" b="1" dirty="0">
              <a:solidFill>
                <a:srgbClr val="000099"/>
              </a:solidFill>
            </a:endParaRPr>
          </a:p>
          <a:p>
            <a:pPr>
              <a:lnSpc>
                <a:spcPct val="90000"/>
              </a:lnSpc>
            </a:pPr>
            <a:r>
              <a:rPr lang="zh-CN" altLang="en-US" sz="2400" b="1" dirty="0">
                <a:solidFill>
                  <a:srgbClr val="990000"/>
                </a:solidFill>
              </a:rPr>
              <a:t>一些顺序图用来描述主要事件流，另一些可以用来描述可选择的路径或例外条件，然后用包来组织这些顺序图的集合。</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六、</a:t>
            </a:r>
            <a:r>
              <a:rPr lang="zh-CN" altLang="en-US" sz="4400" b="0" dirty="0">
                <a:solidFill>
                  <a:srgbClr val="0070C0"/>
                </a:solidFill>
                <a:latin typeface="黑体" panose="02010609060101010101" pitchFamily="49" charset="-122"/>
                <a:ea typeface="黑体" panose="02010609060101010101" pitchFamily="49" charset="-122"/>
              </a:rPr>
              <a:t>顺序</a:t>
            </a:r>
            <a:r>
              <a:rPr lang="zh-CN" altLang="en-US" sz="4400" b="0" dirty="0" smtClean="0">
                <a:solidFill>
                  <a:srgbClr val="0070C0"/>
                </a:solidFill>
                <a:latin typeface="黑体" panose="02010609060101010101" pitchFamily="49" charset="-122"/>
                <a:ea typeface="黑体" panose="02010609060101010101" pitchFamily="49" charset="-122"/>
              </a:rPr>
              <a:t>图建模步骤</a:t>
            </a:r>
            <a:endParaRPr lang="zh-CN" altLang="en-US" dirty="0"/>
          </a:p>
        </p:txBody>
      </p:sp>
    </p:spTree>
    <p:extLst>
      <p:ext uri="{BB962C8B-B14F-4D97-AF65-F5344CB8AC3E}">
        <p14:creationId xmlns:p14="http://schemas.microsoft.com/office/powerpoint/2010/main" val="12501849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920" y="987287"/>
            <a:ext cx="6367305" cy="1642323"/>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六、</a:t>
            </a:r>
            <a:r>
              <a:rPr lang="zh-CN" altLang="en-US" sz="4400" b="0" dirty="0">
                <a:solidFill>
                  <a:srgbClr val="0070C0"/>
                </a:solidFill>
                <a:latin typeface="黑体" panose="02010609060101010101" pitchFamily="49" charset="-122"/>
                <a:ea typeface="黑体" panose="02010609060101010101" pitchFamily="49" charset="-122"/>
              </a:rPr>
              <a:t>顺序</a:t>
            </a:r>
            <a:r>
              <a:rPr lang="zh-CN" altLang="en-US" sz="4400" b="0" dirty="0" smtClean="0">
                <a:solidFill>
                  <a:srgbClr val="0070C0"/>
                </a:solidFill>
                <a:latin typeface="黑体" panose="02010609060101010101" pitchFamily="49" charset="-122"/>
                <a:ea typeface="黑体" panose="02010609060101010101" pitchFamily="49" charset="-122"/>
              </a:rPr>
              <a:t>图建模步骤</a:t>
            </a:r>
            <a:endParaRPr lang="zh-CN" altLang="en-US" dirty="0"/>
          </a:p>
        </p:txBody>
      </p:sp>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1828799" y="2629610"/>
            <a:ext cx="5391741" cy="42363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585497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六、</a:t>
            </a:r>
            <a:r>
              <a:rPr lang="zh-CN" altLang="en-US" sz="4400" b="0" dirty="0">
                <a:solidFill>
                  <a:srgbClr val="0070C0"/>
                </a:solidFill>
                <a:latin typeface="黑体" panose="02010609060101010101" pitchFamily="49" charset="-122"/>
                <a:ea typeface="黑体" panose="02010609060101010101" pitchFamily="49" charset="-122"/>
              </a:rPr>
              <a:t>顺序</a:t>
            </a:r>
            <a:r>
              <a:rPr lang="zh-CN" altLang="en-US" sz="4400" b="0" dirty="0" smtClean="0">
                <a:solidFill>
                  <a:srgbClr val="0070C0"/>
                </a:solidFill>
                <a:latin typeface="黑体" panose="02010609060101010101" pitchFamily="49" charset="-122"/>
                <a:ea typeface="黑体" panose="02010609060101010101" pitchFamily="49" charset="-122"/>
              </a:rPr>
              <a:t>图建模步骤</a:t>
            </a:r>
            <a:endParaRPr lang="zh-CN" altLang="en-US" dirty="0"/>
          </a:p>
        </p:txBody>
      </p:sp>
      <p:sp>
        <p:nvSpPr>
          <p:cNvPr id="6" name="Rectangle 2"/>
          <p:cNvSpPr>
            <a:spLocks noGrp="1" noChangeArrowheads="1"/>
          </p:cNvSpPr>
          <p:nvPr>
            <p:ph type="title"/>
          </p:nvPr>
        </p:nvSpPr>
        <p:spPr>
          <a:xfrm>
            <a:off x="736915" y="1069621"/>
            <a:ext cx="7772400" cy="1609344"/>
          </a:xfrm>
        </p:spPr>
        <p:txBody>
          <a:bodyPr/>
          <a:lstStyle/>
          <a:p>
            <a:endParaRPr lang="zh-CN" altLang="zh-CN"/>
          </a:p>
        </p:txBody>
      </p:sp>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508315" y="965989"/>
            <a:ext cx="8077200" cy="5295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0179688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2"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57200" y="1080525"/>
            <a:ext cx="8229600" cy="5435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六、</a:t>
            </a:r>
            <a:r>
              <a:rPr lang="zh-CN" altLang="en-US" sz="4400" b="0" dirty="0">
                <a:solidFill>
                  <a:srgbClr val="0070C0"/>
                </a:solidFill>
                <a:latin typeface="黑体" panose="02010609060101010101" pitchFamily="49" charset="-122"/>
                <a:ea typeface="黑体" panose="02010609060101010101" pitchFamily="49" charset="-122"/>
              </a:rPr>
              <a:t>顺序</a:t>
            </a:r>
            <a:r>
              <a:rPr lang="zh-CN" altLang="en-US" sz="4400" b="0" dirty="0" smtClean="0">
                <a:solidFill>
                  <a:srgbClr val="0070C0"/>
                </a:solidFill>
                <a:latin typeface="黑体" panose="02010609060101010101" pitchFamily="49" charset="-122"/>
                <a:ea typeface="黑体" panose="02010609060101010101" pitchFamily="49" charset="-122"/>
              </a:rPr>
              <a:t>图建模步骤</a:t>
            </a:r>
            <a:endParaRPr lang="zh-CN" altLang="en-US" dirty="0"/>
          </a:p>
        </p:txBody>
      </p:sp>
    </p:spTree>
    <p:extLst>
      <p:ext uri="{BB962C8B-B14F-4D97-AF65-F5344CB8AC3E}">
        <p14:creationId xmlns:p14="http://schemas.microsoft.com/office/powerpoint/2010/main" val="25445609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type="body" idx="1"/>
          </p:nvPr>
        </p:nvSpPr>
        <p:spPr>
          <a:xfrm>
            <a:off x="386916" y="901880"/>
            <a:ext cx="8083352" cy="1740654"/>
          </a:xfrm>
        </p:spPr>
        <p:txBody>
          <a:bodyPr>
            <a:normAutofit lnSpcReduction="10000"/>
          </a:bodyPr>
          <a:lstStyle/>
          <a:p>
            <a:r>
              <a:rPr lang="en-US" altLang="zh-CN" b="1" dirty="0"/>
              <a:t>UML2.0</a:t>
            </a:r>
            <a:r>
              <a:rPr lang="zh-CN" altLang="en-US" b="1" dirty="0"/>
              <a:t>针对顺序图添加了一个有用的改动。</a:t>
            </a:r>
          </a:p>
          <a:p>
            <a:r>
              <a:rPr lang="zh-CN" altLang="en-US" b="1" dirty="0" smtClean="0">
                <a:solidFill>
                  <a:srgbClr val="0033CC"/>
                </a:solidFill>
              </a:rPr>
              <a:t>帧</a:t>
            </a:r>
            <a:r>
              <a:rPr lang="zh-CN" altLang="en-US" b="1" dirty="0">
                <a:solidFill>
                  <a:srgbClr val="0033CC"/>
                </a:solidFill>
              </a:rPr>
              <a:t>化一个顺序图：用一个边框包围它，并在其左上角添加一个间隔区。这个间隔区包含了识别该顺序图的信息。</a:t>
            </a:r>
          </a:p>
          <a:p>
            <a:r>
              <a:rPr lang="zh-CN" altLang="en-US" b="1" dirty="0" smtClean="0">
                <a:solidFill>
                  <a:srgbClr val="CC0000"/>
                </a:solidFill>
              </a:rPr>
              <a:t>间隔区</a:t>
            </a:r>
            <a:r>
              <a:rPr lang="zh-CN" altLang="en-US" b="1" dirty="0">
                <a:solidFill>
                  <a:srgbClr val="CC0000"/>
                </a:solidFill>
              </a:rPr>
              <a:t>中，有操作符（描述帧中的图的类型的表达式）和图所描绘的交互的名字。</a:t>
            </a:r>
          </a:p>
          <a:p>
            <a:endParaRPr lang="zh-CN" altLang="en-US" b="1" dirty="0">
              <a:solidFill>
                <a:srgbClr val="CC0000"/>
              </a:solidFill>
            </a:endParaRPr>
          </a:p>
          <a:p>
            <a:endParaRPr lang="zh-CN" altLang="en-US" b="1" dirty="0"/>
          </a:p>
          <a:p>
            <a:endParaRPr lang="en-US" altLang="zh-CN" b="1" dirty="0"/>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七、帧化顺序图</a:t>
            </a:r>
            <a:endParaRPr lang="zh-CN" altLang="en-US" dirty="0"/>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3593" y="2395275"/>
            <a:ext cx="5596926" cy="2886654"/>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5"/>
          <p:cNvSpPr>
            <a:spLocks noChangeArrowheads="1"/>
          </p:cNvSpPr>
          <p:nvPr/>
        </p:nvSpPr>
        <p:spPr bwMode="auto">
          <a:xfrm>
            <a:off x="76937" y="3721876"/>
            <a:ext cx="2314134" cy="1293116"/>
          </a:xfrm>
          <a:prstGeom prst="wedgeRectCallout">
            <a:avLst>
              <a:gd name="adj1" fmla="val 67544"/>
              <a:gd name="adj2" fmla="val -135744"/>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1600" b="1" dirty="0">
                <a:solidFill>
                  <a:srgbClr val="FF3300"/>
                </a:solidFill>
              </a:rPr>
              <a:t>间隔区：</a:t>
            </a:r>
          </a:p>
          <a:p>
            <a:r>
              <a:rPr lang="zh-CN" altLang="en-US" sz="1600" b="1" dirty="0">
                <a:solidFill>
                  <a:srgbClr val="FF3300"/>
                </a:solidFill>
              </a:rPr>
              <a:t>对于一个顺序图，操作符是 </a:t>
            </a:r>
            <a:r>
              <a:rPr lang="en-US" altLang="zh-CN" sz="1600" b="1" dirty="0" err="1">
                <a:solidFill>
                  <a:srgbClr val="FF3300"/>
                </a:solidFill>
              </a:rPr>
              <a:t>sd</a:t>
            </a:r>
            <a:r>
              <a:rPr lang="en-US" altLang="zh-CN" sz="1600" b="1" dirty="0">
                <a:solidFill>
                  <a:srgbClr val="FF3300"/>
                </a:solidFill>
              </a:rPr>
              <a:t> </a:t>
            </a:r>
            <a:r>
              <a:rPr lang="zh-CN" altLang="en-US" sz="1600" b="1" dirty="0">
                <a:solidFill>
                  <a:srgbClr val="FF3300"/>
                </a:solidFill>
              </a:rPr>
              <a:t>（</a:t>
            </a:r>
            <a:r>
              <a:rPr lang="en-US" altLang="zh-CN" sz="1600" b="1" dirty="0">
                <a:solidFill>
                  <a:srgbClr val="FF3300"/>
                </a:solidFill>
              </a:rPr>
              <a:t>sequence diagram</a:t>
            </a:r>
            <a:r>
              <a:rPr lang="zh-CN" altLang="en-US" sz="1600" b="1" dirty="0">
                <a:solidFill>
                  <a:srgbClr val="FF3300"/>
                </a:solidFill>
              </a:rPr>
              <a:t>）</a:t>
            </a:r>
            <a:r>
              <a:rPr lang="en-US" altLang="zh-CN" sz="1600" b="1" dirty="0">
                <a:solidFill>
                  <a:srgbClr val="FF3300"/>
                </a:solidFill>
              </a:rPr>
              <a:t>.</a:t>
            </a:r>
          </a:p>
          <a:p>
            <a:r>
              <a:rPr lang="en-US" altLang="zh-CN" sz="1600" b="1" dirty="0">
                <a:solidFill>
                  <a:srgbClr val="FF3300"/>
                </a:solidFill>
              </a:rPr>
              <a:t> </a:t>
            </a:r>
            <a:r>
              <a:rPr lang="en-US" altLang="zh-CN" sz="1600" b="1" dirty="0" err="1">
                <a:solidFill>
                  <a:srgbClr val="FF3300"/>
                </a:solidFill>
              </a:rPr>
              <a:t>BuySoda</a:t>
            </a:r>
            <a:r>
              <a:rPr lang="zh-CN" altLang="en-US" sz="1600" b="1" dirty="0">
                <a:solidFill>
                  <a:srgbClr val="FF3300"/>
                </a:solidFill>
              </a:rPr>
              <a:t>是交互的名字。</a:t>
            </a:r>
          </a:p>
          <a:p>
            <a:pPr algn="ctr"/>
            <a:endParaRPr lang="en-US" altLang="zh-CN" b="1" dirty="0">
              <a:solidFill>
                <a:srgbClr val="FF3300"/>
              </a:solidFill>
            </a:endParaRPr>
          </a:p>
        </p:txBody>
      </p:sp>
      <p:sp>
        <p:nvSpPr>
          <p:cNvPr id="9" name="Rectangle 3"/>
          <p:cNvSpPr txBox="1">
            <a:spLocks noChangeArrowheads="1"/>
          </p:cNvSpPr>
          <p:nvPr/>
        </p:nvSpPr>
        <p:spPr>
          <a:xfrm>
            <a:off x="386916" y="5503440"/>
            <a:ext cx="8229600" cy="1179074"/>
          </a:xfrm>
          <a:prstGeom prst="rect">
            <a:avLst/>
          </a:prstGeom>
        </p:spPr>
        <p:txBody>
          <a:bodyPr vert="horz" lIns="91440" tIns="45720" rIns="91440" bIns="45720" rtlCol="0">
            <a:normAutofit fontScale="62500" lnSpcReduction="20000"/>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r>
              <a:rPr lang="zh-CN" altLang="en-US" sz="3200" b="1" dirty="0">
                <a:solidFill>
                  <a:srgbClr val="FF0000"/>
                </a:solidFill>
              </a:rPr>
              <a:t>用例文档是基本事件流和可选事件流如何在一个顺序图中表示出来？</a:t>
            </a:r>
            <a:endParaRPr lang="en-US" altLang="zh-CN" sz="3200" b="1" dirty="0" smtClean="0">
              <a:solidFill>
                <a:srgbClr val="FF0000"/>
              </a:solidFill>
            </a:endParaRPr>
          </a:p>
          <a:p>
            <a:r>
              <a:rPr lang="zh-CN" altLang="en-US" sz="2800" b="1" dirty="0" smtClean="0">
                <a:solidFill>
                  <a:srgbClr val="000099"/>
                </a:solidFill>
              </a:rPr>
              <a:t>将非顺序执行的部分封装为一个片段，针对该片段实施各种不同的操作，从而表达各种不同的操作。或将一个完整的顺序图封装为一个片段，从而用来分析更复杂的用例行为（顺序图的分拆和引用）。</a:t>
            </a:r>
            <a:endParaRPr lang="en-US" altLang="zh-CN" sz="2800" b="1" dirty="0" smtClean="0">
              <a:solidFill>
                <a:srgbClr val="000099"/>
              </a:solidFill>
            </a:endParaRPr>
          </a:p>
          <a:p>
            <a:endParaRPr lang="en-US" altLang="zh-CN" sz="2800" b="1" dirty="0">
              <a:solidFill>
                <a:srgbClr val="000099"/>
              </a:solidFill>
            </a:endParaRPr>
          </a:p>
        </p:txBody>
      </p:sp>
      <p:grpSp>
        <p:nvGrpSpPr>
          <p:cNvPr id="11" name="组合 10"/>
          <p:cNvGrpSpPr/>
          <p:nvPr/>
        </p:nvGrpSpPr>
        <p:grpSpPr>
          <a:xfrm>
            <a:off x="2768981" y="2335322"/>
            <a:ext cx="5646149" cy="3151069"/>
            <a:chOff x="2793592" y="2358049"/>
            <a:chExt cx="5646149" cy="3298939"/>
          </a:xfrm>
        </p:grpSpPr>
        <p:pic>
          <p:nvPicPr>
            <p:cNvPr id="5" name="图片 4"/>
            <p:cNvPicPr>
              <a:picLocks noChangeAspect="1"/>
            </p:cNvPicPr>
            <p:nvPr/>
          </p:nvPicPr>
          <p:blipFill>
            <a:blip r:embed="rId4"/>
            <a:stretch>
              <a:fillRect/>
            </a:stretch>
          </p:blipFill>
          <p:spPr>
            <a:xfrm>
              <a:off x="2793592" y="2358049"/>
              <a:ext cx="5646149" cy="3298939"/>
            </a:xfrm>
            <a:prstGeom prst="rect">
              <a:avLst/>
            </a:prstGeom>
          </p:spPr>
        </p:pic>
        <p:sp>
          <p:nvSpPr>
            <p:cNvPr id="10" name="椭圆 9"/>
            <p:cNvSpPr/>
            <p:nvPr/>
          </p:nvSpPr>
          <p:spPr>
            <a:xfrm>
              <a:off x="3526971" y="3441779"/>
              <a:ext cx="1590261" cy="550912"/>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43259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1000"/>
                                        <p:tgtEl>
                                          <p:spTgt spid="9">
                                            <p:txEl>
                                              <p:pRg st="1" end="1"/>
                                            </p:txEl>
                                          </p:spTgt>
                                        </p:tgtEl>
                                      </p:cBhvr>
                                    </p:animEffect>
                                    <p:anim calcmode="lin" valueType="num">
                                      <p:cBhvr>
                                        <p:cTn id="1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 presetClass="entr" presetSubtype="0"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457199" y="1039112"/>
            <a:ext cx="8374427" cy="460277"/>
          </a:xfrm>
        </p:spPr>
        <p:txBody>
          <a:bodyPr>
            <a:normAutofit/>
          </a:bodyPr>
          <a:lstStyle/>
          <a:p>
            <a:r>
              <a:rPr lang="zh-CN" altLang="en-US" sz="2400" dirty="0"/>
              <a:t>交互片段</a:t>
            </a:r>
            <a:r>
              <a:rPr lang="zh-CN" altLang="en-US" sz="2400" b="0" dirty="0"/>
              <a:t>（</a:t>
            </a:r>
            <a:r>
              <a:rPr lang="en-US" altLang="zh-CN" sz="2400" b="0" dirty="0"/>
              <a:t>interaction fragment</a:t>
            </a:r>
            <a:r>
              <a:rPr lang="zh-CN" altLang="en-US" sz="2400" b="0" dirty="0"/>
              <a:t>）</a:t>
            </a:r>
          </a:p>
        </p:txBody>
      </p:sp>
      <p:sp>
        <p:nvSpPr>
          <p:cNvPr id="132099" name="Rectangle 3"/>
          <p:cNvSpPr>
            <a:spLocks noGrp="1" noChangeArrowheads="1"/>
          </p:cNvSpPr>
          <p:nvPr>
            <p:ph type="body" idx="1"/>
          </p:nvPr>
        </p:nvSpPr>
        <p:spPr>
          <a:xfrm>
            <a:off x="457200" y="1499390"/>
            <a:ext cx="8229600" cy="1113182"/>
          </a:xfrm>
        </p:spPr>
        <p:txBody>
          <a:bodyPr/>
          <a:lstStyle/>
          <a:p>
            <a:r>
              <a:rPr lang="zh-CN" altLang="en-US" b="1" dirty="0">
                <a:solidFill>
                  <a:srgbClr val="0033CC"/>
                </a:solidFill>
              </a:rPr>
              <a:t>交互片段是</a:t>
            </a:r>
            <a:r>
              <a:rPr lang="en-US" altLang="zh-CN" b="1" dirty="0">
                <a:solidFill>
                  <a:srgbClr val="0033CC"/>
                </a:solidFill>
              </a:rPr>
              <a:t>UML2.0</a:t>
            </a:r>
            <a:r>
              <a:rPr lang="zh-CN" altLang="en-US" b="1" dirty="0">
                <a:solidFill>
                  <a:srgbClr val="0033CC"/>
                </a:solidFill>
              </a:rPr>
              <a:t>中对一个顺序图的某一段的一般的称呼。</a:t>
            </a:r>
          </a:p>
          <a:p>
            <a:r>
              <a:rPr lang="zh-CN" altLang="en-US" b="1" dirty="0" smtClean="0">
                <a:solidFill>
                  <a:srgbClr val="0033CC"/>
                </a:solidFill>
              </a:rPr>
              <a:t>画法</a:t>
            </a:r>
            <a:r>
              <a:rPr lang="zh-CN" altLang="en-US" b="1" dirty="0">
                <a:solidFill>
                  <a:srgbClr val="0033CC"/>
                </a:solidFill>
              </a:rPr>
              <a:t>和帧化整个顺序图是相似的。只是在</a:t>
            </a:r>
            <a:r>
              <a:rPr lang="zh-CN" altLang="en-US" b="1" dirty="0">
                <a:solidFill>
                  <a:srgbClr val="CC0000"/>
                </a:solidFill>
              </a:rPr>
              <a:t>间隔区中，</a:t>
            </a:r>
            <a:r>
              <a:rPr lang="zh-CN" altLang="en-US" b="1" dirty="0">
                <a:solidFill>
                  <a:srgbClr val="FF3300"/>
                </a:solidFill>
              </a:rPr>
              <a:t>不同类型的交互片段，其片段类型（操作符）也不同。</a:t>
            </a:r>
          </a:p>
          <a:p>
            <a:endParaRPr lang="zh-CN" altLang="en-US" b="1" dirty="0">
              <a:solidFill>
                <a:srgbClr val="0033CC"/>
              </a:solidFill>
            </a:endParaRPr>
          </a:p>
          <a:p>
            <a:endParaRPr lang="en-US" altLang="zh-CN" b="1" dirty="0">
              <a:solidFill>
                <a:srgbClr val="008000"/>
              </a:solidFill>
            </a:endParaRPr>
          </a:p>
        </p:txBody>
      </p:sp>
      <p:sp>
        <p:nvSpPr>
          <p:cNvPr id="132101" name="Rectangle 5"/>
          <p:cNvSpPr>
            <a:spLocks noChangeArrowheads="1"/>
          </p:cNvSpPr>
          <p:nvPr/>
        </p:nvSpPr>
        <p:spPr bwMode="auto">
          <a:xfrm>
            <a:off x="457200" y="4114800"/>
            <a:ext cx="8229600" cy="441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3688">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113" indent="-2921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613" indent="-315913">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58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0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2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4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90000"/>
              </a:lnSpc>
            </a:pPr>
            <a:endParaRPr lang="zh-CN" altLang="zh-CN" b="1"/>
          </a:p>
        </p:txBody>
      </p:sp>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七、帧化顺序图</a:t>
            </a:r>
            <a:endParaRPr lang="zh-CN" altLang="en-US" dirty="0"/>
          </a:p>
        </p:txBody>
      </p:sp>
      <p:graphicFrame>
        <p:nvGraphicFramePr>
          <p:cNvPr id="6" name="Group 83"/>
          <p:cNvGraphicFramePr>
            <a:graphicFrameLocks/>
          </p:cNvGraphicFramePr>
          <p:nvPr>
            <p:extLst>
              <p:ext uri="{D42A27DB-BD31-4B8C-83A1-F6EECF244321}">
                <p14:modId xmlns:p14="http://schemas.microsoft.com/office/powerpoint/2010/main" val="2659238625"/>
              </p:ext>
            </p:extLst>
          </p:nvPr>
        </p:nvGraphicFramePr>
        <p:xfrm>
          <a:off x="565110" y="2666015"/>
          <a:ext cx="8013779" cy="3913924"/>
        </p:xfrm>
        <a:graphic>
          <a:graphicData uri="http://schemas.openxmlformats.org/drawingml/2006/table">
            <a:tbl>
              <a:tblPr/>
              <a:tblGrid>
                <a:gridCol w="2381873">
                  <a:extLst>
                    <a:ext uri="{9D8B030D-6E8A-4147-A177-3AD203B41FA5}">
                      <a16:colId xmlns:a16="http://schemas.microsoft.com/office/drawing/2014/main" val="1445703549"/>
                    </a:ext>
                  </a:extLst>
                </a:gridCol>
                <a:gridCol w="5631906">
                  <a:extLst>
                    <a:ext uri="{9D8B030D-6E8A-4147-A177-3AD203B41FA5}">
                      <a16:colId xmlns:a16="http://schemas.microsoft.com/office/drawing/2014/main" val="102762940"/>
                    </a:ext>
                  </a:extLst>
                </a:gridCol>
              </a:tblGrid>
              <a:tr h="435247">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600" b="1" i="0" u="none" strike="noStrike" cap="none" normalizeH="0" baseline="0" dirty="0" smtClean="0">
                          <a:ln>
                            <a:noFill/>
                          </a:ln>
                          <a:solidFill>
                            <a:srgbClr val="0033CC"/>
                          </a:solidFill>
                          <a:effectLst/>
                          <a:latin typeface="Arial" panose="020B0604020202020204" pitchFamily="34" charset="0"/>
                          <a:ea typeface="宋体" panose="02010600030101010101" pitchFamily="2" charset="-122"/>
                        </a:rPr>
                        <a:t>交互片段类型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600" b="1" i="0" u="none" strike="noStrike" cap="none" normalizeH="0" baseline="0" smtClean="0">
                          <a:ln>
                            <a:noFill/>
                          </a:ln>
                          <a:solidFill>
                            <a:srgbClr val="0033CC"/>
                          </a:solidFill>
                          <a:effectLst/>
                          <a:latin typeface="Arial" panose="020B0604020202020204" pitchFamily="34" charset="0"/>
                          <a:ea typeface="宋体" panose="02010600030101010101" pitchFamily="2" charset="-122"/>
                        </a:rPr>
                        <a:t>作用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extLst>
                  <a:ext uri="{0D108BD9-81ED-4DB2-BD59-A6C34878D82A}">
                    <a16:rowId xmlns:a16="http://schemas.microsoft.com/office/drawing/2014/main" val="193876275"/>
                  </a:ext>
                </a:extLst>
              </a:tr>
              <a:tr h="334838">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600" b="1" i="0" u="none" strike="noStrike" cap="none" normalizeH="0" baseline="0" dirty="0" smtClean="0">
                          <a:ln>
                            <a:noFill/>
                          </a:ln>
                          <a:solidFill>
                            <a:srgbClr val="FF3300"/>
                          </a:solidFill>
                          <a:effectLst/>
                          <a:latin typeface="Arial" panose="020B0604020202020204" pitchFamily="34" charset="0"/>
                          <a:ea typeface="宋体" panose="02010600030101010101" pitchFamily="2" charset="-122"/>
                        </a:rPr>
                        <a:t>ref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分解大型的顺序图，类似于用例关系中的</a:t>
                      </a:r>
                      <a:r>
                        <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include</a:t>
                      </a:r>
                      <a:r>
                        <a:rPr kumimoji="0" lang="zh-CN" alt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（程序设计语言中的文件包含）</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990702801"/>
                  </a:ext>
                </a:extLst>
              </a:tr>
              <a:tr h="431579">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600" b="1" i="0" u="none" strike="noStrike" cap="none" normalizeH="0" baseline="0" dirty="0" smtClean="0">
                          <a:ln>
                            <a:noFill/>
                          </a:ln>
                          <a:solidFill>
                            <a:srgbClr val="FF3300"/>
                          </a:solidFill>
                          <a:effectLst/>
                          <a:latin typeface="Arial" panose="020B0604020202020204" pitchFamily="34" charset="0"/>
                          <a:ea typeface="宋体" panose="02010600030101010101" pitchFamily="2" charset="-122"/>
                        </a:rPr>
                        <a:t>loop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990000"/>
                          </a:solidFill>
                          <a:effectLst/>
                          <a:latin typeface="Arial" panose="020B0604020202020204" pitchFamily="34" charset="0"/>
                          <a:ea typeface="宋体" panose="02010600030101010101" pitchFamily="2" charset="-122"/>
                        </a:rPr>
                        <a:t>循环执行该片段内的交互，直到判断条件为假。类似于程序设计语言中的循环语句。</a:t>
                      </a:r>
                      <a:endParaRPr kumimoji="0" lang="zh-CN" altLang="en-US" sz="1600" b="0" i="0" u="none" strike="noStrike" cap="none" normalizeH="0" baseline="0" dirty="0" smtClean="0">
                        <a:ln>
                          <a:noFill/>
                        </a:ln>
                        <a:solidFill>
                          <a:srgbClr val="99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368054773"/>
                  </a:ext>
                </a:extLst>
              </a:tr>
              <a:tr h="312499">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600" b="1"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opt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99"/>
                          </a:solidFill>
                          <a:effectLst/>
                          <a:latin typeface="Arial" panose="020B0604020202020204" pitchFamily="34" charset="0"/>
                          <a:ea typeface="宋体" panose="02010600030101010101" pitchFamily="2" charset="-122"/>
                        </a:rPr>
                        <a:t>包含在此片段中的交互只有在判断条件为真时才执行。</a:t>
                      </a:r>
                      <a:endParaRPr kumimoji="0" lang="zh-CN" altLang="en-US" sz="1600" b="0" i="0" u="none" strike="noStrike" cap="none" normalizeH="0" baseline="0" dirty="0" smtClean="0">
                        <a:ln>
                          <a:noFill/>
                        </a:ln>
                        <a:solidFill>
                          <a:srgbClr val="000099"/>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835774737"/>
                  </a:ext>
                </a:extLst>
              </a:tr>
              <a:tr h="357745">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600" b="1"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根据判断条件，选择片段中的一个交互执行。类似与程序设计语言中的</a:t>
                      </a: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if..else</a:t>
                      </a:r>
                      <a:r>
                        <a:rPr kumimoji="0" lang="zh-CN" alt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语句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55105145"/>
                  </a:ext>
                </a:extLst>
              </a:tr>
              <a:tr h="284101">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600" b="1"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par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600" b="1" i="0" u="none" strike="noStrike" cap="none" normalizeH="0" baseline="0" smtClean="0">
                          <a:ln>
                            <a:noFill/>
                          </a:ln>
                          <a:solidFill>
                            <a:srgbClr val="990000"/>
                          </a:solidFill>
                          <a:effectLst/>
                          <a:latin typeface="Arial" panose="020B0604020202020204" pitchFamily="34" charset="0"/>
                          <a:ea typeface="宋体" panose="02010600030101010101" pitchFamily="2" charset="-122"/>
                        </a:rPr>
                        <a:t>片段中的各个交互并行执行。</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69547381"/>
                  </a:ext>
                </a:extLst>
              </a:tr>
              <a:tr h="450659">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600" b="1"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break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当包含在</a:t>
                      </a:r>
                      <a:r>
                        <a:rPr kumimoji="0" lang="en-US" altLang="zh-CN" sz="16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break</a:t>
                      </a:r>
                      <a:r>
                        <a:rPr kumimoji="0" lang="zh-CN" altLang="en-US" sz="16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片段中的交互发生时，则退出任何一个交互。类似于程序设计语言中的</a:t>
                      </a:r>
                      <a:r>
                        <a:rPr kumimoji="0" lang="en-US" altLang="zh-CN" sz="16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break</a:t>
                      </a:r>
                      <a:r>
                        <a:rPr kumimoji="0" lang="zh-CN" altLang="en-US" sz="16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语句</a:t>
                      </a:r>
                      <a:endParaRPr kumimoji="0" lang="zh-CN" altLang="en-US" sz="1600" b="0" i="0" u="none" strike="noStrike" cap="none" normalizeH="0" baseline="0" smtClean="0">
                        <a:ln>
                          <a:noFill/>
                        </a:ln>
                        <a:solidFill>
                          <a:srgbClr val="000099"/>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467475431"/>
                  </a:ext>
                </a:extLst>
              </a:tr>
              <a:tr h="491637">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zh-CN"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734315163"/>
                  </a:ext>
                </a:extLst>
              </a:tr>
            </a:tbl>
          </a:graphicData>
        </a:graphic>
      </p:graphicFrame>
    </p:spTree>
    <p:extLst>
      <p:ext uri="{BB962C8B-B14F-4D97-AF65-F5344CB8AC3E}">
        <p14:creationId xmlns:p14="http://schemas.microsoft.com/office/powerpoint/2010/main" val="40810960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type="body" idx="1"/>
          </p:nvPr>
        </p:nvSpPr>
        <p:spPr>
          <a:xfrm>
            <a:off x="455900" y="1473645"/>
            <a:ext cx="8517714" cy="1700065"/>
          </a:xfrm>
        </p:spPr>
        <p:txBody>
          <a:bodyPr>
            <a:normAutofit lnSpcReduction="10000"/>
          </a:bodyPr>
          <a:lstStyle/>
          <a:p>
            <a:pPr>
              <a:lnSpc>
                <a:spcPct val="90000"/>
              </a:lnSpc>
            </a:pPr>
            <a:r>
              <a:rPr lang="zh-CN" altLang="en-US" b="1" dirty="0"/>
              <a:t>为一个用例的多个场景创建实例顺序图，图和图之间的相当一部分内容是重复的。</a:t>
            </a:r>
          </a:p>
          <a:p>
            <a:pPr>
              <a:lnSpc>
                <a:spcPct val="90000"/>
              </a:lnSpc>
            </a:pPr>
            <a:r>
              <a:rPr lang="en-US" altLang="zh-CN" b="1" dirty="0" smtClean="0">
                <a:solidFill>
                  <a:srgbClr val="0033CC"/>
                </a:solidFill>
              </a:rPr>
              <a:t>ref</a:t>
            </a:r>
            <a:r>
              <a:rPr lang="zh-CN" altLang="en-US" b="1" dirty="0">
                <a:solidFill>
                  <a:srgbClr val="0033CC"/>
                </a:solidFill>
              </a:rPr>
              <a:t>交互片段能够在一张顺序图</a:t>
            </a:r>
            <a:r>
              <a:rPr lang="zh-CN" altLang="en-US" b="1" dirty="0" smtClean="0">
                <a:solidFill>
                  <a:srgbClr val="0033CC"/>
                </a:solidFill>
              </a:rPr>
              <a:t>中复用</a:t>
            </a:r>
            <a:r>
              <a:rPr lang="zh-CN" altLang="en-US" b="1" dirty="0">
                <a:solidFill>
                  <a:srgbClr val="0033CC"/>
                </a:solidFill>
              </a:rPr>
              <a:t>另一张顺序图的部分内容。</a:t>
            </a:r>
          </a:p>
          <a:p>
            <a:pPr>
              <a:lnSpc>
                <a:spcPct val="90000"/>
              </a:lnSpc>
            </a:pPr>
            <a:r>
              <a:rPr lang="zh-CN" altLang="en-US" b="1" dirty="0" smtClean="0">
                <a:solidFill>
                  <a:srgbClr val="990000"/>
                </a:solidFill>
              </a:rPr>
              <a:t>使用</a:t>
            </a:r>
            <a:r>
              <a:rPr lang="zh-CN" altLang="en-US" b="1" dirty="0">
                <a:solidFill>
                  <a:srgbClr val="990000"/>
                </a:solidFill>
              </a:rPr>
              <a:t>方法：使用</a:t>
            </a:r>
            <a:r>
              <a:rPr lang="en-US" altLang="zh-CN" b="1" dirty="0">
                <a:solidFill>
                  <a:srgbClr val="990000"/>
                </a:solidFill>
              </a:rPr>
              <a:t>ref</a:t>
            </a:r>
            <a:r>
              <a:rPr lang="zh-CN" altLang="en-US" b="1" dirty="0">
                <a:solidFill>
                  <a:srgbClr val="990000"/>
                </a:solidFill>
              </a:rPr>
              <a:t>交互片段并写明引用的交互图的名称</a:t>
            </a:r>
            <a:r>
              <a:rPr lang="zh-CN" altLang="en-US" b="1" dirty="0" smtClean="0">
                <a:solidFill>
                  <a:srgbClr val="990000"/>
                </a:solidFill>
              </a:rPr>
              <a:t>。</a:t>
            </a:r>
            <a:r>
              <a:rPr lang="en-US" altLang="zh-CN" b="1" dirty="0" smtClean="0">
                <a:solidFill>
                  <a:srgbClr val="FF3300"/>
                </a:solidFill>
              </a:rPr>
              <a:t>ref</a:t>
            </a:r>
            <a:r>
              <a:rPr lang="zh-CN" altLang="en-US" b="1" dirty="0">
                <a:solidFill>
                  <a:srgbClr val="FF3300"/>
                </a:solidFill>
              </a:rPr>
              <a:t>交互片段也叫做交互事件（</a:t>
            </a:r>
            <a:r>
              <a:rPr lang="en-US" altLang="zh-CN" b="1" dirty="0">
                <a:solidFill>
                  <a:srgbClr val="FF3300"/>
                </a:solidFill>
              </a:rPr>
              <a:t>interaction occurrence</a:t>
            </a:r>
            <a:r>
              <a:rPr lang="zh-CN" altLang="en-US" b="1" dirty="0">
                <a:solidFill>
                  <a:srgbClr val="FF3300"/>
                </a:solidFill>
              </a:rPr>
              <a:t>）。</a:t>
            </a:r>
          </a:p>
          <a:p>
            <a:pPr>
              <a:lnSpc>
                <a:spcPct val="90000"/>
              </a:lnSpc>
              <a:buFont typeface="Wingdings" panose="05000000000000000000" pitchFamily="2" charset="2"/>
              <a:buNone/>
            </a:pPr>
            <a:endParaRPr lang="zh-CN" altLang="en-US" b="1" dirty="0">
              <a:solidFill>
                <a:srgbClr val="FF3300"/>
              </a:solidFill>
            </a:endParaRPr>
          </a:p>
          <a:p>
            <a:pPr>
              <a:lnSpc>
                <a:spcPct val="90000"/>
              </a:lnSpc>
              <a:buFont typeface="Wingdings" panose="05000000000000000000" pitchFamily="2" charset="2"/>
              <a:buNone/>
            </a:pPr>
            <a:endParaRPr lang="zh-CN" altLang="en-US" dirty="0"/>
          </a:p>
          <a:p>
            <a:pPr>
              <a:lnSpc>
                <a:spcPct val="90000"/>
              </a:lnSpc>
            </a:pPr>
            <a:endParaRPr lang="zh-CN" altLang="en-US" dirty="0"/>
          </a:p>
          <a:p>
            <a:pPr>
              <a:lnSpc>
                <a:spcPct val="90000"/>
              </a:lnSpc>
            </a:pPr>
            <a:endParaRPr lang="en-US" altLang="zh-CN" dirty="0"/>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七、帧化顺序图</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224631" y="948559"/>
            <a:ext cx="4176984"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1.</a:t>
            </a:r>
            <a:r>
              <a:rPr kumimoji="1" lang="zh-Hans" altLang="en-US" sz="2400" b="1" dirty="0">
                <a:solidFill>
                  <a:srgbClr val="FF0000"/>
                </a:solidFill>
                <a:latin typeface="Heiti SC Medium" pitchFamily="2" charset="-128"/>
                <a:ea typeface="Heiti SC Medium" pitchFamily="2" charset="-128"/>
              </a:rPr>
              <a:t> </a:t>
            </a:r>
            <a:r>
              <a:rPr kumimoji="1" lang="en-US" altLang="zh-Hans" sz="2400" b="1" dirty="0">
                <a:solidFill>
                  <a:srgbClr val="FF0000"/>
                </a:solidFill>
                <a:latin typeface="Heiti SC Medium" pitchFamily="2" charset="-128"/>
                <a:ea typeface="Heiti SC Medium" pitchFamily="2" charset="-128"/>
              </a:rPr>
              <a:t>ref </a:t>
            </a:r>
            <a:r>
              <a:rPr kumimoji="1" lang="zh-CN" altLang="en-US" sz="2400" b="1" dirty="0">
                <a:solidFill>
                  <a:srgbClr val="FF0000"/>
                </a:solidFill>
                <a:latin typeface="Heiti SC Medium" pitchFamily="2" charset="-128"/>
                <a:ea typeface="Heiti SC Medium" pitchFamily="2" charset="-128"/>
              </a:rPr>
              <a:t>交互片段</a:t>
            </a:r>
            <a:r>
              <a:rPr kumimoji="1" lang="en-US" altLang="zh-CN" sz="2400" b="1" dirty="0">
                <a:solidFill>
                  <a:srgbClr val="FF0000"/>
                </a:solidFill>
                <a:latin typeface="Heiti SC Medium" pitchFamily="2" charset="-128"/>
                <a:ea typeface="Heiti SC Medium" pitchFamily="2" charset="-128"/>
              </a:rPr>
              <a:t>---</a:t>
            </a:r>
            <a:r>
              <a:rPr kumimoji="1" lang="zh-CN" altLang="en-US" sz="2400" b="1" dirty="0">
                <a:solidFill>
                  <a:srgbClr val="FF0000"/>
                </a:solidFill>
                <a:latin typeface="Heiti SC Medium" pitchFamily="2" charset="-128"/>
                <a:ea typeface="Heiti SC Medium" pitchFamily="2" charset="-128"/>
              </a:rPr>
              <a:t>（</a:t>
            </a:r>
            <a:r>
              <a:rPr kumimoji="1" lang="en-US" altLang="zh-Hans" sz="2400" b="1" dirty="0">
                <a:solidFill>
                  <a:srgbClr val="FF0000"/>
                </a:solidFill>
                <a:latin typeface="Heiti SC Medium" pitchFamily="2" charset="-128"/>
                <a:ea typeface="Heiti SC Medium" pitchFamily="2" charset="-128"/>
              </a:rPr>
              <a:t>reference</a:t>
            </a:r>
            <a:r>
              <a:rPr kumimoji="1" lang="zh-Hans" altLang="en-US" sz="2400" b="1" dirty="0" smtClean="0">
                <a:solidFill>
                  <a:srgbClr val="FF0000"/>
                </a:solidFill>
                <a:latin typeface="Heiti SC Medium" pitchFamily="2" charset="-128"/>
                <a:ea typeface="Heiti SC Medium" pitchFamily="2" charset="-128"/>
              </a:rPr>
              <a:t>）</a:t>
            </a:r>
            <a:endParaRPr kumimoji="1" lang="zh-CN" altLang="en-US" sz="2400" b="1" dirty="0">
              <a:solidFill>
                <a:srgbClr val="FF0000"/>
              </a:solidFill>
              <a:latin typeface="黑体" panose="02010609060101010101" pitchFamily="49" charset="-122"/>
              <a:ea typeface="黑体" panose="02010609060101010101" pitchFamily="49" charset="-122"/>
            </a:endParaRPr>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4558" y="3237317"/>
            <a:ext cx="5564020" cy="362068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p:cNvSpPr txBox="1">
            <a:spLocks noChangeArrowheads="1"/>
          </p:cNvSpPr>
          <p:nvPr/>
        </p:nvSpPr>
        <p:spPr>
          <a:xfrm>
            <a:off x="-22718" y="5834368"/>
            <a:ext cx="2676345" cy="415925"/>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pPr>
              <a:lnSpc>
                <a:spcPct val="80000"/>
              </a:lnSpc>
            </a:pPr>
            <a:r>
              <a:rPr lang="zh-CN" altLang="en-US" sz="2600" b="1" dirty="0" smtClean="0">
                <a:solidFill>
                  <a:srgbClr val="FF3300"/>
                </a:solidFill>
              </a:rPr>
              <a:t>理想场景的帧化</a:t>
            </a:r>
            <a:endParaRPr lang="zh-CN" altLang="en-US" sz="2600" b="1" dirty="0">
              <a:solidFill>
                <a:srgbClr val="FF3300"/>
              </a:solidFill>
            </a:endParaRPr>
          </a:p>
        </p:txBody>
      </p:sp>
      <p:sp>
        <p:nvSpPr>
          <p:cNvPr id="11" name="Rectangle 2"/>
          <p:cNvSpPr>
            <a:spLocks noGrp="1" noChangeArrowheads="1"/>
          </p:cNvSpPr>
          <p:nvPr>
            <p:ph type="title"/>
          </p:nvPr>
        </p:nvSpPr>
        <p:spPr>
          <a:xfrm>
            <a:off x="176628" y="5704400"/>
            <a:ext cx="2476999" cy="914400"/>
          </a:xfrm>
          <a:solidFill>
            <a:schemeClr val="bg1"/>
          </a:solidFill>
        </p:spPr>
        <p:txBody>
          <a:bodyPr/>
          <a:lstStyle/>
          <a:p>
            <a:r>
              <a:rPr lang="zh-CN" altLang="en-US" sz="2400" dirty="0">
                <a:solidFill>
                  <a:srgbClr val="FF3300"/>
                </a:solidFill>
              </a:rPr>
              <a:t>特殊场景中复用交互事件</a:t>
            </a:r>
          </a:p>
        </p:txBody>
      </p:sp>
      <p:pic>
        <p:nvPicPr>
          <p:cNvPr id="3" name="图片 2"/>
          <p:cNvPicPr>
            <a:picLocks noChangeAspect="1"/>
          </p:cNvPicPr>
          <p:nvPr/>
        </p:nvPicPr>
        <p:blipFill>
          <a:blip r:embed="rId4"/>
          <a:stretch>
            <a:fillRect/>
          </a:stretch>
        </p:blipFill>
        <p:spPr>
          <a:xfrm>
            <a:off x="2828486" y="3339779"/>
            <a:ext cx="5591023" cy="3424509"/>
          </a:xfrm>
          <a:prstGeom prst="rect">
            <a:avLst/>
          </a:prstGeom>
        </p:spPr>
      </p:pic>
      <p:sp>
        <p:nvSpPr>
          <p:cNvPr id="9" name="AutoShape 5"/>
          <p:cNvSpPr>
            <a:spLocks noChangeArrowheads="1"/>
          </p:cNvSpPr>
          <p:nvPr/>
        </p:nvSpPr>
        <p:spPr bwMode="auto">
          <a:xfrm>
            <a:off x="176628" y="4873015"/>
            <a:ext cx="1953186" cy="600606"/>
          </a:xfrm>
          <a:prstGeom prst="wedgeRectCallout">
            <a:avLst>
              <a:gd name="adj1" fmla="val 179267"/>
              <a:gd name="adj2" fmla="val 8712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b="1" dirty="0" err="1"/>
              <a:t>DeliverSoda</a:t>
            </a:r>
            <a:r>
              <a:rPr lang="zh-CN" altLang="en-US" sz="1600" b="1" dirty="0"/>
              <a:t>交互名</a:t>
            </a:r>
          </a:p>
        </p:txBody>
      </p:sp>
    </p:spTree>
    <p:extLst>
      <p:ext uri="{BB962C8B-B14F-4D97-AF65-F5344CB8AC3E}">
        <p14:creationId xmlns:p14="http://schemas.microsoft.com/office/powerpoint/2010/main" val="851742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22" name="Rectangle 10"/>
          <p:cNvSpPr>
            <a:spLocks noGrp="1" noChangeArrowheads="1"/>
          </p:cNvSpPr>
          <p:nvPr>
            <p:ph sz="quarter" idx="4"/>
          </p:nvPr>
        </p:nvSpPr>
        <p:spPr/>
        <p:txBody>
          <a:bodyPr/>
          <a:lstStyle/>
          <a:p>
            <a:endParaRPr lang="zh-CN" altLang="zh-CN" sz="2100"/>
          </a:p>
        </p:txBody>
      </p:sp>
      <p:pic>
        <p:nvPicPr>
          <p:cNvPr id="141316" name="Picture 4"/>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3550636" y="2039652"/>
            <a:ext cx="5638800" cy="4800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1318" name="AutoShape 6"/>
          <p:cNvSpPr>
            <a:spLocks noChangeArrowheads="1"/>
          </p:cNvSpPr>
          <p:nvPr/>
        </p:nvSpPr>
        <p:spPr bwMode="auto">
          <a:xfrm>
            <a:off x="56795" y="3305944"/>
            <a:ext cx="3276600" cy="838200"/>
          </a:xfrm>
          <a:prstGeom prst="wedgeRectCallout">
            <a:avLst>
              <a:gd name="adj1" fmla="val 80997"/>
              <a:gd name="adj2" fmla="val 54955"/>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400" dirty="0"/>
              <a:t>loop[</a:t>
            </a:r>
            <a:r>
              <a:rPr lang="zh-CN" altLang="en-US" sz="2400" dirty="0"/>
              <a:t>布尔表达式</a:t>
            </a:r>
            <a:r>
              <a:rPr lang="en-US" altLang="zh-CN" sz="2400" dirty="0"/>
              <a:t>]</a:t>
            </a:r>
          </a:p>
          <a:p>
            <a:r>
              <a:rPr lang="en-US" altLang="zh-CN" sz="2400" dirty="0"/>
              <a:t>Loop(</a:t>
            </a:r>
            <a:r>
              <a:rPr lang="en-US" altLang="zh-CN" sz="2400" dirty="0" err="1"/>
              <a:t>minint</a:t>
            </a:r>
            <a:r>
              <a:rPr lang="zh-CN" altLang="en-US" sz="2400" dirty="0"/>
              <a:t>，</a:t>
            </a:r>
            <a:r>
              <a:rPr lang="en-US" altLang="zh-CN" sz="2400" dirty="0" err="1"/>
              <a:t>maxint</a:t>
            </a:r>
            <a:r>
              <a:rPr lang="en-US" altLang="zh-CN" sz="2400" dirty="0"/>
              <a:t>)</a:t>
            </a:r>
          </a:p>
        </p:txBody>
      </p:sp>
      <p:sp>
        <p:nvSpPr>
          <p:cNvPr id="7"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七、帧化顺序图</a:t>
            </a:r>
            <a:endParaRPr lang="zh-CN" altLang="en-US" dirty="0"/>
          </a:p>
        </p:txBody>
      </p:sp>
      <p:sp>
        <p:nvSpPr>
          <p:cNvPr id="8" name="文本框 7">
            <a:extLst>
              <a:ext uri="{FF2B5EF4-FFF2-40B4-BE49-F238E27FC236}">
                <a16:creationId xmlns:a16="http://schemas.microsoft.com/office/drawing/2014/main" id="{6EC53871-C795-0242-80AC-EC3542AED0D3}"/>
              </a:ext>
            </a:extLst>
          </p:cNvPr>
          <p:cNvSpPr txBox="1"/>
          <p:nvPr/>
        </p:nvSpPr>
        <p:spPr>
          <a:xfrm>
            <a:off x="224630" y="948559"/>
            <a:ext cx="6335195" cy="418454"/>
          </a:xfrm>
          <a:prstGeom prst="rect">
            <a:avLst/>
          </a:prstGeom>
          <a:noFill/>
        </p:spPr>
        <p:txBody>
          <a:bodyPr wrap="square" rtlCol="0">
            <a:noAutofit/>
          </a:bodyPr>
          <a:lstStyle/>
          <a:p>
            <a:r>
              <a:rPr kumimoji="1" lang="en-US" altLang="zh-Hans" sz="2400" b="1" dirty="0" smtClean="0">
                <a:solidFill>
                  <a:srgbClr val="FF0000"/>
                </a:solidFill>
                <a:latin typeface="Heiti SC Medium" pitchFamily="2" charset="-128"/>
                <a:ea typeface="Heiti SC Medium" pitchFamily="2" charset="-128"/>
              </a:rPr>
              <a:t>2.</a:t>
            </a:r>
            <a:r>
              <a:rPr kumimoji="1" lang="zh-Hans" altLang="en-US" sz="2400" b="1" dirty="0" smtClean="0">
                <a:solidFill>
                  <a:srgbClr val="FF0000"/>
                </a:solidFill>
                <a:latin typeface="Heiti SC Medium" pitchFamily="2" charset="-128"/>
                <a:ea typeface="Heiti SC Medium" pitchFamily="2" charset="-128"/>
              </a:rPr>
              <a:t> </a:t>
            </a:r>
            <a:r>
              <a:rPr kumimoji="1" lang="en-US" altLang="zh-CN" sz="2400" b="1" dirty="0">
                <a:solidFill>
                  <a:srgbClr val="FF0000"/>
                </a:solidFill>
                <a:latin typeface="Heiti SC Medium" pitchFamily="2" charset="-128"/>
                <a:ea typeface="Heiti SC Medium" pitchFamily="2" charset="-128"/>
              </a:rPr>
              <a:t>loop</a:t>
            </a:r>
            <a:r>
              <a:rPr kumimoji="1" lang="zh-CN" altLang="en-US" sz="2400" b="1" dirty="0">
                <a:solidFill>
                  <a:srgbClr val="FF0000"/>
                </a:solidFill>
                <a:latin typeface="Heiti SC Medium" pitchFamily="2" charset="-128"/>
                <a:ea typeface="Heiti SC Medium" pitchFamily="2" charset="-128"/>
              </a:rPr>
              <a:t>交互片段</a:t>
            </a:r>
            <a:r>
              <a:rPr kumimoji="1" lang="en-US" altLang="zh-CN" sz="2400" b="1" dirty="0">
                <a:solidFill>
                  <a:srgbClr val="FF0000"/>
                </a:solidFill>
                <a:latin typeface="Heiti SC Medium" pitchFamily="2" charset="-128"/>
                <a:ea typeface="Heiti SC Medium" pitchFamily="2" charset="-128"/>
              </a:rPr>
              <a:t>---</a:t>
            </a:r>
            <a:r>
              <a:rPr kumimoji="1" lang="zh-CN" altLang="en-US" sz="2400" b="1" dirty="0">
                <a:solidFill>
                  <a:srgbClr val="FF0000"/>
                </a:solidFill>
                <a:latin typeface="Heiti SC Medium" pitchFamily="2" charset="-128"/>
                <a:ea typeface="Heiti SC Medium" pitchFamily="2" charset="-128"/>
              </a:rPr>
              <a:t>（循环）</a:t>
            </a:r>
            <a:br>
              <a:rPr kumimoji="1" lang="zh-CN" altLang="en-US" sz="2400" b="1" dirty="0">
                <a:solidFill>
                  <a:srgbClr val="FF0000"/>
                </a:solidFill>
                <a:latin typeface="Heiti SC Medium" pitchFamily="2" charset="-128"/>
                <a:ea typeface="Heiti SC Medium" pitchFamily="2" charset="-128"/>
              </a:rPr>
            </a:br>
            <a:endParaRPr kumimoji="1" lang="zh-CN" altLang="en-US" sz="2400" b="1" dirty="0">
              <a:solidFill>
                <a:srgbClr val="FF0000"/>
              </a:solidFill>
              <a:latin typeface="黑体" panose="02010609060101010101" pitchFamily="49" charset="-122"/>
              <a:ea typeface="黑体" panose="02010609060101010101" pitchFamily="49" charset="-122"/>
            </a:endParaRPr>
          </a:p>
        </p:txBody>
      </p:sp>
      <p:sp>
        <p:nvSpPr>
          <p:cNvPr id="3" name="矩形 2"/>
          <p:cNvSpPr/>
          <p:nvPr/>
        </p:nvSpPr>
        <p:spPr>
          <a:xfrm>
            <a:off x="113590" y="4533581"/>
            <a:ext cx="3345227" cy="830997"/>
          </a:xfrm>
          <a:prstGeom prst="rect">
            <a:avLst/>
          </a:prstGeom>
        </p:spPr>
        <p:txBody>
          <a:bodyPr wrap="square">
            <a:spAutoFit/>
          </a:bodyPr>
          <a:lstStyle/>
          <a:p>
            <a:r>
              <a:rPr lang="zh-CN" altLang="en-US" sz="2400" dirty="0"/>
              <a:t>此交互片段被循环执行多次</a:t>
            </a:r>
          </a:p>
        </p:txBody>
      </p:sp>
    </p:spTree>
    <p:extLst>
      <p:ext uri="{BB962C8B-B14F-4D97-AF65-F5344CB8AC3E}">
        <p14:creationId xmlns:p14="http://schemas.microsoft.com/office/powerpoint/2010/main" val="40219114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Grp="1" noChangeArrowheads="1"/>
          </p:cNvSpPr>
          <p:nvPr>
            <p:ph type="body" idx="1"/>
          </p:nvPr>
        </p:nvSpPr>
        <p:spPr>
          <a:xfrm>
            <a:off x="553871" y="1457177"/>
            <a:ext cx="8141447" cy="547688"/>
          </a:xfrm>
        </p:spPr>
        <p:txBody>
          <a:bodyPr/>
          <a:lstStyle/>
          <a:p>
            <a:pPr marL="0" indent="0">
              <a:spcBef>
                <a:spcPct val="0"/>
              </a:spcBef>
              <a:buClrTx/>
              <a:buSzTx/>
              <a:buNone/>
            </a:pPr>
            <a:r>
              <a:rPr lang="zh-CN" altLang="en-US" sz="2400" b="1" dirty="0"/>
              <a:t>包含在此片段中的交互只有在判断条件为真时才执行。</a:t>
            </a:r>
            <a:endParaRPr lang="zh-CN" altLang="en-US" sz="2400" dirty="0"/>
          </a:p>
          <a:p>
            <a:endParaRPr lang="en-US" altLang="zh-CN" dirty="0"/>
          </a:p>
        </p:txBody>
      </p:sp>
      <p:sp>
        <p:nvSpPr>
          <p:cNvPr id="6"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七、帧化顺序图</a:t>
            </a:r>
            <a:endParaRPr lang="zh-CN" altLang="en-US" dirty="0"/>
          </a:p>
        </p:txBody>
      </p:sp>
      <p:sp>
        <p:nvSpPr>
          <p:cNvPr id="7" name="文本框 6">
            <a:extLst>
              <a:ext uri="{FF2B5EF4-FFF2-40B4-BE49-F238E27FC236}">
                <a16:creationId xmlns:a16="http://schemas.microsoft.com/office/drawing/2014/main" id="{6EC53871-C795-0242-80AC-EC3542AED0D3}"/>
              </a:ext>
            </a:extLst>
          </p:cNvPr>
          <p:cNvSpPr txBox="1"/>
          <p:nvPr/>
        </p:nvSpPr>
        <p:spPr>
          <a:xfrm>
            <a:off x="224630" y="948559"/>
            <a:ext cx="6335195" cy="418454"/>
          </a:xfrm>
          <a:prstGeom prst="rect">
            <a:avLst/>
          </a:prstGeom>
          <a:noFill/>
        </p:spPr>
        <p:txBody>
          <a:bodyPr wrap="square" rtlCol="0">
            <a:noAutofit/>
          </a:bodyPr>
          <a:lstStyle/>
          <a:p>
            <a:r>
              <a:rPr kumimoji="1" lang="en-US" altLang="zh-Hans" sz="2400" b="1" dirty="0" smtClean="0">
                <a:solidFill>
                  <a:srgbClr val="FF0000"/>
                </a:solidFill>
                <a:latin typeface="Heiti SC Medium" pitchFamily="2" charset="-128"/>
                <a:ea typeface="Heiti SC Medium" pitchFamily="2" charset="-128"/>
              </a:rPr>
              <a:t>3.</a:t>
            </a:r>
            <a:r>
              <a:rPr kumimoji="1" lang="zh-Hans" altLang="en-US" sz="2400" b="1" dirty="0" smtClean="0">
                <a:solidFill>
                  <a:srgbClr val="FF0000"/>
                </a:solidFill>
                <a:latin typeface="Heiti SC Medium" pitchFamily="2" charset="-128"/>
                <a:ea typeface="Heiti SC Medium" pitchFamily="2" charset="-128"/>
              </a:rPr>
              <a:t> </a:t>
            </a:r>
            <a:r>
              <a:rPr kumimoji="1" lang="en-US" altLang="zh-CN" sz="2400" b="1" dirty="0">
                <a:solidFill>
                  <a:srgbClr val="FF0000"/>
                </a:solidFill>
                <a:latin typeface="Heiti SC Medium" pitchFamily="2" charset="-128"/>
                <a:ea typeface="Heiti SC Medium" pitchFamily="2" charset="-128"/>
              </a:rPr>
              <a:t>opt</a:t>
            </a:r>
            <a:r>
              <a:rPr kumimoji="1" lang="zh-CN" altLang="en-US" sz="2400" b="1" dirty="0">
                <a:solidFill>
                  <a:srgbClr val="FF0000"/>
                </a:solidFill>
                <a:latin typeface="Heiti SC Medium" pitchFamily="2" charset="-128"/>
                <a:ea typeface="Heiti SC Medium" pitchFamily="2" charset="-128"/>
              </a:rPr>
              <a:t>交互片段</a:t>
            </a:r>
            <a:endParaRPr kumimoji="1" lang="zh-CN" altLang="en-US" sz="2400" b="1" dirty="0">
              <a:solidFill>
                <a:srgbClr val="FF0000"/>
              </a:solidFill>
              <a:latin typeface="黑体" panose="02010609060101010101" pitchFamily="49" charset="-122"/>
              <a:ea typeface="黑体" panose="02010609060101010101" pitchFamily="49" charset="-122"/>
            </a:endParaRPr>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391476" y="2095029"/>
            <a:ext cx="6042045" cy="457258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67921601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Grp="1" noChangeArrowheads="1"/>
          </p:cNvSpPr>
          <p:nvPr>
            <p:ph type="body" idx="1"/>
          </p:nvPr>
        </p:nvSpPr>
        <p:spPr>
          <a:xfrm>
            <a:off x="553871" y="1457177"/>
            <a:ext cx="8141447" cy="547688"/>
          </a:xfrm>
        </p:spPr>
        <p:txBody>
          <a:bodyPr/>
          <a:lstStyle/>
          <a:p>
            <a:pPr marL="0" indent="0">
              <a:spcBef>
                <a:spcPct val="0"/>
              </a:spcBef>
              <a:buClrTx/>
              <a:buSzTx/>
              <a:buNone/>
            </a:pPr>
            <a:r>
              <a:rPr lang="zh-CN" altLang="en-US" sz="2400" b="1" dirty="0"/>
              <a:t>包含在此片段中的交互只有在判断条件为真时才执行。</a:t>
            </a:r>
            <a:endParaRPr lang="zh-CN" altLang="en-US" sz="2400" dirty="0"/>
          </a:p>
          <a:p>
            <a:endParaRPr lang="en-US" altLang="zh-CN" dirty="0"/>
          </a:p>
        </p:txBody>
      </p:sp>
      <p:pic>
        <p:nvPicPr>
          <p:cNvPr id="1054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399" y="2255962"/>
            <a:ext cx="7376727" cy="4376341"/>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七、帧化顺序图</a:t>
            </a:r>
            <a:endParaRPr lang="zh-CN" altLang="en-US" dirty="0"/>
          </a:p>
        </p:txBody>
      </p:sp>
      <p:sp>
        <p:nvSpPr>
          <p:cNvPr id="7" name="文本框 6">
            <a:extLst>
              <a:ext uri="{FF2B5EF4-FFF2-40B4-BE49-F238E27FC236}">
                <a16:creationId xmlns:a16="http://schemas.microsoft.com/office/drawing/2014/main" id="{6EC53871-C795-0242-80AC-EC3542AED0D3}"/>
              </a:ext>
            </a:extLst>
          </p:cNvPr>
          <p:cNvSpPr txBox="1"/>
          <p:nvPr/>
        </p:nvSpPr>
        <p:spPr>
          <a:xfrm>
            <a:off x="224630" y="948559"/>
            <a:ext cx="6335195" cy="418454"/>
          </a:xfrm>
          <a:prstGeom prst="rect">
            <a:avLst/>
          </a:prstGeom>
          <a:noFill/>
        </p:spPr>
        <p:txBody>
          <a:bodyPr wrap="square" rtlCol="0">
            <a:noAutofit/>
          </a:bodyPr>
          <a:lstStyle/>
          <a:p>
            <a:r>
              <a:rPr kumimoji="1" lang="en-US" altLang="zh-Hans" sz="2400" b="1" dirty="0" smtClean="0">
                <a:solidFill>
                  <a:srgbClr val="FF0000"/>
                </a:solidFill>
                <a:latin typeface="Heiti SC Medium" pitchFamily="2" charset="-128"/>
                <a:ea typeface="Heiti SC Medium" pitchFamily="2" charset="-128"/>
              </a:rPr>
              <a:t>3.</a:t>
            </a:r>
            <a:r>
              <a:rPr kumimoji="1" lang="zh-Hans" altLang="en-US" sz="2400" b="1" dirty="0" smtClean="0">
                <a:solidFill>
                  <a:srgbClr val="FF0000"/>
                </a:solidFill>
                <a:latin typeface="Heiti SC Medium" pitchFamily="2" charset="-128"/>
                <a:ea typeface="Heiti SC Medium" pitchFamily="2" charset="-128"/>
              </a:rPr>
              <a:t> </a:t>
            </a:r>
            <a:r>
              <a:rPr kumimoji="1" lang="en-US" altLang="zh-CN" sz="2400" b="1" dirty="0">
                <a:solidFill>
                  <a:srgbClr val="FF0000"/>
                </a:solidFill>
                <a:latin typeface="Heiti SC Medium" pitchFamily="2" charset="-128"/>
                <a:ea typeface="Heiti SC Medium" pitchFamily="2" charset="-128"/>
              </a:rPr>
              <a:t>opt</a:t>
            </a:r>
            <a:r>
              <a:rPr kumimoji="1" lang="zh-CN" altLang="en-US" sz="2400" b="1" dirty="0">
                <a:solidFill>
                  <a:srgbClr val="FF0000"/>
                </a:solidFill>
                <a:latin typeface="Heiti SC Medium" pitchFamily="2" charset="-128"/>
                <a:ea typeface="Heiti SC Medium" pitchFamily="2" charset="-128"/>
              </a:rPr>
              <a:t>交互片段</a:t>
            </a:r>
            <a:endParaRPr kumimoji="1" lang="zh-CN" altLang="en-US" sz="2400" b="1"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57611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a:xfrm>
            <a:off x="325272" y="1055426"/>
            <a:ext cx="8298775" cy="1306773"/>
          </a:xfrm>
        </p:spPr>
        <p:txBody>
          <a:bodyPr>
            <a:noAutofit/>
          </a:bodyPr>
          <a:lstStyle/>
          <a:p>
            <a:pPr marL="571500" indent="-571500">
              <a:tabLst>
                <a:tab pos="266700" algn="l"/>
              </a:tabLst>
            </a:pPr>
            <a:r>
              <a:rPr lang="zh-CN" altLang="en-US" sz="2400" b="1" dirty="0">
                <a:solidFill>
                  <a:srgbClr val="000099"/>
                </a:solidFill>
              </a:rPr>
              <a:t>汽车租赁系统中客户取车</a:t>
            </a:r>
            <a:r>
              <a:rPr lang="zh-CN" altLang="en-US" sz="2400" b="1" dirty="0" smtClean="0">
                <a:solidFill>
                  <a:srgbClr val="000099"/>
                </a:solidFill>
              </a:rPr>
              <a:t>的</a:t>
            </a:r>
            <a:r>
              <a:rPr lang="zh-CN" altLang="en-US" sz="2400" b="1" dirty="0">
                <a:solidFill>
                  <a:srgbClr val="FF3300"/>
                </a:solidFill>
              </a:rPr>
              <a:t>顺序</a:t>
            </a:r>
            <a:r>
              <a:rPr lang="zh-CN" altLang="en-US" sz="2400" b="1" dirty="0" smtClean="0">
                <a:solidFill>
                  <a:srgbClr val="000099"/>
                </a:solidFill>
              </a:rPr>
              <a:t>图</a:t>
            </a:r>
            <a:endParaRPr lang="zh-CN" altLang="en-US" sz="2400" dirty="0"/>
          </a:p>
          <a:p>
            <a:pPr marL="0" indent="177800">
              <a:lnSpc>
                <a:spcPct val="110000"/>
              </a:lnSpc>
              <a:buFont typeface="Wingdings" panose="05000000000000000000" pitchFamily="2" charset="2"/>
              <a:buNone/>
            </a:pPr>
            <a:r>
              <a:rPr lang="zh-CN" altLang="en-US" sz="2400" dirty="0"/>
              <a:t>  </a:t>
            </a:r>
            <a:r>
              <a:rPr lang="zh-CN" altLang="en-US" sz="2400" b="1" dirty="0" smtClean="0"/>
              <a:t>取</a:t>
            </a:r>
            <a:r>
              <a:rPr lang="zh-CN" altLang="en-US" sz="2400" b="1" dirty="0"/>
              <a:t>车的动作是从</a:t>
            </a:r>
            <a:r>
              <a:rPr lang="zh-CN" altLang="en-US" sz="2400" b="1" dirty="0">
                <a:solidFill>
                  <a:srgbClr val="00B050"/>
                </a:solidFill>
              </a:rPr>
              <a:t>客户</a:t>
            </a:r>
            <a:r>
              <a:rPr lang="zh-CN" altLang="en-US" sz="2400" b="1" dirty="0"/>
              <a:t>向工作人员提出取车要求并出示清单开始，</a:t>
            </a:r>
            <a:r>
              <a:rPr lang="zh-CN" altLang="en-US" sz="2400" b="1" dirty="0">
                <a:solidFill>
                  <a:srgbClr val="00B050"/>
                </a:solidFill>
              </a:rPr>
              <a:t>工作人员</a:t>
            </a:r>
            <a:r>
              <a:rPr lang="zh-CN" altLang="en-US" sz="2400" b="1" dirty="0"/>
              <a:t>检查客户的</a:t>
            </a:r>
            <a:r>
              <a:rPr lang="zh-CN" altLang="en-US" sz="2400" b="1" dirty="0" smtClean="0">
                <a:solidFill>
                  <a:srgbClr val="00B050"/>
                </a:solidFill>
              </a:rPr>
              <a:t>预定请求</a:t>
            </a:r>
            <a:r>
              <a:rPr lang="zh-CN" altLang="en-US" sz="2400" b="1" dirty="0" smtClean="0"/>
              <a:t>，</a:t>
            </a:r>
            <a:r>
              <a:rPr lang="zh-CN" altLang="en-US" sz="2400" b="1" dirty="0"/>
              <a:t>确认后顾客付款。工作人员填写</a:t>
            </a:r>
            <a:r>
              <a:rPr lang="zh-CN" altLang="en-US" sz="2400" b="1" dirty="0">
                <a:solidFill>
                  <a:srgbClr val="00B050"/>
                </a:solidFill>
              </a:rPr>
              <a:t>工作记录</a:t>
            </a:r>
            <a:r>
              <a:rPr lang="zh-CN" altLang="en-US" sz="2400" b="1" dirty="0"/>
              <a:t>，同时登记</a:t>
            </a:r>
            <a:r>
              <a:rPr lang="zh-CN" altLang="en-US" sz="2400" b="1" dirty="0">
                <a:solidFill>
                  <a:srgbClr val="00B050"/>
                </a:solidFill>
              </a:rPr>
              <a:t>汽车</a:t>
            </a:r>
            <a:r>
              <a:rPr lang="zh-CN" altLang="en-US" sz="2400" b="1" dirty="0"/>
              <a:t>的状态，最后客户取车。</a:t>
            </a:r>
          </a:p>
        </p:txBody>
      </p:sp>
      <p:pic>
        <p:nvPicPr>
          <p:cNvPr id="3072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982" y="2976282"/>
            <a:ext cx="7315200" cy="3656200"/>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Hans" altLang="en-US" sz="4400" b="0" dirty="0">
                <a:solidFill>
                  <a:srgbClr val="0070C0"/>
                </a:solidFill>
                <a:latin typeface="黑体" panose="02010609060101010101" pitchFamily="49" charset="-122"/>
                <a:ea typeface="黑体" panose="02010609060101010101" pitchFamily="49" charset="-122"/>
              </a:rPr>
              <a:t>一</a:t>
            </a:r>
            <a:r>
              <a:rPr lang="zh-CN" altLang="en-US" sz="4400" b="0" dirty="0">
                <a:solidFill>
                  <a:srgbClr val="0070C0"/>
                </a:solidFill>
                <a:latin typeface="黑体" panose="02010609060101010101" pitchFamily="49" charset="-122"/>
                <a:ea typeface="黑体" panose="02010609060101010101" pitchFamily="49" charset="-122"/>
              </a:rPr>
              <a:t>、顺序图</a:t>
            </a:r>
            <a:r>
              <a:rPr lang="zh-CN" altLang="en-US" sz="4400" b="0" dirty="0" smtClean="0">
                <a:solidFill>
                  <a:srgbClr val="0070C0"/>
                </a:solidFill>
                <a:latin typeface="黑体" panose="02010609060101010101" pitchFamily="49" charset="-122"/>
                <a:ea typeface="黑体" panose="02010609060101010101" pitchFamily="49" charset="-122"/>
              </a:rPr>
              <a:t>概述</a:t>
            </a:r>
            <a:endParaRPr lang="zh-CN" altLang="en-US" dirty="0"/>
          </a:p>
        </p:txBody>
      </p:sp>
    </p:spTree>
    <p:extLst>
      <p:ext uri="{BB962C8B-B14F-4D97-AF65-F5344CB8AC3E}">
        <p14:creationId xmlns:p14="http://schemas.microsoft.com/office/powerpoint/2010/main" val="11327443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ChangeArrowheads="1"/>
          </p:cNvSpPr>
          <p:nvPr>
            <p:ph type="body" idx="1"/>
          </p:nvPr>
        </p:nvSpPr>
        <p:spPr>
          <a:xfrm>
            <a:off x="680121" y="1672727"/>
            <a:ext cx="7772400" cy="1769052"/>
          </a:xfrm>
        </p:spPr>
        <p:txBody>
          <a:bodyPr/>
          <a:lstStyle/>
          <a:p>
            <a:r>
              <a:rPr lang="zh-CN" altLang="en-US" b="1" dirty="0">
                <a:solidFill>
                  <a:srgbClr val="FF3300"/>
                </a:solidFill>
              </a:rPr>
              <a:t>可以用多种方式来组合交互片段。操作符表示了不用的组合方类型。</a:t>
            </a:r>
          </a:p>
          <a:p>
            <a:r>
              <a:rPr lang="zh-CN" altLang="en-US" b="1" dirty="0" smtClean="0">
                <a:solidFill>
                  <a:srgbClr val="008000"/>
                </a:solidFill>
              </a:rPr>
              <a:t>为了</a:t>
            </a:r>
            <a:r>
              <a:rPr lang="zh-CN" altLang="en-US" b="1" dirty="0">
                <a:solidFill>
                  <a:srgbClr val="008000"/>
                </a:solidFill>
              </a:rPr>
              <a:t>表示这种组合，将整个片段帧化，再用一条虚线表示邻接交互片段的边界。</a:t>
            </a:r>
          </a:p>
          <a:p>
            <a:r>
              <a:rPr lang="zh-CN" altLang="en-US" b="1" dirty="0" smtClean="0"/>
              <a:t>被</a:t>
            </a:r>
            <a:r>
              <a:rPr lang="zh-CN" altLang="en-US" b="1" dirty="0"/>
              <a:t>广泛使用的组合类型有两种，这两种类型的操作分别被标注为</a:t>
            </a:r>
            <a:r>
              <a:rPr lang="en-US" altLang="zh-CN" b="1" dirty="0">
                <a:solidFill>
                  <a:srgbClr val="FF3300"/>
                </a:solidFill>
              </a:rPr>
              <a:t>alt</a:t>
            </a:r>
            <a:r>
              <a:rPr lang="zh-CN" altLang="en-US" b="1" dirty="0">
                <a:solidFill>
                  <a:srgbClr val="FF3300"/>
                </a:solidFill>
              </a:rPr>
              <a:t>和</a:t>
            </a:r>
            <a:r>
              <a:rPr lang="en-US" altLang="zh-CN" b="1" dirty="0">
                <a:solidFill>
                  <a:srgbClr val="FF3300"/>
                </a:solidFill>
              </a:rPr>
              <a:t>par</a:t>
            </a:r>
            <a:r>
              <a:rPr lang="zh-CN" altLang="en-US" b="1" dirty="0">
                <a:solidFill>
                  <a:srgbClr val="FF3300"/>
                </a:solidFill>
              </a:rPr>
              <a:t>操作符</a:t>
            </a:r>
            <a:r>
              <a:rPr lang="zh-CN" altLang="en-US" b="1" dirty="0"/>
              <a:t>。</a:t>
            </a:r>
          </a:p>
          <a:p>
            <a:endParaRPr lang="en-US" altLang="zh-CN" b="1" dirty="0">
              <a:solidFill>
                <a:srgbClr val="008000"/>
              </a:solidFill>
            </a:endParaRP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七、帧化顺序图</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416144" y="983068"/>
            <a:ext cx="6335195" cy="418454"/>
          </a:xfrm>
          <a:prstGeom prst="rect">
            <a:avLst/>
          </a:prstGeom>
          <a:noFill/>
        </p:spPr>
        <p:txBody>
          <a:bodyPr wrap="square" rtlCol="0">
            <a:noAutofit/>
          </a:bodyPr>
          <a:lstStyle/>
          <a:p>
            <a:r>
              <a:rPr kumimoji="1" lang="en-US" altLang="zh-Hans" sz="2400" b="1" dirty="0" smtClean="0">
                <a:solidFill>
                  <a:srgbClr val="FF0000"/>
                </a:solidFill>
                <a:latin typeface="Heiti SC Medium" pitchFamily="2" charset="-128"/>
                <a:ea typeface="Heiti SC Medium" pitchFamily="2" charset="-128"/>
              </a:rPr>
              <a:t>4.</a:t>
            </a:r>
            <a:r>
              <a:rPr kumimoji="1" lang="zh-Hans" altLang="en-US" sz="2400" b="1" dirty="0" smtClean="0">
                <a:solidFill>
                  <a:srgbClr val="FF0000"/>
                </a:solidFill>
                <a:latin typeface="Heiti SC Medium" pitchFamily="2" charset="-128"/>
                <a:ea typeface="Heiti SC Medium" pitchFamily="2" charset="-128"/>
              </a:rPr>
              <a:t> </a:t>
            </a:r>
            <a:r>
              <a:rPr kumimoji="1" lang="zh-CN" altLang="en-US" sz="2400" b="1" dirty="0" smtClean="0">
                <a:solidFill>
                  <a:srgbClr val="FF0000"/>
                </a:solidFill>
                <a:latin typeface="Heiti SC Medium" pitchFamily="2" charset="-128"/>
                <a:ea typeface="Heiti SC Medium" pitchFamily="2" charset="-128"/>
              </a:rPr>
              <a:t>交互片段的组合</a:t>
            </a:r>
            <a:endParaRPr kumimoji="1" lang="zh-CN" altLang="en-US" sz="2400" b="1" dirty="0">
              <a:solidFill>
                <a:srgbClr val="FF0000"/>
              </a:solidFill>
              <a:latin typeface="黑体" panose="02010609060101010101" pitchFamily="49" charset="-122"/>
              <a:ea typeface="黑体" panose="02010609060101010101" pitchFamily="49" charset="-122"/>
            </a:endParaRPr>
          </a:p>
        </p:txBody>
      </p:sp>
      <p:sp>
        <p:nvSpPr>
          <p:cNvPr id="7" name="Rectangle 3"/>
          <p:cNvSpPr txBox="1">
            <a:spLocks noChangeArrowheads="1"/>
          </p:cNvSpPr>
          <p:nvPr/>
        </p:nvSpPr>
        <p:spPr>
          <a:xfrm>
            <a:off x="680121" y="3712984"/>
            <a:ext cx="8229600" cy="2080118"/>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pPr lvl="1">
              <a:buFont typeface="Trebuchet MS" panose="020B0603020202020204" pitchFamily="34" charset="0"/>
              <a:buChar char="−"/>
            </a:pPr>
            <a:r>
              <a:rPr lang="zh-CN" altLang="en-US" b="1" dirty="0" smtClean="0"/>
              <a:t>在</a:t>
            </a:r>
            <a:r>
              <a:rPr lang="en-US" altLang="zh-CN" b="1" dirty="0" smtClean="0">
                <a:solidFill>
                  <a:srgbClr val="FF3300"/>
                </a:solidFill>
              </a:rPr>
              <a:t>alt</a:t>
            </a:r>
            <a:r>
              <a:rPr lang="zh-CN" altLang="en-US" b="1" dirty="0" smtClean="0">
                <a:solidFill>
                  <a:srgbClr val="FF3300"/>
                </a:solidFill>
              </a:rPr>
              <a:t>组合</a:t>
            </a:r>
            <a:r>
              <a:rPr lang="zh-CN" altLang="en-US" b="1" dirty="0" smtClean="0"/>
              <a:t>中，每个片段都是一种可选情况，只能在一定的条件下执行。保护条件指明了哪个片段将会执行。</a:t>
            </a:r>
          </a:p>
          <a:p>
            <a:pPr lvl="1">
              <a:buFont typeface="Trebuchet MS" panose="020B0603020202020204" pitchFamily="34" charset="0"/>
              <a:buChar char="−"/>
            </a:pPr>
            <a:r>
              <a:rPr lang="zh-CN" altLang="en-US" b="1" dirty="0" smtClean="0">
                <a:solidFill>
                  <a:srgbClr val="0033CC"/>
                </a:solidFill>
              </a:rPr>
              <a:t>   根据判断条件，选择片段中的一个交互执行。类似于程序设计语言中的</a:t>
            </a:r>
            <a:r>
              <a:rPr lang="en-US" altLang="zh-CN" b="1" dirty="0" smtClean="0">
                <a:solidFill>
                  <a:srgbClr val="0033CC"/>
                </a:solidFill>
              </a:rPr>
              <a:t>if…else…</a:t>
            </a:r>
            <a:r>
              <a:rPr lang="zh-CN" altLang="en-US" b="1" dirty="0" smtClean="0">
                <a:solidFill>
                  <a:srgbClr val="0033CC"/>
                </a:solidFill>
              </a:rPr>
              <a:t>语句。</a:t>
            </a:r>
          </a:p>
          <a:p>
            <a:pPr lvl="1">
              <a:buFont typeface="Trebuchet MS" panose="020B0603020202020204" pitchFamily="34" charset="0"/>
              <a:buChar char="−"/>
            </a:pPr>
            <a:r>
              <a:rPr lang="zh-CN" altLang="en-US" b="1" dirty="0" smtClean="0"/>
              <a:t>在</a:t>
            </a:r>
            <a:r>
              <a:rPr lang="en-US" altLang="zh-CN" b="1" dirty="0" smtClean="0">
                <a:solidFill>
                  <a:srgbClr val="FF3300"/>
                </a:solidFill>
              </a:rPr>
              <a:t>par</a:t>
            </a:r>
            <a:r>
              <a:rPr lang="zh-CN" altLang="en-US" b="1" dirty="0" smtClean="0">
                <a:solidFill>
                  <a:srgbClr val="FF3300"/>
                </a:solidFill>
              </a:rPr>
              <a:t>组合</a:t>
            </a:r>
            <a:r>
              <a:rPr lang="zh-CN" altLang="en-US" b="1" dirty="0" smtClean="0"/>
              <a:t>中，组合片段并列工作而不会互相交互。用于各个片段并行执行。</a:t>
            </a:r>
          </a:p>
          <a:p>
            <a:endParaRPr lang="en-US" altLang="zh-CN" b="1" dirty="0">
              <a:solidFill>
                <a:srgbClr val="0033CC"/>
              </a:solidFill>
            </a:endParaRPr>
          </a:p>
        </p:txBody>
      </p:sp>
    </p:spTree>
    <p:extLst>
      <p:ext uri="{BB962C8B-B14F-4D97-AF65-F5344CB8AC3E}">
        <p14:creationId xmlns:p14="http://schemas.microsoft.com/office/powerpoint/2010/main" val="33825172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3"/>
          <p:cNvSpPr>
            <a:spLocks noGrp="1" noChangeArrowheads="1"/>
          </p:cNvSpPr>
          <p:nvPr>
            <p:ph type="body" idx="1"/>
          </p:nvPr>
        </p:nvSpPr>
        <p:spPr/>
        <p:txBody>
          <a:bodyPr/>
          <a:lstStyle/>
          <a:p>
            <a:endParaRPr lang="zh-CN" altLang="zh-CN"/>
          </a:p>
        </p:txBody>
      </p:sp>
      <p:pic>
        <p:nvPicPr>
          <p:cNvPr id="144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604" y="1760647"/>
            <a:ext cx="7431401" cy="3952934"/>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七、帧化顺序图</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416144" y="983068"/>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4.</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交互片段的组合</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en-US" altLang="zh-CN" sz="2400" b="1" dirty="0" smtClean="0">
                <a:solidFill>
                  <a:srgbClr val="7030A0"/>
                </a:solidFill>
                <a:latin typeface="黑体" panose="02010609060101010101" pitchFamily="49" charset="-122"/>
                <a:ea typeface="黑体" panose="02010609060101010101" pitchFamily="49" charset="-122"/>
              </a:rPr>
              <a:t>Alt</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317698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364" y="1363761"/>
            <a:ext cx="6410215" cy="5335214"/>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七、帧化顺序图</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416144" y="983068"/>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4.</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交互片段的组合</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en-US" altLang="zh-CN" sz="2400" b="1" dirty="0" smtClean="0">
                <a:solidFill>
                  <a:srgbClr val="7030A0"/>
                </a:solidFill>
                <a:latin typeface="黑体" panose="02010609060101010101" pitchFamily="49" charset="-122"/>
                <a:ea typeface="黑体" panose="02010609060101010101" pitchFamily="49" charset="-122"/>
              </a:rPr>
              <a:t>Alt</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4"/>
          <a:stretch>
            <a:fillRect/>
          </a:stretch>
        </p:blipFill>
        <p:spPr>
          <a:xfrm>
            <a:off x="1190196" y="1439283"/>
            <a:ext cx="6907476" cy="5259692"/>
          </a:xfrm>
          <a:prstGeom prst="rect">
            <a:avLst/>
          </a:prstGeom>
        </p:spPr>
      </p:pic>
    </p:spTree>
    <p:extLst>
      <p:ext uri="{BB962C8B-B14F-4D97-AF65-F5344CB8AC3E}">
        <p14:creationId xmlns:p14="http://schemas.microsoft.com/office/powerpoint/2010/main" val="1494311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type="body" idx="1"/>
          </p:nvPr>
        </p:nvSpPr>
        <p:spPr>
          <a:xfrm>
            <a:off x="304800" y="228600"/>
            <a:ext cx="8229600" cy="4411663"/>
          </a:xfrm>
        </p:spPr>
        <p:txBody>
          <a:bodyPr/>
          <a:lstStyle/>
          <a:p>
            <a:endParaRPr lang="en-US" altLang="zh-CN" b="1"/>
          </a:p>
          <a:p>
            <a:endParaRPr lang="en-US" altLang="zh-CN"/>
          </a:p>
        </p:txBody>
      </p:sp>
      <p:pic>
        <p:nvPicPr>
          <p:cNvPr id="1013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297" y="1663016"/>
            <a:ext cx="7183152" cy="4841210"/>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七、帧化顺序图</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416144" y="983068"/>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4.</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交互片段的组合</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en-US" altLang="zh-CN" sz="2400" b="1" dirty="0" smtClean="0">
                <a:solidFill>
                  <a:srgbClr val="7030A0"/>
                </a:solidFill>
                <a:latin typeface="黑体" panose="02010609060101010101" pitchFamily="49" charset="-122"/>
                <a:ea typeface="黑体" panose="02010609060101010101" pitchFamily="49" charset="-122"/>
              </a:rPr>
              <a:t>Par</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978160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endParaRPr lang="zh-CN" altLang="zh-CN"/>
          </a:p>
        </p:txBody>
      </p:sp>
      <p:sp>
        <p:nvSpPr>
          <p:cNvPr id="99331" name="Rectangle 3"/>
          <p:cNvSpPr>
            <a:spLocks noGrp="1" noChangeArrowheads="1"/>
          </p:cNvSpPr>
          <p:nvPr>
            <p:ph type="body" idx="1"/>
          </p:nvPr>
        </p:nvSpPr>
        <p:spPr/>
        <p:txBody>
          <a:bodyPr/>
          <a:lstStyle/>
          <a:p>
            <a:endParaRPr lang="zh-CN" altLang="zh-CN"/>
          </a:p>
        </p:txBody>
      </p:sp>
      <p:pic>
        <p:nvPicPr>
          <p:cNvPr id="993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0"/>
            <a:ext cx="8458200" cy="6411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2645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5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860" y="1471133"/>
            <a:ext cx="8098971" cy="5192343"/>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七、帧化顺序图</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416144" y="983068"/>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4.</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交互片段的组合</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en-US" altLang="zh-CN" sz="2400" b="1" dirty="0" smtClean="0">
                <a:solidFill>
                  <a:srgbClr val="7030A0"/>
                </a:solidFill>
                <a:latin typeface="黑体" panose="02010609060101010101" pitchFamily="49" charset="-122"/>
                <a:ea typeface="黑体" panose="02010609060101010101" pitchFamily="49" charset="-122"/>
              </a:rPr>
              <a:t>Break</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003144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515" y="1495413"/>
            <a:ext cx="6917633" cy="5072931"/>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七、帧化顺序图</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416144" y="983068"/>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4.</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交互片段的组合</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en-US" altLang="zh-CN" sz="2400" b="1" dirty="0" smtClean="0">
                <a:solidFill>
                  <a:srgbClr val="7030A0"/>
                </a:solidFill>
                <a:latin typeface="黑体" panose="02010609060101010101" pitchFamily="49" charset="-122"/>
                <a:ea typeface="黑体" panose="02010609060101010101" pitchFamily="49" charset="-122"/>
              </a:rPr>
              <a:t>Consider</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871349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079" y="1484905"/>
            <a:ext cx="7088020" cy="5138815"/>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七、帧化顺序图</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416144" y="983068"/>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4.</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交互片段的组合</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en-US" altLang="zh-CN" sz="2400" b="1" dirty="0" smtClean="0">
                <a:solidFill>
                  <a:srgbClr val="7030A0"/>
                </a:solidFill>
                <a:latin typeface="黑体" panose="02010609060101010101" pitchFamily="49" charset="-122"/>
                <a:ea typeface="黑体" panose="02010609060101010101" pitchFamily="49" charset="-122"/>
              </a:rPr>
              <a:t>Assert</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71951960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5657" y="1542663"/>
            <a:ext cx="6537108" cy="5188460"/>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七、帧化顺序图</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416144" y="983068"/>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4.</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交互片段的组合</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en-US" altLang="zh-CN" sz="2400" b="1" dirty="0" smtClean="0">
                <a:solidFill>
                  <a:srgbClr val="7030A0"/>
                </a:solidFill>
                <a:latin typeface="黑体" panose="02010609060101010101" pitchFamily="49" charset="-122"/>
                <a:ea typeface="黑体" panose="02010609060101010101" pitchFamily="49" charset="-122"/>
              </a:rPr>
              <a:t>Critical</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397344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130300" y="381000"/>
            <a:ext cx="628015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dirty="0" smtClean="0"/>
              <a:t>系统分析与设计</a:t>
            </a:r>
            <a:r>
              <a:rPr lang="en-US" altLang="zh-CN" sz="4400" dirty="0" smtClean="0"/>
              <a:t>-</a:t>
            </a:r>
            <a:r>
              <a:rPr lang="zh-CN" altLang="en-US" sz="4400" dirty="0" smtClean="0"/>
              <a:t>协作图 </a:t>
            </a:r>
            <a:endParaRPr lang="zh-CN" altLang="en-US" sz="4400" dirty="0"/>
          </a:p>
        </p:txBody>
      </p:sp>
      <p:sp>
        <p:nvSpPr>
          <p:cNvPr id="8" name="Rectangle 3"/>
          <p:cNvSpPr txBox="1">
            <a:spLocks noChangeArrowheads="1"/>
          </p:cNvSpPr>
          <p:nvPr/>
        </p:nvSpPr>
        <p:spPr>
          <a:xfrm>
            <a:off x="787400" y="2120900"/>
            <a:ext cx="6705600" cy="297180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pPr marL="0" indent="0">
              <a:buNone/>
            </a:pPr>
            <a:r>
              <a:rPr lang="zh-CN" altLang="en-US" sz="2800" dirty="0" smtClean="0"/>
              <a:t>一、</a:t>
            </a:r>
            <a:r>
              <a:rPr lang="zh-CN" altLang="en-US" sz="2800" b="1" dirty="0" smtClean="0"/>
              <a:t>概述</a:t>
            </a:r>
          </a:p>
          <a:p>
            <a:pPr marL="0" indent="0">
              <a:buNone/>
            </a:pPr>
            <a:r>
              <a:rPr lang="zh-CN" altLang="en-US" sz="2800" b="1" dirty="0" smtClean="0"/>
              <a:t>二、对象、链和消息</a:t>
            </a:r>
          </a:p>
          <a:p>
            <a:pPr marL="0" indent="0">
              <a:buNone/>
            </a:pPr>
            <a:r>
              <a:rPr lang="zh-CN" altLang="en-US" sz="2800" b="1" dirty="0" smtClean="0"/>
              <a:t>三、顺序图与协作图的互换</a:t>
            </a:r>
          </a:p>
          <a:p>
            <a:pPr marL="0" indent="0">
              <a:buNone/>
            </a:pPr>
            <a:r>
              <a:rPr lang="zh-CN" altLang="en-US" sz="2800" b="1" dirty="0" smtClean="0"/>
              <a:t>四、</a:t>
            </a:r>
            <a:r>
              <a:rPr lang="zh-CN" altLang="en-US" sz="2800" b="1" dirty="0"/>
              <a:t>顺序</a:t>
            </a:r>
            <a:r>
              <a:rPr lang="zh-CN" altLang="en-US" sz="2800" b="1" dirty="0" smtClean="0"/>
              <a:t>图与协作图的比较</a:t>
            </a:r>
          </a:p>
          <a:p>
            <a:pPr marL="0" indent="0">
              <a:buNone/>
            </a:pPr>
            <a:r>
              <a:rPr lang="zh-CN" altLang="en-US" sz="2800" b="1" dirty="0" smtClean="0"/>
              <a:t>五、协作图建模技术</a:t>
            </a:r>
          </a:p>
        </p:txBody>
      </p:sp>
    </p:spTree>
    <p:extLst>
      <p:ext uri="{BB962C8B-B14F-4D97-AF65-F5344CB8AC3E}">
        <p14:creationId xmlns:p14="http://schemas.microsoft.com/office/powerpoint/2010/main" val="2134202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583442" y="1288895"/>
            <a:ext cx="7772400" cy="2778138"/>
          </a:xfrm>
        </p:spPr>
        <p:txBody>
          <a:bodyPr>
            <a:noAutofit/>
          </a:bodyPr>
          <a:lstStyle/>
          <a:p>
            <a:pPr marL="0" indent="0">
              <a:buNone/>
            </a:pPr>
            <a:r>
              <a:rPr lang="zh-CN" altLang="en-US" sz="2400" b="1" dirty="0" smtClean="0">
                <a:solidFill>
                  <a:srgbClr val="0033CC"/>
                </a:solidFill>
              </a:rPr>
              <a:t>顺序图</a:t>
            </a:r>
            <a:r>
              <a:rPr lang="zh-CN" altLang="en-US" sz="2400" b="1" dirty="0">
                <a:solidFill>
                  <a:srgbClr val="0033CC"/>
                </a:solidFill>
              </a:rPr>
              <a:t>包含了</a:t>
            </a:r>
            <a:r>
              <a:rPr lang="en-US" altLang="zh-CN" sz="2400" b="1" dirty="0">
                <a:solidFill>
                  <a:srgbClr val="0033CC"/>
                </a:solidFill>
              </a:rPr>
              <a:t>4</a:t>
            </a:r>
            <a:r>
              <a:rPr lang="zh-CN" altLang="en-US" sz="2400" b="1" dirty="0">
                <a:solidFill>
                  <a:srgbClr val="0033CC"/>
                </a:solidFill>
              </a:rPr>
              <a:t>个元素</a:t>
            </a:r>
            <a:r>
              <a:rPr lang="zh-CN" altLang="en-US" sz="2400" b="1" dirty="0"/>
              <a:t>：</a:t>
            </a:r>
          </a:p>
          <a:p>
            <a:pPr marL="609600" indent="-609600">
              <a:buFont typeface="Wingdings" panose="05000000000000000000" pitchFamily="2" charset="2"/>
              <a:buAutoNum type="circleNumDbPlain"/>
            </a:pPr>
            <a:r>
              <a:rPr lang="zh-CN" altLang="en-US" sz="2400" b="1" dirty="0" smtClean="0"/>
              <a:t>对象</a:t>
            </a:r>
            <a:r>
              <a:rPr lang="zh-CN" altLang="en-US" sz="2400" b="1" dirty="0"/>
              <a:t>（</a:t>
            </a:r>
            <a:r>
              <a:rPr lang="en-US" altLang="zh-CN" sz="2400" b="1" dirty="0"/>
              <a:t>Object</a:t>
            </a:r>
            <a:r>
              <a:rPr lang="zh-CN" altLang="en-US" sz="2400" b="1" dirty="0"/>
              <a:t>）</a:t>
            </a:r>
          </a:p>
          <a:p>
            <a:pPr marL="609600" indent="-609600">
              <a:buFont typeface="Wingdings" panose="05000000000000000000" pitchFamily="2" charset="2"/>
              <a:buAutoNum type="circleNumDbPlain"/>
            </a:pPr>
            <a:r>
              <a:rPr lang="zh-CN" altLang="en-US" sz="2400" b="1" dirty="0"/>
              <a:t>生命线（</a:t>
            </a:r>
            <a:r>
              <a:rPr lang="en-US" altLang="zh-CN" sz="2400" b="1" dirty="0"/>
              <a:t>Lifeline</a:t>
            </a:r>
            <a:r>
              <a:rPr lang="zh-CN" altLang="en-US" sz="2400" b="1" dirty="0"/>
              <a:t>）</a:t>
            </a:r>
          </a:p>
          <a:p>
            <a:pPr marL="609600" indent="-609600">
              <a:buFont typeface="Wingdings" panose="05000000000000000000" pitchFamily="2" charset="2"/>
              <a:buAutoNum type="circleNumDbPlain"/>
            </a:pPr>
            <a:r>
              <a:rPr lang="zh-CN" altLang="en-US" sz="2400" b="1" dirty="0"/>
              <a:t>消息（</a:t>
            </a:r>
            <a:r>
              <a:rPr lang="en-US" altLang="zh-CN" sz="2400" b="1" dirty="0"/>
              <a:t>Message</a:t>
            </a:r>
            <a:r>
              <a:rPr lang="zh-CN" altLang="en-US" sz="2400" b="1" dirty="0"/>
              <a:t>）</a:t>
            </a:r>
          </a:p>
          <a:p>
            <a:pPr marL="609600" indent="-609600">
              <a:buFont typeface="Wingdings" panose="05000000000000000000" pitchFamily="2" charset="2"/>
              <a:buAutoNum type="circleNumDbPlain"/>
            </a:pPr>
            <a:r>
              <a:rPr lang="zh-CN" altLang="en-US" sz="2400" b="1" dirty="0"/>
              <a:t>激活（</a:t>
            </a:r>
            <a:r>
              <a:rPr lang="en-US" altLang="zh-CN" sz="2400" b="1" dirty="0"/>
              <a:t>Activation</a:t>
            </a:r>
            <a:r>
              <a:rPr lang="zh-CN" altLang="en-US" sz="2400" b="1" dirty="0"/>
              <a:t>）</a:t>
            </a:r>
          </a:p>
          <a:p>
            <a:pPr marL="609600" indent="-609600">
              <a:buFont typeface="Wingdings" panose="05000000000000000000" pitchFamily="2" charset="2"/>
              <a:buNone/>
            </a:pPr>
            <a:r>
              <a:rPr lang="zh-CN" altLang="en-US" sz="2400" b="1" dirty="0"/>
              <a:t>     </a:t>
            </a:r>
            <a:r>
              <a:rPr lang="en-US" altLang="zh-CN" sz="2400" b="1" dirty="0">
                <a:solidFill>
                  <a:srgbClr val="008000"/>
                </a:solidFill>
              </a:rPr>
              <a:t>/</a:t>
            </a:r>
            <a:r>
              <a:rPr lang="zh-CN" altLang="en-US" sz="2400" b="1" dirty="0">
                <a:solidFill>
                  <a:srgbClr val="008000"/>
                </a:solidFill>
              </a:rPr>
              <a:t>（控制焦点 </a:t>
            </a:r>
            <a:r>
              <a:rPr lang="en-US" altLang="zh-CN" sz="2400" b="1" dirty="0">
                <a:solidFill>
                  <a:srgbClr val="008000"/>
                </a:solidFill>
              </a:rPr>
              <a:t>focus of control</a:t>
            </a:r>
            <a:r>
              <a:rPr lang="zh-CN" altLang="en-US" sz="2400" b="1" dirty="0">
                <a:solidFill>
                  <a:srgbClr val="008000"/>
                </a:solidFill>
              </a:rPr>
              <a:t>）</a:t>
            </a:r>
            <a:r>
              <a:rPr lang="zh-CN" altLang="en-US" sz="2400" b="1" dirty="0"/>
              <a:t> </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a:t>
            </a:r>
            <a:r>
              <a:rPr lang="zh-CN" altLang="en-US" sz="4400" b="0" dirty="0">
                <a:solidFill>
                  <a:srgbClr val="0070C0"/>
                </a:solidFill>
                <a:latin typeface="黑体" panose="02010609060101010101" pitchFamily="49" charset="-122"/>
                <a:ea typeface="黑体" panose="02010609060101010101" pitchFamily="49" charset="-122"/>
              </a:rPr>
              <a:t>顺序</a:t>
            </a:r>
            <a:r>
              <a:rPr lang="zh-CN" altLang="en-US" sz="4400" b="0" dirty="0" smtClean="0">
                <a:solidFill>
                  <a:srgbClr val="0070C0"/>
                </a:solidFill>
                <a:latin typeface="黑体" panose="02010609060101010101" pitchFamily="49" charset="-122"/>
                <a:ea typeface="黑体" panose="02010609060101010101" pitchFamily="49" charset="-122"/>
              </a:rPr>
              <a:t>图的组成</a:t>
            </a:r>
            <a:endParaRPr lang="zh-CN" altLang="en-US" dirty="0"/>
          </a:p>
        </p:txBody>
      </p:sp>
    </p:spTree>
    <p:extLst>
      <p:ext uri="{BB962C8B-B14F-4D97-AF65-F5344CB8AC3E}">
        <p14:creationId xmlns:p14="http://schemas.microsoft.com/office/powerpoint/2010/main" val="163892611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xfrm>
            <a:off x="438150" y="1568450"/>
            <a:ext cx="7683500" cy="2209800"/>
          </a:xfrm>
        </p:spPr>
        <p:txBody>
          <a:bodyPr>
            <a:noAutofit/>
          </a:bodyPr>
          <a:lstStyle/>
          <a:p>
            <a:r>
              <a:rPr lang="zh-CN" altLang="en-US" sz="2400" b="1" dirty="0"/>
              <a:t>协作图和顺序图一样，都是用来展示对象之间的交互关系的，都属于交互图。</a:t>
            </a:r>
          </a:p>
          <a:p>
            <a:r>
              <a:rPr lang="zh-CN" altLang="en-US" sz="2400" b="1" dirty="0" smtClean="0">
                <a:solidFill>
                  <a:schemeClr val="tx2"/>
                </a:solidFill>
              </a:rPr>
              <a:t>对象</a:t>
            </a:r>
            <a:r>
              <a:rPr lang="zh-CN" altLang="en-US" sz="2400" b="1" dirty="0">
                <a:solidFill>
                  <a:schemeClr val="tx2"/>
                </a:solidFill>
              </a:rPr>
              <a:t>图是展现对象之间的静态关系，而协作图是对象图的扩展，协作图除了展现对象之间的关联，还显示对象之间的消息传递。</a:t>
            </a:r>
          </a:p>
          <a:p>
            <a:r>
              <a:rPr lang="zh-CN" altLang="en-US" sz="2400" b="1" dirty="0" smtClean="0">
                <a:solidFill>
                  <a:srgbClr val="009900"/>
                </a:solidFill>
              </a:rPr>
              <a:t>协作</a:t>
            </a:r>
            <a:r>
              <a:rPr lang="zh-CN" altLang="en-US" sz="2400" b="1" dirty="0">
                <a:solidFill>
                  <a:srgbClr val="009900"/>
                </a:solidFill>
              </a:rPr>
              <a:t>图和顺序图很相似，在语义上是等价的，用两种图表达的同一种信息，并且可以将此两种图进行等价转换。</a:t>
            </a:r>
          </a:p>
          <a:p>
            <a:endParaRPr lang="zh-CN" altLang="en-US" sz="2400" b="1" dirty="0">
              <a:solidFill>
                <a:srgbClr val="009900"/>
              </a:solidFill>
            </a:endParaRPr>
          </a:p>
          <a:p>
            <a:endParaRPr lang="zh-CN" altLang="en-US" sz="2400" dirty="0"/>
          </a:p>
          <a:p>
            <a:endParaRPr lang="zh-CN" altLang="en-US" sz="2400" dirty="0"/>
          </a:p>
          <a:p>
            <a:endParaRPr lang="en-US" altLang="zh-CN" sz="2400" dirty="0"/>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209550" y="196850"/>
            <a:ext cx="7543800" cy="1295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一、协作图概述</a:t>
            </a:r>
            <a:endParaRPr lang="zh-CN" altLang="en-US" dirty="0"/>
          </a:p>
        </p:txBody>
      </p:sp>
      <p:sp>
        <p:nvSpPr>
          <p:cNvPr id="6" name="Rectangle 3"/>
          <p:cNvSpPr txBox="1">
            <a:spLocks noChangeArrowheads="1"/>
          </p:cNvSpPr>
          <p:nvPr/>
        </p:nvSpPr>
        <p:spPr>
          <a:xfrm>
            <a:off x="393700" y="4433856"/>
            <a:ext cx="7772400" cy="162509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r>
              <a:rPr lang="zh-CN" altLang="en-US" sz="2400" b="1" dirty="0" smtClean="0">
                <a:solidFill>
                  <a:schemeClr val="tx2"/>
                </a:solidFill>
              </a:rPr>
              <a:t>顺序图</a:t>
            </a:r>
            <a:r>
              <a:rPr lang="zh-CN" altLang="en-US" sz="2400" b="1" dirty="0" smtClean="0"/>
              <a:t>强调的是交互中消息传递的</a:t>
            </a:r>
            <a:r>
              <a:rPr lang="zh-CN" altLang="en-US" sz="2400" b="1" dirty="0" smtClean="0">
                <a:solidFill>
                  <a:srgbClr val="FF0000"/>
                </a:solidFill>
              </a:rPr>
              <a:t>时间顺序</a:t>
            </a:r>
            <a:r>
              <a:rPr lang="zh-CN" altLang="en-US" sz="2400" b="1" dirty="0" smtClean="0"/>
              <a:t>。</a:t>
            </a:r>
          </a:p>
          <a:p>
            <a:r>
              <a:rPr lang="zh-CN" altLang="en-US" sz="2400" b="1" dirty="0" smtClean="0">
                <a:solidFill>
                  <a:schemeClr val="tx2"/>
                </a:solidFill>
              </a:rPr>
              <a:t>协作图</a:t>
            </a:r>
            <a:r>
              <a:rPr lang="zh-CN" altLang="en-US" sz="2400" b="1" dirty="0" smtClean="0"/>
              <a:t>强调的是交互对象的</a:t>
            </a:r>
            <a:r>
              <a:rPr lang="zh-CN" altLang="en-US" sz="2400" b="1" dirty="0" smtClean="0">
                <a:solidFill>
                  <a:srgbClr val="FF0000"/>
                </a:solidFill>
              </a:rPr>
              <a:t>整体组织</a:t>
            </a:r>
            <a:r>
              <a:rPr lang="zh-CN" altLang="en-US" sz="2400" b="1" dirty="0" smtClean="0"/>
              <a:t>（的链接及其消息传递）。</a:t>
            </a:r>
          </a:p>
          <a:p>
            <a:r>
              <a:rPr lang="zh-CN" altLang="en-US" sz="2400" b="1" dirty="0" smtClean="0">
                <a:solidFill>
                  <a:srgbClr val="FF3300"/>
                </a:solidFill>
              </a:rPr>
              <a:t>另一个角度来看，顺序图是按照时间顺序布图，而协作图按照空间组织布图。</a:t>
            </a:r>
          </a:p>
          <a:p>
            <a:endParaRPr lang="en-US" altLang="zh-CN" sz="2400" b="1" dirty="0">
              <a:solidFill>
                <a:srgbClr val="FF3300"/>
              </a:solidFill>
            </a:endParaRPr>
          </a:p>
        </p:txBody>
      </p:sp>
    </p:spTree>
    <p:extLst>
      <p:ext uri="{BB962C8B-B14F-4D97-AF65-F5344CB8AC3E}">
        <p14:creationId xmlns:p14="http://schemas.microsoft.com/office/powerpoint/2010/main" val="2993086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body" idx="1"/>
          </p:nvPr>
        </p:nvSpPr>
        <p:spPr>
          <a:xfrm>
            <a:off x="209550" y="1492250"/>
            <a:ext cx="3389327" cy="2509299"/>
          </a:xfrm>
        </p:spPr>
        <p:txBody>
          <a:bodyPr>
            <a:noAutofit/>
          </a:bodyPr>
          <a:lstStyle/>
          <a:p>
            <a:pPr>
              <a:lnSpc>
                <a:spcPct val="90000"/>
              </a:lnSpc>
            </a:pPr>
            <a:r>
              <a:rPr lang="zh-CN" altLang="en-US" sz="2400" b="1" dirty="0"/>
              <a:t>协作图对交互中有意义的对象和对象之间的链建模。</a:t>
            </a:r>
          </a:p>
          <a:p>
            <a:pPr>
              <a:lnSpc>
                <a:spcPct val="90000"/>
              </a:lnSpc>
            </a:pPr>
            <a:r>
              <a:rPr lang="zh-CN" altLang="en-US" sz="2400" b="1" dirty="0" smtClean="0">
                <a:solidFill>
                  <a:srgbClr val="009900"/>
                </a:solidFill>
              </a:rPr>
              <a:t>协作</a:t>
            </a:r>
            <a:r>
              <a:rPr lang="zh-CN" altLang="en-US" sz="2400" b="1" dirty="0">
                <a:solidFill>
                  <a:srgbClr val="009900"/>
                </a:solidFill>
              </a:rPr>
              <a:t>图包括建模元素有对象（参与者、多对象、主动对象等）、消息、链。</a:t>
            </a:r>
          </a:p>
          <a:p>
            <a:pPr>
              <a:lnSpc>
                <a:spcPct val="90000"/>
              </a:lnSpc>
            </a:pPr>
            <a:r>
              <a:rPr lang="zh-CN" altLang="en-US" sz="2400" b="1" dirty="0" smtClean="0"/>
              <a:t>在</a:t>
            </a:r>
            <a:r>
              <a:rPr lang="en-US" altLang="zh-CN" sz="2400" b="1" dirty="0"/>
              <a:t>UML</a:t>
            </a:r>
            <a:r>
              <a:rPr lang="zh-CN" altLang="en-US" sz="2400" b="1" dirty="0"/>
              <a:t>中，协作图用几何排列来表示交互作用中的对象和链，附在链的箭头代表消息，消息的发生顺序用消息箭头处的编号来说明。  </a:t>
            </a:r>
          </a:p>
          <a:p>
            <a:pPr>
              <a:lnSpc>
                <a:spcPct val="90000"/>
              </a:lnSpc>
            </a:pPr>
            <a:endParaRPr lang="en-US" altLang="zh-CN" sz="2400" b="1" dirty="0"/>
          </a:p>
        </p:txBody>
      </p:sp>
      <p:sp>
        <p:nvSpPr>
          <p:cNvPr id="5" name="标题 1">
            <a:extLst>
              <a:ext uri="{FF2B5EF4-FFF2-40B4-BE49-F238E27FC236}">
                <a16:creationId xmlns:a16="http://schemas.microsoft.com/office/drawing/2014/main" id="{E790A494-B035-AC41-AFC3-252F112E3A4F}"/>
              </a:ext>
            </a:extLst>
          </p:cNvPr>
          <p:cNvSpPr txBox="1">
            <a:spLocks/>
          </p:cNvSpPr>
          <p:nvPr/>
        </p:nvSpPr>
        <p:spPr>
          <a:xfrm>
            <a:off x="209550" y="196850"/>
            <a:ext cx="7543800" cy="1295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一、协作图概述</a:t>
            </a:r>
            <a:endParaRPr lang="zh-CN" altLang="en-US" dirty="0"/>
          </a:p>
        </p:txBody>
      </p:sp>
      <p:pic>
        <p:nvPicPr>
          <p:cNvPr id="3" name="图片 2"/>
          <p:cNvPicPr>
            <a:picLocks noChangeAspect="1"/>
          </p:cNvPicPr>
          <p:nvPr/>
        </p:nvPicPr>
        <p:blipFill>
          <a:blip r:embed="rId3"/>
          <a:stretch>
            <a:fillRect/>
          </a:stretch>
        </p:blipFill>
        <p:spPr>
          <a:xfrm>
            <a:off x="3299159" y="1492250"/>
            <a:ext cx="5844841" cy="4017102"/>
          </a:xfrm>
          <a:prstGeom prst="rect">
            <a:avLst/>
          </a:prstGeom>
        </p:spPr>
      </p:pic>
      <p:sp>
        <p:nvSpPr>
          <p:cNvPr id="8" name="Rectangle 6"/>
          <p:cNvSpPr txBox="1">
            <a:spLocks noChangeArrowheads="1"/>
          </p:cNvSpPr>
          <p:nvPr/>
        </p:nvSpPr>
        <p:spPr>
          <a:xfrm>
            <a:off x="3870121" y="5434669"/>
            <a:ext cx="4871207" cy="67310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r>
              <a:rPr lang="zh-CN" altLang="en-US" b="1" dirty="0" smtClean="0">
                <a:solidFill>
                  <a:srgbClr val="000099"/>
                </a:solidFill>
              </a:rPr>
              <a:t>汽车租赁系统中客户取车的协作图</a:t>
            </a:r>
            <a:endParaRPr lang="zh-CN" altLang="en-US" b="1" dirty="0">
              <a:solidFill>
                <a:srgbClr val="000099"/>
              </a:solidFill>
            </a:endParaRPr>
          </a:p>
        </p:txBody>
      </p:sp>
    </p:spTree>
    <p:extLst>
      <p:ext uri="{BB962C8B-B14F-4D97-AF65-F5344CB8AC3E}">
        <p14:creationId xmlns:p14="http://schemas.microsoft.com/office/powerpoint/2010/main" val="5263264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endParaRPr lang="zh-CN" altLang="zh-CN"/>
          </a:p>
        </p:txBody>
      </p:sp>
      <p:sp>
        <p:nvSpPr>
          <p:cNvPr id="88067" name="Rectangle 3"/>
          <p:cNvSpPr>
            <a:spLocks noGrp="1" noChangeArrowheads="1"/>
          </p:cNvSpPr>
          <p:nvPr>
            <p:ph type="body" idx="1"/>
          </p:nvPr>
        </p:nvSpPr>
        <p:spPr/>
        <p:txBody>
          <a:bodyPr/>
          <a:lstStyle/>
          <a:p>
            <a:endParaRPr lang="zh-CN" altLang="zh-CN"/>
          </a:p>
        </p:txBody>
      </p:sp>
      <p:pic>
        <p:nvPicPr>
          <p:cNvPr id="880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8600"/>
            <a:ext cx="914400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9886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518020" y="1492250"/>
            <a:ext cx="7772400" cy="4050792"/>
          </a:xfrm>
        </p:spPr>
        <p:txBody>
          <a:bodyPr>
            <a:normAutofit/>
          </a:bodyPr>
          <a:lstStyle/>
          <a:p>
            <a:pPr marL="0" indent="0">
              <a:buNone/>
            </a:pPr>
            <a:r>
              <a:rPr lang="zh-CN" altLang="en-US" sz="2400" b="1" dirty="0" smtClean="0"/>
              <a:t> 协作</a:t>
            </a:r>
            <a:r>
              <a:rPr lang="zh-CN" altLang="en-US" sz="2400" b="1" dirty="0"/>
              <a:t>图包含了</a:t>
            </a:r>
            <a:r>
              <a:rPr lang="en-US" altLang="zh-CN" sz="2400" b="1" dirty="0"/>
              <a:t>3</a:t>
            </a:r>
            <a:r>
              <a:rPr lang="zh-CN" altLang="en-US" sz="2400" b="1" dirty="0"/>
              <a:t>个元素：</a:t>
            </a:r>
          </a:p>
          <a:p>
            <a:pPr marL="609600" indent="-609600">
              <a:buFont typeface="Wingdings" panose="05000000000000000000" pitchFamily="2" charset="2"/>
              <a:buAutoNum type="circleNumDbPlain"/>
            </a:pPr>
            <a:r>
              <a:rPr lang="zh-CN" altLang="en-US" sz="2400" b="1" dirty="0"/>
              <a:t>对象（</a:t>
            </a:r>
            <a:r>
              <a:rPr lang="en-US" altLang="zh-CN" sz="2400" b="1" dirty="0"/>
              <a:t>Object</a:t>
            </a:r>
            <a:r>
              <a:rPr lang="zh-CN" altLang="en-US" sz="2400" b="1" dirty="0"/>
              <a:t>）</a:t>
            </a:r>
          </a:p>
          <a:p>
            <a:pPr marL="609600" indent="-609600">
              <a:buFont typeface="Wingdings" panose="05000000000000000000" pitchFamily="2" charset="2"/>
              <a:buAutoNum type="circleNumDbPlain"/>
            </a:pPr>
            <a:r>
              <a:rPr lang="zh-CN" altLang="en-US" sz="2400" b="1" dirty="0"/>
              <a:t>链（</a:t>
            </a:r>
            <a:r>
              <a:rPr lang="en-US" altLang="zh-CN" sz="2400" b="1" dirty="0"/>
              <a:t>Link</a:t>
            </a:r>
            <a:r>
              <a:rPr lang="zh-CN" altLang="en-US" sz="2400" b="1" dirty="0"/>
              <a:t>）</a:t>
            </a:r>
          </a:p>
          <a:p>
            <a:pPr marL="609600" indent="-609600">
              <a:buFont typeface="Wingdings" panose="05000000000000000000" pitchFamily="2" charset="2"/>
              <a:buAutoNum type="circleNumDbPlain"/>
            </a:pPr>
            <a:r>
              <a:rPr lang="zh-CN" altLang="en-US" sz="2400" b="1" dirty="0"/>
              <a:t>消息（</a:t>
            </a:r>
            <a:r>
              <a:rPr lang="en-US" altLang="zh-CN" sz="2400" b="1" dirty="0"/>
              <a:t>Message</a:t>
            </a:r>
            <a:r>
              <a:rPr lang="zh-CN" altLang="en-US" sz="2400" b="1" dirty="0"/>
              <a:t>） </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209550" y="196850"/>
            <a:ext cx="7543800" cy="1295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二、协作图的组成</a:t>
            </a:r>
            <a:endParaRPr lang="zh-CN" altLang="en-US" dirty="0"/>
          </a:p>
        </p:txBody>
      </p:sp>
    </p:spTree>
    <p:extLst>
      <p:ext uri="{BB962C8B-B14F-4D97-AF65-F5344CB8AC3E}">
        <p14:creationId xmlns:p14="http://schemas.microsoft.com/office/powerpoint/2010/main" val="13989046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467685" y="1903294"/>
            <a:ext cx="8349144" cy="823128"/>
          </a:xfrm>
        </p:spPr>
        <p:txBody>
          <a:bodyPr>
            <a:normAutofit/>
          </a:bodyPr>
          <a:lstStyle/>
          <a:p>
            <a:r>
              <a:rPr lang="zh-CN" altLang="en-US" b="1" dirty="0"/>
              <a:t>协作图</a:t>
            </a:r>
            <a:r>
              <a:rPr lang="zh-CN" altLang="en-US" b="1" dirty="0" smtClean="0"/>
              <a:t>与顺序图</a:t>
            </a:r>
            <a:r>
              <a:rPr lang="zh-CN" altLang="en-US" b="1" dirty="0"/>
              <a:t>中的对象的概念是一样，只不过在协作图中，无法根据位置来表示对象的创建和撤销，所以对于对象在图中的位置没有限制。</a:t>
            </a:r>
            <a:r>
              <a:rPr lang="zh-CN" altLang="en-US" dirty="0"/>
              <a:t> </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209550" y="196850"/>
            <a:ext cx="7543800" cy="1295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二、协作图的组成</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383797" y="1283023"/>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1.</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对象</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7248" y="3279380"/>
            <a:ext cx="4715822" cy="314450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624980" y="2578423"/>
            <a:ext cx="8099570" cy="646331"/>
          </a:xfrm>
          <a:prstGeom prst="rect">
            <a:avLst/>
          </a:prstGeom>
        </p:spPr>
        <p:txBody>
          <a:bodyPr wrap="square">
            <a:spAutoFit/>
          </a:bodyPr>
          <a:lstStyle/>
          <a:p>
            <a:r>
              <a:rPr lang="zh-CN" altLang="en-US" b="1" dirty="0">
                <a:solidFill>
                  <a:srgbClr val="FF3300"/>
                </a:solidFill>
              </a:rPr>
              <a:t>创建对象？</a:t>
            </a:r>
          </a:p>
          <a:p>
            <a:pPr>
              <a:buFont typeface="Wingdings" panose="05000000000000000000" pitchFamily="2" charset="2"/>
              <a:buNone/>
            </a:pPr>
            <a:r>
              <a:rPr lang="zh-CN" altLang="en-US" b="1" dirty="0">
                <a:solidFill>
                  <a:srgbClr val="FF3300"/>
                </a:solidFill>
              </a:rPr>
              <a:t>      通过把</a:t>
            </a:r>
            <a:r>
              <a:rPr lang="en-US" altLang="zh-CN" b="1" dirty="0">
                <a:solidFill>
                  <a:srgbClr val="FF3300"/>
                </a:solidFill>
              </a:rPr>
              <a:t>《create》</a:t>
            </a:r>
            <a:r>
              <a:rPr lang="zh-CN" altLang="en-US" b="1" dirty="0">
                <a:solidFill>
                  <a:srgbClr val="FF3300"/>
                </a:solidFill>
              </a:rPr>
              <a:t>放到消息标签中来表示对创建对象。</a:t>
            </a:r>
          </a:p>
        </p:txBody>
      </p:sp>
      <p:sp>
        <p:nvSpPr>
          <p:cNvPr id="9" name="AutoShape 6"/>
          <p:cNvSpPr>
            <a:spLocks noChangeArrowheads="1"/>
          </p:cNvSpPr>
          <p:nvPr/>
        </p:nvSpPr>
        <p:spPr bwMode="auto">
          <a:xfrm>
            <a:off x="0" y="5209562"/>
            <a:ext cx="1837189" cy="1300295"/>
          </a:xfrm>
          <a:prstGeom prst="wedgeRectCallout">
            <a:avLst>
              <a:gd name="adj1" fmla="val 95758"/>
              <a:gd name="adj2" fmla="val 4052"/>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dirty="0"/>
              <a:t>顺序图中的多对象和单一对象表示没有区别</a:t>
            </a:r>
          </a:p>
        </p:txBody>
      </p:sp>
      <p:sp>
        <p:nvSpPr>
          <p:cNvPr id="10" name="AutoShape 5"/>
          <p:cNvSpPr>
            <a:spLocks noChangeArrowheads="1"/>
          </p:cNvSpPr>
          <p:nvPr/>
        </p:nvSpPr>
        <p:spPr bwMode="auto">
          <a:xfrm>
            <a:off x="6583086" y="4851633"/>
            <a:ext cx="2340528" cy="838200"/>
          </a:xfrm>
          <a:prstGeom prst="wedgeRectCallout">
            <a:avLst>
              <a:gd name="adj1" fmla="val -67160"/>
              <a:gd name="adj2" fmla="val 88378"/>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dirty="0"/>
              <a:t>协作图中，多对象用多个方框的重叠表示</a:t>
            </a:r>
          </a:p>
        </p:txBody>
      </p:sp>
    </p:spTree>
    <p:extLst>
      <p:ext uri="{BB962C8B-B14F-4D97-AF65-F5344CB8AC3E}">
        <p14:creationId xmlns:p14="http://schemas.microsoft.com/office/powerpoint/2010/main" val="39268362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367243" y="1058068"/>
            <a:ext cx="2639735" cy="868363"/>
          </a:xfrm>
        </p:spPr>
        <p:txBody>
          <a:bodyPr>
            <a:normAutofit/>
          </a:bodyPr>
          <a:lstStyle/>
          <a:p>
            <a:r>
              <a:rPr lang="zh-CN" altLang="en-US" sz="2400" dirty="0">
                <a:solidFill>
                  <a:srgbClr val="009900"/>
                </a:solidFill>
              </a:rPr>
              <a:t>多重对象举例</a:t>
            </a:r>
          </a:p>
        </p:txBody>
      </p:sp>
      <p:sp>
        <p:nvSpPr>
          <p:cNvPr id="56323" name="Rectangle 3"/>
          <p:cNvSpPr>
            <a:spLocks noGrp="1" noChangeArrowheads="1"/>
          </p:cNvSpPr>
          <p:nvPr>
            <p:ph type="body" idx="1"/>
          </p:nvPr>
        </p:nvSpPr>
        <p:spPr>
          <a:xfrm>
            <a:off x="400050" y="2058758"/>
            <a:ext cx="3581400" cy="2990516"/>
          </a:xfrm>
        </p:spPr>
        <p:txBody>
          <a:bodyPr>
            <a:normAutofit/>
          </a:bodyPr>
          <a:lstStyle/>
          <a:p>
            <a:r>
              <a:rPr lang="zh-CN" altLang="en-US" sz="2400" b="1" dirty="0">
                <a:solidFill>
                  <a:srgbClr val="000099"/>
                </a:solidFill>
              </a:rPr>
              <a:t>老师让多个学生同时交作业。</a:t>
            </a:r>
          </a:p>
          <a:p>
            <a:r>
              <a:rPr lang="zh-CN" altLang="en-US" sz="2400" b="1" dirty="0"/>
              <a:t>在多对象前面可以加上用方括号括起来的条件，在前面加一个星号，用来说明消息发送给多个对象。</a:t>
            </a:r>
          </a:p>
        </p:txBody>
      </p:sp>
      <p:pic>
        <p:nvPicPr>
          <p:cNvPr id="563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0113" y="1816860"/>
            <a:ext cx="4093828" cy="3565592"/>
          </a:xfrm>
          <a:prstGeom prst="rect">
            <a:avLst/>
          </a:prstGeom>
          <a:noFill/>
          <a:extLst>
            <a:ext uri="{909E8E84-426E-40DD-AFC4-6F175D3DCCD1}">
              <a14:hiddenFill xmlns:a14="http://schemas.microsoft.com/office/drawing/2010/main">
                <a:solidFill>
                  <a:srgbClr val="FFFFFF"/>
                </a:solidFill>
              </a14:hiddenFill>
            </a:ext>
          </a:extLst>
        </p:spPr>
      </p:pic>
      <p:pic>
        <p:nvPicPr>
          <p:cNvPr id="563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181600"/>
            <a:ext cx="8229600" cy="1247775"/>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E790A494-B035-AC41-AFC3-252F112E3A4F}"/>
              </a:ext>
            </a:extLst>
          </p:cNvPr>
          <p:cNvSpPr txBox="1">
            <a:spLocks/>
          </p:cNvSpPr>
          <p:nvPr/>
        </p:nvSpPr>
        <p:spPr>
          <a:xfrm>
            <a:off x="209550" y="196850"/>
            <a:ext cx="7543800" cy="1295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二、协作图的组成</a:t>
            </a:r>
            <a:endParaRPr lang="zh-CN" altLang="en-US" dirty="0"/>
          </a:p>
        </p:txBody>
      </p:sp>
      <p:sp>
        <p:nvSpPr>
          <p:cNvPr id="7" name="文本框 6">
            <a:extLst>
              <a:ext uri="{FF2B5EF4-FFF2-40B4-BE49-F238E27FC236}">
                <a16:creationId xmlns:a16="http://schemas.microsoft.com/office/drawing/2014/main" id="{6EC53871-C795-0242-80AC-EC3542AED0D3}"/>
              </a:ext>
            </a:extLst>
          </p:cNvPr>
          <p:cNvSpPr txBox="1"/>
          <p:nvPr/>
        </p:nvSpPr>
        <p:spPr>
          <a:xfrm>
            <a:off x="209550" y="1352766"/>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1.</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对象</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7155473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62031" y="2045702"/>
            <a:ext cx="7772400" cy="794893"/>
          </a:xfrm>
        </p:spPr>
        <p:txBody>
          <a:bodyPr/>
          <a:lstStyle/>
          <a:p>
            <a:r>
              <a:rPr lang="zh-CN" altLang="en-US" dirty="0"/>
              <a:t>对比（消息迭代）</a:t>
            </a:r>
          </a:p>
        </p:txBody>
      </p:sp>
      <p:pic>
        <p:nvPicPr>
          <p:cNvPr id="583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960615"/>
            <a:ext cx="4953000" cy="3597275"/>
          </a:xfrm>
          <a:prstGeom prst="rect">
            <a:avLst/>
          </a:prstGeom>
          <a:noFill/>
          <a:extLst>
            <a:ext uri="{909E8E84-426E-40DD-AFC4-6F175D3DCCD1}">
              <a14:hiddenFill xmlns:a14="http://schemas.microsoft.com/office/drawing/2010/main">
                <a:solidFill>
                  <a:srgbClr val="FFFFFF"/>
                </a:solidFill>
              </a14:hiddenFill>
            </a:ext>
          </a:extLst>
        </p:spPr>
      </p:pic>
      <p:sp>
        <p:nvSpPr>
          <p:cNvPr id="58373" name="AutoShape 5"/>
          <p:cNvSpPr>
            <a:spLocks noChangeArrowheads="1"/>
          </p:cNvSpPr>
          <p:nvPr/>
        </p:nvSpPr>
        <p:spPr bwMode="auto">
          <a:xfrm>
            <a:off x="6148431" y="2960615"/>
            <a:ext cx="2286000" cy="1600200"/>
          </a:xfrm>
          <a:prstGeom prst="wedgeRectCallout">
            <a:avLst>
              <a:gd name="adj1" fmla="val -69931"/>
              <a:gd name="adj2" fmla="val 17458"/>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000" b="1" dirty="0"/>
              <a:t>一个</a:t>
            </a:r>
            <a:r>
              <a:rPr lang="en-US" altLang="zh-CN" sz="2000" b="1" dirty="0"/>
              <a:t>teacher</a:t>
            </a:r>
            <a:r>
              <a:rPr lang="zh-CN" altLang="en-US" sz="2000" b="1" dirty="0"/>
              <a:t>对象向每一个</a:t>
            </a:r>
            <a:r>
              <a:rPr lang="en-US" altLang="zh-CN" sz="2000" b="1" dirty="0"/>
              <a:t>student</a:t>
            </a:r>
            <a:r>
              <a:rPr lang="zh-CN" altLang="en-US" sz="2000" b="1" dirty="0"/>
              <a:t>对象发送一个</a:t>
            </a:r>
            <a:r>
              <a:rPr lang="en-US" altLang="zh-CN" sz="2000" b="1" dirty="0"/>
              <a:t>Message</a:t>
            </a:r>
            <a:r>
              <a:rPr lang="zh-CN" altLang="en-US" sz="2000" b="1" dirty="0"/>
              <a:t>消息</a:t>
            </a:r>
          </a:p>
        </p:txBody>
      </p:sp>
      <p:sp>
        <p:nvSpPr>
          <p:cNvPr id="58375" name="AutoShape 7"/>
          <p:cNvSpPr>
            <a:spLocks noChangeArrowheads="1"/>
          </p:cNvSpPr>
          <p:nvPr/>
        </p:nvSpPr>
        <p:spPr bwMode="auto">
          <a:xfrm>
            <a:off x="6089708" y="5255702"/>
            <a:ext cx="2286000" cy="1524000"/>
          </a:xfrm>
          <a:prstGeom prst="wedgeRectCallout">
            <a:avLst>
              <a:gd name="adj1" fmla="val -76111"/>
              <a:gd name="adj2" fmla="val -23333"/>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000" b="1" dirty="0"/>
              <a:t>一个</a:t>
            </a:r>
            <a:r>
              <a:rPr lang="en-US" altLang="zh-CN" sz="2000" b="1" dirty="0"/>
              <a:t>teacher</a:t>
            </a:r>
            <a:r>
              <a:rPr lang="zh-CN" altLang="en-US" sz="2000" b="1" dirty="0"/>
              <a:t>对象向一个</a:t>
            </a:r>
            <a:r>
              <a:rPr lang="en-US" altLang="zh-CN" sz="2000" b="1" dirty="0"/>
              <a:t>student</a:t>
            </a:r>
            <a:r>
              <a:rPr lang="zh-CN" altLang="en-US" sz="2000" b="1" dirty="0"/>
              <a:t>对象发送</a:t>
            </a:r>
            <a:r>
              <a:rPr lang="en-US" altLang="zh-CN" sz="2000" b="1" dirty="0"/>
              <a:t>n</a:t>
            </a:r>
            <a:r>
              <a:rPr lang="zh-CN" altLang="en-US" sz="2000" b="1" dirty="0"/>
              <a:t>次</a:t>
            </a:r>
            <a:r>
              <a:rPr lang="en-US" altLang="zh-CN" sz="2000" b="1" dirty="0"/>
              <a:t>Message</a:t>
            </a:r>
            <a:r>
              <a:rPr lang="zh-CN" altLang="en-US" sz="2000" b="1" dirty="0"/>
              <a:t>消息</a:t>
            </a:r>
          </a:p>
          <a:p>
            <a:pPr algn="ctr"/>
            <a:endParaRPr lang="en-US" altLang="zh-CN" sz="2000" b="1" dirty="0"/>
          </a:p>
        </p:txBody>
      </p:sp>
      <p:sp>
        <p:nvSpPr>
          <p:cNvPr id="7" name="标题 1">
            <a:extLst>
              <a:ext uri="{FF2B5EF4-FFF2-40B4-BE49-F238E27FC236}">
                <a16:creationId xmlns:a16="http://schemas.microsoft.com/office/drawing/2014/main" id="{E790A494-B035-AC41-AFC3-252F112E3A4F}"/>
              </a:ext>
            </a:extLst>
          </p:cNvPr>
          <p:cNvSpPr txBox="1">
            <a:spLocks/>
          </p:cNvSpPr>
          <p:nvPr/>
        </p:nvSpPr>
        <p:spPr>
          <a:xfrm>
            <a:off x="209550" y="196850"/>
            <a:ext cx="7543800" cy="1295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二、协作图的组成</a:t>
            </a:r>
            <a:endParaRPr lang="zh-CN" altLang="en-US" dirty="0"/>
          </a:p>
        </p:txBody>
      </p:sp>
      <p:sp>
        <p:nvSpPr>
          <p:cNvPr id="8" name="文本框 7">
            <a:extLst>
              <a:ext uri="{FF2B5EF4-FFF2-40B4-BE49-F238E27FC236}">
                <a16:creationId xmlns:a16="http://schemas.microsoft.com/office/drawing/2014/main" id="{6EC53871-C795-0242-80AC-EC3542AED0D3}"/>
              </a:ext>
            </a:extLst>
          </p:cNvPr>
          <p:cNvSpPr txBox="1"/>
          <p:nvPr/>
        </p:nvSpPr>
        <p:spPr>
          <a:xfrm>
            <a:off x="209550" y="1352766"/>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1.</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对象</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66944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457200" y="122238"/>
            <a:ext cx="7543800" cy="563562"/>
          </a:xfrm>
        </p:spPr>
        <p:txBody>
          <a:bodyPr>
            <a:normAutofit fontScale="90000"/>
          </a:bodyPr>
          <a:lstStyle/>
          <a:p>
            <a:r>
              <a:rPr lang="zh-CN" altLang="en-US" sz="3500"/>
              <a:t>用</a:t>
            </a:r>
            <a:r>
              <a:rPr lang="en-US" altLang="zh-CN" sz="3500"/>
              <a:t>Rose</a:t>
            </a:r>
            <a:r>
              <a:rPr lang="zh-CN" altLang="en-US" sz="3500"/>
              <a:t>将顺序图自动转换成协作图</a:t>
            </a:r>
          </a:p>
        </p:txBody>
      </p:sp>
      <p:pic>
        <p:nvPicPr>
          <p:cNvPr id="77828"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52400" y="838200"/>
            <a:ext cx="8610600" cy="52530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306164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endParaRPr lang="zh-CN" altLang="zh-CN"/>
          </a:p>
        </p:txBody>
      </p:sp>
      <p:sp>
        <p:nvSpPr>
          <p:cNvPr id="76803" name="Rectangle 3"/>
          <p:cNvSpPr>
            <a:spLocks noGrp="1" noChangeArrowheads="1"/>
          </p:cNvSpPr>
          <p:nvPr>
            <p:ph type="body" idx="1"/>
          </p:nvPr>
        </p:nvSpPr>
        <p:spPr/>
        <p:txBody>
          <a:bodyPr/>
          <a:lstStyle/>
          <a:p>
            <a:endParaRPr lang="zh-CN" altLang="zh-CN"/>
          </a:p>
        </p:txBody>
      </p:sp>
      <p:pic>
        <p:nvPicPr>
          <p:cNvPr id="768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019800" cy="3992563"/>
          </a:xfrm>
          <a:prstGeom prst="rect">
            <a:avLst/>
          </a:prstGeom>
          <a:noFill/>
          <a:extLst>
            <a:ext uri="{909E8E84-426E-40DD-AFC4-6F175D3DCCD1}">
              <a14:hiddenFill xmlns:a14="http://schemas.microsoft.com/office/drawing/2010/main">
                <a:solidFill>
                  <a:srgbClr val="FFFFFF"/>
                </a:solidFill>
              </a14:hiddenFill>
            </a:ext>
          </a:extLst>
        </p:spPr>
      </p:pic>
      <p:pic>
        <p:nvPicPr>
          <p:cNvPr id="768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905000"/>
            <a:ext cx="4319588"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2826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endParaRPr lang="zh-CN" altLang="zh-CN"/>
          </a:p>
        </p:txBody>
      </p:sp>
      <p:sp>
        <p:nvSpPr>
          <p:cNvPr id="75779" name="Rectangle 3"/>
          <p:cNvSpPr>
            <a:spLocks noGrp="1" noChangeArrowheads="1"/>
          </p:cNvSpPr>
          <p:nvPr>
            <p:ph type="body" idx="1"/>
          </p:nvPr>
        </p:nvSpPr>
        <p:spPr/>
        <p:txBody>
          <a:bodyPr/>
          <a:lstStyle/>
          <a:p>
            <a:endParaRPr lang="zh-CN" altLang="zh-CN"/>
          </a:p>
        </p:txBody>
      </p:sp>
      <p:pic>
        <p:nvPicPr>
          <p:cNvPr id="757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609600"/>
            <a:ext cx="7543800" cy="541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928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69" name="Object 5"/>
          <p:cNvGraphicFramePr>
            <a:graphicFrameLocks noGrp="1" noChangeAspect="1"/>
          </p:cNvGraphicFramePr>
          <p:nvPr>
            <p:ph/>
            <p:extLst>
              <p:ext uri="{D42A27DB-BD31-4B8C-83A1-F6EECF244321}">
                <p14:modId xmlns:p14="http://schemas.microsoft.com/office/powerpoint/2010/main" val="1537243420"/>
              </p:ext>
            </p:extLst>
          </p:nvPr>
        </p:nvGraphicFramePr>
        <p:xfrm>
          <a:off x="685732" y="3326800"/>
          <a:ext cx="6398525" cy="2695434"/>
        </p:xfrm>
        <a:graphic>
          <a:graphicData uri="http://schemas.openxmlformats.org/presentationml/2006/ole">
            <mc:AlternateContent xmlns:mc="http://schemas.openxmlformats.org/markup-compatibility/2006">
              <mc:Choice xmlns:v="urn:schemas-microsoft-com:vml" Requires="v">
                <p:oleObj spid="_x0000_s98336" r:id="rId4" imgW="4000570" imgH="2459179" progId="Visio.Drawing.6">
                  <p:embed/>
                </p:oleObj>
              </mc:Choice>
              <mc:Fallback>
                <p:oleObj r:id="rId4" imgW="4000570" imgH="2459179" progId="Visio.Drawing.6">
                  <p:embed/>
                  <p:pic>
                    <p:nvPicPr>
                      <p:cNvPr id="62469"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732" y="3326800"/>
                        <a:ext cx="6398525" cy="2695434"/>
                      </a:xfrm>
                      <a:prstGeom prst="rect">
                        <a:avLst/>
                      </a:prstGeom>
                      <a:noFill/>
                      <a:ln>
                        <a:noFill/>
                      </a:ln>
                      <a:effectLst/>
                    </p:spPr>
                  </p:pic>
                </p:oleObj>
              </mc:Fallback>
            </mc:AlternateContent>
          </a:graphicData>
        </a:graphic>
      </p:graphicFrame>
      <p:pic>
        <p:nvPicPr>
          <p:cNvPr id="6247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121" y="5260234"/>
            <a:ext cx="8294688" cy="1524000"/>
          </a:xfrm>
          <a:prstGeom prst="rect">
            <a:avLst/>
          </a:prstGeom>
          <a:noFill/>
          <a:extLst>
            <a:ext uri="{909E8E84-426E-40DD-AFC4-6F175D3DCCD1}">
              <a14:hiddenFill xmlns:a14="http://schemas.microsoft.com/office/drawing/2010/main">
                <a:solidFill>
                  <a:srgbClr val="FFFFFF"/>
                </a:solidFill>
              </a14:hiddenFill>
            </a:ext>
          </a:extLst>
        </p:spPr>
      </p:pic>
      <p:sp>
        <p:nvSpPr>
          <p:cNvPr id="62472" name="Rectangle 8"/>
          <p:cNvSpPr>
            <a:spLocks noChangeArrowheads="1"/>
          </p:cNvSpPr>
          <p:nvPr/>
        </p:nvSpPr>
        <p:spPr bwMode="auto">
          <a:xfrm>
            <a:off x="348017" y="1382138"/>
            <a:ext cx="8523027" cy="448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3688">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113" indent="-2921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613" indent="-315913">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58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0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2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413" indent="-315913"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r>
              <a:rPr lang="zh-CN" altLang="en-US" sz="2400" b="1" dirty="0" smtClean="0"/>
              <a:t>表示参与者的对象和普通对象</a:t>
            </a:r>
            <a:endParaRPr lang="en-US" altLang="zh-CN" sz="2400" b="1" dirty="0" smtClean="0"/>
          </a:p>
          <a:p>
            <a:r>
              <a:rPr lang="zh-CN" altLang="en-US" sz="2400" b="1" dirty="0" smtClean="0"/>
              <a:t>对象</a:t>
            </a:r>
            <a:r>
              <a:rPr lang="zh-CN" altLang="en-US" sz="2400" b="1" dirty="0"/>
              <a:t>间的排列顺序并不重要，但一般把</a:t>
            </a:r>
            <a:r>
              <a:rPr lang="zh-CN" altLang="en-US" sz="2400" b="1" dirty="0">
                <a:solidFill>
                  <a:srgbClr val="00B050"/>
                </a:solidFill>
              </a:rPr>
              <a:t>表示参与者的对象放在图的两侧</a:t>
            </a:r>
            <a:r>
              <a:rPr lang="zh-CN" altLang="en-US" sz="2400" b="1" dirty="0"/>
              <a:t>，主要参与者放在最左边，次要参与者放在最右边（或表示人的参与者放在最左边，表示系统的参与者放在最右边）</a:t>
            </a:r>
            <a:r>
              <a:rPr lang="zh-CN" altLang="en-US" sz="2400" b="1" dirty="0" smtClean="0"/>
              <a:t>。</a:t>
            </a:r>
            <a:r>
              <a:rPr lang="zh-CN" altLang="en-US" sz="2400" b="1" dirty="0" smtClean="0">
                <a:solidFill>
                  <a:srgbClr val="00B0F0"/>
                </a:solidFill>
              </a:rPr>
              <a:t>对象按照接收消息的顺序从左到右排列</a:t>
            </a:r>
            <a:r>
              <a:rPr lang="zh-CN" altLang="en-US" sz="2400" b="1" dirty="0" smtClean="0"/>
              <a:t>。</a:t>
            </a:r>
            <a:endParaRPr lang="zh-CN" altLang="en-US" sz="2400" b="1"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224631" y="948559"/>
            <a:ext cx="2495227"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1.</a:t>
            </a:r>
            <a:r>
              <a:rPr kumimoji="1" lang="zh-Hans" altLang="en-US" sz="2400" b="1" dirty="0">
                <a:solidFill>
                  <a:srgbClr val="FF0000"/>
                </a:solidFill>
                <a:latin typeface="Heiti SC Medium" pitchFamily="2" charset="-128"/>
                <a:ea typeface="Heiti SC Medium" pitchFamily="2" charset="-128"/>
              </a:rPr>
              <a:t> </a:t>
            </a:r>
            <a:r>
              <a:rPr kumimoji="1" lang="zh-CN" altLang="en-US" sz="2400" b="1" dirty="0" smtClean="0">
                <a:solidFill>
                  <a:srgbClr val="FF0000"/>
                </a:solidFill>
                <a:latin typeface="Heiti SC Medium" pitchFamily="2" charset="-128"/>
                <a:ea typeface="Heiti SC Medium" pitchFamily="2" charset="-128"/>
              </a:rPr>
              <a:t>对象</a:t>
            </a:r>
            <a:endParaRPr kumimoji="1" lang="zh-CN" altLang="en-US" sz="2400" b="1" dirty="0">
              <a:solidFill>
                <a:srgbClr val="FF0000"/>
              </a:solidFill>
              <a:latin typeface="Heiti SC Medium" pitchFamily="2" charset="-128"/>
              <a:ea typeface="Heiti SC Medium" pitchFamily="2" charset="-128"/>
            </a:endParaRPr>
          </a:p>
        </p:txBody>
      </p:sp>
      <p:sp>
        <p:nvSpPr>
          <p:cNvPr id="6"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7">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a:t>
            </a:r>
            <a:r>
              <a:rPr lang="zh-CN" altLang="en-US" sz="4400" b="0" dirty="0">
                <a:solidFill>
                  <a:srgbClr val="0070C0"/>
                </a:solidFill>
                <a:latin typeface="黑体" panose="02010609060101010101" pitchFamily="49" charset="-122"/>
                <a:ea typeface="黑体" panose="02010609060101010101" pitchFamily="49" charset="-122"/>
              </a:rPr>
              <a:t>顺序</a:t>
            </a:r>
            <a:r>
              <a:rPr lang="zh-CN" altLang="en-US" sz="4400" b="0" dirty="0" smtClean="0">
                <a:solidFill>
                  <a:srgbClr val="0070C0"/>
                </a:solidFill>
                <a:latin typeface="黑体" panose="02010609060101010101" pitchFamily="49" charset="-122"/>
                <a:ea typeface="黑体" panose="02010609060101010101" pitchFamily="49" charset="-122"/>
              </a:rPr>
              <a:t>图的组成</a:t>
            </a:r>
            <a:endParaRPr lang="zh-CN" altLang="en-US" dirty="0"/>
          </a:p>
        </p:txBody>
      </p:sp>
    </p:spTree>
    <p:extLst>
      <p:ext uri="{BB962C8B-B14F-4D97-AF65-F5344CB8AC3E}">
        <p14:creationId xmlns:p14="http://schemas.microsoft.com/office/powerpoint/2010/main" val="96758539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type="body" idx="1"/>
          </p:nvPr>
        </p:nvSpPr>
        <p:spPr>
          <a:xfrm>
            <a:off x="209550" y="1999238"/>
            <a:ext cx="8229600" cy="4411663"/>
          </a:xfrm>
        </p:spPr>
        <p:txBody>
          <a:bodyPr/>
          <a:lstStyle/>
          <a:p>
            <a:r>
              <a:rPr lang="zh-CN" altLang="en-US" sz="2800" b="1" dirty="0">
                <a:solidFill>
                  <a:srgbClr val="FF3300"/>
                </a:solidFill>
              </a:rPr>
              <a:t>主动对象（活动对象</a:t>
            </a:r>
            <a:r>
              <a:rPr lang="zh-CN" altLang="en-US" sz="2800" b="1" dirty="0" smtClean="0">
                <a:solidFill>
                  <a:srgbClr val="FF3300"/>
                </a:solidFill>
              </a:rPr>
              <a:t>）：不</a:t>
            </a:r>
            <a:r>
              <a:rPr lang="zh-CN" altLang="en-US" sz="2800" b="1" dirty="0">
                <a:solidFill>
                  <a:srgbClr val="FF3300"/>
                </a:solidFill>
              </a:rPr>
              <a:t>需要接收消息就可自动启动交互的对象。（拥有控制线程的对象）</a:t>
            </a:r>
          </a:p>
          <a:p>
            <a:r>
              <a:rPr lang="zh-CN" altLang="en-US" sz="2800" b="1" dirty="0" smtClean="0">
                <a:solidFill>
                  <a:srgbClr val="000099"/>
                </a:solidFill>
              </a:rPr>
              <a:t>主动</a:t>
            </a:r>
            <a:r>
              <a:rPr lang="zh-CN" altLang="en-US" sz="2800" b="1" dirty="0">
                <a:solidFill>
                  <a:srgbClr val="000099"/>
                </a:solidFill>
              </a:rPr>
              <a:t>对象是一组属性和方法的封装体，其中至少有一个方法不需要接收消息就能主动执行。</a:t>
            </a:r>
          </a:p>
          <a:p>
            <a:r>
              <a:rPr lang="zh-CN" altLang="en-US" sz="2800" b="1" dirty="0" smtClean="0"/>
              <a:t>主动</a:t>
            </a:r>
            <a:r>
              <a:rPr lang="zh-CN" altLang="en-US" sz="2800" b="1" dirty="0"/>
              <a:t>对象在</a:t>
            </a:r>
            <a:r>
              <a:rPr lang="en-US" altLang="zh-CN" sz="2800" b="1" dirty="0"/>
              <a:t>UML</a:t>
            </a:r>
            <a:r>
              <a:rPr lang="zh-CN" altLang="en-US" sz="2800" b="1" dirty="0"/>
              <a:t>和</a:t>
            </a:r>
            <a:r>
              <a:rPr lang="en-US" altLang="zh-CN" sz="2800" b="1" dirty="0"/>
              <a:t>Rose</a:t>
            </a:r>
            <a:r>
              <a:rPr lang="zh-CN" altLang="en-US" sz="2800" b="1" dirty="0"/>
              <a:t>中的表示方法不同</a:t>
            </a:r>
            <a:r>
              <a:rPr lang="zh-CN" altLang="en-US" b="1" dirty="0"/>
              <a:t>。</a:t>
            </a:r>
          </a:p>
        </p:txBody>
      </p:sp>
      <p:pic>
        <p:nvPicPr>
          <p:cNvPr id="593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9292" y="4498439"/>
            <a:ext cx="5964675" cy="1912462"/>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209550" y="196850"/>
            <a:ext cx="7543800" cy="1295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二、协作图的组成</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209550" y="1352766"/>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1.</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对象</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846860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625" y="1771220"/>
            <a:ext cx="4989352" cy="4399214"/>
          </a:xfrm>
          <a:prstGeom prst="rect">
            <a:avLst/>
          </a:prstGeom>
          <a:noFill/>
          <a:extLst>
            <a:ext uri="{909E8E84-426E-40DD-AFC4-6F175D3DCCD1}">
              <a14:hiddenFill xmlns:a14="http://schemas.microsoft.com/office/drawing/2010/main">
                <a:solidFill>
                  <a:srgbClr val="FFFFFF"/>
                </a:solidFill>
              </a14:hiddenFill>
            </a:ext>
          </a:extLst>
        </p:spPr>
      </p:pic>
      <p:pic>
        <p:nvPicPr>
          <p:cNvPr id="911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0" y="3841377"/>
            <a:ext cx="4267200" cy="31242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txBox="1">
            <a:spLocks noChangeArrowheads="1"/>
          </p:cNvSpPr>
          <p:nvPr/>
        </p:nvSpPr>
        <p:spPr>
          <a:xfrm>
            <a:off x="39848" y="2000970"/>
            <a:ext cx="2057400" cy="3465660"/>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r>
              <a:rPr lang="zh-CN" altLang="en-US" sz="2400" b="1" dirty="0" smtClean="0"/>
              <a:t>两个或者多个主动对象同时工作时的情形被称为</a:t>
            </a:r>
            <a:r>
              <a:rPr lang="zh-CN" altLang="en-US" sz="2400" b="1" dirty="0" smtClean="0">
                <a:solidFill>
                  <a:srgbClr val="FF3300"/>
                </a:solidFill>
              </a:rPr>
              <a:t>并发（</a:t>
            </a:r>
            <a:r>
              <a:rPr lang="en-US" altLang="zh-CN" sz="2400" b="1" dirty="0" smtClean="0">
                <a:solidFill>
                  <a:srgbClr val="FF3300"/>
                </a:solidFill>
              </a:rPr>
              <a:t>concurrency</a:t>
            </a:r>
            <a:r>
              <a:rPr lang="zh-CN" altLang="en-US" sz="2400" b="1" dirty="0" smtClean="0"/>
              <a:t>）。</a:t>
            </a:r>
            <a:endParaRPr lang="zh-CN" altLang="en-US" sz="2400" b="1" dirty="0"/>
          </a:p>
        </p:txBody>
      </p:sp>
      <p:sp>
        <p:nvSpPr>
          <p:cNvPr id="7" name="标题 1">
            <a:extLst>
              <a:ext uri="{FF2B5EF4-FFF2-40B4-BE49-F238E27FC236}">
                <a16:creationId xmlns:a16="http://schemas.microsoft.com/office/drawing/2014/main" id="{E790A494-B035-AC41-AFC3-252F112E3A4F}"/>
              </a:ext>
            </a:extLst>
          </p:cNvPr>
          <p:cNvSpPr txBox="1">
            <a:spLocks/>
          </p:cNvSpPr>
          <p:nvPr/>
        </p:nvSpPr>
        <p:spPr>
          <a:xfrm>
            <a:off x="209550" y="196850"/>
            <a:ext cx="7543800" cy="1295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一、协作图的组成</a:t>
            </a:r>
            <a:endParaRPr lang="zh-CN" altLang="en-US" dirty="0"/>
          </a:p>
        </p:txBody>
      </p:sp>
      <p:sp>
        <p:nvSpPr>
          <p:cNvPr id="8" name="文本框 7">
            <a:extLst>
              <a:ext uri="{FF2B5EF4-FFF2-40B4-BE49-F238E27FC236}">
                <a16:creationId xmlns:a16="http://schemas.microsoft.com/office/drawing/2014/main" id="{6EC53871-C795-0242-80AC-EC3542AED0D3}"/>
              </a:ext>
            </a:extLst>
          </p:cNvPr>
          <p:cNvSpPr txBox="1"/>
          <p:nvPr/>
        </p:nvSpPr>
        <p:spPr>
          <a:xfrm>
            <a:off x="209550" y="1352766"/>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1.</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对象</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254776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a:xfrm>
            <a:off x="293614" y="2007066"/>
            <a:ext cx="8229600" cy="2632046"/>
          </a:xfrm>
        </p:spPr>
        <p:txBody>
          <a:bodyPr/>
          <a:lstStyle/>
          <a:p>
            <a:r>
              <a:rPr lang="zh-CN" altLang="en-US" b="1" dirty="0"/>
              <a:t>协作图中链的符号和对象图中链所用的符号是一样的。表示对象之间的语义连接 。</a:t>
            </a:r>
          </a:p>
          <a:p>
            <a:r>
              <a:rPr lang="zh-CN" altLang="en-US" b="1" dirty="0" smtClean="0"/>
              <a:t>为了</a:t>
            </a:r>
            <a:r>
              <a:rPr lang="zh-CN" altLang="en-US" b="1" dirty="0"/>
              <a:t>说明一个对象如何与另一个对象连接，可以在链的末路上附上一个路径构造型。</a:t>
            </a:r>
          </a:p>
          <a:p>
            <a:r>
              <a:rPr lang="zh-CN" altLang="en-US" b="1" dirty="0" smtClean="0"/>
              <a:t> </a:t>
            </a:r>
            <a:r>
              <a:rPr lang="zh-CN" altLang="en-US" b="1" dirty="0">
                <a:solidFill>
                  <a:srgbClr val="FF3300"/>
                </a:solidFill>
              </a:rPr>
              <a:t>常用的构造型是</a:t>
            </a:r>
            <a:r>
              <a:rPr lang="en-US" altLang="zh-CN" b="1" dirty="0">
                <a:solidFill>
                  <a:srgbClr val="FF3300"/>
                </a:solidFill>
              </a:rPr>
              <a:t>《parameter》</a:t>
            </a:r>
            <a:r>
              <a:rPr lang="zh-CN" altLang="en-US" b="1" dirty="0">
                <a:solidFill>
                  <a:srgbClr val="FF3300"/>
                </a:solidFill>
              </a:rPr>
              <a:t>和</a:t>
            </a:r>
            <a:r>
              <a:rPr lang="en-US" altLang="zh-CN" b="1" dirty="0">
                <a:solidFill>
                  <a:srgbClr val="FF3300"/>
                </a:solidFill>
              </a:rPr>
              <a:t>《local》</a:t>
            </a:r>
          </a:p>
          <a:p>
            <a:pPr>
              <a:buFont typeface="Wingdings" panose="05000000000000000000" pitchFamily="2" charset="2"/>
              <a:buNone/>
            </a:pPr>
            <a:r>
              <a:rPr lang="en-US" altLang="zh-CN" b="1" dirty="0">
                <a:solidFill>
                  <a:srgbClr val="FF3300"/>
                </a:solidFill>
              </a:rPr>
              <a:t>     《self》 </a:t>
            </a:r>
            <a:r>
              <a:rPr lang="zh-CN" altLang="en-US" b="1" dirty="0">
                <a:solidFill>
                  <a:srgbClr val="000099"/>
                </a:solidFill>
              </a:rPr>
              <a:t>（</a:t>
            </a:r>
            <a:r>
              <a:rPr lang="en-US" altLang="zh-CN" b="1" dirty="0">
                <a:solidFill>
                  <a:srgbClr val="000099"/>
                </a:solidFill>
              </a:rPr>
              <a:t>UML2.0</a:t>
            </a:r>
            <a:r>
              <a:rPr lang="zh-CN" altLang="en-US" b="1" dirty="0">
                <a:solidFill>
                  <a:srgbClr val="000099"/>
                </a:solidFill>
              </a:rPr>
              <a:t>中已经开始弱化了它们的使用，因此除非必要，无需过多的考虑它们）</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209550" y="196850"/>
            <a:ext cx="7543800" cy="1295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二、协作图的组成</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209550" y="1352766"/>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2.</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链</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
        <p:nvSpPr>
          <p:cNvPr id="7" name="Rectangle 3"/>
          <p:cNvSpPr txBox="1">
            <a:spLocks noChangeArrowheads="1"/>
          </p:cNvSpPr>
          <p:nvPr/>
        </p:nvSpPr>
        <p:spPr>
          <a:xfrm>
            <a:off x="293614" y="4729994"/>
            <a:ext cx="8229600" cy="1997978"/>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r>
              <a:rPr lang="zh-CN" altLang="en-US" b="1" dirty="0" smtClean="0">
                <a:solidFill>
                  <a:srgbClr val="FF3300"/>
                </a:solidFill>
              </a:rPr>
              <a:t>构造型</a:t>
            </a:r>
            <a:r>
              <a:rPr lang="en-US" altLang="zh-CN" b="1" dirty="0" smtClean="0">
                <a:solidFill>
                  <a:srgbClr val="FF3300"/>
                </a:solidFill>
              </a:rPr>
              <a:t>《 self 》</a:t>
            </a:r>
            <a:r>
              <a:rPr lang="zh-CN" altLang="en-US" b="1" dirty="0" smtClean="0"/>
              <a:t>一个对象与同类的另一个对象有关联。（类的自关联实例）</a:t>
            </a:r>
            <a:endParaRPr lang="zh-CN" altLang="en-US" b="1" dirty="0" smtClean="0">
              <a:solidFill>
                <a:srgbClr val="FF3300"/>
              </a:solidFill>
            </a:endParaRPr>
          </a:p>
          <a:p>
            <a:r>
              <a:rPr lang="zh-CN" altLang="en-US" b="1" dirty="0" smtClean="0">
                <a:solidFill>
                  <a:srgbClr val="FF3300"/>
                </a:solidFill>
              </a:rPr>
              <a:t>构造型</a:t>
            </a:r>
            <a:r>
              <a:rPr lang="en-US" altLang="zh-CN" b="1" dirty="0" smtClean="0">
                <a:solidFill>
                  <a:srgbClr val="FF3300"/>
                </a:solidFill>
              </a:rPr>
              <a:t>《parameter》</a:t>
            </a:r>
            <a:r>
              <a:rPr lang="zh-CN" altLang="en-US" b="1" dirty="0" smtClean="0"/>
              <a:t>指示一个对象是另一个对象的参数。</a:t>
            </a:r>
          </a:p>
          <a:p>
            <a:r>
              <a:rPr lang="zh-CN" altLang="en-US" b="1" dirty="0" smtClean="0">
                <a:solidFill>
                  <a:srgbClr val="FF3300"/>
                </a:solidFill>
              </a:rPr>
              <a:t>构造型</a:t>
            </a:r>
            <a:r>
              <a:rPr lang="en-US" altLang="zh-CN" b="1" dirty="0" smtClean="0">
                <a:solidFill>
                  <a:srgbClr val="FF3300"/>
                </a:solidFill>
              </a:rPr>
              <a:t>《local》</a:t>
            </a:r>
            <a:r>
              <a:rPr lang="zh-CN" altLang="en-US" b="1" dirty="0" smtClean="0"/>
              <a:t>指定一个对象像变量一样在其它对象中具有局部作用域。这样做可以指示关系和变量对象是临时的，会随着所有者对象一同销毁。</a:t>
            </a:r>
            <a:endParaRPr lang="en-US" altLang="zh-CN" dirty="0"/>
          </a:p>
        </p:txBody>
      </p:sp>
    </p:spTree>
    <p:extLst>
      <p:ext uri="{BB962C8B-B14F-4D97-AF65-F5344CB8AC3E}">
        <p14:creationId xmlns:p14="http://schemas.microsoft.com/office/powerpoint/2010/main" val="30245339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endParaRPr lang="zh-CN" altLang="zh-CN"/>
          </a:p>
        </p:txBody>
      </p:sp>
      <p:sp>
        <p:nvSpPr>
          <p:cNvPr id="63491" name="Rectangle 3"/>
          <p:cNvSpPr>
            <a:spLocks noGrp="1" noChangeArrowheads="1"/>
          </p:cNvSpPr>
          <p:nvPr>
            <p:ph type="body" idx="1"/>
          </p:nvPr>
        </p:nvSpPr>
        <p:spPr/>
        <p:txBody>
          <a:bodyPr/>
          <a:lstStyle/>
          <a:p>
            <a:endParaRPr lang="zh-CN" altLang="zh-CN"/>
          </a:p>
        </p:txBody>
      </p:sp>
      <p:pic>
        <p:nvPicPr>
          <p:cNvPr id="634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2400"/>
            <a:ext cx="5486400" cy="3200400"/>
          </a:xfrm>
          <a:prstGeom prst="rect">
            <a:avLst/>
          </a:prstGeom>
          <a:noFill/>
          <a:extLst>
            <a:ext uri="{909E8E84-426E-40DD-AFC4-6F175D3DCCD1}">
              <a14:hiddenFill xmlns:a14="http://schemas.microsoft.com/office/drawing/2010/main">
                <a:solidFill>
                  <a:srgbClr val="FFFFFF"/>
                </a:solidFill>
              </a14:hiddenFill>
            </a:ext>
          </a:extLst>
        </p:spPr>
      </p:pic>
      <p:pic>
        <p:nvPicPr>
          <p:cNvPr id="634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3505200"/>
            <a:ext cx="5029200" cy="3352800"/>
          </a:xfrm>
          <a:prstGeom prst="rect">
            <a:avLst/>
          </a:prstGeom>
          <a:noFill/>
          <a:extLst>
            <a:ext uri="{909E8E84-426E-40DD-AFC4-6F175D3DCCD1}">
              <a14:hiddenFill xmlns:a14="http://schemas.microsoft.com/office/drawing/2010/main">
                <a:solidFill>
                  <a:srgbClr val="FFFFFF"/>
                </a:solidFill>
              </a14:hiddenFill>
            </a:ext>
          </a:extLst>
        </p:spPr>
      </p:pic>
      <p:sp>
        <p:nvSpPr>
          <p:cNvPr id="63494" name="AutoShape 6"/>
          <p:cNvSpPr>
            <a:spLocks noChangeArrowheads="1"/>
          </p:cNvSpPr>
          <p:nvPr/>
        </p:nvSpPr>
        <p:spPr bwMode="auto">
          <a:xfrm>
            <a:off x="381000" y="3733800"/>
            <a:ext cx="2286000" cy="2819400"/>
          </a:xfrm>
          <a:prstGeom prst="wedgeRectCallout">
            <a:avLst>
              <a:gd name="adj1" fmla="val 66736"/>
              <a:gd name="adj2" fmla="val -50056"/>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000" b="1"/>
              <a:t>对象</a:t>
            </a:r>
            <a:r>
              <a:rPr lang="en-US" altLang="zh-CN" sz="2000" b="1"/>
              <a:t>BorrowDialog</a:t>
            </a:r>
            <a:r>
              <a:rPr lang="zh-CN" altLang="en-US" sz="2000" b="1"/>
              <a:t>具有一个局部对象</a:t>
            </a:r>
            <a:r>
              <a:rPr lang="en-US" altLang="zh-CN" sz="2000" b="1"/>
              <a:t>Loan</a:t>
            </a:r>
            <a:r>
              <a:rPr lang="zh-CN" altLang="en-US" sz="2000" b="1"/>
              <a:t>，对象</a:t>
            </a:r>
            <a:r>
              <a:rPr lang="en-US" altLang="zh-CN" sz="2000" b="1"/>
              <a:t>Loan</a:t>
            </a:r>
            <a:r>
              <a:rPr lang="zh-CN" altLang="en-US" sz="2000" b="1"/>
              <a:t>接收连个参数</a:t>
            </a:r>
            <a:r>
              <a:rPr lang="en-US" altLang="zh-CN" sz="2000" b="1"/>
              <a:t>Borrow</a:t>
            </a:r>
            <a:r>
              <a:rPr lang="zh-CN" altLang="en-US" sz="2000" b="1"/>
              <a:t>和</a:t>
            </a:r>
            <a:r>
              <a:rPr lang="en-US" altLang="zh-CN" sz="2000" b="1"/>
              <a:t>Book</a:t>
            </a:r>
            <a:r>
              <a:rPr lang="zh-CN" altLang="en-US" sz="2000" b="1"/>
              <a:t>对象，以便记录借阅者和所借阅的图书信息。</a:t>
            </a:r>
          </a:p>
        </p:txBody>
      </p:sp>
      <p:sp>
        <p:nvSpPr>
          <p:cNvPr id="63495" name="AutoShape 7"/>
          <p:cNvSpPr>
            <a:spLocks noChangeArrowheads="1"/>
          </p:cNvSpPr>
          <p:nvPr/>
        </p:nvSpPr>
        <p:spPr bwMode="auto">
          <a:xfrm>
            <a:off x="6324600" y="381000"/>
            <a:ext cx="838200" cy="533400"/>
          </a:xfrm>
          <a:prstGeom prst="wedgeRectCallout">
            <a:avLst>
              <a:gd name="adj1" fmla="val -115532"/>
              <a:gd name="adj2" fmla="val 35417"/>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b="1">
                <a:solidFill>
                  <a:srgbClr val="FF3300"/>
                </a:solidFill>
              </a:rPr>
              <a:t>uml</a:t>
            </a:r>
          </a:p>
        </p:txBody>
      </p:sp>
      <p:sp>
        <p:nvSpPr>
          <p:cNvPr id="63496" name="AutoShape 8"/>
          <p:cNvSpPr>
            <a:spLocks noChangeArrowheads="1"/>
          </p:cNvSpPr>
          <p:nvPr/>
        </p:nvSpPr>
        <p:spPr bwMode="auto">
          <a:xfrm>
            <a:off x="7467600" y="3048000"/>
            <a:ext cx="1066800" cy="457200"/>
          </a:xfrm>
          <a:prstGeom prst="wedgeRectCallout">
            <a:avLst>
              <a:gd name="adj1" fmla="val -45088"/>
              <a:gd name="adj2" fmla="val 100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a:solidFill>
                  <a:srgbClr val="FF3300"/>
                </a:solidFill>
              </a:rPr>
              <a:t>Rose</a:t>
            </a:r>
          </a:p>
        </p:txBody>
      </p:sp>
    </p:spTree>
    <p:extLst>
      <p:ext uri="{BB962C8B-B14F-4D97-AF65-F5344CB8AC3E}">
        <p14:creationId xmlns:p14="http://schemas.microsoft.com/office/powerpoint/2010/main" val="41282106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209550" y="1971412"/>
            <a:ext cx="8686800" cy="3810699"/>
          </a:xfrm>
        </p:spPr>
        <p:txBody>
          <a:bodyPr>
            <a:noAutofit/>
          </a:bodyPr>
          <a:lstStyle/>
          <a:p>
            <a:pPr>
              <a:lnSpc>
                <a:spcPct val="90000"/>
              </a:lnSpc>
            </a:pPr>
            <a:r>
              <a:rPr lang="zh-CN" altLang="en-US" sz="2400" b="1" dirty="0"/>
              <a:t>协作图中的消息类型与时序图中的相同，只不过为了说明交互过程中消息的时间顺序，需要给消息添加顺序号。</a:t>
            </a:r>
          </a:p>
          <a:p>
            <a:pPr>
              <a:lnSpc>
                <a:spcPct val="90000"/>
              </a:lnSpc>
            </a:pPr>
            <a:r>
              <a:rPr lang="zh-CN" altLang="en-US" sz="2400" b="1" dirty="0" smtClean="0">
                <a:solidFill>
                  <a:srgbClr val="000099"/>
                </a:solidFill>
              </a:rPr>
              <a:t>顺序</a:t>
            </a:r>
            <a:r>
              <a:rPr lang="zh-CN" altLang="en-US" sz="2400" b="1" dirty="0">
                <a:solidFill>
                  <a:srgbClr val="000099"/>
                </a:solidFill>
              </a:rPr>
              <a:t>号是消息的一个数字前缀，是一个整数，由</a:t>
            </a:r>
            <a:r>
              <a:rPr lang="en-US" altLang="zh-CN" sz="2400" b="1" dirty="0">
                <a:solidFill>
                  <a:srgbClr val="000099"/>
                </a:solidFill>
              </a:rPr>
              <a:t>1</a:t>
            </a:r>
            <a:r>
              <a:rPr lang="zh-CN" altLang="en-US" sz="2400" b="1" dirty="0">
                <a:solidFill>
                  <a:srgbClr val="000099"/>
                </a:solidFill>
              </a:rPr>
              <a:t>开始递增，每个消息都必须由唯一的顺序号。可以通过点表示法代表控制的嵌套关系。</a:t>
            </a:r>
          </a:p>
          <a:p>
            <a:pPr>
              <a:lnSpc>
                <a:spcPct val="90000"/>
              </a:lnSpc>
            </a:pPr>
            <a:r>
              <a:rPr lang="zh-CN" altLang="en-US" sz="2400" b="1" dirty="0" smtClean="0">
                <a:solidFill>
                  <a:srgbClr val="FF3300"/>
                </a:solidFill>
              </a:rPr>
              <a:t>消息</a:t>
            </a:r>
            <a:r>
              <a:rPr lang="zh-CN" altLang="en-US" sz="2400" b="1" dirty="0">
                <a:solidFill>
                  <a:srgbClr val="FF3300"/>
                </a:solidFill>
              </a:rPr>
              <a:t>的编号有两种：一种是无层次编号，它简单直观；；另一种是嵌套的编号，它更易于表示消息的包含关系。</a:t>
            </a:r>
          </a:p>
          <a:p>
            <a:pPr>
              <a:lnSpc>
                <a:spcPct val="90000"/>
              </a:lnSpc>
            </a:pPr>
            <a:r>
              <a:rPr lang="zh-CN" altLang="en-US" sz="2400" b="1" dirty="0" smtClean="0">
                <a:solidFill>
                  <a:srgbClr val="009900"/>
                </a:solidFill>
              </a:rPr>
              <a:t>嵌套</a:t>
            </a:r>
            <a:r>
              <a:rPr lang="zh-CN" altLang="en-US" sz="2400" b="1" dirty="0">
                <a:solidFill>
                  <a:srgbClr val="009900"/>
                </a:solidFill>
              </a:rPr>
              <a:t>可以具有任意深度。与时序图相比，协作图可以显示更为复杂的分支。 </a:t>
            </a:r>
          </a:p>
        </p:txBody>
      </p:sp>
      <p:sp>
        <p:nvSpPr>
          <p:cNvPr id="5" name="标题 1">
            <a:extLst>
              <a:ext uri="{FF2B5EF4-FFF2-40B4-BE49-F238E27FC236}">
                <a16:creationId xmlns:a16="http://schemas.microsoft.com/office/drawing/2014/main" id="{E790A494-B035-AC41-AFC3-252F112E3A4F}"/>
              </a:ext>
            </a:extLst>
          </p:cNvPr>
          <p:cNvSpPr txBox="1">
            <a:spLocks/>
          </p:cNvSpPr>
          <p:nvPr/>
        </p:nvSpPr>
        <p:spPr>
          <a:xfrm>
            <a:off x="209550" y="196850"/>
            <a:ext cx="7543800" cy="1295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二、协作图的组成</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209550" y="1352766"/>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3.</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消息</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596662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AutoShape 5"/>
          <p:cNvSpPr>
            <a:spLocks noChangeArrowheads="1"/>
          </p:cNvSpPr>
          <p:nvPr/>
        </p:nvSpPr>
        <p:spPr bwMode="auto">
          <a:xfrm>
            <a:off x="3377147" y="1660437"/>
            <a:ext cx="5562600" cy="533400"/>
          </a:xfrm>
          <a:prstGeom prst="wedgeRectCallout">
            <a:avLst>
              <a:gd name="adj1" fmla="val -3912"/>
              <a:gd name="adj2" fmla="val 8839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800" b="1"/>
              <a:t>消息符号不同表示消息的类型不同</a:t>
            </a:r>
          </a:p>
        </p:txBody>
      </p:sp>
      <p:sp>
        <p:nvSpPr>
          <p:cNvPr id="5" name="标题 1">
            <a:extLst>
              <a:ext uri="{FF2B5EF4-FFF2-40B4-BE49-F238E27FC236}">
                <a16:creationId xmlns:a16="http://schemas.microsoft.com/office/drawing/2014/main" id="{E790A494-B035-AC41-AFC3-252F112E3A4F}"/>
              </a:ext>
            </a:extLst>
          </p:cNvPr>
          <p:cNvSpPr txBox="1">
            <a:spLocks/>
          </p:cNvSpPr>
          <p:nvPr/>
        </p:nvSpPr>
        <p:spPr>
          <a:xfrm>
            <a:off x="209550" y="196850"/>
            <a:ext cx="7543800" cy="1295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二、协作图的组成</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209550" y="1352766"/>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3.</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消息</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grpSp>
        <p:nvGrpSpPr>
          <p:cNvPr id="3" name="组合 2"/>
          <p:cNvGrpSpPr/>
          <p:nvPr/>
        </p:nvGrpSpPr>
        <p:grpSpPr>
          <a:xfrm>
            <a:off x="329147" y="2362024"/>
            <a:ext cx="8610600" cy="4241800"/>
            <a:chOff x="463371" y="2580547"/>
            <a:chExt cx="8610600" cy="4241800"/>
          </a:xfrm>
        </p:grpSpPr>
        <p:pic>
          <p:nvPicPr>
            <p:cNvPr id="64516" name="Picture 4"/>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463371" y="2580547"/>
              <a:ext cx="8610600" cy="4241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矩形 1"/>
            <p:cNvSpPr/>
            <p:nvPr/>
          </p:nvSpPr>
          <p:spPr>
            <a:xfrm>
              <a:off x="2296229" y="2742470"/>
              <a:ext cx="1107996" cy="461665"/>
            </a:xfrm>
            <a:prstGeom prst="rect">
              <a:avLst/>
            </a:prstGeom>
          </p:spPr>
          <p:txBody>
            <a:bodyPr wrap="none">
              <a:spAutoFit/>
            </a:bodyPr>
            <a:lstStyle/>
            <a:p>
              <a:r>
                <a:rPr lang="zh-CN" altLang="en-US" sz="2400" dirty="0">
                  <a:solidFill>
                    <a:srgbClr val="000099"/>
                  </a:solidFill>
                </a:rPr>
                <a:t>顺序图</a:t>
              </a:r>
              <a:endParaRPr lang="zh-CN" altLang="en-US" sz="2400" dirty="0"/>
            </a:p>
          </p:txBody>
        </p:sp>
      </p:grpSp>
      <p:pic>
        <p:nvPicPr>
          <p:cNvPr id="7" name="图片 6"/>
          <p:cNvPicPr>
            <a:picLocks noChangeAspect="1"/>
          </p:cNvPicPr>
          <p:nvPr/>
        </p:nvPicPr>
        <p:blipFill>
          <a:blip r:embed="rId4"/>
          <a:stretch>
            <a:fillRect/>
          </a:stretch>
        </p:blipFill>
        <p:spPr>
          <a:xfrm>
            <a:off x="313701" y="2523947"/>
            <a:ext cx="8445737" cy="4005391"/>
          </a:xfrm>
          <a:prstGeom prst="rect">
            <a:avLst/>
          </a:prstGeom>
        </p:spPr>
      </p:pic>
    </p:spTree>
    <p:extLst>
      <p:ext uri="{BB962C8B-B14F-4D97-AF65-F5344CB8AC3E}">
        <p14:creationId xmlns:p14="http://schemas.microsoft.com/office/powerpoint/2010/main" val="16457478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type="body" idx="1"/>
          </p:nvPr>
        </p:nvSpPr>
        <p:spPr>
          <a:xfrm>
            <a:off x="190500" y="5491294"/>
            <a:ext cx="8229600" cy="917895"/>
          </a:xfrm>
        </p:spPr>
        <p:txBody>
          <a:bodyPr/>
          <a:lstStyle/>
          <a:p>
            <a:r>
              <a:rPr lang="zh-CN" altLang="en-US" b="1" dirty="0">
                <a:solidFill>
                  <a:srgbClr val="000099"/>
                </a:solidFill>
              </a:rPr>
              <a:t>一个程序项目包含资源文件和源文件，当打开该项目时，开发工具将同时打开所属的资源文件和源文件。</a:t>
            </a:r>
          </a:p>
        </p:txBody>
      </p:sp>
      <p:pic>
        <p:nvPicPr>
          <p:cNvPr id="696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050" y="2858061"/>
            <a:ext cx="8382000" cy="2354263"/>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285051" y="0"/>
            <a:ext cx="7543800" cy="1295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二、协作图的组成</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285051" y="1155916"/>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3.</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消息</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zh-CN" altLang="en-US" sz="2400" b="1" dirty="0" smtClean="0">
                <a:solidFill>
                  <a:srgbClr val="7030A0"/>
                </a:solidFill>
                <a:latin typeface="黑体" panose="02010609060101010101" pitchFamily="49" charset="-122"/>
                <a:ea typeface="黑体" panose="02010609060101010101" pitchFamily="49" charset="-122"/>
              </a:rPr>
              <a:t>并发消息</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
        <p:nvSpPr>
          <p:cNvPr id="7" name="Rectangle 3"/>
          <p:cNvSpPr txBox="1">
            <a:spLocks noChangeArrowheads="1"/>
          </p:cNvSpPr>
          <p:nvPr/>
        </p:nvSpPr>
        <p:spPr>
          <a:xfrm>
            <a:off x="285050" y="1637483"/>
            <a:ext cx="8554149" cy="116707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r>
              <a:rPr lang="zh-CN" altLang="en-US" b="1" smtClean="0"/>
              <a:t>两个相同对象之间存在多个消息，并且这些消息可以是同时调用，即</a:t>
            </a:r>
            <a:r>
              <a:rPr lang="zh-CN" altLang="en-US" b="1" smtClean="0">
                <a:solidFill>
                  <a:srgbClr val="FF3300"/>
                </a:solidFill>
              </a:rPr>
              <a:t>并发消息</a:t>
            </a:r>
            <a:r>
              <a:rPr lang="zh-CN" altLang="en-US" b="1" smtClean="0"/>
              <a:t>。</a:t>
            </a:r>
          </a:p>
          <a:p>
            <a:r>
              <a:rPr lang="zh-CN" altLang="en-US" b="1" smtClean="0"/>
              <a:t>为了表示并发消息，可以用数字加字母的表示法。</a:t>
            </a:r>
            <a:endParaRPr lang="zh-CN" altLang="en-US" b="1" dirty="0"/>
          </a:p>
        </p:txBody>
      </p:sp>
    </p:spTree>
    <p:extLst>
      <p:ext uri="{BB962C8B-B14F-4D97-AF65-F5344CB8AC3E}">
        <p14:creationId xmlns:p14="http://schemas.microsoft.com/office/powerpoint/2010/main" val="20802459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285051" y="1751799"/>
            <a:ext cx="8397556" cy="868363"/>
          </a:xfrm>
        </p:spPr>
        <p:txBody>
          <a:bodyPr>
            <a:normAutofit/>
          </a:bodyPr>
          <a:lstStyle/>
          <a:p>
            <a:r>
              <a:rPr lang="zh-CN" altLang="en-US" sz="2400" dirty="0"/>
              <a:t>条件消息：当判断语句为真时，才调用相关的消息。</a:t>
            </a:r>
          </a:p>
        </p:txBody>
      </p:sp>
      <p:pic>
        <p:nvPicPr>
          <p:cNvPr id="70660" name="Picture 4"/>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633368" y="2620162"/>
            <a:ext cx="8229600" cy="3943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文本框 3">
            <a:extLst>
              <a:ext uri="{FF2B5EF4-FFF2-40B4-BE49-F238E27FC236}">
                <a16:creationId xmlns:a16="http://schemas.microsoft.com/office/drawing/2014/main" id="{6EC53871-C795-0242-80AC-EC3542AED0D3}"/>
              </a:ext>
            </a:extLst>
          </p:cNvPr>
          <p:cNvSpPr txBox="1"/>
          <p:nvPr/>
        </p:nvSpPr>
        <p:spPr>
          <a:xfrm>
            <a:off x="285051" y="1155916"/>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3.</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消息</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zh-CN" altLang="en-US" sz="2400" b="1" dirty="0" smtClean="0">
                <a:solidFill>
                  <a:srgbClr val="7030A0"/>
                </a:solidFill>
                <a:latin typeface="黑体" panose="02010609060101010101" pitchFamily="49" charset="-122"/>
                <a:ea typeface="黑体" panose="02010609060101010101" pitchFamily="49" charset="-122"/>
              </a:rPr>
              <a:t>条件消息</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
        <p:nvSpPr>
          <p:cNvPr id="5" name="标题 1">
            <a:extLst>
              <a:ext uri="{FF2B5EF4-FFF2-40B4-BE49-F238E27FC236}">
                <a16:creationId xmlns:a16="http://schemas.microsoft.com/office/drawing/2014/main" id="{E790A494-B035-AC41-AFC3-252F112E3A4F}"/>
              </a:ext>
            </a:extLst>
          </p:cNvPr>
          <p:cNvSpPr txBox="1">
            <a:spLocks/>
          </p:cNvSpPr>
          <p:nvPr/>
        </p:nvSpPr>
        <p:spPr>
          <a:xfrm>
            <a:off x="285051" y="0"/>
            <a:ext cx="7543800" cy="1295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二、协作图的组成</a:t>
            </a:r>
            <a:endParaRPr lang="zh-CN" altLang="en-US" dirty="0"/>
          </a:p>
        </p:txBody>
      </p:sp>
    </p:spTree>
    <p:extLst>
      <p:ext uri="{BB962C8B-B14F-4D97-AF65-F5344CB8AC3E}">
        <p14:creationId xmlns:p14="http://schemas.microsoft.com/office/powerpoint/2010/main" val="23691882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body" idx="1"/>
          </p:nvPr>
        </p:nvSpPr>
        <p:spPr>
          <a:xfrm>
            <a:off x="151002" y="1828102"/>
            <a:ext cx="8229600" cy="3087848"/>
          </a:xfrm>
        </p:spPr>
        <p:txBody>
          <a:bodyPr>
            <a:noAutofit/>
          </a:bodyPr>
          <a:lstStyle/>
          <a:p>
            <a:pPr algn="just"/>
            <a:r>
              <a:rPr lang="zh-CN" altLang="en-US" sz="2400" b="1" dirty="0"/>
              <a:t>与顺序图中的消息相同，消息也可以用来在协作图中创建对象。</a:t>
            </a:r>
          </a:p>
          <a:p>
            <a:pPr algn="just"/>
            <a:r>
              <a:rPr lang="zh-CN" altLang="en-US" sz="2400" b="1" dirty="0"/>
              <a:t>为此，一个消息将会发送到新创建的对象实例。对象实例用</a:t>
            </a:r>
            <a:r>
              <a:rPr lang="en-US" altLang="zh-CN" sz="2400" b="1" dirty="0"/>
              <a:t>new</a:t>
            </a:r>
            <a:r>
              <a:rPr lang="zh-CN" altLang="en-US" sz="2400" b="1" dirty="0"/>
              <a:t>构造型，消息使用</a:t>
            </a:r>
            <a:r>
              <a:rPr lang="en-US" altLang="zh-CN" sz="2400" b="1" dirty="0"/>
              <a:t>create</a:t>
            </a:r>
            <a:r>
              <a:rPr lang="zh-CN" altLang="en-US" sz="2400" b="1" dirty="0"/>
              <a:t>构造型，以明确指示该对象是在运行过程中创建的。</a:t>
            </a:r>
          </a:p>
          <a:p>
            <a:r>
              <a:rPr lang="zh-CN" altLang="en-US" sz="2400" b="1" dirty="0" smtClean="0">
                <a:solidFill>
                  <a:srgbClr val="000099"/>
                </a:solidFill>
              </a:rPr>
              <a:t>如图</a:t>
            </a:r>
            <a:r>
              <a:rPr lang="zh-CN" altLang="en-US" sz="2400" b="1" dirty="0">
                <a:solidFill>
                  <a:srgbClr val="000099"/>
                </a:solidFill>
              </a:rPr>
              <a:t>所示，</a:t>
            </a:r>
            <a:r>
              <a:rPr lang="en-US" altLang="zh-CN" sz="2400" b="1" dirty="0" err="1">
                <a:solidFill>
                  <a:srgbClr val="000099"/>
                </a:solidFill>
              </a:rPr>
              <a:t>BorrowDialog</a:t>
            </a:r>
            <a:r>
              <a:rPr lang="zh-CN" altLang="en-US" sz="2400" b="1" dirty="0">
                <a:solidFill>
                  <a:srgbClr val="000099"/>
                </a:solidFill>
              </a:rPr>
              <a:t>对象通过调用</a:t>
            </a:r>
            <a:r>
              <a:rPr lang="en-US" altLang="zh-CN" sz="2400" b="1" dirty="0" err="1">
                <a:solidFill>
                  <a:srgbClr val="000099"/>
                </a:solidFill>
              </a:rPr>
              <a:t>DisplayMessage</a:t>
            </a:r>
            <a:r>
              <a:rPr lang="en-US" altLang="zh-CN" sz="2400" b="1" dirty="0">
                <a:solidFill>
                  <a:srgbClr val="000099"/>
                </a:solidFill>
              </a:rPr>
              <a:t>(Message)</a:t>
            </a:r>
            <a:r>
              <a:rPr lang="zh-CN" altLang="en-US" sz="2400" b="1" dirty="0">
                <a:solidFill>
                  <a:srgbClr val="000099"/>
                </a:solidFill>
              </a:rPr>
              <a:t>操作来创</a:t>
            </a:r>
            <a:r>
              <a:rPr lang="en-US" altLang="zh-CN" sz="2400" b="1" dirty="0" err="1">
                <a:solidFill>
                  <a:srgbClr val="000099"/>
                </a:solidFill>
              </a:rPr>
              <a:t>MessageBox</a:t>
            </a:r>
            <a:r>
              <a:rPr lang="zh-CN" altLang="en-US" sz="2400" b="1" dirty="0">
                <a:solidFill>
                  <a:srgbClr val="000099"/>
                </a:solidFill>
              </a:rPr>
              <a:t>对象。</a:t>
            </a:r>
          </a:p>
          <a:p>
            <a:endParaRPr lang="en-US" altLang="zh-CN" sz="2400" b="1" dirty="0">
              <a:solidFill>
                <a:srgbClr val="000099"/>
              </a:solidFill>
            </a:endParaRPr>
          </a:p>
        </p:txBody>
      </p:sp>
      <p:pic>
        <p:nvPicPr>
          <p:cNvPr id="716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5029200"/>
            <a:ext cx="6934200" cy="205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6EC53871-C795-0242-80AC-EC3542AED0D3}"/>
              </a:ext>
            </a:extLst>
          </p:cNvPr>
          <p:cNvSpPr txBox="1"/>
          <p:nvPr/>
        </p:nvSpPr>
        <p:spPr>
          <a:xfrm>
            <a:off x="285051" y="1155916"/>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3.</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消息</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zh-CN" altLang="en-US" sz="2400" b="1" dirty="0" smtClean="0">
                <a:solidFill>
                  <a:srgbClr val="7030A0"/>
                </a:solidFill>
                <a:latin typeface="黑体" panose="02010609060101010101" pitchFamily="49" charset="-122"/>
                <a:ea typeface="黑体" panose="02010609060101010101" pitchFamily="49" charset="-122"/>
              </a:rPr>
              <a:t>创建对象</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E790A494-B035-AC41-AFC3-252F112E3A4F}"/>
              </a:ext>
            </a:extLst>
          </p:cNvPr>
          <p:cNvSpPr txBox="1">
            <a:spLocks/>
          </p:cNvSpPr>
          <p:nvPr/>
        </p:nvSpPr>
        <p:spPr>
          <a:xfrm>
            <a:off x="285051" y="0"/>
            <a:ext cx="7543800" cy="1295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二、协作图的组成</a:t>
            </a:r>
            <a:endParaRPr lang="zh-CN" altLang="en-US" dirty="0"/>
          </a:p>
        </p:txBody>
      </p:sp>
    </p:spTree>
    <p:extLst>
      <p:ext uri="{BB962C8B-B14F-4D97-AF65-F5344CB8AC3E}">
        <p14:creationId xmlns:p14="http://schemas.microsoft.com/office/powerpoint/2010/main" val="271091633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ChangeArrowheads="1"/>
          </p:cNvSpPr>
          <p:nvPr>
            <p:ph type="body" idx="1"/>
          </p:nvPr>
        </p:nvSpPr>
        <p:spPr>
          <a:xfrm>
            <a:off x="199238" y="1865852"/>
            <a:ext cx="8231698" cy="1187742"/>
          </a:xfrm>
        </p:spPr>
        <p:txBody>
          <a:bodyPr>
            <a:noAutofit/>
          </a:bodyPr>
          <a:lstStyle/>
          <a:p>
            <a:pPr>
              <a:lnSpc>
                <a:spcPct val="90000"/>
              </a:lnSpc>
            </a:pPr>
            <a:r>
              <a:rPr lang="zh-CN" altLang="en-US" sz="2400" b="1" dirty="0"/>
              <a:t>消息可能是要求某个对象进行计算并返回结果的值。</a:t>
            </a:r>
          </a:p>
          <a:p>
            <a:pPr>
              <a:lnSpc>
                <a:spcPct val="90000"/>
              </a:lnSpc>
            </a:pPr>
            <a:r>
              <a:rPr lang="en-US" altLang="zh-CN" sz="2400" b="1" dirty="0"/>
              <a:t>UML</a:t>
            </a:r>
            <a:r>
              <a:rPr lang="zh-CN" altLang="en-US" sz="2400" b="1" dirty="0"/>
              <a:t>提供了返回值的表示法。返回值的名字在最左，后面跟赋值号“</a:t>
            </a:r>
            <a:r>
              <a:rPr lang="en-US" altLang="zh-CN" sz="2400" b="1" dirty="0"/>
              <a:t>:=”</a:t>
            </a:r>
            <a:r>
              <a:rPr lang="zh-CN" altLang="en-US" sz="2400" b="1" dirty="0"/>
              <a:t>，接着是操作名和操作的参数。</a:t>
            </a:r>
          </a:p>
          <a:p>
            <a:pPr>
              <a:lnSpc>
                <a:spcPct val="90000"/>
              </a:lnSpc>
              <a:buFont typeface="Wingdings" panose="05000000000000000000" pitchFamily="2" charset="2"/>
              <a:buNone/>
            </a:pPr>
            <a:endParaRPr lang="en-US" altLang="zh-CN" sz="2400" b="1" dirty="0">
              <a:solidFill>
                <a:srgbClr val="009900"/>
              </a:solidFill>
            </a:endParaRPr>
          </a:p>
        </p:txBody>
      </p:sp>
      <p:sp>
        <p:nvSpPr>
          <p:cNvPr id="4" name="文本框 3">
            <a:extLst>
              <a:ext uri="{FF2B5EF4-FFF2-40B4-BE49-F238E27FC236}">
                <a16:creationId xmlns:a16="http://schemas.microsoft.com/office/drawing/2014/main" id="{6EC53871-C795-0242-80AC-EC3542AED0D3}"/>
              </a:ext>
            </a:extLst>
          </p:cNvPr>
          <p:cNvSpPr txBox="1"/>
          <p:nvPr/>
        </p:nvSpPr>
        <p:spPr>
          <a:xfrm>
            <a:off x="285051" y="1155916"/>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3.</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消息</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zh-CN" altLang="en-US" sz="2400" b="1" dirty="0" smtClean="0">
                <a:solidFill>
                  <a:srgbClr val="7030A0"/>
                </a:solidFill>
                <a:latin typeface="黑体" panose="02010609060101010101" pitchFamily="49" charset="-122"/>
                <a:ea typeface="黑体" panose="02010609060101010101" pitchFamily="49" charset="-122"/>
              </a:rPr>
              <a:t>返回结果</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
        <p:nvSpPr>
          <p:cNvPr id="5" name="标题 1">
            <a:extLst>
              <a:ext uri="{FF2B5EF4-FFF2-40B4-BE49-F238E27FC236}">
                <a16:creationId xmlns:a16="http://schemas.microsoft.com/office/drawing/2014/main" id="{E790A494-B035-AC41-AFC3-252F112E3A4F}"/>
              </a:ext>
            </a:extLst>
          </p:cNvPr>
          <p:cNvSpPr txBox="1">
            <a:spLocks/>
          </p:cNvSpPr>
          <p:nvPr/>
        </p:nvSpPr>
        <p:spPr>
          <a:xfrm>
            <a:off x="285051" y="0"/>
            <a:ext cx="7543800" cy="1295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二、协作图的组成</a:t>
            </a:r>
            <a:endParaRPr lang="zh-CN" altLang="en-US" dirty="0"/>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68" y="3255722"/>
            <a:ext cx="5764633" cy="347734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77998" y="3273294"/>
            <a:ext cx="1942051" cy="3416320"/>
          </a:xfrm>
          <a:prstGeom prst="rect">
            <a:avLst/>
          </a:prstGeom>
        </p:spPr>
        <p:txBody>
          <a:bodyPr wrap="square">
            <a:spAutoFit/>
          </a:bodyPr>
          <a:lstStyle/>
          <a:p>
            <a:pPr>
              <a:lnSpc>
                <a:spcPct val="90000"/>
              </a:lnSpc>
            </a:pPr>
            <a:endParaRPr lang="zh-CN" altLang="en-US" sz="2000" b="1" dirty="0"/>
          </a:p>
          <a:p>
            <a:pPr>
              <a:lnSpc>
                <a:spcPct val="90000"/>
              </a:lnSpc>
            </a:pPr>
            <a:r>
              <a:rPr lang="zh-CN" altLang="en-US" sz="2000" b="1" dirty="0">
                <a:solidFill>
                  <a:srgbClr val="009900"/>
                </a:solidFill>
              </a:rPr>
              <a:t>例如：一个顾客对象请求一个计算器对象计算某项商品的总价，包括该项商品的价格和税款。</a:t>
            </a:r>
          </a:p>
          <a:p>
            <a:pPr>
              <a:lnSpc>
                <a:spcPct val="90000"/>
              </a:lnSpc>
              <a:buFont typeface="Wingdings" panose="05000000000000000000" pitchFamily="2" charset="2"/>
              <a:buNone/>
            </a:pPr>
            <a:r>
              <a:rPr lang="zh-CN" altLang="en-US" sz="2000" b="1" dirty="0">
                <a:solidFill>
                  <a:srgbClr val="009900"/>
                </a:solidFill>
              </a:rPr>
              <a:t>    </a:t>
            </a:r>
            <a:r>
              <a:rPr lang="en-US" altLang="zh-CN" sz="2000" b="1" dirty="0" err="1">
                <a:solidFill>
                  <a:srgbClr val="FF3300"/>
                </a:solidFill>
              </a:rPr>
              <a:t>totalPrice</a:t>
            </a:r>
            <a:r>
              <a:rPr lang="en-US" altLang="zh-CN" sz="2000" b="1" dirty="0">
                <a:solidFill>
                  <a:srgbClr val="FF3300"/>
                </a:solidFill>
              </a:rPr>
              <a:t>:=compute(</a:t>
            </a:r>
            <a:r>
              <a:rPr lang="en-US" altLang="zh-CN" sz="2000" b="1" dirty="0" err="1">
                <a:solidFill>
                  <a:srgbClr val="FF3300"/>
                </a:solidFill>
              </a:rPr>
              <a:t>itemPrice,salesTax</a:t>
            </a:r>
            <a:r>
              <a:rPr lang="en-US" altLang="zh-CN" sz="2000" b="1" dirty="0">
                <a:solidFill>
                  <a:srgbClr val="FF3300"/>
                </a:solidFill>
              </a:rPr>
              <a:t>)</a:t>
            </a:r>
          </a:p>
        </p:txBody>
      </p:sp>
    </p:spTree>
    <p:extLst>
      <p:ext uri="{BB962C8B-B14F-4D97-AF65-F5344CB8AC3E}">
        <p14:creationId xmlns:p14="http://schemas.microsoft.com/office/powerpoint/2010/main" val="1249745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556325" y="1554407"/>
            <a:ext cx="8229600" cy="1066800"/>
          </a:xfrm>
        </p:spPr>
        <p:txBody>
          <a:bodyPr>
            <a:normAutofit/>
          </a:bodyPr>
          <a:lstStyle/>
          <a:p>
            <a:r>
              <a:rPr lang="zh-CN" altLang="en-US" sz="2400" b="1" dirty="0" smtClean="0">
                <a:solidFill>
                  <a:srgbClr val="0033CC"/>
                </a:solidFill>
              </a:rPr>
              <a:t>顺序图</a:t>
            </a:r>
            <a:r>
              <a:rPr lang="zh-CN" altLang="en-US" sz="2400" b="1" dirty="0">
                <a:solidFill>
                  <a:srgbClr val="0033CC"/>
                </a:solidFill>
              </a:rPr>
              <a:t>中对象的符号和对象图中对象所用的符号一样</a:t>
            </a:r>
            <a:r>
              <a:rPr lang="zh-CN" altLang="en-US" sz="2400" dirty="0">
                <a:solidFill>
                  <a:srgbClr val="0033CC"/>
                </a:solidFill>
              </a:rPr>
              <a:t>。</a:t>
            </a:r>
          </a:p>
        </p:txBody>
      </p:sp>
      <p:pic>
        <p:nvPicPr>
          <p:cNvPr id="327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985" y="2187070"/>
            <a:ext cx="6556636" cy="3772311"/>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6EC53871-C795-0242-80AC-EC3542AED0D3}"/>
              </a:ext>
            </a:extLst>
          </p:cNvPr>
          <p:cNvSpPr txBox="1"/>
          <p:nvPr/>
        </p:nvSpPr>
        <p:spPr>
          <a:xfrm>
            <a:off x="224631" y="948559"/>
            <a:ext cx="2495227"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1.</a:t>
            </a:r>
            <a:r>
              <a:rPr kumimoji="1" lang="zh-Hans" altLang="en-US" sz="2400" b="1" dirty="0">
                <a:solidFill>
                  <a:srgbClr val="FF0000"/>
                </a:solidFill>
                <a:latin typeface="Heiti SC Medium" pitchFamily="2" charset="-128"/>
                <a:ea typeface="Heiti SC Medium" pitchFamily="2" charset="-128"/>
              </a:rPr>
              <a:t> </a:t>
            </a:r>
            <a:r>
              <a:rPr kumimoji="1" lang="zh-CN" altLang="en-US" sz="2400" b="1" dirty="0" smtClean="0">
                <a:solidFill>
                  <a:srgbClr val="FF0000"/>
                </a:solidFill>
                <a:latin typeface="Heiti SC Medium" pitchFamily="2" charset="-128"/>
                <a:ea typeface="Heiti SC Medium" pitchFamily="2" charset="-128"/>
              </a:rPr>
              <a:t>对象</a:t>
            </a:r>
            <a:endParaRPr kumimoji="1" lang="zh-CN" altLang="en-US" sz="2400" b="1" dirty="0">
              <a:solidFill>
                <a:srgbClr val="FF0000"/>
              </a:solidFill>
              <a:latin typeface="Heiti SC Medium" pitchFamily="2" charset="-128"/>
              <a:ea typeface="Heiti SC Medium" pitchFamily="2" charset="-128"/>
            </a:endParaRPr>
          </a:p>
        </p:txBody>
      </p:sp>
      <p:sp>
        <p:nvSpPr>
          <p:cNvPr id="7"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a:t>
            </a:r>
            <a:r>
              <a:rPr lang="zh-CN" altLang="en-US" sz="4400" b="0" dirty="0">
                <a:solidFill>
                  <a:srgbClr val="0070C0"/>
                </a:solidFill>
                <a:latin typeface="黑体" panose="02010609060101010101" pitchFamily="49" charset="-122"/>
                <a:ea typeface="黑体" panose="02010609060101010101" pitchFamily="49" charset="-122"/>
              </a:rPr>
              <a:t>顺序</a:t>
            </a:r>
            <a:r>
              <a:rPr lang="zh-CN" altLang="en-US" sz="4400" b="0" dirty="0" smtClean="0">
                <a:solidFill>
                  <a:srgbClr val="0070C0"/>
                </a:solidFill>
                <a:latin typeface="黑体" panose="02010609060101010101" pitchFamily="49" charset="-122"/>
                <a:ea typeface="黑体" panose="02010609060101010101" pitchFamily="49" charset="-122"/>
              </a:rPr>
              <a:t>图的组成</a:t>
            </a:r>
            <a:endParaRPr lang="zh-CN" altLang="en-US" dirty="0"/>
          </a:p>
        </p:txBody>
      </p:sp>
    </p:spTree>
    <p:extLst>
      <p:ext uri="{BB962C8B-B14F-4D97-AF65-F5344CB8AC3E}">
        <p14:creationId xmlns:p14="http://schemas.microsoft.com/office/powerpoint/2010/main" val="54975298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type="body" idx="1"/>
          </p:nvPr>
        </p:nvSpPr>
        <p:spPr>
          <a:xfrm>
            <a:off x="390088" y="1392093"/>
            <a:ext cx="8229600" cy="4505368"/>
          </a:xfrm>
        </p:spPr>
        <p:txBody>
          <a:bodyPr/>
          <a:lstStyle/>
          <a:p>
            <a:r>
              <a:rPr lang="zh-CN" altLang="en-US" sz="2600" b="1" dirty="0" smtClean="0"/>
              <a:t>顺序图</a:t>
            </a:r>
            <a:r>
              <a:rPr lang="zh-CN" altLang="en-US" sz="2600" b="1" dirty="0"/>
              <a:t>与协作图都表示对象之间的交互作用，只是它们的侧重点有所不同：</a:t>
            </a:r>
          </a:p>
          <a:p>
            <a:pPr marL="1158240" lvl="2" indent="-609600">
              <a:buFont typeface="Wingdings" panose="05000000000000000000" pitchFamily="2" charset="2"/>
              <a:buAutoNum type="circleNumDbPlain"/>
            </a:pPr>
            <a:r>
              <a:rPr lang="zh-CN" altLang="en-US" sz="2200" b="1" dirty="0">
                <a:solidFill>
                  <a:srgbClr val="000099"/>
                </a:solidFill>
              </a:rPr>
              <a:t>顺序</a:t>
            </a:r>
            <a:r>
              <a:rPr lang="zh-CN" altLang="en-US" sz="2200" b="1" dirty="0" smtClean="0">
                <a:solidFill>
                  <a:srgbClr val="000099"/>
                </a:solidFill>
              </a:rPr>
              <a:t>图</a:t>
            </a:r>
            <a:r>
              <a:rPr lang="zh-CN" altLang="en-US" sz="2200" b="1" dirty="0">
                <a:solidFill>
                  <a:srgbClr val="000099"/>
                </a:solidFill>
              </a:rPr>
              <a:t>描述了交互过程中的时间顺序，但没有明确地表达对象之间的关系。</a:t>
            </a:r>
          </a:p>
          <a:p>
            <a:pPr marL="1158240" lvl="2" indent="-609600">
              <a:buFont typeface="Wingdings" panose="05000000000000000000" pitchFamily="2" charset="2"/>
              <a:buAutoNum type="circleNumDbPlain"/>
            </a:pPr>
            <a:r>
              <a:rPr lang="zh-CN" altLang="en-US" sz="2200" b="1" dirty="0">
                <a:solidFill>
                  <a:srgbClr val="000099"/>
                </a:solidFill>
              </a:rPr>
              <a:t>协作图描述了对象之间的关系，但时间顺序必须从顺序号获得。</a:t>
            </a:r>
          </a:p>
          <a:p>
            <a:r>
              <a:rPr lang="zh-CN" altLang="en-US" sz="2600" b="1" dirty="0">
                <a:solidFill>
                  <a:srgbClr val="FF0000"/>
                </a:solidFill>
              </a:rPr>
              <a:t>两种图的语义是等价的，可以从一种形式的图转换成另一种形式的图，而不丢失任何信息。 </a:t>
            </a:r>
          </a:p>
          <a:p>
            <a:r>
              <a:rPr lang="zh-CN" altLang="en-US" sz="2600" b="1" dirty="0">
                <a:solidFill>
                  <a:srgbClr val="00B050"/>
                </a:solidFill>
              </a:rPr>
              <a:t>对系统建模协作图最好的方法是将顺序图转换成协作图。</a:t>
            </a:r>
          </a:p>
        </p:txBody>
      </p:sp>
      <p:sp>
        <p:nvSpPr>
          <p:cNvPr id="5" name="标题 1">
            <a:extLst>
              <a:ext uri="{FF2B5EF4-FFF2-40B4-BE49-F238E27FC236}">
                <a16:creationId xmlns:a16="http://schemas.microsoft.com/office/drawing/2014/main" id="{E790A494-B035-AC41-AFC3-252F112E3A4F}"/>
              </a:ext>
            </a:extLst>
          </p:cNvPr>
          <p:cNvSpPr txBox="1">
            <a:spLocks/>
          </p:cNvSpPr>
          <p:nvPr/>
        </p:nvSpPr>
        <p:spPr>
          <a:xfrm>
            <a:off x="285051" y="0"/>
            <a:ext cx="7543800" cy="1295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三、顺序图与协作图的互换</a:t>
            </a:r>
            <a:endParaRPr lang="zh-CN" altLang="en-US" dirty="0"/>
          </a:p>
        </p:txBody>
      </p:sp>
    </p:spTree>
    <p:extLst>
      <p:ext uri="{BB962C8B-B14F-4D97-AF65-F5344CB8AC3E}">
        <p14:creationId xmlns:p14="http://schemas.microsoft.com/office/powerpoint/2010/main" val="37437497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358629" y="1183603"/>
            <a:ext cx="8340753" cy="5326254"/>
          </a:xfrm>
        </p:spPr>
        <p:txBody>
          <a:bodyPr>
            <a:noAutofit/>
          </a:bodyPr>
          <a:lstStyle/>
          <a:p>
            <a:pPr>
              <a:buFont typeface="Wingdings" panose="05000000000000000000" pitchFamily="2" charset="2"/>
              <a:buNone/>
            </a:pPr>
            <a:r>
              <a:rPr lang="en-US" altLang="zh-CN" dirty="0"/>
              <a:t>1</a:t>
            </a:r>
            <a:r>
              <a:rPr lang="zh-CN" altLang="en-US" dirty="0"/>
              <a:t>、</a:t>
            </a:r>
            <a:r>
              <a:rPr lang="zh-CN" altLang="en-US" b="1" dirty="0"/>
              <a:t>顺序图和协作图都属于交互图，都用于描述系统中对象之间的动态关系。两者可以互相转换，但两者强调的重点不同。顺序图强调的是消息的时间顺序，而协作图强调的是参与交互的对象的组织</a:t>
            </a:r>
            <a:r>
              <a:rPr lang="zh-CN" altLang="en-US" b="1" dirty="0" smtClean="0"/>
              <a:t>。</a:t>
            </a:r>
            <a:endParaRPr lang="en-US" altLang="zh-CN" b="1" dirty="0" smtClean="0"/>
          </a:p>
          <a:p>
            <a:pPr>
              <a:buNone/>
            </a:pPr>
            <a:r>
              <a:rPr lang="en-US" altLang="zh-CN" dirty="0">
                <a:solidFill>
                  <a:srgbClr val="0070C0"/>
                </a:solidFill>
              </a:rPr>
              <a:t>2</a:t>
            </a:r>
            <a:r>
              <a:rPr lang="zh-CN" altLang="en-US" dirty="0">
                <a:solidFill>
                  <a:srgbClr val="0070C0"/>
                </a:solidFill>
              </a:rPr>
              <a:t>、</a:t>
            </a:r>
            <a:r>
              <a:rPr lang="zh-CN" altLang="en-US" b="1" dirty="0">
                <a:solidFill>
                  <a:srgbClr val="0070C0"/>
                </a:solidFill>
              </a:rPr>
              <a:t>在两个图所使用的建模元素上，两者也各有特点。顺序图中有对象生命线和控制焦点，协作图中没有</a:t>
            </a:r>
            <a:r>
              <a:rPr lang="zh-CN" altLang="en-US" b="1" dirty="0" smtClean="0">
                <a:solidFill>
                  <a:srgbClr val="0070C0"/>
                </a:solidFill>
              </a:rPr>
              <a:t>；协作</a:t>
            </a:r>
            <a:r>
              <a:rPr lang="zh-CN" altLang="en-US" b="1" dirty="0">
                <a:solidFill>
                  <a:srgbClr val="0070C0"/>
                </a:solidFill>
              </a:rPr>
              <a:t>图中有路径，并且协作图中的消息必须要有消息的顺序号，但顺序图中没有这两个特征</a:t>
            </a:r>
            <a:r>
              <a:rPr lang="zh-CN" altLang="en-US" b="1" dirty="0" smtClean="0">
                <a:solidFill>
                  <a:srgbClr val="0070C0"/>
                </a:solidFill>
              </a:rPr>
              <a:t>。</a:t>
            </a:r>
            <a:endParaRPr lang="en-US" altLang="zh-CN" b="1" dirty="0" smtClean="0">
              <a:solidFill>
                <a:srgbClr val="0070C0"/>
              </a:solidFill>
            </a:endParaRPr>
          </a:p>
          <a:p>
            <a:pPr>
              <a:buNone/>
            </a:pPr>
            <a:r>
              <a:rPr lang="en-US" altLang="zh-CN" dirty="0">
                <a:solidFill>
                  <a:srgbClr val="C00000"/>
                </a:solidFill>
              </a:rPr>
              <a:t>3</a:t>
            </a:r>
            <a:r>
              <a:rPr lang="zh-CN" altLang="en-US" dirty="0">
                <a:solidFill>
                  <a:srgbClr val="C00000"/>
                </a:solidFill>
              </a:rPr>
              <a:t>、</a:t>
            </a:r>
            <a:r>
              <a:rPr lang="zh-CN" altLang="en-US" b="1" dirty="0">
                <a:solidFill>
                  <a:srgbClr val="C00000"/>
                </a:solidFill>
              </a:rPr>
              <a:t>和协作图相比，顺序图在表示算法、对象的生命期、具有多线程特征的对象等方面相对来说更容易一些，但在表示并发控制流方面会困难一些</a:t>
            </a:r>
            <a:r>
              <a:rPr lang="zh-CN" altLang="en-US" b="1" dirty="0" smtClean="0">
                <a:solidFill>
                  <a:srgbClr val="C00000"/>
                </a:solidFill>
              </a:rPr>
              <a:t>。</a:t>
            </a:r>
            <a:endParaRPr lang="en-US" altLang="zh-CN" b="1" dirty="0" smtClean="0">
              <a:solidFill>
                <a:srgbClr val="C00000"/>
              </a:solidFill>
            </a:endParaRPr>
          </a:p>
          <a:p>
            <a:r>
              <a:rPr lang="en-US" altLang="zh-CN" b="1" dirty="0">
                <a:solidFill>
                  <a:srgbClr val="00B050"/>
                </a:solidFill>
              </a:rPr>
              <a:t>4.</a:t>
            </a:r>
            <a:r>
              <a:rPr lang="zh-CN" altLang="en-US" b="1" dirty="0">
                <a:solidFill>
                  <a:srgbClr val="00B050"/>
                </a:solidFill>
              </a:rPr>
              <a:t>顺序图可以表示某些协作图无法表示的信息，同样协作图也可以表示某些顺序图无法表示的信息。</a:t>
            </a:r>
          </a:p>
          <a:p>
            <a:pPr>
              <a:buNone/>
            </a:pPr>
            <a:r>
              <a:rPr lang="zh-CN" altLang="en-US" b="1" dirty="0"/>
              <a:t> </a:t>
            </a:r>
            <a:r>
              <a:rPr lang="zh-CN" altLang="en-US" b="1" dirty="0" smtClean="0"/>
              <a:t> </a:t>
            </a:r>
            <a:r>
              <a:rPr lang="zh-CN" altLang="en-US" b="1" dirty="0"/>
              <a:t>例如，在顺序图中不能表示对象和对象之间的链，对于多对象和主动对象也不能显示出来，在协作图中可以表示；在协作图中不能表示生命线的分叉，在顺序图中可以表示。</a:t>
            </a:r>
          </a:p>
          <a:p>
            <a:pPr>
              <a:buNone/>
            </a:pPr>
            <a:endParaRPr lang="zh-CN" altLang="en-US" b="1" dirty="0"/>
          </a:p>
          <a:p>
            <a:pPr>
              <a:buNone/>
            </a:pPr>
            <a:endParaRPr lang="zh-CN" altLang="en-US" b="1" dirty="0"/>
          </a:p>
          <a:p>
            <a:pPr>
              <a:buFont typeface="Wingdings" panose="05000000000000000000" pitchFamily="2" charset="2"/>
              <a:buNone/>
            </a:pPr>
            <a:endParaRPr lang="zh-CN" altLang="en-US" b="1" dirty="0"/>
          </a:p>
          <a:p>
            <a:endParaRPr lang="zh-CN" altLang="en-US" b="1" dirty="0"/>
          </a:p>
          <a:p>
            <a:endParaRPr lang="en-US" altLang="zh-CN" b="1" dirty="0"/>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285051" y="0"/>
            <a:ext cx="7543800" cy="1295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三、顺序图与协作图的比较</a:t>
            </a:r>
            <a:endParaRPr lang="zh-CN" altLang="en-US" dirty="0"/>
          </a:p>
        </p:txBody>
      </p:sp>
      <p:sp>
        <p:nvSpPr>
          <p:cNvPr id="6" name="Rectangle 3"/>
          <p:cNvSpPr txBox="1">
            <a:spLocks noChangeArrowheads="1"/>
          </p:cNvSpPr>
          <p:nvPr/>
        </p:nvSpPr>
        <p:spPr>
          <a:xfrm>
            <a:off x="551576" y="2407640"/>
            <a:ext cx="7772400" cy="1074798"/>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endParaRPr lang="en-US" altLang="zh-CN" b="1" dirty="0"/>
          </a:p>
        </p:txBody>
      </p:sp>
      <p:sp>
        <p:nvSpPr>
          <p:cNvPr id="7" name="Rectangle 3"/>
          <p:cNvSpPr txBox="1">
            <a:spLocks noChangeArrowheads="1"/>
          </p:cNvSpPr>
          <p:nvPr/>
        </p:nvSpPr>
        <p:spPr>
          <a:xfrm>
            <a:off x="358630" y="3511492"/>
            <a:ext cx="7772400" cy="108318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endParaRPr lang="en-US" altLang="zh-CN" b="1" dirty="0"/>
          </a:p>
        </p:txBody>
      </p:sp>
      <p:sp>
        <p:nvSpPr>
          <p:cNvPr id="8" name="Rectangle 3"/>
          <p:cNvSpPr txBox="1">
            <a:spLocks noChangeArrowheads="1"/>
          </p:cNvSpPr>
          <p:nvPr/>
        </p:nvSpPr>
        <p:spPr>
          <a:xfrm>
            <a:off x="459297" y="5930513"/>
            <a:ext cx="7772400" cy="1854974"/>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endParaRPr lang="en-US" altLang="zh-CN" b="1" dirty="0"/>
          </a:p>
        </p:txBody>
      </p:sp>
    </p:spTree>
    <p:extLst>
      <p:ext uri="{BB962C8B-B14F-4D97-AF65-F5344CB8AC3E}">
        <p14:creationId xmlns:p14="http://schemas.microsoft.com/office/powerpoint/2010/main" val="12984153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609600" y="1600200"/>
            <a:ext cx="8153400" cy="4800600"/>
          </a:xfrm>
        </p:spPr>
        <p:txBody>
          <a:bodyPr/>
          <a:lstStyle/>
          <a:p>
            <a:pPr marL="533400" indent="-533400">
              <a:lnSpc>
                <a:spcPct val="80000"/>
              </a:lnSpc>
              <a:buFont typeface="Wingdings" panose="05000000000000000000" pitchFamily="2" charset="2"/>
              <a:buAutoNum type="circleNumDbPlain"/>
            </a:pPr>
            <a:r>
              <a:rPr lang="zh-CN" altLang="en-US" sz="2600" b="1"/>
              <a:t>设置交互的语境。</a:t>
            </a:r>
          </a:p>
          <a:p>
            <a:pPr marL="533400" indent="-533400">
              <a:lnSpc>
                <a:spcPct val="80000"/>
              </a:lnSpc>
              <a:buFont typeface="Wingdings" panose="05000000000000000000" pitchFamily="2" charset="2"/>
              <a:buAutoNum type="circleNumDbPlain"/>
            </a:pPr>
            <a:r>
              <a:rPr lang="zh-CN" altLang="en-US" sz="2600" b="1"/>
              <a:t>通过识别对象在交互中扮演的角色，设置交互的场景。</a:t>
            </a:r>
          </a:p>
          <a:p>
            <a:pPr marL="533400" indent="-533400">
              <a:lnSpc>
                <a:spcPct val="80000"/>
              </a:lnSpc>
              <a:buFont typeface="Wingdings" panose="05000000000000000000" pitchFamily="2" charset="2"/>
              <a:buAutoNum type="circleNumDbPlain"/>
            </a:pPr>
            <a:r>
              <a:rPr lang="zh-CN" altLang="en-US" sz="2600" b="1"/>
              <a:t>对每个对象设置初始特性。</a:t>
            </a:r>
          </a:p>
          <a:p>
            <a:pPr marL="533400" indent="-533400">
              <a:lnSpc>
                <a:spcPct val="80000"/>
              </a:lnSpc>
              <a:buFont typeface="Wingdings" panose="05000000000000000000" pitchFamily="2" charset="2"/>
              <a:buAutoNum type="circleNumDbPlain"/>
            </a:pPr>
            <a:r>
              <a:rPr lang="zh-CN" altLang="en-US" sz="2600" b="1"/>
              <a:t>描述对象之间可能有信息沿着它传递的链。</a:t>
            </a:r>
          </a:p>
          <a:p>
            <a:pPr marL="533400" indent="-533400">
              <a:lnSpc>
                <a:spcPct val="80000"/>
              </a:lnSpc>
              <a:buFont typeface="Wingdings" panose="05000000000000000000" pitchFamily="2" charset="2"/>
              <a:buAutoNum type="circleNumDbPlain"/>
            </a:pPr>
            <a:r>
              <a:rPr lang="zh-CN" altLang="en-US" sz="2600" b="1"/>
              <a:t>从引起交互的消息开始，适当地设置其顺序号，然后将随后的每个消息附到适当的链上。</a:t>
            </a:r>
          </a:p>
          <a:p>
            <a:pPr marL="533400" indent="-533400">
              <a:lnSpc>
                <a:spcPct val="80000"/>
              </a:lnSpc>
              <a:buFont typeface="Wingdings" panose="05000000000000000000" pitchFamily="2" charset="2"/>
              <a:buAutoNum type="circleNumDbPlain"/>
            </a:pPr>
            <a:r>
              <a:rPr lang="zh-CN" altLang="en-US" sz="2600" b="1"/>
              <a:t>如果需要说明时间或空间约束，可以用时间标记修饰这个消息，并附上合适的时间和空间约束。</a:t>
            </a:r>
          </a:p>
          <a:p>
            <a:pPr marL="533400" indent="-533400">
              <a:lnSpc>
                <a:spcPct val="80000"/>
              </a:lnSpc>
              <a:buFont typeface="Wingdings" panose="05000000000000000000" pitchFamily="2" charset="2"/>
              <a:buAutoNum type="circleNumDbPlain"/>
            </a:pPr>
            <a:r>
              <a:rPr lang="zh-CN" altLang="en-US" sz="2600" b="1"/>
              <a:t>如果需要更形式化地说明这个控制流，可以为每个消息附上前置和后置条件。 </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285051" y="0"/>
            <a:ext cx="7543800" cy="1295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四、协作图的建模技术</a:t>
            </a:r>
            <a:endParaRPr lang="zh-CN" altLang="en-US" dirty="0"/>
          </a:p>
        </p:txBody>
      </p:sp>
    </p:spTree>
    <p:extLst>
      <p:ext uri="{BB962C8B-B14F-4D97-AF65-F5344CB8AC3E}">
        <p14:creationId xmlns:p14="http://schemas.microsoft.com/office/powerpoint/2010/main" val="110212694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rrowheads="1"/>
          </p:cNvSpPr>
          <p:nvPr>
            <p:ph type="title"/>
          </p:nvPr>
        </p:nvSpPr>
        <p:spPr>
          <a:xfrm>
            <a:off x="225425" y="1097564"/>
            <a:ext cx="8693150" cy="1143000"/>
          </a:xfrm>
        </p:spPr>
        <p:txBody>
          <a:bodyPr>
            <a:normAutofit/>
          </a:bodyPr>
          <a:lstStyle/>
          <a:p>
            <a:r>
              <a:rPr lang="en-US" altLang="zh-CN" sz="2400" dirty="0" smtClean="0">
                <a:solidFill>
                  <a:srgbClr val="FF0000"/>
                </a:solidFill>
                <a:latin typeface="黑体" panose="02010609060101010101" pitchFamily="49" charset="-122"/>
                <a:ea typeface="黑体" panose="02010609060101010101" pitchFamily="49" charset="-122"/>
              </a:rPr>
              <a:t>1. </a:t>
            </a:r>
            <a:r>
              <a:rPr lang="zh-CN" altLang="en-US" sz="2400" dirty="0" smtClean="0">
                <a:solidFill>
                  <a:srgbClr val="FF0000"/>
                </a:solidFill>
                <a:latin typeface="黑体" panose="02010609060101010101" pitchFamily="49" charset="-122"/>
                <a:ea typeface="黑体" panose="02010609060101010101" pitchFamily="49" charset="-122"/>
              </a:rPr>
              <a:t>使用</a:t>
            </a:r>
            <a:r>
              <a:rPr lang="en-US" altLang="zh-CN" sz="2400" dirty="0">
                <a:solidFill>
                  <a:srgbClr val="FF0000"/>
                </a:solidFill>
                <a:latin typeface="黑体" panose="02010609060101010101" pitchFamily="49" charset="-122"/>
                <a:ea typeface="黑体" panose="02010609060101010101" pitchFamily="49" charset="-122"/>
              </a:rPr>
              <a:t>Rational Rose</a:t>
            </a:r>
            <a:r>
              <a:rPr lang="zh-CN" altLang="en-US" sz="2400" dirty="0">
                <a:solidFill>
                  <a:srgbClr val="FF0000"/>
                </a:solidFill>
                <a:latin typeface="黑体" panose="02010609060101010101" pitchFamily="49" charset="-122"/>
                <a:ea typeface="黑体" panose="02010609060101010101" pitchFamily="49" charset="-122"/>
              </a:rPr>
              <a:t>绘制时序图的步骤</a:t>
            </a:r>
          </a:p>
        </p:txBody>
      </p:sp>
      <p:sp>
        <p:nvSpPr>
          <p:cNvPr id="50179" name="Rectangle 3"/>
          <p:cNvSpPr>
            <a:spLocks noGrp="1" noRot="1" noChangeArrowheads="1"/>
          </p:cNvSpPr>
          <p:nvPr>
            <p:ph type="body" idx="1"/>
          </p:nvPr>
        </p:nvSpPr>
        <p:spPr>
          <a:xfrm>
            <a:off x="504056" y="2746153"/>
            <a:ext cx="7772400" cy="2626657"/>
          </a:xfrm>
        </p:spPr>
        <p:txBody>
          <a:bodyPr/>
          <a:lstStyle/>
          <a:p>
            <a:r>
              <a:rPr lang="en-US" altLang="zh-CN" dirty="0"/>
              <a:t>1.  </a:t>
            </a:r>
            <a:r>
              <a:rPr lang="zh-CN" altLang="en-US" dirty="0" smtClean="0"/>
              <a:t>创建顺序图</a:t>
            </a:r>
            <a:endParaRPr lang="zh-CN" altLang="en-US" dirty="0"/>
          </a:p>
          <a:p>
            <a:r>
              <a:rPr lang="en-US" altLang="zh-CN" dirty="0"/>
              <a:t>2.  </a:t>
            </a:r>
            <a:r>
              <a:rPr lang="zh-CN" altLang="en-US" dirty="0"/>
              <a:t>时序图工具栏按钮简介</a:t>
            </a:r>
          </a:p>
          <a:p>
            <a:r>
              <a:rPr lang="en-US" altLang="zh-CN" dirty="0"/>
              <a:t>3.  </a:t>
            </a:r>
            <a:r>
              <a:rPr lang="zh-CN" altLang="en-US" dirty="0"/>
              <a:t>添加对象</a:t>
            </a:r>
          </a:p>
          <a:p>
            <a:r>
              <a:rPr lang="en-US" altLang="zh-CN" dirty="0"/>
              <a:t>4.  </a:t>
            </a:r>
            <a:r>
              <a:rPr lang="zh-CN" altLang="en-US" dirty="0"/>
              <a:t>添加消息</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综合练习</a:t>
            </a:r>
            <a:endParaRPr lang="zh-CN" altLang="en-US" dirty="0"/>
          </a:p>
        </p:txBody>
      </p:sp>
    </p:spTree>
    <p:extLst>
      <p:ext uri="{BB962C8B-B14F-4D97-AF65-F5344CB8AC3E}">
        <p14:creationId xmlns:p14="http://schemas.microsoft.com/office/powerpoint/2010/main" val="356255869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Rot="1" noChangeArrowheads="1"/>
          </p:cNvSpPr>
          <p:nvPr>
            <p:ph type="body" idx="1"/>
          </p:nvPr>
        </p:nvSpPr>
        <p:spPr>
          <a:xfrm>
            <a:off x="685800" y="2121408"/>
            <a:ext cx="7772400" cy="2001911"/>
          </a:xfrm>
        </p:spPr>
        <p:txBody>
          <a:bodyPr/>
          <a:lstStyle/>
          <a:p>
            <a:r>
              <a:rPr lang="en-US" altLang="zh-CN" dirty="0"/>
              <a:t>1.  </a:t>
            </a:r>
            <a:r>
              <a:rPr lang="zh-CN" altLang="en-US" dirty="0"/>
              <a:t>系统管理员添加书籍的顺序图</a:t>
            </a:r>
          </a:p>
          <a:p>
            <a:r>
              <a:rPr lang="en-US" altLang="zh-CN" dirty="0"/>
              <a:t>2.  </a:t>
            </a:r>
            <a:r>
              <a:rPr lang="zh-CN" altLang="en-US" dirty="0"/>
              <a:t>图书管理员处理借书的顺序图（不</a:t>
            </a:r>
            <a:r>
              <a:rPr lang="zh-CN" altLang="en-US" dirty="0" smtClean="0"/>
              <a:t>包括预留</a:t>
            </a:r>
            <a:r>
              <a:rPr lang="zh-CN" altLang="en-US" dirty="0"/>
              <a:t>书籍的情况）</a:t>
            </a:r>
          </a:p>
          <a:p>
            <a:r>
              <a:rPr lang="en-US" altLang="zh-CN" dirty="0"/>
              <a:t>3.  </a:t>
            </a:r>
            <a:r>
              <a:rPr lang="zh-CN" altLang="en-US" dirty="0"/>
              <a:t>系统管理员删除书目的顺序图</a:t>
            </a:r>
          </a:p>
          <a:p>
            <a:r>
              <a:rPr lang="en-US" altLang="zh-CN" dirty="0"/>
              <a:t>4.  </a:t>
            </a:r>
            <a:r>
              <a:rPr lang="zh-CN" altLang="en-US" dirty="0"/>
              <a:t>借阅者预留书籍的顺序图</a:t>
            </a:r>
          </a:p>
        </p:txBody>
      </p:sp>
      <p:sp>
        <p:nvSpPr>
          <p:cNvPr id="4" name="Rectangle 2"/>
          <p:cNvSpPr txBox="1">
            <a:spLocks noRot="1" noChangeArrowheads="1"/>
          </p:cNvSpPr>
          <p:nvPr/>
        </p:nvSpPr>
        <p:spPr>
          <a:xfrm>
            <a:off x="225425" y="1097564"/>
            <a:ext cx="869315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zh-CN" sz="2400" dirty="0" smtClean="0">
                <a:solidFill>
                  <a:srgbClr val="FF0000"/>
                </a:solidFill>
                <a:latin typeface="黑体" panose="02010609060101010101" pitchFamily="49" charset="-122"/>
                <a:ea typeface="黑体" panose="02010609060101010101" pitchFamily="49" charset="-122"/>
              </a:rPr>
              <a:t>2.</a:t>
            </a:r>
            <a:r>
              <a:rPr lang="zh-CN" altLang="en-US" sz="2400" dirty="0">
                <a:solidFill>
                  <a:srgbClr val="FF0000"/>
                </a:solidFill>
                <a:latin typeface="黑体" panose="02010609060101010101" pitchFamily="49" charset="-122"/>
                <a:ea typeface="黑体" panose="02010609060101010101" pitchFamily="49" charset="-122"/>
              </a:rPr>
              <a:t>图书馆管理系统</a:t>
            </a:r>
            <a:r>
              <a:rPr lang="zh-CN" altLang="en-US" sz="2400" dirty="0" smtClean="0">
                <a:solidFill>
                  <a:srgbClr val="FF0000"/>
                </a:solidFill>
                <a:latin typeface="黑体" panose="02010609060101010101" pitchFamily="49" charset="-122"/>
                <a:ea typeface="黑体" panose="02010609060101010101" pitchFamily="49" charset="-122"/>
              </a:rPr>
              <a:t>的</a:t>
            </a:r>
            <a:r>
              <a:rPr lang="zh-CN" altLang="en-US" sz="2400" dirty="0">
                <a:solidFill>
                  <a:srgbClr val="FF0000"/>
                </a:solidFill>
                <a:latin typeface="黑体" panose="02010609060101010101" pitchFamily="49" charset="-122"/>
                <a:ea typeface="黑体" panose="02010609060101010101" pitchFamily="49" charset="-122"/>
              </a:rPr>
              <a:t>顺序</a:t>
            </a:r>
            <a:r>
              <a:rPr lang="zh-CN" altLang="en-US" sz="2400" dirty="0" smtClean="0">
                <a:solidFill>
                  <a:srgbClr val="FF0000"/>
                </a:solidFill>
                <a:latin typeface="黑体" panose="02010609060101010101" pitchFamily="49" charset="-122"/>
                <a:ea typeface="黑体" panose="02010609060101010101" pitchFamily="49" charset="-122"/>
              </a:rPr>
              <a:t>图</a:t>
            </a:r>
            <a:r>
              <a:rPr lang="en-US" altLang="zh-CN" sz="2400" dirty="0" smtClean="0">
                <a:solidFill>
                  <a:srgbClr val="FF0000"/>
                </a:solidFill>
                <a:latin typeface="黑体" panose="02010609060101010101" pitchFamily="49" charset="-122"/>
                <a:ea typeface="黑体" panose="02010609060101010101" pitchFamily="49" charset="-122"/>
              </a:rPr>
              <a:t>/</a:t>
            </a:r>
            <a:r>
              <a:rPr lang="zh-CN" altLang="en-US" sz="2400" dirty="0" smtClean="0">
                <a:solidFill>
                  <a:srgbClr val="FF0000"/>
                </a:solidFill>
                <a:latin typeface="黑体" panose="02010609060101010101" pitchFamily="49" charset="-122"/>
                <a:ea typeface="黑体" panose="02010609060101010101" pitchFamily="49" charset="-122"/>
              </a:rPr>
              <a:t>协作图</a:t>
            </a:r>
            <a:endParaRPr lang="zh-CN" altLang="en-US" sz="2400" dirty="0">
              <a:solidFill>
                <a:srgbClr val="FF0000"/>
              </a:solidFill>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综合练习</a:t>
            </a:r>
            <a:endParaRPr lang="zh-CN" altLang="en-US" dirty="0"/>
          </a:p>
        </p:txBody>
      </p:sp>
    </p:spTree>
    <p:extLst>
      <p:ext uri="{BB962C8B-B14F-4D97-AF65-F5344CB8AC3E}">
        <p14:creationId xmlns:p14="http://schemas.microsoft.com/office/powerpoint/2010/main" val="262600971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8"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66957" y="989771"/>
            <a:ext cx="8394901" cy="332920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Rectangle 2"/>
          <p:cNvSpPr txBox="1">
            <a:spLocks noRot="1" noChangeArrowheads="1"/>
          </p:cNvSpPr>
          <p:nvPr/>
        </p:nvSpPr>
        <p:spPr>
          <a:xfrm>
            <a:off x="245759" y="418271"/>
            <a:ext cx="869315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zh-CN" sz="2400" dirty="0" smtClean="0">
                <a:solidFill>
                  <a:srgbClr val="FF0000"/>
                </a:solidFill>
                <a:latin typeface="黑体" panose="02010609060101010101" pitchFamily="49" charset="-122"/>
                <a:ea typeface="黑体" panose="02010609060101010101" pitchFamily="49" charset="-122"/>
              </a:rPr>
              <a:t>2.</a:t>
            </a:r>
            <a:r>
              <a:rPr lang="zh-CN" altLang="en-US" sz="2400" dirty="0">
                <a:solidFill>
                  <a:srgbClr val="FF0000"/>
                </a:solidFill>
                <a:latin typeface="黑体" panose="02010609060101010101" pitchFamily="49" charset="-122"/>
                <a:ea typeface="黑体" panose="02010609060101010101" pitchFamily="49" charset="-122"/>
              </a:rPr>
              <a:t>图书馆管理系统</a:t>
            </a:r>
            <a:r>
              <a:rPr lang="zh-CN" altLang="en-US" sz="2400" dirty="0" smtClean="0">
                <a:solidFill>
                  <a:srgbClr val="FF0000"/>
                </a:solidFill>
                <a:latin typeface="黑体" panose="02010609060101010101" pitchFamily="49" charset="-122"/>
                <a:ea typeface="黑体" panose="02010609060101010101" pitchFamily="49" charset="-122"/>
              </a:rPr>
              <a:t>的顺序</a:t>
            </a:r>
            <a:r>
              <a:rPr lang="en-US" altLang="zh-CN" sz="2400" dirty="0" smtClean="0">
                <a:solidFill>
                  <a:srgbClr val="FF0000"/>
                </a:solidFill>
                <a:latin typeface="黑体" panose="02010609060101010101" pitchFamily="49" charset="-122"/>
                <a:ea typeface="黑体" panose="02010609060101010101" pitchFamily="49" charset="-122"/>
              </a:rPr>
              <a:t>/</a:t>
            </a:r>
            <a:r>
              <a:rPr lang="zh-CN" altLang="en-US" sz="2400" dirty="0">
                <a:solidFill>
                  <a:srgbClr val="FF0000"/>
                </a:solidFill>
                <a:latin typeface="黑体" panose="02010609060101010101" pitchFamily="49" charset="-122"/>
                <a:ea typeface="黑体" panose="02010609060101010101" pitchFamily="49" charset="-122"/>
              </a:rPr>
              <a:t>协作</a:t>
            </a:r>
            <a:r>
              <a:rPr lang="zh-CN" altLang="en-US" sz="2400" dirty="0" smtClean="0">
                <a:solidFill>
                  <a:srgbClr val="FF0000"/>
                </a:solidFill>
                <a:latin typeface="黑体" panose="02010609060101010101" pitchFamily="49" charset="-122"/>
                <a:ea typeface="黑体" panose="02010609060101010101" pitchFamily="49" charset="-122"/>
              </a:rPr>
              <a:t>图</a:t>
            </a:r>
            <a:r>
              <a:rPr lang="en-US" altLang="zh-CN" sz="2400" dirty="0" smtClean="0">
                <a:solidFill>
                  <a:srgbClr val="FF0000"/>
                </a:solidFill>
                <a:latin typeface="黑体" panose="02010609060101010101" pitchFamily="49" charset="-122"/>
                <a:ea typeface="黑体" panose="02010609060101010101" pitchFamily="49" charset="-122"/>
              </a:rPr>
              <a:t>—</a:t>
            </a:r>
            <a:r>
              <a:rPr lang="zh-CN" altLang="en-US" sz="2400" dirty="0" smtClean="0">
                <a:solidFill>
                  <a:srgbClr val="7030A0"/>
                </a:solidFill>
                <a:latin typeface="黑体" panose="02010609060101010101" pitchFamily="49" charset="-122"/>
                <a:ea typeface="黑体" panose="02010609060101010101" pitchFamily="49" charset="-122"/>
              </a:rPr>
              <a:t>系统管理员添加书籍</a:t>
            </a:r>
            <a:endParaRPr lang="zh-CN" altLang="en-US" sz="2400" dirty="0">
              <a:solidFill>
                <a:srgbClr val="7030A0"/>
              </a:solidFill>
              <a:latin typeface="黑体" panose="02010609060101010101" pitchFamily="49" charset="-122"/>
              <a:ea typeface="黑体" panose="02010609060101010101" pitchFamily="49" charset="-122"/>
            </a:endParaRPr>
          </a:p>
        </p:txBody>
      </p:sp>
      <p:sp>
        <p:nvSpPr>
          <p:cNvPr id="5" name="标题 1">
            <a:extLst>
              <a:ext uri="{FF2B5EF4-FFF2-40B4-BE49-F238E27FC236}">
                <a16:creationId xmlns:a16="http://schemas.microsoft.com/office/drawing/2014/main" id="{E790A494-B035-AC41-AFC3-252F112E3A4F}"/>
              </a:ext>
            </a:extLst>
          </p:cNvPr>
          <p:cNvSpPr txBox="1">
            <a:spLocks/>
          </p:cNvSpPr>
          <p:nvPr/>
        </p:nvSpPr>
        <p:spPr>
          <a:xfrm>
            <a:off x="245759" y="91049"/>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综合练习</a:t>
            </a:r>
            <a:endParaRPr lang="zh-CN" altLang="en-US" dirty="0"/>
          </a:p>
        </p:txBody>
      </p:sp>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319594" y="4318977"/>
            <a:ext cx="7870825" cy="2659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6481484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2"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87386" y="1719743"/>
            <a:ext cx="4689086" cy="3478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Rectangle 2"/>
          <p:cNvSpPr txBox="1">
            <a:spLocks noRot="1" noChangeArrowheads="1"/>
          </p:cNvSpPr>
          <p:nvPr/>
        </p:nvSpPr>
        <p:spPr>
          <a:xfrm>
            <a:off x="245759" y="637732"/>
            <a:ext cx="869315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zh-CN" sz="2400" dirty="0" smtClean="0">
                <a:solidFill>
                  <a:srgbClr val="FF0000"/>
                </a:solidFill>
                <a:latin typeface="黑体" panose="02010609060101010101" pitchFamily="49" charset="-122"/>
                <a:ea typeface="黑体" panose="02010609060101010101" pitchFamily="49" charset="-122"/>
              </a:rPr>
              <a:t>2.</a:t>
            </a:r>
            <a:r>
              <a:rPr lang="zh-CN" altLang="en-US" sz="2400" dirty="0">
                <a:solidFill>
                  <a:srgbClr val="FF0000"/>
                </a:solidFill>
                <a:latin typeface="黑体" panose="02010609060101010101" pitchFamily="49" charset="-122"/>
                <a:ea typeface="黑体" panose="02010609060101010101" pitchFamily="49" charset="-122"/>
              </a:rPr>
              <a:t>图书馆管理系统</a:t>
            </a:r>
            <a:r>
              <a:rPr lang="zh-CN" altLang="en-US" sz="2400" dirty="0" smtClean="0">
                <a:solidFill>
                  <a:srgbClr val="FF0000"/>
                </a:solidFill>
                <a:latin typeface="黑体" panose="02010609060101010101" pitchFamily="49" charset="-122"/>
                <a:ea typeface="黑体" panose="02010609060101010101" pitchFamily="49" charset="-122"/>
              </a:rPr>
              <a:t>的顺序</a:t>
            </a:r>
            <a:r>
              <a:rPr lang="en-US" altLang="zh-CN" sz="2400" dirty="0" smtClean="0">
                <a:solidFill>
                  <a:srgbClr val="FF0000"/>
                </a:solidFill>
                <a:latin typeface="黑体" panose="02010609060101010101" pitchFamily="49" charset="-122"/>
                <a:ea typeface="黑体" panose="02010609060101010101" pitchFamily="49" charset="-122"/>
              </a:rPr>
              <a:t>/</a:t>
            </a:r>
            <a:r>
              <a:rPr lang="zh-CN" altLang="en-US" sz="2400" dirty="0" smtClean="0">
                <a:solidFill>
                  <a:srgbClr val="FF0000"/>
                </a:solidFill>
                <a:latin typeface="黑体" panose="02010609060101010101" pitchFamily="49" charset="-122"/>
                <a:ea typeface="黑体" panose="02010609060101010101" pitchFamily="49" charset="-122"/>
              </a:rPr>
              <a:t>协作图</a:t>
            </a:r>
            <a:r>
              <a:rPr lang="en-US" altLang="zh-CN" sz="2400" dirty="0" smtClean="0">
                <a:solidFill>
                  <a:srgbClr val="FF0000"/>
                </a:solidFill>
                <a:latin typeface="黑体" panose="02010609060101010101" pitchFamily="49" charset="-122"/>
                <a:ea typeface="黑体" panose="02010609060101010101" pitchFamily="49" charset="-122"/>
              </a:rPr>
              <a:t>—</a:t>
            </a:r>
            <a:r>
              <a:rPr lang="zh-CN" altLang="en-US" sz="2400" dirty="0">
                <a:solidFill>
                  <a:srgbClr val="7030A0"/>
                </a:solidFill>
              </a:rPr>
              <a:t>图书管理员处理借书</a:t>
            </a:r>
            <a:endParaRPr lang="zh-CN" altLang="en-US" sz="2400" dirty="0">
              <a:solidFill>
                <a:srgbClr val="7030A0"/>
              </a:solidFill>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E790A494-B035-AC41-AFC3-252F112E3A4F}"/>
              </a:ext>
            </a:extLst>
          </p:cNvPr>
          <p:cNvSpPr txBox="1">
            <a:spLocks/>
          </p:cNvSpPr>
          <p:nvPr/>
        </p:nvSpPr>
        <p:spPr>
          <a:xfrm>
            <a:off x="245759" y="91049"/>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综合练习</a:t>
            </a:r>
            <a:endParaRPr lang="zh-CN" altLang="en-US" dirty="0"/>
          </a:p>
        </p:txBody>
      </p:sp>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4465826" y="2161409"/>
            <a:ext cx="4746742" cy="338658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3404495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6"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86561" y="1434518"/>
            <a:ext cx="7986320" cy="343848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标题 1">
            <a:extLst>
              <a:ext uri="{FF2B5EF4-FFF2-40B4-BE49-F238E27FC236}">
                <a16:creationId xmlns:a16="http://schemas.microsoft.com/office/drawing/2014/main" id="{E790A494-B035-AC41-AFC3-252F112E3A4F}"/>
              </a:ext>
            </a:extLst>
          </p:cNvPr>
          <p:cNvSpPr txBox="1">
            <a:spLocks/>
          </p:cNvSpPr>
          <p:nvPr/>
        </p:nvSpPr>
        <p:spPr>
          <a:xfrm>
            <a:off x="245759" y="91049"/>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综合练习</a:t>
            </a:r>
            <a:endParaRPr lang="zh-CN" altLang="en-US" dirty="0"/>
          </a:p>
        </p:txBody>
      </p:sp>
      <p:sp>
        <p:nvSpPr>
          <p:cNvPr id="7" name="Rectangle 2"/>
          <p:cNvSpPr txBox="1">
            <a:spLocks noRot="1" noChangeArrowheads="1"/>
          </p:cNvSpPr>
          <p:nvPr/>
        </p:nvSpPr>
        <p:spPr>
          <a:xfrm>
            <a:off x="245759" y="637732"/>
            <a:ext cx="869315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zh-CN" sz="2400" dirty="0" smtClean="0">
                <a:solidFill>
                  <a:srgbClr val="FF0000"/>
                </a:solidFill>
                <a:latin typeface="黑体" panose="02010609060101010101" pitchFamily="49" charset="-122"/>
                <a:ea typeface="黑体" panose="02010609060101010101" pitchFamily="49" charset="-122"/>
              </a:rPr>
              <a:t>2.</a:t>
            </a:r>
            <a:r>
              <a:rPr lang="zh-CN" altLang="en-US" sz="2400" dirty="0">
                <a:solidFill>
                  <a:srgbClr val="FF0000"/>
                </a:solidFill>
                <a:latin typeface="黑体" panose="02010609060101010101" pitchFamily="49" charset="-122"/>
                <a:ea typeface="黑体" panose="02010609060101010101" pitchFamily="49" charset="-122"/>
              </a:rPr>
              <a:t>图书馆管理系统</a:t>
            </a:r>
            <a:r>
              <a:rPr lang="zh-CN" altLang="en-US" sz="2400" dirty="0" smtClean="0">
                <a:solidFill>
                  <a:srgbClr val="FF0000"/>
                </a:solidFill>
                <a:latin typeface="黑体" panose="02010609060101010101" pitchFamily="49" charset="-122"/>
                <a:ea typeface="黑体" panose="02010609060101010101" pitchFamily="49" charset="-122"/>
              </a:rPr>
              <a:t>的顺序</a:t>
            </a:r>
            <a:r>
              <a:rPr lang="en-US" altLang="zh-CN" sz="2400" dirty="0" smtClean="0">
                <a:solidFill>
                  <a:srgbClr val="FF0000"/>
                </a:solidFill>
                <a:latin typeface="黑体" panose="02010609060101010101" pitchFamily="49" charset="-122"/>
                <a:ea typeface="黑体" panose="02010609060101010101" pitchFamily="49" charset="-122"/>
              </a:rPr>
              <a:t>/</a:t>
            </a:r>
            <a:r>
              <a:rPr lang="zh-CN" altLang="en-US" sz="2400" dirty="0" smtClean="0">
                <a:solidFill>
                  <a:srgbClr val="FF0000"/>
                </a:solidFill>
                <a:latin typeface="黑体" panose="02010609060101010101" pitchFamily="49" charset="-122"/>
                <a:ea typeface="黑体" panose="02010609060101010101" pitchFamily="49" charset="-122"/>
              </a:rPr>
              <a:t>协作图</a:t>
            </a:r>
            <a:r>
              <a:rPr lang="en-US" altLang="zh-CN" sz="2400" dirty="0" smtClean="0">
                <a:solidFill>
                  <a:srgbClr val="FF0000"/>
                </a:solidFill>
                <a:latin typeface="黑体" panose="02010609060101010101" pitchFamily="49" charset="-122"/>
                <a:ea typeface="黑体" panose="02010609060101010101" pitchFamily="49" charset="-122"/>
              </a:rPr>
              <a:t>—</a:t>
            </a:r>
            <a:r>
              <a:rPr lang="zh-CN" altLang="en-US" sz="2400" dirty="0">
                <a:solidFill>
                  <a:srgbClr val="7030A0"/>
                </a:solidFill>
              </a:rPr>
              <a:t>系统管理员删除书目</a:t>
            </a:r>
            <a:endParaRPr lang="zh-CN" altLang="en-US" sz="2400" dirty="0">
              <a:solidFill>
                <a:srgbClr val="7030A0"/>
              </a:solidFill>
              <a:latin typeface="黑体" panose="02010609060101010101" pitchFamily="49" charset="-122"/>
              <a:ea typeface="黑体" panose="02010609060101010101" pitchFamily="49" charset="-122"/>
            </a:endParaRPr>
          </a:p>
        </p:txBody>
      </p:sp>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593768" y="4873000"/>
            <a:ext cx="7604125" cy="20805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23790706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300"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503339" y="1018110"/>
            <a:ext cx="4857225" cy="52641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标题 1">
            <a:extLst>
              <a:ext uri="{FF2B5EF4-FFF2-40B4-BE49-F238E27FC236}">
                <a16:creationId xmlns:a16="http://schemas.microsoft.com/office/drawing/2014/main" id="{E790A494-B035-AC41-AFC3-252F112E3A4F}"/>
              </a:ext>
            </a:extLst>
          </p:cNvPr>
          <p:cNvSpPr txBox="1">
            <a:spLocks/>
          </p:cNvSpPr>
          <p:nvPr/>
        </p:nvSpPr>
        <p:spPr>
          <a:xfrm>
            <a:off x="245759" y="91049"/>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综合练习</a:t>
            </a:r>
            <a:endParaRPr lang="zh-CN" altLang="en-US" dirty="0"/>
          </a:p>
        </p:txBody>
      </p:sp>
      <p:sp>
        <p:nvSpPr>
          <p:cNvPr id="7" name="Rectangle 2"/>
          <p:cNvSpPr txBox="1">
            <a:spLocks noRot="1" noChangeArrowheads="1"/>
          </p:cNvSpPr>
          <p:nvPr/>
        </p:nvSpPr>
        <p:spPr>
          <a:xfrm>
            <a:off x="245759" y="446610"/>
            <a:ext cx="869315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zh-CN" sz="2400" dirty="0" smtClean="0">
                <a:solidFill>
                  <a:srgbClr val="FF0000"/>
                </a:solidFill>
                <a:latin typeface="黑体" panose="02010609060101010101" pitchFamily="49" charset="-122"/>
                <a:ea typeface="黑体" panose="02010609060101010101" pitchFamily="49" charset="-122"/>
              </a:rPr>
              <a:t>2.</a:t>
            </a:r>
            <a:r>
              <a:rPr lang="zh-CN" altLang="en-US" sz="2400" dirty="0">
                <a:solidFill>
                  <a:srgbClr val="FF0000"/>
                </a:solidFill>
                <a:latin typeface="黑体" panose="02010609060101010101" pitchFamily="49" charset="-122"/>
                <a:ea typeface="黑体" panose="02010609060101010101" pitchFamily="49" charset="-122"/>
              </a:rPr>
              <a:t>图书馆管理系统</a:t>
            </a:r>
            <a:r>
              <a:rPr lang="zh-CN" altLang="en-US" sz="2400" dirty="0" smtClean="0">
                <a:solidFill>
                  <a:srgbClr val="FF0000"/>
                </a:solidFill>
                <a:latin typeface="黑体" panose="02010609060101010101" pitchFamily="49" charset="-122"/>
                <a:ea typeface="黑体" panose="02010609060101010101" pitchFamily="49" charset="-122"/>
              </a:rPr>
              <a:t>的顺序</a:t>
            </a:r>
            <a:r>
              <a:rPr lang="en-US" altLang="zh-CN" sz="2400" dirty="0" smtClean="0">
                <a:solidFill>
                  <a:srgbClr val="FF0000"/>
                </a:solidFill>
                <a:latin typeface="黑体" panose="02010609060101010101" pitchFamily="49" charset="-122"/>
                <a:ea typeface="黑体" panose="02010609060101010101" pitchFamily="49" charset="-122"/>
              </a:rPr>
              <a:t>/</a:t>
            </a:r>
            <a:r>
              <a:rPr lang="zh-CN" altLang="en-US" sz="2400" dirty="0" smtClean="0">
                <a:solidFill>
                  <a:srgbClr val="FF0000"/>
                </a:solidFill>
                <a:latin typeface="黑体" panose="02010609060101010101" pitchFamily="49" charset="-122"/>
                <a:ea typeface="黑体" panose="02010609060101010101" pitchFamily="49" charset="-122"/>
              </a:rPr>
              <a:t>协作图</a:t>
            </a:r>
            <a:r>
              <a:rPr lang="en-US" altLang="zh-CN" sz="2400" dirty="0" smtClean="0">
                <a:solidFill>
                  <a:srgbClr val="FF0000"/>
                </a:solidFill>
                <a:latin typeface="黑体" panose="02010609060101010101" pitchFamily="49" charset="-122"/>
                <a:ea typeface="黑体" panose="02010609060101010101" pitchFamily="49" charset="-122"/>
              </a:rPr>
              <a:t>—</a:t>
            </a:r>
            <a:r>
              <a:rPr lang="zh-CN" altLang="en-US" sz="2400" dirty="0">
                <a:solidFill>
                  <a:srgbClr val="7030A0"/>
                </a:solidFill>
              </a:rPr>
              <a:t>借阅者预留书籍</a:t>
            </a:r>
            <a:endParaRPr lang="zh-CN" altLang="en-US" sz="2400" dirty="0">
              <a:solidFill>
                <a:srgbClr val="7030A0"/>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4"/>
          <a:stretch>
            <a:fillRect/>
          </a:stretch>
        </p:blipFill>
        <p:spPr>
          <a:xfrm>
            <a:off x="3905515" y="2381120"/>
            <a:ext cx="5397876" cy="4117079"/>
          </a:xfrm>
          <a:prstGeom prst="rect">
            <a:avLst/>
          </a:prstGeom>
        </p:spPr>
      </p:pic>
    </p:spTree>
    <p:extLst>
      <p:ext uri="{BB962C8B-B14F-4D97-AF65-F5344CB8AC3E}">
        <p14:creationId xmlns:p14="http://schemas.microsoft.com/office/powerpoint/2010/main" val="31721709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body" sz="half" idx="1"/>
          </p:nvPr>
        </p:nvSpPr>
        <p:spPr>
          <a:xfrm>
            <a:off x="457199" y="1489299"/>
            <a:ext cx="8154537" cy="4411663"/>
          </a:xfrm>
        </p:spPr>
        <p:txBody>
          <a:bodyPr/>
          <a:lstStyle/>
          <a:p>
            <a:r>
              <a:rPr lang="zh-CN" altLang="en-US" sz="2400" b="1" dirty="0"/>
              <a:t>将对象置于时序图的顶部意味着在交互开始的时候对象就已经存在了。</a:t>
            </a:r>
          </a:p>
          <a:p>
            <a:r>
              <a:rPr lang="zh-CN" altLang="en-US" sz="2400" b="1" dirty="0" smtClean="0"/>
              <a:t>如果</a:t>
            </a:r>
            <a:r>
              <a:rPr lang="zh-CN" altLang="en-US" sz="2400" b="1" dirty="0"/>
              <a:t>对象的位置不在顶部，那么表示对象是在交互的过程中被创建的。 </a:t>
            </a:r>
          </a:p>
          <a:p>
            <a:endParaRPr lang="en-US" altLang="zh-CN" sz="2800" b="1" dirty="0"/>
          </a:p>
        </p:txBody>
      </p:sp>
      <p:pic>
        <p:nvPicPr>
          <p:cNvPr id="6144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6036" y="3191436"/>
            <a:ext cx="5140946" cy="352369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6EC53871-C795-0242-80AC-EC3542AED0D3}"/>
              </a:ext>
            </a:extLst>
          </p:cNvPr>
          <p:cNvSpPr txBox="1"/>
          <p:nvPr/>
        </p:nvSpPr>
        <p:spPr>
          <a:xfrm>
            <a:off x="224631" y="948559"/>
            <a:ext cx="2495227" cy="418454"/>
          </a:xfrm>
          <a:prstGeom prst="rect">
            <a:avLst/>
          </a:prstGeom>
          <a:noFill/>
        </p:spPr>
        <p:txBody>
          <a:bodyPr wrap="square" rtlCol="0">
            <a:noAutofit/>
          </a:bodyPr>
          <a:lstStyle/>
          <a:p>
            <a:r>
              <a:rPr kumimoji="1" lang="en-US" altLang="zh-Hans" sz="2400" b="1" dirty="0">
                <a:solidFill>
                  <a:srgbClr val="FF0000"/>
                </a:solidFill>
                <a:latin typeface="Heiti SC Medium" pitchFamily="2" charset="-128"/>
                <a:ea typeface="Heiti SC Medium" pitchFamily="2" charset="-128"/>
              </a:rPr>
              <a:t>1.</a:t>
            </a:r>
            <a:r>
              <a:rPr kumimoji="1" lang="zh-Hans" altLang="en-US" sz="2400" b="1" dirty="0">
                <a:solidFill>
                  <a:srgbClr val="FF0000"/>
                </a:solidFill>
                <a:latin typeface="Heiti SC Medium" pitchFamily="2" charset="-128"/>
                <a:ea typeface="Heiti SC Medium" pitchFamily="2" charset="-128"/>
              </a:rPr>
              <a:t> </a:t>
            </a:r>
            <a:r>
              <a:rPr kumimoji="1" lang="zh-CN" altLang="en-US" sz="2400" b="1" dirty="0" smtClean="0">
                <a:solidFill>
                  <a:srgbClr val="FF0000"/>
                </a:solidFill>
                <a:latin typeface="Heiti SC Medium" pitchFamily="2" charset="-128"/>
                <a:ea typeface="Heiti SC Medium" pitchFamily="2" charset="-128"/>
              </a:rPr>
              <a:t>对象</a:t>
            </a:r>
            <a:endParaRPr kumimoji="1" lang="zh-CN" altLang="en-US" sz="2400" b="1" dirty="0">
              <a:solidFill>
                <a:srgbClr val="FF0000"/>
              </a:solidFill>
              <a:latin typeface="Heiti SC Medium" pitchFamily="2" charset="-128"/>
              <a:ea typeface="Heiti SC Medium" pitchFamily="2" charset="-128"/>
            </a:endParaRPr>
          </a:p>
        </p:txBody>
      </p:sp>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a:t>
            </a:r>
            <a:r>
              <a:rPr lang="zh-CN" altLang="en-US" sz="4400" b="0" dirty="0">
                <a:solidFill>
                  <a:srgbClr val="0070C0"/>
                </a:solidFill>
                <a:latin typeface="黑体" panose="02010609060101010101" pitchFamily="49" charset="-122"/>
                <a:ea typeface="黑体" panose="02010609060101010101" pitchFamily="49" charset="-122"/>
              </a:rPr>
              <a:t>顺序</a:t>
            </a:r>
            <a:r>
              <a:rPr lang="zh-CN" altLang="en-US" sz="4400" b="0" dirty="0" smtClean="0">
                <a:solidFill>
                  <a:srgbClr val="0070C0"/>
                </a:solidFill>
                <a:latin typeface="黑体" panose="02010609060101010101" pitchFamily="49" charset="-122"/>
                <a:ea typeface="黑体" panose="02010609060101010101" pitchFamily="49" charset="-122"/>
              </a:rPr>
              <a:t>图的组成</a:t>
            </a:r>
            <a:endParaRPr lang="zh-CN" altLang="en-US" dirty="0"/>
          </a:p>
        </p:txBody>
      </p:sp>
    </p:spTree>
    <p:extLst>
      <p:ext uri="{BB962C8B-B14F-4D97-AF65-F5344CB8AC3E}">
        <p14:creationId xmlns:p14="http://schemas.microsoft.com/office/powerpoint/2010/main" val="34551754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活字">
  <a:themeElements>
    <a:clrScheme name="木活字">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木活字">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木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TM03090434[[fn=木头类型]]</Template>
  <TotalTime>2133</TotalTime>
  <Words>5514</Words>
  <Application>Microsoft Office PowerPoint</Application>
  <PresentationFormat>全屏显示(4:3)</PresentationFormat>
  <Paragraphs>433</Paragraphs>
  <Slides>88</Slides>
  <Notes>18</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88</vt:i4>
      </vt:variant>
    </vt:vector>
  </HeadingPairs>
  <TitlesOfParts>
    <vt:vector size="100" baseType="lpstr">
      <vt:lpstr>Heiti SC Medium</vt:lpstr>
      <vt:lpstr>等线</vt:lpstr>
      <vt:lpstr>方正舒体</vt:lpstr>
      <vt:lpstr>黑体</vt:lpstr>
      <vt:lpstr>华文新魏</vt:lpstr>
      <vt:lpstr>宋体</vt:lpstr>
      <vt:lpstr>Arial</vt:lpstr>
      <vt:lpstr>Georgia</vt:lpstr>
      <vt:lpstr>Trebuchet MS</vt:lpstr>
      <vt:lpstr>Wingdings</vt:lpstr>
      <vt:lpstr>木活字</vt:lpstr>
      <vt:lpstr>Visio.Drawing.6</vt:lpstr>
      <vt:lpstr>系统分析与设计</vt:lpstr>
      <vt:lpstr>系统分析与设计—顺序图</vt:lpstr>
      <vt:lpstr>PowerPoint 演示文稿</vt:lpstr>
      <vt:lpstr>顺序图将交互关系表示为一个二维图。 横轴代表了在协作中各独立的对象。 纵轴是时间轴，时间沿竖线向下延伸。 沿时间方向按时间递增顺序列出个对象所发出和接收的消息。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当用户登录失败后，将创建一个MessageBox对象以提示用户登录错误。</vt:lpstr>
      <vt:lpstr>递归：当一个操作调用它自身时，递归就会出现。 一个操作的递归调用，或一个方法调用属于同一个对象的其他方法。显示为生命线上执行事件的嵌套控制焦点。</vt:lpstr>
      <vt:lpstr>PowerPoint 演示文稿</vt:lpstr>
      <vt:lpstr>12</vt:lpstr>
      <vt:lpstr>PowerPoint 演示文稿</vt:lpstr>
      <vt:lpstr>嵌套消息的画法</vt:lpstr>
      <vt:lpstr>注意以下区别</vt:lpstr>
      <vt:lpstr>PowerPoint 演示文稿</vt:lpstr>
      <vt:lpstr>PowerPoint 演示文稿</vt:lpstr>
      <vt:lpstr>PowerPoint 演示文稿</vt:lpstr>
      <vt:lpstr>PowerPoint 演示文稿</vt:lpstr>
      <vt:lpstr>PowerPoint 演示文稿</vt:lpstr>
      <vt:lpstr>例子：  汽车和车钥匙</vt:lpstr>
      <vt:lpstr>PowerPoint 演示文稿</vt:lpstr>
      <vt:lpstr>PowerPoint 演示文稿</vt:lpstr>
      <vt:lpstr>注意：</vt:lpstr>
      <vt:lpstr>PowerPoint 演示文稿</vt:lpstr>
      <vt:lpstr>PowerPoint 演示文稿</vt:lpstr>
      <vt:lpstr>PowerPoint 演示文稿</vt:lpstr>
      <vt:lpstr>PowerPoint 演示文稿</vt:lpstr>
      <vt:lpstr>交互片段（interaction fragment）</vt:lpstr>
      <vt:lpstr>特殊场景中复用交互事件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多重对象举例</vt:lpstr>
      <vt:lpstr>对比（消息迭代）</vt:lpstr>
      <vt:lpstr>用Rose将顺序图自动转换成协作图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条件消息：当判断语句为真时，才调用相关的消息。</vt:lpstr>
      <vt:lpstr>PowerPoint 演示文稿</vt:lpstr>
      <vt:lpstr>PowerPoint 演示文稿</vt:lpstr>
      <vt:lpstr>PowerPoint 演示文稿</vt:lpstr>
      <vt:lpstr>PowerPoint 演示文稿</vt:lpstr>
      <vt:lpstr>PowerPoint 演示文稿</vt:lpstr>
      <vt:lpstr>1. 使用Rational Rose绘制时序图的步骤</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系统分析与设计</dc:title>
  <dc:creator>Windows 用户</dc:creator>
  <cp:lastModifiedBy>Windows 用户</cp:lastModifiedBy>
  <cp:revision>124</cp:revision>
  <dcterms:created xsi:type="dcterms:W3CDTF">2018-01-03T07:12:57Z</dcterms:created>
  <dcterms:modified xsi:type="dcterms:W3CDTF">2018-02-09T13:19:53Z</dcterms:modified>
</cp:coreProperties>
</file>