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39"/>
  </p:notesMasterIdLst>
  <p:sldIdLst>
    <p:sldId id="256" r:id="rId2"/>
    <p:sldId id="573" r:id="rId3"/>
    <p:sldId id="373" r:id="rId4"/>
    <p:sldId id="374" r:id="rId5"/>
    <p:sldId id="375" r:id="rId6"/>
    <p:sldId id="376" r:id="rId7"/>
    <p:sldId id="377" r:id="rId8"/>
    <p:sldId id="378"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8" r:id="rId32"/>
    <p:sldId id="555" r:id="rId33"/>
    <p:sldId id="409" r:id="rId34"/>
    <p:sldId id="410" r:id="rId35"/>
    <p:sldId id="411" r:id="rId36"/>
    <p:sldId id="412" r:id="rId37"/>
    <p:sldId id="413" r:id="rId38"/>
    <p:sldId id="414" r:id="rId39"/>
    <p:sldId id="415" r:id="rId40"/>
    <p:sldId id="416" r:id="rId41"/>
    <p:sldId id="417" r:id="rId42"/>
    <p:sldId id="418" r:id="rId43"/>
    <p:sldId id="420" r:id="rId44"/>
    <p:sldId id="419" r:id="rId45"/>
    <p:sldId id="422" r:id="rId46"/>
    <p:sldId id="423" r:id="rId47"/>
    <p:sldId id="421" r:id="rId48"/>
    <p:sldId id="425" r:id="rId49"/>
    <p:sldId id="424" r:id="rId50"/>
    <p:sldId id="556" r:id="rId51"/>
    <p:sldId id="557" r:id="rId52"/>
    <p:sldId id="558" r:id="rId53"/>
    <p:sldId id="559" r:id="rId54"/>
    <p:sldId id="560" r:id="rId55"/>
    <p:sldId id="428" r:id="rId56"/>
    <p:sldId id="429" r:id="rId57"/>
    <p:sldId id="437" r:id="rId58"/>
    <p:sldId id="438" r:id="rId59"/>
    <p:sldId id="439" r:id="rId60"/>
    <p:sldId id="440" r:id="rId61"/>
    <p:sldId id="441" r:id="rId62"/>
    <p:sldId id="442" r:id="rId63"/>
    <p:sldId id="443" r:id="rId64"/>
    <p:sldId id="561" r:id="rId65"/>
    <p:sldId id="562" r:id="rId66"/>
    <p:sldId id="565" r:id="rId67"/>
    <p:sldId id="563" r:id="rId68"/>
    <p:sldId id="564" r:id="rId69"/>
    <p:sldId id="444" r:id="rId70"/>
    <p:sldId id="445" r:id="rId71"/>
    <p:sldId id="446" r:id="rId72"/>
    <p:sldId id="447" r:id="rId73"/>
    <p:sldId id="566" r:id="rId74"/>
    <p:sldId id="449" r:id="rId75"/>
    <p:sldId id="567" r:id="rId76"/>
    <p:sldId id="450" r:id="rId77"/>
    <p:sldId id="451" r:id="rId78"/>
    <p:sldId id="452" r:id="rId79"/>
    <p:sldId id="453" r:id="rId80"/>
    <p:sldId id="454" r:id="rId81"/>
    <p:sldId id="455" r:id="rId82"/>
    <p:sldId id="456" r:id="rId83"/>
    <p:sldId id="457" r:id="rId84"/>
    <p:sldId id="458" r:id="rId85"/>
    <p:sldId id="459" r:id="rId86"/>
    <p:sldId id="460" r:id="rId87"/>
    <p:sldId id="461" r:id="rId88"/>
    <p:sldId id="462" r:id="rId89"/>
    <p:sldId id="463" r:id="rId90"/>
    <p:sldId id="464" r:id="rId91"/>
    <p:sldId id="465" r:id="rId92"/>
    <p:sldId id="473" r:id="rId93"/>
    <p:sldId id="568" r:id="rId94"/>
    <p:sldId id="474" r:id="rId95"/>
    <p:sldId id="475" r:id="rId96"/>
    <p:sldId id="476" r:id="rId97"/>
    <p:sldId id="477" r:id="rId98"/>
    <p:sldId id="478" r:id="rId99"/>
    <p:sldId id="481" r:id="rId100"/>
    <p:sldId id="479" r:id="rId101"/>
    <p:sldId id="480" r:id="rId102"/>
    <p:sldId id="483" r:id="rId103"/>
    <p:sldId id="484" r:id="rId104"/>
    <p:sldId id="513" r:id="rId105"/>
    <p:sldId id="515" r:id="rId106"/>
    <p:sldId id="516" r:id="rId107"/>
    <p:sldId id="517" r:id="rId108"/>
    <p:sldId id="518" r:id="rId109"/>
    <p:sldId id="519" r:id="rId110"/>
    <p:sldId id="520" r:id="rId111"/>
    <p:sldId id="521" r:id="rId112"/>
    <p:sldId id="523" r:id="rId113"/>
    <p:sldId id="524" r:id="rId114"/>
    <p:sldId id="525" r:id="rId115"/>
    <p:sldId id="526" r:id="rId116"/>
    <p:sldId id="527" r:id="rId117"/>
    <p:sldId id="528" r:id="rId118"/>
    <p:sldId id="529" r:id="rId119"/>
    <p:sldId id="530" r:id="rId120"/>
    <p:sldId id="531" r:id="rId121"/>
    <p:sldId id="532" r:id="rId122"/>
    <p:sldId id="533" r:id="rId123"/>
    <p:sldId id="534" r:id="rId124"/>
    <p:sldId id="535" r:id="rId125"/>
    <p:sldId id="536" r:id="rId126"/>
    <p:sldId id="537" r:id="rId127"/>
    <p:sldId id="541" r:id="rId128"/>
    <p:sldId id="542" r:id="rId129"/>
    <p:sldId id="544" r:id="rId130"/>
    <p:sldId id="545" r:id="rId131"/>
    <p:sldId id="546" r:id="rId132"/>
    <p:sldId id="547" r:id="rId133"/>
    <p:sldId id="550" r:id="rId134"/>
    <p:sldId id="554" r:id="rId135"/>
    <p:sldId id="552" r:id="rId136"/>
    <p:sldId id="569" r:id="rId137"/>
    <p:sldId id="570" r:id="rId1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4" autoAdjust="0"/>
    <p:restoredTop sz="76641" autoAdjust="0"/>
  </p:normalViewPr>
  <p:slideViewPr>
    <p:cSldViewPr snapToGrid="0">
      <p:cViewPr varScale="1">
        <p:scale>
          <a:sx n="93" d="100"/>
          <a:sy n="93"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4083A-88E7-4646-8784-E1C353453507}" type="datetimeFigureOut">
              <a:rPr lang="zh-CN" altLang="en-US" smtClean="0"/>
              <a:t>2018/4/27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EC9DC-DF13-4969-9501-309A1A76E8A8}" type="slidenum">
              <a:rPr lang="zh-CN" altLang="en-US" smtClean="0"/>
              <a:t>‹#›</a:t>
            </a:fld>
            <a:endParaRPr lang="zh-CN" altLang="en-US"/>
          </a:p>
        </p:txBody>
      </p:sp>
    </p:spTree>
    <p:extLst>
      <p:ext uri="{BB962C8B-B14F-4D97-AF65-F5344CB8AC3E}">
        <p14:creationId xmlns:p14="http://schemas.microsoft.com/office/powerpoint/2010/main" val="281056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12</a:t>
            </a:fld>
            <a:endParaRPr lang="zh-CN" altLang="en-US"/>
          </a:p>
        </p:txBody>
      </p:sp>
    </p:spTree>
    <p:extLst>
      <p:ext uri="{BB962C8B-B14F-4D97-AF65-F5344CB8AC3E}">
        <p14:creationId xmlns:p14="http://schemas.microsoft.com/office/powerpoint/2010/main" val="17310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43</a:t>
            </a:fld>
            <a:endParaRPr lang="zh-CN" altLang="en-US"/>
          </a:p>
        </p:txBody>
      </p:sp>
    </p:spTree>
    <p:extLst>
      <p:ext uri="{BB962C8B-B14F-4D97-AF65-F5344CB8AC3E}">
        <p14:creationId xmlns:p14="http://schemas.microsoft.com/office/powerpoint/2010/main" val="3036677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47</a:t>
            </a:fld>
            <a:endParaRPr lang="zh-CN" altLang="en-US"/>
          </a:p>
        </p:txBody>
      </p:sp>
    </p:spTree>
    <p:extLst>
      <p:ext uri="{BB962C8B-B14F-4D97-AF65-F5344CB8AC3E}">
        <p14:creationId xmlns:p14="http://schemas.microsoft.com/office/powerpoint/2010/main" val="403085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50</a:t>
            </a:fld>
            <a:endParaRPr lang="zh-CN" altLang="en-US"/>
          </a:p>
        </p:txBody>
      </p:sp>
    </p:spTree>
    <p:extLst>
      <p:ext uri="{BB962C8B-B14F-4D97-AF65-F5344CB8AC3E}">
        <p14:creationId xmlns:p14="http://schemas.microsoft.com/office/powerpoint/2010/main" val="164154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56</a:t>
            </a:fld>
            <a:endParaRPr lang="zh-CN" altLang="en-US"/>
          </a:p>
        </p:txBody>
      </p:sp>
    </p:spTree>
    <p:extLst>
      <p:ext uri="{BB962C8B-B14F-4D97-AF65-F5344CB8AC3E}">
        <p14:creationId xmlns:p14="http://schemas.microsoft.com/office/powerpoint/2010/main" val="106589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61</a:t>
            </a:fld>
            <a:endParaRPr lang="zh-CN" altLang="en-US"/>
          </a:p>
        </p:txBody>
      </p:sp>
    </p:spTree>
    <p:extLst>
      <p:ext uri="{BB962C8B-B14F-4D97-AF65-F5344CB8AC3E}">
        <p14:creationId xmlns:p14="http://schemas.microsoft.com/office/powerpoint/2010/main" val="117785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62</a:t>
            </a:fld>
            <a:endParaRPr lang="zh-CN" altLang="en-US"/>
          </a:p>
        </p:txBody>
      </p:sp>
    </p:spTree>
    <p:extLst>
      <p:ext uri="{BB962C8B-B14F-4D97-AF65-F5344CB8AC3E}">
        <p14:creationId xmlns:p14="http://schemas.microsoft.com/office/powerpoint/2010/main" val="4229699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64</a:t>
            </a:fld>
            <a:endParaRPr lang="zh-CN" altLang="en-US"/>
          </a:p>
        </p:txBody>
      </p:sp>
    </p:spTree>
    <p:extLst>
      <p:ext uri="{BB962C8B-B14F-4D97-AF65-F5344CB8AC3E}">
        <p14:creationId xmlns:p14="http://schemas.microsoft.com/office/powerpoint/2010/main" val="4036147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r>
            <a:br>
              <a:rPr lang="en-US" altLang="zh-CN" dirty="0"/>
            </a:br>
            <a:endParaRPr lang="en-US" altLang="zh-CN"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65</a:t>
            </a:fld>
            <a:endParaRPr lang="zh-CN" altLang="en-US"/>
          </a:p>
        </p:txBody>
      </p:sp>
    </p:spTree>
    <p:extLst>
      <p:ext uri="{BB962C8B-B14F-4D97-AF65-F5344CB8AC3E}">
        <p14:creationId xmlns:p14="http://schemas.microsoft.com/office/powerpoint/2010/main" val="408215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66</a:t>
            </a:fld>
            <a:endParaRPr lang="zh-CN" altLang="en-US"/>
          </a:p>
        </p:txBody>
      </p:sp>
    </p:spTree>
    <p:extLst>
      <p:ext uri="{BB962C8B-B14F-4D97-AF65-F5344CB8AC3E}">
        <p14:creationId xmlns:p14="http://schemas.microsoft.com/office/powerpoint/2010/main" val="363396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68</a:t>
            </a:fld>
            <a:endParaRPr lang="zh-CN" altLang="en-US"/>
          </a:p>
        </p:txBody>
      </p:sp>
    </p:spTree>
    <p:extLst>
      <p:ext uri="{BB962C8B-B14F-4D97-AF65-F5344CB8AC3E}">
        <p14:creationId xmlns:p14="http://schemas.microsoft.com/office/powerpoint/2010/main" val="33693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p>
        </p:txBody>
      </p:sp>
      <p:sp>
        <p:nvSpPr>
          <p:cNvPr id="4" name="灯片编号占位符 3"/>
          <p:cNvSpPr>
            <a:spLocks noGrp="1"/>
          </p:cNvSpPr>
          <p:nvPr>
            <p:ph type="sldNum" sz="quarter" idx="10"/>
          </p:nvPr>
        </p:nvSpPr>
        <p:spPr/>
        <p:txBody>
          <a:bodyPr/>
          <a:lstStyle/>
          <a:p>
            <a:fld id="{57AEC9DC-DF13-4969-9501-309A1A76E8A8}" type="slidenum">
              <a:rPr lang="zh-CN" altLang="en-US" smtClean="0"/>
              <a:t>18</a:t>
            </a:fld>
            <a:endParaRPr lang="zh-CN" altLang="en-US"/>
          </a:p>
        </p:txBody>
      </p:sp>
    </p:spTree>
    <p:extLst>
      <p:ext uri="{BB962C8B-B14F-4D97-AF65-F5344CB8AC3E}">
        <p14:creationId xmlns:p14="http://schemas.microsoft.com/office/powerpoint/2010/main" val="3226183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69</a:t>
            </a:fld>
            <a:endParaRPr lang="zh-CN" altLang="en-US"/>
          </a:p>
        </p:txBody>
      </p:sp>
    </p:spTree>
    <p:extLst>
      <p:ext uri="{BB962C8B-B14F-4D97-AF65-F5344CB8AC3E}">
        <p14:creationId xmlns:p14="http://schemas.microsoft.com/office/powerpoint/2010/main" val="4144080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72</a:t>
            </a:fld>
            <a:endParaRPr lang="zh-CN" altLang="en-US"/>
          </a:p>
        </p:txBody>
      </p:sp>
    </p:spTree>
    <p:extLst>
      <p:ext uri="{BB962C8B-B14F-4D97-AF65-F5344CB8AC3E}">
        <p14:creationId xmlns:p14="http://schemas.microsoft.com/office/powerpoint/2010/main" val="973948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73</a:t>
            </a:fld>
            <a:endParaRPr lang="zh-CN" altLang="en-US"/>
          </a:p>
        </p:txBody>
      </p:sp>
    </p:spTree>
    <p:extLst>
      <p:ext uri="{BB962C8B-B14F-4D97-AF65-F5344CB8AC3E}">
        <p14:creationId xmlns:p14="http://schemas.microsoft.com/office/powerpoint/2010/main" val="3997548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74</a:t>
            </a:fld>
            <a:endParaRPr lang="zh-CN" altLang="en-US"/>
          </a:p>
        </p:txBody>
      </p:sp>
    </p:spTree>
    <p:extLst>
      <p:ext uri="{BB962C8B-B14F-4D97-AF65-F5344CB8AC3E}">
        <p14:creationId xmlns:p14="http://schemas.microsoft.com/office/powerpoint/2010/main" val="407712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75</a:t>
            </a:fld>
            <a:endParaRPr lang="zh-CN" altLang="en-US"/>
          </a:p>
        </p:txBody>
      </p:sp>
    </p:spTree>
    <p:extLst>
      <p:ext uri="{BB962C8B-B14F-4D97-AF65-F5344CB8AC3E}">
        <p14:creationId xmlns:p14="http://schemas.microsoft.com/office/powerpoint/2010/main" val="4184569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79</a:t>
            </a:fld>
            <a:endParaRPr lang="zh-CN" altLang="en-US"/>
          </a:p>
        </p:txBody>
      </p:sp>
    </p:spTree>
    <p:extLst>
      <p:ext uri="{BB962C8B-B14F-4D97-AF65-F5344CB8AC3E}">
        <p14:creationId xmlns:p14="http://schemas.microsoft.com/office/powerpoint/2010/main" val="138908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81</a:t>
            </a:fld>
            <a:endParaRPr lang="zh-CN" altLang="en-US"/>
          </a:p>
        </p:txBody>
      </p:sp>
    </p:spTree>
    <p:extLst>
      <p:ext uri="{BB962C8B-B14F-4D97-AF65-F5344CB8AC3E}">
        <p14:creationId xmlns:p14="http://schemas.microsoft.com/office/powerpoint/2010/main" val="975940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92</a:t>
            </a:fld>
            <a:endParaRPr lang="zh-CN" altLang="en-US"/>
          </a:p>
        </p:txBody>
      </p:sp>
    </p:spTree>
    <p:extLst>
      <p:ext uri="{BB962C8B-B14F-4D97-AF65-F5344CB8AC3E}">
        <p14:creationId xmlns:p14="http://schemas.microsoft.com/office/powerpoint/2010/main" val="2445234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93</a:t>
            </a:fld>
            <a:endParaRPr lang="zh-CN" altLang="en-US"/>
          </a:p>
        </p:txBody>
      </p:sp>
    </p:spTree>
    <p:extLst>
      <p:ext uri="{BB962C8B-B14F-4D97-AF65-F5344CB8AC3E}">
        <p14:creationId xmlns:p14="http://schemas.microsoft.com/office/powerpoint/2010/main" val="1220955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94</a:t>
            </a:fld>
            <a:endParaRPr lang="zh-CN" altLang="en-US"/>
          </a:p>
        </p:txBody>
      </p:sp>
    </p:spTree>
    <p:extLst>
      <p:ext uri="{BB962C8B-B14F-4D97-AF65-F5344CB8AC3E}">
        <p14:creationId xmlns:p14="http://schemas.microsoft.com/office/powerpoint/2010/main" val="68442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19</a:t>
            </a:fld>
            <a:endParaRPr lang="zh-CN" altLang="en-US"/>
          </a:p>
        </p:txBody>
      </p:sp>
    </p:spTree>
    <p:extLst>
      <p:ext uri="{BB962C8B-B14F-4D97-AF65-F5344CB8AC3E}">
        <p14:creationId xmlns:p14="http://schemas.microsoft.com/office/powerpoint/2010/main" val="28629406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95</a:t>
            </a:fld>
            <a:endParaRPr lang="zh-CN" altLang="en-US"/>
          </a:p>
        </p:txBody>
      </p:sp>
    </p:spTree>
    <p:extLst>
      <p:ext uri="{BB962C8B-B14F-4D97-AF65-F5344CB8AC3E}">
        <p14:creationId xmlns:p14="http://schemas.microsoft.com/office/powerpoint/2010/main" val="4037593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102</a:t>
            </a:fld>
            <a:endParaRPr lang="zh-CN" altLang="en-US"/>
          </a:p>
        </p:txBody>
      </p:sp>
    </p:spTree>
    <p:extLst>
      <p:ext uri="{BB962C8B-B14F-4D97-AF65-F5344CB8AC3E}">
        <p14:creationId xmlns:p14="http://schemas.microsoft.com/office/powerpoint/2010/main" val="6342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28</a:t>
            </a:fld>
            <a:endParaRPr lang="zh-CN" altLang="en-US"/>
          </a:p>
        </p:txBody>
      </p:sp>
    </p:spTree>
    <p:extLst>
      <p:ext uri="{BB962C8B-B14F-4D97-AF65-F5344CB8AC3E}">
        <p14:creationId xmlns:p14="http://schemas.microsoft.com/office/powerpoint/2010/main" val="2398329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32</a:t>
            </a:fld>
            <a:endParaRPr lang="zh-CN" altLang="en-US"/>
          </a:p>
        </p:txBody>
      </p:sp>
    </p:spTree>
    <p:extLst>
      <p:ext uri="{BB962C8B-B14F-4D97-AF65-F5344CB8AC3E}">
        <p14:creationId xmlns:p14="http://schemas.microsoft.com/office/powerpoint/2010/main" val="373422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33</a:t>
            </a:fld>
            <a:endParaRPr lang="zh-CN" altLang="en-US"/>
          </a:p>
        </p:txBody>
      </p:sp>
    </p:spTree>
    <p:extLst>
      <p:ext uri="{BB962C8B-B14F-4D97-AF65-F5344CB8AC3E}">
        <p14:creationId xmlns:p14="http://schemas.microsoft.com/office/powerpoint/2010/main" val="20453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36</a:t>
            </a:fld>
            <a:endParaRPr lang="zh-CN" altLang="en-US"/>
          </a:p>
        </p:txBody>
      </p:sp>
    </p:spTree>
    <p:extLst>
      <p:ext uri="{BB962C8B-B14F-4D97-AF65-F5344CB8AC3E}">
        <p14:creationId xmlns:p14="http://schemas.microsoft.com/office/powerpoint/2010/main" val="919751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37</a:t>
            </a:fld>
            <a:endParaRPr lang="zh-CN" altLang="en-US"/>
          </a:p>
        </p:txBody>
      </p:sp>
    </p:spTree>
    <p:extLst>
      <p:ext uri="{BB962C8B-B14F-4D97-AF65-F5344CB8AC3E}">
        <p14:creationId xmlns:p14="http://schemas.microsoft.com/office/powerpoint/2010/main" val="199946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41</a:t>
            </a:fld>
            <a:endParaRPr lang="zh-CN" altLang="en-US"/>
          </a:p>
        </p:txBody>
      </p:sp>
    </p:spTree>
    <p:extLst>
      <p:ext uri="{BB962C8B-B14F-4D97-AF65-F5344CB8AC3E}">
        <p14:creationId xmlns:p14="http://schemas.microsoft.com/office/powerpoint/2010/main" val="337998467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smtClean="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122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5E0FA7-C445-42F7-AF66-A4F5A6FC8A9C}" type="datetimeFigureOut">
              <a:rPr lang="en-US" smtClean="0"/>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71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5AC5C5-1A57-4420-8AFB-CE41693A794B}" type="datetimeFigureOut">
              <a:rPr lang="en-US" smtClean="0"/>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579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C23B3-3CEA-CB42-9B9D-E73A8AA2EA0B}"/>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41E292-F122-D04C-A4C2-CDF21C5D36E6}"/>
              </a:ext>
            </a:extLst>
          </p:cNvPr>
          <p:cNvSpPr>
            <a:spLocks noGrp="1"/>
          </p:cNvSpPr>
          <p:nvPr>
            <p:ph type="body" sz="half" idx="1"/>
          </p:nvPr>
        </p:nvSpPr>
        <p:spPr>
          <a:xfrm>
            <a:off x="457200" y="1719263"/>
            <a:ext cx="8229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0656F2-D180-C740-A8DD-26D74F7DAD87}"/>
              </a:ext>
            </a:extLst>
          </p:cNvPr>
          <p:cNvSpPr>
            <a:spLocks noGrp="1"/>
          </p:cNvSpPr>
          <p:nvPr>
            <p:ph sz="half" idx="2"/>
          </p:nvPr>
        </p:nvSpPr>
        <p:spPr>
          <a:xfrm>
            <a:off x="457200" y="4000500"/>
            <a:ext cx="8229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E3DFCEA-B07A-5E41-92A8-6D18F9773CD1}"/>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637D0BB-16C4-684B-B7B3-35D6E42DE57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C257FBB2-8A3E-9E4B-8921-0EE1BF64B7B1}"/>
              </a:ext>
            </a:extLst>
          </p:cNvPr>
          <p:cNvSpPr>
            <a:spLocks noGrp="1"/>
          </p:cNvSpPr>
          <p:nvPr>
            <p:ph type="sldNum" sz="quarter" idx="12"/>
          </p:nvPr>
        </p:nvSpPr>
        <p:spPr>
          <a:xfrm>
            <a:off x="6553200" y="6248400"/>
            <a:ext cx="2133600" cy="457200"/>
          </a:xfrm>
        </p:spPr>
        <p:txBody>
          <a:bodyPr/>
          <a:lstStyle>
            <a:lvl1pPr>
              <a:defRPr/>
            </a:lvl1pPr>
          </a:lstStyle>
          <a:p>
            <a:fld id="{6578CFB4-EF06-AA4A-8B1E-94421F69EA2A}" type="slidenum">
              <a:rPr lang="en-US" altLang="zh-CN"/>
              <a:pPr/>
              <a:t>‹#›</a:t>
            </a:fld>
            <a:endParaRPr lang="en-US" altLang="zh-CN"/>
          </a:p>
        </p:txBody>
      </p:sp>
    </p:spTree>
    <p:extLst>
      <p:ext uri="{BB962C8B-B14F-4D97-AF65-F5344CB8AC3E}">
        <p14:creationId xmlns:p14="http://schemas.microsoft.com/office/powerpoint/2010/main" val="73444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975C4-F591-6A4A-BAC5-55F210946DA6}"/>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E6C45B-52E9-344F-B345-9A3D545EF490}"/>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6639F1D-047E-8543-81F0-35E479808655}"/>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B357B8-0930-C046-8C35-B2F44F08037F}"/>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16549C-96F8-4C4C-8948-7B1C61D5E89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2BF248CC-B85A-D245-999F-01C54A3353F6}"/>
              </a:ext>
            </a:extLst>
          </p:cNvPr>
          <p:cNvSpPr>
            <a:spLocks noGrp="1"/>
          </p:cNvSpPr>
          <p:nvPr>
            <p:ph type="sldNum" sz="quarter" idx="12"/>
          </p:nvPr>
        </p:nvSpPr>
        <p:spPr>
          <a:xfrm>
            <a:off x="6553200" y="6248400"/>
            <a:ext cx="2133600" cy="457200"/>
          </a:xfrm>
        </p:spPr>
        <p:txBody>
          <a:bodyPr/>
          <a:lstStyle>
            <a:lvl1pPr>
              <a:defRPr/>
            </a:lvl1pPr>
          </a:lstStyle>
          <a:p>
            <a:fld id="{3C95505E-22DD-EF48-BE0C-0A4FADC3E8E6}" type="slidenum">
              <a:rPr lang="en-US" altLang="zh-CN"/>
              <a:pPr/>
              <a:t>‹#›</a:t>
            </a:fld>
            <a:endParaRPr lang="en-US" altLang="zh-CN"/>
          </a:p>
        </p:txBody>
      </p:sp>
    </p:spTree>
    <p:extLst>
      <p:ext uri="{BB962C8B-B14F-4D97-AF65-F5344CB8AC3E}">
        <p14:creationId xmlns:p14="http://schemas.microsoft.com/office/powerpoint/2010/main" val="1821052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和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F9FEB-51E4-2A48-8273-C9997AA28567}"/>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2369B6-AD79-244C-B4E4-D93F5FF1DB8B}"/>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D3CC1B2-BDAA-C449-850D-F789BF51F382}"/>
              </a:ext>
            </a:extLst>
          </p:cNvPr>
          <p:cNvSpPr>
            <a:spLocks noGrp="1"/>
          </p:cNvSpPr>
          <p:nvPr>
            <p:ph sz="quarter" idx="2"/>
          </p:nvPr>
        </p:nvSpPr>
        <p:spPr>
          <a:xfrm>
            <a:off x="4648200" y="1719263"/>
            <a:ext cx="4038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DFF3923B-5543-3C48-998C-4C6715EC0497}"/>
              </a:ext>
            </a:extLst>
          </p:cNvPr>
          <p:cNvSpPr>
            <a:spLocks noGrp="1"/>
          </p:cNvSpPr>
          <p:nvPr>
            <p:ph sz="quarter" idx="3"/>
          </p:nvPr>
        </p:nvSpPr>
        <p:spPr>
          <a:xfrm>
            <a:off x="4648200" y="4000500"/>
            <a:ext cx="4038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A8B18494-4C9B-664D-A0BA-6DB6A46170DE}"/>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BA6CFA88-D12D-1A4A-AA4D-68A3C620F4C8}"/>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幻灯片编号占位符 7">
            <a:extLst>
              <a:ext uri="{FF2B5EF4-FFF2-40B4-BE49-F238E27FC236}">
                <a16:creationId xmlns:a16="http://schemas.microsoft.com/office/drawing/2014/main" id="{058DA11A-8683-554F-ABA2-0C72AC9DFB44}"/>
              </a:ext>
            </a:extLst>
          </p:cNvPr>
          <p:cNvSpPr>
            <a:spLocks noGrp="1"/>
          </p:cNvSpPr>
          <p:nvPr>
            <p:ph type="sldNum" sz="quarter" idx="12"/>
          </p:nvPr>
        </p:nvSpPr>
        <p:spPr>
          <a:xfrm>
            <a:off x="6553200" y="6248400"/>
            <a:ext cx="2133600" cy="457200"/>
          </a:xfrm>
        </p:spPr>
        <p:txBody>
          <a:bodyPr/>
          <a:lstStyle>
            <a:lvl1pPr>
              <a:defRPr/>
            </a:lvl1pPr>
          </a:lstStyle>
          <a:p>
            <a:fld id="{97D5F387-2157-4745-BB04-7CB4F1B07A3D}" type="slidenum">
              <a:rPr lang="en-US" altLang="zh-CN"/>
              <a:pPr/>
              <a:t>‹#›</a:t>
            </a:fld>
            <a:endParaRPr lang="en-US" altLang="zh-CN"/>
          </a:p>
        </p:txBody>
      </p:sp>
    </p:spTree>
    <p:extLst>
      <p:ext uri="{BB962C8B-B14F-4D97-AF65-F5344CB8AC3E}">
        <p14:creationId xmlns:p14="http://schemas.microsoft.com/office/powerpoint/2010/main" val="3286149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75590-8577-5E42-86A3-62CB721EDB52}"/>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52BD943A-0D3C-C149-8674-F2356B9C76CC}"/>
              </a:ext>
            </a:extLst>
          </p:cNvPr>
          <p:cNvSpPr>
            <a:spLocks noGrp="1"/>
          </p:cNvSpPr>
          <p:nvPr>
            <p:ph type="tbl" idx="1"/>
          </p:nvPr>
        </p:nvSpPr>
        <p:spPr>
          <a:xfrm>
            <a:off x="457200" y="1719263"/>
            <a:ext cx="8229600" cy="4411662"/>
          </a:xfrm>
        </p:spPr>
        <p:txBody>
          <a:bodyPr/>
          <a:lstStyle/>
          <a:p>
            <a:endParaRPr lang="zh-CN" altLang="en-US"/>
          </a:p>
        </p:txBody>
      </p:sp>
      <p:sp>
        <p:nvSpPr>
          <p:cNvPr id="4" name="日期占位符 3">
            <a:extLst>
              <a:ext uri="{FF2B5EF4-FFF2-40B4-BE49-F238E27FC236}">
                <a16:creationId xmlns:a16="http://schemas.microsoft.com/office/drawing/2014/main" id="{F9FB5331-DFEC-CF4D-96D8-8D59FE2F69C4}"/>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DAAC891-F3CC-AE4D-BF7E-7A6C9C4D6158}"/>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幻灯片编号占位符 5">
            <a:extLst>
              <a:ext uri="{FF2B5EF4-FFF2-40B4-BE49-F238E27FC236}">
                <a16:creationId xmlns:a16="http://schemas.microsoft.com/office/drawing/2014/main" id="{5ABA8CB8-42BD-904A-973A-C01F8312A1F9}"/>
              </a:ext>
            </a:extLst>
          </p:cNvPr>
          <p:cNvSpPr>
            <a:spLocks noGrp="1"/>
          </p:cNvSpPr>
          <p:nvPr>
            <p:ph type="sldNum" sz="quarter" idx="12"/>
          </p:nvPr>
        </p:nvSpPr>
        <p:spPr>
          <a:xfrm>
            <a:off x="6553200" y="6248400"/>
            <a:ext cx="2133600" cy="457200"/>
          </a:xfrm>
        </p:spPr>
        <p:txBody>
          <a:bodyPr/>
          <a:lstStyle>
            <a:lvl1pPr>
              <a:defRPr/>
            </a:lvl1pPr>
          </a:lstStyle>
          <a:p>
            <a:fld id="{D36AE6E5-8E97-FF43-9D0E-B4349FAD542E}" type="slidenum">
              <a:rPr lang="en-US" altLang="zh-CN"/>
              <a:pPr/>
              <a:t>‹#›</a:t>
            </a:fld>
            <a:endParaRPr lang="en-US" altLang="zh-CN"/>
          </a:p>
        </p:txBody>
      </p:sp>
    </p:spTree>
    <p:extLst>
      <p:ext uri="{BB962C8B-B14F-4D97-AF65-F5344CB8AC3E}">
        <p14:creationId xmlns:p14="http://schemas.microsoft.com/office/powerpoint/2010/main" val="358018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4C08AF-84E6-4329-8E67-FEA434B47075}" type="datetimeFigureOut">
              <a:rPr lang="en-US" smtClean="0"/>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204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F6EE328-6AFF-436B-881F-213D56084544}" type="datetimeFigureOut">
              <a:rPr lang="en-US" smtClean="0"/>
              <a:t>4/27/2018</a:t>
            </a:fld>
            <a:endParaRPr lang="en-US" dirty="0"/>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934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081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smtClean="0"/>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496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872C98D-A273-4547-9B92-97D7769F71A6}" type="datetimeFigureOut">
              <a:rPr lang="en-US" smtClean="0"/>
              <a:t>4/27/2018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479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smtClean="0"/>
              <a:t>4/27/2018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93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1480828-6983-48AD-9E27-CBD3696F837E}" type="datetimeFigureOut">
              <a:rPr lang="en-US" smtClean="0"/>
              <a:t>4/27/2018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118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C5EFB91-0324-450E-B17F-36DC0ECCE413}" type="datetimeFigureOut">
              <a:rPr lang="en-US" smtClean="0"/>
              <a:t>4/27/2018</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81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2E37674-C1BA-4107-9B06-6D4CAC3A3DF5}" type="datetimeFigureOut">
              <a:rPr lang="en-US" smtClean="0"/>
              <a:t>4/27/2018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2579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Lst>
  <p:hf sldNum="0" hdr="0" ftr="0" dt="0"/>
  <p:txStyles>
    <p:titleStyle>
      <a:lvl1pPr algn="l" defTabSz="914400" rtl="0" eaLnBrk="1" latinLnBrk="0" hangingPunct="1">
        <a:lnSpc>
          <a:spcPct val="90000"/>
        </a:lnSpc>
        <a:spcBef>
          <a:spcPct val="0"/>
        </a:spcBef>
        <a:buNone/>
        <a:defRPr sz="4200" b="1" kern="1200" cap="none"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102.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0.pn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1.png"/><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 Id="rId4" Type="http://schemas.openxmlformats.org/officeDocument/2006/relationships/image" Target="../media/image146.png"/></Relationships>
</file>

<file path=ppt/slides/_rels/slide115.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8.png"/></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9.png"/><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151.emf"/></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53.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79.png"/><Relationship Id="rId5" Type="http://schemas.openxmlformats.org/officeDocument/2006/relationships/image" Target="../media/image77.emf"/><Relationship Id="rId4" Type="http://schemas.openxmlformats.org/officeDocument/2006/relationships/oleObject" Target="../embeddings/oleObject1.bin"/></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6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9.png"/><Relationship Id="rId4" Type="http://schemas.openxmlformats.org/officeDocument/2006/relationships/image" Target="../media/image88.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3.emf"/><Relationship Id="rId4" Type="http://schemas.openxmlformats.org/officeDocument/2006/relationships/image" Target="../media/image92.emf"/></Relationships>
</file>

<file path=ppt/slides/_rels/slide6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97.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9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7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3.png"/><Relationship Id="rId7" Type="http://schemas.openxmlformats.org/officeDocument/2006/relationships/image" Target="../media/image11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0.jpg"/><Relationship Id="rId4" Type="http://schemas.openxmlformats.org/officeDocument/2006/relationships/image" Target="../media/image109.jp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5.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6.emf"/></Relationships>
</file>

<file path=ppt/slides/_rels/slide9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2746" y="1222158"/>
            <a:ext cx="7475220" cy="3035808"/>
          </a:xfrm>
        </p:spPr>
        <p:txBody>
          <a:bodyPr/>
          <a:lstStyle/>
          <a:p>
            <a:r>
              <a:rPr lang="zh-CN" altLang="en-US" dirty="0"/>
              <a:t>系统分析与设计</a:t>
            </a:r>
          </a:p>
        </p:txBody>
      </p:sp>
      <p:sp>
        <p:nvSpPr>
          <p:cNvPr id="3" name="副标题 2"/>
          <p:cNvSpPr>
            <a:spLocks noGrp="1"/>
          </p:cNvSpPr>
          <p:nvPr>
            <p:ph type="subTitle" idx="1"/>
          </p:nvPr>
        </p:nvSpPr>
        <p:spPr/>
        <p:txBody>
          <a:bodyPr>
            <a:normAutofit/>
          </a:bodyPr>
          <a:lstStyle/>
          <a:p>
            <a:r>
              <a:rPr lang="zh-CN" altLang="en-US" sz="2800" dirty="0">
                <a:solidFill>
                  <a:srgbClr val="FF0000"/>
                </a:solidFill>
              </a:rPr>
              <a:t>静态建模</a:t>
            </a:r>
          </a:p>
        </p:txBody>
      </p:sp>
    </p:spTree>
    <p:extLst>
      <p:ext uri="{BB962C8B-B14F-4D97-AF65-F5344CB8AC3E}">
        <p14:creationId xmlns:p14="http://schemas.microsoft.com/office/powerpoint/2010/main" val="167085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71537E9B-A266-E54B-B507-BB4A07CD2427}"/>
              </a:ext>
            </a:extLst>
          </p:cNvPr>
          <p:cNvSpPr>
            <a:spLocks noGrp="1" noChangeArrowheads="1"/>
          </p:cNvSpPr>
          <p:nvPr>
            <p:ph type="body" sz="half" idx="1"/>
          </p:nvPr>
        </p:nvSpPr>
        <p:spPr>
          <a:xfrm>
            <a:off x="457200" y="1719263"/>
            <a:ext cx="8229600" cy="1644650"/>
          </a:xfrm>
        </p:spPr>
        <p:txBody>
          <a:bodyPr/>
          <a:lstStyle/>
          <a:p>
            <a:r>
              <a:rPr lang="zh-CN" altLang="en-US" sz="2600" b="1" dirty="0"/>
              <a:t>应该来自系统的问题域。 </a:t>
            </a:r>
          </a:p>
          <a:p>
            <a:r>
              <a:rPr lang="zh-CN" altLang="en-US" sz="2600" b="1" dirty="0"/>
              <a:t>应该是一个</a:t>
            </a:r>
            <a:r>
              <a:rPr lang="zh-CN" altLang="en-US" sz="2600" b="1" dirty="0">
                <a:solidFill>
                  <a:srgbClr val="00B050"/>
                </a:solidFill>
              </a:rPr>
              <a:t>名词</a:t>
            </a:r>
            <a:r>
              <a:rPr lang="zh-CN" altLang="en-US" sz="2600" b="1" dirty="0"/>
              <a:t>。 </a:t>
            </a:r>
          </a:p>
          <a:p>
            <a:r>
              <a:rPr lang="zh-CN" altLang="en-US" sz="2600" b="1" dirty="0"/>
              <a:t>分为</a:t>
            </a:r>
            <a:r>
              <a:rPr lang="zh-CN" altLang="en-US" sz="2600" b="1" dirty="0">
                <a:solidFill>
                  <a:srgbClr val="00B0F0"/>
                </a:solidFill>
              </a:rPr>
              <a:t>简单名称和路径名称</a:t>
            </a:r>
            <a:r>
              <a:rPr lang="zh-CN" altLang="en-US" sz="2600" b="1" dirty="0"/>
              <a:t>。 </a:t>
            </a:r>
          </a:p>
        </p:txBody>
      </p:sp>
      <p:pic>
        <p:nvPicPr>
          <p:cNvPr id="32774" name="Picture 6">
            <a:extLst>
              <a:ext uri="{FF2B5EF4-FFF2-40B4-BE49-F238E27FC236}">
                <a16:creationId xmlns:a16="http://schemas.microsoft.com/office/drawing/2014/main" id="{EE033602-E965-F844-AE54-42D1B49F355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0" y="4038600"/>
            <a:ext cx="5949950" cy="165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6" name="Picture 8">
            <a:extLst>
              <a:ext uri="{FF2B5EF4-FFF2-40B4-BE49-F238E27FC236}">
                <a16:creationId xmlns:a16="http://schemas.microsoft.com/office/drawing/2014/main" id="{8E860C9D-C9B5-DE42-9BB6-ECF245A74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2192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F17701FC-6E74-B34F-8D6F-0C55A7D7B8C8}"/>
              </a:ext>
            </a:extLst>
          </p:cNvPr>
          <p:cNvSpPr txBox="1">
            <a:spLocks/>
          </p:cNvSpPr>
          <p:nvPr/>
        </p:nvSpPr>
        <p:spPr>
          <a:xfrm>
            <a:off x="457200" y="242926"/>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83C9B83B-F393-5A43-99FC-6A95B64243F9}"/>
              </a:ext>
            </a:extLst>
          </p:cNvPr>
          <p:cNvSpPr txBox="1"/>
          <p:nvPr/>
        </p:nvSpPr>
        <p:spPr>
          <a:xfrm>
            <a:off x="495946" y="1157571"/>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名称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7709261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a:extLst>
              <a:ext uri="{FF2B5EF4-FFF2-40B4-BE49-F238E27FC236}">
                <a16:creationId xmlns:a16="http://schemas.microsoft.com/office/drawing/2014/main" id="{CD9A2758-D0E5-BC46-A944-3A7C7CC0F97A}"/>
              </a:ext>
            </a:extLst>
          </p:cNvPr>
          <p:cNvSpPr>
            <a:spLocks noGrp="1" noChangeArrowheads="1"/>
          </p:cNvSpPr>
          <p:nvPr>
            <p:ph type="body" idx="1"/>
          </p:nvPr>
        </p:nvSpPr>
        <p:spPr/>
        <p:txBody>
          <a:bodyPr/>
          <a:lstStyle/>
          <a:p>
            <a:endParaRPr lang="zh-CN" altLang="zh-CN"/>
          </a:p>
        </p:txBody>
      </p:sp>
      <p:pic>
        <p:nvPicPr>
          <p:cNvPr id="219140" name="Picture 4">
            <a:extLst>
              <a:ext uri="{FF2B5EF4-FFF2-40B4-BE49-F238E27FC236}">
                <a16:creationId xmlns:a16="http://schemas.microsoft.com/office/drawing/2014/main" id="{CD8CA5A4-3FFD-E046-98E7-D343F43FC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8178"/>
            <a:ext cx="8027988" cy="4974021"/>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B8962E5A-70C6-6F46-B365-8A13D2983612}"/>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
        <p:nvSpPr>
          <p:cNvPr id="2" name="文本框 1"/>
          <p:cNvSpPr txBox="1"/>
          <p:nvPr/>
        </p:nvSpPr>
        <p:spPr>
          <a:xfrm>
            <a:off x="1134208" y="2121408"/>
            <a:ext cx="2373923" cy="419569"/>
          </a:xfrm>
          <a:prstGeom prst="rect">
            <a:avLst/>
          </a:prstGeom>
          <a:noFill/>
          <a:ln w="34925">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169540742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CFFC0AAB-85A2-5140-981D-7AA86D2900F0}"/>
              </a:ext>
            </a:extLst>
          </p:cNvPr>
          <p:cNvSpPr>
            <a:spLocks noGrp="1" noChangeArrowheads="1"/>
          </p:cNvSpPr>
          <p:nvPr>
            <p:ph type="title"/>
          </p:nvPr>
        </p:nvSpPr>
        <p:spPr>
          <a:xfrm>
            <a:off x="216398" y="940065"/>
            <a:ext cx="7543800" cy="846703"/>
          </a:xfrm>
        </p:spPr>
        <p:txBody>
          <a:bodyPr>
            <a:normAutofit/>
          </a:bodyPr>
          <a:lstStyle/>
          <a:p>
            <a:r>
              <a:rPr lang="zh-CN" altLang="en-US" sz="2400" dirty="0">
                <a:solidFill>
                  <a:srgbClr val="FF0000"/>
                </a:solidFill>
              </a:rPr>
              <a:t>链</a:t>
            </a:r>
          </a:p>
        </p:txBody>
      </p:sp>
      <p:sp>
        <p:nvSpPr>
          <p:cNvPr id="251907" name="Rectangle 3">
            <a:extLst>
              <a:ext uri="{FF2B5EF4-FFF2-40B4-BE49-F238E27FC236}">
                <a16:creationId xmlns:a16="http://schemas.microsoft.com/office/drawing/2014/main" id="{080DCA94-2787-894C-8BAE-B8BB7F22F805}"/>
              </a:ext>
            </a:extLst>
          </p:cNvPr>
          <p:cNvSpPr>
            <a:spLocks noGrp="1" noChangeArrowheads="1"/>
          </p:cNvSpPr>
          <p:nvPr>
            <p:ph type="body" idx="1"/>
          </p:nvPr>
        </p:nvSpPr>
        <p:spPr>
          <a:xfrm>
            <a:off x="377687" y="1769761"/>
            <a:ext cx="8229600" cy="1143000"/>
          </a:xfrm>
        </p:spPr>
        <p:txBody>
          <a:bodyPr>
            <a:normAutofit/>
          </a:bodyPr>
          <a:lstStyle/>
          <a:p>
            <a:pPr>
              <a:lnSpc>
                <a:spcPct val="80000"/>
              </a:lnSpc>
            </a:pPr>
            <a:r>
              <a:rPr lang="zh-CN" altLang="en-US" sz="2400" b="1" dirty="0"/>
              <a:t>对象是类的实例，链是类图中</a:t>
            </a:r>
            <a:r>
              <a:rPr lang="zh-CN" altLang="en-US" sz="2400" b="1" dirty="0">
                <a:solidFill>
                  <a:srgbClr val="00B050"/>
                </a:solidFill>
              </a:rPr>
              <a:t>关联的实例</a:t>
            </a:r>
            <a:r>
              <a:rPr lang="zh-CN" altLang="en-US" sz="2400" b="1" dirty="0"/>
              <a:t>。</a:t>
            </a:r>
          </a:p>
          <a:p>
            <a:pPr>
              <a:lnSpc>
                <a:spcPct val="80000"/>
              </a:lnSpc>
            </a:pPr>
            <a:r>
              <a:rPr lang="zh-CN" altLang="en-US" sz="2400" b="1" dirty="0"/>
              <a:t>链连接的是对象，可以有链名，和对象名一样都要加下划线。</a:t>
            </a:r>
          </a:p>
        </p:txBody>
      </p:sp>
      <p:sp>
        <p:nvSpPr>
          <p:cNvPr id="251909" name="AutoShape 5">
            <a:extLst>
              <a:ext uri="{FF2B5EF4-FFF2-40B4-BE49-F238E27FC236}">
                <a16:creationId xmlns:a16="http://schemas.microsoft.com/office/drawing/2014/main" id="{6173A4B1-D35A-5D49-B9FC-23F1784A78FE}"/>
              </a:ext>
            </a:extLst>
          </p:cNvPr>
          <p:cNvSpPr>
            <a:spLocks noChangeArrowheads="1"/>
          </p:cNvSpPr>
          <p:nvPr/>
        </p:nvSpPr>
        <p:spPr bwMode="auto">
          <a:xfrm>
            <a:off x="6553200" y="3691768"/>
            <a:ext cx="2438400" cy="2514600"/>
          </a:xfrm>
          <a:prstGeom prst="wedgeRectCallout">
            <a:avLst>
              <a:gd name="adj1" fmla="val -62176"/>
              <a:gd name="adj2" fmla="val -890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t>注意：</a:t>
            </a:r>
          </a:p>
          <a:p>
            <a:r>
              <a:rPr lang="zh-CN" altLang="en-US" sz="2400" b="1"/>
              <a:t>链可以有名称、角色、但没有多重性，所有的链都是一对一的关系。</a:t>
            </a:r>
          </a:p>
        </p:txBody>
      </p:sp>
      <p:pic>
        <p:nvPicPr>
          <p:cNvPr id="251910" name="Picture 6">
            <a:extLst>
              <a:ext uri="{FF2B5EF4-FFF2-40B4-BE49-F238E27FC236}">
                <a16:creationId xmlns:a16="http://schemas.microsoft.com/office/drawing/2014/main" id="{5C3D94B9-8B5F-074B-81F5-CEE7B302F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44168"/>
            <a:ext cx="5553075"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998E0E0B-69AB-434A-A348-04781C664810}"/>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pic>
        <p:nvPicPr>
          <p:cNvPr id="2" name="图片 1"/>
          <p:cNvPicPr>
            <a:picLocks noChangeAspect="1"/>
          </p:cNvPicPr>
          <p:nvPr/>
        </p:nvPicPr>
        <p:blipFill>
          <a:blip r:embed="rId4"/>
          <a:stretch>
            <a:fillRect/>
          </a:stretch>
        </p:blipFill>
        <p:spPr>
          <a:xfrm>
            <a:off x="216398" y="3050668"/>
            <a:ext cx="6187077" cy="3510553"/>
          </a:xfrm>
          <a:prstGeom prst="rect">
            <a:avLst/>
          </a:prstGeom>
        </p:spPr>
      </p:pic>
    </p:spTree>
    <p:extLst>
      <p:ext uri="{BB962C8B-B14F-4D97-AF65-F5344CB8AC3E}">
        <p14:creationId xmlns:p14="http://schemas.microsoft.com/office/powerpoint/2010/main" val="53450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a:extLst>
              <a:ext uri="{FF2B5EF4-FFF2-40B4-BE49-F238E27FC236}">
                <a16:creationId xmlns:a16="http://schemas.microsoft.com/office/drawing/2014/main" id="{7630CC31-E566-614F-B61A-0FE4087A6194}"/>
              </a:ext>
            </a:extLst>
          </p:cNvPr>
          <p:cNvSpPr>
            <a:spLocks noGrp="1" noChangeArrowheads="1"/>
          </p:cNvSpPr>
          <p:nvPr>
            <p:ph type="body" idx="1"/>
          </p:nvPr>
        </p:nvSpPr>
        <p:spPr/>
        <p:txBody>
          <a:bodyPr/>
          <a:lstStyle/>
          <a:p>
            <a:endParaRPr lang="zh-CN" altLang="zh-CN"/>
          </a:p>
        </p:txBody>
      </p:sp>
      <p:pic>
        <p:nvPicPr>
          <p:cNvPr id="171013" name="Picture 5">
            <a:extLst>
              <a:ext uri="{FF2B5EF4-FFF2-40B4-BE49-F238E27FC236}">
                <a16:creationId xmlns:a16="http://schemas.microsoft.com/office/drawing/2014/main" id="{0AE9CADD-CDCB-9243-860D-084FDA7FB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69" y="1247775"/>
            <a:ext cx="7713663" cy="492442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0A45BEB-E447-5146-81F0-842507894507}"/>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Tree>
    <p:extLst>
      <p:ext uri="{BB962C8B-B14F-4D97-AF65-F5344CB8AC3E}">
        <p14:creationId xmlns:p14="http://schemas.microsoft.com/office/powerpoint/2010/main" val="37581252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E95D640E-76F2-2F49-9D1A-E4724A9AB03F}"/>
              </a:ext>
            </a:extLst>
          </p:cNvPr>
          <p:cNvSpPr>
            <a:spLocks noGrp="1" noChangeArrowheads="1"/>
          </p:cNvSpPr>
          <p:nvPr>
            <p:ph type="title"/>
          </p:nvPr>
        </p:nvSpPr>
        <p:spPr>
          <a:xfrm>
            <a:off x="189186" y="1131231"/>
            <a:ext cx="7543800" cy="639762"/>
          </a:xfrm>
        </p:spPr>
        <p:txBody>
          <a:bodyPr/>
          <a:lstStyle/>
          <a:p>
            <a:r>
              <a:rPr lang="zh-CN" altLang="en-US" sz="2800" dirty="0">
                <a:solidFill>
                  <a:schemeClr val="tx1"/>
                </a:solidFill>
              </a:rPr>
              <a:t>类图和对象图</a:t>
            </a:r>
            <a:r>
              <a:rPr lang="zh-CN" altLang="en-US" sz="2800" dirty="0">
                <a:solidFill>
                  <a:srgbClr val="FF0000"/>
                </a:solidFill>
              </a:rPr>
              <a:t>的区别</a:t>
            </a:r>
            <a:r>
              <a:rPr lang="zh-CN" altLang="en-US" sz="3500" dirty="0">
                <a:solidFill>
                  <a:srgbClr val="FF0000"/>
                </a:solidFill>
              </a:rPr>
              <a:t> </a:t>
            </a:r>
          </a:p>
        </p:txBody>
      </p:sp>
      <p:graphicFrame>
        <p:nvGraphicFramePr>
          <p:cNvPr id="252931" name="Group 3">
            <a:extLst>
              <a:ext uri="{FF2B5EF4-FFF2-40B4-BE49-F238E27FC236}">
                <a16:creationId xmlns:a16="http://schemas.microsoft.com/office/drawing/2014/main" id="{74FDDB6B-A02F-F743-9671-0BF0113A65F6}"/>
              </a:ext>
            </a:extLst>
          </p:cNvPr>
          <p:cNvGraphicFramePr>
            <a:graphicFrameLocks noGrp="1"/>
          </p:cNvGraphicFramePr>
          <p:nvPr>
            <p:ph idx="1"/>
            <p:extLst>
              <p:ext uri="{D42A27DB-BD31-4B8C-83A1-F6EECF244321}">
                <p14:modId xmlns:p14="http://schemas.microsoft.com/office/powerpoint/2010/main" val="481665782"/>
              </p:ext>
            </p:extLst>
          </p:nvPr>
        </p:nvGraphicFramePr>
        <p:xfrm>
          <a:off x="0" y="1770993"/>
          <a:ext cx="9144000" cy="4893759"/>
        </p:xfrm>
        <a:graphic>
          <a:graphicData uri="http://schemas.openxmlformats.org/drawingml/2006/table">
            <a:tbl>
              <a:tblPr/>
              <a:tblGrid>
                <a:gridCol w="4572000">
                  <a:extLst>
                    <a:ext uri="{9D8B030D-6E8A-4147-A177-3AD203B41FA5}">
                      <a16:colId xmlns:a16="http://schemas.microsoft.com/office/drawing/2014/main" val="2514976773"/>
                    </a:ext>
                  </a:extLst>
                </a:gridCol>
                <a:gridCol w="4572000">
                  <a:extLst>
                    <a:ext uri="{9D8B030D-6E8A-4147-A177-3AD203B41FA5}">
                      <a16:colId xmlns:a16="http://schemas.microsoft.com/office/drawing/2014/main" val="3198704577"/>
                    </a:ext>
                  </a:extLst>
                </a:gridCol>
              </a:tblGrid>
              <a:tr h="0">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a:ln>
                            <a:noFill/>
                          </a:ln>
                          <a:solidFill>
                            <a:schemeClr val="tx1"/>
                          </a:solidFill>
                          <a:effectLst/>
                          <a:latin typeface="Arial" panose="020B0604020202020204" pitchFamily="34" charset="0"/>
                          <a:ea typeface="宋体" panose="02010600030101010101" pitchFamily="2" charset="-122"/>
                        </a:rPr>
                        <a:t>类图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对象图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4034779178"/>
                  </a:ext>
                </a:extLst>
              </a:tr>
              <a:tr h="550863">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类具有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三</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个</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分栏：</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名称、属性和操作</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对象只有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两</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个</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分栏：</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名称和属性</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8303682"/>
                  </a:ext>
                </a:extLst>
              </a:tr>
              <a:tr h="750888">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在类的名称分栏中只有</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类名</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对象的名称形式为“</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对象名：类名</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”，匿名对象的名称形式为“：类名”</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6119708"/>
                  </a:ext>
                </a:extLst>
              </a:tr>
              <a:tr h="750888">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类中列出了操作</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对象图中不包含操作，因为对于属于同一个类的对象而言，其操作是相同的</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9912210"/>
                  </a:ext>
                </a:extLst>
              </a:tr>
              <a:tr h="747713">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类使用</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关联</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连接，</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关联使用</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名称、角色、多重性以及约束</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等特征定义。类代表的是对象的分类，</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所以必须说明可以参与关联的对象的数目</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对象使用</a:t>
                      </a:r>
                      <a:r>
                        <a:rPr kumimoji="0" lang="zh-CN" altLang="en-US" sz="21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链</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连接，链拥有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名称、角色</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，但是</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没有多重性</a:t>
                      </a:r>
                      <a:r>
                        <a:rPr kumimoji="0" lang="zh-CN" altLang="en-US" sz="21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。对象代表的是单独的实体，所有的链都是一对一的，因此不涉及到多重性</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9096825"/>
                  </a:ext>
                </a:extLst>
              </a:tr>
              <a:tr h="750888">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类的属性分栏定义了所有</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属性的特征</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70000"/>
                        <a:buFont typeface="Wingdings" pitchFamily="2" charset="2"/>
                        <a:defRPr sz="2200">
                          <a:solidFill>
                            <a:schemeClr val="tx1"/>
                          </a:solidFill>
                          <a:latin typeface="Arial" panose="020B0604020202020204" pitchFamily="34" charset="0"/>
                          <a:ea typeface="宋体" panose="02010600030101010101" pitchFamily="2" charset="-122"/>
                        </a:defRPr>
                      </a:lvl2pPr>
                      <a:lvl3pPr indent="-220663">
                        <a:spcBef>
                          <a:spcPct val="20000"/>
                        </a:spcBef>
                        <a:buClr>
                          <a:schemeClr val="accent1"/>
                        </a:buClr>
                        <a:buSzPct val="70000"/>
                        <a:buFont typeface="Wingdings" pitchFamily="2" charset="2"/>
                        <a:defRPr sz="2100">
                          <a:solidFill>
                            <a:schemeClr val="tx1"/>
                          </a:solidFill>
                          <a:latin typeface="Arial" panose="020B0604020202020204" pitchFamily="34" charset="0"/>
                          <a:ea typeface="宋体" panose="02010600030101010101" pitchFamily="2" charset="-122"/>
                        </a:defRPr>
                      </a:lvl3pPr>
                      <a:lvl4pPr indent="-382588">
                        <a:spcBef>
                          <a:spcPct val="20000"/>
                        </a:spcBef>
                        <a:buClr>
                          <a:schemeClr val="tx2"/>
                        </a:buClr>
                        <a:buSzPct val="75000"/>
                        <a:buFont typeface="Wingdings"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对象可以给出</a:t>
                      </a:r>
                      <a:r>
                        <a:rPr kumimoji="0" lang="zh-CN" altLang="en-US" sz="2100" b="1" i="0" u="none" strike="noStrike" cap="none" normalizeH="0" baseline="0" dirty="0">
                          <a:ln>
                            <a:noFill/>
                          </a:ln>
                          <a:solidFill>
                            <a:srgbClr val="00B0F0"/>
                          </a:solidFill>
                          <a:effectLst/>
                          <a:latin typeface="Arial" panose="020B0604020202020204" pitchFamily="34" charset="0"/>
                          <a:ea typeface="宋体" panose="02010600030101010101" pitchFamily="2" charset="-122"/>
                        </a:rPr>
                        <a:t>属性的当前值</a:t>
                      </a:r>
                      <a:r>
                        <a:rPr kumimoji="0" lang="zh-CN" altLang="en-US" sz="2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，以用于测试用例或例子中</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7947093"/>
                  </a:ext>
                </a:extLst>
              </a:tr>
            </a:tbl>
          </a:graphicData>
        </a:graphic>
      </p:graphicFrame>
      <p:sp>
        <p:nvSpPr>
          <p:cNvPr id="4" name="标题 1">
            <a:extLst>
              <a:ext uri="{FF2B5EF4-FFF2-40B4-BE49-F238E27FC236}">
                <a16:creationId xmlns:a16="http://schemas.microsoft.com/office/drawing/2014/main" id="{9429401C-AF92-C348-B066-44D6F1D25397}"/>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Tree>
    <p:extLst>
      <p:ext uri="{BB962C8B-B14F-4D97-AF65-F5344CB8AC3E}">
        <p14:creationId xmlns:p14="http://schemas.microsoft.com/office/powerpoint/2010/main" val="376132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931"/>
                                        </p:tgtEl>
                                        <p:attrNameLst>
                                          <p:attrName>style.visibility</p:attrName>
                                        </p:attrNameLst>
                                      </p:cBhvr>
                                      <p:to>
                                        <p:strVal val="visible"/>
                                      </p:to>
                                    </p:set>
                                    <p:animEffect transition="in" filter="fade">
                                      <p:cBhvr>
                                        <p:cTn id="7" dur="500"/>
                                        <p:tgtEl>
                                          <p:spTgt spid="252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B34A764-0F9D-6943-9367-7BA67FBC4C5A}"/>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Rectangle 3">
            <a:extLst>
              <a:ext uri="{FF2B5EF4-FFF2-40B4-BE49-F238E27FC236}">
                <a16:creationId xmlns:a16="http://schemas.microsoft.com/office/drawing/2014/main" id="{6131766E-F38B-B748-8B54-8E8F9CED1260}"/>
              </a:ext>
            </a:extLst>
          </p:cNvPr>
          <p:cNvSpPr txBox="1">
            <a:spLocks noChangeArrowheads="1"/>
          </p:cNvSpPr>
          <p:nvPr/>
        </p:nvSpPr>
        <p:spPr>
          <a:xfrm>
            <a:off x="674000" y="1795943"/>
            <a:ext cx="7010400" cy="31242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a:buFont typeface="Wingdings" panose="05000000000000000000" pitchFamily="2" charset="2"/>
              <a:buChar char="n"/>
            </a:pPr>
            <a:r>
              <a:rPr lang="zh-CN" altLang="en-US" sz="2400" b="1" dirty="0"/>
              <a:t>概述</a:t>
            </a:r>
          </a:p>
          <a:p>
            <a:pPr>
              <a:buFont typeface="Wingdings" panose="05000000000000000000" pitchFamily="2" charset="2"/>
              <a:buChar char="n"/>
            </a:pPr>
            <a:r>
              <a:rPr lang="zh-CN" altLang="en-US" sz="2400" b="1" dirty="0"/>
              <a:t>包</a:t>
            </a:r>
          </a:p>
          <a:p>
            <a:pPr>
              <a:buFont typeface="Wingdings" panose="05000000000000000000" pitchFamily="2" charset="2"/>
              <a:buChar char="n"/>
            </a:pPr>
            <a:r>
              <a:rPr lang="zh-CN" altLang="en-US" sz="2400" b="1" dirty="0"/>
              <a:t>包之间的关系</a:t>
            </a:r>
          </a:p>
          <a:p>
            <a:pPr>
              <a:buFont typeface="Wingdings" panose="05000000000000000000" pitchFamily="2" charset="2"/>
              <a:buChar char="n"/>
            </a:pPr>
            <a:r>
              <a:rPr lang="zh-CN" altLang="en-US" sz="2400" b="1" dirty="0"/>
              <a:t>包图建模技术</a:t>
            </a:r>
          </a:p>
        </p:txBody>
      </p:sp>
    </p:spTree>
    <p:extLst>
      <p:ext uri="{BB962C8B-B14F-4D97-AF65-F5344CB8AC3E}">
        <p14:creationId xmlns:p14="http://schemas.microsoft.com/office/powerpoint/2010/main" val="678553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6EF1FA55-004D-E942-AA4B-A00032564455}"/>
              </a:ext>
            </a:extLst>
          </p:cNvPr>
          <p:cNvSpPr>
            <a:spLocks noGrp="1" noChangeArrowheads="1"/>
          </p:cNvSpPr>
          <p:nvPr>
            <p:ph type="body" idx="1"/>
          </p:nvPr>
        </p:nvSpPr>
        <p:spPr>
          <a:xfrm>
            <a:off x="298450" y="1905000"/>
            <a:ext cx="8427096" cy="4240078"/>
          </a:xfrm>
        </p:spPr>
        <p:txBody>
          <a:bodyPr>
            <a:normAutofit/>
          </a:bodyPr>
          <a:lstStyle/>
          <a:p>
            <a:r>
              <a:rPr lang="zh-CN" altLang="en-US" sz="2400" b="1" dirty="0"/>
              <a:t>随着软件越来越复杂，一个程序往往包含了数百个类。</a:t>
            </a:r>
          </a:p>
          <a:p>
            <a:r>
              <a:rPr lang="zh-CN" altLang="en-US" sz="2400" b="1" dirty="0">
                <a:solidFill>
                  <a:srgbClr val="006600"/>
                </a:solidFill>
              </a:rPr>
              <a:t>那么如何管理这些类就成了一个需要解决的问题。</a:t>
            </a:r>
          </a:p>
          <a:p>
            <a:r>
              <a:rPr lang="zh-CN" altLang="en-US" sz="2400" b="1" dirty="0"/>
              <a:t>一种有效的管理方式是将类进行</a:t>
            </a:r>
            <a:r>
              <a:rPr lang="zh-CN" altLang="en-US" sz="2400" b="1" dirty="0">
                <a:solidFill>
                  <a:srgbClr val="0000CC"/>
                </a:solidFill>
              </a:rPr>
              <a:t>分组</a:t>
            </a:r>
            <a:r>
              <a:rPr lang="zh-CN" altLang="en-US" sz="2400" b="1" dirty="0"/>
              <a:t>，将功能相似或相关的类组织在一起，形在若干个功能模块。</a:t>
            </a:r>
          </a:p>
          <a:p>
            <a:endParaRPr lang="zh-CN" altLang="en-US" sz="2400" b="1" dirty="0"/>
          </a:p>
          <a:p>
            <a:r>
              <a:rPr lang="zh-CN" altLang="en-US" sz="2400" b="1" dirty="0">
                <a:solidFill>
                  <a:srgbClr val="FF0000"/>
                </a:solidFill>
              </a:rPr>
              <a:t>在</a:t>
            </a:r>
            <a:r>
              <a:rPr lang="en-US" altLang="zh-CN" sz="2400" b="1" dirty="0">
                <a:solidFill>
                  <a:srgbClr val="FF0000"/>
                </a:solidFill>
              </a:rPr>
              <a:t>UML</a:t>
            </a:r>
            <a:r>
              <a:rPr lang="zh-CN" altLang="en-US" sz="2400" b="1" dirty="0">
                <a:solidFill>
                  <a:srgbClr val="FF0000"/>
                </a:solidFill>
              </a:rPr>
              <a:t>中，对类进行分组时使用包。</a:t>
            </a:r>
          </a:p>
          <a:p>
            <a:r>
              <a:rPr lang="zh-CN" altLang="en-US" sz="2400" b="1" dirty="0">
                <a:solidFill>
                  <a:srgbClr val="990000"/>
                </a:solidFill>
              </a:rPr>
              <a:t>包可以将任何模型元素分组。</a:t>
            </a:r>
          </a:p>
          <a:p>
            <a:endParaRPr lang="zh-CN" altLang="en-US" sz="2400" dirty="0"/>
          </a:p>
          <a:p>
            <a:endParaRPr lang="en-US" altLang="zh-CN" sz="2400" b="1" dirty="0"/>
          </a:p>
        </p:txBody>
      </p:sp>
      <p:sp>
        <p:nvSpPr>
          <p:cNvPr id="4" name="Rectangle 2">
            <a:extLst>
              <a:ext uri="{FF2B5EF4-FFF2-40B4-BE49-F238E27FC236}">
                <a16:creationId xmlns:a16="http://schemas.microsoft.com/office/drawing/2014/main" id="{8F597C70-0E7C-AA40-B3B3-5FB207E39E90}"/>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42BFF001-B477-9E4A-8391-B442ABDCA724}"/>
              </a:ext>
            </a:extLst>
          </p:cNvPr>
          <p:cNvSpPr txBox="1"/>
          <p:nvPr/>
        </p:nvSpPr>
        <p:spPr>
          <a:xfrm>
            <a:off x="298450" y="123534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0750406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E9912BCD-346A-CE4A-B39B-07470FE0642A}"/>
              </a:ext>
            </a:extLst>
          </p:cNvPr>
          <p:cNvSpPr>
            <a:spLocks noGrp="1" noChangeArrowheads="1"/>
          </p:cNvSpPr>
          <p:nvPr>
            <p:ph type="body" idx="1"/>
          </p:nvPr>
        </p:nvSpPr>
        <p:spPr>
          <a:xfrm>
            <a:off x="381000" y="1821752"/>
            <a:ext cx="8382000" cy="3109024"/>
          </a:xfrm>
        </p:spPr>
        <p:txBody>
          <a:bodyPr>
            <a:normAutofit/>
          </a:bodyPr>
          <a:lstStyle/>
          <a:p>
            <a:r>
              <a:rPr lang="zh-CN" altLang="en-US" sz="2400" b="1" dirty="0">
                <a:solidFill>
                  <a:srgbClr val="0000CC"/>
                </a:solidFill>
              </a:rPr>
              <a:t>包</a:t>
            </a:r>
            <a:r>
              <a:rPr lang="zh-CN" altLang="en-US" sz="2400" b="1" dirty="0"/>
              <a:t>是</a:t>
            </a:r>
            <a:r>
              <a:rPr lang="en-US" altLang="zh-CN" sz="2400" b="1" dirty="0"/>
              <a:t>UML</a:t>
            </a:r>
            <a:r>
              <a:rPr lang="zh-CN" altLang="en-US" sz="2400" b="1" dirty="0"/>
              <a:t>中唯一的分组事物</a:t>
            </a:r>
            <a:r>
              <a:rPr lang="zh-CN" altLang="en-US" sz="2400" dirty="0"/>
              <a:t>。</a:t>
            </a:r>
          </a:p>
          <a:p>
            <a:endParaRPr lang="zh-CN" altLang="en-US" sz="2400" dirty="0"/>
          </a:p>
          <a:p>
            <a:r>
              <a:rPr lang="zh-CN" altLang="en-US" sz="2400" b="1" dirty="0">
                <a:solidFill>
                  <a:srgbClr val="FF0000"/>
                </a:solidFill>
              </a:rPr>
              <a:t>包的内容</a:t>
            </a:r>
            <a:r>
              <a:rPr lang="zh-CN" altLang="en-US" sz="2400" b="1" dirty="0"/>
              <a:t>：可以是模型中的任意元素。如：类、接口、构件、节点、用例、包等。</a:t>
            </a:r>
          </a:p>
          <a:p>
            <a:endParaRPr lang="zh-CN" altLang="en-US" sz="2400" b="1" dirty="0"/>
          </a:p>
          <a:p>
            <a:r>
              <a:rPr lang="zh-CN" altLang="en-US" sz="2400" b="1" dirty="0">
                <a:solidFill>
                  <a:srgbClr val="006600"/>
                </a:solidFill>
              </a:rPr>
              <a:t>包仅在</a:t>
            </a:r>
            <a:r>
              <a:rPr lang="zh-CN" altLang="en-US" sz="2400" b="1" dirty="0">
                <a:solidFill>
                  <a:srgbClr val="FF0000"/>
                </a:solidFill>
              </a:rPr>
              <a:t>建模时</a:t>
            </a:r>
            <a:r>
              <a:rPr lang="zh-CN" altLang="en-US" sz="2400" b="1" dirty="0">
                <a:solidFill>
                  <a:srgbClr val="006600"/>
                </a:solidFill>
              </a:rPr>
              <a:t>有意义，</a:t>
            </a:r>
            <a:r>
              <a:rPr lang="zh-CN" altLang="en-US" sz="2400" b="1" dirty="0">
                <a:solidFill>
                  <a:srgbClr val="FF0000"/>
                </a:solidFill>
              </a:rPr>
              <a:t>在系统运行时并不存在包的实例</a:t>
            </a:r>
            <a:r>
              <a:rPr lang="zh-CN" altLang="en-US" sz="2400" b="1" dirty="0">
                <a:solidFill>
                  <a:srgbClr val="006600"/>
                </a:solidFill>
              </a:rPr>
              <a:t>。 这点和类不一样，类在运行时会有实例（即对象）存在。</a:t>
            </a:r>
          </a:p>
        </p:txBody>
      </p:sp>
      <p:pic>
        <p:nvPicPr>
          <p:cNvPr id="27652" name="Picture 4">
            <a:extLst>
              <a:ext uri="{FF2B5EF4-FFF2-40B4-BE49-F238E27FC236}">
                <a16:creationId xmlns:a16="http://schemas.microsoft.com/office/drawing/2014/main" id="{8D569D28-44F4-A746-A3F0-557834FD6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105400"/>
            <a:ext cx="2667000"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AutoShape 5">
            <a:extLst>
              <a:ext uri="{FF2B5EF4-FFF2-40B4-BE49-F238E27FC236}">
                <a16:creationId xmlns:a16="http://schemas.microsoft.com/office/drawing/2014/main" id="{D7BFA3EC-0772-7044-8563-DFAD8035FEC5}"/>
              </a:ext>
            </a:extLst>
          </p:cNvPr>
          <p:cNvSpPr>
            <a:spLocks noChangeArrowheads="1"/>
          </p:cNvSpPr>
          <p:nvPr/>
        </p:nvSpPr>
        <p:spPr bwMode="auto">
          <a:xfrm>
            <a:off x="2819400" y="5791200"/>
            <a:ext cx="3200400" cy="762000"/>
          </a:xfrm>
          <a:prstGeom prst="wedgeRectCallout">
            <a:avLst>
              <a:gd name="adj1" fmla="val 61657"/>
              <a:gd name="adj2" fmla="val -4792"/>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t>UML</a:t>
            </a:r>
            <a:r>
              <a:rPr lang="zh-CN" altLang="en-US" sz="2400" b="1"/>
              <a:t>中包的图形表示</a:t>
            </a:r>
          </a:p>
        </p:txBody>
      </p:sp>
      <p:sp>
        <p:nvSpPr>
          <p:cNvPr id="6" name="Rectangle 2">
            <a:extLst>
              <a:ext uri="{FF2B5EF4-FFF2-40B4-BE49-F238E27FC236}">
                <a16:creationId xmlns:a16="http://schemas.microsoft.com/office/drawing/2014/main" id="{9CC8E988-92EE-0D4B-BF99-A7608D5401A2}"/>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92B55BAF-5659-8440-A19E-61052C934BCE}"/>
              </a:ext>
            </a:extLst>
          </p:cNvPr>
          <p:cNvSpPr txBox="1"/>
          <p:nvPr/>
        </p:nvSpPr>
        <p:spPr>
          <a:xfrm>
            <a:off x="381000" y="128068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70542561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915D03D2-72C5-AE40-9A58-802375D0B7A8}"/>
              </a:ext>
            </a:extLst>
          </p:cNvPr>
          <p:cNvSpPr>
            <a:spLocks noGrp="1" noChangeArrowheads="1"/>
          </p:cNvSpPr>
          <p:nvPr>
            <p:ph type="body" sz="half" idx="1"/>
          </p:nvPr>
        </p:nvSpPr>
        <p:spPr>
          <a:xfrm>
            <a:off x="504987" y="1829784"/>
            <a:ext cx="7543800" cy="1424860"/>
          </a:xfrm>
        </p:spPr>
        <p:txBody>
          <a:bodyPr>
            <a:normAutofit lnSpcReduction="10000"/>
          </a:bodyPr>
          <a:lstStyle/>
          <a:p>
            <a:pPr>
              <a:lnSpc>
                <a:spcPct val="100000"/>
              </a:lnSpc>
              <a:buFont typeface="Wingdings" pitchFamily="2" charset="2"/>
              <a:buNone/>
            </a:pPr>
            <a:r>
              <a:rPr lang="zh-Hans" altLang="en-US" sz="2400" b="1" dirty="0">
                <a:solidFill>
                  <a:srgbClr val="FF0000"/>
                </a:solidFill>
              </a:rPr>
              <a:t> </a:t>
            </a:r>
            <a:r>
              <a:rPr lang="zh-CN" altLang="en-US" sz="2400" b="1" dirty="0">
                <a:solidFill>
                  <a:srgbClr val="FF0000"/>
                </a:solidFill>
              </a:rPr>
              <a:t>包在建模中的作用</a:t>
            </a:r>
          </a:p>
          <a:p>
            <a:pPr>
              <a:lnSpc>
                <a:spcPct val="100000"/>
              </a:lnSpc>
              <a:spcBef>
                <a:spcPct val="0"/>
              </a:spcBef>
            </a:pPr>
            <a:r>
              <a:rPr lang="zh-CN" altLang="en-US" sz="2400" b="1" dirty="0">
                <a:solidFill>
                  <a:srgbClr val="0000CC"/>
                </a:solidFill>
              </a:rPr>
              <a:t>包是维护和控制系统总体结构的重要建模工具。</a:t>
            </a:r>
          </a:p>
          <a:p>
            <a:pPr>
              <a:lnSpc>
                <a:spcPct val="100000"/>
              </a:lnSpc>
              <a:spcBef>
                <a:spcPct val="0"/>
              </a:spcBef>
            </a:pPr>
            <a:r>
              <a:rPr lang="zh-CN" altLang="en-US" sz="2400" b="1" dirty="0"/>
              <a:t>把</a:t>
            </a:r>
            <a:r>
              <a:rPr lang="zh-CN" altLang="en-US" sz="2400" b="1" dirty="0">
                <a:solidFill>
                  <a:srgbClr val="00B050"/>
                </a:solidFill>
              </a:rPr>
              <a:t>语义相近</a:t>
            </a:r>
            <a:r>
              <a:rPr lang="zh-CN" altLang="en-US" sz="2400" b="1" dirty="0"/>
              <a:t>并倾向于</a:t>
            </a:r>
            <a:r>
              <a:rPr lang="zh-CN" altLang="en-US" sz="2400" b="1" dirty="0">
                <a:solidFill>
                  <a:srgbClr val="00B050"/>
                </a:solidFill>
              </a:rPr>
              <a:t>同一变化</a:t>
            </a:r>
            <a:r>
              <a:rPr lang="zh-CN" altLang="en-US" sz="2400" b="1" dirty="0"/>
              <a:t>的元素组织起来加入同一个包中，以便于理解和处理整个模型。</a:t>
            </a:r>
          </a:p>
        </p:txBody>
      </p:sp>
      <p:pic>
        <p:nvPicPr>
          <p:cNvPr id="25605" name="Picture 5">
            <a:extLst>
              <a:ext uri="{FF2B5EF4-FFF2-40B4-BE49-F238E27FC236}">
                <a16:creationId xmlns:a16="http://schemas.microsoft.com/office/drawing/2014/main" id="{C464A54E-6AFC-5741-BA13-CE7E81970BF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57387" y="3254644"/>
            <a:ext cx="7239000" cy="3352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6" name="AutoShape 6">
            <a:extLst>
              <a:ext uri="{FF2B5EF4-FFF2-40B4-BE49-F238E27FC236}">
                <a16:creationId xmlns:a16="http://schemas.microsoft.com/office/drawing/2014/main" id="{079A532F-7DED-B641-BEF2-F483C67C2872}"/>
              </a:ext>
            </a:extLst>
          </p:cNvPr>
          <p:cNvSpPr>
            <a:spLocks noChangeArrowheads="1"/>
          </p:cNvSpPr>
          <p:nvPr/>
        </p:nvSpPr>
        <p:spPr bwMode="auto">
          <a:xfrm>
            <a:off x="1066800" y="6019800"/>
            <a:ext cx="2209800" cy="533400"/>
          </a:xfrm>
          <a:prstGeom prst="wedgeRectCallout">
            <a:avLst>
              <a:gd name="adj1" fmla="val -23134"/>
              <a:gd name="adj2" fmla="val -10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用户图形包</a:t>
            </a:r>
          </a:p>
        </p:txBody>
      </p:sp>
      <p:sp>
        <p:nvSpPr>
          <p:cNvPr id="25607" name="AutoShape 7">
            <a:extLst>
              <a:ext uri="{FF2B5EF4-FFF2-40B4-BE49-F238E27FC236}">
                <a16:creationId xmlns:a16="http://schemas.microsoft.com/office/drawing/2014/main" id="{C10F00BF-0733-2446-B173-FBE551E80975}"/>
              </a:ext>
            </a:extLst>
          </p:cNvPr>
          <p:cNvSpPr>
            <a:spLocks noChangeArrowheads="1"/>
          </p:cNvSpPr>
          <p:nvPr/>
        </p:nvSpPr>
        <p:spPr bwMode="auto">
          <a:xfrm>
            <a:off x="5715000" y="6096000"/>
            <a:ext cx="1981200" cy="533400"/>
          </a:xfrm>
          <a:prstGeom prst="wedgeRectCallout">
            <a:avLst>
              <a:gd name="adj1" fmla="val -20431"/>
              <a:gd name="adj2" fmla="val -821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业务逻辑包</a:t>
            </a:r>
          </a:p>
        </p:txBody>
      </p:sp>
      <p:sp>
        <p:nvSpPr>
          <p:cNvPr id="6" name="Rectangle 2">
            <a:extLst>
              <a:ext uri="{FF2B5EF4-FFF2-40B4-BE49-F238E27FC236}">
                <a16:creationId xmlns:a16="http://schemas.microsoft.com/office/drawing/2014/main" id="{359A466A-2E33-3948-BC10-B542E9526A1B}"/>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A61C57F5-D760-5344-9447-198D4CC4D01E}"/>
              </a:ext>
            </a:extLst>
          </p:cNvPr>
          <p:cNvSpPr txBox="1"/>
          <p:nvPr/>
        </p:nvSpPr>
        <p:spPr>
          <a:xfrm>
            <a:off x="381000" y="128068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08337269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140E2F8B-AAA9-5C47-98C5-929744F82055}"/>
              </a:ext>
            </a:extLst>
          </p:cNvPr>
          <p:cNvSpPr>
            <a:spLocks noGrp="1" noChangeArrowheads="1"/>
          </p:cNvSpPr>
          <p:nvPr>
            <p:ph type="body" idx="1"/>
          </p:nvPr>
        </p:nvSpPr>
        <p:spPr>
          <a:xfrm>
            <a:off x="515319" y="2090411"/>
            <a:ext cx="7772400" cy="4050792"/>
          </a:xfrm>
        </p:spPr>
        <p:txBody>
          <a:bodyPr>
            <a:normAutofit/>
          </a:bodyPr>
          <a:lstStyle/>
          <a:p>
            <a:r>
              <a:rPr lang="zh-CN" altLang="en-US" sz="2400" b="1" dirty="0"/>
              <a:t>大多数面向对象的语言都提供了类似</a:t>
            </a:r>
            <a:r>
              <a:rPr lang="en-US" altLang="zh-CN" sz="2400" b="1" dirty="0"/>
              <a:t>UML</a:t>
            </a:r>
            <a:r>
              <a:rPr lang="zh-CN" altLang="en-US" sz="2400" b="1" dirty="0"/>
              <a:t>包的机制，用于组织及避免类间的名称冲突。</a:t>
            </a:r>
          </a:p>
          <a:p>
            <a:endParaRPr lang="zh-CN" altLang="en-US" sz="2400" b="1" dirty="0"/>
          </a:p>
          <a:p>
            <a:r>
              <a:rPr lang="zh-CN" altLang="en-US" sz="2400" b="1" dirty="0"/>
              <a:t>例如</a:t>
            </a:r>
            <a:r>
              <a:rPr lang="en-US" altLang="zh-CN" sz="2400" b="1" dirty="0"/>
              <a:t>Java</a:t>
            </a:r>
            <a:r>
              <a:rPr lang="zh-CN" altLang="en-US" sz="2400" b="1" dirty="0"/>
              <a:t>中的</a:t>
            </a:r>
            <a:r>
              <a:rPr lang="zh-CN" altLang="en-US" sz="2400" b="1" dirty="0" smtClean="0">
                <a:solidFill>
                  <a:srgbClr val="00B050"/>
                </a:solidFill>
              </a:rPr>
              <a:t>包（</a:t>
            </a:r>
            <a:r>
              <a:rPr lang="en-US" altLang="zh-CN" sz="2400" b="1" dirty="0" smtClean="0">
                <a:solidFill>
                  <a:srgbClr val="00B050"/>
                </a:solidFill>
              </a:rPr>
              <a:t>package</a:t>
            </a:r>
            <a:r>
              <a:rPr lang="zh-CN" altLang="en-US" sz="2400" b="1" dirty="0" smtClean="0">
                <a:solidFill>
                  <a:srgbClr val="00B050"/>
                </a:solidFill>
              </a:rPr>
              <a:t>）</a:t>
            </a:r>
            <a:r>
              <a:rPr lang="zh-CN" altLang="en-US" sz="2400" b="1" dirty="0" smtClean="0"/>
              <a:t>机制</a:t>
            </a:r>
            <a:r>
              <a:rPr lang="zh-CN" altLang="en-US" sz="2400" b="1" dirty="0"/>
              <a:t>，</a:t>
            </a:r>
            <a:r>
              <a:rPr lang="en-US" altLang="zh-CN" sz="2400" b="1" dirty="0"/>
              <a:t>C#</a:t>
            </a:r>
            <a:r>
              <a:rPr lang="zh-CN" altLang="en-US" sz="2400" b="1" dirty="0"/>
              <a:t>、</a:t>
            </a:r>
            <a:r>
              <a:rPr lang="en-US" altLang="zh-CN" sz="2400" b="1" dirty="0"/>
              <a:t>C++</a:t>
            </a:r>
            <a:r>
              <a:rPr lang="zh-CN" altLang="en-US" sz="2400" b="1" dirty="0"/>
              <a:t>中的</a:t>
            </a:r>
            <a:r>
              <a:rPr lang="zh-CN" altLang="en-US" sz="2400" b="1" dirty="0">
                <a:solidFill>
                  <a:srgbClr val="00B050"/>
                </a:solidFill>
              </a:rPr>
              <a:t>命名空间</a:t>
            </a:r>
            <a:r>
              <a:rPr lang="zh-CN" altLang="en-US" sz="2400" b="1" dirty="0"/>
              <a:t>。用户可以使用</a:t>
            </a:r>
            <a:r>
              <a:rPr lang="en-US" altLang="zh-CN" sz="2400" b="1" dirty="0"/>
              <a:t>UML</a:t>
            </a:r>
            <a:r>
              <a:rPr lang="zh-CN" altLang="en-US" sz="2400" b="1" dirty="0"/>
              <a:t>包为这些结构建模。 </a:t>
            </a:r>
          </a:p>
          <a:p>
            <a:pPr lvl="1">
              <a:buFont typeface="Calibri" panose="020F0502020204030204" pitchFamily="34" charset="0"/>
              <a:buChar char="−"/>
            </a:pPr>
            <a:r>
              <a:rPr lang="en-US" altLang="zh-CN" sz="2200" dirty="0"/>
              <a:t>package ...</a:t>
            </a:r>
            <a:r>
              <a:rPr lang="zh-CN" altLang="en-US" sz="2200" dirty="0"/>
              <a:t>；</a:t>
            </a:r>
          </a:p>
          <a:p>
            <a:pPr lvl="1">
              <a:buFont typeface="Calibri" panose="020F0502020204030204" pitchFamily="34" charset="0"/>
              <a:buChar char="−"/>
            </a:pPr>
            <a:r>
              <a:rPr lang="en-US" altLang="zh-CN" sz="2200" dirty="0"/>
              <a:t>import </a:t>
            </a:r>
            <a:r>
              <a:rPr lang="zh-CN" altLang="en-US" sz="2200" dirty="0"/>
              <a:t>包名</a:t>
            </a:r>
            <a:r>
              <a:rPr lang="en-US" altLang="zh-CN" sz="2200" dirty="0"/>
              <a:t>.</a:t>
            </a:r>
            <a:r>
              <a:rPr lang="zh-CN" altLang="en-US" sz="2200" dirty="0"/>
              <a:t>类名</a:t>
            </a:r>
            <a:r>
              <a:rPr lang="en-US" altLang="zh-CN" sz="2200" dirty="0"/>
              <a:t>;</a:t>
            </a:r>
          </a:p>
          <a:p>
            <a:endParaRPr lang="en-US" altLang="zh-CN" sz="2400" b="1" dirty="0"/>
          </a:p>
        </p:txBody>
      </p:sp>
      <p:sp>
        <p:nvSpPr>
          <p:cNvPr id="4" name="Rectangle 2">
            <a:extLst>
              <a:ext uri="{FF2B5EF4-FFF2-40B4-BE49-F238E27FC236}">
                <a16:creationId xmlns:a16="http://schemas.microsoft.com/office/drawing/2014/main" id="{E2B0B265-3EE6-3240-9AE8-2D975593540E}"/>
              </a:ext>
            </a:extLst>
          </p:cNvPr>
          <p:cNvSpPr txBox="1">
            <a:spLocks noRot="1" noChangeArrowheads="1"/>
          </p:cNvSpPr>
          <p:nvPr/>
        </p:nvSpPr>
        <p:spPr>
          <a:xfrm>
            <a:off x="298450" y="25959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5914B252-3B6A-8640-8907-FC422879E6A8}"/>
              </a:ext>
            </a:extLst>
          </p:cNvPr>
          <p:cNvSpPr txBox="1"/>
          <p:nvPr/>
        </p:nvSpPr>
        <p:spPr>
          <a:xfrm>
            <a:off x="381000" y="128068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01414944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DD7406D8-B39F-2847-9332-0A1D96AA3004}"/>
              </a:ext>
            </a:extLst>
          </p:cNvPr>
          <p:cNvSpPr>
            <a:spLocks noGrp="1" noChangeArrowheads="1"/>
          </p:cNvSpPr>
          <p:nvPr>
            <p:ph type="body" idx="1"/>
          </p:nvPr>
        </p:nvSpPr>
        <p:spPr/>
        <p:txBody>
          <a:bodyPr/>
          <a:lstStyle/>
          <a:p>
            <a:r>
              <a:rPr lang="en-US" altLang="zh-CN" dirty="0"/>
              <a:t>2.1  </a:t>
            </a:r>
            <a:r>
              <a:rPr lang="zh-CN" altLang="en-US" b="1" dirty="0"/>
              <a:t>名称</a:t>
            </a:r>
          </a:p>
          <a:p>
            <a:r>
              <a:rPr lang="en-US" altLang="zh-CN" b="1" dirty="0"/>
              <a:t>2.2  </a:t>
            </a:r>
            <a:r>
              <a:rPr lang="zh-CN" altLang="en-US" b="1" dirty="0"/>
              <a:t>拥有的元素</a:t>
            </a:r>
          </a:p>
          <a:p>
            <a:r>
              <a:rPr lang="en-US" altLang="zh-CN" b="1" dirty="0"/>
              <a:t>2.3  </a:t>
            </a:r>
            <a:r>
              <a:rPr lang="zh-CN" altLang="en-US" b="1" dirty="0"/>
              <a:t>可见性</a:t>
            </a:r>
          </a:p>
          <a:p>
            <a:r>
              <a:rPr lang="en-US" altLang="zh-CN" b="1" dirty="0"/>
              <a:t>2.4  </a:t>
            </a:r>
            <a:r>
              <a:rPr lang="zh-CN" altLang="en-US" b="1" dirty="0"/>
              <a:t>引入与输出</a:t>
            </a:r>
          </a:p>
          <a:p>
            <a:r>
              <a:rPr lang="en-US" altLang="zh-CN" b="1" dirty="0"/>
              <a:t>2.5  </a:t>
            </a:r>
            <a:r>
              <a:rPr lang="zh-CN" altLang="en-US" b="1" dirty="0"/>
              <a:t>标准元素</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685800" y="43813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768350" y="145922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849847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E0ACCF2B-DF96-C240-B4C4-3A2953EF0EEE}"/>
              </a:ext>
            </a:extLst>
          </p:cNvPr>
          <p:cNvSpPr>
            <a:spLocks noGrp="1" noChangeArrowheads="1"/>
          </p:cNvSpPr>
          <p:nvPr>
            <p:ph type="body" sz="half" idx="1"/>
          </p:nvPr>
        </p:nvSpPr>
        <p:spPr>
          <a:xfrm>
            <a:off x="402956" y="1861217"/>
            <a:ext cx="8229600" cy="2316162"/>
          </a:xfrm>
        </p:spPr>
        <p:txBody>
          <a:bodyPr/>
          <a:lstStyle/>
          <a:p>
            <a:r>
              <a:rPr lang="zh-CN" altLang="en-US" sz="2600" b="1" dirty="0"/>
              <a:t>描述了类在软件系统中代表的事物（即对象）所具备的特性。 </a:t>
            </a:r>
          </a:p>
          <a:p>
            <a:r>
              <a:rPr lang="zh-CN" altLang="en-US" sz="2600" b="1" dirty="0"/>
              <a:t>类可以有任意数目的属性，也可以没有属性。 </a:t>
            </a:r>
          </a:p>
          <a:p>
            <a:r>
              <a:rPr lang="zh-CN" altLang="en-US" sz="2600" b="1" dirty="0"/>
              <a:t>在</a:t>
            </a:r>
            <a:r>
              <a:rPr lang="en-US" altLang="zh-CN" sz="2600" b="1" dirty="0"/>
              <a:t>UML</a:t>
            </a:r>
            <a:r>
              <a:rPr lang="zh-CN" altLang="en-US" sz="2600" b="1" dirty="0"/>
              <a:t>中，类属性的语法为：</a:t>
            </a:r>
          </a:p>
        </p:txBody>
      </p:sp>
      <p:pic>
        <p:nvPicPr>
          <p:cNvPr id="35850" name="Picture 10">
            <a:extLst>
              <a:ext uri="{FF2B5EF4-FFF2-40B4-BE49-F238E27FC236}">
                <a16:creationId xmlns:a16="http://schemas.microsoft.com/office/drawing/2014/main" id="{5E3A5D06-AA3A-E044-9F4D-08E01EDBC8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54710" y="4103160"/>
            <a:ext cx="7848600" cy="609600"/>
          </a:xfrm>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24E82E90-CC61-094D-AAD9-5AAEE64C1BE5}"/>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37A84C4-A4B9-8148-AC8E-E70ECEE175EE}"/>
              </a:ext>
            </a:extLst>
          </p:cNvPr>
          <p:cNvSpPr txBox="1"/>
          <p:nvPr/>
        </p:nvSpPr>
        <p:spPr>
          <a:xfrm>
            <a:off x="402956" y="1181414"/>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52907930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D7C5EC21-4797-7740-BEE8-848F55A5992C}"/>
              </a:ext>
            </a:extLst>
          </p:cNvPr>
          <p:cNvSpPr>
            <a:spLocks noGrp="1" noChangeArrowheads="1"/>
          </p:cNvSpPr>
          <p:nvPr>
            <p:ph type="body" sz="half" idx="1"/>
          </p:nvPr>
        </p:nvSpPr>
        <p:spPr>
          <a:xfrm>
            <a:off x="443553" y="2124374"/>
            <a:ext cx="8229600" cy="955698"/>
          </a:xfrm>
        </p:spPr>
        <p:txBody>
          <a:bodyPr>
            <a:normAutofit/>
          </a:bodyPr>
          <a:lstStyle/>
          <a:p>
            <a:r>
              <a:rPr lang="zh-CN" altLang="en-US" sz="2400" b="1" dirty="0"/>
              <a:t>每个包必须有一个与其他包相区别的名称。</a:t>
            </a:r>
          </a:p>
          <a:p>
            <a:r>
              <a:rPr lang="zh-CN" altLang="en-US" sz="2400" b="1" dirty="0"/>
              <a:t>两种形式：</a:t>
            </a:r>
            <a:r>
              <a:rPr lang="zh-CN" altLang="en-US" sz="2400" b="1" dirty="0">
                <a:solidFill>
                  <a:srgbClr val="990000"/>
                </a:solidFill>
              </a:rPr>
              <a:t>简单名</a:t>
            </a:r>
            <a:r>
              <a:rPr lang="zh-CN" altLang="en-US" sz="2400" b="1" dirty="0"/>
              <a:t>和</a:t>
            </a:r>
            <a:r>
              <a:rPr lang="zh-CN" altLang="en-US" sz="2400" b="1" dirty="0">
                <a:solidFill>
                  <a:srgbClr val="990000"/>
                </a:solidFill>
              </a:rPr>
              <a:t>路径名</a:t>
            </a:r>
            <a:r>
              <a:rPr lang="zh-CN" altLang="en-US" sz="2400" b="1" dirty="0"/>
              <a:t>。</a:t>
            </a:r>
          </a:p>
        </p:txBody>
      </p:sp>
      <p:pic>
        <p:nvPicPr>
          <p:cNvPr id="29701" name="Picture 5">
            <a:extLst>
              <a:ext uri="{FF2B5EF4-FFF2-40B4-BE49-F238E27FC236}">
                <a16:creationId xmlns:a16="http://schemas.microsoft.com/office/drawing/2014/main" id="{45B67F3C-615A-3A48-A895-87D17D5ED5D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9470" y="4094328"/>
            <a:ext cx="5419725" cy="2085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2" name="AutoShape 6">
            <a:extLst>
              <a:ext uri="{FF2B5EF4-FFF2-40B4-BE49-F238E27FC236}">
                <a16:creationId xmlns:a16="http://schemas.microsoft.com/office/drawing/2014/main" id="{792DB745-4FBE-0947-9D6E-BE2C21D939BE}"/>
              </a:ext>
            </a:extLst>
          </p:cNvPr>
          <p:cNvSpPr>
            <a:spLocks noChangeArrowheads="1"/>
          </p:cNvSpPr>
          <p:nvPr/>
        </p:nvSpPr>
        <p:spPr bwMode="auto">
          <a:xfrm>
            <a:off x="6248400" y="2819400"/>
            <a:ext cx="2667000" cy="2743200"/>
          </a:xfrm>
          <a:prstGeom prst="wedgeRectCallout">
            <a:avLst>
              <a:gd name="adj1" fmla="val -58037"/>
              <a:gd name="adj2" fmla="val -25056"/>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lang="zh-CN" altLang="en-US" sz="2400" b="1">
                <a:solidFill>
                  <a:srgbClr val="0000CC"/>
                </a:solidFill>
              </a:rPr>
              <a:t>路径名指定包所在的包。</a:t>
            </a:r>
          </a:p>
          <a:p>
            <a:pPr>
              <a:buFontTx/>
              <a:buAutoNum type="arabicPeriod"/>
            </a:pPr>
            <a:r>
              <a:rPr lang="zh-CN" altLang="en-US" sz="2400" b="1">
                <a:solidFill>
                  <a:srgbClr val="FF0000"/>
                </a:solidFill>
              </a:rPr>
              <a:t>包可以嵌套，但在实际应用中，嵌套层次不应过深</a:t>
            </a:r>
          </a:p>
        </p:txBody>
      </p:sp>
      <p:sp>
        <p:nvSpPr>
          <p:cNvPr id="6"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685800" y="438137"/>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C0CEC170-06F8-BA42-B31D-61DE374D69F7}"/>
              </a:ext>
            </a:extLst>
          </p:cNvPr>
          <p:cNvSpPr txBox="1"/>
          <p:nvPr/>
        </p:nvSpPr>
        <p:spPr>
          <a:xfrm>
            <a:off x="768350" y="145922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名称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55963677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CE17F186-59BC-2548-BAE6-2043C9B47935}"/>
              </a:ext>
            </a:extLst>
          </p:cNvPr>
          <p:cNvSpPr>
            <a:spLocks noGrp="1" noChangeArrowheads="1"/>
          </p:cNvSpPr>
          <p:nvPr>
            <p:ph type="body" idx="1"/>
          </p:nvPr>
        </p:nvSpPr>
        <p:spPr>
          <a:xfrm>
            <a:off x="358452" y="1785852"/>
            <a:ext cx="8427096" cy="5072148"/>
          </a:xfrm>
        </p:spPr>
        <p:txBody>
          <a:bodyPr>
            <a:normAutofit/>
          </a:bodyPr>
          <a:lstStyle/>
          <a:p>
            <a:pPr>
              <a:lnSpc>
                <a:spcPct val="90000"/>
              </a:lnSpc>
            </a:pPr>
            <a:r>
              <a:rPr lang="zh-CN" altLang="en-US" sz="2400" b="1" dirty="0"/>
              <a:t>包拥有的元素：类、接口、组件、节点、协作、用例、图以及其他包。 </a:t>
            </a:r>
          </a:p>
          <a:p>
            <a:pPr>
              <a:lnSpc>
                <a:spcPct val="90000"/>
              </a:lnSpc>
            </a:pPr>
            <a:r>
              <a:rPr lang="zh-CN" altLang="en-US" sz="2400" b="1" dirty="0">
                <a:solidFill>
                  <a:srgbClr val="006600"/>
                </a:solidFill>
              </a:rPr>
              <a:t>一个模型元素不能被一个以上的包所拥有。</a:t>
            </a:r>
            <a:endParaRPr lang="zh-CN" altLang="en-US" sz="2400" b="1" dirty="0"/>
          </a:p>
          <a:p>
            <a:pPr>
              <a:lnSpc>
                <a:spcPct val="90000"/>
              </a:lnSpc>
            </a:pPr>
            <a:r>
              <a:rPr lang="zh-CN" altLang="en-US" sz="2400" b="1" dirty="0">
                <a:solidFill>
                  <a:srgbClr val="FF0000"/>
                </a:solidFill>
              </a:rPr>
              <a:t>如果包被撤销，其中的元素也要被撤销。</a:t>
            </a:r>
            <a:r>
              <a:rPr lang="zh-CN" altLang="en-US" sz="2400" b="1" dirty="0"/>
              <a:t> </a:t>
            </a:r>
          </a:p>
          <a:p>
            <a:pPr>
              <a:lnSpc>
                <a:spcPct val="90000"/>
              </a:lnSpc>
            </a:pPr>
            <a:r>
              <a:rPr lang="zh-CN" altLang="en-US" sz="2400" b="1" dirty="0"/>
              <a:t>一个包形成了一个命名空间。 （在不同的包中可以拥有名字相同的不同元素）</a:t>
            </a:r>
          </a:p>
          <a:p>
            <a:pPr>
              <a:lnSpc>
                <a:spcPct val="90000"/>
              </a:lnSpc>
              <a:buFont typeface="Wingdings" pitchFamily="2" charset="2"/>
              <a:buNone/>
            </a:pPr>
            <a:r>
              <a:rPr lang="zh-CN" altLang="en-US" sz="2400" b="1" dirty="0"/>
              <a:t>   </a:t>
            </a:r>
            <a:r>
              <a:rPr lang="zh-CN" altLang="en-US" sz="2400" b="1" dirty="0">
                <a:solidFill>
                  <a:srgbClr val="0000CC"/>
                </a:solidFill>
              </a:rPr>
              <a:t>一个包中的元素使用本包中的其它元素只需要</a:t>
            </a:r>
            <a:r>
              <a:rPr lang="zh-CN" altLang="en-US" sz="2400" b="1" dirty="0">
                <a:solidFill>
                  <a:srgbClr val="00B050"/>
                </a:solidFill>
              </a:rPr>
              <a:t>元素名称</a:t>
            </a:r>
            <a:r>
              <a:rPr lang="zh-CN" altLang="en-US" sz="2400" b="1" dirty="0">
                <a:solidFill>
                  <a:srgbClr val="0000CC"/>
                </a:solidFill>
              </a:rPr>
              <a:t>，一个包中的元素要使用另一个包中的元素需要指出元素</a:t>
            </a:r>
            <a:r>
              <a:rPr lang="zh-CN" altLang="en-US" sz="2400" b="1" dirty="0">
                <a:solidFill>
                  <a:srgbClr val="00B050"/>
                </a:solidFill>
              </a:rPr>
              <a:t>所在的包及名称。</a:t>
            </a:r>
          </a:p>
        </p:txBody>
      </p:sp>
      <p:sp>
        <p:nvSpPr>
          <p:cNvPr id="31748" name="AutoShape 4">
            <a:extLst>
              <a:ext uri="{FF2B5EF4-FFF2-40B4-BE49-F238E27FC236}">
                <a16:creationId xmlns:a16="http://schemas.microsoft.com/office/drawing/2014/main" id="{7D94A7B4-FEE4-A642-9811-A2779088E336}"/>
              </a:ext>
            </a:extLst>
          </p:cNvPr>
          <p:cNvSpPr>
            <a:spLocks noChangeArrowheads="1"/>
          </p:cNvSpPr>
          <p:nvPr/>
        </p:nvSpPr>
        <p:spPr bwMode="auto">
          <a:xfrm>
            <a:off x="5425327" y="2082392"/>
            <a:ext cx="3657600" cy="457200"/>
          </a:xfrm>
          <a:prstGeom prst="wedgeRectCallout">
            <a:avLst>
              <a:gd name="adj1" fmla="val -58116"/>
              <a:gd name="adj2" fmla="val 197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体现了一种组合关系</a:t>
            </a:r>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拥有的元素</a:t>
            </a:r>
            <a:endParaRPr kumimoji="1" lang="zh-CN" altLang="en-US" sz="2400" b="1" dirty="0">
              <a:solidFill>
                <a:srgbClr val="7030A0"/>
              </a:solidFill>
              <a:latin typeface="Heiti SC Medium" pitchFamily="2" charset="-128"/>
              <a:ea typeface="Heiti SC Medium" pitchFamily="2" charset="-128"/>
            </a:endParaRPr>
          </a:p>
        </p:txBody>
      </p:sp>
      <p:sp>
        <p:nvSpPr>
          <p:cNvPr id="8" name="Rectangle 3">
            <a:extLst>
              <a:ext uri="{FF2B5EF4-FFF2-40B4-BE49-F238E27FC236}">
                <a16:creationId xmlns:a16="http://schemas.microsoft.com/office/drawing/2014/main" id="{1914D6AC-3F58-844F-A70F-B558BB1F538B}"/>
              </a:ext>
            </a:extLst>
          </p:cNvPr>
          <p:cNvSpPr txBox="1">
            <a:spLocks noChangeArrowheads="1"/>
          </p:cNvSpPr>
          <p:nvPr/>
        </p:nvSpPr>
        <p:spPr>
          <a:xfrm>
            <a:off x="358451" y="5443676"/>
            <a:ext cx="8280581" cy="139971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a:t>大多数面向对象的语言都提供了类似</a:t>
            </a:r>
            <a:r>
              <a:rPr lang="en-US" altLang="zh-CN" b="1"/>
              <a:t>UML</a:t>
            </a:r>
            <a:r>
              <a:rPr lang="zh-CN" altLang="en-US" b="1"/>
              <a:t>包的机制，用于组织及避免类间的名称冲突。</a:t>
            </a:r>
          </a:p>
          <a:p>
            <a:r>
              <a:rPr lang="zh-CN" altLang="en-US" b="1"/>
              <a:t>例如</a:t>
            </a:r>
            <a:r>
              <a:rPr lang="en-US" altLang="zh-CN" b="1"/>
              <a:t>Java</a:t>
            </a:r>
            <a:r>
              <a:rPr lang="zh-CN" altLang="en-US" b="1"/>
              <a:t>中的包机制，</a:t>
            </a:r>
            <a:r>
              <a:rPr lang="en-US" altLang="zh-CN" b="1"/>
              <a:t>C#</a:t>
            </a:r>
            <a:r>
              <a:rPr lang="zh-CN" altLang="en-US" b="1"/>
              <a:t>、</a:t>
            </a:r>
            <a:r>
              <a:rPr lang="en-US" altLang="zh-CN" b="1"/>
              <a:t>C++</a:t>
            </a:r>
            <a:r>
              <a:rPr lang="zh-CN" altLang="en-US" b="1"/>
              <a:t>中的命名空间。用户可以使用</a:t>
            </a:r>
            <a:r>
              <a:rPr lang="en-US" altLang="zh-CN" b="1"/>
              <a:t>UML</a:t>
            </a:r>
            <a:r>
              <a:rPr lang="zh-CN" altLang="en-US" b="1"/>
              <a:t>包为这些结构建模。 </a:t>
            </a:r>
          </a:p>
          <a:p>
            <a:endParaRPr lang="zh-CN" altLang="en-US" b="1"/>
          </a:p>
          <a:p>
            <a:endParaRPr lang="en-US" altLang="zh-CN" dirty="0"/>
          </a:p>
        </p:txBody>
      </p:sp>
    </p:spTree>
    <p:extLst>
      <p:ext uri="{BB962C8B-B14F-4D97-AF65-F5344CB8AC3E}">
        <p14:creationId xmlns:p14="http://schemas.microsoft.com/office/powerpoint/2010/main" val="221941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fade">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fade">
                                      <p:cBhvr>
                                        <p:cTn id="22" dur="500"/>
                                        <p:tgtEl>
                                          <p:spTgt spid="31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fade">
                                      <p:cBhvr>
                                        <p:cTn id="27"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5">
            <a:extLst>
              <a:ext uri="{FF2B5EF4-FFF2-40B4-BE49-F238E27FC236}">
                <a16:creationId xmlns:a16="http://schemas.microsoft.com/office/drawing/2014/main" id="{CB9A8CED-620D-C044-B737-3C8C27889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032" y="2428105"/>
            <a:ext cx="5407925" cy="3180912"/>
          </a:xfrm>
          <a:prstGeom prst="rect">
            <a:avLst/>
          </a:prstGeom>
          <a:noFill/>
          <a:extLst>
            <a:ext uri="{909E8E84-426E-40DD-AFC4-6F175D3DCCD1}">
              <a14:hiddenFill xmlns:a14="http://schemas.microsoft.com/office/drawing/2010/main">
                <a:solidFill>
                  <a:srgbClr val="FFFFFF"/>
                </a:solidFill>
              </a14:hiddenFill>
            </a:ext>
          </a:extLst>
        </p:spPr>
      </p:pic>
      <p:sp>
        <p:nvSpPr>
          <p:cNvPr id="51206" name="AutoShape 6">
            <a:extLst>
              <a:ext uri="{FF2B5EF4-FFF2-40B4-BE49-F238E27FC236}">
                <a16:creationId xmlns:a16="http://schemas.microsoft.com/office/drawing/2014/main" id="{72EFC12C-AD70-D148-AD09-F2C4EC6269CC}"/>
              </a:ext>
            </a:extLst>
          </p:cNvPr>
          <p:cNvSpPr>
            <a:spLocks noChangeArrowheads="1"/>
          </p:cNvSpPr>
          <p:nvPr/>
        </p:nvSpPr>
        <p:spPr bwMode="auto">
          <a:xfrm>
            <a:off x="1600200" y="5715000"/>
            <a:ext cx="6019800" cy="914400"/>
          </a:xfrm>
          <a:prstGeom prst="wedgeRectCallout">
            <a:avLst>
              <a:gd name="adj1" fmla="val -45597"/>
              <a:gd name="adj2" fmla="val 2431"/>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包中也可以包含其它包   －－</a:t>
            </a:r>
            <a:r>
              <a:rPr lang="zh-CN" altLang="en-US" sz="2400" b="1">
                <a:solidFill>
                  <a:srgbClr val="FF0000"/>
                </a:solidFill>
              </a:rPr>
              <a:t>嵌套包</a:t>
            </a:r>
          </a:p>
          <a:p>
            <a:pPr algn="ctr"/>
            <a:r>
              <a:rPr lang="en-US" altLang="zh-CN" sz="2400" b="1"/>
              <a:t>Java   c#</a:t>
            </a:r>
            <a:r>
              <a:rPr lang="zh-CN" altLang="en-US" sz="2400" b="1"/>
              <a:t>都提供了嵌套包</a:t>
            </a:r>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拥有的元素</a:t>
            </a:r>
            <a:endParaRPr kumimoji="1" lang="zh-CN" altLang="en-US" sz="2400" b="1" dirty="0">
              <a:solidFill>
                <a:srgbClr val="7030A0"/>
              </a:solidFill>
              <a:latin typeface="Heiti SC Medium" pitchFamily="2" charset="-128"/>
              <a:ea typeface="Heiti SC Medium" pitchFamily="2" charset="-128"/>
            </a:endParaRPr>
          </a:p>
        </p:txBody>
      </p:sp>
      <p:sp>
        <p:nvSpPr>
          <p:cNvPr id="2" name="矩形 1"/>
          <p:cNvSpPr/>
          <p:nvPr/>
        </p:nvSpPr>
        <p:spPr>
          <a:xfrm>
            <a:off x="778705" y="1749156"/>
            <a:ext cx="4759636" cy="461665"/>
          </a:xfrm>
          <a:prstGeom prst="rect">
            <a:avLst/>
          </a:prstGeom>
        </p:spPr>
        <p:txBody>
          <a:bodyPr wrap="none">
            <a:spAutoFit/>
          </a:bodyPr>
          <a:lstStyle/>
          <a:p>
            <a:r>
              <a:rPr lang="en-US" altLang="zh-CN" sz="2400" dirty="0"/>
              <a:t>UML</a:t>
            </a:r>
            <a:r>
              <a:rPr lang="zh-CN" altLang="en-US" sz="2400" dirty="0"/>
              <a:t>有两种形式表示一个包的内容</a:t>
            </a:r>
          </a:p>
        </p:txBody>
      </p:sp>
    </p:spTree>
    <p:extLst>
      <p:ext uri="{BB962C8B-B14F-4D97-AF65-F5344CB8AC3E}">
        <p14:creationId xmlns:p14="http://schemas.microsoft.com/office/powerpoint/2010/main" val="360918433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14ECBB2C-3E6A-EB43-89B8-3A7CB7718AB6}"/>
              </a:ext>
            </a:extLst>
          </p:cNvPr>
          <p:cNvSpPr>
            <a:spLocks noGrp="1" noChangeArrowheads="1"/>
          </p:cNvSpPr>
          <p:nvPr>
            <p:ph type="body" idx="1"/>
          </p:nvPr>
        </p:nvSpPr>
        <p:spPr>
          <a:xfrm>
            <a:off x="249072" y="1981201"/>
            <a:ext cx="8763000" cy="3124200"/>
          </a:xfrm>
        </p:spPr>
        <p:txBody>
          <a:bodyPr>
            <a:normAutofit lnSpcReduction="10000"/>
          </a:bodyPr>
          <a:lstStyle/>
          <a:p>
            <a:pPr marL="609600" indent="-609600">
              <a:buFont typeface="Wingdings" pitchFamily="2" charset="2"/>
              <a:buNone/>
            </a:pPr>
            <a:r>
              <a:rPr lang="en-US" altLang="zh-CN" sz="2400" b="1" dirty="0">
                <a:solidFill>
                  <a:srgbClr val="0000CC"/>
                </a:solidFill>
              </a:rPr>
              <a:t>      </a:t>
            </a:r>
            <a:r>
              <a:rPr lang="zh-CN" altLang="en-US" sz="2400" b="1" dirty="0">
                <a:solidFill>
                  <a:srgbClr val="0000CC"/>
                </a:solidFill>
              </a:rPr>
              <a:t>包中元素的可见性用来控制包外部的元素访问包内元素的访问权限。</a:t>
            </a:r>
          </a:p>
          <a:p>
            <a:pPr marL="609600" indent="-609600">
              <a:buFont typeface="Wingdings" pitchFamily="2" charset="2"/>
              <a:buChar char="§"/>
            </a:pPr>
            <a:r>
              <a:rPr lang="zh-CN" altLang="en-US" sz="2400" b="1" dirty="0">
                <a:solidFill>
                  <a:srgbClr val="FF0000"/>
                </a:solidFill>
              </a:rPr>
              <a:t>包内公有的（</a:t>
            </a:r>
            <a:r>
              <a:rPr lang="en-US" altLang="zh-CN" sz="2400" b="1" dirty="0">
                <a:solidFill>
                  <a:srgbClr val="FF0000"/>
                </a:solidFill>
              </a:rPr>
              <a:t>public</a:t>
            </a:r>
            <a:r>
              <a:rPr lang="zh-CN" altLang="en-US" sz="2400" b="1" dirty="0">
                <a:solidFill>
                  <a:srgbClr val="FF0000"/>
                </a:solidFill>
              </a:rPr>
              <a:t>） “＋” </a:t>
            </a:r>
            <a:r>
              <a:rPr lang="zh-CN" altLang="en-US" sz="2400" b="1" dirty="0"/>
              <a:t>的元素可以被任何引入该包的包内元素访问</a:t>
            </a:r>
          </a:p>
          <a:p>
            <a:pPr marL="609600" indent="-609600"/>
            <a:r>
              <a:rPr lang="zh-CN" altLang="en-US" sz="2400" b="1" dirty="0">
                <a:solidFill>
                  <a:srgbClr val="FF0000"/>
                </a:solidFill>
              </a:rPr>
              <a:t>包内私有的（</a:t>
            </a:r>
            <a:r>
              <a:rPr lang="en-US" altLang="zh-CN" sz="2400" b="1" dirty="0">
                <a:solidFill>
                  <a:srgbClr val="FF0000"/>
                </a:solidFill>
              </a:rPr>
              <a:t>private</a:t>
            </a:r>
            <a:r>
              <a:rPr lang="zh-CN" altLang="en-US" sz="2400" b="1" dirty="0">
                <a:solidFill>
                  <a:srgbClr val="FF0000"/>
                </a:solidFill>
              </a:rPr>
              <a:t>）“－”</a:t>
            </a:r>
            <a:r>
              <a:rPr lang="zh-CN" altLang="en-US" sz="2400" b="1" dirty="0"/>
              <a:t>的元素只能被同一包内元素访问。</a:t>
            </a:r>
          </a:p>
          <a:p>
            <a:pPr marL="609600" indent="-609600">
              <a:buFont typeface="Wingdings" pitchFamily="2" charset="2"/>
              <a:buChar char="§"/>
            </a:pPr>
            <a:r>
              <a:rPr lang="zh-CN" altLang="en-US" sz="2400" b="1" dirty="0">
                <a:solidFill>
                  <a:srgbClr val="FF0000"/>
                </a:solidFill>
              </a:rPr>
              <a:t>包内受保护的（</a:t>
            </a:r>
            <a:r>
              <a:rPr lang="en-US" altLang="zh-CN" sz="2400" b="1" dirty="0">
                <a:solidFill>
                  <a:srgbClr val="FF0000"/>
                </a:solidFill>
              </a:rPr>
              <a:t>protected</a:t>
            </a:r>
            <a:r>
              <a:rPr lang="zh-CN" altLang="en-US" sz="2400" b="1" dirty="0">
                <a:solidFill>
                  <a:srgbClr val="FF0000"/>
                </a:solidFill>
              </a:rPr>
              <a:t>） “＃”</a:t>
            </a:r>
            <a:r>
              <a:rPr lang="zh-CN" altLang="en-US" sz="2400" b="1" dirty="0"/>
              <a:t>的元素只能被此包在继承关系上子包内元素访问。</a:t>
            </a:r>
          </a:p>
        </p:txBody>
      </p:sp>
      <p:pic>
        <p:nvPicPr>
          <p:cNvPr id="32773" name="Picture 5">
            <a:extLst>
              <a:ext uri="{FF2B5EF4-FFF2-40B4-BE49-F238E27FC236}">
                <a16:creationId xmlns:a16="http://schemas.microsoft.com/office/drawing/2014/main" id="{B171A58E-F82F-8046-81F8-F709C7D25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AutoShape 6">
            <a:extLst>
              <a:ext uri="{FF2B5EF4-FFF2-40B4-BE49-F238E27FC236}">
                <a16:creationId xmlns:a16="http://schemas.microsoft.com/office/drawing/2014/main" id="{DCF5051D-1908-DC42-8B64-D3BDC1A54BE5}"/>
              </a:ext>
            </a:extLst>
          </p:cNvPr>
          <p:cNvSpPr>
            <a:spLocks noChangeArrowheads="1"/>
          </p:cNvSpPr>
          <p:nvPr/>
        </p:nvSpPr>
        <p:spPr bwMode="auto">
          <a:xfrm>
            <a:off x="497006" y="5189862"/>
            <a:ext cx="8382000" cy="914400"/>
          </a:xfrm>
          <a:prstGeom prst="wedgeRectCallout">
            <a:avLst>
              <a:gd name="adj1" fmla="val -39301"/>
              <a:gd name="adj2" fmla="val 2708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t>如果一个元素对一个包是可见的，那么这个元素对嵌套于该包内的所有包都是可见的。</a:t>
            </a:r>
          </a:p>
        </p:txBody>
      </p:sp>
      <p:sp>
        <p:nvSpPr>
          <p:cNvPr id="7"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8" name="文本框 7">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包中元素的可见性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9997655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4CF16CE-3925-904B-903C-D1929CA42053}"/>
              </a:ext>
            </a:extLst>
          </p:cNvPr>
          <p:cNvSpPr>
            <a:spLocks noGrp="1" noChangeArrowheads="1"/>
          </p:cNvSpPr>
          <p:nvPr>
            <p:ph type="title"/>
          </p:nvPr>
        </p:nvSpPr>
        <p:spPr/>
        <p:txBody>
          <a:bodyPr/>
          <a:lstStyle/>
          <a:p>
            <a:endParaRPr lang="zh-CN" altLang="zh-CN"/>
          </a:p>
        </p:txBody>
      </p:sp>
      <p:sp>
        <p:nvSpPr>
          <p:cNvPr id="71683" name="Rectangle 3">
            <a:extLst>
              <a:ext uri="{FF2B5EF4-FFF2-40B4-BE49-F238E27FC236}">
                <a16:creationId xmlns:a16="http://schemas.microsoft.com/office/drawing/2014/main" id="{E520DC0E-0B43-9442-AF97-F98A97B5573B}"/>
              </a:ext>
            </a:extLst>
          </p:cNvPr>
          <p:cNvSpPr>
            <a:spLocks noGrp="1" noChangeArrowheads="1"/>
          </p:cNvSpPr>
          <p:nvPr>
            <p:ph type="body" idx="1"/>
          </p:nvPr>
        </p:nvSpPr>
        <p:spPr/>
        <p:txBody>
          <a:bodyPr/>
          <a:lstStyle/>
          <a:p>
            <a:endParaRPr lang="zh-CN" altLang="zh-CN"/>
          </a:p>
        </p:txBody>
      </p:sp>
      <p:pic>
        <p:nvPicPr>
          <p:cNvPr id="71684" name="Picture 4">
            <a:extLst>
              <a:ext uri="{FF2B5EF4-FFF2-40B4-BE49-F238E27FC236}">
                <a16:creationId xmlns:a16="http://schemas.microsoft.com/office/drawing/2014/main" id="{5DB6056F-2708-D048-9A8C-B8E406BCF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001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71685" name="Picture 5">
            <a:extLst>
              <a:ext uri="{FF2B5EF4-FFF2-40B4-BE49-F238E27FC236}">
                <a16:creationId xmlns:a16="http://schemas.microsoft.com/office/drawing/2014/main" id="{67BA812A-9A31-EB4B-8F0E-6AF81208F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267200"/>
            <a:ext cx="3124200" cy="2109788"/>
          </a:xfrm>
          <a:prstGeom prst="rect">
            <a:avLst/>
          </a:prstGeom>
          <a:noFill/>
          <a:extLst>
            <a:ext uri="{909E8E84-426E-40DD-AFC4-6F175D3DCCD1}">
              <a14:hiddenFill xmlns:a14="http://schemas.microsoft.com/office/drawing/2010/main">
                <a:solidFill>
                  <a:srgbClr val="FFFFFF"/>
                </a:solidFill>
              </a14:hiddenFill>
            </a:ext>
          </a:extLst>
        </p:spPr>
      </p:pic>
      <p:pic>
        <p:nvPicPr>
          <p:cNvPr id="71686" name="Picture 6">
            <a:extLst>
              <a:ext uri="{FF2B5EF4-FFF2-40B4-BE49-F238E27FC236}">
                <a16:creationId xmlns:a16="http://schemas.microsoft.com/office/drawing/2014/main" id="{52E76CCB-2AB9-7F4E-8E11-3757AC036D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38600"/>
            <a:ext cx="5791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53384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4EA427F7-DD4F-5A41-BEE9-5458AF96AAE9}"/>
              </a:ext>
            </a:extLst>
          </p:cNvPr>
          <p:cNvSpPr>
            <a:spLocks noGrp="1" noChangeArrowheads="1"/>
          </p:cNvSpPr>
          <p:nvPr>
            <p:ph type="body" idx="1"/>
          </p:nvPr>
        </p:nvSpPr>
        <p:spPr>
          <a:xfrm>
            <a:off x="304800" y="1524000"/>
            <a:ext cx="8534400" cy="5231642"/>
          </a:xfrm>
          <a:solidFill>
            <a:srgbClr val="FFFFFF"/>
          </a:solidFill>
        </p:spPr>
        <p:txBody>
          <a:bodyPr/>
          <a:lstStyle/>
          <a:p>
            <a:pPr>
              <a:buFont typeface="Wingdings" pitchFamily="2" charset="2"/>
              <a:buNone/>
            </a:pPr>
            <a:r>
              <a:rPr lang="zh-CN" altLang="en-US" b="1" dirty="0">
                <a:solidFill>
                  <a:srgbClr val="FF0000"/>
                </a:solidFill>
              </a:rPr>
              <a:t>输出（</a:t>
            </a:r>
            <a:r>
              <a:rPr lang="en-US" altLang="zh-CN" b="1" dirty="0">
                <a:solidFill>
                  <a:srgbClr val="FF0000"/>
                </a:solidFill>
              </a:rPr>
              <a:t>export</a:t>
            </a:r>
            <a:r>
              <a:rPr lang="zh-CN" altLang="en-US" b="1" dirty="0">
                <a:solidFill>
                  <a:srgbClr val="FF0000"/>
                </a:solidFill>
              </a:rPr>
              <a:t>）：		</a:t>
            </a:r>
            <a:r>
              <a:rPr lang="zh-CN" altLang="en-US" b="1" dirty="0"/>
              <a:t>		  </a:t>
            </a:r>
          </a:p>
          <a:p>
            <a:pPr>
              <a:buFont typeface="Wingdings" pitchFamily="2" charset="2"/>
              <a:buNone/>
            </a:pPr>
            <a:r>
              <a:rPr lang="zh-CN" altLang="en-US" b="1" dirty="0"/>
              <a:t>     包的公共部分</a:t>
            </a:r>
            <a:r>
              <a:rPr lang="zh-CN" altLang="en-US" sz="2400" b="1" dirty="0"/>
              <a:t>称为输出。</a:t>
            </a:r>
          </a:p>
          <a:p>
            <a:pPr>
              <a:buFont typeface="Wingdings" pitchFamily="2" charset="2"/>
              <a:buNone/>
            </a:pPr>
            <a:endParaRPr lang="zh-CN" altLang="en-US" b="1" dirty="0"/>
          </a:p>
          <a:p>
            <a:pPr>
              <a:buFont typeface="Wingdings" pitchFamily="2" charset="2"/>
              <a:buNone/>
            </a:pPr>
            <a:endParaRPr lang="zh-CN" altLang="en-US" b="1" dirty="0"/>
          </a:p>
          <a:p>
            <a:pPr>
              <a:buFont typeface="Wingdings" pitchFamily="2" charset="2"/>
              <a:buNone/>
            </a:pPr>
            <a:endParaRPr lang="zh-CN" altLang="en-US" b="1" dirty="0"/>
          </a:p>
          <a:p>
            <a:pPr>
              <a:buNone/>
            </a:pPr>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包的版型</a:t>
            </a:r>
          </a:p>
          <a:p>
            <a:pPr>
              <a:buFont typeface="Wingdings" pitchFamily="2" charset="2"/>
              <a:buNone/>
            </a:pPr>
            <a:endParaRPr lang="en-US" altLang="zh-CN" b="1" dirty="0"/>
          </a:p>
        </p:txBody>
      </p:sp>
      <p:pic>
        <p:nvPicPr>
          <p:cNvPr id="72709" name="Picture 5">
            <a:extLst>
              <a:ext uri="{FF2B5EF4-FFF2-40B4-BE49-F238E27FC236}">
                <a16:creationId xmlns:a16="http://schemas.microsoft.com/office/drawing/2014/main" id="{FBFF5781-5792-A044-827E-69E96434F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5334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AutoShape 6">
            <a:extLst>
              <a:ext uri="{FF2B5EF4-FFF2-40B4-BE49-F238E27FC236}">
                <a16:creationId xmlns:a16="http://schemas.microsoft.com/office/drawing/2014/main" id="{CA053D20-CA9D-464A-95F1-4C10FF02989C}"/>
              </a:ext>
            </a:extLst>
          </p:cNvPr>
          <p:cNvSpPr>
            <a:spLocks noChangeArrowheads="1"/>
          </p:cNvSpPr>
          <p:nvPr/>
        </p:nvSpPr>
        <p:spPr bwMode="auto">
          <a:xfrm>
            <a:off x="4800600" y="2895600"/>
            <a:ext cx="4343400" cy="609600"/>
          </a:xfrm>
          <a:prstGeom prst="wedgeRectCallout">
            <a:avLst>
              <a:gd name="adj1" fmla="val -12681"/>
              <a:gd name="adj2" fmla="val -95051"/>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t>AWT</a:t>
            </a:r>
            <a:r>
              <a:rPr lang="zh-CN" altLang="en-US" sz="2400" b="1"/>
              <a:t>包的输出是元素</a:t>
            </a:r>
            <a:r>
              <a:rPr lang="en-US" altLang="zh-CN" sz="2400" b="1"/>
              <a:t>Window</a:t>
            </a:r>
          </a:p>
        </p:txBody>
      </p:sp>
      <p:pic>
        <p:nvPicPr>
          <p:cNvPr id="72711" name="Picture 7">
            <a:extLst>
              <a:ext uri="{FF2B5EF4-FFF2-40B4-BE49-F238E27FC236}">
                <a16:creationId xmlns:a16="http://schemas.microsoft.com/office/drawing/2014/main" id="{CEDFF5B0-2226-A949-A10E-063EFEE7B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452937"/>
            <a:ext cx="65532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72713" name="Picture 9">
            <a:extLst>
              <a:ext uri="{FF2B5EF4-FFF2-40B4-BE49-F238E27FC236}">
                <a16:creationId xmlns:a16="http://schemas.microsoft.com/office/drawing/2014/main" id="{4001E62D-7DCF-774F-BBE7-D6E3B712FD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810000"/>
            <a:ext cx="2438400" cy="304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9" name="文本框 8">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包的输出</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49778583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56" name="Picture 28">
            <a:extLst>
              <a:ext uri="{FF2B5EF4-FFF2-40B4-BE49-F238E27FC236}">
                <a16:creationId xmlns:a16="http://schemas.microsoft.com/office/drawing/2014/main" id="{9BF4F95C-8C6B-874C-A812-22980DBA8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59" y="1627287"/>
            <a:ext cx="7309513" cy="495775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8" name="文本框 7">
            <a:extLst>
              <a:ext uri="{FF2B5EF4-FFF2-40B4-BE49-F238E27FC236}">
                <a16:creationId xmlns:a16="http://schemas.microsoft.com/office/drawing/2014/main" id="{C0CEC170-06F8-BA42-B31D-61DE374D69F7}"/>
              </a:ext>
            </a:extLst>
          </p:cNvPr>
          <p:cNvSpPr txBox="1"/>
          <p:nvPr/>
        </p:nvSpPr>
        <p:spPr>
          <a:xfrm>
            <a:off x="441002" y="102108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包</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包的版型</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91350095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2BDBF40D-5E5B-5243-9DBC-F5BB427020E0}"/>
              </a:ext>
            </a:extLst>
          </p:cNvPr>
          <p:cNvSpPr>
            <a:spLocks noGrp="1" noChangeArrowheads="1"/>
          </p:cNvSpPr>
          <p:nvPr>
            <p:ph type="body" idx="1"/>
          </p:nvPr>
        </p:nvSpPr>
        <p:spPr>
          <a:xfrm>
            <a:off x="2543175" y="1835623"/>
            <a:ext cx="6400800" cy="4189863"/>
          </a:xfrm>
        </p:spPr>
        <p:txBody>
          <a:bodyPr>
            <a:normAutofit/>
          </a:bodyPr>
          <a:lstStyle/>
          <a:p>
            <a:pPr>
              <a:lnSpc>
                <a:spcPct val="90000"/>
              </a:lnSpc>
              <a:buFont typeface="Wingdings" panose="05000000000000000000" pitchFamily="2" charset="2"/>
              <a:buChar char="n"/>
            </a:pPr>
            <a:r>
              <a:rPr lang="zh-CN" altLang="en-US" sz="2400" b="1" dirty="0"/>
              <a:t>包之间的</a:t>
            </a:r>
            <a:r>
              <a:rPr lang="zh-CN" altLang="en-US" sz="2400" b="1" dirty="0">
                <a:solidFill>
                  <a:srgbClr val="FF0000"/>
                </a:solidFill>
              </a:rPr>
              <a:t>依赖关系</a:t>
            </a:r>
            <a:r>
              <a:rPr lang="zh-CN" altLang="en-US" sz="2400" b="1" dirty="0"/>
              <a:t>关系</a:t>
            </a:r>
          </a:p>
          <a:p>
            <a:pPr>
              <a:lnSpc>
                <a:spcPct val="90000"/>
              </a:lnSpc>
              <a:buFont typeface="Wingdings" pitchFamily="2" charset="2"/>
              <a:buNone/>
            </a:pPr>
            <a:endParaRPr lang="zh-CN" altLang="en-US" sz="2400" b="1" dirty="0">
              <a:solidFill>
                <a:srgbClr val="FF0000"/>
              </a:solidFill>
            </a:endParaRPr>
          </a:p>
          <a:p>
            <a:pPr>
              <a:lnSpc>
                <a:spcPct val="90000"/>
              </a:lnSpc>
            </a:pPr>
            <a:r>
              <a:rPr lang="zh-CN" altLang="en-US" sz="2400" b="1" dirty="0"/>
              <a:t>如果两个包中的元素之间有依赖关系，则这两个包之间就存在依赖关系。</a:t>
            </a:r>
          </a:p>
          <a:p>
            <a:pPr>
              <a:lnSpc>
                <a:spcPct val="90000"/>
              </a:lnSpc>
            </a:pPr>
            <a:endParaRPr lang="zh-CN" altLang="en-US" sz="2400" b="1" dirty="0"/>
          </a:p>
          <a:p>
            <a:pPr>
              <a:lnSpc>
                <a:spcPct val="90000"/>
              </a:lnSpc>
            </a:pPr>
            <a:r>
              <a:rPr lang="zh-CN" altLang="en-US" sz="2400" b="1" dirty="0">
                <a:solidFill>
                  <a:srgbClr val="0000CC"/>
                </a:solidFill>
              </a:rPr>
              <a:t>包和包之间可以存在依赖关系，但这种依赖关系没有传递性。</a:t>
            </a:r>
          </a:p>
          <a:p>
            <a:pPr>
              <a:lnSpc>
                <a:spcPct val="90000"/>
              </a:lnSpc>
            </a:pPr>
            <a:endParaRPr lang="zh-CN" altLang="en-US" sz="2400" b="1" dirty="0">
              <a:solidFill>
                <a:srgbClr val="0000CC"/>
              </a:solidFill>
            </a:endParaRPr>
          </a:p>
          <a:p>
            <a:pPr>
              <a:lnSpc>
                <a:spcPct val="90000"/>
              </a:lnSpc>
            </a:pPr>
            <a:r>
              <a:rPr lang="zh-CN" altLang="en-US" sz="2400" b="1" dirty="0">
                <a:solidFill>
                  <a:srgbClr val="006600"/>
                </a:solidFill>
              </a:rPr>
              <a:t>导入依赖（</a:t>
            </a:r>
            <a:r>
              <a:rPr lang="en-US" altLang="zh-CN" sz="2400" b="1" dirty="0">
                <a:solidFill>
                  <a:srgbClr val="006600"/>
                </a:solidFill>
              </a:rPr>
              <a:t>import</a:t>
            </a:r>
            <a:r>
              <a:rPr lang="zh-CN" altLang="en-US" sz="2400" b="1" dirty="0">
                <a:solidFill>
                  <a:srgbClr val="006600"/>
                </a:solidFill>
              </a:rPr>
              <a:t>）和访问依赖（</a:t>
            </a:r>
            <a:r>
              <a:rPr lang="en-US" altLang="zh-CN" sz="2400" b="1" dirty="0">
                <a:solidFill>
                  <a:srgbClr val="006600"/>
                </a:solidFill>
              </a:rPr>
              <a:t>access</a:t>
            </a:r>
            <a:r>
              <a:rPr lang="zh-CN" altLang="en-US" sz="2400" b="1" dirty="0">
                <a:solidFill>
                  <a:srgbClr val="006600"/>
                </a:solidFill>
              </a:rPr>
              <a:t>）</a:t>
            </a:r>
          </a:p>
          <a:p>
            <a:pPr>
              <a:lnSpc>
                <a:spcPct val="90000"/>
              </a:lnSpc>
            </a:pPr>
            <a:endParaRPr lang="en-US" altLang="zh-CN" sz="2400" dirty="0">
              <a:solidFill>
                <a:srgbClr val="006600"/>
              </a:solidFill>
            </a:endParaRPr>
          </a:p>
        </p:txBody>
      </p:sp>
      <p:pic>
        <p:nvPicPr>
          <p:cNvPr id="74756" name="Picture 4">
            <a:extLst>
              <a:ext uri="{FF2B5EF4-FFF2-40B4-BE49-F238E27FC236}">
                <a16:creationId xmlns:a16="http://schemas.microsoft.com/office/drawing/2014/main" id="{2798BE28-8398-4F41-9761-28A6502CB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2238375"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a:t>
            </a:r>
            <a:r>
              <a:rPr kumimoji="1" lang="zh-CN" altLang="en-US" sz="2400" b="1" dirty="0">
                <a:solidFill>
                  <a:srgbClr val="FF0000"/>
                </a:solidFill>
                <a:latin typeface="Heiti SC Medium" pitchFamily="2" charset="-128"/>
                <a:ea typeface="Heiti SC Medium" pitchFamily="2" charset="-128"/>
              </a:rPr>
              <a:t>包之间的关系</a:t>
            </a:r>
            <a:r>
              <a:rPr kumimoji="1" lang="en-US" altLang="zh-CN" sz="2400" b="1" dirty="0">
                <a:solidFill>
                  <a:srgbClr val="FF0000"/>
                </a:solidFill>
                <a:latin typeface="Heiti SC Medium" pitchFamily="2" charset="-128"/>
                <a:ea typeface="Heiti SC Medium" pitchFamily="2" charset="-128"/>
              </a:rPr>
              <a:t>-</a:t>
            </a:r>
            <a:r>
              <a:rPr lang="zh-CN" altLang="en-US" sz="2400" b="1" dirty="0">
                <a:solidFill>
                  <a:srgbClr val="FF0000"/>
                </a:solidFill>
              </a:rPr>
              <a:t>依赖关系</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5132489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5">
            <a:extLst>
              <a:ext uri="{FF2B5EF4-FFF2-40B4-BE49-F238E27FC236}">
                <a16:creationId xmlns:a16="http://schemas.microsoft.com/office/drawing/2014/main" id="{F311A7F3-DDDA-5C45-8EAF-5FD3BE53474E}"/>
              </a:ext>
            </a:extLst>
          </p:cNvPr>
          <p:cNvSpPr>
            <a:spLocks noGrp="1" noChangeArrowheads="1"/>
          </p:cNvSpPr>
          <p:nvPr>
            <p:ph type="body" sz="half" idx="1"/>
          </p:nvPr>
        </p:nvSpPr>
        <p:spPr>
          <a:xfrm>
            <a:off x="358451" y="1610436"/>
            <a:ext cx="8266933" cy="5020670"/>
          </a:xfrm>
          <a:solidFill>
            <a:srgbClr val="FFFFFF"/>
          </a:solidFill>
        </p:spPr>
        <p:txBody>
          <a:bodyPr/>
          <a:lstStyle/>
          <a:p>
            <a:pPr>
              <a:buFont typeface="Wingdings" panose="05000000000000000000" pitchFamily="2" charset="2"/>
              <a:buChar char="n"/>
            </a:pPr>
            <a:r>
              <a:rPr lang="zh-CN" altLang="en-US" sz="2400" b="1" dirty="0">
                <a:solidFill>
                  <a:srgbClr val="FF0000"/>
                </a:solidFill>
              </a:rPr>
              <a:t>引入（导入）（</a:t>
            </a:r>
            <a:r>
              <a:rPr lang="en-US" altLang="zh-CN" sz="2400" b="1" dirty="0">
                <a:solidFill>
                  <a:srgbClr val="FF0000"/>
                </a:solidFill>
              </a:rPr>
              <a:t>import</a:t>
            </a:r>
            <a:r>
              <a:rPr lang="zh-CN" altLang="en-US" sz="2400" b="1" dirty="0">
                <a:solidFill>
                  <a:srgbClr val="FF0000"/>
                </a:solidFill>
              </a:rPr>
              <a:t>）依赖：</a:t>
            </a:r>
            <a:endParaRPr lang="zh-CN" altLang="en-US" sz="2400" b="1" dirty="0"/>
          </a:p>
          <a:p>
            <a:r>
              <a:rPr lang="zh-CN" altLang="en-US" sz="2400" b="1" dirty="0">
                <a:solidFill>
                  <a:srgbClr val="0000CC"/>
                </a:solidFill>
              </a:rPr>
              <a:t>当使用某个包中的元素时，如果未将包导入，则需要使用包名加元素名的形式引用指定的元素。</a:t>
            </a:r>
          </a:p>
          <a:p>
            <a:r>
              <a:rPr lang="zh-CN" altLang="en-US" sz="2400" b="1" dirty="0">
                <a:solidFill>
                  <a:srgbClr val="006600"/>
                </a:solidFill>
              </a:rPr>
              <a:t>当一个包将另一个包导入时，该包里的元素能够使用被导入包里的元素，而不必在使用时通过包名指定其中的元素。</a:t>
            </a:r>
          </a:p>
          <a:p>
            <a:r>
              <a:rPr lang="zh-CN" altLang="en-US" sz="2400" b="1" dirty="0"/>
              <a:t>在导入关系中，被导入的包称为目标包。要在</a:t>
            </a:r>
            <a:r>
              <a:rPr lang="en-US" altLang="zh-CN" sz="2400" b="1" dirty="0"/>
              <a:t>UML</a:t>
            </a:r>
            <a:r>
              <a:rPr lang="zh-CN" altLang="en-US" sz="2400" b="1" dirty="0"/>
              <a:t>中显示导入关系，需要画一条从包连接到目标包的依赖性箭头，再加上字符</a:t>
            </a:r>
            <a:r>
              <a:rPr lang="en-US" altLang="zh-CN" sz="2400" b="1" dirty="0"/>
              <a:t>import</a:t>
            </a:r>
            <a:r>
              <a:rPr lang="zh-CN" altLang="en-US" sz="2400" b="1" dirty="0"/>
              <a:t>。</a:t>
            </a:r>
          </a:p>
          <a:p>
            <a:endParaRPr lang="zh-CN" altLang="en-US" sz="2400" b="1" dirty="0"/>
          </a:p>
          <a:p>
            <a:pPr>
              <a:buFont typeface="Wingdings" pitchFamily="2" charset="2"/>
              <a:buNone/>
            </a:pPr>
            <a:endParaRPr lang="en-US" altLang="zh-CN" sz="2400" b="1" dirty="0">
              <a:solidFill>
                <a:srgbClr val="006600"/>
              </a:solidFill>
            </a:endParaRPr>
          </a:p>
        </p:txBody>
      </p:sp>
      <p:graphicFrame>
        <p:nvGraphicFramePr>
          <p:cNvPr id="52234" name="Object 10">
            <a:extLst>
              <a:ext uri="{FF2B5EF4-FFF2-40B4-BE49-F238E27FC236}">
                <a16:creationId xmlns:a16="http://schemas.microsoft.com/office/drawing/2014/main" id="{0389A667-8D04-B048-9D46-523D164D92D0}"/>
              </a:ext>
            </a:extLst>
          </p:cNvPr>
          <p:cNvGraphicFramePr>
            <a:graphicFrameLocks noGrp="1" noChangeAspect="1"/>
          </p:cNvGraphicFramePr>
          <p:nvPr>
            <p:ph sz="half" idx="2"/>
          </p:nvPr>
        </p:nvGraphicFramePr>
        <p:xfrm>
          <a:off x="3048000" y="5410200"/>
          <a:ext cx="3962400" cy="1160463"/>
        </p:xfrm>
        <a:graphic>
          <a:graphicData uri="http://schemas.openxmlformats.org/presentationml/2006/ole">
            <mc:AlternateContent xmlns:mc="http://schemas.openxmlformats.org/markup-compatibility/2006">
              <mc:Choice xmlns:v="urn:schemas-microsoft-com:vml" Requires="v">
                <p:oleObj spid="_x0000_s112705" r:id="rId3" imgW="1181100" imgH="355600" progId="Visio.Drawing.11">
                  <p:embed/>
                </p:oleObj>
              </mc:Choice>
              <mc:Fallback>
                <p:oleObj r:id="rId3" imgW="1181100" imgH="355600" progId="Visio.Drawing.11">
                  <p:embed/>
                  <p:pic>
                    <p:nvPicPr>
                      <p:cNvPr id="52234" name="Object 10">
                        <a:extLst>
                          <a:ext uri="{FF2B5EF4-FFF2-40B4-BE49-F238E27FC236}">
                            <a16:creationId xmlns:a16="http://schemas.microsoft.com/office/drawing/2014/main" id="{0389A667-8D04-B048-9D46-523D164D9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410200"/>
                        <a:ext cx="39624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6" name="AutoShape 12">
            <a:extLst>
              <a:ext uri="{FF2B5EF4-FFF2-40B4-BE49-F238E27FC236}">
                <a16:creationId xmlns:a16="http://schemas.microsoft.com/office/drawing/2014/main" id="{E532C865-A056-6C45-95D2-0DAC4BD10F0D}"/>
              </a:ext>
            </a:extLst>
          </p:cNvPr>
          <p:cNvSpPr>
            <a:spLocks noChangeArrowheads="1"/>
          </p:cNvSpPr>
          <p:nvPr/>
        </p:nvSpPr>
        <p:spPr bwMode="auto">
          <a:xfrm>
            <a:off x="7543800" y="5791200"/>
            <a:ext cx="914400" cy="457200"/>
          </a:xfrm>
          <a:prstGeom prst="wedgeRectCallout">
            <a:avLst>
              <a:gd name="adj1" fmla="val -104343"/>
              <a:gd name="adj2" fmla="val 291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目标包</a:t>
            </a:r>
          </a:p>
        </p:txBody>
      </p:sp>
      <p:sp>
        <p:nvSpPr>
          <p:cNvPr id="52237" name="AutoShape 13">
            <a:extLst>
              <a:ext uri="{FF2B5EF4-FFF2-40B4-BE49-F238E27FC236}">
                <a16:creationId xmlns:a16="http://schemas.microsoft.com/office/drawing/2014/main" id="{090DA606-2C10-F044-A306-4FA3F4DC723B}"/>
              </a:ext>
            </a:extLst>
          </p:cNvPr>
          <p:cNvSpPr>
            <a:spLocks noChangeArrowheads="1"/>
          </p:cNvSpPr>
          <p:nvPr/>
        </p:nvSpPr>
        <p:spPr bwMode="auto">
          <a:xfrm>
            <a:off x="1524000" y="5791200"/>
            <a:ext cx="990600" cy="457200"/>
          </a:xfrm>
          <a:prstGeom prst="wedgeRectCallout">
            <a:avLst>
              <a:gd name="adj1" fmla="val 102565"/>
              <a:gd name="adj2" fmla="val 34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源包</a:t>
            </a:r>
          </a:p>
        </p:txBody>
      </p:sp>
      <p:sp>
        <p:nvSpPr>
          <p:cNvPr id="8"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9" name="文本框 8">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683770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a:extLst>
              <a:ext uri="{FF2B5EF4-FFF2-40B4-BE49-F238E27FC236}">
                <a16:creationId xmlns:a16="http://schemas.microsoft.com/office/drawing/2014/main" id="{B24B637F-C9CB-994E-9FD4-F6E7B006BF4A}"/>
              </a:ext>
            </a:extLst>
          </p:cNvPr>
          <p:cNvSpPr>
            <a:spLocks noGrp="1" noChangeArrowheads="1"/>
          </p:cNvSpPr>
          <p:nvPr>
            <p:ph type="body" idx="1"/>
          </p:nvPr>
        </p:nvSpPr>
        <p:spPr>
          <a:xfrm>
            <a:off x="457199" y="1522460"/>
            <a:ext cx="7942997" cy="4970866"/>
          </a:xfrm>
        </p:spPr>
        <p:txBody>
          <a:bodyPr/>
          <a:lstStyle/>
          <a:p>
            <a:r>
              <a:rPr lang="zh-CN" altLang="en-US" sz="2800" b="1" dirty="0">
                <a:solidFill>
                  <a:srgbClr val="0000CC"/>
                </a:solidFill>
              </a:rPr>
              <a:t>引入</a:t>
            </a:r>
            <a:r>
              <a:rPr lang="en-US" altLang="zh-CN" sz="2800" b="1" dirty="0">
                <a:solidFill>
                  <a:srgbClr val="0000CC"/>
                </a:solidFill>
              </a:rPr>
              <a:t>import</a:t>
            </a:r>
            <a:r>
              <a:rPr lang="zh-CN" altLang="en-US" sz="2800" b="1" dirty="0">
                <a:solidFill>
                  <a:srgbClr val="0000CC"/>
                </a:solidFill>
              </a:rPr>
              <a:t>允许一个源包中的元素单向访问目标包中的元素，导入包时，只有目标包中的</a:t>
            </a:r>
            <a:r>
              <a:rPr lang="en-US" altLang="zh-CN" sz="2800" b="1" dirty="0">
                <a:solidFill>
                  <a:srgbClr val="0000CC"/>
                </a:solidFill>
              </a:rPr>
              <a:t>public</a:t>
            </a:r>
            <a:r>
              <a:rPr lang="zh-CN" altLang="en-US" sz="2800" b="1" dirty="0">
                <a:solidFill>
                  <a:srgbClr val="0000CC"/>
                </a:solidFill>
              </a:rPr>
              <a:t>元素（输出）可见的。</a:t>
            </a:r>
          </a:p>
          <a:p>
            <a:r>
              <a:rPr lang="zh-CN" altLang="en-US" sz="2800" b="1" dirty="0">
                <a:solidFill>
                  <a:srgbClr val="006600"/>
                </a:solidFill>
              </a:rPr>
              <a:t>一个包的输出</a:t>
            </a:r>
            <a:r>
              <a:rPr lang="zh-CN" altLang="en-US" sz="2800" b="1" dirty="0" smtClean="0">
                <a:solidFill>
                  <a:srgbClr val="006600"/>
                </a:solidFill>
              </a:rPr>
              <a:t>部分，仅</a:t>
            </a:r>
            <a:r>
              <a:rPr lang="zh-CN" altLang="en-US" sz="2800" b="1" dirty="0">
                <a:solidFill>
                  <a:srgbClr val="006600"/>
                </a:solidFill>
              </a:rPr>
              <a:t>对显式地引入这个包的其它包中元素是可见的。</a:t>
            </a:r>
          </a:p>
          <a:p>
            <a:endParaRPr lang="zh-CN" altLang="en-US" sz="2800" b="1" dirty="0">
              <a:solidFill>
                <a:srgbClr val="006600"/>
              </a:solidFill>
            </a:endParaRPr>
          </a:p>
          <a:p>
            <a:pPr>
              <a:buFont typeface="Wingdings" pitchFamily="2" charset="2"/>
              <a:buNone/>
            </a:pPr>
            <a:endParaRPr lang="en-US" altLang="zh-CN" sz="2800" dirty="0"/>
          </a:p>
        </p:txBody>
      </p:sp>
      <p:pic>
        <p:nvPicPr>
          <p:cNvPr id="59396" name="Picture 4">
            <a:extLst>
              <a:ext uri="{FF2B5EF4-FFF2-40B4-BE49-F238E27FC236}">
                <a16:creationId xmlns:a16="http://schemas.microsoft.com/office/drawing/2014/main" id="{97358016-2CA2-8845-884B-D71E7ABD5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307" y="3688261"/>
            <a:ext cx="5029200" cy="2994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6115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A8E56225-ACD6-8142-BDA2-73BD44955422}"/>
              </a:ext>
            </a:extLst>
          </p:cNvPr>
          <p:cNvSpPr>
            <a:spLocks noGrp="1" noChangeArrowheads="1"/>
          </p:cNvSpPr>
          <p:nvPr>
            <p:ph type="body" idx="1"/>
          </p:nvPr>
        </p:nvSpPr>
        <p:spPr>
          <a:xfrm>
            <a:off x="721751" y="2018674"/>
            <a:ext cx="7772400" cy="4050792"/>
          </a:xfrm>
        </p:spPr>
        <p:txBody>
          <a:bodyPr/>
          <a:lstStyle/>
          <a:p>
            <a:pPr marL="609600" indent="-609600"/>
            <a:r>
              <a:rPr kumimoji="1" lang="zh-Hans" altLang="en-US" sz="2400" b="1" dirty="0">
                <a:solidFill>
                  <a:srgbClr val="7030A0"/>
                </a:solidFill>
                <a:latin typeface="Heiti SC Medium" pitchFamily="2" charset="-128"/>
                <a:ea typeface="Heiti SC Medium" pitchFamily="2" charset="-128"/>
              </a:rPr>
              <a:t>可见性（可访问性）</a:t>
            </a:r>
            <a:endParaRPr lang="en-US" altLang="zh-CN" sz="2400" b="1" dirty="0">
              <a:solidFill>
                <a:srgbClr val="FF0000"/>
              </a:solidFill>
            </a:endParaRPr>
          </a:p>
          <a:p>
            <a:pPr marL="0" indent="0">
              <a:buNone/>
            </a:pPr>
            <a:r>
              <a:rPr lang="zh-Hans" altLang="en-US" sz="2400" b="1" dirty="0">
                <a:solidFill>
                  <a:srgbClr val="FF0000"/>
                </a:solidFill>
              </a:rPr>
              <a:t>  </a:t>
            </a:r>
            <a:r>
              <a:rPr lang="zh-CN" altLang="en-US" sz="2400" b="1" dirty="0">
                <a:solidFill>
                  <a:srgbClr val="FF0000"/>
                </a:solidFill>
              </a:rPr>
              <a:t>可见性描述了该属性对其它类是否可见，以及是否可以被其它类引用。</a:t>
            </a:r>
            <a:endParaRPr lang="zh-CN" altLang="en-US" b="1" dirty="0">
              <a:solidFill>
                <a:srgbClr val="FF0000"/>
              </a:solidFill>
            </a:endParaRPr>
          </a:p>
          <a:p>
            <a:pPr marL="609600" indent="-609600"/>
            <a:r>
              <a:rPr lang="zh-CN" altLang="en-US" b="1" dirty="0"/>
              <a:t>类型：</a:t>
            </a:r>
          </a:p>
          <a:p>
            <a:pPr marL="609600" indent="-609600">
              <a:buFont typeface="Wingdings" pitchFamily="2" charset="2"/>
              <a:buAutoNum type="circleNumDbPlain"/>
            </a:pPr>
            <a:r>
              <a:rPr lang="zh-CN" altLang="en-US" b="1" dirty="0">
                <a:solidFill>
                  <a:srgbClr val="0033CC"/>
                </a:solidFill>
              </a:rPr>
              <a:t>公有（</a:t>
            </a:r>
            <a:r>
              <a:rPr lang="en-US" altLang="zh-CN" b="1" dirty="0">
                <a:solidFill>
                  <a:srgbClr val="0033CC"/>
                </a:solidFill>
              </a:rPr>
              <a:t>Public</a:t>
            </a:r>
            <a:r>
              <a:rPr lang="zh-CN" altLang="en-US" b="1" dirty="0">
                <a:solidFill>
                  <a:srgbClr val="0033CC"/>
                </a:solidFill>
              </a:rPr>
              <a:t>）             “＋”</a:t>
            </a:r>
          </a:p>
          <a:p>
            <a:pPr marL="609600" indent="-609600">
              <a:buFont typeface="Wingdings" pitchFamily="2" charset="2"/>
              <a:buAutoNum type="circleNumDbPlain"/>
            </a:pPr>
            <a:r>
              <a:rPr lang="zh-CN" altLang="en-US" b="1" dirty="0">
                <a:solidFill>
                  <a:srgbClr val="0033CC"/>
                </a:solidFill>
              </a:rPr>
              <a:t>私有（</a:t>
            </a:r>
            <a:r>
              <a:rPr lang="en-US" altLang="zh-CN" b="1" dirty="0">
                <a:solidFill>
                  <a:srgbClr val="0033CC"/>
                </a:solidFill>
              </a:rPr>
              <a:t>Private</a:t>
            </a:r>
            <a:r>
              <a:rPr lang="zh-CN" altLang="en-US" b="1" dirty="0">
                <a:solidFill>
                  <a:srgbClr val="0033CC"/>
                </a:solidFill>
              </a:rPr>
              <a:t>）            “－”</a:t>
            </a:r>
          </a:p>
          <a:p>
            <a:pPr marL="609600" indent="-609600">
              <a:buFont typeface="Wingdings" pitchFamily="2" charset="2"/>
              <a:buAutoNum type="circleNumDbPlain"/>
            </a:pPr>
            <a:r>
              <a:rPr lang="zh-CN" altLang="en-US" b="1" dirty="0">
                <a:solidFill>
                  <a:srgbClr val="0033CC"/>
                </a:solidFill>
              </a:rPr>
              <a:t>受保护（</a:t>
            </a:r>
            <a:r>
              <a:rPr lang="en-US" altLang="zh-CN" b="1" dirty="0">
                <a:solidFill>
                  <a:srgbClr val="0033CC"/>
                </a:solidFill>
              </a:rPr>
              <a:t>Protected</a:t>
            </a:r>
            <a:r>
              <a:rPr lang="zh-CN" altLang="en-US" b="1" dirty="0">
                <a:solidFill>
                  <a:srgbClr val="0033CC"/>
                </a:solidFill>
              </a:rPr>
              <a:t>）     “＃”</a:t>
            </a:r>
            <a:endParaRPr lang="en-US" altLang="zh-CN" b="1" dirty="0">
              <a:solidFill>
                <a:srgbClr val="0033CC"/>
              </a:solidFill>
            </a:endParaRPr>
          </a:p>
          <a:p>
            <a:pPr marL="609600" indent="-609600">
              <a:buFont typeface="Wingdings" pitchFamily="2" charset="2"/>
              <a:buAutoNum type="circleNumDbPlain"/>
            </a:pPr>
            <a:r>
              <a:rPr lang="zh-CN" altLang="en-US" b="1" dirty="0">
                <a:solidFill>
                  <a:srgbClr val="0033CC"/>
                </a:solidFill>
              </a:rPr>
              <a:t>实现（</a:t>
            </a:r>
            <a:r>
              <a:rPr lang="en-US" altLang="zh-CN" b="1" dirty="0">
                <a:solidFill>
                  <a:srgbClr val="0033CC"/>
                </a:solidFill>
              </a:rPr>
              <a:t>implementation</a:t>
            </a:r>
            <a:r>
              <a:rPr lang="zh-CN" altLang="en-US" b="1" dirty="0">
                <a:solidFill>
                  <a:srgbClr val="0033CC"/>
                </a:solidFill>
              </a:rPr>
              <a:t>）“</a:t>
            </a:r>
            <a:r>
              <a:rPr lang="en-US" altLang="zh-CN" b="1" dirty="0">
                <a:solidFill>
                  <a:srgbClr val="0033CC"/>
                </a:solidFill>
              </a:rPr>
              <a:t>~</a:t>
            </a:r>
            <a:r>
              <a:rPr lang="zh-CN" altLang="en-US" b="1" dirty="0">
                <a:solidFill>
                  <a:srgbClr val="0033CC"/>
                </a:solidFill>
              </a:rPr>
              <a:t>” </a:t>
            </a:r>
          </a:p>
        </p:txBody>
      </p:sp>
      <p:sp>
        <p:nvSpPr>
          <p:cNvPr id="38917" name="AutoShape 5">
            <a:extLst>
              <a:ext uri="{FF2B5EF4-FFF2-40B4-BE49-F238E27FC236}">
                <a16:creationId xmlns:a16="http://schemas.microsoft.com/office/drawing/2014/main" id="{4D7DF309-2E54-F64E-94A3-BBEAEEEA3EA4}"/>
              </a:ext>
            </a:extLst>
          </p:cNvPr>
          <p:cNvSpPr>
            <a:spLocks noChangeArrowheads="1"/>
          </p:cNvSpPr>
          <p:nvPr/>
        </p:nvSpPr>
        <p:spPr bwMode="auto">
          <a:xfrm>
            <a:off x="6477000" y="3733800"/>
            <a:ext cx="2667000" cy="2209800"/>
          </a:xfrm>
          <a:prstGeom prst="wedgeRectCallout">
            <a:avLst>
              <a:gd name="adj1" fmla="val -23454"/>
              <a:gd name="adj2" fmla="val -56824"/>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t>注意：</a:t>
            </a:r>
          </a:p>
          <a:p>
            <a:r>
              <a:rPr lang="en-US" altLang="zh-CN" sz="2400" b="1"/>
              <a:t>UML</a:t>
            </a:r>
            <a:r>
              <a:rPr lang="zh-CN" altLang="en-US" sz="2400" b="1"/>
              <a:t>未规定默认的可见性，如果没有给出，表明该属性的可见性尚未定义。</a:t>
            </a:r>
          </a:p>
        </p:txBody>
      </p:sp>
      <p:sp>
        <p:nvSpPr>
          <p:cNvPr id="8" name="标题 1">
            <a:extLst>
              <a:ext uri="{FF2B5EF4-FFF2-40B4-BE49-F238E27FC236}">
                <a16:creationId xmlns:a16="http://schemas.microsoft.com/office/drawing/2014/main" id="{32F60E03-F4C6-0340-8E04-C31115FA55A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DF094300-B9DF-014D-883B-3A9DFAA9F6B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4"/>
          <a:stretch>
            <a:fillRect/>
          </a:stretch>
        </p:blipFill>
        <p:spPr>
          <a:xfrm>
            <a:off x="5421829" y="3666344"/>
            <a:ext cx="810644" cy="1722620"/>
          </a:xfrm>
          <a:prstGeom prst="rect">
            <a:avLst/>
          </a:prstGeom>
          <a:effectLst>
            <a:outerShdw blurRad="50800" dist="50800" dir="5400000" algn="ctr" rotWithShape="0">
              <a:srgbClr val="000000"/>
            </a:outerShdw>
            <a:softEdge rad="88900"/>
          </a:effectLst>
        </p:spPr>
      </p:pic>
    </p:spTree>
    <p:extLst>
      <p:ext uri="{BB962C8B-B14F-4D97-AF65-F5344CB8AC3E}">
        <p14:creationId xmlns:p14="http://schemas.microsoft.com/office/powerpoint/2010/main" val="12447485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a:extLst>
              <a:ext uri="{FF2B5EF4-FFF2-40B4-BE49-F238E27FC236}">
                <a16:creationId xmlns:a16="http://schemas.microsoft.com/office/drawing/2014/main" id="{8D49593B-74AB-144B-AE72-649CEAFDBE3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254752"/>
            <a:ext cx="5518245" cy="40551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1" name="AutoShape 5">
            <a:extLst>
              <a:ext uri="{FF2B5EF4-FFF2-40B4-BE49-F238E27FC236}">
                <a16:creationId xmlns:a16="http://schemas.microsoft.com/office/drawing/2014/main" id="{AF4AE1D2-42CD-C441-81ED-740B00B84C03}"/>
              </a:ext>
            </a:extLst>
          </p:cNvPr>
          <p:cNvSpPr>
            <a:spLocks noChangeArrowheads="1"/>
          </p:cNvSpPr>
          <p:nvPr/>
        </p:nvSpPr>
        <p:spPr bwMode="auto">
          <a:xfrm>
            <a:off x="685800" y="5486400"/>
            <a:ext cx="8001000" cy="1066800"/>
          </a:xfrm>
          <a:prstGeom prst="wedgeRectCallout">
            <a:avLst>
              <a:gd name="adj1" fmla="val 10852"/>
              <a:gd name="adj2" fmla="val -10252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solidFill>
                  <a:srgbClr val="FF0000"/>
                </a:solidFill>
              </a:rPr>
              <a:t>包之间建立引入关系后才能进行包之间的单向访问，并且包依赖是不可传递的。</a:t>
            </a:r>
          </a:p>
        </p:txBody>
      </p:sp>
      <p:sp>
        <p:nvSpPr>
          <p:cNvPr id="34823" name="AutoShape 7">
            <a:extLst>
              <a:ext uri="{FF2B5EF4-FFF2-40B4-BE49-F238E27FC236}">
                <a16:creationId xmlns:a16="http://schemas.microsoft.com/office/drawing/2014/main" id="{6FC6E00C-FCEC-074A-9B73-75537C2C073E}"/>
              </a:ext>
            </a:extLst>
          </p:cNvPr>
          <p:cNvSpPr>
            <a:spLocks noChangeArrowheads="1"/>
          </p:cNvSpPr>
          <p:nvPr/>
        </p:nvSpPr>
        <p:spPr bwMode="auto">
          <a:xfrm>
            <a:off x="6553200" y="228600"/>
            <a:ext cx="2362200" cy="4648200"/>
          </a:xfrm>
          <a:prstGeom prst="wedgeRectCallout">
            <a:avLst>
              <a:gd name="adj1" fmla="val -29773"/>
              <a:gd name="adj2" fmla="val -95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a:p>
          <a:p>
            <a:pPr algn="ctr"/>
            <a:r>
              <a:rPr lang="zh-CN" altLang="en-US" sz="2400" b="1">
                <a:solidFill>
                  <a:srgbClr val="FF0000"/>
                </a:solidFill>
              </a:rPr>
              <a:t>思考？</a:t>
            </a:r>
          </a:p>
          <a:p>
            <a:r>
              <a:rPr lang="en-US" altLang="zh-CN" sz="2000" b="1"/>
              <a:t>1.Package1</a:t>
            </a:r>
            <a:r>
              <a:rPr lang="zh-CN" altLang="en-US" sz="2000" b="1"/>
              <a:t>、</a:t>
            </a:r>
            <a:r>
              <a:rPr lang="en-US" altLang="zh-CN" sz="2000" b="1"/>
              <a:t>Package2</a:t>
            </a:r>
          </a:p>
          <a:p>
            <a:r>
              <a:rPr lang="en-US" altLang="zh-CN" sz="2000" b="1"/>
              <a:t>   </a:t>
            </a:r>
            <a:r>
              <a:rPr lang="zh-CN" altLang="en-US" sz="2000" b="1"/>
              <a:t>能访问哪个包中的哪个元素。是否可以访问</a:t>
            </a:r>
            <a:r>
              <a:rPr lang="en-US" altLang="zh-CN" sz="2000" b="1"/>
              <a:t>Package4</a:t>
            </a:r>
            <a:r>
              <a:rPr lang="zh-CN" altLang="en-US" sz="2000" b="1"/>
              <a:t>中元素。</a:t>
            </a:r>
          </a:p>
          <a:p>
            <a:r>
              <a:rPr lang="en-US" altLang="zh-CN" sz="2000" b="1">
                <a:solidFill>
                  <a:srgbClr val="0000CC"/>
                </a:solidFill>
              </a:rPr>
              <a:t>2.Package1</a:t>
            </a:r>
            <a:r>
              <a:rPr lang="zh-CN" altLang="en-US" sz="2000" b="1">
                <a:solidFill>
                  <a:srgbClr val="0000CC"/>
                </a:solidFill>
              </a:rPr>
              <a:t>能否直接访问</a:t>
            </a:r>
            <a:r>
              <a:rPr lang="en-US" altLang="zh-CN" sz="2000" b="1">
                <a:solidFill>
                  <a:srgbClr val="0000CC"/>
                </a:solidFill>
              </a:rPr>
              <a:t>Package3</a:t>
            </a:r>
            <a:r>
              <a:rPr lang="zh-CN" altLang="en-US" sz="2000" b="1">
                <a:solidFill>
                  <a:srgbClr val="0000CC"/>
                </a:solidFill>
              </a:rPr>
              <a:t>中元素？为什么</a:t>
            </a:r>
          </a:p>
          <a:p>
            <a:endParaRPr lang="en-US" altLang="zh-CN" sz="2000" b="1">
              <a:solidFill>
                <a:srgbClr val="0000CC"/>
              </a:solidFill>
            </a:endParaRPr>
          </a:p>
        </p:txBody>
      </p:sp>
      <p:sp>
        <p:nvSpPr>
          <p:cNvPr id="6"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7" name="文本框 6">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9394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fade">
                                      <p:cBhvr>
                                        <p:cTn id="7"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E73BDC91-45F1-E14D-97B7-15B7BFF7F8DF}"/>
              </a:ext>
            </a:extLst>
          </p:cNvPr>
          <p:cNvSpPr>
            <a:spLocks noGrp="1" noChangeArrowheads="1"/>
          </p:cNvSpPr>
          <p:nvPr>
            <p:ph type="body" idx="1"/>
          </p:nvPr>
        </p:nvSpPr>
        <p:spPr>
          <a:xfrm>
            <a:off x="256094" y="1641142"/>
            <a:ext cx="8686800" cy="4220571"/>
          </a:xfrm>
        </p:spPr>
        <p:txBody>
          <a:bodyPr>
            <a:noAutofit/>
          </a:bodyPr>
          <a:lstStyle/>
          <a:p>
            <a:pPr>
              <a:buFont typeface="Wingdings" panose="05000000000000000000" pitchFamily="2" charset="2"/>
              <a:buChar char="n"/>
            </a:pPr>
            <a:r>
              <a:rPr lang="zh-CN" altLang="en-US" sz="2400" b="1" dirty="0">
                <a:solidFill>
                  <a:srgbClr val="FF0000"/>
                </a:solidFill>
              </a:rPr>
              <a:t>引入（导入）和访问依赖</a:t>
            </a:r>
          </a:p>
          <a:p>
            <a:pPr marL="609600" indent="-609600">
              <a:buFont typeface="Wingdings" pitchFamily="2" charset="2"/>
              <a:buChar char="§"/>
            </a:pPr>
            <a:r>
              <a:rPr lang="zh-CN" altLang="en-US" sz="2400" b="1" dirty="0">
                <a:solidFill>
                  <a:srgbClr val="FF0000"/>
                </a:solidFill>
              </a:rPr>
              <a:t> </a:t>
            </a:r>
            <a:r>
              <a:rPr lang="zh-CN" altLang="en-US" sz="2400" b="1" dirty="0">
                <a:solidFill>
                  <a:srgbClr val="0000CC"/>
                </a:solidFill>
              </a:rPr>
              <a:t>包中的元素具有可见性，导入关系本身也有可见性。导入可以是公共导入也可以是私有导入。</a:t>
            </a:r>
          </a:p>
          <a:p>
            <a:pPr marL="609600" indent="-609600">
              <a:buFont typeface="Wingdings" pitchFamily="2" charset="2"/>
              <a:buChar char="§"/>
            </a:pPr>
            <a:r>
              <a:rPr lang="zh-CN" altLang="en-US" sz="2400" b="1" dirty="0">
                <a:solidFill>
                  <a:srgbClr val="990000"/>
                </a:solidFill>
              </a:rPr>
              <a:t>公共导入意味着被导入的元素在将它们导入的包中具有</a:t>
            </a:r>
            <a:r>
              <a:rPr lang="en-US" altLang="zh-CN" sz="2400" b="1" dirty="0">
                <a:solidFill>
                  <a:srgbClr val="990000"/>
                </a:solidFill>
              </a:rPr>
              <a:t>public</a:t>
            </a:r>
            <a:r>
              <a:rPr lang="zh-CN" altLang="en-US" sz="2400" b="1" dirty="0">
                <a:solidFill>
                  <a:srgbClr val="990000"/>
                </a:solidFill>
              </a:rPr>
              <a:t>可见性，私有导入则表示被导入的元素在将它们导入的包中具有私有可见性。</a:t>
            </a:r>
          </a:p>
          <a:p>
            <a:pPr marL="609600" indent="-609600">
              <a:buFont typeface="Wingdings" pitchFamily="2" charset="2"/>
              <a:buChar char="§"/>
            </a:pPr>
            <a:r>
              <a:rPr lang="zh-CN" altLang="en-US" sz="2400" b="1" dirty="0">
                <a:solidFill>
                  <a:srgbClr val="006600"/>
                </a:solidFill>
              </a:rPr>
              <a:t>公共导入使用</a:t>
            </a:r>
            <a:r>
              <a:rPr lang="en-US" altLang="zh-CN" sz="2400" b="1" dirty="0">
                <a:solidFill>
                  <a:srgbClr val="006600"/>
                </a:solidFill>
              </a:rPr>
              <a:t>import</a:t>
            </a:r>
            <a:r>
              <a:rPr lang="zh-CN" altLang="en-US" sz="2400" b="1" dirty="0">
                <a:solidFill>
                  <a:srgbClr val="006600"/>
                </a:solidFill>
              </a:rPr>
              <a:t>表示，私有导入使用</a:t>
            </a:r>
            <a:r>
              <a:rPr lang="en-US" altLang="zh-CN" sz="2400" b="1" dirty="0">
                <a:solidFill>
                  <a:srgbClr val="006600"/>
                </a:solidFill>
              </a:rPr>
              <a:t>access</a:t>
            </a:r>
            <a:r>
              <a:rPr lang="zh-CN" altLang="en-US" sz="2400" b="1" dirty="0">
                <a:solidFill>
                  <a:srgbClr val="006600"/>
                </a:solidFill>
              </a:rPr>
              <a:t>表示。</a:t>
            </a:r>
          </a:p>
          <a:p>
            <a:pPr marL="609600" indent="-609600">
              <a:buFont typeface="Wingdings" pitchFamily="2" charset="2"/>
              <a:buChar char="§"/>
            </a:pPr>
            <a:r>
              <a:rPr lang="zh-CN" altLang="en-US" sz="2400" b="1" dirty="0"/>
              <a:t>私有导入</a:t>
            </a:r>
            <a:r>
              <a:rPr lang="en-US" altLang="zh-CN" sz="2400" b="1" dirty="0"/>
              <a:t>access</a:t>
            </a:r>
            <a:r>
              <a:rPr lang="zh-CN" altLang="en-US" sz="2400" b="1" dirty="0"/>
              <a:t>也叫访问依赖。</a:t>
            </a:r>
          </a:p>
          <a:p>
            <a:pPr marL="609600" indent="-609600">
              <a:buFont typeface="Wingdings" pitchFamily="2" charset="2"/>
              <a:buChar char="§"/>
            </a:pPr>
            <a:r>
              <a:rPr lang="zh-CN" altLang="en-US" sz="2400" b="1" dirty="0">
                <a:solidFill>
                  <a:srgbClr val="FF0000"/>
                </a:solidFill>
              </a:rPr>
              <a:t>类似于</a:t>
            </a:r>
            <a:r>
              <a:rPr lang="en-US" altLang="zh-CN" sz="2400" b="1" dirty="0">
                <a:solidFill>
                  <a:srgbClr val="FF0000"/>
                </a:solidFill>
              </a:rPr>
              <a:t>OO</a:t>
            </a:r>
            <a:r>
              <a:rPr lang="zh-CN" altLang="en-US" sz="2400" b="1" dirty="0">
                <a:solidFill>
                  <a:srgbClr val="FF0000"/>
                </a:solidFill>
              </a:rPr>
              <a:t>中继承的方式。</a:t>
            </a:r>
          </a:p>
          <a:p>
            <a:pPr marL="609600" indent="-609600">
              <a:buFont typeface="Wingdings" pitchFamily="2" charset="2"/>
              <a:buNone/>
            </a:pPr>
            <a:endParaRPr lang="zh-CN" altLang="en-US" sz="2400" b="1" dirty="0">
              <a:solidFill>
                <a:srgbClr val="FF0000"/>
              </a:solidFill>
            </a:endParaRPr>
          </a:p>
          <a:p>
            <a:pPr marL="609600" indent="-609600">
              <a:buFont typeface="Wingdings" pitchFamily="2" charset="2"/>
              <a:buChar char="§"/>
            </a:pPr>
            <a:endParaRPr lang="zh-CN" altLang="en-US" sz="2400" b="1" dirty="0">
              <a:solidFill>
                <a:srgbClr val="FF0000"/>
              </a:solidFill>
            </a:endParaRPr>
          </a:p>
          <a:p>
            <a:pPr marL="609600" indent="-609600">
              <a:buFont typeface="Wingdings" pitchFamily="2" charset="2"/>
              <a:buNone/>
            </a:pPr>
            <a:endParaRPr lang="en-US" altLang="zh-CN" sz="2400" b="1" dirty="0"/>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7362395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AutoShape 5">
            <a:extLst>
              <a:ext uri="{FF2B5EF4-FFF2-40B4-BE49-F238E27FC236}">
                <a16:creationId xmlns:a16="http://schemas.microsoft.com/office/drawing/2014/main" id="{FF5DD53E-90C2-C14B-871E-FE3A4F2F1634}"/>
              </a:ext>
            </a:extLst>
          </p:cNvPr>
          <p:cNvSpPr>
            <a:spLocks noChangeArrowheads="1"/>
          </p:cNvSpPr>
          <p:nvPr/>
        </p:nvSpPr>
        <p:spPr bwMode="auto">
          <a:xfrm>
            <a:off x="885967" y="5207379"/>
            <a:ext cx="6934200" cy="1524000"/>
          </a:xfrm>
          <a:prstGeom prst="wedgeRectCallout">
            <a:avLst>
              <a:gd name="adj1" fmla="val -35167"/>
              <a:gd name="adj2" fmla="val 4395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Char char="•"/>
            </a:pPr>
            <a:r>
              <a:rPr lang="en-US" altLang="zh-CN" sz="2400" b="1" dirty="0"/>
              <a:t>B</a:t>
            </a:r>
            <a:r>
              <a:rPr lang="zh-CN" altLang="en-US" sz="2400" b="1" dirty="0"/>
              <a:t>可以使用</a:t>
            </a:r>
            <a:r>
              <a:rPr lang="en-US" altLang="zh-CN" sz="2400" b="1" dirty="0"/>
              <a:t>C</a:t>
            </a:r>
            <a:r>
              <a:rPr lang="zh-CN" altLang="en-US" sz="2400" b="1" dirty="0"/>
              <a:t>和</a:t>
            </a:r>
            <a:r>
              <a:rPr lang="en-US" altLang="zh-CN" sz="2400" b="1" dirty="0"/>
              <a:t>D</a:t>
            </a:r>
            <a:r>
              <a:rPr lang="zh-CN" altLang="en-US" sz="2400" b="1" dirty="0"/>
              <a:t>中的</a:t>
            </a:r>
            <a:r>
              <a:rPr lang="en-US" altLang="zh-CN" sz="2400" b="1" dirty="0"/>
              <a:t>public</a:t>
            </a:r>
            <a:r>
              <a:rPr lang="zh-CN" altLang="en-US" sz="2400" b="1" dirty="0"/>
              <a:t>元素</a:t>
            </a:r>
          </a:p>
          <a:p>
            <a:pPr>
              <a:buFontTx/>
              <a:buChar char="•"/>
            </a:pPr>
            <a:r>
              <a:rPr lang="en-US" altLang="zh-CN" sz="2400" b="1" dirty="0"/>
              <a:t>A</a:t>
            </a:r>
            <a:r>
              <a:rPr lang="zh-CN" altLang="en-US" sz="2400" b="1" dirty="0"/>
              <a:t>可以看到</a:t>
            </a:r>
            <a:r>
              <a:rPr lang="en-US" altLang="zh-CN" sz="2400" b="1" dirty="0"/>
              <a:t>B</a:t>
            </a:r>
            <a:r>
              <a:rPr lang="zh-CN" altLang="en-US" sz="2400" b="1" dirty="0"/>
              <a:t>中</a:t>
            </a:r>
            <a:r>
              <a:rPr lang="en-US" altLang="zh-CN" sz="2400" b="1" dirty="0"/>
              <a:t>public</a:t>
            </a:r>
            <a:r>
              <a:rPr lang="zh-CN" altLang="en-US" sz="2400" b="1" dirty="0"/>
              <a:t>元素和</a:t>
            </a:r>
            <a:r>
              <a:rPr lang="en-US" altLang="zh-CN" sz="2400" b="1" dirty="0"/>
              <a:t>C</a:t>
            </a:r>
            <a:r>
              <a:rPr lang="zh-CN" altLang="en-US" sz="2400" b="1" dirty="0"/>
              <a:t>中的</a:t>
            </a:r>
            <a:r>
              <a:rPr lang="en-US" altLang="zh-CN" sz="2400" b="1" dirty="0"/>
              <a:t>public</a:t>
            </a:r>
            <a:r>
              <a:rPr lang="zh-CN" altLang="en-US" sz="2400" b="1" dirty="0"/>
              <a:t>元素，但不能看到</a:t>
            </a:r>
            <a:r>
              <a:rPr lang="en-US" altLang="zh-CN" sz="2400" b="1" dirty="0"/>
              <a:t>D</a:t>
            </a:r>
            <a:r>
              <a:rPr lang="zh-CN" altLang="en-US" sz="2400" b="1" dirty="0"/>
              <a:t>中的</a:t>
            </a:r>
            <a:r>
              <a:rPr lang="en-US" altLang="zh-CN" sz="2400" b="1" dirty="0"/>
              <a:t>public</a:t>
            </a:r>
            <a:r>
              <a:rPr lang="zh-CN" altLang="en-US" sz="2400" b="1" dirty="0"/>
              <a:t>元素。</a:t>
            </a:r>
          </a:p>
          <a:p>
            <a:pPr>
              <a:buFontTx/>
              <a:buChar char="•"/>
            </a:pPr>
            <a:r>
              <a:rPr lang="zh-CN" altLang="en-US" sz="2400" b="1" dirty="0">
                <a:solidFill>
                  <a:srgbClr val="FF0000"/>
                </a:solidFill>
              </a:rPr>
              <a:t>包</a:t>
            </a:r>
            <a:r>
              <a:rPr lang="en-US" altLang="zh-CN" sz="2400" b="1" dirty="0">
                <a:solidFill>
                  <a:srgbClr val="FF0000"/>
                </a:solidFill>
              </a:rPr>
              <a:t>ABC</a:t>
            </a:r>
            <a:r>
              <a:rPr lang="zh-CN" altLang="en-US" sz="2400" b="1" dirty="0">
                <a:solidFill>
                  <a:srgbClr val="FF0000"/>
                </a:solidFill>
              </a:rPr>
              <a:t>之间是公共导入，</a:t>
            </a:r>
            <a:r>
              <a:rPr lang="en-US" altLang="zh-CN" sz="2400" b="1" dirty="0">
                <a:solidFill>
                  <a:srgbClr val="FF0000"/>
                </a:solidFill>
              </a:rPr>
              <a:t>BC</a:t>
            </a:r>
            <a:r>
              <a:rPr lang="zh-CN" altLang="en-US" sz="2400" b="1" dirty="0">
                <a:solidFill>
                  <a:srgbClr val="FF0000"/>
                </a:solidFill>
              </a:rPr>
              <a:t>之间是私有导入</a:t>
            </a:r>
          </a:p>
        </p:txBody>
      </p:sp>
      <p:pic>
        <p:nvPicPr>
          <p:cNvPr id="61446" name="Picture 6">
            <a:extLst>
              <a:ext uri="{FF2B5EF4-FFF2-40B4-BE49-F238E27FC236}">
                <a16:creationId xmlns:a16="http://schemas.microsoft.com/office/drawing/2014/main" id="{8701FE26-D990-5743-870B-899133952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368" y="1823333"/>
            <a:ext cx="5653585" cy="33840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8" name="文本框 7">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3" name="矩形 2"/>
          <p:cNvSpPr/>
          <p:nvPr/>
        </p:nvSpPr>
        <p:spPr>
          <a:xfrm>
            <a:off x="304800" y="1454001"/>
            <a:ext cx="2896947" cy="369332"/>
          </a:xfrm>
          <a:prstGeom prst="rect">
            <a:avLst/>
          </a:prstGeom>
        </p:spPr>
        <p:txBody>
          <a:bodyPr wrap="none">
            <a:spAutoFit/>
          </a:bodyPr>
          <a:lstStyle/>
          <a:p>
            <a:pPr>
              <a:buFont typeface="Wingdings" panose="05000000000000000000" pitchFamily="2" charset="2"/>
              <a:buChar char="n"/>
            </a:pPr>
            <a:r>
              <a:rPr lang="zh-CN" altLang="en-US" b="1" dirty="0">
                <a:solidFill>
                  <a:srgbClr val="FF0000"/>
                </a:solidFill>
              </a:rPr>
              <a:t>引入（导入）和访问依赖</a:t>
            </a:r>
          </a:p>
        </p:txBody>
      </p:sp>
    </p:spTree>
    <p:extLst>
      <p:ext uri="{BB962C8B-B14F-4D97-AF65-F5344CB8AC3E}">
        <p14:creationId xmlns:p14="http://schemas.microsoft.com/office/powerpoint/2010/main" val="143920950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936A512-63C0-054D-BBD0-1F9D51535F6C}"/>
              </a:ext>
            </a:extLst>
          </p:cNvPr>
          <p:cNvSpPr>
            <a:spLocks noGrp="1" noChangeArrowheads="1"/>
          </p:cNvSpPr>
          <p:nvPr>
            <p:ph type="title"/>
          </p:nvPr>
        </p:nvSpPr>
        <p:spPr>
          <a:xfrm>
            <a:off x="470848" y="1371600"/>
            <a:ext cx="7772400" cy="1609344"/>
          </a:xfrm>
        </p:spPr>
        <p:txBody>
          <a:bodyPr/>
          <a:lstStyle/>
          <a:p>
            <a:r>
              <a:rPr lang="zh-CN" altLang="en-US" dirty="0">
                <a:solidFill>
                  <a:srgbClr val="FF0000"/>
                </a:solidFill>
              </a:rPr>
              <a:t>注意：</a:t>
            </a:r>
            <a:br>
              <a:rPr lang="zh-CN" altLang="en-US" dirty="0">
                <a:solidFill>
                  <a:srgbClr val="FF0000"/>
                </a:solidFill>
              </a:rPr>
            </a:br>
            <a:endParaRPr lang="zh-CN" altLang="en-US" dirty="0">
              <a:solidFill>
                <a:srgbClr val="FF0000"/>
              </a:solidFill>
            </a:endParaRPr>
          </a:p>
        </p:txBody>
      </p:sp>
      <p:sp>
        <p:nvSpPr>
          <p:cNvPr id="53251" name="Rectangle 3">
            <a:extLst>
              <a:ext uri="{FF2B5EF4-FFF2-40B4-BE49-F238E27FC236}">
                <a16:creationId xmlns:a16="http://schemas.microsoft.com/office/drawing/2014/main" id="{10E466FD-EBE3-0949-9A8B-DE0CA7CB279C}"/>
              </a:ext>
            </a:extLst>
          </p:cNvPr>
          <p:cNvSpPr>
            <a:spLocks noGrp="1" noChangeArrowheads="1"/>
          </p:cNvSpPr>
          <p:nvPr>
            <p:ph type="body" idx="1"/>
          </p:nvPr>
        </p:nvSpPr>
        <p:spPr>
          <a:xfrm>
            <a:off x="470848" y="2196935"/>
            <a:ext cx="5181600" cy="4411662"/>
          </a:xfrm>
        </p:spPr>
        <p:txBody>
          <a:bodyPr/>
          <a:lstStyle/>
          <a:p>
            <a:r>
              <a:rPr lang="zh-CN" altLang="en-US" b="1" dirty="0"/>
              <a:t>包之间的复杂的依赖关系会导致软件脆弱，因为一个包里的改变会造成依赖它的其它包被破坏。</a:t>
            </a:r>
          </a:p>
          <a:p>
            <a:endParaRPr lang="zh-CN" altLang="en-US" b="1" dirty="0"/>
          </a:p>
          <a:p>
            <a:r>
              <a:rPr lang="zh-CN" altLang="en-US" b="1" dirty="0"/>
              <a:t>如果包之间的依赖性具有循环关系，应以各种方式切断循环。</a:t>
            </a:r>
          </a:p>
        </p:txBody>
      </p:sp>
      <p:pic>
        <p:nvPicPr>
          <p:cNvPr id="53252" name="Picture 4">
            <a:extLst>
              <a:ext uri="{FF2B5EF4-FFF2-40B4-BE49-F238E27FC236}">
                <a16:creationId xmlns:a16="http://schemas.microsoft.com/office/drawing/2014/main" id="{26AD9178-7150-B549-B4CD-D3142473D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371600"/>
            <a:ext cx="18811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04800" y="915046"/>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依赖关系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1514352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40D522CE-D6DD-AA4D-8759-4117B2B2FFA1}"/>
              </a:ext>
            </a:extLst>
          </p:cNvPr>
          <p:cNvSpPr>
            <a:spLocks noGrp="1" noChangeArrowheads="1"/>
          </p:cNvSpPr>
          <p:nvPr>
            <p:ph type="body" idx="1"/>
          </p:nvPr>
        </p:nvSpPr>
        <p:spPr>
          <a:xfrm>
            <a:off x="358452" y="1550158"/>
            <a:ext cx="8458200" cy="5079242"/>
          </a:xfrm>
        </p:spPr>
        <p:txBody>
          <a:bodyPr>
            <a:normAutofit/>
          </a:bodyPr>
          <a:lstStyle/>
          <a:p>
            <a:pPr>
              <a:buFont typeface="Wingdings" pitchFamily="2" charset="2"/>
              <a:buNone/>
            </a:pPr>
            <a:r>
              <a:rPr lang="zh-CN" altLang="en-US" sz="2400" b="1" dirty="0"/>
              <a:t>包之间可以建立泛化关系，子包继承了父包中可见性为</a:t>
            </a:r>
            <a:r>
              <a:rPr lang="en-US" altLang="zh-CN" sz="2400" b="1" dirty="0"/>
              <a:t>public</a:t>
            </a:r>
            <a:r>
              <a:rPr lang="zh-CN" altLang="en-US" sz="2400" b="1" dirty="0"/>
              <a:t>和</a:t>
            </a:r>
            <a:r>
              <a:rPr lang="en-US" altLang="zh-CN" sz="2400" b="1" dirty="0"/>
              <a:t>protected</a:t>
            </a:r>
            <a:r>
              <a:rPr lang="zh-CN" altLang="en-US" sz="2400" b="1" dirty="0"/>
              <a:t>的元素。</a:t>
            </a:r>
          </a:p>
          <a:p>
            <a:r>
              <a:rPr lang="zh-CN" altLang="en-US" sz="2400" b="1" dirty="0">
                <a:solidFill>
                  <a:srgbClr val="0000CC"/>
                </a:solidFill>
              </a:rPr>
              <a:t>包之间的泛化关系类似于类的泛化关系，遵循替代原则，即特殊包可以应用到一般包被使用的地方。</a:t>
            </a:r>
          </a:p>
          <a:p>
            <a:endParaRPr lang="en-US" altLang="zh-CN" sz="2400" b="1" dirty="0">
              <a:solidFill>
                <a:srgbClr val="0000CC"/>
              </a:solidFill>
            </a:endParaRPr>
          </a:p>
        </p:txBody>
      </p:sp>
      <p:pic>
        <p:nvPicPr>
          <p:cNvPr id="60420" name="Picture 4">
            <a:extLst>
              <a:ext uri="{FF2B5EF4-FFF2-40B4-BE49-F238E27FC236}">
                <a16:creationId xmlns:a16="http://schemas.microsoft.com/office/drawing/2014/main" id="{A0E24F90-DC89-D347-8422-45B6982CB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4876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291153" y="879790"/>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泛化关系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046873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a:extLst>
              <a:ext uri="{FF2B5EF4-FFF2-40B4-BE49-F238E27FC236}">
                <a16:creationId xmlns:a16="http://schemas.microsoft.com/office/drawing/2014/main" id="{90F5D649-4E67-2A4A-A913-200EE145AABA}"/>
              </a:ext>
            </a:extLst>
          </p:cNvPr>
          <p:cNvSpPr>
            <a:spLocks noGrp="1" noChangeArrowheads="1"/>
          </p:cNvSpPr>
          <p:nvPr>
            <p:ph type="body" idx="1"/>
          </p:nvPr>
        </p:nvSpPr>
        <p:spPr>
          <a:xfrm>
            <a:off x="358452" y="1419367"/>
            <a:ext cx="8229600" cy="4874525"/>
          </a:xfrm>
        </p:spPr>
        <p:txBody>
          <a:bodyPr/>
          <a:lstStyle/>
          <a:p>
            <a:r>
              <a:rPr lang="zh-CN" altLang="en-US" sz="2800" b="1" dirty="0"/>
              <a:t>只有当一个包和另一个包包含相同的元素，却带来更多细节的时候，形成了细化关系。</a:t>
            </a:r>
          </a:p>
        </p:txBody>
      </p:sp>
      <p:pic>
        <p:nvPicPr>
          <p:cNvPr id="77829" name="Picture 5">
            <a:extLst>
              <a:ext uri="{FF2B5EF4-FFF2-40B4-BE49-F238E27FC236}">
                <a16:creationId xmlns:a16="http://schemas.microsoft.com/office/drawing/2014/main" id="{7BB93BAF-A135-4142-BB29-EEAD04661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5943600"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358452" y="0"/>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291153" y="879790"/>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细化关系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5523824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6041B757-1060-DC46-827C-73EB46E02547}"/>
              </a:ext>
            </a:extLst>
          </p:cNvPr>
          <p:cNvSpPr>
            <a:spLocks noGrp="1" noChangeArrowheads="1"/>
          </p:cNvSpPr>
          <p:nvPr>
            <p:ph type="body" idx="1"/>
          </p:nvPr>
        </p:nvSpPr>
        <p:spPr>
          <a:xfrm>
            <a:off x="658505" y="1718799"/>
            <a:ext cx="7772400" cy="4050792"/>
          </a:xfrm>
        </p:spPr>
        <p:txBody>
          <a:bodyPr/>
          <a:lstStyle/>
          <a:p>
            <a:r>
              <a:rPr lang="zh-CN" altLang="en-US" b="1" dirty="0"/>
              <a:t>可以在包和接口之间建立实现关系。</a:t>
            </a:r>
          </a:p>
        </p:txBody>
      </p:sp>
      <p:pic>
        <p:nvPicPr>
          <p:cNvPr id="78852" name="Picture 4">
            <a:extLst>
              <a:ext uri="{FF2B5EF4-FFF2-40B4-BE49-F238E27FC236}">
                <a16:creationId xmlns:a16="http://schemas.microsoft.com/office/drawing/2014/main" id="{E87FBFAC-F242-FD4A-AA7E-75998DBE8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19400"/>
            <a:ext cx="5467350" cy="2171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3.</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包之间的关系</a:t>
            </a:r>
            <a:r>
              <a:rPr kumimoji="1"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实现关系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271140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67A34F19-AB25-4048-B3A3-C78D2F179C76}"/>
              </a:ext>
            </a:extLst>
          </p:cNvPr>
          <p:cNvSpPr>
            <a:spLocks noGrp="1" noChangeArrowheads="1"/>
          </p:cNvSpPr>
          <p:nvPr>
            <p:ph type="body" idx="1"/>
          </p:nvPr>
        </p:nvSpPr>
        <p:spPr>
          <a:xfrm>
            <a:off x="433514" y="1629952"/>
            <a:ext cx="8305800" cy="4757737"/>
          </a:xfrm>
        </p:spPr>
        <p:txBody>
          <a:bodyPr>
            <a:normAutofit fontScale="92500" lnSpcReduction="10000"/>
          </a:bodyPr>
          <a:lstStyle/>
          <a:p>
            <a:pPr>
              <a:lnSpc>
                <a:spcPct val="90000"/>
              </a:lnSpc>
            </a:pPr>
            <a:r>
              <a:rPr lang="zh-CN" altLang="en-US" sz="2800" b="1" dirty="0"/>
              <a:t>在考虑如何对类进行分组并放入不同的包时，主要是根据类之间的依赖关系进行分组。</a:t>
            </a:r>
          </a:p>
          <a:p>
            <a:pPr>
              <a:lnSpc>
                <a:spcPct val="90000"/>
              </a:lnSpc>
            </a:pPr>
            <a:endParaRPr lang="zh-CN" altLang="en-US" sz="2800" b="1" dirty="0"/>
          </a:p>
          <a:p>
            <a:pPr>
              <a:lnSpc>
                <a:spcPct val="90000"/>
              </a:lnSpc>
            </a:pPr>
            <a:r>
              <a:rPr lang="zh-CN" altLang="en-US" sz="2800" b="1" dirty="0">
                <a:solidFill>
                  <a:srgbClr val="006600"/>
                </a:solidFill>
              </a:rPr>
              <a:t>包中的类应该是功能相关的，在建立包时，应该把</a:t>
            </a:r>
            <a:r>
              <a:rPr lang="zh-CN" altLang="en-US" sz="2800" b="1" dirty="0">
                <a:solidFill>
                  <a:srgbClr val="FF0000"/>
                </a:solidFill>
              </a:rPr>
              <a:t>概念上和语义上相近</a:t>
            </a:r>
            <a:r>
              <a:rPr lang="zh-CN" altLang="en-US" sz="2800" b="1" dirty="0">
                <a:solidFill>
                  <a:srgbClr val="006600"/>
                </a:solidFill>
              </a:rPr>
              <a:t>的模型元素纳入一个包。</a:t>
            </a:r>
          </a:p>
          <a:p>
            <a:pPr>
              <a:lnSpc>
                <a:spcPct val="90000"/>
              </a:lnSpc>
            </a:pPr>
            <a:endParaRPr lang="zh-CN" altLang="en-US" sz="2800" b="1" dirty="0">
              <a:solidFill>
                <a:srgbClr val="006600"/>
              </a:solidFill>
            </a:endParaRPr>
          </a:p>
          <a:p>
            <a:pPr>
              <a:lnSpc>
                <a:spcPct val="90000"/>
              </a:lnSpc>
            </a:pPr>
            <a:r>
              <a:rPr lang="zh-CN" altLang="en-US" sz="2800" b="1" dirty="0">
                <a:solidFill>
                  <a:srgbClr val="0000CC"/>
                </a:solidFill>
              </a:rPr>
              <a:t>依赖关系其实是</a:t>
            </a:r>
            <a:r>
              <a:rPr lang="zh-CN" altLang="en-US" sz="2800" b="1" dirty="0">
                <a:solidFill>
                  <a:srgbClr val="FF0000"/>
                </a:solidFill>
              </a:rPr>
              <a:t>耦合</a:t>
            </a:r>
            <a:r>
              <a:rPr lang="zh-CN" altLang="en-US" sz="2800" b="1" dirty="0">
                <a:solidFill>
                  <a:srgbClr val="0000CC"/>
                </a:solidFill>
              </a:rPr>
              <a:t>的一种体现，如果两个包中的类存在依赖关系，那么这两个包之间也就有了依赖关系，也就存在耦合关系。</a:t>
            </a:r>
          </a:p>
          <a:p>
            <a:pPr>
              <a:lnSpc>
                <a:spcPct val="90000"/>
              </a:lnSpc>
            </a:pPr>
            <a:endParaRPr lang="zh-CN" altLang="en-US" sz="2800" b="1" dirty="0">
              <a:solidFill>
                <a:srgbClr val="0000CC"/>
              </a:solidFill>
            </a:endParaRPr>
          </a:p>
          <a:p>
            <a:pPr>
              <a:lnSpc>
                <a:spcPct val="90000"/>
              </a:lnSpc>
            </a:pPr>
            <a:r>
              <a:rPr lang="zh-CN" altLang="en-US" sz="2800" b="1" dirty="0">
                <a:solidFill>
                  <a:srgbClr val="FF0000"/>
                </a:solidFill>
              </a:rPr>
              <a:t>好的设计要求体现高内聚、低耦合的特性。</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p>
        </p:txBody>
      </p:sp>
    </p:spTree>
    <p:extLst>
      <p:ext uri="{BB962C8B-B14F-4D97-AF65-F5344CB8AC3E}">
        <p14:creationId xmlns:p14="http://schemas.microsoft.com/office/powerpoint/2010/main" val="126209147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BF78E12B-0761-A644-B8C1-40E1581C7569}"/>
              </a:ext>
            </a:extLst>
          </p:cNvPr>
          <p:cNvSpPr>
            <a:spLocks noGrp="1" noChangeArrowheads="1"/>
          </p:cNvSpPr>
          <p:nvPr>
            <p:ph type="body" idx="1"/>
          </p:nvPr>
        </p:nvSpPr>
        <p:spPr>
          <a:xfrm>
            <a:off x="95534" y="1628633"/>
            <a:ext cx="8836925" cy="4411663"/>
          </a:xfrm>
        </p:spPr>
        <p:txBody>
          <a:bodyPr>
            <a:normAutofit/>
          </a:bodyPr>
          <a:lstStyle/>
          <a:p>
            <a:pPr marL="571500" indent="-571500"/>
            <a:r>
              <a:rPr lang="zh-CN" altLang="en-US" sz="2400" b="1" dirty="0">
                <a:solidFill>
                  <a:srgbClr val="0000CC"/>
                </a:solidFill>
              </a:rPr>
              <a:t>设计包时，应遵循以下原则：</a:t>
            </a:r>
          </a:p>
          <a:p>
            <a:pPr lvl="1">
              <a:buFont typeface="Calibri" panose="020F0502020204030204" pitchFamily="34" charset="0"/>
              <a:buChar char="−"/>
            </a:pPr>
            <a:r>
              <a:rPr lang="zh-CN" altLang="en-US" sz="2200" b="1" dirty="0">
                <a:solidFill>
                  <a:srgbClr val="FF0000"/>
                </a:solidFill>
              </a:rPr>
              <a:t>重用等价原则</a:t>
            </a:r>
            <a:r>
              <a:rPr lang="zh-CN" altLang="en-US" sz="2200" b="1" dirty="0"/>
              <a:t>（</a:t>
            </a:r>
            <a:r>
              <a:rPr lang="en-US" altLang="zh-CN" sz="2200" b="1" dirty="0"/>
              <a:t>Reuse Equivalency Principle</a:t>
            </a:r>
            <a:r>
              <a:rPr lang="zh-CN" altLang="en-US" sz="2200" b="1" dirty="0"/>
              <a:t>，</a:t>
            </a:r>
            <a:r>
              <a:rPr lang="en-US" altLang="zh-CN" sz="2200" b="1" dirty="0"/>
              <a:t>REP</a:t>
            </a:r>
            <a:r>
              <a:rPr lang="zh-CN" altLang="en-US" sz="2200" b="1" dirty="0"/>
              <a:t>）</a:t>
            </a:r>
            <a:endParaRPr lang="en-US" altLang="zh-CN" sz="2200" b="1" dirty="0"/>
          </a:p>
          <a:p>
            <a:pPr marL="274320" lvl="1" indent="0">
              <a:buNone/>
            </a:pPr>
            <a:r>
              <a:rPr lang="en-US" altLang="zh-CN" sz="2200" b="1" dirty="0"/>
              <a:t>   </a:t>
            </a:r>
            <a:r>
              <a:rPr lang="zh-CN" altLang="en-US" sz="2200" b="1" dirty="0"/>
              <a:t>把类放入包时，应把包作为可复用的单元。</a:t>
            </a:r>
          </a:p>
          <a:p>
            <a:pPr lvl="1">
              <a:buFont typeface="Calibri" panose="020F0502020204030204" pitchFamily="34" charset="0"/>
              <a:buChar char="−"/>
            </a:pPr>
            <a:r>
              <a:rPr lang="zh-CN" altLang="en-US" sz="2200" b="1" dirty="0">
                <a:solidFill>
                  <a:srgbClr val="FF0000"/>
                </a:solidFill>
              </a:rPr>
              <a:t>共同闭包原则</a:t>
            </a:r>
            <a:r>
              <a:rPr lang="zh-CN" altLang="en-US" sz="2200" b="1" dirty="0"/>
              <a:t>（</a:t>
            </a:r>
            <a:r>
              <a:rPr lang="en-US" altLang="zh-CN" sz="2200" b="1" dirty="0"/>
              <a:t>Common Closure Principle</a:t>
            </a:r>
            <a:r>
              <a:rPr lang="zh-CN" altLang="en-US" sz="2200" b="1" dirty="0"/>
              <a:t>，</a:t>
            </a:r>
            <a:r>
              <a:rPr lang="en-US" altLang="zh-CN" sz="2200" b="1" dirty="0"/>
              <a:t>CCP</a:t>
            </a:r>
            <a:r>
              <a:rPr lang="zh-CN" altLang="en-US" sz="2200" b="1" dirty="0"/>
              <a:t>）</a:t>
            </a:r>
            <a:endParaRPr lang="en-US" altLang="zh-CN" sz="2200" b="1" dirty="0"/>
          </a:p>
          <a:p>
            <a:pPr marL="274320" lvl="1" indent="0">
              <a:buNone/>
            </a:pPr>
            <a:r>
              <a:rPr lang="en-US" altLang="zh-CN" sz="2200" b="1" dirty="0"/>
              <a:t>  </a:t>
            </a:r>
            <a:r>
              <a:rPr lang="zh-CN" altLang="en-US" sz="2200" b="1" dirty="0"/>
              <a:t>把需要同时改变的类放在一个包中。</a:t>
            </a:r>
          </a:p>
          <a:p>
            <a:pPr lvl="1">
              <a:buFont typeface="Calibri" panose="020F0502020204030204" pitchFamily="34" charset="0"/>
              <a:buChar char="−"/>
            </a:pPr>
            <a:r>
              <a:rPr lang="zh-CN" altLang="en-US" sz="2200" b="1" dirty="0">
                <a:solidFill>
                  <a:srgbClr val="FF0000"/>
                </a:solidFill>
              </a:rPr>
              <a:t>共同重用原则</a:t>
            </a:r>
            <a:r>
              <a:rPr lang="zh-CN" altLang="en-US" sz="2200" b="1" dirty="0"/>
              <a:t>（</a:t>
            </a:r>
            <a:r>
              <a:rPr lang="en-US" altLang="zh-CN" sz="2200" b="1" dirty="0"/>
              <a:t>Common Reuse Principle</a:t>
            </a:r>
            <a:r>
              <a:rPr lang="zh-CN" altLang="en-US" sz="2200" b="1" dirty="0"/>
              <a:t>，</a:t>
            </a:r>
            <a:r>
              <a:rPr lang="en-US" altLang="zh-CN" sz="2200" b="1" dirty="0"/>
              <a:t>CRP</a:t>
            </a:r>
            <a:r>
              <a:rPr lang="zh-CN" altLang="en-US" sz="2200" b="1" dirty="0"/>
              <a:t>）</a:t>
            </a:r>
            <a:endParaRPr lang="en-US" altLang="zh-CN" sz="2200" b="1" dirty="0"/>
          </a:p>
          <a:p>
            <a:pPr marL="274320" lvl="1" indent="0">
              <a:buNone/>
            </a:pPr>
            <a:r>
              <a:rPr lang="en-US" altLang="zh-CN" sz="2200" b="1" dirty="0"/>
              <a:t>  </a:t>
            </a:r>
            <a:r>
              <a:rPr lang="zh-CN" altLang="en-US" sz="2200" b="1" dirty="0"/>
              <a:t>不会一起使用的类不要放在一个包中。</a:t>
            </a:r>
          </a:p>
          <a:p>
            <a:pPr lvl="1">
              <a:buFont typeface="Calibri" panose="020F0502020204030204" pitchFamily="34" charset="0"/>
              <a:buChar char="−"/>
            </a:pPr>
            <a:r>
              <a:rPr lang="zh-CN" altLang="en-US" sz="2200" b="1" dirty="0">
                <a:solidFill>
                  <a:srgbClr val="FF0000"/>
                </a:solidFill>
              </a:rPr>
              <a:t>非循环依赖原则</a:t>
            </a:r>
            <a:r>
              <a:rPr lang="zh-CN" altLang="en-US" sz="2200" b="1" dirty="0"/>
              <a:t>（</a:t>
            </a:r>
            <a:r>
              <a:rPr lang="en-US" altLang="zh-CN" sz="2200" b="1" dirty="0"/>
              <a:t>Acyclic Dependencies Principle</a:t>
            </a:r>
            <a:r>
              <a:rPr lang="zh-CN" altLang="en-US" sz="2200" b="1" dirty="0"/>
              <a:t>，</a:t>
            </a:r>
            <a:r>
              <a:rPr lang="en-US" altLang="zh-CN" sz="2200" b="1" dirty="0"/>
              <a:t>ADP</a:t>
            </a:r>
            <a:r>
              <a:rPr lang="zh-CN" altLang="en-US" sz="2200" b="1" dirty="0"/>
              <a:t>）</a:t>
            </a:r>
            <a:endParaRPr lang="en-US" altLang="zh-CN" sz="2200" b="1" dirty="0"/>
          </a:p>
          <a:p>
            <a:pPr marL="274320" lvl="1" indent="0">
              <a:buNone/>
            </a:pPr>
            <a:r>
              <a:rPr lang="en-US" altLang="zh-CN" sz="2200" b="1" dirty="0"/>
              <a:t>   </a:t>
            </a:r>
            <a:r>
              <a:rPr lang="zh-CN" altLang="en-US" sz="2200" b="1" dirty="0"/>
              <a:t>包之间的的依赖关系不要形成循环</a:t>
            </a:r>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p>
        </p:txBody>
      </p:sp>
    </p:spTree>
    <p:extLst>
      <p:ext uri="{BB962C8B-B14F-4D97-AF65-F5344CB8AC3E}">
        <p14:creationId xmlns:p14="http://schemas.microsoft.com/office/powerpoint/2010/main" val="84739649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F6DFE519-A882-5546-9F57-E44FE0417F8B}"/>
              </a:ext>
            </a:extLst>
          </p:cNvPr>
          <p:cNvSpPr>
            <a:spLocks noGrp="1" noChangeArrowheads="1"/>
          </p:cNvSpPr>
          <p:nvPr>
            <p:ph type="body" idx="1"/>
          </p:nvPr>
        </p:nvSpPr>
        <p:spPr>
          <a:xfrm>
            <a:off x="433514" y="1759606"/>
            <a:ext cx="8229600" cy="4265881"/>
          </a:xfrm>
        </p:spPr>
        <p:txBody>
          <a:bodyPr>
            <a:normAutofit lnSpcReduction="10000"/>
          </a:bodyPr>
          <a:lstStyle/>
          <a:p>
            <a:r>
              <a:rPr lang="zh-CN" altLang="en-US" sz="2400" b="1" dirty="0"/>
              <a:t>指把类放入 包中时，应考虑把包作为可重用的单元。</a:t>
            </a:r>
          </a:p>
          <a:p>
            <a:endParaRPr lang="zh-CN" altLang="en-US" sz="2400" b="1" dirty="0"/>
          </a:p>
          <a:p>
            <a:r>
              <a:rPr lang="zh-CN" altLang="en-US" sz="2400" b="1" dirty="0">
                <a:solidFill>
                  <a:srgbClr val="006600"/>
                </a:solidFill>
              </a:rPr>
              <a:t>对于可重用类的使用者来说，不会随着可重用类的每次升级而修改自己的系统，在需要升级的时候又会很容易地用新版本的</a:t>
            </a:r>
            <a:r>
              <a:rPr lang="zh-CN" altLang="en-US" sz="2400" b="1" dirty="0">
                <a:solidFill>
                  <a:srgbClr val="FF0000"/>
                </a:solidFill>
              </a:rPr>
              <a:t>可重用类</a:t>
            </a:r>
            <a:r>
              <a:rPr lang="zh-CN" altLang="en-US" sz="2400" b="1" dirty="0">
                <a:solidFill>
                  <a:srgbClr val="006600"/>
                </a:solidFill>
              </a:rPr>
              <a:t>替换旧版本的</a:t>
            </a:r>
            <a:r>
              <a:rPr lang="zh-CN" altLang="en-US" sz="2400" b="1" dirty="0">
                <a:solidFill>
                  <a:srgbClr val="FF0000"/>
                </a:solidFill>
              </a:rPr>
              <a:t>可重用类</a:t>
            </a:r>
            <a:r>
              <a:rPr lang="zh-CN" altLang="en-US" sz="2400" b="1" dirty="0">
                <a:solidFill>
                  <a:srgbClr val="006600"/>
                </a:solidFill>
              </a:rPr>
              <a:t>。</a:t>
            </a:r>
          </a:p>
          <a:p>
            <a:endParaRPr lang="zh-CN" altLang="en-US" sz="2400" b="1" dirty="0">
              <a:solidFill>
                <a:srgbClr val="006600"/>
              </a:solidFill>
            </a:endParaRPr>
          </a:p>
          <a:p>
            <a:r>
              <a:rPr lang="zh-CN" altLang="en-US" sz="2400" b="1" dirty="0"/>
              <a:t>把类放到包中时要方便重用，方便对这个包的各个版本的管理。</a:t>
            </a:r>
          </a:p>
          <a:p>
            <a:endParaRPr lang="zh-CN" altLang="en-US" sz="2400" b="1" dirty="0"/>
          </a:p>
          <a:p>
            <a:r>
              <a:rPr lang="zh-CN" altLang="en-US" sz="2400" b="1" dirty="0"/>
              <a:t>我们在新版本发布后我们还可以继续使用老版本。</a:t>
            </a:r>
          </a:p>
        </p:txBody>
      </p:sp>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4" y="940308"/>
            <a:ext cx="636895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r>
              <a:rPr kumimoji="1" lang="en-US" altLang="zh-CN" sz="2400" b="1" dirty="0">
                <a:solidFill>
                  <a:srgbClr val="7030A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重用等价原则</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0401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63A9F111-44CF-4244-91C3-AAE7BE6F5D9E}"/>
              </a:ext>
            </a:extLst>
          </p:cNvPr>
          <p:cNvSpPr>
            <a:spLocks noGrp="1" noChangeArrowheads="1"/>
          </p:cNvSpPr>
          <p:nvPr>
            <p:ph type="body" idx="1"/>
          </p:nvPr>
        </p:nvSpPr>
        <p:spPr>
          <a:xfrm>
            <a:off x="608308" y="1861217"/>
            <a:ext cx="7772400" cy="3470200"/>
          </a:xfrm>
        </p:spPr>
        <p:txBody>
          <a:bodyPr>
            <a:noAutofit/>
          </a:bodyPr>
          <a:lstStyle/>
          <a:p>
            <a:r>
              <a:rPr lang="zh-Hans" altLang="en-US" sz="2800" b="1" dirty="0">
                <a:solidFill>
                  <a:srgbClr val="FF0000"/>
                </a:solidFill>
              </a:rPr>
              <a:t>属性名</a:t>
            </a:r>
            <a:endParaRPr lang="en-US" altLang="zh-CN" sz="2800" b="1" dirty="0">
              <a:solidFill>
                <a:srgbClr val="FF0000"/>
              </a:solidFill>
            </a:endParaRPr>
          </a:p>
          <a:p>
            <a:pPr marL="0" indent="0">
              <a:buNone/>
            </a:pPr>
            <a:r>
              <a:rPr lang="zh-Hans" altLang="en-US" sz="2400" b="1" dirty="0"/>
              <a:t>  </a:t>
            </a:r>
            <a:r>
              <a:rPr lang="zh-CN" altLang="en-US" sz="2400" b="1" dirty="0"/>
              <a:t>每个属性都必须有一个名字以区别于类中的其他属性。 </a:t>
            </a:r>
          </a:p>
          <a:p>
            <a:r>
              <a:rPr lang="zh-CN" altLang="en-US" sz="2400" b="1" dirty="0"/>
              <a:t>属性名由描述所属类的特性的</a:t>
            </a:r>
            <a:r>
              <a:rPr lang="zh-CN" altLang="en-US" sz="2400" b="1" dirty="0">
                <a:solidFill>
                  <a:srgbClr val="00B050"/>
                </a:solidFill>
              </a:rPr>
              <a:t>名词</a:t>
            </a:r>
            <a:r>
              <a:rPr lang="zh-CN" altLang="en-US" sz="2400" b="1" dirty="0"/>
              <a:t>或</a:t>
            </a:r>
            <a:r>
              <a:rPr lang="zh-CN" altLang="en-US" sz="2400" b="1" dirty="0">
                <a:solidFill>
                  <a:srgbClr val="00B050"/>
                </a:solidFill>
              </a:rPr>
              <a:t>名词短语</a:t>
            </a:r>
            <a:r>
              <a:rPr lang="zh-CN" altLang="en-US" sz="2400" b="1" dirty="0"/>
              <a:t>组成。 </a:t>
            </a:r>
          </a:p>
          <a:p>
            <a:r>
              <a:rPr lang="zh-CN" altLang="en-US" sz="2400" b="1" dirty="0">
                <a:solidFill>
                  <a:srgbClr val="00B0F0"/>
                </a:solidFill>
              </a:rPr>
              <a:t>单字</a:t>
            </a:r>
            <a:r>
              <a:rPr lang="zh-CN" altLang="en-US" sz="2400" b="1" dirty="0"/>
              <a:t>属性名</a:t>
            </a:r>
            <a:r>
              <a:rPr lang="zh-CN" altLang="en-US" sz="2400" b="1" dirty="0">
                <a:solidFill>
                  <a:srgbClr val="00B050"/>
                </a:solidFill>
              </a:rPr>
              <a:t>小写</a:t>
            </a:r>
            <a:r>
              <a:rPr lang="zh-CN" altLang="en-US" sz="2400" b="1" dirty="0"/>
              <a:t>，如果属性名包含了多个单词，这些单词要合并，且</a:t>
            </a:r>
            <a:r>
              <a:rPr lang="zh-CN" altLang="en-US" sz="2400" b="1" dirty="0">
                <a:solidFill>
                  <a:srgbClr val="00B050"/>
                </a:solidFill>
              </a:rPr>
              <a:t>除了第一个单词外其余单词的首字母要大写</a:t>
            </a:r>
            <a:r>
              <a:rPr lang="zh-CN" altLang="en-US" sz="2400" b="1" dirty="0"/>
              <a:t>。 </a:t>
            </a:r>
            <a:r>
              <a:rPr lang="en-US" altLang="zh-CN" sz="2400" b="1" dirty="0"/>
              <a:t>----</a:t>
            </a:r>
            <a:r>
              <a:rPr lang="zh-CN" altLang="en-US" sz="2400" b="1" dirty="0"/>
              <a:t>建议</a:t>
            </a:r>
          </a:p>
        </p:txBody>
      </p:sp>
      <p:sp>
        <p:nvSpPr>
          <p:cNvPr id="4" name="标题 1">
            <a:extLst>
              <a:ext uri="{FF2B5EF4-FFF2-40B4-BE49-F238E27FC236}">
                <a16:creationId xmlns:a16="http://schemas.microsoft.com/office/drawing/2014/main" id="{610AC853-9C04-9540-942A-9D67F111A2AC}"/>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3C7715A5-7A79-F84B-8CBD-A6E89ED9F60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pic>
        <p:nvPicPr>
          <p:cNvPr id="8" name="Picture 10">
            <a:extLst>
              <a:ext uri="{FF2B5EF4-FFF2-40B4-BE49-F238E27FC236}">
                <a16:creationId xmlns:a16="http://schemas.microsoft.com/office/drawing/2014/main" id="{0C804C9E-57D6-FB4C-B1B4-93495E018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747" y="4283054"/>
            <a:ext cx="2396999" cy="236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28672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C4063AD8-AC37-4A40-BD3C-9EC43C7B3593}"/>
              </a:ext>
            </a:extLst>
          </p:cNvPr>
          <p:cNvSpPr>
            <a:spLocks noGrp="1" noChangeArrowheads="1"/>
          </p:cNvSpPr>
          <p:nvPr>
            <p:ph type="body" idx="1"/>
          </p:nvPr>
        </p:nvSpPr>
        <p:spPr>
          <a:xfrm>
            <a:off x="433514" y="1719937"/>
            <a:ext cx="8229600" cy="3998475"/>
          </a:xfrm>
        </p:spPr>
        <p:txBody>
          <a:bodyPr>
            <a:normAutofit lnSpcReduction="10000"/>
          </a:bodyPr>
          <a:lstStyle/>
          <a:p>
            <a:r>
              <a:rPr lang="zh-CN" altLang="en-US" sz="2600" b="1" dirty="0"/>
              <a:t>包中的所有类对于</a:t>
            </a:r>
            <a:r>
              <a:rPr lang="zh-CN" altLang="en-US" sz="2600" b="1" dirty="0">
                <a:solidFill>
                  <a:srgbClr val="00B0F0"/>
                </a:solidFill>
              </a:rPr>
              <a:t>同一类性质</a:t>
            </a:r>
            <a:r>
              <a:rPr lang="zh-CN" altLang="en-US" sz="2600" b="1" dirty="0"/>
              <a:t>的变化应该是共同封闭的。</a:t>
            </a:r>
          </a:p>
          <a:p>
            <a:r>
              <a:rPr lang="zh-CN" altLang="en-US" sz="2600" b="1" dirty="0"/>
              <a:t>一个变化若对一个包影响，则将对包中的所有类产生影响，而对其他的包不造成任何影响</a:t>
            </a:r>
            <a:r>
              <a:rPr lang="en-US" altLang="zh-CN" sz="2600" b="1" dirty="0"/>
              <a:t>.</a:t>
            </a:r>
            <a:r>
              <a:rPr lang="en-US" altLang="zh-CN" sz="2600" dirty="0"/>
              <a:t> </a:t>
            </a:r>
          </a:p>
          <a:p>
            <a:r>
              <a:rPr lang="zh-CN" altLang="en-US" sz="2600" b="1" dirty="0">
                <a:solidFill>
                  <a:srgbClr val="006600"/>
                </a:solidFill>
              </a:rPr>
              <a:t>例如：</a:t>
            </a:r>
            <a:endParaRPr lang="en-US" altLang="zh-CN" sz="2600" b="1" dirty="0">
              <a:solidFill>
                <a:srgbClr val="006600"/>
              </a:solidFill>
            </a:endParaRPr>
          </a:p>
          <a:p>
            <a:pPr lvl="1">
              <a:buFont typeface="Calibri" panose="020F0502020204030204" pitchFamily="34" charset="0"/>
              <a:buChar char="−"/>
            </a:pPr>
            <a:r>
              <a:rPr lang="zh-CN" altLang="en-US" sz="2400" b="1" dirty="0">
                <a:solidFill>
                  <a:srgbClr val="006600"/>
                </a:solidFill>
              </a:rPr>
              <a:t>如果一个</a:t>
            </a:r>
            <a:r>
              <a:rPr lang="zh-CN" altLang="en-US" sz="2400" b="1" dirty="0">
                <a:solidFill>
                  <a:srgbClr val="FF0000"/>
                </a:solidFill>
              </a:rPr>
              <a:t>类的行为和结构的改变</a:t>
            </a:r>
            <a:r>
              <a:rPr lang="zh-CN" altLang="en-US" sz="2400" b="1" dirty="0">
                <a:solidFill>
                  <a:srgbClr val="006600"/>
                </a:solidFill>
              </a:rPr>
              <a:t>要求另一个类做相应的改变，则这两个类应该放在一个包中；</a:t>
            </a:r>
            <a:endParaRPr lang="en-US" altLang="zh-CN" sz="2400" b="1" dirty="0">
              <a:solidFill>
                <a:srgbClr val="006600"/>
              </a:solidFill>
            </a:endParaRPr>
          </a:p>
          <a:p>
            <a:pPr lvl="1">
              <a:buFont typeface="Calibri" panose="020F0502020204030204" pitchFamily="34" charset="0"/>
              <a:buChar char="−"/>
            </a:pPr>
            <a:r>
              <a:rPr lang="zh-CN" altLang="en-US" sz="2400" b="1" dirty="0">
                <a:solidFill>
                  <a:srgbClr val="006600"/>
                </a:solidFill>
              </a:rPr>
              <a:t>在删除一个类后，或者另一个类变成多余的，则这两个类应放在一个包中；</a:t>
            </a:r>
            <a:endParaRPr lang="en-US" altLang="zh-CN" sz="2400" b="1" dirty="0">
              <a:solidFill>
                <a:srgbClr val="006600"/>
              </a:solidFill>
            </a:endParaRPr>
          </a:p>
          <a:p>
            <a:pPr lvl="1">
              <a:buFont typeface="Calibri" panose="020F0502020204030204" pitchFamily="34" charset="0"/>
              <a:buChar char="−"/>
            </a:pPr>
            <a:r>
              <a:rPr lang="zh-CN" altLang="en-US" sz="2400" b="1" dirty="0">
                <a:solidFill>
                  <a:srgbClr val="006600"/>
                </a:solidFill>
              </a:rPr>
              <a:t>或者两个类之间有大量的消息发送，则这两个类应该放在一个包中。</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636895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r>
              <a:rPr kumimoji="1" lang="en-US" altLang="zh-CN" sz="2400" b="1" dirty="0">
                <a:solidFill>
                  <a:srgbClr val="7030A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共同闭包原则</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0777026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a:extLst>
              <a:ext uri="{FF2B5EF4-FFF2-40B4-BE49-F238E27FC236}">
                <a16:creationId xmlns:a16="http://schemas.microsoft.com/office/drawing/2014/main" id="{4A8CB105-933B-024E-BEB4-64B73179967C}"/>
              </a:ext>
            </a:extLst>
          </p:cNvPr>
          <p:cNvSpPr>
            <a:spLocks noGrp="1" noChangeArrowheads="1"/>
          </p:cNvSpPr>
          <p:nvPr>
            <p:ph type="body" idx="1"/>
          </p:nvPr>
        </p:nvSpPr>
        <p:spPr>
          <a:xfrm>
            <a:off x="341762" y="1614657"/>
            <a:ext cx="8610600" cy="4910137"/>
          </a:xfrm>
        </p:spPr>
        <p:txBody>
          <a:bodyPr/>
          <a:lstStyle/>
          <a:p>
            <a:r>
              <a:rPr lang="zh-CN" altLang="en-US" sz="2600" b="1" dirty="0"/>
              <a:t>一个包中的所有类应该是共同重用的。如果重用了包中的一个类，那么就要重用包中的所有类。</a:t>
            </a:r>
          </a:p>
          <a:p>
            <a:endParaRPr lang="zh-CN" altLang="en-US" sz="2600" b="1" dirty="0"/>
          </a:p>
          <a:p>
            <a:r>
              <a:rPr lang="zh-CN" altLang="en-US" sz="2600" b="1" dirty="0">
                <a:solidFill>
                  <a:srgbClr val="0000CC"/>
                </a:solidFill>
              </a:rPr>
              <a:t>这个原则和包的依赖关系有关。</a:t>
            </a:r>
            <a:r>
              <a:rPr lang="zh-CN" altLang="en-US" sz="2600" b="1" dirty="0"/>
              <a:t/>
            </a:r>
            <a:br>
              <a:rPr lang="zh-CN" altLang="en-US" sz="2600" b="1" dirty="0"/>
            </a:br>
            <a:r>
              <a:rPr lang="zh-CN" altLang="en-US" sz="2600" b="1" dirty="0">
                <a:solidFill>
                  <a:srgbClr val="0000CC"/>
                </a:solidFill>
              </a:rPr>
              <a:t>相互之间</a:t>
            </a:r>
            <a:r>
              <a:rPr lang="zh-CN" altLang="en-US" sz="2600" b="1" dirty="0">
                <a:solidFill>
                  <a:srgbClr val="FF0000"/>
                </a:solidFill>
              </a:rPr>
              <a:t>没有紧密联系的类</a:t>
            </a:r>
            <a:r>
              <a:rPr lang="zh-CN" altLang="en-US" sz="2600" b="1" dirty="0">
                <a:solidFill>
                  <a:srgbClr val="0000CC"/>
                </a:solidFill>
              </a:rPr>
              <a:t>不应该在同一个包中。</a:t>
            </a:r>
          </a:p>
          <a:p>
            <a:endParaRPr lang="zh-CN" altLang="en-US" sz="2600" b="1" dirty="0">
              <a:solidFill>
                <a:srgbClr val="0000CC"/>
              </a:solidFill>
            </a:endParaRPr>
          </a:p>
          <a:p>
            <a:r>
              <a:rPr lang="zh-CN" altLang="en-US" sz="2600" b="1" dirty="0">
                <a:solidFill>
                  <a:srgbClr val="006600"/>
                </a:solidFill>
              </a:rPr>
              <a:t>如果元素</a:t>
            </a:r>
            <a:r>
              <a:rPr lang="en-US" altLang="zh-CN" sz="2600" b="1" dirty="0">
                <a:solidFill>
                  <a:srgbClr val="00B0F0"/>
                </a:solidFill>
              </a:rPr>
              <a:t>A</a:t>
            </a:r>
            <a:r>
              <a:rPr lang="zh-CN" altLang="en-US" sz="2600" b="1" dirty="0">
                <a:solidFill>
                  <a:srgbClr val="006600"/>
                </a:solidFill>
              </a:rPr>
              <a:t>依赖于</a:t>
            </a:r>
            <a:r>
              <a:rPr lang="zh-CN" altLang="en-US" sz="2600" b="1" dirty="0">
                <a:solidFill>
                  <a:srgbClr val="FF0000"/>
                </a:solidFill>
              </a:rPr>
              <a:t>包</a:t>
            </a:r>
            <a:r>
              <a:rPr lang="en-US" altLang="zh-CN" sz="2600" b="1" dirty="0">
                <a:solidFill>
                  <a:srgbClr val="FF0000"/>
                </a:solidFill>
              </a:rPr>
              <a:t>P</a:t>
            </a:r>
            <a:r>
              <a:rPr lang="zh-CN" altLang="en-US" sz="2600" b="1" dirty="0">
                <a:solidFill>
                  <a:srgbClr val="006600"/>
                </a:solidFill>
              </a:rPr>
              <a:t>中的某个元素，则表示</a:t>
            </a:r>
            <a:r>
              <a:rPr lang="en-US" altLang="zh-CN" sz="2600" b="1" dirty="0">
                <a:solidFill>
                  <a:srgbClr val="00B0F0"/>
                </a:solidFill>
              </a:rPr>
              <a:t>A</a:t>
            </a:r>
            <a:r>
              <a:rPr lang="zh-CN" altLang="en-US" sz="2600" b="1" dirty="0">
                <a:solidFill>
                  <a:srgbClr val="006600"/>
                </a:solidFill>
              </a:rPr>
              <a:t>会依赖于</a:t>
            </a:r>
            <a:r>
              <a:rPr lang="en-US" altLang="zh-CN" sz="2600" b="1" dirty="0">
                <a:solidFill>
                  <a:srgbClr val="FF0000"/>
                </a:solidFill>
              </a:rPr>
              <a:t>P</a:t>
            </a:r>
            <a:r>
              <a:rPr lang="zh-CN" altLang="en-US" sz="2600" b="1" dirty="0">
                <a:solidFill>
                  <a:srgbClr val="006600"/>
                </a:solidFill>
              </a:rPr>
              <a:t>中的</a:t>
            </a:r>
            <a:r>
              <a:rPr lang="zh-CN" altLang="en-US" sz="2600" b="1" dirty="0">
                <a:solidFill>
                  <a:srgbClr val="00B0F0"/>
                </a:solidFill>
              </a:rPr>
              <a:t>所有元素</a:t>
            </a:r>
            <a:r>
              <a:rPr lang="zh-CN" altLang="en-US" sz="2600" b="1" dirty="0">
                <a:solidFill>
                  <a:srgbClr val="006600"/>
                </a:solidFill>
              </a:rPr>
              <a:t>。如果包</a:t>
            </a:r>
            <a:r>
              <a:rPr lang="en-US" altLang="zh-CN" sz="2600" b="1" dirty="0">
                <a:solidFill>
                  <a:srgbClr val="006600"/>
                </a:solidFill>
              </a:rPr>
              <a:t>P</a:t>
            </a:r>
            <a:r>
              <a:rPr lang="zh-CN" altLang="en-US" sz="2600" b="1" dirty="0">
                <a:solidFill>
                  <a:srgbClr val="006600"/>
                </a:solidFill>
              </a:rPr>
              <a:t>中的</a:t>
            </a:r>
            <a:r>
              <a:rPr lang="zh-CN" altLang="en-US" sz="2600" b="1" dirty="0">
                <a:solidFill>
                  <a:srgbClr val="00B0F0"/>
                </a:solidFill>
              </a:rPr>
              <a:t>任何一个元素</a:t>
            </a:r>
            <a:r>
              <a:rPr lang="zh-CN" altLang="en-US" sz="2600" b="1" dirty="0">
                <a:solidFill>
                  <a:srgbClr val="006600"/>
                </a:solidFill>
              </a:rPr>
              <a:t>做了修改，即使所修改的元素和</a:t>
            </a:r>
            <a:r>
              <a:rPr lang="en-US" altLang="zh-CN" sz="2600" b="1" dirty="0">
                <a:solidFill>
                  <a:srgbClr val="006600"/>
                </a:solidFill>
              </a:rPr>
              <a:t>A</a:t>
            </a:r>
            <a:r>
              <a:rPr lang="zh-CN" altLang="en-US" sz="2600" b="1" dirty="0">
                <a:solidFill>
                  <a:srgbClr val="006600"/>
                </a:solidFill>
              </a:rPr>
              <a:t>完全没有关系，也要</a:t>
            </a:r>
            <a:r>
              <a:rPr lang="zh-CN" altLang="en-US" sz="2600" b="1" dirty="0">
                <a:solidFill>
                  <a:srgbClr val="00B0F0"/>
                </a:solidFill>
              </a:rPr>
              <a:t>检查元素</a:t>
            </a:r>
            <a:r>
              <a:rPr lang="en-US" altLang="zh-CN" sz="2600" b="1" dirty="0">
                <a:solidFill>
                  <a:srgbClr val="00B0F0"/>
                </a:solidFill>
              </a:rPr>
              <a:t>A</a:t>
            </a:r>
            <a:r>
              <a:rPr lang="zh-CN" altLang="en-US" sz="2600" b="1" dirty="0">
                <a:solidFill>
                  <a:srgbClr val="00B0F0"/>
                </a:solidFill>
              </a:rPr>
              <a:t>是否还能使用包</a:t>
            </a:r>
            <a:r>
              <a:rPr lang="en-US" altLang="zh-CN" sz="2600" b="1" dirty="0">
                <a:solidFill>
                  <a:srgbClr val="00B0F0"/>
                </a:solidFill>
              </a:rPr>
              <a:t>P</a:t>
            </a:r>
            <a:r>
              <a:rPr lang="zh-CN" altLang="en-US" sz="2600" b="1" dirty="0">
                <a:solidFill>
                  <a:srgbClr val="006600"/>
                </a:solidFill>
              </a:rPr>
              <a:t>。</a:t>
            </a:r>
            <a:br>
              <a:rPr lang="zh-CN" altLang="en-US" sz="2600" b="1" dirty="0">
                <a:solidFill>
                  <a:srgbClr val="006600"/>
                </a:solidFill>
              </a:rPr>
            </a:br>
            <a:endParaRPr lang="zh-CN" altLang="en-US" sz="2600" b="1" dirty="0">
              <a:solidFill>
                <a:srgbClr val="006600"/>
              </a:solidFill>
            </a:endParaRPr>
          </a:p>
          <a:p>
            <a:endParaRPr lang="en-US" altLang="zh-CN" sz="2600" dirty="0">
              <a:solidFill>
                <a:srgbClr val="006600"/>
              </a:solidFill>
            </a:endParaRP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6368955"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r>
              <a:rPr kumimoji="1" lang="en-US" altLang="zh-CN" sz="2400" b="1" dirty="0">
                <a:solidFill>
                  <a:srgbClr val="7030A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共同重用原则</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6354953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a:extLst>
              <a:ext uri="{FF2B5EF4-FFF2-40B4-BE49-F238E27FC236}">
                <a16:creationId xmlns:a16="http://schemas.microsoft.com/office/drawing/2014/main" id="{5DED5D01-772F-994C-974F-AE7A64A5BF8E}"/>
              </a:ext>
            </a:extLst>
          </p:cNvPr>
          <p:cNvSpPr>
            <a:spLocks noGrp="1" noChangeArrowheads="1"/>
          </p:cNvSpPr>
          <p:nvPr>
            <p:ph type="body" idx="1"/>
          </p:nvPr>
        </p:nvSpPr>
        <p:spPr>
          <a:xfrm>
            <a:off x="433514" y="1752918"/>
            <a:ext cx="8024686" cy="4050792"/>
          </a:xfrm>
        </p:spPr>
        <p:txBody>
          <a:bodyPr/>
          <a:lstStyle/>
          <a:p>
            <a:pPr>
              <a:lnSpc>
                <a:spcPct val="90000"/>
              </a:lnSpc>
            </a:pPr>
            <a:r>
              <a:rPr lang="zh-CN" altLang="en-US" sz="2400" b="1" dirty="0"/>
              <a:t>指包之间的依赖关系不要形成循环。即在包的依赖关系中不允许存在环 。</a:t>
            </a:r>
          </a:p>
          <a:p>
            <a:pPr>
              <a:lnSpc>
                <a:spcPct val="90000"/>
              </a:lnSpc>
            </a:pPr>
            <a:endParaRPr lang="zh-CN" altLang="en-US" sz="2400" b="1" dirty="0"/>
          </a:p>
          <a:p>
            <a:pPr>
              <a:lnSpc>
                <a:spcPct val="90000"/>
              </a:lnSpc>
            </a:pPr>
            <a:r>
              <a:rPr lang="zh-CN" altLang="en-US" sz="2400" b="1" dirty="0">
                <a:solidFill>
                  <a:srgbClr val="006600"/>
                </a:solidFill>
              </a:rPr>
              <a:t>不要有包</a:t>
            </a:r>
            <a:r>
              <a:rPr lang="en-US" altLang="zh-CN" sz="2400" b="1" dirty="0">
                <a:solidFill>
                  <a:srgbClr val="006600"/>
                </a:solidFill>
              </a:rPr>
              <a:t>A</a:t>
            </a:r>
            <a:r>
              <a:rPr lang="zh-CN" altLang="en-US" sz="2400" b="1" dirty="0">
                <a:solidFill>
                  <a:srgbClr val="006600"/>
                </a:solidFill>
              </a:rPr>
              <a:t>依赖于包</a:t>
            </a:r>
            <a:r>
              <a:rPr lang="en-US" altLang="zh-CN" sz="2400" b="1" dirty="0">
                <a:solidFill>
                  <a:srgbClr val="006600"/>
                </a:solidFill>
              </a:rPr>
              <a:t>B</a:t>
            </a:r>
            <a:r>
              <a:rPr lang="zh-CN" altLang="en-US" sz="2400" b="1" dirty="0">
                <a:solidFill>
                  <a:srgbClr val="006600"/>
                </a:solidFill>
              </a:rPr>
              <a:t>，包</a:t>
            </a:r>
            <a:r>
              <a:rPr lang="en-US" altLang="zh-CN" sz="2400" b="1" dirty="0">
                <a:solidFill>
                  <a:srgbClr val="006600"/>
                </a:solidFill>
              </a:rPr>
              <a:t>B</a:t>
            </a:r>
            <a:r>
              <a:rPr lang="zh-CN" altLang="en-US" sz="2400" b="1" dirty="0">
                <a:solidFill>
                  <a:srgbClr val="006600"/>
                </a:solidFill>
              </a:rPr>
              <a:t>依赖于包</a:t>
            </a:r>
            <a:r>
              <a:rPr lang="en-US" altLang="zh-CN" sz="2400" b="1" dirty="0">
                <a:solidFill>
                  <a:srgbClr val="006600"/>
                </a:solidFill>
              </a:rPr>
              <a:t>C, </a:t>
            </a:r>
            <a:r>
              <a:rPr lang="zh-CN" altLang="en-US" sz="2400" b="1" dirty="0">
                <a:solidFill>
                  <a:srgbClr val="006600"/>
                </a:solidFill>
              </a:rPr>
              <a:t>包</a:t>
            </a:r>
            <a:r>
              <a:rPr lang="en-US" altLang="zh-CN" sz="2400" b="1" dirty="0">
                <a:solidFill>
                  <a:srgbClr val="006600"/>
                </a:solidFill>
              </a:rPr>
              <a:t>C</a:t>
            </a:r>
            <a:r>
              <a:rPr lang="zh-CN" altLang="en-US" sz="2400" b="1" dirty="0">
                <a:solidFill>
                  <a:srgbClr val="006600"/>
                </a:solidFill>
              </a:rPr>
              <a:t>依赖于包</a:t>
            </a:r>
            <a:r>
              <a:rPr lang="en-US" altLang="zh-CN" sz="2400" b="1" dirty="0">
                <a:solidFill>
                  <a:srgbClr val="006600"/>
                </a:solidFill>
              </a:rPr>
              <a:t>A</a:t>
            </a:r>
            <a:r>
              <a:rPr lang="zh-CN" altLang="en-US" sz="2400" b="1" dirty="0">
                <a:solidFill>
                  <a:srgbClr val="006600"/>
                </a:solidFill>
              </a:rPr>
              <a:t>这样的情况出现。</a:t>
            </a:r>
          </a:p>
          <a:p>
            <a:pPr>
              <a:lnSpc>
                <a:spcPct val="90000"/>
              </a:lnSpc>
            </a:pPr>
            <a:endParaRPr lang="zh-CN" altLang="en-US" sz="2400" b="1" dirty="0"/>
          </a:p>
          <a:p>
            <a:pPr>
              <a:lnSpc>
                <a:spcPct val="90000"/>
              </a:lnSpc>
            </a:pPr>
            <a:r>
              <a:rPr lang="zh-CN" altLang="en-US" sz="2400" b="1" dirty="0">
                <a:solidFill>
                  <a:srgbClr val="0000CC"/>
                </a:solidFill>
              </a:rPr>
              <a:t>如果确实无法避免出现包之间的循环依赖，则</a:t>
            </a:r>
            <a:r>
              <a:rPr lang="zh-CN" altLang="en-US" sz="2400" b="1" dirty="0">
                <a:solidFill>
                  <a:srgbClr val="FF0000"/>
                </a:solidFill>
              </a:rPr>
              <a:t>可以把这些有循环依赖关系的包放在一个更大的包中，以消除这种循环依赖关系。</a:t>
            </a:r>
          </a:p>
          <a:p>
            <a:pPr>
              <a:lnSpc>
                <a:spcPct val="90000"/>
              </a:lnSpc>
            </a:pPr>
            <a:endParaRPr lang="en-US" altLang="zh-CN" b="1" dirty="0">
              <a:solidFill>
                <a:srgbClr val="0000CC"/>
              </a:solidFill>
            </a:endParaRP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686027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设计包的原则</a:t>
            </a:r>
            <a:r>
              <a:rPr kumimoji="1" lang="en-US" altLang="zh-CN" sz="2400" b="1" dirty="0">
                <a:solidFill>
                  <a:srgbClr val="7030A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非循环依赖原则</a:t>
            </a:r>
            <a:br>
              <a:rPr kumimoji="1" lang="zh-CN" altLang="en-US" sz="2400" b="1" dirty="0">
                <a:solidFill>
                  <a:srgbClr val="7030A0"/>
                </a:solidFill>
                <a:latin typeface="黑体" panose="02010609060101010101" pitchFamily="49" charset="-122"/>
                <a:ea typeface="黑体" panose="02010609060101010101" pitchFamily="49" charset="-122"/>
              </a:rPr>
            </a:b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7331079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E7FF6990-7AAC-174B-8CE8-170369BC6939}"/>
              </a:ext>
            </a:extLst>
          </p:cNvPr>
          <p:cNvSpPr>
            <a:spLocks noGrp="1" noChangeArrowheads="1"/>
          </p:cNvSpPr>
          <p:nvPr>
            <p:ph type="body" idx="1"/>
          </p:nvPr>
        </p:nvSpPr>
        <p:spPr>
          <a:xfrm>
            <a:off x="658505" y="1549831"/>
            <a:ext cx="7772400" cy="4050792"/>
          </a:xfrm>
        </p:spPr>
        <p:txBody>
          <a:bodyPr>
            <a:normAutofit/>
          </a:bodyPr>
          <a:lstStyle/>
          <a:p>
            <a:pPr>
              <a:lnSpc>
                <a:spcPct val="90000"/>
              </a:lnSpc>
              <a:buSzPct val="69000"/>
              <a:buFont typeface="Wingdings" panose="05000000000000000000" pitchFamily="2" charset="2"/>
              <a:buChar char="n"/>
            </a:pPr>
            <a:r>
              <a:rPr lang="zh-CN" altLang="en-US" sz="2400" b="1" dirty="0"/>
              <a:t>找出问题语境中一组有意义的体系结构视图。</a:t>
            </a:r>
          </a:p>
          <a:p>
            <a:pPr>
              <a:lnSpc>
                <a:spcPct val="90000"/>
              </a:lnSpc>
              <a:buSzPct val="69000"/>
              <a:buFont typeface="Wingdings" panose="05000000000000000000" pitchFamily="2" charset="2"/>
              <a:buChar char="n"/>
            </a:pPr>
            <a:r>
              <a:rPr lang="zh-CN" altLang="en-US" sz="2400" b="1" dirty="0"/>
              <a:t>找出对于可视化、详述、构造和文档化每个视图的语义来说充分必要的元素（和图），并将它们放到合适的包中。</a:t>
            </a:r>
          </a:p>
          <a:p>
            <a:pPr>
              <a:lnSpc>
                <a:spcPct val="90000"/>
              </a:lnSpc>
              <a:buSzPct val="69000"/>
              <a:buFont typeface="Wingdings" panose="05000000000000000000" pitchFamily="2" charset="2"/>
              <a:buChar char="n"/>
            </a:pPr>
            <a:r>
              <a:rPr lang="zh-CN" altLang="en-US" sz="2400" b="1" dirty="0"/>
              <a:t>如有必要，将这些元素进一步地组合到它们自己的包中。</a:t>
            </a:r>
          </a:p>
          <a:p>
            <a:pPr>
              <a:lnSpc>
                <a:spcPct val="90000"/>
              </a:lnSpc>
              <a:buSzPct val="69000"/>
              <a:buFont typeface="Wingdings" panose="05000000000000000000" pitchFamily="2" charset="2"/>
              <a:buChar char="n"/>
            </a:pPr>
            <a:r>
              <a:rPr lang="zh-CN" altLang="en-US" sz="2400" b="1" dirty="0"/>
              <a:t>不同视图中的元素之间通常存在依赖关系。</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4" y="940308"/>
            <a:ext cx="5802573"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对体系结构视图建模 </a:t>
            </a:r>
          </a:p>
        </p:txBody>
      </p:sp>
      <p:sp>
        <p:nvSpPr>
          <p:cNvPr id="3" name="矩形 2"/>
          <p:cNvSpPr/>
          <p:nvPr/>
        </p:nvSpPr>
        <p:spPr>
          <a:xfrm>
            <a:off x="582917" y="4420715"/>
            <a:ext cx="7738281" cy="1569660"/>
          </a:xfrm>
          <a:prstGeom prst="rect">
            <a:avLst/>
          </a:prstGeom>
        </p:spPr>
        <p:txBody>
          <a:bodyPr wrap="square">
            <a:spAutoFit/>
          </a:bodyPr>
          <a:lstStyle/>
          <a:p>
            <a:r>
              <a:rPr lang="zh-CN" altLang="en-US" sz="2400" b="1" dirty="0"/>
              <a:t>在面向对象开发中，经常将</a:t>
            </a:r>
            <a:r>
              <a:rPr lang="en-US" altLang="zh-CN" sz="2400" b="1" dirty="0"/>
              <a:t>GUI</a:t>
            </a:r>
            <a:r>
              <a:rPr lang="zh-CN" altLang="en-US" sz="2400" b="1" dirty="0"/>
              <a:t>（用户图形界面）相关的程序代码放置在一起组成</a:t>
            </a:r>
            <a:r>
              <a:rPr lang="en-US" altLang="zh-CN" sz="2400" b="1" dirty="0">
                <a:solidFill>
                  <a:srgbClr val="FF0000"/>
                </a:solidFill>
              </a:rPr>
              <a:t>GUI</a:t>
            </a:r>
            <a:r>
              <a:rPr lang="zh-CN" altLang="en-US" sz="2400" b="1" dirty="0">
                <a:solidFill>
                  <a:srgbClr val="FF0000"/>
                </a:solidFill>
              </a:rPr>
              <a:t>包</a:t>
            </a:r>
            <a:r>
              <a:rPr lang="zh-CN" altLang="en-US" sz="2400" b="1" dirty="0"/>
              <a:t>，而将与具体业务相关的部分组成</a:t>
            </a:r>
            <a:r>
              <a:rPr lang="zh-CN" altLang="en-US" sz="2400" b="1" dirty="0">
                <a:solidFill>
                  <a:srgbClr val="FF0000"/>
                </a:solidFill>
              </a:rPr>
              <a:t>业务逻辑包</a:t>
            </a:r>
            <a:r>
              <a:rPr lang="en-US" altLang="zh-CN" sz="2400" b="1" dirty="0">
                <a:solidFill>
                  <a:srgbClr val="FF0000"/>
                </a:solidFill>
              </a:rPr>
              <a:t>PA</a:t>
            </a:r>
            <a:r>
              <a:rPr lang="zh-CN" altLang="en-US" sz="2400" b="1" dirty="0"/>
              <a:t>，与数据保存相关的部分组成</a:t>
            </a:r>
            <a:r>
              <a:rPr lang="zh-CN" altLang="en-US" sz="2400" b="1" dirty="0">
                <a:solidFill>
                  <a:srgbClr val="FF0000"/>
                </a:solidFill>
              </a:rPr>
              <a:t>数据访问包</a:t>
            </a:r>
            <a:r>
              <a:rPr lang="en-US" altLang="zh-CN" sz="2400" b="1" dirty="0">
                <a:solidFill>
                  <a:srgbClr val="FF0000"/>
                </a:solidFill>
              </a:rPr>
              <a:t>DA</a:t>
            </a:r>
            <a:r>
              <a:rPr lang="zh-CN" altLang="en-US" sz="2400" b="1" dirty="0"/>
              <a:t>，这是</a:t>
            </a:r>
            <a:r>
              <a:rPr lang="en-US" altLang="zh-CN" sz="2400" b="1" dirty="0"/>
              <a:t>00</a:t>
            </a:r>
            <a:r>
              <a:rPr lang="zh-CN" altLang="en-US" sz="2400" b="1" dirty="0"/>
              <a:t>中的三层开发。</a:t>
            </a:r>
          </a:p>
        </p:txBody>
      </p:sp>
    </p:spTree>
    <p:extLst>
      <p:ext uri="{BB962C8B-B14F-4D97-AF65-F5344CB8AC3E}">
        <p14:creationId xmlns:p14="http://schemas.microsoft.com/office/powerpoint/2010/main" val="20083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6" name="文本框 5">
            <a:extLst>
              <a:ext uri="{FF2B5EF4-FFF2-40B4-BE49-F238E27FC236}">
                <a16:creationId xmlns:a16="http://schemas.microsoft.com/office/drawing/2014/main" id="{C0CEC170-06F8-BA42-B31D-61DE374D69F7}"/>
              </a:ext>
            </a:extLst>
          </p:cNvPr>
          <p:cNvSpPr txBox="1"/>
          <p:nvPr/>
        </p:nvSpPr>
        <p:spPr>
          <a:xfrm>
            <a:off x="366215" y="940308"/>
            <a:ext cx="4881966"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4.</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Rectangle 3">
            <a:extLst>
              <a:ext uri="{FF2B5EF4-FFF2-40B4-BE49-F238E27FC236}">
                <a16:creationId xmlns:a16="http://schemas.microsoft.com/office/drawing/2014/main" id="{4CC5B11C-9275-F74A-AE24-ADBA95AB7B54}"/>
              </a:ext>
            </a:extLst>
          </p:cNvPr>
          <p:cNvSpPr txBox="1">
            <a:spLocks noChangeArrowheads="1"/>
          </p:cNvSpPr>
          <p:nvPr/>
        </p:nvSpPr>
        <p:spPr>
          <a:xfrm>
            <a:off x="262720" y="1425373"/>
            <a:ext cx="8597890" cy="296920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dirty="0"/>
              <a:t>图书管理系统的包图。</a:t>
            </a:r>
            <a:endParaRPr lang="en-US" altLang="zh-CN" sz="2400" dirty="0"/>
          </a:p>
          <a:p>
            <a:r>
              <a:rPr lang="zh-CN" altLang="en-US" sz="2400" dirty="0"/>
              <a:t>在构造好系统的类图模型后，可以根据类图中类与类之间的逻辑关系将图书管理系统中的类划分为</a:t>
            </a:r>
            <a:r>
              <a:rPr lang="en-US" altLang="zh-CN" sz="2400" dirty="0"/>
              <a:t>3</a:t>
            </a:r>
            <a:r>
              <a:rPr lang="zh-CN" altLang="en-US" sz="2400" dirty="0"/>
              <a:t>个包：</a:t>
            </a:r>
            <a:r>
              <a:rPr lang="en-US" altLang="zh-CN" sz="2400" dirty="0" err="1"/>
              <a:t>UserInterface</a:t>
            </a:r>
            <a:r>
              <a:rPr lang="zh-CN" altLang="en-US" sz="2400" dirty="0"/>
              <a:t>包、</a:t>
            </a:r>
            <a:r>
              <a:rPr lang="en-US" altLang="zh-CN" sz="2400" dirty="0"/>
              <a:t>Library</a:t>
            </a:r>
            <a:r>
              <a:rPr lang="zh-CN" altLang="en-US" sz="2400" dirty="0"/>
              <a:t>包和</a:t>
            </a:r>
            <a:r>
              <a:rPr lang="en-US" altLang="zh-CN" sz="2400" dirty="0" err="1"/>
              <a:t>DataBase</a:t>
            </a:r>
            <a:r>
              <a:rPr lang="zh-CN" altLang="en-US" sz="2400" dirty="0"/>
              <a:t>包。</a:t>
            </a:r>
          </a:p>
          <a:p>
            <a:r>
              <a:rPr lang="en-US" altLang="zh-CN" sz="2400" dirty="0" err="1"/>
              <a:t>UserInterface</a:t>
            </a:r>
            <a:r>
              <a:rPr lang="zh-CN" altLang="en-US" sz="2400" dirty="0"/>
              <a:t>包由用户界面类组成，包</a:t>
            </a:r>
            <a:r>
              <a:rPr lang="en-US" altLang="zh-CN" sz="2400" dirty="0"/>
              <a:t>Library</a:t>
            </a:r>
            <a:r>
              <a:rPr lang="zh-CN" altLang="en-US" sz="2400" dirty="0"/>
              <a:t>由业务逻辑处理</a:t>
            </a:r>
            <a:r>
              <a:rPr lang="en-US" altLang="zh-CN" sz="2400" dirty="0"/>
              <a:t>Book</a:t>
            </a:r>
            <a:r>
              <a:rPr lang="zh-CN" altLang="en-US" sz="2400" dirty="0"/>
              <a:t>类、</a:t>
            </a:r>
            <a:r>
              <a:rPr lang="en-US" altLang="zh-CN" sz="2400" dirty="0"/>
              <a:t>Title</a:t>
            </a:r>
            <a:r>
              <a:rPr lang="zh-CN" altLang="en-US" sz="2400" dirty="0"/>
              <a:t>类、</a:t>
            </a:r>
            <a:r>
              <a:rPr lang="en-US" altLang="zh-CN" sz="2400" dirty="0"/>
              <a:t>Loan</a:t>
            </a:r>
            <a:r>
              <a:rPr lang="zh-CN" altLang="en-US" sz="2400" dirty="0"/>
              <a:t>类和</a:t>
            </a:r>
            <a:r>
              <a:rPr lang="en-US" altLang="zh-CN" sz="2400" dirty="0"/>
              <a:t>Borrower</a:t>
            </a:r>
            <a:r>
              <a:rPr lang="zh-CN" altLang="en-US" sz="2400" dirty="0"/>
              <a:t>类组成；包</a:t>
            </a:r>
            <a:r>
              <a:rPr lang="en-US" altLang="zh-CN" sz="2400" dirty="0" err="1"/>
              <a:t>DataBase</a:t>
            </a:r>
            <a:r>
              <a:rPr lang="zh-CN" altLang="en-US" sz="2400" dirty="0"/>
              <a:t>包含了与数据库有关的类，因而</a:t>
            </a:r>
            <a:r>
              <a:rPr lang="en-US" altLang="zh-CN" sz="2400" dirty="0"/>
              <a:t>Persistent</a:t>
            </a:r>
            <a:r>
              <a:rPr lang="zh-CN" altLang="en-US" sz="2400" dirty="0"/>
              <a:t>类就属于</a:t>
            </a:r>
            <a:r>
              <a:rPr lang="en-US" altLang="zh-CN" sz="2400" dirty="0" err="1"/>
              <a:t>DataBase</a:t>
            </a:r>
            <a:r>
              <a:rPr lang="zh-CN" altLang="en-US" sz="2400" dirty="0"/>
              <a:t>包</a:t>
            </a:r>
            <a:r>
              <a:rPr lang="zh-CN" altLang="en-US" sz="2800" dirty="0"/>
              <a:t>。</a:t>
            </a:r>
          </a:p>
          <a:p>
            <a:endParaRPr lang="zh-CN" altLang="en-US" sz="2800" dirty="0"/>
          </a:p>
          <a:p>
            <a:endParaRPr lang="en-US" altLang="zh-CN" dirty="0"/>
          </a:p>
        </p:txBody>
      </p:sp>
      <p:pic>
        <p:nvPicPr>
          <p:cNvPr id="2" name="图片 1"/>
          <p:cNvPicPr>
            <a:picLocks noChangeAspect="1"/>
          </p:cNvPicPr>
          <p:nvPr/>
        </p:nvPicPr>
        <p:blipFill>
          <a:blip r:embed="rId3"/>
          <a:stretch>
            <a:fillRect/>
          </a:stretch>
        </p:blipFill>
        <p:spPr>
          <a:xfrm>
            <a:off x="1357952" y="4175492"/>
            <a:ext cx="7053067" cy="2328546"/>
          </a:xfrm>
          <a:prstGeom prst="rect">
            <a:avLst/>
          </a:prstGeom>
        </p:spPr>
      </p:pic>
    </p:spTree>
    <p:extLst>
      <p:ext uri="{BB962C8B-B14F-4D97-AF65-F5344CB8AC3E}">
        <p14:creationId xmlns:p14="http://schemas.microsoft.com/office/powerpoint/2010/main" val="195855786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1085610F-5F65-0C4E-9034-7960FDA0D003}"/>
              </a:ext>
            </a:extLst>
          </p:cNvPr>
          <p:cNvSpPr>
            <a:spLocks noGrp="1" noChangeArrowheads="1"/>
          </p:cNvSpPr>
          <p:nvPr>
            <p:ph type="body" idx="1"/>
          </p:nvPr>
        </p:nvSpPr>
        <p:spPr>
          <a:xfrm>
            <a:off x="617561" y="1746094"/>
            <a:ext cx="7772400" cy="4050792"/>
          </a:xfrm>
        </p:spPr>
        <p:txBody>
          <a:bodyPr/>
          <a:lstStyle/>
          <a:p>
            <a:r>
              <a:rPr lang="en-US" altLang="zh-CN" dirty="0"/>
              <a:t>1.  </a:t>
            </a:r>
            <a:r>
              <a:rPr lang="zh-CN" altLang="en-US" dirty="0"/>
              <a:t>创建包</a:t>
            </a:r>
          </a:p>
          <a:p>
            <a:r>
              <a:rPr lang="en-US" altLang="zh-CN" dirty="0"/>
              <a:t>2.  </a:t>
            </a:r>
            <a:r>
              <a:rPr lang="zh-CN" altLang="en-US" dirty="0"/>
              <a:t>修改包的属性</a:t>
            </a:r>
          </a:p>
          <a:p>
            <a:r>
              <a:rPr lang="en-US" altLang="zh-CN" dirty="0"/>
              <a:t>3.  </a:t>
            </a:r>
            <a:r>
              <a:rPr lang="zh-CN" altLang="en-US" dirty="0"/>
              <a:t>增加包的信息</a:t>
            </a:r>
          </a:p>
          <a:p>
            <a:r>
              <a:rPr lang="en-US" altLang="zh-CN" dirty="0"/>
              <a:t>4.  </a:t>
            </a:r>
            <a:r>
              <a:rPr lang="zh-CN" altLang="en-US" dirty="0"/>
              <a:t>添加包之间的输入依赖</a:t>
            </a:r>
          </a:p>
          <a:p>
            <a:r>
              <a:rPr lang="en-US" altLang="zh-CN" dirty="0"/>
              <a:t>5.  </a:t>
            </a:r>
            <a:r>
              <a:rPr lang="zh-CN" altLang="en-US" dirty="0"/>
              <a:t>删除包</a:t>
            </a:r>
          </a:p>
        </p:txBody>
      </p:sp>
      <p:sp>
        <p:nvSpPr>
          <p:cNvPr id="4" name="Rectangle 2">
            <a:extLst>
              <a:ext uri="{FF2B5EF4-FFF2-40B4-BE49-F238E27FC236}">
                <a16:creationId xmlns:a16="http://schemas.microsoft.com/office/drawing/2014/main" id="{B3052DC7-DD1A-C84E-BBF2-600B3CC6DC42}"/>
              </a:ext>
            </a:extLst>
          </p:cNvPr>
          <p:cNvSpPr txBox="1">
            <a:spLocks noRot="1" noChangeArrowheads="1"/>
          </p:cNvSpPr>
          <p:nvPr/>
        </p:nvSpPr>
        <p:spPr>
          <a:xfrm>
            <a:off x="433514" y="60518"/>
            <a:ext cx="842709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五、</a:t>
            </a:r>
            <a:r>
              <a:rPr lang="en-US" altLang="zh-CN" sz="4000" dirty="0"/>
              <a:t> </a:t>
            </a:r>
            <a:r>
              <a:rPr lang="zh-Hans" altLang="en-US" sz="4000" dirty="0">
                <a:solidFill>
                  <a:srgbClr val="0070C0"/>
                </a:solidFill>
              </a:rPr>
              <a:t>包图</a:t>
            </a:r>
            <a:endParaRPr lang="zh-CN" altLang="en-US" sz="4000" dirty="0">
              <a:solidFill>
                <a:srgbClr val="0070C0"/>
              </a:solidFill>
            </a:endParaRPr>
          </a:p>
        </p:txBody>
      </p:sp>
      <p:sp>
        <p:nvSpPr>
          <p:cNvPr id="5" name="文本框 4">
            <a:extLst>
              <a:ext uri="{FF2B5EF4-FFF2-40B4-BE49-F238E27FC236}">
                <a16:creationId xmlns:a16="http://schemas.microsoft.com/office/drawing/2014/main" id="{C0CEC170-06F8-BA42-B31D-61DE374D69F7}"/>
              </a:ext>
            </a:extLst>
          </p:cNvPr>
          <p:cNvSpPr txBox="1"/>
          <p:nvPr/>
        </p:nvSpPr>
        <p:spPr>
          <a:xfrm>
            <a:off x="366215" y="940308"/>
            <a:ext cx="7208292" cy="418454"/>
          </a:xfrm>
          <a:prstGeom prst="rect">
            <a:avLst/>
          </a:prstGeom>
          <a:noFill/>
        </p:spPr>
        <p:txBody>
          <a:bodyPr wrap="square" rtlCol="0">
            <a:noAutofit/>
          </a:bodyPr>
          <a:lstStyle/>
          <a:p>
            <a:r>
              <a:rPr kumimoji="1" lang="en-US" altLang="zh-Hans" sz="2400" b="1" dirty="0">
                <a:solidFill>
                  <a:srgbClr val="FF0000"/>
                </a:solidFill>
                <a:latin typeface="黑体" panose="02010609060101010101" pitchFamily="49" charset="-122"/>
                <a:ea typeface="黑体" panose="02010609060101010101" pitchFamily="49" charset="-122"/>
              </a:rPr>
              <a:t>5.</a:t>
            </a:r>
            <a:r>
              <a:rPr kumimoji="1" lang="zh-Hans" altLang="en-US" sz="2400" b="1" dirty="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包图建模</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7030A0"/>
                </a:solidFill>
                <a:latin typeface="黑体" panose="02010609060101010101" pitchFamily="49" charset="-122"/>
                <a:ea typeface="黑体" panose="02010609060101010101" pitchFamily="49" charset="-122"/>
              </a:rPr>
              <a:t>使用</a:t>
            </a:r>
            <a:r>
              <a:rPr kumimoji="1" lang="en-US" altLang="zh-CN" sz="2400" b="1" dirty="0">
                <a:solidFill>
                  <a:srgbClr val="7030A0"/>
                </a:solidFill>
                <a:latin typeface="黑体" panose="02010609060101010101" pitchFamily="49" charset="-122"/>
                <a:ea typeface="黑体" panose="02010609060101010101" pitchFamily="49" charset="-122"/>
              </a:rPr>
              <a:t>Rational Rose</a:t>
            </a:r>
            <a:r>
              <a:rPr kumimoji="1" lang="zh-CN" altLang="en-US" sz="2400" b="1" dirty="0">
                <a:solidFill>
                  <a:srgbClr val="7030A0"/>
                </a:solidFill>
                <a:latin typeface="黑体" panose="02010609060101010101" pitchFamily="49" charset="-122"/>
                <a:ea typeface="黑体" panose="02010609060101010101" pitchFamily="49" charset="-122"/>
              </a:rPr>
              <a:t>绘制包图的步骤</a:t>
            </a:r>
          </a:p>
        </p:txBody>
      </p:sp>
      <p:pic>
        <p:nvPicPr>
          <p:cNvPr id="3" name="图片 2"/>
          <p:cNvPicPr>
            <a:picLocks noChangeAspect="1"/>
          </p:cNvPicPr>
          <p:nvPr/>
        </p:nvPicPr>
        <p:blipFill>
          <a:blip r:embed="rId3"/>
          <a:stretch>
            <a:fillRect/>
          </a:stretch>
        </p:blipFill>
        <p:spPr>
          <a:xfrm>
            <a:off x="4203508" y="1746094"/>
            <a:ext cx="4355163" cy="2888039"/>
          </a:xfrm>
          <a:prstGeom prst="rect">
            <a:avLst/>
          </a:prstGeom>
        </p:spPr>
      </p:pic>
    </p:spTree>
    <p:extLst>
      <p:ext uri="{BB962C8B-B14F-4D97-AF65-F5344CB8AC3E}">
        <p14:creationId xmlns:p14="http://schemas.microsoft.com/office/powerpoint/2010/main" val="183325924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8EECAF1-9BCF-4A46-8269-0EC9F9F8AE23}"/>
              </a:ext>
            </a:extLst>
          </p:cNvPr>
          <p:cNvSpPr>
            <a:spLocks noGrp="1" noRot="1" noChangeArrowheads="1"/>
          </p:cNvSpPr>
          <p:nvPr>
            <p:ph type="title"/>
          </p:nvPr>
        </p:nvSpPr>
        <p:spPr>
          <a:xfrm>
            <a:off x="152400" y="228600"/>
            <a:ext cx="8845550" cy="1143000"/>
          </a:xfrm>
        </p:spPr>
        <p:txBody>
          <a:bodyPr>
            <a:normAutofit/>
          </a:bodyPr>
          <a:lstStyle/>
          <a:p>
            <a:r>
              <a:rPr lang="zh-Hans" altLang="en-US" sz="4000" dirty="0"/>
              <a:t>四、</a:t>
            </a:r>
            <a:r>
              <a:rPr lang="en-US" altLang="zh-CN" sz="4000" dirty="0"/>
              <a:t> </a:t>
            </a:r>
            <a:r>
              <a:rPr lang="zh-Hans" altLang="en-US" sz="4000" dirty="0">
                <a:solidFill>
                  <a:srgbClr val="0070C0"/>
                </a:solidFill>
              </a:rPr>
              <a:t>练习</a:t>
            </a:r>
            <a:endParaRPr lang="zh-CN" altLang="en-US" sz="4000" dirty="0">
              <a:solidFill>
                <a:srgbClr val="0070C0"/>
              </a:solidFill>
            </a:endParaRPr>
          </a:p>
        </p:txBody>
      </p:sp>
      <p:sp>
        <p:nvSpPr>
          <p:cNvPr id="98307" name="Rectangle 3">
            <a:extLst>
              <a:ext uri="{FF2B5EF4-FFF2-40B4-BE49-F238E27FC236}">
                <a16:creationId xmlns:a16="http://schemas.microsoft.com/office/drawing/2014/main" id="{B233BAEC-8B3E-5649-BBDB-7BC4A6E7A1AA}"/>
              </a:ext>
            </a:extLst>
          </p:cNvPr>
          <p:cNvSpPr>
            <a:spLocks noGrp="1" noRot="1" noChangeArrowheads="1"/>
          </p:cNvSpPr>
          <p:nvPr>
            <p:ph type="body" idx="1"/>
          </p:nvPr>
        </p:nvSpPr>
        <p:spPr>
          <a:xfrm>
            <a:off x="685800" y="2121408"/>
            <a:ext cx="7772400" cy="1961861"/>
          </a:xfrm>
        </p:spPr>
        <p:txBody>
          <a:bodyPr/>
          <a:lstStyle/>
          <a:p>
            <a:endParaRPr lang="en-US" altLang="zh-CN" dirty="0"/>
          </a:p>
          <a:p>
            <a:r>
              <a:rPr lang="zh-CN" altLang="en-US" sz="2400" dirty="0"/>
              <a:t>使用</a:t>
            </a:r>
            <a:r>
              <a:rPr lang="en-US" altLang="zh-CN" sz="2400" dirty="0"/>
              <a:t>Rational Rose</a:t>
            </a:r>
            <a:r>
              <a:rPr lang="zh-CN" altLang="en-US" sz="2400" dirty="0"/>
              <a:t>绘制类图的步骤</a:t>
            </a:r>
          </a:p>
          <a:p>
            <a:r>
              <a:rPr lang="zh-CN" altLang="en-US" sz="2400" dirty="0"/>
              <a:t>图书馆管理系统的类图</a:t>
            </a:r>
          </a:p>
        </p:txBody>
      </p:sp>
      <p:sp>
        <p:nvSpPr>
          <p:cNvPr id="2" name="矩形 1">
            <a:extLst>
              <a:ext uri="{FF2B5EF4-FFF2-40B4-BE49-F238E27FC236}">
                <a16:creationId xmlns:a16="http://schemas.microsoft.com/office/drawing/2014/main" id="{ECC723E0-E79D-0B42-9B3F-EB224CE607ED}"/>
              </a:ext>
            </a:extLst>
          </p:cNvPr>
          <p:cNvSpPr/>
          <p:nvPr/>
        </p:nvSpPr>
        <p:spPr>
          <a:xfrm>
            <a:off x="803591" y="1561838"/>
            <a:ext cx="3339376" cy="461665"/>
          </a:xfrm>
          <a:prstGeom prst="rect">
            <a:avLst/>
          </a:prstGeom>
        </p:spPr>
        <p:txBody>
          <a:bodyPr wrap="none">
            <a:spAutoFit/>
          </a:bodyPr>
          <a:lstStyle/>
          <a:p>
            <a:r>
              <a:rPr lang="zh-CN" altLang="en-US" sz="2400" b="1" dirty="0">
                <a:solidFill>
                  <a:srgbClr val="FF0000"/>
                </a:solidFill>
                <a:latin typeface="Heiti SC Medium" pitchFamily="2" charset="-128"/>
                <a:ea typeface="Heiti SC Medium" pitchFamily="2" charset="-128"/>
              </a:rPr>
              <a:t>图书馆管理系统的类图 </a:t>
            </a:r>
          </a:p>
        </p:txBody>
      </p:sp>
    </p:spTree>
    <p:extLst>
      <p:ext uri="{BB962C8B-B14F-4D97-AF65-F5344CB8AC3E}">
        <p14:creationId xmlns:p14="http://schemas.microsoft.com/office/powerpoint/2010/main" val="48896205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7215F7F-4007-AA4C-B132-6F41141E31F1}"/>
              </a:ext>
            </a:extLst>
          </p:cNvPr>
          <p:cNvSpPr>
            <a:spLocks noGrp="1" noRot="1" noChangeArrowheads="1"/>
          </p:cNvSpPr>
          <p:nvPr>
            <p:ph type="title"/>
          </p:nvPr>
        </p:nvSpPr>
        <p:spPr>
          <a:xfrm>
            <a:off x="298450" y="1353207"/>
            <a:ext cx="8845550" cy="1143000"/>
          </a:xfrm>
        </p:spPr>
        <p:txBody>
          <a:bodyPr>
            <a:normAutofit/>
          </a:bodyPr>
          <a:lstStyle/>
          <a:p>
            <a:r>
              <a:rPr lang="zh-CN" altLang="en-US" sz="2400" dirty="0">
                <a:solidFill>
                  <a:srgbClr val="FF0000"/>
                </a:solidFill>
              </a:rPr>
              <a:t>使用</a:t>
            </a:r>
            <a:r>
              <a:rPr lang="en-US" altLang="zh-CN" sz="2400" dirty="0">
                <a:solidFill>
                  <a:srgbClr val="FF0000"/>
                </a:solidFill>
              </a:rPr>
              <a:t>Rational Rose</a:t>
            </a:r>
            <a:r>
              <a:rPr lang="zh-CN" altLang="en-US" sz="2400" dirty="0">
                <a:solidFill>
                  <a:srgbClr val="FF0000"/>
                </a:solidFill>
              </a:rPr>
              <a:t>绘制类图的步骤</a:t>
            </a:r>
          </a:p>
        </p:txBody>
      </p:sp>
      <p:sp>
        <p:nvSpPr>
          <p:cNvPr id="99331" name="Rectangle 3">
            <a:extLst>
              <a:ext uri="{FF2B5EF4-FFF2-40B4-BE49-F238E27FC236}">
                <a16:creationId xmlns:a16="http://schemas.microsoft.com/office/drawing/2014/main" id="{EBDC57EE-E2AF-E64D-8EAC-DA4E3890DA8F}"/>
              </a:ext>
            </a:extLst>
          </p:cNvPr>
          <p:cNvSpPr>
            <a:spLocks noGrp="1" noRot="1" noChangeArrowheads="1"/>
          </p:cNvSpPr>
          <p:nvPr>
            <p:ph type="body" idx="1"/>
          </p:nvPr>
        </p:nvSpPr>
        <p:spPr>
          <a:xfrm>
            <a:off x="528144" y="2496207"/>
            <a:ext cx="7772400" cy="3273972"/>
          </a:xfrm>
        </p:spPr>
        <p:txBody>
          <a:bodyPr>
            <a:normAutofit/>
          </a:bodyPr>
          <a:lstStyle/>
          <a:p>
            <a:endParaRPr lang="en-US" altLang="zh-CN" sz="2400" dirty="0"/>
          </a:p>
          <a:p>
            <a:r>
              <a:rPr lang="en-US" altLang="zh-CN" sz="2400" dirty="0"/>
              <a:t>1.  </a:t>
            </a:r>
            <a:r>
              <a:rPr lang="zh-CN" altLang="en-US" sz="2400" dirty="0"/>
              <a:t>创建类图</a:t>
            </a:r>
          </a:p>
          <a:p>
            <a:r>
              <a:rPr lang="en-US" altLang="zh-CN" sz="2400" dirty="0"/>
              <a:t>2.  </a:t>
            </a:r>
            <a:r>
              <a:rPr lang="zh-CN" altLang="en-US" sz="2400" dirty="0"/>
              <a:t>加入类</a:t>
            </a:r>
          </a:p>
          <a:p>
            <a:r>
              <a:rPr lang="en-US" altLang="zh-CN" sz="2400" dirty="0"/>
              <a:t>3.  </a:t>
            </a:r>
            <a:r>
              <a:rPr lang="zh-CN" altLang="en-US" sz="2400" dirty="0"/>
              <a:t>增加类的属性</a:t>
            </a:r>
          </a:p>
          <a:p>
            <a:r>
              <a:rPr lang="en-US" altLang="zh-CN" sz="2400" dirty="0"/>
              <a:t>4.  </a:t>
            </a:r>
            <a:r>
              <a:rPr lang="zh-CN" altLang="en-US" sz="2400" dirty="0"/>
              <a:t>增加类的方法</a:t>
            </a:r>
          </a:p>
          <a:p>
            <a:pPr>
              <a:buFont typeface="Wingdings" pitchFamily="2" charset="2"/>
              <a:buNone/>
            </a:pPr>
            <a:endParaRPr lang="en-US" altLang="zh-CN" sz="2400" dirty="0"/>
          </a:p>
        </p:txBody>
      </p:sp>
      <p:sp>
        <p:nvSpPr>
          <p:cNvPr id="4" name="Rectangle 2">
            <a:extLst>
              <a:ext uri="{FF2B5EF4-FFF2-40B4-BE49-F238E27FC236}">
                <a16:creationId xmlns:a16="http://schemas.microsoft.com/office/drawing/2014/main" id="{1A3E2F9F-2EB3-BA4E-80D1-EBC68967C762}"/>
              </a:ext>
            </a:extLst>
          </p:cNvPr>
          <p:cNvSpPr txBox="1">
            <a:spLocks noRot="1" noChangeArrowheads="1"/>
          </p:cNvSpPr>
          <p:nvPr/>
        </p:nvSpPr>
        <p:spPr>
          <a:xfrm>
            <a:off x="152400" y="228600"/>
            <a:ext cx="88455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000" dirty="0"/>
              <a:t>四、</a:t>
            </a:r>
            <a:r>
              <a:rPr lang="en-US" altLang="zh-CN" sz="4000" dirty="0"/>
              <a:t> </a:t>
            </a:r>
            <a:r>
              <a:rPr lang="zh-Hans" altLang="en-US" sz="4000" dirty="0">
                <a:solidFill>
                  <a:srgbClr val="0070C0"/>
                </a:solidFill>
              </a:rPr>
              <a:t>练习</a:t>
            </a:r>
            <a:endParaRPr lang="zh-CN" altLang="en-US" sz="4000" dirty="0">
              <a:solidFill>
                <a:srgbClr val="0070C0"/>
              </a:solidFill>
            </a:endParaRPr>
          </a:p>
        </p:txBody>
      </p:sp>
    </p:spTree>
    <p:extLst>
      <p:ext uri="{BB962C8B-B14F-4D97-AF65-F5344CB8AC3E}">
        <p14:creationId xmlns:p14="http://schemas.microsoft.com/office/powerpoint/2010/main" val="870778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AF87DF79-D7DC-F944-8A6B-2CAAADC0897B}"/>
              </a:ext>
            </a:extLst>
          </p:cNvPr>
          <p:cNvSpPr>
            <a:spLocks noGrp="1" noChangeArrowheads="1"/>
          </p:cNvSpPr>
          <p:nvPr>
            <p:ph type="body" idx="1"/>
          </p:nvPr>
        </p:nvSpPr>
        <p:spPr/>
        <p:txBody>
          <a:bodyPr/>
          <a:lstStyle/>
          <a:p>
            <a:pPr marL="609600" indent="-609600"/>
            <a:r>
              <a:rPr lang="zh-CN" altLang="en-US" b="1" dirty="0">
                <a:solidFill>
                  <a:srgbClr val="800000"/>
                </a:solidFill>
              </a:rPr>
              <a:t>简单类型：</a:t>
            </a:r>
          </a:p>
          <a:p>
            <a:pPr marL="883920" lvl="1" indent="-609600">
              <a:buFont typeface="Wingdings" pitchFamily="2" charset="2"/>
              <a:buAutoNum type="circleNumDbPlain"/>
            </a:pPr>
            <a:r>
              <a:rPr lang="zh-CN" altLang="en-US" sz="2400" b="1" dirty="0">
                <a:solidFill>
                  <a:srgbClr val="0033CC"/>
                </a:solidFill>
              </a:rPr>
              <a:t>整型</a:t>
            </a:r>
          </a:p>
          <a:p>
            <a:pPr marL="883920" lvl="1" indent="-609600">
              <a:buFont typeface="Wingdings" pitchFamily="2" charset="2"/>
              <a:buAutoNum type="circleNumDbPlain"/>
            </a:pPr>
            <a:r>
              <a:rPr lang="zh-CN" altLang="en-US" sz="2400" b="1" dirty="0">
                <a:solidFill>
                  <a:srgbClr val="0033CC"/>
                </a:solidFill>
              </a:rPr>
              <a:t>布尔型</a:t>
            </a:r>
          </a:p>
          <a:p>
            <a:pPr marL="883920" lvl="1" indent="-609600">
              <a:buFont typeface="Wingdings" pitchFamily="2" charset="2"/>
              <a:buAutoNum type="circleNumDbPlain"/>
            </a:pPr>
            <a:r>
              <a:rPr lang="zh-CN" altLang="en-US" sz="2400" b="1" dirty="0">
                <a:solidFill>
                  <a:srgbClr val="0033CC"/>
                </a:solidFill>
              </a:rPr>
              <a:t>实型</a:t>
            </a:r>
          </a:p>
          <a:p>
            <a:pPr marL="883920" lvl="1" indent="-609600">
              <a:buFont typeface="Wingdings" pitchFamily="2" charset="2"/>
              <a:buAutoNum type="circleNumDbPlain"/>
            </a:pPr>
            <a:r>
              <a:rPr lang="zh-CN" altLang="en-US" sz="2400" b="1" dirty="0">
                <a:solidFill>
                  <a:srgbClr val="0033CC"/>
                </a:solidFill>
              </a:rPr>
              <a:t>枚举类型</a:t>
            </a:r>
            <a:endParaRPr lang="en-US" altLang="zh-CN" sz="2400" b="1" dirty="0">
              <a:solidFill>
                <a:srgbClr val="0033CC"/>
              </a:solidFill>
            </a:endParaRPr>
          </a:p>
          <a:p>
            <a:pPr marL="883920" lvl="1" indent="-609600">
              <a:buFont typeface="Wingdings" pitchFamily="2" charset="2"/>
              <a:buAutoNum type="circleNumDbPlain"/>
            </a:pPr>
            <a:endParaRPr lang="zh-CN" altLang="en-US" sz="2400" b="1" dirty="0">
              <a:solidFill>
                <a:srgbClr val="0033CC"/>
              </a:solidFill>
            </a:endParaRPr>
          </a:p>
          <a:p>
            <a:pPr marL="609600" indent="-609600"/>
            <a:r>
              <a:rPr lang="zh-CN" altLang="en-US" b="1" dirty="0">
                <a:solidFill>
                  <a:srgbClr val="800000"/>
                </a:solidFill>
              </a:rPr>
              <a:t>系统中的其他类 </a:t>
            </a:r>
          </a:p>
        </p:txBody>
      </p:sp>
      <p:pic>
        <p:nvPicPr>
          <p:cNvPr id="40964" name="Picture 4">
            <a:extLst>
              <a:ext uri="{FF2B5EF4-FFF2-40B4-BE49-F238E27FC236}">
                <a16:creationId xmlns:a16="http://schemas.microsoft.com/office/drawing/2014/main" id="{C25C40CD-B861-3A4E-8E5C-5E6DA3399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114800"/>
            <a:ext cx="22098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40965" name="Picture 5">
            <a:extLst>
              <a:ext uri="{FF2B5EF4-FFF2-40B4-BE49-F238E27FC236}">
                <a16:creationId xmlns:a16="http://schemas.microsoft.com/office/drawing/2014/main" id="{D4B7E160-14AD-E64A-9708-C4182E860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971800"/>
            <a:ext cx="40862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66" name="Picture 6">
            <a:extLst>
              <a:ext uri="{FF2B5EF4-FFF2-40B4-BE49-F238E27FC236}">
                <a16:creationId xmlns:a16="http://schemas.microsoft.com/office/drawing/2014/main" id="{2750B9F6-9DF8-8848-8DC6-89EFABF11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257800"/>
            <a:ext cx="2066925" cy="342900"/>
          </a:xfrm>
          <a:prstGeom prst="rect">
            <a:avLst/>
          </a:prstGeom>
          <a:noFill/>
          <a:extLst>
            <a:ext uri="{909E8E84-426E-40DD-AFC4-6F175D3DCCD1}">
              <a14:hiddenFill xmlns:a14="http://schemas.microsoft.com/office/drawing/2010/main">
                <a:solidFill>
                  <a:srgbClr val="FFFFFF"/>
                </a:solidFill>
              </a14:hiddenFill>
            </a:ext>
          </a:extLst>
        </p:spPr>
      </p:pic>
      <p:pic>
        <p:nvPicPr>
          <p:cNvPr id="40967" name="Picture 7">
            <a:extLst>
              <a:ext uri="{FF2B5EF4-FFF2-40B4-BE49-F238E27FC236}">
                <a16:creationId xmlns:a16="http://schemas.microsoft.com/office/drawing/2014/main" id="{5BD621C2-3E3C-DA4A-ACC5-962D6F2D07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52400"/>
            <a:ext cx="2514600" cy="2465388"/>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1">
            <a:extLst>
              <a:ext uri="{FF2B5EF4-FFF2-40B4-BE49-F238E27FC236}">
                <a16:creationId xmlns:a16="http://schemas.microsoft.com/office/drawing/2014/main" id="{8D8B0655-566C-B14C-BD2F-5E7001D52CC3}"/>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1" name="文本框 10">
            <a:extLst>
              <a:ext uri="{FF2B5EF4-FFF2-40B4-BE49-F238E27FC236}">
                <a16:creationId xmlns:a16="http://schemas.microsoft.com/office/drawing/2014/main" id="{B5032CD4-878B-8149-BB4A-DD76F7D41E9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pic>
        <p:nvPicPr>
          <p:cNvPr id="2" name="图片 1">
            <a:extLst>
              <a:ext uri="{FF2B5EF4-FFF2-40B4-BE49-F238E27FC236}">
                <a16:creationId xmlns:a16="http://schemas.microsoft.com/office/drawing/2014/main" id="{47514E09-3B60-4DA7-9568-29EC3D992D90}"/>
              </a:ext>
            </a:extLst>
          </p:cNvPr>
          <p:cNvPicPr>
            <a:picLocks noChangeAspect="1"/>
          </p:cNvPicPr>
          <p:nvPr/>
        </p:nvPicPr>
        <p:blipFill>
          <a:blip r:embed="rId7"/>
          <a:stretch>
            <a:fillRect/>
          </a:stretch>
        </p:blipFill>
        <p:spPr>
          <a:xfrm>
            <a:off x="193514" y="6210273"/>
            <a:ext cx="7846232" cy="609653"/>
          </a:xfrm>
          <a:prstGeom prst="rect">
            <a:avLst/>
          </a:prstGeom>
        </p:spPr>
      </p:pic>
      <p:pic>
        <p:nvPicPr>
          <p:cNvPr id="40968" name="Picture 8">
            <a:extLst>
              <a:ext uri="{FF2B5EF4-FFF2-40B4-BE49-F238E27FC236}">
                <a16:creationId xmlns:a16="http://schemas.microsoft.com/office/drawing/2014/main" id="{A0798897-4770-1D47-B6FF-CA0411F681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505201"/>
            <a:ext cx="2528888"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83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22F744AD-8FDC-D946-AD22-E11152CC430C}"/>
              </a:ext>
            </a:extLst>
          </p:cNvPr>
          <p:cNvSpPr>
            <a:spLocks noGrp="1" noChangeArrowheads="1"/>
          </p:cNvSpPr>
          <p:nvPr>
            <p:ph type="body" idx="1"/>
          </p:nvPr>
        </p:nvSpPr>
        <p:spPr>
          <a:xfrm>
            <a:off x="457136" y="2230970"/>
            <a:ext cx="7772400" cy="4050792"/>
          </a:xfrm>
        </p:spPr>
        <p:txBody>
          <a:bodyPr/>
          <a:lstStyle/>
          <a:p>
            <a:pPr marL="609600" indent="-609600"/>
            <a:r>
              <a:rPr lang="zh-CN" altLang="en-US" sz="2400" b="1" dirty="0">
                <a:solidFill>
                  <a:srgbClr val="FF0000"/>
                </a:solidFill>
                <a:latin typeface="Heiti SC Medium" pitchFamily="2" charset="-128"/>
                <a:ea typeface="Heiti SC Medium" pitchFamily="2" charset="-128"/>
              </a:rPr>
              <a:t>初始值</a:t>
            </a:r>
            <a:endParaRPr lang="en-US" altLang="zh-CN" sz="2400" b="1" dirty="0">
              <a:solidFill>
                <a:srgbClr val="FF0000"/>
              </a:solidFill>
              <a:latin typeface="Heiti SC Medium" pitchFamily="2" charset="-128"/>
              <a:ea typeface="Heiti SC Medium" pitchFamily="2" charset="-128"/>
            </a:endParaRPr>
          </a:p>
          <a:p>
            <a:pPr marL="0" indent="0">
              <a:buNone/>
            </a:pPr>
            <a:r>
              <a:rPr lang="zh-Hans" altLang="en-US" sz="2400" b="1" dirty="0">
                <a:solidFill>
                  <a:srgbClr val="0033CC"/>
                </a:solidFill>
              </a:rPr>
              <a:t> </a:t>
            </a:r>
            <a:r>
              <a:rPr lang="zh-CN" altLang="en-US" sz="2400" b="1" dirty="0">
                <a:solidFill>
                  <a:srgbClr val="0033CC"/>
                </a:solidFill>
              </a:rPr>
              <a:t>目的</a:t>
            </a:r>
            <a:r>
              <a:rPr lang="zh-CN" altLang="en-US" sz="2400" dirty="0">
                <a:solidFill>
                  <a:srgbClr val="0033CC"/>
                </a:solidFill>
              </a:rPr>
              <a:t>：</a:t>
            </a:r>
          </a:p>
          <a:p>
            <a:pPr marL="883920" lvl="1" indent="-609600">
              <a:buFont typeface="Wingdings" pitchFamily="2" charset="2"/>
              <a:buAutoNum type="circleNumDbPlain"/>
            </a:pPr>
            <a:r>
              <a:rPr lang="zh-CN" altLang="en-US" sz="2400" b="1" dirty="0"/>
              <a:t>保护系统的</a:t>
            </a:r>
            <a:r>
              <a:rPr lang="zh-CN" altLang="en-US" sz="2400" b="1" dirty="0">
                <a:solidFill>
                  <a:srgbClr val="00B050"/>
                </a:solidFill>
              </a:rPr>
              <a:t>完整性</a:t>
            </a:r>
            <a:r>
              <a:rPr lang="zh-CN" altLang="en-US" sz="2400" b="1" dirty="0"/>
              <a:t>，防止漏掉取值或被非法的值破坏系统的完整性。</a:t>
            </a:r>
          </a:p>
          <a:p>
            <a:pPr marL="883920" lvl="1" indent="-609600">
              <a:buFont typeface="Wingdings" pitchFamily="2" charset="2"/>
              <a:buAutoNum type="circleNumDbPlain"/>
            </a:pPr>
            <a:r>
              <a:rPr lang="zh-CN" altLang="en-US" sz="2400" b="1" dirty="0"/>
              <a:t>为用户提供</a:t>
            </a:r>
            <a:r>
              <a:rPr lang="zh-CN" altLang="en-US" sz="2400" b="1" dirty="0">
                <a:solidFill>
                  <a:srgbClr val="00B050"/>
                </a:solidFill>
              </a:rPr>
              <a:t>易用性</a:t>
            </a:r>
            <a:r>
              <a:rPr lang="zh-CN" altLang="en-US" sz="2400" b="1" dirty="0"/>
              <a:t>。 </a:t>
            </a:r>
          </a:p>
        </p:txBody>
      </p:sp>
      <p:pic>
        <p:nvPicPr>
          <p:cNvPr id="41988" name="Picture 4">
            <a:extLst>
              <a:ext uri="{FF2B5EF4-FFF2-40B4-BE49-F238E27FC236}">
                <a16:creationId xmlns:a16="http://schemas.microsoft.com/office/drawing/2014/main" id="{A1FF1D4F-FB2A-F944-8BBA-A39F37EF2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963" y="1919657"/>
            <a:ext cx="4572000" cy="427038"/>
          </a:xfrm>
          <a:prstGeom prst="rect">
            <a:avLst/>
          </a:prstGeom>
          <a:noFill/>
          <a:extLst>
            <a:ext uri="{909E8E84-426E-40DD-AFC4-6F175D3DCCD1}">
              <a14:hiddenFill xmlns:a14="http://schemas.microsoft.com/office/drawing/2010/main">
                <a:solidFill>
                  <a:srgbClr val="FFFFFF"/>
                </a:solidFill>
              </a14:hiddenFill>
            </a:ext>
          </a:extLst>
        </p:spPr>
      </p:pic>
      <p:pic>
        <p:nvPicPr>
          <p:cNvPr id="41989" name="Picture 5">
            <a:extLst>
              <a:ext uri="{FF2B5EF4-FFF2-40B4-BE49-F238E27FC236}">
                <a16:creationId xmlns:a16="http://schemas.microsoft.com/office/drawing/2014/main" id="{26C2AC76-138F-BF4F-A798-0844ED22C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657600"/>
            <a:ext cx="4343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04A34F1C-4457-5A4A-9EEC-4E354DE96FC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97117603-AF89-CE48-901C-C788EE4D5782}"/>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522917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0FA4EB71-A031-8941-8256-30BC29958E7B}"/>
              </a:ext>
            </a:extLst>
          </p:cNvPr>
          <p:cNvSpPr>
            <a:spLocks noGrp="1" noChangeArrowheads="1"/>
          </p:cNvSpPr>
          <p:nvPr>
            <p:ph type="body" idx="1"/>
          </p:nvPr>
        </p:nvSpPr>
        <p:spPr>
          <a:xfrm>
            <a:off x="267346" y="1750259"/>
            <a:ext cx="8534400" cy="4040941"/>
          </a:xfrm>
        </p:spPr>
        <p:txBody>
          <a:bodyPr>
            <a:noAutofit/>
          </a:bodyPr>
          <a:lstStyle/>
          <a:p>
            <a:r>
              <a:rPr lang="zh-CN" altLang="en-US" sz="2800" b="1" dirty="0">
                <a:solidFill>
                  <a:srgbClr val="FF0000"/>
                </a:solidFill>
                <a:latin typeface="Heiti SC Medium" pitchFamily="2" charset="-128"/>
                <a:ea typeface="Heiti SC Medium" pitchFamily="2" charset="-128"/>
              </a:rPr>
              <a:t>属性字符串</a:t>
            </a:r>
            <a:endParaRPr lang="en-US" altLang="zh-CN" sz="2800" b="1" dirty="0">
              <a:solidFill>
                <a:srgbClr val="FF0000"/>
              </a:solidFill>
              <a:latin typeface="Heiti SC Medium" pitchFamily="2" charset="-128"/>
              <a:ea typeface="Heiti SC Medium" pitchFamily="2" charset="-128"/>
            </a:endParaRPr>
          </a:p>
          <a:p>
            <a:pPr>
              <a:lnSpc>
                <a:spcPct val="90000"/>
              </a:lnSpc>
            </a:pPr>
            <a:r>
              <a:rPr lang="zh-CN" altLang="en-US" sz="2600" b="1" dirty="0">
                <a:solidFill>
                  <a:srgbClr val="FF0000"/>
                </a:solidFill>
              </a:rPr>
              <a:t>属性字符串是用户对该属性性质的一个</a:t>
            </a:r>
            <a:r>
              <a:rPr lang="zh-CN" altLang="en-US" sz="2600" b="1" dirty="0">
                <a:solidFill>
                  <a:srgbClr val="00B050"/>
                </a:solidFill>
              </a:rPr>
              <a:t>约束</a:t>
            </a:r>
            <a:r>
              <a:rPr lang="zh-CN" altLang="en-US" sz="2600" b="1" dirty="0">
                <a:solidFill>
                  <a:srgbClr val="FF0000"/>
                </a:solidFill>
              </a:rPr>
              <a:t>说明。</a:t>
            </a:r>
          </a:p>
          <a:p>
            <a:pPr>
              <a:lnSpc>
                <a:spcPct val="90000"/>
              </a:lnSpc>
            </a:pPr>
            <a:r>
              <a:rPr lang="zh-CN" altLang="en-US" sz="2600" b="1" dirty="0">
                <a:solidFill>
                  <a:srgbClr val="000099"/>
                </a:solidFill>
              </a:rPr>
              <a:t>例如 </a:t>
            </a:r>
            <a:r>
              <a:rPr lang="en-US" altLang="zh-CN" sz="2600" b="1" dirty="0">
                <a:solidFill>
                  <a:srgbClr val="000099"/>
                </a:solidFill>
              </a:rPr>
              <a:t>{</a:t>
            </a:r>
            <a:r>
              <a:rPr lang="zh-CN" altLang="en-US" sz="2600" b="1" dirty="0">
                <a:solidFill>
                  <a:srgbClr val="000099"/>
                </a:solidFill>
              </a:rPr>
              <a:t>只读</a:t>
            </a:r>
            <a:r>
              <a:rPr lang="en-US" altLang="zh-CN" sz="2600" b="1" dirty="0">
                <a:solidFill>
                  <a:srgbClr val="000099"/>
                </a:solidFill>
              </a:rPr>
              <a:t>}</a:t>
            </a:r>
            <a:r>
              <a:rPr lang="zh-CN" altLang="en-US" sz="2600" b="1" dirty="0">
                <a:solidFill>
                  <a:srgbClr val="000099"/>
                </a:solidFill>
              </a:rPr>
              <a:t>这样的特性说明该属性的值不能被修改。</a:t>
            </a:r>
          </a:p>
          <a:p>
            <a:pPr>
              <a:lnSpc>
                <a:spcPct val="90000"/>
              </a:lnSpc>
            </a:pPr>
            <a:endParaRPr lang="zh-CN" altLang="en-US" sz="2600" b="1" dirty="0">
              <a:solidFill>
                <a:srgbClr val="000099"/>
              </a:solidFill>
            </a:endParaRPr>
          </a:p>
          <a:p>
            <a:pPr>
              <a:lnSpc>
                <a:spcPct val="90000"/>
              </a:lnSpc>
            </a:pPr>
            <a:r>
              <a:rPr lang="zh-CN" altLang="en-US" sz="2600" b="1" dirty="0"/>
              <a:t>任何希望添加在属性定义字符串中但又没有合适地方可以加入的规则，都可以放在属性字符串里。</a:t>
            </a:r>
          </a:p>
          <a:p>
            <a:pPr>
              <a:lnSpc>
                <a:spcPct val="90000"/>
              </a:lnSpc>
              <a:buFont typeface="Wingdings" pitchFamily="2" charset="2"/>
              <a:buNone/>
            </a:pPr>
            <a:r>
              <a:rPr lang="zh-CN" altLang="en-US" sz="2600" b="1" dirty="0"/>
              <a:t>  </a:t>
            </a:r>
            <a:r>
              <a:rPr lang="en-US" altLang="zh-CN" sz="2600" b="1" dirty="0"/>
              <a:t>+</a:t>
            </a:r>
            <a:r>
              <a:rPr lang="en-US" altLang="zh-CN" sz="2600" b="1" dirty="0" err="1"/>
              <a:t>status:Status</a:t>
            </a:r>
            <a:r>
              <a:rPr lang="en-US" altLang="zh-CN" sz="2600" b="1" dirty="0"/>
              <a:t>=unpaid{</a:t>
            </a:r>
            <a:r>
              <a:rPr lang="en-US" altLang="zh-CN" sz="2600" b="1" dirty="0" err="1"/>
              <a:t>unpaid,paid</a:t>
            </a:r>
            <a:r>
              <a:rPr lang="en-US" altLang="zh-CN" sz="2600" b="1" dirty="0"/>
              <a:t>}</a:t>
            </a:r>
          </a:p>
          <a:p>
            <a:pPr>
              <a:lnSpc>
                <a:spcPct val="90000"/>
              </a:lnSpc>
              <a:buFont typeface="Wingdings" pitchFamily="2" charset="2"/>
              <a:buNone/>
            </a:pPr>
            <a:r>
              <a:rPr lang="en-US" altLang="zh-CN" sz="2600" b="1" dirty="0"/>
              <a:t>  +</a:t>
            </a:r>
            <a:r>
              <a:rPr lang="en-US" altLang="zh-CN" sz="2600" b="1" dirty="0" err="1"/>
              <a:t>color:Color</a:t>
            </a:r>
            <a:r>
              <a:rPr lang="en-US" altLang="zh-CN" sz="2600" b="1" dirty="0"/>
              <a:t>=red{</a:t>
            </a:r>
            <a:r>
              <a:rPr lang="en-US" altLang="zh-CN" sz="2600" b="1" dirty="0" err="1"/>
              <a:t>red,green,yellow</a:t>
            </a:r>
            <a:r>
              <a:rPr lang="en-US" altLang="zh-CN" sz="2600" b="1" dirty="0"/>
              <a:t>}</a:t>
            </a:r>
          </a:p>
          <a:p>
            <a:pPr>
              <a:lnSpc>
                <a:spcPct val="90000"/>
              </a:lnSpc>
            </a:pPr>
            <a:endParaRPr lang="en-US" altLang="zh-CN" sz="2800" b="1" dirty="0"/>
          </a:p>
          <a:p>
            <a:pPr>
              <a:lnSpc>
                <a:spcPct val="90000"/>
              </a:lnSpc>
            </a:pPr>
            <a:endParaRPr lang="en-US" altLang="zh-CN" sz="2800" b="1" dirty="0"/>
          </a:p>
          <a:p>
            <a:pPr>
              <a:lnSpc>
                <a:spcPct val="90000"/>
              </a:lnSpc>
            </a:pPr>
            <a:endParaRPr lang="en-US" altLang="zh-CN" b="1" dirty="0"/>
          </a:p>
        </p:txBody>
      </p:sp>
      <p:sp>
        <p:nvSpPr>
          <p:cNvPr id="43015" name="AutoShape 7">
            <a:extLst>
              <a:ext uri="{FF2B5EF4-FFF2-40B4-BE49-F238E27FC236}">
                <a16:creationId xmlns:a16="http://schemas.microsoft.com/office/drawing/2014/main" id="{4B57B7C6-B4AB-D54E-AEE2-0C5883F69BE7}"/>
              </a:ext>
            </a:extLst>
          </p:cNvPr>
          <p:cNvSpPr>
            <a:spLocks noChangeArrowheads="1"/>
          </p:cNvSpPr>
          <p:nvPr/>
        </p:nvSpPr>
        <p:spPr bwMode="auto">
          <a:xfrm>
            <a:off x="6858000" y="5029200"/>
            <a:ext cx="2286000" cy="762000"/>
          </a:xfrm>
          <a:prstGeom prst="wedgeRectCallout">
            <a:avLst>
              <a:gd name="adj1" fmla="val -56458"/>
              <a:gd name="adj2" fmla="val -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FF0000"/>
                </a:solidFill>
              </a:rPr>
              <a:t>确定取值范围</a:t>
            </a:r>
          </a:p>
        </p:txBody>
      </p:sp>
      <p:sp>
        <p:nvSpPr>
          <p:cNvPr id="6" name="标题 1">
            <a:extLst>
              <a:ext uri="{FF2B5EF4-FFF2-40B4-BE49-F238E27FC236}">
                <a16:creationId xmlns:a16="http://schemas.microsoft.com/office/drawing/2014/main" id="{4ACC4E36-3111-D940-9B1F-659527B6D30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5DC5AC74-9773-C94D-91A1-0694D5B9847B}"/>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pic>
        <p:nvPicPr>
          <p:cNvPr id="2" name="图片 1">
            <a:extLst>
              <a:ext uri="{FF2B5EF4-FFF2-40B4-BE49-F238E27FC236}">
                <a16:creationId xmlns:a16="http://schemas.microsoft.com/office/drawing/2014/main" id="{AAE035FC-E57F-4AAD-9BC5-041B6AC74E02}"/>
              </a:ext>
            </a:extLst>
          </p:cNvPr>
          <p:cNvPicPr>
            <a:picLocks noChangeAspect="1"/>
          </p:cNvPicPr>
          <p:nvPr/>
        </p:nvPicPr>
        <p:blipFill>
          <a:blip r:embed="rId3"/>
          <a:stretch>
            <a:fillRect/>
          </a:stretch>
        </p:blipFill>
        <p:spPr>
          <a:xfrm>
            <a:off x="402956" y="6011741"/>
            <a:ext cx="7846232" cy="609653"/>
          </a:xfrm>
          <a:prstGeom prst="rect">
            <a:avLst/>
          </a:prstGeom>
        </p:spPr>
      </p:pic>
    </p:spTree>
    <p:extLst>
      <p:ext uri="{BB962C8B-B14F-4D97-AF65-F5344CB8AC3E}">
        <p14:creationId xmlns:p14="http://schemas.microsoft.com/office/powerpoint/2010/main" val="4240933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a:extLst>
              <a:ext uri="{FF2B5EF4-FFF2-40B4-BE49-F238E27FC236}">
                <a16:creationId xmlns:a16="http://schemas.microsoft.com/office/drawing/2014/main" id="{9463D7CE-E739-E044-9BE0-BDC220916BC8}"/>
              </a:ext>
            </a:extLst>
          </p:cNvPr>
          <p:cNvSpPr>
            <a:spLocks noGrp="1" noChangeArrowheads="1"/>
          </p:cNvSpPr>
          <p:nvPr>
            <p:ph type="body" idx="1"/>
          </p:nvPr>
        </p:nvSpPr>
        <p:spPr>
          <a:xfrm>
            <a:off x="267346" y="1888007"/>
            <a:ext cx="8229600" cy="3272929"/>
          </a:xfrm>
        </p:spPr>
        <p:txBody>
          <a:bodyPr>
            <a:normAutofit lnSpcReduction="10000"/>
          </a:bodyPr>
          <a:lstStyle/>
          <a:p>
            <a:pPr marL="571500" indent="-571500"/>
            <a:r>
              <a:rPr lang="zh-CN" altLang="en-US" sz="2400" dirty="0">
                <a:solidFill>
                  <a:srgbClr val="FF0000"/>
                </a:solidFill>
                <a:latin typeface="Heiti SC Medium" pitchFamily="2" charset="-128"/>
                <a:ea typeface="Heiti SC Medium" pitchFamily="2" charset="-128"/>
              </a:rPr>
              <a:t>作用域</a:t>
            </a:r>
            <a:endParaRPr lang="en-US" altLang="zh-CN" sz="2400" b="1" dirty="0">
              <a:solidFill>
                <a:srgbClr val="800000"/>
              </a:solidFill>
              <a:latin typeface="Heiti SC Medium" pitchFamily="2" charset="-128"/>
              <a:ea typeface="Heiti SC Medium" pitchFamily="2" charset="-128"/>
            </a:endParaRPr>
          </a:p>
          <a:p>
            <a:pPr marL="0" indent="0">
              <a:buNone/>
            </a:pPr>
            <a:r>
              <a:rPr lang="zh-Hans" altLang="en-US" b="1" dirty="0">
                <a:solidFill>
                  <a:srgbClr val="800000"/>
                </a:solidFill>
              </a:rPr>
              <a:t>      </a:t>
            </a:r>
            <a:r>
              <a:rPr lang="zh-CN" altLang="en-US" sz="2400" b="1" dirty="0">
                <a:solidFill>
                  <a:srgbClr val="800000"/>
                </a:solidFill>
              </a:rPr>
              <a:t>作用域（</a:t>
            </a:r>
            <a:r>
              <a:rPr lang="en-US" altLang="zh-CN" sz="2400" b="1" dirty="0">
                <a:solidFill>
                  <a:srgbClr val="800000"/>
                </a:solidFill>
              </a:rPr>
              <a:t>scope</a:t>
            </a:r>
            <a:r>
              <a:rPr lang="zh-CN" altLang="en-US" sz="2400" b="1" dirty="0">
                <a:solidFill>
                  <a:srgbClr val="800000"/>
                </a:solidFill>
              </a:rPr>
              <a:t>）</a:t>
            </a:r>
            <a:r>
              <a:rPr lang="zh-CN" altLang="en-US" sz="2400" b="1" dirty="0"/>
              <a:t>是与属性和操作相关的一个重要概念。</a:t>
            </a:r>
          </a:p>
          <a:p>
            <a:pPr marL="0" indent="0">
              <a:buNone/>
            </a:pPr>
            <a:r>
              <a:rPr lang="zh-CN" altLang="en-US" sz="2400" b="1" dirty="0"/>
              <a:t>   存在两种作用域：</a:t>
            </a:r>
          </a:p>
          <a:p>
            <a:pPr lvl="1">
              <a:buFont typeface="Trebuchet MS" panose="020B0603020202020204" pitchFamily="34" charset="0"/>
              <a:buChar char="−"/>
            </a:pPr>
            <a:r>
              <a:rPr lang="zh-CN" altLang="en-US" sz="2400" b="1" dirty="0">
                <a:solidFill>
                  <a:srgbClr val="0033CC"/>
                </a:solidFill>
              </a:rPr>
              <a:t>实例（</a:t>
            </a:r>
            <a:r>
              <a:rPr lang="en-US" altLang="zh-CN" sz="2400" b="1" dirty="0">
                <a:solidFill>
                  <a:srgbClr val="0033CC"/>
                </a:solidFill>
              </a:rPr>
              <a:t>instance</a:t>
            </a:r>
            <a:r>
              <a:rPr lang="zh-CN" altLang="en-US" sz="2400" b="1" dirty="0">
                <a:solidFill>
                  <a:srgbClr val="0033CC"/>
                </a:solidFill>
              </a:rPr>
              <a:t>）作用域</a:t>
            </a:r>
            <a:r>
              <a:rPr lang="zh-CN" altLang="en-US" sz="2400" b="1" dirty="0"/>
              <a:t>下</a:t>
            </a:r>
            <a:endParaRPr lang="en-US" altLang="zh-CN" sz="2400" b="1" dirty="0"/>
          </a:p>
          <a:p>
            <a:pPr marL="274320" lvl="1" indent="0">
              <a:buNone/>
            </a:pPr>
            <a:r>
              <a:rPr lang="zh-CN" altLang="en-US" sz="2400" b="1" dirty="0"/>
              <a:t>      类的每个实例对象都有</a:t>
            </a:r>
            <a:r>
              <a:rPr lang="zh-CN" altLang="en-US" sz="2400" b="1" dirty="0">
                <a:solidFill>
                  <a:srgbClr val="00B050"/>
                </a:solidFill>
              </a:rPr>
              <a:t>自己的属性值和操作</a:t>
            </a:r>
            <a:r>
              <a:rPr lang="zh-CN" altLang="en-US" sz="2400" b="1" dirty="0"/>
              <a:t>。</a:t>
            </a:r>
          </a:p>
          <a:p>
            <a:pPr lvl="1">
              <a:buFont typeface="Trebuchet MS" panose="020B0603020202020204" pitchFamily="34" charset="0"/>
              <a:buChar char="−"/>
            </a:pPr>
            <a:r>
              <a:rPr lang="zh-CN" altLang="en-US" sz="2400" b="1" dirty="0">
                <a:solidFill>
                  <a:srgbClr val="0033CC"/>
                </a:solidFill>
              </a:rPr>
              <a:t>分类（</a:t>
            </a:r>
            <a:r>
              <a:rPr lang="en-US" altLang="zh-CN" sz="2400" b="1" dirty="0">
                <a:solidFill>
                  <a:srgbClr val="0033CC"/>
                </a:solidFill>
              </a:rPr>
              <a:t>classifier</a:t>
            </a:r>
            <a:r>
              <a:rPr lang="zh-CN" altLang="en-US" sz="2400" b="1" dirty="0">
                <a:solidFill>
                  <a:srgbClr val="0033CC"/>
                </a:solidFill>
              </a:rPr>
              <a:t>）作用域下</a:t>
            </a:r>
            <a:endParaRPr lang="en-US" altLang="zh-CN" sz="2400" b="1" dirty="0">
              <a:solidFill>
                <a:srgbClr val="0033CC"/>
              </a:solidFill>
            </a:endParaRPr>
          </a:p>
          <a:p>
            <a:pPr marL="274320" lvl="1" indent="0">
              <a:buNone/>
            </a:pPr>
            <a:r>
              <a:rPr lang="zh-CN" altLang="en-US" sz="2400" b="1" dirty="0"/>
              <a:t>      一个类的所有实例只存在</a:t>
            </a:r>
            <a:r>
              <a:rPr lang="zh-CN" altLang="en-US" sz="2400" b="1" dirty="0">
                <a:solidFill>
                  <a:srgbClr val="00B050"/>
                </a:solidFill>
              </a:rPr>
              <a:t>一个属性值和操作</a:t>
            </a:r>
            <a:r>
              <a:rPr lang="zh-CN" altLang="en-US" sz="2400" b="1" dirty="0"/>
              <a:t>。分类作用域的属性和操作名字要带下划线。</a:t>
            </a:r>
          </a:p>
        </p:txBody>
      </p:sp>
      <p:sp>
        <p:nvSpPr>
          <p:cNvPr id="5" name="标题 1">
            <a:extLst>
              <a:ext uri="{FF2B5EF4-FFF2-40B4-BE49-F238E27FC236}">
                <a16:creationId xmlns:a16="http://schemas.microsoft.com/office/drawing/2014/main" id="{30269350-A431-2A42-83FE-32738D9BE39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69B31F19-F97E-4C4F-97E5-CD61C3EFB8B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731151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a:extLst>
              <a:ext uri="{FF2B5EF4-FFF2-40B4-BE49-F238E27FC236}">
                <a16:creationId xmlns:a16="http://schemas.microsoft.com/office/drawing/2014/main" id="{6DCAA17A-E944-564D-B56E-891DBF2AA5B2}"/>
              </a:ext>
            </a:extLst>
          </p:cNvPr>
          <p:cNvSpPr>
            <a:spLocks noGrp="1" noChangeArrowheads="1"/>
          </p:cNvSpPr>
          <p:nvPr>
            <p:ph type="body" idx="1"/>
          </p:nvPr>
        </p:nvSpPr>
        <p:spPr>
          <a:xfrm>
            <a:off x="267346" y="1694278"/>
            <a:ext cx="7391400" cy="4411663"/>
          </a:xfrm>
        </p:spPr>
        <p:txBody>
          <a:bodyPr/>
          <a:lstStyle/>
          <a:p>
            <a:r>
              <a:rPr lang="zh-CN" altLang="en-US" sz="2400" b="1" dirty="0">
                <a:solidFill>
                  <a:srgbClr val="FF0000"/>
                </a:solidFill>
                <a:latin typeface="Heiti SC Medium" pitchFamily="2" charset="-128"/>
                <a:ea typeface="Heiti SC Medium" pitchFamily="2" charset="-128"/>
              </a:rPr>
              <a:t>类的作用域属性：</a:t>
            </a:r>
            <a:endParaRPr lang="en-US" altLang="zh-CN" sz="2400" b="1" dirty="0">
              <a:latin typeface="Heiti SC Medium" pitchFamily="2" charset="-128"/>
              <a:ea typeface="Heiti SC Medium" pitchFamily="2" charset="-128"/>
            </a:endParaRPr>
          </a:p>
          <a:p>
            <a:pPr marL="0" indent="0">
              <a:buNone/>
            </a:pPr>
            <a:r>
              <a:rPr lang="zh-Hans" altLang="en-US" b="1" dirty="0"/>
              <a:t>    </a:t>
            </a:r>
            <a:r>
              <a:rPr lang="zh-CN" altLang="en-US" b="1" dirty="0"/>
              <a:t>分类作用域的属性，它能被所属类的所有对象共享。</a:t>
            </a:r>
          </a:p>
          <a:p>
            <a:endParaRPr lang="en-US" altLang="zh-CN" b="1" dirty="0"/>
          </a:p>
        </p:txBody>
      </p:sp>
      <p:pic>
        <p:nvPicPr>
          <p:cNvPr id="112644" name="Picture 4">
            <a:extLst>
              <a:ext uri="{FF2B5EF4-FFF2-40B4-BE49-F238E27FC236}">
                <a16:creationId xmlns:a16="http://schemas.microsoft.com/office/drawing/2014/main" id="{56093E6D-647C-3E4F-BC07-654D08AEB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248" y="2512570"/>
            <a:ext cx="3231151" cy="3496117"/>
          </a:xfrm>
          <a:prstGeom prst="rect">
            <a:avLst/>
          </a:prstGeom>
          <a:noFill/>
          <a:extLst>
            <a:ext uri="{909E8E84-426E-40DD-AFC4-6F175D3DCCD1}">
              <a14:hiddenFill xmlns:a14="http://schemas.microsoft.com/office/drawing/2010/main">
                <a:solidFill>
                  <a:srgbClr val="FFFFFF"/>
                </a:solidFill>
              </a14:hiddenFill>
            </a:ext>
          </a:extLst>
        </p:spPr>
      </p:pic>
      <p:sp>
        <p:nvSpPr>
          <p:cNvPr id="112645" name="AutoShape 5">
            <a:extLst>
              <a:ext uri="{FF2B5EF4-FFF2-40B4-BE49-F238E27FC236}">
                <a16:creationId xmlns:a16="http://schemas.microsoft.com/office/drawing/2014/main" id="{E3EADF68-9672-9947-842D-7409DE94ED68}"/>
              </a:ext>
            </a:extLst>
          </p:cNvPr>
          <p:cNvSpPr>
            <a:spLocks noChangeArrowheads="1"/>
          </p:cNvSpPr>
          <p:nvPr/>
        </p:nvSpPr>
        <p:spPr bwMode="auto">
          <a:xfrm>
            <a:off x="228600" y="3276600"/>
            <a:ext cx="1219200" cy="1524000"/>
          </a:xfrm>
          <a:prstGeom prst="wedgeRectCallout">
            <a:avLst>
              <a:gd name="adj1" fmla="val 97264"/>
              <a:gd name="adj2" fmla="val 656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例如：</a:t>
            </a:r>
            <a:r>
              <a:rPr lang="en-US" altLang="zh-CN" sz="2400" b="1"/>
              <a:t>C++</a:t>
            </a:r>
            <a:r>
              <a:rPr lang="zh-CN" altLang="en-US" sz="2400" b="1"/>
              <a:t>中的静态成员</a:t>
            </a:r>
          </a:p>
        </p:txBody>
      </p:sp>
      <p:pic>
        <p:nvPicPr>
          <p:cNvPr id="112646" name="Picture 6">
            <a:extLst>
              <a:ext uri="{FF2B5EF4-FFF2-40B4-BE49-F238E27FC236}">
                <a16:creationId xmlns:a16="http://schemas.microsoft.com/office/drawing/2014/main" id="{E6C84328-5992-4C4B-A1DF-7B335F0EDE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860" y="2573218"/>
            <a:ext cx="3301139" cy="3383082"/>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71383DD8-47A1-BF4D-AF81-620501DD607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765E9AC2-631D-094C-B301-AEEE66ECB21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43846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E4FF3CC2-A942-AC44-BC9F-A93BB9DEE86F}"/>
              </a:ext>
            </a:extLst>
          </p:cNvPr>
          <p:cNvSpPr>
            <a:spLocks noGrp="1" noChangeArrowheads="1"/>
          </p:cNvSpPr>
          <p:nvPr>
            <p:ph type="title"/>
          </p:nvPr>
        </p:nvSpPr>
        <p:spPr/>
        <p:txBody>
          <a:bodyPr/>
          <a:lstStyle/>
          <a:p>
            <a:endParaRPr lang="zh-CN" altLang="zh-CN"/>
          </a:p>
        </p:txBody>
      </p:sp>
      <p:pic>
        <p:nvPicPr>
          <p:cNvPr id="201731" name="Picture 3">
            <a:extLst>
              <a:ext uri="{FF2B5EF4-FFF2-40B4-BE49-F238E27FC236}">
                <a16:creationId xmlns:a16="http://schemas.microsoft.com/office/drawing/2014/main" id="{7ED1E7BD-ADC4-784B-96EF-52B5DF601BFF}"/>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0"/>
            <a:ext cx="2890838" cy="3276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1732" name="Picture 4">
            <a:extLst>
              <a:ext uri="{FF2B5EF4-FFF2-40B4-BE49-F238E27FC236}">
                <a16:creationId xmlns:a16="http://schemas.microsoft.com/office/drawing/2014/main" id="{ABC0CD85-A75F-6447-AA98-9260BC0AB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1733" name="AutoShape 5">
            <a:extLst>
              <a:ext uri="{FF2B5EF4-FFF2-40B4-BE49-F238E27FC236}">
                <a16:creationId xmlns:a16="http://schemas.microsoft.com/office/drawing/2014/main" id="{842515B3-B37D-DE4D-9A4E-0865E85AFE9C}"/>
              </a:ext>
            </a:extLst>
          </p:cNvPr>
          <p:cNvSpPr>
            <a:spLocks noChangeArrowheads="1"/>
          </p:cNvSpPr>
          <p:nvPr/>
        </p:nvSpPr>
        <p:spPr bwMode="auto">
          <a:xfrm>
            <a:off x="1752600" y="5486400"/>
            <a:ext cx="1905000" cy="609600"/>
          </a:xfrm>
          <a:prstGeom prst="wedgeRectCallout">
            <a:avLst>
              <a:gd name="adj1" fmla="val 69750"/>
              <a:gd name="adj2" fmla="val -34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t>静态属性</a:t>
            </a:r>
          </a:p>
        </p:txBody>
      </p:sp>
    </p:spTree>
    <p:extLst>
      <p:ext uri="{BB962C8B-B14F-4D97-AF65-F5344CB8AC3E}">
        <p14:creationId xmlns:p14="http://schemas.microsoft.com/office/powerpoint/2010/main" val="1856371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11122"/>
          </a:xfrm>
        </p:spPr>
        <p:txBody>
          <a:bodyPr>
            <a:normAutofit/>
          </a:bodyPr>
          <a:lstStyle/>
          <a:p>
            <a:r>
              <a:rPr lang="zh-Hans" altLang="en-US" dirty="0"/>
              <a:t>系统分析与设计</a:t>
            </a:r>
            <a:r>
              <a:rPr lang="en-US" altLang="zh-Hans" dirty="0"/>
              <a:t>—</a:t>
            </a:r>
            <a:r>
              <a:rPr lang="zh-CN" altLang="en-US" dirty="0"/>
              <a:t>静态建模</a:t>
            </a:r>
          </a:p>
        </p:txBody>
      </p:sp>
      <p:sp>
        <p:nvSpPr>
          <p:cNvPr id="3" name="内容占位符 2"/>
          <p:cNvSpPr>
            <a:spLocks noGrp="1"/>
          </p:cNvSpPr>
          <p:nvPr>
            <p:ph idx="1"/>
          </p:nvPr>
        </p:nvSpPr>
        <p:spPr>
          <a:xfrm>
            <a:off x="744890" y="1478554"/>
            <a:ext cx="7772400" cy="4358041"/>
          </a:xfrm>
        </p:spPr>
        <p:txBody>
          <a:bodyPr>
            <a:noAutofit/>
          </a:bodyPr>
          <a:lstStyle/>
          <a:p>
            <a:pPr marL="0" indent="0">
              <a:buNone/>
            </a:pPr>
            <a:r>
              <a:rPr lang="zh-Hans" altLang="en-US" sz="2400" dirty="0">
                <a:solidFill>
                  <a:srgbClr val="0070C0"/>
                </a:solidFill>
                <a:latin typeface="黑体" panose="02010609060101010101" pitchFamily="49" charset="-122"/>
                <a:ea typeface="黑体" panose="02010609060101010101" pitchFamily="49" charset="-122"/>
              </a:rPr>
              <a:t>一、</a:t>
            </a:r>
            <a:r>
              <a:rPr lang="zh-CN" altLang="en-US" sz="2400" dirty="0">
                <a:solidFill>
                  <a:srgbClr val="0070C0"/>
                </a:solidFill>
                <a:latin typeface="黑体" panose="02010609060101010101" pitchFamily="49" charset="-122"/>
                <a:ea typeface="黑体" panose="02010609060101010101" pitchFamily="49" charset="-122"/>
              </a:rPr>
              <a:t>类图的概念</a:t>
            </a:r>
          </a:p>
          <a:p>
            <a:pPr marL="0" indent="0">
              <a:buNone/>
            </a:pPr>
            <a:r>
              <a:rPr lang="zh-Hans" altLang="en-US" sz="2400" dirty="0">
                <a:solidFill>
                  <a:srgbClr val="0070C0"/>
                </a:solidFill>
                <a:latin typeface="黑体" panose="02010609060101010101" pitchFamily="49" charset="-122"/>
                <a:ea typeface="黑体" panose="02010609060101010101" pitchFamily="49" charset="-122"/>
              </a:rPr>
              <a:t>二、</a:t>
            </a:r>
            <a:r>
              <a:rPr lang="zh-CN" altLang="en-US" sz="2400" dirty="0">
                <a:solidFill>
                  <a:srgbClr val="0070C0"/>
                </a:solidFill>
                <a:latin typeface="黑体" panose="02010609060101010101" pitchFamily="49" charset="-122"/>
                <a:ea typeface="黑体" panose="02010609060101010101" pitchFamily="49" charset="-122"/>
              </a:rPr>
              <a:t>类图建模技术</a:t>
            </a:r>
          </a:p>
          <a:p>
            <a:pPr marL="0" indent="0">
              <a:buNone/>
            </a:pPr>
            <a:r>
              <a:rPr lang="zh-Hans" altLang="en-US" sz="2400" dirty="0">
                <a:solidFill>
                  <a:srgbClr val="0070C0"/>
                </a:solidFill>
                <a:latin typeface="黑体" panose="02010609060101010101" pitchFamily="49" charset="-122"/>
                <a:ea typeface="黑体" panose="02010609060101010101" pitchFamily="49" charset="-122"/>
              </a:rPr>
              <a:t>三、</a:t>
            </a:r>
            <a:r>
              <a:rPr lang="zh-CN" altLang="en-US" sz="2400" dirty="0">
                <a:solidFill>
                  <a:srgbClr val="0070C0"/>
                </a:solidFill>
                <a:latin typeface="黑体" panose="02010609060101010101" pitchFamily="49" charset="-122"/>
                <a:ea typeface="黑体" panose="02010609060101010101" pitchFamily="49" charset="-122"/>
              </a:rPr>
              <a:t>对象图</a:t>
            </a:r>
          </a:p>
          <a:p>
            <a:pPr marL="0" indent="0">
              <a:buNone/>
            </a:pPr>
            <a:r>
              <a:rPr lang="zh-Hans" altLang="en-US" sz="2400" dirty="0">
                <a:solidFill>
                  <a:srgbClr val="0070C0"/>
                </a:solidFill>
                <a:latin typeface="黑体" panose="02010609060101010101" pitchFamily="49" charset="-122"/>
                <a:ea typeface="黑体" panose="02010609060101010101" pitchFamily="49" charset="-122"/>
              </a:rPr>
              <a:t>四、</a:t>
            </a:r>
            <a:r>
              <a:rPr lang="zh-CN" altLang="en-US" sz="2400" dirty="0">
                <a:solidFill>
                  <a:srgbClr val="0070C0"/>
                </a:solidFill>
                <a:latin typeface="黑体" panose="02010609060101010101" pitchFamily="49" charset="-122"/>
                <a:ea typeface="黑体" panose="02010609060101010101" pitchFamily="49" charset="-122"/>
              </a:rPr>
              <a:t>包图</a:t>
            </a:r>
            <a:endParaRPr lang="en-US" altLang="zh-CN" sz="2400" dirty="0">
              <a:solidFill>
                <a:srgbClr val="0070C0"/>
              </a:solidFill>
            </a:endParaRPr>
          </a:p>
        </p:txBody>
      </p:sp>
    </p:spTree>
    <p:extLst>
      <p:ext uri="{BB962C8B-B14F-4D97-AF65-F5344CB8AC3E}">
        <p14:creationId xmlns:p14="http://schemas.microsoft.com/office/powerpoint/2010/main" val="1138508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2" name="Picture 4">
            <a:extLst>
              <a:ext uri="{FF2B5EF4-FFF2-40B4-BE49-F238E27FC236}">
                <a16:creationId xmlns:a16="http://schemas.microsoft.com/office/drawing/2014/main" id="{24EBEBAF-7964-124D-8090-029E239C2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96" y="1872385"/>
            <a:ext cx="5562600" cy="4528415"/>
          </a:xfrm>
          <a:prstGeom prst="rect">
            <a:avLst/>
          </a:prstGeom>
          <a:noFill/>
          <a:extLst>
            <a:ext uri="{909E8E84-426E-40DD-AFC4-6F175D3DCCD1}">
              <a14:hiddenFill xmlns:a14="http://schemas.microsoft.com/office/drawing/2010/main">
                <a:solidFill>
                  <a:srgbClr val="FFFFFF"/>
                </a:solidFill>
              </a14:hiddenFill>
            </a:ext>
          </a:extLst>
        </p:spPr>
      </p:pic>
      <p:sp>
        <p:nvSpPr>
          <p:cNvPr id="181253" name="AutoShape 5">
            <a:extLst>
              <a:ext uri="{FF2B5EF4-FFF2-40B4-BE49-F238E27FC236}">
                <a16:creationId xmlns:a16="http://schemas.microsoft.com/office/drawing/2014/main" id="{D34A4B65-E364-544A-962D-68442A77AF05}"/>
              </a:ext>
            </a:extLst>
          </p:cNvPr>
          <p:cNvSpPr>
            <a:spLocks noChangeArrowheads="1"/>
          </p:cNvSpPr>
          <p:nvPr/>
        </p:nvSpPr>
        <p:spPr bwMode="auto">
          <a:xfrm>
            <a:off x="6400800" y="3048000"/>
            <a:ext cx="2514600" cy="1524000"/>
          </a:xfrm>
          <a:prstGeom prst="wedgeRectCallout">
            <a:avLst>
              <a:gd name="adj1" fmla="val -71088"/>
              <a:gd name="adj2" fmla="val 111773"/>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t>Points</a:t>
            </a:r>
            <a:r>
              <a:rPr lang="zh-CN" altLang="en-US" sz="2000" b="1"/>
              <a:t>属性的多重性为</a:t>
            </a:r>
            <a:r>
              <a:rPr lang="en-US" altLang="zh-CN" sz="2000" b="1"/>
              <a:t>2..*</a:t>
            </a:r>
            <a:r>
              <a:rPr lang="zh-CN" altLang="en-US" sz="2000" b="1"/>
              <a:t>，表示该属性值有</a:t>
            </a:r>
            <a:r>
              <a:rPr lang="en-US" altLang="zh-CN" sz="2000" b="1"/>
              <a:t>2</a:t>
            </a:r>
            <a:r>
              <a:rPr lang="zh-CN" altLang="en-US" sz="2000" b="1"/>
              <a:t>个或者多个，同时这些值之间是有序的。</a:t>
            </a:r>
          </a:p>
        </p:txBody>
      </p:sp>
      <p:sp>
        <p:nvSpPr>
          <p:cNvPr id="181254" name="AutoShape 6">
            <a:extLst>
              <a:ext uri="{FF2B5EF4-FFF2-40B4-BE49-F238E27FC236}">
                <a16:creationId xmlns:a16="http://schemas.microsoft.com/office/drawing/2014/main" id="{B7EF4CD7-F479-3F4E-A7F7-6C41A07EB2BB}"/>
              </a:ext>
            </a:extLst>
          </p:cNvPr>
          <p:cNvSpPr>
            <a:spLocks noChangeArrowheads="1"/>
          </p:cNvSpPr>
          <p:nvPr/>
        </p:nvSpPr>
        <p:spPr bwMode="auto">
          <a:xfrm>
            <a:off x="5257800" y="5943600"/>
            <a:ext cx="3657600" cy="914400"/>
          </a:xfrm>
          <a:prstGeom prst="wedgeRectCallout">
            <a:avLst>
              <a:gd name="adj1" fmla="val -64542"/>
              <a:gd name="adj2" fmla="val -112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Name</a:t>
            </a:r>
            <a:r>
              <a:rPr lang="zh-CN" altLang="en-US" b="1"/>
              <a:t>属性的多重性为</a:t>
            </a:r>
            <a:r>
              <a:rPr lang="en-US" altLang="zh-CN" b="1"/>
              <a:t>0..2</a:t>
            </a:r>
            <a:r>
              <a:rPr lang="zh-CN" altLang="en-US" b="1"/>
              <a:t>，表示该属性值有可能是</a:t>
            </a:r>
            <a:r>
              <a:rPr lang="en-US" altLang="zh-CN" b="1"/>
              <a:t>1</a:t>
            </a:r>
            <a:r>
              <a:rPr lang="zh-CN" altLang="en-US" b="1"/>
              <a:t>个或者</a:t>
            </a:r>
            <a:r>
              <a:rPr lang="en-US" altLang="zh-CN" b="1"/>
              <a:t>2</a:t>
            </a:r>
            <a:r>
              <a:rPr lang="zh-CN" altLang="en-US" b="1"/>
              <a:t>个，也可能值为</a:t>
            </a:r>
            <a:r>
              <a:rPr lang="en-US" altLang="zh-CN" b="1"/>
              <a:t>null</a:t>
            </a:r>
            <a:r>
              <a:rPr lang="zh-CN" altLang="en-US" b="1"/>
              <a:t>。</a:t>
            </a:r>
            <a:endParaRPr lang="zh-CN" altLang="en-US"/>
          </a:p>
        </p:txBody>
      </p:sp>
      <p:sp>
        <p:nvSpPr>
          <p:cNvPr id="8" name="标题 1">
            <a:extLst>
              <a:ext uri="{FF2B5EF4-FFF2-40B4-BE49-F238E27FC236}">
                <a16:creationId xmlns:a16="http://schemas.microsoft.com/office/drawing/2014/main" id="{9DC6535E-9704-1648-9297-12E36E8E7A6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F397BC74-57FA-CD4F-B425-16128A01F99F}"/>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属性</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703568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2F882F22-B3E1-6846-9FBB-CA58AF5E41A4}"/>
              </a:ext>
            </a:extLst>
          </p:cNvPr>
          <p:cNvSpPr>
            <a:spLocks noGrp="1" noChangeArrowheads="1"/>
          </p:cNvSpPr>
          <p:nvPr>
            <p:ph type="body" idx="1"/>
          </p:nvPr>
        </p:nvSpPr>
        <p:spPr>
          <a:xfrm>
            <a:off x="685800" y="2121408"/>
            <a:ext cx="7772400" cy="2257161"/>
          </a:xfrm>
        </p:spPr>
        <p:txBody>
          <a:bodyPr>
            <a:normAutofit/>
          </a:bodyPr>
          <a:lstStyle/>
          <a:p>
            <a:r>
              <a:rPr lang="zh-CN" altLang="en-US" sz="2400" b="1" dirty="0"/>
              <a:t>对类的对象所能做的事务的抽象。</a:t>
            </a:r>
          </a:p>
          <a:p>
            <a:r>
              <a:rPr lang="zh-CN" altLang="en-US" sz="2400" b="1" dirty="0"/>
              <a:t>一个类可以有任意数量的操作或者根本没有操作。 </a:t>
            </a:r>
          </a:p>
          <a:p>
            <a:r>
              <a:rPr lang="zh-CN" altLang="en-US" sz="2400" b="1" dirty="0"/>
              <a:t>返回类型、名称和参数一起被称为操作签名。 </a:t>
            </a:r>
          </a:p>
          <a:p>
            <a:r>
              <a:rPr lang="zh-CN" altLang="en-US" sz="2400" b="1" dirty="0"/>
              <a:t>在</a:t>
            </a:r>
            <a:r>
              <a:rPr lang="en-US" altLang="zh-CN" sz="2400" b="1" dirty="0"/>
              <a:t>UML</a:t>
            </a:r>
            <a:r>
              <a:rPr lang="zh-CN" altLang="en-US" sz="2400" b="1" dirty="0"/>
              <a:t>中，类操作的语法为：</a:t>
            </a:r>
          </a:p>
        </p:txBody>
      </p:sp>
      <p:pic>
        <p:nvPicPr>
          <p:cNvPr id="44037" name="Picture 5">
            <a:extLst>
              <a:ext uri="{FF2B5EF4-FFF2-40B4-BE49-F238E27FC236}">
                <a16:creationId xmlns:a16="http://schemas.microsoft.com/office/drawing/2014/main" id="{455E7D16-0E6D-074E-B109-9D3126DDD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4648200"/>
            <a:ext cx="8723312" cy="50482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9B120CE3-9031-D346-B39A-57E88D2E900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2F69CEA0-BB3B-064D-A985-236EC9437A34}"/>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
        <p:nvSpPr>
          <p:cNvPr id="3" name="左大括号 2">
            <a:extLst>
              <a:ext uri="{FF2B5EF4-FFF2-40B4-BE49-F238E27FC236}">
                <a16:creationId xmlns:a16="http://schemas.microsoft.com/office/drawing/2014/main" id="{EB63ACAE-77A5-47CC-8D46-A9029C320C18}"/>
              </a:ext>
            </a:extLst>
          </p:cNvPr>
          <p:cNvSpPr/>
          <p:nvPr/>
        </p:nvSpPr>
        <p:spPr>
          <a:xfrm rot="16200000">
            <a:off x="3742279" y="3715484"/>
            <a:ext cx="504826" cy="3417378"/>
          </a:xfrm>
          <a:prstGeom prst="leftBrace">
            <a:avLst>
              <a:gd name="adj1" fmla="val 359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89DDADC-7643-4C87-A379-05E09658DB5C}"/>
              </a:ext>
            </a:extLst>
          </p:cNvPr>
          <p:cNvSpPr/>
          <p:nvPr/>
        </p:nvSpPr>
        <p:spPr>
          <a:xfrm>
            <a:off x="3440694" y="5579912"/>
            <a:ext cx="1415772" cy="461665"/>
          </a:xfrm>
          <a:prstGeom prst="rect">
            <a:avLst/>
          </a:prstGeom>
        </p:spPr>
        <p:txBody>
          <a:bodyPr wrap="none">
            <a:spAutoFit/>
          </a:bodyPr>
          <a:lstStyle/>
          <a:p>
            <a:r>
              <a:rPr lang="zh-CN" altLang="en-US" sz="2400" dirty="0">
                <a:solidFill>
                  <a:srgbClr val="FF0000"/>
                </a:solidFill>
              </a:rPr>
              <a:t>操作签名</a:t>
            </a:r>
          </a:p>
        </p:txBody>
      </p:sp>
    </p:spTree>
    <p:extLst>
      <p:ext uri="{BB962C8B-B14F-4D97-AF65-F5344CB8AC3E}">
        <p14:creationId xmlns:p14="http://schemas.microsoft.com/office/powerpoint/2010/main" val="1446643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D9FC9697-841A-CA4D-A47E-9DCCCFEF0CF3}"/>
              </a:ext>
            </a:extLst>
          </p:cNvPr>
          <p:cNvSpPr>
            <a:spLocks noGrp="1" noChangeArrowheads="1"/>
          </p:cNvSpPr>
          <p:nvPr>
            <p:ph type="body" idx="1"/>
          </p:nvPr>
        </p:nvSpPr>
        <p:spPr/>
        <p:txBody>
          <a:bodyPr/>
          <a:lstStyle/>
          <a:p>
            <a:r>
              <a:rPr lang="zh-CN" altLang="en-US" sz="2400" b="1" dirty="0"/>
              <a:t>可见性</a:t>
            </a:r>
          </a:p>
          <a:p>
            <a:r>
              <a:rPr lang="zh-CN" altLang="en-US" sz="2400" b="1" dirty="0"/>
              <a:t>操作名</a:t>
            </a:r>
          </a:p>
          <a:p>
            <a:r>
              <a:rPr lang="zh-CN" altLang="en-US" sz="2400" b="1" dirty="0"/>
              <a:t>参数表</a:t>
            </a:r>
          </a:p>
          <a:p>
            <a:r>
              <a:rPr lang="zh-CN" altLang="en-US" sz="2400" b="1" dirty="0"/>
              <a:t>返回类型</a:t>
            </a:r>
          </a:p>
          <a:p>
            <a:r>
              <a:rPr lang="zh-CN" altLang="en-US" sz="2400" b="1" dirty="0"/>
              <a:t>特性字符串</a:t>
            </a:r>
          </a:p>
          <a:p>
            <a:endParaRPr lang="en-US" altLang="zh-CN" b="1" dirty="0"/>
          </a:p>
        </p:txBody>
      </p:sp>
      <p:pic>
        <p:nvPicPr>
          <p:cNvPr id="45060" name="Picture 4">
            <a:extLst>
              <a:ext uri="{FF2B5EF4-FFF2-40B4-BE49-F238E27FC236}">
                <a16:creationId xmlns:a16="http://schemas.microsoft.com/office/drawing/2014/main" id="{9D7F43FB-730A-6A49-91AD-7D6227025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5029200"/>
            <a:ext cx="8723312" cy="504825"/>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F1022EE-500D-9A4E-A8CB-746975E9343F}"/>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2EAE22B5-B3FF-B34F-A60F-3D122A98542B}"/>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289431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0966EC41-B90B-CC49-8EDE-37D110FDEFDE}"/>
              </a:ext>
            </a:extLst>
          </p:cNvPr>
          <p:cNvSpPr>
            <a:spLocks noGrp="1" noChangeArrowheads="1"/>
          </p:cNvSpPr>
          <p:nvPr>
            <p:ph type="body" idx="1"/>
          </p:nvPr>
        </p:nvSpPr>
        <p:spPr>
          <a:xfrm>
            <a:off x="457200" y="1719263"/>
            <a:ext cx="8229600" cy="4757737"/>
          </a:xfrm>
        </p:spPr>
        <p:txBody>
          <a:bodyPr/>
          <a:lstStyle/>
          <a:p>
            <a:pPr marL="0" indent="0">
              <a:buNone/>
            </a:pPr>
            <a:r>
              <a:rPr lang="zh-Hans" altLang="en-US" sz="2400" b="1" dirty="0">
                <a:solidFill>
                  <a:srgbClr val="FF0000"/>
                </a:solidFill>
                <a:latin typeface="Heiti SC Medium" pitchFamily="2" charset="-128"/>
                <a:ea typeface="Heiti SC Medium" pitchFamily="2" charset="-128"/>
              </a:rPr>
              <a:t>可见性</a:t>
            </a:r>
            <a:endParaRPr lang="en-US" altLang="zh-CN" sz="2400" b="1" dirty="0">
              <a:solidFill>
                <a:srgbClr val="FF0000"/>
              </a:solidFill>
              <a:latin typeface="Heiti SC Medium" pitchFamily="2" charset="-128"/>
              <a:ea typeface="Heiti SC Medium" pitchFamily="2" charset="-128"/>
            </a:endParaRPr>
          </a:p>
          <a:p>
            <a:pPr marL="0" indent="0">
              <a:buNone/>
            </a:pPr>
            <a:r>
              <a:rPr lang="zh-CN" altLang="en-US" b="1" dirty="0">
                <a:solidFill>
                  <a:srgbClr val="0033CC"/>
                </a:solidFill>
              </a:rPr>
              <a:t>类型：</a:t>
            </a:r>
          </a:p>
          <a:p>
            <a:pPr marL="883920" lvl="1" indent="-609600">
              <a:buFont typeface="Wingdings" pitchFamily="2" charset="2"/>
              <a:buAutoNum type="circleNumDbPlain"/>
            </a:pPr>
            <a:r>
              <a:rPr lang="zh-CN" altLang="en-US" sz="2400" b="1" dirty="0"/>
              <a:t>公有（</a:t>
            </a:r>
            <a:r>
              <a:rPr lang="en-US" altLang="zh-CN" sz="2400" b="1" dirty="0"/>
              <a:t>Public</a:t>
            </a:r>
            <a:r>
              <a:rPr lang="zh-CN" altLang="en-US" sz="2400" b="1" dirty="0"/>
              <a:t>） “＋”</a:t>
            </a:r>
          </a:p>
          <a:p>
            <a:pPr marL="883920" lvl="1" indent="-609600">
              <a:buFont typeface="Wingdings" pitchFamily="2" charset="2"/>
              <a:buAutoNum type="circleNumDbPlain"/>
            </a:pPr>
            <a:r>
              <a:rPr lang="zh-CN" altLang="en-US" sz="2400" b="1" dirty="0"/>
              <a:t>私有（</a:t>
            </a:r>
            <a:r>
              <a:rPr lang="en-US" altLang="zh-CN" sz="2400" b="1" dirty="0"/>
              <a:t>Private</a:t>
            </a:r>
            <a:r>
              <a:rPr lang="zh-CN" altLang="en-US" sz="2400" b="1" dirty="0"/>
              <a:t>） “－”</a:t>
            </a:r>
          </a:p>
          <a:p>
            <a:pPr marL="883920" lvl="1" indent="-609600">
              <a:buFont typeface="Wingdings" pitchFamily="2" charset="2"/>
              <a:buAutoNum type="circleNumDbPlain"/>
            </a:pPr>
            <a:r>
              <a:rPr lang="zh-CN" altLang="en-US" sz="2400" b="1" dirty="0"/>
              <a:t>受保护（</a:t>
            </a:r>
            <a:r>
              <a:rPr lang="en-US" altLang="zh-CN" sz="2400" b="1" dirty="0"/>
              <a:t>Protected</a:t>
            </a:r>
            <a:r>
              <a:rPr lang="zh-CN" altLang="en-US" sz="2400" b="1" dirty="0"/>
              <a:t>） “＃”</a:t>
            </a:r>
          </a:p>
          <a:p>
            <a:pPr marL="883920" lvl="1" indent="-609600">
              <a:buFont typeface="Wingdings" pitchFamily="2" charset="2"/>
              <a:buAutoNum type="circleNumDbPlain"/>
            </a:pPr>
            <a:r>
              <a:rPr lang="zh-CN" altLang="en-US" sz="2400" b="1" dirty="0"/>
              <a:t>包内公有（</a:t>
            </a:r>
            <a:r>
              <a:rPr lang="en-US" altLang="zh-CN" sz="2400" b="1" dirty="0"/>
              <a:t>Package</a:t>
            </a:r>
            <a:r>
              <a:rPr lang="zh-CN" altLang="en-US" sz="2400" b="1" dirty="0"/>
              <a:t>） “～”</a:t>
            </a:r>
          </a:p>
        </p:txBody>
      </p:sp>
      <p:sp>
        <p:nvSpPr>
          <p:cNvPr id="46084" name="Rectangle 4">
            <a:extLst>
              <a:ext uri="{FF2B5EF4-FFF2-40B4-BE49-F238E27FC236}">
                <a16:creationId xmlns:a16="http://schemas.microsoft.com/office/drawing/2014/main" id="{340C23B4-87C7-524B-8CCF-6255ACD90320}"/>
              </a:ext>
            </a:extLst>
          </p:cNvPr>
          <p:cNvSpPr>
            <a:spLocks noChangeArrowheads="1"/>
          </p:cNvSpPr>
          <p:nvPr/>
        </p:nvSpPr>
        <p:spPr bwMode="auto">
          <a:xfrm>
            <a:off x="457200" y="4800600"/>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33CC"/>
                </a:solidFill>
              </a:rPr>
              <a:t>包内公有（</a:t>
            </a:r>
            <a:r>
              <a:rPr lang="en-US" altLang="zh-CN" sz="2400" b="1">
                <a:solidFill>
                  <a:srgbClr val="0033CC"/>
                </a:solidFill>
              </a:rPr>
              <a:t>Package</a:t>
            </a:r>
            <a:r>
              <a:rPr lang="zh-CN" altLang="en-US" sz="2400" b="1">
                <a:solidFill>
                  <a:srgbClr val="0033CC"/>
                </a:solidFill>
              </a:rPr>
              <a:t>）“～”</a:t>
            </a:r>
          </a:p>
          <a:p>
            <a:r>
              <a:rPr lang="zh-CN" altLang="en-US" sz="2400" b="1">
                <a:solidFill>
                  <a:srgbClr val="800000"/>
                </a:solidFill>
              </a:rPr>
              <a:t>包内公有用来描述操作的可访问性的</a:t>
            </a:r>
          </a:p>
          <a:p>
            <a:r>
              <a:rPr lang="zh-CN" altLang="en-US" sz="2400" b="1">
                <a:solidFill>
                  <a:srgbClr val="800000"/>
                </a:solidFill>
              </a:rPr>
              <a:t>可见性为包内公有的操作可以被其所在包的对象访问。</a:t>
            </a:r>
          </a:p>
        </p:txBody>
      </p:sp>
      <p:sp>
        <p:nvSpPr>
          <p:cNvPr id="5" name="标题 1">
            <a:extLst>
              <a:ext uri="{FF2B5EF4-FFF2-40B4-BE49-F238E27FC236}">
                <a16:creationId xmlns:a16="http://schemas.microsoft.com/office/drawing/2014/main" id="{854F8155-7DC7-F54C-88C5-309A1EA14F3D}"/>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77533038-597B-2D48-BABE-2CB8BD8AEA6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92408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230D4AA4-EED8-864B-A38B-37685B16B09C}"/>
              </a:ext>
            </a:extLst>
          </p:cNvPr>
          <p:cNvSpPr>
            <a:spLocks noGrp="1" noChangeArrowheads="1"/>
          </p:cNvSpPr>
          <p:nvPr>
            <p:ph type="body" idx="1"/>
          </p:nvPr>
        </p:nvSpPr>
        <p:spPr/>
        <p:txBody>
          <a:bodyPr/>
          <a:lstStyle/>
          <a:p>
            <a:r>
              <a:rPr lang="zh-Hans" altLang="en-US" sz="2400" b="1" dirty="0">
                <a:solidFill>
                  <a:srgbClr val="FF0000"/>
                </a:solidFill>
                <a:latin typeface="Heiti SC Medium" pitchFamily="2" charset="-128"/>
                <a:ea typeface="Heiti SC Medium" pitchFamily="2" charset="-128"/>
              </a:rPr>
              <a:t>操作</a:t>
            </a:r>
            <a:endParaRPr lang="en-US" altLang="zh-CN" sz="2400" b="1" dirty="0">
              <a:solidFill>
                <a:srgbClr val="FF0000"/>
              </a:solidFill>
              <a:latin typeface="Heiti SC Medium" pitchFamily="2" charset="-128"/>
              <a:ea typeface="Heiti SC Medium" pitchFamily="2" charset="-128"/>
            </a:endParaRPr>
          </a:p>
          <a:p>
            <a:r>
              <a:rPr lang="zh-CN" altLang="en-US" sz="2400" b="1" dirty="0"/>
              <a:t>用来描述所属类的行为的</a:t>
            </a:r>
            <a:r>
              <a:rPr lang="zh-CN" altLang="en-US" sz="2400" b="1" dirty="0">
                <a:solidFill>
                  <a:srgbClr val="00B050"/>
                </a:solidFill>
              </a:rPr>
              <a:t>动词或动词短语</a:t>
            </a:r>
            <a:r>
              <a:rPr lang="zh-CN" altLang="en-US" sz="2400" b="1" dirty="0"/>
              <a:t>。</a:t>
            </a:r>
          </a:p>
          <a:p>
            <a:r>
              <a:rPr lang="zh-CN" altLang="en-US" sz="2400" b="1" dirty="0"/>
              <a:t>单字操作名小写，如果操作名包含了多个单词，这些单词要合并，并且除了第一个单词外其余单词的首字母要大写。  </a:t>
            </a:r>
          </a:p>
        </p:txBody>
      </p:sp>
      <p:pic>
        <p:nvPicPr>
          <p:cNvPr id="47108" name="Picture 4">
            <a:extLst>
              <a:ext uri="{FF2B5EF4-FFF2-40B4-BE49-F238E27FC236}">
                <a16:creationId xmlns:a16="http://schemas.microsoft.com/office/drawing/2014/main" id="{51612C38-BA08-4146-B2D5-EB0DF803B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6296025" cy="20859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3D98FBB-48AA-C842-84DB-D9B53D33330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9AEF892C-7A47-3B4C-B097-AFD40FA82AE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pic>
        <p:nvPicPr>
          <p:cNvPr id="2" name="图片 1">
            <a:extLst>
              <a:ext uri="{FF2B5EF4-FFF2-40B4-BE49-F238E27FC236}">
                <a16:creationId xmlns:a16="http://schemas.microsoft.com/office/drawing/2014/main" id="{003039C3-1E20-4C74-A909-5993E4E0E9E9}"/>
              </a:ext>
            </a:extLst>
          </p:cNvPr>
          <p:cNvPicPr>
            <a:picLocks noChangeAspect="1"/>
          </p:cNvPicPr>
          <p:nvPr/>
        </p:nvPicPr>
        <p:blipFill>
          <a:blip r:embed="rId4"/>
          <a:stretch>
            <a:fillRect/>
          </a:stretch>
        </p:blipFill>
        <p:spPr>
          <a:xfrm>
            <a:off x="402956" y="1615396"/>
            <a:ext cx="8724132" cy="506012"/>
          </a:xfrm>
          <a:prstGeom prst="rect">
            <a:avLst/>
          </a:prstGeom>
        </p:spPr>
      </p:pic>
    </p:spTree>
    <p:extLst>
      <p:ext uri="{BB962C8B-B14F-4D97-AF65-F5344CB8AC3E}">
        <p14:creationId xmlns:p14="http://schemas.microsoft.com/office/powerpoint/2010/main" val="1311123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20688E8B-AAA8-4043-BC67-C6E8359F5DAF}"/>
              </a:ext>
            </a:extLst>
          </p:cNvPr>
          <p:cNvSpPr>
            <a:spLocks noGrp="1" noChangeArrowheads="1"/>
          </p:cNvSpPr>
          <p:nvPr>
            <p:ph type="body" idx="1"/>
          </p:nvPr>
        </p:nvSpPr>
        <p:spPr>
          <a:xfrm>
            <a:off x="219075" y="1801778"/>
            <a:ext cx="8382000" cy="2605024"/>
          </a:xfrm>
        </p:spPr>
        <p:txBody>
          <a:bodyPr>
            <a:noAutofit/>
          </a:bodyPr>
          <a:lstStyle/>
          <a:p>
            <a:r>
              <a:rPr lang="zh-Hans" altLang="en-US" sz="2600" b="1" dirty="0">
                <a:solidFill>
                  <a:srgbClr val="FF0000"/>
                </a:solidFill>
                <a:latin typeface="Heiti SC Medium" pitchFamily="2" charset="-128"/>
                <a:ea typeface="Heiti SC Medium" pitchFamily="2" charset="-128"/>
              </a:rPr>
              <a:t>参数表：</a:t>
            </a:r>
            <a:endParaRPr lang="en-US" altLang="zh-CN" sz="2600" b="1" dirty="0">
              <a:solidFill>
                <a:srgbClr val="FF0000"/>
              </a:solidFill>
              <a:latin typeface="Heiti SC Medium" pitchFamily="2" charset="-128"/>
              <a:ea typeface="Heiti SC Medium" pitchFamily="2" charset="-128"/>
            </a:endParaRPr>
          </a:p>
          <a:p>
            <a:r>
              <a:rPr lang="zh-CN" altLang="en-US" sz="2400" b="1" dirty="0"/>
              <a:t>一些按顺序排列的属性定义了操作的输入。 </a:t>
            </a:r>
          </a:p>
          <a:p>
            <a:r>
              <a:rPr lang="zh-CN" altLang="en-US" sz="2400" b="1" dirty="0"/>
              <a:t>是可选的，即操作不一定必须有参数才行。 </a:t>
            </a:r>
          </a:p>
          <a:p>
            <a:r>
              <a:rPr lang="zh-CN" altLang="en-US" sz="2400" b="1" dirty="0"/>
              <a:t>定义方式：“</a:t>
            </a:r>
            <a:r>
              <a:rPr lang="zh-CN" altLang="en-US" sz="2400" b="1" dirty="0">
                <a:solidFill>
                  <a:srgbClr val="00B050"/>
                </a:solidFill>
              </a:rPr>
              <a:t>名称：类型</a:t>
            </a:r>
            <a:r>
              <a:rPr lang="zh-CN" altLang="en-US" sz="2400" b="1" dirty="0"/>
              <a:t>”。</a:t>
            </a:r>
          </a:p>
          <a:p>
            <a:r>
              <a:rPr lang="zh-CN" altLang="en-US" sz="2400" b="1" dirty="0"/>
              <a:t>若存在多个参数，将各个参数用逗号隔开。</a:t>
            </a:r>
          </a:p>
          <a:p>
            <a:r>
              <a:rPr lang="zh-CN" altLang="en-US" sz="2400" b="1" dirty="0">
                <a:solidFill>
                  <a:srgbClr val="00B050"/>
                </a:solidFill>
              </a:rPr>
              <a:t>参数可以具有默认值</a:t>
            </a:r>
            <a:r>
              <a:rPr lang="zh-CN" altLang="en-US" sz="2400" b="1" dirty="0"/>
              <a:t>。  </a:t>
            </a:r>
          </a:p>
        </p:txBody>
      </p:sp>
      <p:pic>
        <p:nvPicPr>
          <p:cNvPr id="48133" name="Picture 5">
            <a:extLst>
              <a:ext uri="{FF2B5EF4-FFF2-40B4-BE49-F238E27FC236}">
                <a16:creationId xmlns:a16="http://schemas.microsoft.com/office/drawing/2014/main" id="{41FB3413-A9EF-D44A-8707-50C80344D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99" y="4700075"/>
            <a:ext cx="3286576" cy="2157924"/>
          </a:xfrm>
          <a:prstGeom prst="rect">
            <a:avLst/>
          </a:prstGeom>
          <a:noFill/>
          <a:extLst>
            <a:ext uri="{909E8E84-426E-40DD-AFC4-6F175D3DCCD1}">
              <a14:hiddenFill xmlns:a14="http://schemas.microsoft.com/office/drawing/2010/main">
                <a:solidFill>
                  <a:srgbClr val="FFFFFF"/>
                </a:solidFill>
              </a14:hiddenFill>
            </a:ext>
          </a:extLst>
        </p:spPr>
      </p:pic>
      <p:pic>
        <p:nvPicPr>
          <p:cNvPr id="48134" name="Picture 6">
            <a:extLst>
              <a:ext uri="{FF2B5EF4-FFF2-40B4-BE49-F238E27FC236}">
                <a16:creationId xmlns:a16="http://schemas.microsoft.com/office/drawing/2014/main" id="{F826840C-0259-DD46-BBEC-D9540D3CF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876" y="4267000"/>
            <a:ext cx="3821723" cy="2590999"/>
          </a:xfrm>
          <a:prstGeom prst="rect">
            <a:avLst/>
          </a:prstGeom>
          <a:noFill/>
          <a:extLst>
            <a:ext uri="{909E8E84-426E-40DD-AFC4-6F175D3DCCD1}">
              <a14:hiddenFill xmlns:a14="http://schemas.microsoft.com/office/drawing/2010/main">
                <a:solidFill>
                  <a:srgbClr val="FFFFFF"/>
                </a:solidFill>
              </a14:hiddenFill>
            </a:ext>
          </a:extLst>
        </p:spPr>
      </p:pic>
      <p:pic>
        <p:nvPicPr>
          <p:cNvPr id="48135" name="Picture 7">
            <a:extLst>
              <a:ext uri="{FF2B5EF4-FFF2-40B4-BE49-F238E27FC236}">
                <a16:creationId xmlns:a16="http://schemas.microsoft.com/office/drawing/2014/main" id="{B2E93AE6-5A76-E445-B9D7-C051A1543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1212" y="1801778"/>
            <a:ext cx="5792788" cy="333375"/>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a:extLst>
              <a:ext uri="{FF2B5EF4-FFF2-40B4-BE49-F238E27FC236}">
                <a16:creationId xmlns:a16="http://schemas.microsoft.com/office/drawing/2014/main" id="{DD1059BD-3F42-8743-8B19-54FA12429B0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0" name="文本框 9">
            <a:extLst>
              <a:ext uri="{FF2B5EF4-FFF2-40B4-BE49-F238E27FC236}">
                <a16:creationId xmlns:a16="http://schemas.microsoft.com/office/drawing/2014/main" id="{33BBFA97-2B52-D540-A7A4-E7E7EF5C55E2}"/>
              </a:ext>
            </a:extLst>
          </p:cNvPr>
          <p:cNvSpPr txBox="1"/>
          <p:nvPr/>
        </p:nvSpPr>
        <p:spPr>
          <a:xfrm>
            <a:off x="287910" y="1090051"/>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91508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EEF285F0-D006-6F4C-8A75-4F68D7D1043E}"/>
              </a:ext>
            </a:extLst>
          </p:cNvPr>
          <p:cNvSpPr>
            <a:spLocks noGrp="1" noChangeArrowheads="1"/>
          </p:cNvSpPr>
          <p:nvPr>
            <p:ph type="body" idx="1"/>
          </p:nvPr>
        </p:nvSpPr>
        <p:spPr>
          <a:xfrm>
            <a:off x="689377" y="2039815"/>
            <a:ext cx="7856746" cy="3376246"/>
          </a:xfrm>
        </p:spPr>
        <p:txBody>
          <a:bodyPr/>
          <a:lstStyle/>
          <a:p>
            <a:r>
              <a:rPr lang="zh-Hans" altLang="en-US" sz="2400" b="1" dirty="0">
                <a:solidFill>
                  <a:srgbClr val="FF0000"/>
                </a:solidFill>
                <a:latin typeface="Heiti SC Medium" pitchFamily="2" charset="-128"/>
                <a:ea typeface="Heiti SC Medium" pitchFamily="2" charset="-128"/>
              </a:rPr>
              <a:t>返回类型</a:t>
            </a:r>
            <a:endParaRPr lang="en-US" altLang="zh-CN" sz="2400" b="1" dirty="0">
              <a:solidFill>
                <a:srgbClr val="FF0000"/>
              </a:solidFill>
              <a:latin typeface="Heiti SC Medium" pitchFamily="2" charset="-128"/>
              <a:ea typeface="Heiti SC Medium" pitchFamily="2" charset="-128"/>
            </a:endParaRPr>
          </a:p>
          <a:p>
            <a:r>
              <a:rPr lang="zh-CN" altLang="en-US" sz="2400" b="1" dirty="0"/>
              <a:t>是可选的，即操作不一定必须有返回类型。 </a:t>
            </a:r>
          </a:p>
          <a:p>
            <a:r>
              <a:rPr lang="zh-CN" altLang="en-US" sz="2400" b="1" dirty="0"/>
              <a:t>绝大部分编程语言只支持一个返回值。 </a:t>
            </a:r>
          </a:p>
          <a:p>
            <a:r>
              <a:rPr lang="zh-CN" altLang="en-US" sz="2400" b="1" dirty="0">
                <a:solidFill>
                  <a:srgbClr val="800000"/>
                </a:solidFill>
              </a:rPr>
              <a:t>具体的编程语言一般要加一个关键字</a:t>
            </a:r>
            <a:r>
              <a:rPr lang="en-US" altLang="zh-CN" sz="2400" b="1" dirty="0">
                <a:solidFill>
                  <a:srgbClr val="00B050"/>
                </a:solidFill>
              </a:rPr>
              <a:t>void</a:t>
            </a:r>
            <a:r>
              <a:rPr lang="zh-CN" altLang="en-US" sz="2400" b="1" dirty="0">
                <a:solidFill>
                  <a:srgbClr val="800000"/>
                </a:solidFill>
              </a:rPr>
              <a:t>来表示无返回值。 </a:t>
            </a:r>
          </a:p>
        </p:txBody>
      </p:sp>
      <p:pic>
        <p:nvPicPr>
          <p:cNvPr id="49157" name="Picture 5">
            <a:extLst>
              <a:ext uri="{FF2B5EF4-FFF2-40B4-BE49-F238E27FC236}">
                <a16:creationId xmlns:a16="http://schemas.microsoft.com/office/drawing/2014/main" id="{E2722A5E-5D10-3F43-90EB-922BACFBE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0"/>
            <a:ext cx="4191000" cy="47148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05FE0741-9F10-F24A-9DA4-708458BBABD4}"/>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C883BB58-19BF-634C-84EB-D8FEA291774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pic>
        <p:nvPicPr>
          <p:cNvPr id="2" name="图片 1">
            <a:extLst>
              <a:ext uri="{FF2B5EF4-FFF2-40B4-BE49-F238E27FC236}">
                <a16:creationId xmlns:a16="http://schemas.microsoft.com/office/drawing/2014/main" id="{DF840016-7CCC-4A70-BBE5-796A20A7578C}"/>
              </a:ext>
            </a:extLst>
          </p:cNvPr>
          <p:cNvPicPr>
            <a:picLocks noChangeAspect="1"/>
          </p:cNvPicPr>
          <p:nvPr/>
        </p:nvPicPr>
        <p:blipFill>
          <a:blip r:embed="rId4"/>
          <a:stretch>
            <a:fillRect/>
          </a:stretch>
        </p:blipFill>
        <p:spPr>
          <a:xfrm>
            <a:off x="267346" y="5733215"/>
            <a:ext cx="8724132" cy="506012"/>
          </a:xfrm>
          <a:prstGeom prst="rect">
            <a:avLst/>
          </a:prstGeom>
        </p:spPr>
      </p:pic>
    </p:spTree>
    <p:extLst>
      <p:ext uri="{BB962C8B-B14F-4D97-AF65-F5344CB8AC3E}">
        <p14:creationId xmlns:p14="http://schemas.microsoft.com/office/powerpoint/2010/main" val="4286710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E61ECB8A-E031-0A43-84B8-B4E638867855}"/>
              </a:ext>
            </a:extLst>
          </p:cNvPr>
          <p:cNvSpPr>
            <a:spLocks noGrp="1" noChangeArrowheads="1"/>
          </p:cNvSpPr>
          <p:nvPr>
            <p:ph type="body" idx="1"/>
          </p:nvPr>
        </p:nvSpPr>
        <p:spPr/>
        <p:txBody>
          <a:bodyPr/>
          <a:lstStyle/>
          <a:p>
            <a:r>
              <a:rPr lang="zh-Hans" altLang="en-US" sz="2400" b="1" dirty="0">
                <a:solidFill>
                  <a:srgbClr val="FF0000"/>
                </a:solidFill>
                <a:latin typeface="Heiti SC Medium" pitchFamily="2" charset="-128"/>
                <a:ea typeface="Heiti SC Medium" pitchFamily="2" charset="-128"/>
              </a:rPr>
              <a:t>特殊字符串</a:t>
            </a:r>
            <a:endParaRPr lang="en-US" altLang="zh-CN" sz="2400" b="1" dirty="0">
              <a:solidFill>
                <a:srgbClr val="FF0000"/>
              </a:solidFill>
              <a:latin typeface="Heiti SC Medium" pitchFamily="2" charset="-128"/>
              <a:ea typeface="Heiti SC Medium" pitchFamily="2" charset="-128"/>
            </a:endParaRPr>
          </a:p>
          <a:p>
            <a:r>
              <a:rPr lang="zh-CN" altLang="en-US" sz="2400" b="1" dirty="0"/>
              <a:t>在操作的定义中加入一些除了预定义元素之外的信息</a:t>
            </a:r>
            <a:r>
              <a:rPr lang="zh-CN" altLang="en-US" sz="2400" dirty="0"/>
              <a:t>。 </a:t>
            </a:r>
          </a:p>
          <a:p>
            <a:endParaRPr lang="zh-CN" altLang="en-US" sz="2400" dirty="0"/>
          </a:p>
          <a:p>
            <a:r>
              <a:rPr lang="zh-CN" altLang="en-US" sz="2400" b="1" dirty="0"/>
              <a:t>例如：</a:t>
            </a:r>
          </a:p>
          <a:p>
            <a:pPr>
              <a:buFont typeface="Wingdings" pitchFamily="2" charset="2"/>
              <a:buNone/>
            </a:pPr>
            <a:r>
              <a:rPr lang="zh-CN" altLang="en-US" sz="2400" b="1" dirty="0"/>
              <a:t> </a:t>
            </a:r>
            <a:r>
              <a:rPr lang="en-US" altLang="zh-CN" sz="2400" b="1" dirty="0">
                <a:solidFill>
                  <a:srgbClr val="000099"/>
                </a:solidFill>
              </a:rPr>
              <a:t>{query}</a:t>
            </a:r>
            <a:r>
              <a:rPr lang="zh-CN" altLang="en-US" sz="2400" b="1" dirty="0">
                <a:solidFill>
                  <a:srgbClr val="000099"/>
                </a:solidFill>
              </a:rPr>
              <a:t>这样的特性说明该操作不会修改系统的状态。</a:t>
            </a:r>
          </a:p>
          <a:p>
            <a:pPr>
              <a:buFont typeface="Wingdings" pitchFamily="2" charset="2"/>
              <a:buNone/>
            </a:pPr>
            <a:r>
              <a:rPr lang="zh-CN" altLang="en-US" sz="2400" b="1" dirty="0">
                <a:solidFill>
                  <a:srgbClr val="000099"/>
                </a:solidFill>
              </a:rPr>
              <a:t>  </a:t>
            </a:r>
            <a:r>
              <a:rPr lang="en-US" altLang="zh-CN" sz="2400" b="1" dirty="0">
                <a:solidFill>
                  <a:srgbClr val="008000"/>
                </a:solidFill>
              </a:rPr>
              <a:t>{update}</a:t>
            </a:r>
            <a:r>
              <a:rPr lang="zh-CN" altLang="en-US" sz="2400" b="1" dirty="0">
                <a:solidFill>
                  <a:srgbClr val="008000"/>
                </a:solidFill>
              </a:rPr>
              <a:t>这样的特性说明该操作会修改系统的状态。</a:t>
            </a:r>
          </a:p>
          <a:p>
            <a:pPr>
              <a:buFont typeface="Wingdings" pitchFamily="2" charset="2"/>
              <a:buNone/>
            </a:pPr>
            <a:endParaRPr lang="en-US" altLang="zh-CN" b="1" dirty="0">
              <a:solidFill>
                <a:srgbClr val="008000"/>
              </a:solidFill>
            </a:endParaRPr>
          </a:p>
        </p:txBody>
      </p:sp>
      <p:sp>
        <p:nvSpPr>
          <p:cNvPr id="4" name="标题 1">
            <a:extLst>
              <a:ext uri="{FF2B5EF4-FFF2-40B4-BE49-F238E27FC236}">
                <a16:creationId xmlns:a16="http://schemas.microsoft.com/office/drawing/2014/main" id="{9F963192-5B69-5140-B245-A73AFB308E23}"/>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D85BED18-F447-AC42-8206-625EFB1E2F24}"/>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操作</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406991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a:extLst>
              <a:ext uri="{FF2B5EF4-FFF2-40B4-BE49-F238E27FC236}">
                <a16:creationId xmlns:a16="http://schemas.microsoft.com/office/drawing/2014/main" id="{BFC2BF34-9E51-A146-B454-5E8097368DA9}"/>
              </a:ext>
            </a:extLst>
          </p:cNvPr>
          <p:cNvSpPr>
            <a:spLocks noGrp="1" noChangeArrowheads="1"/>
          </p:cNvSpPr>
          <p:nvPr>
            <p:ph type="body" sz="half" idx="1"/>
          </p:nvPr>
        </p:nvSpPr>
        <p:spPr>
          <a:xfrm>
            <a:off x="419101" y="1599868"/>
            <a:ext cx="4343400" cy="4528549"/>
          </a:xfrm>
        </p:spPr>
        <p:txBody>
          <a:bodyPr>
            <a:normAutofit fontScale="77500" lnSpcReduction="20000"/>
          </a:bodyPr>
          <a:lstStyle/>
          <a:p>
            <a:pPr>
              <a:lnSpc>
                <a:spcPct val="120000"/>
              </a:lnSpc>
            </a:pPr>
            <a:r>
              <a:rPr lang="zh-Hans" altLang="en-US" sz="2400" b="1" dirty="0">
                <a:solidFill>
                  <a:srgbClr val="FF0000"/>
                </a:solidFill>
                <a:latin typeface="Heiti SC Medium" pitchFamily="2" charset="-128"/>
                <a:ea typeface="Heiti SC Medium" pitchFamily="2" charset="-128"/>
              </a:rPr>
              <a:t>职责</a:t>
            </a:r>
            <a:endParaRPr lang="en-US" altLang="zh-CN" sz="2400" b="1" dirty="0">
              <a:solidFill>
                <a:srgbClr val="FF0000"/>
              </a:solidFill>
              <a:latin typeface="Heiti SC Medium" pitchFamily="2" charset="-128"/>
              <a:ea typeface="Heiti SC Medium" pitchFamily="2" charset="-128"/>
            </a:endParaRPr>
          </a:p>
          <a:p>
            <a:pPr>
              <a:lnSpc>
                <a:spcPct val="120000"/>
              </a:lnSpc>
            </a:pPr>
            <a:r>
              <a:rPr lang="zh-CN" altLang="en-US" sz="2800" b="1" dirty="0"/>
              <a:t>类图标中还可以制定另一种类的信息。在操作列表框下面的区域，可以用来说明类的职责。</a:t>
            </a:r>
          </a:p>
          <a:p>
            <a:pPr>
              <a:lnSpc>
                <a:spcPct val="120000"/>
              </a:lnSpc>
            </a:pPr>
            <a:r>
              <a:rPr lang="zh-CN" altLang="en-US" sz="2800" b="1" dirty="0">
                <a:solidFill>
                  <a:srgbClr val="FF0000"/>
                </a:solidFill>
              </a:rPr>
              <a:t>职责描述了 类做什么－－类的属性和操作能完成什么任务。</a:t>
            </a:r>
            <a:endParaRPr lang="en-US" altLang="zh-CN" sz="2800" b="1" dirty="0">
              <a:solidFill>
                <a:srgbClr val="FF0000"/>
              </a:solidFill>
            </a:endParaRPr>
          </a:p>
          <a:p>
            <a:pPr>
              <a:lnSpc>
                <a:spcPct val="120000"/>
              </a:lnSpc>
            </a:pPr>
            <a:r>
              <a:rPr lang="zh-CN" altLang="en-US" sz="2800" dirty="0"/>
              <a:t>对类的功能和作用的</a:t>
            </a:r>
            <a:r>
              <a:rPr lang="zh-CN" altLang="en-US" sz="2800" dirty="0">
                <a:solidFill>
                  <a:srgbClr val="00B050"/>
                </a:solidFill>
              </a:rPr>
              <a:t>抽象</a:t>
            </a:r>
            <a:r>
              <a:rPr lang="zh-CN" altLang="en-US" sz="2800" dirty="0"/>
              <a:t>（</a:t>
            </a:r>
            <a:r>
              <a:rPr lang="zh-CN" altLang="en-US" sz="2800" dirty="0">
                <a:solidFill>
                  <a:srgbClr val="00B0F0"/>
                </a:solidFill>
              </a:rPr>
              <a:t>非形似化描述</a:t>
            </a:r>
            <a:r>
              <a:rPr lang="zh-CN" altLang="en-US" sz="2800" dirty="0"/>
              <a:t>）</a:t>
            </a:r>
            <a:endParaRPr lang="zh-CN" altLang="en-US" sz="2800" b="1" dirty="0">
              <a:solidFill>
                <a:srgbClr val="FF0000"/>
              </a:solidFill>
            </a:endParaRPr>
          </a:p>
          <a:p>
            <a:pPr>
              <a:lnSpc>
                <a:spcPct val="120000"/>
              </a:lnSpc>
            </a:pPr>
            <a:r>
              <a:rPr lang="zh-CN" altLang="en-US" sz="2800" b="1" dirty="0">
                <a:solidFill>
                  <a:srgbClr val="008000"/>
                </a:solidFill>
              </a:rPr>
              <a:t>例如，一个洗衣机的职责是将脏衣服作为输入，输出洗干净的衣服。</a:t>
            </a:r>
          </a:p>
        </p:txBody>
      </p:sp>
      <p:pic>
        <p:nvPicPr>
          <p:cNvPr id="51207" name="Picture 7">
            <a:extLst>
              <a:ext uri="{FF2B5EF4-FFF2-40B4-BE49-F238E27FC236}">
                <a16:creationId xmlns:a16="http://schemas.microsoft.com/office/drawing/2014/main" id="{5D64C58C-647B-9844-85A2-F4D05B2BDC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715000" y="1219200"/>
            <a:ext cx="2520950" cy="4343400"/>
          </a:xfrm>
          <a:extLst>
            <a:ext uri="{909E8E84-426E-40DD-AFC4-6F175D3DCCD1}">
              <a14:hiddenFill xmlns:a14="http://schemas.microsoft.com/office/drawing/2010/main">
                <a:solidFill>
                  <a:srgbClr val="FFFFFF"/>
                </a:solidFill>
              </a14:hiddenFill>
            </a:ext>
          </a:extLst>
        </p:spPr>
      </p:pic>
      <p:sp>
        <p:nvSpPr>
          <p:cNvPr id="51208" name="AutoShape 8">
            <a:extLst>
              <a:ext uri="{FF2B5EF4-FFF2-40B4-BE49-F238E27FC236}">
                <a16:creationId xmlns:a16="http://schemas.microsoft.com/office/drawing/2014/main" id="{3FA776E5-1D09-8A45-81AC-0DBF7F178E13}"/>
              </a:ext>
            </a:extLst>
          </p:cNvPr>
          <p:cNvSpPr>
            <a:spLocks noChangeArrowheads="1"/>
          </p:cNvSpPr>
          <p:nvPr/>
        </p:nvSpPr>
        <p:spPr bwMode="auto">
          <a:xfrm>
            <a:off x="6553200" y="6019800"/>
            <a:ext cx="1447800" cy="533400"/>
          </a:xfrm>
          <a:prstGeom prst="wedgeRectCallout">
            <a:avLst>
              <a:gd name="adj1" fmla="val 8551"/>
              <a:gd name="adj2" fmla="val -201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职责</a:t>
            </a:r>
          </a:p>
        </p:txBody>
      </p:sp>
      <p:sp>
        <p:nvSpPr>
          <p:cNvPr id="6" name="标题 1">
            <a:extLst>
              <a:ext uri="{FF2B5EF4-FFF2-40B4-BE49-F238E27FC236}">
                <a16:creationId xmlns:a16="http://schemas.microsoft.com/office/drawing/2014/main" id="{EDC477A1-A310-1547-8547-41513BC9DAF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A187219D-A521-224D-B398-7BDF21F8EFF8}"/>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职责</a:t>
            </a:r>
            <a:endParaRPr kumimoji="1" lang="zh-CN" altLang="en-US" sz="2400" b="1" dirty="0">
              <a:solidFill>
                <a:srgbClr val="7030A0"/>
              </a:solidFill>
              <a:latin typeface="Heiti SC Medium" pitchFamily="2" charset="-128"/>
              <a:ea typeface="Heiti SC Medium" pitchFamily="2" charset="-128"/>
            </a:endParaRPr>
          </a:p>
        </p:txBody>
      </p:sp>
      <p:sp>
        <p:nvSpPr>
          <p:cNvPr id="2" name="矩形 1">
            <a:extLst>
              <a:ext uri="{FF2B5EF4-FFF2-40B4-BE49-F238E27FC236}">
                <a16:creationId xmlns:a16="http://schemas.microsoft.com/office/drawing/2014/main" id="{0F809ABE-A64D-4BEC-B7E3-A44A6183F68D}"/>
              </a:ext>
            </a:extLst>
          </p:cNvPr>
          <p:cNvSpPr/>
          <p:nvPr/>
        </p:nvSpPr>
        <p:spPr>
          <a:xfrm>
            <a:off x="0" y="6027003"/>
            <a:ext cx="6168324" cy="830997"/>
          </a:xfrm>
          <a:prstGeom prst="rect">
            <a:avLst/>
          </a:prstGeom>
          <a:solidFill>
            <a:srgbClr val="FFFF00"/>
          </a:solidFill>
        </p:spPr>
        <p:txBody>
          <a:bodyPr wrap="square">
            <a:spAutoFit/>
          </a:bodyPr>
          <a:lstStyle/>
          <a:p>
            <a:r>
              <a:rPr lang="zh-CN" altLang="en-US" sz="2400" dirty="0">
                <a:solidFill>
                  <a:srgbClr val="C00000"/>
                </a:solidFill>
              </a:rPr>
              <a:t>有了属性、操作和职责，一个类的重要语义内容就基本定义完毕。</a:t>
            </a:r>
          </a:p>
        </p:txBody>
      </p:sp>
    </p:spTree>
    <p:extLst>
      <p:ext uri="{BB962C8B-B14F-4D97-AF65-F5344CB8AC3E}">
        <p14:creationId xmlns:p14="http://schemas.microsoft.com/office/powerpoint/2010/main" val="4276638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23505954-42C3-4344-92B1-2277FAA86EEA}"/>
              </a:ext>
            </a:extLst>
          </p:cNvPr>
          <p:cNvSpPr>
            <a:spLocks noGrp="1" noChangeArrowheads="1"/>
          </p:cNvSpPr>
          <p:nvPr>
            <p:ph type="body" sz="half" idx="1"/>
          </p:nvPr>
        </p:nvSpPr>
        <p:spPr>
          <a:xfrm>
            <a:off x="457200" y="1719263"/>
            <a:ext cx="8229600" cy="1344612"/>
          </a:xfrm>
        </p:spPr>
        <p:txBody>
          <a:bodyPr/>
          <a:lstStyle/>
          <a:p>
            <a:r>
              <a:rPr lang="zh-CN" altLang="en-US" sz="2600" b="1" dirty="0"/>
              <a:t>指定了类所要</a:t>
            </a:r>
            <a:r>
              <a:rPr lang="zh-CN" altLang="en-US" sz="2600" b="1" dirty="0">
                <a:solidFill>
                  <a:srgbClr val="00B050"/>
                </a:solidFill>
              </a:rPr>
              <a:t>满足</a:t>
            </a:r>
            <a:r>
              <a:rPr lang="zh-CN" altLang="en-US" sz="2600" b="1" dirty="0"/>
              <a:t>的一个或多个</a:t>
            </a:r>
            <a:r>
              <a:rPr lang="zh-CN" altLang="en-US" sz="2600" b="1" dirty="0">
                <a:solidFill>
                  <a:srgbClr val="00B050"/>
                </a:solidFill>
              </a:rPr>
              <a:t>规则</a:t>
            </a:r>
            <a:r>
              <a:rPr lang="zh-CN" altLang="en-US" sz="2600" b="1" dirty="0"/>
              <a:t>。 </a:t>
            </a:r>
          </a:p>
          <a:p>
            <a:r>
              <a:rPr lang="zh-CN" altLang="en-US" sz="2600" b="1" dirty="0"/>
              <a:t>形式化的方法。 </a:t>
            </a:r>
          </a:p>
        </p:txBody>
      </p:sp>
      <p:pic>
        <p:nvPicPr>
          <p:cNvPr id="53255" name="Picture 7">
            <a:extLst>
              <a:ext uri="{FF2B5EF4-FFF2-40B4-BE49-F238E27FC236}">
                <a16:creationId xmlns:a16="http://schemas.microsoft.com/office/drawing/2014/main" id="{C096BCFB-0E2D-4646-83E3-15C9F81454C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3048000"/>
            <a:ext cx="5867400" cy="3022600"/>
          </a:xfrm>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620E46BF-F3EA-5C4D-B5EA-3BE4CBE742A5}"/>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4DF9E9F9-CD14-ED45-92B1-B7DA1D75DCE3}"/>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约束</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220948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a:extLst>
              <a:ext uri="{FF2B5EF4-FFF2-40B4-BE49-F238E27FC236}">
                <a16:creationId xmlns:a16="http://schemas.microsoft.com/office/drawing/2014/main" id="{9614F6F0-261F-7B4D-855D-B2AA5A80B7C2}"/>
              </a:ext>
            </a:extLst>
          </p:cNvPr>
          <p:cNvSpPr>
            <a:spLocks noGrp="1" noChangeArrowheads="1"/>
          </p:cNvSpPr>
          <p:nvPr>
            <p:ph type="body" idx="1"/>
          </p:nvPr>
        </p:nvSpPr>
        <p:spPr>
          <a:xfrm>
            <a:off x="685800" y="2136906"/>
            <a:ext cx="7772400" cy="4050792"/>
          </a:xfrm>
        </p:spPr>
        <p:txBody>
          <a:bodyPr/>
          <a:lstStyle/>
          <a:p>
            <a:pPr>
              <a:lnSpc>
                <a:spcPct val="90000"/>
              </a:lnSpc>
            </a:pPr>
            <a:r>
              <a:rPr lang="zh-CN" altLang="en-US" sz="2400" b="1" dirty="0">
                <a:solidFill>
                  <a:srgbClr val="FF0000"/>
                </a:solidFill>
              </a:rPr>
              <a:t>类图</a:t>
            </a:r>
            <a:r>
              <a:rPr lang="zh-CN" altLang="en-US" sz="2400" b="1" dirty="0"/>
              <a:t>描述系统中类的静态结构，描述系统中的</a:t>
            </a:r>
            <a:r>
              <a:rPr lang="zh-CN" altLang="en-US" sz="2400" b="1" dirty="0">
                <a:solidFill>
                  <a:srgbClr val="0033CC"/>
                </a:solidFill>
              </a:rPr>
              <a:t>类</a:t>
            </a:r>
            <a:r>
              <a:rPr lang="zh-CN" altLang="en-US" sz="2400" b="1" dirty="0"/>
              <a:t>及</a:t>
            </a:r>
            <a:r>
              <a:rPr lang="zh-CN" altLang="en-US" sz="2400" b="1" dirty="0">
                <a:solidFill>
                  <a:srgbClr val="0033CC"/>
                </a:solidFill>
              </a:rPr>
              <a:t>类之间的关系</a:t>
            </a:r>
            <a:r>
              <a:rPr lang="zh-CN" altLang="en-US" sz="2400" b="1" dirty="0"/>
              <a:t>，还描述类的</a:t>
            </a:r>
            <a:r>
              <a:rPr lang="zh-CN" altLang="en-US" sz="2400" b="1" dirty="0">
                <a:solidFill>
                  <a:srgbClr val="0033CC"/>
                </a:solidFill>
              </a:rPr>
              <a:t>内部结构</a:t>
            </a:r>
            <a:r>
              <a:rPr lang="zh-CN" altLang="en-US" sz="2400" b="1" dirty="0"/>
              <a:t>（类的属性和操作）。</a:t>
            </a:r>
          </a:p>
          <a:p>
            <a:pPr>
              <a:lnSpc>
                <a:spcPct val="90000"/>
              </a:lnSpc>
            </a:pPr>
            <a:endParaRPr lang="zh-CN" altLang="en-US" sz="2400" b="1" dirty="0"/>
          </a:p>
          <a:p>
            <a:pPr>
              <a:lnSpc>
                <a:spcPct val="90000"/>
              </a:lnSpc>
            </a:pPr>
            <a:r>
              <a:rPr lang="zh-CN" altLang="en-US" sz="2400" b="1" dirty="0">
                <a:solidFill>
                  <a:srgbClr val="FF0000"/>
                </a:solidFill>
              </a:rPr>
              <a:t>类图</a:t>
            </a:r>
            <a:r>
              <a:rPr lang="zh-CN" altLang="en-US" sz="2400" b="1" dirty="0"/>
              <a:t>描述的是一种</a:t>
            </a:r>
            <a:r>
              <a:rPr lang="zh-CN" altLang="en-US" sz="2400" b="1" dirty="0">
                <a:solidFill>
                  <a:srgbClr val="800000"/>
                </a:solidFill>
              </a:rPr>
              <a:t>静态关系</a:t>
            </a:r>
            <a:r>
              <a:rPr lang="zh-CN" altLang="en-US" sz="2400" b="1" dirty="0"/>
              <a:t>，在系统的整个生命期中都是有效的。</a:t>
            </a:r>
          </a:p>
          <a:p>
            <a:pPr>
              <a:lnSpc>
                <a:spcPct val="90000"/>
              </a:lnSpc>
            </a:pPr>
            <a:endParaRPr lang="zh-CN" altLang="en-US" sz="2400" b="1" dirty="0"/>
          </a:p>
          <a:p>
            <a:pPr>
              <a:lnSpc>
                <a:spcPct val="90000"/>
              </a:lnSpc>
            </a:pPr>
            <a:r>
              <a:rPr lang="zh-CN" altLang="en-US" sz="2400" b="1" dirty="0">
                <a:solidFill>
                  <a:srgbClr val="FF0000"/>
                </a:solidFill>
              </a:rPr>
              <a:t>对象图</a:t>
            </a:r>
            <a:r>
              <a:rPr lang="zh-CN" altLang="en-US" sz="2400" b="1" dirty="0"/>
              <a:t>是类图的实例，由于对象存在生命周期，所以对象图只能在系统的某一时间存在。</a:t>
            </a:r>
          </a:p>
          <a:p>
            <a:pPr>
              <a:lnSpc>
                <a:spcPct val="90000"/>
              </a:lnSpc>
            </a:pPr>
            <a:endParaRPr lang="zh-CN" altLang="en-US" b="1" dirty="0"/>
          </a:p>
          <a:p>
            <a:pPr>
              <a:lnSpc>
                <a:spcPct val="90000"/>
              </a:lnSpc>
            </a:pPr>
            <a:endParaRPr lang="en-US" altLang="zh-CN"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821410" y="1457103"/>
            <a:ext cx="2495227"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416440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a:extLst>
              <a:ext uri="{FF2B5EF4-FFF2-40B4-BE49-F238E27FC236}">
                <a16:creationId xmlns:a16="http://schemas.microsoft.com/office/drawing/2014/main" id="{517F86D0-5010-EC42-9E79-915B5DF1D7DD}"/>
              </a:ext>
            </a:extLst>
          </p:cNvPr>
          <p:cNvSpPr>
            <a:spLocks noGrp="1" noChangeArrowheads="1"/>
          </p:cNvSpPr>
          <p:nvPr>
            <p:ph type="body" idx="1"/>
          </p:nvPr>
        </p:nvSpPr>
        <p:spPr/>
        <p:txBody>
          <a:bodyPr>
            <a:normAutofit/>
          </a:bodyPr>
          <a:lstStyle/>
          <a:p>
            <a:r>
              <a:rPr lang="zh-CN" altLang="en-US" sz="2400" b="1" dirty="0"/>
              <a:t>注释可以包含图形也可以包含文本。</a:t>
            </a:r>
            <a:r>
              <a:rPr lang="zh-CN" altLang="en-US" sz="2400" dirty="0"/>
              <a:t> </a:t>
            </a:r>
          </a:p>
        </p:txBody>
      </p:sp>
      <p:pic>
        <p:nvPicPr>
          <p:cNvPr id="55303" name="Picture 7">
            <a:extLst>
              <a:ext uri="{FF2B5EF4-FFF2-40B4-BE49-F238E27FC236}">
                <a16:creationId xmlns:a16="http://schemas.microsoft.com/office/drawing/2014/main" id="{C9F1A660-A416-874F-8C7C-F353C0FEC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57150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01C955A5-5080-1A47-B408-AE2021810245}"/>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995A2840-7B56-B040-BA34-5391644CD86E}"/>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注释</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2314767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a:extLst>
              <a:ext uri="{FF2B5EF4-FFF2-40B4-BE49-F238E27FC236}">
                <a16:creationId xmlns:a16="http://schemas.microsoft.com/office/drawing/2014/main" id="{D15364B3-9BAA-2F42-89B0-CDB8EAC0E7B1}"/>
              </a:ext>
            </a:extLst>
          </p:cNvPr>
          <p:cNvSpPr>
            <a:spLocks noGrp="1" noChangeArrowheads="1"/>
          </p:cNvSpPr>
          <p:nvPr>
            <p:ph type="body" idx="1"/>
          </p:nvPr>
        </p:nvSpPr>
        <p:spPr>
          <a:xfrm>
            <a:off x="457200" y="1719263"/>
            <a:ext cx="8686800" cy="4411662"/>
          </a:xfrm>
        </p:spPr>
        <p:txBody>
          <a:bodyPr>
            <a:normAutofit/>
          </a:bodyPr>
          <a:lstStyle/>
          <a:p>
            <a:pPr lvl="1">
              <a:lnSpc>
                <a:spcPct val="120000"/>
              </a:lnSpc>
              <a:buFont typeface="Wingdings" panose="05000000000000000000" pitchFamily="2" charset="2"/>
              <a:buChar char="n"/>
            </a:pPr>
            <a:r>
              <a:rPr lang="zh-CN" altLang="en-US" sz="2400" b="1" dirty="0"/>
              <a:t>关联（</a:t>
            </a:r>
            <a:r>
              <a:rPr lang="en-US" altLang="zh-CN" sz="2400" b="1" dirty="0"/>
              <a:t>association</a:t>
            </a:r>
            <a:r>
              <a:rPr lang="zh-CN" altLang="en-US" sz="2400" b="1" dirty="0"/>
              <a:t>），聚合（</a:t>
            </a:r>
            <a:r>
              <a:rPr lang="en-US" altLang="zh-CN" sz="2400" b="1" dirty="0"/>
              <a:t>aggregation</a:t>
            </a:r>
            <a:r>
              <a:rPr lang="zh-CN" altLang="en-US" sz="2400" b="1" dirty="0"/>
              <a:t>）和组合（</a:t>
            </a:r>
            <a:r>
              <a:rPr lang="en-US" altLang="zh-CN" sz="2400" b="1" dirty="0"/>
              <a:t>composition</a:t>
            </a:r>
            <a:r>
              <a:rPr lang="zh-CN" altLang="en-US" sz="2400" b="1" dirty="0"/>
              <a:t>）关联</a:t>
            </a:r>
          </a:p>
          <a:p>
            <a:pPr lvl="1">
              <a:lnSpc>
                <a:spcPct val="120000"/>
              </a:lnSpc>
              <a:buFont typeface="Wingdings" panose="05000000000000000000" pitchFamily="2" charset="2"/>
              <a:buChar char="n"/>
            </a:pPr>
            <a:r>
              <a:rPr lang="zh-CN" altLang="en-US" sz="2400" b="1" dirty="0"/>
              <a:t>泛化 （</a:t>
            </a:r>
            <a:r>
              <a:rPr lang="en-US" altLang="zh-CN" sz="2400" b="1" dirty="0"/>
              <a:t>generalization</a:t>
            </a:r>
            <a:r>
              <a:rPr lang="zh-CN" altLang="en-US" sz="2400" b="1" dirty="0"/>
              <a:t>）</a:t>
            </a:r>
          </a:p>
          <a:p>
            <a:pPr lvl="1">
              <a:lnSpc>
                <a:spcPct val="120000"/>
              </a:lnSpc>
              <a:buFont typeface="Wingdings" panose="05000000000000000000" pitchFamily="2" charset="2"/>
              <a:buChar char="n"/>
            </a:pPr>
            <a:r>
              <a:rPr lang="zh-CN" altLang="en-US" sz="2400" b="1" dirty="0"/>
              <a:t>实现（</a:t>
            </a:r>
            <a:r>
              <a:rPr lang="en-US" altLang="zh-CN" sz="2400" b="1" dirty="0"/>
              <a:t>realization</a:t>
            </a:r>
            <a:r>
              <a:rPr lang="zh-CN" altLang="en-US" sz="2400" b="1" dirty="0"/>
              <a:t>）</a:t>
            </a:r>
          </a:p>
          <a:p>
            <a:pPr lvl="1">
              <a:lnSpc>
                <a:spcPct val="120000"/>
              </a:lnSpc>
              <a:buFont typeface="Wingdings" panose="05000000000000000000" pitchFamily="2" charset="2"/>
              <a:buChar char="n"/>
            </a:pPr>
            <a:r>
              <a:rPr lang="zh-CN" altLang="en-US" sz="2400" b="1" dirty="0"/>
              <a:t>依赖 （</a:t>
            </a:r>
            <a:r>
              <a:rPr lang="en-US" altLang="zh-CN" sz="2400" b="1" dirty="0"/>
              <a:t>dependency</a:t>
            </a:r>
            <a:r>
              <a:rPr lang="zh-CN" altLang="en-US" sz="2400" b="1" dirty="0"/>
              <a:t>）</a:t>
            </a:r>
          </a:p>
        </p:txBody>
      </p:sp>
      <p:sp>
        <p:nvSpPr>
          <p:cNvPr id="4" name="标题 1">
            <a:extLst>
              <a:ext uri="{FF2B5EF4-FFF2-40B4-BE49-F238E27FC236}">
                <a16:creationId xmlns:a16="http://schemas.microsoft.com/office/drawing/2014/main" id="{0A7875C7-6A47-FA48-9752-76F73D0AFDD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05A0861-E1F4-B548-B005-4BDFBCC1E57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27751775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7131BE9F-09B7-694B-A09D-7C2093D36D45}"/>
              </a:ext>
            </a:extLst>
          </p:cNvPr>
          <p:cNvSpPr>
            <a:spLocks noGrp="1" noChangeArrowheads="1"/>
          </p:cNvSpPr>
          <p:nvPr>
            <p:ph type="body" idx="1"/>
          </p:nvPr>
        </p:nvSpPr>
        <p:spPr>
          <a:xfrm>
            <a:off x="430987" y="1413937"/>
            <a:ext cx="8713013" cy="2461425"/>
          </a:xfrm>
        </p:spPr>
        <p:txBody>
          <a:bodyPr>
            <a:noAutofit/>
          </a:bodyPr>
          <a:lstStyle/>
          <a:p>
            <a:r>
              <a:rPr lang="zh-CN" altLang="en-US" sz="2400" dirty="0">
                <a:solidFill>
                  <a:srgbClr val="FF0000"/>
                </a:solidFill>
                <a:latin typeface="Heiti SC Medium" pitchFamily="2" charset="-128"/>
                <a:ea typeface="Heiti SC Medium" pitchFamily="2" charset="-128"/>
              </a:rPr>
              <a:t>关联关系</a:t>
            </a:r>
            <a:r>
              <a:rPr kumimoji="1" lang="en-US" altLang="zh-CN" sz="2400" dirty="0">
                <a:latin typeface="Heiti SC Medium" pitchFamily="2" charset="-128"/>
                <a:ea typeface="Heiti SC Medium" pitchFamily="2" charset="-128"/>
              </a:rPr>
              <a:t>(association)</a:t>
            </a:r>
            <a:endParaRPr lang="en-US" altLang="zh-CN" sz="2400" dirty="0">
              <a:solidFill>
                <a:srgbClr val="FF0000"/>
              </a:solidFill>
              <a:latin typeface="Heiti SC Medium" pitchFamily="2" charset="-128"/>
              <a:ea typeface="Heiti SC Medium" pitchFamily="2" charset="-128"/>
            </a:endParaRPr>
          </a:p>
          <a:p>
            <a:pPr marL="0" indent="0">
              <a:lnSpc>
                <a:spcPct val="90000"/>
              </a:lnSpc>
              <a:buNone/>
            </a:pPr>
            <a:r>
              <a:rPr kumimoji="1" lang="zh-CN" altLang="en-US" sz="2400" dirty="0">
                <a:latin typeface="Heiti SC Medium" pitchFamily="2" charset="-128"/>
                <a:ea typeface="Heiti SC Medium" pitchFamily="2" charset="-128"/>
              </a:rPr>
              <a:t>  </a:t>
            </a:r>
            <a:r>
              <a:rPr kumimoji="1" lang="zh-CN" altLang="en-US" sz="2400" dirty="0">
                <a:latin typeface="黑体" panose="02010609060101010101" pitchFamily="49" charset="-122"/>
                <a:ea typeface="黑体" panose="02010609060101010101" pitchFamily="49" charset="-122"/>
              </a:rPr>
              <a:t>当类之间在概念上有连接关系时，这种关系叫做关联。</a:t>
            </a:r>
            <a:endParaRPr kumimoji="1" lang="en-US" altLang="zh-CN" sz="2400" dirty="0">
              <a:latin typeface="黑体" panose="02010609060101010101" pitchFamily="49" charset="-122"/>
              <a:ea typeface="黑体" panose="02010609060101010101" pitchFamily="49" charset="-122"/>
            </a:endParaRPr>
          </a:p>
          <a:p>
            <a:r>
              <a:rPr lang="zh-CN" altLang="en-US" sz="2400" dirty="0"/>
              <a:t>关联的意义</a:t>
            </a:r>
            <a:endParaRPr lang="en-US" altLang="zh-CN" sz="2400" dirty="0"/>
          </a:p>
          <a:p>
            <a:pPr marL="0" indent="0">
              <a:buNone/>
            </a:pPr>
            <a:r>
              <a:rPr lang="zh-CN" altLang="en-US" dirty="0">
                <a:solidFill>
                  <a:srgbClr val="FF0000"/>
                </a:solidFill>
              </a:rPr>
              <a:t>  </a:t>
            </a:r>
            <a:r>
              <a:rPr lang="zh-CN" altLang="en-US" sz="2400" dirty="0">
                <a:solidFill>
                  <a:srgbClr val="00B050"/>
                </a:solidFill>
              </a:rPr>
              <a:t>一个对象要获得另一个对象的信息，就需要建立</a:t>
            </a:r>
            <a:r>
              <a:rPr lang="zh-CN" altLang="en-US" sz="2400" dirty="0">
                <a:solidFill>
                  <a:srgbClr val="C00000"/>
                </a:solidFill>
              </a:rPr>
              <a:t>关系</a:t>
            </a:r>
            <a:r>
              <a:rPr lang="zh-CN" altLang="en-US" sz="2400" dirty="0">
                <a:solidFill>
                  <a:srgbClr val="00B0F0"/>
                </a:solidFill>
              </a:rPr>
              <a:t>。换句话说，</a:t>
            </a:r>
            <a:r>
              <a:rPr lang="zh-CN" altLang="en-US" sz="2400" dirty="0"/>
              <a:t>如果一个类的对象，需要找到另一个类的对象，就需要建立关联。如果希望相互找到对方，就需要建立双向关联。</a:t>
            </a:r>
            <a:endParaRPr kumimoji="1" lang="en-US" altLang="zh-CN" sz="2400" dirty="0">
              <a:latin typeface="Heiti SC Medium" pitchFamily="2" charset="-128"/>
              <a:ea typeface="Heiti SC Medium" pitchFamily="2" charset="-128"/>
            </a:endParaRPr>
          </a:p>
          <a:p>
            <a:pPr>
              <a:lnSpc>
                <a:spcPct val="90000"/>
              </a:lnSpc>
            </a:pPr>
            <a:endParaRPr kumimoji="1" lang="zh-CN" altLang="en-US" sz="2400" dirty="0">
              <a:latin typeface="Heiti SC Medium" pitchFamily="2" charset="-128"/>
              <a:ea typeface="Heiti SC Medium" pitchFamily="2" charset="-128"/>
            </a:endParaRPr>
          </a:p>
          <a:p>
            <a:pPr marL="0" indent="0">
              <a:lnSpc>
                <a:spcPct val="90000"/>
              </a:lnSpc>
              <a:buNone/>
            </a:pPr>
            <a:endParaRPr lang="en-US" altLang="zh-CN" sz="2600" b="1" dirty="0">
              <a:solidFill>
                <a:srgbClr val="0033CC"/>
              </a:solidFill>
            </a:endParaRPr>
          </a:p>
        </p:txBody>
      </p:sp>
      <p:sp>
        <p:nvSpPr>
          <p:cNvPr id="4" name="标题 1">
            <a:extLst>
              <a:ext uri="{FF2B5EF4-FFF2-40B4-BE49-F238E27FC236}">
                <a16:creationId xmlns:a16="http://schemas.microsoft.com/office/drawing/2014/main" id="{BD01710E-0F5B-684A-8E3C-A2608923195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5C111DDA-9592-2D4C-A89B-F35C675E7B6A}"/>
              </a:ext>
            </a:extLst>
          </p:cNvPr>
          <p:cNvSpPr txBox="1"/>
          <p:nvPr/>
        </p:nvSpPr>
        <p:spPr>
          <a:xfrm>
            <a:off x="430987" y="949521"/>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7" name="图片 6"/>
          <p:cNvPicPr>
            <a:picLocks noChangeAspect="1"/>
          </p:cNvPicPr>
          <p:nvPr/>
        </p:nvPicPr>
        <p:blipFill>
          <a:blip r:embed="rId4"/>
          <a:stretch>
            <a:fillRect/>
          </a:stretch>
        </p:blipFill>
        <p:spPr>
          <a:xfrm>
            <a:off x="1662192" y="4369234"/>
            <a:ext cx="2293819" cy="2347163"/>
          </a:xfrm>
          <a:prstGeom prst="rect">
            <a:avLst/>
          </a:prstGeom>
        </p:spPr>
      </p:pic>
      <p:pic>
        <p:nvPicPr>
          <p:cNvPr id="8" name="图片 7"/>
          <p:cNvPicPr>
            <a:picLocks noChangeAspect="1"/>
          </p:cNvPicPr>
          <p:nvPr/>
        </p:nvPicPr>
        <p:blipFill>
          <a:blip r:embed="rId5"/>
          <a:stretch>
            <a:fillRect/>
          </a:stretch>
        </p:blipFill>
        <p:spPr>
          <a:xfrm>
            <a:off x="3882968" y="4217301"/>
            <a:ext cx="1809050" cy="2640699"/>
          </a:xfrm>
          <a:prstGeom prst="rect">
            <a:avLst/>
          </a:prstGeom>
        </p:spPr>
      </p:pic>
      <p:grpSp>
        <p:nvGrpSpPr>
          <p:cNvPr id="11" name="组合 10"/>
          <p:cNvGrpSpPr/>
          <p:nvPr/>
        </p:nvGrpSpPr>
        <p:grpSpPr>
          <a:xfrm>
            <a:off x="3426941" y="4198302"/>
            <a:ext cx="3855308" cy="2659698"/>
            <a:chOff x="3426941" y="4198302"/>
            <a:chExt cx="3855308" cy="2659698"/>
          </a:xfrm>
        </p:grpSpPr>
        <p:pic>
          <p:nvPicPr>
            <p:cNvPr id="2" name="图片 1"/>
            <p:cNvPicPr>
              <a:picLocks noChangeAspect="1"/>
            </p:cNvPicPr>
            <p:nvPr/>
          </p:nvPicPr>
          <p:blipFill>
            <a:blip r:embed="rId6"/>
            <a:stretch>
              <a:fillRect/>
            </a:stretch>
          </p:blipFill>
          <p:spPr>
            <a:xfrm>
              <a:off x="5535451" y="4198302"/>
              <a:ext cx="1746798" cy="2659698"/>
            </a:xfrm>
            <a:prstGeom prst="rect">
              <a:avLst/>
            </a:prstGeom>
          </p:spPr>
        </p:pic>
        <p:cxnSp>
          <p:nvCxnSpPr>
            <p:cNvPr id="10" name="直接连接符 9"/>
            <p:cNvCxnSpPr/>
            <p:nvPr/>
          </p:nvCxnSpPr>
          <p:spPr>
            <a:xfrm>
              <a:off x="3426941" y="6376086"/>
              <a:ext cx="208417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571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fade">
                                      <p:cBhvr>
                                        <p:cTn id="7" dur="500"/>
                                        <p:tgtEl>
                                          <p:spTgt spid="74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4755">
                                            <p:txEl>
                                              <p:pRg st="1" end="1"/>
                                            </p:txEl>
                                          </p:spTgt>
                                        </p:tgtEl>
                                        <p:attrNameLst>
                                          <p:attrName>style.visibility</p:attrName>
                                        </p:attrNameLst>
                                      </p:cBhvr>
                                      <p:to>
                                        <p:strVal val="visible"/>
                                      </p:to>
                                    </p:set>
                                    <p:animEffect transition="in" filter="fade">
                                      <p:cBhvr>
                                        <p:cTn id="10" dur="500"/>
                                        <p:tgtEl>
                                          <p:spTgt spid="74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Effect transition="in" filter="fade">
                                      <p:cBhvr>
                                        <p:cTn id="13" dur="500"/>
                                        <p:tgtEl>
                                          <p:spTgt spid="747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4755">
                                            <p:txEl>
                                              <p:pRg st="3" end="3"/>
                                            </p:txEl>
                                          </p:spTgt>
                                        </p:tgtEl>
                                        <p:attrNameLst>
                                          <p:attrName>style.visibility</p:attrName>
                                        </p:attrNameLst>
                                      </p:cBhvr>
                                      <p:to>
                                        <p:strVal val="visible"/>
                                      </p:to>
                                    </p:set>
                                    <p:animEffect transition="in" filter="fade">
                                      <p:cBhvr>
                                        <p:cTn id="18" dur="500"/>
                                        <p:tgtEl>
                                          <p:spTgt spid="747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7131BE9F-09B7-694B-A09D-7C2093D36D45}"/>
              </a:ext>
            </a:extLst>
          </p:cNvPr>
          <p:cNvSpPr>
            <a:spLocks noGrp="1" noChangeArrowheads="1"/>
          </p:cNvSpPr>
          <p:nvPr>
            <p:ph type="body" idx="1"/>
          </p:nvPr>
        </p:nvSpPr>
        <p:spPr>
          <a:xfrm>
            <a:off x="430987" y="1765801"/>
            <a:ext cx="8713013" cy="4960820"/>
          </a:xfrm>
        </p:spPr>
        <p:txBody>
          <a:bodyPr>
            <a:noAutofit/>
          </a:bodyPr>
          <a:lstStyle/>
          <a:p>
            <a:r>
              <a:rPr lang="zh-CN" altLang="en-US" sz="2400" dirty="0">
                <a:solidFill>
                  <a:srgbClr val="FF0000"/>
                </a:solidFill>
                <a:latin typeface="Heiti SC Medium" pitchFamily="2" charset="-128"/>
                <a:ea typeface="Heiti SC Medium" pitchFamily="2" charset="-128"/>
              </a:rPr>
              <a:t>关联关系</a:t>
            </a:r>
            <a:r>
              <a:rPr kumimoji="1" lang="en-US" altLang="zh-CN" sz="2400" dirty="0">
                <a:latin typeface="Heiti SC Medium" pitchFamily="2" charset="-128"/>
                <a:ea typeface="Heiti SC Medium" pitchFamily="2" charset="-128"/>
              </a:rPr>
              <a:t>(association)</a:t>
            </a:r>
            <a:endParaRPr lang="en-US" altLang="zh-CN" sz="2400" dirty="0">
              <a:solidFill>
                <a:srgbClr val="FF0000"/>
              </a:solidFill>
              <a:latin typeface="Heiti SC Medium" pitchFamily="2" charset="-128"/>
              <a:ea typeface="Heiti SC Medium" pitchFamily="2" charset="-128"/>
            </a:endParaRPr>
          </a:p>
          <a:p>
            <a:pPr>
              <a:lnSpc>
                <a:spcPct val="90000"/>
              </a:lnSpc>
            </a:pPr>
            <a:r>
              <a:rPr kumimoji="1" lang="zh-CN" altLang="en-US" sz="2400" dirty="0">
                <a:latin typeface="Heiti SC Medium" pitchFamily="2" charset="-128"/>
                <a:ea typeface="Heiti SC Medium" pitchFamily="2" charset="-128"/>
              </a:rPr>
              <a:t>当类之间在概念上有连接关系时，这种关系叫做关联。</a:t>
            </a:r>
            <a:endParaRPr kumimoji="1" lang="en-US" altLang="zh-CN" sz="2400" dirty="0">
              <a:latin typeface="Heiti SC Medium" pitchFamily="2" charset="-128"/>
              <a:ea typeface="Heiti SC Medium" pitchFamily="2" charset="-128"/>
            </a:endParaRPr>
          </a:p>
          <a:p>
            <a:pPr lvl="1">
              <a:buFont typeface="Trebuchet MS" panose="020B0603020202020204" pitchFamily="34" charset="0"/>
              <a:buChar char="−"/>
            </a:pPr>
            <a:r>
              <a:rPr lang="zh-CN" altLang="en-US" sz="2400" b="1" dirty="0">
                <a:solidFill>
                  <a:srgbClr val="0033CC"/>
                </a:solidFill>
              </a:rPr>
              <a:t>名称（</a:t>
            </a:r>
            <a:r>
              <a:rPr lang="en-US" altLang="zh-CN" sz="2400" b="1" dirty="0">
                <a:solidFill>
                  <a:srgbClr val="0033CC"/>
                </a:solidFill>
              </a:rPr>
              <a:t>Name</a:t>
            </a:r>
            <a:r>
              <a:rPr lang="zh-CN" altLang="en-US" sz="2400" b="1" dirty="0">
                <a:solidFill>
                  <a:srgbClr val="0033CC"/>
                </a:solidFill>
              </a:rPr>
              <a:t>）</a:t>
            </a:r>
            <a:endParaRPr lang="en-US" altLang="zh-CN" sz="2400" b="1" dirty="0">
              <a:solidFill>
                <a:srgbClr val="0033CC"/>
              </a:solidFill>
            </a:endParaRPr>
          </a:p>
          <a:p>
            <a:pPr lvl="1">
              <a:buFont typeface="Trebuchet MS" panose="020B0603020202020204" pitchFamily="34" charset="0"/>
              <a:buChar char="−"/>
            </a:pPr>
            <a:r>
              <a:rPr lang="zh-CN" altLang="en-US" sz="2400" b="1" dirty="0">
                <a:solidFill>
                  <a:srgbClr val="0033CC"/>
                </a:solidFill>
              </a:rPr>
              <a:t>导航性（</a:t>
            </a:r>
            <a:r>
              <a:rPr lang="en-US" altLang="zh-CN" sz="2400" b="1" dirty="0">
                <a:solidFill>
                  <a:srgbClr val="0033CC"/>
                </a:solidFill>
              </a:rPr>
              <a:t>Navigation</a:t>
            </a:r>
            <a:r>
              <a:rPr lang="zh-CN" altLang="en-US" sz="2400" b="1" dirty="0">
                <a:solidFill>
                  <a:srgbClr val="0033CC"/>
                </a:solidFill>
              </a:rPr>
              <a:t>）</a:t>
            </a:r>
          </a:p>
          <a:p>
            <a:pPr lvl="1">
              <a:buFont typeface="Trebuchet MS" panose="020B0603020202020204" pitchFamily="34" charset="0"/>
              <a:buChar char="−"/>
            </a:pPr>
            <a:r>
              <a:rPr lang="zh-CN" altLang="en-US" sz="2400" b="1" dirty="0">
                <a:solidFill>
                  <a:srgbClr val="0033CC"/>
                </a:solidFill>
              </a:rPr>
              <a:t>角色（</a:t>
            </a:r>
            <a:r>
              <a:rPr lang="en-US" altLang="zh-CN" sz="2400" b="1" dirty="0">
                <a:solidFill>
                  <a:srgbClr val="0033CC"/>
                </a:solidFill>
              </a:rPr>
              <a:t>Role</a:t>
            </a:r>
            <a:r>
              <a:rPr lang="zh-CN" altLang="en-US" sz="2400" b="1" dirty="0">
                <a:solidFill>
                  <a:srgbClr val="0033CC"/>
                </a:solidFill>
              </a:rPr>
              <a:t>）</a:t>
            </a:r>
            <a:endParaRPr lang="en-US" altLang="zh-CN" sz="2400" b="1" dirty="0">
              <a:solidFill>
                <a:srgbClr val="0033CC"/>
              </a:solidFill>
            </a:endParaRPr>
          </a:p>
          <a:p>
            <a:pPr lvl="1">
              <a:buFont typeface="Trebuchet MS" panose="020B0603020202020204" pitchFamily="34" charset="0"/>
              <a:buChar char="−"/>
            </a:pPr>
            <a:r>
              <a:rPr lang="zh-CN" altLang="en-US" sz="2400" b="1" dirty="0">
                <a:solidFill>
                  <a:srgbClr val="0033CC"/>
                </a:solidFill>
              </a:rPr>
              <a:t>多重性（</a:t>
            </a:r>
            <a:r>
              <a:rPr lang="en-US" altLang="zh-CN" sz="2400" b="1" dirty="0">
                <a:solidFill>
                  <a:srgbClr val="0033CC"/>
                </a:solidFill>
              </a:rPr>
              <a:t>Multiplicity</a:t>
            </a:r>
            <a:r>
              <a:rPr lang="zh-CN" altLang="en-US" sz="2400" b="1" dirty="0">
                <a:solidFill>
                  <a:srgbClr val="0033CC"/>
                </a:solidFill>
              </a:rPr>
              <a:t>）</a:t>
            </a:r>
          </a:p>
          <a:p>
            <a:pPr lvl="1">
              <a:buFont typeface="Trebuchet MS" panose="020B0603020202020204" pitchFamily="34" charset="0"/>
              <a:buChar char="−"/>
            </a:pPr>
            <a:r>
              <a:rPr lang="zh-CN" altLang="en-US" sz="2400" b="1" dirty="0">
                <a:solidFill>
                  <a:srgbClr val="0033CC"/>
                </a:solidFill>
              </a:rPr>
              <a:t>限定关联</a:t>
            </a:r>
          </a:p>
          <a:p>
            <a:pPr lvl="1">
              <a:buFont typeface="Trebuchet MS" panose="020B0603020202020204" pitchFamily="34" charset="0"/>
              <a:buChar char="−"/>
            </a:pPr>
            <a:r>
              <a:rPr lang="zh-CN" altLang="en-US" sz="2400" b="1" dirty="0">
                <a:solidFill>
                  <a:srgbClr val="0033CC"/>
                </a:solidFill>
              </a:rPr>
              <a:t>关联类</a:t>
            </a:r>
          </a:p>
          <a:p>
            <a:pPr lvl="1">
              <a:buFont typeface="Trebuchet MS" panose="020B0603020202020204" pitchFamily="34" charset="0"/>
              <a:buChar char="−"/>
            </a:pPr>
            <a:r>
              <a:rPr lang="zh-CN" altLang="en-US" sz="2400" b="1" dirty="0">
                <a:solidFill>
                  <a:srgbClr val="000099"/>
                </a:solidFill>
              </a:rPr>
              <a:t>关联上的约束</a:t>
            </a:r>
          </a:p>
          <a:p>
            <a:pPr lvl="1">
              <a:buFont typeface="Trebuchet MS" panose="020B0603020202020204" pitchFamily="34" charset="0"/>
              <a:buChar char="−"/>
            </a:pPr>
            <a:r>
              <a:rPr lang="zh-CN" altLang="en-US" sz="2400" b="1" dirty="0">
                <a:solidFill>
                  <a:srgbClr val="0033CC"/>
                </a:solidFill>
              </a:rPr>
              <a:t>聚合关联、组合关联</a:t>
            </a:r>
            <a:endParaRPr lang="en-US" altLang="zh-CN" sz="2400" b="1" dirty="0">
              <a:solidFill>
                <a:srgbClr val="0033CC"/>
              </a:solidFill>
            </a:endParaRPr>
          </a:p>
          <a:p>
            <a:pPr lvl="1">
              <a:buFont typeface="Trebuchet MS" panose="020B0603020202020204" pitchFamily="34" charset="0"/>
              <a:buChar char="−"/>
            </a:pPr>
            <a:r>
              <a:rPr lang="zh-CN" altLang="en-US" sz="2400" b="1" dirty="0">
                <a:solidFill>
                  <a:srgbClr val="0033CC"/>
                </a:solidFill>
              </a:rPr>
              <a:t>自反关联</a:t>
            </a:r>
            <a:endParaRPr lang="en-US" altLang="zh-CN" sz="2400" b="1" dirty="0">
              <a:solidFill>
                <a:srgbClr val="0033CC"/>
              </a:solidFill>
            </a:endParaRPr>
          </a:p>
          <a:p>
            <a:pPr lvl="1">
              <a:buFont typeface="Trebuchet MS" panose="020B0603020202020204" pitchFamily="34" charset="0"/>
              <a:buChar char="−"/>
            </a:pPr>
            <a:r>
              <a:rPr lang="zh-CN" altLang="en-US" sz="2400" b="1" dirty="0">
                <a:solidFill>
                  <a:srgbClr val="000099"/>
                </a:solidFill>
              </a:rPr>
              <a:t>派生关联</a:t>
            </a:r>
          </a:p>
          <a:p>
            <a:pPr lvl="1">
              <a:buFont typeface="Trebuchet MS" panose="020B0603020202020204" pitchFamily="34" charset="0"/>
              <a:buChar char="−"/>
            </a:pPr>
            <a:endParaRPr lang="zh-CN" altLang="en-US" sz="2400" b="1" dirty="0">
              <a:solidFill>
                <a:srgbClr val="0033CC"/>
              </a:solidFill>
            </a:endParaRPr>
          </a:p>
          <a:p>
            <a:pPr marL="0" indent="0">
              <a:lnSpc>
                <a:spcPct val="90000"/>
              </a:lnSpc>
              <a:buNone/>
            </a:pPr>
            <a:endParaRPr lang="en-US" altLang="zh-CN" sz="2600" b="1" dirty="0">
              <a:solidFill>
                <a:srgbClr val="0033CC"/>
              </a:solidFill>
            </a:endParaRPr>
          </a:p>
        </p:txBody>
      </p:sp>
      <p:sp>
        <p:nvSpPr>
          <p:cNvPr id="4" name="标题 1">
            <a:extLst>
              <a:ext uri="{FF2B5EF4-FFF2-40B4-BE49-F238E27FC236}">
                <a16:creationId xmlns:a16="http://schemas.microsoft.com/office/drawing/2014/main" id="{BD01710E-0F5B-684A-8E3C-A2608923195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5C111DDA-9592-2D4C-A89B-F35C675E7B6A}"/>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0831410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9E970BF2-C389-8942-B216-43EC7F37A30B}"/>
              </a:ext>
            </a:extLst>
          </p:cNvPr>
          <p:cNvSpPr>
            <a:spLocks noGrp="1" noChangeArrowheads="1"/>
          </p:cNvSpPr>
          <p:nvPr>
            <p:ph type="body" sz="half" idx="1"/>
          </p:nvPr>
        </p:nvSpPr>
        <p:spPr>
          <a:xfrm>
            <a:off x="344557" y="1742991"/>
            <a:ext cx="8644328" cy="2667331"/>
          </a:xfrm>
        </p:spPr>
        <p:txBody>
          <a:bodyPr>
            <a:noAutofit/>
          </a:bodyPr>
          <a:lstStyle/>
          <a:p>
            <a:r>
              <a:rPr lang="zh-Hans" altLang="en-US" sz="2400" b="1" dirty="0">
                <a:solidFill>
                  <a:srgbClr val="FF0000"/>
                </a:solidFill>
              </a:rPr>
              <a:t>名称</a:t>
            </a:r>
            <a:endParaRPr lang="en-US" altLang="zh-CN" sz="2400" b="1" dirty="0">
              <a:solidFill>
                <a:srgbClr val="FF0000"/>
              </a:solidFill>
            </a:endParaRPr>
          </a:p>
          <a:p>
            <a:pPr lvl="1">
              <a:buFont typeface="Trebuchet MS" panose="020B0603020202020204" pitchFamily="34" charset="0"/>
              <a:buChar char="−"/>
            </a:pPr>
            <a:r>
              <a:rPr lang="zh-CN" altLang="en-US" sz="2400" b="1" dirty="0"/>
              <a:t>关联名来描述关联的作用，清晰而简洁地说明对象间关系。使用一个</a:t>
            </a:r>
            <a:r>
              <a:rPr lang="zh-CN" altLang="en-US" sz="2400" b="1" dirty="0">
                <a:solidFill>
                  <a:srgbClr val="00B0F0"/>
                </a:solidFill>
              </a:rPr>
              <a:t>动词或动词短语</a:t>
            </a:r>
            <a:r>
              <a:rPr lang="zh-CN" altLang="en-US" sz="2400" b="1" dirty="0"/>
              <a:t>来命名关联。</a:t>
            </a:r>
          </a:p>
          <a:p>
            <a:pPr lvl="1">
              <a:buFont typeface="Trebuchet MS" panose="020B0603020202020204" pitchFamily="34" charset="0"/>
              <a:buChar char="−"/>
            </a:pPr>
            <a:r>
              <a:rPr lang="zh-CN" altLang="en-US" sz="2400" b="1" dirty="0">
                <a:solidFill>
                  <a:srgbClr val="000099"/>
                </a:solidFill>
              </a:rPr>
              <a:t>关联的名称并不是必需的。 </a:t>
            </a:r>
          </a:p>
          <a:p>
            <a:pPr lvl="1">
              <a:buFont typeface="Trebuchet MS" panose="020B0603020202020204" pitchFamily="34" charset="0"/>
              <a:buChar char="−"/>
            </a:pPr>
            <a:r>
              <a:rPr lang="zh-CN" altLang="en-US" sz="2400" b="1" dirty="0">
                <a:solidFill>
                  <a:srgbClr val="008000"/>
                </a:solidFill>
              </a:rPr>
              <a:t>可以前缀或后缀一个指引阅读方向的</a:t>
            </a:r>
            <a:r>
              <a:rPr lang="zh-CN" altLang="en-US" sz="2400" b="1" dirty="0">
                <a:solidFill>
                  <a:srgbClr val="FF0000"/>
                </a:solidFill>
              </a:rPr>
              <a:t>方向指示符</a:t>
            </a:r>
            <a:r>
              <a:rPr lang="zh-CN" altLang="en-US" sz="2400" b="1" dirty="0">
                <a:solidFill>
                  <a:srgbClr val="008000"/>
                </a:solidFill>
              </a:rPr>
              <a:t>，以消除歧义。</a:t>
            </a:r>
            <a:endParaRPr lang="en-US" altLang="zh-CN" sz="2800" b="1" dirty="0">
              <a:solidFill>
                <a:srgbClr val="008000"/>
              </a:solidFill>
            </a:endParaRPr>
          </a:p>
        </p:txBody>
      </p:sp>
      <p:pic>
        <p:nvPicPr>
          <p:cNvPr id="78853" name="Picture 5">
            <a:extLst>
              <a:ext uri="{FF2B5EF4-FFF2-40B4-BE49-F238E27FC236}">
                <a16:creationId xmlns:a16="http://schemas.microsoft.com/office/drawing/2014/main" id="{B5DDDE35-AD40-B248-8CDC-C47F2CDE28B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38946" y="3890927"/>
            <a:ext cx="6400800" cy="1649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4" name="Picture 6">
            <a:extLst>
              <a:ext uri="{FF2B5EF4-FFF2-40B4-BE49-F238E27FC236}">
                <a16:creationId xmlns:a16="http://schemas.microsoft.com/office/drawing/2014/main" id="{28DB4D59-A7DE-D248-88E2-14D13AAA0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050" y="5490387"/>
            <a:ext cx="5867400" cy="1174750"/>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AF44879D-64A6-974B-9C48-D8A4AADEAEA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0CEBD735-D728-E04F-9EDC-E3C1E6B607E6}"/>
              </a:ext>
            </a:extLst>
          </p:cNvPr>
          <p:cNvSpPr txBox="1"/>
          <p:nvPr/>
        </p:nvSpPr>
        <p:spPr>
          <a:xfrm>
            <a:off x="346545" y="1122301"/>
            <a:ext cx="5842861"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5761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fade">
                                      <p:cBhvr>
                                        <p:cTn id="7" dur="500"/>
                                        <p:tgtEl>
                                          <p:spTgt spid="788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fade">
                                      <p:cBhvr>
                                        <p:cTn id="10" dur="500"/>
                                        <p:tgtEl>
                                          <p:spTgt spid="78851">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8853"/>
                                        </p:tgtEl>
                                        <p:attrNameLst>
                                          <p:attrName>style.visibility</p:attrName>
                                        </p:attrNameLst>
                                      </p:cBhvr>
                                      <p:to>
                                        <p:strVal val="visible"/>
                                      </p:to>
                                    </p:set>
                                    <p:animEffect transition="in" filter="fade">
                                      <p:cBhvr>
                                        <p:cTn id="14" dur="500"/>
                                        <p:tgtEl>
                                          <p:spTgt spid="78853"/>
                                        </p:tgtEl>
                                      </p:cBhvr>
                                    </p:animEffect>
                                  </p:childTnLst>
                                </p:cTn>
                              </p:par>
                              <p:par>
                                <p:cTn id="15" presetID="10" presetClass="entr" presetSubtype="0" fill="hold" nodeType="withEffect">
                                  <p:stCondLst>
                                    <p:cond delay="0"/>
                                  </p:stCondLst>
                                  <p:childTnLst>
                                    <p:set>
                                      <p:cBhvr>
                                        <p:cTn id="16" dur="1" fill="hold">
                                          <p:stCondLst>
                                            <p:cond delay="0"/>
                                          </p:stCondLst>
                                        </p:cTn>
                                        <p:tgtEl>
                                          <p:spTgt spid="78854"/>
                                        </p:tgtEl>
                                        <p:attrNameLst>
                                          <p:attrName>style.visibility</p:attrName>
                                        </p:attrNameLst>
                                      </p:cBhvr>
                                      <p:to>
                                        <p:strVal val="visible"/>
                                      </p:to>
                                    </p:set>
                                    <p:animEffect transition="in" filter="fade">
                                      <p:cBhvr>
                                        <p:cTn id="17" dur="500"/>
                                        <p:tgtEl>
                                          <p:spTgt spid="788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8851">
                                            <p:txEl>
                                              <p:pRg st="2" end="2"/>
                                            </p:txEl>
                                          </p:spTgt>
                                        </p:tgtEl>
                                        <p:attrNameLst>
                                          <p:attrName>style.visibility</p:attrName>
                                        </p:attrNameLst>
                                      </p:cBhvr>
                                      <p:to>
                                        <p:strVal val="visible"/>
                                      </p:to>
                                    </p:set>
                                    <p:animEffect transition="in" filter="fade">
                                      <p:cBhvr>
                                        <p:cTn id="22" dur="500"/>
                                        <p:tgtEl>
                                          <p:spTgt spid="788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851">
                                            <p:txEl>
                                              <p:pRg st="3" end="3"/>
                                            </p:txEl>
                                          </p:spTgt>
                                        </p:tgtEl>
                                        <p:attrNameLst>
                                          <p:attrName>style.visibility</p:attrName>
                                        </p:attrNameLst>
                                      </p:cBhvr>
                                      <p:to>
                                        <p:strVal val="visible"/>
                                      </p:to>
                                    </p:set>
                                    <p:animEffect transition="in" filter="fade">
                                      <p:cBhvr>
                                        <p:cTn id="27"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a:extLst>
              <a:ext uri="{FF2B5EF4-FFF2-40B4-BE49-F238E27FC236}">
                <a16:creationId xmlns:a16="http://schemas.microsoft.com/office/drawing/2014/main" id="{A113FEDC-5AD7-7D4F-BE02-7DDF16F4EE92}"/>
              </a:ext>
            </a:extLst>
          </p:cNvPr>
          <p:cNvSpPr>
            <a:spLocks noGrp="1" noChangeArrowheads="1"/>
          </p:cNvSpPr>
          <p:nvPr>
            <p:ph type="body" idx="1"/>
          </p:nvPr>
        </p:nvSpPr>
        <p:spPr>
          <a:xfrm>
            <a:off x="457200" y="1543987"/>
            <a:ext cx="8229600" cy="4586938"/>
          </a:xfrm>
        </p:spPr>
        <p:txBody>
          <a:bodyPr/>
          <a:lstStyle/>
          <a:p>
            <a:pPr>
              <a:lnSpc>
                <a:spcPct val="130000"/>
              </a:lnSpc>
              <a:spcBef>
                <a:spcPct val="50000"/>
              </a:spcBef>
              <a:buClrTx/>
              <a:buSzTx/>
              <a:buFontTx/>
              <a:buNone/>
            </a:pPr>
            <a:r>
              <a:rPr kumimoji="1" lang="en-US" altLang="zh-CN" sz="2800" dirty="0"/>
              <a:t> </a:t>
            </a:r>
            <a:r>
              <a:rPr kumimoji="1" lang="zh-CN" altLang="en-US" sz="2400" b="1" dirty="0"/>
              <a:t>一个关联</a:t>
            </a:r>
            <a:r>
              <a:rPr kumimoji="1" lang="en-US" altLang="zh-CN" sz="2400" b="1" dirty="0"/>
              <a:t>——</a:t>
            </a:r>
            <a:r>
              <a:rPr kumimoji="1" lang="zh-CN" altLang="en-US" sz="2400" b="1" dirty="0"/>
              <a:t>队员和球队之间的关联。可以用一个短语“队员为篮球队效力</a:t>
            </a:r>
            <a:r>
              <a:rPr kumimoji="1" lang="en-US" altLang="zh-CN" sz="2400" b="1" dirty="0"/>
              <a:t>(plays on)”</a:t>
            </a:r>
            <a:r>
              <a:rPr kumimoji="1" lang="zh-CN" altLang="en-US" sz="2400" b="1" dirty="0"/>
              <a:t>来刻划这个关联。</a:t>
            </a:r>
          </a:p>
          <a:p>
            <a:endParaRPr lang="en-US" altLang="zh-CN" sz="2800" b="1" dirty="0"/>
          </a:p>
        </p:txBody>
      </p:sp>
      <p:pic>
        <p:nvPicPr>
          <p:cNvPr id="128004" name="Picture 4">
            <a:extLst>
              <a:ext uri="{FF2B5EF4-FFF2-40B4-BE49-F238E27FC236}">
                <a16:creationId xmlns:a16="http://schemas.microsoft.com/office/drawing/2014/main" id="{44E7E0C3-D8D6-D040-A598-EFA816285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237823"/>
            <a:ext cx="5867400" cy="1369102"/>
          </a:xfrm>
          <a:prstGeom prst="rect">
            <a:avLst/>
          </a:prstGeom>
          <a:noFill/>
          <a:extLst>
            <a:ext uri="{909E8E84-426E-40DD-AFC4-6F175D3DCCD1}">
              <a14:hiddenFill xmlns:a14="http://schemas.microsoft.com/office/drawing/2010/main">
                <a:solidFill>
                  <a:srgbClr val="FFFFFF"/>
                </a:solidFill>
              </a14:hiddenFill>
            </a:ext>
          </a:extLst>
        </p:spPr>
      </p:pic>
      <p:pic>
        <p:nvPicPr>
          <p:cNvPr id="128005" name="Picture 5">
            <a:extLst>
              <a:ext uri="{FF2B5EF4-FFF2-40B4-BE49-F238E27FC236}">
                <a16:creationId xmlns:a16="http://schemas.microsoft.com/office/drawing/2014/main" id="{8E62BCD6-7587-704F-97CE-A953ECCC5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724400"/>
            <a:ext cx="6446838" cy="15240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144062F0-705A-EB4D-AFB1-3B20F0EE1DEF}"/>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B29152A-7BE2-454A-ACF1-46811991CD8F}"/>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1829290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1" name="Picture 3">
            <a:extLst>
              <a:ext uri="{FF2B5EF4-FFF2-40B4-BE49-F238E27FC236}">
                <a16:creationId xmlns:a16="http://schemas.microsoft.com/office/drawing/2014/main" id="{486A5EAD-D8A8-7745-996A-E5F822A4754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100" y="3310281"/>
            <a:ext cx="4191000" cy="1457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0533" name="Rectangle 5">
            <a:extLst>
              <a:ext uri="{FF2B5EF4-FFF2-40B4-BE49-F238E27FC236}">
                <a16:creationId xmlns:a16="http://schemas.microsoft.com/office/drawing/2014/main" id="{3E7C01C8-8006-944D-8756-DB1304FD4DA9}"/>
              </a:ext>
            </a:extLst>
          </p:cNvPr>
          <p:cNvSpPr>
            <a:spLocks noChangeArrowheads="1"/>
          </p:cNvSpPr>
          <p:nvPr/>
        </p:nvSpPr>
        <p:spPr bwMode="auto">
          <a:xfrm>
            <a:off x="402956" y="1709592"/>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spcBef>
                <a:spcPct val="20000"/>
              </a:spcBef>
              <a:buClr>
                <a:schemeClr val="tx2"/>
              </a:buClr>
              <a:buSzPct val="70000"/>
              <a:buFont typeface="Wingdings" pitchFamily="2" charset="2"/>
              <a:buChar char="l"/>
            </a:pPr>
            <a:r>
              <a:rPr lang="zh-Hans" altLang="en-US" sz="2400" b="1" dirty="0">
                <a:solidFill>
                  <a:srgbClr val="FF0000"/>
                </a:solidFill>
                <a:latin typeface="Heiti SC Medium" pitchFamily="2" charset="-128"/>
                <a:ea typeface="Heiti SC Medium" pitchFamily="2" charset="-128"/>
              </a:rPr>
              <a:t>关联的导航</a:t>
            </a:r>
            <a:r>
              <a:rPr lang="zh-CN" altLang="en-US" sz="2400" b="1" dirty="0">
                <a:solidFill>
                  <a:srgbClr val="FF0000"/>
                </a:solidFill>
                <a:latin typeface="Heiti SC Medium" pitchFamily="2" charset="-128"/>
                <a:ea typeface="Heiti SC Medium" pitchFamily="2" charset="-128"/>
              </a:rPr>
              <a:t>性</a:t>
            </a:r>
            <a:endParaRPr lang="en-US" altLang="zh-CN" sz="2400" b="1" dirty="0">
              <a:solidFill>
                <a:srgbClr val="FF0000"/>
              </a:solidFill>
              <a:latin typeface="Heiti SC Medium" pitchFamily="2" charset="-128"/>
              <a:ea typeface="Heiti SC Medium" pitchFamily="2" charset="-128"/>
            </a:endParaRPr>
          </a:p>
          <a:p>
            <a:pPr marL="342900" indent="-342900">
              <a:spcBef>
                <a:spcPct val="20000"/>
              </a:spcBef>
              <a:buClr>
                <a:schemeClr val="tx2"/>
              </a:buClr>
              <a:buSzPct val="70000"/>
              <a:buFont typeface="Trebuchet MS" panose="020B0603020202020204" pitchFamily="34" charset="0"/>
              <a:buChar char="−"/>
            </a:pPr>
            <a:r>
              <a:rPr lang="zh-CN" altLang="en-US" sz="2400" b="1" dirty="0">
                <a:solidFill>
                  <a:srgbClr val="000099"/>
                </a:solidFill>
              </a:rPr>
              <a:t>单向关联</a:t>
            </a:r>
            <a:r>
              <a:rPr lang="zh-CN" altLang="en-US" sz="2400" b="1" dirty="0"/>
              <a:t>：关联是单向的，从一个类的对象可以找到另一个，反过来却不可。</a:t>
            </a:r>
          </a:p>
          <a:p>
            <a:pPr>
              <a:spcBef>
                <a:spcPct val="20000"/>
              </a:spcBef>
              <a:buClr>
                <a:schemeClr val="tx2"/>
              </a:buClr>
              <a:buSzPct val="70000"/>
              <a:buFont typeface="Wingdings" pitchFamily="2" charset="2"/>
              <a:buChar char="l"/>
            </a:pPr>
            <a:endParaRPr lang="zh-CN" altLang="en-US" sz="2400" b="1" dirty="0"/>
          </a:p>
          <a:p>
            <a:pPr>
              <a:spcBef>
                <a:spcPct val="20000"/>
              </a:spcBef>
              <a:buClr>
                <a:schemeClr val="tx2"/>
              </a:buClr>
              <a:buSzPct val="70000"/>
              <a:buFont typeface="Wingdings" pitchFamily="2" charset="2"/>
              <a:buChar char="l"/>
            </a:pPr>
            <a:endParaRPr lang="zh-CN" altLang="en-US" sz="2400" b="1" dirty="0"/>
          </a:p>
          <a:p>
            <a:pPr>
              <a:spcBef>
                <a:spcPct val="20000"/>
              </a:spcBef>
              <a:buClr>
                <a:schemeClr val="tx2"/>
              </a:buClr>
              <a:buSzPct val="70000"/>
              <a:buFont typeface="Wingdings" pitchFamily="2" charset="2"/>
              <a:buChar char="l"/>
            </a:pPr>
            <a:endParaRPr lang="zh-CN" altLang="en-US" sz="2400" b="1" dirty="0">
              <a:solidFill>
                <a:srgbClr val="000099"/>
              </a:solidFill>
            </a:endParaRPr>
          </a:p>
          <a:p>
            <a:pPr>
              <a:spcBef>
                <a:spcPct val="20000"/>
              </a:spcBef>
              <a:buClr>
                <a:schemeClr val="tx2"/>
              </a:buClr>
              <a:buSzPct val="70000"/>
              <a:buFont typeface="Wingdings" pitchFamily="2" charset="2"/>
              <a:buChar char="l"/>
            </a:pPr>
            <a:endParaRPr lang="zh-CN" altLang="en-US" sz="2400" b="1" dirty="0">
              <a:solidFill>
                <a:srgbClr val="000099"/>
              </a:solidFill>
            </a:endParaRPr>
          </a:p>
          <a:p>
            <a:pPr marL="342900" indent="-342900">
              <a:spcBef>
                <a:spcPct val="20000"/>
              </a:spcBef>
              <a:buClr>
                <a:schemeClr val="tx2"/>
              </a:buClr>
              <a:buSzPct val="70000"/>
              <a:buFont typeface="Trebuchet MS" panose="020B0603020202020204" pitchFamily="34" charset="0"/>
              <a:buChar char="−"/>
            </a:pPr>
            <a:r>
              <a:rPr lang="zh-CN" altLang="en-US" sz="2400" b="1" dirty="0">
                <a:solidFill>
                  <a:srgbClr val="000099"/>
                </a:solidFill>
              </a:rPr>
              <a:t>双向关联</a:t>
            </a:r>
            <a:r>
              <a:rPr lang="zh-CN" altLang="en-US" sz="2400" b="1" dirty="0"/>
              <a:t>：关联是双向的，如果一个对象和另一个对象关联，那么这两个对象都互相知道对方。</a:t>
            </a:r>
          </a:p>
        </p:txBody>
      </p:sp>
      <p:pic>
        <p:nvPicPr>
          <p:cNvPr id="150537" name="Picture 9">
            <a:extLst>
              <a:ext uri="{FF2B5EF4-FFF2-40B4-BE49-F238E27FC236}">
                <a16:creationId xmlns:a16="http://schemas.microsoft.com/office/drawing/2014/main" id="{658F9D4B-147C-C54E-B012-464DDEA9A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417752"/>
            <a:ext cx="4267200" cy="1343025"/>
          </a:xfrm>
          <a:prstGeom prst="rect">
            <a:avLst/>
          </a:prstGeom>
          <a:noFill/>
          <a:extLst>
            <a:ext uri="{909E8E84-426E-40DD-AFC4-6F175D3DCCD1}">
              <a14:hiddenFill xmlns:a14="http://schemas.microsoft.com/office/drawing/2010/main">
                <a:solidFill>
                  <a:srgbClr val="FFFFFF"/>
                </a:solidFill>
              </a14:hiddenFill>
            </a:ext>
          </a:extLst>
        </p:spPr>
      </p:pic>
      <p:pic>
        <p:nvPicPr>
          <p:cNvPr id="150539" name="Picture 11">
            <a:extLst>
              <a:ext uri="{FF2B5EF4-FFF2-40B4-BE49-F238E27FC236}">
                <a16:creationId xmlns:a16="http://schemas.microsoft.com/office/drawing/2014/main" id="{DEAF16E8-38A2-CE49-8DFF-88CD3EB249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5583113"/>
            <a:ext cx="5257800" cy="1054640"/>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59AEEA5D-5504-3C4E-9849-8A9C5AE4A589}"/>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E9F15C62-5BD0-1C43-A71C-7B948626EE0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77622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animEffect transition="in" filter="fade">
                                      <p:cBhvr>
                                        <p:cTn id="7" dur="500"/>
                                        <p:tgtEl>
                                          <p:spTgt spid="15053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0533">
                                            <p:txEl>
                                              <p:pRg st="1" end="1"/>
                                            </p:txEl>
                                          </p:spTgt>
                                        </p:tgtEl>
                                        <p:attrNameLst>
                                          <p:attrName>style.visibility</p:attrName>
                                        </p:attrNameLst>
                                      </p:cBhvr>
                                      <p:to>
                                        <p:strVal val="visible"/>
                                      </p:to>
                                    </p:set>
                                    <p:animEffect transition="in" filter="fade">
                                      <p:cBhvr>
                                        <p:cTn id="11" dur="500"/>
                                        <p:tgtEl>
                                          <p:spTgt spid="15053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0531"/>
                                        </p:tgtEl>
                                        <p:attrNameLst>
                                          <p:attrName>style.visibility</p:attrName>
                                        </p:attrNameLst>
                                      </p:cBhvr>
                                      <p:to>
                                        <p:strVal val="visible"/>
                                      </p:to>
                                    </p:set>
                                    <p:animEffect transition="in" filter="fade">
                                      <p:cBhvr>
                                        <p:cTn id="15" dur="500"/>
                                        <p:tgtEl>
                                          <p:spTgt spid="150531"/>
                                        </p:tgtEl>
                                      </p:cBhvr>
                                    </p:animEffect>
                                  </p:childTnLst>
                                </p:cTn>
                              </p:par>
                              <p:par>
                                <p:cTn id="16" presetID="10" presetClass="entr" presetSubtype="0" fill="hold" nodeType="withEffect">
                                  <p:stCondLst>
                                    <p:cond delay="0"/>
                                  </p:stCondLst>
                                  <p:childTnLst>
                                    <p:set>
                                      <p:cBhvr>
                                        <p:cTn id="17" dur="1" fill="hold">
                                          <p:stCondLst>
                                            <p:cond delay="0"/>
                                          </p:stCondLst>
                                        </p:cTn>
                                        <p:tgtEl>
                                          <p:spTgt spid="150537"/>
                                        </p:tgtEl>
                                        <p:attrNameLst>
                                          <p:attrName>style.visibility</p:attrName>
                                        </p:attrNameLst>
                                      </p:cBhvr>
                                      <p:to>
                                        <p:strVal val="visible"/>
                                      </p:to>
                                    </p:set>
                                    <p:animEffect transition="in" filter="fade">
                                      <p:cBhvr>
                                        <p:cTn id="18" dur="500"/>
                                        <p:tgtEl>
                                          <p:spTgt spid="1505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0533">
                                            <p:txEl>
                                              <p:pRg st="6" end="6"/>
                                            </p:txEl>
                                          </p:spTgt>
                                        </p:tgtEl>
                                        <p:attrNameLst>
                                          <p:attrName>style.visibility</p:attrName>
                                        </p:attrNameLst>
                                      </p:cBhvr>
                                      <p:to>
                                        <p:strVal val="visible"/>
                                      </p:to>
                                    </p:set>
                                    <p:animEffect transition="in" filter="fade">
                                      <p:cBhvr>
                                        <p:cTn id="23" dur="500"/>
                                        <p:tgtEl>
                                          <p:spTgt spid="150533">
                                            <p:txEl>
                                              <p:pRg st="6" end="6"/>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50539"/>
                                        </p:tgtEl>
                                        <p:attrNameLst>
                                          <p:attrName>style.visibility</p:attrName>
                                        </p:attrNameLst>
                                      </p:cBhvr>
                                      <p:to>
                                        <p:strVal val="visible"/>
                                      </p:to>
                                    </p:set>
                                    <p:animEffect transition="in" filter="fade">
                                      <p:cBhvr>
                                        <p:cTn id="27" dur="500"/>
                                        <p:tgtEl>
                                          <p:spTgt spid="150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A21D34C8-3920-2D48-A459-D341AFE33033}"/>
              </a:ext>
            </a:extLst>
          </p:cNvPr>
          <p:cNvSpPr>
            <a:spLocks noGrp="1" noChangeArrowheads="1"/>
          </p:cNvSpPr>
          <p:nvPr>
            <p:ph type="body" sz="half" idx="1"/>
          </p:nvPr>
        </p:nvSpPr>
        <p:spPr>
          <a:xfrm>
            <a:off x="267346" y="1861217"/>
            <a:ext cx="8291339" cy="2989576"/>
          </a:xfrm>
        </p:spPr>
        <p:txBody>
          <a:bodyPr>
            <a:noAutofit/>
          </a:bodyPr>
          <a:lstStyle/>
          <a:p>
            <a:pPr>
              <a:lnSpc>
                <a:spcPct val="130000"/>
              </a:lnSpc>
              <a:spcBef>
                <a:spcPct val="50000"/>
              </a:spcBef>
              <a:buClrTx/>
              <a:buSzTx/>
              <a:buFontTx/>
              <a:buChar char="•"/>
            </a:pPr>
            <a:r>
              <a:rPr kumimoji="1" lang="zh-Hans" altLang="en-US" sz="2400" b="1" dirty="0">
                <a:solidFill>
                  <a:srgbClr val="FF0000"/>
                </a:solidFill>
                <a:latin typeface="Heiti SC Medium" pitchFamily="2" charset="-128"/>
                <a:ea typeface="Heiti SC Medium" pitchFamily="2" charset="-128"/>
              </a:rPr>
              <a:t>角色</a:t>
            </a:r>
            <a:endParaRPr kumimoji="1" lang="en-US" altLang="zh-CN" sz="2400" b="1" dirty="0">
              <a:solidFill>
                <a:srgbClr val="FF0000"/>
              </a:solidFill>
              <a:latin typeface="Heiti SC Medium" pitchFamily="2" charset="-128"/>
              <a:ea typeface="Heiti SC Medium" pitchFamily="2" charset="-128"/>
            </a:endParaRPr>
          </a:p>
          <a:p>
            <a:pPr>
              <a:lnSpc>
                <a:spcPct val="130000"/>
              </a:lnSpc>
              <a:spcBef>
                <a:spcPct val="50000"/>
              </a:spcBef>
              <a:buClrTx/>
              <a:buSzTx/>
              <a:buFontTx/>
              <a:buChar char="•"/>
            </a:pPr>
            <a:r>
              <a:rPr kumimoji="1" lang="zh-CN" altLang="en-US" sz="2400" b="1" dirty="0"/>
              <a:t>当一个类和另一个类发生关联时，每个类通常在关联中扮演着某种</a:t>
            </a:r>
            <a:r>
              <a:rPr kumimoji="1" lang="zh-CN" altLang="en-US" sz="2400" b="1" dirty="0">
                <a:solidFill>
                  <a:srgbClr val="00B0F0"/>
                </a:solidFill>
              </a:rPr>
              <a:t>角色</a:t>
            </a:r>
            <a:r>
              <a:rPr kumimoji="1" lang="zh-CN" altLang="en-US" sz="2400" b="1" dirty="0"/>
              <a:t>。</a:t>
            </a:r>
            <a:endParaRPr kumimoji="1" lang="en-US" altLang="zh-CN" sz="2400" b="1" dirty="0"/>
          </a:p>
          <a:p>
            <a:pPr>
              <a:lnSpc>
                <a:spcPct val="130000"/>
              </a:lnSpc>
              <a:spcBef>
                <a:spcPct val="50000"/>
              </a:spcBef>
              <a:buClrTx/>
              <a:buSzTx/>
              <a:buFontTx/>
              <a:buChar char="•"/>
            </a:pPr>
            <a:r>
              <a:rPr kumimoji="1" lang="zh-CN" altLang="en-US" sz="2400" b="1" dirty="0"/>
              <a:t>一个类对另一个类所表现出来的</a:t>
            </a:r>
            <a:r>
              <a:rPr kumimoji="1" lang="zh-CN" altLang="en-US" sz="2400" b="1" dirty="0">
                <a:solidFill>
                  <a:srgbClr val="00B0F0"/>
                </a:solidFill>
              </a:rPr>
              <a:t>职责</a:t>
            </a:r>
            <a:r>
              <a:rPr kumimoji="1" lang="zh-CN" altLang="en-US" sz="2400" b="1" dirty="0"/>
              <a:t>。</a:t>
            </a:r>
            <a:endParaRPr lang="zh-CN" altLang="en-US" sz="2400" b="1" dirty="0"/>
          </a:p>
          <a:p>
            <a:pPr>
              <a:lnSpc>
                <a:spcPct val="90000"/>
              </a:lnSpc>
            </a:pPr>
            <a:r>
              <a:rPr kumimoji="1" lang="zh-CN" altLang="en-US" sz="2400" b="1" dirty="0">
                <a:solidFill>
                  <a:srgbClr val="0033CC"/>
                </a:solidFill>
              </a:rPr>
              <a:t>在公司和人的关联中，公司是人员的雇主</a:t>
            </a:r>
            <a:r>
              <a:rPr kumimoji="1" lang="en-US" altLang="zh-CN" sz="2400" b="1" dirty="0">
                <a:solidFill>
                  <a:srgbClr val="0033CC"/>
                </a:solidFill>
              </a:rPr>
              <a:t>(Employer)</a:t>
            </a:r>
            <a:r>
              <a:rPr kumimoji="1" lang="zh-CN" altLang="en-US" sz="2400" b="1" dirty="0">
                <a:solidFill>
                  <a:srgbClr val="0033CC"/>
                </a:solidFill>
              </a:rPr>
              <a:t>，人员就是公司的雇员</a:t>
            </a:r>
            <a:r>
              <a:rPr kumimoji="1" lang="en-US" altLang="zh-CN" sz="2400" b="1" dirty="0">
                <a:solidFill>
                  <a:srgbClr val="0033CC"/>
                </a:solidFill>
              </a:rPr>
              <a:t>(Employee)</a:t>
            </a:r>
            <a:r>
              <a:rPr kumimoji="1" lang="zh-CN" altLang="en-US" sz="2400" b="1" dirty="0">
                <a:solidFill>
                  <a:srgbClr val="0033CC"/>
                </a:solidFill>
              </a:rPr>
              <a:t>。</a:t>
            </a:r>
          </a:p>
          <a:p>
            <a:pPr>
              <a:lnSpc>
                <a:spcPct val="90000"/>
              </a:lnSpc>
            </a:pPr>
            <a:endParaRPr lang="en-US" altLang="zh-CN" sz="2800" dirty="0">
              <a:solidFill>
                <a:srgbClr val="0033CC"/>
              </a:solidFill>
            </a:endParaRPr>
          </a:p>
        </p:txBody>
      </p:sp>
      <p:sp>
        <p:nvSpPr>
          <p:cNvPr id="7" name="标题 1">
            <a:extLst>
              <a:ext uri="{FF2B5EF4-FFF2-40B4-BE49-F238E27FC236}">
                <a16:creationId xmlns:a16="http://schemas.microsoft.com/office/drawing/2014/main" id="{EEA972DE-310D-374C-9863-892E5D9D2FC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D4EB1D67-1AA6-1741-B8B5-9F0D1E4B6CD8}"/>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4"/>
          <a:stretch>
            <a:fillRect/>
          </a:stretch>
        </p:blipFill>
        <p:spPr>
          <a:xfrm>
            <a:off x="432055" y="5144211"/>
            <a:ext cx="7607691" cy="1295467"/>
          </a:xfrm>
          <a:prstGeom prst="rect">
            <a:avLst/>
          </a:prstGeom>
        </p:spPr>
      </p:pic>
    </p:spTree>
    <p:extLst>
      <p:ext uri="{BB962C8B-B14F-4D97-AF65-F5344CB8AC3E}">
        <p14:creationId xmlns:p14="http://schemas.microsoft.com/office/powerpoint/2010/main" val="27305500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a:extLst>
              <a:ext uri="{FF2B5EF4-FFF2-40B4-BE49-F238E27FC236}">
                <a16:creationId xmlns:a16="http://schemas.microsoft.com/office/drawing/2014/main" id="{3D5EB224-92C9-4E48-BD56-FB961668F961}"/>
              </a:ext>
            </a:extLst>
          </p:cNvPr>
          <p:cNvSpPr>
            <a:spLocks noGrp="1" noChangeArrowheads="1"/>
          </p:cNvSpPr>
          <p:nvPr>
            <p:ph type="body" idx="1"/>
          </p:nvPr>
        </p:nvSpPr>
        <p:spPr>
          <a:xfrm>
            <a:off x="351018" y="1792574"/>
            <a:ext cx="4275833" cy="4218482"/>
          </a:xfrm>
        </p:spPr>
        <p:txBody>
          <a:bodyPr>
            <a:noAutofit/>
          </a:bodyPr>
          <a:lstStyle/>
          <a:p>
            <a:pPr>
              <a:lnSpc>
                <a:spcPct val="90000"/>
              </a:lnSpc>
            </a:pPr>
            <a:r>
              <a:rPr lang="zh-CN" altLang="en-US" sz="2400" b="1" dirty="0"/>
              <a:t>角色名不是类的组成部分，一个类可以在不同的关联中扮演不同的角色。</a:t>
            </a:r>
          </a:p>
          <a:p>
            <a:pPr>
              <a:lnSpc>
                <a:spcPct val="90000"/>
              </a:lnSpc>
            </a:pPr>
            <a:r>
              <a:rPr lang="zh-CN" altLang="en-US" sz="2400" b="1" dirty="0">
                <a:solidFill>
                  <a:srgbClr val="000099"/>
                </a:solidFill>
              </a:rPr>
              <a:t>由于角色名称和关联名称都被用来描述关系的目的，所以</a:t>
            </a:r>
            <a:r>
              <a:rPr lang="zh-CN" altLang="en-US" sz="2400" b="1" dirty="0">
                <a:solidFill>
                  <a:srgbClr val="00B050"/>
                </a:solidFill>
              </a:rPr>
              <a:t>角色名称可以代替关联名称</a:t>
            </a:r>
            <a:r>
              <a:rPr lang="zh-CN" altLang="en-US" sz="2400" b="1" dirty="0">
                <a:solidFill>
                  <a:srgbClr val="000099"/>
                </a:solidFill>
              </a:rPr>
              <a:t>，或者两者同时使用。</a:t>
            </a:r>
          </a:p>
          <a:p>
            <a:pPr>
              <a:lnSpc>
                <a:spcPct val="90000"/>
              </a:lnSpc>
            </a:pPr>
            <a:r>
              <a:rPr lang="zh-CN" altLang="en-US" sz="2400" b="1" dirty="0">
                <a:solidFill>
                  <a:srgbClr val="FF0000"/>
                </a:solidFill>
              </a:rPr>
              <a:t>与关联名称不同，角色名可以生成代码。（使用</a:t>
            </a:r>
            <a:r>
              <a:rPr lang="en-US" altLang="zh-CN" sz="2400" b="1" dirty="0">
                <a:solidFill>
                  <a:srgbClr val="FF0000"/>
                </a:solidFill>
              </a:rPr>
              <a:t>Rose</a:t>
            </a:r>
            <a:r>
              <a:rPr lang="zh-CN" altLang="en-US" sz="2400" b="1" dirty="0">
                <a:solidFill>
                  <a:srgbClr val="FF0000"/>
                </a:solidFill>
              </a:rPr>
              <a:t>工具可以直接生成代码）</a:t>
            </a:r>
          </a:p>
          <a:p>
            <a:pPr>
              <a:lnSpc>
                <a:spcPct val="90000"/>
              </a:lnSpc>
            </a:pPr>
            <a:r>
              <a:rPr lang="zh-CN" altLang="en-US" sz="2400" b="1" dirty="0">
                <a:solidFill>
                  <a:srgbClr val="008000"/>
                </a:solidFill>
              </a:rPr>
              <a:t>角色本身也具有可见性。（</a:t>
            </a:r>
            <a:r>
              <a:rPr lang="en-US" altLang="zh-CN" sz="2400" b="1" dirty="0">
                <a:solidFill>
                  <a:srgbClr val="008000"/>
                </a:solidFill>
              </a:rPr>
              <a:t>UML2.0	</a:t>
            </a:r>
            <a:r>
              <a:rPr lang="zh-CN" altLang="en-US" sz="2400" b="1" dirty="0">
                <a:solidFill>
                  <a:srgbClr val="008000"/>
                </a:solidFill>
              </a:rPr>
              <a:t>不在提倡使用角色本身的可见性）</a:t>
            </a:r>
          </a:p>
        </p:txBody>
      </p:sp>
      <p:sp>
        <p:nvSpPr>
          <p:cNvPr id="3" name="标题 1">
            <a:extLst>
              <a:ext uri="{FF2B5EF4-FFF2-40B4-BE49-F238E27FC236}">
                <a16:creationId xmlns:a16="http://schemas.microsoft.com/office/drawing/2014/main" id="{034AF9DC-D20B-4449-9723-023C8A334CF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B2534115-70C6-2D4B-852B-01728305801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5" name="图片 4"/>
          <p:cNvPicPr>
            <a:picLocks noChangeAspect="1"/>
          </p:cNvPicPr>
          <p:nvPr/>
        </p:nvPicPr>
        <p:blipFill>
          <a:blip r:embed="rId3"/>
          <a:stretch>
            <a:fillRect/>
          </a:stretch>
        </p:blipFill>
        <p:spPr>
          <a:xfrm>
            <a:off x="4626852" y="1599868"/>
            <a:ext cx="4178515" cy="4527663"/>
          </a:xfrm>
          <a:prstGeom prst="rect">
            <a:avLst/>
          </a:prstGeom>
        </p:spPr>
      </p:pic>
      <p:sp>
        <p:nvSpPr>
          <p:cNvPr id="6" name="椭圆 5"/>
          <p:cNvSpPr/>
          <p:nvPr/>
        </p:nvSpPr>
        <p:spPr>
          <a:xfrm>
            <a:off x="4929352" y="3983421"/>
            <a:ext cx="3110394" cy="578069"/>
          </a:xfrm>
          <a:prstGeom prst="ellipse">
            <a:avLst/>
          </a:prstGeom>
          <a:solidFill>
            <a:srgbClr val="FF0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188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fade">
                                      <p:cBhvr>
                                        <p:cTn id="7" dur="500"/>
                                        <p:tgtEl>
                                          <p:spTgt spid="18534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5347">
                                            <p:txEl>
                                              <p:pRg st="1" end="1"/>
                                            </p:txEl>
                                          </p:spTgt>
                                        </p:tgtEl>
                                        <p:attrNameLst>
                                          <p:attrName>style.visibility</p:attrName>
                                        </p:attrNameLst>
                                      </p:cBhvr>
                                      <p:to>
                                        <p:strVal val="visible"/>
                                      </p:to>
                                    </p:set>
                                    <p:animEffect transition="in" filter="fade">
                                      <p:cBhvr>
                                        <p:cTn id="11" dur="500"/>
                                        <p:tgtEl>
                                          <p:spTgt spid="1853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5347">
                                            <p:txEl>
                                              <p:pRg st="2" end="2"/>
                                            </p:txEl>
                                          </p:spTgt>
                                        </p:tgtEl>
                                        <p:attrNameLst>
                                          <p:attrName>style.visibility</p:attrName>
                                        </p:attrNameLst>
                                      </p:cBhvr>
                                      <p:to>
                                        <p:strVal val="visible"/>
                                      </p:to>
                                    </p:set>
                                    <p:animEffect transition="in" filter="fade">
                                      <p:cBhvr>
                                        <p:cTn id="16" dur="500"/>
                                        <p:tgtEl>
                                          <p:spTgt spid="185347">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5347">
                                            <p:txEl>
                                              <p:pRg st="3" end="3"/>
                                            </p:txEl>
                                          </p:spTgt>
                                        </p:tgtEl>
                                        <p:attrNameLst>
                                          <p:attrName>style.visibility</p:attrName>
                                        </p:attrNameLst>
                                      </p:cBhvr>
                                      <p:to>
                                        <p:strVal val="visible"/>
                                      </p:to>
                                    </p:set>
                                    <p:animEffect transition="in" filter="fade">
                                      <p:cBhvr>
                                        <p:cTn id="30" dur="500"/>
                                        <p:tgtEl>
                                          <p:spTgt spid="185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uiExpand="1" build="p"/>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a:extLst>
              <a:ext uri="{FF2B5EF4-FFF2-40B4-BE49-F238E27FC236}">
                <a16:creationId xmlns:a16="http://schemas.microsoft.com/office/drawing/2014/main" id="{D91C0435-990E-EC4F-9285-6120989FB8D8}"/>
              </a:ext>
            </a:extLst>
          </p:cNvPr>
          <p:cNvSpPr>
            <a:spLocks noGrp="1" noChangeArrowheads="1"/>
          </p:cNvSpPr>
          <p:nvPr>
            <p:ph type="body" sz="half" idx="1"/>
          </p:nvPr>
        </p:nvSpPr>
        <p:spPr>
          <a:xfrm>
            <a:off x="4751162" y="3068060"/>
            <a:ext cx="3685082" cy="3634689"/>
          </a:xfrm>
          <a:solidFill>
            <a:schemeClr val="bg1"/>
          </a:solidFill>
          <a:ln w="57150">
            <a:solidFill>
              <a:srgbClr val="CCFFCC"/>
            </a:solidFill>
            <a:miter lim="800000"/>
            <a:headEnd/>
            <a:tailEnd/>
          </a:ln>
        </p:spPr>
        <p:txBody>
          <a:bodyPr>
            <a:normAutofit fontScale="85000" lnSpcReduction="20000"/>
          </a:bodyPr>
          <a:lstStyle/>
          <a:p>
            <a:pPr>
              <a:lnSpc>
                <a:spcPct val="80000"/>
              </a:lnSpc>
              <a:buFont typeface="Wingdings" pitchFamily="2" charset="2"/>
              <a:buNone/>
            </a:pPr>
            <a:r>
              <a:rPr lang="en-US" altLang="zh-CN" sz="2000" dirty="0"/>
              <a:t>private class Person </a:t>
            </a:r>
          </a:p>
          <a:p>
            <a:pPr>
              <a:lnSpc>
                <a:spcPct val="80000"/>
              </a:lnSpc>
              <a:buFont typeface="Wingdings" pitchFamily="2" charset="2"/>
              <a:buNone/>
            </a:pPr>
            <a:r>
              <a:rPr lang="en-US" altLang="zh-CN" sz="2000" dirty="0"/>
              <a:t>{</a:t>
            </a:r>
          </a:p>
          <a:p>
            <a:pPr>
              <a:lnSpc>
                <a:spcPct val="80000"/>
              </a:lnSpc>
              <a:buFont typeface="Wingdings" pitchFamily="2" charset="2"/>
              <a:buNone/>
            </a:pPr>
            <a:r>
              <a:rPr lang="en-US" altLang="zh-CN" sz="2000" dirty="0"/>
              <a:t>   private String </a:t>
            </a:r>
            <a:r>
              <a:rPr lang="en-US" altLang="zh-CN" sz="2000" dirty="0" err="1"/>
              <a:t>personName</a:t>
            </a:r>
            <a:r>
              <a:rPr lang="en-US" altLang="zh-CN" sz="2000" dirty="0"/>
              <a:t>;</a:t>
            </a:r>
          </a:p>
          <a:p>
            <a:pPr>
              <a:lnSpc>
                <a:spcPct val="80000"/>
              </a:lnSpc>
              <a:buFont typeface="Wingdings" pitchFamily="2" charset="2"/>
              <a:buNone/>
            </a:pPr>
            <a:r>
              <a:rPr lang="en-US" altLang="zh-CN" sz="2000" dirty="0"/>
              <a:t>   </a:t>
            </a:r>
            <a:r>
              <a:rPr lang="en-US" altLang="zh-CN" sz="2000" b="1" dirty="0">
                <a:solidFill>
                  <a:srgbClr val="FF0000"/>
                </a:solidFill>
              </a:rPr>
              <a:t>protected Company employer;</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public Person()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a:t>
            </a:r>
          </a:p>
          <a:p>
            <a:pPr>
              <a:lnSpc>
                <a:spcPct val="80000"/>
              </a:lnSpc>
              <a:buFont typeface="Wingdings" pitchFamily="2" charset="2"/>
              <a:buNone/>
            </a:pPr>
            <a:endParaRPr lang="en-US" altLang="zh-CN" sz="2000" dirty="0"/>
          </a:p>
          <a:p>
            <a:pPr>
              <a:lnSpc>
                <a:spcPct val="80000"/>
              </a:lnSpc>
              <a:buFont typeface="Wingdings" pitchFamily="2" charset="2"/>
              <a:buNone/>
            </a:pPr>
            <a:endParaRPr lang="en-US" altLang="zh-CN" sz="2000" dirty="0"/>
          </a:p>
        </p:txBody>
      </p:sp>
      <p:sp>
        <p:nvSpPr>
          <p:cNvPr id="186374" name="Rectangle 6">
            <a:extLst>
              <a:ext uri="{FF2B5EF4-FFF2-40B4-BE49-F238E27FC236}">
                <a16:creationId xmlns:a16="http://schemas.microsoft.com/office/drawing/2014/main" id="{E022A89D-3AF7-AF4A-A758-6425BF3E95C9}"/>
              </a:ext>
            </a:extLst>
          </p:cNvPr>
          <p:cNvSpPr>
            <a:spLocks noGrp="1" noChangeArrowheads="1"/>
          </p:cNvSpPr>
          <p:nvPr>
            <p:ph type="body" sz="half" idx="2"/>
          </p:nvPr>
        </p:nvSpPr>
        <p:spPr>
          <a:xfrm>
            <a:off x="402956" y="3198609"/>
            <a:ext cx="3829987" cy="3504140"/>
          </a:xfrm>
          <a:noFill/>
          <a:ln w="57150">
            <a:solidFill>
              <a:srgbClr val="CCFFCC"/>
            </a:solidFill>
            <a:miter lim="800000"/>
            <a:headEnd/>
            <a:tailEnd/>
          </a:ln>
        </p:spPr>
        <p:txBody>
          <a:bodyPr>
            <a:normAutofit fontScale="70000" lnSpcReduction="20000"/>
          </a:bodyPr>
          <a:lstStyle/>
          <a:p>
            <a:pPr>
              <a:lnSpc>
                <a:spcPct val="80000"/>
              </a:lnSpc>
              <a:buFont typeface="Wingdings" pitchFamily="2" charset="2"/>
              <a:buNone/>
            </a:pPr>
            <a:r>
              <a:rPr lang="en-US" altLang="zh-CN" sz="2000" dirty="0"/>
              <a:t>public class Company </a:t>
            </a:r>
          </a:p>
          <a:p>
            <a:pPr>
              <a:lnSpc>
                <a:spcPct val="80000"/>
              </a:lnSpc>
              <a:buFont typeface="Wingdings" pitchFamily="2" charset="2"/>
              <a:buNone/>
            </a:pPr>
            <a:r>
              <a:rPr lang="en-US" altLang="zh-CN" sz="2000" dirty="0"/>
              <a:t>{</a:t>
            </a:r>
          </a:p>
          <a:p>
            <a:pPr>
              <a:lnSpc>
                <a:spcPct val="80000"/>
              </a:lnSpc>
              <a:buFont typeface="Wingdings" pitchFamily="2" charset="2"/>
              <a:buNone/>
            </a:pPr>
            <a:r>
              <a:rPr lang="en-US" altLang="zh-CN" sz="2000" dirty="0"/>
              <a:t>   private String </a:t>
            </a:r>
            <a:r>
              <a:rPr lang="en-US" altLang="zh-CN" sz="2000" dirty="0" err="1"/>
              <a:t>companyName</a:t>
            </a:r>
            <a:r>
              <a:rPr lang="en-US" altLang="zh-CN" sz="2000" dirty="0"/>
              <a:t>;</a:t>
            </a:r>
          </a:p>
          <a:p>
            <a:pPr>
              <a:lnSpc>
                <a:spcPct val="80000"/>
              </a:lnSpc>
              <a:buFont typeface="Wingdings" pitchFamily="2" charset="2"/>
              <a:buNone/>
            </a:pPr>
            <a:r>
              <a:rPr lang="en-US" altLang="zh-CN" sz="2300" dirty="0">
                <a:solidFill>
                  <a:srgbClr val="FF0000"/>
                </a:solidFill>
              </a:rPr>
              <a:t>  public Person employee;</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public Company() </a:t>
            </a:r>
          </a:p>
          <a:p>
            <a:pPr>
              <a:lnSpc>
                <a:spcPct val="80000"/>
              </a:lnSpc>
              <a:buFont typeface="Wingdings" pitchFamily="2" charset="2"/>
              <a:buNone/>
            </a:pPr>
            <a:r>
              <a:rPr lang="en-US" altLang="zh-CN" sz="2000" dirty="0"/>
              <a:t>   {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a:t>
            </a:r>
          </a:p>
          <a:p>
            <a:pPr>
              <a:lnSpc>
                <a:spcPct val="80000"/>
              </a:lnSpc>
              <a:buFont typeface="Wingdings" pitchFamily="2" charset="2"/>
              <a:buNone/>
            </a:pPr>
            <a:endParaRPr lang="en-US" altLang="zh-CN" sz="2000" dirty="0"/>
          </a:p>
        </p:txBody>
      </p:sp>
      <p:pic>
        <p:nvPicPr>
          <p:cNvPr id="186372" name="Picture 4">
            <a:extLst>
              <a:ext uri="{FF2B5EF4-FFF2-40B4-BE49-F238E27FC236}">
                <a16:creationId xmlns:a16="http://schemas.microsoft.com/office/drawing/2014/main" id="{37C455CE-EB55-B541-91B5-05F6715AB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43" y="1507042"/>
            <a:ext cx="6858000" cy="151835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83554F15-43B0-854F-B59A-15A6974F87C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4789B54-FF46-3A4A-856C-4D2B57CE5FE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63611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6374">
                                            <p:bg/>
                                          </p:spTgt>
                                        </p:tgtEl>
                                        <p:attrNameLst>
                                          <p:attrName>style.visibility</p:attrName>
                                        </p:attrNameLst>
                                      </p:cBhvr>
                                      <p:to>
                                        <p:strVal val="visible"/>
                                      </p:to>
                                    </p:set>
                                    <p:animEffect transition="in" filter="fade">
                                      <p:cBhvr>
                                        <p:cTn id="7" dur="500"/>
                                        <p:tgtEl>
                                          <p:spTgt spid="18637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6374">
                                            <p:txEl>
                                              <p:pRg st="0" end="0"/>
                                            </p:txEl>
                                          </p:spTgt>
                                        </p:tgtEl>
                                        <p:attrNameLst>
                                          <p:attrName>style.visibility</p:attrName>
                                        </p:attrNameLst>
                                      </p:cBhvr>
                                      <p:to>
                                        <p:strVal val="visible"/>
                                      </p:to>
                                    </p:set>
                                    <p:animEffect transition="in" filter="fade">
                                      <p:cBhvr>
                                        <p:cTn id="11" dur="500"/>
                                        <p:tgtEl>
                                          <p:spTgt spid="18637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6374">
                                            <p:txEl>
                                              <p:pRg st="1" end="1"/>
                                            </p:txEl>
                                          </p:spTgt>
                                        </p:tgtEl>
                                        <p:attrNameLst>
                                          <p:attrName>style.visibility</p:attrName>
                                        </p:attrNameLst>
                                      </p:cBhvr>
                                      <p:to>
                                        <p:strVal val="visible"/>
                                      </p:to>
                                    </p:set>
                                    <p:animEffect transition="in" filter="fade">
                                      <p:cBhvr>
                                        <p:cTn id="15" dur="500"/>
                                        <p:tgtEl>
                                          <p:spTgt spid="18637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6374">
                                            <p:txEl>
                                              <p:pRg st="2" end="2"/>
                                            </p:txEl>
                                          </p:spTgt>
                                        </p:tgtEl>
                                        <p:attrNameLst>
                                          <p:attrName>style.visibility</p:attrName>
                                        </p:attrNameLst>
                                      </p:cBhvr>
                                      <p:to>
                                        <p:strVal val="visible"/>
                                      </p:to>
                                    </p:set>
                                    <p:animEffect transition="in" filter="fade">
                                      <p:cBhvr>
                                        <p:cTn id="20" dur="500"/>
                                        <p:tgtEl>
                                          <p:spTgt spid="18637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6374">
                                            <p:txEl>
                                              <p:pRg st="3" end="3"/>
                                            </p:txEl>
                                          </p:spTgt>
                                        </p:tgtEl>
                                        <p:attrNameLst>
                                          <p:attrName>style.visibility</p:attrName>
                                        </p:attrNameLst>
                                      </p:cBhvr>
                                      <p:to>
                                        <p:strVal val="visible"/>
                                      </p:to>
                                    </p:set>
                                    <p:animEffect transition="in" filter="fade">
                                      <p:cBhvr>
                                        <p:cTn id="25" dur="500"/>
                                        <p:tgtEl>
                                          <p:spTgt spid="186374">
                                            <p:txEl>
                                              <p:pRg st="3" end="3"/>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86374">
                                            <p:txEl>
                                              <p:pRg st="4" end="4"/>
                                            </p:txEl>
                                          </p:spTgt>
                                        </p:tgtEl>
                                        <p:attrNameLst>
                                          <p:attrName>style.visibility</p:attrName>
                                        </p:attrNameLst>
                                      </p:cBhvr>
                                      <p:to>
                                        <p:strVal val="visible"/>
                                      </p:to>
                                    </p:set>
                                    <p:animEffect transition="in" filter="fade">
                                      <p:cBhvr>
                                        <p:cTn id="29" dur="500"/>
                                        <p:tgtEl>
                                          <p:spTgt spid="186374">
                                            <p:txEl>
                                              <p:pRg st="4" end="4"/>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86374">
                                            <p:txEl>
                                              <p:pRg st="5" end="5"/>
                                            </p:txEl>
                                          </p:spTgt>
                                        </p:tgtEl>
                                        <p:attrNameLst>
                                          <p:attrName>style.visibility</p:attrName>
                                        </p:attrNameLst>
                                      </p:cBhvr>
                                      <p:to>
                                        <p:strVal val="visible"/>
                                      </p:to>
                                    </p:set>
                                    <p:animEffect transition="in" filter="fade">
                                      <p:cBhvr>
                                        <p:cTn id="33" dur="500"/>
                                        <p:tgtEl>
                                          <p:spTgt spid="186374">
                                            <p:txEl>
                                              <p:pRg st="5" end="5"/>
                                            </p:tx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86374">
                                            <p:txEl>
                                              <p:pRg st="6" end="6"/>
                                            </p:txEl>
                                          </p:spTgt>
                                        </p:tgtEl>
                                        <p:attrNameLst>
                                          <p:attrName>style.visibility</p:attrName>
                                        </p:attrNameLst>
                                      </p:cBhvr>
                                      <p:to>
                                        <p:strVal val="visible"/>
                                      </p:to>
                                    </p:set>
                                    <p:animEffect transition="in" filter="fade">
                                      <p:cBhvr>
                                        <p:cTn id="37" dur="500"/>
                                        <p:tgtEl>
                                          <p:spTgt spid="186374">
                                            <p:txEl>
                                              <p:pRg st="6" end="6"/>
                                            </p:txEl>
                                          </p:spTgt>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86374">
                                            <p:txEl>
                                              <p:pRg st="7" end="7"/>
                                            </p:txEl>
                                          </p:spTgt>
                                        </p:tgtEl>
                                        <p:attrNameLst>
                                          <p:attrName>style.visibility</p:attrName>
                                        </p:attrNameLst>
                                      </p:cBhvr>
                                      <p:to>
                                        <p:strVal val="visible"/>
                                      </p:to>
                                    </p:set>
                                    <p:animEffect transition="in" filter="fade">
                                      <p:cBhvr>
                                        <p:cTn id="41" dur="500"/>
                                        <p:tgtEl>
                                          <p:spTgt spid="186374">
                                            <p:txEl>
                                              <p:pRg st="7" end="7"/>
                                            </p:txEl>
                                          </p:spTgt>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86374">
                                            <p:txEl>
                                              <p:pRg st="8" end="8"/>
                                            </p:txEl>
                                          </p:spTgt>
                                        </p:tgtEl>
                                        <p:attrNameLst>
                                          <p:attrName>style.visibility</p:attrName>
                                        </p:attrNameLst>
                                      </p:cBhvr>
                                      <p:to>
                                        <p:strVal val="visible"/>
                                      </p:to>
                                    </p:set>
                                    <p:animEffect transition="in" filter="fade">
                                      <p:cBhvr>
                                        <p:cTn id="45" dur="500"/>
                                        <p:tgtEl>
                                          <p:spTgt spid="186374">
                                            <p:txEl>
                                              <p:pRg st="8" end="8"/>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86374">
                                            <p:txEl>
                                              <p:pRg st="9" end="9"/>
                                            </p:txEl>
                                          </p:spTgt>
                                        </p:tgtEl>
                                        <p:attrNameLst>
                                          <p:attrName>style.visibility</p:attrName>
                                        </p:attrNameLst>
                                      </p:cBhvr>
                                      <p:to>
                                        <p:strVal val="visible"/>
                                      </p:to>
                                    </p:set>
                                    <p:animEffect transition="in" filter="fade">
                                      <p:cBhvr>
                                        <p:cTn id="49" dur="500"/>
                                        <p:tgtEl>
                                          <p:spTgt spid="186374">
                                            <p:txEl>
                                              <p:pRg st="9" end="9"/>
                                            </p:txEl>
                                          </p:spTgt>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186374">
                                            <p:txEl>
                                              <p:pRg st="10" end="10"/>
                                            </p:txEl>
                                          </p:spTgt>
                                        </p:tgtEl>
                                        <p:attrNameLst>
                                          <p:attrName>style.visibility</p:attrName>
                                        </p:attrNameLst>
                                      </p:cBhvr>
                                      <p:to>
                                        <p:strVal val="visible"/>
                                      </p:to>
                                    </p:set>
                                    <p:animEffect transition="in" filter="fade">
                                      <p:cBhvr>
                                        <p:cTn id="53" dur="500"/>
                                        <p:tgtEl>
                                          <p:spTgt spid="186374">
                                            <p:txEl>
                                              <p:pRg st="10" end="10"/>
                                            </p:txEl>
                                          </p:spTgt>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86374">
                                            <p:txEl>
                                              <p:pRg st="11" end="11"/>
                                            </p:txEl>
                                          </p:spTgt>
                                        </p:tgtEl>
                                        <p:attrNameLst>
                                          <p:attrName>style.visibility</p:attrName>
                                        </p:attrNameLst>
                                      </p:cBhvr>
                                      <p:to>
                                        <p:strVal val="visible"/>
                                      </p:to>
                                    </p:set>
                                    <p:animEffect transition="in" filter="fade">
                                      <p:cBhvr>
                                        <p:cTn id="57" dur="500"/>
                                        <p:tgtEl>
                                          <p:spTgt spid="18637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6371"/>
                                        </p:tgtEl>
                                        <p:attrNameLst>
                                          <p:attrName>style.visibility</p:attrName>
                                        </p:attrNameLst>
                                      </p:cBhvr>
                                      <p:to>
                                        <p:strVal val="visible"/>
                                      </p:to>
                                    </p:set>
                                    <p:animEffect transition="in" filter="fade">
                                      <p:cBhvr>
                                        <p:cTn id="62" dur="500"/>
                                        <p:tgtEl>
                                          <p:spTgt spid="186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animBg="1"/>
      <p:bldP spid="186374"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id="{DBE40CB8-A9A2-8A46-A6EB-1FF75C9DEA9A}"/>
              </a:ext>
            </a:extLst>
          </p:cNvPr>
          <p:cNvSpPr>
            <a:spLocks noGrp="1" noChangeArrowheads="1"/>
          </p:cNvSpPr>
          <p:nvPr>
            <p:ph type="body" idx="1"/>
          </p:nvPr>
        </p:nvSpPr>
        <p:spPr>
          <a:xfrm>
            <a:off x="685800" y="2256320"/>
            <a:ext cx="7772400" cy="4050792"/>
          </a:xfrm>
        </p:spPr>
        <p:txBody>
          <a:bodyPr>
            <a:normAutofit/>
          </a:bodyPr>
          <a:lstStyle/>
          <a:p>
            <a:r>
              <a:rPr lang="zh-CN" altLang="en-US" sz="2400" b="1" dirty="0">
                <a:solidFill>
                  <a:srgbClr val="FF0000"/>
                </a:solidFill>
              </a:rPr>
              <a:t>类图</a:t>
            </a:r>
            <a:r>
              <a:rPr lang="zh-CN" altLang="en-US" sz="2400" b="1" dirty="0"/>
              <a:t>是面象对象系统建模中最常用的图。</a:t>
            </a:r>
          </a:p>
          <a:p>
            <a:endParaRPr lang="zh-CN" altLang="en-US" sz="2400" b="1" dirty="0"/>
          </a:p>
          <a:p>
            <a:r>
              <a:rPr lang="zh-CN" altLang="en-US" sz="2400" b="1" dirty="0">
                <a:solidFill>
                  <a:srgbClr val="FF0000"/>
                </a:solidFill>
              </a:rPr>
              <a:t>类图</a:t>
            </a:r>
            <a:r>
              <a:rPr lang="zh-CN" altLang="en-US" sz="2400" b="1" dirty="0"/>
              <a:t>是定义其它图的基础，在类图的基础上，可以使用状态图、协作图、组件图和配置图等进一步描述系统其它方面的特征。</a:t>
            </a:r>
          </a:p>
          <a:p>
            <a:endParaRPr lang="zh-CN" altLang="en-US" sz="2400" b="1" dirty="0"/>
          </a:p>
          <a:p>
            <a:r>
              <a:rPr lang="zh-CN" altLang="en-US" sz="2400" b="1" dirty="0">
                <a:solidFill>
                  <a:srgbClr val="0033CC"/>
                </a:solidFill>
              </a:rPr>
              <a:t>类图中的类</a:t>
            </a:r>
            <a:r>
              <a:rPr lang="zh-CN" altLang="en-US" sz="2400" b="1" dirty="0"/>
              <a:t>可以直接用某种面向对象编程语言实现。</a:t>
            </a:r>
          </a:p>
          <a:p>
            <a:endParaRPr lang="zh-CN" altLang="en-US" sz="2400" b="1" dirty="0"/>
          </a:p>
          <a:p>
            <a:pPr>
              <a:buFont typeface="Wingdings" pitchFamily="2" charset="2"/>
              <a:buNone/>
            </a:pPr>
            <a:endParaRPr lang="zh-CN" altLang="en-US" sz="2400" b="1" dirty="0"/>
          </a:p>
          <a:p>
            <a:endParaRPr lang="zh-CN" altLang="en-US" sz="2400" b="1" dirty="0"/>
          </a:p>
          <a:p>
            <a:endParaRPr lang="zh-CN" altLang="en-US" sz="2400" b="1" dirty="0"/>
          </a:p>
          <a:p>
            <a:endParaRPr lang="en-US" altLang="zh-CN" sz="2400" b="1" dirty="0"/>
          </a:p>
        </p:txBody>
      </p:sp>
      <p:sp>
        <p:nvSpPr>
          <p:cNvPr id="4" name="标题 1">
            <a:extLst>
              <a:ext uri="{FF2B5EF4-FFF2-40B4-BE49-F238E27FC236}">
                <a16:creationId xmlns:a16="http://schemas.microsoft.com/office/drawing/2014/main" id="{7B478F7B-73AD-F543-AC69-D5E4463DDD14}"/>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C3B7F95-8BEA-7B42-B4CF-064C2612E3B2}"/>
              </a:ext>
            </a:extLst>
          </p:cNvPr>
          <p:cNvSpPr txBox="1"/>
          <p:nvPr/>
        </p:nvSpPr>
        <p:spPr>
          <a:xfrm>
            <a:off x="821410" y="1457103"/>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FF0000"/>
                </a:solidFill>
                <a:latin typeface="Heiti SC Medium" pitchFamily="2" charset="-128"/>
                <a:ea typeface="Heiti SC Medium" pitchFamily="2" charset="-128"/>
              </a:rPr>
              <a:t>类图的地位</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343322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a:extLst>
              <a:ext uri="{FF2B5EF4-FFF2-40B4-BE49-F238E27FC236}">
                <a16:creationId xmlns:a16="http://schemas.microsoft.com/office/drawing/2014/main" id="{4854A9C9-553E-9D4D-8AC3-A1FE6123A3BF}"/>
              </a:ext>
            </a:extLst>
          </p:cNvPr>
          <p:cNvSpPr>
            <a:spLocks noGrp="1" noChangeArrowheads="1"/>
          </p:cNvSpPr>
          <p:nvPr>
            <p:ph type="body" sz="half" idx="1"/>
          </p:nvPr>
        </p:nvSpPr>
        <p:spPr>
          <a:xfrm>
            <a:off x="0" y="3252866"/>
            <a:ext cx="4038600" cy="2911397"/>
          </a:xfrm>
          <a:noFill/>
          <a:ln w="57150">
            <a:solidFill>
              <a:srgbClr val="CCFFFF"/>
            </a:solidFill>
            <a:miter lim="800000"/>
            <a:headEnd/>
            <a:tailEnd/>
          </a:ln>
        </p:spPr>
        <p:txBody>
          <a:bodyPr>
            <a:noAutofit/>
          </a:bodyPr>
          <a:lstStyle/>
          <a:p>
            <a:pPr>
              <a:lnSpc>
                <a:spcPct val="80000"/>
              </a:lnSpc>
              <a:buFont typeface="Wingdings" pitchFamily="2" charset="2"/>
              <a:buNone/>
            </a:pPr>
            <a:r>
              <a:rPr lang="en-US" altLang="zh-CN" sz="1600" b="1" dirty="0"/>
              <a:t>private class Password </a:t>
            </a:r>
          </a:p>
          <a:p>
            <a:pPr>
              <a:lnSpc>
                <a:spcPct val="80000"/>
              </a:lnSpc>
              <a:buFont typeface="Wingdings" pitchFamily="2" charset="2"/>
              <a:buNone/>
            </a:pPr>
            <a:r>
              <a:rPr lang="en-US" altLang="zh-CN" sz="1600" b="1" dirty="0"/>
              <a:t>{</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public Password()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a:t>
            </a:r>
          </a:p>
          <a:p>
            <a:pPr>
              <a:lnSpc>
                <a:spcPct val="80000"/>
              </a:lnSpc>
              <a:buFont typeface="Wingdings" pitchFamily="2" charset="2"/>
              <a:buNone/>
            </a:pPr>
            <a:endParaRPr lang="en-US" altLang="zh-CN" sz="1600" b="1" dirty="0"/>
          </a:p>
        </p:txBody>
      </p:sp>
      <p:sp>
        <p:nvSpPr>
          <p:cNvPr id="188421" name="Rectangle 5">
            <a:extLst>
              <a:ext uri="{FF2B5EF4-FFF2-40B4-BE49-F238E27FC236}">
                <a16:creationId xmlns:a16="http://schemas.microsoft.com/office/drawing/2014/main" id="{A0807439-B69D-A042-A722-DABD33251A08}"/>
              </a:ext>
            </a:extLst>
          </p:cNvPr>
          <p:cNvSpPr>
            <a:spLocks noGrp="1" noChangeArrowheads="1"/>
          </p:cNvSpPr>
          <p:nvPr>
            <p:ph type="body" sz="half" idx="2"/>
          </p:nvPr>
        </p:nvSpPr>
        <p:spPr>
          <a:xfrm>
            <a:off x="4290848" y="3252866"/>
            <a:ext cx="4495800" cy="3031319"/>
          </a:xfrm>
          <a:noFill/>
          <a:ln w="57150">
            <a:solidFill>
              <a:srgbClr val="CCFFFF"/>
            </a:solidFill>
            <a:miter lim="800000"/>
            <a:headEnd/>
            <a:tailEnd/>
          </a:ln>
        </p:spPr>
        <p:txBody>
          <a:bodyPr>
            <a:noAutofit/>
          </a:bodyPr>
          <a:lstStyle/>
          <a:p>
            <a:pPr>
              <a:lnSpc>
                <a:spcPct val="80000"/>
              </a:lnSpc>
              <a:buFont typeface="Wingdings" pitchFamily="2" charset="2"/>
              <a:buNone/>
            </a:pPr>
            <a:r>
              <a:rPr lang="en-US" altLang="zh-CN" sz="1600" b="1" dirty="0"/>
              <a:t>public class Id </a:t>
            </a:r>
          </a:p>
          <a:p>
            <a:pPr>
              <a:lnSpc>
                <a:spcPct val="80000"/>
              </a:lnSpc>
              <a:buFont typeface="Wingdings" pitchFamily="2" charset="2"/>
              <a:buNone/>
            </a:pPr>
            <a:r>
              <a:rPr lang="en-US" altLang="zh-CN" sz="1600" b="1" dirty="0"/>
              <a:t>{</a:t>
            </a:r>
          </a:p>
          <a:p>
            <a:pPr>
              <a:lnSpc>
                <a:spcPct val="80000"/>
              </a:lnSpc>
              <a:buFont typeface="Wingdings" pitchFamily="2" charset="2"/>
              <a:buNone/>
            </a:pPr>
            <a:r>
              <a:rPr lang="en-US" altLang="zh-CN" sz="1600" b="1" dirty="0"/>
              <a:t>   </a:t>
            </a:r>
            <a:r>
              <a:rPr lang="en-US" altLang="zh-CN" sz="1600" b="1" dirty="0">
                <a:solidFill>
                  <a:srgbClr val="FF0000"/>
                </a:solidFill>
              </a:rPr>
              <a:t>public Password </a:t>
            </a:r>
            <a:r>
              <a:rPr lang="en-US" altLang="zh-CN" sz="1600" b="1" dirty="0" err="1">
                <a:solidFill>
                  <a:srgbClr val="FF0000"/>
                </a:solidFill>
              </a:rPr>
              <a:t>thePassword</a:t>
            </a:r>
            <a:r>
              <a:rPr lang="en-US" altLang="zh-CN" sz="1600" b="1" dirty="0">
                <a:solidFill>
                  <a:srgbClr val="FF0000"/>
                </a:solidFill>
              </a:rPr>
              <a:t>;</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public Id()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       }</a:t>
            </a:r>
          </a:p>
          <a:p>
            <a:pPr>
              <a:lnSpc>
                <a:spcPct val="80000"/>
              </a:lnSpc>
              <a:buFont typeface="Wingdings" pitchFamily="2" charset="2"/>
              <a:buNone/>
            </a:pPr>
            <a:r>
              <a:rPr lang="en-US" altLang="zh-CN" sz="1600" b="1" dirty="0"/>
              <a:t>}</a:t>
            </a:r>
          </a:p>
          <a:p>
            <a:pPr>
              <a:lnSpc>
                <a:spcPct val="80000"/>
              </a:lnSpc>
              <a:buFont typeface="Wingdings" pitchFamily="2" charset="2"/>
              <a:buNone/>
            </a:pPr>
            <a:endParaRPr lang="en-US" altLang="zh-CN" sz="1600" b="1" dirty="0"/>
          </a:p>
          <a:p>
            <a:pPr>
              <a:lnSpc>
                <a:spcPct val="80000"/>
              </a:lnSpc>
            </a:pPr>
            <a:endParaRPr lang="en-US" altLang="zh-CN" sz="1600" dirty="0"/>
          </a:p>
        </p:txBody>
      </p:sp>
      <p:pic>
        <p:nvPicPr>
          <p:cNvPr id="188422" name="Picture 6">
            <a:extLst>
              <a:ext uri="{FF2B5EF4-FFF2-40B4-BE49-F238E27FC236}">
                <a16:creationId xmlns:a16="http://schemas.microsoft.com/office/drawing/2014/main" id="{CB43391D-6DE1-E642-B6FE-2598CDFA2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46" y="1499792"/>
            <a:ext cx="6553200" cy="1536700"/>
          </a:xfrm>
          <a:prstGeom prst="rect">
            <a:avLst/>
          </a:prstGeom>
          <a:noFill/>
          <a:extLst>
            <a:ext uri="{909E8E84-426E-40DD-AFC4-6F175D3DCCD1}">
              <a14:hiddenFill xmlns:a14="http://schemas.microsoft.com/office/drawing/2010/main">
                <a:solidFill>
                  <a:srgbClr val="FFFFFF"/>
                </a:solidFill>
              </a14:hiddenFill>
            </a:ext>
          </a:extLst>
        </p:spPr>
      </p:pic>
      <p:sp>
        <p:nvSpPr>
          <p:cNvPr id="188423" name="AutoShape 7">
            <a:extLst>
              <a:ext uri="{FF2B5EF4-FFF2-40B4-BE49-F238E27FC236}">
                <a16:creationId xmlns:a16="http://schemas.microsoft.com/office/drawing/2014/main" id="{0ECCDCCE-C8CA-9944-A856-983625D9B128}"/>
              </a:ext>
            </a:extLst>
          </p:cNvPr>
          <p:cNvSpPr>
            <a:spLocks noChangeArrowheads="1"/>
          </p:cNvSpPr>
          <p:nvPr/>
        </p:nvSpPr>
        <p:spPr bwMode="auto">
          <a:xfrm>
            <a:off x="7467600" y="2132342"/>
            <a:ext cx="1447800" cy="609600"/>
          </a:xfrm>
          <a:prstGeom prst="wedgeRectCallout">
            <a:avLst>
              <a:gd name="adj1" fmla="val -76755"/>
              <a:gd name="adj2" fmla="val 11718"/>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单向关联</a:t>
            </a:r>
          </a:p>
        </p:txBody>
      </p:sp>
      <p:sp>
        <p:nvSpPr>
          <p:cNvPr id="6" name="标题 1">
            <a:extLst>
              <a:ext uri="{FF2B5EF4-FFF2-40B4-BE49-F238E27FC236}">
                <a16:creationId xmlns:a16="http://schemas.microsoft.com/office/drawing/2014/main" id="{4F394A89-667C-D34E-95C5-31D5092E64F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B76E8211-4E00-C84D-9211-8CC31E38775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14581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8421">
                                            <p:bg/>
                                          </p:spTgt>
                                        </p:tgtEl>
                                        <p:attrNameLst>
                                          <p:attrName>style.visibility</p:attrName>
                                        </p:attrNameLst>
                                      </p:cBhvr>
                                      <p:to>
                                        <p:strVal val="visible"/>
                                      </p:to>
                                    </p:set>
                                    <p:animEffect transition="in" filter="fade">
                                      <p:cBhvr>
                                        <p:cTn id="7" dur="500"/>
                                        <p:tgtEl>
                                          <p:spTgt spid="188421">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8421">
                                            <p:txEl>
                                              <p:pRg st="0" end="0"/>
                                            </p:txEl>
                                          </p:spTgt>
                                        </p:tgtEl>
                                        <p:attrNameLst>
                                          <p:attrName>style.visibility</p:attrName>
                                        </p:attrNameLst>
                                      </p:cBhvr>
                                      <p:to>
                                        <p:strVal val="visible"/>
                                      </p:to>
                                    </p:set>
                                    <p:animEffect transition="in" filter="fade">
                                      <p:cBhvr>
                                        <p:cTn id="11" dur="500"/>
                                        <p:tgtEl>
                                          <p:spTgt spid="188421">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8421">
                                            <p:txEl>
                                              <p:pRg st="1" end="1"/>
                                            </p:txEl>
                                          </p:spTgt>
                                        </p:tgtEl>
                                        <p:attrNameLst>
                                          <p:attrName>style.visibility</p:attrName>
                                        </p:attrNameLst>
                                      </p:cBhvr>
                                      <p:to>
                                        <p:strVal val="visible"/>
                                      </p:to>
                                    </p:set>
                                    <p:animEffect transition="in" filter="fade">
                                      <p:cBhvr>
                                        <p:cTn id="15" dur="500"/>
                                        <p:tgtEl>
                                          <p:spTgt spid="188421">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8421">
                                            <p:txEl>
                                              <p:pRg st="3" end="3"/>
                                            </p:txEl>
                                          </p:spTgt>
                                        </p:tgtEl>
                                        <p:attrNameLst>
                                          <p:attrName>style.visibility</p:attrName>
                                        </p:attrNameLst>
                                      </p:cBhvr>
                                      <p:to>
                                        <p:strVal val="visible"/>
                                      </p:to>
                                    </p:set>
                                    <p:animEffect transition="in" filter="fade">
                                      <p:cBhvr>
                                        <p:cTn id="19" dur="500"/>
                                        <p:tgtEl>
                                          <p:spTgt spid="188421">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8421">
                                            <p:txEl>
                                              <p:pRg st="4" end="4"/>
                                            </p:txEl>
                                          </p:spTgt>
                                        </p:tgtEl>
                                        <p:attrNameLst>
                                          <p:attrName>style.visibility</p:attrName>
                                        </p:attrNameLst>
                                      </p:cBhvr>
                                      <p:to>
                                        <p:strVal val="visible"/>
                                      </p:to>
                                    </p:set>
                                    <p:animEffect transition="in" filter="fade">
                                      <p:cBhvr>
                                        <p:cTn id="23" dur="500"/>
                                        <p:tgtEl>
                                          <p:spTgt spid="188421">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8421">
                                            <p:txEl>
                                              <p:pRg st="5" end="5"/>
                                            </p:txEl>
                                          </p:spTgt>
                                        </p:tgtEl>
                                        <p:attrNameLst>
                                          <p:attrName>style.visibility</p:attrName>
                                        </p:attrNameLst>
                                      </p:cBhvr>
                                      <p:to>
                                        <p:strVal val="visible"/>
                                      </p:to>
                                    </p:set>
                                    <p:animEffect transition="in" filter="fade">
                                      <p:cBhvr>
                                        <p:cTn id="27" dur="500"/>
                                        <p:tgtEl>
                                          <p:spTgt spid="188421">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8421">
                                            <p:txEl>
                                              <p:pRg st="6" end="6"/>
                                            </p:txEl>
                                          </p:spTgt>
                                        </p:tgtEl>
                                        <p:attrNameLst>
                                          <p:attrName>style.visibility</p:attrName>
                                        </p:attrNameLst>
                                      </p:cBhvr>
                                      <p:to>
                                        <p:strVal val="visible"/>
                                      </p:to>
                                    </p:set>
                                    <p:animEffect transition="in" filter="fade">
                                      <p:cBhvr>
                                        <p:cTn id="31" dur="500"/>
                                        <p:tgtEl>
                                          <p:spTgt spid="188421">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8421">
                                            <p:txEl>
                                              <p:pRg st="7" end="7"/>
                                            </p:txEl>
                                          </p:spTgt>
                                        </p:tgtEl>
                                        <p:attrNameLst>
                                          <p:attrName>style.visibility</p:attrName>
                                        </p:attrNameLst>
                                      </p:cBhvr>
                                      <p:to>
                                        <p:strVal val="visible"/>
                                      </p:to>
                                    </p:set>
                                    <p:animEffect transition="in" filter="fade">
                                      <p:cBhvr>
                                        <p:cTn id="35" dur="500"/>
                                        <p:tgtEl>
                                          <p:spTgt spid="188421">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8421">
                                            <p:txEl>
                                              <p:pRg st="8" end="8"/>
                                            </p:txEl>
                                          </p:spTgt>
                                        </p:tgtEl>
                                        <p:attrNameLst>
                                          <p:attrName>style.visibility</p:attrName>
                                        </p:attrNameLst>
                                      </p:cBhvr>
                                      <p:to>
                                        <p:strVal val="visible"/>
                                      </p:to>
                                    </p:set>
                                    <p:animEffect transition="in" filter="fade">
                                      <p:cBhvr>
                                        <p:cTn id="39" dur="500"/>
                                        <p:tgtEl>
                                          <p:spTgt spid="188421">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8421">
                                            <p:txEl>
                                              <p:pRg st="9" end="9"/>
                                            </p:txEl>
                                          </p:spTgt>
                                        </p:tgtEl>
                                        <p:attrNameLst>
                                          <p:attrName>style.visibility</p:attrName>
                                        </p:attrNameLst>
                                      </p:cBhvr>
                                      <p:to>
                                        <p:strVal val="visible"/>
                                      </p:to>
                                    </p:set>
                                    <p:animEffect transition="in" filter="fade">
                                      <p:cBhvr>
                                        <p:cTn id="43" dur="500"/>
                                        <p:tgtEl>
                                          <p:spTgt spid="188421">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8421">
                                            <p:txEl>
                                              <p:pRg st="2" end="2"/>
                                            </p:txEl>
                                          </p:spTgt>
                                        </p:tgtEl>
                                        <p:attrNameLst>
                                          <p:attrName>style.visibility</p:attrName>
                                        </p:attrNameLst>
                                      </p:cBhvr>
                                      <p:to>
                                        <p:strVal val="visible"/>
                                      </p:to>
                                    </p:set>
                                    <p:animEffect transition="in" filter="fade">
                                      <p:cBhvr>
                                        <p:cTn id="48" dur="500"/>
                                        <p:tgtEl>
                                          <p:spTgt spid="1884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a:extLst>
              <a:ext uri="{FF2B5EF4-FFF2-40B4-BE49-F238E27FC236}">
                <a16:creationId xmlns:a16="http://schemas.microsoft.com/office/drawing/2014/main" id="{A8E75840-A8DD-E442-B38C-72390E590502}"/>
              </a:ext>
            </a:extLst>
          </p:cNvPr>
          <p:cNvSpPr>
            <a:spLocks noGrp="1" noChangeArrowheads="1"/>
          </p:cNvSpPr>
          <p:nvPr>
            <p:ph type="body" sz="half" idx="1"/>
          </p:nvPr>
        </p:nvSpPr>
        <p:spPr>
          <a:xfrm>
            <a:off x="565688" y="1861217"/>
            <a:ext cx="8229600" cy="2763335"/>
          </a:xfrm>
        </p:spPr>
        <p:txBody>
          <a:bodyPr>
            <a:normAutofit/>
          </a:bodyPr>
          <a:lstStyle/>
          <a:p>
            <a:pPr>
              <a:lnSpc>
                <a:spcPct val="90000"/>
              </a:lnSpc>
            </a:pPr>
            <a:r>
              <a:rPr lang="zh-Hans" altLang="en-US" sz="2400" b="1" dirty="0">
                <a:solidFill>
                  <a:srgbClr val="FF0000"/>
                </a:solidFill>
              </a:rPr>
              <a:t> 多重性</a:t>
            </a:r>
            <a:endParaRPr lang="en-US" altLang="zh-CN" sz="2400" b="1" dirty="0">
              <a:solidFill>
                <a:srgbClr val="FF0000"/>
              </a:solidFill>
            </a:endParaRPr>
          </a:p>
          <a:p>
            <a:pPr lvl="1">
              <a:buFont typeface="Trebuchet MS" panose="020B0603020202020204" pitchFamily="34" charset="0"/>
              <a:buChar char="−"/>
            </a:pPr>
            <a:r>
              <a:rPr lang="zh-CN" altLang="en-US" sz="2400" b="1" dirty="0"/>
              <a:t>关联的多重性指某个类有</a:t>
            </a:r>
            <a:r>
              <a:rPr lang="zh-CN" altLang="en-US" sz="2400" b="1" dirty="0">
                <a:solidFill>
                  <a:srgbClr val="00B0F0"/>
                </a:solidFill>
              </a:rPr>
              <a:t>多少个</a:t>
            </a:r>
            <a:r>
              <a:rPr lang="zh-CN" altLang="en-US" sz="2400" b="1" dirty="0"/>
              <a:t>对象可以和另一个类的</a:t>
            </a:r>
            <a:r>
              <a:rPr lang="zh-CN" altLang="en-US" sz="2400" b="1" dirty="0">
                <a:solidFill>
                  <a:srgbClr val="00B0F0"/>
                </a:solidFill>
              </a:rPr>
              <a:t>单个对象</a:t>
            </a:r>
            <a:r>
              <a:rPr lang="zh-CN" altLang="en-US" sz="2400" b="1" dirty="0"/>
              <a:t>关联。</a:t>
            </a:r>
          </a:p>
          <a:p>
            <a:pPr lvl="1">
              <a:buFont typeface="Trebuchet MS" panose="020B0603020202020204" pitchFamily="34" charset="0"/>
              <a:buChar char="−"/>
            </a:pPr>
            <a:r>
              <a:rPr lang="zh-CN" altLang="en-US" sz="2400" b="1" dirty="0">
                <a:solidFill>
                  <a:srgbClr val="000099"/>
                </a:solidFill>
              </a:rPr>
              <a:t> 表示多重性的方法是在参与关联的类附近的关联线上注名多重性数值。可以表达一个</a:t>
            </a:r>
            <a:r>
              <a:rPr lang="zh-CN" altLang="en-US" sz="2400" b="1" dirty="0">
                <a:solidFill>
                  <a:srgbClr val="00B050"/>
                </a:solidFill>
              </a:rPr>
              <a:t>取值范围</a:t>
            </a:r>
            <a:r>
              <a:rPr lang="zh-CN" altLang="en-US" sz="2400" b="1" dirty="0">
                <a:solidFill>
                  <a:srgbClr val="000099"/>
                </a:solidFill>
              </a:rPr>
              <a:t>、</a:t>
            </a:r>
            <a:r>
              <a:rPr lang="zh-CN" altLang="en-US" sz="2400" b="1" dirty="0">
                <a:solidFill>
                  <a:srgbClr val="00B050"/>
                </a:solidFill>
              </a:rPr>
              <a:t>特定值</a:t>
            </a:r>
            <a:r>
              <a:rPr lang="zh-CN" altLang="en-US" sz="2400" b="1" dirty="0">
                <a:solidFill>
                  <a:srgbClr val="000099"/>
                </a:solidFill>
              </a:rPr>
              <a:t>、</a:t>
            </a:r>
            <a:r>
              <a:rPr lang="zh-CN" altLang="en-US" sz="2400" b="1" dirty="0">
                <a:solidFill>
                  <a:srgbClr val="00B050"/>
                </a:solidFill>
              </a:rPr>
              <a:t>无限定的范围或一组离散值</a:t>
            </a:r>
            <a:r>
              <a:rPr lang="zh-CN" altLang="en-US" sz="2400" b="1" dirty="0">
                <a:solidFill>
                  <a:srgbClr val="000099"/>
                </a:solidFill>
              </a:rPr>
              <a:t>。  </a:t>
            </a:r>
          </a:p>
          <a:p>
            <a:pPr lvl="1">
              <a:buFont typeface="Trebuchet MS" panose="020B0603020202020204" pitchFamily="34" charset="0"/>
              <a:buChar char="−"/>
            </a:pPr>
            <a:r>
              <a:rPr lang="zh-CN" altLang="en-US" sz="2400" b="1" dirty="0"/>
              <a:t>格式：</a:t>
            </a:r>
            <a:r>
              <a:rPr lang="zh-CN" altLang="en-US" sz="2400" b="1" dirty="0">
                <a:solidFill>
                  <a:srgbClr val="FF0000"/>
                </a:solidFill>
              </a:rPr>
              <a:t>“</a:t>
            </a:r>
            <a:r>
              <a:rPr lang="en-US" altLang="zh-CN" sz="2400" b="1" dirty="0" err="1">
                <a:solidFill>
                  <a:srgbClr val="FF0000"/>
                </a:solidFill>
              </a:rPr>
              <a:t>minimum..maximum</a:t>
            </a:r>
            <a:r>
              <a:rPr lang="en-US" altLang="zh-CN" sz="2400" b="1" dirty="0">
                <a:solidFill>
                  <a:srgbClr val="FF0000"/>
                </a:solidFill>
              </a:rPr>
              <a:t>” </a:t>
            </a:r>
            <a:r>
              <a:rPr lang="zh-CN" altLang="en-US" sz="2400" b="1" dirty="0">
                <a:solidFill>
                  <a:srgbClr val="FF0000"/>
                </a:solidFill>
              </a:rPr>
              <a:t>（均为</a:t>
            </a:r>
            <a:r>
              <a:rPr lang="en-US" altLang="zh-CN" sz="2400" b="1" dirty="0" err="1">
                <a:solidFill>
                  <a:srgbClr val="FF0000"/>
                </a:solidFill>
              </a:rPr>
              <a:t>Int</a:t>
            </a:r>
            <a:r>
              <a:rPr lang="zh-CN" altLang="en-US" sz="2400" b="1" dirty="0">
                <a:solidFill>
                  <a:srgbClr val="FF0000"/>
                </a:solidFill>
              </a:rPr>
              <a:t>型）</a:t>
            </a:r>
            <a:r>
              <a:rPr lang="zh-CN" altLang="en-US" sz="2400" b="1" dirty="0">
                <a:solidFill>
                  <a:srgbClr val="008000"/>
                </a:solidFill>
              </a:rPr>
              <a:t>。</a:t>
            </a:r>
          </a:p>
          <a:p>
            <a:pPr>
              <a:lnSpc>
                <a:spcPct val="90000"/>
              </a:lnSpc>
            </a:pPr>
            <a:endParaRPr lang="zh-CN" altLang="en-US" sz="2400" b="1" dirty="0"/>
          </a:p>
          <a:p>
            <a:pPr>
              <a:lnSpc>
                <a:spcPct val="90000"/>
              </a:lnSpc>
            </a:pPr>
            <a:endParaRPr lang="en-US" altLang="zh-CN" sz="2400" dirty="0"/>
          </a:p>
        </p:txBody>
      </p:sp>
      <p:pic>
        <p:nvPicPr>
          <p:cNvPr id="82952" name="Picture 8">
            <a:extLst>
              <a:ext uri="{FF2B5EF4-FFF2-40B4-BE49-F238E27FC236}">
                <a16:creationId xmlns:a16="http://schemas.microsoft.com/office/drawing/2014/main" id="{799095FD-0B59-3741-9E6E-59AA0A101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05400"/>
            <a:ext cx="7467600" cy="14636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5A137701-AE44-3E40-8BD9-D70F9E7FAE9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6D4703C1-D7FB-AA40-ADD6-A0680EAC7AD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7121210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a:extLst>
              <a:ext uri="{FF2B5EF4-FFF2-40B4-BE49-F238E27FC236}">
                <a16:creationId xmlns:a16="http://schemas.microsoft.com/office/drawing/2014/main" id="{F9F362A6-3BBC-7646-BE1A-E9812B9E9366}"/>
              </a:ext>
            </a:extLst>
          </p:cNvPr>
          <p:cNvSpPr>
            <a:spLocks noGrp="1" noChangeArrowheads="1"/>
          </p:cNvSpPr>
          <p:nvPr>
            <p:ph type="body" idx="1"/>
          </p:nvPr>
        </p:nvSpPr>
        <p:spPr>
          <a:xfrm>
            <a:off x="267346" y="1830571"/>
            <a:ext cx="8229600" cy="2891725"/>
          </a:xfrm>
        </p:spPr>
        <p:txBody>
          <a:bodyPr>
            <a:normAutofit/>
          </a:bodyPr>
          <a:lstStyle/>
          <a:p>
            <a:pPr>
              <a:lnSpc>
                <a:spcPct val="130000"/>
              </a:lnSpc>
              <a:spcBef>
                <a:spcPct val="50000"/>
              </a:spcBef>
              <a:buClrTx/>
              <a:buSzTx/>
              <a:buFont typeface="Wingdings" pitchFamily="2" charset="2"/>
              <a:buChar char="n"/>
            </a:pPr>
            <a:r>
              <a:rPr kumimoji="1" lang="en-US" altLang="zh-CN" sz="2400" b="1" dirty="0"/>
              <a:t>UML</a:t>
            </a:r>
            <a:r>
              <a:rPr kumimoji="1" lang="zh-CN" altLang="en-US" sz="2400" b="1" dirty="0"/>
              <a:t>使用星号</a:t>
            </a:r>
            <a:r>
              <a:rPr kumimoji="1" lang="en-US" altLang="zh-CN" sz="2400" b="1" dirty="0"/>
              <a:t>(*)</a:t>
            </a:r>
            <a:r>
              <a:rPr kumimoji="1" lang="zh-CN" altLang="en-US" sz="2400" b="1" dirty="0"/>
              <a:t>来代表许多</a:t>
            </a:r>
            <a:r>
              <a:rPr kumimoji="1" lang="en-US" altLang="zh-CN" sz="2400" b="1" dirty="0"/>
              <a:t>(more)</a:t>
            </a:r>
            <a:r>
              <a:rPr kumimoji="1" lang="zh-CN" altLang="en-US" sz="2400" b="1" dirty="0"/>
              <a:t>和多个</a:t>
            </a:r>
            <a:r>
              <a:rPr kumimoji="1" lang="en-US" altLang="zh-CN" sz="2400" b="1" dirty="0"/>
              <a:t>(many)</a:t>
            </a:r>
            <a:r>
              <a:rPr kumimoji="1" lang="zh-CN" altLang="en-US" sz="2400" b="1" dirty="0"/>
              <a:t>。</a:t>
            </a:r>
          </a:p>
          <a:p>
            <a:pPr>
              <a:lnSpc>
                <a:spcPct val="130000"/>
              </a:lnSpc>
              <a:spcBef>
                <a:spcPct val="50000"/>
              </a:spcBef>
              <a:buClrTx/>
              <a:buSzTx/>
              <a:buFont typeface="Wingdings" pitchFamily="2" charset="2"/>
              <a:buChar char="n"/>
            </a:pPr>
            <a:r>
              <a:rPr kumimoji="1" lang="zh-CN" altLang="en-US" sz="2400" b="1" dirty="0"/>
              <a:t>在一种语境中，</a:t>
            </a:r>
            <a:r>
              <a:rPr kumimoji="1" lang="zh-CN" altLang="en-US" sz="2400" b="1" dirty="0">
                <a:solidFill>
                  <a:srgbClr val="00B0F0"/>
                </a:solidFill>
              </a:rPr>
              <a:t>两点代表</a:t>
            </a:r>
            <a:r>
              <a:rPr kumimoji="1" lang="en-US" altLang="zh-CN" sz="2400" b="1" dirty="0">
                <a:solidFill>
                  <a:srgbClr val="00B050"/>
                </a:solidFill>
              </a:rPr>
              <a:t>or(</a:t>
            </a:r>
            <a:r>
              <a:rPr kumimoji="1" lang="zh-CN" altLang="en-US" sz="2400" b="1" dirty="0">
                <a:solidFill>
                  <a:srgbClr val="00B050"/>
                </a:solidFill>
              </a:rPr>
              <a:t>或</a:t>
            </a:r>
            <a:r>
              <a:rPr kumimoji="1" lang="en-US" altLang="zh-CN" sz="2400" b="1" dirty="0">
                <a:solidFill>
                  <a:srgbClr val="00B050"/>
                </a:solidFill>
              </a:rPr>
              <a:t>)</a:t>
            </a:r>
            <a:r>
              <a:rPr kumimoji="1" lang="zh-CN" altLang="en-US" sz="2400" b="1" dirty="0">
                <a:solidFill>
                  <a:srgbClr val="00B050"/>
                </a:solidFill>
              </a:rPr>
              <a:t>关系</a:t>
            </a:r>
            <a:r>
              <a:rPr kumimoji="1" lang="zh-CN" altLang="en-US" sz="2400" b="1" dirty="0"/>
              <a:t>，例如“</a:t>
            </a:r>
            <a:r>
              <a:rPr kumimoji="1" lang="en-US" altLang="zh-CN" sz="2400" b="1" dirty="0"/>
              <a:t>1..*”</a:t>
            </a:r>
            <a:r>
              <a:rPr kumimoji="1" lang="zh-CN" altLang="en-US" sz="2400" b="1" dirty="0"/>
              <a:t>代表</a:t>
            </a:r>
            <a:r>
              <a:rPr kumimoji="1" lang="en-US" altLang="zh-CN" sz="2400" b="1" dirty="0">
                <a:solidFill>
                  <a:srgbClr val="00B0F0"/>
                </a:solidFill>
              </a:rPr>
              <a:t>1</a:t>
            </a:r>
            <a:r>
              <a:rPr kumimoji="1" lang="zh-CN" altLang="en-US" sz="2400" b="1" dirty="0">
                <a:solidFill>
                  <a:srgbClr val="00B0F0"/>
                </a:solidFill>
              </a:rPr>
              <a:t>个或者多个</a:t>
            </a:r>
          </a:p>
          <a:p>
            <a:pPr>
              <a:lnSpc>
                <a:spcPct val="130000"/>
              </a:lnSpc>
              <a:spcBef>
                <a:spcPct val="50000"/>
              </a:spcBef>
              <a:buClrTx/>
              <a:buSzTx/>
              <a:buFont typeface="Wingdings" pitchFamily="2" charset="2"/>
              <a:buChar char="n"/>
            </a:pPr>
            <a:r>
              <a:rPr kumimoji="1" lang="zh-CN" altLang="en-US" sz="2400" b="1" dirty="0"/>
              <a:t>在另一种语境中，</a:t>
            </a:r>
            <a:r>
              <a:rPr kumimoji="1" lang="en-US" altLang="zh-CN" sz="2400" b="1" dirty="0">
                <a:solidFill>
                  <a:srgbClr val="00B050"/>
                </a:solidFill>
              </a:rPr>
              <a:t>or</a:t>
            </a:r>
            <a:r>
              <a:rPr kumimoji="1" lang="zh-CN" altLang="en-US" sz="2400" b="1" dirty="0">
                <a:solidFill>
                  <a:srgbClr val="00B050"/>
                </a:solidFill>
              </a:rPr>
              <a:t>关系</a:t>
            </a:r>
            <a:r>
              <a:rPr kumimoji="1" lang="zh-CN" altLang="en-US" sz="2400" b="1" dirty="0"/>
              <a:t>用</a:t>
            </a:r>
            <a:r>
              <a:rPr kumimoji="1" lang="zh-CN" altLang="en-US" sz="2400" b="1" dirty="0">
                <a:solidFill>
                  <a:srgbClr val="00B0F0"/>
                </a:solidFill>
              </a:rPr>
              <a:t>逗号</a:t>
            </a:r>
            <a:r>
              <a:rPr kumimoji="1" lang="zh-CN" altLang="en-US" sz="2400" b="1" dirty="0"/>
              <a:t>来</a:t>
            </a:r>
            <a:r>
              <a:rPr kumimoji="1" lang="zh-CN" altLang="en-US" sz="2400" b="1" dirty="0">
                <a:solidFill>
                  <a:srgbClr val="00B0F0"/>
                </a:solidFill>
              </a:rPr>
              <a:t>表示</a:t>
            </a:r>
            <a:r>
              <a:rPr kumimoji="1" lang="zh-CN" altLang="en-US" sz="2400" b="1" dirty="0"/>
              <a:t>，例如“</a:t>
            </a:r>
            <a:r>
              <a:rPr kumimoji="1" lang="en-US" altLang="zh-CN" sz="2400" b="1" dirty="0"/>
              <a:t>5</a:t>
            </a:r>
            <a:r>
              <a:rPr kumimoji="1" lang="zh-CN" altLang="en-US" sz="2400" b="1" dirty="0"/>
              <a:t>，</a:t>
            </a:r>
            <a:r>
              <a:rPr kumimoji="1" lang="en-US" altLang="zh-CN" sz="2400" b="1" dirty="0"/>
              <a:t>10”</a:t>
            </a:r>
            <a:r>
              <a:rPr kumimoji="1" lang="zh-CN" altLang="en-US" sz="2400" b="1" dirty="0"/>
              <a:t>代表</a:t>
            </a:r>
            <a:r>
              <a:rPr kumimoji="1" lang="en-US" altLang="zh-CN" sz="2400" b="1" dirty="0">
                <a:solidFill>
                  <a:srgbClr val="00B0F0"/>
                </a:solidFill>
              </a:rPr>
              <a:t>5</a:t>
            </a:r>
            <a:r>
              <a:rPr kumimoji="1" lang="zh-CN" altLang="en-US" sz="2400" b="1" dirty="0">
                <a:solidFill>
                  <a:srgbClr val="00B0F0"/>
                </a:solidFill>
              </a:rPr>
              <a:t>或者</a:t>
            </a:r>
            <a:r>
              <a:rPr kumimoji="1" lang="en-US" altLang="zh-CN" sz="2400" b="1" dirty="0">
                <a:solidFill>
                  <a:srgbClr val="00B0F0"/>
                </a:solidFill>
              </a:rPr>
              <a:t>10</a:t>
            </a:r>
            <a:r>
              <a:rPr kumimoji="1" lang="zh-CN" altLang="en-US" sz="2400" b="1" dirty="0"/>
              <a:t>。</a:t>
            </a:r>
          </a:p>
          <a:p>
            <a:pPr>
              <a:lnSpc>
                <a:spcPct val="90000"/>
              </a:lnSpc>
              <a:buSzTx/>
              <a:buFont typeface="Wingdings" pitchFamily="2" charset="2"/>
              <a:buChar char="n"/>
            </a:pPr>
            <a:endParaRPr lang="en-US" altLang="zh-CN" sz="2400" b="1" dirty="0"/>
          </a:p>
        </p:txBody>
      </p:sp>
      <p:pic>
        <p:nvPicPr>
          <p:cNvPr id="134148" name="Picture 4">
            <a:extLst>
              <a:ext uri="{FF2B5EF4-FFF2-40B4-BE49-F238E27FC236}">
                <a16:creationId xmlns:a16="http://schemas.microsoft.com/office/drawing/2014/main" id="{736652B2-C879-5648-986F-64E317D57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953000"/>
            <a:ext cx="541972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8AA7B895-0676-B24E-8F03-A24C1DFE2D0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5B5118F2-BA54-874A-AB83-617169A6209B}"/>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9782498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65E9B550-0BE4-ED40-A77A-0BBFF872686C}"/>
              </a:ext>
            </a:extLst>
          </p:cNvPr>
          <p:cNvSpPr>
            <a:spLocks noGrp="1" noChangeArrowheads="1"/>
          </p:cNvSpPr>
          <p:nvPr>
            <p:ph type="title"/>
          </p:nvPr>
        </p:nvSpPr>
        <p:spPr>
          <a:xfrm>
            <a:off x="685800" y="2003464"/>
            <a:ext cx="7772400" cy="1609344"/>
          </a:xfrm>
        </p:spPr>
        <p:txBody>
          <a:bodyPr/>
          <a:lstStyle/>
          <a:p>
            <a:endParaRPr lang="zh-CN" altLang="zh-CN"/>
          </a:p>
        </p:txBody>
      </p:sp>
      <p:sp>
        <p:nvSpPr>
          <p:cNvPr id="133123" name="Rectangle 3">
            <a:extLst>
              <a:ext uri="{FF2B5EF4-FFF2-40B4-BE49-F238E27FC236}">
                <a16:creationId xmlns:a16="http://schemas.microsoft.com/office/drawing/2014/main" id="{62AD67B2-21BE-9842-B30F-70FBDCB4A949}"/>
              </a:ext>
            </a:extLst>
          </p:cNvPr>
          <p:cNvSpPr>
            <a:spLocks noGrp="1" noChangeArrowheads="1"/>
          </p:cNvSpPr>
          <p:nvPr>
            <p:ph type="body" idx="1"/>
          </p:nvPr>
        </p:nvSpPr>
        <p:spPr>
          <a:xfrm>
            <a:off x="457200" y="5997840"/>
            <a:ext cx="8229600" cy="644525"/>
          </a:xfrm>
        </p:spPr>
        <p:txBody>
          <a:bodyPr/>
          <a:lstStyle/>
          <a:p>
            <a:r>
              <a:rPr lang="zh-CN" altLang="en-US" b="1" dirty="0">
                <a:solidFill>
                  <a:srgbClr val="FF0000"/>
                </a:solidFill>
              </a:rPr>
              <a:t>如果没有明确标识多重性，就意味着</a:t>
            </a:r>
            <a:r>
              <a:rPr lang="en-US" altLang="zh-CN" b="1" dirty="0">
                <a:solidFill>
                  <a:srgbClr val="FF0000"/>
                </a:solidFill>
              </a:rPr>
              <a:t>1</a:t>
            </a:r>
            <a:r>
              <a:rPr lang="zh-CN" altLang="en-US" b="1" dirty="0">
                <a:solidFill>
                  <a:srgbClr val="FF0000"/>
                </a:solidFill>
              </a:rPr>
              <a:t>。</a:t>
            </a:r>
          </a:p>
        </p:txBody>
      </p:sp>
      <p:pic>
        <p:nvPicPr>
          <p:cNvPr id="133124" name="Picture 4">
            <a:extLst>
              <a:ext uri="{FF2B5EF4-FFF2-40B4-BE49-F238E27FC236}">
                <a16:creationId xmlns:a16="http://schemas.microsoft.com/office/drawing/2014/main" id="{F43F697E-F1D8-E043-8261-511829003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18832"/>
            <a:ext cx="7942263" cy="3438525"/>
          </a:xfrm>
          <a:prstGeom prst="rect">
            <a:avLst/>
          </a:prstGeom>
          <a:noFill/>
          <a:extLst>
            <a:ext uri="{909E8E84-426E-40DD-AFC4-6F175D3DCCD1}">
              <a14:hiddenFill xmlns:a14="http://schemas.microsoft.com/office/drawing/2010/main">
                <a:solidFill>
                  <a:srgbClr val="FFFFFF"/>
                </a:solidFill>
              </a14:hiddenFill>
            </a:ext>
          </a:extLst>
        </p:spPr>
      </p:pic>
      <p:sp>
        <p:nvSpPr>
          <p:cNvPr id="133125" name="AutoShape 5">
            <a:extLst>
              <a:ext uri="{FF2B5EF4-FFF2-40B4-BE49-F238E27FC236}">
                <a16:creationId xmlns:a16="http://schemas.microsoft.com/office/drawing/2014/main" id="{4BBEF551-3434-CB41-9760-E0E194C9799D}"/>
              </a:ext>
            </a:extLst>
          </p:cNvPr>
          <p:cNvSpPr>
            <a:spLocks noChangeArrowheads="1"/>
          </p:cNvSpPr>
          <p:nvPr/>
        </p:nvSpPr>
        <p:spPr bwMode="auto">
          <a:xfrm>
            <a:off x="1723231" y="5264922"/>
            <a:ext cx="5410200" cy="609600"/>
          </a:xfrm>
          <a:prstGeom prst="wedgeRectCallout">
            <a:avLst>
              <a:gd name="adj1" fmla="val -46097"/>
              <a:gd name="adj2" fmla="val 45315"/>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800000"/>
                </a:solidFill>
              </a:rPr>
              <a:t>思考</a:t>
            </a:r>
            <a:r>
              <a:rPr lang="zh-CN" altLang="en-US" sz="2400" b="1" dirty="0"/>
              <a:t>：多重性   </a:t>
            </a:r>
            <a:r>
              <a:rPr lang="en-US" altLang="zh-CN" sz="2400" b="1" dirty="0">
                <a:solidFill>
                  <a:srgbClr val="FF0000"/>
                </a:solidFill>
              </a:rPr>
              <a:t>3</a:t>
            </a:r>
            <a:r>
              <a:rPr lang="zh-CN" altLang="en-US" sz="2400" b="1" dirty="0">
                <a:solidFill>
                  <a:srgbClr val="FF0000"/>
                </a:solidFill>
              </a:rPr>
              <a:t>，</a:t>
            </a:r>
            <a:r>
              <a:rPr lang="en-US" altLang="zh-CN" sz="2400" b="1" dirty="0">
                <a:solidFill>
                  <a:srgbClr val="FF0000"/>
                </a:solidFill>
              </a:rPr>
              <a:t>6..9</a:t>
            </a:r>
            <a:r>
              <a:rPr lang="en-US" altLang="zh-CN" sz="2400" b="1" dirty="0"/>
              <a:t>   </a:t>
            </a:r>
            <a:r>
              <a:rPr lang="zh-CN" altLang="en-US" sz="2400" b="1" dirty="0"/>
              <a:t>表示什么？</a:t>
            </a:r>
          </a:p>
        </p:txBody>
      </p:sp>
      <p:sp>
        <p:nvSpPr>
          <p:cNvPr id="6" name="标题 1">
            <a:extLst>
              <a:ext uri="{FF2B5EF4-FFF2-40B4-BE49-F238E27FC236}">
                <a16:creationId xmlns:a16="http://schemas.microsoft.com/office/drawing/2014/main" id="{15FAEAA3-EC4D-004A-B33A-935FF70E0E9D}"/>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2BF3D156-04EF-0641-8E2E-F09D9A4D64B2}"/>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6260013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22842" y="496816"/>
            <a:ext cx="3932261" cy="6002838"/>
          </a:xfrm>
          <a:prstGeom prst="rect">
            <a:avLst/>
          </a:prstGeom>
        </p:spPr>
      </p:pic>
      <p:sp>
        <p:nvSpPr>
          <p:cNvPr id="3" name="文本框 2"/>
          <p:cNvSpPr txBox="1"/>
          <p:nvPr/>
        </p:nvSpPr>
        <p:spPr>
          <a:xfrm>
            <a:off x="5659395" y="642552"/>
            <a:ext cx="2059460"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one</a:t>
            </a:r>
            <a:endParaRPr lang="zh-CN" altLang="en-US" sz="2400" dirty="0"/>
          </a:p>
        </p:txBody>
      </p:sp>
      <p:sp>
        <p:nvSpPr>
          <p:cNvPr id="7" name="文本框 6"/>
          <p:cNvSpPr txBox="1"/>
          <p:nvPr/>
        </p:nvSpPr>
        <p:spPr>
          <a:xfrm>
            <a:off x="5659394" y="1495168"/>
            <a:ext cx="2454875"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many</a:t>
            </a:r>
            <a:endParaRPr lang="zh-CN" altLang="en-US" sz="2400" dirty="0"/>
          </a:p>
        </p:txBody>
      </p:sp>
      <p:sp>
        <p:nvSpPr>
          <p:cNvPr id="8" name="文本框 7"/>
          <p:cNvSpPr txBox="1"/>
          <p:nvPr/>
        </p:nvSpPr>
        <p:spPr>
          <a:xfrm>
            <a:off x="5659394" y="2347784"/>
            <a:ext cx="3229233"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one or more</a:t>
            </a:r>
            <a:endParaRPr lang="zh-CN" altLang="en-US" sz="2400" dirty="0"/>
          </a:p>
        </p:txBody>
      </p:sp>
      <p:sp>
        <p:nvSpPr>
          <p:cNvPr id="9" name="文本框 8"/>
          <p:cNvSpPr txBox="1"/>
          <p:nvPr/>
        </p:nvSpPr>
        <p:spPr>
          <a:xfrm>
            <a:off x="5659394" y="3200400"/>
            <a:ext cx="3229233"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zero or one</a:t>
            </a:r>
            <a:endParaRPr lang="zh-CN" altLang="en-US" sz="2400" dirty="0"/>
          </a:p>
        </p:txBody>
      </p:sp>
      <p:sp>
        <p:nvSpPr>
          <p:cNvPr id="10" name="文本框 9"/>
          <p:cNvSpPr txBox="1"/>
          <p:nvPr/>
        </p:nvSpPr>
        <p:spPr>
          <a:xfrm>
            <a:off x="5659394" y="4053016"/>
            <a:ext cx="3484606"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12 through 18</a:t>
            </a:r>
            <a:endParaRPr lang="zh-CN" altLang="en-US" sz="2400" dirty="0"/>
          </a:p>
        </p:txBody>
      </p:sp>
      <p:sp>
        <p:nvSpPr>
          <p:cNvPr id="11" name="文本框 10"/>
          <p:cNvSpPr txBox="1"/>
          <p:nvPr/>
        </p:nvSpPr>
        <p:spPr>
          <a:xfrm>
            <a:off x="5659394" y="4905632"/>
            <a:ext cx="2454875"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three</a:t>
            </a:r>
            <a:endParaRPr lang="zh-CN" altLang="en-US" sz="2400" dirty="0"/>
          </a:p>
        </p:txBody>
      </p:sp>
      <p:sp>
        <p:nvSpPr>
          <p:cNvPr id="12" name="文本框 11"/>
          <p:cNvSpPr txBox="1"/>
          <p:nvPr/>
        </p:nvSpPr>
        <p:spPr>
          <a:xfrm>
            <a:off x="5659393" y="5881816"/>
            <a:ext cx="2685537" cy="461665"/>
          </a:xfrm>
          <a:prstGeom prst="rect">
            <a:avLst/>
          </a:prstGeom>
          <a:noFill/>
        </p:spPr>
        <p:txBody>
          <a:bodyPr wrap="square" rtlCol="0">
            <a:spAutoFit/>
          </a:bodyPr>
          <a:lstStyle/>
          <a:p>
            <a:r>
              <a:rPr lang="en-US" altLang="zh-CN" sz="2400" dirty="0"/>
              <a:t> one </a:t>
            </a:r>
            <a:r>
              <a:rPr lang="zh-CN" altLang="en-US" sz="2400" dirty="0"/>
              <a:t> </a:t>
            </a:r>
            <a:r>
              <a:rPr lang="en-US" altLang="zh-CN" sz="2400" dirty="0"/>
              <a:t>to  12 or 24</a:t>
            </a:r>
            <a:endParaRPr lang="zh-CN" altLang="en-US" sz="2400" dirty="0"/>
          </a:p>
        </p:txBody>
      </p:sp>
    </p:spTree>
    <p:extLst>
      <p:ext uri="{BB962C8B-B14F-4D97-AF65-F5344CB8AC3E}">
        <p14:creationId xmlns:p14="http://schemas.microsoft.com/office/powerpoint/2010/main" val="211998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a:extLst>
              <a:ext uri="{FF2B5EF4-FFF2-40B4-BE49-F238E27FC236}">
                <a16:creationId xmlns:a16="http://schemas.microsoft.com/office/drawing/2014/main" id="{90102D4E-5741-1E40-A067-19D11BDBBA1C}"/>
              </a:ext>
            </a:extLst>
          </p:cNvPr>
          <p:cNvSpPr>
            <a:spLocks noGrp="1" noChangeArrowheads="1"/>
          </p:cNvSpPr>
          <p:nvPr>
            <p:ph type="body" idx="1"/>
          </p:nvPr>
        </p:nvSpPr>
        <p:spPr>
          <a:xfrm>
            <a:off x="402956" y="1816626"/>
            <a:ext cx="4267200" cy="3599739"/>
          </a:xfrm>
        </p:spPr>
        <p:txBody>
          <a:bodyPr>
            <a:noAutofit/>
          </a:bodyPr>
          <a:lstStyle/>
          <a:p>
            <a:pPr marL="0" indent="0">
              <a:buNone/>
            </a:pPr>
            <a:r>
              <a:rPr kumimoji="1" lang="zh-CN" altLang="en-US" sz="2400" dirty="0">
                <a:solidFill>
                  <a:srgbClr val="FF0000"/>
                </a:solidFill>
                <a:latin typeface="Heiti SC Medium" pitchFamily="2" charset="-128"/>
                <a:ea typeface="Heiti SC Medium" pitchFamily="2" charset="-128"/>
              </a:rPr>
              <a:t>限定关联（</a:t>
            </a:r>
            <a:r>
              <a:rPr kumimoji="1" lang="en-US" altLang="zh-CN" sz="2400" dirty="0">
                <a:solidFill>
                  <a:srgbClr val="FF0000"/>
                </a:solidFill>
                <a:latin typeface="Heiti SC Medium" pitchFamily="2" charset="-128"/>
                <a:ea typeface="Heiti SC Medium" pitchFamily="2" charset="-128"/>
              </a:rPr>
              <a:t>qualified  association</a:t>
            </a:r>
            <a:r>
              <a:rPr kumimoji="1" lang="zh-CN" altLang="en-US" sz="2400" dirty="0">
                <a:solidFill>
                  <a:srgbClr val="FF0000"/>
                </a:solidFill>
                <a:latin typeface="Heiti SC Medium" pitchFamily="2" charset="-128"/>
                <a:ea typeface="Heiti SC Medium" pitchFamily="2" charset="-128"/>
              </a:rPr>
              <a:t>）</a:t>
            </a:r>
            <a:endParaRPr kumimoji="1" lang="en-US" altLang="zh-CN" sz="2400" dirty="0">
              <a:solidFill>
                <a:srgbClr val="FF0000"/>
              </a:solidFill>
              <a:latin typeface="Heiti SC Medium" pitchFamily="2" charset="-128"/>
              <a:ea typeface="Heiti SC Medium" pitchFamily="2" charset="-128"/>
            </a:endParaRPr>
          </a:p>
          <a:p>
            <a:r>
              <a:rPr lang="zh-CN" altLang="en-US" sz="2400" b="1" dirty="0"/>
              <a:t>一个</a:t>
            </a:r>
            <a:r>
              <a:rPr lang="en-US" altLang="zh-CN" sz="2400" b="1" dirty="0"/>
              <a:t>customer</a:t>
            </a:r>
            <a:r>
              <a:rPr lang="zh-CN" altLang="en-US" sz="2400" b="1" dirty="0"/>
              <a:t>可以在</a:t>
            </a:r>
            <a:r>
              <a:rPr lang="en-US" altLang="zh-CN" sz="2400" b="1" dirty="0"/>
              <a:t>bank</a:t>
            </a:r>
            <a:r>
              <a:rPr lang="zh-CN" altLang="en-US" sz="2400" b="1" dirty="0"/>
              <a:t>中有多个</a:t>
            </a:r>
            <a:r>
              <a:rPr lang="en-US" altLang="zh-CN" sz="2400" b="1" dirty="0"/>
              <a:t>account</a:t>
            </a:r>
            <a:r>
              <a:rPr lang="zh-CN" altLang="en-US" sz="2400" b="1" dirty="0"/>
              <a:t>，但给定了一个</a:t>
            </a:r>
            <a:r>
              <a:rPr lang="en-US" altLang="zh-CN" sz="2400" b="1" dirty="0"/>
              <a:t>account</a:t>
            </a:r>
            <a:r>
              <a:rPr lang="zh-CN" altLang="en-US" sz="2400" b="1" dirty="0"/>
              <a:t>值后，就可以对应一个</a:t>
            </a:r>
            <a:r>
              <a:rPr lang="en-US" altLang="zh-CN" sz="2400" b="1" dirty="0"/>
              <a:t>customer</a:t>
            </a:r>
            <a:r>
              <a:rPr lang="zh-CN" altLang="en-US" sz="2400" b="1" dirty="0"/>
              <a:t>，或者没有。因为多重性为</a:t>
            </a:r>
            <a:r>
              <a:rPr lang="en-US" altLang="zh-CN" sz="2400" b="1" dirty="0"/>
              <a:t>0..1</a:t>
            </a:r>
            <a:r>
              <a:rPr lang="zh-CN" altLang="en-US" sz="2400" b="1" dirty="0"/>
              <a:t>。</a:t>
            </a:r>
          </a:p>
          <a:p>
            <a:r>
              <a:rPr lang="zh-CN" altLang="en-US" sz="2400" b="1" dirty="0"/>
              <a:t>这里的多重性表示的是</a:t>
            </a:r>
            <a:r>
              <a:rPr lang="en-US" altLang="zh-CN" sz="2400" b="1" dirty="0"/>
              <a:t>customer</a:t>
            </a:r>
            <a:r>
              <a:rPr lang="zh-CN" altLang="en-US" sz="2400" b="1" dirty="0"/>
              <a:t>和（</a:t>
            </a:r>
            <a:r>
              <a:rPr lang="en-US" altLang="zh-CN" sz="2400" b="1" dirty="0"/>
              <a:t>bank</a:t>
            </a:r>
            <a:r>
              <a:rPr lang="zh-CN" altLang="en-US" sz="2400" b="1" dirty="0"/>
              <a:t>，</a:t>
            </a:r>
            <a:r>
              <a:rPr lang="en-US" altLang="zh-CN" sz="2400" b="1" dirty="0"/>
              <a:t>account</a:t>
            </a:r>
            <a:r>
              <a:rPr lang="zh-CN" altLang="en-US" sz="2400" b="1" dirty="0"/>
              <a:t>）之间的关系。</a:t>
            </a:r>
          </a:p>
          <a:p>
            <a:endParaRPr lang="zh-CN" altLang="en-US" sz="2400" b="1" dirty="0"/>
          </a:p>
          <a:p>
            <a:endParaRPr lang="zh-CN" altLang="en-US" sz="2400" dirty="0"/>
          </a:p>
          <a:p>
            <a:endParaRPr lang="en-US" altLang="zh-CN" sz="2400" dirty="0"/>
          </a:p>
        </p:txBody>
      </p:sp>
      <p:sp>
        <p:nvSpPr>
          <p:cNvPr id="138246" name="AutoShape 6">
            <a:extLst>
              <a:ext uri="{FF2B5EF4-FFF2-40B4-BE49-F238E27FC236}">
                <a16:creationId xmlns:a16="http://schemas.microsoft.com/office/drawing/2014/main" id="{A4E74401-14FD-5545-94E0-38CA7D48D661}"/>
              </a:ext>
            </a:extLst>
          </p:cNvPr>
          <p:cNvSpPr>
            <a:spLocks noChangeArrowheads="1"/>
          </p:cNvSpPr>
          <p:nvPr/>
        </p:nvSpPr>
        <p:spPr bwMode="auto">
          <a:xfrm>
            <a:off x="3919691" y="5503984"/>
            <a:ext cx="4419600" cy="1143000"/>
          </a:xfrm>
          <a:prstGeom prst="wedgeRectCallout">
            <a:avLst>
              <a:gd name="adj1" fmla="val -34736"/>
              <a:gd name="adj2" fmla="val 4861"/>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a:t>
            </a:r>
            <a:r>
              <a:rPr lang="en-US" altLang="zh-CN" b="1" dirty="0"/>
              <a:t>bank</a:t>
            </a:r>
            <a:r>
              <a:rPr lang="zh-CN" altLang="en-US" b="1" dirty="0"/>
              <a:t>，</a:t>
            </a:r>
            <a:r>
              <a:rPr lang="en-US" altLang="zh-CN" b="1" dirty="0"/>
              <a:t>account</a:t>
            </a:r>
            <a:r>
              <a:rPr lang="zh-CN" altLang="en-US" b="1" dirty="0"/>
              <a:t>）－</a:t>
            </a:r>
            <a:r>
              <a:rPr lang="en-US" altLang="zh-CN" b="1" dirty="0"/>
              <a:t>&gt;0,1 customer</a:t>
            </a:r>
          </a:p>
          <a:p>
            <a:pPr algn="ctr"/>
            <a:endParaRPr lang="en-US" altLang="zh-CN" b="1" dirty="0"/>
          </a:p>
          <a:p>
            <a:pPr algn="ctr"/>
            <a:r>
              <a:rPr lang="en-US" altLang="zh-CN" b="1" dirty="0"/>
              <a:t>Customer-&gt;</a:t>
            </a:r>
            <a:r>
              <a:rPr lang="zh-CN" altLang="en-US" b="1" dirty="0"/>
              <a:t>多个（</a:t>
            </a:r>
            <a:r>
              <a:rPr lang="en-US" altLang="zh-CN" b="1" dirty="0"/>
              <a:t>bank</a:t>
            </a:r>
            <a:r>
              <a:rPr lang="zh-CN" altLang="en-US" b="1" dirty="0"/>
              <a:t>，</a:t>
            </a:r>
            <a:r>
              <a:rPr lang="en-US" altLang="zh-CN" b="1" dirty="0"/>
              <a:t>account</a:t>
            </a:r>
            <a:r>
              <a:rPr lang="zh-CN" altLang="en-US" b="1" dirty="0"/>
              <a:t>）</a:t>
            </a:r>
          </a:p>
        </p:txBody>
      </p:sp>
      <p:pic>
        <p:nvPicPr>
          <p:cNvPr id="138247" name="Picture 7">
            <a:extLst>
              <a:ext uri="{FF2B5EF4-FFF2-40B4-BE49-F238E27FC236}">
                <a16:creationId xmlns:a16="http://schemas.microsoft.com/office/drawing/2014/main" id="{BB77E33C-4DE2-6144-A27F-41315B48C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918146"/>
            <a:ext cx="3505200" cy="274955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433ADE93-19F4-194F-A342-2103CCFBDB9C}"/>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DC94356D-1C4A-2149-99F9-5ECDDF4C5CB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0738905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a:extLst>
              <a:ext uri="{FF2B5EF4-FFF2-40B4-BE49-F238E27FC236}">
                <a16:creationId xmlns:a16="http://schemas.microsoft.com/office/drawing/2014/main" id="{2B5EF42B-2E3E-D149-A738-C1AADF49A42F}"/>
              </a:ext>
            </a:extLst>
          </p:cNvPr>
          <p:cNvSpPr>
            <a:spLocks noGrp="1" noChangeArrowheads="1"/>
          </p:cNvSpPr>
          <p:nvPr>
            <p:ph type="body" idx="1"/>
          </p:nvPr>
        </p:nvSpPr>
        <p:spPr>
          <a:xfrm>
            <a:off x="267346" y="2559954"/>
            <a:ext cx="5092930" cy="4030032"/>
          </a:xfrm>
        </p:spPr>
        <p:txBody>
          <a:bodyPr>
            <a:noAutofit/>
          </a:bodyPr>
          <a:lstStyle/>
          <a:p>
            <a:r>
              <a:rPr lang="zh-CN" altLang="en-US" sz="2400" b="1" dirty="0"/>
              <a:t>限定符指定了：</a:t>
            </a:r>
            <a:endParaRPr lang="en-US" altLang="zh-CN" sz="2400" b="1" dirty="0"/>
          </a:p>
          <a:p>
            <a:pPr marL="0" indent="0">
              <a:buNone/>
            </a:pPr>
            <a:r>
              <a:rPr lang="en-US" altLang="zh-CN" sz="2400" b="1" dirty="0"/>
              <a:t>    </a:t>
            </a:r>
            <a:r>
              <a:rPr lang="zh-CN" altLang="en-US" sz="2400" b="1" dirty="0"/>
              <a:t>如何标识一对多关联或多对多关联中的</a:t>
            </a:r>
            <a:r>
              <a:rPr lang="zh-CN" altLang="en-US" sz="2400" b="1" dirty="0">
                <a:solidFill>
                  <a:srgbClr val="FF0000"/>
                </a:solidFill>
              </a:rPr>
              <a:t>多端对象集中的一个特定对象</a:t>
            </a:r>
            <a:r>
              <a:rPr lang="zh-CN" altLang="en-US" sz="2400" b="1" dirty="0"/>
              <a:t>，并且可以将其看做是区分这种关联中所有对象的一种</a:t>
            </a:r>
            <a:r>
              <a:rPr lang="zh-CN" altLang="en-US" sz="2400" b="1" dirty="0">
                <a:solidFill>
                  <a:srgbClr val="FF0000"/>
                </a:solidFill>
              </a:rPr>
              <a:t>关键字</a:t>
            </a:r>
            <a:r>
              <a:rPr lang="zh-CN" altLang="en-US" sz="2400" b="1" dirty="0"/>
              <a:t>。</a:t>
            </a:r>
            <a:endParaRPr lang="zh-CN" altLang="en-US" sz="2400" b="1" dirty="0">
              <a:solidFill>
                <a:srgbClr val="FF0000"/>
              </a:solidFill>
            </a:endParaRPr>
          </a:p>
          <a:p>
            <a:r>
              <a:rPr lang="zh-CN" altLang="en-US" sz="2400" b="1" dirty="0"/>
              <a:t>限定关联把模型</a:t>
            </a:r>
            <a:r>
              <a:rPr lang="zh-CN" altLang="en-US" sz="2400" b="1" dirty="0">
                <a:solidFill>
                  <a:srgbClr val="00B0F0"/>
                </a:solidFill>
              </a:rPr>
              <a:t>从一对多关联</a:t>
            </a:r>
            <a:r>
              <a:rPr lang="zh-CN" altLang="en-US" sz="2400" b="1" dirty="0">
                <a:solidFill>
                  <a:srgbClr val="00B050"/>
                </a:solidFill>
              </a:rPr>
              <a:t>简化</a:t>
            </a:r>
            <a:r>
              <a:rPr lang="zh-CN" altLang="en-US" sz="2400" b="1" dirty="0"/>
              <a:t>为</a:t>
            </a:r>
            <a:r>
              <a:rPr lang="zh-CN" altLang="en-US" sz="2400" b="1" dirty="0">
                <a:solidFill>
                  <a:srgbClr val="00B0F0"/>
                </a:solidFill>
              </a:rPr>
              <a:t>一对一关联</a:t>
            </a:r>
            <a:r>
              <a:rPr lang="zh-CN" altLang="en-US" sz="2400" b="1" dirty="0"/>
              <a:t>。</a:t>
            </a:r>
          </a:p>
          <a:p>
            <a:r>
              <a:rPr lang="zh-CN" altLang="en-US" sz="2400" b="1" dirty="0">
                <a:solidFill>
                  <a:srgbClr val="800000"/>
                </a:solidFill>
              </a:rPr>
              <a:t>限定符是关联线的一个附加信息，而不是类的。</a:t>
            </a:r>
          </a:p>
          <a:p>
            <a:endParaRPr lang="en-US" altLang="zh-CN" sz="2800" b="1" dirty="0">
              <a:solidFill>
                <a:srgbClr val="000099"/>
              </a:solidFill>
            </a:endParaRPr>
          </a:p>
        </p:txBody>
      </p:sp>
      <p:sp>
        <p:nvSpPr>
          <p:cNvPr id="6" name="标题 1">
            <a:extLst>
              <a:ext uri="{FF2B5EF4-FFF2-40B4-BE49-F238E27FC236}">
                <a16:creationId xmlns:a16="http://schemas.microsoft.com/office/drawing/2014/main" id="{3405258D-1EE1-CC46-B66F-6FAF7A55E70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C37F55C2-555C-DF46-8970-5801B9B35D0E}"/>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
        <p:nvSpPr>
          <p:cNvPr id="2" name="矩形 1"/>
          <p:cNvSpPr/>
          <p:nvPr/>
        </p:nvSpPr>
        <p:spPr>
          <a:xfrm>
            <a:off x="402956" y="1799370"/>
            <a:ext cx="4406976" cy="461665"/>
          </a:xfrm>
          <a:prstGeom prst="rect">
            <a:avLst/>
          </a:prstGeom>
        </p:spPr>
        <p:txBody>
          <a:bodyPr wrap="none">
            <a:spAutoFit/>
          </a:bodyPr>
          <a:lstStyle/>
          <a:p>
            <a:r>
              <a:rPr kumimoji="1" lang="zh-CN" altLang="en-US" sz="2400" dirty="0">
                <a:solidFill>
                  <a:srgbClr val="FF0000"/>
                </a:solidFill>
                <a:latin typeface="Heiti SC Medium" pitchFamily="2" charset="-128"/>
                <a:ea typeface="Heiti SC Medium" pitchFamily="2" charset="-128"/>
              </a:rPr>
              <a:t>限定关联（</a:t>
            </a:r>
            <a:r>
              <a:rPr kumimoji="1" lang="en-US" altLang="zh-CN" sz="2400" dirty="0">
                <a:solidFill>
                  <a:srgbClr val="FF0000"/>
                </a:solidFill>
                <a:latin typeface="Heiti SC Medium" pitchFamily="2" charset="-128"/>
                <a:ea typeface="Heiti SC Medium" pitchFamily="2" charset="-128"/>
              </a:rPr>
              <a:t>qualified  association</a:t>
            </a:r>
            <a:r>
              <a:rPr kumimoji="1" lang="zh-CN" altLang="en-US" sz="2400" dirty="0">
                <a:solidFill>
                  <a:srgbClr val="FF0000"/>
                </a:solidFill>
                <a:latin typeface="Heiti SC Medium" pitchFamily="2" charset="-128"/>
                <a:ea typeface="Heiti SC Medium" pitchFamily="2" charset="-128"/>
              </a:rPr>
              <a:t>）</a:t>
            </a:r>
            <a:endParaRPr kumimoji="1" lang="en-US" altLang="zh-CN" sz="2400" dirty="0">
              <a:solidFill>
                <a:srgbClr val="FF0000"/>
              </a:solidFill>
              <a:latin typeface="Heiti SC Medium" pitchFamily="2" charset="-128"/>
              <a:ea typeface="Heiti SC Medium" pitchFamily="2" charset="-128"/>
            </a:endParaRPr>
          </a:p>
        </p:txBody>
      </p:sp>
      <p:pic>
        <p:nvPicPr>
          <p:cNvPr id="3" name="图片 2"/>
          <p:cNvPicPr>
            <a:picLocks noChangeAspect="1"/>
          </p:cNvPicPr>
          <p:nvPr/>
        </p:nvPicPr>
        <p:blipFill>
          <a:blip r:embed="rId3"/>
          <a:stretch>
            <a:fillRect/>
          </a:stretch>
        </p:blipFill>
        <p:spPr>
          <a:xfrm>
            <a:off x="5638496" y="2877353"/>
            <a:ext cx="3505504" cy="2749534"/>
          </a:xfrm>
          <a:prstGeom prst="rect">
            <a:avLst/>
          </a:prstGeom>
        </p:spPr>
      </p:pic>
    </p:spTree>
    <p:extLst>
      <p:ext uri="{BB962C8B-B14F-4D97-AF65-F5344CB8AC3E}">
        <p14:creationId xmlns:p14="http://schemas.microsoft.com/office/powerpoint/2010/main" val="20749425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7F76C88E-9ADF-6742-8CB0-1C5AD2BBE0B1}"/>
              </a:ext>
            </a:extLst>
          </p:cNvPr>
          <p:cNvSpPr>
            <a:spLocks noGrp="1" noChangeArrowheads="1"/>
          </p:cNvSpPr>
          <p:nvPr>
            <p:ph type="body" idx="1"/>
          </p:nvPr>
        </p:nvSpPr>
        <p:spPr>
          <a:xfrm>
            <a:off x="267346" y="2225566"/>
            <a:ext cx="5975799" cy="3880944"/>
          </a:xfrm>
        </p:spPr>
        <p:txBody>
          <a:bodyPr>
            <a:noAutofit/>
          </a:bodyPr>
          <a:lstStyle/>
          <a:p>
            <a:r>
              <a:rPr kumimoji="1" lang="zh-CN" altLang="en-US" sz="2400" dirty="0">
                <a:solidFill>
                  <a:srgbClr val="FF0000"/>
                </a:solidFill>
                <a:latin typeface="Heiti SC Medium" pitchFamily="2" charset="-128"/>
                <a:ea typeface="Heiti SC Medium" pitchFamily="2" charset="-128"/>
              </a:rPr>
              <a:t>限定关联（</a:t>
            </a:r>
            <a:r>
              <a:rPr kumimoji="1" lang="en-US" altLang="zh-CN" sz="2400" dirty="0">
                <a:solidFill>
                  <a:srgbClr val="FF0000"/>
                </a:solidFill>
                <a:latin typeface="Heiti SC Medium" pitchFamily="2" charset="-128"/>
                <a:ea typeface="Heiti SC Medium" pitchFamily="2" charset="-128"/>
              </a:rPr>
              <a:t>qualified  association</a:t>
            </a:r>
            <a:r>
              <a:rPr kumimoji="1" lang="zh-CN" altLang="en-US" sz="2400" dirty="0">
                <a:solidFill>
                  <a:srgbClr val="FF0000"/>
                </a:solidFill>
                <a:latin typeface="Heiti SC Medium" pitchFamily="2" charset="-128"/>
                <a:ea typeface="Heiti SC Medium" pitchFamily="2" charset="-128"/>
              </a:rPr>
              <a:t>）</a:t>
            </a:r>
            <a:endParaRPr kumimoji="1" lang="en-US" altLang="zh-CN" sz="2400" dirty="0">
              <a:solidFill>
                <a:srgbClr val="FF0000"/>
              </a:solidFill>
              <a:latin typeface="Heiti SC Medium" pitchFamily="2" charset="-128"/>
              <a:ea typeface="Heiti SC Medium" pitchFamily="2" charset="-128"/>
            </a:endParaRPr>
          </a:p>
          <a:p>
            <a:pPr>
              <a:buFont typeface="Trebuchet MS" panose="020B0603020202020204" pitchFamily="34" charset="0"/>
              <a:buChar char="−"/>
            </a:pPr>
            <a:r>
              <a:rPr lang="zh-CN" altLang="en-US" sz="2400" b="1" dirty="0"/>
              <a:t>带有限定符的关联称为限定关联</a:t>
            </a:r>
            <a:r>
              <a:rPr lang="en-US" altLang="zh-CN" sz="2400" b="1" dirty="0"/>
              <a:t>(</a:t>
            </a:r>
            <a:r>
              <a:rPr lang="zh-CN" altLang="en-US" sz="2400" b="1" dirty="0"/>
              <a:t>受限关联</a:t>
            </a:r>
            <a:r>
              <a:rPr lang="en-US" altLang="zh-CN" sz="2400" b="1" dirty="0"/>
              <a:t>)</a:t>
            </a:r>
            <a:r>
              <a:rPr lang="zh-CN" altLang="en-US" sz="2400" b="1" dirty="0"/>
              <a:t>。</a:t>
            </a:r>
          </a:p>
          <a:p>
            <a:pPr>
              <a:buFont typeface="Trebuchet MS" panose="020B0603020202020204" pitchFamily="34" charset="0"/>
              <a:buChar char="−"/>
            </a:pPr>
            <a:r>
              <a:rPr lang="zh-CN" altLang="en-US" sz="2400" b="1" dirty="0"/>
              <a:t>限定关联用于一对多或多对多关联这种情况。</a:t>
            </a:r>
          </a:p>
          <a:p>
            <a:pPr>
              <a:buFont typeface="Trebuchet MS" panose="020B0603020202020204" pitchFamily="34" charset="0"/>
              <a:buChar char="−"/>
            </a:pPr>
            <a:r>
              <a:rPr lang="zh-CN" altLang="en-US" sz="2400" b="1" dirty="0"/>
              <a:t>限定符的作用就是给定关联一端的</a:t>
            </a:r>
            <a:r>
              <a:rPr lang="zh-CN" altLang="en-US" sz="2400" b="1" dirty="0">
                <a:solidFill>
                  <a:srgbClr val="00B0F0"/>
                </a:solidFill>
              </a:rPr>
              <a:t>一个对象和限定符</a:t>
            </a:r>
            <a:r>
              <a:rPr lang="zh-CN" altLang="en-US" sz="2400" b="1" dirty="0"/>
              <a:t>以后，可确定另一端的一个</a:t>
            </a:r>
            <a:r>
              <a:rPr lang="zh-CN" altLang="en-US" sz="2400" b="1" dirty="0">
                <a:solidFill>
                  <a:srgbClr val="00B0F0"/>
                </a:solidFill>
              </a:rPr>
              <a:t>对象和对象集</a:t>
            </a:r>
            <a:r>
              <a:rPr lang="zh-CN" altLang="en-US" sz="2400" b="1" dirty="0"/>
              <a:t>。</a:t>
            </a:r>
          </a:p>
        </p:txBody>
      </p:sp>
      <p:pic>
        <p:nvPicPr>
          <p:cNvPr id="136200" name="Picture 8">
            <a:extLst>
              <a:ext uri="{FF2B5EF4-FFF2-40B4-BE49-F238E27FC236}">
                <a16:creationId xmlns:a16="http://schemas.microsoft.com/office/drawing/2014/main" id="{8C36F506-D955-C44C-8339-6DD33C09A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663" y="1359831"/>
            <a:ext cx="1608083" cy="2237333"/>
          </a:xfrm>
          <a:prstGeom prst="rect">
            <a:avLst/>
          </a:prstGeom>
          <a:noFill/>
          <a:extLst>
            <a:ext uri="{909E8E84-426E-40DD-AFC4-6F175D3DCCD1}">
              <a14:hiddenFill xmlns:a14="http://schemas.microsoft.com/office/drawing/2010/main">
                <a:solidFill>
                  <a:srgbClr val="FFFFFF"/>
                </a:solidFill>
              </a14:hiddenFill>
            </a:ext>
          </a:extLst>
        </p:spPr>
      </p:pic>
      <p:pic>
        <p:nvPicPr>
          <p:cNvPr id="136201" name="Picture 9">
            <a:extLst>
              <a:ext uri="{FF2B5EF4-FFF2-40B4-BE49-F238E27FC236}">
                <a16:creationId xmlns:a16="http://schemas.microsoft.com/office/drawing/2014/main" id="{70BC2DD2-C3EC-B244-986F-DCE40D7A5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4213" y="3786831"/>
            <a:ext cx="1647132" cy="282107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15BEB156-A648-4A49-837D-DBD91CB33D1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908D4265-DCB8-934D-ABDD-4122CBC62DC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grpSp>
        <p:nvGrpSpPr>
          <p:cNvPr id="11" name="组合 10"/>
          <p:cNvGrpSpPr/>
          <p:nvPr/>
        </p:nvGrpSpPr>
        <p:grpSpPr>
          <a:xfrm>
            <a:off x="8007131" y="3739973"/>
            <a:ext cx="727264" cy="2755626"/>
            <a:chOff x="8007131" y="3739973"/>
            <a:chExt cx="727264" cy="2755626"/>
          </a:xfrm>
        </p:grpSpPr>
        <p:grpSp>
          <p:nvGrpSpPr>
            <p:cNvPr id="9" name="组合 8"/>
            <p:cNvGrpSpPr/>
            <p:nvPr/>
          </p:nvGrpSpPr>
          <p:grpSpPr>
            <a:xfrm>
              <a:off x="8007131" y="4204138"/>
              <a:ext cx="486312" cy="1902372"/>
              <a:chOff x="8007131" y="4204138"/>
              <a:chExt cx="486312" cy="1902372"/>
            </a:xfrm>
          </p:grpSpPr>
          <p:cxnSp>
            <p:nvCxnSpPr>
              <p:cNvPr id="3" name="直接连接符 2"/>
              <p:cNvCxnSpPr/>
              <p:nvPr/>
            </p:nvCxnSpPr>
            <p:spPr>
              <a:xfrm>
                <a:off x="8007131" y="4204138"/>
                <a:ext cx="48631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481848" y="4204138"/>
                <a:ext cx="10511" cy="190237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059842" y="6106510"/>
                <a:ext cx="401911" cy="0"/>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8170544" y="6126267"/>
              <a:ext cx="311304" cy="369332"/>
            </a:xfrm>
            <a:prstGeom prst="rect">
              <a:avLst/>
            </a:prstGeom>
            <a:noFill/>
          </p:spPr>
          <p:txBody>
            <a:bodyPr wrap="none" rtlCol="0">
              <a:spAutoFit/>
            </a:bodyPr>
            <a:lstStyle/>
            <a:p>
              <a:r>
                <a:rPr lang="en-US" altLang="zh-CN" dirty="0"/>
                <a:t>n</a:t>
              </a:r>
              <a:endParaRPr lang="zh-CN" altLang="en-US" dirty="0"/>
            </a:p>
          </p:txBody>
        </p:sp>
        <p:sp>
          <p:nvSpPr>
            <p:cNvPr id="15" name="文本框 14"/>
            <p:cNvSpPr txBox="1"/>
            <p:nvPr/>
          </p:nvSpPr>
          <p:spPr>
            <a:xfrm>
              <a:off x="8131345" y="3739973"/>
              <a:ext cx="603050" cy="369332"/>
            </a:xfrm>
            <a:prstGeom prst="rect">
              <a:avLst/>
            </a:prstGeom>
            <a:noFill/>
          </p:spPr>
          <p:txBody>
            <a:bodyPr wrap="none" rtlCol="0">
              <a:spAutoFit/>
            </a:bodyPr>
            <a:lstStyle/>
            <a:p>
              <a:r>
                <a:rPr lang="en-US" altLang="zh-CN" dirty="0"/>
                <a:t>0..n</a:t>
              </a:r>
              <a:endParaRPr lang="zh-CN" altLang="en-US" dirty="0"/>
            </a:p>
          </p:txBody>
        </p:sp>
      </p:grpSp>
    </p:spTree>
    <p:extLst>
      <p:ext uri="{BB962C8B-B14F-4D97-AF65-F5344CB8AC3E}">
        <p14:creationId xmlns:p14="http://schemas.microsoft.com/office/powerpoint/2010/main" val="18119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a:extLst>
              <a:ext uri="{FF2B5EF4-FFF2-40B4-BE49-F238E27FC236}">
                <a16:creationId xmlns:a16="http://schemas.microsoft.com/office/drawing/2014/main" id="{381685B0-CEC7-9F45-9EC2-8A20F0CD4391}"/>
              </a:ext>
            </a:extLst>
          </p:cNvPr>
          <p:cNvSpPr>
            <a:spLocks noGrp="1" noChangeArrowheads="1"/>
          </p:cNvSpPr>
          <p:nvPr>
            <p:ph type="body" idx="1"/>
          </p:nvPr>
        </p:nvSpPr>
        <p:spPr>
          <a:xfrm>
            <a:off x="267346" y="1661444"/>
            <a:ext cx="8229600" cy="4792717"/>
          </a:xfrm>
        </p:spPr>
        <p:txBody>
          <a:bodyPr>
            <a:noAutofit/>
          </a:bodyPr>
          <a:lstStyle/>
          <a:p>
            <a:pPr>
              <a:lnSpc>
                <a:spcPct val="120000"/>
              </a:lnSpc>
            </a:pPr>
            <a:r>
              <a:rPr lang="zh-CN" altLang="en-US" sz="2400" b="1" dirty="0"/>
              <a:t>限定符这个概念在设计软件时非常有用，如果一个应用系统需要根据</a:t>
            </a:r>
            <a:r>
              <a:rPr lang="zh-CN" altLang="en-US" sz="2400" b="1" dirty="0">
                <a:solidFill>
                  <a:srgbClr val="00B050"/>
                </a:solidFill>
              </a:rPr>
              <a:t>关键字</a:t>
            </a:r>
            <a:r>
              <a:rPr lang="zh-CN" altLang="en-US" sz="2400" b="1" dirty="0"/>
              <a:t>对一个数据集做</a:t>
            </a:r>
            <a:r>
              <a:rPr lang="zh-CN" altLang="en-US" sz="2400" b="1" dirty="0">
                <a:solidFill>
                  <a:srgbClr val="00B050"/>
                </a:solidFill>
              </a:rPr>
              <a:t>查询操作</a:t>
            </a:r>
            <a:r>
              <a:rPr lang="zh-CN" altLang="en-US" sz="2400" b="1" dirty="0"/>
              <a:t>，则经常会用到</a:t>
            </a:r>
            <a:r>
              <a:rPr lang="zh-CN" altLang="en-US" sz="2400" b="1" dirty="0">
                <a:solidFill>
                  <a:srgbClr val="FF0000"/>
                </a:solidFill>
              </a:rPr>
              <a:t>限定关联</a:t>
            </a:r>
            <a:r>
              <a:rPr lang="zh-CN" altLang="en-US" sz="2400" b="1" dirty="0"/>
              <a:t>。</a:t>
            </a:r>
          </a:p>
          <a:p>
            <a:pPr>
              <a:lnSpc>
                <a:spcPct val="120000"/>
              </a:lnSpc>
            </a:pPr>
            <a:r>
              <a:rPr lang="zh-CN" altLang="en-US" sz="2400" b="1" dirty="0">
                <a:solidFill>
                  <a:srgbClr val="800000"/>
                </a:solidFill>
              </a:rPr>
              <a:t>引入限定符的一个目的就是把</a:t>
            </a:r>
            <a:r>
              <a:rPr lang="zh-CN" altLang="en-US" sz="2400" b="1" dirty="0">
                <a:solidFill>
                  <a:srgbClr val="00B050"/>
                </a:solidFill>
              </a:rPr>
              <a:t>多重性</a:t>
            </a:r>
            <a:r>
              <a:rPr lang="zh-CN" altLang="en-US" sz="2400" b="1" dirty="0">
                <a:solidFill>
                  <a:srgbClr val="00B0F0"/>
                </a:solidFill>
              </a:rPr>
              <a:t>从</a:t>
            </a:r>
            <a:r>
              <a:rPr lang="en-US" altLang="zh-CN" sz="2400" b="1" dirty="0">
                <a:solidFill>
                  <a:srgbClr val="00B0F0"/>
                </a:solidFill>
              </a:rPr>
              <a:t>n</a:t>
            </a:r>
            <a:r>
              <a:rPr lang="zh-CN" altLang="en-US" sz="2400" b="1" dirty="0">
                <a:solidFill>
                  <a:srgbClr val="00B0F0"/>
                </a:solidFill>
              </a:rPr>
              <a:t>降到</a:t>
            </a:r>
            <a:r>
              <a:rPr lang="en-US" altLang="zh-CN" sz="2400" b="1" dirty="0">
                <a:solidFill>
                  <a:srgbClr val="00B0F0"/>
                </a:solidFill>
              </a:rPr>
              <a:t>1</a:t>
            </a:r>
            <a:r>
              <a:rPr lang="zh-CN" altLang="en-US" sz="2400" b="1" dirty="0">
                <a:solidFill>
                  <a:srgbClr val="00B0F0"/>
                </a:solidFill>
              </a:rPr>
              <a:t>或</a:t>
            </a:r>
            <a:r>
              <a:rPr lang="en-US" altLang="zh-CN" sz="2400" b="1" dirty="0">
                <a:solidFill>
                  <a:srgbClr val="00B0F0"/>
                </a:solidFill>
              </a:rPr>
              <a:t>0..1</a:t>
            </a:r>
            <a:r>
              <a:rPr lang="zh-CN" altLang="en-US" sz="2400" b="1" dirty="0">
                <a:solidFill>
                  <a:srgbClr val="800000"/>
                </a:solidFill>
              </a:rPr>
              <a:t>，这样如果做查询操作，则返回的对象至多是一个，而不会是一个对象集。如果查询操作的结果是单个对象，则这个查询操作的</a:t>
            </a:r>
            <a:r>
              <a:rPr lang="zh-CN" altLang="en-US" sz="2400" b="1" dirty="0">
                <a:solidFill>
                  <a:srgbClr val="00B050"/>
                </a:solidFill>
              </a:rPr>
              <a:t>效率会较高</a:t>
            </a:r>
            <a:r>
              <a:rPr lang="zh-CN" altLang="en-US" sz="2400" b="1" dirty="0">
                <a:solidFill>
                  <a:srgbClr val="800000"/>
                </a:solidFill>
              </a:rPr>
              <a:t>。</a:t>
            </a:r>
          </a:p>
          <a:p>
            <a:pPr>
              <a:lnSpc>
                <a:spcPct val="120000"/>
              </a:lnSpc>
            </a:pPr>
            <a:r>
              <a:rPr lang="zh-CN" altLang="en-US" sz="2400" b="1" dirty="0">
                <a:solidFill>
                  <a:srgbClr val="000099"/>
                </a:solidFill>
              </a:rPr>
              <a:t>所以在使用限定符时，如果限定符另一端的多重性仍为</a:t>
            </a:r>
            <a:r>
              <a:rPr lang="en-US" altLang="zh-CN" sz="2400" b="1" dirty="0">
                <a:solidFill>
                  <a:srgbClr val="000099"/>
                </a:solidFill>
              </a:rPr>
              <a:t>n</a:t>
            </a:r>
            <a:r>
              <a:rPr lang="zh-CN" altLang="en-US" sz="2400" b="1" dirty="0">
                <a:solidFill>
                  <a:srgbClr val="000099"/>
                </a:solidFill>
              </a:rPr>
              <a:t>，则引入这个限定符的作用就不是很大。因为查询结果任然还是结果集，所以也可以根据多重性来判断一个限定符的设计是否合理。</a:t>
            </a:r>
          </a:p>
        </p:txBody>
      </p:sp>
      <p:sp>
        <p:nvSpPr>
          <p:cNvPr id="3" name="标题 1">
            <a:extLst>
              <a:ext uri="{FF2B5EF4-FFF2-40B4-BE49-F238E27FC236}">
                <a16:creationId xmlns:a16="http://schemas.microsoft.com/office/drawing/2014/main" id="{6134E0A3-5DE6-4F4C-98FB-FA14C70CF6CC}"/>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D40A0856-1ADE-0F42-9286-57B6F48BE24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8548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fade">
                                      <p:cBhvr>
                                        <p:cTn id="7" dur="500"/>
                                        <p:tgtEl>
                                          <p:spTgt spid="196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Effect transition="in" filter="fade">
                                      <p:cBhvr>
                                        <p:cTn id="12" dur="500"/>
                                        <p:tgtEl>
                                          <p:spTgt spid="196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6611">
                                            <p:txEl>
                                              <p:pRg st="2" end="2"/>
                                            </p:txEl>
                                          </p:spTgt>
                                        </p:tgtEl>
                                        <p:attrNameLst>
                                          <p:attrName>style.visibility</p:attrName>
                                        </p:attrNameLst>
                                      </p:cBhvr>
                                      <p:to>
                                        <p:strVal val="visible"/>
                                      </p:to>
                                    </p:set>
                                    <p:animEffect transition="in" filter="fade">
                                      <p:cBhvr>
                                        <p:cTn id="17" dur="500"/>
                                        <p:tgtEl>
                                          <p:spTgt spid="196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6" name="Picture 4">
            <a:extLst>
              <a:ext uri="{FF2B5EF4-FFF2-40B4-BE49-F238E27FC236}">
                <a16:creationId xmlns:a16="http://schemas.microsoft.com/office/drawing/2014/main" id="{A65FD45C-D50C-EA4F-8655-1A7C0A618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6" y="1421066"/>
            <a:ext cx="4980097" cy="5436933"/>
          </a:xfrm>
          <a:prstGeom prst="rect">
            <a:avLst/>
          </a:prstGeom>
          <a:noFill/>
          <a:extLst>
            <a:ext uri="{909E8E84-426E-40DD-AFC4-6F175D3DCCD1}">
              <a14:hiddenFill xmlns:a14="http://schemas.microsoft.com/office/drawing/2010/main">
                <a:solidFill>
                  <a:srgbClr val="FFFFFF"/>
                </a:solidFill>
              </a14:hiddenFill>
            </a:ext>
          </a:extLst>
        </p:spPr>
      </p:pic>
      <p:sp>
        <p:nvSpPr>
          <p:cNvPr id="197637" name="AutoShape 5">
            <a:extLst>
              <a:ext uri="{FF2B5EF4-FFF2-40B4-BE49-F238E27FC236}">
                <a16:creationId xmlns:a16="http://schemas.microsoft.com/office/drawing/2014/main" id="{2FEBE4B7-5F26-4D4D-9967-EA82EF8F3D95}"/>
              </a:ext>
            </a:extLst>
          </p:cNvPr>
          <p:cNvSpPr>
            <a:spLocks noChangeArrowheads="1"/>
          </p:cNvSpPr>
          <p:nvPr/>
        </p:nvSpPr>
        <p:spPr bwMode="auto">
          <a:xfrm>
            <a:off x="6477000" y="5557345"/>
            <a:ext cx="1981200" cy="685800"/>
          </a:xfrm>
          <a:prstGeom prst="wedgeRectCallout">
            <a:avLst>
              <a:gd name="adj1" fmla="val -131412"/>
              <a:gd name="adj2" fmla="val 20139"/>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限定符</a:t>
            </a:r>
          </a:p>
        </p:txBody>
      </p:sp>
      <p:sp>
        <p:nvSpPr>
          <p:cNvPr id="197638" name="AutoShape 6">
            <a:extLst>
              <a:ext uri="{FF2B5EF4-FFF2-40B4-BE49-F238E27FC236}">
                <a16:creationId xmlns:a16="http://schemas.microsoft.com/office/drawing/2014/main" id="{016740E8-94DE-3545-A326-4EC729F356D8}"/>
              </a:ext>
            </a:extLst>
          </p:cNvPr>
          <p:cNvSpPr>
            <a:spLocks noChangeArrowheads="1"/>
          </p:cNvSpPr>
          <p:nvPr/>
        </p:nvSpPr>
        <p:spPr bwMode="auto">
          <a:xfrm>
            <a:off x="6096000" y="3007272"/>
            <a:ext cx="2438400" cy="685800"/>
          </a:xfrm>
          <a:prstGeom prst="wedgeRectCallout">
            <a:avLst>
              <a:gd name="adj1" fmla="val -106250"/>
              <a:gd name="adj2" fmla="val 20833"/>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针对于学生端的</a:t>
            </a:r>
          </a:p>
        </p:txBody>
      </p:sp>
      <p:sp>
        <p:nvSpPr>
          <p:cNvPr id="197639" name="AutoShape 7">
            <a:extLst>
              <a:ext uri="{FF2B5EF4-FFF2-40B4-BE49-F238E27FC236}">
                <a16:creationId xmlns:a16="http://schemas.microsoft.com/office/drawing/2014/main" id="{BA2AEFB0-638E-9F4E-99D3-EB0D41FBE813}"/>
              </a:ext>
            </a:extLst>
          </p:cNvPr>
          <p:cNvSpPr>
            <a:spLocks noChangeArrowheads="1"/>
          </p:cNvSpPr>
          <p:nvPr/>
        </p:nvSpPr>
        <p:spPr bwMode="auto">
          <a:xfrm>
            <a:off x="6172200" y="1681655"/>
            <a:ext cx="2362200" cy="533400"/>
          </a:xfrm>
          <a:prstGeom prst="wedgeRectCallout">
            <a:avLst>
              <a:gd name="adj1" fmla="val -132190"/>
              <a:gd name="adj2" fmla="val 13244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针对于关联</a:t>
            </a:r>
          </a:p>
        </p:txBody>
      </p:sp>
      <p:sp>
        <p:nvSpPr>
          <p:cNvPr id="8" name="标题 1">
            <a:extLst>
              <a:ext uri="{FF2B5EF4-FFF2-40B4-BE49-F238E27FC236}">
                <a16:creationId xmlns:a16="http://schemas.microsoft.com/office/drawing/2014/main" id="{DC33B074-73A2-5B4D-B7B0-90921626D30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21D5AF7F-0A1B-FB47-81B2-5A34011CA9FF}"/>
              </a:ext>
            </a:extLst>
          </p:cNvPr>
          <p:cNvSpPr txBox="1"/>
          <p:nvPr/>
        </p:nvSpPr>
        <p:spPr>
          <a:xfrm>
            <a:off x="331897" y="1075867"/>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010501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a:extLst>
              <a:ext uri="{FF2B5EF4-FFF2-40B4-BE49-F238E27FC236}">
                <a16:creationId xmlns:a16="http://schemas.microsoft.com/office/drawing/2014/main" id="{F9FACFFF-F7E1-C84C-80A7-6EE51E20FB7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45397" y="2944678"/>
            <a:ext cx="7315199" cy="36878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3" name="Rectangle 3">
            <a:extLst>
              <a:ext uri="{FF2B5EF4-FFF2-40B4-BE49-F238E27FC236}">
                <a16:creationId xmlns:a16="http://schemas.microsoft.com/office/drawing/2014/main" id="{5D00DFDA-A01E-614B-AFBE-66B201FBA788}"/>
              </a:ext>
            </a:extLst>
          </p:cNvPr>
          <p:cNvSpPr>
            <a:spLocks noGrp="1" noChangeArrowheads="1"/>
          </p:cNvSpPr>
          <p:nvPr>
            <p:ph type="body" sz="half" idx="1"/>
          </p:nvPr>
        </p:nvSpPr>
        <p:spPr>
          <a:xfrm>
            <a:off x="685800" y="1951188"/>
            <a:ext cx="8229600" cy="1120775"/>
          </a:xfrm>
        </p:spPr>
        <p:txBody>
          <a:bodyPr/>
          <a:lstStyle/>
          <a:p>
            <a:r>
              <a:rPr lang="zh-CN" altLang="en-US" sz="2600" b="1" dirty="0"/>
              <a:t>描述类、接口及它们之间关系的图。</a:t>
            </a:r>
          </a:p>
          <a:p>
            <a:r>
              <a:rPr lang="zh-CN" altLang="en-US" sz="2600" b="1" dirty="0"/>
              <a:t>显示系统中各个类的静态结构。 </a:t>
            </a:r>
          </a:p>
        </p:txBody>
      </p:sp>
      <p:sp>
        <p:nvSpPr>
          <p:cNvPr id="8" name="标题 1">
            <a:extLst>
              <a:ext uri="{FF2B5EF4-FFF2-40B4-BE49-F238E27FC236}">
                <a16:creationId xmlns:a16="http://schemas.microsoft.com/office/drawing/2014/main" id="{D5D3E5D7-3D3B-2B4E-9FC6-F871D2DFA39C}"/>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5949867F-F5CC-294C-95D8-CBF76ABE34C9}"/>
              </a:ext>
            </a:extLst>
          </p:cNvPr>
          <p:cNvSpPr txBox="1"/>
          <p:nvPr/>
        </p:nvSpPr>
        <p:spPr>
          <a:xfrm>
            <a:off x="724546" y="1333641"/>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概述</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FF0000"/>
                </a:solidFill>
                <a:latin typeface="Heiti SC Medium" pitchFamily="2" charset="-128"/>
                <a:ea typeface="Heiti SC Medium" pitchFamily="2" charset="-128"/>
              </a:rPr>
              <a:t>类图的地位</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8239487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8527DBDF-5440-164A-B1D2-2CF83C60B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759" y="1405547"/>
            <a:ext cx="6962162" cy="2367514"/>
          </a:xfrm>
          <a:prstGeom prst="rect">
            <a:avLst/>
          </a:prstGeom>
          <a:noFill/>
          <a:extLst>
            <a:ext uri="{909E8E84-426E-40DD-AFC4-6F175D3DCCD1}">
              <a14:hiddenFill xmlns:a14="http://schemas.microsoft.com/office/drawing/2010/main">
                <a:solidFill>
                  <a:srgbClr val="FFFFFF"/>
                </a:solidFill>
              </a14:hiddenFill>
            </a:ext>
          </a:extLst>
        </p:spPr>
      </p:pic>
      <p:sp>
        <p:nvSpPr>
          <p:cNvPr id="144387" name="Rectangle 3">
            <a:extLst>
              <a:ext uri="{FF2B5EF4-FFF2-40B4-BE49-F238E27FC236}">
                <a16:creationId xmlns:a16="http://schemas.microsoft.com/office/drawing/2014/main" id="{40E49C38-A38B-EB40-873A-BA036F082B7F}"/>
              </a:ext>
            </a:extLst>
          </p:cNvPr>
          <p:cNvSpPr>
            <a:spLocks noGrp="1" noChangeArrowheads="1"/>
          </p:cNvSpPr>
          <p:nvPr>
            <p:ph type="body" idx="1"/>
          </p:nvPr>
        </p:nvSpPr>
        <p:spPr>
          <a:xfrm>
            <a:off x="196388" y="2348010"/>
            <a:ext cx="8650764" cy="1717719"/>
          </a:xfrm>
        </p:spPr>
        <p:txBody>
          <a:bodyPr>
            <a:noAutofit/>
          </a:bodyPr>
          <a:lstStyle/>
          <a:p>
            <a:pPr>
              <a:lnSpc>
                <a:spcPct val="100000"/>
              </a:lnSpc>
              <a:spcBef>
                <a:spcPct val="50000"/>
              </a:spcBef>
              <a:buClrTx/>
              <a:buSzTx/>
            </a:pPr>
            <a:r>
              <a:rPr lang="zh-CN" altLang="en-US" sz="2400" b="1" dirty="0">
                <a:solidFill>
                  <a:srgbClr val="00B050"/>
                </a:solidFill>
              </a:rPr>
              <a:t>关联关系要存储下来怎么办？</a:t>
            </a:r>
            <a:endParaRPr lang="en-US" altLang="zh-CN" sz="2400" b="1" dirty="0">
              <a:solidFill>
                <a:srgbClr val="00B050"/>
              </a:solidFill>
            </a:endParaRPr>
          </a:p>
          <a:p>
            <a:pPr marL="0" indent="0">
              <a:lnSpc>
                <a:spcPct val="100000"/>
              </a:lnSpc>
              <a:spcBef>
                <a:spcPct val="50000"/>
              </a:spcBef>
              <a:buClrTx/>
              <a:buSzTx/>
              <a:buNone/>
            </a:pPr>
            <a:endParaRPr lang="en-US" altLang="zh-CN" sz="2400" b="1" dirty="0">
              <a:solidFill>
                <a:srgbClr val="00B050"/>
              </a:solidFill>
            </a:endParaRPr>
          </a:p>
          <a:p>
            <a:pPr>
              <a:lnSpc>
                <a:spcPct val="100000"/>
              </a:lnSpc>
              <a:spcBef>
                <a:spcPct val="50000"/>
              </a:spcBef>
              <a:buClrTx/>
              <a:buSzTx/>
            </a:pPr>
            <a:endParaRPr lang="en-US" altLang="zh-CN" sz="2400" b="1" dirty="0">
              <a:solidFill>
                <a:srgbClr val="00B050"/>
              </a:solidFill>
            </a:endParaRPr>
          </a:p>
          <a:p>
            <a:pPr marL="0" indent="0">
              <a:lnSpc>
                <a:spcPct val="100000"/>
              </a:lnSpc>
              <a:spcBef>
                <a:spcPct val="50000"/>
              </a:spcBef>
              <a:buClrTx/>
              <a:buSzTx/>
              <a:buNone/>
            </a:pPr>
            <a:r>
              <a:rPr lang="zh-CN" altLang="en-US" sz="2400" b="1" dirty="0">
                <a:solidFill>
                  <a:srgbClr val="00B050"/>
                </a:solidFill>
              </a:rPr>
              <a:t> </a:t>
            </a:r>
            <a:endParaRPr kumimoji="1" lang="en-US" altLang="zh-CN" sz="2400" b="1" dirty="0">
              <a:solidFill>
                <a:srgbClr val="00B050"/>
              </a:solidFill>
            </a:endParaRPr>
          </a:p>
        </p:txBody>
      </p:sp>
      <p:sp>
        <p:nvSpPr>
          <p:cNvPr id="4" name="标题 1">
            <a:extLst>
              <a:ext uri="{FF2B5EF4-FFF2-40B4-BE49-F238E27FC236}">
                <a16:creationId xmlns:a16="http://schemas.microsoft.com/office/drawing/2014/main" id="{8F2A435B-FF97-D94F-99D5-C9422F470A1A}"/>
              </a:ext>
            </a:extLst>
          </p:cNvPr>
          <p:cNvSpPr txBox="1">
            <a:spLocks/>
          </p:cNvSpPr>
          <p:nvPr/>
        </p:nvSpPr>
        <p:spPr>
          <a:xfrm>
            <a:off x="371425" y="69901"/>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C416F50-6B9A-FD40-A261-4D14DEB085BE}"/>
              </a:ext>
            </a:extLst>
          </p:cNvPr>
          <p:cNvSpPr txBox="1"/>
          <p:nvPr/>
        </p:nvSpPr>
        <p:spPr>
          <a:xfrm>
            <a:off x="371425" y="781023"/>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
        <p:nvSpPr>
          <p:cNvPr id="2" name="矩形 1"/>
          <p:cNvSpPr/>
          <p:nvPr/>
        </p:nvSpPr>
        <p:spPr>
          <a:xfrm>
            <a:off x="559099" y="1492145"/>
            <a:ext cx="1406335" cy="572464"/>
          </a:xfrm>
          <a:prstGeom prst="rect">
            <a:avLst/>
          </a:prstGeom>
        </p:spPr>
        <p:txBody>
          <a:bodyPr wrap="square">
            <a:spAutoFit/>
          </a:bodyPr>
          <a:lstStyle/>
          <a:p>
            <a:pPr>
              <a:lnSpc>
                <a:spcPct val="130000"/>
              </a:lnSpc>
              <a:spcBef>
                <a:spcPct val="50000"/>
              </a:spcBef>
              <a:buClrTx/>
              <a:buSzTx/>
            </a:pPr>
            <a:r>
              <a:rPr kumimoji="1" lang="zh-CN" altLang="en-US" sz="2400" b="1" dirty="0">
                <a:solidFill>
                  <a:srgbClr val="FF0000"/>
                </a:solidFill>
                <a:latin typeface="Heiti SC Medium" pitchFamily="2" charset="-128"/>
                <a:ea typeface="Heiti SC Medium" pitchFamily="2" charset="-128"/>
              </a:rPr>
              <a:t>关联类</a:t>
            </a:r>
            <a:endParaRPr kumimoji="1" lang="en-US" altLang="zh-CN" sz="2400" b="1" dirty="0">
              <a:solidFill>
                <a:srgbClr val="FF0000"/>
              </a:solidFill>
              <a:latin typeface="Heiti SC Medium" pitchFamily="2" charset="-128"/>
              <a:ea typeface="Heiti SC Medium" pitchFamily="2" charset="-128"/>
            </a:endParaRPr>
          </a:p>
        </p:txBody>
      </p:sp>
      <p:pic>
        <p:nvPicPr>
          <p:cNvPr id="3" name="图片 2"/>
          <p:cNvPicPr>
            <a:picLocks noChangeAspect="1"/>
          </p:cNvPicPr>
          <p:nvPr/>
        </p:nvPicPr>
        <p:blipFill>
          <a:blip r:embed="rId5"/>
          <a:stretch>
            <a:fillRect/>
          </a:stretch>
        </p:blipFill>
        <p:spPr>
          <a:xfrm>
            <a:off x="1794269" y="3089880"/>
            <a:ext cx="5555461" cy="678239"/>
          </a:xfrm>
          <a:prstGeom prst="rect">
            <a:avLst/>
          </a:prstGeom>
        </p:spPr>
      </p:pic>
      <p:sp>
        <p:nvSpPr>
          <p:cNvPr id="7" name="矩形 6"/>
          <p:cNvSpPr/>
          <p:nvPr/>
        </p:nvSpPr>
        <p:spPr>
          <a:xfrm>
            <a:off x="137174" y="4141291"/>
            <a:ext cx="8769192" cy="2397513"/>
          </a:xfrm>
          <a:prstGeom prst="rect">
            <a:avLst/>
          </a:prstGeom>
        </p:spPr>
        <p:txBody>
          <a:bodyPr wrap="square">
            <a:noAutofit/>
          </a:bodyPr>
          <a:lstStyle/>
          <a:p>
            <a:pPr marL="342900" indent="-342900">
              <a:lnSpc>
                <a:spcPct val="100000"/>
              </a:lnSpc>
              <a:spcBef>
                <a:spcPct val="50000"/>
              </a:spcBef>
              <a:buClrTx/>
              <a:buSzTx/>
              <a:buFont typeface="Arial" panose="020B0604020202020204" pitchFamily="34" charset="0"/>
              <a:buChar char="•"/>
            </a:pPr>
            <a:r>
              <a:rPr kumimoji="1" lang="zh-CN" altLang="en-US" sz="2400" b="1" dirty="0">
                <a:solidFill>
                  <a:srgbClr val="000099"/>
                </a:solidFill>
              </a:rPr>
              <a:t>关联类的可视化表示方式与一般的类相同，但是要用一条虚线把</a:t>
            </a:r>
            <a:r>
              <a:rPr kumimoji="1" lang="zh-CN" altLang="en-US" sz="2400" b="1" dirty="0">
                <a:solidFill>
                  <a:srgbClr val="00B0F0"/>
                </a:solidFill>
              </a:rPr>
              <a:t>关联类和对应的关联</a:t>
            </a:r>
            <a:r>
              <a:rPr kumimoji="1" lang="zh-CN" altLang="en-US" sz="2400" b="1" dirty="0">
                <a:solidFill>
                  <a:srgbClr val="000099"/>
                </a:solidFill>
              </a:rPr>
              <a:t>线连接起来，来标识关联的附加信息。</a:t>
            </a:r>
          </a:p>
          <a:p>
            <a:pPr marL="342900" indent="-342900">
              <a:lnSpc>
                <a:spcPct val="100000"/>
              </a:lnSpc>
              <a:spcBef>
                <a:spcPct val="50000"/>
              </a:spcBef>
              <a:buClrTx/>
              <a:buSzTx/>
              <a:buFont typeface="Arial" panose="020B0604020202020204" pitchFamily="34" charset="0"/>
              <a:buChar char="•"/>
            </a:pPr>
            <a:r>
              <a:rPr kumimoji="1" lang="zh-CN" altLang="en-US" sz="2400" b="1" dirty="0"/>
              <a:t>和类一样，关联也可以有自己的属性和操作。此时，这个关联实际上是个关联类。</a:t>
            </a:r>
          </a:p>
          <a:p>
            <a:pPr marL="342900" indent="-342900">
              <a:lnSpc>
                <a:spcPct val="100000"/>
              </a:lnSpc>
              <a:spcBef>
                <a:spcPct val="50000"/>
              </a:spcBef>
              <a:buClrTx/>
              <a:buSzTx/>
              <a:buFont typeface="Arial" panose="020B0604020202020204" pitchFamily="34" charset="0"/>
              <a:buChar char="•"/>
            </a:pPr>
            <a:r>
              <a:rPr kumimoji="1" lang="zh-CN" altLang="en-US" sz="2400" b="1" dirty="0">
                <a:solidFill>
                  <a:srgbClr val="008000"/>
                </a:solidFill>
              </a:rPr>
              <a:t>关联类也可以与其他类关联。</a:t>
            </a:r>
            <a:endParaRPr lang="zh-CN" altLang="en-US" sz="2400" b="1" dirty="0">
              <a:solidFill>
                <a:srgbClr val="008000"/>
              </a:solidFill>
            </a:endParaRPr>
          </a:p>
        </p:txBody>
      </p:sp>
    </p:spTree>
    <p:extLst>
      <p:ext uri="{BB962C8B-B14F-4D97-AF65-F5344CB8AC3E}">
        <p14:creationId xmlns:p14="http://schemas.microsoft.com/office/powerpoint/2010/main" val="31456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7" name="Picture 5">
            <a:extLst>
              <a:ext uri="{FF2B5EF4-FFF2-40B4-BE49-F238E27FC236}">
                <a16:creationId xmlns:a16="http://schemas.microsoft.com/office/drawing/2014/main" id="{1A4B148D-5A23-FB48-8B63-45A5983A8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43" y="4596958"/>
            <a:ext cx="8040414" cy="2222842"/>
          </a:xfrm>
          <a:prstGeom prst="rect">
            <a:avLst/>
          </a:prstGeom>
          <a:noFill/>
          <a:extLst>
            <a:ext uri="{909E8E84-426E-40DD-AFC4-6F175D3DCCD1}">
              <a14:hiddenFill xmlns:a14="http://schemas.microsoft.com/office/drawing/2010/main">
                <a:solidFill>
                  <a:srgbClr val="FFFFFF"/>
                </a:solidFill>
              </a14:hiddenFill>
            </a:ext>
          </a:extLst>
        </p:spPr>
      </p:pic>
      <p:pic>
        <p:nvPicPr>
          <p:cNvPr id="146439" name="Picture 7">
            <a:extLst>
              <a:ext uri="{FF2B5EF4-FFF2-40B4-BE49-F238E27FC236}">
                <a16:creationId xmlns:a16="http://schemas.microsoft.com/office/drawing/2014/main" id="{8527DBDF-5440-164A-B1D2-2CF83C60B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 y="1734206"/>
            <a:ext cx="8418513" cy="2862752"/>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CA4FFD3-16D8-E242-B639-51AE24DDCAB1}"/>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E002EAB3-D76D-1840-B37C-FA4A331CB714}"/>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9704236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FC0DA0B5-DAEA-7740-8952-EC904643C511}"/>
              </a:ext>
            </a:extLst>
          </p:cNvPr>
          <p:cNvSpPr>
            <a:spLocks noGrp="1" noChangeArrowheads="1"/>
          </p:cNvSpPr>
          <p:nvPr>
            <p:ph type="title"/>
          </p:nvPr>
        </p:nvSpPr>
        <p:spPr>
          <a:xfrm>
            <a:off x="599090" y="1935272"/>
            <a:ext cx="7543800" cy="563562"/>
          </a:xfrm>
        </p:spPr>
        <p:txBody>
          <a:bodyPr>
            <a:normAutofit fontScale="90000"/>
          </a:bodyPr>
          <a:lstStyle/>
          <a:p>
            <a:r>
              <a:rPr lang="zh-CN" altLang="en-US" sz="3500" dirty="0"/>
              <a:t>关联类</a:t>
            </a:r>
          </a:p>
        </p:txBody>
      </p:sp>
      <p:sp>
        <p:nvSpPr>
          <p:cNvPr id="4" name="标题 1">
            <a:extLst>
              <a:ext uri="{FF2B5EF4-FFF2-40B4-BE49-F238E27FC236}">
                <a16:creationId xmlns:a16="http://schemas.microsoft.com/office/drawing/2014/main" id="{AF914D5B-4C0A-FB4A-9A05-8EB08546116F}"/>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36244A9A-5072-A44D-80D1-F4ADD6534EA2}"/>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3" name="图片 2"/>
          <p:cNvPicPr>
            <a:picLocks noChangeAspect="1"/>
          </p:cNvPicPr>
          <p:nvPr/>
        </p:nvPicPr>
        <p:blipFill>
          <a:blip r:embed="rId3"/>
          <a:stretch>
            <a:fillRect/>
          </a:stretch>
        </p:blipFill>
        <p:spPr>
          <a:xfrm>
            <a:off x="1412620" y="2498834"/>
            <a:ext cx="6302286" cy="2728196"/>
          </a:xfrm>
          <a:prstGeom prst="rect">
            <a:avLst/>
          </a:prstGeom>
        </p:spPr>
      </p:pic>
      <p:pic>
        <p:nvPicPr>
          <p:cNvPr id="7" name="图片 6"/>
          <p:cNvPicPr>
            <a:picLocks noChangeAspect="1"/>
          </p:cNvPicPr>
          <p:nvPr/>
        </p:nvPicPr>
        <p:blipFill>
          <a:blip r:embed="rId4"/>
          <a:stretch>
            <a:fillRect/>
          </a:stretch>
        </p:blipFill>
        <p:spPr>
          <a:xfrm>
            <a:off x="3862956" y="3862932"/>
            <a:ext cx="1714649" cy="1798476"/>
          </a:xfrm>
          <a:prstGeom prst="rect">
            <a:avLst/>
          </a:prstGeom>
        </p:spPr>
      </p:pic>
    </p:spTree>
    <p:extLst>
      <p:ext uri="{BB962C8B-B14F-4D97-AF65-F5344CB8AC3E}">
        <p14:creationId xmlns:p14="http://schemas.microsoft.com/office/powerpoint/2010/main" val="105790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a:extLst>
              <a:ext uri="{FF2B5EF4-FFF2-40B4-BE49-F238E27FC236}">
                <a16:creationId xmlns:a16="http://schemas.microsoft.com/office/drawing/2014/main" id="{7672805C-EF12-AC4C-A5AD-652D097C2247}"/>
              </a:ext>
            </a:extLst>
          </p:cNvPr>
          <p:cNvSpPr>
            <a:spLocks noGrp="1" noChangeArrowheads="1"/>
          </p:cNvSpPr>
          <p:nvPr>
            <p:ph type="body" sz="half" idx="1"/>
          </p:nvPr>
        </p:nvSpPr>
        <p:spPr>
          <a:xfrm>
            <a:off x="304800" y="0"/>
            <a:ext cx="4038600" cy="3962400"/>
          </a:xfrm>
          <a:noFill/>
          <a:ln w="57150">
            <a:solidFill>
              <a:srgbClr val="FF99CC"/>
            </a:solidFill>
            <a:miter lim="800000"/>
            <a:headEnd/>
            <a:tailEnd/>
          </a:ln>
        </p:spPr>
        <p:txBody>
          <a:bodyPr>
            <a:normAutofit fontScale="85000" lnSpcReduction="20000"/>
          </a:bodyPr>
          <a:lstStyle/>
          <a:p>
            <a:pPr>
              <a:lnSpc>
                <a:spcPct val="80000"/>
              </a:lnSpc>
              <a:buFont typeface="Wingdings" pitchFamily="2" charset="2"/>
              <a:buNone/>
            </a:pPr>
            <a:r>
              <a:rPr lang="en-US" altLang="zh-CN" sz="2000" b="1" dirty="0"/>
              <a:t>private class Person </a:t>
            </a:r>
          </a:p>
          <a:p>
            <a:pPr>
              <a:lnSpc>
                <a:spcPct val="80000"/>
              </a:lnSpc>
              <a:buFont typeface="Wingdings" pitchFamily="2" charset="2"/>
              <a:buNone/>
            </a:pPr>
            <a:r>
              <a:rPr lang="en-US" altLang="zh-CN" sz="2000" b="1" dirty="0"/>
              <a:t>{</a:t>
            </a:r>
          </a:p>
          <a:p>
            <a:pPr>
              <a:lnSpc>
                <a:spcPct val="80000"/>
              </a:lnSpc>
              <a:buFont typeface="Wingdings" pitchFamily="2" charset="2"/>
              <a:buNone/>
            </a:pPr>
            <a:r>
              <a:rPr lang="en-US" altLang="zh-CN" sz="2000" b="1" dirty="0"/>
              <a:t>   private String </a:t>
            </a:r>
            <a:r>
              <a:rPr lang="en-US" altLang="zh-CN" sz="2000" b="1" dirty="0" err="1"/>
              <a:t>personName</a:t>
            </a:r>
            <a:r>
              <a:rPr lang="en-US" altLang="zh-CN" sz="2000" b="1" dirty="0"/>
              <a:t>;</a:t>
            </a:r>
          </a:p>
          <a:p>
            <a:pPr>
              <a:lnSpc>
                <a:spcPct val="80000"/>
              </a:lnSpc>
              <a:buFont typeface="Wingdings" pitchFamily="2" charset="2"/>
              <a:buNone/>
            </a:pPr>
            <a:r>
              <a:rPr lang="en-US" altLang="zh-CN" sz="2000" b="1" dirty="0"/>
              <a:t>   </a:t>
            </a:r>
            <a:r>
              <a:rPr lang="en-US" altLang="zh-CN" sz="2000" b="1" dirty="0">
                <a:solidFill>
                  <a:srgbClr val="FF0000"/>
                </a:solidFill>
              </a:rPr>
              <a:t>protected Company employer;</a:t>
            </a:r>
          </a:p>
          <a:p>
            <a:pPr>
              <a:lnSpc>
                <a:spcPct val="80000"/>
              </a:lnSpc>
              <a:buFont typeface="Wingdings" pitchFamily="2" charset="2"/>
              <a:buNone/>
            </a:pPr>
            <a:r>
              <a:rPr lang="en-US" altLang="zh-CN" sz="2000" b="1" dirty="0"/>
              <a:t>    //…</a:t>
            </a:r>
          </a:p>
          <a:p>
            <a:pPr>
              <a:lnSpc>
                <a:spcPct val="80000"/>
              </a:lnSpc>
              <a:buFont typeface="Wingdings" pitchFamily="2" charset="2"/>
              <a:buNone/>
            </a:pPr>
            <a:r>
              <a:rPr lang="en-US" altLang="zh-CN" sz="2000" b="1" dirty="0"/>
              <a:t>}</a:t>
            </a:r>
          </a:p>
          <a:p>
            <a:pPr>
              <a:lnSpc>
                <a:spcPct val="80000"/>
              </a:lnSpc>
              <a:buFont typeface="Wingdings" pitchFamily="2" charset="2"/>
              <a:buNone/>
            </a:pPr>
            <a:endParaRPr lang="en-US" altLang="zh-CN" sz="2000" b="1" dirty="0"/>
          </a:p>
          <a:p>
            <a:pPr>
              <a:lnSpc>
                <a:spcPct val="80000"/>
              </a:lnSpc>
              <a:buFont typeface="Wingdings" pitchFamily="2" charset="2"/>
              <a:buNone/>
            </a:pPr>
            <a:r>
              <a:rPr lang="en-US" altLang="zh-CN" sz="2000" b="1" dirty="0"/>
              <a:t>public class Company </a:t>
            </a:r>
          </a:p>
          <a:p>
            <a:pPr>
              <a:lnSpc>
                <a:spcPct val="80000"/>
              </a:lnSpc>
              <a:buFont typeface="Wingdings" pitchFamily="2" charset="2"/>
              <a:buNone/>
            </a:pPr>
            <a:r>
              <a:rPr lang="en-US" altLang="zh-CN" sz="2000" b="1" dirty="0"/>
              <a:t>{</a:t>
            </a:r>
          </a:p>
          <a:p>
            <a:pPr>
              <a:lnSpc>
                <a:spcPct val="80000"/>
              </a:lnSpc>
              <a:buFont typeface="Wingdings" pitchFamily="2" charset="2"/>
              <a:buNone/>
            </a:pPr>
            <a:r>
              <a:rPr lang="en-US" altLang="zh-CN" sz="2000" b="1" dirty="0"/>
              <a:t>   private String </a:t>
            </a:r>
            <a:r>
              <a:rPr lang="en-US" altLang="zh-CN" sz="2000" b="1" dirty="0" err="1"/>
              <a:t>companyName</a:t>
            </a:r>
            <a:r>
              <a:rPr lang="en-US" altLang="zh-CN" sz="2000" b="1" dirty="0"/>
              <a:t>;</a:t>
            </a:r>
          </a:p>
          <a:p>
            <a:pPr>
              <a:lnSpc>
                <a:spcPct val="80000"/>
              </a:lnSpc>
              <a:buFont typeface="Wingdings" pitchFamily="2" charset="2"/>
              <a:buNone/>
            </a:pPr>
            <a:r>
              <a:rPr lang="en-US" altLang="zh-CN" sz="2000" b="1" dirty="0"/>
              <a:t>   </a:t>
            </a:r>
            <a:r>
              <a:rPr lang="en-US" altLang="zh-CN" sz="2000" b="1" dirty="0">
                <a:solidFill>
                  <a:srgbClr val="FF0000"/>
                </a:solidFill>
              </a:rPr>
              <a:t>public Person employee[ ];</a:t>
            </a:r>
            <a:r>
              <a:rPr lang="en-US" altLang="zh-CN" sz="2000" b="1" dirty="0"/>
              <a:t>  </a:t>
            </a:r>
          </a:p>
          <a:p>
            <a:pPr>
              <a:lnSpc>
                <a:spcPct val="80000"/>
              </a:lnSpc>
              <a:buFont typeface="Wingdings" pitchFamily="2" charset="2"/>
              <a:buNone/>
            </a:pPr>
            <a:r>
              <a:rPr lang="en-US" altLang="zh-CN" sz="2000" b="1" dirty="0"/>
              <a:t>   //…</a:t>
            </a:r>
          </a:p>
          <a:p>
            <a:pPr>
              <a:lnSpc>
                <a:spcPct val="80000"/>
              </a:lnSpc>
              <a:buFont typeface="Wingdings" pitchFamily="2" charset="2"/>
              <a:buNone/>
            </a:pPr>
            <a:r>
              <a:rPr lang="en-US" altLang="zh-CN" sz="2000" b="1" dirty="0"/>
              <a:t>}</a:t>
            </a:r>
          </a:p>
          <a:p>
            <a:pPr>
              <a:lnSpc>
                <a:spcPct val="80000"/>
              </a:lnSpc>
            </a:pPr>
            <a:endParaRPr lang="en-US" altLang="zh-CN" sz="2000" b="1" dirty="0"/>
          </a:p>
        </p:txBody>
      </p:sp>
      <p:sp>
        <p:nvSpPr>
          <p:cNvPr id="190469" name="Rectangle 5">
            <a:extLst>
              <a:ext uri="{FF2B5EF4-FFF2-40B4-BE49-F238E27FC236}">
                <a16:creationId xmlns:a16="http://schemas.microsoft.com/office/drawing/2014/main" id="{1B4E2857-242B-4044-81A7-16B01AF522A6}"/>
              </a:ext>
            </a:extLst>
          </p:cNvPr>
          <p:cNvSpPr>
            <a:spLocks noGrp="1" noChangeArrowheads="1"/>
          </p:cNvSpPr>
          <p:nvPr>
            <p:ph type="body" sz="half" idx="2"/>
          </p:nvPr>
        </p:nvSpPr>
        <p:spPr>
          <a:xfrm>
            <a:off x="4572000" y="0"/>
            <a:ext cx="4038600" cy="3962400"/>
          </a:xfrm>
          <a:noFill/>
          <a:ln w="57150">
            <a:solidFill>
              <a:srgbClr val="FF99CC"/>
            </a:solidFill>
            <a:miter lim="800000"/>
            <a:headEnd/>
            <a:tailEnd/>
          </a:ln>
        </p:spPr>
        <p:txBody>
          <a:bodyPr>
            <a:normAutofit fontScale="92500" lnSpcReduction="20000"/>
          </a:bodyPr>
          <a:lstStyle/>
          <a:p>
            <a:pPr>
              <a:lnSpc>
                <a:spcPct val="80000"/>
              </a:lnSpc>
              <a:buFont typeface="Wingdings" pitchFamily="2" charset="2"/>
              <a:buNone/>
            </a:pPr>
            <a:r>
              <a:rPr lang="en-US" altLang="zh-CN" sz="2000" b="1">
                <a:solidFill>
                  <a:srgbClr val="000099"/>
                </a:solidFill>
              </a:rPr>
              <a:t>private class Contract </a:t>
            </a:r>
          </a:p>
          <a:p>
            <a:pPr>
              <a:lnSpc>
                <a:spcPct val="80000"/>
              </a:lnSpc>
              <a:buFont typeface="Wingdings" pitchFamily="2" charset="2"/>
              <a:buNone/>
            </a:pPr>
            <a:r>
              <a:rPr lang="en-US" altLang="zh-CN" sz="2000" b="1">
                <a:solidFill>
                  <a:srgbClr val="000099"/>
                </a:solidFill>
              </a:rPr>
              <a:t>{</a:t>
            </a:r>
          </a:p>
          <a:p>
            <a:pPr>
              <a:lnSpc>
                <a:spcPct val="80000"/>
              </a:lnSpc>
              <a:buFont typeface="Wingdings" pitchFamily="2" charset="2"/>
              <a:buNone/>
            </a:pPr>
            <a:r>
              <a:rPr lang="en-US" altLang="zh-CN" sz="2000" b="1">
                <a:solidFill>
                  <a:srgbClr val="000099"/>
                </a:solidFill>
              </a:rPr>
              <a:t>   private Double salary;</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public Contract()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   }</a:t>
            </a:r>
          </a:p>
          <a:p>
            <a:pPr>
              <a:lnSpc>
                <a:spcPct val="80000"/>
              </a:lnSpc>
              <a:buFont typeface="Wingdings" pitchFamily="2" charset="2"/>
              <a:buNone/>
            </a:pPr>
            <a:r>
              <a:rPr lang="en-US" altLang="zh-CN" sz="2000" b="1">
                <a:solidFill>
                  <a:srgbClr val="000099"/>
                </a:solidFill>
              </a:rPr>
              <a:t>}</a:t>
            </a:r>
          </a:p>
          <a:p>
            <a:pPr>
              <a:lnSpc>
                <a:spcPct val="80000"/>
              </a:lnSpc>
              <a:buFont typeface="Wingdings" pitchFamily="2" charset="2"/>
              <a:buNone/>
            </a:pPr>
            <a:endParaRPr lang="en-US" altLang="zh-CN" sz="2000" b="1">
              <a:solidFill>
                <a:srgbClr val="000099"/>
              </a:solidFill>
            </a:endParaRPr>
          </a:p>
        </p:txBody>
      </p:sp>
      <p:pic>
        <p:nvPicPr>
          <p:cNvPr id="190470" name="Picture 6">
            <a:extLst>
              <a:ext uri="{FF2B5EF4-FFF2-40B4-BE49-F238E27FC236}">
                <a16:creationId xmlns:a16="http://schemas.microsoft.com/office/drawing/2014/main" id="{525EDAA2-59B6-5A4B-A206-45671590F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6705600" cy="2819400"/>
          </a:xfrm>
          <a:prstGeom prst="rect">
            <a:avLst/>
          </a:prstGeom>
          <a:noFill/>
          <a:extLst>
            <a:ext uri="{909E8E84-426E-40DD-AFC4-6F175D3DCCD1}">
              <a14:hiddenFill xmlns:a14="http://schemas.microsoft.com/office/drawing/2010/main">
                <a:solidFill>
                  <a:srgbClr val="FFFFFF"/>
                </a:solidFill>
              </a14:hiddenFill>
            </a:ext>
          </a:extLst>
        </p:spPr>
      </p:pic>
      <p:sp>
        <p:nvSpPr>
          <p:cNvPr id="190471" name="AutoShape 7">
            <a:extLst>
              <a:ext uri="{FF2B5EF4-FFF2-40B4-BE49-F238E27FC236}">
                <a16:creationId xmlns:a16="http://schemas.microsoft.com/office/drawing/2014/main" id="{288A9A4B-C478-274F-9D9F-F84B045B4EB6}"/>
              </a:ext>
            </a:extLst>
          </p:cNvPr>
          <p:cNvSpPr>
            <a:spLocks noChangeArrowheads="1"/>
          </p:cNvSpPr>
          <p:nvPr/>
        </p:nvSpPr>
        <p:spPr bwMode="auto">
          <a:xfrm flipV="1">
            <a:off x="5984789" y="5902411"/>
            <a:ext cx="1447800" cy="685800"/>
          </a:xfrm>
          <a:prstGeom prst="wedgeRectCallout">
            <a:avLst>
              <a:gd name="adj1" fmla="val -76097"/>
              <a:gd name="adj2" fmla="val 11458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zh-CN" altLang="en-US" sz="2400" b="1"/>
              <a:t>多重性</a:t>
            </a:r>
          </a:p>
        </p:txBody>
      </p:sp>
    </p:spTree>
    <p:extLst>
      <p:ext uri="{BB962C8B-B14F-4D97-AF65-F5344CB8AC3E}">
        <p14:creationId xmlns:p14="http://schemas.microsoft.com/office/powerpoint/2010/main" val="25956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0467">
                                            <p:bg/>
                                          </p:spTgt>
                                        </p:tgtEl>
                                        <p:attrNameLst>
                                          <p:attrName>style.visibility</p:attrName>
                                        </p:attrNameLst>
                                      </p:cBhvr>
                                      <p:to>
                                        <p:strVal val="visible"/>
                                      </p:to>
                                    </p:set>
                                    <p:animEffect transition="in" filter="fade">
                                      <p:cBhvr>
                                        <p:cTn id="7" dur="500"/>
                                        <p:tgtEl>
                                          <p:spTgt spid="19046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0467">
                                            <p:txEl>
                                              <p:pRg st="0" end="0"/>
                                            </p:txEl>
                                          </p:spTgt>
                                        </p:tgtEl>
                                        <p:attrNameLst>
                                          <p:attrName>style.visibility</p:attrName>
                                        </p:attrNameLst>
                                      </p:cBhvr>
                                      <p:to>
                                        <p:strVal val="visible"/>
                                      </p:to>
                                    </p:set>
                                    <p:animEffect transition="in" filter="fade">
                                      <p:cBhvr>
                                        <p:cTn id="12" dur="500"/>
                                        <p:tgtEl>
                                          <p:spTgt spid="1904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0467">
                                            <p:txEl>
                                              <p:pRg st="1" end="1"/>
                                            </p:txEl>
                                          </p:spTgt>
                                        </p:tgtEl>
                                        <p:attrNameLst>
                                          <p:attrName>style.visibility</p:attrName>
                                        </p:attrNameLst>
                                      </p:cBhvr>
                                      <p:to>
                                        <p:strVal val="visible"/>
                                      </p:to>
                                    </p:set>
                                    <p:animEffect transition="in" filter="fade">
                                      <p:cBhvr>
                                        <p:cTn id="17" dur="500"/>
                                        <p:tgtEl>
                                          <p:spTgt spid="1904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0467">
                                            <p:txEl>
                                              <p:pRg st="2" end="2"/>
                                            </p:txEl>
                                          </p:spTgt>
                                        </p:tgtEl>
                                        <p:attrNameLst>
                                          <p:attrName>style.visibility</p:attrName>
                                        </p:attrNameLst>
                                      </p:cBhvr>
                                      <p:to>
                                        <p:strVal val="visible"/>
                                      </p:to>
                                    </p:set>
                                    <p:animEffect transition="in" filter="fade">
                                      <p:cBhvr>
                                        <p:cTn id="22" dur="500"/>
                                        <p:tgtEl>
                                          <p:spTgt spid="1904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0467">
                                            <p:txEl>
                                              <p:pRg st="3" end="3"/>
                                            </p:txEl>
                                          </p:spTgt>
                                        </p:tgtEl>
                                        <p:attrNameLst>
                                          <p:attrName>style.visibility</p:attrName>
                                        </p:attrNameLst>
                                      </p:cBhvr>
                                      <p:to>
                                        <p:strVal val="visible"/>
                                      </p:to>
                                    </p:set>
                                    <p:animEffect transition="in" filter="fade">
                                      <p:cBhvr>
                                        <p:cTn id="27" dur="500"/>
                                        <p:tgtEl>
                                          <p:spTgt spid="19046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0467">
                                            <p:txEl>
                                              <p:pRg st="4" end="4"/>
                                            </p:txEl>
                                          </p:spTgt>
                                        </p:tgtEl>
                                        <p:attrNameLst>
                                          <p:attrName>style.visibility</p:attrName>
                                        </p:attrNameLst>
                                      </p:cBhvr>
                                      <p:to>
                                        <p:strVal val="visible"/>
                                      </p:to>
                                    </p:set>
                                    <p:animEffect transition="in" filter="fade">
                                      <p:cBhvr>
                                        <p:cTn id="32" dur="500"/>
                                        <p:tgtEl>
                                          <p:spTgt spid="19046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0467">
                                            <p:txEl>
                                              <p:pRg st="5" end="5"/>
                                            </p:txEl>
                                          </p:spTgt>
                                        </p:tgtEl>
                                        <p:attrNameLst>
                                          <p:attrName>style.visibility</p:attrName>
                                        </p:attrNameLst>
                                      </p:cBhvr>
                                      <p:to>
                                        <p:strVal val="visible"/>
                                      </p:to>
                                    </p:set>
                                    <p:animEffect transition="in" filter="fade">
                                      <p:cBhvr>
                                        <p:cTn id="37" dur="500"/>
                                        <p:tgtEl>
                                          <p:spTgt spid="19046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0467">
                                            <p:txEl>
                                              <p:pRg st="7" end="7"/>
                                            </p:txEl>
                                          </p:spTgt>
                                        </p:tgtEl>
                                        <p:attrNameLst>
                                          <p:attrName>style.visibility</p:attrName>
                                        </p:attrNameLst>
                                      </p:cBhvr>
                                      <p:to>
                                        <p:strVal val="visible"/>
                                      </p:to>
                                    </p:set>
                                    <p:animEffect transition="in" filter="fade">
                                      <p:cBhvr>
                                        <p:cTn id="42" dur="500"/>
                                        <p:tgtEl>
                                          <p:spTgt spid="1904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0467">
                                            <p:txEl>
                                              <p:pRg st="8" end="8"/>
                                            </p:txEl>
                                          </p:spTgt>
                                        </p:tgtEl>
                                        <p:attrNameLst>
                                          <p:attrName>style.visibility</p:attrName>
                                        </p:attrNameLst>
                                      </p:cBhvr>
                                      <p:to>
                                        <p:strVal val="visible"/>
                                      </p:to>
                                    </p:set>
                                    <p:animEffect transition="in" filter="fade">
                                      <p:cBhvr>
                                        <p:cTn id="47" dur="500"/>
                                        <p:tgtEl>
                                          <p:spTgt spid="1904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0467">
                                            <p:txEl>
                                              <p:pRg st="9" end="9"/>
                                            </p:txEl>
                                          </p:spTgt>
                                        </p:tgtEl>
                                        <p:attrNameLst>
                                          <p:attrName>style.visibility</p:attrName>
                                        </p:attrNameLst>
                                      </p:cBhvr>
                                      <p:to>
                                        <p:strVal val="visible"/>
                                      </p:to>
                                    </p:set>
                                    <p:animEffect transition="in" filter="fade">
                                      <p:cBhvr>
                                        <p:cTn id="52" dur="500"/>
                                        <p:tgtEl>
                                          <p:spTgt spid="19046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0467">
                                            <p:txEl>
                                              <p:pRg st="10" end="10"/>
                                            </p:txEl>
                                          </p:spTgt>
                                        </p:tgtEl>
                                        <p:attrNameLst>
                                          <p:attrName>style.visibility</p:attrName>
                                        </p:attrNameLst>
                                      </p:cBhvr>
                                      <p:to>
                                        <p:strVal val="visible"/>
                                      </p:to>
                                    </p:set>
                                    <p:animEffect transition="in" filter="fade">
                                      <p:cBhvr>
                                        <p:cTn id="57" dur="500"/>
                                        <p:tgtEl>
                                          <p:spTgt spid="19046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0467">
                                            <p:txEl>
                                              <p:pRg st="11" end="11"/>
                                            </p:txEl>
                                          </p:spTgt>
                                        </p:tgtEl>
                                        <p:attrNameLst>
                                          <p:attrName>style.visibility</p:attrName>
                                        </p:attrNameLst>
                                      </p:cBhvr>
                                      <p:to>
                                        <p:strVal val="visible"/>
                                      </p:to>
                                    </p:set>
                                    <p:animEffect transition="in" filter="fade">
                                      <p:cBhvr>
                                        <p:cTn id="62" dur="500"/>
                                        <p:tgtEl>
                                          <p:spTgt spid="19046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0467">
                                            <p:txEl>
                                              <p:pRg st="12" end="12"/>
                                            </p:txEl>
                                          </p:spTgt>
                                        </p:tgtEl>
                                        <p:attrNameLst>
                                          <p:attrName>style.visibility</p:attrName>
                                        </p:attrNameLst>
                                      </p:cBhvr>
                                      <p:to>
                                        <p:strVal val="visible"/>
                                      </p:to>
                                    </p:set>
                                    <p:animEffect transition="in" filter="fade">
                                      <p:cBhvr>
                                        <p:cTn id="67" dur="500"/>
                                        <p:tgtEl>
                                          <p:spTgt spid="19046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90469">
                                            <p:bg/>
                                          </p:spTgt>
                                        </p:tgtEl>
                                        <p:attrNameLst>
                                          <p:attrName>style.visibility</p:attrName>
                                        </p:attrNameLst>
                                      </p:cBhvr>
                                      <p:to>
                                        <p:strVal val="visible"/>
                                      </p:to>
                                    </p:set>
                                    <p:animEffect transition="in" filter="fade">
                                      <p:cBhvr>
                                        <p:cTn id="72" dur="500"/>
                                        <p:tgtEl>
                                          <p:spTgt spid="190469">
                                            <p:bg/>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90469">
                                            <p:txEl>
                                              <p:pRg st="0" end="0"/>
                                            </p:txEl>
                                          </p:spTgt>
                                        </p:tgtEl>
                                        <p:attrNameLst>
                                          <p:attrName>style.visibility</p:attrName>
                                        </p:attrNameLst>
                                      </p:cBhvr>
                                      <p:to>
                                        <p:strVal val="visible"/>
                                      </p:to>
                                    </p:set>
                                    <p:animEffect transition="in" filter="fade">
                                      <p:cBhvr>
                                        <p:cTn id="77" dur="500"/>
                                        <p:tgtEl>
                                          <p:spTgt spid="19046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0469">
                                            <p:txEl>
                                              <p:pRg st="1" end="1"/>
                                            </p:txEl>
                                          </p:spTgt>
                                        </p:tgtEl>
                                        <p:attrNameLst>
                                          <p:attrName>style.visibility</p:attrName>
                                        </p:attrNameLst>
                                      </p:cBhvr>
                                      <p:to>
                                        <p:strVal val="visible"/>
                                      </p:to>
                                    </p:set>
                                    <p:animEffect transition="in" filter="fade">
                                      <p:cBhvr>
                                        <p:cTn id="82" dur="500"/>
                                        <p:tgtEl>
                                          <p:spTgt spid="190469">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0469">
                                            <p:txEl>
                                              <p:pRg st="2" end="2"/>
                                            </p:txEl>
                                          </p:spTgt>
                                        </p:tgtEl>
                                        <p:attrNameLst>
                                          <p:attrName>style.visibility</p:attrName>
                                        </p:attrNameLst>
                                      </p:cBhvr>
                                      <p:to>
                                        <p:strVal val="visible"/>
                                      </p:to>
                                    </p:set>
                                    <p:animEffect transition="in" filter="fade">
                                      <p:cBhvr>
                                        <p:cTn id="87" dur="500"/>
                                        <p:tgtEl>
                                          <p:spTgt spid="190469">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0469">
                                            <p:txEl>
                                              <p:pRg st="3" end="3"/>
                                            </p:txEl>
                                          </p:spTgt>
                                        </p:tgtEl>
                                        <p:attrNameLst>
                                          <p:attrName>style.visibility</p:attrName>
                                        </p:attrNameLst>
                                      </p:cBhvr>
                                      <p:to>
                                        <p:strVal val="visible"/>
                                      </p:to>
                                    </p:set>
                                    <p:animEffect transition="in" filter="fade">
                                      <p:cBhvr>
                                        <p:cTn id="92" dur="500"/>
                                        <p:tgtEl>
                                          <p:spTgt spid="190469">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90469">
                                            <p:txEl>
                                              <p:pRg st="4" end="4"/>
                                            </p:txEl>
                                          </p:spTgt>
                                        </p:tgtEl>
                                        <p:attrNameLst>
                                          <p:attrName>style.visibility</p:attrName>
                                        </p:attrNameLst>
                                      </p:cBhvr>
                                      <p:to>
                                        <p:strVal val="visible"/>
                                      </p:to>
                                    </p:set>
                                    <p:animEffect transition="in" filter="fade">
                                      <p:cBhvr>
                                        <p:cTn id="97" dur="500"/>
                                        <p:tgtEl>
                                          <p:spTgt spid="190469">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90469">
                                            <p:txEl>
                                              <p:pRg st="5" end="5"/>
                                            </p:txEl>
                                          </p:spTgt>
                                        </p:tgtEl>
                                        <p:attrNameLst>
                                          <p:attrName>style.visibility</p:attrName>
                                        </p:attrNameLst>
                                      </p:cBhvr>
                                      <p:to>
                                        <p:strVal val="visible"/>
                                      </p:to>
                                    </p:set>
                                    <p:animEffect transition="in" filter="fade">
                                      <p:cBhvr>
                                        <p:cTn id="102" dur="500"/>
                                        <p:tgtEl>
                                          <p:spTgt spid="190469">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90469">
                                            <p:txEl>
                                              <p:pRg st="6" end="6"/>
                                            </p:txEl>
                                          </p:spTgt>
                                        </p:tgtEl>
                                        <p:attrNameLst>
                                          <p:attrName>style.visibility</p:attrName>
                                        </p:attrNameLst>
                                      </p:cBhvr>
                                      <p:to>
                                        <p:strVal val="visible"/>
                                      </p:to>
                                    </p:set>
                                    <p:animEffect transition="in" filter="fade">
                                      <p:cBhvr>
                                        <p:cTn id="107" dur="500"/>
                                        <p:tgtEl>
                                          <p:spTgt spid="190469">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90469">
                                            <p:txEl>
                                              <p:pRg st="7" end="7"/>
                                            </p:txEl>
                                          </p:spTgt>
                                        </p:tgtEl>
                                        <p:attrNameLst>
                                          <p:attrName>style.visibility</p:attrName>
                                        </p:attrNameLst>
                                      </p:cBhvr>
                                      <p:to>
                                        <p:strVal val="visible"/>
                                      </p:to>
                                    </p:set>
                                    <p:animEffect transition="in" filter="fade">
                                      <p:cBhvr>
                                        <p:cTn id="112" dur="500"/>
                                        <p:tgtEl>
                                          <p:spTgt spid="190469">
                                            <p:txEl>
                                              <p:pRg st="7" end="7"/>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90469">
                                            <p:txEl>
                                              <p:pRg st="8" end="8"/>
                                            </p:txEl>
                                          </p:spTgt>
                                        </p:tgtEl>
                                        <p:attrNameLst>
                                          <p:attrName>style.visibility</p:attrName>
                                        </p:attrNameLst>
                                      </p:cBhvr>
                                      <p:to>
                                        <p:strVal val="visible"/>
                                      </p:to>
                                    </p:set>
                                    <p:animEffect transition="in" filter="fade">
                                      <p:cBhvr>
                                        <p:cTn id="117" dur="500"/>
                                        <p:tgtEl>
                                          <p:spTgt spid="190469">
                                            <p:txEl>
                                              <p:pRg st="8" end="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90469">
                                            <p:txEl>
                                              <p:pRg st="9" end="9"/>
                                            </p:txEl>
                                          </p:spTgt>
                                        </p:tgtEl>
                                        <p:attrNameLst>
                                          <p:attrName>style.visibility</p:attrName>
                                        </p:attrNameLst>
                                      </p:cBhvr>
                                      <p:to>
                                        <p:strVal val="visible"/>
                                      </p:to>
                                    </p:set>
                                    <p:animEffect transition="in" filter="fade">
                                      <p:cBhvr>
                                        <p:cTn id="122" dur="500"/>
                                        <p:tgtEl>
                                          <p:spTgt spid="190469">
                                            <p:txEl>
                                              <p:pRg st="9" end="9"/>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90469">
                                            <p:txEl>
                                              <p:pRg st="10" end="10"/>
                                            </p:txEl>
                                          </p:spTgt>
                                        </p:tgtEl>
                                        <p:attrNameLst>
                                          <p:attrName>style.visibility</p:attrName>
                                        </p:attrNameLst>
                                      </p:cBhvr>
                                      <p:to>
                                        <p:strVal val="visible"/>
                                      </p:to>
                                    </p:set>
                                    <p:animEffect transition="in" filter="fade">
                                      <p:cBhvr>
                                        <p:cTn id="127" dur="500"/>
                                        <p:tgtEl>
                                          <p:spTgt spid="190469">
                                            <p:txEl>
                                              <p:pRg st="10" end="1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190469">
                                            <p:txEl>
                                              <p:pRg st="11" end="11"/>
                                            </p:txEl>
                                          </p:spTgt>
                                        </p:tgtEl>
                                        <p:attrNameLst>
                                          <p:attrName>style.visibility</p:attrName>
                                        </p:attrNameLst>
                                      </p:cBhvr>
                                      <p:to>
                                        <p:strVal val="visible"/>
                                      </p:to>
                                    </p:set>
                                    <p:animEffect transition="in" filter="fade">
                                      <p:cBhvr>
                                        <p:cTn id="132" dur="500"/>
                                        <p:tgtEl>
                                          <p:spTgt spid="19046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nimBg="1"/>
      <p:bldP spid="190469"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a:extLst>
              <a:ext uri="{FF2B5EF4-FFF2-40B4-BE49-F238E27FC236}">
                <a16:creationId xmlns:a16="http://schemas.microsoft.com/office/drawing/2014/main" id="{ACF6DF52-0E2D-9B4C-A9CE-1C6F770EE6B2}"/>
              </a:ext>
            </a:extLst>
          </p:cNvPr>
          <p:cNvSpPr>
            <a:spLocks noGrp="1" noChangeArrowheads="1"/>
          </p:cNvSpPr>
          <p:nvPr>
            <p:ph type="body" idx="1"/>
          </p:nvPr>
        </p:nvSpPr>
        <p:spPr>
          <a:xfrm>
            <a:off x="228600" y="1450428"/>
            <a:ext cx="8610600" cy="4411663"/>
          </a:xfrm>
        </p:spPr>
        <p:txBody>
          <a:bodyPr/>
          <a:lstStyle/>
          <a:p>
            <a:pPr>
              <a:lnSpc>
                <a:spcPct val="130000"/>
              </a:lnSpc>
              <a:spcBef>
                <a:spcPct val="50000"/>
              </a:spcBef>
              <a:buClrTx/>
              <a:buSzTx/>
              <a:buFontTx/>
              <a:buNone/>
            </a:pPr>
            <a:r>
              <a:rPr kumimoji="1" lang="en-US" altLang="zh-CN" dirty="0"/>
              <a:t> </a:t>
            </a:r>
            <a:r>
              <a:rPr kumimoji="1" lang="zh-CN" altLang="en-US" sz="2400" b="1" dirty="0"/>
              <a:t>下图是</a:t>
            </a:r>
            <a:r>
              <a:rPr kumimoji="1" lang="en-US" altLang="zh-CN" sz="2400" b="1" dirty="0"/>
              <a:t>player</a:t>
            </a:r>
            <a:r>
              <a:rPr kumimoji="1" lang="zh-CN" altLang="en-US" sz="2400" b="1" dirty="0"/>
              <a:t>类和</a:t>
            </a:r>
            <a:r>
              <a:rPr kumimoji="1" lang="en-US" altLang="zh-CN" sz="2400" b="1" dirty="0"/>
              <a:t>Team</a:t>
            </a:r>
            <a:r>
              <a:rPr kumimoji="1" lang="zh-CN" altLang="en-US" sz="2400" b="1" dirty="0"/>
              <a:t>类之间的</a:t>
            </a:r>
            <a:r>
              <a:rPr kumimoji="1" lang="en-US" altLang="zh-CN" sz="2400" b="1" dirty="0"/>
              <a:t>Plays on</a:t>
            </a:r>
            <a:r>
              <a:rPr kumimoji="1" lang="zh-CN" altLang="en-US" sz="2400" b="1" dirty="0"/>
              <a:t>关联对应的关联类：</a:t>
            </a:r>
            <a:r>
              <a:rPr kumimoji="1" lang="en-US" altLang="zh-CN" sz="2400" b="1" dirty="0"/>
              <a:t>Contract(</a:t>
            </a:r>
            <a:r>
              <a:rPr kumimoji="1" lang="zh-CN" altLang="en-US" sz="2400" b="1" dirty="0"/>
              <a:t>合同</a:t>
            </a:r>
            <a:r>
              <a:rPr kumimoji="1" lang="en-US" altLang="zh-CN" sz="2400" b="1" dirty="0"/>
              <a:t>)</a:t>
            </a:r>
            <a:r>
              <a:rPr kumimoji="1" lang="zh-CN" altLang="en-US" sz="2400" b="1" dirty="0"/>
              <a:t>关联类。它又同时和</a:t>
            </a:r>
            <a:r>
              <a:rPr kumimoji="1" lang="en-US" altLang="zh-CN" sz="2400" b="1" dirty="0" err="1"/>
              <a:t>GeneralManager</a:t>
            </a:r>
            <a:r>
              <a:rPr kumimoji="1" lang="en-US" altLang="zh-CN" sz="2400" b="1" dirty="0"/>
              <a:t>(</a:t>
            </a:r>
            <a:r>
              <a:rPr kumimoji="1" lang="zh-CN" altLang="en-US" sz="2400" b="1" dirty="0"/>
              <a:t>总经理</a:t>
            </a:r>
            <a:r>
              <a:rPr kumimoji="1" lang="en-US" altLang="zh-CN" sz="2400" b="1" dirty="0"/>
              <a:t>)</a:t>
            </a:r>
            <a:r>
              <a:rPr kumimoji="1" lang="zh-CN" altLang="en-US" sz="2400" b="1" dirty="0"/>
              <a:t>类发生关联。</a:t>
            </a:r>
          </a:p>
          <a:p>
            <a:endParaRPr lang="en-US" altLang="zh-CN" b="1" dirty="0"/>
          </a:p>
        </p:txBody>
      </p:sp>
      <p:pic>
        <p:nvPicPr>
          <p:cNvPr id="145412" name="Picture 4">
            <a:extLst>
              <a:ext uri="{FF2B5EF4-FFF2-40B4-BE49-F238E27FC236}">
                <a16:creationId xmlns:a16="http://schemas.microsoft.com/office/drawing/2014/main" id="{7D020352-AF18-B94D-8909-C500FFBDB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43200"/>
            <a:ext cx="5991225" cy="3733800"/>
          </a:xfrm>
          <a:prstGeom prst="rect">
            <a:avLst/>
          </a:prstGeom>
          <a:noFill/>
          <a:extLst>
            <a:ext uri="{909E8E84-426E-40DD-AFC4-6F175D3DCCD1}">
              <a14:hiddenFill xmlns:a14="http://schemas.microsoft.com/office/drawing/2010/main">
                <a:solidFill>
                  <a:srgbClr val="FFFFFF"/>
                </a:solidFill>
              </a14:hiddenFill>
            </a:ext>
          </a:extLst>
        </p:spPr>
      </p:pic>
      <p:sp>
        <p:nvSpPr>
          <p:cNvPr id="145413" name="AutoShape 5">
            <a:extLst>
              <a:ext uri="{FF2B5EF4-FFF2-40B4-BE49-F238E27FC236}">
                <a16:creationId xmlns:a16="http://schemas.microsoft.com/office/drawing/2014/main" id="{64BED21C-7D93-B14B-A127-54488637D21D}"/>
              </a:ext>
            </a:extLst>
          </p:cNvPr>
          <p:cNvSpPr>
            <a:spLocks noChangeArrowheads="1"/>
          </p:cNvSpPr>
          <p:nvPr/>
        </p:nvSpPr>
        <p:spPr bwMode="auto">
          <a:xfrm>
            <a:off x="6553200" y="4191000"/>
            <a:ext cx="2286000" cy="990600"/>
          </a:xfrm>
          <a:prstGeom prst="wedgeRectCallout">
            <a:avLst>
              <a:gd name="adj1" fmla="val -71458"/>
              <a:gd name="adj2" fmla="val 86861"/>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a:t>关联类也可以与其他类关联</a:t>
            </a:r>
          </a:p>
        </p:txBody>
      </p:sp>
      <p:sp>
        <p:nvSpPr>
          <p:cNvPr id="5" name="标题 1">
            <a:extLst>
              <a:ext uri="{FF2B5EF4-FFF2-40B4-BE49-F238E27FC236}">
                <a16:creationId xmlns:a16="http://schemas.microsoft.com/office/drawing/2014/main" id="{ABC6E655-6EC3-1646-AA73-8D7A010AFD9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559EBBA-0480-A049-8E14-B95FA08D2E7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4207098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id="{BE2AD73A-E795-CB45-91FA-75185633CF12}"/>
              </a:ext>
            </a:extLst>
          </p:cNvPr>
          <p:cNvSpPr>
            <a:spLocks noGrp="1" noChangeArrowheads="1"/>
          </p:cNvSpPr>
          <p:nvPr>
            <p:ph type="body" idx="1"/>
          </p:nvPr>
        </p:nvSpPr>
        <p:spPr>
          <a:xfrm>
            <a:off x="457200" y="1671145"/>
            <a:ext cx="8229600" cy="3883518"/>
          </a:xfrm>
        </p:spPr>
        <p:txBody>
          <a:bodyPr/>
          <a:lstStyle/>
          <a:p>
            <a:r>
              <a:rPr kumimoji="1" lang="zh-Hans" altLang="en-US" sz="2800" b="1" dirty="0">
                <a:solidFill>
                  <a:srgbClr val="FF0000"/>
                </a:solidFill>
                <a:latin typeface="Heiti SC Medium" pitchFamily="2" charset="-128"/>
                <a:ea typeface="Heiti SC Medium" pitchFamily="2" charset="-128"/>
              </a:rPr>
              <a:t> 关联上的约束</a:t>
            </a:r>
            <a:endParaRPr kumimoji="1" lang="en-US" altLang="zh-CN" sz="2800" b="1" dirty="0">
              <a:solidFill>
                <a:srgbClr val="FF0000"/>
              </a:solidFill>
              <a:latin typeface="Heiti SC Medium" pitchFamily="2" charset="-128"/>
              <a:ea typeface="Heiti SC Medium" pitchFamily="2" charset="-128"/>
            </a:endParaRPr>
          </a:p>
          <a:p>
            <a:r>
              <a:rPr kumimoji="1" lang="zh-CN" altLang="en-US" sz="2800" b="1" dirty="0"/>
              <a:t>两个类之间的一个关联有一个规则约束。</a:t>
            </a:r>
          </a:p>
        </p:txBody>
      </p:sp>
      <p:pic>
        <p:nvPicPr>
          <p:cNvPr id="142340" name="Picture 4">
            <a:extLst>
              <a:ext uri="{FF2B5EF4-FFF2-40B4-BE49-F238E27FC236}">
                <a16:creationId xmlns:a16="http://schemas.microsoft.com/office/drawing/2014/main" id="{DE2A714C-B323-B64C-9D82-34F16223A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54889"/>
            <a:ext cx="57150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42342" name="Picture 6">
            <a:extLst>
              <a:ext uri="{FF2B5EF4-FFF2-40B4-BE49-F238E27FC236}">
                <a16:creationId xmlns:a16="http://schemas.microsoft.com/office/drawing/2014/main" id="{5177319E-C60A-6E4F-B6C6-6786DDD50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7" y="4719423"/>
            <a:ext cx="5000625" cy="1981200"/>
          </a:xfrm>
          <a:prstGeom prst="rect">
            <a:avLst/>
          </a:prstGeom>
          <a:noFill/>
          <a:extLst>
            <a:ext uri="{909E8E84-426E-40DD-AFC4-6F175D3DCCD1}">
              <a14:hiddenFill xmlns:a14="http://schemas.microsoft.com/office/drawing/2010/main">
                <a:solidFill>
                  <a:srgbClr val="FFFFFF"/>
                </a:solidFill>
              </a14:hiddenFill>
            </a:ext>
          </a:extLst>
        </p:spPr>
      </p:pic>
      <p:sp>
        <p:nvSpPr>
          <p:cNvPr id="142343" name="AutoShape 7">
            <a:extLst>
              <a:ext uri="{FF2B5EF4-FFF2-40B4-BE49-F238E27FC236}">
                <a16:creationId xmlns:a16="http://schemas.microsoft.com/office/drawing/2014/main" id="{F9AA2313-9177-6D4E-BF57-56B03E0CD484}"/>
              </a:ext>
            </a:extLst>
          </p:cNvPr>
          <p:cNvSpPr>
            <a:spLocks noChangeArrowheads="1"/>
          </p:cNvSpPr>
          <p:nvPr/>
        </p:nvSpPr>
        <p:spPr bwMode="auto">
          <a:xfrm>
            <a:off x="6115685" y="2937056"/>
            <a:ext cx="1828800" cy="533400"/>
          </a:xfrm>
          <a:prstGeom prst="wedgeRectCallout">
            <a:avLst>
              <a:gd name="adj1" fmla="val -75523"/>
              <a:gd name="adj2" fmla="val 26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有序关联</a:t>
            </a:r>
          </a:p>
        </p:txBody>
      </p:sp>
      <p:sp>
        <p:nvSpPr>
          <p:cNvPr id="142344" name="AutoShape 8">
            <a:extLst>
              <a:ext uri="{FF2B5EF4-FFF2-40B4-BE49-F238E27FC236}">
                <a16:creationId xmlns:a16="http://schemas.microsoft.com/office/drawing/2014/main" id="{737D7A81-43B2-594F-B090-E0E8474777A0}"/>
              </a:ext>
            </a:extLst>
          </p:cNvPr>
          <p:cNvSpPr>
            <a:spLocks noChangeArrowheads="1"/>
          </p:cNvSpPr>
          <p:nvPr/>
        </p:nvSpPr>
        <p:spPr bwMode="auto">
          <a:xfrm>
            <a:off x="6119812" y="5127932"/>
            <a:ext cx="1828800" cy="533400"/>
          </a:xfrm>
          <a:prstGeom prst="wedgeRectCallout">
            <a:avLst>
              <a:gd name="adj1" fmla="val -85069"/>
              <a:gd name="adj2" fmla="val 919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或关联</a:t>
            </a:r>
          </a:p>
        </p:txBody>
      </p:sp>
      <p:sp>
        <p:nvSpPr>
          <p:cNvPr id="8" name="标题 1">
            <a:extLst>
              <a:ext uri="{FF2B5EF4-FFF2-40B4-BE49-F238E27FC236}">
                <a16:creationId xmlns:a16="http://schemas.microsoft.com/office/drawing/2014/main" id="{652D121A-4CB9-3741-98A8-643A948C323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398BD757-E286-0D41-A8A8-28491F54DCEA}"/>
              </a:ext>
            </a:extLst>
          </p:cNvPr>
          <p:cNvSpPr txBox="1"/>
          <p:nvPr/>
        </p:nvSpPr>
        <p:spPr>
          <a:xfrm>
            <a:off x="457200" y="1013167"/>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279928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4" name="Picture 4">
            <a:extLst>
              <a:ext uri="{FF2B5EF4-FFF2-40B4-BE49-F238E27FC236}">
                <a16:creationId xmlns:a16="http://schemas.microsoft.com/office/drawing/2014/main" id="{9FDB98C2-3F2F-A246-891C-36CE3565D5E8}"/>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65179" y="3524250"/>
            <a:ext cx="5524500" cy="333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B8025C29-2B0F-B044-BD14-45EFB057510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EE08CD5E-6F63-8742-B094-6CA4646C3CA0}"/>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5"/>
          <a:stretch>
            <a:fillRect/>
          </a:stretch>
        </p:blipFill>
        <p:spPr>
          <a:xfrm>
            <a:off x="107936" y="1861217"/>
            <a:ext cx="4214444" cy="2848456"/>
          </a:xfrm>
          <a:prstGeom prst="rect">
            <a:avLst/>
          </a:prstGeom>
        </p:spPr>
      </p:pic>
      <p:sp>
        <p:nvSpPr>
          <p:cNvPr id="3" name="矩形 2"/>
          <p:cNvSpPr/>
          <p:nvPr/>
        </p:nvSpPr>
        <p:spPr>
          <a:xfrm>
            <a:off x="4440620" y="1350532"/>
            <a:ext cx="4572000" cy="1569660"/>
          </a:xfrm>
          <a:prstGeom prst="rect">
            <a:avLst/>
          </a:prstGeom>
        </p:spPr>
        <p:txBody>
          <a:bodyPr>
            <a:spAutoFit/>
          </a:bodyPr>
          <a:lstStyle/>
          <a:p>
            <a:r>
              <a:rPr lang="zh-CN" altLang="en-US" sz="2400" dirty="0"/>
              <a:t>一个班级有</a:t>
            </a:r>
            <a:r>
              <a:rPr lang="en-US" altLang="zh-CN" sz="2400" dirty="0"/>
              <a:t>n</a:t>
            </a:r>
            <a:r>
              <a:rPr lang="zh-CN" altLang="en-US" sz="2400" dirty="0"/>
              <a:t>个学生，</a:t>
            </a:r>
            <a:r>
              <a:rPr lang="en-US" altLang="zh-CN" sz="2400" dirty="0"/>
              <a:t>1</a:t>
            </a:r>
            <a:r>
              <a:rPr lang="zh-CN" altLang="en-US" sz="2400" dirty="0"/>
              <a:t>个班长。但是这个班长一定也是</a:t>
            </a:r>
            <a:r>
              <a:rPr lang="en-US" altLang="zh-CN" sz="2400" dirty="0"/>
              <a:t>1</a:t>
            </a:r>
            <a:r>
              <a:rPr lang="zh-CN" altLang="en-US" sz="2400" dirty="0"/>
              <a:t>名学生。所以两个关联之间有一个包含的约束。</a:t>
            </a:r>
          </a:p>
        </p:txBody>
      </p:sp>
      <p:sp>
        <p:nvSpPr>
          <p:cNvPr id="4" name="矩形 3"/>
          <p:cNvSpPr/>
          <p:nvPr/>
        </p:nvSpPr>
        <p:spPr>
          <a:xfrm>
            <a:off x="267346" y="4822858"/>
            <a:ext cx="4572000" cy="1200329"/>
          </a:xfrm>
          <a:prstGeom prst="rect">
            <a:avLst/>
          </a:prstGeom>
          <a:solidFill>
            <a:srgbClr val="002060"/>
          </a:solidFill>
        </p:spPr>
        <p:txBody>
          <a:bodyPr>
            <a:spAutoFit/>
          </a:bodyPr>
          <a:lstStyle/>
          <a:p>
            <a:r>
              <a:rPr lang="zh-CN" altLang="en-US" sz="2400" dirty="0">
                <a:solidFill>
                  <a:schemeClr val="bg1"/>
                </a:solidFill>
              </a:rPr>
              <a:t>也可以用另外的方法，表示约束。就是用依赖关系。表明</a:t>
            </a:r>
            <a:r>
              <a:rPr lang="en-US" altLang="zh-CN" sz="2400" dirty="0">
                <a:solidFill>
                  <a:schemeClr val="bg1"/>
                </a:solidFill>
              </a:rPr>
              <a:t>monitor</a:t>
            </a:r>
            <a:r>
              <a:rPr lang="zh-CN" altLang="en-US" sz="2400" dirty="0">
                <a:solidFill>
                  <a:schemeClr val="bg1"/>
                </a:solidFill>
              </a:rPr>
              <a:t>这个关联是依赖于另一关联的。</a:t>
            </a:r>
          </a:p>
        </p:txBody>
      </p:sp>
    </p:spTree>
    <p:extLst>
      <p:ext uri="{BB962C8B-B14F-4D97-AF65-F5344CB8AC3E}">
        <p14:creationId xmlns:p14="http://schemas.microsoft.com/office/powerpoint/2010/main" val="295995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fade">
                                      <p:cBhvr>
                                        <p:cTn id="7" dur="500"/>
                                        <p:tgtEl>
                                          <p:spTgt spid="143364"/>
                                        </p:tgtEl>
                                      </p:cBhvr>
                                    </p:animEffec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a:extLst>
              <a:ext uri="{FF2B5EF4-FFF2-40B4-BE49-F238E27FC236}">
                <a16:creationId xmlns:a16="http://schemas.microsoft.com/office/drawing/2014/main" id="{31FAFF31-F0EA-264C-A0BC-F6E558995653}"/>
              </a:ext>
            </a:extLst>
          </p:cNvPr>
          <p:cNvSpPr>
            <a:spLocks noGrp="1" noChangeArrowheads="1"/>
          </p:cNvSpPr>
          <p:nvPr>
            <p:ph type="body" sz="half" idx="1"/>
          </p:nvPr>
        </p:nvSpPr>
        <p:spPr>
          <a:xfrm>
            <a:off x="304800" y="1832768"/>
            <a:ext cx="4038600" cy="4411663"/>
          </a:xfrm>
        </p:spPr>
        <p:txBody>
          <a:bodyPr>
            <a:normAutofit/>
          </a:bodyPr>
          <a:lstStyle/>
          <a:p>
            <a:r>
              <a:rPr lang="zh-CN" altLang="en-US" sz="2400" b="1" dirty="0">
                <a:solidFill>
                  <a:srgbClr val="FF0000"/>
                </a:solidFill>
                <a:latin typeface="Heiti SC Medium" pitchFamily="2" charset="-128"/>
                <a:ea typeface="Heiti SC Medium" pitchFamily="2" charset="-128"/>
              </a:rPr>
              <a:t>聚合</a:t>
            </a:r>
            <a:r>
              <a:rPr kumimoji="1" lang="zh-CN" altLang="en-US" sz="2400" b="1" dirty="0">
                <a:solidFill>
                  <a:srgbClr val="FF0000"/>
                </a:solidFill>
                <a:latin typeface="Heiti SC Medium" pitchFamily="2" charset="-128"/>
                <a:ea typeface="Heiti SC Medium" pitchFamily="2" charset="-128"/>
              </a:rPr>
              <a:t>关联</a:t>
            </a:r>
          </a:p>
          <a:p>
            <a:r>
              <a:rPr lang="zh-CN" altLang="en-US" sz="2400" b="1" dirty="0"/>
              <a:t>一种特殊类型的关联。 </a:t>
            </a:r>
          </a:p>
          <a:p>
            <a:r>
              <a:rPr lang="zh-CN" altLang="en-US" sz="2400" b="1" dirty="0"/>
              <a:t>表示整体与部分关系的关联。 </a:t>
            </a:r>
          </a:p>
          <a:p>
            <a:r>
              <a:rPr lang="zh-CN" altLang="en-US" sz="2400" b="1" dirty="0"/>
              <a:t>描述了“</a:t>
            </a:r>
            <a:r>
              <a:rPr lang="zh-CN" altLang="en-US" sz="2400" b="1" dirty="0">
                <a:solidFill>
                  <a:srgbClr val="FF0000"/>
                </a:solidFill>
              </a:rPr>
              <a:t>由</a:t>
            </a:r>
            <a:r>
              <a:rPr lang="en-US" altLang="zh-CN" sz="2400" b="1" dirty="0">
                <a:solidFill>
                  <a:srgbClr val="FF0000"/>
                </a:solidFill>
              </a:rPr>
              <a:t>…</a:t>
            </a:r>
            <a:r>
              <a:rPr lang="zh-CN" altLang="en-US" sz="2400" b="1" dirty="0">
                <a:solidFill>
                  <a:srgbClr val="FF0000"/>
                </a:solidFill>
              </a:rPr>
              <a:t>构成</a:t>
            </a:r>
            <a:r>
              <a:rPr lang="zh-CN" altLang="en-US" sz="2400" b="1" dirty="0"/>
              <a:t>”、 “</a:t>
            </a:r>
            <a:r>
              <a:rPr lang="zh-CN" altLang="en-US" sz="2400" b="1" dirty="0">
                <a:solidFill>
                  <a:srgbClr val="FF0000"/>
                </a:solidFill>
              </a:rPr>
              <a:t>包含</a:t>
            </a:r>
            <a:r>
              <a:rPr lang="zh-CN" altLang="en-US" sz="2400" b="1" dirty="0"/>
              <a:t>”、 “</a:t>
            </a:r>
            <a:r>
              <a:rPr lang="zh-CN" altLang="en-US" sz="2400" b="1" dirty="0">
                <a:solidFill>
                  <a:srgbClr val="FF0000"/>
                </a:solidFill>
              </a:rPr>
              <a:t>是</a:t>
            </a:r>
            <a:r>
              <a:rPr lang="en-US" altLang="zh-CN" sz="2400" b="1" dirty="0">
                <a:solidFill>
                  <a:srgbClr val="FF0000"/>
                </a:solidFill>
              </a:rPr>
              <a:t>…</a:t>
            </a:r>
            <a:r>
              <a:rPr lang="zh-CN" altLang="en-US" sz="2400" b="1" dirty="0">
                <a:solidFill>
                  <a:srgbClr val="FF0000"/>
                </a:solidFill>
              </a:rPr>
              <a:t>的一部分</a:t>
            </a:r>
            <a:r>
              <a:rPr lang="zh-CN" altLang="en-US" sz="2400" b="1" dirty="0"/>
              <a:t>”的关系。 </a:t>
            </a:r>
          </a:p>
        </p:txBody>
      </p:sp>
      <p:pic>
        <p:nvPicPr>
          <p:cNvPr id="84998" name="Picture 6">
            <a:extLst>
              <a:ext uri="{FF2B5EF4-FFF2-40B4-BE49-F238E27FC236}">
                <a16:creationId xmlns:a16="http://schemas.microsoft.com/office/drawing/2014/main" id="{F489133E-A2F3-4147-99B6-E8CE5EC1FAC6}"/>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410200" y="4038600"/>
            <a:ext cx="29527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84999" name="Object 7">
            <a:extLst>
              <a:ext uri="{FF2B5EF4-FFF2-40B4-BE49-F238E27FC236}">
                <a16:creationId xmlns:a16="http://schemas.microsoft.com/office/drawing/2014/main" id="{483069E9-8030-1846-9A9C-28CFCE9EAFEA}"/>
              </a:ext>
            </a:extLst>
          </p:cNvPr>
          <p:cNvGraphicFramePr>
            <a:graphicFrameLocks noGrp="1" noChangeAspect="1"/>
          </p:cNvGraphicFramePr>
          <p:nvPr>
            <p:ph sz="quarter" idx="3"/>
          </p:nvPr>
        </p:nvGraphicFramePr>
        <p:xfrm>
          <a:off x="685800" y="4343400"/>
          <a:ext cx="4343400" cy="2051050"/>
        </p:xfrm>
        <a:graphic>
          <a:graphicData uri="http://schemas.openxmlformats.org/presentationml/2006/ole">
            <mc:AlternateContent xmlns:mc="http://schemas.openxmlformats.org/markup-compatibility/2006">
              <mc:Choice xmlns:v="urn:schemas-microsoft-com:vml" Requires="v">
                <p:oleObj spid="_x0000_s96341" r:id="rId4" imgW="965200" imgH="457200" progId="Visio.Drawing.6">
                  <p:embed/>
                </p:oleObj>
              </mc:Choice>
              <mc:Fallback>
                <p:oleObj r:id="rId4" imgW="965200" imgH="457200" progId="Visio.Drawing.6">
                  <p:embed/>
                  <p:pic>
                    <p:nvPicPr>
                      <p:cNvPr id="84999" name="Object 7">
                        <a:extLst>
                          <a:ext uri="{FF2B5EF4-FFF2-40B4-BE49-F238E27FC236}">
                            <a16:creationId xmlns:a16="http://schemas.microsoft.com/office/drawing/2014/main" id="{483069E9-8030-1846-9A9C-28CFCE9EAF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343400"/>
                        <a:ext cx="4343400" cy="205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5001" name="Picture 9">
            <a:extLst>
              <a:ext uri="{FF2B5EF4-FFF2-40B4-BE49-F238E27FC236}">
                <a16:creationId xmlns:a16="http://schemas.microsoft.com/office/drawing/2014/main" id="{30E19D3A-F4CB-2A46-9755-D5F655AD30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371600"/>
            <a:ext cx="4191000"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a:extLst>
              <a:ext uri="{FF2B5EF4-FFF2-40B4-BE49-F238E27FC236}">
                <a16:creationId xmlns:a16="http://schemas.microsoft.com/office/drawing/2014/main" id="{918B6DC5-0B48-984D-90FA-AB04FF5BA1F1}"/>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0" name="文本框 9">
            <a:extLst>
              <a:ext uri="{FF2B5EF4-FFF2-40B4-BE49-F238E27FC236}">
                <a16:creationId xmlns:a16="http://schemas.microsoft.com/office/drawing/2014/main" id="{526523B4-1097-2547-9B4F-A7E9AF52C271}"/>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聚合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1176497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a:extLst>
              <a:ext uri="{FF2B5EF4-FFF2-40B4-BE49-F238E27FC236}">
                <a16:creationId xmlns:a16="http://schemas.microsoft.com/office/drawing/2014/main" id="{FF0F3624-E5D6-2A40-9832-C2441C3010B3}"/>
              </a:ext>
            </a:extLst>
          </p:cNvPr>
          <p:cNvSpPr>
            <a:spLocks noGrp="1" noChangeArrowheads="1"/>
          </p:cNvSpPr>
          <p:nvPr>
            <p:ph type="body" idx="1"/>
          </p:nvPr>
        </p:nvSpPr>
        <p:spPr>
          <a:xfrm>
            <a:off x="330641" y="1648969"/>
            <a:ext cx="8482718" cy="2748455"/>
          </a:xfrm>
        </p:spPr>
        <p:txBody>
          <a:bodyPr>
            <a:noAutofit/>
          </a:bodyPr>
          <a:lstStyle/>
          <a:p>
            <a:pPr>
              <a:lnSpc>
                <a:spcPct val="120000"/>
              </a:lnSpc>
            </a:pPr>
            <a:r>
              <a:rPr lang="zh-Hans" altLang="en-US" sz="2600" b="1" dirty="0">
                <a:solidFill>
                  <a:srgbClr val="FF0000"/>
                </a:solidFill>
                <a:latin typeface="Heiti SC Medium" pitchFamily="2" charset="-128"/>
                <a:ea typeface="Heiti SC Medium" pitchFamily="2" charset="-128"/>
              </a:rPr>
              <a:t>共享聚合</a:t>
            </a:r>
            <a:endParaRPr lang="en-US" altLang="zh-CN" sz="2600" b="1" dirty="0">
              <a:solidFill>
                <a:srgbClr val="FF0000"/>
              </a:solidFill>
              <a:latin typeface="Heiti SC Medium" pitchFamily="2" charset="-128"/>
              <a:ea typeface="Heiti SC Medium" pitchFamily="2" charset="-128"/>
            </a:endParaRPr>
          </a:p>
          <a:p>
            <a:pPr>
              <a:lnSpc>
                <a:spcPct val="120000"/>
              </a:lnSpc>
            </a:pPr>
            <a:r>
              <a:rPr lang="zh-CN" altLang="en-US" sz="2200" b="1" dirty="0"/>
              <a:t>如果聚合关系中的处于部分方的对象同时参与了</a:t>
            </a:r>
            <a:r>
              <a:rPr lang="zh-CN" altLang="en-US" sz="2200" b="1" dirty="0">
                <a:solidFill>
                  <a:srgbClr val="FF0000"/>
                </a:solidFill>
              </a:rPr>
              <a:t>多个处于整体方对象的构成</a:t>
            </a:r>
            <a:r>
              <a:rPr lang="zh-CN" altLang="en-US" sz="2200" b="1" dirty="0"/>
              <a:t>，则该聚合称为</a:t>
            </a:r>
            <a:r>
              <a:rPr lang="zh-CN" altLang="en-US" sz="2200" b="1" dirty="0">
                <a:solidFill>
                  <a:srgbClr val="00B050"/>
                </a:solidFill>
              </a:rPr>
              <a:t>共享聚合</a:t>
            </a:r>
            <a:r>
              <a:rPr lang="zh-CN" altLang="en-US" sz="2200" b="1" dirty="0"/>
              <a:t>。</a:t>
            </a:r>
          </a:p>
          <a:p>
            <a:pPr>
              <a:lnSpc>
                <a:spcPct val="120000"/>
              </a:lnSpc>
            </a:pPr>
            <a:r>
              <a:rPr lang="zh-CN" altLang="en-US" sz="2200" b="1" dirty="0">
                <a:solidFill>
                  <a:srgbClr val="000099"/>
                </a:solidFill>
              </a:rPr>
              <a:t>例如：一个球队（整体方）由多个球员（部分方）组成，但是一个球员还可能参加多个球队，球队和球员的这种关系就是共享聚合。</a:t>
            </a:r>
          </a:p>
          <a:p>
            <a:pPr>
              <a:lnSpc>
                <a:spcPct val="120000"/>
              </a:lnSpc>
            </a:pPr>
            <a:r>
              <a:rPr lang="zh-CN" altLang="en-US" sz="2200" b="1" dirty="0">
                <a:solidFill>
                  <a:srgbClr val="800000"/>
                </a:solidFill>
              </a:rPr>
              <a:t>共享聚合关系可以通过聚合的多重性反应出来。如果作为整体方的类的多重性不是</a:t>
            </a:r>
            <a:r>
              <a:rPr lang="en-US" altLang="zh-CN" sz="2200" b="1" dirty="0">
                <a:solidFill>
                  <a:srgbClr val="800000"/>
                </a:solidFill>
              </a:rPr>
              <a:t>1</a:t>
            </a:r>
            <a:r>
              <a:rPr lang="zh-CN" altLang="en-US" sz="2200" b="1" dirty="0">
                <a:solidFill>
                  <a:srgbClr val="800000"/>
                </a:solidFill>
              </a:rPr>
              <a:t>，该聚合就是共享聚合。</a:t>
            </a:r>
          </a:p>
        </p:txBody>
      </p:sp>
      <p:pic>
        <p:nvPicPr>
          <p:cNvPr id="234500" name="Picture 4">
            <a:extLst>
              <a:ext uri="{FF2B5EF4-FFF2-40B4-BE49-F238E27FC236}">
                <a16:creationId xmlns:a16="http://schemas.microsoft.com/office/drawing/2014/main" id="{BA70EABD-89A3-9144-B431-82265235E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30" y="5126328"/>
            <a:ext cx="6477000" cy="160178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675121A-5759-5F41-A768-70E40221C6D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048BDF9-6554-AE49-9B43-F6B8014DD56A}"/>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聚合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750524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6" name="Picture 4">
            <a:extLst>
              <a:ext uri="{FF2B5EF4-FFF2-40B4-BE49-F238E27FC236}">
                <a16:creationId xmlns:a16="http://schemas.microsoft.com/office/drawing/2014/main" id="{9F9B7CEB-2D3D-CB4C-8AE9-5CF910A02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56" y="2424835"/>
            <a:ext cx="7848600" cy="42957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F76C3DC9-B28D-0C4F-ABA4-12B23532FD17}"/>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30BF6C47-F785-DB44-BA39-A025BCF3CCF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聚合</a:t>
            </a:r>
            <a:r>
              <a:rPr kumimoji="1" lang="zh-CN" altLang="en-US" sz="2400" b="1" dirty="0">
                <a:solidFill>
                  <a:srgbClr val="FF0000"/>
                </a:solidFill>
                <a:latin typeface="Heiti SC Medium" pitchFamily="2" charset="-128"/>
                <a:ea typeface="Heiti SC Medium" pitchFamily="2" charset="-128"/>
              </a:rPr>
              <a:t>关联</a:t>
            </a:r>
          </a:p>
        </p:txBody>
      </p:sp>
      <p:sp>
        <p:nvSpPr>
          <p:cNvPr id="2" name="矩形 1">
            <a:extLst>
              <a:ext uri="{FF2B5EF4-FFF2-40B4-BE49-F238E27FC236}">
                <a16:creationId xmlns:a16="http://schemas.microsoft.com/office/drawing/2014/main" id="{B9F4680E-F68C-7D46-AB88-CF4DF07A9DD7}"/>
              </a:ext>
            </a:extLst>
          </p:cNvPr>
          <p:cNvSpPr/>
          <p:nvPr/>
        </p:nvSpPr>
        <p:spPr>
          <a:xfrm>
            <a:off x="663848" y="2055503"/>
            <a:ext cx="5784249" cy="461665"/>
          </a:xfrm>
          <a:prstGeom prst="rect">
            <a:avLst/>
          </a:prstGeom>
        </p:spPr>
        <p:txBody>
          <a:bodyPr wrap="square">
            <a:spAutoFit/>
          </a:bodyPr>
          <a:lstStyle/>
          <a:p>
            <a:r>
              <a:rPr lang="zh-CN" altLang="en-US" sz="2400" dirty="0"/>
              <a:t>可以在</a:t>
            </a:r>
            <a:r>
              <a:rPr lang="zh-CN" altLang="en-US" sz="2400" dirty="0">
                <a:solidFill>
                  <a:srgbClr val="FF0000"/>
                </a:solidFill>
              </a:rPr>
              <a:t>聚合关系</a:t>
            </a:r>
            <a:r>
              <a:rPr lang="zh-CN" altLang="en-US" sz="2400" dirty="0"/>
              <a:t> 上建立约束</a:t>
            </a:r>
          </a:p>
        </p:txBody>
      </p:sp>
    </p:spTree>
    <p:extLst>
      <p:ext uri="{BB962C8B-B14F-4D97-AF65-F5344CB8AC3E}">
        <p14:creationId xmlns:p14="http://schemas.microsoft.com/office/powerpoint/2010/main" val="350124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00EB4E05-104B-114A-A21F-B1270A624F01}"/>
              </a:ext>
            </a:extLst>
          </p:cNvPr>
          <p:cNvSpPr>
            <a:spLocks noGrp="1" noChangeArrowheads="1"/>
          </p:cNvSpPr>
          <p:nvPr>
            <p:ph type="body" idx="1"/>
          </p:nvPr>
        </p:nvSpPr>
        <p:spPr/>
        <p:txBody>
          <a:bodyPr>
            <a:normAutofit/>
          </a:bodyPr>
          <a:lstStyle/>
          <a:p>
            <a:pPr marL="609600" indent="-609600">
              <a:lnSpc>
                <a:spcPct val="90000"/>
              </a:lnSpc>
              <a:buFont typeface="Wingdings" pitchFamily="2" charset="2"/>
              <a:buAutoNum type="circleNumDbPlain"/>
            </a:pPr>
            <a:r>
              <a:rPr lang="zh-CN" altLang="en-US" sz="2400" b="1" dirty="0"/>
              <a:t>类（</a:t>
            </a:r>
            <a:r>
              <a:rPr lang="en-US" altLang="zh-CN" sz="2400" b="1" dirty="0"/>
              <a:t>Class</a:t>
            </a:r>
            <a:r>
              <a:rPr lang="zh-CN" altLang="en-US" sz="2400" b="1" dirty="0"/>
              <a:t>）</a:t>
            </a:r>
          </a:p>
          <a:p>
            <a:pPr marL="609600" indent="-609600">
              <a:lnSpc>
                <a:spcPct val="90000"/>
              </a:lnSpc>
              <a:buFont typeface="Wingdings" pitchFamily="2" charset="2"/>
              <a:buAutoNum type="circleNumDbPlain"/>
            </a:pPr>
            <a:r>
              <a:rPr lang="zh-CN" altLang="en-US" sz="2400" b="1" dirty="0"/>
              <a:t>接口（</a:t>
            </a:r>
            <a:r>
              <a:rPr lang="en-US" altLang="zh-CN" sz="2400" b="1" dirty="0"/>
              <a:t>Interface</a:t>
            </a:r>
            <a:r>
              <a:rPr lang="zh-CN" altLang="en-US" sz="2400" b="1" dirty="0"/>
              <a:t>）</a:t>
            </a:r>
          </a:p>
          <a:p>
            <a:pPr marL="609600" indent="-609600">
              <a:lnSpc>
                <a:spcPct val="90000"/>
              </a:lnSpc>
              <a:buFont typeface="Wingdings" pitchFamily="2" charset="2"/>
              <a:buAutoNum type="circleNumDbPlain"/>
            </a:pPr>
            <a:r>
              <a:rPr lang="zh-CN" altLang="en-US" sz="2400" b="1" dirty="0"/>
              <a:t>依赖关系（</a:t>
            </a:r>
            <a:r>
              <a:rPr lang="en-US" altLang="zh-CN" sz="2400" b="1" dirty="0"/>
              <a:t>Dependency</a:t>
            </a:r>
            <a:r>
              <a:rPr lang="zh-CN" altLang="en-US" sz="2400" b="1" dirty="0"/>
              <a:t>）</a:t>
            </a:r>
          </a:p>
          <a:p>
            <a:pPr marL="609600" indent="-609600">
              <a:lnSpc>
                <a:spcPct val="90000"/>
              </a:lnSpc>
              <a:buFont typeface="Wingdings" pitchFamily="2" charset="2"/>
              <a:buAutoNum type="circleNumDbPlain"/>
            </a:pPr>
            <a:r>
              <a:rPr lang="zh-CN" altLang="en-US" sz="2400" b="1" dirty="0"/>
              <a:t>泛化关系（</a:t>
            </a:r>
            <a:r>
              <a:rPr lang="en-US" altLang="zh-CN" sz="2400" b="1" dirty="0"/>
              <a:t>Generalization</a:t>
            </a:r>
            <a:r>
              <a:rPr lang="zh-CN" altLang="en-US" sz="2400" b="1" dirty="0"/>
              <a:t>）</a:t>
            </a:r>
          </a:p>
          <a:p>
            <a:pPr marL="609600" indent="-609600">
              <a:lnSpc>
                <a:spcPct val="90000"/>
              </a:lnSpc>
              <a:buFont typeface="Wingdings" pitchFamily="2" charset="2"/>
              <a:buAutoNum type="circleNumDbPlain"/>
            </a:pPr>
            <a:r>
              <a:rPr lang="zh-CN" altLang="en-US" sz="2400" b="1" dirty="0"/>
              <a:t>关联关系（</a:t>
            </a:r>
            <a:r>
              <a:rPr lang="en-US" altLang="zh-CN" sz="2400" b="1" dirty="0"/>
              <a:t>Association</a:t>
            </a:r>
            <a:r>
              <a:rPr lang="zh-CN" altLang="en-US" sz="2400" b="1" dirty="0"/>
              <a:t>）</a:t>
            </a:r>
          </a:p>
          <a:p>
            <a:pPr marL="609600" indent="-609600">
              <a:lnSpc>
                <a:spcPct val="90000"/>
              </a:lnSpc>
              <a:buFont typeface="Wingdings" pitchFamily="2" charset="2"/>
              <a:buAutoNum type="circleNumDbPlain"/>
            </a:pPr>
            <a:r>
              <a:rPr lang="zh-CN" altLang="en-US" sz="2400" b="1" dirty="0"/>
              <a:t>实现关系（</a:t>
            </a:r>
            <a:r>
              <a:rPr lang="en-US" altLang="zh-CN" sz="2400" b="1" dirty="0"/>
              <a:t>Realization</a:t>
            </a:r>
            <a:r>
              <a:rPr lang="zh-CN" altLang="en-US" sz="2400" b="1" dirty="0"/>
              <a:t>） </a:t>
            </a:r>
          </a:p>
        </p:txBody>
      </p:sp>
      <p:sp>
        <p:nvSpPr>
          <p:cNvPr id="6" name="标题 1">
            <a:extLst>
              <a:ext uri="{FF2B5EF4-FFF2-40B4-BE49-F238E27FC236}">
                <a16:creationId xmlns:a16="http://schemas.microsoft.com/office/drawing/2014/main" id="{56D08BA0-6722-7742-886D-58B95A00DF10}"/>
              </a:ext>
            </a:extLst>
          </p:cNvPr>
          <p:cNvSpPr txBox="1">
            <a:spLocks/>
          </p:cNvSpPr>
          <p:nvPr/>
        </p:nvSpPr>
        <p:spPr>
          <a:xfrm>
            <a:off x="685800" y="484632"/>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E7738057-8BE1-E94B-8C5E-203BD65B85C5}"/>
              </a:ext>
            </a:extLst>
          </p:cNvPr>
          <p:cNvSpPr txBox="1"/>
          <p:nvPr/>
        </p:nvSpPr>
        <p:spPr>
          <a:xfrm>
            <a:off x="821410" y="1457103"/>
            <a:ext cx="407605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6608870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a:extLst>
              <a:ext uri="{FF2B5EF4-FFF2-40B4-BE49-F238E27FC236}">
                <a16:creationId xmlns:a16="http://schemas.microsoft.com/office/drawing/2014/main" id="{18F35EB4-1D5F-3741-A7ED-55F1B426AF36}"/>
              </a:ext>
            </a:extLst>
          </p:cNvPr>
          <p:cNvSpPr>
            <a:spLocks noGrp="1" noChangeArrowheads="1"/>
          </p:cNvSpPr>
          <p:nvPr>
            <p:ph type="body" sz="half" idx="1"/>
          </p:nvPr>
        </p:nvSpPr>
        <p:spPr>
          <a:xfrm>
            <a:off x="564929" y="1755228"/>
            <a:ext cx="7932683" cy="3652345"/>
          </a:xfrm>
        </p:spPr>
        <p:txBody>
          <a:bodyPr>
            <a:normAutofit/>
          </a:bodyPr>
          <a:lstStyle/>
          <a:p>
            <a:r>
              <a:rPr lang="zh-Hans" altLang="en-US" sz="2400" b="1" dirty="0">
                <a:solidFill>
                  <a:srgbClr val="FF000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pPr>
              <a:lnSpc>
                <a:spcPct val="90000"/>
              </a:lnSpc>
            </a:pPr>
            <a:r>
              <a:rPr lang="zh-CN" altLang="en-US" sz="2400" b="1" dirty="0"/>
              <a:t>聚合关系中的一种特殊情况，是更强形式的聚合，又称强聚合。</a:t>
            </a:r>
            <a:endParaRPr lang="zh-CN" altLang="en-US" sz="2400" b="1" dirty="0">
              <a:solidFill>
                <a:srgbClr val="FF0000"/>
              </a:solidFill>
            </a:endParaRPr>
          </a:p>
          <a:p>
            <a:pPr>
              <a:lnSpc>
                <a:spcPct val="90000"/>
              </a:lnSpc>
            </a:pPr>
            <a:r>
              <a:rPr lang="zh-CN" altLang="en-US" sz="2400" b="1" dirty="0"/>
              <a:t>成员对象的</a:t>
            </a:r>
            <a:r>
              <a:rPr lang="zh-CN" altLang="en-US" sz="2400" b="1" dirty="0">
                <a:solidFill>
                  <a:srgbClr val="00B0F0"/>
                </a:solidFill>
              </a:rPr>
              <a:t>生命周期</a:t>
            </a:r>
            <a:r>
              <a:rPr lang="zh-CN" altLang="en-US" sz="2400" b="1" dirty="0">
                <a:solidFill>
                  <a:srgbClr val="00B050"/>
                </a:solidFill>
              </a:rPr>
              <a:t>取决</a:t>
            </a:r>
            <a:r>
              <a:rPr lang="zh-CN" altLang="en-US" sz="2400" b="1" dirty="0"/>
              <a:t>于组合（强聚合）的生命周期</a:t>
            </a:r>
            <a:r>
              <a:rPr lang="zh-CN" altLang="en-US" sz="2400" b="1" dirty="0">
                <a:solidFill>
                  <a:srgbClr val="0033CC"/>
                </a:solidFill>
              </a:rPr>
              <a:t>。 </a:t>
            </a:r>
          </a:p>
          <a:p>
            <a:pPr>
              <a:lnSpc>
                <a:spcPct val="90000"/>
              </a:lnSpc>
            </a:pPr>
            <a:r>
              <a:rPr lang="zh-CN" altLang="en-US" sz="2400" b="1" dirty="0">
                <a:solidFill>
                  <a:srgbClr val="0033CC"/>
                </a:solidFill>
              </a:rPr>
              <a:t>部分类完全隶属于整体类。</a:t>
            </a:r>
            <a:endParaRPr lang="zh-CN" altLang="en-US" sz="2400" b="1" dirty="0"/>
          </a:p>
          <a:p>
            <a:pPr>
              <a:lnSpc>
                <a:spcPct val="90000"/>
              </a:lnSpc>
            </a:pPr>
            <a:r>
              <a:rPr lang="zh-CN" altLang="en-US" sz="2400" b="1" dirty="0"/>
              <a:t>不仅控制着成员对象的行为，而且控制着成员对象的创建和解构。 </a:t>
            </a:r>
          </a:p>
        </p:txBody>
      </p:sp>
      <p:sp>
        <p:nvSpPr>
          <p:cNvPr id="6" name="标题 1">
            <a:extLst>
              <a:ext uri="{FF2B5EF4-FFF2-40B4-BE49-F238E27FC236}">
                <a16:creationId xmlns:a16="http://schemas.microsoft.com/office/drawing/2014/main" id="{2298352A-743A-EB4A-9A83-24395B1E8FC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60D8A94F-2572-D047-8214-3DA1F4EFCEF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4984562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8" name="Picture 4">
            <a:extLst>
              <a:ext uri="{FF2B5EF4-FFF2-40B4-BE49-F238E27FC236}">
                <a16:creationId xmlns:a16="http://schemas.microsoft.com/office/drawing/2014/main" id="{31744286-F599-4043-8AE3-89ED3EE72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1000"/>
            <a:ext cx="32893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231429" name="Picture 5">
            <a:extLst>
              <a:ext uri="{FF2B5EF4-FFF2-40B4-BE49-F238E27FC236}">
                <a16:creationId xmlns:a16="http://schemas.microsoft.com/office/drawing/2014/main" id="{FA1E7DB8-B3BC-7141-80ED-5B3C3404C065}"/>
              </a:ext>
            </a:extLst>
          </p:cNvPr>
          <p:cNvPicPr>
            <a:picLocks noGrp="1" noChangeAspect="1" noChangeArrowheads="1"/>
          </p:cNvPicPr>
          <p:nvPr>
            <p:ph type="title"/>
          </p:nvPr>
        </p:nvPicPr>
        <p:blipFill>
          <a:blip r:embed="rId4">
            <a:extLst>
              <a:ext uri="{28A0092B-C50C-407E-A947-70E740481C1C}">
                <a14:useLocalDpi xmlns:a14="http://schemas.microsoft.com/office/drawing/2010/main" val="0"/>
              </a:ext>
            </a:extLst>
          </a:blip>
          <a:srcRect/>
          <a:stretch>
            <a:fillRect/>
          </a:stretch>
        </p:blipFill>
        <p:spPr>
          <a:xfrm>
            <a:off x="0" y="0"/>
            <a:ext cx="5257800" cy="3200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1430" name="Picture 6">
            <a:extLst>
              <a:ext uri="{FF2B5EF4-FFF2-40B4-BE49-F238E27FC236}">
                <a16:creationId xmlns:a16="http://schemas.microsoft.com/office/drawing/2014/main" id="{3ABB10F6-1EE3-6046-8AD5-52B5A2B6697D}"/>
              </a:ext>
            </a:extLst>
          </p:cNvPr>
          <p:cNvPicPr>
            <a:picLocks noGrp="1" noChangeAspect="1" noChangeArrowheads="1"/>
          </p:cNvPicPr>
          <p:nvPr>
            <p:ph type="body" idx="1"/>
          </p:nvPr>
        </p:nvPicPr>
        <p:blipFill>
          <a:blip r:embed="rId5">
            <a:extLst>
              <a:ext uri="{28A0092B-C50C-407E-A947-70E740481C1C}">
                <a14:useLocalDpi xmlns:a14="http://schemas.microsoft.com/office/drawing/2010/main" val="0"/>
              </a:ext>
            </a:extLst>
          </a:blip>
          <a:srcRect/>
          <a:stretch>
            <a:fillRect/>
          </a:stretch>
        </p:blipFill>
        <p:spPr>
          <a:xfrm>
            <a:off x="304800" y="3324225"/>
            <a:ext cx="4953000" cy="3533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图片 1"/>
          <p:cNvPicPr>
            <a:picLocks noChangeAspect="1"/>
          </p:cNvPicPr>
          <p:nvPr/>
        </p:nvPicPr>
        <p:blipFill>
          <a:blip r:embed="rId6"/>
          <a:stretch>
            <a:fillRect/>
          </a:stretch>
        </p:blipFill>
        <p:spPr>
          <a:xfrm>
            <a:off x="5144862" y="381000"/>
            <a:ext cx="4114047" cy="4931062"/>
          </a:xfrm>
          <a:prstGeom prst="rect">
            <a:avLst/>
          </a:prstGeom>
        </p:spPr>
      </p:pic>
      <p:sp>
        <p:nvSpPr>
          <p:cNvPr id="3" name="矩形 2"/>
          <p:cNvSpPr/>
          <p:nvPr/>
        </p:nvSpPr>
        <p:spPr>
          <a:xfrm>
            <a:off x="5470448" y="5624111"/>
            <a:ext cx="3576164" cy="1015663"/>
          </a:xfrm>
          <a:prstGeom prst="rect">
            <a:avLst/>
          </a:prstGeom>
        </p:spPr>
        <p:txBody>
          <a:bodyPr wrap="square">
            <a:spAutoFit/>
          </a:bodyPr>
          <a:lstStyle/>
          <a:p>
            <a:r>
              <a:rPr lang="en-US" altLang="zh-CN" sz="2000" b="1" dirty="0">
                <a:solidFill>
                  <a:srgbClr val="00B0F0"/>
                </a:solidFill>
              </a:rPr>
              <a:t>Rose</a:t>
            </a:r>
            <a:r>
              <a:rPr lang="zh-CN" altLang="en-US" sz="2000" b="1" dirty="0">
                <a:solidFill>
                  <a:srgbClr val="00B0F0"/>
                </a:solidFill>
              </a:rPr>
              <a:t>里面没有直接的组合图符。需要在聚合符号基础上，进行修改。</a:t>
            </a:r>
          </a:p>
        </p:txBody>
      </p:sp>
    </p:spTree>
    <p:extLst>
      <p:ext uri="{BB962C8B-B14F-4D97-AF65-F5344CB8AC3E}">
        <p14:creationId xmlns:p14="http://schemas.microsoft.com/office/powerpoint/2010/main" val="129127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a:extLst>
              <a:ext uri="{FF2B5EF4-FFF2-40B4-BE49-F238E27FC236}">
                <a16:creationId xmlns:a16="http://schemas.microsoft.com/office/drawing/2014/main" id="{ACDDE832-1C13-F54F-AAB2-1FFD20995312}"/>
              </a:ext>
            </a:extLst>
          </p:cNvPr>
          <p:cNvSpPr>
            <a:spLocks noGrp="1" noChangeArrowheads="1"/>
          </p:cNvSpPr>
          <p:nvPr>
            <p:ph type="body" idx="1"/>
          </p:nvPr>
        </p:nvSpPr>
        <p:spPr/>
        <p:txBody>
          <a:bodyPr/>
          <a:lstStyle/>
          <a:p>
            <a:endParaRPr lang="zh-CN" altLang="zh-CN"/>
          </a:p>
        </p:txBody>
      </p:sp>
      <p:pic>
        <p:nvPicPr>
          <p:cNvPr id="232452" name="Picture 4">
            <a:extLst>
              <a:ext uri="{FF2B5EF4-FFF2-40B4-BE49-F238E27FC236}">
                <a16:creationId xmlns:a16="http://schemas.microsoft.com/office/drawing/2014/main" id="{942EB51C-6F03-F94B-8219-3207D900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55" y="1609247"/>
            <a:ext cx="6019800" cy="5130511"/>
          </a:xfrm>
          <a:prstGeom prst="rect">
            <a:avLst/>
          </a:prstGeom>
          <a:noFill/>
          <a:extLst>
            <a:ext uri="{909E8E84-426E-40DD-AFC4-6F175D3DCCD1}">
              <a14:hiddenFill xmlns:a14="http://schemas.microsoft.com/office/drawing/2010/main">
                <a:solidFill>
                  <a:srgbClr val="FFFFFF"/>
                </a:solidFill>
              </a14:hiddenFill>
            </a:ext>
          </a:extLst>
        </p:spPr>
      </p:pic>
      <p:sp>
        <p:nvSpPr>
          <p:cNvPr id="232453" name="AutoShape 5">
            <a:extLst>
              <a:ext uri="{FF2B5EF4-FFF2-40B4-BE49-F238E27FC236}">
                <a16:creationId xmlns:a16="http://schemas.microsoft.com/office/drawing/2014/main" id="{EC6BB979-4108-4045-BF74-FD37C339DBFC}"/>
              </a:ext>
            </a:extLst>
          </p:cNvPr>
          <p:cNvSpPr>
            <a:spLocks noChangeArrowheads="1"/>
          </p:cNvSpPr>
          <p:nvPr/>
        </p:nvSpPr>
        <p:spPr bwMode="auto">
          <a:xfrm>
            <a:off x="7086600" y="1752600"/>
            <a:ext cx="2057400" cy="3124200"/>
          </a:xfrm>
          <a:prstGeom prst="wedgeRectCallout">
            <a:avLst>
              <a:gd name="adj1" fmla="val -62269"/>
              <a:gd name="adj2" fmla="val -88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组合的实现方式一般是将部分类中的对象作为整体类的成员对象，将部分类封装在整体类中。</a:t>
            </a:r>
          </a:p>
        </p:txBody>
      </p:sp>
      <p:sp>
        <p:nvSpPr>
          <p:cNvPr id="6" name="标题 1">
            <a:extLst>
              <a:ext uri="{FF2B5EF4-FFF2-40B4-BE49-F238E27FC236}">
                <a16:creationId xmlns:a16="http://schemas.microsoft.com/office/drawing/2014/main" id="{3D1612A0-2006-CB49-989F-8CF31C749580}"/>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64D17E23-2DCC-6E4D-AA95-241390D70E7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
        <p:nvSpPr>
          <p:cNvPr id="232450" name="Rectangle 2">
            <a:extLst>
              <a:ext uri="{FF2B5EF4-FFF2-40B4-BE49-F238E27FC236}">
                <a16:creationId xmlns:a16="http://schemas.microsoft.com/office/drawing/2014/main" id="{0EA589F6-5790-264A-826B-3101EBF8780D}"/>
              </a:ext>
            </a:extLst>
          </p:cNvPr>
          <p:cNvSpPr>
            <a:spLocks noGrp="1" noChangeArrowheads="1"/>
          </p:cNvSpPr>
          <p:nvPr>
            <p:ph type="title"/>
          </p:nvPr>
        </p:nvSpPr>
        <p:spPr>
          <a:xfrm>
            <a:off x="4868562" y="5532437"/>
            <a:ext cx="4036541" cy="639763"/>
          </a:xfrm>
        </p:spPr>
        <p:txBody>
          <a:bodyPr>
            <a:normAutofit fontScale="90000"/>
          </a:bodyPr>
          <a:lstStyle/>
          <a:p>
            <a:r>
              <a:rPr lang="zh-CN" altLang="en-US" sz="3200" dirty="0">
                <a:solidFill>
                  <a:srgbClr val="FF0000"/>
                </a:solidFill>
              </a:rPr>
              <a:t>聚合和组合的两端也可以添加角色和多重性。</a:t>
            </a:r>
          </a:p>
        </p:txBody>
      </p:sp>
    </p:spTree>
    <p:extLst>
      <p:ext uri="{BB962C8B-B14F-4D97-AF65-F5344CB8AC3E}">
        <p14:creationId xmlns:p14="http://schemas.microsoft.com/office/powerpoint/2010/main" val="9781438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a:extLst>
              <a:ext uri="{FF2B5EF4-FFF2-40B4-BE49-F238E27FC236}">
                <a16:creationId xmlns:a16="http://schemas.microsoft.com/office/drawing/2014/main" id="{6A1F309F-6E4B-734A-AFD9-235E7392CC5C}"/>
              </a:ext>
            </a:extLst>
          </p:cNvPr>
          <p:cNvSpPr>
            <a:spLocks noGrp="1" noChangeArrowheads="1"/>
          </p:cNvSpPr>
          <p:nvPr>
            <p:ph type="body" idx="1"/>
          </p:nvPr>
        </p:nvSpPr>
        <p:spPr>
          <a:xfrm>
            <a:off x="228600" y="2081048"/>
            <a:ext cx="8686800" cy="4472152"/>
          </a:xfrm>
        </p:spPr>
        <p:txBody>
          <a:bodyPr>
            <a:noAutofit/>
          </a:bodyPr>
          <a:lstStyle/>
          <a:p>
            <a:pPr>
              <a:lnSpc>
                <a:spcPct val="90000"/>
              </a:lnSpc>
            </a:pPr>
            <a:r>
              <a:rPr lang="zh-Hans" altLang="en-US" sz="2400" b="1" dirty="0">
                <a:solidFill>
                  <a:srgbClr val="FF0000"/>
                </a:solidFill>
                <a:latin typeface="Heiti SC Medium" pitchFamily="2" charset="-128"/>
                <a:ea typeface="Heiti SC Medium" pitchFamily="2" charset="-128"/>
              </a:rPr>
              <a:t>聚合与组合的区别</a:t>
            </a:r>
            <a:endParaRPr lang="en-US" altLang="zh-CN" sz="2400" b="1" dirty="0">
              <a:solidFill>
                <a:srgbClr val="FF0000"/>
              </a:solidFill>
              <a:latin typeface="Heiti SC Medium" pitchFamily="2" charset="-128"/>
              <a:ea typeface="Heiti SC Medium" pitchFamily="2" charset="-128"/>
            </a:endParaRPr>
          </a:p>
          <a:p>
            <a:pPr>
              <a:lnSpc>
                <a:spcPct val="90000"/>
              </a:lnSpc>
            </a:pPr>
            <a:r>
              <a:rPr lang="zh-CN" altLang="en-US" sz="2400" b="1" dirty="0"/>
              <a:t>聚合关系表示事物的整体</a:t>
            </a:r>
            <a:r>
              <a:rPr lang="en-US" altLang="zh-CN" sz="2400" b="1" dirty="0"/>
              <a:t>/</a:t>
            </a:r>
            <a:r>
              <a:rPr lang="zh-CN" altLang="en-US" sz="2400" b="1" dirty="0"/>
              <a:t>部分关系的较弱的情况，组合关系表示事物的整体</a:t>
            </a:r>
            <a:r>
              <a:rPr lang="en-US" altLang="zh-CN" sz="2400" b="1" dirty="0"/>
              <a:t>/</a:t>
            </a:r>
            <a:r>
              <a:rPr lang="zh-CN" altLang="en-US" sz="2400" b="1" dirty="0"/>
              <a:t>部分关系的较强的情况。</a:t>
            </a:r>
          </a:p>
          <a:p>
            <a:pPr>
              <a:lnSpc>
                <a:spcPct val="90000"/>
              </a:lnSpc>
            </a:pPr>
            <a:r>
              <a:rPr lang="zh-CN" altLang="en-US" sz="2400" b="1" dirty="0">
                <a:solidFill>
                  <a:srgbClr val="800000"/>
                </a:solidFill>
              </a:rPr>
              <a:t>在聚集关系中，代表部分事物的对象可以属于</a:t>
            </a:r>
            <a:r>
              <a:rPr lang="zh-CN" altLang="en-US" sz="2400" b="1" dirty="0">
                <a:solidFill>
                  <a:srgbClr val="00B050"/>
                </a:solidFill>
              </a:rPr>
              <a:t>多个聚集对象</a:t>
            </a:r>
            <a:r>
              <a:rPr lang="zh-CN" altLang="en-US" sz="2400" b="1" dirty="0">
                <a:solidFill>
                  <a:srgbClr val="800000"/>
                </a:solidFill>
              </a:rPr>
              <a:t>，可以为多个聚集对象所共享，而且聚集对象可以</a:t>
            </a:r>
            <a:r>
              <a:rPr lang="zh-CN" altLang="en-US" sz="2400" b="1" dirty="0">
                <a:solidFill>
                  <a:srgbClr val="00B050"/>
                </a:solidFill>
              </a:rPr>
              <a:t>随时改变它所从属的聚集对象</a:t>
            </a:r>
            <a:r>
              <a:rPr lang="zh-CN" altLang="en-US" sz="2400" b="1" dirty="0">
                <a:solidFill>
                  <a:srgbClr val="800000"/>
                </a:solidFill>
              </a:rPr>
              <a:t>。代表部分事物的对象</a:t>
            </a:r>
            <a:r>
              <a:rPr lang="zh-CN" altLang="en-US" sz="2400" b="1" dirty="0">
                <a:solidFill>
                  <a:srgbClr val="00B050"/>
                </a:solidFill>
              </a:rPr>
              <a:t>与</a:t>
            </a:r>
            <a:r>
              <a:rPr lang="zh-CN" altLang="en-US" sz="2400" b="1" dirty="0">
                <a:solidFill>
                  <a:srgbClr val="800000"/>
                </a:solidFill>
              </a:rPr>
              <a:t>代表聚集事物的对象的</a:t>
            </a:r>
            <a:r>
              <a:rPr lang="zh-CN" altLang="en-US" sz="2400" b="1" dirty="0">
                <a:solidFill>
                  <a:srgbClr val="00B050"/>
                </a:solidFill>
              </a:rPr>
              <a:t>生存期无关，一旦删除了聚集对象</a:t>
            </a:r>
            <a:r>
              <a:rPr lang="zh-CN" altLang="en-US" sz="2400" b="1" dirty="0">
                <a:solidFill>
                  <a:srgbClr val="800000"/>
                </a:solidFill>
              </a:rPr>
              <a:t>，</a:t>
            </a:r>
            <a:r>
              <a:rPr lang="zh-CN" altLang="en-US" sz="2400" b="1" dirty="0">
                <a:solidFill>
                  <a:srgbClr val="00B050"/>
                </a:solidFill>
              </a:rPr>
              <a:t>不一定也随即删除代表部分事物的对象。</a:t>
            </a:r>
          </a:p>
          <a:p>
            <a:pPr>
              <a:lnSpc>
                <a:spcPct val="90000"/>
              </a:lnSpc>
            </a:pPr>
            <a:r>
              <a:rPr lang="zh-CN" altLang="en-US" sz="2400" b="1" dirty="0">
                <a:solidFill>
                  <a:srgbClr val="000099"/>
                </a:solidFill>
              </a:rPr>
              <a:t>在组合关系中，代表</a:t>
            </a:r>
            <a:r>
              <a:rPr lang="zh-CN" altLang="en-US" sz="2400" b="1" dirty="0">
                <a:solidFill>
                  <a:srgbClr val="00B050"/>
                </a:solidFill>
              </a:rPr>
              <a:t>整体事物</a:t>
            </a:r>
            <a:r>
              <a:rPr lang="zh-CN" altLang="en-US" sz="2400" b="1" dirty="0">
                <a:solidFill>
                  <a:srgbClr val="000099"/>
                </a:solidFill>
              </a:rPr>
              <a:t>的对象</a:t>
            </a:r>
            <a:r>
              <a:rPr lang="zh-CN" altLang="en-US" sz="2400" b="1" dirty="0">
                <a:solidFill>
                  <a:srgbClr val="00B050"/>
                </a:solidFill>
              </a:rPr>
              <a:t>负责</a:t>
            </a:r>
            <a:r>
              <a:rPr lang="zh-CN" altLang="en-US" sz="2400" b="1" dirty="0">
                <a:solidFill>
                  <a:srgbClr val="000099"/>
                </a:solidFill>
              </a:rPr>
              <a:t>创建和删除代表</a:t>
            </a:r>
            <a:r>
              <a:rPr lang="zh-CN" altLang="en-US" sz="2400" b="1" dirty="0">
                <a:solidFill>
                  <a:srgbClr val="00B050"/>
                </a:solidFill>
              </a:rPr>
              <a:t>部分事物的对象</a:t>
            </a:r>
            <a:r>
              <a:rPr lang="zh-CN" altLang="en-US" sz="2400" b="1" dirty="0">
                <a:solidFill>
                  <a:srgbClr val="000099"/>
                </a:solidFill>
              </a:rPr>
              <a:t>，代表部分事物的对象只属于一个组合对象。一旦删除了组合对象，也就随即删除了相应的代表部分事物的对象。</a:t>
            </a:r>
          </a:p>
        </p:txBody>
      </p:sp>
      <p:sp>
        <p:nvSpPr>
          <p:cNvPr id="4" name="标题 1">
            <a:extLst>
              <a:ext uri="{FF2B5EF4-FFF2-40B4-BE49-F238E27FC236}">
                <a16:creationId xmlns:a16="http://schemas.microsoft.com/office/drawing/2014/main" id="{CAB9C399-BB8F-D643-917E-A5BAFFB315BA}"/>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6753643-7D17-4848-944C-F3A617D53E4C}"/>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组合</a:t>
            </a:r>
            <a:r>
              <a:rPr kumimoji="1" lang="zh-CN" altLang="en-US" sz="2400" b="1" dirty="0">
                <a:solidFill>
                  <a:srgbClr val="FF0000"/>
                </a:solidFill>
                <a:latin typeface="Heiti SC Medium" pitchFamily="2" charset="-128"/>
                <a:ea typeface="Heiti SC Medium" pitchFamily="2" charset="-128"/>
              </a:rPr>
              <a:t>关联</a:t>
            </a:r>
          </a:p>
          <a:p>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5322440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a:extLst>
              <a:ext uri="{FF2B5EF4-FFF2-40B4-BE49-F238E27FC236}">
                <a16:creationId xmlns:a16="http://schemas.microsoft.com/office/drawing/2014/main" id="{3306F13F-D9AF-FB4B-BF8C-A0AD96ACB458}"/>
              </a:ext>
            </a:extLst>
          </p:cNvPr>
          <p:cNvSpPr>
            <a:spLocks noGrp="1" noChangeArrowheads="1"/>
          </p:cNvSpPr>
          <p:nvPr>
            <p:ph type="body" idx="1"/>
          </p:nvPr>
        </p:nvSpPr>
        <p:spPr>
          <a:xfrm>
            <a:off x="228600" y="1905000"/>
            <a:ext cx="4495800" cy="4800600"/>
          </a:xfrm>
        </p:spPr>
        <p:txBody>
          <a:bodyPr>
            <a:normAutofit/>
          </a:bodyPr>
          <a:lstStyle/>
          <a:p>
            <a:pPr>
              <a:lnSpc>
                <a:spcPct val="90000"/>
              </a:lnSpc>
            </a:pPr>
            <a:r>
              <a:rPr kumimoji="1" lang="zh-Hans" altLang="en-US" sz="2600" b="1" dirty="0">
                <a:solidFill>
                  <a:srgbClr val="FF0000"/>
                </a:solidFill>
                <a:latin typeface="Heiti SC Medium" pitchFamily="2" charset="-128"/>
                <a:ea typeface="Heiti SC Medium" pitchFamily="2" charset="-128"/>
              </a:rPr>
              <a:t>自反关联</a:t>
            </a:r>
            <a:endParaRPr kumimoji="1" lang="en-US" altLang="zh-CN" sz="2600" b="1" dirty="0">
              <a:solidFill>
                <a:srgbClr val="FF0000"/>
              </a:solidFill>
              <a:latin typeface="Heiti SC Medium" pitchFamily="2" charset="-128"/>
              <a:ea typeface="Heiti SC Medium" pitchFamily="2" charset="-128"/>
            </a:endParaRPr>
          </a:p>
          <a:p>
            <a:pPr>
              <a:lnSpc>
                <a:spcPct val="90000"/>
              </a:lnSpc>
            </a:pPr>
            <a:r>
              <a:rPr kumimoji="1" lang="zh-CN" altLang="en-US" sz="2400" b="1" dirty="0">
                <a:solidFill>
                  <a:srgbClr val="0033CC"/>
                </a:solidFill>
              </a:rPr>
              <a:t>一个类可能与它自己发生关联，这样的关联被称为自身关联。</a:t>
            </a:r>
          </a:p>
          <a:p>
            <a:pPr>
              <a:lnSpc>
                <a:spcPct val="90000"/>
              </a:lnSpc>
            </a:pPr>
            <a:endParaRPr kumimoji="1" lang="zh-CN" altLang="en-US" sz="2400" b="1" dirty="0">
              <a:solidFill>
                <a:srgbClr val="0033CC"/>
              </a:solidFill>
            </a:endParaRPr>
          </a:p>
          <a:p>
            <a:pPr>
              <a:lnSpc>
                <a:spcPct val="90000"/>
              </a:lnSpc>
            </a:pPr>
            <a:r>
              <a:rPr kumimoji="1" lang="zh-CN" altLang="en-US" sz="2400" b="1" dirty="0">
                <a:solidFill>
                  <a:srgbClr val="800000"/>
                </a:solidFill>
              </a:rPr>
              <a:t>当一个类的对象可以充当</a:t>
            </a:r>
            <a:r>
              <a:rPr kumimoji="1" lang="zh-CN" altLang="en-US" sz="2400" b="1" dirty="0">
                <a:solidFill>
                  <a:srgbClr val="00B050"/>
                </a:solidFill>
              </a:rPr>
              <a:t>多种角色</a:t>
            </a:r>
            <a:r>
              <a:rPr kumimoji="1" lang="zh-CN" altLang="en-US" sz="2400" b="1" dirty="0">
                <a:solidFill>
                  <a:srgbClr val="800000"/>
                </a:solidFill>
              </a:rPr>
              <a:t>时，</a:t>
            </a:r>
            <a:r>
              <a:rPr kumimoji="1" lang="zh-CN" altLang="en-US" sz="2400" b="1" dirty="0">
                <a:solidFill>
                  <a:srgbClr val="00B0F0"/>
                </a:solidFill>
              </a:rPr>
              <a:t>自身关联</a:t>
            </a:r>
            <a:r>
              <a:rPr kumimoji="1" lang="zh-CN" altLang="en-US" sz="2400" b="1" dirty="0">
                <a:solidFill>
                  <a:srgbClr val="800000"/>
                </a:solidFill>
              </a:rPr>
              <a:t>就可能发生。</a:t>
            </a:r>
          </a:p>
          <a:p>
            <a:pPr>
              <a:lnSpc>
                <a:spcPct val="90000"/>
              </a:lnSpc>
            </a:pPr>
            <a:endParaRPr kumimoji="1" lang="zh-CN" altLang="en-US" sz="2400" b="1" dirty="0">
              <a:solidFill>
                <a:srgbClr val="800000"/>
              </a:solidFill>
            </a:endParaRPr>
          </a:p>
          <a:p>
            <a:pPr>
              <a:lnSpc>
                <a:spcPct val="90000"/>
              </a:lnSpc>
            </a:pPr>
            <a:r>
              <a:rPr kumimoji="1" lang="en-US" altLang="zh-CN" sz="2400" b="1" dirty="0" err="1"/>
              <a:t>CarOccupant</a:t>
            </a:r>
            <a:r>
              <a:rPr kumimoji="1" lang="en-US" altLang="zh-CN" sz="2400" b="1" dirty="0"/>
              <a:t>(</a:t>
            </a:r>
            <a:r>
              <a:rPr kumimoji="1" lang="zh-CN" altLang="en-US" sz="2400" b="1" dirty="0"/>
              <a:t>车上的人</a:t>
            </a:r>
            <a:r>
              <a:rPr kumimoji="1" lang="en-US" altLang="zh-CN" sz="2400" b="1" dirty="0"/>
              <a:t>)</a:t>
            </a:r>
            <a:r>
              <a:rPr kumimoji="1" lang="zh-CN" altLang="en-US" sz="2400" b="1" dirty="0"/>
              <a:t>既可能是一个司机</a:t>
            </a:r>
            <a:r>
              <a:rPr kumimoji="1" lang="en-US" altLang="zh-CN" sz="2400" b="1" dirty="0"/>
              <a:t>(driver)</a:t>
            </a:r>
            <a:r>
              <a:rPr kumimoji="1" lang="zh-CN" altLang="en-US" sz="2400" b="1" dirty="0"/>
              <a:t>也可能是一个乘客</a:t>
            </a:r>
            <a:r>
              <a:rPr kumimoji="1" lang="en-US" altLang="zh-CN" sz="2400" b="1" dirty="0"/>
              <a:t>(passenger)</a:t>
            </a:r>
            <a:r>
              <a:rPr kumimoji="1" lang="zh-CN" altLang="en-US" sz="2400" b="1" dirty="0"/>
              <a:t>。</a:t>
            </a:r>
          </a:p>
          <a:p>
            <a:pPr>
              <a:lnSpc>
                <a:spcPct val="90000"/>
              </a:lnSpc>
            </a:pPr>
            <a:endParaRPr kumimoji="1" lang="en-US" altLang="zh-CN" sz="2600" b="1" dirty="0"/>
          </a:p>
        </p:txBody>
      </p:sp>
      <p:pic>
        <p:nvPicPr>
          <p:cNvPr id="139268" name="Picture 4">
            <a:extLst>
              <a:ext uri="{FF2B5EF4-FFF2-40B4-BE49-F238E27FC236}">
                <a16:creationId xmlns:a16="http://schemas.microsoft.com/office/drawing/2014/main" id="{8332A360-085F-3C4D-93B1-2419320F9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495800"/>
            <a:ext cx="3581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39271" name="Picture 7">
            <a:extLst>
              <a:ext uri="{FF2B5EF4-FFF2-40B4-BE49-F238E27FC236}">
                <a16:creationId xmlns:a16="http://schemas.microsoft.com/office/drawing/2014/main" id="{0FF27994-5511-D040-8C3E-A113BA765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533400"/>
            <a:ext cx="26670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39272" name="Picture 8">
            <a:extLst>
              <a:ext uri="{FF2B5EF4-FFF2-40B4-BE49-F238E27FC236}">
                <a16:creationId xmlns:a16="http://schemas.microsoft.com/office/drawing/2014/main" id="{4BDEC4CA-C6D9-8747-9877-97F439F206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0" y="2584450"/>
            <a:ext cx="2438400" cy="1720850"/>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F84F1935-3782-7F43-987E-7B53647D898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D517D6BB-B8AF-E743-8F43-097561CC6A95}"/>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8765388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498423D-D132-C845-964D-61346947B192}"/>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1DBCDEF-F02A-EB47-BDF4-7CF39919A270}"/>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
        <p:nvSpPr>
          <p:cNvPr id="2" name="矩形 1"/>
          <p:cNvSpPr/>
          <p:nvPr/>
        </p:nvSpPr>
        <p:spPr>
          <a:xfrm>
            <a:off x="2649484" y="6246672"/>
            <a:ext cx="3877985" cy="369332"/>
          </a:xfrm>
          <a:prstGeom prst="rect">
            <a:avLst/>
          </a:prstGeom>
        </p:spPr>
        <p:txBody>
          <a:bodyPr wrap="none">
            <a:spAutoFit/>
          </a:bodyPr>
          <a:lstStyle/>
          <a:p>
            <a:r>
              <a:rPr lang="zh-CN" altLang="en-US" dirty="0"/>
              <a:t>组合和聚合都可以用来表示自反关联</a:t>
            </a:r>
          </a:p>
        </p:txBody>
      </p:sp>
      <p:pic>
        <p:nvPicPr>
          <p:cNvPr id="3" name="图片 2"/>
          <p:cNvPicPr>
            <a:picLocks noChangeAspect="1"/>
          </p:cNvPicPr>
          <p:nvPr/>
        </p:nvPicPr>
        <p:blipFill>
          <a:blip r:embed="rId4"/>
          <a:stretch>
            <a:fillRect/>
          </a:stretch>
        </p:blipFill>
        <p:spPr>
          <a:xfrm>
            <a:off x="884283" y="2040967"/>
            <a:ext cx="3269263" cy="3764606"/>
          </a:xfrm>
          <a:prstGeom prst="rect">
            <a:avLst/>
          </a:prstGeom>
        </p:spPr>
      </p:pic>
      <p:pic>
        <p:nvPicPr>
          <p:cNvPr id="4" name="图片 3"/>
          <p:cNvPicPr>
            <a:picLocks noChangeAspect="1"/>
          </p:cNvPicPr>
          <p:nvPr/>
        </p:nvPicPr>
        <p:blipFill>
          <a:blip r:embed="rId5"/>
          <a:stretch>
            <a:fillRect/>
          </a:stretch>
        </p:blipFill>
        <p:spPr>
          <a:xfrm>
            <a:off x="4831448" y="2040967"/>
            <a:ext cx="3208298" cy="4153260"/>
          </a:xfrm>
          <a:prstGeom prst="rect">
            <a:avLst/>
          </a:prstGeom>
        </p:spPr>
      </p:pic>
    </p:spTree>
    <p:extLst>
      <p:ext uri="{BB962C8B-B14F-4D97-AF65-F5344CB8AC3E}">
        <p14:creationId xmlns:p14="http://schemas.microsoft.com/office/powerpoint/2010/main" val="283820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498423D-D132-C845-964D-61346947B192}"/>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1DBCDEF-F02A-EB47-BDF4-7CF39919A270}"/>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
        <p:nvSpPr>
          <p:cNvPr id="3" name="矩形 2"/>
          <p:cNvSpPr/>
          <p:nvPr/>
        </p:nvSpPr>
        <p:spPr>
          <a:xfrm>
            <a:off x="534887" y="1937299"/>
            <a:ext cx="7809974" cy="1569660"/>
          </a:xfrm>
          <a:prstGeom prst="rect">
            <a:avLst/>
          </a:prstGeom>
        </p:spPr>
        <p:txBody>
          <a:bodyPr wrap="square">
            <a:spAutoFit/>
          </a:bodyPr>
          <a:lstStyle/>
          <a:p>
            <a:r>
              <a:rPr lang="zh-CN" altLang="en-US" sz="2400" dirty="0"/>
              <a:t>大多数的人都有子孙后代。如果把人进行建模来表示父母子女关系，能否用自反关联建立这种关系，如果可以多重性如何描述？（</a:t>
            </a:r>
            <a:r>
              <a:rPr lang="zh-CN" altLang="en-US" sz="2400" dirty="0">
                <a:solidFill>
                  <a:srgbClr val="00B0F0"/>
                </a:solidFill>
              </a:rPr>
              <a:t>仅从血统的视角讨论</a:t>
            </a:r>
            <a:r>
              <a:rPr lang="zh-CN" altLang="en-US" sz="2400" dirty="0"/>
              <a:t>）</a:t>
            </a:r>
            <a:br>
              <a:rPr lang="zh-CN" altLang="en-US" sz="2400" dirty="0"/>
            </a:br>
            <a:endParaRPr lang="zh-CN" altLang="en-US" sz="2400" dirty="0"/>
          </a:p>
        </p:txBody>
      </p:sp>
      <p:pic>
        <p:nvPicPr>
          <p:cNvPr id="4" name="图片 3"/>
          <p:cNvPicPr>
            <a:picLocks noChangeAspect="1"/>
          </p:cNvPicPr>
          <p:nvPr/>
        </p:nvPicPr>
        <p:blipFill>
          <a:blip r:embed="rId4"/>
          <a:stretch>
            <a:fillRect/>
          </a:stretch>
        </p:blipFill>
        <p:spPr>
          <a:xfrm>
            <a:off x="200907" y="3719581"/>
            <a:ext cx="6067402" cy="2538685"/>
          </a:xfrm>
          <a:prstGeom prst="rect">
            <a:avLst/>
          </a:prstGeom>
        </p:spPr>
      </p:pic>
      <p:pic>
        <p:nvPicPr>
          <p:cNvPr id="8" name="图片 7"/>
          <p:cNvPicPr>
            <a:picLocks noChangeAspect="1"/>
          </p:cNvPicPr>
          <p:nvPr/>
        </p:nvPicPr>
        <p:blipFill>
          <a:blip r:embed="rId5"/>
          <a:stretch>
            <a:fillRect/>
          </a:stretch>
        </p:blipFill>
        <p:spPr>
          <a:xfrm>
            <a:off x="4123133" y="3844390"/>
            <a:ext cx="6642340" cy="2779247"/>
          </a:xfrm>
          <a:prstGeom prst="rect">
            <a:avLst/>
          </a:prstGeom>
        </p:spPr>
      </p:pic>
    </p:spTree>
    <p:extLst>
      <p:ext uri="{BB962C8B-B14F-4D97-AF65-F5344CB8AC3E}">
        <p14:creationId xmlns:p14="http://schemas.microsoft.com/office/powerpoint/2010/main" val="301488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a:extLst>
              <a:ext uri="{FF2B5EF4-FFF2-40B4-BE49-F238E27FC236}">
                <a16:creationId xmlns:a16="http://schemas.microsoft.com/office/drawing/2014/main" id="{87D7FFAE-8741-F542-BA9F-2F750F8A3C8C}"/>
              </a:ext>
            </a:extLst>
          </p:cNvPr>
          <p:cNvSpPr>
            <a:spLocks noGrp="1" noChangeArrowheads="1"/>
          </p:cNvSpPr>
          <p:nvPr>
            <p:ph type="body" idx="1"/>
          </p:nvPr>
        </p:nvSpPr>
        <p:spPr>
          <a:xfrm>
            <a:off x="402956" y="2004849"/>
            <a:ext cx="8229600" cy="2971800"/>
          </a:xfrm>
        </p:spPr>
        <p:txBody>
          <a:bodyPr>
            <a:normAutofit fontScale="92500" lnSpcReduction="20000"/>
          </a:bodyPr>
          <a:lstStyle/>
          <a:p>
            <a:r>
              <a:rPr lang="zh-CN" altLang="en-US" sz="2600" b="1" dirty="0">
                <a:solidFill>
                  <a:srgbClr val="FF0000"/>
                </a:solidFill>
                <a:latin typeface="Heiti SC Medium" pitchFamily="2" charset="-128"/>
                <a:ea typeface="Heiti SC Medium" pitchFamily="2" charset="-128"/>
              </a:rPr>
              <a:t>派生属性和派生关联</a:t>
            </a:r>
            <a:endParaRPr lang="en-US" altLang="zh-CN" sz="2600" b="1" dirty="0">
              <a:solidFill>
                <a:srgbClr val="FF0000"/>
              </a:solidFill>
              <a:latin typeface="Heiti SC Medium" pitchFamily="2" charset="-128"/>
              <a:ea typeface="Heiti SC Medium" pitchFamily="2" charset="-128"/>
            </a:endParaRPr>
          </a:p>
          <a:p>
            <a:r>
              <a:rPr lang="zh-CN" altLang="en-US" sz="2400" b="1" dirty="0"/>
              <a:t>派生属性（</a:t>
            </a:r>
            <a:r>
              <a:rPr lang="en-US" altLang="zh-CN" sz="2400" b="1" dirty="0"/>
              <a:t>derived attribute</a:t>
            </a:r>
            <a:r>
              <a:rPr lang="zh-CN" altLang="en-US" sz="2400" b="1" dirty="0"/>
              <a:t>）和派生关联（</a:t>
            </a:r>
            <a:r>
              <a:rPr lang="en-US" altLang="zh-CN" sz="2400" b="1" dirty="0"/>
              <a:t>derived association</a:t>
            </a:r>
            <a:r>
              <a:rPr lang="zh-CN" altLang="en-US" sz="2400" b="1" dirty="0"/>
              <a:t>）是指可以从</a:t>
            </a:r>
            <a:r>
              <a:rPr lang="zh-CN" altLang="en-US" sz="2400" b="1" dirty="0">
                <a:solidFill>
                  <a:srgbClr val="00B0F0"/>
                </a:solidFill>
              </a:rPr>
              <a:t>其他属性和关联计算推演得到的属性和关联。</a:t>
            </a:r>
          </a:p>
          <a:p>
            <a:endParaRPr lang="zh-CN" altLang="en-US" sz="2400" b="1" dirty="0"/>
          </a:p>
          <a:p>
            <a:r>
              <a:rPr lang="zh-CN" altLang="en-US" sz="2400" b="1" dirty="0">
                <a:solidFill>
                  <a:srgbClr val="000099"/>
                </a:solidFill>
              </a:rPr>
              <a:t>派生属性和派生关联的名字前需要加一个斜杠“</a:t>
            </a:r>
            <a:r>
              <a:rPr lang="en-US" altLang="zh-CN" sz="2400" b="1" dirty="0">
                <a:solidFill>
                  <a:srgbClr val="000099"/>
                </a:solidFill>
              </a:rPr>
              <a:t>/”</a:t>
            </a:r>
            <a:r>
              <a:rPr lang="zh-CN" altLang="en-US" sz="2400" b="1" dirty="0">
                <a:solidFill>
                  <a:srgbClr val="000099"/>
                </a:solidFill>
              </a:rPr>
              <a:t>。</a:t>
            </a:r>
          </a:p>
          <a:p>
            <a:endParaRPr lang="zh-CN" altLang="en-US" sz="2400" b="1" dirty="0">
              <a:solidFill>
                <a:srgbClr val="000099"/>
              </a:solidFill>
            </a:endParaRPr>
          </a:p>
          <a:p>
            <a:r>
              <a:rPr lang="zh-CN" altLang="en-US" sz="2400" b="1" dirty="0">
                <a:solidFill>
                  <a:srgbClr val="008000"/>
                </a:solidFill>
              </a:rPr>
              <a:t>在生成代码时，派生属性和派生关联都不产生相应的代码。</a:t>
            </a:r>
          </a:p>
          <a:p>
            <a:endParaRPr lang="zh-CN" altLang="en-US" sz="2800" b="1" dirty="0">
              <a:solidFill>
                <a:srgbClr val="008000"/>
              </a:solidFill>
            </a:endParaRPr>
          </a:p>
          <a:p>
            <a:endParaRPr lang="en-US" altLang="zh-CN" sz="2800" b="1" dirty="0">
              <a:solidFill>
                <a:srgbClr val="008000"/>
              </a:solidFill>
            </a:endParaRPr>
          </a:p>
        </p:txBody>
      </p:sp>
      <p:pic>
        <p:nvPicPr>
          <p:cNvPr id="192516" name="Picture 4">
            <a:extLst>
              <a:ext uri="{FF2B5EF4-FFF2-40B4-BE49-F238E27FC236}">
                <a16:creationId xmlns:a16="http://schemas.microsoft.com/office/drawing/2014/main" id="{D68024D3-8D8F-7E4F-9E10-31219309D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724400"/>
            <a:ext cx="32766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92517" name="Picture 5">
            <a:extLst>
              <a:ext uri="{FF2B5EF4-FFF2-40B4-BE49-F238E27FC236}">
                <a16:creationId xmlns:a16="http://schemas.microsoft.com/office/drawing/2014/main" id="{F4180E8E-31CF-7445-A811-FD47AABDF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341" y="4764881"/>
            <a:ext cx="2895600" cy="2128838"/>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8D3FA8A6-6A91-A545-915F-200C34A08B0E}"/>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CB748074-369B-2042-901B-025A19C36399}"/>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0445541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60" name="Picture 4">
            <a:extLst>
              <a:ext uri="{FF2B5EF4-FFF2-40B4-BE49-F238E27FC236}">
                <a16:creationId xmlns:a16="http://schemas.microsoft.com/office/drawing/2014/main" id="{887E3209-DE00-924C-94A3-300F61C75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46" y="1734207"/>
            <a:ext cx="7315200" cy="4990434"/>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a16="http://schemas.microsoft.com/office/drawing/2014/main" id="{B5EF661F-B051-BF4F-8073-553E72524F1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902382CC-7928-DA43-971F-075D4E3E7D7D}"/>
              </a:ext>
            </a:extLst>
          </p:cNvPr>
          <p:cNvSpPr txBox="1"/>
          <p:nvPr/>
        </p:nvSpPr>
        <p:spPr>
          <a:xfrm>
            <a:off x="402956" y="1181414"/>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关联</a:t>
            </a:r>
            <a:endParaRPr kumimoji="1" lang="zh-CN" altLang="en-US" sz="2400" b="1" dirty="0">
              <a:solidFill>
                <a:srgbClr val="7030A0"/>
              </a:solidFill>
              <a:latin typeface="Heiti SC Medium" pitchFamily="2" charset="-128"/>
              <a:ea typeface="Heiti SC Medium" pitchFamily="2" charset="-128"/>
            </a:endParaRPr>
          </a:p>
        </p:txBody>
      </p:sp>
      <p:pic>
        <p:nvPicPr>
          <p:cNvPr id="2" name="图片 1"/>
          <p:cNvPicPr>
            <a:picLocks noChangeAspect="1"/>
          </p:cNvPicPr>
          <p:nvPr/>
        </p:nvPicPr>
        <p:blipFill>
          <a:blip r:embed="rId5"/>
          <a:stretch>
            <a:fillRect/>
          </a:stretch>
        </p:blipFill>
        <p:spPr>
          <a:xfrm>
            <a:off x="3810423" y="2294896"/>
            <a:ext cx="4879345" cy="4429745"/>
          </a:xfrm>
          <a:prstGeom prst="rect">
            <a:avLst/>
          </a:prstGeom>
        </p:spPr>
      </p:pic>
    </p:spTree>
    <p:extLst>
      <p:ext uri="{BB962C8B-B14F-4D97-AF65-F5344CB8AC3E}">
        <p14:creationId xmlns:p14="http://schemas.microsoft.com/office/powerpoint/2010/main" val="286229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fade">
                                      <p:cBhvr>
                                        <p:cTn id="7" dur="500"/>
                                        <p:tgtEl>
                                          <p:spTgt spid="1474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a:extLst>
              <a:ext uri="{FF2B5EF4-FFF2-40B4-BE49-F238E27FC236}">
                <a16:creationId xmlns:a16="http://schemas.microsoft.com/office/drawing/2014/main" id="{C023F54D-CDC7-6D44-80B7-E9760F015D1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365375" y="2943772"/>
            <a:ext cx="6092825" cy="149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6677" name="Picture 5">
            <a:extLst>
              <a:ext uri="{FF2B5EF4-FFF2-40B4-BE49-F238E27FC236}">
                <a16:creationId xmlns:a16="http://schemas.microsoft.com/office/drawing/2014/main" id="{760F0501-F215-024D-BBC9-13948CD36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48696"/>
            <a:ext cx="8116888" cy="2609303"/>
          </a:xfrm>
          <a:prstGeom prst="rect">
            <a:avLst/>
          </a:prstGeom>
          <a:noFill/>
          <a:extLst>
            <a:ext uri="{909E8E84-426E-40DD-AFC4-6F175D3DCCD1}">
              <a14:hiddenFill xmlns:a14="http://schemas.microsoft.com/office/drawing/2010/main">
                <a:solidFill>
                  <a:srgbClr val="FFFFFF"/>
                </a:solidFill>
              </a14:hiddenFill>
            </a:ext>
          </a:extLst>
        </p:spPr>
      </p:pic>
      <p:sp>
        <p:nvSpPr>
          <p:cNvPr id="156675" name="Rectangle 3">
            <a:extLst>
              <a:ext uri="{FF2B5EF4-FFF2-40B4-BE49-F238E27FC236}">
                <a16:creationId xmlns:a16="http://schemas.microsoft.com/office/drawing/2014/main" id="{AF66BEEA-CF3E-E046-8B8B-C0F828BDB2EA}"/>
              </a:ext>
            </a:extLst>
          </p:cNvPr>
          <p:cNvSpPr>
            <a:spLocks noGrp="1" noChangeArrowheads="1"/>
          </p:cNvSpPr>
          <p:nvPr>
            <p:ph type="body" sz="half" idx="1"/>
          </p:nvPr>
        </p:nvSpPr>
        <p:spPr>
          <a:xfrm>
            <a:off x="228600" y="1466193"/>
            <a:ext cx="8229600" cy="1740532"/>
          </a:xfrm>
        </p:spPr>
        <p:txBody>
          <a:bodyPr>
            <a:noAutofit/>
          </a:bodyPr>
          <a:lstStyle/>
          <a:p>
            <a:r>
              <a:rPr lang="zh-Hans" altLang="en-US" sz="2400" b="1" dirty="0">
                <a:solidFill>
                  <a:srgbClr val="FF0000"/>
                </a:solidFill>
                <a:latin typeface="Heiti SC Medium" pitchFamily="2" charset="-128"/>
                <a:ea typeface="Heiti SC Medium" pitchFamily="2" charset="-128"/>
              </a:rPr>
              <a:t>泛化关系</a:t>
            </a:r>
            <a:endParaRPr lang="en-US" altLang="zh-Hans" sz="2400" b="1" dirty="0">
              <a:solidFill>
                <a:srgbClr val="FF0000"/>
              </a:solidFill>
              <a:latin typeface="Heiti SC Medium" pitchFamily="2" charset="-128"/>
              <a:ea typeface="Heiti SC Medium" pitchFamily="2" charset="-128"/>
            </a:endParaRPr>
          </a:p>
          <a:p>
            <a:r>
              <a:rPr lang="zh-CN" altLang="en-US" sz="2400" b="1" dirty="0"/>
              <a:t>存在于</a:t>
            </a:r>
            <a:r>
              <a:rPr lang="zh-CN" altLang="en-US" sz="2400" b="1" dirty="0">
                <a:solidFill>
                  <a:srgbClr val="FF0000"/>
                </a:solidFill>
              </a:rPr>
              <a:t>一般元素和特殊元素</a:t>
            </a:r>
            <a:r>
              <a:rPr lang="zh-CN" altLang="en-US" sz="2400" b="1" dirty="0"/>
              <a:t>间的分类关系。 </a:t>
            </a:r>
          </a:p>
          <a:p>
            <a:r>
              <a:rPr lang="zh-CN" altLang="en-US" sz="2400" b="1" dirty="0"/>
              <a:t>可以用于类、用例以及其他模型元素。 </a:t>
            </a:r>
          </a:p>
          <a:p>
            <a:r>
              <a:rPr lang="zh-CN" altLang="en-US" sz="2400" b="1" dirty="0"/>
              <a:t>描述了一种“</a:t>
            </a:r>
            <a:r>
              <a:rPr lang="en-US" altLang="zh-CN" sz="2400" b="1" dirty="0">
                <a:solidFill>
                  <a:srgbClr val="FF0000"/>
                </a:solidFill>
              </a:rPr>
              <a:t>is a kind of</a:t>
            </a:r>
            <a:r>
              <a:rPr lang="en-US" altLang="zh-CN" sz="2400" b="1" dirty="0"/>
              <a:t>” </a:t>
            </a:r>
            <a:r>
              <a:rPr lang="zh-CN" altLang="en-US" sz="2400" b="1" dirty="0"/>
              <a:t>的关系。</a:t>
            </a:r>
          </a:p>
        </p:txBody>
      </p:sp>
      <p:sp>
        <p:nvSpPr>
          <p:cNvPr id="8" name="标题 1">
            <a:extLst>
              <a:ext uri="{FF2B5EF4-FFF2-40B4-BE49-F238E27FC236}">
                <a16:creationId xmlns:a16="http://schemas.microsoft.com/office/drawing/2014/main" id="{B3EC9772-FAA8-C84A-BDA3-9D362B76DC0B}"/>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9" name="文本框 8">
            <a:extLst>
              <a:ext uri="{FF2B5EF4-FFF2-40B4-BE49-F238E27FC236}">
                <a16:creationId xmlns:a16="http://schemas.microsoft.com/office/drawing/2014/main" id="{59C78749-0D2B-2F44-B60B-64ECA291B737}"/>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grpSp>
        <p:nvGrpSpPr>
          <p:cNvPr id="3" name="组合 2"/>
          <p:cNvGrpSpPr/>
          <p:nvPr/>
        </p:nvGrpSpPr>
        <p:grpSpPr>
          <a:xfrm>
            <a:off x="704108" y="4439197"/>
            <a:ext cx="6431210" cy="1979867"/>
            <a:chOff x="704108" y="4439197"/>
            <a:chExt cx="6431210" cy="1979867"/>
          </a:xfrm>
        </p:grpSpPr>
        <p:sp>
          <p:nvSpPr>
            <p:cNvPr id="2" name="椭圆 1"/>
            <p:cNvSpPr/>
            <p:nvPr/>
          </p:nvSpPr>
          <p:spPr>
            <a:xfrm>
              <a:off x="5996066" y="4439197"/>
              <a:ext cx="1139252" cy="440101"/>
            </a:xfrm>
            <a:prstGeom prst="ellipse">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4108" y="5978963"/>
              <a:ext cx="1139252" cy="440101"/>
            </a:xfrm>
            <a:prstGeom prst="ellipse">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4912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fade">
                                      <p:cBhvr>
                                        <p:cTn id="7" dur="500"/>
                                        <p:tgtEl>
                                          <p:spTgt spid="15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fade">
                                      <p:cBhvr>
                                        <p:cTn id="12" dur="500"/>
                                        <p:tgtEl>
                                          <p:spTgt spid="156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fade">
                                      <p:cBhvr>
                                        <p:cTn id="17" dur="500"/>
                                        <p:tgtEl>
                                          <p:spTgt spid="156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fade">
                                      <p:cBhvr>
                                        <p:cTn id="22" dur="500"/>
                                        <p:tgtEl>
                                          <p:spTgt spid="156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677"/>
                                        </p:tgtEl>
                                        <p:attrNameLst>
                                          <p:attrName>style.visibility</p:attrName>
                                        </p:attrNameLst>
                                      </p:cBhvr>
                                      <p:to>
                                        <p:strVal val="visible"/>
                                      </p:to>
                                    </p:set>
                                    <p:animEffect transition="in" filter="fade">
                                      <p:cBhvr>
                                        <p:cTn id="27" dur="500"/>
                                        <p:tgtEl>
                                          <p:spTgt spid="1566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07DD50EC-8D23-4D48-8BA2-C9E4C3DD0B64}"/>
              </a:ext>
            </a:extLst>
          </p:cNvPr>
          <p:cNvSpPr>
            <a:spLocks noGrp="1" noChangeArrowheads="1"/>
          </p:cNvSpPr>
          <p:nvPr>
            <p:ph type="body" sz="half" idx="1"/>
          </p:nvPr>
        </p:nvSpPr>
        <p:spPr>
          <a:xfrm>
            <a:off x="457200" y="1595438"/>
            <a:ext cx="8423329" cy="2514600"/>
          </a:xfrm>
        </p:spPr>
        <p:txBody>
          <a:bodyPr>
            <a:normAutofit/>
          </a:bodyPr>
          <a:lstStyle/>
          <a:p>
            <a:pPr>
              <a:lnSpc>
                <a:spcPct val="90000"/>
              </a:lnSpc>
            </a:pPr>
            <a:r>
              <a:rPr lang="zh-CN" altLang="en-US" sz="2400" b="1" dirty="0">
                <a:solidFill>
                  <a:srgbClr val="FF0000"/>
                </a:solidFill>
              </a:rPr>
              <a:t>类</a:t>
            </a:r>
            <a:r>
              <a:rPr lang="zh-CN" altLang="en-US" sz="2400" b="1" dirty="0"/>
              <a:t>是构成类图的基础，也是面向对象系统组织结构的核心。 </a:t>
            </a:r>
          </a:p>
          <a:p>
            <a:pPr>
              <a:lnSpc>
                <a:spcPct val="90000"/>
              </a:lnSpc>
            </a:pPr>
            <a:r>
              <a:rPr lang="zh-CN" altLang="en-US" sz="2400" b="1" dirty="0">
                <a:solidFill>
                  <a:srgbClr val="FF0000"/>
                </a:solidFill>
              </a:rPr>
              <a:t>类</a:t>
            </a:r>
            <a:r>
              <a:rPr lang="zh-CN" altLang="en-US" sz="2400" b="1" dirty="0"/>
              <a:t>是对一组具有相同属性、操作、关系和语义的对象的抽象。</a:t>
            </a:r>
          </a:p>
          <a:p>
            <a:pPr>
              <a:lnSpc>
                <a:spcPct val="90000"/>
              </a:lnSpc>
            </a:pPr>
            <a:r>
              <a:rPr lang="zh-CN" altLang="en-US" sz="2400" b="1" dirty="0">
                <a:solidFill>
                  <a:srgbClr val="FF0000"/>
                </a:solidFill>
              </a:rPr>
              <a:t>类</a:t>
            </a:r>
            <a:r>
              <a:rPr lang="zh-CN" altLang="en-US" sz="2400" b="1" dirty="0"/>
              <a:t>包括</a:t>
            </a:r>
            <a:r>
              <a:rPr lang="zh-CN" altLang="en-US" sz="2400" b="1" dirty="0">
                <a:solidFill>
                  <a:srgbClr val="800000"/>
                </a:solidFill>
              </a:rPr>
              <a:t>名称部分（</a:t>
            </a:r>
            <a:r>
              <a:rPr lang="en-US" altLang="zh-CN" sz="2400" b="1" dirty="0">
                <a:solidFill>
                  <a:srgbClr val="800000"/>
                </a:solidFill>
              </a:rPr>
              <a:t>Name</a:t>
            </a:r>
            <a:r>
              <a:rPr lang="zh-CN" altLang="en-US" sz="2400" b="1" dirty="0">
                <a:solidFill>
                  <a:srgbClr val="800000"/>
                </a:solidFill>
              </a:rPr>
              <a:t>）</a:t>
            </a:r>
            <a:r>
              <a:rPr lang="zh-CN" altLang="en-US" sz="2400" b="1" dirty="0"/>
              <a:t>、</a:t>
            </a:r>
            <a:r>
              <a:rPr lang="zh-CN" altLang="en-US" sz="2400" b="1" dirty="0">
                <a:solidFill>
                  <a:srgbClr val="800000"/>
                </a:solidFill>
              </a:rPr>
              <a:t>属性部分（</a:t>
            </a:r>
            <a:r>
              <a:rPr lang="en-US" altLang="zh-CN" sz="2400" b="1" dirty="0">
                <a:solidFill>
                  <a:srgbClr val="800000"/>
                </a:solidFill>
              </a:rPr>
              <a:t>Attribute</a:t>
            </a:r>
            <a:r>
              <a:rPr lang="zh-CN" altLang="en-US" sz="2400" b="1" dirty="0">
                <a:solidFill>
                  <a:srgbClr val="800000"/>
                </a:solidFill>
              </a:rPr>
              <a:t>）</a:t>
            </a:r>
            <a:r>
              <a:rPr lang="zh-CN" altLang="en-US" sz="2400" b="1" dirty="0"/>
              <a:t>和</a:t>
            </a:r>
            <a:r>
              <a:rPr lang="zh-CN" altLang="en-US" sz="2400" b="1" dirty="0">
                <a:solidFill>
                  <a:srgbClr val="800000"/>
                </a:solidFill>
              </a:rPr>
              <a:t>操作部分（</a:t>
            </a:r>
            <a:r>
              <a:rPr lang="en-US" altLang="zh-CN" sz="2400" b="1" dirty="0">
                <a:solidFill>
                  <a:srgbClr val="800000"/>
                </a:solidFill>
              </a:rPr>
              <a:t>Operation</a:t>
            </a:r>
            <a:r>
              <a:rPr lang="zh-CN" altLang="en-US" sz="2400" b="1" dirty="0">
                <a:solidFill>
                  <a:srgbClr val="800000"/>
                </a:solidFill>
              </a:rPr>
              <a:t>）</a:t>
            </a:r>
            <a:r>
              <a:rPr lang="zh-CN" altLang="en-US" sz="2400" b="1" dirty="0"/>
              <a:t>。 </a:t>
            </a:r>
          </a:p>
          <a:p>
            <a:pPr>
              <a:lnSpc>
                <a:spcPct val="90000"/>
              </a:lnSpc>
            </a:pPr>
            <a:r>
              <a:rPr lang="en-US" altLang="zh-CN" sz="2400" b="1" dirty="0"/>
              <a:t>UML</a:t>
            </a:r>
            <a:r>
              <a:rPr lang="zh-CN" altLang="en-US" sz="2400" b="1" dirty="0"/>
              <a:t>规范采用一个具有</a:t>
            </a:r>
            <a:r>
              <a:rPr lang="en-US" altLang="zh-CN" sz="2400" b="1" dirty="0"/>
              <a:t>3</a:t>
            </a:r>
            <a:r>
              <a:rPr lang="zh-CN" altLang="en-US" sz="2400" b="1" dirty="0"/>
              <a:t>个分栏的图标表示一个类。</a:t>
            </a:r>
          </a:p>
          <a:p>
            <a:pPr>
              <a:lnSpc>
                <a:spcPct val="90000"/>
              </a:lnSpc>
            </a:pPr>
            <a:endParaRPr lang="en-US" altLang="zh-CN" sz="2600" b="1" dirty="0"/>
          </a:p>
        </p:txBody>
      </p:sp>
      <p:pic>
        <p:nvPicPr>
          <p:cNvPr id="29703" name="Picture 7">
            <a:extLst>
              <a:ext uri="{FF2B5EF4-FFF2-40B4-BE49-F238E27FC236}">
                <a16:creationId xmlns:a16="http://schemas.microsoft.com/office/drawing/2014/main" id="{6CF3227C-F46A-724E-B078-36A4E0AF0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86200"/>
            <a:ext cx="122872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9704" name="Picture 8">
            <a:extLst>
              <a:ext uri="{FF2B5EF4-FFF2-40B4-BE49-F238E27FC236}">
                <a16:creationId xmlns:a16="http://schemas.microsoft.com/office/drawing/2014/main" id="{7C2C19C2-9B42-4847-AD97-290C24061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114800"/>
            <a:ext cx="10668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29705" name="Picture 9">
            <a:extLst>
              <a:ext uri="{FF2B5EF4-FFF2-40B4-BE49-F238E27FC236}">
                <a16:creationId xmlns:a16="http://schemas.microsoft.com/office/drawing/2014/main" id="{98B4F4C7-E44D-F448-8AF8-5A1D3FBB3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267200"/>
            <a:ext cx="1143000" cy="627063"/>
          </a:xfrm>
          <a:prstGeom prst="rect">
            <a:avLst/>
          </a:prstGeom>
          <a:noFill/>
          <a:extLst>
            <a:ext uri="{909E8E84-426E-40DD-AFC4-6F175D3DCCD1}">
              <a14:hiddenFill xmlns:a14="http://schemas.microsoft.com/office/drawing/2010/main">
                <a:solidFill>
                  <a:srgbClr val="FFFFFF"/>
                </a:solidFill>
              </a14:hiddenFill>
            </a:ext>
          </a:extLst>
        </p:spPr>
      </p:pic>
      <p:pic>
        <p:nvPicPr>
          <p:cNvPr id="29706" name="Picture 10">
            <a:extLst>
              <a:ext uri="{FF2B5EF4-FFF2-40B4-BE49-F238E27FC236}">
                <a16:creationId xmlns:a16="http://schemas.microsoft.com/office/drawing/2014/main" id="{716921BF-A79C-3349-84DA-6562B70013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4114800"/>
            <a:ext cx="1066800" cy="946150"/>
          </a:xfrm>
          <a:prstGeom prst="rect">
            <a:avLst/>
          </a:prstGeom>
          <a:noFill/>
          <a:extLst>
            <a:ext uri="{909E8E84-426E-40DD-AFC4-6F175D3DCCD1}">
              <a14:hiddenFill xmlns:a14="http://schemas.microsoft.com/office/drawing/2010/main">
                <a:solidFill>
                  <a:srgbClr val="FFFFFF"/>
                </a:solidFill>
              </a14:hiddenFill>
            </a:ext>
          </a:extLst>
        </p:spPr>
      </p:pic>
      <p:sp>
        <p:nvSpPr>
          <p:cNvPr id="29707" name="AutoShape 11">
            <a:extLst>
              <a:ext uri="{FF2B5EF4-FFF2-40B4-BE49-F238E27FC236}">
                <a16:creationId xmlns:a16="http://schemas.microsoft.com/office/drawing/2014/main" id="{C11EA1B2-F717-0C45-A946-56AB5681CD50}"/>
              </a:ext>
            </a:extLst>
          </p:cNvPr>
          <p:cNvSpPr>
            <a:spLocks noChangeArrowheads="1"/>
          </p:cNvSpPr>
          <p:nvPr/>
        </p:nvSpPr>
        <p:spPr bwMode="auto">
          <a:xfrm>
            <a:off x="457200" y="5638800"/>
            <a:ext cx="5562600" cy="990600"/>
          </a:xfrm>
          <a:prstGeom prst="wedgeRectCallout">
            <a:avLst>
              <a:gd name="adj1" fmla="val -2713"/>
              <a:gd name="adj2" fmla="val -97116"/>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Char char="•"/>
            </a:pPr>
            <a:r>
              <a:rPr lang="zh-CN" altLang="en-US" sz="2000" b="1" dirty="0">
                <a:solidFill>
                  <a:srgbClr val="FF0000"/>
                </a:solidFill>
              </a:rPr>
              <a:t>名称分栏必须出现，而属性分栏和操作分栏可以出现或不出现。</a:t>
            </a:r>
          </a:p>
          <a:p>
            <a:pPr>
              <a:buFontTx/>
              <a:buChar char="•"/>
            </a:pPr>
            <a:r>
              <a:rPr lang="zh-CN" altLang="en-US" sz="2000" b="1" dirty="0">
                <a:solidFill>
                  <a:srgbClr val="FF0000"/>
                </a:solidFill>
              </a:rPr>
              <a:t>当隐藏某个分栏时，并非表明某个分栏不存在。</a:t>
            </a:r>
          </a:p>
        </p:txBody>
      </p:sp>
      <p:pic>
        <p:nvPicPr>
          <p:cNvPr id="29709" name="Picture 13">
            <a:extLst>
              <a:ext uri="{FF2B5EF4-FFF2-40B4-BE49-F238E27FC236}">
                <a16:creationId xmlns:a16="http://schemas.microsoft.com/office/drawing/2014/main" id="{45B24E1F-7621-CF4A-AB9B-070A6DEB3F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8100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2" name="标题 1">
            <a:extLst>
              <a:ext uri="{FF2B5EF4-FFF2-40B4-BE49-F238E27FC236}">
                <a16:creationId xmlns:a16="http://schemas.microsoft.com/office/drawing/2014/main" id="{F59469EE-A8A1-5B48-999C-2E1ED5DB4C16}"/>
              </a:ext>
            </a:extLst>
          </p:cNvPr>
          <p:cNvSpPr txBox="1">
            <a:spLocks/>
          </p:cNvSpPr>
          <p:nvPr/>
        </p:nvSpPr>
        <p:spPr>
          <a:xfrm>
            <a:off x="654804" y="91018"/>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13" name="文本框 12">
            <a:extLst>
              <a:ext uri="{FF2B5EF4-FFF2-40B4-BE49-F238E27FC236}">
                <a16:creationId xmlns:a16="http://schemas.microsoft.com/office/drawing/2014/main" id="{0F72A0B6-3C66-CC48-B198-DB4665034136}"/>
              </a:ext>
            </a:extLst>
          </p:cNvPr>
          <p:cNvSpPr txBox="1"/>
          <p:nvPr/>
        </p:nvSpPr>
        <p:spPr>
          <a:xfrm>
            <a:off x="654803" y="926611"/>
            <a:ext cx="4484755"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类</a:t>
            </a:r>
            <a:endParaRPr kumimoji="1" lang="zh-CN" altLang="en-US" sz="2400" b="1" dirty="0">
              <a:solidFill>
                <a:srgbClr val="7030A0"/>
              </a:solidFill>
              <a:latin typeface="Heiti SC Medium" pitchFamily="2" charset="-128"/>
              <a:ea typeface="Heiti SC Medium" pitchFamily="2" charset="-128"/>
            </a:endParaRPr>
          </a:p>
          <a:p>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34629426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8" name="Picture 4">
            <a:extLst>
              <a:ext uri="{FF2B5EF4-FFF2-40B4-BE49-F238E27FC236}">
                <a16:creationId xmlns:a16="http://schemas.microsoft.com/office/drawing/2014/main" id="{745B5C25-050E-CA42-A11A-CE9422976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97" y="2209800"/>
            <a:ext cx="7772400" cy="4357688"/>
          </a:xfrm>
          <a:prstGeom prst="rect">
            <a:avLst/>
          </a:prstGeom>
          <a:noFill/>
          <a:extLst>
            <a:ext uri="{909E8E84-426E-40DD-AFC4-6F175D3DCCD1}">
              <a14:hiddenFill xmlns:a14="http://schemas.microsoft.com/office/drawing/2010/main">
                <a:solidFill>
                  <a:srgbClr val="FFFFFF"/>
                </a:solidFill>
              </a14:hiddenFill>
            </a:ext>
          </a:extLst>
        </p:spPr>
      </p:pic>
      <p:sp>
        <p:nvSpPr>
          <p:cNvPr id="236547" name="Rectangle 3">
            <a:extLst>
              <a:ext uri="{FF2B5EF4-FFF2-40B4-BE49-F238E27FC236}">
                <a16:creationId xmlns:a16="http://schemas.microsoft.com/office/drawing/2014/main" id="{E6EBCD48-609F-DB42-94D3-A1E21ABFA7F5}"/>
              </a:ext>
            </a:extLst>
          </p:cNvPr>
          <p:cNvSpPr>
            <a:spLocks noGrp="1" noChangeArrowheads="1"/>
          </p:cNvSpPr>
          <p:nvPr>
            <p:ph type="body" idx="1"/>
          </p:nvPr>
        </p:nvSpPr>
        <p:spPr>
          <a:xfrm>
            <a:off x="436179" y="1622534"/>
            <a:ext cx="8229600" cy="4411663"/>
          </a:xfrm>
        </p:spPr>
        <p:txBody>
          <a:bodyPr>
            <a:normAutofit/>
          </a:bodyPr>
          <a:lstStyle/>
          <a:p>
            <a:r>
              <a:rPr lang="zh-CN" altLang="en-US" sz="2400" b="1" dirty="0"/>
              <a:t>类的泛化关系可以是多层的。</a:t>
            </a:r>
          </a:p>
        </p:txBody>
      </p:sp>
      <p:sp>
        <p:nvSpPr>
          <p:cNvPr id="4" name="标题 1">
            <a:extLst>
              <a:ext uri="{FF2B5EF4-FFF2-40B4-BE49-F238E27FC236}">
                <a16:creationId xmlns:a16="http://schemas.microsoft.com/office/drawing/2014/main" id="{4EAE3FED-7196-F641-9A6E-37D1BA63A256}"/>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F1A751A-C84F-6D49-845E-82D6FB3721B9}"/>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9525308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51" name="Picture 7">
            <a:extLst>
              <a:ext uri="{FF2B5EF4-FFF2-40B4-BE49-F238E27FC236}">
                <a16:creationId xmlns:a16="http://schemas.microsoft.com/office/drawing/2014/main" id="{E3153C49-036D-A342-94F7-868DB3F92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110" y="587265"/>
            <a:ext cx="6999890" cy="6270735"/>
          </a:xfrm>
          <a:prstGeom prst="rect">
            <a:avLst/>
          </a:prstGeom>
          <a:noFill/>
          <a:extLst>
            <a:ext uri="{909E8E84-426E-40DD-AFC4-6F175D3DCCD1}">
              <a14:hiddenFill xmlns:a14="http://schemas.microsoft.com/office/drawing/2010/main">
                <a:solidFill>
                  <a:srgbClr val="FFFFFF"/>
                </a:solidFill>
              </a14:hiddenFill>
            </a:ext>
          </a:extLst>
        </p:spPr>
      </p:pic>
      <p:sp>
        <p:nvSpPr>
          <p:cNvPr id="159752" name="AutoShape 8">
            <a:extLst>
              <a:ext uri="{FF2B5EF4-FFF2-40B4-BE49-F238E27FC236}">
                <a16:creationId xmlns:a16="http://schemas.microsoft.com/office/drawing/2014/main" id="{9D436206-5B12-754E-A938-E7D0625027AC}"/>
              </a:ext>
            </a:extLst>
          </p:cNvPr>
          <p:cNvSpPr>
            <a:spLocks noChangeArrowheads="1"/>
          </p:cNvSpPr>
          <p:nvPr/>
        </p:nvSpPr>
        <p:spPr bwMode="auto">
          <a:xfrm>
            <a:off x="315311" y="940676"/>
            <a:ext cx="1676400" cy="3276600"/>
          </a:xfrm>
          <a:prstGeom prst="wedgeRectCallout">
            <a:avLst>
              <a:gd name="adj1" fmla="val 63634"/>
              <a:gd name="adj2" fmla="val 697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0000"/>
              <a:buFont typeface="Wingdings" pitchFamily="2" charset="2"/>
              <a:buNone/>
            </a:pPr>
            <a:r>
              <a:rPr lang="en-US" altLang="zh-CN" sz="2400" b="1">
                <a:solidFill>
                  <a:srgbClr val="FF0000"/>
                </a:solidFill>
              </a:rPr>
              <a:t>ROSE</a:t>
            </a:r>
            <a:r>
              <a:rPr lang="zh-CN" altLang="en-US" sz="2400" b="1">
                <a:solidFill>
                  <a:srgbClr val="FF0000"/>
                </a:solidFill>
              </a:rPr>
              <a:t>中，只有父类的共有</a:t>
            </a:r>
            <a:r>
              <a:rPr lang="en-US" altLang="zh-CN" sz="2400" b="1">
                <a:solidFill>
                  <a:srgbClr val="FF0000"/>
                </a:solidFill>
              </a:rPr>
              <a:t>(public)</a:t>
            </a:r>
            <a:r>
              <a:rPr lang="zh-CN" altLang="en-US" sz="2400" b="1">
                <a:solidFill>
                  <a:srgbClr val="FF0000"/>
                </a:solidFill>
              </a:rPr>
              <a:t>和保护</a:t>
            </a:r>
            <a:r>
              <a:rPr lang="en-US" altLang="zh-CN" sz="2400" b="1">
                <a:solidFill>
                  <a:srgbClr val="FF0000"/>
                </a:solidFill>
              </a:rPr>
              <a:t>(protect)</a:t>
            </a:r>
            <a:r>
              <a:rPr lang="zh-CN" altLang="en-US" sz="2400" b="1">
                <a:solidFill>
                  <a:srgbClr val="FF0000"/>
                </a:solidFill>
              </a:rPr>
              <a:t>成员会被子类继承。</a:t>
            </a:r>
          </a:p>
          <a:p>
            <a:pPr algn="ctr"/>
            <a:endParaRPr lang="en-US" altLang="zh-CN"/>
          </a:p>
        </p:txBody>
      </p:sp>
    </p:spTree>
    <p:extLst>
      <p:ext uri="{BB962C8B-B14F-4D97-AF65-F5344CB8AC3E}">
        <p14:creationId xmlns:p14="http://schemas.microsoft.com/office/powerpoint/2010/main" val="9987386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DF85DABC-BE34-B84E-89BF-2EF2138511B0}"/>
              </a:ext>
            </a:extLst>
          </p:cNvPr>
          <p:cNvSpPr>
            <a:spLocks noGrp="1" noChangeArrowheads="1"/>
          </p:cNvSpPr>
          <p:nvPr>
            <p:ph type="title"/>
          </p:nvPr>
        </p:nvSpPr>
        <p:spPr>
          <a:xfrm>
            <a:off x="381646" y="1458464"/>
            <a:ext cx="7543800" cy="457200"/>
          </a:xfrm>
        </p:spPr>
        <p:txBody>
          <a:bodyPr>
            <a:normAutofit/>
          </a:bodyPr>
          <a:lstStyle/>
          <a:p>
            <a:r>
              <a:rPr lang="zh-CN" altLang="en-US" sz="2400" dirty="0">
                <a:solidFill>
                  <a:srgbClr val="FF0000"/>
                </a:solidFill>
              </a:rPr>
              <a:t>泛化的好处</a:t>
            </a:r>
          </a:p>
        </p:txBody>
      </p:sp>
      <p:sp>
        <p:nvSpPr>
          <p:cNvPr id="235523" name="Rectangle 3">
            <a:extLst>
              <a:ext uri="{FF2B5EF4-FFF2-40B4-BE49-F238E27FC236}">
                <a16:creationId xmlns:a16="http://schemas.microsoft.com/office/drawing/2014/main" id="{2B6C217A-C79D-D845-94F0-F2DED6096074}"/>
              </a:ext>
            </a:extLst>
          </p:cNvPr>
          <p:cNvSpPr>
            <a:spLocks noGrp="1" noChangeArrowheads="1"/>
          </p:cNvSpPr>
          <p:nvPr>
            <p:ph type="body" idx="1"/>
          </p:nvPr>
        </p:nvSpPr>
        <p:spPr>
          <a:xfrm>
            <a:off x="381646" y="1934108"/>
            <a:ext cx="8229600" cy="4527177"/>
          </a:xfrm>
        </p:spPr>
        <p:txBody>
          <a:bodyPr>
            <a:noAutofit/>
          </a:bodyPr>
          <a:lstStyle/>
          <a:p>
            <a:pPr>
              <a:lnSpc>
                <a:spcPct val="80000"/>
              </a:lnSpc>
            </a:pPr>
            <a:r>
              <a:rPr lang="zh-CN" altLang="en-US" sz="2400" b="1" dirty="0">
                <a:solidFill>
                  <a:srgbClr val="FF0000"/>
                </a:solidFill>
              </a:rPr>
              <a:t>降低了代码的冗余。</a:t>
            </a:r>
          </a:p>
          <a:p>
            <a:pPr lvl="1">
              <a:lnSpc>
                <a:spcPct val="80000"/>
              </a:lnSpc>
              <a:buFont typeface="Trebuchet MS" panose="020B0603020202020204" pitchFamily="34" charset="0"/>
              <a:buChar char="−"/>
            </a:pPr>
            <a:r>
              <a:rPr lang="zh-CN" altLang="en-US" sz="2400" b="1" dirty="0"/>
              <a:t>把一般的公共信息放在一般元素中，处理某个具体特殊情况时只需定义该情况的个别信息，公共信息从一般元素中继承得到，增强了系统的灵活性、易维护性和可扩充性。（继承性）。</a:t>
            </a:r>
            <a:endParaRPr lang="en-US" altLang="zh-CN" sz="2400" b="1" dirty="0"/>
          </a:p>
          <a:p>
            <a:pPr lvl="1">
              <a:lnSpc>
                <a:spcPct val="80000"/>
              </a:lnSpc>
              <a:buFont typeface="Trebuchet MS" panose="020B0603020202020204" pitchFamily="34" charset="0"/>
              <a:buChar char="−"/>
            </a:pPr>
            <a:r>
              <a:rPr lang="zh-CN" altLang="en-US" sz="2400" b="1" dirty="0">
                <a:solidFill>
                  <a:srgbClr val="000099"/>
                </a:solidFill>
              </a:rPr>
              <a:t>程序员只要定义新扩充或更改的信息就可以了，旧的信息完全不必修改（仍可以继续使用），大大缩短了维护系统的时间。</a:t>
            </a:r>
          </a:p>
          <a:p>
            <a:pPr>
              <a:lnSpc>
                <a:spcPct val="80000"/>
              </a:lnSpc>
            </a:pPr>
            <a:r>
              <a:rPr lang="zh-CN" altLang="en-US" sz="2400" b="1" dirty="0">
                <a:solidFill>
                  <a:srgbClr val="800000"/>
                </a:solidFill>
              </a:rPr>
              <a:t>可实现多态。</a:t>
            </a:r>
            <a:endParaRPr lang="en-US" altLang="zh-CN" sz="2400" b="1" dirty="0">
              <a:solidFill>
                <a:srgbClr val="800000"/>
              </a:solidFill>
            </a:endParaRPr>
          </a:p>
          <a:p>
            <a:pPr lvl="1">
              <a:lnSpc>
                <a:spcPct val="80000"/>
              </a:lnSpc>
              <a:buFont typeface="Trebuchet MS" panose="020B0603020202020204" pitchFamily="34" charset="0"/>
              <a:buChar char="−"/>
            </a:pPr>
            <a:r>
              <a:rPr lang="zh-CN" altLang="en-US" sz="2400" b="1" dirty="0">
                <a:solidFill>
                  <a:srgbClr val="800000"/>
                </a:solidFill>
              </a:rPr>
              <a:t>一般元素出现的地方都可以用特殊元素来代替。（子类代替父类）</a:t>
            </a:r>
          </a:p>
          <a:p>
            <a:pPr lvl="1">
              <a:lnSpc>
                <a:spcPct val="80000"/>
              </a:lnSpc>
              <a:buFont typeface="Trebuchet MS" panose="020B0603020202020204" pitchFamily="34" charset="0"/>
              <a:buChar char="−"/>
            </a:pPr>
            <a:r>
              <a:rPr lang="zh-CN" altLang="en-US" sz="2400" b="1" dirty="0">
                <a:solidFill>
                  <a:srgbClr val="00B050"/>
                </a:solidFill>
              </a:rPr>
              <a:t>多态技术利用抽象类定义操作，而用子类实现该操作的方法，达到单一接口，多种功能的目的。</a:t>
            </a:r>
          </a:p>
          <a:p>
            <a:pPr>
              <a:lnSpc>
                <a:spcPct val="80000"/>
              </a:lnSpc>
            </a:pPr>
            <a:endParaRPr lang="en-US" altLang="zh-CN" sz="2400" b="1" dirty="0">
              <a:solidFill>
                <a:srgbClr val="FF0000"/>
              </a:solidFill>
            </a:endParaRPr>
          </a:p>
        </p:txBody>
      </p:sp>
      <p:sp>
        <p:nvSpPr>
          <p:cNvPr id="4" name="标题 1">
            <a:extLst>
              <a:ext uri="{FF2B5EF4-FFF2-40B4-BE49-F238E27FC236}">
                <a16:creationId xmlns:a16="http://schemas.microsoft.com/office/drawing/2014/main" id="{8A976F56-37DB-F34F-86A6-08DCE24FE4D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E5E8F40-632A-E94D-BD33-41BEC7EF28AA}"/>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947823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DF85DABC-BE34-B84E-89BF-2EF2138511B0}"/>
              </a:ext>
            </a:extLst>
          </p:cNvPr>
          <p:cNvSpPr>
            <a:spLocks noGrp="1" noChangeArrowheads="1"/>
          </p:cNvSpPr>
          <p:nvPr>
            <p:ph type="title"/>
          </p:nvPr>
        </p:nvSpPr>
        <p:spPr>
          <a:xfrm>
            <a:off x="381646" y="1458464"/>
            <a:ext cx="7543800" cy="457200"/>
          </a:xfrm>
        </p:spPr>
        <p:txBody>
          <a:bodyPr>
            <a:normAutofit/>
          </a:bodyPr>
          <a:lstStyle/>
          <a:p>
            <a:r>
              <a:rPr lang="zh-CN" altLang="en-US" sz="2400" dirty="0">
                <a:solidFill>
                  <a:srgbClr val="FF0000"/>
                </a:solidFill>
              </a:rPr>
              <a:t>泛化的好处</a:t>
            </a:r>
            <a:r>
              <a:rPr lang="en-US" altLang="zh-CN" sz="2400" dirty="0">
                <a:solidFill>
                  <a:srgbClr val="FF0000"/>
                </a:solidFill>
              </a:rPr>
              <a:t>-</a:t>
            </a:r>
            <a:r>
              <a:rPr lang="zh-CN" altLang="en-US" sz="2400" dirty="0">
                <a:solidFill>
                  <a:srgbClr val="7030A0"/>
                </a:solidFill>
              </a:rPr>
              <a:t>继承</a:t>
            </a:r>
          </a:p>
        </p:txBody>
      </p:sp>
      <p:sp>
        <p:nvSpPr>
          <p:cNvPr id="4" name="标题 1">
            <a:extLst>
              <a:ext uri="{FF2B5EF4-FFF2-40B4-BE49-F238E27FC236}">
                <a16:creationId xmlns:a16="http://schemas.microsoft.com/office/drawing/2014/main" id="{8A976F56-37DB-F34F-86A6-08DCE24FE4D8}"/>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E5E8F40-632A-E94D-BD33-41BEC7EF28AA}"/>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pic>
        <p:nvPicPr>
          <p:cNvPr id="3" name="图片 2"/>
          <p:cNvPicPr>
            <a:picLocks noChangeAspect="1"/>
          </p:cNvPicPr>
          <p:nvPr/>
        </p:nvPicPr>
        <p:blipFill>
          <a:blip r:embed="rId4"/>
          <a:stretch>
            <a:fillRect/>
          </a:stretch>
        </p:blipFill>
        <p:spPr>
          <a:xfrm>
            <a:off x="1989355" y="2653759"/>
            <a:ext cx="7458688" cy="3848705"/>
          </a:xfrm>
          <a:prstGeom prst="rect">
            <a:avLst/>
          </a:prstGeom>
          <a:effectLst>
            <a:softEdge rad="444500"/>
          </a:effectLst>
        </p:spPr>
      </p:pic>
      <p:sp>
        <p:nvSpPr>
          <p:cNvPr id="6" name="矩形 5"/>
          <p:cNvSpPr/>
          <p:nvPr/>
        </p:nvSpPr>
        <p:spPr>
          <a:xfrm>
            <a:off x="3699641" y="2306871"/>
            <a:ext cx="4908977" cy="461665"/>
          </a:xfrm>
          <a:prstGeom prst="rect">
            <a:avLst/>
          </a:prstGeom>
        </p:spPr>
        <p:txBody>
          <a:bodyPr wrap="square">
            <a:spAutoFit/>
          </a:bodyPr>
          <a:lstStyle/>
          <a:p>
            <a:r>
              <a:rPr lang="en-US" altLang="zh-CN" sz="2400" dirty="0"/>
              <a:t>student</a:t>
            </a:r>
            <a:r>
              <a:rPr lang="zh-CN" altLang="en-US" sz="2400" dirty="0"/>
              <a:t>和</a:t>
            </a:r>
            <a:r>
              <a:rPr lang="en-US" altLang="zh-CN" sz="2400" dirty="0"/>
              <a:t>teacher</a:t>
            </a:r>
            <a:r>
              <a:rPr lang="zh-CN" altLang="en-US" sz="2400" dirty="0"/>
              <a:t>继承了</a:t>
            </a:r>
            <a:r>
              <a:rPr lang="en-US" altLang="zh-CN" sz="2400" dirty="0"/>
              <a:t>person</a:t>
            </a:r>
            <a:r>
              <a:rPr lang="zh-CN" altLang="en-US" sz="2400" dirty="0"/>
              <a:t>类</a:t>
            </a:r>
          </a:p>
        </p:txBody>
      </p:sp>
      <p:sp>
        <p:nvSpPr>
          <p:cNvPr id="7" name="矩形 6"/>
          <p:cNvSpPr/>
          <p:nvPr/>
        </p:nvSpPr>
        <p:spPr>
          <a:xfrm>
            <a:off x="0" y="2979304"/>
            <a:ext cx="2596055" cy="2885468"/>
          </a:xfrm>
          <a:prstGeom prst="rect">
            <a:avLst/>
          </a:prstGeom>
        </p:spPr>
        <p:txBody>
          <a:bodyPr>
            <a:noAutofit/>
          </a:bodyPr>
          <a:lstStyle/>
          <a:p>
            <a:pPr marL="285750" indent="-285750">
              <a:buFont typeface="Arial" panose="020B0604020202020204" pitchFamily="34" charset="0"/>
              <a:buChar char="•"/>
            </a:pPr>
            <a:r>
              <a:rPr lang="en-US" altLang="zh-CN" sz="2400" dirty="0"/>
              <a:t>student</a:t>
            </a:r>
            <a:r>
              <a:rPr lang="zh-CN" altLang="en-US" sz="2400" dirty="0"/>
              <a:t>或</a:t>
            </a:r>
            <a:r>
              <a:rPr lang="en-US" altLang="zh-CN" sz="2400" dirty="0"/>
              <a:t>teacher</a:t>
            </a:r>
            <a:r>
              <a:rPr lang="zh-CN" altLang="en-US" sz="2400" dirty="0"/>
              <a:t>中没有</a:t>
            </a:r>
            <a:r>
              <a:rPr lang="en-US" altLang="zh-CN" sz="2400" dirty="0"/>
              <a:t>name</a:t>
            </a:r>
            <a:r>
              <a:rPr lang="zh-CN" altLang="en-US" sz="2400" dirty="0"/>
              <a:t>属性</a:t>
            </a:r>
            <a:endParaRPr lang="en-US" altLang="zh-CN" sz="2400" dirty="0"/>
          </a:p>
          <a:p>
            <a:pPr marL="285750" indent="-285750">
              <a:buFont typeface="Arial" panose="020B0604020202020204" pitchFamily="34" charset="0"/>
              <a:buChar char="•"/>
            </a:pPr>
            <a:r>
              <a:rPr lang="zh-CN" altLang="en-US" sz="2400" dirty="0"/>
              <a:t>实际上具有</a:t>
            </a:r>
            <a:r>
              <a:rPr lang="en-US" altLang="zh-CN" sz="2400" dirty="0"/>
              <a:t>name</a:t>
            </a:r>
            <a:r>
              <a:rPr lang="zh-CN" altLang="en-US" sz="2400" dirty="0"/>
              <a:t>属性</a:t>
            </a:r>
            <a:r>
              <a:rPr lang="zh-CN" altLang="en-US" dirty="0"/>
              <a:t>。</a:t>
            </a:r>
          </a:p>
        </p:txBody>
      </p:sp>
      <p:pic>
        <p:nvPicPr>
          <p:cNvPr id="8" name="图片 7"/>
          <p:cNvPicPr>
            <a:picLocks noChangeAspect="1"/>
          </p:cNvPicPr>
          <p:nvPr/>
        </p:nvPicPr>
        <p:blipFill>
          <a:blip r:embed="rId5"/>
          <a:stretch>
            <a:fillRect/>
          </a:stretch>
        </p:blipFill>
        <p:spPr>
          <a:xfrm>
            <a:off x="2358465" y="2979304"/>
            <a:ext cx="7014756" cy="3701140"/>
          </a:xfrm>
          <a:prstGeom prst="rect">
            <a:avLst/>
          </a:prstGeom>
        </p:spPr>
      </p:pic>
    </p:spTree>
    <p:extLst>
      <p:ext uri="{BB962C8B-B14F-4D97-AF65-F5344CB8AC3E}">
        <p14:creationId xmlns:p14="http://schemas.microsoft.com/office/powerpoint/2010/main" val="314181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67346" y="1329866"/>
            <a:ext cx="8310856" cy="4859961"/>
          </a:xfrm>
          <a:prstGeom prst="rect">
            <a:avLst/>
          </a:prstGeom>
        </p:spPr>
      </p:pic>
      <p:sp>
        <p:nvSpPr>
          <p:cNvPr id="160771" name="Rectangle 3">
            <a:extLst>
              <a:ext uri="{FF2B5EF4-FFF2-40B4-BE49-F238E27FC236}">
                <a16:creationId xmlns:a16="http://schemas.microsoft.com/office/drawing/2014/main" id="{498E41E2-D1EF-3345-B55E-8C624CAA392B}"/>
              </a:ext>
            </a:extLst>
          </p:cNvPr>
          <p:cNvSpPr>
            <a:spLocks noGrp="1" noChangeArrowheads="1"/>
          </p:cNvSpPr>
          <p:nvPr>
            <p:ph type="body" idx="1"/>
          </p:nvPr>
        </p:nvSpPr>
        <p:spPr>
          <a:xfrm>
            <a:off x="228600" y="6373860"/>
            <a:ext cx="8229600" cy="644525"/>
          </a:xfrm>
        </p:spPr>
        <p:txBody>
          <a:bodyPr/>
          <a:lstStyle/>
          <a:p>
            <a:r>
              <a:rPr lang="zh-CN" altLang="en-US" sz="2600" b="1" dirty="0">
                <a:solidFill>
                  <a:srgbClr val="FF0000"/>
                </a:solidFill>
              </a:rPr>
              <a:t>替换原则：父类出现的任何地方都可以用子类代替。</a:t>
            </a:r>
          </a:p>
        </p:txBody>
      </p:sp>
      <p:sp>
        <p:nvSpPr>
          <p:cNvPr id="5" name="标题 1">
            <a:extLst>
              <a:ext uri="{FF2B5EF4-FFF2-40B4-BE49-F238E27FC236}">
                <a16:creationId xmlns:a16="http://schemas.microsoft.com/office/drawing/2014/main" id="{42FC138D-5F5E-6B48-AE99-A7F6B11219C4}"/>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AB0DC70E-5470-3943-8BEC-3F4A47A8423F}"/>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
        <p:nvSpPr>
          <p:cNvPr id="2" name="椭圆 1"/>
          <p:cNvSpPr/>
          <p:nvPr/>
        </p:nvSpPr>
        <p:spPr>
          <a:xfrm>
            <a:off x="2177557" y="5459460"/>
            <a:ext cx="2404954" cy="914400"/>
          </a:xfrm>
          <a:prstGeom prst="ellipse">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960883" y="5167726"/>
            <a:ext cx="3497317" cy="865211"/>
          </a:xfrm>
          <a:prstGeom prst="rect">
            <a:avLst/>
          </a:prstGeom>
          <a:solidFill>
            <a:schemeClr val="tx1"/>
          </a:solidFill>
        </p:spPr>
        <p:txBody>
          <a:bodyPr wrap="square">
            <a:noAutofit/>
          </a:bodyPr>
          <a:lstStyle/>
          <a:p>
            <a:r>
              <a:rPr lang="zh-CN" altLang="en-US" sz="2400" dirty="0">
                <a:solidFill>
                  <a:schemeClr val="bg1"/>
                </a:solidFill>
              </a:rPr>
              <a:t>相当于 </a:t>
            </a:r>
            <a:r>
              <a:rPr lang="en-US" altLang="zh-CN" sz="2400" dirty="0" err="1">
                <a:solidFill>
                  <a:schemeClr val="bg1"/>
                </a:solidFill>
              </a:rPr>
              <a:t>oLine</a:t>
            </a:r>
            <a:r>
              <a:rPr lang="en-US" altLang="zh-CN" sz="2400" dirty="0">
                <a:solidFill>
                  <a:schemeClr val="bg1"/>
                </a:solidFill>
              </a:rPr>
              <a:t>-&gt;draw()</a:t>
            </a:r>
            <a:r>
              <a:rPr lang="zh-CN" altLang="en-US" sz="2400" dirty="0">
                <a:solidFill>
                  <a:schemeClr val="bg1"/>
                </a:solidFill>
              </a:rPr>
              <a:t>，为什么这样做？</a:t>
            </a:r>
            <a:endParaRPr lang="en-US" altLang="zh-CN" sz="2400" dirty="0">
              <a:solidFill>
                <a:schemeClr val="bg1"/>
              </a:solidFill>
            </a:endParaRPr>
          </a:p>
        </p:txBody>
      </p:sp>
    </p:spTree>
    <p:extLst>
      <p:ext uri="{BB962C8B-B14F-4D97-AF65-F5344CB8AC3E}">
        <p14:creationId xmlns:p14="http://schemas.microsoft.com/office/powerpoint/2010/main" val="6220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0771">
                                            <p:txEl>
                                              <p:pRg st="0" end="0"/>
                                            </p:txEl>
                                          </p:spTgt>
                                        </p:tgtEl>
                                        <p:attrNameLst>
                                          <p:attrName>style.visibility</p:attrName>
                                        </p:attrNameLst>
                                      </p:cBhvr>
                                      <p:to>
                                        <p:strVal val="visible"/>
                                      </p:to>
                                    </p:set>
                                    <p:animEffect transition="in" filter="fade">
                                      <p:cBhvr>
                                        <p:cTn id="17" dur="500"/>
                                        <p:tgtEl>
                                          <p:spTgt spid="160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P spid="2" grpId="0" animBg="1"/>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a:extLst>
              <a:ext uri="{FF2B5EF4-FFF2-40B4-BE49-F238E27FC236}">
                <a16:creationId xmlns:a16="http://schemas.microsoft.com/office/drawing/2014/main" id="{498E41E2-D1EF-3345-B55E-8C624CAA392B}"/>
              </a:ext>
            </a:extLst>
          </p:cNvPr>
          <p:cNvSpPr>
            <a:spLocks noGrp="1" noChangeArrowheads="1"/>
          </p:cNvSpPr>
          <p:nvPr>
            <p:ph type="body" idx="1"/>
          </p:nvPr>
        </p:nvSpPr>
        <p:spPr>
          <a:xfrm>
            <a:off x="267346" y="1622534"/>
            <a:ext cx="8229600" cy="644525"/>
          </a:xfrm>
        </p:spPr>
        <p:txBody>
          <a:bodyPr>
            <a:noAutofit/>
          </a:bodyPr>
          <a:lstStyle/>
          <a:p>
            <a:r>
              <a:rPr lang="zh-CN" altLang="en-US" sz="2600" b="1" dirty="0"/>
              <a:t>抽象类（</a:t>
            </a:r>
            <a:r>
              <a:rPr lang="en-US" altLang="zh-CN" sz="2600" b="1" dirty="0"/>
              <a:t>abstract</a:t>
            </a:r>
            <a:r>
              <a:rPr lang="zh-CN" altLang="en-US" sz="2600" b="1" dirty="0"/>
              <a:t>）：不能产生实例的类。只有声明，没有实现。</a:t>
            </a:r>
          </a:p>
        </p:txBody>
      </p:sp>
      <p:sp>
        <p:nvSpPr>
          <p:cNvPr id="5" name="标题 1">
            <a:extLst>
              <a:ext uri="{FF2B5EF4-FFF2-40B4-BE49-F238E27FC236}">
                <a16:creationId xmlns:a16="http://schemas.microsoft.com/office/drawing/2014/main" id="{42FC138D-5F5E-6B48-AE99-A7F6B11219C4}"/>
              </a:ext>
            </a:extLst>
          </p:cNvPr>
          <p:cNvSpPr txBox="1">
            <a:spLocks/>
          </p:cNvSpPr>
          <p:nvPr/>
        </p:nvSpPr>
        <p:spPr>
          <a:xfrm>
            <a:off x="267346" y="208943"/>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AB0DC70E-5470-3943-8BEC-3F4A47A8423F}"/>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pic>
        <p:nvPicPr>
          <p:cNvPr id="7" name="图片 6"/>
          <p:cNvPicPr>
            <a:picLocks noChangeAspect="1"/>
          </p:cNvPicPr>
          <p:nvPr/>
        </p:nvPicPr>
        <p:blipFill>
          <a:blip r:embed="rId4"/>
          <a:stretch>
            <a:fillRect/>
          </a:stretch>
        </p:blipFill>
        <p:spPr>
          <a:xfrm>
            <a:off x="3023639" y="2267059"/>
            <a:ext cx="5854232" cy="3541586"/>
          </a:xfrm>
          <a:prstGeom prst="rect">
            <a:avLst/>
          </a:prstGeom>
        </p:spPr>
      </p:pic>
      <p:sp>
        <p:nvSpPr>
          <p:cNvPr id="9" name="Rectangle 3">
            <a:extLst>
              <a:ext uri="{FF2B5EF4-FFF2-40B4-BE49-F238E27FC236}">
                <a16:creationId xmlns:a16="http://schemas.microsoft.com/office/drawing/2014/main" id="{498E41E2-D1EF-3345-B55E-8C624CAA392B}"/>
              </a:ext>
            </a:extLst>
          </p:cNvPr>
          <p:cNvSpPr txBox="1">
            <a:spLocks noChangeArrowheads="1"/>
          </p:cNvSpPr>
          <p:nvPr/>
        </p:nvSpPr>
        <p:spPr>
          <a:xfrm>
            <a:off x="267346" y="2647265"/>
            <a:ext cx="2640868" cy="315444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600" dirty="0"/>
              <a:t>请</a:t>
            </a:r>
            <a:r>
              <a:rPr lang="zh-CN" altLang="en-US" sz="2400" dirty="0"/>
              <a:t>某给同学拿一个水果上来，拿了一个苹果上来，拿一个叫水果的水果上来，没有。</a:t>
            </a:r>
            <a:endParaRPr lang="en-US" altLang="zh-CN" sz="2400" dirty="0"/>
          </a:p>
          <a:p>
            <a:r>
              <a:rPr lang="en-US" altLang="zh-CN" sz="2400" dirty="0"/>
              <a:t>fruit</a:t>
            </a:r>
            <a:r>
              <a:rPr lang="zh-CN" altLang="en-US" sz="2400" dirty="0"/>
              <a:t>没有实例。</a:t>
            </a:r>
            <a:endParaRPr lang="en-US" altLang="zh-CN" sz="2400" dirty="0"/>
          </a:p>
          <a:p>
            <a:r>
              <a:rPr lang="zh-CN" altLang="en-US" sz="2400" dirty="0"/>
              <a:t>抽象类中的操作只有声明，在子类中实现。</a:t>
            </a:r>
            <a:endParaRPr lang="en-US" altLang="zh-CN" sz="2400" b="1" dirty="0"/>
          </a:p>
        </p:txBody>
      </p:sp>
      <p:sp>
        <p:nvSpPr>
          <p:cNvPr id="8" name="矩形 7"/>
          <p:cNvSpPr/>
          <p:nvPr/>
        </p:nvSpPr>
        <p:spPr>
          <a:xfrm>
            <a:off x="467761" y="6083838"/>
            <a:ext cx="7887963" cy="369332"/>
          </a:xfrm>
          <a:prstGeom prst="rect">
            <a:avLst/>
          </a:prstGeom>
        </p:spPr>
        <p:txBody>
          <a:bodyPr wrap="square">
            <a:noAutofit/>
          </a:bodyPr>
          <a:lstStyle/>
          <a:p>
            <a:r>
              <a:rPr lang="zh-CN" altLang="en-US" sz="2400" b="1" dirty="0">
                <a:solidFill>
                  <a:srgbClr val="FF0000"/>
                </a:solidFill>
              </a:rPr>
              <a:t>所有基类都应该是抽象类。</a:t>
            </a:r>
            <a:r>
              <a:rPr lang="zh-CN" altLang="en-US" sz="2400" dirty="0">
                <a:solidFill>
                  <a:srgbClr val="FF0000"/>
                </a:solidFill>
              </a:rPr>
              <a:t>所有的抽象类都应该是基类</a:t>
            </a:r>
          </a:p>
        </p:txBody>
      </p:sp>
    </p:spTree>
    <p:extLst>
      <p:ext uri="{BB962C8B-B14F-4D97-AF65-F5344CB8AC3E}">
        <p14:creationId xmlns:p14="http://schemas.microsoft.com/office/powerpoint/2010/main" val="256549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a:extLst>
              <a:ext uri="{FF2B5EF4-FFF2-40B4-BE49-F238E27FC236}">
                <a16:creationId xmlns:a16="http://schemas.microsoft.com/office/drawing/2014/main" id="{9607ED79-C294-E54D-9733-66DC0AB72D17}"/>
              </a:ext>
            </a:extLst>
          </p:cNvPr>
          <p:cNvSpPr>
            <a:spLocks noGrp="1" noChangeArrowheads="1"/>
          </p:cNvSpPr>
          <p:nvPr>
            <p:ph type="body" idx="1"/>
          </p:nvPr>
        </p:nvSpPr>
        <p:spPr>
          <a:xfrm>
            <a:off x="457200" y="1600200"/>
            <a:ext cx="8229600" cy="4059621"/>
          </a:xfrm>
        </p:spPr>
        <p:txBody>
          <a:bodyPr/>
          <a:lstStyle/>
          <a:p>
            <a:r>
              <a:rPr lang="zh-CN" altLang="en-US" sz="2400" b="1" dirty="0">
                <a:solidFill>
                  <a:srgbClr val="FF0000"/>
                </a:solidFill>
                <a:latin typeface="Heiti SC Medium" pitchFamily="2" charset="-128"/>
                <a:ea typeface="Heiti SC Medium" pitchFamily="2" charset="-128"/>
              </a:rPr>
              <a:t>泛化关系上的约束</a:t>
            </a:r>
            <a:r>
              <a:rPr lang="en-US" altLang="zh-CN" sz="2400" b="1" dirty="0">
                <a:solidFill>
                  <a:srgbClr val="FF0000"/>
                </a:solidFill>
                <a:latin typeface="Heiti SC Medium" pitchFamily="2" charset="-128"/>
                <a:ea typeface="Heiti SC Medium" pitchFamily="2" charset="-128"/>
              </a:rPr>
              <a:t>---</a:t>
            </a:r>
            <a:r>
              <a:rPr lang="zh-CN" altLang="en-US" sz="2400" b="1" dirty="0">
                <a:solidFill>
                  <a:srgbClr val="FF0000"/>
                </a:solidFill>
                <a:latin typeface="Heiti SC Medium" pitchFamily="2" charset="-128"/>
                <a:ea typeface="Heiti SC Medium" pitchFamily="2" charset="-128"/>
              </a:rPr>
              <a:t>受限泛化</a:t>
            </a:r>
            <a:endParaRPr lang="en-US" altLang="zh-CN" sz="2400" b="1" dirty="0">
              <a:solidFill>
                <a:srgbClr val="FF0000"/>
              </a:solidFill>
              <a:latin typeface="Heiti SC Medium" pitchFamily="2" charset="-128"/>
              <a:ea typeface="Heiti SC Medium" pitchFamily="2" charset="-128"/>
            </a:endParaRPr>
          </a:p>
          <a:p>
            <a:r>
              <a:rPr lang="zh-CN" altLang="en-US" sz="2400" b="1" dirty="0">
                <a:solidFill>
                  <a:srgbClr val="000099"/>
                </a:solidFill>
              </a:rPr>
              <a:t>受限泛化的表示形式：</a:t>
            </a:r>
          </a:p>
          <a:p>
            <a:endParaRPr lang="en-US" altLang="zh-CN" dirty="0">
              <a:solidFill>
                <a:srgbClr val="FF0000"/>
              </a:solidFill>
            </a:endParaRPr>
          </a:p>
          <a:p>
            <a:endParaRPr lang="en-US" altLang="zh-CN" dirty="0"/>
          </a:p>
          <a:p>
            <a:endParaRPr lang="en-US" altLang="zh-CN" dirty="0"/>
          </a:p>
        </p:txBody>
      </p:sp>
      <p:pic>
        <p:nvPicPr>
          <p:cNvPr id="241668" name="Picture 4">
            <a:extLst>
              <a:ext uri="{FF2B5EF4-FFF2-40B4-BE49-F238E27FC236}">
                <a16:creationId xmlns:a16="http://schemas.microsoft.com/office/drawing/2014/main" id="{03EE8166-7477-2F4F-9073-103FF0DE4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29311"/>
            <a:ext cx="7924800" cy="2265363"/>
          </a:xfrm>
          <a:prstGeom prst="rect">
            <a:avLst/>
          </a:prstGeom>
          <a:noFill/>
          <a:extLst>
            <a:ext uri="{909E8E84-426E-40DD-AFC4-6F175D3DCCD1}">
              <a14:hiddenFill xmlns:a14="http://schemas.microsoft.com/office/drawing/2010/main">
                <a:solidFill>
                  <a:srgbClr val="FFFFFF"/>
                </a:solidFill>
              </a14:hiddenFill>
            </a:ext>
          </a:extLst>
        </p:spPr>
      </p:pic>
      <p:sp>
        <p:nvSpPr>
          <p:cNvPr id="241669" name="Rectangle 5">
            <a:extLst>
              <a:ext uri="{FF2B5EF4-FFF2-40B4-BE49-F238E27FC236}">
                <a16:creationId xmlns:a16="http://schemas.microsoft.com/office/drawing/2014/main" id="{A31064C0-604C-7E47-B071-17AC00E578F3}"/>
              </a:ext>
            </a:extLst>
          </p:cNvPr>
          <p:cNvSpPr>
            <a:spLocks noChangeArrowheads="1"/>
          </p:cNvSpPr>
          <p:nvPr/>
        </p:nvSpPr>
        <p:spPr bwMode="auto">
          <a:xfrm>
            <a:off x="604345" y="5701555"/>
            <a:ext cx="789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800000"/>
                </a:solidFill>
              </a:rPr>
              <a:t>UML</a:t>
            </a:r>
            <a:r>
              <a:rPr lang="zh-CN" altLang="en-US" sz="2400" b="1" dirty="0">
                <a:solidFill>
                  <a:srgbClr val="800000"/>
                </a:solidFill>
              </a:rPr>
              <a:t>预定义的泛化约束有：多重，不相交，完全，不完全</a:t>
            </a:r>
          </a:p>
        </p:txBody>
      </p:sp>
      <p:sp>
        <p:nvSpPr>
          <p:cNvPr id="7" name="标题 1">
            <a:extLst>
              <a:ext uri="{FF2B5EF4-FFF2-40B4-BE49-F238E27FC236}">
                <a16:creationId xmlns:a16="http://schemas.microsoft.com/office/drawing/2014/main" id="{344A59AA-17C8-4A4B-9CD5-55A404534133}"/>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182E156B-A28A-6B40-86A2-D063AA9E9E6D}"/>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8074426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a:extLst>
              <a:ext uri="{FF2B5EF4-FFF2-40B4-BE49-F238E27FC236}">
                <a16:creationId xmlns:a16="http://schemas.microsoft.com/office/drawing/2014/main" id="{198CB260-1C28-D349-B863-BB083B87441A}"/>
              </a:ext>
            </a:extLst>
          </p:cNvPr>
          <p:cNvSpPr>
            <a:spLocks noGrp="1" noChangeArrowheads="1"/>
          </p:cNvSpPr>
          <p:nvPr>
            <p:ph type="body" idx="1"/>
          </p:nvPr>
        </p:nvSpPr>
        <p:spPr>
          <a:xfrm>
            <a:off x="495300" y="1489842"/>
            <a:ext cx="8229600" cy="5037082"/>
          </a:xfrm>
          <a:solidFill>
            <a:schemeClr val="bg1"/>
          </a:solidFill>
        </p:spPr>
        <p:txBody>
          <a:bodyPr>
            <a:noAutofit/>
          </a:bodyPr>
          <a:lstStyle/>
          <a:p>
            <a:pPr>
              <a:lnSpc>
                <a:spcPct val="90000"/>
              </a:lnSpc>
            </a:pPr>
            <a:r>
              <a:rPr lang="en-US" altLang="zh-CN" sz="2400" b="1" dirty="0">
                <a:solidFill>
                  <a:srgbClr val="FF0000"/>
                </a:solidFill>
              </a:rPr>
              <a:t>1.</a:t>
            </a:r>
            <a:r>
              <a:rPr lang="zh-CN" altLang="en-US" sz="2400" b="1" dirty="0">
                <a:solidFill>
                  <a:srgbClr val="FF0000"/>
                </a:solidFill>
              </a:rPr>
              <a:t>多重继承</a:t>
            </a:r>
            <a:r>
              <a:rPr lang="zh-CN" altLang="en-US" sz="2400" b="1" dirty="0"/>
              <a:t>：子类的子类可以同时继承多个上一级子类。</a:t>
            </a:r>
          </a:p>
          <a:p>
            <a:pPr>
              <a:lnSpc>
                <a:spcPct val="90000"/>
              </a:lnSpc>
            </a:pPr>
            <a:r>
              <a:rPr lang="zh-CN" altLang="en-US" sz="2400" b="1" dirty="0"/>
              <a:t>例如：水陆两用继承了交通工具两次。</a:t>
            </a:r>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marL="0" indent="0">
              <a:lnSpc>
                <a:spcPct val="90000"/>
              </a:lnSpc>
              <a:buNone/>
            </a:pPr>
            <a:endParaRPr lang="en-US" altLang="zh-CN" sz="2400" b="1" dirty="0"/>
          </a:p>
          <a:p>
            <a:pPr marL="0" indent="0">
              <a:lnSpc>
                <a:spcPct val="90000"/>
              </a:lnSpc>
              <a:buNone/>
            </a:pPr>
            <a:r>
              <a:rPr lang="en-US" altLang="zh-CN" sz="2400" b="1" dirty="0">
                <a:solidFill>
                  <a:srgbClr val="FF0000"/>
                </a:solidFill>
              </a:rPr>
              <a:t>2.</a:t>
            </a:r>
            <a:r>
              <a:rPr lang="zh-CN" altLang="en-US" sz="2400" b="1" dirty="0">
                <a:solidFill>
                  <a:srgbClr val="FF0000"/>
                </a:solidFill>
              </a:rPr>
              <a:t>不相交继承：</a:t>
            </a:r>
            <a:r>
              <a:rPr lang="zh-CN" altLang="en-US" sz="2400" b="1" dirty="0"/>
              <a:t>与多重继承对立，一个子类不能同时继承多个上一级子类。如果不做特别声明，</a:t>
            </a:r>
            <a:r>
              <a:rPr lang="zh-CN" altLang="en-US" sz="2400" b="1" dirty="0">
                <a:solidFill>
                  <a:srgbClr val="FF0000"/>
                </a:solidFill>
              </a:rPr>
              <a:t>一般的继承都是不相交继承（默认的继承标准）</a:t>
            </a:r>
            <a:r>
              <a:rPr lang="zh-CN" altLang="en-US" sz="2400" b="1" dirty="0"/>
              <a:t>。上例如果没有多重约束，则不允许水陆两用类多重继承，只允许继承其中之一。</a:t>
            </a:r>
          </a:p>
        </p:txBody>
      </p:sp>
      <p:pic>
        <p:nvPicPr>
          <p:cNvPr id="242692" name="Picture 4">
            <a:extLst>
              <a:ext uri="{FF2B5EF4-FFF2-40B4-BE49-F238E27FC236}">
                <a16:creationId xmlns:a16="http://schemas.microsoft.com/office/drawing/2014/main" id="{BCDC259D-703F-0D4E-9CCD-D6A05F54F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00300"/>
            <a:ext cx="5295900" cy="2701159"/>
          </a:xfrm>
          <a:prstGeom prst="rect">
            <a:avLst/>
          </a:prstGeom>
          <a:noFill/>
          <a:extLst>
            <a:ext uri="{909E8E84-426E-40DD-AFC4-6F175D3DCCD1}">
              <a14:hiddenFill xmlns:a14="http://schemas.microsoft.com/office/drawing/2010/main">
                <a:solidFill>
                  <a:srgbClr val="FFFFFF"/>
                </a:solidFill>
              </a14:hiddenFill>
            </a:ext>
          </a:extLst>
        </p:spPr>
      </p:pic>
      <p:sp>
        <p:nvSpPr>
          <p:cNvPr id="242693" name="AutoShape 5">
            <a:extLst>
              <a:ext uri="{FF2B5EF4-FFF2-40B4-BE49-F238E27FC236}">
                <a16:creationId xmlns:a16="http://schemas.microsoft.com/office/drawing/2014/main" id="{E20B217A-8F35-B54A-9988-CD00CBDCE3E8}"/>
              </a:ext>
            </a:extLst>
          </p:cNvPr>
          <p:cNvSpPr>
            <a:spLocks noChangeArrowheads="1"/>
          </p:cNvSpPr>
          <p:nvPr/>
        </p:nvSpPr>
        <p:spPr bwMode="auto">
          <a:xfrm>
            <a:off x="5219700" y="2400300"/>
            <a:ext cx="3505200" cy="685800"/>
          </a:xfrm>
          <a:prstGeom prst="wedgeRectCallout">
            <a:avLst>
              <a:gd name="adj1" fmla="val -71560"/>
              <a:gd name="adj2" fmla="val 597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t>分辨器：把一般类和具体类划分开的依据。</a:t>
            </a:r>
          </a:p>
        </p:txBody>
      </p:sp>
      <p:sp>
        <p:nvSpPr>
          <p:cNvPr id="5" name="标题 1">
            <a:extLst>
              <a:ext uri="{FF2B5EF4-FFF2-40B4-BE49-F238E27FC236}">
                <a16:creationId xmlns:a16="http://schemas.microsoft.com/office/drawing/2014/main" id="{6F7C8B1F-080A-A74C-9EAC-E2443F5A00A7}"/>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9E4C3DA9-646F-C44C-B4AE-B01B16F793C1}"/>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3241212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a:extLst>
              <a:ext uri="{FF2B5EF4-FFF2-40B4-BE49-F238E27FC236}">
                <a16:creationId xmlns:a16="http://schemas.microsoft.com/office/drawing/2014/main" id="{F27ED602-2AA8-1F47-BDDF-5A3F5D7A0D82}"/>
              </a:ext>
            </a:extLst>
          </p:cNvPr>
          <p:cNvSpPr>
            <a:spLocks noGrp="1" noChangeArrowheads="1"/>
          </p:cNvSpPr>
          <p:nvPr>
            <p:ph type="body" idx="1"/>
          </p:nvPr>
        </p:nvSpPr>
        <p:spPr>
          <a:xfrm>
            <a:off x="522890" y="1555531"/>
            <a:ext cx="8242738" cy="5064125"/>
          </a:xfrm>
          <a:solidFill>
            <a:schemeClr val="bg1"/>
          </a:solidFill>
        </p:spPr>
        <p:txBody>
          <a:bodyPr>
            <a:normAutofit fontScale="92500"/>
          </a:bodyPr>
          <a:lstStyle/>
          <a:p>
            <a:pPr>
              <a:lnSpc>
                <a:spcPct val="90000"/>
              </a:lnSpc>
            </a:pPr>
            <a:r>
              <a:rPr lang="en-US" altLang="zh-CN" sz="2400" b="1" dirty="0"/>
              <a:t>3.</a:t>
            </a:r>
            <a:r>
              <a:rPr lang="zh-CN" altLang="en-US" sz="2400" b="1" dirty="0">
                <a:solidFill>
                  <a:srgbClr val="FF0000"/>
                </a:solidFill>
              </a:rPr>
              <a:t>完全继承</a:t>
            </a:r>
            <a:r>
              <a:rPr lang="zh-CN" altLang="en-US" sz="2400" b="1" dirty="0"/>
              <a:t>指父类的所有子类都被穷举完毕，不可能再有其它的未列出的子类存在。</a:t>
            </a:r>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r>
              <a:rPr lang="en-US" altLang="zh-CN" sz="2400" b="1" dirty="0"/>
              <a:t>4.</a:t>
            </a:r>
            <a:r>
              <a:rPr lang="zh-CN" altLang="en-US" sz="2400" b="1" dirty="0">
                <a:solidFill>
                  <a:srgbClr val="FF0000"/>
                </a:solidFill>
              </a:rPr>
              <a:t>非完全继承</a:t>
            </a:r>
            <a:r>
              <a:rPr lang="zh-CN" altLang="en-US" sz="2400" b="1" dirty="0"/>
              <a:t>与完全继承相反，父类的子类并不是都列出来了，而是随着问题的不断解决，不断的补充和完善，也正是这一点为日后系统的扩充和维护带来极大的方便。（是默认的继承标准）。</a:t>
            </a:r>
          </a:p>
        </p:txBody>
      </p:sp>
      <p:pic>
        <p:nvPicPr>
          <p:cNvPr id="243717" name="Picture 5">
            <a:extLst>
              <a:ext uri="{FF2B5EF4-FFF2-40B4-BE49-F238E27FC236}">
                <a16:creationId xmlns:a16="http://schemas.microsoft.com/office/drawing/2014/main" id="{CC0DC3B2-BB36-5B42-92B9-1E218986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517" y="2548759"/>
            <a:ext cx="3914775" cy="230505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39D11880-B521-2D48-BA1D-60B0923BB540}"/>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B4157794-1221-7249-B45E-9BFD069715BC}"/>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泛化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21843722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a:extLst>
              <a:ext uri="{FF2B5EF4-FFF2-40B4-BE49-F238E27FC236}">
                <a16:creationId xmlns:a16="http://schemas.microsoft.com/office/drawing/2014/main" id="{92187458-26FE-8B4C-A42B-55D8176AE861}"/>
              </a:ext>
            </a:extLst>
          </p:cNvPr>
          <p:cNvSpPr>
            <a:spLocks noGrp="1" noChangeArrowheads="1"/>
          </p:cNvSpPr>
          <p:nvPr>
            <p:ph type="body" idx="1"/>
          </p:nvPr>
        </p:nvSpPr>
        <p:spPr>
          <a:xfrm>
            <a:off x="155028" y="1531884"/>
            <a:ext cx="8915400" cy="2283371"/>
          </a:xfrm>
        </p:spPr>
        <p:txBody>
          <a:bodyPr>
            <a:noAutofit/>
          </a:bodyPr>
          <a:lstStyle/>
          <a:p>
            <a:r>
              <a:rPr lang="zh-Hans" altLang="en-US" sz="2400" b="1" dirty="0">
                <a:solidFill>
                  <a:srgbClr val="FF0000"/>
                </a:solidFill>
                <a:latin typeface="Heiti SC Medium" pitchFamily="2" charset="-128"/>
                <a:ea typeface="Heiti SC Medium" pitchFamily="2" charset="-128"/>
              </a:rPr>
              <a:t>实现关系</a:t>
            </a:r>
            <a:endParaRPr lang="en-US" altLang="zh-CN" sz="2400" b="1" dirty="0">
              <a:solidFill>
                <a:srgbClr val="FF0000"/>
              </a:solidFill>
              <a:latin typeface="Heiti SC Medium" pitchFamily="2" charset="-128"/>
              <a:ea typeface="Heiti SC Medium" pitchFamily="2" charset="-128"/>
            </a:endParaRPr>
          </a:p>
          <a:p>
            <a:r>
              <a:rPr lang="zh-CN" altLang="en-US" sz="2400" b="1" dirty="0">
                <a:solidFill>
                  <a:srgbClr val="000099"/>
                </a:solidFill>
              </a:rPr>
              <a:t>一个元素完成另一个元素的操作功能。（实现是规格说明和其实现之间的关系。）</a:t>
            </a:r>
          </a:p>
          <a:p>
            <a:r>
              <a:rPr lang="zh-CN" altLang="en-US" sz="2400" b="1" dirty="0"/>
              <a:t>如接口类及其实现：接口没有属性，只有声明的操作方法（对方法没有实现部分），而由其实现类具体定义实现部分。</a:t>
            </a:r>
          </a:p>
          <a:p>
            <a:r>
              <a:rPr lang="zh-CN" altLang="en-US" sz="2400" b="1" dirty="0">
                <a:solidFill>
                  <a:srgbClr val="800000"/>
                </a:solidFill>
              </a:rPr>
              <a:t>如用例以及实现该用例的协作之间也是实现关系。</a:t>
            </a:r>
          </a:p>
        </p:txBody>
      </p:sp>
      <p:sp>
        <p:nvSpPr>
          <p:cNvPr id="6" name="标题 1">
            <a:extLst>
              <a:ext uri="{FF2B5EF4-FFF2-40B4-BE49-F238E27FC236}">
                <a16:creationId xmlns:a16="http://schemas.microsoft.com/office/drawing/2014/main" id="{CA56E10D-72D1-D847-B357-45D069066EA7}"/>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95A19CE1-79AA-CE40-930E-6869678AB5E5}"/>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实现</a:t>
            </a:r>
            <a:endParaRPr kumimoji="1" lang="zh-CN" altLang="en-US" sz="2400" b="1" dirty="0">
              <a:solidFill>
                <a:srgbClr val="7030A0"/>
              </a:solidFill>
              <a:latin typeface="Heiti SC Medium" pitchFamily="2" charset="-128"/>
              <a:ea typeface="Heiti SC Medium" pitchFamily="2" charset="-128"/>
            </a:endParaRPr>
          </a:p>
        </p:txBody>
      </p:sp>
      <p:grpSp>
        <p:nvGrpSpPr>
          <p:cNvPr id="5" name="组合 4"/>
          <p:cNvGrpSpPr/>
          <p:nvPr/>
        </p:nvGrpSpPr>
        <p:grpSpPr>
          <a:xfrm>
            <a:off x="267346" y="4309211"/>
            <a:ext cx="8716750" cy="2370827"/>
            <a:chOff x="267346" y="4309211"/>
            <a:chExt cx="8716750" cy="2370827"/>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5248" y="4309211"/>
              <a:ext cx="3528848" cy="2352565"/>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346" y="4355005"/>
              <a:ext cx="3994688" cy="2325033"/>
            </a:xfrm>
            <a:prstGeom prst="rect">
              <a:avLst/>
            </a:prstGeom>
          </p:spPr>
        </p:pic>
        <p:pic>
          <p:nvPicPr>
            <p:cNvPr id="4" name="图片 3"/>
            <p:cNvPicPr>
              <a:picLocks noChangeAspect="1"/>
            </p:cNvPicPr>
            <p:nvPr/>
          </p:nvPicPr>
          <p:blipFill>
            <a:blip r:embed="rId6"/>
            <a:stretch>
              <a:fillRect/>
            </a:stretch>
          </p:blipFill>
          <p:spPr>
            <a:xfrm>
              <a:off x="4105282" y="5260683"/>
              <a:ext cx="2508352" cy="449619"/>
            </a:xfrm>
            <a:prstGeom prst="rect">
              <a:avLst/>
            </a:prstGeom>
          </p:spPr>
        </p:pic>
      </p:grpSp>
      <p:pic>
        <p:nvPicPr>
          <p:cNvPr id="202758" name="Picture 6">
            <a:extLst>
              <a:ext uri="{FF2B5EF4-FFF2-40B4-BE49-F238E27FC236}">
                <a16:creationId xmlns:a16="http://schemas.microsoft.com/office/drawing/2014/main" id="{D03898DB-4B6B-5340-9835-D68BA1D311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5030" y="4500562"/>
            <a:ext cx="3429000" cy="10795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225627" y="4302125"/>
            <a:ext cx="5029200" cy="2555875"/>
            <a:chOff x="225627" y="4302125"/>
            <a:chExt cx="5029200" cy="2555875"/>
          </a:xfrm>
        </p:grpSpPr>
        <p:pic>
          <p:nvPicPr>
            <p:cNvPr id="202756" name="Picture 4">
              <a:extLst>
                <a:ext uri="{FF2B5EF4-FFF2-40B4-BE49-F238E27FC236}">
                  <a16:creationId xmlns:a16="http://schemas.microsoft.com/office/drawing/2014/main" id="{9C5060DE-2B12-9743-AF8E-79504C4181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27" y="4302125"/>
              <a:ext cx="5029200" cy="25558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2324251" y="5210730"/>
              <a:ext cx="2037994" cy="369332"/>
            </a:xfrm>
            <a:prstGeom prst="rect">
              <a:avLst/>
            </a:prstGeom>
            <a:noFill/>
          </p:spPr>
          <p:txBody>
            <a:bodyPr wrap="none" rtlCol="0">
              <a:spAutoFit/>
            </a:bodyPr>
            <a:lstStyle/>
            <a:p>
              <a:r>
                <a:rPr lang="en-US" altLang="zh-CN" dirty="0">
                  <a:solidFill>
                    <a:srgbClr val="FF0000"/>
                  </a:solidFill>
                </a:rPr>
                <a:t>Rose</a:t>
              </a:r>
              <a:r>
                <a:rPr lang="zh-CN" altLang="en-US" dirty="0">
                  <a:solidFill>
                    <a:srgbClr val="FF0000"/>
                  </a:solidFill>
                </a:rPr>
                <a:t>的两种表示法</a:t>
              </a:r>
            </a:p>
          </p:txBody>
        </p:sp>
      </p:grpSp>
    </p:spTree>
    <p:extLst>
      <p:ext uri="{BB962C8B-B14F-4D97-AF65-F5344CB8AC3E}">
        <p14:creationId xmlns:p14="http://schemas.microsoft.com/office/powerpoint/2010/main" val="205819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758"/>
                                        </p:tgtEl>
                                        <p:attrNameLst>
                                          <p:attrName>style.visibility</p:attrName>
                                        </p:attrNameLst>
                                      </p:cBhvr>
                                      <p:to>
                                        <p:strVal val="visible"/>
                                      </p:to>
                                    </p:set>
                                    <p:animEffect transition="in" filter="fade">
                                      <p:cBhvr>
                                        <p:cTn id="17" dur="500"/>
                                        <p:tgtEl>
                                          <p:spTgt spid="2027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755">
                                            <p:txEl>
                                              <p:pRg st="3" end="3"/>
                                            </p:txEl>
                                          </p:spTgt>
                                        </p:tgtEl>
                                        <p:attrNameLst>
                                          <p:attrName>style.visibility</p:attrName>
                                        </p:attrNameLst>
                                      </p:cBhvr>
                                      <p:to>
                                        <p:strVal val="visible"/>
                                      </p:to>
                                    </p:set>
                                    <p:animEffect transition="in" filter="fade">
                                      <p:cBhvr>
                                        <p:cTn id="22" dur="500"/>
                                        <p:tgtEl>
                                          <p:spTgt spid="202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6" name="Picture 6">
            <a:extLst>
              <a:ext uri="{FF2B5EF4-FFF2-40B4-BE49-F238E27FC236}">
                <a16:creationId xmlns:a16="http://schemas.microsoft.com/office/drawing/2014/main" id="{0A4BED65-DB50-9144-A6EE-121C22FEE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0"/>
            <a:ext cx="4953000" cy="4800600"/>
          </a:xfrm>
          <a:prstGeom prst="rect">
            <a:avLst/>
          </a:prstGeom>
          <a:noFill/>
          <a:extLst>
            <a:ext uri="{909E8E84-426E-40DD-AFC4-6F175D3DCCD1}">
              <a14:hiddenFill xmlns:a14="http://schemas.microsoft.com/office/drawing/2010/main">
                <a:solidFill>
                  <a:srgbClr val="FFFFFF"/>
                </a:solidFill>
              </a14:hiddenFill>
            </a:ext>
          </a:extLst>
        </p:spPr>
      </p:pic>
      <p:pic>
        <p:nvPicPr>
          <p:cNvPr id="199687" name="Picture 7">
            <a:extLst>
              <a:ext uri="{FF2B5EF4-FFF2-40B4-BE49-F238E27FC236}">
                <a16:creationId xmlns:a16="http://schemas.microsoft.com/office/drawing/2014/main" id="{7286C8B3-B1AF-BD49-B6CD-B20B2C051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0"/>
            <a:ext cx="2133600" cy="1630363"/>
          </a:xfrm>
          <a:prstGeom prst="rect">
            <a:avLst/>
          </a:prstGeom>
          <a:noFill/>
          <a:extLst>
            <a:ext uri="{909E8E84-426E-40DD-AFC4-6F175D3DCCD1}">
              <a14:hiddenFill xmlns:a14="http://schemas.microsoft.com/office/drawing/2010/main">
                <a:solidFill>
                  <a:srgbClr val="FFFFFF"/>
                </a:solidFill>
              </a14:hiddenFill>
            </a:ext>
          </a:extLst>
        </p:spPr>
      </p:pic>
      <p:pic>
        <p:nvPicPr>
          <p:cNvPr id="199688" name="Picture 8">
            <a:extLst>
              <a:ext uri="{FF2B5EF4-FFF2-40B4-BE49-F238E27FC236}">
                <a16:creationId xmlns:a16="http://schemas.microsoft.com/office/drawing/2014/main" id="{C5E53833-BC72-7344-92DE-043B38428D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981200"/>
            <a:ext cx="19812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99689" name="Picture 9">
            <a:extLst>
              <a:ext uri="{FF2B5EF4-FFF2-40B4-BE49-F238E27FC236}">
                <a16:creationId xmlns:a16="http://schemas.microsoft.com/office/drawing/2014/main" id="{7A5EF4ED-7DDE-3B46-B02D-0263913E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810000"/>
            <a:ext cx="16002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99690" name="Picture 10">
            <a:extLst>
              <a:ext uri="{FF2B5EF4-FFF2-40B4-BE49-F238E27FC236}">
                <a16:creationId xmlns:a16="http://schemas.microsoft.com/office/drawing/2014/main" id="{BB0A7DE8-1C6A-9F46-AC63-22155071D4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2098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199691" name="Picture 11">
            <a:extLst>
              <a:ext uri="{FF2B5EF4-FFF2-40B4-BE49-F238E27FC236}">
                <a16:creationId xmlns:a16="http://schemas.microsoft.com/office/drawing/2014/main" id="{381078BB-707D-FC4C-A7B8-90551BE4AE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743200"/>
            <a:ext cx="20383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99692" name="Picture 12">
            <a:extLst>
              <a:ext uri="{FF2B5EF4-FFF2-40B4-BE49-F238E27FC236}">
                <a16:creationId xmlns:a16="http://schemas.microsoft.com/office/drawing/2014/main" id="{9FD36F46-EB79-164B-934D-ADD69595BA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953000"/>
            <a:ext cx="1828800" cy="1887538"/>
          </a:xfrm>
          <a:prstGeom prst="rect">
            <a:avLst/>
          </a:prstGeom>
          <a:noFill/>
          <a:extLst>
            <a:ext uri="{909E8E84-426E-40DD-AFC4-6F175D3DCCD1}">
              <a14:hiddenFill xmlns:a14="http://schemas.microsoft.com/office/drawing/2010/main">
                <a:solidFill>
                  <a:srgbClr val="FFFFFF"/>
                </a:solidFill>
              </a14:hiddenFill>
            </a:ext>
          </a:extLst>
        </p:spPr>
      </p:pic>
      <p:sp>
        <p:nvSpPr>
          <p:cNvPr id="199693" name="AutoShape 13">
            <a:extLst>
              <a:ext uri="{FF2B5EF4-FFF2-40B4-BE49-F238E27FC236}">
                <a16:creationId xmlns:a16="http://schemas.microsoft.com/office/drawing/2014/main" id="{32712331-E313-5947-9B13-92733035D509}"/>
              </a:ext>
            </a:extLst>
          </p:cNvPr>
          <p:cNvSpPr>
            <a:spLocks noChangeArrowheads="1"/>
          </p:cNvSpPr>
          <p:nvPr/>
        </p:nvSpPr>
        <p:spPr bwMode="auto">
          <a:xfrm>
            <a:off x="0" y="5257800"/>
            <a:ext cx="1828800" cy="381000"/>
          </a:xfrm>
          <a:prstGeom prst="wedgeRectCallout">
            <a:avLst>
              <a:gd name="adj1" fmla="val -14843"/>
              <a:gd name="adj2" fmla="val -15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t>隐藏操作参数</a:t>
            </a:r>
          </a:p>
        </p:txBody>
      </p:sp>
      <p:sp>
        <p:nvSpPr>
          <p:cNvPr id="199694" name="AutoShape 14">
            <a:extLst>
              <a:ext uri="{FF2B5EF4-FFF2-40B4-BE49-F238E27FC236}">
                <a16:creationId xmlns:a16="http://schemas.microsoft.com/office/drawing/2014/main" id="{C3EF7F41-6ABE-864D-B615-B21BDE036C1A}"/>
              </a:ext>
            </a:extLst>
          </p:cNvPr>
          <p:cNvSpPr>
            <a:spLocks noChangeArrowheads="1"/>
          </p:cNvSpPr>
          <p:nvPr/>
        </p:nvSpPr>
        <p:spPr bwMode="auto">
          <a:xfrm>
            <a:off x="2438400" y="5257800"/>
            <a:ext cx="381000" cy="1600200"/>
          </a:xfrm>
          <a:prstGeom prst="wedgeRectCallout">
            <a:avLst>
              <a:gd name="adj1" fmla="val 140000"/>
              <a:gd name="adj2" fmla="val -1418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t>隐藏可见性</a:t>
            </a:r>
          </a:p>
        </p:txBody>
      </p:sp>
    </p:spTree>
    <p:extLst>
      <p:ext uri="{BB962C8B-B14F-4D97-AF65-F5344CB8AC3E}">
        <p14:creationId xmlns:p14="http://schemas.microsoft.com/office/powerpoint/2010/main" val="19833032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a:extLst>
              <a:ext uri="{FF2B5EF4-FFF2-40B4-BE49-F238E27FC236}">
                <a16:creationId xmlns:a16="http://schemas.microsoft.com/office/drawing/2014/main" id="{3579C27E-513B-2746-879B-774F651FD181}"/>
              </a:ext>
            </a:extLst>
          </p:cNvPr>
          <p:cNvSpPr>
            <a:spLocks noGrp="1" noChangeArrowheads="1"/>
          </p:cNvSpPr>
          <p:nvPr>
            <p:ph type="body" idx="1"/>
          </p:nvPr>
        </p:nvSpPr>
        <p:spPr>
          <a:xfrm>
            <a:off x="267346" y="1792069"/>
            <a:ext cx="8229600" cy="4411663"/>
          </a:xfrm>
        </p:spPr>
        <p:txBody>
          <a:bodyPr/>
          <a:lstStyle/>
          <a:p>
            <a:r>
              <a:rPr lang="zh-CN" altLang="en-US" sz="2400" dirty="0">
                <a:solidFill>
                  <a:srgbClr val="FF0000"/>
                </a:solidFill>
                <a:latin typeface="Heiti SC Medium" pitchFamily="2" charset="-128"/>
                <a:ea typeface="Heiti SC Medium" pitchFamily="2" charset="-128"/>
              </a:rPr>
              <a:t>泛化关系和实现关系的异同点</a:t>
            </a:r>
            <a:endParaRPr lang="en-US" altLang="zh-CN" sz="2400" b="1" dirty="0">
              <a:solidFill>
                <a:srgbClr val="FF0000"/>
              </a:solidFill>
              <a:latin typeface="Heiti SC Medium" pitchFamily="2" charset="-128"/>
              <a:ea typeface="Heiti SC Medium" pitchFamily="2" charset="-128"/>
            </a:endParaRPr>
          </a:p>
          <a:p>
            <a:r>
              <a:rPr lang="zh-CN" altLang="en-US" sz="2400" b="1" dirty="0"/>
              <a:t>泛化和实现关系都可以将一般描述与具体描述联系起来。</a:t>
            </a:r>
          </a:p>
          <a:p>
            <a:r>
              <a:rPr lang="zh-CN" altLang="en-US" sz="2400" b="1" dirty="0"/>
              <a:t>泛化将</a:t>
            </a:r>
            <a:r>
              <a:rPr lang="zh-CN" altLang="en-US" sz="2400" b="1" dirty="0">
                <a:solidFill>
                  <a:srgbClr val="00B0F0"/>
                </a:solidFill>
              </a:rPr>
              <a:t>同一语义层上</a:t>
            </a:r>
            <a:r>
              <a:rPr lang="zh-CN" altLang="en-US" sz="2400" b="1" dirty="0"/>
              <a:t>的元素连接起来，并且通常在</a:t>
            </a:r>
            <a:r>
              <a:rPr lang="zh-CN" altLang="en-US" sz="2400" b="1" dirty="0">
                <a:solidFill>
                  <a:srgbClr val="00B0F0"/>
                </a:solidFill>
              </a:rPr>
              <a:t>同一个模型</a:t>
            </a:r>
            <a:r>
              <a:rPr lang="zh-CN" altLang="en-US" sz="2400" b="1" dirty="0"/>
              <a:t>内。</a:t>
            </a:r>
          </a:p>
          <a:p>
            <a:r>
              <a:rPr lang="zh-CN" altLang="en-US" sz="2400" b="1" dirty="0">
                <a:solidFill>
                  <a:srgbClr val="800000"/>
                </a:solidFill>
              </a:rPr>
              <a:t>实现关系则将</a:t>
            </a:r>
            <a:r>
              <a:rPr lang="zh-CN" altLang="en-US" sz="2400" b="1" dirty="0">
                <a:solidFill>
                  <a:srgbClr val="00B0F0"/>
                </a:solidFill>
              </a:rPr>
              <a:t>不同语义层内</a:t>
            </a:r>
            <a:r>
              <a:rPr lang="zh-CN" altLang="en-US" sz="2400" b="1" dirty="0">
                <a:solidFill>
                  <a:srgbClr val="800000"/>
                </a:solidFill>
              </a:rPr>
              <a:t>的元素连接起来，通常建立在</a:t>
            </a:r>
            <a:r>
              <a:rPr lang="zh-CN" altLang="en-US" sz="2400" b="1" dirty="0">
                <a:solidFill>
                  <a:srgbClr val="00B0F0"/>
                </a:solidFill>
              </a:rPr>
              <a:t>不同模型</a:t>
            </a:r>
            <a:r>
              <a:rPr lang="zh-CN" altLang="en-US" sz="2400" b="1" dirty="0">
                <a:solidFill>
                  <a:srgbClr val="800000"/>
                </a:solidFill>
              </a:rPr>
              <a:t>内。在不同发展阶段可能有两个或多个类等级存在，这些类等级的元素通过实现关系联系在一起。</a:t>
            </a:r>
          </a:p>
        </p:txBody>
      </p:sp>
      <p:pic>
        <p:nvPicPr>
          <p:cNvPr id="204804" name="Picture 4">
            <a:extLst>
              <a:ext uri="{FF2B5EF4-FFF2-40B4-BE49-F238E27FC236}">
                <a16:creationId xmlns:a16="http://schemas.microsoft.com/office/drawing/2014/main" id="{5C27A57F-81E3-FC42-88C4-9E690BB3C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5410200"/>
            <a:ext cx="39624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342CF202-EA7A-D54C-B7BE-4F4D5BCE1232}"/>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8" name="文本框 7">
            <a:extLst>
              <a:ext uri="{FF2B5EF4-FFF2-40B4-BE49-F238E27FC236}">
                <a16:creationId xmlns:a16="http://schemas.microsoft.com/office/drawing/2014/main" id="{C24B808E-9C0B-C549-82F5-73ABE6D86018}"/>
              </a:ext>
            </a:extLst>
          </p:cNvPr>
          <p:cNvSpPr txBox="1"/>
          <p:nvPr/>
        </p:nvSpPr>
        <p:spPr>
          <a:xfrm>
            <a:off x="267346" y="1043645"/>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实现</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8428222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708BDAC9-2F28-CD47-8CF0-8A2CFCF45D8A}"/>
              </a:ext>
            </a:extLst>
          </p:cNvPr>
          <p:cNvSpPr>
            <a:spLocks noGrp="1" noChangeArrowheads="1"/>
          </p:cNvSpPr>
          <p:nvPr>
            <p:ph type="title"/>
          </p:nvPr>
        </p:nvSpPr>
        <p:spPr>
          <a:xfrm>
            <a:off x="381646" y="1499353"/>
            <a:ext cx="7543800" cy="418454"/>
          </a:xfrm>
        </p:spPr>
        <p:txBody>
          <a:bodyPr>
            <a:noAutofit/>
          </a:bodyPr>
          <a:lstStyle/>
          <a:p>
            <a:r>
              <a:rPr lang="zh-CN" altLang="en-US" sz="2400" dirty="0">
                <a:solidFill>
                  <a:srgbClr val="FF0000"/>
                </a:solidFill>
              </a:rPr>
              <a:t>依赖关系</a:t>
            </a:r>
          </a:p>
        </p:txBody>
      </p:sp>
      <p:pic>
        <p:nvPicPr>
          <p:cNvPr id="118790" name="Picture 6">
            <a:extLst>
              <a:ext uri="{FF2B5EF4-FFF2-40B4-BE49-F238E27FC236}">
                <a16:creationId xmlns:a16="http://schemas.microsoft.com/office/drawing/2014/main" id="{52CD1A2B-D703-B14E-A2CB-6FA32D874BA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2087294"/>
            <a:ext cx="7622628" cy="3200400"/>
          </a:xfrm>
          <a:extLst>
            <a:ext uri="{909E8E84-426E-40DD-AFC4-6F175D3DCCD1}">
              <a14:hiddenFill xmlns:a14="http://schemas.microsoft.com/office/drawing/2010/main">
                <a:solidFill>
                  <a:srgbClr val="FFFFFF"/>
                </a:solidFill>
              </a14:hiddenFill>
            </a:ext>
          </a:extLst>
        </p:spPr>
      </p:pic>
      <p:sp>
        <p:nvSpPr>
          <p:cNvPr id="118791" name="Rectangle 7">
            <a:extLst>
              <a:ext uri="{FF2B5EF4-FFF2-40B4-BE49-F238E27FC236}">
                <a16:creationId xmlns:a16="http://schemas.microsoft.com/office/drawing/2014/main" id="{A2055B65-DE54-C246-8708-88683B408832}"/>
              </a:ext>
            </a:extLst>
          </p:cNvPr>
          <p:cNvSpPr>
            <a:spLocks noChangeArrowheads="1"/>
          </p:cNvSpPr>
          <p:nvPr/>
        </p:nvSpPr>
        <p:spPr bwMode="auto">
          <a:xfrm>
            <a:off x="609600" y="5527175"/>
            <a:ext cx="8347157"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0000"/>
              <a:buFont typeface="Wingdings" pitchFamily="2" charset="2"/>
              <a:buChar char="l"/>
            </a:pPr>
            <a:r>
              <a:rPr lang="zh-CN" altLang="en-US" sz="2400" b="1" dirty="0">
                <a:solidFill>
                  <a:srgbClr val="FF0000"/>
                </a:solidFill>
              </a:rPr>
              <a:t>关联、实现和泛化都是</a:t>
            </a:r>
            <a:r>
              <a:rPr lang="zh-CN" altLang="en-US" sz="2400" b="1" dirty="0">
                <a:solidFill>
                  <a:srgbClr val="00B050"/>
                </a:solidFill>
              </a:rPr>
              <a:t>依赖关系</a:t>
            </a:r>
            <a:r>
              <a:rPr lang="zh-CN" altLang="en-US" sz="2400" b="1" dirty="0">
                <a:solidFill>
                  <a:srgbClr val="FF0000"/>
                </a:solidFill>
              </a:rPr>
              <a:t>。但它们有更特别的语义，</a:t>
            </a:r>
          </a:p>
          <a:p>
            <a:pPr>
              <a:spcBef>
                <a:spcPct val="20000"/>
              </a:spcBef>
              <a:buClr>
                <a:schemeClr val="tx2"/>
              </a:buClr>
              <a:buSzPct val="70000"/>
              <a:buFont typeface="Wingdings" pitchFamily="2" charset="2"/>
              <a:buNone/>
            </a:pPr>
            <a:r>
              <a:rPr lang="zh-CN" altLang="en-US" sz="2400" b="1" dirty="0">
                <a:solidFill>
                  <a:srgbClr val="FF0000"/>
                </a:solidFill>
              </a:rPr>
              <a:t>所以在</a:t>
            </a:r>
            <a:r>
              <a:rPr lang="en-US" altLang="zh-CN" sz="2400" b="1" dirty="0">
                <a:solidFill>
                  <a:srgbClr val="FF0000"/>
                </a:solidFill>
              </a:rPr>
              <a:t>UML</a:t>
            </a:r>
            <a:r>
              <a:rPr lang="zh-CN" altLang="en-US" sz="2400" b="1" dirty="0">
                <a:solidFill>
                  <a:srgbClr val="FF0000"/>
                </a:solidFill>
              </a:rPr>
              <a:t>中被分离出来作为独立的关系。</a:t>
            </a:r>
          </a:p>
        </p:txBody>
      </p:sp>
      <p:sp>
        <p:nvSpPr>
          <p:cNvPr id="5" name="标题 1">
            <a:extLst>
              <a:ext uri="{FF2B5EF4-FFF2-40B4-BE49-F238E27FC236}">
                <a16:creationId xmlns:a16="http://schemas.microsoft.com/office/drawing/2014/main" id="{17DE04DB-49DD-D34C-BF8C-B226C3D9F6FE}"/>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D4E4DAFF-E359-2D41-9C7F-F2C22F716273}"/>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4646938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A837F70A-15B5-004A-A1CD-43DBAF0CFAA4}"/>
              </a:ext>
            </a:extLst>
          </p:cNvPr>
          <p:cNvSpPr>
            <a:spLocks noGrp="1" noChangeArrowheads="1"/>
          </p:cNvSpPr>
          <p:nvPr>
            <p:ph type="title"/>
          </p:nvPr>
        </p:nvSpPr>
        <p:spPr>
          <a:xfrm>
            <a:off x="402021" y="1314450"/>
            <a:ext cx="7772400" cy="1609344"/>
          </a:xfrm>
        </p:spPr>
        <p:txBody>
          <a:bodyPr>
            <a:normAutofit/>
          </a:bodyPr>
          <a:lstStyle/>
          <a:p>
            <a:r>
              <a:rPr lang="zh-CN" altLang="en-US" sz="2400" dirty="0"/>
              <a:t>基本的依赖关系</a:t>
            </a:r>
          </a:p>
        </p:txBody>
      </p:sp>
      <p:sp>
        <p:nvSpPr>
          <p:cNvPr id="119811" name="Rectangle 3">
            <a:extLst>
              <a:ext uri="{FF2B5EF4-FFF2-40B4-BE49-F238E27FC236}">
                <a16:creationId xmlns:a16="http://schemas.microsoft.com/office/drawing/2014/main" id="{1F0B2F63-00BF-D64D-A8BA-48317602FCAF}"/>
              </a:ext>
            </a:extLst>
          </p:cNvPr>
          <p:cNvSpPr>
            <a:spLocks noGrp="1" noChangeArrowheads="1"/>
          </p:cNvSpPr>
          <p:nvPr>
            <p:ph type="body" idx="1"/>
          </p:nvPr>
        </p:nvSpPr>
        <p:spPr>
          <a:xfrm>
            <a:off x="228600" y="2678829"/>
            <a:ext cx="8915400" cy="2632020"/>
          </a:xfrm>
        </p:spPr>
        <p:txBody>
          <a:bodyPr>
            <a:noAutofit/>
          </a:bodyPr>
          <a:lstStyle/>
          <a:p>
            <a:pPr>
              <a:buFont typeface="Wingdings" pitchFamily="2" charset="2"/>
              <a:buNone/>
            </a:pPr>
            <a:r>
              <a:rPr lang="zh-CN" altLang="en-US" b="1" dirty="0">
                <a:solidFill>
                  <a:srgbClr val="000099"/>
                </a:solidFill>
              </a:rPr>
              <a:t>在</a:t>
            </a:r>
            <a:r>
              <a:rPr lang="zh-CN" altLang="en-US" sz="2400" b="1" dirty="0">
                <a:solidFill>
                  <a:srgbClr val="000099"/>
                </a:solidFill>
              </a:rPr>
              <a:t>依赖关系上可以用</a:t>
            </a:r>
            <a:r>
              <a:rPr lang="zh-CN" altLang="en-US" sz="2400" b="1" dirty="0">
                <a:solidFill>
                  <a:srgbClr val="FF0000"/>
                </a:solidFill>
              </a:rPr>
              <a:t>构造型</a:t>
            </a:r>
            <a:r>
              <a:rPr lang="zh-CN" altLang="en-US" sz="2400" b="1" dirty="0">
                <a:solidFill>
                  <a:srgbClr val="000099"/>
                </a:solidFill>
              </a:rPr>
              <a:t>来更具体化依赖的种类。</a:t>
            </a:r>
          </a:p>
          <a:p>
            <a:pPr>
              <a:buFont typeface="Wingdings" pitchFamily="2" charset="2"/>
              <a:buNone/>
            </a:pPr>
            <a:endParaRPr lang="zh-CN" altLang="en-US" sz="2400" b="1" dirty="0">
              <a:solidFill>
                <a:srgbClr val="000099"/>
              </a:solidFill>
            </a:endParaRPr>
          </a:p>
          <a:p>
            <a:r>
              <a:rPr lang="en-US" altLang="zh-CN" sz="2400" b="1" dirty="0"/>
              <a:t>1.  </a:t>
            </a:r>
            <a:r>
              <a:rPr lang="zh-CN" altLang="en-US" sz="2400" b="1" dirty="0"/>
              <a:t>使用依赖（</a:t>
            </a:r>
            <a:r>
              <a:rPr lang="en-US" altLang="zh-CN" sz="2400" b="1" dirty="0"/>
              <a:t>Usage</a:t>
            </a:r>
            <a:r>
              <a:rPr lang="zh-CN" altLang="en-US" sz="2400" b="1" dirty="0"/>
              <a:t>）</a:t>
            </a:r>
          </a:p>
          <a:p>
            <a:r>
              <a:rPr lang="en-US" altLang="zh-CN" sz="2400" b="1" dirty="0"/>
              <a:t>2.  </a:t>
            </a:r>
            <a:r>
              <a:rPr lang="zh-CN" altLang="en-US" sz="2400" b="1" dirty="0"/>
              <a:t>抽象依赖（</a:t>
            </a:r>
            <a:r>
              <a:rPr lang="en-US" altLang="zh-CN" sz="2400" b="1" dirty="0"/>
              <a:t>Abstraction</a:t>
            </a:r>
            <a:r>
              <a:rPr lang="zh-CN" altLang="en-US" sz="2400" b="1" dirty="0"/>
              <a:t>）</a:t>
            </a:r>
          </a:p>
          <a:p>
            <a:r>
              <a:rPr lang="en-US" altLang="zh-CN" sz="2400" b="1" dirty="0"/>
              <a:t>3.  </a:t>
            </a:r>
            <a:r>
              <a:rPr lang="zh-CN" altLang="en-US" sz="2400" b="1" dirty="0"/>
              <a:t>授权依赖（</a:t>
            </a:r>
            <a:r>
              <a:rPr lang="en-US" altLang="zh-CN" sz="2400" b="1" dirty="0"/>
              <a:t>Permission</a:t>
            </a:r>
            <a:r>
              <a:rPr lang="zh-CN" altLang="en-US" sz="2400" b="1" dirty="0"/>
              <a:t>）</a:t>
            </a:r>
          </a:p>
          <a:p>
            <a:r>
              <a:rPr lang="en-US" altLang="zh-CN" sz="2400" b="1" dirty="0"/>
              <a:t>4.  </a:t>
            </a:r>
            <a:r>
              <a:rPr lang="zh-CN" altLang="en-US" sz="2400" b="1" dirty="0"/>
              <a:t>绑定依赖（</a:t>
            </a:r>
            <a:r>
              <a:rPr lang="en-US" altLang="zh-CN" sz="2400" b="1" dirty="0"/>
              <a:t>Binding</a:t>
            </a:r>
            <a:r>
              <a:rPr lang="zh-CN" altLang="en-US" sz="2400" b="1" dirty="0"/>
              <a:t>） </a:t>
            </a:r>
          </a:p>
        </p:txBody>
      </p:sp>
      <p:pic>
        <p:nvPicPr>
          <p:cNvPr id="119812" name="Picture 4">
            <a:extLst>
              <a:ext uri="{FF2B5EF4-FFF2-40B4-BE49-F238E27FC236}">
                <a16:creationId xmlns:a16="http://schemas.microsoft.com/office/drawing/2014/main" id="{1A70F604-5B6C-2342-888A-FE2E2C76D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669" y="1919097"/>
            <a:ext cx="2209800" cy="4000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E19B744-0241-6F41-8A54-DFC8158971DD}"/>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7CB66F9-80D3-FB45-8EA2-130DDC65317C}"/>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539150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95B36C8-E726-BE4A-8AC1-3CE5126FA2AC}"/>
              </a:ext>
            </a:extLst>
          </p:cNvPr>
          <p:cNvSpPr>
            <a:spLocks noGrp="1" noChangeArrowheads="1"/>
          </p:cNvSpPr>
          <p:nvPr>
            <p:ph type="title"/>
          </p:nvPr>
        </p:nvSpPr>
        <p:spPr>
          <a:xfrm>
            <a:off x="685800" y="1493625"/>
            <a:ext cx="7772400" cy="1609344"/>
          </a:xfrm>
        </p:spPr>
        <p:txBody>
          <a:bodyPr>
            <a:normAutofit/>
          </a:bodyPr>
          <a:lstStyle/>
          <a:p>
            <a:r>
              <a:rPr lang="zh-Hans" altLang="en-US" sz="2400" dirty="0"/>
              <a:t>（</a:t>
            </a:r>
            <a:r>
              <a:rPr lang="en-US" altLang="zh-Hans" sz="2400" dirty="0"/>
              <a:t>1</a:t>
            </a:r>
            <a:r>
              <a:rPr lang="zh-Hans" altLang="en-US" sz="2400" dirty="0"/>
              <a:t>）</a:t>
            </a:r>
            <a:r>
              <a:rPr lang="en-US" altLang="zh-CN" sz="2400" dirty="0"/>
              <a:t> </a:t>
            </a:r>
            <a:r>
              <a:rPr lang="zh-CN" altLang="en-US" sz="2400" dirty="0"/>
              <a:t>使用依赖 </a:t>
            </a:r>
            <a:r>
              <a:rPr lang="en-US" altLang="zh-CN" sz="2400" dirty="0">
                <a:solidFill>
                  <a:srgbClr val="800000"/>
                </a:solidFill>
              </a:rPr>
              <a:t>----</a:t>
            </a:r>
            <a:r>
              <a:rPr lang="zh-CN" altLang="en-US" sz="2400" dirty="0">
                <a:solidFill>
                  <a:srgbClr val="800000"/>
                </a:solidFill>
              </a:rPr>
              <a:t>最常使用的依赖</a:t>
            </a:r>
          </a:p>
        </p:txBody>
      </p:sp>
      <p:sp>
        <p:nvSpPr>
          <p:cNvPr id="120835" name="Rectangle 3">
            <a:extLst>
              <a:ext uri="{FF2B5EF4-FFF2-40B4-BE49-F238E27FC236}">
                <a16:creationId xmlns:a16="http://schemas.microsoft.com/office/drawing/2014/main" id="{A1D97CBC-7178-9F49-A42F-CDF28B1000A8}"/>
              </a:ext>
            </a:extLst>
          </p:cNvPr>
          <p:cNvSpPr>
            <a:spLocks noGrp="1" noChangeArrowheads="1"/>
          </p:cNvSpPr>
          <p:nvPr>
            <p:ph type="body" idx="1"/>
          </p:nvPr>
        </p:nvSpPr>
        <p:spPr>
          <a:xfrm>
            <a:off x="685800" y="2972746"/>
            <a:ext cx="7772400" cy="3286164"/>
          </a:xfrm>
        </p:spPr>
        <p:txBody>
          <a:bodyPr>
            <a:noAutofit/>
          </a:bodyPr>
          <a:lstStyle/>
          <a:p>
            <a:pPr marL="609600" indent="-609600"/>
            <a:r>
              <a:rPr lang="zh-CN" altLang="en-US" sz="2400" b="1" dirty="0"/>
              <a:t>表示一种元素</a:t>
            </a:r>
            <a:r>
              <a:rPr lang="en-US" altLang="zh-CN" sz="2400" b="1" dirty="0"/>
              <a:t>(</a:t>
            </a:r>
            <a:r>
              <a:rPr lang="zh-CN" altLang="en-US" sz="2400" b="1" dirty="0">
                <a:solidFill>
                  <a:srgbClr val="000099"/>
                </a:solidFill>
              </a:rPr>
              <a:t>客户</a:t>
            </a:r>
            <a:r>
              <a:rPr lang="en-US" altLang="zh-CN" sz="2400" b="1" dirty="0"/>
              <a:t>)</a:t>
            </a:r>
            <a:r>
              <a:rPr lang="zh-CN" altLang="en-US" sz="2400" b="1" dirty="0"/>
              <a:t>使用其它元素</a:t>
            </a:r>
            <a:r>
              <a:rPr lang="en-US" altLang="zh-CN" sz="2400" b="1" dirty="0"/>
              <a:t>(</a:t>
            </a:r>
            <a:r>
              <a:rPr lang="zh-CN" altLang="en-US" sz="2400" b="1" dirty="0">
                <a:solidFill>
                  <a:srgbClr val="000099"/>
                </a:solidFill>
              </a:rPr>
              <a:t>提供者</a:t>
            </a:r>
            <a:r>
              <a:rPr lang="en-US" altLang="zh-CN" sz="2400" b="1" dirty="0"/>
              <a:t>)</a:t>
            </a:r>
            <a:r>
              <a:rPr lang="zh-CN" altLang="en-US" sz="2400" b="1" dirty="0"/>
              <a:t>提供的服务以实现它的行为，包括：</a:t>
            </a:r>
          </a:p>
          <a:p>
            <a:pPr marL="609600" indent="-609600">
              <a:buFont typeface="Wingdings" pitchFamily="2" charset="2"/>
              <a:buAutoNum type="circleNumDbPlain"/>
            </a:pPr>
            <a:r>
              <a:rPr lang="zh-CN" altLang="en-US" sz="2400" b="1" dirty="0"/>
              <a:t>使用（</a:t>
            </a:r>
            <a:r>
              <a:rPr lang="en-US" altLang="zh-CN" sz="2400" b="1" dirty="0">
                <a:solidFill>
                  <a:srgbClr val="FF0000"/>
                </a:solidFill>
              </a:rPr>
              <a:t>《use》</a:t>
            </a:r>
            <a:r>
              <a:rPr lang="zh-CN" altLang="en-US" sz="2400" b="1" dirty="0"/>
              <a:t>）</a:t>
            </a:r>
          </a:p>
          <a:p>
            <a:pPr marL="609600" indent="-609600">
              <a:buFont typeface="Wingdings" pitchFamily="2" charset="2"/>
              <a:buAutoNum type="circleNumDbPlain"/>
            </a:pPr>
            <a:r>
              <a:rPr lang="zh-CN" altLang="en-US" sz="2400" b="1" dirty="0"/>
              <a:t>调用（</a:t>
            </a:r>
            <a:r>
              <a:rPr lang="en-US" altLang="zh-CN" sz="2400" b="1" dirty="0">
                <a:solidFill>
                  <a:srgbClr val="FF0000"/>
                </a:solidFill>
              </a:rPr>
              <a:t>《call》</a:t>
            </a:r>
            <a:r>
              <a:rPr lang="zh-CN" altLang="en-US" sz="2400" b="1" dirty="0"/>
              <a:t>）</a:t>
            </a:r>
          </a:p>
          <a:p>
            <a:pPr marL="609600" indent="-609600">
              <a:buFont typeface="Wingdings" pitchFamily="2" charset="2"/>
              <a:buAutoNum type="circleNumDbPlain"/>
            </a:pPr>
            <a:r>
              <a:rPr lang="zh-CN" altLang="en-US" sz="2400" b="1" dirty="0"/>
              <a:t>参数（</a:t>
            </a:r>
            <a:r>
              <a:rPr lang="en-US" altLang="zh-CN" sz="2400" b="1" dirty="0">
                <a:solidFill>
                  <a:srgbClr val="FF0000"/>
                </a:solidFill>
              </a:rPr>
              <a:t>《parameter》</a:t>
            </a:r>
            <a:r>
              <a:rPr lang="zh-CN" altLang="en-US" sz="2400" b="1" dirty="0"/>
              <a:t>）</a:t>
            </a:r>
          </a:p>
          <a:p>
            <a:pPr marL="609600" indent="-609600">
              <a:buFont typeface="Wingdings" pitchFamily="2" charset="2"/>
              <a:buAutoNum type="circleNumDbPlain"/>
            </a:pPr>
            <a:r>
              <a:rPr lang="zh-CN" altLang="en-US" sz="2400" b="1" dirty="0"/>
              <a:t>发送（</a:t>
            </a:r>
            <a:r>
              <a:rPr lang="en-US" altLang="zh-CN" sz="2400" b="1" dirty="0">
                <a:solidFill>
                  <a:srgbClr val="FF0000"/>
                </a:solidFill>
              </a:rPr>
              <a:t>《send》</a:t>
            </a:r>
            <a:r>
              <a:rPr lang="zh-CN" altLang="en-US" sz="2400" b="1" dirty="0"/>
              <a:t>）</a:t>
            </a:r>
          </a:p>
          <a:p>
            <a:pPr marL="609600" indent="-609600">
              <a:buFont typeface="Wingdings" pitchFamily="2" charset="2"/>
              <a:buAutoNum type="circleNumDbPlain"/>
            </a:pPr>
            <a:r>
              <a:rPr lang="zh-CN" altLang="en-US" sz="2400" b="1" dirty="0"/>
              <a:t>实例化（</a:t>
            </a:r>
            <a:r>
              <a:rPr lang="en-US" altLang="zh-CN" sz="2400" b="1" dirty="0">
                <a:solidFill>
                  <a:srgbClr val="FF0000"/>
                </a:solidFill>
              </a:rPr>
              <a:t>《instantiate》</a:t>
            </a:r>
            <a:r>
              <a:rPr lang="zh-CN" altLang="en-US" sz="2400" b="1" dirty="0"/>
              <a:t>）</a:t>
            </a:r>
          </a:p>
        </p:txBody>
      </p:sp>
      <p:sp>
        <p:nvSpPr>
          <p:cNvPr id="4" name="标题 1">
            <a:extLst>
              <a:ext uri="{FF2B5EF4-FFF2-40B4-BE49-F238E27FC236}">
                <a16:creationId xmlns:a16="http://schemas.microsoft.com/office/drawing/2014/main" id="{FBBF377A-D38C-A14F-B2BB-A20CDE899C72}"/>
              </a:ext>
            </a:extLst>
          </p:cNvPr>
          <p:cNvSpPr txBox="1">
            <a:spLocks/>
          </p:cNvSpPr>
          <p:nvPr/>
        </p:nvSpPr>
        <p:spPr>
          <a:xfrm>
            <a:off x="314642" y="36414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5DEC379A-0AFD-614F-A1D8-0667CA4DA289}"/>
              </a:ext>
            </a:extLst>
          </p:cNvPr>
          <p:cNvSpPr txBox="1"/>
          <p:nvPr/>
        </p:nvSpPr>
        <p:spPr>
          <a:xfrm>
            <a:off x="314642" y="107526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33469511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a:extLst>
              <a:ext uri="{FF2B5EF4-FFF2-40B4-BE49-F238E27FC236}">
                <a16:creationId xmlns:a16="http://schemas.microsoft.com/office/drawing/2014/main" id="{B2C0A0A5-C19A-3640-8FF0-83B0293A741B}"/>
              </a:ext>
            </a:extLst>
          </p:cNvPr>
          <p:cNvSpPr>
            <a:spLocks noGrp="1" noChangeArrowheads="1"/>
          </p:cNvSpPr>
          <p:nvPr>
            <p:ph type="body" idx="1"/>
          </p:nvPr>
        </p:nvSpPr>
        <p:spPr>
          <a:xfrm>
            <a:off x="425668" y="2117835"/>
            <a:ext cx="8276897" cy="3746937"/>
          </a:xfrm>
        </p:spPr>
        <p:txBody>
          <a:bodyPr>
            <a:noAutofit/>
          </a:bodyPr>
          <a:lstStyle/>
          <a:p>
            <a:pPr marL="571500" indent="-571500">
              <a:buFont typeface="Wingdings" pitchFamily="2" charset="2"/>
              <a:buAutoNum type="circleNumDbPlain"/>
            </a:pPr>
            <a:r>
              <a:rPr lang="zh-CN" altLang="en-US" sz="2400" b="1" dirty="0"/>
              <a:t>使用</a:t>
            </a:r>
            <a:r>
              <a:rPr lang="en-US" altLang="zh-CN" sz="2400" b="1" dirty="0">
                <a:solidFill>
                  <a:srgbClr val="FF0000"/>
                </a:solidFill>
              </a:rPr>
              <a:t>《use》</a:t>
            </a:r>
            <a:r>
              <a:rPr lang="en-US" altLang="zh-CN" sz="2400" b="1" dirty="0"/>
              <a:t>:</a:t>
            </a:r>
            <a:r>
              <a:rPr lang="zh-CN" altLang="en-US" sz="2400" b="1" dirty="0"/>
              <a:t>声明使用一个模型元素需要用到已存在的另一个模型元素，这样才能实现使用者的功能（包括调用、实例化、参数、发送）。</a:t>
            </a:r>
          </a:p>
          <a:p>
            <a:pPr marL="571500" indent="-571500">
              <a:buFont typeface="Wingdings" pitchFamily="2" charset="2"/>
              <a:buAutoNum type="circleNumDbPlain"/>
            </a:pPr>
            <a:r>
              <a:rPr lang="zh-CN" altLang="en-US" sz="2400" b="1" dirty="0"/>
              <a:t>调用</a:t>
            </a:r>
            <a:r>
              <a:rPr lang="en-US" altLang="zh-CN" sz="2400" b="1" dirty="0">
                <a:solidFill>
                  <a:srgbClr val="FF0000"/>
                </a:solidFill>
              </a:rPr>
              <a:t>《call》</a:t>
            </a:r>
            <a:r>
              <a:rPr lang="zh-CN" altLang="en-US" sz="2400" b="1" dirty="0">
                <a:solidFill>
                  <a:srgbClr val="FF0000"/>
                </a:solidFill>
              </a:rPr>
              <a:t>：</a:t>
            </a:r>
            <a:r>
              <a:rPr lang="zh-CN" altLang="en-US" sz="2400" b="1" dirty="0"/>
              <a:t>声明一个类调用其他类的操作的方法。</a:t>
            </a:r>
          </a:p>
          <a:p>
            <a:pPr marL="571500" indent="-571500">
              <a:buFont typeface="Wingdings" pitchFamily="2" charset="2"/>
              <a:buAutoNum type="circleNumDbPlain"/>
            </a:pPr>
            <a:r>
              <a:rPr lang="zh-CN" altLang="en-US" sz="2400" b="1" dirty="0"/>
              <a:t>参数</a:t>
            </a:r>
            <a:r>
              <a:rPr lang="en-US" altLang="zh-CN" sz="2400" b="1" dirty="0">
                <a:solidFill>
                  <a:srgbClr val="FF0000"/>
                </a:solidFill>
              </a:rPr>
              <a:t>《parameter》</a:t>
            </a:r>
            <a:r>
              <a:rPr lang="zh-CN" altLang="en-US" sz="2400" b="1" dirty="0">
                <a:solidFill>
                  <a:srgbClr val="FF0000"/>
                </a:solidFill>
              </a:rPr>
              <a:t>：</a:t>
            </a:r>
            <a:r>
              <a:rPr lang="zh-CN" altLang="en-US" sz="2400" b="1" dirty="0"/>
              <a:t>声明一个操作和它的参数之间的关系。</a:t>
            </a:r>
          </a:p>
          <a:p>
            <a:pPr marL="571500" indent="-571500">
              <a:buFont typeface="Wingdings" pitchFamily="2" charset="2"/>
              <a:buAutoNum type="circleNumDbPlain"/>
            </a:pPr>
            <a:r>
              <a:rPr lang="zh-CN" altLang="en-US" sz="2400" b="1" dirty="0"/>
              <a:t>发送</a:t>
            </a:r>
            <a:r>
              <a:rPr lang="en-US" altLang="zh-CN" sz="2400" b="1" dirty="0">
                <a:solidFill>
                  <a:srgbClr val="FF0000"/>
                </a:solidFill>
              </a:rPr>
              <a:t>《send》</a:t>
            </a:r>
            <a:r>
              <a:rPr lang="zh-CN" altLang="en-US" sz="2400" b="1" dirty="0">
                <a:solidFill>
                  <a:srgbClr val="FF0000"/>
                </a:solidFill>
              </a:rPr>
              <a:t>：</a:t>
            </a:r>
            <a:r>
              <a:rPr lang="zh-CN" altLang="en-US" sz="2400" b="1" dirty="0"/>
              <a:t>声明信号发送者和信号接受者之间的关系。（</a:t>
            </a:r>
            <a:r>
              <a:rPr lang="zh-CN" altLang="en-US" sz="2400" b="1" dirty="0">
                <a:solidFill>
                  <a:srgbClr val="000099"/>
                </a:solidFill>
              </a:rPr>
              <a:t>例如遥控器和电视机</a:t>
            </a:r>
            <a:r>
              <a:rPr lang="zh-CN" altLang="en-US" sz="2400" b="1" dirty="0"/>
              <a:t>）</a:t>
            </a:r>
          </a:p>
          <a:p>
            <a:pPr marL="571500" indent="-571500">
              <a:buFont typeface="Wingdings" pitchFamily="2" charset="2"/>
              <a:buAutoNum type="circleNumDbPlain"/>
            </a:pPr>
            <a:r>
              <a:rPr lang="zh-CN" altLang="en-US" sz="2400" b="1" dirty="0"/>
              <a:t>实例化</a:t>
            </a:r>
            <a:r>
              <a:rPr lang="en-US" altLang="zh-CN" sz="2400" b="1" dirty="0">
                <a:solidFill>
                  <a:srgbClr val="FF0000"/>
                </a:solidFill>
              </a:rPr>
              <a:t>《instantiate》:</a:t>
            </a:r>
            <a:r>
              <a:rPr lang="zh-CN" altLang="en-US" sz="2400" b="1" dirty="0"/>
              <a:t>声明一个类的方法创建了另一个类的实例。</a:t>
            </a:r>
          </a:p>
        </p:txBody>
      </p:sp>
      <p:sp>
        <p:nvSpPr>
          <p:cNvPr id="3" name="标题 1">
            <a:extLst>
              <a:ext uri="{FF2B5EF4-FFF2-40B4-BE49-F238E27FC236}">
                <a16:creationId xmlns:a16="http://schemas.microsoft.com/office/drawing/2014/main" id="{4C55C0F6-D506-D44A-8832-93C61AA64C3D}"/>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B79FCD80-7568-FD4F-BEE9-D673E9FA275E}"/>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5" name="Rectangle 2">
            <a:extLst>
              <a:ext uri="{FF2B5EF4-FFF2-40B4-BE49-F238E27FC236}">
                <a16:creationId xmlns:a16="http://schemas.microsoft.com/office/drawing/2014/main" id="{FEA5FE8A-7AD7-FA4F-8382-6FD677D1D58D}"/>
              </a:ext>
            </a:extLst>
          </p:cNvPr>
          <p:cNvSpPr>
            <a:spLocks noGrp="1" noChangeArrowheads="1"/>
          </p:cNvSpPr>
          <p:nvPr>
            <p:ph type="title"/>
          </p:nvPr>
        </p:nvSpPr>
        <p:spPr>
          <a:xfrm>
            <a:off x="685800" y="1493625"/>
            <a:ext cx="7772400" cy="547363"/>
          </a:xfrm>
        </p:spPr>
        <p:txBody>
          <a:bodyPr>
            <a:normAutofit/>
          </a:bodyPr>
          <a:lstStyle/>
          <a:p>
            <a:r>
              <a:rPr lang="zh-Hans" altLang="en-US" sz="2400" dirty="0"/>
              <a:t>（</a:t>
            </a:r>
            <a:r>
              <a:rPr lang="en-US" altLang="zh-Hans" sz="2400" dirty="0"/>
              <a:t>1</a:t>
            </a:r>
            <a:r>
              <a:rPr lang="zh-Hans" altLang="en-US" sz="2400" dirty="0"/>
              <a:t>）</a:t>
            </a:r>
            <a:r>
              <a:rPr lang="en-US" altLang="zh-CN" sz="2400" dirty="0"/>
              <a:t> </a:t>
            </a:r>
            <a:r>
              <a:rPr lang="zh-CN" altLang="en-US" sz="2400" dirty="0"/>
              <a:t>使用依赖 </a:t>
            </a:r>
            <a:r>
              <a:rPr lang="en-US" altLang="zh-CN" sz="2400" dirty="0">
                <a:solidFill>
                  <a:srgbClr val="800000"/>
                </a:solidFill>
              </a:rPr>
              <a:t>----</a:t>
            </a:r>
            <a:r>
              <a:rPr lang="zh-CN" altLang="en-US" sz="2400" dirty="0">
                <a:solidFill>
                  <a:srgbClr val="800000"/>
                </a:solidFill>
              </a:rPr>
              <a:t>最常使用的依赖</a:t>
            </a:r>
          </a:p>
        </p:txBody>
      </p:sp>
    </p:spTree>
    <p:extLst>
      <p:ext uri="{BB962C8B-B14F-4D97-AF65-F5344CB8AC3E}">
        <p14:creationId xmlns:p14="http://schemas.microsoft.com/office/powerpoint/2010/main" val="35107923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a:extLst>
              <a:ext uri="{FF2B5EF4-FFF2-40B4-BE49-F238E27FC236}">
                <a16:creationId xmlns:a16="http://schemas.microsoft.com/office/drawing/2014/main" id="{0D20DA79-52D2-9448-9365-E2888123464F}"/>
              </a:ext>
            </a:extLst>
          </p:cNvPr>
          <p:cNvSpPr>
            <a:spLocks noGrp="1" noChangeArrowheads="1"/>
          </p:cNvSpPr>
          <p:nvPr>
            <p:ph type="body" idx="1"/>
          </p:nvPr>
        </p:nvSpPr>
        <p:spPr>
          <a:xfrm>
            <a:off x="457200" y="5129050"/>
            <a:ext cx="8229600" cy="861848"/>
          </a:xfrm>
        </p:spPr>
        <p:txBody>
          <a:bodyPr/>
          <a:lstStyle/>
          <a:p>
            <a:pPr>
              <a:buFont typeface="Wingdings" pitchFamily="2" charset="2"/>
              <a:buNone/>
            </a:pPr>
            <a:r>
              <a:rPr lang="zh-CN" altLang="en-US" b="1" dirty="0"/>
              <a:t>注意：</a:t>
            </a:r>
          </a:p>
          <a:p>
            <a:pPr>
              <a:buFont typeface="Wingdings" pitchFamily="2" charset="2"/>
              <a:buNone/>
            </a:pPr>
            <a:r>
              <a:rPr lang="zh-CN" altLang="en-US" b="1" dirty="0"/>
              <a:t>   与关联关系不一样的是，依赖关系本身不生成专门的实现代码。</a:t>
            </a:r>
          </a:p>
        </p:txBody>
      </p:sp>
      <p:pic>
        <p:nvPicPr>
          <p:cNvPr id="206852" name="Picture 4">
            <a:extLst>
              <a:ext uri="{FF2B5EF4-FFF2-40B4-BE49-F238E27FC236}">
                <a16:creationId xmlns:a16="http://schemas.microsoft.com/office/drawing/2014/main" id="{2C4D74EE-61D7-CE4B-A190-4C54602D7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414" y="1912775"/>
            <a:ext cx="5562600" cy="1411288"/>
          </a:xfrm>
          <a:prstGeom prst="rect">
            <a:avLst/>
          </a:prstGeom>
          <a:noFill/>
          <a:extLst>
            <a:ext uri="{909E8E84-426E-40DD-AFC4-6F175D3DCCD1}">
              <a14:hiddenFill xmlns:a14="http://schemas.microsoft.com/office/drawing/2010/main">
                <a:solidFill>
                  <a:srgbClr val="FFFFFF"/>
                </a:solidFill>
              </a14:hiddenFill>
            </a:ext>
          </a:extLst>
        </p:spPr>
      </p:pic>
      <p:pic>
        <p:nvPicPr>
          <p:cNvPr id="206853" name="Picture 5">
            <a:extLst>
              <a:ext uri="{FF2B5EF4-FFF2-40B4-BE49-F238E27FC236}">
                <a16:creationId xmlns:a16="http://schemas.microsoft.com/office/drawing/2014/main" id="{015B3A31-97EE-064B-B4B9-6F91FDD75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614" y="3893975"/>
            <a:ext cx="5410200" cy="12350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7ADC7DC2-2534-E24B-AADE-DAB6A56C048E}"/>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7" name="文本框 6">
            <a:extLst>
              <a:ext uri="{FF2B5EF4-FFF2-40B4-BE49-F238E27FC236}">
                <a16:creationId xmlns:a16="http://schemas.microsoft.com/office/drawing/2014/main" id="{F79EA59A-2029-DF49-B88F-C50FC4775F90}"/>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8" name="Rectangle 2">
            <a:extLst>
              <a:ext uri="{FF2B5EF4-FFF2-40B4-BE49-F238E27FC236}">
                <a16:creationId xmlns:a16="http://schemas.microsoft.com/office/drawing/2014/main" id="{3DF9658C-66D1-BD49-B730-3E3D6EAE0032}"/>
              </a:ext>
            </a:extLst>
          </p:cNvPr>
          <p:cNvSpPr>
            <a:spLocks noGrp="1" noChangeArrowheads="1"/>
          </p:cNvSpPr>
          <p:nvPr>
            <p:ph type="title"/>
          </p:nvPr>
        </p:nvSpPr>
        <p:spPr>
          <a:xfrm>
            <a:off x="685800" y="1493625"/>
            <a:ext cx="7772400" cy="547363"/>
          </a:xfrm>
        </p:spPr>
        <p:txBody>
          <a:bodyPr>
            <a:normAutofit/>
          </a:bodyPr>
          <a:lstStyle/>
          <a:p>
            <a:r>
              <a:rPr lang="zh-Hans" altLang="en-US" sz="2400" dirty="0"/>
              <a:t>（</a:t>
            </a:r>
            <a:r>
              <a:rPr lang="en-US" altLang="zh-Hans" sz="2400" dirty="0"/>
              <a:t>1</a:t>
            </a:r>
            <a:r>
              <a:rPr lang="zh-Hans" altLang="en-US" sz="2400" dirty="0"/>
              <a:t>）</a:t>
            </a:r>
            <a:r>
              <a:rPr lang="en-US" altLang="zh-CN" sz="2400" dirty="0"/>
              <a:t> </a:t>
            </a:r>
            <a:r>
              <a:rPr lang="zh-CN" altLang="en-US" sz="2400" dirty="0"/>
              <a:t>使用依赖 </a:t>
            </a:r>
            <a:r>
              <a:rPr lang="en-US" altLang="zh-CN" sz="2400" dirty="0">
                <a:solidFill>
                  <a:srgbClr val="800000"/>
                </a:solidFill>
              </a:rPr>
              <a:t>----</a:t>
            </a:r>
            <a:r>
              <a:rPr lang="zh-CN" altLang="en-US" sz="2400" dirty="0">
                <a:solidFill>
                  <a:srgbClr val="800000"/>
                </a:solidFill>
              </a:rPr>
              <a:t>最常使用的依赖</a:t>
            </a:r>
          </a:p>
        </p:txBody>
      </p:sp>
    </p:spTree>
    <p:extLst>
      <p:ext uri="{BB962C8B-B14F-4D97-AF65-F5344CB8AC3E}">
        <p14:creationId xmlns:p14="http://schemas.microsoft.com/office/powerpoint/2010/main" val="25756363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E9FE0BC-7B4A-6C4B-AE04-4EF3A6565CDC}"/>
              </a:ext>
            </a:extLst>
          </p:cNvPr>
          <p:cNvSpPr>
            <a:spLocks noGrp="1" noChangeArrowheads="1"/>
          </p:cNvSpPr>
          <p:nvPr>
            <p:ph type="title"/>
          </p:nvPr>
        </p:nvSpPr>
        <p:spPr>
          <a:xfrm>
            <a:off x="267346" y="1488422"/>
            <a:ext cx="7772400" cy="1105132"/>
          </a:xfrm>
        </p:spPr>
        <p:txBody>
          <a:bodyPr>
            <a:noAutofit/>
          </a:bodyPr>
          <a:lstStyle/>
          <a:p>
            <a:r>
              <a:rPr lang="zh-Hans" altLang="en-US" sz="2400" dirty="0"/>
              <a:t>（</a:t>
            </a:r>
            <a:r>
              <a:rPr lang="en-US" altLang="zh-CN" sz="2400" dirty="0"/>
              <a:t>2</a:t>
            </a:r>
            <a:r>
              <a:rPr lang="zh-Hans" altLang="en-US" sz="2400" dirty="0"/>
              <a:t>）</a:t>
            </a:r>
            <a:r>
              <a:rPr lang="en-US" altLang="zh-CN" sz="2400" dirty="0"/>
              <a:t>  </a:t>
            </a:r>
            <a:r>
              <a:rPr lang="zh-CN" altLang="en-US" sz="2400" dirty="0"/>
              <a:t>抽象依赖</a:t>
            </a:r>
          </a:p>
        </p:txBody>
      </p:sp>
      <p:sp>
        <p:nvSpPr>
          <p:cNvPr id="121859" name="Rectangle 3">
            <a:extLst>
              <a:ext uri="{FF2B5EF4-FFF2-40B4-BE49-F238E27FC236}">
                <a16:creationId xmlns:a16="http://schemas.microsoft.com/office/drawing/2014/main" id="{6B20F5ED-288D-EB4C-A66B-08E8DFA45B22}"/>
              </a:ext>
            </a:extLst>
          </p:cNvPr>
          <p:cNvSpPr>
            <a:spLocks noGrp="1" noChangeArrowheads="1"/>
          </p:cNvSpPr>
          <p:nvPr>
            <p:ph type="body" idx="1"/>
          </p:nvPr>
        </p:nvSpPr>
        <p:spPr>
          <a:xfrm>
            <a:off x="449317" y="2593554"/>
            <a:ext cx="7772400" cy="2781668"/>
          </a:xfrm>
        </p:spPr>
        <p:txBody>
          <a:bodyPr>
            <a:noAutofit/>
          </a:bodyPr>
          <a:lstStyle/>
          <a:p>
            <a:pPr marL="609600" indent="-609600"/>
            <a:r>
              <a:rPr lang="zh-CN" altLang="en-US" sz="2400" b="1" dirty="0"/>
              <a:t>表示客户与提供者之间的关系，依赖于在不同抽象层次上的事物，包括：</a:t>
            </a:r>
          </a:p>
          <a:p>
            <a:pPr marL="609600" indent="-609600">
              <a:buFont typeface="Wingdings" pitchFamily="2" charset="2"/>
              <a:buAutoNum type="circleNumDbPlain"/>
            </a:pPr>
            <a:r>
              <a:rPr lang="zh-CN" altLang="en-US" sz="2400" b="1" dirty="0"/>
              <a:t>跟踪（</a:t>
            </a:r>
            <a:r>
              <a:rPr lang="en-US" altLang="zh-CN" sz="2400" b="1" dirty="0">
                <a:solidFill>
                  <a:srgbClr val="FF0000"/>
                </a:solidFill>
              </a:rPr>
              <a:t>《trace》</a:t>
            </a:r>
            <a:r>
              <a:rPr lang="zh-CN" altLang="en-US" sz="2400" b="1" dirty="0"/>
              <a:t>）</a:t>
            </a:r>
          </a:p>
          <a:p>
            <a:pPr marL="609600" indent="-609600">
              <a:buFont typeface="Wingdings" pitchFamily="2" charset="2"/>
              <a:buAutoNum type="circleNumDbPlain"/>
            </a:pPr>
            <a:r>
              <a:rPr lang="zh-CN" altLang="en-US" sz="2400" b="1" dirty="0"/>
              <a:t>精化（</a:t>
            </a:r>
            <a:r>
              <a:rPr lang="en-US" altLang="zh-CN" sz="2400" b="1" dirty="0">
                <a:solidFill>
                  <a:srgbClr val="FF0000"/>
                </a:solidFill>
              </a:rPr>
              <a:t>《refine》</a:t>
            </a:r>
            <a:r>
              <a:rPr lang="zh-CN" altLang="en-US" sz="2400" b="1" dirty="0"/>
              <a:t>）</a:t>
            </a:r>
          </a:p>
          <a:p>
            <a:pPr marL="609600" indent="-609600">
              <a:buFont typeface="Wingdings" pitchFamily="2" charset="2"/>
              <a:buAutoNum type="circleNumDbPlain"/>
            </a:pPr>
            <a:r>
              <a:rPr lang="zh-CN" altLang="en-US" sz="2400" b="1" dirty="0"/>
              <a:t>派生（</a:t>
            </a:r>
            <a:r>
              <a:rPr lang="en-US" altLang="zh-CN" sz="2400" b="1" dirty="0">
                <a:solidFill>
                  <a:srgbClr val="FF0000"/>
                </a:solidFill>
              </a:rPr>
              <a:t>《derive》</a:t>
            </a:r>
            <a:r>
              <a:rPr lang="zh-CN" altLang="en-US" sz="2400" b="1" dirty="0"/>
              <a:t>）</a:t>
            </a:r>
          </a:p>
        </p:txBody>
      </p:sp>
      <p:sp>
        <p:nvSpPr>
          <p:cNvPr id="4" name="标题 1">
            <a:extLst>
              <a:ext uri="{FF2B5EF4-FFF2-40B4-BE49-F238E27FC236}">
                <a16:creationId xmlns:a16="http://schemas.microsoft.com/office/drawing/2014/main" id="{C62FC4AE-8AD0-D34A-B6F9-50B1C3705DEB}"/>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F867BF47-61E4-004F-AA88-449ECFE1003D}"/>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Tree>
    <p:extLst>
      <p:ext uri="{BB962C8B-B14F-4D97-AF65-F5344CB8AC3E}">
        <p14:creationId xmlns:p14="http://schemas.microsoft.com/office/powerpoint/2010/main" val="11712231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a:extLst>
              <a:ext uri="{FF2B5EF4-FFF2-40B4-BE49-F238E27FC236}">
                <a16:creationId xmlns:a16="http://schemas.microsoft.com/office/drawing/2014/main" id="{993E62CE-7754-DE4D-8793-AE210AF63BF1}"/>
              </a:ext>
            </a:extLst>
          </p:cNvPr>
          <p:cNvSpPr>
            <a:spLocks noGrp="1" noChangeArrowheads="1"/>
          </p:cNvSpPr>
          <p:nvPr>
            <p:ph type="body" idx="1"/>
          </p:nvPr>
        </p:nvSpPr>
        <p:spPr>
          <a:xfrm>
            <a:off x="267346" y="2204747"/>
            <a:ext cx="8382000" cy="4306412"/>
          </a:xfrm>
        </p:spPr>
        <p:txBody>
          <a:bodyPr>
            <a:normAutofit fontScale="92500" lnSpcReduction="10000"/>
          </a:bodyPr>
          <a:lstStyle/>
          <a:p>
            <a:pPr marL="571500" indent="-571500">
              <a:buFont typeface="Wingdings" pitchFamily="2" charset="2"/>
              <a:buAutoNum type="circleNumDbPlain"/>
            </a:pPr>
            <a:r>
              <a:rPr lang="zh-CN" altLang="en-US" sz="2400" b="1" dirty="0"/>
              <a:t>跟踪</a:t>
            </a:r>
            <a:r>
              <a:rPr lang="en-US" altLang="zh-CN" sz="2400" b="1" dirty="0">
                <a:solidFill>
                  <a:srgbClr val="FF0000"/>
                </a:solidFill>
              </a:rPr>
              <a:t>《trace》</a:t>
            </a:r>
            <a:r>
              <a:rPr lang="zh-CN" altLang="en-US" sz="2400" b="1" dirty="0"/>
              <a:t>：表示两个元素代表的是不同模型中的同一个概念。通常这些模型分属于开发过程中不同阶段。</a:t>
            </a:r>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精化</a:t>
            </a:r>
            <a:r>
              <a:rPr lang="en-US" altLang="zh-CN" sz="2400" b="1" dirty="0">
                <a:solidFill>
                  <a:srgbClr val="FF0000"/>
                </a:solidFill>
              </a:rPr>
              <a:t>《refine》</a:t>
            </a:r>
            <a:r>
              <a:rPr lang="zh-CN" altLang="en-US" sz="2400" b="1" dirty="0"/>
              <a:t>：表示位于不同的开发阶段或处于不同的抽象层次中的一个概念的两种形式之间的映射关系。并不意味这两种形式会在最后的模型中共存，它们中一个通常是另一个的未完善形式。</a:t>
            </a:r>
            <a:r>
              <a:rPr lang="zh-CN" altLang="en-US" sz="2400" b="1" dirty="0">
                <a:solidFill>
                  <a:srgbClr val="000099"/>
                </a:solidFill>
              </a:rPr>
              <a:t>设计类将</a:t>
            </a:r>
            <a:r>
              <a:rPr lang="en-US" altLang="zh-CN" sz="2400" b="1" dirty="0">
                <a:solidFill>
                  <a:srgbClr val="000099"/>
                </a:solidFill>
              </a:rPr>
              <a:t>《refine》</a:t>
            </a:r>
            <a:r>
              <a:rPr lang="zh-CN" altLang="en-US" sz="2400" b="1" dirty="0">
                <a:solidFill>
                  <a:srgbClr val="000099"/>
                </a:solidFill>
              </a:rPr>
              <a:t>在分析过程中描述的类。</a:t>
            </a:r>
            <a:endParaRPr lang="zh-CN" altLang="en-US" sz="2400" b="1" dirty="0"/>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派生</a:t>
            </a:r>
            <a:r>
              <a:rPr lang="en-US" altLang="zh-CN" sz="2400" b="1" dirty="0">
                <a:solidFill>
                  <a:srgbClr val="FF0000"/>
                </a:solidFill>
              </a:rPr>
              <a:t>《derive》</a:t>
            </a:r>
            <a:r>
              <a:rPr lang="en-US" altLang="zh-CN" sz="2400" b="1" dirty="0"/>
              <a:t>:</a:t>
            </a:r>
            <a:r>
              <a:rPr lang="zh-CN" altLang="en-US" sz="2400" b="1" dirty="0"/>
              <a:t>声明一个实例可以从另一个实例导出。可以根据提供方的信息计算出客户方。</a:t>
            </a:r>
          </a:p>
          <a:p>
            <a:pPr marL="571500" indent="-571500"/>
            <a:endParaRPr lang="en-US" altLang="zh-CN" sz="2400" dirty="0"/>
          </a:p>
        </p:txBody>
      </p:sp>
      <p:pic>
        <p:nvPicPr>
          <p:cNvPr id="207877" name="Picture 5">
            <a:extLst>
              <a:ext uri="{FF2B5EF4-FFF2-40B4-BE49-F238E27FC236}">
                <a16:creationId xmlns:a16="http://schemas.microsoft.com/office/drawing/2014/main" id="{D91F73CD-EEC2-014F-ABA4-36B1282C3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685001"/>
            <a:ext cx="4038600" cy="754063"/>
          </a:xfrm>
          <a:prstGeom prst="rect">
            <a:avLst/>
          </a:prstGeom>
          <a:noFill/>
          <a:extLst>
            <a:ext uri="{909E8E84-426E-40DD-AFC4-6F175D3DCCD1}">
              <a14:hiddenFill xmlns:a14="http://schemas.microsoft.com/office/drawing/2010/main">
                <a:solidFill>
                  <a:srgbClr val="FFFFFF"/>
                </a:solidFill>
              </a14:hiddenFill>
            </a:ext>
          </a:extLst>
        </p:spPr>
      </p:pic>
      <p:pic>
        <p:nvPicPr>
          <p:cNvPr id="207878" name="Picture 6">
            <a:extLst>
              <a:ext uri="{FF2B5EF4-FFF2-40B4-BE49-F238E27FC236}">
                <a16:creationId xmlns:a16="http://schemas.microsoft.com/office/drawing/2014/main" id="{81580B29-BD50-394F-A296-AF562027A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761201"/>
            <a:ext cx="4295775" cy="6762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BDB643C0-107B-804E-BD87-2CDCCF7EABAD}"/>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02E8B7DD-BE25-B246-A2F7-9035CA7FC9DE}"/>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7" name="Rectangle 2">
            <a:extLst>
              <a:ext uri="{FF2B5EF4-FFF2-40B4-BE49-F238E27FC236}">
                <a16:creationId xmlns:a16="http://schemas.microsoft.com/office/drawing/2014/main" id="{31797E69-0CAD-284B-A466-67BC1C36CED4}"/>
              </a:ext>
            </a:extLst>
          </p:cNvPr>
          <p:cNvSpPr>
            <a:spLocks noGrp="1" noChangeArrowheads="1"/>
          </p:cNvSpPr>
          <p:nvPr>
            <p:ph type="title"/>
          </p:nvPr>
        </p:nvSpPr>
        <p:spPr>
          <a:xfrm>
            <a:off x="267346" y="1512611"/>
            <a:ext cx="7772400" cy="547363"/>
          </a:xfrm>
        </p:spPr>
        <p:txBody>
          <a:bodyPr>
            <a:normAutofit/>
          </a:bodyPr>
          <a:lstStyle/>
          <a:p>
            <a:r>
              <a:rPr lang="zh-Hans" altLang="en-US" sz="2400" dirty="0"/>
              <a:t>（</a:t>
            </a:r>
            <a:r>
              <a:rPr lang="en-US" altLang="zh-Hans" sz="2400" dirty="0"/>
              <a:t>2</a:t>
            </a:r>
            <a:r>
              <a:rPr lang="zh-Hans" altLang="en-US" sz="2400" dirty="0"/>
              <a:t>）</a:t>
            </a:r>
            <a:r>
              <a:rPr lang="en-US" altLang="zh-CN" sz="2400" dirty="0"/>
              <a:t> </a:t>
            </a:r>
            <a:r>
              <a:rPr lang="zh-Hans" altLang="en-US" sz="2400" dirty="0"/>
              <a:t>抽象</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8033473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a:extLst>
              <a:ext uri="{FF2B5EF4-FFF2-40B4-BE49-F238E27FC236}">
                <a16:creationId xmlns:a16="http://schemas.microsoft.com/office/drawing/2014/main" id="{ADBD3D57-CAFA-454D-B3B8-5CAD7E705365}"/>
              </a:ext>
            </a:extLst>
          </p:cNvPr>
          <p:cNvSpPr>
            <a:spLocks noGrp="1" noChangeArrowheads="1"/>
          </p:cNvSpPr>
          <p:nvPr>
            <p:ph type="body" idx="1"/>
          </p:nvPr>
        </p:nvSpPr>
        <p:spPr>
          <a:xfrm>
            <a:off x="543909" y="2242719"/>
            <a:ext cx="8048297" cy="2608247"/>
          </a:xfrm>
        </p:spPr>
        <p:txBody>
          <a:bodyPr>
            <a:noAutofit/>
          </a:bodyPr>
          <a:lstStyle/>
          <a:p>
            <a:pPr marL="609600" indent="-609600"/>
            <a:r>
              <a:rPr lang="zh-CN" altLang="en-US" sz="2400" b="1" dirty="0"/>
              <a:t>表达一个事物访问另一个事物的能力，被依赖元素通过规定依赖元素的权限，可以控制和限制对其进行访问的方法。包括：</a:t>
            </a:r>
          </a:p>
          <a:p>
            <a:pPr marL="609600" indent="-609600">
              <a:buFont typeface="Wingdings" pitchFamily="2" charset="2"/>
              <a:buAutoNum type="circleNumDbPlain"/>
            </a:pPr>
            <a:r>
              <a:rPr lang="zh-CN" altLang="en-US" sz="2400" b="1" dirty="0"/>
              <a:t>访问（</a:t>
            </a:r>
            <a:r>
              <a:rPr lang="en-US" altLang="zh-CN" sz="2400" b="1" dirty="0">
                <a:solidFill>
                  <a:srgbClr val="FF0000"/>
                </a:solidFill>
              </a:rPr>
              <a:t>《access》</a:t>
            </a:r>
            <a:r>
              <a:rPr lang="zh-CN" altLang="en-US" sz="2400" b="1" dirty="0"/>
              <a:t>）</a:t>
            </a:r>
          </a:p>
          <a:p>
            <a:pPr marL="609600" indent="-609600">
              <a:buFont typeface="Wingdings" pitchFamily="2" charset="2"/>
              <a:buAutoNum type="circleNumDbPlain"/>
            </a:pPr>
            <a:r>
              <a:rPr lang="zh-CN" altLang="en-US" sz="2400" b="1" dirty="0"/>
              <a:t>导入（</a:t>
            </a:r>
            <a:r>
              <a:rPr lang="en-US" altLang="zh-CN" sz="2400" b="1" dirty="0">
                <a:solidFill>
                  <a:srgbClr val="FF0000"/>
                </a:solidFill>
              </a:rPr>
              <a:t>《import》</a:t>
            </a:r>
            <a:r>
              <a:rPr lang="zh-CN" altLang="en-US" sz="2400" b="1" dirty="0"/>
              <a:t>）</a:t>
            </a:r>
          </a:p>
          <a:p>
            <a:pPr marL="609600" indent="-609600">
              <a:buFont typeface="Wingdings" pitchFamily="2" charset="2"/>
              <a:buAutoNum type="circleNumDbPlain"/>
            </a:pPr>
            <a:r>
              <a:rPr lang="zh-CN" altLang="en-US" sz="2400" b="1" dirty="0"/>
              <a:t>友元（</a:t>
            </a:r>
            <a:r>
              <a:rPr lang="en-US" altLang="zh-CN" sz="2400" b="1" dirty="0">
                <a:solidFill>
                  <a:srgbClr val="FF0000"/>
                </a:solidFill>
              </a:rPr>
              <a:t>《friend》</a:t>
            </a:r>
            <a:r>
              <a:rPr lang="zh-CN" altLang="en-US" sz="2400" b="1" dirty="0"/>
              <a:t>）</a:t>
            </a:r>
          </a:p>
        </p:txBody>
      </p:sp>
      <p:sp>
        <p:nvSpPr>
          <p:cNvPr id="4" name="标题 1">
            <a:extLst>
              <a:ext uri="{FF2B5EF4-FFF2-40B4-BE49-F238E27FC236}">
                <a16:creationId xmlns:a16="http://schemas.microsoft.com/office/drawing/2014/main" id="{B620A0CD-67C9-834C-8410-B30B81070B8A}"/>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0CFB5D4F-FBA8-1047-BD5C-D61A1F2181DE}"/>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6" name="Rectangle 2">
            <a:extLst>
              <a:ext uri="{FF2B5EF4-FFF2-40B4-BE49-F238E27FC236}">
                <a16:creationId xmlns:a16="http://schemas.microsoft.com/office/drawing/2014/main" id="{4D73C3FB-ACEB-E04B-A088-5CFF1D6F8EBA}"/>
              </a:ext>
            </a:extLst>
          </p:cNvPr>
          <p:cNvSpPr txBox="1">
            <a:spLocks noChangeArrowheads="1"/>
          </p:cNvSpPr>
          <p:nvPr/>
        </p:nvSpPr>
        <p:spPr>
          <a:xfrm>
            <a:off x="267346" y="1512611"/>
            <a:ext cx="7772400" cy="547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2400" dirty="0"/>
              <a:t>（</a:t>
            </a:r>
            <a:r>
              <a:rPr lang="en-US" altLang="zh-Hans" sz="2400" dirty="0"/>
              <a:t>3</a:t>
            </a:r>
            <a:r>
              <a:rPr lang="zh-Hans" altLang="en-US" sz="2400" dirty="0"/>
              <a:t>）</a:t>
            </a:r>
            <a:r>
              <a:rPr lang="en-US" altLang="zh-CN" sz="2400" dirty="0"/>
              <a:t> </a:t>
            </a:r>
            <a:r>
              <a:rPr lang="zh-Hans" altLang="en-US" sz="2400" dirty="0"/>
              <a:t>授权</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1470604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a:extLst>
              <a:ext uri="{FF2B5EF4-FFF2-40B4-BE49-F238E27FC236}">
                <a16:creationId xmlns:a16="http://schemas.microsoft.com/office/drawing/2014/main" id="{DBABC64E-2957-574F-AEDE-C43297F1BEDB}"/>
              </a:ext>
            </a:extLst>
          </p:cNvPr>
          <p:cNvSpPr>
            <a:spLocks noGrp="1" noChangeArrowheads="1"/>
          </p:cNvSpPr>
          <p:nvPr>
            <p:ph type="body" idx="1"/>
          </p:nvPr>
        </p:nvSpPr>
        <p:spPr>
          <a:xfrm>
            <a:off x="520262" y="2341180"/>
            <a:ext cx="8229600" cy="3602421"/>
          </a:xfrm>
        </p:spPr>
        <p:txBody>
          <a:bodyPr>
            <a:noAutofit/>
          </a:bodyPr>
          <a:lstStyle/>
          <a:p>
            <a:pPr marL="571500" indent="-571500">
              <a:buFont typeface="Wingdings" pitchFamily="2" charset="2"/>
              <a:buAutoNum type="circleNumDbPlain"/>
            </a:pPr>
            <a:r>
              <a:rPr lang="zh-CN" altLang="en-US" sz="2400" b="1" dirty="0"/>
              <a:t>访问</a:t>
            </a:r>
            <a:r>
              <a:rPr lang="en-US" altLang="zh-CN" sz="2400" b="1" dirty="0">
                <a:solidFill>
                  <a:srgbClr val="FF0000"/>
                </a:solidFill>
              </a:rPr>
              <a:t>《access》</a:t>
            </a:r>
            <a:r>
              <a:rPr lang="zh-CN" altLang="en-US" sz="2400" b="1" dirty="0"/>
              <a:t>：允许一个包访问另一个包的内容。（</a:t>
            </a:r>
            <a:r>
              <a:rPr lang="zh-CN" altLang="en-US" sz="2400" b="1" dirty="0">
                <a:solidFill>
                  <a:srgbClr val="000099"/>
                </a:solidFill>
              </a:rPr>
              <a:t>必须使用路径名称访问</a:t>
            </a:r>
            <a:r>
              <a:rPr lang="zh-CN" altLang="en-US" sz="2400" b="1" dirty="0"/>
              <a:t>）</a:t>
            </a:r>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导入</a:t>
            </a:r>
            <a:r>
              <a:rPr lang="en-US" altLang="zh-CN" sz="2400" b="1" dirty="0">
                <a:solidFill>
                  <a:srgbClr val="FF0000"/>
                </a:solidFill>
              </a:rPr>
              <a:t>《import》</a:t>
            </a:r>
            <a:r>
              <a:rPr lang="zh-CN" altLang="en-US" sz="2400" b="1" dirty="0"/>
              <a:t>：允许一个包访问另一个包的内容，并为被访问的包的组成部分增加别名。</a:t>
            </a:r>
          </a:p>
          <a:p>
            <a:pPr marL="571500" indent="-571500">
              <a:buFont typeface="Wingdings" pitchFamily="2" charset="2"/>
              <a:buAutoNum type="circleNumDbPlain"/>
            </a:pPr>
            <a:endParaRPr lang="zh-CN" altLang="en-US" sz="2400" b="1" dirty="0"/>
          </a:p>
          <a:p>
            <a:pPr marL="571500" indent="-571500">
              <a:buFont typeface="Wingdings" pitchFamily="2" charset="2"/>
              <a:buAutoNum type="circleNumDbPlain"/>
            </a:pPr>
            <a:r>
              <a:rPr lang="zh-CN" altLang="en-US" sz="2400" b="1" dirty="0"/>
              <a:t>友元</a:t>
            </a:r>
            <a:r>
              <a:rPr lang="en-US" altLang="zh-CN" sz="2400" b="1" dirty="0">
                <a:solidFill>
                  <a:srgbClr val="FF0000"/>
                </a:solidFill>
              </a:rPr>
              <a:t>《friend》</a:t>
            </a:r>
            <a:r>
              <a:rPr lang="zh-CN" altLang="en-US" sz="2400" b="1" dirty="0"/>
              <a:t>：允许一个元素访问另一个元素，不管被访问的元素是否具有可见性。</a:t>
            </a:r>
          </a:p>
          <a:p>
            <a:pPr marL="571500" indent="-571500"/>
            <a:endParaRPr lang="en-US" altLang="zh-CN" sz="2400" dirty="0"/>
          </a:p>
        </p:txBody>
      </p:sp>
      <p:sp>
        <p:nvSpPr>
          <p:cNvPr id="3" name="标题 1">
            <a:extLst>
              <a:ext uri="{FF2B5EF4-FFF2-40B4-BE49-F238E27FC236}">
                <a16:creationId xmlns:a16="http://schemas.microsoft.com/office/drawing/2014/main" id="{675DA108-8365-2B4A-9773-2E1BB2EB826C}"/>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4" name="文本框 3">
            <a:extLst>
              <a:ext uri="{FF2B5EF4-FFF2-40B4-BE49-F238E27FC236}">
                <a16:creationId xmlns:a16="http://schemas.microsoft.com/office/drawing/2014/main" id="{5314E2F9-99C7-B349-9B68-D1C7E6CC860F}"/>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5" name="Rectangle 2">
            <a:extLst>
              <a:ext uri="{FF2B5EF4-FFF2-40B4-BE49-F238E27FC236}">
                <a16:creationId xmlns:a16="http://schemas.microsoft.com/office/drawing/2014/main" id="{262F2D7F-E2B8-8643-B88C-93D79EFA122A}"/>
              </a:ext>
            </a:extLst>
          </p:cNvPr>
          <p:cNvSpPr txBox="1">
            <a:spLocks noChangeArrowheads="1"/>
          </p:cNvSpPr>
          <p:nvPr/>
        </p:nvSpPr>
        <p:spPr>
          <a:xfrm>
            <a:off x="267346" y="1512611"/>
            <a:ext cx="7772400" cy="547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2400" dirty="0"/>
              <a:t>（</a:t>
            </a:r>
            <a:r>
              <a:rPr lang="en-US" altLang="zh-Hans" sz="2400" dirty="0"/>
              <a:t>3</a:t>
            </a:r>
            <a:r>
              <a:rPr lang="zh-Hans" altLang="en-US" sz="2400" dirty="0"/>
              <a:t>）</a:t>
            </a:r>
            <a:r>
              <a:rPr lang="en-US" altLang="zh-CN" sz="2400" dirty="0"/>
              <a:t> </a:t>
            </a:r>
            <a:r>
              <a:rPr lang="zh-Hans" altLang="en-US" sz="2400" dirty="0"/>
              <a:t>授权</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2078186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C1DCF248-3628-DC44-BDC1-7BA04C59724F}"/>
              </a:ext>
            </a:extLst>
          </p:cNvPr>
          <p:cNvSpPr>
            <a:spLocks noGrp="1" noChangeArrowheads="1"/>
          </p:cNvSpPr>
          <p:nvPr>
            <p:ph type="body" idx="1"/>
          </p:nvPr>
        </p:nvSpPr>
        <p:spPr>
          <a:xfrm>
            <a:off x="685800" y="1869160"/>
            <a:ext cx="7772400" cy="4050792"/>
          </a:xfrm>
        </p:spPr>
        <p:txBody>
          <a:bodyPr>
            <a:normAutofit/>
          </a:bodyPr>
          <a:lstStyle/>
          <a:p>
            <a:r>
              <a:rPr lang="en-US" altLang="zh-CN" sz="2400" b="1" dirty="0">
                <a:solidFill>
                  <a:srgbClr val="0033CC"/>
                </a:solidFill>
              </a:rPr>
              <a:t>1  </a:t>
            </a:r>
            <a:r>
              <a:rPr lang="zh-CN" altLang="en-US" sz="2400" b="1" dirty="0">
                <a:solidFill>
                  <a:srgbClr val="0033CC"/>
                </a:solidFill>
              </a:rPr>
              <a:t>名称</a:t>
            </a:r>
          </a:p>
          <a:p>
            <a:r>
              <a:rPr lang="en-US" altLang="zh-CN" sz="2400" b="1" dirty="0">
                <a:solidFill>
                  <a:srgbClr val="0033CC"/>
                </a:solidFill>
              </a:rPr>
              <a:t>2  </a:t>
            </a:r>
            <a:r>
              <a:rPr lang="zh-CN" altLang="en-US" sz="2400" b="1" dirty="0">
                <a:solidFill>
                  <a:srgbClr val="0033CC"/>
                </a:solidFill>
              </a:rPr>
              <a:t>属性</a:t>
            </a:r>
          </a:p>
          <a:p>
            <a:r>
              <a:rPr lang="en-US" altLang="zh-CN" sz="2400" b="1" dirty="0">
                <a:solidFill>
                  <a:srgbClr val="0033CC"/>
                </a:solidFill>
              </a:rPr>
              <a:t>3  </a:t>
            </a:r>
            <a:r>
              <a:rPr lang="zh-CN" altLang="en-US" sz="2400" b="1" dirty="0">
                <a:solidFill>
                  <a:srgbClr val="0033CC"/>
                </a:solidFill>
              </a:rPr>
              <a:t>操作</a:t>
            </a:r>
          </a:p>
          <a:p>
            <a:r>
              <a:rPr lang="en-US" altLang="zh-CN" sz="2400" b="1" dirty="0">
                <a:solidFill>
                  <a:srgbClr val="0033CC"/>
                </a:solidFill>
              </a:rPr>
              <a:t>4  </a:t>
            </a:r>
            <a:r>
              <a:rPr lang="zh-CN" altLang="en-US" sz="2400" b="1" dirty="0">
                <a:solidFill>
                  <a:srgbClr val="0033CC"/>
                </a:solidFill>
              </a:rPr>
              <a:t>职责</a:t>
            </a:r>
          </a:p>
          <a:p>
            <a:r>
              <a:rPr lang="en-US" altLang="zh-CN" sz="2400" b="1" dirty="0">
                <a:solidFill>
                  <a:srgbClr val="0033CC"/>
                </a:solidFill>
              </a:rPr>
              <a:t>5  </a:t>
            </a:r>
            <a:r>
              <a:rPr lang="zh-CN" altLang="en-US" sz="2400" b="1" dirty="0">
                <a:solidFill>
                  <a:srgbClr val="0033CC"/>
                </a:solidFill>
              </a:rPr>
              <a:t>约束</a:t>
            </a:r>
          </a:p>
          <a:p>
            <a:r>
              <a:rPr lang="en-US" altLang="zh-CN" sz="2400" b="1" dirty="0">
                <a:solidFill>
                  <a:srgbClr val="0033CC"/>
                </a:solidFill>
              </a:rPr>
              <a:t>6  </a:t>
            </a:r>
            <a:r>
              <a:rPr lang="zh-CN" altLang="en-US" sz="2400" b="1" dirty="0">
                <a:solidFill>
                  <a:srgbClr val="0033CC"/>
                </a:solidFill>
              </a:rPr>
              <a:t>注释</a:t>
            </a:r>
          </a:p>
        </p:txBody>
      </p:sp>
      <p:sp>
        <p:nvSpPr>
          <p:cNvPr id="4" name="标题 1">
            <a:extLst>
              <a:ext uri="{FF2B5EF4-FFF2-40B4-BE49-F238E27FC236}">
                <a16:creationId xmlns:a16="http://schemas.microsoft.com/office/drawing/2014/main" id="{B6B89D8E-65B1-8F4D-A527-7AEFAD6E2BCA}"/>
              </a:ext>
            </a:extLst>
          </p:cNvPr>
          <p:cNvSpPr txBox="1">
            <a:spLocks/>
          </p:cNvSpPr>
          <p:nvPr/>
        </p:nvSpPr>
        <p:spPr>
          <a:xfrm>
            <a:off x="685800" y="19101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6" name="文本框 5">
            <a:extLst>
              <a:ext uri="{FF2B5EF4-FFF2-40B4-BE49-F238E27FC236}">
                <a16:creationId xmlns:a16="http://schemas.microsoft.com/office/drawing/2014/main" id="{8C9AB6F5-19A3-A74B-A35C-23D9C97D046C}"/>
              </a:ext>
            </a:extLst>
          </p:cNvPr>
          <p:cNvSpPr txBox="1"/>
          <p:nvPr/>
        </p:nvSpPr>
        <p:spPr>
          <a:xfrm>
            <a:off x="685800" y="1093318"/>
            <a:ext cx="4484755"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2.</a:t>
            </a:r>
            <a:r>
              <a:rPr kumimoji="1" lang="zh-Hans" altLang="en-US" sz="2400" b="1" dirty="0">
                <a:solidFill>
                  <a:srgbClr val="FF0000"/>
                </a:solidFill>
                <a:latin typeface="Heiti SC Medium" pitchFamily="2" charset="-128"/>
                <a:ea typeface="Heiti SC Medium" pitchFamily="2" charset="-128"/>
              </a:rPr>
              <a:t> 类图的元素</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latin typeface="Heiti SC Medium" pitchFamily="2" charset="-128"/>
                <a:ea typeface="Heiti SC Medium" pitchFamily="2" charset="-128"/>
              </a:rPr>
              <a:t>类</a:t>
            </a:r>
            <a:endParaRPr kumimoji="1" lang="zh-CN" altLang="en-US" sz="2400" b="1" dirty="0">
              <a:latin typeface="Heiti SC Medium" pitchFamily="2" charset="-128"/>
              <a:ea typeface="Heiti SC Medium" pitchFamily="2" charset="-128"/>
            </a:endParaRPr>
          </a:p>
          <a:p>
            <a:endParaRPr kumimoji="1" lang="zh-CN" altLang="en-US" sz="2400" b="1" dirty="0">
              <a:solidFill>
                <a:srgbClr val="FF0000"/>
              </a:solidFill>
              <a:latin typeface="Heiti SC Medium" pitchFamily="2" charset="-128"/>
              <a:ea typeface="Heiti SC Medium" pitchFamily="2" charset="-128"/>
            </a:endParaRPr>
          </a:p>
        </p:txBody>
      </p:sp>
    </p:spTree>
    <p:extLst>
      <p:ext uri="{BB962C8B-B14F-4D97-AF65-F5344CB8AC3E}">
        <p14:creationId xmlns:p14="http://schemas.microsoft.com/office/powerpoint/2010/main" val="29486522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a:extLst>
              <a:ext uri="{FF2B5EF4-FFF2-40B4-BE49-F238E27FC236}">
                <a16:creationId xmlns:a16="http://schemas.microsoft.com/office/drawing/2014/main" id="{FB6FC0FD-37B2-CB41-907B-BF87EE703CA8}"/>
              </a:ext>
            </a:extLst>
          </p:cNvPr>
          <p:cNvSpPr>
            <a:spLocks noGrp="1" noChangeArrowheads="1"/>
          </p:cNvSpPr>
          <p:nvPr>
            <p:ph type="body" idx="1"/>
          </p:nvPr>
        </p:nvSpPr>
        <p:spPr/>
        <p:txBody>
          <a:bodyPr/>
          <a:lstStyle/>
          <a:p>
            <a:endParaRPr lang="zh-CN" altLang="zh-CN"/>
          </a:p>
        </p:txBody>
      </p:sp>
      <p:pic>
        <p:nvPicPr>
          <p:cNvPr id="240645" name="Picture 5">
            <a:extLst>
              <a:ext uri="{FF2B5EF4-FFF2-40B4-BE49-F238E27FC236}">
                <a16:creationId xmlns:a16="http://schemas.microsoft.com/office/drawing/2014/main" id="{3C533FE2-300F-C248-8654-FA9FA3055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3848100" cy="5638800"/>
          </a:xfrm>
          <a:prstGeom prst="rect">
            <a:avLst/>
          </a:prstGeom>
          <a:noFill/>
          <a:extLst>
            <a:ext uri="{909E8E84-426E-40DD-AFC4-6F175D3DCCD1}">
              <a14:hiddenFill xmlns:a14="http://schemas.microsoft.com/office/drawing/2010/main">
                <a:solidFill>
                  <a:srgbClr val="FFFFFF"/>
                </a:solidFill>
              </a14:hiddenFill>
            </a:ext>
          </a:extLst>
        </p:spPr>
      </p:pic>
      <p:pic>
        <p:nvPicPr>
          <p:cNvPr id="240646" name="Picture 6">
            <a:extLst>
              <a:ext uri="{FF2B5EF4-FFF2-40B4-BE49-F238E27FC236}">
                <a16:creationId xmlns:a16="http://schemas.microsoft.com/office/drawing/2014/main" id="{B9E86FC8-E53A-BF4A-A6A6-39F519984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733800"/>
            <a:ext cx="3810000" cy="2373313"/>
          </a:xfrm>
          <a:prstGeom prst="rect">
            <a:avLst/>
          </a:prstGeom>
          <a:noFill/>
          <a:extLst>
            <a:ext uri="{909E8E84-426E-40DD-AFC4-6F175D3DCCD1}">
              <a14:hiddenFill xmlns:a14="http://schemas.microsoft.com/office/drawing/2010/main">
                <a:solidFill>
                  <a:srgbClr val="FFFFFF"/>
                </a:solidFill>
              </a14:hiddenFill>
            </a:ext>
          </a:extLst>
        </p:spPr>
      </p:pic>
      <p:pic>
        <p:nvPicPr>
          <p:cNvPr id="240647" name="Picture 7">
            <a:extLst>
              <a:ext uri="{FF2B5EF4-FFF2-40B4-BE49-F238E27FC236}">
                <a16:creationId xmlns:a16="http://schemas.microsoft.com/office/drawing/2014/main" id="{E698D995-193B-7249-AB51-81DF8422EF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0"/>
            <a:ext cx="6096000" cy="142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7052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a:extLst>
              <a:ext uri="{FF2B5EF4-FFF2-40B4-BE49-F238E27FC236}">
                <a16:creationId xmlns:a16="http://schemas.microsoft.com/office/drawing/2014/main" id="{4540DD83-4AA3-0940-A8EE-0CDECD985797}"/>
              </a:ext>
            </a:extLst>
          </p:cNvPr>
          <p:cNvSpPr>
            <a:spLocks noGrp="1" noChangeArrowheads="1"/>
          </p:cNvSpPr>
          <p:nvPr>
            <p:ph type="body" idx="1"/>
          </p:nvPr>
        </p:nvSpPr>
        <p:spPr>
          <a:xfrm>
            <a:off x="606972" y="2484015"/>
            <a:ext cx="7772400" cy="3096978"/>
          </a:xfrm>
        </p:spPr>
        <p:txBody>
          <a:bodyPr>
            <a:noAutofit/>
          </a:bodyPr>
          <a:lstStyle/>
          <a:p>
            <a:r>
              <a:rPr lang="zh-CN" altLang="en-US" sz="2400" b="1" dirty="0"/>
              <a:t>较高级的依赖类型，用于绑定模板以创建新的模型元素，包括：</a:t>
            </a:r>
          </a:p>
          <a:p>
            <a:r>
              <a:rPr lang="zh-CN" altLang="en-US" sz="2400" b="1" dirty="0"/>
              <a:t>绑定（</a:t>
            </a:r>
            <a:r>
              <a:rPr lang="en-US" altLang="zh-CN" sz="2400" b="1" dirty="0">
                <a:solidFill>
                  <a:srgbClr val="FF0000"/>
                </a:solidFill>
              </a:rPr>
              <a:t>《bind》</a:t>
            </a:r>
            <a:r>
              <a:rPr lang="zh-CN" altLang="en-US" sz="2400" b="1" dirty="0"/>
              <a:t>）</a:t>
            </a:r>
          </a:p>
          <a:p>
            <a:endParaRPr lang="zh-CN" altLang="en-US" sz="2400" b="1" dirty="0"/>
          </a:p>
          <a:p>
            <a:pPr>
              <a:buFont typeface="Wingdings" pitchFamily="2" charset="2"/>
              <a:buNone/>
            </a:pPr>
            <a:r>
              <a:rPr lang="zh-CN" altLang="en-US" sz="2400" b="1" dirty="0">
                <a:solidFill>
                  <a:srgbClr val="000099"/>
                </a:solidFill>
              </a:rPr>
              <a:t>例如：</a:t>
            </a:r>
            <a:r>
              <a:rPr lang="en-US" altLang="zh-CN" sz="2400" b="1" dirty="0">
                <a:solidFill>
                  <a:srgbClr val="000099"/>
                </a:solidFill>
              </a:rPr>
              <a:t>C++</a:t>
            </a:r>
            <a:r>
              <a:rPr lang="zh-CN" altLang="en-US" sz="2400" b="1" dirty="0">
                <a:solidFill>
                  <a:srgbClr val="000099"/>
                </a:solidFill>
              </a:rPr>
              <a:t>中的函数模板、类模板 与具体函数和具体类之间的关系。</a:t>
            </a:r>
          </a:p>
        </p:txBody>
      </p:sp>
      <p:sp>
        <p:nvSpPr>
          <p:cNvPr id="4" name="标题 1">
            <a:extLst>
              <a:ext uri="{FF2B5EF4-FFF2-40B4-BE49-F238E27FC236}">
                <a16:creationId xmlns:a16="http://schemas.microsoft.com/office/drawing/2014/main" id="{FA7A5B19-00B7-6041-A136-3B3F528D01F7}"/>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一</a:t>
            </a:r>
            <a:r>
              <a:rPr lang="zh-CN" altLang="en-US" dirty="0"/>
              <a:t>、</a:t>
            </a:r>
            <a:r>
              <a:rPr lang="zh-Hans" altLang="en-US" sz="4400" dirty="0">
                <a:solidFill>
                  <a:srgbClr val="0070C0"/>
                </a:solidFill>
              </a:rPr>
              <a:t>类图的概念</a:t>
            </a:r>
            <a:endParaRPr lang="zh-CN" altLang="en-US" dirty="0"/>
          </a:p>
        </p:txBody>
      </p:sp>
      <p:sp>
        <p:nvSpPr>
          <p:cNvPr id="5" name="文本框 4">
            <a:extLst>
              <a:ext uri="{FF2B5EF4-FFF2-40B4-BE49-F238E27FC236}">
                <a16:creationId xmlns:a16="http://schemas.microsoft.com/office/drawing/2014/main" id="{AABA00E5-252A-5F44-95F1-1DDED35A3DB5}"/>
              </a:ext>
            </a:extLst>
          </p:cNvPr>
          <p:cNvSpPr txBox="1"/>
          <p:nvPr/>
        </p:nvSpPr>
        <p:spPr>
          <a:xfrm>
            <a:off x="267346" y="911412"/>
            <a:ext cx="4881966"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3.</a:t>
            </a:r>
            <a:r>
              <a:rPr kumimoji="1" lang="zh-Hans" altLang="en-US" sz="2400" b="1" dirty="0">
                <a:solidFill>
                  <a:srgbClr val="FF0000"/>
                </a:solidFill>
                <a:latin typeface="Heiti SC Medium" pitchFamily="2" charset="-128"/>
                <a:ea typeface="Heiti SC Medium" pitchFamily="2" charset="-128"/>
              </a:rPr>
              <a:t> 类之间的关系</a:t>
            </a:r>
            <a:r>
              <a:rPr kumimoji="1" lang="en-US" altLang="zh-Hans" sz="2400" b="1" dirty="0">
                <a:solidFill>
                  <a:srgbClr val="FF0000"/>
                </a:solidFill>
                <a:latin typeface="Heiti SC Medium" pitchFamily="2" charset="-128"/>
                <a:ea typeface="Heiti SC Medium" pitchFamily="2" charset="-128"/>
              </a:rPr>
              <a:t>—</a:t>
            </a:r>
            <a:r>
              <a:rPr kumimoji="1" lang="zh-Hans" altLang="en-US" sz="2400" b="1" dirty="0">
                <a:solidFill>
                  <a:srgbClr val="7030A0"/>
                </a:solidFill>
                <a:latin typeface="Heiti SC Medium" pitchFamily="2" charset="-128"/>
                <a:ea typeface="Heiti SC Medium" pitchFamily="2" charset="-128"/>
              </a:rPr>
              <a:t>依赖</a:t>
            </a:r>
            <a:endParaRPr kumimoji="1" lang="zh-CN" altLang="en-US" sz="2400" b="1" dirty="0">
              <a:solidFill>
                <a:srgbClr val="7030A0"/>
              </a:solidFill>
              <a:latin typeface="Heiti SC Medium" pitchFamily="2" charset="-128"/>
              <a:ea typeface="Heiti SC Medium" pitchFamily="2" charset="-128"/>
            </a:endParaRPr>
          </a:p>
        </p:txBody>
      </p:sp>
      <p:sp>
        <p:nvSpPr>
          <p:cNvPr id="6" name="Rectangle 2">
            <a:extLst>
              <a:ext uri="{FF2B5EF4-FFF2-40B4-BE49-F238E27FC236}">
                <a16:creationId xmlns:a16="http://schemas.microsoft.com/office/drawing/2014/main" id="{C828DA9C-A3C0-954B-9C23-8C98B9540A3D}"/>
              </a:ext>
            </a:extLst>
          </p:cNvPr>
          <p:cNvSpPr txBox="1">
            <a:spLocks noChangeArrowheads="1"/>
          </p:cNvSpPr>
          <p:nvPr/>
        </p:nvSpPr>
        <p:spPr>
          <a:xfrm>
            <a:off x="267346" y="1512611"/>
            <a:ext cx="7772400" cy="547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2400" dirty="0"/>
              <a:t>（</a:t>
            </a:r>
            <a:r>
              <a:rPr lang="en-US" altLang="zh-Hans" sz="2400" dirty="0"/>
              <a:t>4</a:t>
            </a:r>
            <a:r>
              <a:rPr lang="zh-Hans" altLang="en-US" sz="2400" dirty="0"/>
              <a:t>）</a:t>
            </a:r>
            <a:r>
              <a:rPr lang="en-US" altLang="zh-CN" sz="2400" dirty="0"/>
              <a:t> </a:t>
            </a:r>
            <a:r>
              <a:rPr lang="zh-Hans" altLang="en-US" sz="2400" dirty="0"/>
              <a:t>绑定</a:t>
            </a:r>
            <a:r>
              <a:rPr lang="zh-CN" altLang="en-US" sz="2400" dirty="0"/>
              <a:t>依赖</a:t>
            </a:r>
            <a:endParaRPr lang="zh-CN" altLang="en-US" sz="2400" dirty="0">
              <a:solidFill>
                <a:srgbClr val="800000"/>
              </a:solidFill>
            </a:endParaRPr>
          </a:p>
        </p:txBody>
      </p:sp>
    </p:spTree>
    <p:extLst>
      <p:ext uri="{BB962C8B-B14F-4D97-AF65-F5344CB8AC3E}">
        <p14:creationId xmlns:p14="http://schemas.microsoft.com/office/powerpoint/2010/main" val="16004094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00582" y="2142862"/>
            <a:ext cx="6849973" cy="4396251"/>
          </a:xfrm>
          <a:prstGeom prst="rect">
            <a:avLst/>
          </a:prstGeom>
        </p:spPr>
      </p:pic>
      <p:sp>
        <p:nvSpPr>
          <p:cNvPr id="164867" name="Rectangle 3">
            <a:extLst>
              <a:ext uri="{FF2B5EF4-FFF2-40B4-BE49-F238E27FC236}">
                <a16:creationId xmlns:a16="http://schemas.microsoft.com/office/drawing/2014/main" id="{E98C146F-C647-674E-AEE4-F7FFD504312C}"/>
              </a:ext>
            </a:extLst>
          </p:cNvPr>
          <p:cNvSpPr>
            <a:spLocks noGrp="1" noChangeArrowheads="1"/>
          </p:cNvSpPr>
          <p:nvPr>
            <p:ph type="body" idx="1"/>
          </p:nvPr>
        </p:nvSpPr>
        <p:spPr>
          <a:xfrm>
            <a:off x="745762" y="1229494"/>
            <a:ext cx="7772400" cy="4050792"/>
          </a:xfrm>
        </p:spPr>
        <p:txBody>
          <a:bodyPr/>
          <a:lstStyle/>
          <a:p>
            <a:r>
              <a:rPr lang="en-US" altLang="zh-CN" sz="2400" dirty="0"/>
              <a:t>1</a:t>
            </a:r>
            <a:r>
              <a:rPr lang="zh-CN" altLang="en-US" sz="2400" dirty="0"/>
              <a:t>个教室有多张桌子，每个桌子对应</a:t>
            </a:r>
            <a:r>
              <a:rPr lang="en-US" altLang="zh-CN" sz="2400" dirty="0"/>
              <a:t>1</a:t>
            </a:r>
            <a:r>
              <a:rPr lang="zh-CN" altLang="en-US" sz="2400" dirty="0"/>
              <a:t>个椅子，每个椅子坐</a:t>
            </a:r>
            <a:r>
              <a:rPr lang="en-US" altLang="zh-CN" sz="2400" dirty="0"/>
              <a:t>2</a:t>
            </a:r>
            <a:r>
              <a:rPr lang="zh-CN" altLang="en-US" sz="2400" dirty="0"/>
              <a:t>个人，用类图描绘一下这个关系</a:t>
            </a:r>
          </a:p>
          <a:p>
            <a:endParaRPr lang="zh-CN" altLang="zh-CN" dirty="0"/>
          </a:p>
        </p:txBody>
      </p:sp>
      <p:pic>
        <p:nvPicPr>
          <p:cNvPr id="164870" name="Picture 6">
            <a:extLst>
              <a:ext uri="{FF2B5EF4-FFF2-40B4-BE49-F238E27FC236}">
                <a16:creationId xmlns:a16="http://schemas.microsoft.com/office/drawing/2014/main" id="{BADDF98B-1D7B-F542-B1FE-BD698E653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082" y="1229494"/>
            <a:ext cx="7603760" cy="4814779"/>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D2D80514-55C6-484D-9E60-C6967B688FE2}"/>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45872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4870"/>
                                        </p:tgtEl>
                                      </p:cBhvr>
                                    </p:animEffect>
                                    <p:set>
                                      <p:cBhvr>
                                        <p:cTn id="7" dur="1" fill="hold">
                                          <p:stCondLst>
                                            <p:cond delay="499"/>
                                          </p:stCondLst>
                                        </p:cTn>
                                        <p:tgtEl>
                                          <p:spTgt spid="16487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a:extLst>
              <a:ext uri="{FF2B5EF4-FFF2-40B4-BE49-F238E27FC236}">
                <a16:creationId xmlns:a16="http://schemas.microsoft.com/office/drawing/2014/main" id="{E98C146F-C647-674E-AEE4-F7FFD504312C}"/>
              </a:ext>
            </a:extLst>
          </p:cNvPr>
          <p:cNvSpPr>
            <a:spLocks noGrp="1" noChangeArrowheads="1"/>
          </p:cNvSpPr>
          <p:nvPr>
            <p:ph type="body" idx="1"/>
          </p:nvPr>
        </p:nvSpPr>
        <p:spPr>
          <a:xfrm>
            <a:off x="745762" y="1229494"/>
            <a:ext cx="7772400" cy="4050792"/>
          </a:xfrm>
        </p:spPr>
        <p:txBody>
          <a:bodyPr/>
          <a:lstStyle/>
          <a:p>
            <a:r>
              <a:rPr lang="en-US" altLang="zh-CN" sz="2400" dirty="0"/>
              <a:t>1</a:t>
            </a:r>
            <a:r>
              <a:rPr lang="zh-CN" altLang="en-US" sz="2400" dirty="0"/>
              <a:t>个文件夹有多个文件，可以有子文件夹。有些文件是加密的，有些文件是未加密的。</a:t>
            </a:r>
            <a:endParaRPr lang="zh-CN" altLang="zh-CN" dirty="0"/>
          </a:p>
        </p:txBody>
      </p:sp>
      <p:sp>
        <p:nvSpPr>
          <p:cNvPr id="5" name="标题 1">
            <a:extLst>
              <a:ext uri="{FF2B5EF4-FFF2-40B4-BE49-F238E27FC236}">
                <a16:creationId xmlns:a16="http://schemas.microsoft.com/office/drawing/2014/main" id="{D2D80514-55C6-484D-9E60-C6967B688FE2}"/>
              </a:ext>
            </a:extLst>
          </p:cNvPr>
          <p:cNvSpPr txBox="1">
            <a:spLocks/>
          </p:cNvSpPr>
          <p:nvPr/>
        </p:nvSpPr>
        <p:spPr>
          <a:xfrm>
            <a:off x="267346" y="200290"/>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pic>
        <p:nvPicPr>
          <p:cNvPr id="2" name="图片 1"/>
          <p:cNvPicPr>
            <a:picLocks noChangeAspect="1"/>
          </p:cNvPicPr>
          <p:nvPr/>
        </p:nvPicPr>
        <p:blipFill>
          <a:blip r:embed="rId4"/>
          <a:stretch>
            <a:fillRect/>
          </a:stretch>
        </p:blipFill>
        <p:spPr>
          <a:xfrm>
            <a:off x="199706" y="2654224"/>
            <a:ext cx="12330852" cy="4148117"/>
          </a:xfrm>
          <a:prstGeom prst="rect">
            <a:avLst/>
          </a:prstGeom>
        </p:spPr>
      </p:pic>
    </p:spTree>
    <p:extLst>
      <p:ext uri="{BB962C8B-B14F-4D97-AF65-F5344CB8AC3E}">
        <p14:creationId xmlns:p14="http://schemas.microsoft.com/office/powerpoint/2010/main" val="31879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a:extLst>
              <a:ext uri="{FF2B5EF4-FFF2-40B4-BE49-F238E27FC236}">
                <a16:creationId xmlns:a16="http://schemas.microsoft.com/office/drawing/2014/main" id="{1D2D4710-E057-5146-B953-6E5E0B73C855}"/>
              </a:ext>
            </a:extLst>
          </p:cNvPr>
          <p:cNvSpPr>
            <a:spLocks noGrp="1" noChangeArrowheads="1"/>
          </p:cNvSpPr>
          <p:nvPr>
            <p:ph type="body" idx="1"/>
          </p:nvPr>
        </p:nvSpPr>
        <p:spPr>
          <a:xfrm>
            <a:off x="319252" y="1435592"/>
            <a:ext cx="8229600" cy="5216525"/>
          </a:xfrm>
        </p:spPr>
        <p:txBody>
          <a:bodyPr/>
          <a:lstStyle/>
          <a:p>
            <a:r>
              <a:rPr lang="zh-Hans" altLang="en-US" sz="2400" b="1" dirty="0">
                <a:solidFill>
                  <a:srgbClr val="FF0000"/>
                </a:solidFill>
                <a:latin typeface="Heiti SC Medium" pitchFamily="2" charset="-128"/>
                <a:ea typeface="Heiti SC Medium" pitchFamily="2" charset="-128"/>
              </a:rPr>
              <a:t>类图的抽象层次</a:t>
            </a:r>
            <a:endParaRPr lang="en-US" altLang="zh-Hans" sz="2400" b="1" dirty="0">
              <a:solidFill>
                <a:srgbClr val="FF0000"/>
              </a:solidFill>
              <a:latin typeface="Heiti SC Medium" pitchFamily="2" charset="-128"/>
              <a:ea typeface="Heiti SC Medium" pitchFamily="2" charset="-128"/>
            </a:endParaRPr>
          </a:p>
          <a:p>
            <a:r>
              <a:rPr lang="zh-CN" altLang="en-US" sz="2400" b="1" dirty="0"/>
              <a:t>在软件开发的不同阶段，使用的类图具有不同的抽象层次。</a:t>
            </a:r>
          </a:p>
        </p:txBody>
      </p:sp>
      <p:sp>
        <p:nvSpPr>
          <p:cNvPr id="210950" name="AutoShape 6">
            <a:extLst>
              <a:ext uri="{FF2B5EF4-FFF2-40B4-BE49-F238E27FC236}">
                <a16:creationId xmlns:a16="http://schemas.microsoft.com/office/drawing/2014/main" id="{873BEA33-CAD7-5E4A-AFC1-1C39CA8791D3}"/>
              </a:ext>
            </a:extLst>
          </p:cNvPr>
          <p:cNvSpPr>
            <a:spLocks noChangeArrowheads="1"/>
          </p:cNvSpPr>
          <p:nvPr/>
        </p:nvSpPr>
        <p:spPr bwMode="auto">
          <a:xfrm>
            <a:off x="7102366" y="2291255"/>
            <a:ext cx="1828800" cy="3505200"/>
          </a:xfrm>
          <a:prstGeom prst="wedgeRectCallout">
            <a:avLst>
              <a:gd name="adj1" fmla="val -26042"/>
              <a:gd name="adj2" fmla="val -2912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t>类图的</a:t>
            </a:r>
            <a:r>
              <a:rPr lang="en-US" altLang="zh-CN" sz="2400" b="1" dirty="0"/>
              <a:t>3</a:t>
            </a:r>
            <a:r>
              <a:rPr lang="zh-CN" altLang="en-US" sz="2400" b="1" dirty="0"/>
              <a:t>个层次之间没有一个很清晰的界限，类图从概念层到实现层的过度是一个渐进的过程。</a:t>
            </a:r>
          </a:p>
        </p:txBody>
      </p:sp>
      <p:pic>
        <p:nvPicPr>
          <p:cNvPr id="210951" name="Picture 7">
            <a:extLst>
              <a:ext uri="{FF2B5EF4-FFF2-40B4-BE49-F238E27FC236}">
                <a16:creationId xmlns:a16="http://schemas.microsoft.com/office/drawing/2014/main" id="{7BC420F2-AD5C-F54F-9DDD-FD644342E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252" y="2459420"/>
            <a:ext cx="6629400" cy="4232547"/>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4ECEA85A-44A4-0E41-A881-EB7FEF502644}"/>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33270284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a:extLst>
              <a:ext uri="{FF2B5EF4-FFF2-40B4-BE49-F238E27FC236}">
                <a16:creationId xmlns:a16="http://schemas.microsoft.com/office/drawing/2014/main" id="{79F99B60-FE73-1143-B0FF-28152701F49C}"/>
              </a:ext>
            </a:extLst>
          </p:cNvPr>
          <p:cNvSpPr>
            <a:spLocks noGrp="1" noChangeArrowheads="1"/>
          </p:cNvSpPr>
          <p:nvPr>
            <p:ph type="body" idx="1"/>
          </p:nvPr>
        </p:nvSpPr>
        <p:spPr/>
        <p:txBody>
          <a:bodyPr/>
          <a:lstStyle/>
          <a:p>
            <a:endParaRPr lang="zh-CN" altLang="zh-CN"/>
          </a:p>
        </p:txBody>
      </p:sp>
      <p:pic>
        <p:nvPicPr>
          <p:cNvPr id="211972" name="Picture 4">
            <a:extLst>
              <a:ext uri="{FF2B5EF4-FFF2-40B4-BE49-F238E27FC236}">
                <a16:creationId xmlns:a16="http://schemas.microsoft.com/office/drawing/2014/main" id="{DD16771F-8FAB-5742-9AE2-D6CC8A1D8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93" y="1061545"/>
            <a:ext cx="6705600" cy="55784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835EBF9F-950E-BE48-BBDB-78D130FA55E5}"/>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424258295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8" name="Picture 4">
            <a:extLst>
              <a:ext uri="{FF2B5EF4-FFF2-40B4-BE49-F238E27FC236}">
                <a16:creationId xmlns:a16="http://schemas.microsoft.com/office/drawing/2014/main" id="{36502A4D-D50F-8743-8050-BB93F91AE9AD}"/>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3400" y="1277006"/>
            <a:ext cx="7239000" cy="51999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6A7EC8D2-FE83-DE46-A641-B553EAF2BBF8}"/>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二</a:t>
            </a:r>
            <a:r>
              <a:rPr lang="zh-CN" altLang="en-US" dirty="0"/>
              <a:t>、</a:t>
            </a:r>
            <a:r>
              <a:rPr lang="zh-Hans" altLang="en-US" sz="4400" dirty="0">
                <a:solidFill>
                  <a:srgbClr val="0070C0"/>
                </a:solidFill>
              </a:rPr>
              <a:t>类图的绘制</a:t>
            </a:r>
            <a:endParaRPr lang="zh-CN" altLang="en-US" dirty="0"/>
          </a:p>
        </p:txBody>
      </p:sp>
    </p:spTree>
    <p:extLst>
      <p:ext uri="{BB962C8B-B14F-4D97-AF65-F5344CB8AC3E}">
        <p14:creationId xmlns:p14="http://schemas.microsoft.com/office/powerpoint/2010/main" val="11197565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a:extLst>
              <a:ext uri="{FF2B5EF4-FFF2-40B4-BE49-F238E27FC236}">
                <a16:creationId xmlns:a16="http://schemas.microsoft.com/office/drawing/2014/main" id="{53E78F0D-E424-3146-A8BD-86A1BBF9B4C9}"/>
              </a:ext>
            </a:extLst>
          </p:cNvPr>
          <p:cNvSpPr>
            <a:spLocks noGrp="1" noChangeArrowheads="1"/>
          </p:cNvSpPr>
          <p:nvPr>
            <p:ph type="body" idx="1"/>
          </p:nvPr>
        </p:nvSpPr>
        <p:spPr/>
        <p:txBody>
          <a:bodyPr/>
          <a:lstStyle/>
          <a:p>
            <a:endParaRPr lang="zh-CN" altLang="zh-CN"/>
          </a:p>
        </p:txBody>
      </p:sp>
      <p:pic>
        <p:nvPicPr>
          <p:cNvPr id="249860" name="Picture 4">
            <a:extLst>
              <a:ext uri="{FF2B5EF4-FFF2-40B4-BE49-F238E27FC236}">
                <a16:creationId xmlns:a16="http://schemas.microsoft.com/office/drawing/2014/main" id="{4E2963B6-4446-8A40-ABC2-19DFAF205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458200" cy="4903788"/>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16A1992A-E5EF-ED4F-A34C-1423864D4300}"/>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cxnSp>
        <p:nvCxnSpPr>
          <p:cNvPr id="3" name="直接连接符 2"/>
          <p:cNvCxnSpPr/>
          <p:nvPr/>
        </p:nvCxnSpPr>
        <p:spPr>
          <a:xfrm flipV="1">
            <a:off x="3567659" y="4864308"/>
            <a:ext cx="5195341" cy="1499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296063" y="5327374"/>
            <a:ext cx="4579951"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5183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A38655E4-D4F5-324C-AB6D-DB7F521456B1}"/>
              </a:ext>
            </a:extLst>
          </p:cNvPr>
          <p:cNvSpPr>
            <a:spLocks noGrp="1" noChangeArrowheads="1"/>
          </p:cNvSpPr>
          <p:nvPr>
            <p:ph type="title"/>
          </p:nvPr>
        </p:nvSpPr>
        <p:spPr>
          <a:xfrm>
            <a:off x="457200" y="1112838"/>
            <a:ext cx="7543800" cy="944562"/>
          </a:xfrm>
        </p:spPr>
        <p:txBody>
          <a:bodyPr>
            <a:normAutofit/>
          </a:bodyPr>
          <a:lstStyle/>
          <a:p>
            <a:r>
              <a:rPr lang="zh-CN" altLang="en-US" sz="2400" dirty="0">
                <a:solidFill>
                  <a:srgbClr val="FF0000"/>
                </a:solidFill>
                <a:latin typeface="Heiti SC Medium" pitchFamily="2" charset="-128"/>
                <a:ea typeface="Heiti SC Medium" pitchFamily="2" charset="-128"/>
              </a:rPr>
              <a:t>对象和类的关系</a:t>
            </a:r>
          </a:p>
        </p:txBody>
      </p:sp>
      <p:sp>
        <p:nvSpPr>
          <p:cNvPr id="218115" name="Rectangle 3">
            <a:extLst>
              <a:ext uri="{FF2B5EF4-FFF2-40B4-BE49-F238E27FC236}">
                <a16:creationId xmlns:a16="http://schemas.microsoft.com/office/drawing/2014/main" id="{3F37511A-7C06-B94B-A494-54FDA0016FB1}"/>
              </a:ext>
            </a:extLst>
          </p:cNvPr>
          <p:cNvSpPr>
            <a:spLocks noGrp="1" noChangeArrowheads="1"/>
          </p:cNvSpPr>
          <p:nvPr>
            <p:ph type="body" idx="1"/>
          </p:nvPr>
        </p:nvSpPr>
        <p:spPr/>
        <p:txBody>
          <a:bodyPr/>
          <a:lstStyle/>
          <a:p>
            <a:endParaRPr lang="zh-CN" altLang="zh-CN"/>
          </a:p>
        </p:txBody>
      </p:sp>
      <p:pic>
        <p:nvPicPr>
          <p:cNvPr id="218116" name="Picture 4">
            <a:extLst>
              <a:ext uri="{FF2B5EF4-FFF2-40B4-BE49-F238E27FC236}">
                <a16:creationId xmlns:a16="http://schemas.microsoft.com/office/drawing/2014/main" id="{E6A439B6-8FC4-C149-919C-706ABC252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2" y="2089404"/>
            <a:ext cx="7888288"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97F871A-D3D8-E24D-B002-F01021BFBD8F}"/>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
        <p:nvSpPr>
          <p:cNvPr id="2" name="椭圆 1"/>
          <p:cNvSpPr/>
          <p:nvPr/>
        </p:nvSpPr>
        <p:spPr>
          <a:xfrm>
            <a:off x="3808675" y="2711395"/>
            <a:ext cx="1963972" cy="659958"/>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660747" y="3371353"/>
            <a:ext cx="1136705" cy="438647"/>
          </a:xfrm>
          <a:prstGeom prst="ellipse">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81717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a:extLst>
              <a:ext uri="{FF2B5EF4-FFF2-40B4-BE49-F238E27FC236}">
                <a16:creationId xmlns:a16="http://schemas.microsoft.com/office/drawing/2014/main" id="{0C630982-A102-F944-A98B-B03548A0C17A}"/>
              </a:ext>
            </a:extLst>
          </p:cNvPr>
          <p:cNvSpPr>
            <a:spLocks noGrp="1" noChangeArrowheads="1"/>
          </p:cNvSpPr>
          <p:nvPr>
            <p:ph type="body" idx="1"/>
          </p:nvPr>
        </p:nvSpPr>
        <p:spPr>
          <a:xfrm>
            <a:off x="394494" y="1097318"/>
            <a:ext cx="8229600" cy="3675939"/>
          </a:xfrm>
        </p:spPr>
        <p:txBody>
          <a:bodyPr/>
          <a:lstStyle/>
          <a:p>
            <a:r>
              <a:rPr lang="zh-CN" altLang="en-US" sz="2400" b="1" dirty="0"/>
              <a:t>对象是类的实例，对象图也可看作是类图的实例。</a:t>
            </a:r>
          </a:p>
          <a:p>
            <a:r>
              <a:rPr lang="zh-CN" altLang="en-US" sz="2400" b="1" dirty="0"/>
              <a:t>对象图描述了参与交互的各个对象在交互过程中</a:t>
            </a:r>
            <a:r>
              <a:rPr lang="zh-CN" altLang="en-US" sz="2400" b="1" dirty="0">
                <a:solidFill>
                  <a:srgbClr val="00B0F0"/>
                </a:solidFill>
              </a:rPr>
              <a:t>某一时刻的状态</a:t>
            </a:r>
            <a:r>
              <a:rPr lang="zh-CN" altLang="en-US" sz="2400" b="1" dirty="0"/>
              <a:t>。</a:t>
            </a:r>
            <a:endParaRPr lang="en-US" altLang="zh-CN" sz="2400" b="1" dirty="0"/>
          </a:p>
          <a:p>
            <a:r>
              <a:rPr lang="zh-CN" altLang="en-US" sz="2400" b="1" dirty="0"/>
              <a:t>可以认为对象图是类图在某一时刻的实例。某一个用例，某一个场景下，类图的子集。</a:t>
            </a:r>
          </a:p>
          <a:p>
            <a:endParaRPr lang="zh-CN" altLang="en-US" sz="2800" b="1" dirty="0"/>
          </a:p>
          <a:p>
            <a:endParaRPr lang="en-US" altLang="zh-CN" dirty="0"/>
          </a:p>
        </p:txBody>
      </p:sp>
      <p:pic>
        <p:nvPicPr>
          <p:cNvPr id="168964" name="Picture 4">
            <a:extLst>
              <a:ext uri="{FF2B5EF4-FFF2-40B4-BE49-F238E27FC236}">
                <a16:creationId xmlns:a16="http://schemas.microsoft.com/office/drawing/2014/main" id="{569907D7-8B26-B54E-B086-DE48CF44A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19800"/>
            <a:ext cx="8561388" cy="447675"/>
          </a:xfrm>
          <a:prstGeom prst="rect">
            <a:avLst/>
          </a:prstGeom>
          <a:noFill/>
          <a:extLst>
            <a:ext uri="{909E8E84-426E-40DD-AFC4-6F175D3DCCD1}">
              <a14:hiddenFill xmlns:a14="http://schemas.microsoft.com/office/drawing/2010/main">
                <a:solidFill>
                  <a:srgbClr val="FFFFFF"/>
                </a:solidFill>
              </a14:hiddenFill>
            </a:ext>
          </a:extLst>
        </p:spPr>
      </p:pic>
      <p:pic>
        <p:nvPicPr>
          <p:cNvPr id="168965" name="Picture 5">
            <a:extLst>
              <a:ext uri="{FF2B5EF4-FFF2-40B4-BE49-F238E27FC236}">
                <a16:creationId xmlns:a16="http://schemas.microsoft.com/office/drawing/2014/main" id="{C0EA12F4-BB53-CC4D-9F1F-E94F4C418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24200"/>
            <a:ext cx="20574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68966" name="Picture 6">
            <a:extLst>
              <a:ext uri="{FF2B5EF4-FFF2-40B4-BE49-F238E27FC236}">
                <a16:creationId xmlns:a16="http://schemas.microsoft.com/office/drawing/2014/main" id="{9D581BC0-77C2-1047-A424-8D33C7337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581400"/>
            <a:ext cx="2286000" cy="1792288"/>
          </a:xfrm>
          <a:prstGeom prst="rect">
            <a:avLst/>
          </a:prstGeom>
          <a:noFill/>
          <a:extLst>
            <a:ext uri="{909E8E84-426E-40DD-AFC4-6F175D3DCCD1}">
              <a14:hiddenFill xmlns:a14="http://schemas.microsoft.com/office/drawing/2010/main">
                <a:solidFill>
                  <a:srgbClr val="FFFFFF"/>
                </a:solidFill>
              </a14:hiddenFill>
            </a:ext>
          </a:extLst>
        </p:spPr>
      </p:pic>
      <p:sp>
        <p:nvSpPr>
          <p:cNvPr id="168967" name="AutoShape 7">
            <a:extLst>
              <a:ext uri="{FF2B5EF4-FFF2-40B4-BE49-F238E27FC236}">
                <a16:creationId xmlns:a16="http://schemas.microsoft.com/office/drawing/2014/main" id="{A029B18E-8746-314D-B91E-D71749BF956F}"/>
              </a:ext>
            </a:extLst>
          </p:cNvPr>
          <p:cNvSpPr>
            <a:spLocks noChangeArrowheads="1"/>
          </p:cNvSpPr>
          <p:nvPr/>
        </p:nvSpPr>
        <p:spPr bwMode="auto">
          <a:xfrm>
            <a:off x="228600" y="3886200"/>
            <a:ext cx="762000" cy="609600"/>
          </a:xfrm>
          <a:prstGeom prst="wedgeRectCallout">
            <a:avLst>
              <a:gd name="adj1" fmla="val 89583"/>
              <a:gd name="adj2" fmla="val -29949"/>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类</a:t>
            </a:r>
          </a:p>
        </p:txBody>
      </p:sp>
      <p:sp>
        <p:nvSpPr>
          <p:cNvPr id="168968" name="AutoShape 8">
            <a:extLst>
              <a:ext uri="{FF2B5EF4-FFF2-40B4-BE49-F238E27FC236}">
                <a16:creationId xmlns:a16="http://schemas.microsoft.com/office/drawing/2014/main" id="{B54D7190-6187-5245-93E5-50AAC3E5C1F6}"/>
              </a:ext>
            </a:extLst>
          </p:cNvPr>
          <p:cNvSpPr>
            <a:spLocks noChangeArrowheads="1"/>
          </p:cNvSpPr>
          <p:nvPr/>
        </p:nvSpPr>
        <p:spPr bwMode="auto">
          <a:xfrm>
            <a:off x="7086600" y="3810000"/>
            <a:ext cx="1537494" cy="838200"/>
          </a:xfrm>
          <a:prstGeom prst="wedgeRectCallout">
            <a:avLst>
              <a:gd name="adj1" fmla="val -99611"/>
              <a:gd name="adj2" fmla="val 20264"/>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t>对象：只有两栏（名称和属性）</a:t>
            </a:r>
          </a:p>
        </p:txBody>
      </p:sp>
      <p:sp>
        <p:nvSpPr>
          <p:cNvPr id="11" name="标题 1">
            <a:extLst>
              <a:ext uri="{FF2B5EF4-FFF2-40B4-BE49-F238E27FC236}">
                <a16:creationId xmlns:a16="http://schemas.microsoft.com/office/drawing/2014/main" id="{288F0AC2-55C7-CC41-9AD3-48802B51CC44}"/>
              </a:ext>
            </a:extLst>
          </p:cNvPr>
          <p:cNvSpPr txBox="1">
            <a:spLocks/>
          </p:cNvSpPr>
          <p:nvPr/>
        </p:nvSpPr>
        <p:spPr>
          <a:xfrm>
            <a:off x="244366" y="29663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dirty="0"/>
              <a:t>三</a:t>
            </a:r>
            <a:r>
              <a:rPr lang="zh-CN" altLang="en-US" dirty="0"/>
              <a:t>、</a:t>
            </a:r>
            <a:r>
              <a:rPr lang="zh-Hans" altLang="en-US" sz="4400" dirty="0">
                <a:solidFill>
                  <a:srgbClr val="0070C0"/>
                </a:solidFill>
              </a:rPr>
              <a:t>对象图</a:t>
            </a:r>
            <a:endParaRPr lang="zh-CN" altLang="en-US" dirty="0"/>
          </a:p>
        </p:txBody>
      </p:sp>
      <p:sp>
        <p:nvSpPr>
          <p:cNvPr id="2" name="矩形 1"/>
          <p:cNvSpPr/>
          <p:nvPr/>
        </p:nvSpPr>
        <p:spPr>
          <a:xfrm>
            <a:off x="937845" y="5459057"/>
            <a:ext cx="6816969" cy="461665"/>
          </a:xfrm>
          <a:prstGeom prst="rect">
            <a:avLst/>
          </a:prstGeom>
        </p:spPr>
        <p:txBody>
          <a:bodyPr wrap="square">
            <a:spAutoFit/>
          </a:bodyPr>
          <a:lstStyle/>
          <a:p>
            <a:pPr lvl="0" algn="ctr" defTabSz="914400" fontAlgn="base">
              <a:spcBef>
                <a:spcPct val="20000"/>
              </a:spcBef>
              <a:spcAft>
                <a:spcPct val="0"/>
              </a:spcAft>
              <a:buClr>
                <a:schemeClr val="tx2"/>
              </a:buClr>
              <a:buSzPct val="70000"/>
            </a:pPr>
            <a:r>
              <a:rPr lang="zh-CN" altLang="en-US" sz="2400" b="1" dirty="0">
                <a:solidFill>
                  <a:srgbClr val="FF0000"/>
                </a:solidFill>
                <a:latin typeface="Arial" panose="020B0604020202020204" pitchFamily="34" charset="0"/>
                <a:ea typeface="宋体" panose="02010600030101010101" pitchFamily="2" charset="-122"/>
              </a:rPr>
              <a:t>对于属于同一个类的对象而言，其操作是相同</a:t>
            </a:r>
            <a:r>
              <a:rPr lang="zh-CN" altLang="en-US" sz="2400" b="1" dirty="0" smtClean="0">
                <a:solidFill>
                  <a:srgbClr val="FF0000"/>
                </a:solidFill>
                <a:latin typeface="Arial" panose="020B0604020202020204" pitchFamily="34" charset="0"/>
                <a:ea typeface="宋体" panose="02010600030101010101" pitchFamily="2" charset="-122"/>
              </a:rPr>
              <a:t>的。</a:t>
            </a:r>
            <a:endParaRPr lang="zh-CN" altLang="en-US" sz="2400" b="1" dirty="0">
              <a:solidFill>
                <a:srgbClr val="FF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1725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964"/>
                                        </p:tgtEl>
                                        <p:attrNameLst>
                                          <p:attrName>style.visibility</p:attrName>
                                        </p:attrNameLst>
                                      </p:cBhvr>
                                      <p:to>
                                        <p:strVal val="visible"/>
                                      </p:to>
                                    </p:set>
                                    <p:animEffect transition="in" filter="fade">
                                      <p:cBhvr>
                                        <p:cTn id="12"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3130</TotalTime>
  <Words>8857</Words>
  <Application>Microsoft Office PowerPoint</Application>
  <PresentationFormat>全屏显示(4:3)</PresentationFormat>
  <Paragraphs>917</Paragraphs>
  <Slides>137</Slides>
  <Notes>31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137</vt:i4>
      </vt:variant>
    </vt:vector>
  </HeadingPairs>
  <TitlesOfParts>
    <vt:vector size="151" baseType="lpstr">
      <vt:lpstr>Heiti SC Medium</vt:lpstr>
      <vt:lpstr>等线</vt:lpstr>
      <vt:lpstr>方正舒体</vt:lpstr>
      <vt:lpstr>黑体</vt:lpstr>
      <vt:lpstr>华文新魏</vt:lpstr>
      <vt:lpstr>宋体</vt:lpstr>
      <vt:lpstr>Arial</vt:lpstr>
      <vt:lpstr>Calibri</vt:lpstr>
      <vt:lpstr>Georgia</vt:lpstr>
      <vt:lpstr>Trebuchet MS</vt:lpstr>
      <vt:lpstr>Wingdings</vt:lpstr>
      <vt:lpstr>木活字</vt:lpstr>
      <vt:lpstr>Microsoft Visio 2000/2002 Drawing</vt:lpstr>
      <vt:lpstr>Microsoft Visio 2003-2010 绘图</vt:lpstr>
      <vt:lpstr>系统分析与设计</vt:lpstr>
      <vt:lpstr>系统分析与设计—静态建模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关联类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聚合和组合的两端也可以添加角色和多重性。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泛化的好处</vt:lpstr>
      <vt:lpstr>泛化的好处-继承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依赖关系</vt:lpstr>
      <vt:lpstr>基本的依赖关系</vt:lpstr>
      <vt:lpstr>（1） 使用依赖 ----最常使用的依赖</vt:lpstr>
      <vt:lpstr>（1） 使用依赖 ----最常使用的依赖</vt:lpstr>
      <vt:lpstr>（1） 使用依赖 ----最常使用的依赖</vt:lpstr>
      <vt:lpstr>（2）  抽象依赖</vt:lpstr>
      <vt:lpstr>（2） 抽象依赖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对象和类的关系</vt:lpstr>
      <vt:lpstr>PowerPoint 演示文稿</vt:lpstr>
      <vt:lpstr>PowerPoint 演示文稿</vt:lpstr>
      <vt:lpstr>链</vt:lpstr>
      <vt:lpstr>PowerPoint 演示文稿</vt:lpstr>
      <vt:lpstr>类图和对象图的区别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练习</vt:lpstr>
      <vt:lpstr>使用Rational Rose绘制类图的步骤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系统分析与设计</dc:title>
  <dc:creator>Windows 用户</dc:creator>
  <cp:lastModifiedBy>Windows 用户</cp:lastModifiedBy>
  <cp:revision>176</cp:revision>
  <cp:lastPrinted>2018-03-23T05:29:15Z</cp:lastPrinted>
  <dcterms:created xsi:type="dcterms:W3CDTF">2018-01-03T07:12:57Z</dcterms:created>
  <dcterms:modified xsi:type="dcterms:W3CDTF">2018-04-27T10:19:15Z</dcterms:modified>
</cp:coreProperties>
</file>