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48"/>
  </p:notesMasterIdLst>
  <p:sldIdLst>
    <p:sldId id="256" r:id="rId2"/>
    <p:sldId id="916" r:id="rId3"/>
    <p:sldId id="917" r:id="rId4"/>
    <p:sldId id="918" r:id="rId5"/>
    <p:sldId id="919" r:id="rId6"/>
    <p:sldId id="920" r:id="rId7"/>
    <p:sldId id="921" r:id="rId8"/>
    <p:sldId id="922" r:id="rId9"/>
    <p:sldId id="923" r:id="rId10"/>
    <p:sldId id="924" r:id="rId11"/>
    <p:sldId id="925" r:id="rId12"/>
    <p:sldId id="926" r:id="rId13"/>
    <p:sldId id="927" r:id="rId14"/>
    <p:sldId id="928" r:id="rId15"/>
    <p:sldId id="929" r:id="rId16"/>
    <p:sldId id="930" r:id="rId17"/>
    <p:sldId id="931" r:id="rId18"/>
    <p:sldId id="932" r:id="rId19"/>
    <p:sldId id="933" r:id="rId20"/>
    <p:sldId id="934" r:id="rId21"/>
    <p:sldId id="935" r:id="rId22"/>
    <p:sldId id="936" r:id="rId23"/>
    <p:sldId id="937" r:id="rId24"/>
    <p:sldId id="938" r:id="rId25"/>
    <p:sldId id="939" r:id="rId26"/>
    <p:sldId id="940" r:id="rId27"/>
    <p:sldId id="941" r:id="rId28"/>
    <p:sldId id="942" r:id="rId29"/>
    <p:sldId id="943" r:id="rId30"/>
    <p:sldId id="944" r:id="rId31"/>
    <p:sldId id="945" r:id="rId32"/>
    <p:sldId id="946" r:id="rId33"/>
    <p:sldId id="947" r:id="rId34"/>
    <p:sldId id="948" r:id="rId35"/>
    <p:sldId id="949" r:id="rId36"/>
    <p:sldId id="950" r:id="rId37"/>
    <p:sldId id="951" r:id="rId38"/>
    <p:sldId id="952" r:id="rId39"/>
    <p:sldId id="953" r:id="rId40"/>
    <p:sldId id="954" r:id="rId41"/>
    <p:sldId id="955" r:id="rId42"/>
    <p:sldId id="956" r:id="rId43"/>
    <p:sldId id="957" r:id="rId44"/>
    <p:sldId id="958" r:id="rId45"/>
    <p:sldId id="959" r:id="rId46"/>
    <p:sldId id="960"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448" autoAdjust="0"/>
    <p:restoredTop sz="64158" autoAdjust="0"/>
  </p:normalViewPr>
  <p:slideViewPr>
    <p:cSldViewPr snapToGrid="0">
      <p:cViewPr varScale="1">
        <p:scale>
          <a:sx n="85" d="100"/>
          <a:sy n="85" d="100"/>
        </p:scale>
        <p:origin x="60" y="6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4083A-88E7-4646-8784-E1C353453507}" type="datetimeFigureOut">
              <a:rPr lang="zh-CN" altLang="en-US" smtClean="0"/>
              <a:t>2018-01-29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EC9DC-DF13-4969-9501-309A1A76E8A8}" type="slidenum">
              <a:rPr lang="zh-CN" altLang="en-US" smtClean="0"/>
              <a:t>‹#›</a:t>
            </a:fld>
            <a:endParaRPr lang="zh-CN" altLang="en-US"/>
          </a:p>
        </p:txBody>
      </p:sp>
    </p:spTree>
    <p:extLst>
      <p:ext uri="{BB962C8B-B14F-4D97-AF65-F5344CB8AC3E}">
        <p14:creationId xmlns:p14="http://schemas.microsoft.com/office/powerpoint/2010/main" val="2810568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90626" y="1346947"/>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4282763"/>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484779"/>
            <a:ext cx="7667244"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475220" cy="3035808"/>
          </a:xfrm>
        </p:spPr>
        <p:txBody>
          <a:bodyPr anchor="ctr">
            <a:noAutofit/>
          </a:bodyPr>
          <a:lstStyle>
            <a:lvl1pPr algn="l">
              <a:lnSpc>
                <a:spcPct val="85000"/>
              </a:lnSpc>
              <a:defRPr sz="6600" b="1" cap="none"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122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E5E0FA7-C445-42F7-AF66-A4F5A6FC8A9C}" type="datetimeFigureOut">
              <a:rPr lang="en-US" smtClean="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71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85AC5C5-1A57-4420-8AFB-CE41693A794B}" type="datetimeFigureOut">
              <a:rPr lang="en-US" smtClean="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35792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A4C08AF-84E6-4329-8E67-FEA434B47075}" type="datetimeFigureOut">
              <a:rPr lang="en-US" smtClean="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3204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zh-CN" altLang="en-US"/>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4F6EE328-6AFF-436B-881F-213D56084544}" type="datetimeFigureOut">
              <a:rPr lang="en-US" smtClean="0"/>
              <a:t>1/29/2018</a:t>
            </a:fld>
            <a:endParaRPr lang="en-US" dirty="0"/>
          </a:p>
        </p:txBody>
      </p:sp>
      <p:sp>
        <p:nvSpPr>
          <p:cNvPr id="5" name="Footer Placeholder 4"/>
          <p:cNvSpPr>
            <a:spLocks noGrp="1"/>
          </p:cNvSpPr>
          <p:nvPr>
            <p:ph type="ftr" sz="quarter" idx="11"/>
          </p:nvPr>
        </p:nvSpPr>
        <p:spPr>
          <a:xfrm>
            <a:off x="1623376" y="6282268"/>
            <a:ext cx="4745736" cy="365125"/>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934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081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smtClean="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84967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8872C98D-A273-4547-9B92-97D7769F71A6}" type="datetimeFigureOut">
              <a:rPr lang="en-US" smtClean="0"/>
              <a:t>1/29/2018</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34791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smtClean="0"/>
              <a:t>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49389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zh-CN" altLang="en-US"/>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81480828-6983-48AD-9E27-CBD3696F837E}" type="datetimeFigureOut">
              <a:rPr lang="en-US" smtClean="0"/>
              <a:t>1/29/2018</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61189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2C5EFB91-0324-450E-B17F-36DC0ECCE413}" type="datetimeFigureOut">
              <a:rPr lang="en-US" smtClean="0"/>
              <a:t>1/29/2018</a:t>
            </a:fld>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481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52E37674-C1BA-4107-9B06-6D4CAC3A3DF5}" type="datetimeFigureOut">
              <a:rPr lang="en-US" smtClean="0"/>
              <a:t>1/29/2018</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372579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2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images.cnblogs.com/cnblogs_com/TerryFeng/WindowsLiveWriter/UML_AFD4/image_14.pn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系统分析与设计</a:t>
            </a:r>
          </a:p>
        </p:txBody>
      </p:sp>
      <p:sp>
        <p:nvSpPr>
          <p:cNvPr id="3" name="副标题 2"/>
          <p:cNvSpPr>
            <a:spLocks noGrp="1"/>
          </p:cNvSpPr>
          <p:nvPr>
            <p:ph type="subTitle" idx="1"/>
          </p:nvPr>
        </p:nvSpPr>
        <p:spPr/>
        <p:txBody>
          <a:bodyPr>
            <a:normAutofit/>
          </a:bodyPr>
          <a:lstStyle/>
          <a:p>
            <a:r>
              <a:rPr lang="en-US" altLang="zh-CN" sz="2800" dirty="0" smtClean="0">
                <a:solidFill>
                  <a:srgbClr val="FF0000"/>
                </a:solidFill>
                <a:latin typeface="黑体" panose="02010609060101010101" pitchFamily="49" charset="-122"/>
                <a:ea typeface="黑体" panose="02010609060101010101" pitchFamily="49" charset="-122"/>
              </a:rPr>
              <a:t>UML</a:t>
            </a:r>
            <a:r>
              <a:rPr lang="zh-CN" altLang="en-US" sz="2800" smtClean="0">
                <a:solidFill>
                  <a:srgbClr val="FF0000"/>
                </a:solidFill>
                <a:latin typeface="黑体" panose="02010609060101010101" pitchFamily="49" charset="-122"/>
                <a:ea typeface="黑体" panose="02010609060101010101" pitchFamily="49" charset="-122"/>
              </a:rPr>
              <a:t>复习综述</a:t>
            </a:r>
            <a:endParaRPr lang="zh-CN" altLang="en-US" sz="28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7085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a:t>类图中的关系及解释</a:t>
            </a:r>
          </a:p>
        </p:txBody>
      </p:sp>
      <p:sp>
        <p:nvSpPr>
          <p:cNvPr id="87043" name="Rectangle 3"/>
          <p:cNvSpPr>
            <a:spLocks noGrp="1" noChangeArrowheads="1"/>
          </p:cNvSpPr>
          <p:nvPr>
            <p:ph type="body" idx="1"/>
          </p:nvPr>
        </p:nvSpPr>
        <p:spPr>
          <a:xfrm>
            <a:off x="457200" y="1752600"/>
            <a:ext cx="8229600" cy="2514600"/>
          </a:xfrm>
        </p:spPr>
        <p:txBody>
          <a:bodyPr/>
          <a:lstStyle/>
          <a:p>
            <a:pPr>
              <a:buFont typeface="Wingdings" panose="05000000000000000000" pitchFamily="2" charset="2"/>
              <a:buNone/>
            </a:pPr>
            <a:r>
              <a:rPr lang="en-US" altLang="zh-CN" sz="2800"/>
              <a:t>3.1 </a:t>
            </a:r>
            <a:r>
              <a:rPr lang="zh-CN" altLang="en-US" sz="2800"/>
              <a:t>关联关系</a:t>
            </a:r>
          </a:p>
          <a:p>
            <a:r>
              <a:rPr lang="zh-CN" altLang="en-US" sz="2800"/>
              <a:t>描述了类的结构之间的关系，具有方向、名字、角色和多重性等信息。一般的关联关系语义较弱。也有两种语义较强，分别是聚合与组合</a:t>
            </a:r>
          </a:p>
        </p:txBody>
      </p:sp>
      <p:grpSp>
        <p:nvGrpSpPr>
          <p:cNvPr id="87044" name="Group 4"/>
          <p:cNvGrpSpPr>
            <a:grpSpLocks/>
          </p:cNvGrpSpPr>
          <p:nvPr/>
        </p:nvGrpSpPr>
        <p:grpSpPr bwMode="auto">
          <a:xfrm>
            <a:off x="533400" y="4876800"/>
            <a:ext cx="1371600" cy="438150"/>
            <a:chOff x="4604" y="758"/>
            <a:chExt cx="687" cy="205"/>
          </a:xfrm>
        </p:grpSpPr>
        <p:grpSp>
          <p:nvGrpSpPr>
            <p:cNvPr id="87045" name="Group 5"/>
            <p:cNvGrpSpPr>
              <a:grpSpLocks/>
            </p:cNvGrpSpPr>
            <p:nvPr/>
          </p:nvGrpSpPr>
          <p:grpSpPr bwMode="auto">
            <a:xfrm>
              <a:off x="4656" y="758"/>
              <a:ext cx="635" cy="136"/>
              <a:chOff x="3424" y="3385"/>
              <a:chExt cx="771" cy="136"/>
            </a:xfrm>
          </p:grpSpPr>
          <p:sp>
            <p:nvSpPr>
              <p:cNvPr id="87046" name="AutoShape 6"/>
              <p:cNvSpPr>
                <a:spLocks noChangeArrowheads="1"/>
              </p:cNvSpPr>
              <p:nvPr/>
            </p:nvSpPr>
            <p:spPr bwMode="auto">
              <a:xfrm>
                <a:off x="4059" y="3385"/>
                <a:ext cx="136" cy="136"/>
              </a:xfrm>
              <a:prstGeom prst="chevron">
                <a:avLst>
                  <a:gd name="adj" fmla="val 100000"/>
                </a:avLst>
              </a:prstGeom>
              <a:solidFill>
                <a:srgbClr val="990033"/>
              </a:solidFill>
              <a:ln w="19050"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7" name="Line 7"/>
              <p:cNvSpPr>
                <a:spLocks noChangeShapeType="1"/>
              </p:cNvSpPr>
              <p:nvPr/>
            </p:nvSpPr>
            <p:spPr bwMode="auto">
              <a:xfrm>
                <a:off x="3424" y="3452"/>
                <a:ext cx="771" cy="0"/>
              </a:xfrm>
              <a:prstGeom prst="line">
                <a:avLst/>
              </a:prstGeom>
              <a:noFill/>
              <a:ln w="19050">
                <a:solidFill>
                  <a:srgbClr val="990033"/>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7048" name="Text Box 8"/>
            <p:cNvSpPr txBox="1">
              <a:spLocks noChangeArrowheads="1"/>
            </p:cNvSpPr>
            <p:nvPr/>
          </p:nvSpPr>
          <p:spPr bwMode="auto">
            <a:xfrm>
              <a:off x="4604" y="835"/>
              <a:ext cx="673"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1200" b="1">
                  <a:solidFill>
                    <a:srgbClr val="0000FF"/>
                  </a:solidFill>
                  <a:latin typeface="Times New Roman" panose="02020603050405020304" pitchFamily="18" charset="0"/>
                </a:rPr>
                <a:t>UML</a:t>
              </a:r>
              <a:r>
                <a:rPr kumimoji="1" lang="zh-CN" altLang="en-US" sz="1200" b="1">
                  <a:solidFill>
                    <a:srgbClr val="0000FF"/>
                  </a:solidFill>
                  <a:latin typeface="Times New Roman" panose="02020603050405020304" pitchFamily="18" charset="0"/>
                </a:rPr>
                <a:t>表示法</a:t>
              </a:r>
            </a:p>
          </p:txBody>
        </p:sp>
      </p:grpSp>
      <p:grpSp>
        <p:nvGrpSpPr>
          <p:cNvPr id="87049" name="Group 9"/>
          <p:cNvGrpSpPr>
            <a:grpSpLocks/>
          </p:cNvGrpSpPr>
          <p:nvPr/>
        </p:nvGrpSpPr>
        <p:grpSpPr bwMode="auto">
          <a:xfrm>
            <a:off x="2362200" y="3886200"/>
            <a:ext cx="6248400" cy="2828925"/>
            <a:chOff x="1111" y="1261"/>
            <a:chExt cx="3357" cy="1146"/>
          </a:xfrm>
        </p:grpSpPr>
        <p:grpSp>
          <p:nvGrpSpPr>
            <p:cNvPr id="87050" name="Group 10"/>
            <p:cNvGrpSpPr>
              <a:grpSpLocks/>
            </p:cNvGrpSpPr>
            <p:nvPr/>
          </p:nvGrpSpPr>
          <p:grpSpPr bwMode="auto">
            <a:xfrm>
              <a:off x="1111" y="1261"/>
              <a:ext cx="3357" cy="1074"/>
              <a:chOff x="1111" y="1253"/>
              <a:chExt cx="3357" cy="1074"/>
            </a:xfrm>
          </p:grpSpPr>
          <p:sp>
            <p:nvSpPr>
              <p:cNvPr id="87051" name="AutoShape 11"/>
              <p:cNvSpPr>
                <a:spLocks/>
              </p:cNvSpPr>
              <p:nvPr/>
            </p:nvSpPr>
            <p:spPr bwMode="auto">
              <a:xfrm>
                <a:off x="1247" y="1948"/>
                <a:ext cx="771" cy="258"/>
              </a:xfrm>
              <a:prstGeom prst="borderCallout1">
                <a:avLst>
                  <a:gd name="adj1" fmla="val 27907"/>
                  <a:gd name="adj2" fmla="val 106227"/>
                  <a:gd name="adj3" fmla="val 16278"/>
                  <a:gd name="adj4" fmla="val 153046"/>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1000" b="1">
                    <a:solidFill>
                      <a:srgbClr val="000000"/>
                    </a:solidFill>
                    <a:latin typeface="Times New Roman" panose="02020603050405020304" pitchFamily="18" charset="0"/>
                  </a:rPr>
                  <a:t>角色</a:t>
                </a:r>
              </a:p>
              <a:p>
                <a:pPr algn="ctr"/>
                <a:r>
                  <a:rPr kumimoji="1" lang="zh-CN" altLang="en-US" sz="1000">
                    <a:solidFill>
                      <a:srgbClr val="000000"/>
                    </a:solidFill>
                    <a:latin typeface="Times New Roman" panose="02020603050405020304" pitchFamily="18" charset="0"/>
                  </a:rPr>
                  <a:t>类的角色是</a:t>
                </a:r>
                <a:r>
                  <a:rPr kumimoji="1" lang="zh-CN" altLang="en-US" sz="1000">
                    <a:solidFill>
                      <a:srgbClr val="000000"/>
                    </a:solidFill>
                  </a:rPr>
                  <a:t>“</a:t>
                </a:r>
                <a:r>
                  <a:rPr kumimoji="1" lang="zh-CN" altLang="en-US" sz="1000">
                    <a:solidFill>
                      <a:srgbClr val="000000"/>
                    </a:solidFill>
                    <a:latin typeface="Times New Roman" panose="02020603050405020304" pitchFamily="18" charset="0"/>
                  </a:rPr>
                  <a:t>事物</a:t>
                </a:r>
                <a:r>
                  <a:rPr kumimoji="1" lang="zh-CN" altLang="en-US" sz="1000">
                    <a:solidFill>
                      <a:srgbClr val="000000"/>
                    </a:solidFill>
                  </a:rPr>
                  <a:t>“</a:t>
                </a:r>
                <a:endParaRPr kumimoji="1" lang="zh-CN" altLang="en-US" sz="1000">
                  <a:solidFill>
                    <a:srgbClr val="000000"/>
                  </a:solidFill>
                  <a:latin typeface="Times New Roman" panose="02020603050405020304" pitchFamily="18" charset="0"/>
                </a:endParaRPr>
              </a:p>
            </p:txBody>
          </p:sp>
          <p:sp>
            <p:nvSpPr>
              <p:cNvPr id="87052" name="AutoShape 12"/>
              <p:cNvSpPr>
                <a:spLocks/>
              </p:cNvSpPr>
              <p:nvPr/>
            </p:nvSpPr>
            <p:spPr bwMode="auto">
              <a:xfrm>
                <a:off x="3424" y="1720"/>
                <a:ext cx="1044" cy="531"/>
              </a:xfrm>
              <a:prstGeom prst="borderCallout1">
                <a:avLst>
                  <a:gd name="adj1" fmla="val 13560"/>
                  <a:gd name="adj2" fmla="val -4597"/>
                  <a:gd name="adj3" fmla="val 38606"/>
                  <a:gd name="adj4" fmla="val -36208"/>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1000" b="1">
                    <a:solidFill>
                      <a:srgbClr val="000000"/>
                    </a:solidFill>
                    <a:latin typeface="Times New Roman" panose="02020603050405020304" pitchFamily="18" charset="0"/>
                  </a:rPr>
                  <a:t>多重性</a:t>
                </a:r>
              </a:p>
              <a:p>
                <a:r>
                  <a:rPr kumimoji="1" lang="zh-CN" altLang="en-US" sz="1000">
                    <a:solidFill>
                      <a:srgbClr val="000000"/>
                    </a:solidFill>
                    <a:latin typeface="Times New Roman" panose="02020603050405020304" pitchFamily="18" charset="0"/>
                  </a:rPr>
                  <a:t>（用数字和*表示）</a:t>
                </a:r>
              </a:p>
              <a:p>
                <a:r>
                  <a:rPr kumimoji="1" lang="en-US" altLang="zh-CN" sz="1000">
                    <a:solidFill>
                      <a:srgbClr val="000000"/>
                    </a:solidFill>
                    <a:latin typeface="Times New Roman" panose="02020603050405020304" pitchFamily="18" charset="0"/>
                  </a:rPr>
                  <a:t>1…*</a:t>
                </a:r>
                <a:r>
                  <a:rPr kumimoji="1" lang="zh-CN" altLang="en-US" sz="1000">
                    <a:solidFill>
                      <a:srgbClr val="000000"/>
                    </a:solidFill>
                    <a:latin typeface="Times New Roman" panose="02020603050405020304" pitchFamily="18" charset="0"/>
                  </a:rPr>
                  <a:t>：</a:t>
                </a:r>
                <a:r>
                  <a:rPr kumimoji="1" lang="en-US" altLang="zh-CN" sz="1000">
                    <a:solidFill>
                      <a:srgbClr val="000000"/>
                    </a:solidFill>
                    <a:latin typeface="Times New Roman" panose="02020603050405020304" pitchFamily="18" charset="0"/>
                  </a:rPr>
                  <a:t>1</a:t>
                </a:r>
                <a:r>
                  <a:rPr kumimoji="1" lang="zh-CN" altLang="en-US" sz="1000">
                    <a:solidFill>
                      <a:srgbClr val="000000"/>
                    </a:solidFill>
                    <a:latin typeface="Times New Roman" panose="02020603050405020304" pitchFamily="18" charset="0"/>
                  </a:rPr>
                  <a:t>个或多个</a:t>
                </a:r>
              </a:p>
              <a:p>
                <a:r>
                  <a:rPr kumimoji="1" lang="en-US" altLang="zh-CN" sz="1000">
                    <a:solidFill>
                      <a:srgbClr val="000000"/>
                    </a:solidFill>
                    <a:latin typeface="Times New Roman" panose="02020603050405020304" pitchFamily="18" charset="0"/>
                  </a:rPr>
                  <a:t>1</a:t>
                </a:r>
                <a:r>
                  <a:rPr kumimoji="1" lang="zh-CN" altLang="en-US" sz="1000">
                    <a:solidFill>
                      <a:srgbClr val="000000"/>
                    </a:solidFill>
                    <a:latin typeface="Times New Roman" panose="02020603050405020304" pitchFamily="18" charset="0"/>
                  </a:rPr>
                  <a:t>个类图有</a:t>
                </a:r>
                <a:r>
                  <a:rPr kumimoji="1" lang="en-US" altLang="zh-CN" sz="1000">
                    <a:solidFill>
                      <a:srgbClr val="000000"/>
                    </a:solidFill>
                    <a:latin typeface="Times New Roman" panose="02020603050405020304" pitchFamily="18" charset="0"/>
                  </a:rPr>
                  <a:t>1</a:t>
                </a:r>
                <a:r>
                  <a:rPr kumimoji="1" lang="zh-CN" altLang="en-US" sz="1000">
                    <a:solidFill>
                      <a:srgbClr val="000000"/>
                    </a:solidFill>
                    <a:latin typeface="Times New Roman" panose="02020603050405020304" pitchFamily="18" charset="0"/>
                  </a:rPr>
                  <a:t>个或多个类</a:t>
                </a:r>
              </a:p>
              <a:p>
                <a:r>
                  <a:rPr lang="en-US" altLang="zh-CN" sz="1000">
                    <a:solidFill>
                      <a:srgbClr val="000000"/>
                    </a:solidFill>
                    <a:latin typeface="Times New Roman" panose="02020603050405020304" pitchFamily="18" charset="0"/>
                  </a:rPr>
                  <a:t>1</a:t>
                </a:r>
                <a:r>
                  <a:rPr lang="zh-CN" altLang="en-US" sz="1000">
                    <a:solidFill>
                      <a:srgbClr val="000000"/>
                    </a:solidFill>
                    <a:latin typeface="Times New Roman" panose="02020603050405020304" pitchFamily="18" charset="0"/>
                  </a:rPr>
                  <a:t>个类属于</a:t>
                </a:r>
                <a:r>
                  <a:rPr lang="en-US" altLang="zh-CN" sz="1000">
                    <a:solidFill>
                      <a:srgbClr val="000000"/>
                    </a:solidFill>
                    <a:latin typeface="Times New Roman" panose="02020603050405020304" pitchFamily="18" charset="0"/>
                  </a:rPr>
                  <a:t>1</a:t>
                </a:r>
                <a:r>
                  <a:rPr lang="zh-CN" altLang="en-US" sz="1000">
                    <a:solidFill>
                      <a:srgbClr val="000000"/>
                    </a:solidFill>
                    <a:latin typeface="Times New Roman" panose="02020603050405020304" pitchFamily="18" charset="0"/>
                  </a:rPr>
                  <a:t>个</a:t>
                </a:r>
                <a:r>
                  <a:rPr kumimoji="1" lang="zh-CN" altLang="en-US" sz="1000">
                    <a:solidFill>
                      <a:srgbClr val="000000"/>
                    </a:solidFill>
                    <a:latin typeface="Times New Roman" panose="02020603050405020304" pitchFamily="18" charset="0"/>
                  </a:rPr>
                  <a:t>或多个类图</a:t>
                </a:r>
              </a:p>
            </p:txBody>
          </p:sp>
          <p:pic>
            <p:nvPicPr>
              <p:cNvPr id="8705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 y="1253"/>
                <a:ext cx="885" cy="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54" name="AutoShape 14"/>
              <p:cNvSpPr>
                <a:spLocks/>
              </p:cNvSpPr>
              <p:nvPr/>
            </p:nvSpPr>
            <p:spPr bwMode="auto">
              <a:xfrm>
                <a:off x="3470" y="1313"/>
                <a:ext cx="953" cy="258"/>
              </a:xfrm>
              <a:prstGeom prst="borderCallout1">
                <a:avLst>
                  <a:gd name="adj1" fmla="val 27907"/>
                  <a:gd name="adj2" fmla="val -5037"/>
                  <a:gd name="adj3" fmla="val 120542"/>
                  <a:gd name="adj4" fmla="val -67157"/>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1000" b="1">
                    <a:solidFill>
                      <a:srgbClr val="000000"/>
                    </a:solidFill>
                    <a:latin typeface="Times New Roman" panose="02020603050405020304" pitchFamily="18" charset="0"/>
                  </a:rPr>
                  <a:t>方向</a:t>
                </a:r>
              </a:p>
              <a:p>
                <a:pPr algn="ctr"/>
                <a:r>
                  <a:rPr kumimoji="1" lang="zh-CN" altLang="en-US" sz="1000">
                    <a:solidFill>
                      <a:srgbClr val="000000"/>
                    </a:solidFill>
                    <a:latin typeface="Times New Roman" panose="02020603050405020304" pitchFamily="18" charset="0"/>
                  </a:rPr>
                  <a:t>双向关联（省略箭头）</a:t>
                </a:r>
              </a:p>
            </p:txBody>
          </p:sp>
          <p:sp>
            <p:nvSpPr>
              <p:cNvPr id="87055" name="AutoShape 15"/>
              <p:cNvSpPr>
                <a:spLocks/>
              </p:cNvSpPr>
              <p:nvPr/>
            </p:nvSpPr>
            <p:spPr bwMode="auto">
              <a:xfrm>
                <a:off x="1111" y="1404"/>
                <a:ext cx="907" cy="257"/>
              </a:xfrm>
              <a:prstGeom prst="borderCallout1">
                <a:avLst>
                  <a:gd name="adj1" fmla="val 28014"/>
                  <a:gd name="adj2" fmla="val 105292"/>
                  <a:gd name="adj3" fmla="val 126458"/>
                  <a:gd name="adj4" fmla="val 177727"/>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1000" b="1">
                    <a:solidFill>
                      <a:srgbClr val="000000"/>
                    </a:solidFill>
                    <a:latin typeface="Times New Roman" panose="02020603050405020304" pitchFamily="18" charset="0"/>
                  </a:rPr>
                  <a:t>名字</a:t>
                </a:r>
              </a:p>
              <a:p>
                <a:pPr algn="ctr"/>
                <a:r>
                  <a:rPr kumimoji="1" lang="zh-CN" altLang="en-US" sz="1000">
                    <a:solidFill>
                      <a:srgbClr val="000000"/>
                    </a:solidFill>
                    <a:latin typeface="Times New Roman" panose="02020603050405020304" pitchFamily="18" charset="0"/>
                  </a:rPr>
                  <a:t>关系的名字是</a:t>
                </a:r>
                <a:r>
                  <a:rPr kumimoji="1" lang="zh-CN" altLang="en-US" sz="1000">
                    <a:solidFill>
                      <a:srgbClr val="000000"/>
                    </a:solidFill>
                  </a:rPr>
                  <a:t>“</a:t>
                </a:r>
                <a:r>
                  <a:rPr kumimoji="1" lang="zh-CN" altLang="en-US" sz="1000">
                    <a:solidFill>
                      <a:srgbClr val="000000"/>
                    </a:solidFill>
                    <a:latin typeface="Times New Roman" panose="02020603050405020304" pitchFamily="18" charset="0"/>
                  </a:rPr>
                  <a:t>使用</a:t>
                </a:r>
                <a:r>
                  <a:rPr kumimoji="1" lang="zh-CN" altLang="en-US" sz="1000">
                    <a:solidFill>
                      <a:srgbClr val="000000"/>
                    </a:solidFill>
                  </a:rPr>
                  <a:t>”</a:t>
                </a:r>
                <a:endParaRPr kumimoji="1" lang="zh-CN" altLang="en-US" sz="1000">
                  <a:solidFill>
                    <a:srgbClr val="000000"/>
                  </a:solidFill>
                  <a:latin typeface="Times New Roman" panose="02020603050405020304" pitchFamily="18" charset="0"/>
                </a:endParaRPr>
              </a:p>
            </p:txBody>
          </p:sp>
        </p:grpSp>
        <p:sp>
          <p:nvSpPr>
            <p:cNvPr id="87056" name="Text Box 16"/>
            <p:cNvSpPr txBox="1">
              <a:spLocks noChangeArrowheads="1"/>
            </p:cNvSpPr>
            <p:nvPr/>
          </p:nvSpPr>
          <p:spPr bwMode="auto">
            <a:xfrm>
              <a:off x="2608" y="2296"/>
              <a:ext cx="408" cy="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1200" b="1">
                  <a:solidFill>
                    <a:srgbClr val="0000FF"/>
                  </a:solidFill>
                  <a:latin typeface="Times New Roman" panose="02020603050405020304" pitchFamily="18" charset="0"/>
                </a:rPr>
                <a:t>实例</a:t>
              </a:r>
            </a:p>
          </p:txBody>
        </p:sp>
      </p:grpSp>
    </p:spTree>
    <p:extLst>
      <p:ext uri="{BB962C8B-B14F-4D97-AF65-F5344CB8AC3E}">
        <p14:creationId xmlns:p14="http://schemas.microsoft.com/office/powerpoint/2010/main" val="2394545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a:t>类图中的关系及解释</a:t>
            </a:r>
          </a:p>
        </p:txBody>
      </p:sp>
      <p:sp>
        <p:nvSpPr>
          <p:cNvPr id="88067" name="Rectangle 3"/>
          <p:cNvSpPr>
            <a:spLocks noGrp="1" noChangeArrowheads="1"/>
          </p:cNvSpPr>
          <p:nvPr>
            <p:ph type="body" idx="1"/>
          </p:nvPr>
        </p:nvSpPr>
        <p:spPr>
          <a:xfrm>
            <a:off x="457200" y="1828800"/>
            <a:ext cx="8229600" cy="3886200"/>
          </a:xfrm>
        </p:spPr>
        <p:txBody>
          <a:bodyPr/>
          <a:lstStyle/>
          <a:p>
            <a:r>
              <a:rPr lang="zh-CN" altLang="en-US"/>
              <a:t>聚合关系	</a:t>
            </a:r>
          </a:p>
          <a:p>
            <a:pPr lvl="1"/>
            <a:r>
              <a:rPr lang="zh-CN" altLang="en-US"/>
              <a:t>特殊关联关系，指明一个聚集（整体）和组成部分之间的关系</a:t>
            </a:r>
          </a:p>
        </p:txBody>
      </p:sp>
      <p:grpSp>
        <p:nvGrpSpPr>
          <p:cNvPr id="88068" name="Group 4"/>
          <p:cNvGrpSpPr>
            <a:grpSpLocks/>
          </p:cNvGrpSpPr>
          <p:nvPr/>
        </p:nvGrpSpPr>
        <p:grpSpPr bwMode="auto">
          <a:xfrm>
            <a:off x="1219200" y="4648200"/>
            <a:ext cx="1082675" cy="323850"/>
            <a:chOff x="4694" y="2532"/>
            <a:chExt cx="682" cy="204"/>
          </a:xfrm>
        </p:grpSpPr>
        <p:grpSp>
          <p:nvGrpSpPr>
            <p:cNvPr id="88069" name="Group 5"/>
            <p:cNvGrpSpPr>
              <a:grpSpLocks/>
            </p:cNvGrpSpPr>
            <p:nvPr/>
          </p:nvGrpSpPr>
          <p:grpSpPr bwMode="auto">
            <a:xfrm>
              <a:off x="4745" y="2532"/>
              <a:ext cx="631" cy="50"/>
              <a:chOff x="3431" y="3158"/>
              <a:chExt cx="810" cy="91"/>
            </a:xfrm>
          </p:grpSpPr>
          <p:sp>
            <p:nvSpPr>
              <p:cNvPr id="88070" name="AutoShape 6"/>
              <p:cNvSpPr>
                <a:spLocks noChangeArrowheads="1"/>
              </p:cNvSpPr>
              <p:nvPr/>
            </p:nvSpPr>
            <p:spPr bwMode="auto">
              <a:xfrm>
                <a:off x="4014" y="3158"/>
                <a:ext cx="227" cy="91"/>
              </a:xfrm>
              <a:prstGeom prst="diamond">
                <a:avLst/>
              </a:prstGeom>
              <a:solidFill>
                <a:srgbClr val="FFFFFF"/>
              </a:solidFill>
              <a:ln w="9525"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1" name="Line 7"/>
              <p:cNvSpPr>
                <a:spLocks noChangeShapeType="1"/>
              </p:cNvSpPr>
              <p:nvPr/>
            </p:nvSpPr>
            <p:spPr bwMode="auto">
              <a:xfrm>
                <a:off x="3431" y="3203"/>
                <a:ext cx="583" cy="0"/>
              </a:xfrm>
              <a:prstGeom prst="line">
                <a:avLst/>
              </a:prstGeom>
              <a:noFill/>
              <a:ln w="19050">
                <a:solidFill>
                  <a:srgbClr val="990033"/>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D7D8"/>
                      </a:outerShdw>
                    </a:effectLst>
                  </a14:hiddenEffects>
                </a:ext>
              </a:extLst>
            </p:spPr>
            <p:txBody>
              <a:bodyPr/>
              <a:lstStyle/>
              <a:p>
                <a:endParaRPr lang="zh-CN" altLang="en-US"/>
              </a:p>
            </p:txBody>
          </p:sp>
        </p:grpSp>
        <p:sp>
          <p:nvSpPr>
            <p:cNvPr id="88072" name="Text Box 8"/>
            <p:cNvSpPr txBox="1">
              <a:spLocks noChangeArrowheads="1"/>
            </p:cNvSpPr>
            <p:nvPr/>
          </p:nvSpPr>
          <p:spPr bwMode="auto">
            <a:xfrm>
              <a:off x="4694" y="2563"/>
              <a:ext cx="67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1200" b="1">
                  <a:solidFill>
                    <a:srgbClr val="0000FF"/>
                  </a:solidFill>
                  <a:latin typeface="Times New Roman" panose="02020603050405020304" pitchFamily="18" charset="0"/>
                </a:rPr>
                <a:t>UML</a:t>
              </a:r>
              <a:r>
                <a:rPr kumimoji="1" lang="zh-CN" altLang="en-US" sz="1200" b="1">
                  <a:solidFill>
                    <a:srgbClr val="0000FF"/>
                  </a:solidFill>
                  <a:latin typeface="Times New Roman" panose="02020603050405020304" pitchFamily="18" charset="0"/>
                </a:rPr>
                <a:t>表示法</a:t>
              </a:r>
            </a:p>
          </p:txBody>
        </p:sp>
      </p:grpSp>
      <p:grpSp>
        <p:nvGrpSpPr>
          <p:cNvPr id="88073" name="Group 9"/>
          <p:cNvGrpSpPr>
            <a:grpSpLocks/>
          </p:cNvGrpSpPr>
          <p:nvPr/>
        </p:nvGrpSpPr>
        <p:grpSpPr bwMode="auto">
          <a:xfrm>
            <a:off x="2819400" y="3962400"/>
            <a:ext cx="5943600" cy="2232025"/>
            <a:chOff x="204" y="3385"/>
            <a:chExt cx="2632" cy="775"/>
          </a:xfrm>
        </p:grpSpPr>
        <p:grpSp>
          <p:nvGrpSpPr>
            <p:cNvPr id="88074" name="Group 10"/>
            <p:cNvGrpSpPr>
              <a:grpSpLocks/>
            </p:cNvGrpSpPr>
            <p:nvPr/>
          </p:nvGrpSpPr>
          <p:grpSpPr bwMode="auto">
            <a:xfrm>
              <a:off x="204" y="3385"/>
              <a:ext cx="1815" cy="581"/>
              <a:chOff x="974" y="3430"/>
              <a:chExt cx="1815" cy="581"/>
            </a:xfrm>
          </p:grpSpPr>
          <p:pic>
            <p:nvPicPr>
              <p:cNvPr id="8807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 y="3430"/>
                <a:ext cx="1815" cy="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076" name="Text Box 12"/>
              <p:cNvSpPr txBox="1">
                <a:spLocks noChangeArrowheads="1"/>
              </p:cNvSpPr>
              <p:nvPr/>
            </p:nvSpPr>
            <p:spPr bwMode="auto">
              <a:xfrm>
                <a:off x="1431" y="3461"/>
                <a:ext cx="814"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1200">
                    <a:solidFill>
                      <a:srgbClr val="000000"/>
                    </a:solidFill>
                    <a:latin typeface="Times New Roman" panose="02020603050405020304" pitchFamily="18" charset="0"/>
                  </a:rPr>
                  <a:t>（空心菱形）</a:t>
                </a:r>
              </a:p>
            </p:txBody>
          </p:sp>
          <p:sp>
            <p:nvSpPr>
              <p:cNvPr id="88077" name="Text Box 13"/>
              <p:cNvSpPr txBox="1">
                <a:spLocks noChangeArrowheads="1"/>
              </p:cNvSpPr>
              <p:nvPr/>
            </p:nvSpPr>
            <p:spPr bwMode="auto">
              <a:xfrm>
                <a:off x="1610" y="3884"/>
                <a:ext cx="408"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1200" b="1">
                    <a:solidFill>
                      <a:srgbClr val="0000FF"/>
                    </a:solidFill>
                    <a:latin typeface="Times New Roman" panose="02020603050405020304" pitchFamily="18" charset="0"/>
                  </a:rPr>
                  <a:t>实例</a:t>
                </a:r>
              </a:p>
            </p:txBody>
          </p:sp>
        </p:grpSp>
        <p:sp>
          <p:nvSpPr>
            <p:cNvPr id="88078" name="Text Box 14"/>
            <p:cNvSpPr txBox="1">
              <a:spLocks noChangeArrowheads="1"/>
            </p:cNvSpPr>
            <p:nvPr/>
          </p:nvSpPr>
          <p:spPr bwMode="auto">
            <a:xfrm>
              <a:off x="2019" y="3387"/>
              <a:ext cx="817" cy="773"/>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000000"/>
                  </a:solidFill>
                  <a:effectLst>
                    <a:outerShdw blurRad="38100" dist="38100" dir="2700000" algn="tl">
                      <a:srgbClr val="C0C0C0"/>
                    </a:outerShdw>
                  </a:effectLst>
                  <a:latin typeface="Times New Roman" panose="02020603050405020304" pitchFamily="18" charset="0"/>
                </a:rPr>
                <a:t>该类图说明：类图包含有事物和关系，类图不存在了，事物和关系还可用于其它的类图</a:t>
              </a:r>
            </a:p>
          </p:txBody>
        </p:sp>
      </p:grpSp>
    </p:spTree>
    <p:extLst>
      <p:ext uri="{BB962C8B-B14F-4D97-AF65-F5344CB8AC3E}">
        <p14:creationId xmlns:p14="http://schemas.microsoft.com/office/powerpoint/2010/main" val="2916654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a:t>类图中的关系及解释</a:t>
            </a:r>
          </a:p>
        </p:txBody>
      </p:sp>
      <p:sp>
        <p:nvSpPr>
          <p:cNvPr id="89091" name="Rectangle 3"/>
          <p:cNvSpPr>
            <a:spLocks noGrp="1" noChangeArrowheads="1"/>
          </p:cNvSpPr>
          <p:nvPr>
            <p:ph type="body" idx="1"/>
          </p:nvPr>
        </p:nvSpPr>
        <p:spPr>
          <a:xfrm>
            <a:off x="457200" y="1752600"/>
            <a:ext cx="8229600" cy="3886200"/>
          </a:xfrm>
        </p:spPr>
        <p:txBody>
          <a:bodyPr/>
          <a:lstStyle/>
          <a:p>
            <a:r>
              <a:rPr lang="zh-CN" altLang="en-US"/>
              <a:t>组合关系	</a:t>
            </a:r>
          </a:p>
          <a:p>
            <a:pPr lvl="1"/>
            <a:r>
              <a:rPr lang="zh-CN" altLang="en-US"/>
              <a:t>语义更强的聚合，部分和整体具有相同的生命周期</a:t>
            </a:r>
          </a:p>
        </p:txBody>
      </p:sp>
      <p:grpSp>
        <p:nvGrpSpPr>
          <p:cNvPr id="89092" name="Group 4"/>
          <p:cNvGrpSpPr>
            <a:grpSpLocks/>
          </p:cNvGrpSpPr>
          <p:nvPr/>
        </p:nvGrpSpPr>
        <p:grpSpPr bwMode="auto">
          <a:xfrm>
            <a:off x="838200" y="4419600"/>
            <a:ext cx="1752600" cy="401638"/>
            <a:chOff x="4707" y="2876"/>
            <a:chExt cx="676" cy="124"/>
          </a:xfrm>
        </p:grpSpPr>
        <p:grpSp>
          <p:nvGrpSpPr>
            <p:cNvPr id="89093" name="Group 5"/>
            <p:cNvGrpSpPr>
              <a:grpSpLocks/>
            </p:cNvGrpSpPr>
            <p:nvPr/>
          </p:nvGrpSpPr>
          <p:grpSpPr bwMode="auto">
            <a:xfrm>
              <a:off x="4752" y="2876"/>
              <a:ext cx="631" cy="50"/>
              <a:chOff x="3431" y="3158"/>
              <a:chExt cx="810" cy="91"/>
            </a:xfrm>
          </p:grpSpPr>
          <p:sp>
            <p:nvSpPr>
              <p:cNvPr id="89094" name="AutoShape 6"/>
              <p:cNvSpPr>
                <a:spLocks noChangeArrowheads="1"/>
              </p:cNvSpPr>
              <p:nvPr/>
            </p:nvSpPr>
            <p:spPr bwMode="auto">
              <a:xfrm>
                <a:off x="4014" y="3158"/>
                <a:ext cx="227" cy="91"/>
              </a:xfrm>
              <a:prstGeom prst="diamond">
                <a:avLst/>
              </a:prstGeom>
              <a:solidFill>
                <a:srgbClr val="800000"/>
              </a:solidFill>
              <a:ln w="9525"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5" name="Line 7"/>
              <p:cNvSpPr>
                <a:spLocks noChangeShapeType="1"/>
              </p:cNvSpPr>
              <p:nvPr/>
            </p:nvSpPr>
            <p:spPr bwMode="auto">
              <a:xfrm>
                <a:off x="3431" y="3203"/>
                <a:ext cx="583" cy="0"/>
              </a:xfrm>
              <a:prstGeom prst="line">
                <a:avLst/>
              </a:prstGeom>
              <a:noFill/>
              <a:ln w="19050">
                <a:solidFill>
                  <a:srgbClr val="990033"/>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D7D8"/>
                      </a:outerShdw>
                    </a:effectLst>
                  </a14:hiddenEffects>
                </a:ext>
              </a:extLst>
            </p:spPr>
            <p:txBody>
              <a:bodyPr/>
              <a:lstStyle/>
              <a:p>
                <a:endParaRPr lang="zh-CN" altLang="en-US"/>
              </a:p>
            </p:txBody>
          </p:sp>
        </p:grpSp>
        <p:sp>
          <p:nvSpPr>
            <p:cNvPr id="89096" name="Text Box 8"/>
            <p:cNvSpPr txBox="1">
              <a:spLocks noChangeArrowheads="1"/>
            </p:cNvSpPr>
            <p:nvPr/>
          </p:nvSpPr>
          <p:spPr bwMode="auto">
            <a:xfrm>
              <a:off x="4707" y="2915"/>
              <a:ext cx="668" cy="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1200" b="1">
                  <a:solidFill>
                    <a:srgbClr val="0000FF"/>
                  </a:solidFill>
                  <a:latin typeface="Times New Roman" panose="02020603050405020304" pitchFamily="18" charset="0"/>
                </a:rPr>
                <a:t>UML</a:t>
              </a:r>
              <a:r>
                <a:rPr kumimoji="1" lang="zh-CN" altLang="en-US" sz="1200" b="1">
                  <a:solidFill>
                    <a:srgbClr val="0000FF"/>
                  </a:solidFill>
                  <a:latin typeface="Times New Roman" panose="02020603050405020304" pitchFamily="18" charset="0"/>
                </a:rPr>
                <a:t>表示法</a:t>
              </a:r>
            </a:p>
          </p:txBody>
        </p:sp>
      </p:grpSp>
      <p:grpSp>
        <p:nvGrpSpPr>
          <p:cNvPr id="89098" name="Group 10"/>
          <p:cNvGrpSpPr>
            <a:grpSpLocks/>
          </p:cNvGrpSpPr>
          <p:nvPr/>
        </p:nvGrpSpPr>
        <p:grpSpPr bwMode="auto">
          <a:xfrm>
            <a:off x="2819400" y="4038600"/>
            <a:ext cx="4419600" cy="1158875"/>
            <a:chOff x="2763" y="3529"/>
            <a:chExt cx="1750" cy="405"/>
          </a:xfrm>
        </p:grpSpPr>
        <p:pic>
          <p:nvPicPr>
            <p:cNvPr id="8909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3" y="3540"/>
              <a:ext cx="1750"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100" name="Text Box 12"/>
            <p:cNvSpPr txBox="1">
              <a:spLocks noChangeAspect="1" noChangeArrowheads="1"/>
            </p:cNvSpPr>
            <p:nvPr/>
          </p:nvSpPr>
          <p:spPr bwMode="auto">
            <a:xfrm>
              <a:off x="3107" y="3529"/>
              <a:ext cx="748"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1200">
                  <a:solidFill>
                    <a:srgbClr val="000000"/>
                  </a:solidFill>
                  <a:latin typeface="Times New Roman" panose="02020603050405020304" pitchFamily="18" charset="0"/>
                </a:rPr>
                <a:t>（实心菱形）</a:t>
              </a:r>
            </a:p>
          </p:txBody>
        </p:sp>
        <p:sp>
          <p:nvSpPr>
            <p:cNvPr id="89101" name="Text Box 13"/>
            <p:cNvSpPr txBox="1">
              <a:spLocks noChangeArrowheads="1"/>
            </p:cNvSpPr>
            <p:nvPr/>
          </p:nvSpPr>
          <p:spPr bwMode="auto">
            <a:xfrm>
              <a:off x="3470" y="3838"/>
              <a:ext cx="408"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1200" b="1">
                  <a:solidFill>
                    <a:srgbClr val="0000FF"/>
                  </a:solidFill>
                  <a:latin typeface="Times New Roman" panose="02020603050405020304" pitchFamily="18" charset="0"/>
                </a:rPr>
                <a:t>实例</a:t>
              </a:r>
            </a:p>
          </p:txBody>
        </p:sp>
      </p:grpSp>
      <p:sp>
        <p:nvSpPr>
          <p:cNvPr id="89102" name="Text Box 14"/>
          <p:cNvSpPr txBox="1">
            <a:spLocks noChangeArrowheads="1"/>
          </p:cNvSpPr>
          <p:nvPr/>
        </p:nvSpPr>
        <p:spPr bwMode="auto">
          <a:xfrm>
            <a:off x="7162800" y="3657600"/>
            <a:ext cx="1981200" cy="2101850"/>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200" b="1">
                <a:solidFill>
                  <a:srgbClr val="000000"/>
                </a:solidFill>
                <a:effectLst>
                  <a:outerShdw blurRad="38100" dist="38100" dir="2700000" algn="tl">
                    <a:srgbClr val="C0C0C0"/>
                  </a:outerShdw>
                </a:effectLst>
                <a:latin typeface="Times New Roman" panose="02020603050405020304" pitchFamily="18" charset="0"/>
              </a:rPr>
              <a:t>类与关联关系之间有组合关系，类不存在了，则相应的关联关系也不存在</a:t>
            </a:r>
          </a:p>
        </p:txBody>
      </p:sp>
    </p:spTree>
    <p:extLst>
      <p:ext uri="{BB962C8B-B14F-4D97-AF65-F5344CB8AC3E}">
        <p14:creationId xmlns:p14="http://schemas.microsoft.com/office/powerpoint/2010/main" val="1121081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a:t>实例</a:t>
            </a:r>
            <a:r>
              <a:rPr lang="en-US" altLang="zh-CN"/>
              <a:t>1 </a:t>
            </a:r>
            <a:r>
              <a:rPr lang="zh-CN" altLang="en-US"/>
              <a:t>聚合关系</a:t>
            </a:r>
          </a:p>
        </p:txBody>
      </p:sp>
      <p:sp>
        <p:nvSpPr>
          <p:cNvPr id="94211" name="Rectangle 3"/>
          <p:cNvSpPr>
            <a:spLocks noGrp="1" noChangeArrowheads="1"/>
          </p:cNvSpPr>
          <p:nvPr>
            <p:ph type="body" idx="1"/>
          </p:nvPr>
        </p:nvSpPr>
        <p:spPr>
          <a:xfrm>
            <a:off x="457200" y="1828800"/>
            <a:ext cx="8229600" cy="3886200"/>
          </a:xfrm>
        </p:spPr>
        <p:txBody>
          <a:bodyPr/>
          <a:lstStyle/>
          <a:p>
            <a:r>
              <a:rPr lang="zh-CN" altLang="en-US"/>
              <a:t>类图上下文：汽车由轮胎、车身、发动机、地盘等聚合而成，当汽车报废时，轮胎等还可以单独存在。</a:t>
            </a:r>
          </a:p>
        </p:txBody>
      </p:sp>
      <p:pic>
        <p:nvPicPr>
          <p:cNvPr id="942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581400"/>
            <a:ext cx="6096000"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5209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a:t>实例</a:t>
            </a:r>
            <a:r>
              <a:rPr lang="en-US" altLang="zh-CN"/>
              <a:t>2 </a:t>
            </a:r>
            <a:r>
              <a:rPr lang="zh-CN" altLang="en-US"/>
              <a:t>组合关系</a:t>
            </a:r>
          </a:p>
        </p:txBody>
      </p:sp>
      <p:sp>
        <p:nvSpPr>
          <p:cNvPr id="93187" name="Rectangle 3"/>
          <p:cNvSpPr>
            <a:spLocks noGrp="1" noChangeArrowheads="1"/>
          </p:cNvSpPr>
          <p:nvPr>
            <p:ph type="body" idx="1"/>
          </p:nvPr>
        </p:nvSpPr>
        <p:spPr>
          <a:xfrm>
            <a:off x="457200" y="1905000"/>
            <a:ext cx="8229600" cy="2133600"/>
          </a:xfrm>
        </p:spPr>
        <p:txBody>
          <a:bodyPr/>
          <a:lstStyle/>
          <a:p>
            <a:r>
              <a:rPr lang="zh-CN" altLang="en-US" sz="2800"/>
              <a:t>类图上下文：人由头部、躯干、四肢、内脏等部分组成。它们的生命周期一致，当人出生时，头部、躯干、四肢、内脏同时诞生，当人死亡时，各组成部分同时死去。</a:t>
            </a:r>
          </a:p>
        </p:txBody>
      </p:sp>
      <p:pic>
        <p:nvPicPr>
          <p:cNvPr id="931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933825"/>
            <a:ext cx="63246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2375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a:t>类图中的关系及解释</a:t>
            </a:r>
          </a:p>
        </p:txBody>
      </p:sp>
      <p:sp>
        <p:nvSpPr>
          <p:cNvPr id="90115" name="Rectangle 3"/>
          <p:cNvSpPr>
            <a:spLocks noGrp="1" noChangeArrowheads="1"/>
          </p:cNvSpPr>
          <p:nvPr>
            <p:ph type="body" idx="1"/>
          </p:nvPr>
        </p:nvSpPr>
        <p:spPr>
          <a:xfrm>
            <a:off x="457200" y="1752600"/>
            <a:ext cx="8229600" cy="1524000"/>
          </a:xfrm>
        </p:spPr>
        <p:txBody>
          <a:bodyPr/>
          <a:lstStyle/>
          <a:p>
            <a:pPr>
              <a:lnSpc>
                <a:spcPct val="90000"/>
              </a:lnSpc>
              <a:buFont typeface="Wingdings" panose="05000000000000000000" pitchFamily="2" charset="2"/>
              <a:buNone/>
            </a:pPr>
            <a:r>
              <a:rPr lang="en-US" altLang="zh-CN" sz="2800"/>
              <a:t>3.2 </a:t>
            </a:r>
            <a:r>
              <a:rPr lang="zh-CN" altLang="en-US" sz="2800"/>
              <a:t>泛化关系</a:t>
            </a:r>
          </a:p>
          <a:p>
            <a:pPr>
              <a:lnSpc>
                <a:spcPct val="90000"/>
              </a:lnSpc>
            </a:pPr>
            <a:r>
              <a:rPr lang="zh-CN" altLang="en-US" sz="2800"/>
              <a:t>在面向对象中一般称为继承关系，存在于父类与子类、父接口与子接口之间</a:t>
            </a:r>
          </a:p>
        </p:txBody>
      </p:sp>
      <p:grpSp>
        <p:nvGrpSpPr>
          <p:cNvPr id="90116" name="Group 4"/>
          <p:cNvGrpSpPr>
            <a:grpSpLocks/>
          </p:cNvGrpSpPr>
          <p:nvPr/>
        </p:nvGrpSpPr>
        <p:grpSpPr bwMode="auto">
          <a:xfrm>
            <a:off x="1524000" y="3733800"/>
            <a:ext cx="1676400" cy="390525"/>
            <a:chOff x="4800" y="528"/>
            <a:chExt cx="720" cy="162"/>
          </a:xfrm>
        </p:grpSpPr>
        <p:sp>
          <p:nvSpPr>
            <p:cNvPr id="90117" name="AutoShape 5"/>
            <p:cNvSpPr>
              <a:spLocks noChangeArrowheads="1"/>
            </p:cNvSpPr>
            <p:nvPr/>
          </p:nvSpPr>
          <p:spPr bwMode="auto">
            <a:xfrm>
              <a:off x="4800" y="528"/>
              <a:ext cx="711" cy="48"/>
            </a:xfrm>
            <a:prstGeom prst="rightArrow">
              <a:avLst>
                <a:gd name="adj1" fmla="val 0"/>
                <a:gd name="adj2" fmla="val 257093"/>
              </a:avLst>
            </a:prstGeom>
            <a:solidFill>
              <a:schemeClr val="folHlink"/>
            </a:solidFill>
            <a:ln w="19050"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rgbClr val="C0D7D8"/>
                    </a:outerShdw>
                  </a:effectLst>
                </a14:hiddenEffects>
              </a:ext>
            </a:extLst>
          </p:spPr>
          <p:txBody>
            <a:bodyPr wrap="none" anchor="ctr"/>
            <a:lstStyle/>
            <a:p>
              <a:endParaRPr lang="zh-CN" altLang="en-US"/>
            </a:p>
          </p:txBody>
        </p:sp>
        <p:sp>
          <p:nvSpPr>
            <p:cNvPr id="90118" name="Text Box 6"/>
            <p:cNvSpPr txBox="1">
              <a:spLocks noChangeArrowheads="1"/>
            </p:cNvSpPr>
            <p:nvPr/>
          </p:nvSpPr>
          <p:spPr bwMode="auto">
            <a:xfrm>
              <a:off x="4800" y="576"/>
              <a:ext cx="720" cy="1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1200" b="1">
                  <a:solidFill>
                    <a:srgbClr val="0000FF"/>
                  </a:solidFill>
                  <a:latin typeface="Times New Roman" panose="02020603050405020304" pitchFamily="18" charset="0"/>
                </a:rPr>
                <a:t>UML</a:t>
              </a:r>
              <a:r>
                <a:rPr kumimoji="1" lang="zh-CN" altLang="en-US" sz="1200" b="1">
                  <a:solidFill>
                    <a:srgbClr val="0000FF"/>
                  </a:solidFill>
                  <a:latin typeface="Times New Roman" panose="02020603050405020304" pitchFamily="18" charset="0"/>
                </a:rPr>
                <a:t>表示法</a:t>
              </a:r>
            </a:p>
          </p:txBody>
        </p:sp>
      </p:grpSp>
      <p:pic>
        <p:nvPicPr>
          <p:cNvPr id="9011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724400"/>
            <a:ext cx="464820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20" name="Text Box 8"/>
          <p:cNvSpPr txBox="1">
            <a:spLocks noChangeArrowheads="1"/>
          </p:cNvSpPr>
          <p:nvPr/>
        </p:nvSpPr>
        <p:spPr bwMode="auto">
          <a:xfrm>
            <a:off x="3429000" y="4267200"/>
            <a:ext cx="1981200" cy="100647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000000"/>
                </a:solidFill>
                <a:effectLst>
                  <a:outerShdw blurRad="38100" dist="38100" dir="2700000" algn="tl">
                    <a:srgbClr val="C0C0C0"/>
                  </a:outerShdw>
                </a:effectLst>
                <a:latin typeface="Times New Roman" panose="02020603050405020304" pitchFamily="18" charset="0"/>
              </a:rPr>
              <a:t>关联、泛化、实现、依赖都是一种关系</a:t>
            </a:r>
          </a:p>
        </p:txBody>
      </p:sp>
      <p:grpSp>
        <p:nvGrpSpPr>
          <p:cNvPr id="90121" name="Group 9"/>
          <p:cNvGrpSpPr>
            <a:grpSpLocks/>
          </p:cNvGrpSpPr>
          <p:nvPr/>
        </p:nvGrpSpPr>
        <p:grpSpPr bwMode="auto">
          <a:xfrm>
            <a:off x="5318125" y="4797425"/>
            <a:ext cx="3825875" cy="1527175"/>
            <a:chOff x="3401" y="1253"/>
            <a:chExt cx="2064" cy="741"/>
          </a:xfrm>
        </p:grpSpPr>
        <p:pic>
          <p:nvPicPr>
            <p:cNvPr id="9012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 y="1253"/>
              <a:ext cx="1293" cy="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23" name="Text Box 11"/>
            <p:cNvSpPr txBox="1">
              <a:spLocks noChangeArrowheads="1"/>
            </p:cNvSpPr>
            <p:nvPr/>
          </p:nvSpPr>
          <p:spPr bwMode="auto">
            <a:xfrm>
              <a:off x="4694" y="1394"/>
              <a:ext cx="771" cy="488"/>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000000"/>
                  </a:solidFill>
                  <a:latin typeface="Times New Roman" panose="02020603050405020304" pitchFamily="18" charset="0"/>
                </a:rPr>
                <a:t>类、接口都是一种事物</a:t>
              </a:r>
            </a:p>
          </p:txBody>
        </p:sp>
      </p:grpSp>
    </p:spTree>
    <p:extLst>
      <p:ext uri="{BB962C8B-B14F-4D97-AF65-F5344CB8AC3E}">
        <p14:creationId xmlns:p14="http://schemas.microsoft.com/office/powerpoint/2010/main" val="25594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a:t>类图中的关系及解释</a:t>
            </a:r>
          </a:p>
        </p:txBody>
      </p:sp>
      <p:sp>
        <p:nvSpPr>
          <p:cNvPr id="91139" name="Rectangle 3"/>
          <p:cNvSpPr>
            <a:spLocks noGrp="1" noChangeArrowheads="1"/>
          </p:cNvSpPr>
          <p:nvPr>
            <p:ph type="body" idx="1"/>
          </p:nvPr>
        </p:nvSpPr>
        <p:spPr/>
        <p:txBody>
          <a:bodyPr/>
          <a:lstStyle/>
          <a:p>
            <a:pPr>
              <a:buFont typeface="Wingdings" panose="05000000000000000000" pitchFamily="2" charset="2"/>
              <a:buNone/>
            </a:pPr>
            <a:r>
              <a:rPr lang="en-US" altLang="zh-CN"/>
              <a:t>3.3 </a:t>
            </a:r>
            <a:r>
              <a:rPr lang="zh-CN" altLang="en-US"/>
              <a:t>实现关系</a:t>
            </a:r>
          </a:p>
          <a:p>
            <a:r>
              <a:rPr lang="zh-CN" altLang="en-US"/>
              <a:t>对应于类和接口之间的关系</a:t>
            </a:r>
          </a:p>
          <a:p>
            <a:endParaRPr lang="en-US" altLang="zh-CN"/>
          </a:p>
        </p:txBody>
      </p:sp>
      <p:grpSp>
        <p:nvGrpSpPr>
          <p:cNvPr id="91140" name="Group 4"/>
          <p:cNvGrpSpPr>
            <a:grpSpLocks/>
          </p:cNvGrpSpPr>
          <p:nvPr/>
        </p:nvGrpSpPr>
        <p:grpSpPr bwMode="auto">
          <a:xfrm>
            <a:off x="609600" y="4113213"/>
            <a:ext cx="1625600" cy="458787"/>
            <a:chOff x="2208" y="2160"/>
            <a:chExt cx="720" cy="167"/>
          </a:xfrm>
        </p:grpSpPr>
        <p:grpSp>
          <p:nvGrpSpPr>
            <p:cNvPr id="91141" name="Group 5"/>
            <p:cNvGrpSpPr>
              <a:grpSpLocks/>
            </p:cNvGrpSpPr>
            <p:nvPr/>
          </p:nvGrpSpPr>
          <p:grpSpPr bwMode="auto">
            <a:xfrm>
              <a:off x="2304" y="2160"/>
              <a:ext cx="590" cy="49"/>
              <a:chOff x="3424" y="2659"/>
              <a:chExt cx="771" cy="136"/>
            </a:xfrm>
          </p:grpSpPr>
          <p:sp>
            <p:nvSpPr>
              <p:cNvPr id="91142" name="AutoShape 6"/>
              <p:cNvSpPr>
                <a:spLocks noChangeArrowheads="1"/>
              </p:cNvSpPr>
              <p:nvPr/>
            </p:nvSpPr>
            <p:spPr bwMode="auto">
              <a:xfrm>
                <a:off x="4058" y="2659"/>
                <a:ext cx="137" cy="136"/>
              </a:xfrm>
              <a:prstGeom prst="rightArrow">
                <a:avLst>
                  <a:gd name="adj1" fmla="val 100000"/>
                  <a:gd name="adj2" fmla="val 100735"/>
                </a:avLst>
              </a:prstGeom>
              <a:solidFill>
                <a:srgbClr val="FFFFFF"/>
              </a:solidFill>
              <a:ln w="19050"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rgbClr val="C0D7D8"/>
                      </a:outerShdw>
                    </a:effectLst>
                  </a14:hiddenEffects>
                </a:ext>
              </a:extLst>
            </p:spPr>
            <p:txBody>
              <a:bodyPr anchor="ctr"/>
              <a:lstStyle/>
              <a:p>
                <a:endParaRPr lang="zh-CN" altLang="en-US"/>
              </a:p>
            </p:txBody>
          </p:sp>
          <p:sp>
            <p:nvSpPr>
              <p:cNvPr id="91143" name="Line 7"/>
              <p:cNvSpPr>
                <a:spLocks noChangeShapeType="1"/>
              </p:cNvSpPr>
              <p:nvPr/>
            </p:nvSpPr>
            <p:spPr bwMode="auto">
              <a:xfrm>
                <a:off x="3424" y="2726"/>
                <a:ext cx="642" cy="0"/>
              </a:xfrm>
              <a:prstGeom prst="line">
                <a:avLst/>
              </a:prstGeom>
              <a:noFill/>
              <a:ln w="19050">
                <a:solidFill>
                  <a:srgbClr val="990033"/>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D7D8"/>
                      </a:outerShdw>
                    </a:effectLst>
                  </a14:hiddenEffects>
                </a:ext>
              </a:extLst>
            </p:spPr>
            <p:txBody>
              <a:bodyPr/>
              <a:lstStyle/>
              <a:p>
                <a:endParaRPr lang="zh-CN" altLang="en-US"/>
              </a:p>
            </p:txBody>
          </p:sp>
        </p:grpSp>
        <p:sp>
          <p:nvSpPr>
            <p:cNvPr id="91144" name="Text Box 8"/>
            <p:cNvSpPr txBox="1">
              <a:spLocks noChangeArrowheads="1"/>
            </p:cNvSpPr>
            <p:nvPr/>
          </p:nvSpPr>
          <p:spPr bwMode="auto">
            <a:xfrm>
              <a:off x="2208" y="2227"/>
              <a:ext cx="720"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1200" b="1">
                  <a:solidFill>
                    <a:srgbClr val="0000FF"/>
                  </a:solidFill>
                  <a:latin typeface="Times New Roman" panose="02020603050405020304" pitchFamily="18" charset="0"/>
                </a:rPr>
                <a:t>UML</a:t>
              </a:r>
              <a:r>
                <a:rPr kumimoji="1" lang="zh-CN" altLang="en-US" sz="1200" b="1">
                  <a:solidFill>
                    <a:srgbClr val="0000FF"/>
                  </a:solidFill>
                  <a:latin typeface="Times New Roman" panose="02020603050405020304" pitchFamily="18" charset="0"/>
                </a:rPr>
                <a:t>表示法</a:t>
              </a:r>
            </a:p>
          </p:txBody>
        </p:sp>
      </p:grpSp>
      <p:sp>
        <p:nvSpPr>
          <p:cNvPr id="91145" name="Text Box 9"/>
          <p:cNvSpPr txBox="1">
            <a:spLocks noChangeArrowheads="1"/>
          </p:cNvSpPr>
          <p:nvPr/>
        </p:nvSpPr>
        <p:spPr bwMode="auto">
          <a:xfrm>
            <a:off x="6324600" y="4038600"/>
            <a:ext cx="2590800" cy="100647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000000"/>
                </a:solidFill>
                <a:latin typeface="Times New Roman" panose="02020603050405020304" pitchFamily="18" charset="0"/>
              </a:rPr>
              <a:t>类</a:t>
            </a:r>
            <a:r>
              <a:rPr kumimoji="1" lang="en-US" altLang="zh-CN" sz="2000" b="1">
                <a:solidFill>
                  <a:srgbClr val="000000"/>
                </a:solidFill>
                <a:latin typeface="Times New Roman" panose="02020603050405020304" pitchFamily="18" charset="0"/>
              </a:rPr>
              <a:t>Circle</a:t>
            </a:r>
            <a:r>
              <a:rPr kumimoji="1" lang="zh-CN" altLang="en-US" sz="2000" b="1">
                <a:solidFill>
                  <a:srgbClr val="000000"/>
                </a:solidFill>
                <a:latin typeface="Times New Roman" panose="02020603050405020304" pitchFamily="18" charset="0"/>
              </a:rPr>
              <a:t>、</a:t>
            </a:r>
            <a:r>
              <a:rPr kumimoji="1" lang="en-US" altLang="zh-CN" sz="2000" b="1">
                <a:solidFill>
                  <a:srgbClr val="000000"/>
                </a:solidFill>
                <a:latin typeface="Times New Roman" panose="02020603050405020304" pitchFamily="18" charset="0"/>
              </a:rPr>
              <a:t>Rectangle</a:t>
            </a:r>
            <a:r>
              <a:rPr kumimoji="1" lang="zh-CN" altLang="en-US" sz="2000" b="1">
                <a:solidFill>
                  <a:srgbClr val="000000"/>
                </a:solidFill>
                <a:latin typeface="Times New Roman" panose="02020603050405020304" pitchFamily="18" charset="0"/>
              </a:rPr>
              <a:t>实现了接口</a:t>
            </a:r>
            <a:r>
              <a:rPr kumimoji="1" lang="en-US" altLang="zh-CN" sz="2000" b="1">
                <a:solidFill>
                  <a:srgbClr val="000000"/>
                </a:solidFill>
                <a:latin typeface="Times New Roman" panose="02020603050405020304" pitchFamily="18" charset="0"/>
              </a:rPr>
              <a:t>Shape</a:t>
            </a:r>
            <a:r>
              <a:rPr kumimoji="1" lang="zh-CN" altLang="en-US" sz="2000" b="1">
                <a:solidFill>
                  <a:srgbClr val="000000"/>
                </a:solidFill>
                <a:latin typeface="Times New Roman" panose="02020603050405020304" pitchFamily="18" charset="0"/>
              </a:rPr>
              <a:t>的操作</a:t>
            </a:r>
          </a:p>
        </p:txBody>
      </p:sp>
      <p:pic>
        <p:nvPicPr>
          <p:cNvPr id="9114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733800"/>
            <a:ext cx="3048000" cy="232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6184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a:t>类图中的关系及解释</a:t>
            </a:r>
          </a:p>
        </p:txBody>
      </p:sp>
      <p:sp>
        <p:nvSpPr>
          <p:cNvPr id="92163" name="Rectangle 3"/>
          <p:cNvSpPr>
            <a:spLocks noGrp="1" noChangeArrowheads="1"/>
          </p:cNvSpPr>
          <p:nvPr>
            <p:ph type="body" idx="1"/>
          </p:nvPr>
        </p:nvSpPr>
        <p:spPr>
          <a:xfrm>
            <a:off x="457200" y="1752600"/>
            <a:ext cx="8229600" cy="1981200"/>
          </a:xfrm>
        </p:spPr>
        <p:txBody>
          <a:bodyPr/>
          <a:lstStyle/>
          <a:p>
            <a:pPr>
              <a:lnSpc>
                <a:spcPct val="90000"/>
              </a:lnSpc>
              <a:buFont typeface="Wingdings" panose="05000000000000000000" pitchFamily="2" charset="2"/>
              <a:buNone/>
            </a:pPr>
            <a:r>
              <a:rPr lang="en-US" altLang="zh-CN" sz="2800"/>
              <a:t>3.4 </a:t>
            </a:r>
            <a:r>
              <a:rPr lang="zh-CN" altLang="en-US" sz="2800"/>
              <a:t>依赖关系</a:t>
            </a:r>
          </a:p>
          <a:p>
            <a:pPr>
              <a:lnSpc>
                <a:spcPct val="90000"/>
              </a:lnSpc>
            </a:pPr>
            <a:r>
              <a:rPr lang="zh-CN" altLang="en-US" sz="2800"/>
              <a:t>描述了一个类的变化对依赖于它的类产生影响的情况。有多种表现形式，例如绑定</a:t>
            </a:r>
            <a:r>
              <a:rPr lang="en-US" altLang="zh-CN" sz="2800"/>
              <a:t>(bind)</a:t>
            </a:r>
            <a:r>
              <a:rPr lang="zh-CN" altLang="en-US" sz="2800"/>
              <a:t>、友元</a:t>
            </a:r>
            <a:r>
              <a:rPr lang="en-US" altLang="zh-CN" sz="2800"/>
              <a:t>(friend)</a:t>
            </a:r>
            <a:r>
              <a:rPr lang="zh-CN" altLang="en-US" sz="2800"/>
              <a:t>等</a:t>
            </a:r>
          </a:p>
        </p:txBody>
      </p:sp>
      <p:grpSp>
        <p:nvGrpSpPr>
          <p:cNvPr id="92164" name="Group 4"/>
          <p:cNvGrpSpPr>
            <a:grpSpLocks/>
          </p:cNvGrpSpPr>
          <p:nvPr/>
        </p:nvGrpSpPr>
        <p:grpSpPr bwMode="auto">
          <a:xfrm>
            <a:off x="3733800" y="3630613"/>
            <a:ext cx="1676400" cy="407987"/>
            <a:chOff x="2381" y="1676"/>
            <a:chExt cx="771" cy="218"/>
          </a:xfrm>
        </p:grpSpPr>
        <p:grpSp>
          <p:nvGrpSpPr>
            <p:cNvPr id="92165" name="Group 5"/>
            <p:cNvGrpSpPr>
              <a:grpSpLocks/>
            </p:cNvGrpSpPr>
            <p:nvPr/>
          </p:nvGrpSpPr>
          <p:grpSpPr bwMode="auto">
            <a:xfrm>
              <a:off x="2381" y="1676"/>
              <a:ext cx="771" cy="68"/>
              <a:chOff x="3424" y="2909"/>
              <a:chExt cx="771" cy="136"/>
            </a:xfrm>
          </p:grpSpPr>
          <p:sp>
            <p:nvSpPr>
              <p:cNvPr id="92166" name="AutoShape 6"/>
              <p:cNvSpPr>
                <a:spLocks noChangeArrowheads="1"/>
              </p:cNvSpPr>
              <p:nvPr/>
            </p:nvSpPr>
            <p:spPr bwMode="auto">
              <a:xfrm>
                <a:off x="4059" y="2909"/>
                <a:ext cx="136" cy="136"/>
              </a:xfrm>
              <a:prstGeom prst="chevron">
                <a:avLst>
                  <a:gd name="adj" fmla="val 100000"/>
                </a:avLst>
              </a:prstGeom>
              <a:solidFill>
                <a:srgbClr val="FFFFFF"/>
              </a:solidFill>
              <a:ln w="19050"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67" name="Line 7"/>
              <p:cNvSpPr>
                <a:spLocks noChangeShapeType="1"/>
              </p:cNvSpPr>
              <p:nvPr/>
            </p:nvSpPr>
            <p:spPr bwMode="auto">
              <a:xfrm>
                <a:off x="3424" y="2976"/>
                <a:ext cx="771" cy="0"/>
              </a:xfrm>
              <a:prstGeom prst="line">
                <a:avLst/>
              </a:prstGeom>
              <a:noFill/>
              <a:ln w="19050">
                <a:solidFill>
                  <a:srgbClr val="990033"/>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2168" name="Text Box 8"/>
            <p:cNvSpPr txBox="1">
              <a:spLocks noChangeArrowheads="1"/>
            </p:cNvSpPr>
            <p:nvPr/>
          </p:nvSpPr>
          <p:spPr bwMode="auto">
            <a:xfrm>
              <a:off x="2400" y="1747"/>
              <a:ext cx="672"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1200" b="1">
                  <a:solidFill>
                    <a:srgbClr val="0000FF"/>
                  </a:solidFill>
                  <a:latin typeface="Times New Roman" panose="02020603050405020304" pitchFamily="18" charset="0"/>
                </a:rPr>
                <a:t>UML</a:t>
              </a:r>
              <a:r>
                <a:rPr kumimoji="1" lang="zh-CN" altLang="en-US" sz="1200" b="1">
                  <a:solidFill>
                    <a:srgbClr val="0000FF"/>
                  </a:solidFill>
                  <a:latin typeface="Times New Roman" panose="02020603050405020304" pitchFamily="18" charset="0"/>
                </a:rPr>
                <a:t>表示法</a:t>
              </a:r>
            </a:p>
          </p:txBody>
        </p:sp>
      </p:grpSp>
      <p:sp>
        <p:nvSpPr>
          <p:cNvPr id="92169" name="Text Box 9"/>
          <p:cNvSpPr txBox="1">
            <a:spLocks noChangeArrowheads="1"/>
          </p:cNvSpPr>
          <p:nvPr/>
        </p:nvSpPr>
        <p:spPr bwMode="auto">
          <a:xfrm>
            <a:off x="4572000" y="4343400"/>
            <a:ext cx="4038600" cy="155257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00"/>
                </a:solidFill>
                <a:effectLst>
                  <a:outerShdw blurRad="38100" dist="38100" dir="2700000" algn="tl">
                    <a:srgbClr val="C0C0C0"/>
                  </a:outerShdw>
                </a:effectLst>
                <a:latin typeface="Times New Roman" panose="02020603050405020304" pitchFamily="18" charset="0"/>
              </a:rPr>
              <a:t>模板类</a:t>
            </a:r>
            <a:r>
              <a:rPr kumimoji="1" lang="en-US" altLang="zh-CN" sz="2400" b="1">
                <a:solidFill>
                  <a:srgbClr val="000000"/>
                </a:solidFill>
                <a:effectLst>
                  <a:outerShdw blurRad="38100" dist="38100" dir="2700000" algn="tl">
                    <a:srgbClr val="C0C0C0"/>
                  </a:outerShdw>
                </a:effectLst>
                <a:latin typeface="Times New Roman" panose="02020603050405020304" pitchFamily="18" charset="0"/>
              </a:rPr>
              <a:t>Stack&lt;T&gt;</a:t>
            </a:r>
            <a:r>
              <a:rPr kumimoji="1" lang="zh-CN" altLang="en-US" sz="2400" b="1">
                <a:solidFill>
                  <a:srgbClr val="000000"/>
                </a:solidFill>
                <a:effectLst>
                  <a:outerShdw blurRad="38100" dist="38100" dir="2700000" algn="tl">
                    <a:srgbClr val="C0C0C0"/>
                  </a:outerShdw>
                </a:effectLst>
                <a:latin typeface="Times New Roman" panose="02020603050405020304" pitchFamily="18" charset="0"/>
              </a:rPr>
              <a:t>定义了栈相关的操作；</a:t>
            </a:r>
            <a:r>
              <a:rPr kumimoji="1" lang="en-US" altLang="zh-CN" sz="2400" b="1">
                <a:solidFill>
                  <a:srgbClr val="000000"/>
                </a:solidFill>
                <a:effectLst>
                  <a:outerShdw blurRad="38100" dist="38100" dir="2700000" algn="tl">
                    <a:srgbClr val="C0C0C0"/>
                  </a:outerShdw>
                </a:effectLst>
                <a:latin typeface="Times New Roman" panose="02020603050405020304" pitchFamily="18" charset="0"/>
              </a:rPr>
              <a:t>IntStack</a:t>
            </a:r>
            <a:r>
              <a:rPr kumimoji="1" lang="zh-CN" altLang="en-US" sz="2400" b="1">
                <a:solidFill>
                  <a:srgbClr val="000000"/>
                </a:solidFill>
                <a:effectLst>
                  <a:outerShdw blurRad="38100" dist="38100" dir="2700000" algn="tl">
                    <a:srgbClr val="C0C0C0"/>
                  </a:outerShdw>
                </a:effectLst>
                <a:latin typeface="Times New Roman" panose="02020603050405020304" pitchFamily="18" charset="0"/>
              </a:rPr>
              <a:t>将参数</a:t>
            </a:r>
            <a:r>
              <a:rPr kumimoji="1" lang="en-US" altLang="zh-CN" sz="2400" b="1">
                <a:solidFill>
                  <a:srgbClr val="000000"/>
                </a:solidFill>
                <a:effectLst>
                  <a:outerShdw blurRad="38100" dist="38100" dir="2700000" algn="tl">
                    <a:srgbClr val="C0C0C0"/>
                  </a:outerShdw>
                </a:effectLst>
                <a:latin typeface="Times New Roman" panose="02020603050405020304" pitchFamily="18" charset="0"/>
              </a:rPr>
              <a:t>T</a:t>
            </a:r>
            <a:r>
              <a:rPr kumimoji="1" lang="zh-CN" altLang="en-US" sz="2400" b="1">
                <a:solidFill>
                  <a:srgbClr val="000000"/>
                </a:solidFill>
                <a:effectLst>
                  <a:outerShdw blurRad="38100" dist="38100" dir="2700000" algn="tl">
                    <a:srgbClr val="C0C0C0"/>
                  </a:outerShdw>
                </a:effectLst>
                <a:latin typeface="Times New Roman" panose="02020603050405020304" pitchFamily="18" charset="0"/>
              </a:rPr>
              <a:t>与实际类型</a:t>
            </a:r>
            <a:r>
              <a:rPr kumimoji="1" lang="en-US" altLang="zh-CN" sz="2400" b="1">
                <a:solidFill>
                  <a:srgbClr val="000000"/>
                </a:solidFill>
                <a:effectLst>
                  <a:outerShdw blurRad="38100" dist="38100" dir="2700000" algn="tl">
                    <a:srgbClr val="C0C0C0"/>
                  </a:outerShdw>
                </a:effectLst>
                <a:latin typeface="Times New Roman" panose="02020603050405020304" pitchFamily="18" charset="0"/>
              </a:rPr>
              <a:t>int</a:t>
            </a:r>
            <a:r>
              <a:rPr kumimoji="1" lang="zh-CN" altLang="zh-CN" sz="2400" b="1">
                <a:solidFill>
                  <a:srgbClr val="000000"/>
                </a:solidFill>
                <a:effectLst>
                  <a:outerShdw blurRad="38100" dist="38100" dir="2700000" algn="tl">
                    <a:srgbClr val="C0C0C0"/>
                  </a:outerShdw>
                </a:effectLst>
                <a:latin typeface="Times New Roman" panose="02020603050405020304" pitchFamily="18" charset="0"/>
              </a:rPr>
              <a:t>绑定</a:t>
            </a:r>
            <a:r>
              <a:rPr kumimoji="1" lang="zh-CN" altLang="en-US" sz="2400" b="1">
                <a:solidFill>
                  <a:srgbClr val="000000"/>
                </a:solidFill>
                <a:effectLst>
                  <a:outerShdw blurRad="38100" dist="38100" dir="2700000" algn="tl">
                    <a:srgbClr val="C0C0C0"/>
                  </a:outerShdw>
                </a:effectLst>
                <a:latin typeface="Times New Roman" panose="02020603050405020304" pitchFamily="18" charset="0"/>
              </a:rPr>
              <a:t>，使得所有操作都针对</a:t>
            </a:r>
            <a:r>
              <a:rPr kumimoji="1" lang="en-US" altLang="zh-CN" sz="2400" b="1">
                <a:solidFill>
                  <a:srgbClr val="000000"/>
                </a:solidFill>
                <a:effectLst>
                  <a:outerShdw blurRad="38100" dist="38100" dir="2700000" algn="tl">
                    <a:srgbClr val="C0C0C0"/>
                  </a:outerShdw>
                </a:effectLst>
                <a:latin typeface="Times New Roman" panose="02020603050405020304" pitchFamily="18" charset="0"/>
              </a:rPr>
              <a:t>int</a:t>
            </a:r>
            <a:r>
              <a:rPr kumimoji="1" lang="zh-CN" altLang="en-US" sz="2400" b="1">
                <a:solidFill>
                  <a:srgbClr val="000000"/>
                </a:solidFill>
                <a:effectLst>
                  <a:outerShdw blurRad="38100" dist="38100" dir="2700000" algn="tl">
                    <a:srgbClr val="C0C0C0"/>
                  </a:outerShdw>
                </a:effectLst>
                <a:latin typeface="Times New Roman" panose="02020603050405020304" pitchFamily="18" charset="0"/>
              </a:rPr>
              <a:t>类型的数据</a:t>
            </a:r>
          </a:p>
        </p:txBody>
      </p:sp>
      <p:pic>
        <p:nvPicPr>
          <p:cNvPr id="9217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86200"/>
            <a:ext cx="38100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9752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57200" y="228600"/>
            <a:ext cx="8229600" cy="1066800"/>
          </a:xfrm>
        </p:spPr>
        <p:txBody>
          <a:bodyPr/>
          <a:lstStyle/>
          <a:p>
            <a:r>
              <a:rPr lang="zh-CN" altLang="en-US"/>
              <a:t>实例：图形</a:t>
            </a:r>
          </a:p>
        </p:txBody>
      </p:sp>
      <p:sp>
        <p:nvSpPr>
          <p:cNvPr id="95235" name="Rectangle 3"/>
          <p:cNvSpPr>
            <a:spLocks noGrp="1" noChangeArrowheads="1"/>
          </p:cNvSpPr>
          <p:nvPr>
            <p:ph type="body" idx="1"/>
          </p:nvPr>
        </p:nvSpPr>
        <p:spPr>
          <a:xfrm>
            <a:off x="457200" y="1219200"/>
            <a:ext cx="8229600" cy="2286000"/>
          </a:xfrm>
        </p:spPr>
        <p:txBody>
          <a:bodyPr/>
          <a:lstStyle/>
          <a:p>
            <a:pPr>
              <a:lnSpc>
                <a:spcPct val="80000"/>
              </a:lnSpc>
            </a:pPr>
            <a:r>
              <a:rPr lang="en-US" altLang="zh-CN" sz="2400"/>
              <a:t>Graphics:</a:t>
            </a:r>
            <a:r>
              <a:rPr lang="zh-CN" altLang="en-US" sz="2400"/>
              <a:t>基本图形和组合图形的父类，声明了所有图形共同的操作，如</a:t>
            </a:r>
            <a:r>
              <a:rPr lang="en-US" altLang="zh-CN" sz="2400"/>
              <a:t>Draw</a:t>
            </a:r>
            <a:r>
              <a:rPr lang="zh-CN" altLang="en-US" sz="2400"/>
              <a:t>；也声明了专用于组合图形管理子图形的操作，如</a:t>
            </a:r>
            <a:r>
              <a:rPr lang="en-US" altLang="zh-CN" sz="2400"/>
              <a:t>Add</a:t>
            </a:r>
            <a:r>
              <a:rPr lang="zh-CN" altLang="en-US" sz="2400"/>
              <a:t>、</a:t>
            </a:r>
            <a:r>
              <a:rPr lang="en-US" altLang="zh-CN" sz="2400"/>
              <a:t>Remove</a:t>
            </a:r>
          </a:p>
          <a:p>
            <a:pPr>
              <a:lnSpc>
                <a:spcPct val="80000"/>
              </a:lnSpc>
            </a:pPr>
            <a:r>
              <a:rPr lang="en-US" altLang="zh-CN" sz="2400"/>
              <a:t>Line</a:t>
            </a:r>
            <a:r>
              <a:rPr lang="zh-CN" altLang="en-US" sz="2400"/>
              <a:t>、</a:t>
            </a:r>
            <a:r>
              <a:rPr lang="en-US" altLang="zh-CN" sz="2400"/>
              <a:t>Rectangle:</a:t>
            </a:r>
            <a:r>
              <a:rPr lang="zh-CN" altLang="en-US" sz="2400"/>
              <a:t>基本图形类</a:t>
            </a:r>
          </a:p>
          <a:p>
            <a:pPr>
              <a:lnSpc>
                <a:spcPct val="80000"/>
              </a:lnSpc>
            </a:pPr>
            <a:r>
              <a:rPr lang="en-US" altLang="zh-CN" sz="2400"/>
              <a:t>GroupGraphics:</a:t>
            </a:r>
            <a:r>
              <a:rPr lang="zh-CN" altLang="en-US" sz="2400"/>
              <a:t>组合图形类，与父类有组合关系，从而可以组合所有图形对象</a:t>
            </a:r>
            <a:r>
              <a:rPr lang="en-US" altLang="zh-CN" sz="2400"/>
              <a:t>(</a:t>
            </a:r>
            <a:r>
              <a:rPr lang="zh-CN" altLang="en-US" sz="2400"/>
              <a:t>基本图形和组合图形</a:t>
            </a:r>
            <a:r>
              <a:rPr lang="en-US" altLang="zh-CN" sz="2400"/>
              <a:t>)</a:t>
            </a:r>
          </a:p>
        </p:txBody>
      </p:sp>
      <p:pic>
        <p:nvPicPr>
          <p:cNvPr id="952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352800"/>
            <a:ext cx="7467600" cy="350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8018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a:t>4</a:t>
            </a:r>
            <a:r>
              <a:rPr lang="zh-CN" altLang="en-US"/>
              <a:t>、时序图</a:t>
            </a:r>
          </a:p>
        </p:txBody>
      </p:sp>
      <p:sp>
        <p:nvSpPr>
          <p:cNvPr id="79875" name="Rectangle 3"/>
          <p:cNvSpPr>
            <a:spLocks noGrp="1" noChangeArrowheads="1"/>
          </p:cNvSpPr>
          <p:nvPr>
            <p:ph type="body" idx="1"/>
          </p:nvPr>
        </p:nvSpPr>
        <p:spPr>
          <a:xfrm>
            <a:off x="457200" y="1524000"/>
            <a:ext cx="8229600" cy="2057400"/>
          </a:xfrm>
        </p:spPr>
        <p:txBody>
          <a:bodyPr/>
          <a:lstStyle/>
          <a:p>
            <a:pPr>
              <a:lnSpc>
                <a:spcPct val="90000"/>
              </a:lnSpc>
            </a:pPr>
            <a:r>
              <a:rPr lang="zh-CN" altLang="en-US" sz="2400"/>
              <a:t>时序图用来表示用例中的行为顺序。当执行一个用例行为时，时序图中的每条消息对应了一个类操作或状态机中引起转换的事件。</a:t>
            </a:r>
          </a:p>
          <a:p>
            <a:pPr>
              <a:lnSpc>
                <a:spcPct val="90000"/>
              </a:lnSpc>
            </a:pPr>
            <a:r>
              <a:rPr lang="zh-CN" altLang="en-US" sz="2400"/>
              <a:t>时序图展示对象之间的交互，这些交互是指在场景或用例的事件流中发生的。时序图属于动态建模。</a:t>
            </a:r>
          </a:p>
        </p:txBody>
      </p:sp>
      <p:graphicFrame>
        <p:nvGraphicFramePr>
          <p:cNvPr id="79876" name="Object 4"/>
          <p:cNvGraphicFramePr>
            <a:graphicFrameLocks noChangeAspect="1"/>
          </p:cNvGraphicFramePr>
          <p:nvPr/>
        </p:nvGraphicFramePr>
        <p:xfrm>
          <a:off x="1295400" y="3505200"/>
          <a:ext cx="6248400" cy="3225800"/>
        </p:xfrm>
        <a:graphic>
          <a:graphicData uri="http://schemas.openxmlformats.org/presentationml/2006/ole">
            <mc:AlternateContent xmlns:mc="http://schemas.openxmlformats.org/markup-compatibility/2006">
              <mc:Choice xmlns:v="urn:schemas-microsoft-com:vml" Requires="v">
                <p:oleObj spid="_x0000_s133122" name="位图图像" r:id="rId3" imgW="4525007" imgH="3258005" progId="Paint.Picture">
                  <p:embed/>
                </p:oleObj>
              </mc:Choice>
              <mc:Fallback>
                <p:oleObj name="位图图像" r:id="rId3" imgW="4525007" imgH="3258005" progId="Paint.Picture">
                  <p:embed/>
                  <p:pic>
                    <p:nvPicPr>
                      <p:cNvPr id="798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505200"/>
                        <a:ext cx="6248400" cy="322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2342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a:t>UML</a:t>
            </a:r>
            <a:r>
              <a:rPr lang="zh-CN" altLang="en-US"/>
              <a:t>复习综述</a:t>
            </a:r>
          </a:p>
        </p:txBody>
      </p:sp>
      <p:sp>
        <p:nvSpPr>
          <p:cNvPr id="15363" name="Rectangle 3"/>
          <p:cNvSpPr>
            <a:spLocks noGrp="1" noChangeArrowheads="1"/>
          </p:cNvSpPr>
          <p:nvPr>
            <p:ph type="body" idx="1"/>
          </p:nvPr>
        </p:nvSpPr>
        <p:spPr>
          <a:xfrm>
            <a:off x="457200" y="1752600"/>
            <a:ext cx="4038600" cy="4876800"/>
          </a:xfrm>
        </p:spPr>
        <p:txBody>
          <a:bodyPr/>
          <a:lstStyle/>
          <a:p>
            <a:r>
              <a:rPr lang="en-US" altLang="zh-CN"/>
              <a:t>1</a:t>
            </a:r>
            <a:r>
              <a:rPr lang="zh-CN" altLang="en-US"/>
              <a:t>、</a:t>
            </a:r>
            <a:r>
              <a:rPr lang="en-US" altLang="zh-CN"/>
              <a:t>UML</a:t>
            </a:r>
            <a:r>
              <a:rPr lang="zh-CN" altLang="en-US"/>
              <a:t>基础</a:t>
            </a:r>
          </a:p>
          <a:p>
            <a:r>
              <a:rPr lang="en-US" altLang="zh-CN"/>
              <a:t>2</a:t>
            </a:r>
            <a:r>
              <a:rPr lang="zh-CN" altLang="en-US"/>
              <a:t>、用例图</a:t>
            </a:r>
          </a:p>
          <a:p>
            <a:r>
              <a:rPr lang="en-US" altLang="zh-CN"/>
              <a:t>3</a:t>
            </a:r>
            <a:r>
              <a:rPr lang="zh-CN" altLang="en-US"/>
              <a:t>、类图</a:t>
            </a:r>
          </a:p>
          <a:p>
            <a:r>
              <a:rPr lang="en-US" altLang="zh-CN"/>
              <a:t>4</a:t>
            </a:r>
            <a:r>
              <a:rPr lang="zh-CN" altLang="en-US"/>
              <a:t>、时序图</a:t>
            </a:r>
          </a:p>
          <a:p>
            <a:r>
              <a:rPr lang="en-US" altLang="zh-CN"/>
              <a:t>5</a:t>
            </a:r>
            <a:r>
              <a:rPr lang="zh-CN" altLang="en-US"/>
              <a:t>、协作图</a:t>
            </a:r>
          </a:p>
          <a:p>
            <a:r>
              <a:rPr lang="en-US" altLang="zh-CN"/>
              <a:t>6</a:t>
            </a:r>
            <a:r>
              <a:rPr lang="zh-CN" altLang="en-US"/>
              <a:t>、状态图</a:t>
            </a:r>
          </a:p>
        </p:txBody>
      </p:sp>
      <p:sp>
        <p:nvSpPr>
          <p:cNvPr id="15364" name="Rectangle 4"/>
          <p:cNvSpPr>
            <a:spLocks noChangeArrowheads="1"/>
          </p:cNvSpPr>
          <p:nvPr/>
        </p:nvSpPr>
        <p:spPr bwMode="auto">
          <a:xfrm>
            <a:off x="4724400" y="1752600"/>
            <a:ext cx="4038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50000"/>
              </a:spcBef>
              <a:buClr>
                <a:schemeClr val="bg2"/>
              </a:buClr>
              <a:buSzPct val="75000"/>
              <a:buFont typeface="Wingdings" panose="05000000000000000000" pitchFamily="2" charset="2"/>
              <a:buChar char="n"/>
              <a:defRPr sz="32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marL="742950" indent="-285750">
              <a:spcBef>
                <a:spcPct val="50000"/>
              </a:spcBef>
              <a:buClr>
                <a:schemeClr val="accent2"/>
              </a:buClr>
              <a:buSzPct val="80000"/>
              <a:buFont typeface="Wingdings" panose="05000000000000000000" pitchFamily="2" charset="2"/>
              <a:buChar char="¨"/>
              <a:defRPr sz="28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marL="1143000" indent="-228600">
              <a:spcBef>
                <a:spcPct val="50000"/>
              </a:spcBef>
              <a:buClr>
                <a:schemeClr val="bg2"/>
              </a:buClr>
              <a:buSzPct val="65000"/>
              <a:buFont typeface="Wingdings" panose="05000000000000000000" pitchFamily="2" charset="2"/>
              <a:buChar char="n"/>
              <a:defRPr sz="24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marL="1600200" indent="-228600">
              <a:spcBef>
                <a:spcPct val="50000"/>
              </a:spcBef>
              <a:buClr>
                <a:schemeClr val="accent2"/>
              </a:buClr>
              <a:buSzPct val="70000"/>
              <a:buFont typeface="Wingdings" panose="05000000000000000000" pitchFamily="2" charset="2"/>
              <a:buChar char="¨"/>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marL="2057400" indent="-228600">
              <a:spcBef>
                <a:spcPct val="50000"/>
              </a:spcBef>
              <a:buClr>
                <a:schemeClr val="bg2"/>
              </a:buClr>
              <a:buFont typeface="Wingdings" panose="05000000000000000000" pitchFamily="2" charset="2"/>
              <a:buChar char="§"/>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2514600" indent="-228600" fontAlgn="base">
              <a:spcBef>
                <a:spcPct val="50000"/>
              </a:spcBef>
              <a:spcAft>
                <a:spcPct val="0"/>
              </a:spcAft>
              <a:buClr>
                <a:schemeClr val="bg2"/>
              </a:buClr>
              <a:buFont typeface="Wingdings" panose="05000000000000000000" pitchFamily="2" charset="2"/>
              <a:buChar char="§"/>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2971800" indent="-228600" fontAlgn="base">
              <a:spcBef>
                <a:spcPct val="50000"/>
              </a:spcBef>
              <a:spcAft>
                <a:spcPct val="0"/>
              </a:spcAft>
              <a:buClr>
                <a:schemeClr val="bg2"/>
              </a:buClr>
              <a:buFont typeface="Wingdings" panose="05000000000000000000" pitchFamily="2" charset="2"/>
              <a:buChar char="§"/>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3429000" indent="-228600" fontAlgn="base">
              <a:spcBef>
                <a:spcPct val="50000"/>
              </a:spcBef>
              <a:spcAft>
                <a:spcPct val="0"/>
              </a:spcAft>
              <a:buClr>
                <a:schemeClr val="bg2"/>
              </a:buClr>
              <a:buFont typeface="Wingdings" panose="05000000000000000000" pitchFamily="2" charset="2"/>
              <a:buChar char="§"/>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3886200" indent="-228600" fontAlgn="base">
              <a:spcBef>
                <a:spcPct val="50000"/>
              </a:spcBef>
              <a:spcAft>
                <a:spcPct val="0"/>
              </a:spcAft>
              <a:buClr>
                <a:schemeClr val="bg2"/>
              </a:buClr>
              <a:buFont typeface="Wingdings" panose="05000000000000000000" pitchFamily="2" charset="2"/>
              <a:buChar char="§"/>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r>
              <a:rPr lang="en-US" altLang="zh-CN"/>
              <a:t>7</a:t>
            </a:r>
            <a:r>
              <a:rPr lang="zh-CN" altLang="en-US"/>
              <a:t>、活动图</a:t>
            </a:r>
          </a:p>
          <a:p>
            <a:r>
              <a:rPr lang="en-US" altLang="zh-CN"/>
              <a:t>8</a:t>
            </a:r>
            <a:r>
              <a:rPr lang="zh-CN" altLang="en-US"/>
              <a:t>、组件图</a:t>
            </a:r>
          </a:p>
          <a:p>
            <a:r>
              <a:rPr lang="en-US" altLang="zh-CN"/>
              <a:t>9</a:t>
            </a:r>
            <a:r>
              <a:rPr lang="zh-CN" altLang="en-US"/>
              <a:t>、部署图</a:t>
            </a:r>
          </a:p>
          <a:p>
            <a:endParaRPr lang="en-US" altLang="zh-CN"/>
          </a:p>
        </p:txBody>
      </p:sp>
    </p:spTree>
    <p:extLst>
      <p:ext uri="{BB962C8B-B14F-4D97-AF65-F5344CB8AC3E}">
        <p14:creationId xmlns:p14="http://schemas.microsoft.com/office/powerpoint/2010/main" val="4046650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a:t>时序图中的事物及解释</a:t>
            </a:r>
          </a:p>
        </p:txBody>
      </p:sp>
      <p:graphicFrame>
        <p:nvGraphicFramePr>
          <p:cNvPr id="96294" name="Group 38"/>
          <p:cNvGraphicFramePr>
            <a:graphicFrameLocks noGrp="1"/>
          </p:cNvGraphicFramePr>
          <p:nvPr/>
        </p:nvGraphicFramePr>
        <p:xfrm>
          <a:off x="304800" y="1971675"/>
          <a:ext cx="8556625" cy="4432935"/>
        </p:xfrm>
        <a:graphic>
          <a:graphicData uri="http://schemas.openxmlformats.org/drawingml/2006/table">
            <a:tbl>
              <a:tblPr/>
              <a:tblGrid>
                <a:gridCol w="1068388">
                  <a:extLst>
                    <a:ext uri="{9D8B030D-6E8A-4147-A177-3AD203B41FA5}">
                      <a16:colId xmlns:a16="http://schemas.microsoft.com/office/drawing/2014/main" val="2310753351"/>
                    </a:ext>
                  </a:extLst>
                </a:gridCol>
                <a:gridCol w="4824412">
                  <a:extLst>
                    <a:ext uri="{9D8B030D-6E8A-4147-A177-3AD203B41FA5}">
                      <a16:colId xmlns:a16="http://schemas.microsoft.com/office/drawing/2014/main" val="4031543961"/>
                    </a:ext>
                  </a:extLst>
                </a:gridCol>
                <a:gridCol w="2663825">
                  <a:extLst>
                    <a:ext uri="{9D8B030D-6E8A-4147-A177-3AD203B41FA5}">
                      <a16:colId xmlns:a16="http://schemas.microsoft.com/office/drawing/2014/main" val="1421672017"/>
                    </a:ext>
                  </a:extLst>
                </a:gridCol>
              </a:tblGrid>
              <a:tr h="360363">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事物名称</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解释</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1029955"/>
                  </a:ext>
                </a:extLst>
              </a:tr>
              <a:tr h="665163">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参与者</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与系统、子系统或类发生交互作用的外部用户</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参见用例图定义</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endPar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9717302"/>
                  </a:ext>
                </a:extLst>
              </a:tr>
              <a:tr h="650875">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对象</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顺序图的横轴上是与序列有关的对象。对象的表示方法是：矩形框中写有对象或类名，且名字下面有下划线。</a:t>
                      </a:r>
                      <a:endPar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3932214"/>
                  </a:ext>
                </a:extLst>
              </a:tr>
              <a:tr h="650875">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生命线</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坐标轴纵向的虚线表示对象在序列中的执行情况</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即发送和接收的消息，对象的活动</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这条虚线称为对象的</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生命线</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endPar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1608740"/>
                  </a:ext>
                </a:extLst>
              </a:tr>
              <a:tr h="1019175">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消息符号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消息用从一个对象的生命线到另一个对象生命线的箭头表示。箭头以时间顺序在图中从上到下排列。</a:t>
                      </a:r>
                      <a:endPar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20876732"/>
                  </a:ext>
                </a:extLst>
              </a:tr>
            </a:tbl>
          </a:graphicData>
        </a:graphic>
      </p:graphicFrame>
      <p:pic>
        <p:nvPicPr>
          <p:cNvPr id="96286"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809875"/>
            <a:ext cx="955675" cy="477838"/>
          </a:xfrm>
          <a:prstGeom prst="rect">
            <a:avLst/>
          </a:prstGeom>
          <a:noFill/>
          <a:extLst>
            <a:ext uri="{909E8E84-426E-40DD-AFC4-6F175D3DCCD1}">
              <a14:hiddenFill xmlns:a14="http://schemas.microsoft.com/office/drawing/2010/main">
                <a:solidFill>
                  <a:srgbClr val="FFFFFF"/>
                </a:solidFill>
              </a14:hiddenFill>
            </a:ext>
          </a:extLst>
        </p:spPr>
      </p:pic>
      <p:pic>
        <p:nvPicPr>
          <p:cNvPr id="96287"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724275"/>
            <a:ext cx="1219200" cy="457200"/>
          </a:xfrm>
          <a:prstGeom prst="rect">
            <a:avLst/>
          </a:prstGeom>
          <a:noFill/>
          <a:extLst>
            <a:ext uri="{909E8E84-426E-40DD-AFC4-6F175D3DCCD1}">
              <a14:hiddenFill xmlns:a14="http://schemas.microsoft.com/office/drawing/2010/main">
                <a:solidFill>
                  <a:srgbClr val="FFFFFF"/>
                </a:solidFill>
              </a14:hiddenFill>
            </a:ext>
          </a:extLst>
        </p:spPr>
      </p:pic>
      <p:grpSp>
        <p:nvGrpSpPr>
          <p:cNvPr id="96288" name="Group 32"/>
          <p:cNvGrpSpPr>
            <a:grpSpLocks/>
          </p:cNvGrpSpPr>
          <p:nvPr/>
        </p:nvGrpSpPr>
        <p:grpSpPr bwMode="auto">
          <a:xfrm>
            <a:off x="6934200" y="4638675"/>
            <a:ext cx="1249363" cy="549275"/>
            <a:chOff x="4313" y="1824"/>
            <a:chExt cx="787" cy="346"/>
          </a:xfrm>
        </p:grpSpPr>
        <p:pic>
          <p:nvPicPr>
            <p:cNvPr id="96289"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 y="1824"/>
              <a:ext cx="78" cy="346"/>
            </a:xfrm>
            <a:prstGeom prst="rect">
              <a:avLst/>
            </a:prstGeom>
            <a:noFill/>
            <a:extLst>
              <a:ext uri="{909E8E84-426E-40DD-AFC4-6F175D3DCCD1}">
                <a14:hiddenFill xmlns:a14="http://schemas.microsoft.com/office/drawing/2010/main">
                  <a:solidFill>
                    <a:srgbClr val="FFFFFF"/>
                  </a:solidFill>
                </a14:hiddenFill>
              </a:ext>
            </a:extLst>
          </p:spPr>
        </p:pic>
        <p:pic>
          <p:nvPicPr>
            <p:cNvPr id="9629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3" y="1870"/>
              <a:ext cx="69" cy="290"/>
            </a:xfrm>
            <a:prstGeom prst="rect">
              <a:avLst/>
            </a:prstGeom>
            <a:noFill/>
            <a:extLst>
              <a:ext uri="{909E8E84-426E-40DD-AFC4-6F175D3DCCD1}">
                <a14:hiddenFill xmlns:a14="http://schemas.microsoft.com/office/drawing/2010/main">
                  <a:solidFill>
                    <a:srgbClr val="FFFFFF"/>
                  </a:solidFill>
                </a14:hiddenFill>
              </a:ext>
            </a:extLst>
          </p:spPr>
        </p:pic>
      </p:grpSp>
      <p:pic>
        <p:nvPicPr>
          <p:cNvPr id="96291"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5476875"/>
            <a:ext cx="2319338" cy="858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577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a:t>时序图与用例图和类图的关系</a:t>
            </a:r>
          </a:p>
        </p:txBody>
      </p:sp>
      <p:pic>
        <p:nvPicPr>
          <p:cNvPr id="972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32013"/>
            <a:ext cx="8534400" cy="4192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294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a:t>实例</a:t>
            </a:r>
            <a:r>
              <a:rPr lang="en-US" altLang="zh-CN"/>
              <a:t>1 ATM</a:t>
            </a:r>
            <a:r>
              <a:rPr lang="zh-CN" altLang="en-US"/>
              <a:t>机取款过程</a:t>
            </a:r>
          </a:p>
        </p:txBody>
      </p:sp>
      <p:pic>
        <p:nvPicPr>
          <p:cNvPr id="983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33525"/>
            <a:ext cx="73914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1062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zh-CN"/>
              <a:t>5</a:t>
            </a:r>
            <a:r>
              <a:rPr lang="zh-CN" altLang="en-US"/>
              <a:t>、协作图</a:t>
            </a:r>
          </a:p>
        </p:txBody>
      </p:sp>
      <p:sp>
        <p:nvSpPr>
          <p:cNvPr id="80899" name="Rectangle 3"/>
          <p:cNvSpPr>
            <a:spLocks noGrp="1" noChangeArrowheads="1"/>
          </p:cNvSpPr>
          <p:nvPr>
            <p:ph type="body" idx="1"/>
          </p:nvPr>
        </p:nvSpPr>
        <p:spPr>
          <a:xfrm>
            <a:off x="457200" y="1676400"/>
            <a:ext cx="8229600" cy="4953000"/>
          </a:xfrm>
        </p:spPr>
        <p:txBody>
          <a:bodyPr/>
          <a:lstStyle/>
          <a:p>
            <a:pPr>
              <a:lnSpc>
                <a:spcPct val="80000"/>
              </a:lnSpc>
            </a:pPr>
            <a:r>
              <a:rPr lang="zh-CN" altLang="en-US" sz="2800"/>
              <a:t>协作图是一种交互图，强调的是发送和接收消息的对象之间的组织结构，使用协作图来说明系统的动态情况。</a:t>
            </a:r>
          </a:p>
          <a:p>
            <a:pPr>
              <a:lnSpc>
                <a:spcPct val="80000"/>
              </a:lnSpc>
            </a:pPr>
            <a:r>
              <a:rPr lang="zh-CN" altLang="en-US" sz="2800"/>
              <a:t>协作图主要描述协作对象间的交互和链接，显示对象、对象间的链接以及对象间如何发送消息。</a:t>
            </a:r>
          </a:p>
          <a:p>
            <a:pPr>
              <a:lnSpc>
                <a:spcPct val="80000"/>
              </a:lnSpc>
            </a:pPr>
            <a:r>
              <a:rPr lang="zh-CN" altLang="en-US" sz="2800"/>
              <a:t>协作图与顺序图的区别和联系</a:t>
            </a:r>
          </a:p>
          <a:p>
            <a:pPr lvl="1">
              <a:lnSpc>
                <a:spcPct val="80000"/>
              </a:lnSpc>
            </a:pPr>
            <a:r>
              <a:rPr lang="zh-CN" altLang="en-US" sz="2400"/>
              <a:t>时序图清楚地表示了交互作用中的时间顺序</a:t>
            </a:r>
            <a:r>
              <a:rPr lang="en-US" altLang="zh-CN" sz="2400"/>
              <a:t>(</a:t>
            </a:r>
            <a:r>
              <a:rPr lang="zh-CN" altLang="en-US" sz="2400"/>
              <a:t>强调时间</a:t>
            </a:r>
            <a:r>
              <a:rPr lang="en-US" altLang="zh-CN" sz="2400"/>
              <a:t>)</a:t>
            </a:r>
            <a:r>
              <a:rPr lang="zh-CN" altLang="en-US" sz="2400"/>
              <a:t>，但没有明确表示对象间的关系。</a:t>
            </a:r>
          </a:p>
          <a:p>
            <a:pPr lvl="1">
              <a:lnSpc>
                <a:spcPct val="80000"/>
              </a:lnSpc>
            </a:pPr>
            <a:r>
              <a:rPr lang="zh-CN" altLang="en-US" sz="2400"/>
              <a:t>协作图清楚地表示了对象间的关系</a:t>
            </a:r>
            <a:r>
              <a:rPr lang="en-US" altLang="zh-CN" sz="2400"/>
              <a:t>(</a:t>
            </a:r>
            <a:r>
              <a:rPr lang="zh-CN" altLang="en-US" sz="2400"/>
              <a:t>强调空间</a:t>
            </a:r>
            <a:r>
              <a:rPr lang="en-US" altLang="zh-CN" sz="2400"/>
              <a:t>)</a:t>
            </a:r>
            <a:r>
              <a:rPr lang="zh-CN" altLang="en-US" sz="2400"/>
              <a:t>，但时间顺序必须从顺序号获得。</a:t>
            </a:r>
          </a:p>
          <a:p>
            <a:pPr lvl="1">
              <a:lnSpc>
                <a:spcPct val="80000"/>
              </a:lnSpc>
            </a:pPr>
            <a:r>
              <a:rPr lang="zh-CN" altLang="en-US" sz="2400"/>
              <a:t>协作图和时序图可以相互转化。</a:t>
            </a:r>
          </a:p>
        </p:txBody>
      </p:sp>
    </p:spTree>
    <p:extLst>
      <p:ext uri="{BB962C8B-B14F-4D97-AF65-F5344CB8AC3E}">
        <p14:creationId xmlns:p14="http://schemas.microsoft.com/office/powerpoint/2010/main" val="3451409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76200"/>
            <a:ext cx="8229600" cy="1371600"/>
          </a:xfrm>
        </p:spPr>
        <p:txBody>
          <a:bodyPr/>
          <a:lstStyle/>
          <a:p>
            <a:r>
              <a:rPr lang="zh-CN" altLang="en-US" sz="3600"/>
              <a:t>协作图中的事物及解释</a:t>
            </a:r>
          </a:p>
        </p:txBody>
      </p:sp>
      <p:graphicFrame>
        <p:nvGraphicFramePr>
          <p:cNvPr id="99359" name="Group 31"/>
          <p:cNvGraphicFramePr>
            <a:graphicFrameLocks noGrp="1"/>
          </p:cNvGraphicFramePr>
          <p:nvPr/>
        </p:nvGraphicFramePr>
        <p:xfrm>
          <a:off x="228600" y="1143000"/>
          <a:ext cx="8569325" cy="3409950"/>
        </p:xfrm>
        <a:graphic>
          <a:graphicData uri="http://schemas.openxmlformats.org/drawingml/2006/table">
            <a:tbl>
              <a:tblPr/>
              <a:tblGrid>
                <a:gridCol w="1498600">
                  <a:extLst>
                    <a:ext uri="{9D8B030D-6E8A-4147-A177-3AD203B41FA5}">
                      <a16:colId xmlns:a16="http://schemas.microsoft.com/office/drawing/2014/main" val="1230395195"/>
                    </a:ext>
                  </a:extLst>
                </a:gridCol>
                <a:gridCol w="4806950">
                  <a:extLst>
                    <a:ext uri="{9D8B030D-6E8A-4147-A177-3AD203B41FA5}">
                      <a16:colId xmlns:a16="http://schemas.microsoft.com/office/drawing/2014/main" val="46578335"/>
                    </a:ext>
                  </a:extLst>
                </a:gridCol>
                <a:gridCol w="2263775">
                  <a:extLst>
                    <a:ext uri="{9D8B030D-6E8A-4147-A177-3AD203B41FA5}">
                      <a16:colId xmlns:a16="http://schemas.microsoft.com/office/drawing/2014/main" val="2079316566"/>
                    </a:ext>
                  </a:extLst>
                </a:gridCol>
              </a:tblGrid>
              <a:tr h="34290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事物名称</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解释</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图</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7145773"/>
                  </a:ext>
                </a:extLst>
              </a:tr>
              <a:tr h="503238">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参与者</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发出主动操作的对象，负责发送初始消息，启动一个操作。</a:t>
                      </a:r>
                      <a:endPar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37999162"/>
                  </a:ext>
                </a:extLst>
              </a:tr>
              <a:tr h="588963">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对象</a:t>
                      </a:r>
                    </a:p>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对象是类的实例，负责发送和接收消息，与顺序图中的符号相同，冒号前为对象名，冒号后为类名。</a:t>
                      </a:r>
                      <a:endPar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9369821"/>
                  </a:ext>
                </a:extLst>
              </a:tr>
              <a:tr h="66040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消息流</a:t>
                      </a:r>
                    </a:p>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由箭头和标签组成</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箭头指示消息的流向，从消息的发出者指向接收者。标签对消息作说明，其中，顺序号指出消息的发生顺序，并且指明了消息的嵌套关系；冒号后面是消息的名字。</a:t>
                      </a:r>
                      <a:endPar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91099685"/>
                  </a:ext>
                </a:extLst>
              </a:tr>
            </a:tbl>
          </a:graphicData>
        </a:graphic>
      </p:graphicFrame>
      <p:pic>
        <p:nvPicPr>
          <p:cNvPr id="99354"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1630363"/>
            <a:ext cx="1143000"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355"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562225"/>
            <a:ext cx="167640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356" name="Line 28"/>
          <p:cNvSpPr>
            <a:spLocks noChangeShapeType="1"/>
          </p:cNvSpPr>
          <p:nvPr/>
        </p:nvSpPr>
        <p:spPr bwMode="auto">
          <a:xfrm>
            <a:off x="7010400" y="3781425"/>
            <a:ext cx="16002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57" name="Text Box 29"/>
          <p:cNvSpPr txBox="1">
            <a:spLocks noChangeArrowheads="1"/>
          </p:cNvSpPr>
          <p:nvPr/>
        </p:nvSpPr>
        <p:spPr bwMode="auto">
          <a:xfrm>
            <a:off x="7315200" y="3781425"/>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000066"/>
                </a:solidFill>
                <a:effectLst>
                  <a:outerShdw blurRad="38100" dist="38100" dir="2700000" algn="tl">
                    <a:srgbClr val="C0C0C0"/>
                  </a:outerShdw>
                </a:effectLst>
                <a:latin typeface="Times New Roman" panose="02020603050405020304" pitchFamily="18" charset="0"/>
              </a:rPr>
              <a:t>标签</a:t>
            </a:r>
            <a:endParaRPr kumimoji="1" lang="ja-JP" altLang="en-US" sz="2000" b="1">
              <a:solidFill>
                <a:srgbClr val="000066"/>
              </a:solidFill>
              <a:effectLst>
                <a:outerShdw blurRad="38100" dist="38100" dir="2700000" algn="tl">
                  <a:srgbClr val="C0C0C0"/>
                </a:outerShdw>
              </a:effectLst>
              <a:latin typeface="Times New Roman" panose="02020603050405020304" pitchFamily="18" charset="0"/>
            </a:endParaRPr>
          </a:p>
        </p:txBody>
      </p:sp>
      <p:sp>
        <p:nvSpPr>
          <p:cNvPr id="99360" name="Rectangle 32"/>
          <p:cNvSpPr>
            <a:spLocks noChangeArrowheads="1"/>
          </p:cNvSpPr>
          <p:nvPr/>
        </p:nvSpPr>
        <p:spPr bwMode="auto">
          <a:xfrm>
            <a:off x="587375" y="4543425"/>
            <a:ext cx="4772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a:effectLst>
                  <a:outerShdw blurRad="38100" dist="38100" dir="2700000" algn="tl">
                    <a:srgbClr val="C0C0C0"/>
                  </a:outerShdw>
                </a:effectLst>
                <a:ea typeface="隶书" panose="02010509060101010101" pitchFamily="49" charset="-122"/>
              </a:rPr>
              <a:t>协作图中的关系及解释</a:t>
            </a:r>
          </a:p>
        </p:txBody>
      </p:sp>
      <p:graphicFrame>
        <p:nvGraphicFramePr>
          <p:cNvPr id="99375" name="Group 47"/>
          <p:cNvGraphicFramePr>
            <a:graphicFrameLocks noGrp="1"/>
          </p:cNvGraphicFramePr>
          <p:nvPr/>
        </p:nvGraphicFramePr>
        <p:xfrm>
          <a:off x="304800" y="5334000"/>
          <a:ext cx="8516938" cy="1400175"/>
        </p:xfrm>
        <a:graphic>
          <a:graphicData uri="http://schemas.openxmlformats.org/drawingml/2006/table">
            <a:tbl>
              <a:tblPr/>
              <a:tblGrid>
                <a:gridCol w="1446213">
                  <a:extLst>
                    <a:ext uri="{9D8B030D-6E8A-4147-A177-3AD203B41FA5}">
                      <a16:colId xmlns:a16="http://schemas.microsoft.com/office/drawing/2014/main" val="4145378080"/>
                    </a:ext>
                  </a:extLst>
                </a:gridCol>
                <a:gridCol w="4784725">
                  <a:extLst>
                    <a:ext uri="{9D8B030D-6E8A-4147-A177-3AD203B41FA5}">
                      <a16:colId xmlns:a16="http://schemas.microsoft.com/office/drawing/2014/main" val="3149731769"/>
                    </a:ext>
                  </a:extLst>
                </a:gridCol>
                <a:gridCol w="2286000">
                  <a:extLst>
                    <a:ext uri="{9D8B030D-6E8A-4147-A177-3AD203B41FA5}">
                      <a16:colId xmlns:a16="http://schemas.microsoft.com/office/drawing/2014/main" val="4228150397"/>
                    </a:ext>
                  </a:extLst>
                </a:gridCol>
              </a:tblGrid>
              <a:tr h="38100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关系名称</a:t>
                      </a:r>
                      <a:endPar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解释</a:t>
                      </a:r>
                      <a:endPar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关系实例</a:t>
                      </a:r>
                      <a:endPar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8186100"/>
                  </a:ext>
                </a:extLst>
              </a:tr>
              <a:tr h="611188">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链接</a:t>
                      </a:r>
                      <a:endPar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用线条来表示链接，链接表示两个对象共享一个消息，位于对象之间或参与者与对象之间</a:t>
                      </a:r>
                      <a:endPar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80730250"/>
                  </a:ext>
                </a:extLst>
              </a:tr>
            </a:tbl>
          </a:graphicData>
        </a:graphic>
      </p:graphicFrame>
    </p:spTree>
    <p:extLst>
      <p:ext uri="{BB962C8B-B14F-4D97-AF65-F5344CB8AC3E}">
        <p14:creationId xmlns:p14="http://schemas.microsoft.com/office/powerpoint/2010/main" val="3098489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a:t>实例</a:t>
            </a:r>
            <a:r>
              <a:rPr lang="en-US" altLang="zh-CN"/>
              <a:t>1</a:t>
            </a:r>
          </a:p>
        </p:txBody>
      </p:sp>
      <p:pic>
        <p:nvPicPr>
          <p:cNvPr id="1003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57400"/>
            <a:ext cx="8915400" cy="3490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092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a:t>6</a:t>
            </a:r>
            <a:r>
              <a:rPr lang="zh-CN" altLang="en-US"/>
              <a:t>、状态图</a:t>
            </a:r>
          </a:p>
        </p:txBody>
      </p:sp>
      <p:sp>
        <p:nvSpPr>
          <p:cNvPr id="81923" name="Rectangle 3"/>
          <p:cNvSpPr>
            <a:spLocks noGrp="1" noChangeArrowheads="1"/>
          </p:cNvSpPr>
          <p:nvPr>
            <p:ph type="body" idx="1"/>
          </p:nvPr>
        </p:nvSpPr>
        <p:spPr>
          <a:xfrm>
            <a:off x="457200" y="1828800"/>
            <a:ext cx="4038600" cy="2819400"/>
          </a:xfrm>
        </p:spPr>
        <p:txBody>
          <a:bodyPr/>
          <a:lstStyle/>
          <a:p>
            <a:r>
              <a:rPr lang="zh-CN" altLang="en-US"/>
              <a:t>说明对象在它的生命期中响应事件所经历的状态序列，以及它们对那些事件的响应。</a:t>
            </a:r>
          </a:p>
        </p:txBody>
      </p:sp>
      <p:pic>
        <p:nvPicPr>
          <p:cNvPr id="819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524000"/>
            <a:ext cx="3973513"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6264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a:t>状态图中的事物及解释</a:t>
            </a:r>
          </a:p>
        </p:txBody>
      </p:sp>
      <p:pic>
        <p:nvPicPr>
          <p:cNvPr id="1013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850" y="5734050"/>
            <a:ext cx="381000" cy="361950"/>
          </a:xfrm>
          <a:prstGeom prst="rect">
            <a:avLst/>
          </a:prstGeom>
          <a:noFill/>
          <a:extLst>
            <a:ext uri="{909E8E84-426E-40DD-AFC4-6F175D3DCCD1}">
              <a14:hiddenFill xmlns:a14="http://schemas.microsoft.com/office/drawing/2010/main">
                <a:solidFill>
                  <a:srgbClr val="FFFFFF"/>
                </a:solidFill>
              </a14:hiddenFill>
            </a:ext>
          </a:extLst>
        </p:spPr>
      </p:pic>
      <p:pic>
        <p:nvPicPr>
          <p:cNvPr id="1013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5300663"/>
            <a:ext cx="381000" cy="3571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1412" name="Group 36"/>
          <p:cNvGraphicFramePr>
            <a:graphicFrameLocks noGrp="1"/>
          </p:cNvGraphicFramePr>
          <p:nvPr/>
        </p:nvGraphicFramePr>
        <p:xfrm>
          <a:off x="381000" y="2119313"/>
          <a:ext cx="8305800" cy="3976688"/>
        </p:xfrm>
        <a:graphic>
          <a:graphicData uri="http://schemas.openxmlformats.org/drawingml/2006/table">
            <a:tbl>
              <a:tblPr/>
              <a:tblGrid>
                <a:gridCol w="914400">
                  <a:extLst>
                    <a:ext uri="{9D8B030D-6E8A-4147-A177-3AD203B41FA5}">
                      <a16:colId xmlns:a16="http://schemas.microsoft.com/office/drawing/2014/main" val="1303892046"/>
                    </a:ext>
                  </a:extLst>
                </a:gridCol>
                <a:gridCol w="4953000">
                  <a:extLst>
                    <a:ext uri="{9D8B030D-6E8A-4147-A177-3AD203B41FA5}">
                      <a16:colId xmlns:a16="http://schemas.microsoft.com/office/drawing/2014/main" val="2726321877"/>
                    </a:ext>
                  </a:extLst>
                </a:gridCol>
                <a:gridCol w="2438400">
                  <a:extLst>
                    <a:ext uri="{9D8B030D-6E8A-4147-A177-3AD203B41FA5}">
                      <a16:colId xmlns:a16="http://schemas.microsoft.com/office/drawing/2014/main" val="169559624"/>
                    </a:ext>
                  </a:extLst>
                </a:gridCol>
              </a:tblGrid>
              <a:tr h="1928813">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Pct val="75000"/>
                        <a:buFontTx/>
                        <a:buNone/>
                        <a:tabLst/>
                      </a:pPr>
                      <a:r>
                        <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状态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上格放置名称，下格说明处于该状态时，系统或对象要做的工作</a:t>
                      </a:r>
                      <a:r>
                        <a:rPr kumimoji="0" lang="en-US" altLang="ja-JP"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见可选活动表</a:t>
                      </a:r>
                      <a:r>
                        <a:rPr kumimoji="0" lang="en-US" altLang="ja-JP"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endPar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7964140"/>
                  </a:ext>
                </a:extLst>
              </a:tr>
              <a:tr h="1146175">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Pct val="75000"/>
                        <a:buFontTx/>
                        <a:buNone/>
                        <a:tabLst/>
                      </a:pPr>
                      <a:r>
                        <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转移</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转移上标出触发转移的事件表达式。如果转移上未标明事件，则表示在源状态的内部活动执行完毕后自动触发转移</a:t>
                      </a:r>
                      <a:endPar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98264390"/>
                  </a:ext>
                </a:extLst>
              </a:tr>
              <a:tr h="45085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开始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初始状态</a:t>
                      </a:r>
                      <a:r>
                        <a:rPr kumimoji="0" lang="en-US" altLang="ja-JP"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一个</a:t>
                      </a:r>
                      <a:r>
                        <a:rPr kumimoji="0" lang="en-US" altLang="ja-JP"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endPar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6440068"/>
                  </a:ext>
                </a:extLst>
              </a:tr>
              <a:tr h="45085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结束</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终态</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可以多个</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30984647"/>
                  </a:ext>
                </a:extLst>
              </a:tr>
            </a:tbl>
          </a:graphicData>
        </a:graphic>
      </p:graphicFrame>
      <p:pic>
        <p:nvPicPr>
          <p:cNvPr id="101404"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2147888"/>
            <a:ext cx="2305050" cy="1738312"/>
          </a:xfrm>
          <a:prstGeom prst="rect">
            <a:avLst/>
          </a:prstGeom>
          <a:noFill/>
          <a:extLst>
            <a:ext uri="{909E8E84-426E-40DD-AFC4-6F175D3DCCD1}">
              <a14:hiddenFill xmlns:a14="http://schemas.microsoft.com/office/drawing/2010/main">
                <a:solidFill>
                  <a:srgbClr val="FFFFFF"/>
                </a:solidFill>
              </a14:hiddenFill>
            </a:ext>
          </a:extLst>
        </p:spPr>
      </p:pic>
      <p:grpSp>
        <p:nvGrpSpPr>
          <p:cNvPr id="101405" name="Group 29"/>
          <p:cNvGrpSpPr>
            <a:grpSpLocks/>
          </p:cNvGrpSpPr>
          <p:nvPr/>
        </p:nvGrpSpPr>
        <p:grpSpPr bwMode="auto">
          <a:xfrm>
            <a:off x="6172200" y="4267200"/>
            <a:ext cx="2667000" cy="457200"/>
            <a:chOff x="3655" y="1728"/>
            <a:chExt cx="1337" cy="288"/>
          </a:xfrm>
        </p:grpSpPr>
        <p:pic>
          <p:nvPicPr>
            <p:cNvPr id="101406" name="Picture 30" descr="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1824"/>
              <a:ext cx="1296" cy="192"/>
            </a:xfrm>
            <a:prstGeom prst="rect">
              <a:avLst/>
            </a:prstGeom>
            <a:noFill/>
            <a:extLst>
              <a:ext uri="{909E8E84-426E-40DD-AFC4-6F175D3DCCD1}">
                <a14:hiddenFill xmlns:a14="http://schemas.microsoft.com/office/drawing/2010/main">
                  <a:solidFill>
                    <a:srgbClr val="FFFFFF"/>
                  </a:solidFill>
                </a14:hiddenFill>
              </a:ext>
            </a:extLst>
          </p:spPr>
        </p:pic>
        <p:sp>
          <p:nvSpPr>
            <p:cNvPr id="101407" name="Text Box 31"/>
            <p:cNvSpPr txBox="1">
              <a:spLocks noChangeArrowheads="1"/>
            </p:cNvSpPr>
            <p:nvPr/>
          </p:nvSpPr>
          <p:spPr bwMode="auto">
            <a:xfrm>
              <a:off x="3655" y="1728"/>
              <a:ext cx="13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FF0000"/>
                  </a:solidFill>
                  <a:effectLst>
                    <a:outerShdw blurRad="38100" dist="38100" dir="2700000" algn="tl">
                      <a:srgbClr val="C0C0C0"/>
                    </a:outerShdw>
                  </a:effectLst>
                  <a:latin typeface="Times New Roman" panose="02020603050405020304" pitchFamily="18" charset="0"/>
                </a:rPr>
                <a:t>消息</a:t>
              </a:r>
              <a:r>
                <a:rPr kumimoji="1" lang="en-US" altLang="zh-CN" sz="2000" b="1">
                  <a:solidFill>
                    <a:srgbClr val="FF0000"/>
                  </a:solidFill>
                  <a:effectLst>
                    <a:outerShdw blurRad="38100" dist="38100" dir="2700000" algn="tl">
                      <a:srgbClr val="C0C0C0"/>
                    </a:outerShdw>
                  </a:effectLst>
                  <a:latin typeface="Times New Roman" panose="02020603050405020304" pitchFamily="18" charset="0"/>
                </a:rPr>
                <a:t>(</a:t>
              </a:r>
              <a:r>
                <a:rPr kumimoji="1" lang="zh-CN" altLang="en-US" sz="2000" b="1">
                  <a:solidFill>
                    <a:srgbClr val="FF0000"/>
                  </a:solidFill>
                  <a:effectLst>
                    <a:outerShdw blurRad="38100" dist="38100" dir="2700000" algn="tl">
                      <a:srgbClr val="C0C0C0"/>
                    </a:outerShdw>
                  </a:effectLst>
                  <a:latin typeface="Times New Roman" panose="02020603050405020304" pitchFamily="18" charset="0"/>
                </a:rPr>
                <a:t>属性</a:t>
              </a:r>
              <a:r>
                <a:rPr kumimoji="1" lang="en-US" altLang="zh-CN" sz="2000" b="1">
                  <a:solidFill>
                    <a:srgbClr val="FF0000"/>
                  </a:solidFill>
                  <a:effectLst>
                    <a:outerShdw blurRad="38100" dist="38100" dir="2700000" algn="tl">
                      <a:srgbClr val="C0C0C0"/>
                    </a:outerShdw>
                  </a:effectLst>
                  <a:latin typeface="Times New Roman" panose="02020603050405020304" pitchFamily="18" charset="0"/>
                </a:rPr>
                <a:t>)[</a:t>
              </a:r>
              <a:r>
                <a:rPr kumimoji="1" lang="zh-CN" altLang="en-US" sz="2000" b="1">
                  <a:solidFill>
                    <a:srgbClr val="FF0000"/>
                  </a:solidFill>
                  <a:effectLst>
                    <a:outerShdw blurRad="38100" dist="38100" dir="2700000" algn="tl">
                      <a:srgbClr val="C0C0C0"/>
                    </a:outerShdw>
                  </a:effectLst>
                  <a:latin typeface="Times New Roman" panose="02020603050405020304" pitchFamily="18" charset="0"/>
                </a:rPr>
                <a:t>条件</a:t>
              </a:r>
              <a:r>
                <a:rPr kumimoji="1" lang="en-US" altLang="zh-CN" sz="2000" b="1">
                  <a:solidFill>
                    <a:srgbClr val="FF0000"/>
                  </a:solidFill>
                  <a:effectLst>
                    <a:outerShdw blurRad="38100" dist="38100" dir="2700000" algn="tl">
                      <a:srgbClr val="C0C0C0"/>
                    </a:outerShdw>
                  </a:effectLst>
                  <a:latin typeface="Times New Roman" panose="02020603050405020304" pitchFamily="18" charset="0"/>
                </a:rPr>
                <a:t>]/</a:t>
              </a:r>
              <a:r>
                <a:rPr kumimoji="1" lang="zh-CN" altLang="en-US" sz="2000" b="1" i="1">
                  <a:solidFill>
                    <a:srgbClr val="FF0000"/>
                  </a:solidFill>
                  <a:effectLst>
                    <a:outerShdw blurRad="38100" dist="38100" dir="2700000" algn="tl">
                      <a:srgbClr val="C0C0C0"/>
                    </a:outerShdw>
                  </a:effectLst>
                  <a:latin typeface="Times New Roman" panose="02020603050405020304" pitchFamily="18" charset="0"/>
                </a:rPr>
                <a:t>动作</a:t>
              </a:r>
              <a:endParaRPr kumimoji="1" lang="zh-CN" altLang="en-US" sz="2000" b="1">
                <a:solidFill>
                  <a:srgbClr val="FF0000"/>
                </a:solidFill>
                <a:effectLst>
                  <a:outerShdw blurRad="38100" dist="38100" dir="2700000" algn="tl">
                    <a:srgbClr val="C0C0C0"/>
                  </a:outerShdw>
                </a:effectLst>
                <a:latin typeface="Times New Roman" panose="02020603050405020304" pitchFamily="18" charset="0"/>
              </a:endParaRPr>
            </a:p>
          </p:txBody>
        </p:sp>
      </p:grpSp>
    </p:spTree>
    <p:extLst>
      <p:ext uri="{BB962C8B-B14F-4D97-AF65-F5344CB8AC3E}">
        <p14:creationId xmlns:p14="http://schemas.microsoft.com/office/powerpoint/2010/main" val="4076397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a:t>状态的可选活动表</a:t>
            </a:r>
          </a:p>
        </p:txBody>
      </p:sp>
      <p:graphicFrame>
        <p:nvGraphicFramePr>
          <p:cNvPr id="102488" name="Group 88"/>
          <p:cNvGraphicFramePr>
            <a:graphicFrameLocks noGrp="1"/>
          </p:cNvGraphicFramePr>
          <p:nvPr/>
        </p:nvGraphicFramePr>
        <p:xfrm>
          <a:off x="152400" y="1981200"/>
          <a:ext cx="8836025" cy="4123055"/>
        </p:xfrm>
        <a:graphic>
          <a:graphicData uri="http://schemas.openxmlformats.org/drawingml/2006/table">
            <a:tbl>
              <a:tblPr/>
              <a:tblGrid>
                <a:gridCol w="1409700">
                  <a:extLst>
                    <a:ext uri="{9D8B030D-6E8A-4147-A177-3AD203B41FA5}">
                      <a16:colId xmlns:a16="http://schemas.microsoft.com/office/drawing/2014/main" val="4203036932"/>
                    </a:ext>
                  </a:extLst>
                </a:gridCol>
                <a:gridCol w="4381500">
                  <a:extLst>
                    <a:ext uri="{9D8B030D-6E8A-4147-A177-3AD203B41FA5}">
                      <a16:colId xmlns:a16="http://schemas.microsoft.com/office/drawing/2014/main" val="3788985855"/>
                    </a:ext>
                  </a:extLst>
                </a:gridCol>
                <a:gridCol w="3044825">
                  <a:extLst>
                    <a:ext uri="{9D8B030D-6E8A-4147-A177-3AD203B41FA5}">
                      <a16:colId xmlns:a16="http://schemas.microsoft.com/office/drawing/2014/main" val="1757915381"/>
                    </a:ext>
                  </a:extLst>
                </a:gridCol>
              </a:tblGrid>
              <a:tr h="446088">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marL="4762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marL="9525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marL="1600200" indent="-228600">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marL="2057400" indent="-228600">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25146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29718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34290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38862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MS 明朝"/>
                          <a:ea typeface="宋体" panose="02010600030101010101" pitchFamily="2" charset="-122"/>
                          <a:cs typeface="Times New Roman" panose="02020603050405020304" pitchFamily="18" charset="0"/>
                        </a:rPr>
                        <a:t>转换种类</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marL="4762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marL="9525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marL="1600200" indent="-228600">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marL="2057400" indent="-228600">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25146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29718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34290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38862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MS 明朝"/>
                          <a:ea typeface="宋体" panose="02010600030101010101" pitchFamily="2" charset="-122"/>
                          <a:cs typeface="Times New Roman" panose="02020603050405020304" pitchFamily="18" charset="0"/>
                        </a:rPr>
                        <a:t>描述</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marL="4762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marL="9525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marL="1600200" indent="-228600">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marL="2057400" indent="-228600">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25146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29718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34290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38862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MS 明朝"/>
                          <a:ea typeface="宋体" panose="02010600030101010101" pitchFamily="2" charset="-122"/>
                          <a:cs typeface="Times New Roman" panose="02020603050405020304" pitchFamily="18" charset="0"/>
                        </a:rPr>
                        <a:t>语法</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3825825"/>
                  </a:ext>
                </a:extLst>
              </a:tr>
              <a:tr h="315913">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marL="4762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marL="9525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marL="1600200" indent="-228600">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marL="2057400" indent="-228600">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25146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29718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34290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38862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MS 明朝"/>
                          <a:ea typeface="宋体" panose="02010600030101010101" pitchFamily="2" charset="-122"/>
                          <a:cs typeface="Times New Roman" panose="02020603050405020304" pitchFamily="18" charset="0"/>
                        </a:rPr>
                        <a:t>入口动作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marL="4762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marL="9525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marL="1600200" indent="-228600">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marL="2057400" indent="-228600">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25146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29718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34290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38862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MS 明朝"/>
                          <a:ea typeface="宋体" panose="02010600030101010101" pitchFamily="2" charset="-122"/>
                          <a:cs typeface="Times New Roman" panose="02020603050405020304" pitchFamily="18" charset="0"/>
                        </a:rPr>
                        <a:t>进入某一状态时执行的动作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marL="4762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marL="9525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marL="1600200" indent="-228600">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marL="2057400" indent="-228600">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25146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29718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34290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38862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MS 明朝"/>
                          <a:ea typeface="宋体" panose="02010600030101010101" pitchFamily="2" charset="-122"/>
                          <a:cs typeface="Times New Roman" panose="02020603050405020304" pitchFamily="18" charset="0"/>
                        </a:rPr>
                        <a:t>entry/action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1138087"/>
                  </a:ext>
                </a:extLst>
              </a:tr>
              <a:tr h="30480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marL="4762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marL="9525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marL="1600200" indent="-228600">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marL="2057400" indent="-228600">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25146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29718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34290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38862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MS 明朝"/>
                          <a:ea typeface="宋体" panose="02010600030101010101" pitchFamily="2" charset="-122"/>
                          <a:cs typeface="Times New Roman" panose="02020603050405020304" pitchFamily="18" charset="0"/>
                        </a:rPr>
                        <a:t>出口动作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marL="4762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marL="9525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marL="1600200" indent="-228600">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marL="2057400" indent="-228600">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25146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29718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34290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38862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MS 明朝"/>
                          <a:ea typeface="宋体" panose="02010600030101010101" pitchFamily="2" charset="-122"/>
                          <a:cs typeface="Times New Roman" panose="02020603050405020304" pitchFamily="18" charset="0"/>
                        </a:rPr>
                        <a:t>离开某一状态时执行的动作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marL="4762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marL="9525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marL="1600200" indent="-228600">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marL="2057400" indent="-228600">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25146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29718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34290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38862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MS 明朝"/>
                          <a:ea typeface="宋体" panose="02010600030101010101" pitchFamily="2" charset="-122"/>
                          <a:cs typeface="Times New Roman" panose="02020603050405020304" pitchFamily="18" charset="0"/>
                        </a:rPr>
                        <a:t>exit/action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628830"/>
                  </a:ext>
                </a:extLst>
              </a:tr>
              <a:tr h="68580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marL="4762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marL="9525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marL="1600200" indent="-228600">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marL="2057400" indent="-228600">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25146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29718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34290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38862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MS 明朝"/>
                          <a:ea typeface="宋体" panose="02010600030101010101" pitchFamily="2" charset="-122"/>
                          <a:cs typeface="Times New Roman" panose="02020603050405020304" pitchFamily="18" charset="0"/>
                        </a:rPr>
                        <a:t>外部转换</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marL="4762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marL="9525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marL="1600200" indent="-228600">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marL="2057400" indent="-228600">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25146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29718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34290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38862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MS 明朝"/>
                          <a:ea typeface="宋体" panose="02010600030101010101" pitchFamily="2" charset="-122"/>
                          <a:cs typeface="Times New Roman" panose="02020603050405020304" pitchFamily="18" charset="0"/>
                        </a:rPr>
                        <a:t>引起状态转换或自身转换，同时执行一个具体的动作，包括引起入口动作和出口动作被执行的转换</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marL="4762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marL="9525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marL="1600200" indent="-228600">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marL="2057400" indent="-228600">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25146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29718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34290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38862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MS 明朝"/>
                          <a:ea typeface="宋体" panose="02010600030101010101" pitchFamily="2" charset="-122"/>
                          <a:cs typeface="Times New Roman" panose="02020603050405020304" pitchFamily="18" charset="0"/>
                        </a:rPr>
                        <a:t>e(a:T)[exp]/action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3945959"/>
                  </a:ext>
                </a:extLst>
              </a:tr>
              <a:tr h="1196975">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marL="4762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marL="9525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marL="1600200" indent="-228600">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marL="2057400" indent="-228600">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25146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29718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34290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38862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MS 明朝"/>
                          <a:ea typeface="宋体" panose="02010600030101010101" pitchFamily="2" charset="-122"/>
                          <a:cs typeface="Times New Roman" panose="02020603050405020304" pitchFamily="18" charset="0"/>
                        </a:rPr>
                        <a:t>内部转换</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marL="4762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marL="9525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marL="1600200" indent="-228600">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marL="2057400" indent="-228600">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25146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29718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34290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38862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MS 明朝"/>
                          <a:ea typeface="宋体" panose="02010600030101010101" pitchFamily="2" charset="-122"/>
                          <a:cs typeface="Times New Roman" panose="02020603050405020304" pitchFamily="18" charset="0"/>
                        </a:rPr>
                        <a:t>引起一个动作的执行但不引起状态的改变或不引起入口动作或出口动作的执行</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marL="4762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marL="9525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marL="1600200" indent="-228600">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marL="2057400" indent="-228600">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25146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29718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34290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3886200" indent="-228600"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MS 明朝"/>
                          <a:ea typeface="宋体" panose="02010600030101010101" pitchFamily="2" charset="-122"/>
                          <a:cs typeface="Times New Roman" panose="02020603050405020304" pitchFamily="18" charset="0"/>
                        </a:rPr>
                        <a:t>e(a:T)[exp]/action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9573414"/>
                  </a:ext>
                </a:extLst>
              </a:tr>
            </a:tbl>
          </a:graphicData>
        </a:graphic>
      </p:graphicFrame>
    </p:spTree>
    <p:extLst>
      <p:ext uri="{BB962C8B-B14F-4D97-AF65-F5344CB8AC3E}">
        <p14:creationId xmlns:p14="http://schemas.microsoft.com/office/powerpoint/2010/main" val="564196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zh-CN" altLang="en-US"/>
              <a:t>实例</a:t>
            </a:r>
            <a:r>
              <a:rPr lang="en-US" altLang="zh-CN"/>
              <a:t>1</a:t>
            </a:r>
          </a:p>
        </p:txBody>
      </p:sp>
      <p:sp>
        <p:nvSpPr>
          <p:cNvPr id="103427" name="Rectangle 3"/>
          <p:cNvSpPr>
            <a:spLocks noGrp="1" noChangeArrowheads="1"/>
          </p:cNvSpPr>
          <p:nvPr>
            <p:ph type="body" idx="1"/>
          </p:nvPr>
        </p:nvSpPr>
        <p:spPr>
          <a:xfrm>
            <a:off x="457200" y="1676400"/>
            <a:ext cx="8229600" cy="4953000"/>
          </a:xfrm>
        </p:spPr>
        <p:txBody>
          <a:bodyPr/>
          <a:lstStyle/>
          <a:p>
            <a:pPr>
              <a:lnSpc>
                <a:spcPct val="80000"/>
              </a:lnSpc>
            </a:pPr>
            <a:r>
              <a:rPr lang="zh-CN" altLang="en-US" sz="2000"/>
              <a:t>图中包含以下状态</a:t>
            </a:r>
          </a:p>
          <a:p>
            <a:pPr lvl="1">
              <a:lnSpc>
                <a:spcPct val="80000"/>
              </a:lnSpc>
            </a:pPr>
            <a:r>
              <a:rPr lang="zh-CN" altLang="en-US" sz="1800"/>
              <a:t>初始状态</a:t>
            </a:r>
          </a:p>
          <a:p>
            <a:pPr lvl="1">
              <a:lnSpc>
                <a:spcPct val="80000"/>
              </a:lnSpc>
            </a:pPr>
            <a:r>
              <a:rPr lang="en-US" altLang="zh-CN" sz="1800"/>
              <a:t>Available</a:t>
            </a:r>
            <a:r>
              <a:rPr lang="zh-CN" altLang="en-US" sz="1800"/>
              <a:t>状态</a:t>
            </a:r>
          </a:p>
          <a:p>
            <a:pPr lvl="1">
              <a:lnSpc>
                <a:spcPct val="80000"/>
              </a:lnSpc>
            </a:pPr>
            <a:r>
              <a:rPr lang="en-US" altLang="zh-CN" sz="1800"/>
              <a:t>Locked</a:t>
            </a:r>
            <a:r>
              <a:rPr lang="zh-CN" altLang="en-US" sz="1800"/>
              <a:t>状态</a:t>
            </a:r>
          </a:p>
          <a:p>
            <a:pPr lvl="1">
              <a:lnSpc>
                <a:spcPct val="80000"/>
              </a:lnSpc>
            </a:pPr>
            <a:r>
              <a:rPr lang="en-US" altLang="zh-CN" sz="1800"/>
              <a:t>Sold</a:t>
            </a:r>
            <a:r>
              <a:rPr lang="zh-CN" altLang="en-US" sz="1800"/>
              <a:t>状态</a:t>
            </a:r>
          </a:p>
          <a:p>
            <a:pPr>
              <a:lnSpc>
                <a:spcPct val="80000"/>
              </a:lnSpc>
            </a:pPr>
            <a:r>
              <a:rPr lang="zh-CN" altLang="en-US" sz="2000"/>
              <a:t>状态间的转移</a:t>
            </a:r>
          </a:p>
          <a:p>
            <a:pPr lvl="1">
              <a:lnSpc>
                <a:spcPct val="80000"/>
              </a:lnSpc>
            </a:pPr>
            <a:r>
              <a:rPr lang="zh-CN" altLang="en-US" sz="1800"/>
              <a:t>初始状态</a:t>
            </a:r>
            <a:r>
              <a:rPr lang="en-US" altLang="zh-CN" sz="1800"/>
              <a:t>Available</a:t>
            </a:r>
            <a:r>
              <a:rPr lang="zh-CN" altLang="en-US" sz="1800"/>
              <a:t>状态</a:t>
            </a:r>
          </a:p>
          <a:p>
            <a:pPr lvl="1">
              <a:lnSpc>
                <a:spcPct val="80000"/>
              </a:lnSpc>
            </a:pPr>
            <a:r>
              <a:rPr lang="zh-CN" altLang="en-US" sz="1800"/>
              <a:t>票被预订</a:t>
            </a:r>
            <a:r>
              <a:rPr lang="en-US" altLang="zh-CN" sz="1800"/>
              <a:t>(lock)</a:t>
            </a:r>
            <a:r>
              <a:rPr lang="zh-CN" altLang="en-US" sz="1800"/>
              <a:t>：</a:t>
            </a:r>
            <a:r>
              <a:rPr lang="en-US" altLang="zh-CN" sz="1800"/>
              <a:t>AvailableLocked</a:t>
            </a:r>
          </a:p>
          <a:p>
            <a:pPr lvl="1">
              <a:lnSpc>
                <a:spcPct val="80000"/>
              </a:lnSpc>
            </a:pPr>
            <a:r>
              <a:rPr lang="zh-CN" altLang="en-US" sz="1800"/>
              <a:t>预定后付款</a:t>
            </a:r>
            <a:r>
              <a:rPr lang="en-US" altLang="zh-CN" sz="1800"/>
              <a:t>(buy)</a:t>
            </a:r>
            <a:r>
              <a:rPr lang="zh-CN" altLang="en-US" sz="1800"/>
              <a:t>：</a:t>
            </a:r>
            <a:r>
              <a:rPr lang="en-US" altLang="zh-CN" sz="1800"/>
              <a:t>LockedSold</a:t>
            </a:r>
          </a:p>
          <a:p>
            <a:pPr lvl="1">
              <a:lnSpc>
                <a:spcPct val="80000"/>
              </a:lnSpc>
            </a:pPr>
            <a:r>
              <a:rPr lang="zh-CN" altLang="en-US" sz="1800"/>
              <a:t>预定解除</a:t>
            </a:r>
            <a:r>
              <a:rPr lang="en-US" altLang="zh-CN" sz="1800"/>
              <a:t>(unlock)</a:t>
            </a:r>
            <a:r>
              <a:rPr lang="zh-CN" altLang="en-US" sz="1800"/>
              <a:t>：</a:t>
            </a:r>
            <a:r>
              <a:rPr lang="en-US" altLang="zh-CN" sz="1800"/>
              <a:t>LockedAvailable</a:t>
            </a:r>
          </a:p>
          <a:p>
            <a:pPr lvl="1">
              <a:lnSpc>
                <a:spcPct val="80000"/>
              </a:lnSpc>
            </a:pPr>
            <a:r>
              <a:rPr lang="zh-CN" altLang="en-US" sz="1800"/>
              <a:t>预定过期</a:t>
            </a:r>
            <a:r>
              <a:rPr lang="en-US" altLang="zh-CN" sz="1800"/>
              <a:t>(timeout)</a:t>
            </a:r>
            <a:r>
              <a:rPr lang="zh-CN" altLang="en-US" sz="1800"/>
              <a:t>：</a:t>
            </a:r>
            <a:r>
              <a:rPr lang="en-US" altLang="zh-CN" sz="1800"/>
              <a:t>LockedAvailable</a:t>
            </a:r>
          </a:p>
          <a:p>
            <a:pPr lvl="1">
              <a:lnSpc>
                <a:spcPct val="80000"/>
              </a:lnSpc>
            </a:pPr>
            <a:r>
              <a:rPr lang="zh-CN" altLang="en-US" sz="1800"/>
              <a:t>直接购买</a:t>
            </a:r>
            <a:r>
              <a:rPr lang="en-US" altLang="zh-CN" sz="1800"/>
              <a:t>(assignedto)</a:t>
            </a:r>
            <a:r>
              <a:rPr lang="zh-CN" altLang="en-US" sz="1800"/>
              <a:t>：</a:t>
            </a:r>
            <a:r>
              <a:rPr lang="en-US" altLang="zh-CN" sz="1800"/>
              <a:t>AvailableSold</a:t>
            </a:r>
          </a:p>
          <a:p>
            <a:pPr lvl="1">
              <a:lnSpc>
                <a:spcPct val="80000"/>
              </a:lnSpc>
            </a:pPr>
            <a:r>
              <a:rPr lang="zh-CN" altLang="en-US" sz="1800"/>
              <a:t>换其它票</a:t>
            </a:r>
            <a:r>
              <a:rPr lang="en-US" altLang="zh-CN" sz="1800"/>
              <a:t>(exchang)</a:t>
            </a:r>
            <a:r>
              <a:rPr lang="zh-CN" altLang="en-US" sz="1800"/>
              <a:t>，该票重有效：</a:t>
            </a:r>
            <a:r>
              <a:rPr lang="en-US" altLang="zh-CN" sz="1800"/>
              <a:t>SoldAvailable</a:t>
            </a:r>
          </a:p>
        </p:txBody>
      </p:sp>
      <p:graphicFrame>
        <p:nvGraphicFramePr>
          <p:cNvPr id="103428" name="Object 4"/>
          <p:cNvGraphicFramePr>
            <a:graphicFrameLocks noChangeAspect="1"/>
          </p:cNvGraphicFramePr>
          <p:nvPr/>
        </p:nvGraphicFramePr>
        <p:xfrm>
          <a:off x="3563938" y="1179513"/>
          <a:ext cx="5580062" cy="3138487"/>
        </p:xfrm>
        <a:graphic>
          <a:graphicData uri="http://schemas.openxmlformats.org/presentationml/2006/ole">
            <mc:AlternateContent xmlns:mc="http://schemas.openxmlformats.org/markup-compatibility/2006">
              <mc:Choice xmlns:v="urn:schemas-microsoft-com:vml" Requires="v">
                <p:oleObj spid="_x0000_s134146" name="図" r:id="rId3" imgW="5257800" imgH="2343912" progId="Word.Picture.8">
                  <p:embed/>
                </p:oleObj>
              </mc:Choice>
              <mc:Fallback>
                <p:oleObj name="図" r:id="rId3" imgW="5257800" imgH="2343912" progId="Word.Picture.8">
                  <p:embed/>
                  <p:pic>
                    <p:nvPicPr>
                      <p:cNvPr id="1034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1179513"/>
                        <a:ext cx="5580062" cy="3138487"/>
                      </a:xfrm>
                      <a:prstGeom prst="rect">
                        <a:avLst/>
                      </a:prstGeom>
                      <a:noFill/>
                      <a:ln>
                        <a:noFill/>
                      </a:ln>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1187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CN"/>
              <a:t>1</a:t>
            </a:r>
            <a:r>
              <a:rPr lang="zh-CN" altLang="en-US"/>
              <a:t>、</a:t>
            </a:r>
            <a:r>
              <a:rPr lang="en-US" altLang="zh-CN"/>
              <a:t>UML</a:t>
            </a:r>
            <a:r>
              <a:rPr lang="zh-CN" altLang="en-US"/>
              <a:t>基础</a:t>
            </a:r>
          </a:p>
        </p:txBody>
      </p:sp>
      <p:grpSp>
        <p:nvGrpSpPr>
          <p:cNvPr id="73732" name="Group 4"/>
          <p:cNvGrpSpPr>
            <a:grpSpLocks/>
          </p:cNvGrpSpPr>
          <p:nvPr/>
        </p:nvGrpSpPr>
        <p:grpSpPr bwMode="auto">
          <a:xfrm>
            <a:off x="228600" y="1328738"/>
            <a:ext cx="8763000" cy="5300662"/>
            <a:chOff x="144" y="960"/>
            <a:chExt cx="5520" cy="3339"/>
          </a:xfrm>
        </p:grpSpPr>
        <p:sp>
          <p:nvSpPr>
            <p:cNvPr id="73733" name="Rectangle 5"/>
            <p:cNvSpPr>
              <a:spLocks noChangeArrowheads="1"/>
            </p:cNvSpPr>
            <p:nvPr/>
          </p:nvSpPr>
          <p:spPr bwMode="auto">
            <a:xfrm>
              <a:off x="2688" y="960"/>
              <a:ext cx="72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Verdana" panose="020B0604030504040204" pitchFamily="34" charset="0"/>
                </a:rPr>
                <a:t>UML</a:t>
              </a:r>
            </a:p>
          </p:txBody>
        </p:sp>
        <p:sp>
          <p:nvSpPr>
            <p:cNvPr id="73734" name="Rectangle 6"/>
            <p:cNvSpPr>
              <a:spLocks noChangeArrowheads="1"/>
            </p:cNvSpPr>
            <p:nvPr/>
          </p:nvSpPr>
          <p:spPr bwMode="auto">
            <a:xfrm>
              <a:off x="960" y="1584"/>
              <a:ext cx="52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Verdana" panose="020B0604030504040204" pitchFamily="34" charset="0"/>
                </a:rPr>
                <a:t>事物</a:t>
              </a:r>
            </a:p>
          </p:txBody>
        </p:sp>
        <p:sp>
          <p:nvSpPr>
            <p:cNvPr id="73735" name="Rectangle 7"/>
            <p:cNvSpPr>
              <a:spLocks noChangeArrowheads="1"/>
            </p:cNvSpPr>
            <p:nvPr/>
          </p:nvSpPr>
          <p:spPr bwMode="auto">
            <a:xfrm>
              <a:off x="3120" y="1584"/>
              <a:ext cx="52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Verdana" panose="020B0604030504040204" pitchFamily="34" charset="0"/>
                </a:rPr>
                <a:t>关系</a:t>
              </a:r>
            </a:p>
          </p:txBody>
        </p:sp>
        <p:sp>
          <p:nvSpPr>
            <p:cNvPr id="73736" name="Rectangle 8"/>
            <p:cNvSpPr>
              <a:spLocks noChangeArrowheads="1"/>
            </p:cNvSpPr>
            <p:nvPr/>
          </p:nvSpPr>
          <p:spPr bwMode="auto">
            <a:xfrm>
              <a:off x="4818" y="1584"/>
              <a:ext cx="52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Verdana" panose="020B0604030504040204" pitchFamily="34" charset="0"/>
                </a:rPr>
                <a:t>图</a:t>
              </a:r>
            </a:p>
          </p:txBody>
        </p:sp>
        <p:sp>
          <p:nvSpPr>
            <p:cNvPr id="73737" name="Rectangle 9"/>
            <p:cNvSpPr>
              <a:spLocks noChangeArrowheads="1"/>
            </p:cNvSpPr>
            <p:nvPr/>
          </p:nvSpPr>
          <p:spPr bwMode="auto">
            <a:xfrm>
              <a:off x="192" y="2112"/>
              <a:ext cx="432" cy="4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b="1">
                  <a:latin typeface="Verdana" panose="020B0604030504040204" pitchFamily="34" charset="0"/>
                </a:rPr>
                <a:t>结构事物</a:t>
              </a:r>
            </a:p>
          </p:txBody>
        </p:sp>
        <p:sp>
          <p:nvSpPr>
            <p:cNvPr id="73738" name="Rectangle 10"/>
            <p:cNvSpPr>
              <a:spLocks noChangeArrowheads="1"/>
            </p:cNvSpPr>
            <p:nvPr/>
          </p:nvSpPr>
          <p:spPr bwMode="auto">
            <a:xfrm>
              <a:off x="720" y="2113"/>
              <a:ext cx="432" cy="4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b="1">
                  <a:latin typeface="Verdana" panose="020B0604030504040204" pitchFamily="34" charset="0"/>
                </a:rPr>
                <a:t>动作事物</a:t>
              </a:r>
            </a:p>
          </p:txBody>
        </p:sp>
        <p:sp>
          <p:nvSpPr>
            <p:cNvPr id="73739" name="Rectangle 11"/>
            <p:cNvSpPr>
              <a:spLocks noChangeArrowheads="1"/>
            </p:cNvSpPr>
            <p:nvPr/>
          </p:nvSpPr>
          <p:spPr bwMode="auto">
            <a:xfrm>
              <a:off x="1248" y="2112"/>
              <a:ext cx="432" cy="4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b="1">
                  <a:latin typeface="Verdana" panose="020B0604030504040204" pitchFamily="34" charset="0"/>
                </a:rPr>
                <a:t>分组事物</a:t>
              </a:r>
            </a:p>
          </p:txBody>
        </p:sp>
        <p:sp>
          <p:nvSpPr>
            <p:cNvPr id="73740" name="Rectangle 12"/>
            <p:cNvSpPr>
              <a:spLocks noChangeArrowheads="1"/>
            </p:cNvSpPr>
            <p:nvPr/>
          </p:nvSpPr>
          <p:spPr bwMode="auto">
            <a:xfrm>
              <a:off x="1776" y="2112"/>
              <a:ext cx="432" cy="4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b="1">
                  <a:latin typeface="Verdana" panose="020B0604030504040204" pitchFamily="34" charset="0"/>
                </a:rPr>
                <a:t>注释事物</a:t>
              </a:r>
            </a:p>
          </p:txBody>
        </p:sp>
        <p:grpSp>
          <p:nvGrpSpPr>
            <p:cNvPr id="73741" name="Group 13"/>
            <p:cNvGrpSpPr>
              <a:grpSpLocks/>
            </p:cNvGrpSpPr>
            <p:nvPr/>
          </p:nvGrpSpPr>
          <p:grpSpPr bwMode="auto">
            <a:xfrm>
              <a:off x="144" y="3579"/>
              <a:ext cx="2016" cy="720"/>
              <a:chOff x="144" y="3600"/>
              <a:chExt cx="1968" cy="720"/>
            </a:xfrm>
          </p:grpSpPr>
          <p:sp>
            <p:nvSpPr>
              <p:cNvPr id="73742" name="Rectangle 14"/>
              <p:cNvSpPr>
                <a:spLocks noChangeAspect="1" noChangeArrowheads="1"/>
              </p:cNvSpPr>
              <p:nvPr/>
            </p:nvSpPr>
            <p:spPr bwMode="auto">
              <a:xfrm>
                <a:off x="144" y="3744"/>
                <a:ext cx="240" cy="4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latin typeface="Verdana" panose="020B0604030504040204" pitchFamily="34" charset="0"/>
                  </a:rPr>
                  <a:t>用例</a:t>
                </a:r>
              </a:p>
            </p:txBody>
          </p:sp>
          <p:sp>
            <p:nvSpPr>
              <p:cNvPr id="73743" name="Rectangle 15"/>
              <p:cNvSpPr>
                <a:spLocks noChangeAspect="1" noChangeArrowheads="1"/>
              </p:cNvSpPr>
              <p:nvPr/>
            </p:nvSpPr>
            <p:spPr bwMode="auto">
              <a:xfrm>
                <a:off x="432" y="3744"/>
                <a:ext cx="240" cy="4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a:latin typeface="Verdana" panose="020B0604030504040204" pitchFamily="34" charset="0"/>
                  </a:rPr>
                  <a:t>类</a:t>
                </a:r>
              </a:p>
            </p:txBody>
          </p:sp>
          <p:sp>
            <p:nvSpPr>
              <p:cNvPr id="73744" name="Rectangle 16"/>
              <p:cNvSpPr>
                <a:spLocks noChangeAspect="1" noChangeArrowheads="1"/>
              </p:cNvSpPr>
              <p:nvPr/>
            </p:nvSpPr>
            <p:spPr bwMode="auto">
              <a:xfrm>
                <a:off x="720" y="3744"/>
                <a:ext cx="240" cy="4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latin typeface="Verdana" panose="020B0604030504040204" pitchFamily="34" charset="0"/>
                  </a:rPr>
                  <a:t>接口</a:t>
                </a:r>
              </a:p>
            </p:txBody>
          </p:sp>
          <p:sp>
            <p:nvSpPr>
              <p:cNvPr id="73745" name="Rectangle 17"/>
              <p:cNvSpPr>
                <a:spLocks noChangeAspect="1" noChangeArrowheads="1"/>
              </p:cNvSpPr>
              <p:nvPr/>
            </p:nvSpPr>
            <p:spPr bwMode="auto">
              <a:xfrm>
                <a:off x="1008" y="3744"/>
                <a:ext cx="240" cy="4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latin typeface="Verdana" panose="020B0604030504040204" pitchFamily="34" charset="0"/>
                  </a:rPr>
                  <a:t>协作</a:t>
                </a:r>
              </a:p>
            </p:txBody>
          </p:sp>
          <p:sp>
            <p:nvSpPr>
              <p:cNvPr id="73746" name="Rectangle 18"/>
              <p:cNvSpPr>
                <a:spLocks noChangeAspect="1" noChangeArrowheads="1"/>
              </p:cNvSpPr>
              <p:nvPr/>
            </p:nvSpPr>
            <p:spPr bwMode="auto">
              <a:xfrm>
                <a:off x="1296" y="3744"/>
                <a:ext cx="24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latin typeface="Verdana" panose="020B0604030504040204" pitchFamily="34" charset="0"/>
                  </a:rPr>
                  <a:t>活动类</a:t>
                </a:r>
              </a:p>
            </p:txBody>
          </p:sp>
          <p:sp>
            <p:nvSpPr>
              <p:cNvPr id="73747" name="Rectangle 19"/>
              <p:cNvSpPr>
                <a:spLocks noChangeAspect="1" noChangeArrowheads="1"/>
              </p:cNvSpPr>
              <p:nvPr/>
            </p:nvSpPr>
            <p:spPr bwMode="auto">
              <a:xfrm>
                <a:off x="1584" y="3744"/>
                <a:ext cx="240" cy="4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latin typeface="Verdana" panose="020B0604030504040204" pitchFamily="34" charset="0"/>
                  </a:rPr>
                  <a:t>组件</a:t>
                </a:r>
              </a:p>
            </p:txBody>
          </p:sp>
          <p:sp>
            <p:nvSpPr>
              <p:cNvPr id="73748" name="Rectangle 20"/>
              <p:cNvSpPr>
                <a:spLocks noChangeAspect="1" noChangeArrowheads="1"/>
              </p:cNvSpPr>
              <p:nvPr/>
            </p:nvSpPr>
            <p:spPr bwMode="auto">
              <a:xfrm>
                <a:off x="1872" y="3744"/>
                <a:ext cx="240" cy="4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latin typeface="Verdana" panose="020B0604030504040204" pitchFamily="34" charset="0"/>
                  </a:rPr>
                  <a:t>节点</a:t>
                </a:r>
              </a:p>
            </p:txBody>
          </p:sp>
          <p:cxnSp>
            <p:nvCxnSpPr>
              <p:cNvPr id="73749" name="AutoShape 21"/>
              <p:cNvCxnSpPr>
                <a:cxnSpLocks noChangeShapeType="1"/>
                <a:stCxn id="73742" idx="0"/>
                <a:endCxn id="73748" idx="0"/>
              </p:cNvCxnSpPr>
              <p:nvPr/>
            </p:nvCxnSpPr>
            <p:spPr bwMode="auto">
              <a:xfrm rot="5400000" flipV="1">
                <a:off x="1127" y="2881"/>
                <a:ext cx="1" cy="1728"/>
              </a:xfrm>
              <a:prstGeom prst="bentConnector3">
                <a:avLst>
                  <a:gd name="adj1" fmla="val -144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50" name="Line 22"/>
              <p:cNvSpPr>
                <a:spLocks noChangeShapeType="1"/>
              </p:cNvSpPr>
              <p:nvPr/>
            </p:nvSpPr>
            <p:spPr bwMode="auto">
              <a:xfrm>
                <a:off x="567" y="360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51" name="Line 23"/>
              <p:cNvSpPr>
                <a:spLocks noChangeShapeType="1"/>
              </p:cNvSpPr>
              <p:nvPr/>
            </p:nvSpPr>
            <p:spPr bwMode="auto">
              <a:xfrm>
                <a:off x="846" y="360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52" name="Line 24"/>
              <p:cNvSpPr>
                <a:spLocks noChangeShapeType="1"/>
              </p:cNvSpPr>
              <p:nvPr/>
            </p:nvSpPr>
            <p:spPr bwMode="auto">
              <a:xfrm>
                <a:off x="1131" y="360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53" name="Line 25"/>
              <p:cNvSpPr>
                <a:spLocks noChangeShapeType="1"/>
              </p:cNvSpPr>
              <p:nvPr/>
            </p:nvSpPr>
            <p:spPr bwMode="auto">
              <a:xfrm>
                <a:off x="1413" y="360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54" name="Line 26"/>
              <p:cNvSpPr>
                <a:spLocks noChangeShapeType="1"/>
              </p:cNvSpPr>
              <p:nvPr/>
            </p:nvSpPr>
            <p:spPr bwMode="auto">
              <a:xfrm>
                <a:off x="1707" y="360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3755" name="Group 27"/>
            <p:cNvGrpSpPr>
              <a:grpSpLocks/>
            </p:cNvGrpSpPr>
            <p:nvPr/>
          </p:nvGrpSpPr>
          <p:grpSpPr bwMode="auto">
            <a:xfrm>
              <a:off x="642" y="2868"/>
              <a:ext cx="576" cy="576"/>
              <a:chOff x="624" y="2832"/>
              <a:chExt cx="576" cy="528"/>
            </a:xfrm>
          </p:grpSpPr>
          <p:sp>
            <p:nvSpPr>
              <p:cNvPr id="73756" name="Rectangle 28"/>
              <p:cNvSpPr>
                <a:spLocks noChangeArrowheads="1"/>
              </p:cNvSpPr>
              <p:nvPr/>
            </p:nvSpPr>
            <p:spPr bwMode="auto">
              <a:xfrm>
                <a:off x="624" y="2832"/>
                <a:ext cx="24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latin typeface="Verdana" panose="020B0604030504040204" pitchFamily="34" charset="0"/>
                  </a:rPr>
                  <a:t>交互</a:t>
                </a:r>
              </a:p>
            </p:txBody>
          </p:sp>
          <p:sp>
            <p:nvSpPr>
              <p:cNvPr id="73757" name="Rectangle 29"/>
              <p:cNvSpPr>
                <a:spLocks noChangeArrowheads="1"/>
              </p:cNvSpPr>
              <p:nvPr/>
            </p:nvSpPr>
            <p:spPr bwMode="auto">
              <a:xfrm>
                <a:off x="960" y="2832"/>
                <a:ext cx="240"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latin typeface="Verdana" panose="020B0604030504040204" pitchFamily="34" charset="0"/>
                  </a:rPr>
                  <a:t>状态机</a:t>
                </a:r>
              </a:p>
            </p:txBody>
          </p:sp>
          <p:cxnSp>
            <p:nvCxnSpPr>
              <p:cNvPr id="73758" name="AutoShape 30"/>
              <p:cNvCxnSpPr>
                <a:cxnSpLocks noChangeShapeType="1"/>
                <a:stCxn id="73756" idx="0"/>
                <a:endCxn id="73757" idx="0"/>
              </p:cNvCxnSpPr>
              <p:nvPr/>
            </p:nvCxnSpPr>
            <p:spPr bwMode="auto">
              <a:xfrm rot="5400000" flipV="1">
                <a:off x="911" y="2665"/>
                <a:ext cx="1" cy="336"/>
              </a:xfrm>
              <a:prstGeom prst="bentConnector3">
                <a:avLst>
                  <a:gd name="adj1" fmla="val -144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3759" name="Rectangle 31"/>
            <p:cNvSpPr>
              <a:spLocks noChangeArrowheads="1"/>
            </p:cNvSpPr>
            <p:nvPr/>
          </p:nvSpPr>
          <p:spPr bwMode="auto">
            <a:xfrm>
              <a:off x="1419" y="2868"/>
              <a:ext cx="240"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Verdana" panose="020B0604030504040204" pitchFamily="34" charset="0"/>
                </a:rPr>
                <a:t>包</a:t>
              </a:r>
            </a:p>
          </p:txBody>
        </p:sp>
        <p:sp>
          <p:nvSpPr>
            <p:cNvPr id="73760" name="Rectangle 32"/>
            <p:cNvSpPr>
              <a:spLocks noChangeArrowheads="1"/>
            </p:cNvSpPr>
            <p:nvPr/>
          </p:nvSpPr>
          <p:spPr bwMode="auto">
            <a:xfrm>
              <a:off x="1872" y="2868"/>
              <a:ext cx="240"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latin typeface="Verdana" panose="020B0604030504040204" pitchFamily="34" charset="0"/>
                </a:rPr>
                <a:t>注释</a:t>
              </a:r>
            </a:p>
          </p:txBody>
        </p:sp>
        <p:sp>
          <p:nvSpPr>
            <p:cNvPr id="73761" name="Line 33"/>
            <p:cNvSpPr>
              <a:spLocks noChangeShapeType="1"/>
            </p:cNvSpPr>
            <p:nvPr/>
          </p:nvSpPr>
          <p:spPr bwMode="auto">
            <a:xfrm>
              <a:off x="384" y="2523"/>
              <a:ext cx="0" cy="1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62" name="Line 34"/>
            <p:cNvSpPr>
              <a:spLocks noChangeShapeType="1"/>
            </p:cNvSpPr>
            <p:nvPr/>
          </p:nvSpPr>
          <p:spPr bwMode="auto">
            <a:xfrm>
              <a:off x="933" y="2523"/>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63" name="Line 35"/>
            <p:cNvSpPr>
              <a:spLocks noChangeShapeType="1"/>
            </p:cNvSpPr>
            <p:nvPr/>
          </p:nvSpPr>
          <p:spPr bwMode="auto">
            <a:xfrm>
              <a:off x="1551" y="2523"/>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64" name="Line 36"/>
            <p:cNvSpPr>
              <a:spLocks noChangeShapeType="1"/>
            </p:cNvSpPr>
            <p:nvPr/>
          </p:nvSpPr>
          <p:spPr bwMode="auto">
            <a:xfrm>
              <a:off x="1986" y="2523"/>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73765" name="AutoShape 37"/>
            <p:cNvCxnSpPr>
              <a:cxnSpLocks noChangeShapeType="1"/>
              <a:stCxn id="73737" idx="0"/>
              <a:endCxn id="73740" idx="0"/>
            </p:cNvCxnSpPr>
            <p:nvPr/>
          </p:nvCxnSpPr>
          <p:spPr bwMode="auto">
            <a:xfrm rot="5400000" flipV="1">
              <a:off x="1199" y="1321"/>
              <a:ext cx="1" cy="1584"/>
            </a:xfrm>
            <a:prstGeom prst="bentConnector3">
              <a:avLst>
                <a:gd name="adj1" fmla="val -144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66" name="Line 38"/>
            <p:cNvSpPr>
              <a:spLocks noChangeShapeType="1"/>
            </p:cNvSpPr>
            <p:nvPr/>
          </p:nvSpPr>
          <p:spPr bwMode="auto">
            <a:xfrm>
              <a:off x="939" y="196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67" name="Line 39"/>
            <p:cNvSpPr>
              <a:spLocks noChangeShapeType="1"/>
            </p:cNvSpPr>
            <p:nvPr/>
          </p:nvSpPr>
          <p:spPr bwMode="auto">
            <a:xfrm>
              <a:off x="1476" y="196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68" name="Line 40"/>
            <p:cNvSpPr>
              <a:spLocks noChangeShapeType="1"/>
            </p:cNvSpPr>
            <p:nvPr/>
          </p:nvSpPr>
          <p:spPr bwMode="auto">
            <a:xfrm>
              <a:off x="1200" y="182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69" name="Rectangle 41"/>
            <p:cNvSpPr>
              <a:spLocks noChangeArrowheads="1"/>
            </p:cNvSpPr>
            <p:nvPr/>
          </p:nvSpPr>
          <p:spPr bwMode="auto">
            <a:xfrm>
              <a:off x="2400" y="2112"/>
              <a:ext cx="432" cy="4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b="1">
                  <a:latin typeface="Verdana" panose="020B0604030504040204" pitchFamily="34" charset="0"/>
                </a:rPr>
                <a:t>关联关系</a:t>
              </a:r>
            </a:p>
          </p:txBody>
        </p:sp>
        <p:sp>
          <p:nvSpPr>
            <p:cNvPr id="73770" name="Rectangle 42"/>
            <p:cNvSpPr>
              <a:spLocks noChangeArrowheads="1"/>
            </p:cNvSpPr>
            <p:nvPr/>
          </p:nvSpPr>
          <p:spPr bwMode="auto">
            <a:xfrm>
              <a:off x="2928" y="2112"/>
              <a:ext cx="432" cy="4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b="1">
                  <a:latin typeface="Verdana" panose="020B0604030504040204" pitchFamily="34" charset="0"/>
                </a:rPr>
                <a:t>依赖关系</a:t>
              </a:r>
            </a:p>
          </p:txBody>
        </p:sp>
        <p:sp>
          <p:nvSpPr>
            <p:cNvPr id="73771" name="Rectangle 43"/>
            <p:cNvSpPr>
              <a:spLocks noChangeArrowheads="1"/>
            </p:cNvSpPr>
            <p:nvPr/>
          </p:nvSpPr>
          <p:spPr bwMode="auto">
            <a:xfrm>
              <a:off x="3456" y="2112"/>
              <a:ext cx="432" cy="4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b="1">
                  <a:latin typeface="Verdana" panose="020B0604030504040204" pitchFamily="34" charset="0"/>
                </a:rPr>
                <a:t>泛化关系</a:t>
              </a:r>
            </a:p>
          </p:txBody>
        </p:sp>
        <p:sp>
          <p:nvSpPr>
            <p:cNvPr id="73772" name="Rectangle 44"/>
            <p:cNvSpPr>
              <a:spLocks noChangeArrowheads="1"/>
            </p:cNvSpPr>
            <p:nvPr/>
          </p:nvSpPr>
          <p:spPr bwMode="auto">
            <a:xfrm>
              <a:off x="3984" y="2112"/>
              <a:ext cx="432" cy="4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b="1">
                  <a:latin typeface="Verdana" panose="020B0604030504040204" pitchFamily="34" charset="0"/>
                </a:rPr>
                <a:t>实现关系</a:t>
              </a:r>
            </a:p>
          </p:txBody>
        </p:sp>
        <p:sp>
          <p:nvSpPr>
            <p:cNvPr id="73773" name="Rectangle 45"/>
            <p:cNvSpPr>
              <a:spLocks noChangeArrowheads="1"/>
            </p:cNvSpPr>
            <p:nvPr/>
          </p:nvSpPr>
          <p:spPr bwMode="auto">
            <a:xfrm>
              <a:off x="4608" y="2112"/>
              <a:ext cx="432" cy="4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b="1">
                  <a:latin typeface="Verdana" panose="020B0604030504040204" pitchFamily="34" charset="0"/>
                </a:rPr>
                <a:t>静态图</a:t>
              </a:r>
            </a:p>
          </p:txBody>
        </p:sp>
        <p:sp>
          <p:nvSpPr>
            <p:cNvPr id="73774" name="Rectangle 46"/>
            <p:cNvSpPr>
              <a:spLocks noChangeArrowheads="1"/>
            </p:cNvSpPr>
            <p:nvPr/>
          </p:nvSpPr>
          <p:spPr bwMode="auto">
            <a:xfrm>
              <a:off x="5136" y="2112"/>
              <a:ext cx="432" cy="4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b="1">
                  <a:latin typeface="Verdana" panose="020B0604030504040204" pitchFamily="34" charset="0"/>
                </a:rPr>
                <a:t>动态图</a:t>
              </a:r>
            </a:p>
          </p:txBody>
        </p:sp>
        <p:cxnSp>
          <p:nvCxnSpPr>
            <p:cNvPr id="73775" name="AutoShape 47"/>
            <p:cNvCxnSpPr>
              <a:cxnSpLocks noChangeShapeType="1"/>
              <a:stCxn id="73769" idx="0"/>
              <a:endCxn id="73772" idx="0"/>
            </p:cNvCxnSpPr>
            <p:nvPr/>
          </p:nvCxnSpPr>
          <p:spPr bwMode="auto">
            <a:xfrm rot="5400000" flipV="1">
              <a:off x="3407" y="1321"/>
              <a:ext cx="1" cy="1584"/>
            </a:xfrm>
            <a:prstGeom prst="bentConnector3">
              <a:avLst>
                <a:gd name="adj1" fmla="val -144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76" name="AutoShape 48"/>
            <p:cNvCxnSpPr>
              <a:cxnSpLocks noChangeShapeType="1"/>
              <a:stCxn id="73773" idx="0"/>
              <a:endCxn id="73774" idx="0"/>
            </p:cNvCxnSpPr>
            <p:nvPr/>
          </p:nvCxnSpPr>
          <p:spPr bwMode="auto">
            <a:xfrm rot="5400000" flipV="1">
              <a:off x="5087" y="1849"/>
              <a:ext cx="1" cy="528"/>
            </a:xfrm>
            <a:prstGeom prst="bentConnector3">
              <a:avLst>
                <a:gd name="adj1" fmla="val -144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77" name="Line 49"/>
            <p:cNvSpPr>
              <a:spLocks noChangeShapeType="1"/>
            </p:cNvSpPr>
            <p:nvPr/>
          </p:nvSpPr>
          <p:spPr bwMode="auto">
            <a:xfrm>
              <a:off x="3120" y="196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78" name="Line 50"/>
            <p:cNvSpPr>
              <a:spLocks noChangeShapeType="1"/>
            </p:cNvSpPr>
            <p:nvPr/>
          </p:nvSpPr>
          <p:spPr bwMode="auto">
            <a:xfrm>
              <a:off x="3648" y="196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79" name="Line 51"/>
            <p:cNvSpPr>
              <a:spLocks noChangeShapeType="1"/>
            </p:cNvSpPr>
            <p:nvPr/>
          </p:nvSpPr>
          <p:spPr bwMode="auto">
            <a:xfrm>
              <a:off x="3378" y="182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80" name="Line 52"/>
            <p:cNvSpPr>
              <a:spLocks noChangeShapeType="1"/>
            </p:cNvSpPr>
            <p:nvPr/>
          </p:nvSpPr>
          <p:spPr bwMode="auto">
            <a:xfrm>
              <a:off x="5088" y="182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81" name="Rectangle 53"/>
            <p:cNvSpPr>
              <a:spLocks noChangeArrowheads="1"/>
            </p:cNvSpPr>
            <p:nvPr/>
          </p:nvSpPr>
          <p:spPr bwMode="auto">
            <a:xfrm>
              <a:off x="2880" y="2880"/>
              <a:ext cx="24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latin typeface="Verdana" panose="020B0604030504040204" pitchFamily="34" charset="0"/>
                </a:rPr>
                <a:t>用例图</a:t>
              </a:r>
            </a:p>
          </p:txBody>
        </p:sp>
        <p:sp>
          <p:nvSpPr>
            <p:cNvPr id="73782" name="Rectangle 54"/>
            <p:cNvSpPr>
              <a:spLocks noChangeArrowheads="1"/>
            </p:cNvSpPr>
            <p:nvPr/>
          </p:nvSpPr>
          <p:spPr bwMode="auto">
            <a:xfrm>
              <a:off x="3216" y="2880"/>
              <a:ext cx="240"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latin typeface="Verdana" panose="020B0604030504040204" pitchFamily="34" charset="0"/>
                </a:rPr>
                <a:t>类图</a:t>
              </a:r>
            </a:p>
          </p:txBody>
        </p:sp>
        <p:cxnSp>
          <p:nvCxnSpPr>
            <p:cNvPr id="73783" name="AutoShape 55"/>
            <p:cNvCxnSpPr>
              <a:cxnSpLocks noChangeShapeType="1"/>
              <a:stCxn id="73734" idx="0"/>
              <a:endCxn id="73736" idx="0"/>
            </p:cNvCxnSpPr>
            <p:nvPr/>
          </p:nvCxnSpPr>
          <p:spPr bwMode="auto">
            <a:xfrm rot="5400000" flipV="1">
              <a:off x="3152" y="-344"/>
              <a:ext cx="1" cy="3858"/>
            </a:xfrm>
            <a:prstGeom prst="bentConnector3">
              <a:avLst>
                <a:gd name="adj1" fmla="val -144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84" name="Line 56"/>
            <p:cNvSpPr>
              <a:spLocks noChangeShapeType="1"/>
            </p:cNvSpPr>
            <p:nvPr/>
          </p:nvSpPr>
          <p:spPr bwMode="auto">
            <a:xfrm>
              <a:off x="3072" y="124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85" name="Rectangle 57"/>
            <p:cNvSpPr>
              <a:spLocks noChangeArrowheads="1"/>
            </p:cNvSpPr>
            <p:nvPr/>
          </p:nvSpPr>
          <p:spPr bwMode="auto">
            <a:xfrm>
              <a:off x="3552" y="2880"/>
              <a:ext cx="24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latin typeface="Verdana" panose="020B0604030504040204" pitchFamily="34" charset="0"/>
                </a:rPr>
                <a:t>对象图</a:t>
              </a:r>
            </a:p>
          </p:txBody>
        </p:sp>
        <p:sp>
          <p:nvSpPr>
            <p:cNvPr id="73786" name="Rectangle 58"/>
            <p:cNvSpPr>
              <a:spLocks noChangeArrowheads="1"/>
            </p:cNvSpPr>
            <p:nvPr/>
          </p:nvSpPr>
          <p:spPr bwMode="auto">
            <a:xfrm>
              <a:off x="3888" y="2880"/>
              <a:ext cx="24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latin typeface="Verdana" panose="020B0604030504040204" pitchFamily="34" charset="0"/>
                </a:rPr>
                <a:t>组件图</a:t>
              </a:r>
            </a:p>
          </p:txBody>
        </p:sp>
        <p:sp>
          <p:nvSpPr>
            <p:cNvPr id="73787" name="Rectangle 59"/>
            <p:cNvSpPr>
              <a:spLocks noChangeArrowheads="1"/>
            </p:cNvSpPr>
            <p:nvPr/>
          </p:nvSpPr>
          <p:spPr bwMode="auto">
            <a:xfrm>
              <a:off x="4224" y="2880"/>
              <a:ext cx="24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latin typeface="Verdana" panose="020B0604030504040204" pitchFamily="34" charset="0"/>
                </a:rPr>
                <a:t>配置图</a:t>
              </a:r>
            </a:p>
          </p:txBody>
        </p:sp>
        <p:sp>
          <p:nvSpPr>
            <p:cNvPr id="73788" name="Rectangle 60"/>
            <p:cNvSpPr>
              <a:spLocks noChangeArrowheads="1"/>
            </p:cNvSpPr>
            <p:nvPr/>
          </p:nvSpPr>
          <p:spPr bwMode="auto">
            <a:xfrm>
              <a:off x="4416" y="3630"/>
              <a:ext cx="24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latin typeface="Verdana" panose="020B0604030504040204" pitchFamily="34" charset="0"/>
                </a:rPr>
                <a:t>时序图</a:t>
              </a:r>
            </a:p>
          </p:txBody>
        </p:sp>
        <p:sp>
          <p:nvSpPr>
            <p:cNvPr id="73789" name="Rectangle 61"/>
            <p:cNvSpPr>
              <a:spLocks noChangeArrowheads="1"/>
            </p:cNvSpPr>
            <p:nvPr/>
          </p:nvSpPr>
          <p:spPr bwMode="auto">
            <a:xfrm>
              <a:off x="4752" y="3630"/>
              <a:ext cx="24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latin typeface="Verdana" panose="020B0604030504040204" pitchFamily="34" charset="0"/>
                </a:rPr>
                <a:t>协作图</a:t>
              </a:r>
            </a:p>
          </p:txBody>
        </p:sp>
        <p:sp>
          <p:nvSpPr>
            <p:cNvPr id="73790" name="Rectangle 62"/>
            <p:cNvSpPr>
              <a:spLocks noChangeArrowheads="1"/>
            </p:cNvSpPr>
            <p:nvPr/>
          </p:nvSpPr>
          <p:spPr bwMode="auto">
            <a:xfrm>
              <a:off x="5088" y="3630"/>
              <a:ext cx="24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latin typeface="Verdana" panose="020B0604030504040204" pitchFamily="34" charset="0"/>
                </a:rPr>
                <a:t>状态图</a:t>
              </a:r>
            </a:p>
          </p:txBody>
        </p:sp>
        <p:sp>
          <p:nvSpPr>
            <p:cNvPr id="73791" name="Rectangle 63"/>
            <p:cNvSpPr>
              <a:spLocks noChangeArrowheads="1"/>
            </p:cNvSpPr>
            <p:nvPr/>
          </p:nvSpPr>
          <p:spPr bwMode="auto">
            <a:xfrm>
              <a:off x="5424" y="3630"/>
              <a:ext cx="24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latin typeface="Verdana" panose="020B0604030504040204" pitchFamily="34" charset="0"/>
                </a:rPr>
                <a:t>活动图</a:t>
              </a:r>
            </a:p>
          </p:txBody>
        </p:sp>
        <p:cxnSp>
          <p:nvCxnSpPr>
            <p:cNvPr id="73792" name="AutoShape 64"/>
            <p:cNvCxnSpPr>
              <a:cxnSpLocks noChangeShapeType="1"/>
              <a:stCxn id="73788" idx="0"/>
              <a:endCxn id="73791" idx="0"/>
            </p:cNvCxnSpPr>
            <p:nvPr/>
          </p:nvCxnSpPr>
          <p:spPr bwMode="auto">
            <a:xfrm rot="5400000" flipV="1">
              <a:off x="5039" y="3127"/>
              <a:ext cx="1" cy="1008"/>
            </a:xfrm>
            <a:prstGeom prst="bentConnector3">
              <a:avLst>
                <a:gd name="adj1" fmla="val -144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93" name="Line 65"/>
            <p:cNvSpPr>
              <a:spLocks noChangeShapeType="1"/>
            </p:cNvSpPr>
            <p:nvPr/>
          </p:nvSpPr>
          <p:spPr bwMode="auto">
            <a:xfrm>
              <a:off x="4875" y="34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94" name="Line 66"/>
            <p:cNvSpPr>
              <a:spLocks noChangeShapeType="1"/>
            </p:cNvSpPr>
            <p:nvPr/>
          </p:nvSpPr>
          <p:spPr bwMode="auto">
            <a:xfrm>
              <a:off x="5211" y="34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95" name="Line 67"/>
            <p:cNvSpPr>
              <a:spLocks noChangeShapeType="1"/>
            </p:cNvSpPr>
            <p:nvPr/>
          </p:nvSpPr>
          <p:spPr bwMode="auto">
            <a:xfrm>
              <a:off x="5376" y="2517"/>
              <a:ext cx="0"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73796" name="AutoShape 68"/>
            <p:cNvCxnSpPr>
              <a:cxnSpLocks noChangeShapeType="1"/>
              <a:stCxn id="73781" idx="0"/>
              <a:endCxn id="73787" idx="0"/>
            </p:cNvCxnSpPr>
            <p:nvPr/>
          </p:nvCxnSpPr>
          <p:spPr bwMode="auto">
            <a:xfrm rot="5400000" flipV="1">
              <a:off x="3671" y="2209"/>
              <a:ext cx="1" cy="1344"/>
            </a:xfrm>
            <a:prstGeom prst="bentConnector3">
              <a:avLst>
                <a:gd name="adj1" fmla="val -144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97" name="Line 69"/>
            <p:cNvSpPr>
              <a:spLocks noChangeShapeType="1"/>
            </p:cNvSpPr>
            <p:nvPr/>
          </p:nvSpPr>
          <p:spPr bwMode="auto">
            <a:xfrm>
              <a:off x="3339" y="273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98" name="Line 70"/>
            <p:cNvSpPr>
              <a:spLocks noChangeShapeType="1"/>
            </p:cNvSpPr>
            <p:nvPr/>
          </p:nvSpPr>
          <p:spPr bwMode="auto">
            <a:xfrm>
              <a:off x="3666" y="273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99" name="Line 71"/>
            <p:cNvSpPr>
              <a:spLocks noChangeShapeType="1"/>
            </p:cNvSpPr>
            <p:nvPr/>
          </p:nvSpPr>
          <p:spPr bwMode="auto">
            <a:xfrm>
              <a:off x="4002" y="273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73800" name="AutoShape 72"/>
            <p:cNvCxnSpPr>
              <a:cxnSpLocks noChangeShapeType="1"/>
              <a:stCxn id="73773" idx="2"/>
            </p:cNvCxnSpPr>
            <p:nvPr/>
          </p:nvCxnSpPr>
          <p:spPr bwMode="auto">
            <a:xfrm rot="5400000">
              <a:off x="4465" y="2377"/>
              <a:ext cx="214" cy="504"/>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2524592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a:t>7</a:t>
            </a:r>
            <a:r>
              <a:rPr lang="zh-CN" altLang="en-US"/>
              <a:t>、活动图</a:t>
            </a:r>
          </a:p>
        </p:txBody>
      </p:sp>
      <p:sp>
        <p:nvSpPr>
          <p:cNvPr id="82947" name="Rectangle 3"/>
          <p:cNvSpPr>
            <a:spLocks noGrp="1" noChangeArrowheads="1"/>
          </p:cNvSpPr>
          <p:nvPr>
            <p:ph type="body" idx="1"/>
          </p:nvPr>
        </p:nvSpPr>
        <p:spPr>
          <a:xfrm>
            <a:off x="457200" y="1752600"/>
            <a:ext cx="4343400" cy="4724400"/>
          </a:xfrm>
        </p:spPr>
        <p:txBody>
          <a:bodyPr/>
          <a:lstStyle/>
          <a:p>
            <a:pPr>
              <a:lnSpc>
                <a:spcPct val="90000"/>
              </a:lnSpc>
            </a:pPr>
            <a:r>
              <a:rPr lang="zh-CN" altLang="en-US"/>
              <a:t>描述系统的动态行为。</a:t>
            </a:r>
          </a:p>
          <a:p>
            <a:pPr>
              <a:lnSpc>
                <a:spcPct val="90000"/>
              </a:lnSpc>
            </a:pPr>
            <a:r>
              <a:rPr lang="zh-CN" altLang="en-US"/>
              <a:t>活动图</a:t>
            </a:r>
            <a:r>
              <a:rPr lang="zh-CN" altLang="en-US">
                <a:solidFill>
                  <a:srgbClr val="FF0000"/>
                </a:solidFill>
              </a:rPr>
              <a:t>适合描述在没有外部事件触发的情况下的系统内部的逻辑执行过程</a:t>
            </a:r>
            <a:r>
              <a:rPr lang="zh-CN" altLang="en-US"/>
              <a:t>；否则，状态图更容易描述。</a:t>
            </a:r>
          </a:p>
          <a:p>
            <a:pPr>
              <a:lnSpc>
                <a:spcPct val="90000"/>
              </a:lnSpc>
            </a:pPr>
            <a:r>
              <a:rPr lang="zh-CN" altLang="en-US"/>
              <a:t>类似于传统意义上的流程图。</a:t>
            </a:r>
          </a:p>
        </p:txBody>
      </p:sp>
      <p:pic>
        <p:nvPicPr>
          <p:cNvPr id="829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263" y="1408113"/>
            <a:ext cx="4503737" cy="5449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58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a:t>活动图事物</a:t>
            </a:r>
          </a:p>
        </p:txBody>
      </p:sp>
      <p:graphicFrame>
        <p:nvGraphicFramePr>
          <p:cNvPr id="104494" name="Group 46"/>
          <p:cNvGraphicFramePr>
            <a:graphicFrameLocks noGrp="1"/>
          </p:cNvGraphicFramePr>
          <p:nvPr/>
        </p:nvGraphicFramePr>
        <p:xfrm>
          <a:off x="457200" y="1752600"/>
          <a:ext cx="8001000" cy="4800602"/>
        </p:xfrm>
        <a:graphic>
          <a:graphicData uri="http://schemas.openxmlformats.org/drawingml/2006/table">
            <a:tbl>
              <a:tblPr/>
              <a:tblGrid>
                <a:gridCol w="2270125">
                  <a:extLst>
                    <a:ext uri="{9D8B030D-6E8A-4147-A177-3AD203B41FA5}">
                      <a16:colId xmlns:a16="http://schemas.microsoft.com/office/drawing/2014/main" val="3198254310"/>
                    </a:ext>
                  </a:extLst>
                </a:gridCol>
                <a:gridCol w="3405188">
                  <a:extLst>
                    <a:ext uri="{9D8B030D-6E8A-4147-A177-3AD203B41FA5}">
                      <a16:colId xmlns:a16="http://schemas.microsoft.com/office/drawing/2014/main" val="2466923062"/>
                    </a:ext>
                  </a:extLst>
                </a:gridCol>
                <a:gridCol w="2325687">
                  <a:extLst>
                    <a:ext uri="{9D8B030D-6E8A-4147-A177-3AD203B41FA5}">
                      <a16:colId xmlns:a16="http://schemas.microsoft.com/office/drawing/2014/main" val="4230171379"/>
                    </a:ext>
                  </a:extLst>
                </a:gridCol>
              </a:tblGrid>
              <a:tr h="73025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活动</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(ActionState)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动作的执行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7466649"/>
                  </a:ext>
                </a:extLst>
              </a:tr>
              <a:tr h="41275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起点</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(InitialState)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活动图的开始</a:t>
                      </a:r>
                      <a:endPar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48303083"/>
                  </a:ext>
                </a:extLst>
              </a:tr>
              <a:tr h="414338">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终点</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(FinalState)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活动图的终点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78760446"/>
                  </a:ext>
                </a:extLst>
              </a:tr>
              <a:tr h="104775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对象流</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(ObjectFlowState)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活动之间的交换的信息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6633281"/>
                  </a:ext>
                </a:extLst>
              </a:tr>
              <a:tr h="731838">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发送信号</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(signalSending)</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新宋体" panose="02010609030101010101" pitchFamily="49" charset="-122"/>
                        </a:rPr>
                        <a:t>活动过程中发送事件，触发另一活动流程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2867558"/>
                  </a:ext>
                </a:extLst>
              </a:tr>
              <a:tr h="1049338">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接收信号</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(SignalReceipt)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活动过程中接收事件，接收到信号的活动流程开始执行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6298869"/>
                  </a:ext>
                </a:extLst>
              </a:tr>
              <a:tr h="414338">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泳道</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(SwimLane)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活动的负责者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4698656"/>
                  </a:ext>
                </a:extLst>
              </a:tr>
            </a:tbl>
          </a:graphicData>
        </a:graphic>
      </p:graphicFrame>
      <p:pic>
        <p:nvPicPr>
          <p:cNvPr id="104486" name="Picture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2586038"/>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87"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3043238"/>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88"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052638"/>
            <a:ext cx="1235075"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89"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6172200"/>
            <a:ext cx="99377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9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3652838"/>
            <a:ext cx="9175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91" name="Picture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4567238"/>
            <a:ext cx="9937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92"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0" y="5329238"/>
            <a:ext cx="909638"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7889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a:t>活动图关系</a:t>
            </a:r>
          </a:p>
        </p:txBody>
      </p:sp>
      <p:graphicFrame>
        <p:nvGraphicFramePr>
          <p:cNvPr id="105502" name="Group 30"/>
          <p:cNvGraphicFramePr>
            <a:graphicFrameLocks noGrp="1"/>
          </p:cNvGraphicFramePr>
          <p:nvPr/>
        </p:nvGraphicFramePr>
        <p:xfrm>
          <a:off x="762000" y="1895475"/>
          <a:ext cx="7924800" cy="2676525"/>
        </p:xfrm>
        <a:graphic>
          <a:graphicData uri="http://schemas.openxmlformats.org/drawingml/2006/table">
            <a:tbl>
              <a:tblPr/>
              <a:tblGrid>
                <a:gridCol w="2228850">
                  <a:extLst>
                    <a:ext uri="{9D8B030D-6E8A-4147-A177-3AD203B41FA5}">
                      <a16:colId xmlns:a16="http://schemas.microsoft.com/office/drawing/2014/main" val="856221987"/>
                    </a:ext>
                  </a:extLst>
                </a:gridCol>
                <a:gridCol w="3384550">
                  <a:extLst>
                    <a:ext uri="{9D8B030D-6E8A-4147-A177-3AD203B41FA5}">
                      <a16:colId xmlns:a16="http://schemas.microsoft.com/office/drawing/2014/main" val="3172163044"/>
                    </a:ext>
                  </a:extLst>
                </a:gridCol>
                <a:gridCol w="2311400">
                  <a:extLst>
                    <a:ext uri="{9D8B030D-6E8A-4147-A177-3AD203B41FA5}">
                      <a16:colId xmlns:a16="http://schemas.microsoft.com/office/drawing/2014/main" val="3207596465"/>
                    </a:ext>
                  </a:extLst>
                </a:gridCol>
              </a:tblGrid>
              <a:tr h="81915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迁移</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(transition)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活动的完成与新活动的开始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6542056"/>
                  </a:ext>
                </a:extLst>
              </a:tr>
              <a:tr h="820738">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分支</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(junctionpoint)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根据条件，控制执行方向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7521551"/>
                  </a:ext>
                </a:extLst>
              </a:tr>
              <a:tr h="493713">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分叉</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(fork)</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以下的活动可并发执行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6562033"/>
                  </a:ext>
                </a:extLst>
              </a:tr>
              <a:tr h="542925">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结合</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(join)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以上的并发活动再此结合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indent="19050">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indent="38100">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5612602"/>
                  </a:ext>
                </a:extLst>
              </a:tr>
            </a:tbl>
          </a:graphicData>
        </a:graphic>
      </p:graphicFrame>
      <p:pic>
        <p:nvPicPr>
          <p:cNvPr id="105498"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2971800"/>
            <a:ext cx="536575" cy="376238"/>
          </a:xfrm>
          <a:prstGeom prst="rect">
            <a:avLst/>
          </a:prstGeom>
          <a:noFill/>
          <a:extLst>
            <a:ext uri="{909E8E84-426E-40DD-AFC4-6F175D3DCCD1}">
              <a14:hiddenFill xmlns:a14="http://schemas.microsoft.com/office/drawing/2010/main">
                <a:solidFill>
                  <a:srgbClr val="FFFFFF"/>
                </a:solidFill>
              </a14:hiddenFill>
            </a:ext>
          </a:extLst>
        </p:spPr>
      </p:pic>
      <p:pic>
        <p:nvPicPr>
          <p:cNvPr id="105499"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2133600"/>
            <a:ext cx="349250" cy="338138"/>
          </a:xfrm>
          <a:prstGeom prst="rect">
            <a:avLst/>
          </a:prstGeom>
          <a:noFill/>
          <a:extLst>
            <a:ext uri="{909E8E84-426E-40DD-AFC4-6F175D3DCCD1}">
              <a14:hiddenFill xmlns:a14="http://schemas.microsoft.com/office/drawing/2010/main">
                <a:solidFill>
                  <a:srgbClr val="FFFFFF"/>
                </a:solidFill>
              </a14:hiddenFill>
            </a:ext>
          </a:extLst>
        </p:spPr>
      </p:pic>
      <p:pic>
        <p:nvPicPr>
          <p:cNvPr id="10550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4191000"/>
            <a:ext cx="346075" cy="293688"/>
          </a:xfrm>
          <a:prstGeom prst="rect">
            <a:avLst/>
          </a:prstGeom>
          <a:noFill/>
          <a:extLst>
            <a:ext uri="{909E8E84-426E-40DD-AFC4-6F175D3DCCD1}">
              <a14:hiddenFill xmlns:a14="http://schemas.microsoft.com/office/drawing/2010/main">
                <a:solidFill>
                  <a:srgbClr val="FFFFFF"/>
                </a:solidFill>
              </a14:hiddenFill>
            </a:ext>
          </a:extLst>
        </p:spPr>
      </p:pic>
      <p:pic>
        <p:nvPicPr>
          <p:cNvPr id="105501"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3657600"/>
            <a:ext cx="357188" cy="315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734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a:t>实例</a:t>
            </a:r>
            <a:r>
              <a:rPr lang="en-US" altLang="zh-CN"/>
              <a:t>1</a:t>
            </a:r>
          </a:p>
        </p:txBody>
      </p:sp>
      <p:pic>
        <p:nvPicPr>
          <p:cNvPr id="106500" name="Picture 4" descr="imag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03363"/>
            <a:ext cx="6781800" cy="5354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108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zh-CN"/>
              <a:t>8</a:t>
            </a:r>
            <a:r>
              <a:rPr lang="zh-CN" altLang="en-US"/>
              <a:t>、组件图</a:t>
            </a:r>
          </a:p>
        </p:txBody>
      </p:sp>
      <p:sp>
        <p:nvSpPr>
          <p:cNvPr id="83971" name="Rectangle 3"/>
          <p:cNvSpPr>
            <a:spLocks noGrp="1" noChangeArrowheads="1"/>
          </p:cNvSpPr>
          <p:nvPr>
            <p:ph type="body" idx="1"/>
          </p:nvPr>
        </p:nvSpPr>
        <p:spPr>
          <a:xfrm>
            <a:off x="457200" y="1828800"/>
            <a:ext cx="8229600" cy="3886200"/>
          </a:xfrm>
        </p:spPr>
        <p:txBody>
          <a:bodyPr/>
          <a:lstStyle/>
          <a:p>
            <a:r>
              <a:rPr lang="zh-CN" altLang="en-US"/>
              <a:t>组件图用于静态建模，是表示构件类型的组织以及各种构件之间依赖关系的图。</a:t>
            </a:r>
          </a:p>
          <a:p>
            <a:endParaRPr lang="en-US" altLang="zh-CN"/>
          </a:p>
        </p:txBody>
      </p:sp>
      <p:pic>
        <p:nvPicPr>
          <p:cNvPr id="839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00400"/>
            <a:ext cx="6172200" cy="340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404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a:t>组件图中的事物及解释</a:t>
            </a:r>
          </a:p>
        </p:txBody>
      </p:sp>
      <p:graphicFrame>
        <p:nvGraphicFramePr>
          <p:cNvPr id="107557" name="Group 37"/>
          <p:cNvGraphicFramePr>
            <a:graphicFrameLocks noGrp="1"/>
          </p:cNvGraphicFramePr>
          <p:nvPr/>
        </p:nvGraphicFramePr>
        <p:xfrm>
          <a:off x="533400" y="1752600"/>
          <a:ext cx="8051800" cy="3108960"/>
        </p:xfrm>
        <a:graphic>
          <a:graphicData uri="http://schemas.openxmlformats.org/drawingml/2006/table">
            <a:tbl>
              <a:tblPr/>
              <a:tblGrid>
                <a:gridCol w="1538288">
                  <a:extLst>
                    <a:ext uri="{9D8B030D-6E8A-4147-A177-3AD203B41FA5}">
                      <a16:colId xmlns:a16="http://schemas.microsoft.com/office/drawing/2014/main" val="1316941724"/>
                    </a:ext>
                  </a:extLst>
                </a:gridCol>
                <a:gridCol w="4062412">
                  <a:extLst>
                    <a:ext uri="{9D8B030D-6E8A-4147-A177-3AD203B41FA5}">
                      <a16:colId xmlns:a16="http://schemas.microsoft.com/office/drawing/2014/main" val="582830932"/>
                    </a:ext>
                  </a:extLst>
                </a:gridCol>
                <a:gridCol w="2451100">
                  <a:extLst>
                    <a:ext uri="{9D8B030D-6E8A-4147-A177-3AD203B41FA5}">
                      <a16:colId xmlns:a16="http://schemas.microsoft.com/office/drawing/2014/main" val="3818456914"/>
                    </a:ext>
                  </a:extLst>
                </a:gridCol>
              </a:tblGrid>
              <a:tr h="36195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事物名称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含义</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图例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3622212"/>
                  </a:ext>
                </a:extLst>
              </a:tr>
              <a:tr h="47625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组件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指系统中可替换的物理部分，组件名字</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如图中的</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Dictionary)</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标在矩形中，提供了一组接口的实现。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47606"/>
                  </a:ext>
                </a:extLst>
              </a:tr>
              <a:tr h="38100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接口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外部可访问到的服务</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如图中的</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Spell-check)</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3574520"/>
                  </a:ext>
                </a:extLst>
              </a:tr>
              <a:tr h="45720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组件实例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节点实例上的构件的一个实例，冒号后是该构件实例的名字</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如图中的</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RoutingList)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endParaRPr kumimoji="0" lang="ja-JP"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35184110"/>
                  </a:ext>
                </a:extLst>
              </a:tr>
            </a:tbl>
          </a:graphicData>
        </a:graphic>
      </p:graphicFrame>
      <p:grpSp>
        <p:nvGrpSpPr>
          <p:cNvPr id="107546" name="Group 26"/>
          <p:cNvGrpSpPr>
            <a:grpSpLocks noChangeAspect="1"/>
          </p:cNvGrpSpPr>
          <p:nvPr/>
        </p:nvGrpSpPr>
        <p:grpSpPr bwMode="auto">
          <a:xfrm>
            <a:off x="6400800" y="4186238"/>
            <a:ext cx="2133600" cy="461962"/>
            <a:chOff x="2281" y="2635"/>
            <a:chExt cx="1571" cy="544"/>
          </a:xfrm>
        </p:grpSpPr>
        <p:sp>
          <p:nvSpPr>
            <p:cNvPr id="107547" name="AutoShape 27"/>
            <p:cNvSpPr>
              <a:spLocks noChangeAspect="1" noChangeArrowheads="1" noTextEdit="1"/>
            </p:cNvSpPr>
            <p:nvPr/>
          </p:nvSpPr>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107548" name="Picture 28" descr="13-61"/>
            <p:cNvPicPr>
              <a:picLocks noChangeAspect="1" noChangeArrowheads="1"/>
            </p:cNvPicPr>
            <p:nvPr/>
          </p:nvPicPr>
          <p:blipFill>
            <a:blip r:embed="rId2">
              <a:extLst>
                <a:ext uri="{28A0092B-C50C-407E-A947-70E740481C1C}">
                  <a14:useLocalDpi xmlns:a14="http://schemas.microsoft.com/office/drawing/2010/main" val="0"/>
                </a:ext>
              </a:extLst>
            </a:blip>
            <a:srcRect l="51648" t="23450" r="16473" b="47285"/>
            <a:stretch>
              <a:fillRect/>
            </a:stretch>
          </p:blipFill>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7549" name="Group 29"/>
          <p:cNvGrpSpPr>
            <a:grpSpLocks noChangeAspect="1"/>
          </p:cNvGrpSpPr>
          <p:nvPr/>
        </p:nvGrpSpPr>
        <p:grpSpPr bwMode="auto">
          <a:xfrm>
            <a:off x="6858000" y="3429000"/>
            <a:ext cx="1258888" cy="228600"/>
            <a:chOff x="2281" y="2635"/>
            <a:chExt cx="1498" cy="326"/>
          </a:xfrm>
        </p:grpSpPr>
        <p:sp>
          <p:nvSpPr>
            <p:cNvPr id="107550" name="AutoShape 30"/>
            <p:cNvSpPr>
              <a:spLocks noChangeAspect="1" noChangeArrowheads="1" noTextEdit="1"/>
            </p:cNvSpPr>
            <p:nvPr/>
          </p:nvSpPr>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107551" name="Picture 31" descr="13-60"/>
            <p:cNvPicPr>
              <a:picLocks noChangeAspect="1" noChangeArrowheads="1"/>
            </p:cNvPicPr>
            <p:nvPr/>
          </p:nvPicPr>
          <p:blipFill>
            <a:blip r:embed="rId3">
              <a:extLst>
                <a:ext uri="{28A0092B-C50C-407E-A947-70E740481C1C}">
                  <a14:useLocalDpi xmlns:a14="http://schemas.microsoft.com/office/drawing/2010/main" val="0"/>
                </a:ext>
              </a:extLst>
            </a:blip>
            <a:srcRect l="71954" t="10898" b="70993"/>
            <a:stretch>
              <a:fillRect/>
            </a:stretch>
          </p:blipFill>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7552" name="Group 32"/>
          <p:cNvGrpSpPr>
            <a:grpSpLocks noChangeAspect="1"/>
          </p:cNvGrpSpPr>
          <p:nvPr/>
        </p:nvGrpSpPr>
        <p:grpSpPr bwMode="auto">
          <a:xfrm>
            <a:off x="6324600" y="2362200"/>
            <a:ext cx="2133600" cy="515938"/>
            <a:chOff x="2281" y="2635"/>
            <a:chExt cx="2150" cy="804"/>
          </a:xfrm>
        </p:grpSpPr>
        <p:sp>
          <p:nvSpPr>
            <p:cNvPr id="107553" name="AutoShape 33"/>
            <p:cNvSpPr>
              <a:spLocks noChangeAspect="1" noChangeArrowheads="1" noTextEdit="1"/>
            </p:cNvSpPr>
            <p:nvPr/>
          </p:nvSpPr>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107554" name="Picture 34" descr="13-60"/>
            <p:cNvPicPr>
              <a:picLocks noChangeAspect="1" noChangeArrowheads="1"/>
            </p:cNvPicPr>
            <p:nvPr/>
          </p:nvPicPr>
          <p:blipFill>
            <a:blip r:embed="rId3">
              <a:extLst>
                <a:ext uri="{28A0092B-C50C-407E-A947-70E740481C1C}">
                  <a14:useLocalDpi xmlns:a14="http://schemas.microsoft.com/office/drawing/2010/main" val="0"/>
                </a:ext>
              </a:extLst>
            </a:blip>
            <a:srcRect l="1152" t="6786" r="50000" b="39151"/>
            <a:stretch>
              <a:fillRect/>
            </a:stretch>
          </p:blipFill>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pic>
      </p:grpSp>
      <p:sp>
        <p:nvSpPr>
          <p:cNvPr id="107555" name="Rectangle 35"/>
          <p:cNvSpPr>
            <a:spLocks noChangeArrowheads="1"/>
          </p:cNvSpPr>
          <p:nvPr/>
        </p:nvSpPr>
        <p:spPr bwMode="auto">
          <a:xfrm>
            <a:off x="457200" y="5029200"/>
            <a:ext cx="8218488"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50000"/>
              </a:spcBef>
              <a:buClr>
                <a:schemeClr val="bg2"/>
              </a:buClr>
              <a:buSzPct val="75000"/>
              <a:buFont typeface="Wingdings" panose="05000000000000000000" pitchFamily="2" charset="2"/>
              <a:buChar char="n"/>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marL="742950" indent="-285750">
              <a:spcBef>
                <a:spcPct val="50000"/>
              </a:spcBef>
              <a:buClr>
                <a:schemeClr val="accent2"/>
              </a:buClr>
              <a:buSzPct val="80000"/>
              <a:buFont typeface="Wingdings" panose="05000000000000000000" pitchFamily="2" charset="2"/>
              <a:buChar char="¨"/>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marL="1143000" indent="-228600">
              <a:spcBef>
                <a:spcPct val="50000"/>
              </a:spcBef>
              <a:buClr>
                <a:schemeClr val="bg2"/>
              </a:buClr>
              <a:buSzPct val="65000"/>
              <a:buFont typeface="Wingdings" panose="05000000000000000000" pitchFamily="2" charset="2"/>
              <a:buChar char="n"/>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marL="1600200" indent="-228600">
              <a:spcBef>
                <a:spcPct val="50000"/>
              </a:spcBef>
              <a:buClr>
                <a:schemeClr val="accent2"/>
              </a:buClr>
              <a:buSzPct val="70000"/>
              <a:buFont typeface="Wingdings" panose="05000000000000000000" pitchFamily="2" charset="2"/>
              <a:buChar char="¨"/>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marL="2057400" indent="-228600">
              <a:spcBef>
                <a:spcPct val="50000"/>
              </a:spcBef>
              <a:buClr>
                <a:schemeClr val="bg2"/>
              </a:buClr>
              <a:buFont typeface="Wingdings" panose="05000000000000000000" pitchFamily="2" charset="2"/>
              <a:buChar char="§"/>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2514600" indent="-228600" fontAlgn="base">
              <a:spcBef>
                <a:spcPct val="50000"/>
              </a:spcBef>
              <a:spcAft>
                <a:spcPct val="0"/>
              </a:spcAft>
              <a:buClr>
                <a:schemeClr val="bg2"/>
              </a:buClr>
              <a:buFont typeface="Wingdings" panose="05000000000000000000" pitchFamily="2" charset="2"/>
              <a:buChar char="§"/>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2971800" indent="-228600" fontAlgn="base">
              <a:spcBef>
                <a:spcPct val="50000"/>
              </a:spcBef>
              <a:spcAft>
                <a:spcPct val="0"/>
              </a:spcAft>
              <a:buClr>
                <a:schemeClr val="bg2"/>
              </a:buClr>
              <a:buFont typeface="Wingdings" panose="05000000000000000000" pitchFamily="2" charset="2"/>
              <a:buChar char="§"/>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3429000" indent="-228600" fontAlgn="base">
              <a:spcBef>
                <a:spcPct val="50000"/>
              </a:spcBef>
              <a:spcAft>
                <a:spcPct val="0"/>
              </a:spcAft>
              <a:buClr>
                <a:schemeClr val="bg2"/>
              </a:buClr>
              <a:buFont typeface="Wingdings" panose="05000000000000000000" pitchFamily="2" charset="2"/>
              <a:buChar char="§"/>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3886200" indent="-228600" fontAlgn="base">
              <a:spcBef>
                <a:spcPct val="50000"/>
              </a:spcBef>
              <a:spcAft>
                <a:spcPct val="0"/>
              </a:spcAft>
              <a:buClr>
                <a:schemeClr val="bg2"/>
              </a:buClr>
              <a:buFont typeface="Wingdings" panose="05000000000000000000" pitchFamily="2" charset="2"/>
              <a:buChar char="§"/>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a:lnSpc>
                <a:spcPct val="80000"/>
              </a:lnSpc>
              <a:buClr>
                <a:srgbClr val="000066"/>
              </a:buClr>
              <a:buFont typeface="Wingdings" panose="05000000000000000000" pitchFamily="2" charset="2"/>
              <a:buChar char="²"/>
            </a:pPr>
            <a:r>
              <a:rPr lang="zh-CN" altLang="en-US" sz="2400" u="sng"/>
              <a:t>可替换的物理部分</a:t>
            </a:r>
            <a:r>
              <a:rPr lang="zh-CN" altLang="en-US" sz="2400"/>
              <a:t>包括软件代码、脚本或命令行文件，也可以表示运行时的对象，文档，数据库等。</a:t>
            </a:r>
          </a:p>
          <a:p>
            <a:pPr>
              <a:lnSpc>
                <a:spcPct val="105000"/>
              </a:lnSpc>
              <a:buClr>
                <a:srgbClr val="000066"/>
              </a:buClr>
              <a:buFont typeface="Wingdings" panose="05000000000000000000" pitchFamily="2" charset="2"/>
              <a:buChar char="²"/>
            </a:pPr>
            <a:r>
              <a:rPr lang="zh-CN" altLang="en-US" sz="2400" u="sng"/>
              <a:t>节点</a:t>
            </a:r>
            <a:r>
              <a:rPr lang="en-US" altLang="zh-CN" sz="2400" u="sng"/>
              <a:t>(node)</a:t>
            </a:r>
            <a:r>
              <a:rPr lang="zh-CN" altLang="en-US" sz="2400"/>
              <a:t>是运行时的物理对象，代表一个计算机资源。</a:t>
            </a:r>
          </a:p>
          <a:p>
            <a:pPr>
              <a:lnSpc>
                <a:spcPct val="80000"/>
              </a:lnSpc>
            </a:pPr>
            <a:endParaRPr lang="en-US" altLang="zh-CN" sz="2400"/>
          </a:p>
        </p:txBody>
      </p:sp>
    </p:spTree>
    <p:extLst>
      <p:ext uri="{BB962C8B-B14F-4D97-AF65-F5344CB8AC3E}">
        <p14:creationId xmlns:p14="http://schemas.microsoft.com/office/powerpoint/2010/main" val="2060421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a:t>组件图中的关系及解释</a:t>
            </a:r>
          </a:p>
        </p:txBody>
      </p:sp>
      <p:graphicFrame>
        <p:nvGraphicFramePr>
          <p:cNvPr id="108597" name="Group 53"/>
          <p:cNvGraphicFramePr>
            <a:graphicFrameLocks noGrp="1"/>
          </p:cNvGraphicFramePr>
          <p:nvPr/>
        </p:nvGraphicFramePr>
        <p:xfrm>
          <a:off x="685800" y="2514600"/>
          <a:ext cx="7696200" cy="2057401"/>
        </p:xfrm>
        <a:graphic>
          <a:graphicData uri="http://schemas.openxmlformats.org/drawingml/2006/table">
            <a:tbl>
              <a:tblPr/>
              <a:tblGrid>
                <a:gridCol w="1238250">
                  <a:extLst>
                    <a:ext uri="{9D8B030D-6E8A-4147-A177-3AD203B41FA5}">
                      <a16:colId xmlns:a16="http://schemas.microsoft.com/office/drawing/2014/main" val="3707881543"/>
                    </a:ext>
                  </a:extLst>
                </a:gridCol>
                <a:gridCol w="3836988">
                  <a:extLst>
                    <a:ext uri="{9D8B030D-6E8A-4147-A177-3AD203B41FA5}">
                      <a16:colId xmlns:a16="http://schemas.microsoft.com/office/drawing/2014/main" val="544455424"/>
                    </a:ext>
                  </a:extLst>
                </a:gridCol>
                <a:gridCol w="2620962">
                  <a:extLst>
                    <a:ext uri="{9D8B030D-6E8A-4147-A177-3AD203B41FA5}">
                      <a16:colId xmlns:a16="http://schemas.microsoft.com/office/drawing/2014/main" val="2046249440"/>
                    </a:ext>
                  </a:extLst>
                </a:gridCol>
              </a:tblGrid>
              <a:tr h="54610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关系名称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含义</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图例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2735799"/>
                  </a:ext>
                </a:extLst>
              </a:tr>
              <a:tr h="544513">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实现关系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组件向外提供的服务。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9302791"/>
                  </a:ext>
                </a:extLst>
              </a:tr>
              <a:tr h="966788">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依赖关系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组件依赖外部提供的服务</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由组件到接口</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12990786"/>
                  </a:ext>
                </a:extLst>
              </a:tr>
            </a:tbl>
          </a:graphicData>
        </a:graphic>
      </p:graphicFrame>
      <p:grpSp>
        <p:nvGrpSpPr>
          <p:cNvPr id="108590" name="Group 46"/>
          <p:cNvGrpSpPr>
            <a:grpSpLocks noChangeAspect="1"/>
          </p:cNvGrpSpPr>
          <p:nvPr/>
        </p:nvGrpSpPr>
        <p:grpSpPr bwMode="auto">
          <a:xfrm>
            <a:off x="6096000" y="3810000"/>
            <a:ext cx="2087563" cy="409575"/>
            <a:chOff x="1" y="-1"/>
            <a:chExt cx="6545" cy="1234"/>
          </a:xfrm>
        </p:grpSpPr>
        <p:sp>
          <p:nvSpPr>
            <p:cNvPr id="108591" name="AutoShape 47"/>
            <p:cNvSpPr>
              <a:spLocks noChangeAspect="1" noChangeArrowheads="1" noTextEdit="1"/>
            </p:cNvSpPr>
            <p:nvPr/>
          </p:nvSpPr>
          <p:spPr bwMode="auto">
            <a:xfrm>
              <a:off x="1" y="-1"/>
              <a:ext cx="6545" cy="123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8592" name="Line 48"/>
            <p:cNvSpPr>
              <a:spLocks noChangeShapeType="1"/>
            </p:cNvSpPr>
            <p:nvPr/>
          </p:nvSpPr>
          <p:spPr bwMode="auto">
            <a:xfrm flipH="1">
              <a:off x="1" y="616"/>
              <a:ext cx="5891" cy="1"/>
            </a:xfrm>
            <a:prstGeom prst="line">
              <a:avLst/>
            </a:prstGeom>
            <a:noFill/>
            <a:ln w="28575">
              <a:solidFill>
                <a:srgbClr val="000000"/>
              </a:solidFill>
              <a:prstDash val="dash"/>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grpSp>
        <p:nvGrpSpPr>
          <p:cNvPr id="108593" name="Group 49"/>
          <p:cNvGrpSpPr>
            <a:grpSpLocks noChangeAspect="1"/>
          </p:cNvGrpSpPr>
          <p:nvPr/>
        </p:nvGrpSpPr>
        <p:grpSpPr bwMode="auto">
          <a:xfrm>
            <a:off x="5943600" y="3124200"/>
            <a:ext cx="2592388" cy="438150"/>
            <a:chOff x="8150" y="9673"/>
            <a:chExt cx="1980" cy="360"/>
          </a:xfrm>
        </p:grpSpPr>
        <p:sp>
          <p:nvSpPr>
            <p:cNvPr id="108594" name="AutoShape 50"/>
            <p:cNvSpPr>
              <a:spLocks noChangeAspect="1" noChangeArrowheads="1" noTextEdit="1"/>
            </p:cNvSpPr>
            <p:nvPr/>
          </p:nvSpPr>
          <p:spPr bwMode="auto">
            <a:xfrm>
              <a:off x="8150" y="9673"/>
              <a:ext cx="1980" cy="36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8595" name="Line 51"/>
            <p:cNvSpPr>
              <a:spLocks noChangeShapeType="1"/>
            </p:cNvSpPr>
            <p:nvPr/>
          </p:nvSpPr>
          <p:spPr bwMode="auto">
            <a:xfrm>
              <a:off x="8330" y="9852"/>
              <a:ext cx="144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spTree>
    <p:extLst>
      <p:ext uri="{BB962C8B-B14F-4D97-AF65-F5344CB8AC3E}">
        <p14:creationId xmlns:p14="http://schemas.microsoft.com/office/powerpoint/2010/main" val="34180032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a:t>实例</a:t>
            </a:r>
            <a:r>
              <a:rPr lang="en-US" altLang="zh-CN"/>
              <a:t>1</a:t>
            </a:r>
          </a:p>
        </p:txBody>
      </p:sp>
      <p:sp>
        <p:nvSpPr>
          <p:cNvPr id="109571" name="Rectangle 3"/>
          <p:cNvSpPr>
            <a:spLocks noGrp="1" noChangeArrowheads="1"/>
          </p:cNvSpPr>
          <p:nvPr>
            <p:ph type="body" idx="1"/>
          </p:nvPr>
        </p:nvSpPr>
        <p:spPr>
          <a:xfrm>
            <a:off x="457200" y="1828800"/>
            <a:ext cx="8229600" cy="2209800"/>
          </a:xfrm>
        </p:spPr>
        <p:txBody>
          <a:bodyPr/>
          <a:lstStyle/>
          <a:p>
            <a:pPr>
              <a:lnSpc>
                <a:spcPct val="90000"/>
              </a:lnSpc>
            </a:pPr>
            <a:r>
              <a:rPr lang="zh-CN" altLang="en-US"/>
              <a:t>图中的组件名称是</a:t>
            </a:r>
            <a:r>
              <a:rPr lang="en-US" altLang="zh-CN"/>
              <a:t>Dictionary</a:t>
            </a:r>
            <a:r>
              <a:rPr lang="zh-CN" altLang="en-US"/>
              <a:t>字典。</a:t>
            </a:r>
          </a:p>
          <a:p>
            <a:pPr>
              <a:lnSpc>
                <a:spcPct val="90000"/>
              </a:lnSpc>
            </a:pPr>
            <a:r>
              <a:rPr lang="zh-CN" altLang="en-US"/>
              <a:t>该组件向外提供两个接口，即两个服务</a:t>
            </a:r>
            <a:r>
              <a:rPr lang="en-US" altLang="zh-CN"/>
              <a:t>Spell-check</a:t>
            </a:r>
            <a:r>
              <a:rPr lang="zh-CN" altLang="en-US"/>
              <a:t>拼写检查、</a:t>
            </a:r>
            <a:r>
              <a:rPr lang="en-US" altLang="zh-CN"/>
              <a:t>Synonyms</a:t>
            </a:r>
            <a:r>
              <a:rPr lang="zh-CN" altLang="en-US"/>
              <a:t>同义词。</a:t>
            </a:r>
          </a:p>
          <a:p>
            <a:pPr>
              <a:lnSpc>
                <a:spcPct val="90000"/>
              </a:lnSpc>
            </a:pPr>
            <a:endParaRPr lang="en-US" altLang="zh-CN"/>
          </a:p>
        </p:txBody>
      </p:sp>
      <p:pic>
        <p:nvPicPr>
          <p:cNvPr id="109572" name="Picture 4" descr="13-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191000"/>
            <a:ext cx="60198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0991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a:t>实例</a:t>
            </a:r>
            <a:r>
              <a:rPr lang="en-US" altLang="zh-CN"/>
              <a:t>2</a:t>
            </a:r>
          </a:p>
        </p:txBody>
      </p:sp>
      <p:sp>
        <p:nvSpPr>
          <p:cNvPr id="110595" name="Rectangle 3"/>
          <p:cNvSpPr>
            <a:spLocks noGrp="1" noChangeArrowheads="1"/>
          </p:cNvSpPr>
          <p:nvPr>
            <p:ph type="body" idx="1"/>
          </p:nvPr>
        </p:nvSpPr>
        <p:spPr>
          <a:xfrm>
            <a:off x="457200" y="1752600"/>
            <a:ext cx="8229600" cy="2057400"/>
          </a:xfrm>
        </p:spPr>
        <p:txBody>
          <a:bodyPr/>
          <a:lstStyle/>
          <a:p>
            <a:r>
              <a:rPr lang="zh-CN" altLang="en-US" sz="2800"/>
              <a:t>图中</a:t>
            </a:r>
            <a:r>
              <a:rPr lang="zh-CN" altLang="en-US" sz="2800">
                <a:latin typeface="宋体" panose="02010600030101010101" pitchFamily="2" charset="-122"/>
              </a:rPr>
              <a:t>“</a:t>
            </a:r>
            <a:r>
              <a:rPr lang="en-US" altLang="zh-CN" sz="2800"/>
              <a:t>Planner</a:t>
            </a:r>
            <a:r>
              <a:rPr lang="zh-CN" altLang="en-US" sz="2800"/>
              <a:t>计划者</a:t>
            </a:r>
            <a:r>
              <a:rPr lang="zh-CN" altLang="en-US" sz="2800">
                <a:latin typeface="宋体" panose="02010600030101010101" pitchFamily="2" charset="-122"/>
              </a:rPr>
              <a:t>”</a:t>
            </a:r>
            <a:r>
              <a:rPr lang="zh-CN" altLang="en-US" sz="2800"/>
              <a:t>构件向外提供一个</a:t>
            </a:r>
            <a:r>
              <a:rPr lang="zh-CN" altLang="en-US" sz="2800">
                <a:latin typeface="宋体" panose="02010600030101010101" pitchFamily="2" charset="-122"/>
              </a:rPr>
              <a:t>“</a:t>
            </a:r>
            <a:r>
              <a:rPr lang="en-US" altLang="zh-CN" sz="2800"/>
              <a:t>update</a:t>
            </a:r>
            <a:r>
              <a:rPr lang="zh-CN" altLang="en-US" sz="2800"/>
              <a:t>更新</a:t>
            </a:r>
            <a:r>
              <a:rPr lang="zh-CN" altLang="en-US" sz="2800">
                <a:latin typeface="宋体" panose="02010600030101010101" pitchFamily="2" charset="-122"/>
              </a:rPr>
              <a:t>”</a:t>
            </a:r>
            <a:r>
              <a:rPr lang="zh-CN" altLang="en-US" sz="2800"/>
              <a:t>接口服务。</a:t>
            </a:r>
          </a:p>
          <a:p>
            <a:r>
              <a:rPr lang="zh-CN" altLang="en-US" sz="2800"/>
              <a:t>同时，该构件要求外部接口提供一个</a:t>
            </a:r>
            <a:r>
              <a:rPr lang="zh-CN" altLang="en-US" sz="2800">
                <a:latin typeface="宋体" panose="02010600030101010101" pitchFamily="2" charset="-122"/>
              </a:rPr>
              <a:t>“</a:t>
            </a:r>
            <a:r>
              <a:rPr lang="en-US" altLang="zh-CN" sz="2800"/>
              <a:t>Reservations</a:t>
            </a:r>
            <a:r>
              <a:rPr lang="zh-CN" altLang="en-US" sz="2800"/>
              <a:t>预定</a:t>
            </a:r>
            <a:r>
              <a:rPr lang="zh-CN" altLang="en-US" sz="2800">
                <a:latin typeface="宋体" panose="02010600030101010101" pitchFamily="2" charset="-122"/>
              </a:rPr>
              <a:t>”</a:t>
            </a:r>
            <a:r>
              <a:rPr lang="zh-CN" altLang="en-US" sz="2800"/>
              <a:t>服务。</a:t>
            </a:r>
          </a:p>
        </p:txBody>
      </p:sp>
      <p:pic>
        <p:nvPicPr>
          <p:cNvPr id="110596" name="Picture 4" descr="13-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886200"/>
            <a:ext cx="434340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9482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zh-CN" altLang="en-US"/>
              <a:t>实例</a:t>
            </a:r>
            <a:r>
              <a:rPr lang="en-US" altLang="zh-CN"/>
              <a:t>3</a:t>
            </a:r>
          </a:p>
        </p:txBody>
      </p:sp>
      <p:pic>
        <p:nvPicPr>
          <p:cNvPr id="111620" name="Picture 4" descr="3-7"/>
          <p:cNvPicPr>
            <a:picLocks noChangeAspect="1" noChangeArrowheads="1"/>
          </p:cNvPicPr>
          <p:nvPr/>
        </p:nvPicPr>
        <p:blipFill>
          <a:blip r:embed="rId2">
            <a:extLst>
              <a:ext uri="{28A0092B-C50C-407E-A947-70E740481C1C}">
                <a14:useLocalDpi xmlns:a14="http://schemas.microsoft.com/office/drawing/2010/main" val="0"/>
              </a:ext>
            </a:extLst>
          </a:blip>
          <a:srcRect l="6154"/>
          <a:stretch>
            <a:fillRect/>
          </a:stretch>
        </p:blipFill>
        <p:spPr bwMode="auto">
          <a:xfrm>
            <a:off x="3352800" y="609600"/>
            <a:ext cx="5762625"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1" name="Rectangle 5"/>
          <p:cNvSpPr>
            <a:spLocks noGrp="1" noChangeArrowheads="1"/>
          </p:cNvSpPr>
          <p:nvPr>
            <p:ph type="body" idx="1"/>
          </p:nvPr>
        </p:nvSpPr>
        <p:spPr>
          <a:xfrm>
            <a:off x="0" y="1676400"/>
            <a:ext cx="3581400" cy="4953000"/>
          </a:xfrm>
          <a:noFill/>
          <a:ln/>
        </p:spPr>
        <p:txBody>
          <a:bodyPr/>
          <a:lstStyle/>
          <a:p>
            <a:pPr>
              <a:lnSpc>
                <a:spcPct val="80000"/>
              </a:lnSpc>
            </a:pPr>
            <a:r>
              <a:rPr lang="zh-CN" altLang="en-US" sz="2200"/>
              <a:t>情景一：</a:t>
            </a:r>
          </a:p>
          <a:p>
            <a:pPr>
              <a:lnSpc>
                <a:spcPct val="80000"/>
              </a:lnSpc>
            </a:pPr>
            <a:r>
              <a:rPr lang="zh-CN" altLang="en-US" sz="2200"/>
              <a:t>购买个人票可以通过公用信息亭订购也可直接向售票员购买，但购买团体票只能通过售票员。</a:t>
            </a:r>
          </a:p>
          <a:p>
            <a:pPr>
              <a:lnSpc>
                <a:spcPct val="80000"/>
              </a:lnSpc>
            </a:pPr>
            <a:r>
              <a:rPr lang="zh-CN" altLang="en-US" sz="2200"/>
              <a:t>情景二：</a:t>
            </a:r>
          </a:p>
          <a:p>
            <a:pPr>
              <a:lnSpc>
                <a:spcPct val="80000"/>
              </a:lnSpc>
            </a:pPr>
            <a:r>
              <a:rPr lang="zh-CN" altLang="en-US" sz="2200"/>
              <a:t>买票的人可以根据任意选择预订销售或个人销售或团体销售中的一种方式，售票处为了方便销售，需要信用卡付款服务的支持，同时也必然需要票数据库处在有票可卖的状况中。</a:t>
            </a:r>
          </a:p>
        </p:txBody>
      </p:sp>
    </p:spTree>
    <p:extLst>
      <p:ext uri="{BB962C8B-B14F-4D97-AF65-F5344CB8AC3E}">
        <p14:creationId xmlns:p14="http://schemas.microsoft.com/office/powerpoint/2010/main" val="242085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a:t>2</a:t>
            </a:r>
            <a:r>
              <a:rPr lang="zh-CN" altLang="en-US"/>
              <a:t>、用例图</a:t>
            </a:r>
          </a:p>
        </p:txBody>
      </p:sp>
      <p:sp>
        <p:nvSpPr>
          <p:cNvPr id="74755" name="Rectangle 3"/>
          <p:cNvSpPr>
            <a:spLocks noGrp="1" noChangeArrowheads="1"/>
          </p:cNvSpPr>
          <p:nvPr>
            <p:ph type="body" idx="1"/>
          </p:nvPr>
        </p:nvSpPr>
        <p:spPr>
          <a:xfrm>
            <a:off x="457200" y="1828800"/>
            <a:ext cx="8229600" cy="3886200"/>
          </a:xfrm>
        </p:spPr>
        <p:txBody>
          <a:bodyPr/>
          <a:lstStyle/>
          <a:p>
            <a:r>
              <a:rPr lang="zh-CN" altLang="en-US"/>
              <a:t>建立用例视图分为以下几个步骤：</a:t>
            </a:r>
          </a:p>
          <a:p>
            <a:pPr>
              <a:buFont typeface="Wingdings" panose="05000000000000000000" pitchFamily="2" charset="2"/>
              <a:buNone/>
            </a:pPr>
            <a:r>
              <a:rPr lang="en-US" altLang="zh-CN"/>
              <a:t>1</a:t>
            </a:r>
            <a:r>
              <a:rPr lang="zh-CN" altLang="en-US"/>
              <a:t>、确定参与者（角色、</a:t>
            </a:r>
            <a:r>
              <a:rPr lang="en-US" altLang="zh-CN"/>
              <a:t>Actor</a:t>
            </a:r>
            <a:r>
              <a:rPr lang="zh-CN" altLang="en-US"/>
              <a:t>）</a:t>
            </a:r>
          </a:p>
          <a:p>
            <a:pPr>
              <a:buFont typeface="Wingdings" panose="05000000000000000000" pitchFamily="2" charset="2"/>
              <a:buNone/>
            </a:pPr>
            <a:r>
              <a:rPr lang="en-US" altLang="zh-CN"/>
              <a:t>2</a:t>
            </a:r>
            <a:r>
              <a:rPr lang="zh-CN" altLang="en-US"/>
              <a:t>、创建用例（</a:t>
            </a:r>
            <a:r>
              <a:rPr lang="en-US" altLang="zh-CN"/>
              <a:t>UseCase</a:t>
            </a:r>
            <a:r>
              <a:rPr lang="zh-CN" altLang="en-US"/>
              <a:t>）</a:t>
            </a:r>
          </a:p>
          <a:p>
            <a:pPr>
              <a:buFont typeface="Wingdings" panose="05000000000000000000" pitchFamily="2" charset="2"/>
              <a:buNone/>
            </a:pPr>
            <a:r>
              <a:rPr lang="en-US" altLang="zh-CN"/>
              <a:t>3</a:t>
            </a:r>
            <a:r>
              <a:rPr lang="zh-CN" altLang="en-US"/>
              <a:t>、创建参与者</a:t>
            </a:r>
            <a:r>
              <a:rPr lang="en-US" altLang="zh-CN">
                <a:latin typeface="宋体" panose="02010600030101010101" pitchFamily="2" charset="-122"/>
              </a:rPr>
              <a:t>—</a:t>
            </a:r>
            <a:r>
              <a:rPr lang="zh-CN" altLang="en-US"/>
              <a:t>用例关系图</a:t>
            </a:r>
          </a:p>
        </p:txBody>
      </p:sp>
      <p:pic>
        <p:nvPicPr>
          <p:cNvPr id="74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800600"/>
            <a:ext cx="452755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78445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a:t>9</a:t>
            </a:r>
            <a:r>
              <a:rPr lang="zh-CN" altLang="en-US"/>
              <a:t>、部署图</a:t>
            </a:r>
          </a:p>
        </p:txBody>
      </p:sp>
      <p:sp>
        <p:nvSpPr>
          <p:cNvPr id="84995" name="Rectangle 3"/>
          <p:cNvSpPr>
            <a:spLocks noGrp="1" noChangeArrowheads="1"/>
          </p:cNvSpPr>
          <p:nvPr>
            <p:ph type="body" idx="1"/>
          </p:nvPr>
        </p:nvSpPr>
        <p:spPr>
          <a:xfrm>
            <a:off x="457200" y="1752600"/>
            <a:ext cx="8229600" cy="1143000"/>
          </a:xfrm>
        </p:spPr>
        <p:txBody>
          <a:bodyPr/>
          <a:lstStyle/>
          <a:p>
            <a:r>
              <a:rPr lang="zh-CN" altLang="en-US"/>
              <a:t>部署图用于静态建模，是表示运行时过程节点结构、构件实例及其对象结构的图。</a:t>
            </a:r>
          </a:p>
          <a:p>
            <a:endParaRPr lang="en-US" altLang="zh-CN"/>
          </a:p>
        </p:txBody>
      </p:sp>
      <p:pic>
        <p:nvPicPr>
          <p:cNvPr id="849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873375"/>
            <a:ext cx="5334000"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847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zh-CN" altLang="en-US"/>
              <a:t>部署图中的事物及解释</a:t>
            </a:r>
          </a:p>
        </p:txBody>
      </p:sp>
      <p:sp>
        <p:nvSpPr>
          <p:cNvPr id="112644" name="Line 4"/>
          <p:cNvSpPr>
            <a:spLocks noChangeShapeType="1"/>
          </p:cNvSpPr>
          <p:nvPr/>
        </p:nvSpPr>
        <p:spPr bwMode="auto">
          <a:xfrm>
            <a:off x="5053013" y="4071938"/>
            <a:ext cx="1587" cy="158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45" name="Line 5"/>
          <p:cNvSpPr>
            <a:spLocks noChangeShapeType="1"/>
          </p:cNvSpPr>
          <p:nvPr/>
        </p:nvSpPr>
        <p:spPr bwMode="auto">
          <a:xfrm>
            <a:off x="5053013" y="4529138"/>
            <a:ext cx="1587" cy="158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2688" name="Group 48"/>
          <p:cNvGraphicFramePr>
            <a:graphicFrameLocks noGrp="1"/>
          </p:cNvGraphicFramePr>
          <p:nvPr/>
        </p:nvGraphicFramePr>
        <p:xfrm>
          <a:off x="304800" y="1676400"/>
          <a:ext cx="8305800" cy="4670743"/>
        </p:xfrm>
        <a:graphic>
          <a:graphicData uri="http://schemas.openxmlformats.org/drawingml/2006/table">
            <a:tbl>
              <a:tblPr/>
              <a:tblGrid>
                <a:gridCol w="1295400">
                  <a:extLst>
                    <a:ext uri="{9D8B030D-6E8A-4147-A177-3AD203B41FA5}">
                      <a16:colId xmlns:a16="http://schemas.microsoft.com/office/drawing/2014/main" val="2536524260"/>
                    </a:ext>
                  </a:extLst>
                </a:gridCol>
                <a:gridCol w="4572000">
                  <a:extLst>
                    <a:ext uri="{9D8B030D-6E8A-4147-A177-3AD203B41FA5}">
                      <a16:colId xmlns:a16="http://schemas.microsoft.com/office/drawing/2014/main" val="2637426240"/>
                    </a:ext>
                  </a:extLst>
                </a:gridCol>
                <a:gridCol w="2438400">
                  <a:extLst>
                    <a:ext uri="{9D8B030D-6E8A-4147-A177-3AD203B41FA5}">
                      <a16:colId xmlns:a16="http://schemas.microsoft.com/office/drawing/2014/main" val="7158925"/>
                    </a:ext>
                  </a:extLst>
                </a:gridCol>
              </a:tblGrid>
              <a:tr h="44450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事物名称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解释</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图例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3111577"/>
                  </a:ext>
                </a:extLst>
              </a:tr>
              <a:tr h="1541463">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节点</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节点用一长方体表示。</a:t>
                      </a:r>
                    </a:p>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节点代表一个至少有存储空间和执行能力的计算资源。</a:t>
                      </a:r>
                    </a:p>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节点包括计算设备和</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至少商业模型中的</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人力资源或者机械处理资源，可以用描述符或实例代表。</a:t>
                      </a:r>
                    </a:p>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节点定义了运行时对象和构件实例</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如图中的</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Planner</a:t>
                      </a: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构件实例</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驻留的位置。</a:t>
                      </a:r>
                      <a:endParaRPr kumimoji="0" lang="ja-JP" altLang="en-US"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88369470"/>
                  </a:ext>
                </a:extLst>
              </a:tr>
              <a:tr h="538163">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组件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Times New Roman" panose="02020603050405020304" pitchFamily="18" charset="0"/>
                        </a:rPr>
                        <a:t>系统中可替换的物理部分。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1502973"/>
                  </a:ext>
                </a:extLst>
              </a:tr>
              <a:tr h="43180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接口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外部可访问的服务。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25644191"/>
                  </a:ext>
                </a:extLst>
              </a:tr>
              <a:tr h="55880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组件实例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组件的一个实例。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1060846"/>
                  </a:ext>
                </a:extLst>
              </a:tr>
            </a:tbl>
          </a:graphicData>
        </a:graphic>
      </p:graphicFrame>
      <p:grpSp>
        <p:nvGrpSpPr>
          <p:cNvPr id="112673" name="Group 33"/>
          <p:cNvGrpSpPr>
            <a:grpSpLocks noChangeAspect="1"/>
          </p:cNvGrpSpPr>
          <p:nvPr/>
        </p:nvGrpSpPr>
        <p:grpSpPr bwMode="auto">
          <a:xfrm>
            <a:off x="6573838" y="4953000"/>
            <a:ext cx="1427162" cy="368300"/>
            <a:chOff x="2281" y="2635"/>
            <a:chExt cx="2150" cy="804"/>
          </a:xfrm>
        </p:grpSpPr>
        <p:sp>
          <p:nvSpPr>
            <p:cNvPr id="112674" name="AutoShape 34"/>
            <p:cNvSpPr>
              <a:spLocks noChangeAspect="1" noChangeArrowheads="1" noTextEdit="1"/>
            </p:cNvSpPr>
            <p:nvPr/>
          </p:nvSpPr>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112675" name="Picture 35" descr="13-60"/>
            <p:cNvPicPr>
              <a:picLocks noChangeAspect="1" noChangeArrowheads="1"/>
            </p:cNvPicPr>
            <p:nvPr/>
          </p:nvPicPr>
          <p:blipFill>
            <a:blip r:embed="rId2">
              <a:extLst>
                <a:ext uri="{28A0092B-C50C-407E-A947-70E740481C1C}">
                  <a14:useLocalDpi xmlns:a14="http://schemas.microsoft.com/office/drawing/2010/main" val="0"/>
                </a:ext>
              </a:extLst>
            </a:blip>
            <a:srcRect l="1152" t="6786" r="50000" b="39151"/>
            <a:stretch>
              <a:fillRect/>
            </a:stretch>
          </p:blipFill>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pic>
      </p:grpSp>
      <p:pic>
        <p:nvPicPr>
          <p:cNvPr id="112676"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895600"/>
            <a:ext cx="2138363" cy="858838"/>
          </a:xfrm>
          <a:prstGeom prst="rect">
            <a:avLst/>
          </a:prstGeom>
          <a:noFill/>
          <a:extLst>
            <a:ext uri="{909E8E84-426E-40DD-AFC4-6F175D3DCCD1}">
              <a14:hiddenFill xmlns:a14="http://schemas.microsoft.com/office/drawing/2010/main">
                <a:solidFill>
                  <a:srgbClr val="FFFFFF"/>
                </a:solidFill>
              </a14:hiddenFill>
            </a:ext>
          </a:extLst>
        </p:spPr>
      </p:pic>
      <p:grpSp>
        <p:nvGrpSpPr>
          <p:cNvPr id="112677" name="Group 37"/>
          <p:cNvGrpSpPr>
            <a:grpSpLocks noChangeAspect="1"/>
          </p:cNvGrpSpPr>
          <p:nvPr/>
        </p:nvGrpSpPr>
        <p:grpSpPr bwMode="auto">
          <a:xfrm>
            <a:off x="6607175" y="5402263"/>
            <a:ext cx="1393825" cy="312737"/>
            <a:chOff x="2281" y="2635"/>
            <a:chExt cx="1498" cy="326"/>
          </a:xfrm>
        </p:grpSpPr>
        <p:sp>
          <p:nvSpPr>
            <p:cNvPr id="112678" name="AutoShape 38"/>
            <p:cNvSpPr>
              <a:spLocks noChangeAspect="1" noChangeArrowheads="1" noTextEdit="1"/>
            </p:cNvSpPr>
            <p:nvPr/>
          </p:nvSpPr>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112679" name="Picture 39" descr="13-60"/>
            <p:cNvPicPr>
              <a:picLocks noChangeAspect="1" noChangeArrowheads="1"/>
            </p:cNvPicPr>
            <p:nvPr/>
          </p:nvPicPr>
          <p:blipFill>
            <a:blip r:embed="rId2">
              <a:extLst>
                <a:ext uri="{28A0092B-C50C-407E-A947-70E740481C1C}">
                  <a14:useLocalDpi xmlns:a14="http://schemas.microsoft.com/office/drawing/2010/main" val="0"/>
                </a:ext>
              </a:extLst>
            </a:blip>
            <a:srcRect l="71954" t="10898" b="70993"/>
            <a:stretch>
              <a:fillRect/>
            </a:stretch>
          </p:blipFill>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2680" name="Group 40"/>
          <p:cNvGrpSpPr>
            <a:grpSpLocks noChangeAspect="1"/>
          </p:cNvGrpSpPr>
          <p:nvPr/>
        </p:nvGrpSpPr>
        <p:grpSpPr bwMode="auto">
          <a:xfrm>
            <a:off x="6705600" y="5867400"/>
            <a:ext cx="1323975" cy="473075"/>
            <a:chOff x="2281" y="2635"/>
            <a:chExt cx="1571" cy="544"/>
          </a:xfrm>
        </p:grpSpPr>
        <p:sp>
          <p:nvSpPr>
            <p:cNvPr id="112681" name="AutoShape 41"/>
            <p:cNvSpPr>
              <a:spLocks noChangeAspect="1" noChangeArrowheads="1" noTextEdit="1"/>
            </p:cNvSpPr>
            <p:nvPr/>
          </p:nvSpPr>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112682" name="Picture 42" descr="13-61"/>
            <p:cNvPicPr>
              <a:picLocks noChangeAspect="1" noChangeArrowheads="1"/>
            </p:cNvPicPr>
            <p:nvPr/>
          </p:nvPicPr>
          <p:blipFill>
            <a:blip r:embed="rId4">
              <a:extLst>
                <a:ext uri="{28A0092B-C50C-407E-A947-70E740481C1C}">
                  <a14:useLocalDpi xmlns:a14="http://schemas.microsoft.com/office/drawing/2010/main" val="0"/>
                </a:ext>
              </a:extLst>
            </a:blip>
            <a:srcRect l="51648" t="23450" r="16473" b="47285"/>
            <a:stretch>
              <a:fillRect/>
            </a:stretch>
          </p:blipFill>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27978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zh-CN" altLang="en-US"/>
              <a:t>部署图中的关系及解释</a:t>
            </a:r>
          </a:p>
        </p:txBody>
      </p:sp>
      <p:sp>
        <p:nvSpPr>
          <p:cNvPr id="113668" name="Line 4"/>
          <p:cNvSpPr>
            <a:spLocks noChangeShapeType="1"/>
          </p:cNvSpPr>
          <p:nvPr/>
        </p:nvSpPr>
        <p:spPr bwMode="auto">
          <a:xfrm>
            <a:off x="4900613" y="32893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69" name="Line 5"/>
          <p:cNvSpPr>
            <a:spLocks noChangeShapeType="1"/>
          </p:cNvSpPr>
          <p:nvPr/>
        </p:nvSpPr>
        <p:spPr bwMode="auto">
          <a:xfrm>
            <a:off x="4900613" y="37465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3710" name="Group 46"/>
          <p:cNvGraphicFramePr>
            <a:graphicFrameLocks noGrp="1"/>
          </p:cNvGraphicFramePr>
          <p:nvPr/>
        </p:nvGraphicFramePr>
        <p:xfrm>
          <a:off x="381000" y="1828800"/>
          <a:ext cx="8256588" cy="2409190"/>
        </p:xfrm>
        <a:graphic>
          <a:graphicData uri="http://schemas.openxmlformats.org/drawingml/2006/table">
            <a:tbl>
              <a:tblPr/>
              <a:tblGrid>
                <a:gridCol w="1296988">
                  <a:extLst>
                    <a:ext uri="{9D8B030D-6E8A-4147-A177-3AD203B41FA5}">
                      <a16:colId xmlns:a16="http://schemas.microsoft.com/office/drawing/2014/main" val="2931041451"/>
                    </a:ext>
                  </a:extLst>
                </a:gridCol>
                <a:gridCol w="4287837">
                  <a:extLst>
                    <a:ext uri="{9D8B030D-6E8A-4147-A177-3AD203B41FA5}">
                      <a16:colId xmlns:a16="http://schemas.microsoft.com/office/drawing/2014/main" val="505677110"/>
                    </a:ext>
                  </a:extLst>
                </a:gridCol>
                <a:gridCol w="2671763">
                  <a:extLst>
                    <a:ext uri="{9D8B030D-6E8A-4147-A177-3AD203B41FA5}">
                      <a16:colId xmlns:a16="http://schemas.microsoft.com/office/drawing/2014/main" val="1444912304"/>
                    </a:ext>
                  </a:extLst>
                </a:gridCol>
              </a:tblGrid>
              <a:tr h="42545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关系名称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解释</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图例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19325248"/>
                  </a:ext>
                </a:extLst>
              </a:tr>
              <a:tr h="42545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实现关系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组件向外提供服务。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节点内</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9004358"/>
                  </a:ext>
                </a:extLst>
              </a:tr>
              <a:tr h="42545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依赖关系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组件依赖外部提供的服务</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由组件到接口</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23818355"/>
                  </a:ext>
                </a:extLst>
              </a:tr>
              <a:tr h="42545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关联关系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通信关联。</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节点间</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15317412"/>
                  </a:ext>
                </a:extLst>
              </a:tr>
              <a:tr h="43180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其他关系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对象的移动</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一个位置到另一个位置</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9466152"/>
                  </a:ext>
                </a:extLst>
              </a:tr>
            </a:tbl>
          </a:graphicData>
        </a:graphic>
      </p:graphicFrame>
      <p:grpSp>
        <p:nvGrpSpPr>
          <p:cNvPr id="113696" name="Group 32"/>
          <p:cNvGrpSpPr>
            <a:grpSpLocks noChangeAspect="1"/>
          </p:cNvGrpSpPr>
          <p:nvPr/>
        </p:nvGrpSpPr>
        <p:grpSpPr bwMode="auto">
          <a:xfrm>
            <a:off x="6705600" y="2819400"/>
            <a:ext cx="2087563" cy="409575"/>
            <a:chOff x="1" y="-1"/>
            <a:chExt cx="6545" cy="1234"/>
          </a:xfrm>
        </p:grpSpPr>
        <p:sp>
          <p:nvSpPr>
            <p:cNvPr id="113697" name="AutoShape 33"/>
            <p:cNvSpPr>
              <a:spLocks noChangeAspect="1" noChangeArrowheads="1" noTextEdit="1"/>
            </p:cNvSpPr>
            <p:nvPr/>
          </p:nvSpPr>
          <p:spPr bwMode="auto">
            <a:xfrm>
              <a:off x="1" y="-1"/>
              <a:ext cx="6545" cy="123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698" name="Line 34"/>
            <p:cNvSpPr>
              <a:spLocks noChangeShapeType="1"/>
            </p:cNvSpPr>
            <p:nvPr/>
          </p:nvSpPr>
          <p:spPr bwMode="auto">
            <a:xfrm flipH="1">
              <a:off x="1" y="616"/>
              <a:ext cx="5891" cy="1"/>
            </a:xfrm>
            <a:prstGeom prst="line">
              <a:avLst/>
            </a:prstGeom>
            <a:noFill/>
            <a:ln w="28575">
              <a:solidFill>
                <a:srgbClr val="000000"/>
              </a:solidFill>
              <a:prstDash val="dash"/>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grpSp>
        <p:nvGrpSpPr>
          <p:cNvPr id="113699" name="Group 35"/>
          <p:cNvGrpSpPr>
            <a:grpSpLocks/>
          </p:cNvGrpSpPr>
          <p:nvPr/>
        </p:nvGrpSpPr>
        <p:grpSpPr bwMode="auto">
          <a:xfrm>
            <a:off x="6705600" y="3903663"/>
            <a:ext cx="2087563" cy="439737"/>
            <a:chOff x="4105" y="3657"/>
            <a:chExt cx="1315" cy="277"/>
          </a:xfrm>
        </p:grpSpPr>
        <p:grpSp>
          <p:nvGrpSpPr>
            <p:cNvPr id="113700" name="Group 36"/>
            <p:cNvGrpSpPr>
              <a:grpSpLocks noChangeAspect="1"/>
            </p:cNvGrpSpPr>
            <p:nvPr/>
          </p:nvGrpSpPr>
          <p:grpSpPr bwMode="auto">
            <a:xfrm>
              <a:off x="4105" y="3657"/>
              <a:ext cx="1315" cy="258"/>
              <a:chOff x="1" y="-1"/>
              <a:chExt cx="6545" cy="1234"/>
            </a:xfrm>
          </p:grpSpPr>
          <p:sp>
            <p:nvSpPr>
              <p:cNvPr id="113701" name="AutoShape 37"/>
              <p:cNvSpPr>
                <a:spLocks noChangeAspect="1" noChangeArrowheads="1" noTextEdit="1"/>
              </p:cNvSpPr>
              <p:nvPr/>
            </p:nvSpPr>
            <p:spPr bwMode="auto">
              <a:xfrm>
                <a:off x="1" y="-1"/>
                <a:ext cx="6545" cy="123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02" name="Line 38"/>
              <p:cNvSpPr>
                <a:spLocks noChangeShapeType="1"/>
              </p:cNvSpPr>
              <p:nvPr/>
            </p:nvSpPr>
            <p:spPr bwMode="auto">
              <a:xfrm flipH="1">
                <a:off x="1" y="616"/>
                <a:ext cx="5891" cy="1"/>
              </a:xfrm>
              <a:prstGeom prst="line">
                <a:avLst/>
              </a:prstGeom>
              <a:noFill/>
              <a:ln w="28575">
                <a:solidFill>
                  <a:srgbClr val="000000"/>
                </a:solidFill>
                <a:prstDash val="dash"/>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pic>
          <p:nvPicPr>
            <p:cNvPr id="113703" name="Picture 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 y="3838"/>
              <a:ext cx="432" cy="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3704" name="Group 40"/>
          <p:cNvGrpSpPr>
            <a:grpSpLocks noChangeAspect="1"/>
          </p:cNvGrpSpPr>
          <p:nvPr/>
        </p:nvGrpSpPr>
        <p:grpSpPr bwMode="auto">
          <a:xfrm>
            <a:off x="6553200" y="3352800"/>
            <a:ext cx="2520950" cy="438150"/>
            <a:chOff x="8150" y="9673"/>
            <a:chExt cx="1980" cy="360"/>
          </a:xfrm>
        </p:grpSpPr>
        <p:sp>
          <p:nvSpPr>
            <p:cNvPr id="113705" name="AutoShape 41"/>
            <p:cNvSpPr>
              <a:spLocks noChangeAspect="1" noChangeArrowheads="1" noTextEdit="1"/>
            </p:cNvSpPr>
            <p:nvPr/>
          </p:nvSpPr>
          <p:spPr bwMode="auto">
            <a:xfrm>
              <a:off x="8150" y="9673"/>
              <a:ext cx="1980" cy="36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06" name="Line 42"/>
            <p:cNvSpPr>
              <a:spLocks noChangeShapeType="1"/>
            </p:cNvSpPr>
            <p:nvPr/>
          </p:nvSpPr>
          <p:spPr bwMode="auto">
            <a:xfrm>
              <a:off x="8330" y="9852"/>
              <a:ext cx="144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grpSp>
        <p:nvGrpSpPr>
          <p:cNvPr id="113707" name="Group 43"/>
          <p:cNvGrpSpPr>
            <a:grpSpLocks noChangeAspect="1"/>
          </p:cNvGrpSpPr>
          <p:nvPr/>
        </p:nvGrpSpPr>
        <p:grpSpPr bwMode="auto">
          <a:xfrm>
            <a:off x="6580188" y="2286000"/>
            <a:ext cx="2520950" cy="438150"/>
            <a:chOff x="8150" y="9673"/>
            <a:chExt cx="1980" cy="360"/>
          </a:xfrm>
        </p:grpSpPr>
        <p:sp>
          <p:nvSpPr>
            <p:cNvPr id="113708" name="AutoShape 44"/>
            <p:cNvSpPr>
              <a:spLocks noChangeAspect="1" noChangeArrowheads="1" noTextEdit="1"/>
            </p:cNvSpPr>
            <p:nvPr/>
          </p:nvSpPr>
          <p:spPr bwMode="auto">
            <a:xfrm>
              <a:off x="8150" y="9673"/>
              <a:ext cx="1980" cy="36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09" name="Line 45"/>
            <p:cNvSpPr>
              <a:spLocks noChangeShapeType="1"/>
            </p:cNvSpPr>
            <p:nvPr/>
          </p:nvSpPr>
          <p:spPr bwMode="auto">
            <a:xfrm>
              <a:off x="8330" y="9852"/>
              <a:ext cx="144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spTree>
    <p:extLst>
      <p:ext uri="{BB962C8B-B14F-4D97-AF65-F5344CB8AC3E}">
        <p14:creationId xmlns:p14="http://schemas.microsoft.com/office/powerpoint/2010/main" val="5008412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zh-CN" altLang="en-US"/>
              <a:t>实例</a:t>
            </a:r>
            <a:r>
              <a:rPr lang="en-US" altLang="zh-CN"/>
              <a:t>1 </a:t>
            </a:r>
            <a:r>
              <a:rPr lang="zh-CN" altLang="en-US"/>
              <a:t>实例层部署图</a:t>
            </a:r>
          </a:p>
        </p:txBody>
      </p:sp>
      <p:sp>
        <p:nvSpPr>
          <p:cNvPr id="114691" name="Rectangle 3"/>
          <p:cNvSpPr>
            <a:spLocks noGrp="1" noChangeArrowheads="1"/>
          </p:cNvSpPr>
          <p:nvPr>
            <p:ph type="body" idx="1"/>
          </p:nvPr>
        </p:nvSpPr>
        <p:spPr>
          <a:xfrm>
            <a:off x="457200" y="1981200"/>
            <a:ext cx="2743200" cy="3886200"/>
          </a:xfrm>
        </p:spPr>
        <p:txBody>
          <a:bodyPr/>
          <a:lstStyle/>
          <a:p>
            <a:r>
              <a:rPr lang="zh-CN" altLang="en-US"/>
              <a:t>实例层部署图描述各节点和它们之间的连接。</a:t>
            </a:r>
          </a:p>
          <a:p>
            <a:endParaRPr lang="en-US" altLang="zh-CN"/>
          </a:p>
        </p:txBody>
      </p:sp>
      <p:pic>
        <p:nvPicPr>
          <p:cNvPr id="114692" name="Picture 4" descr="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398713"/>
            <a:ext cx="5638800"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50651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550888" y="28956"/>
            <a:ext cx="7772400" cy="1609344"/>
          </a:xfrm>
        </p:spPr>
        <p:txBody>
          <a:bodyPr/>
          <a:lstStyle/>
          <a:p>
            <a:r>
              <a:rPr lang="zh-CN" altLang="en-US" dirty="0"/>
              <a:t>实例</a:t>
            </a:r>
            <a:r>
              <a:rPr lang="en-US" altLang="zh-CN" dirty="0"/>
              <a:t>2 </a:t>
            </a:r>
            <a:r>
              <a:rPr lang="zh-CN" altLang="en-US" dirty="0"/>
              <a:t>描述层部署图</a:t>
            </a:r>
          </a:p>
        </p:txBody>
      </p:sp>
      <p:sp>
        <p:nvSpPr>
          <p:cNvPr id="115715" name="Rectangle 3"/>
          <p:cNvSpPr>
            <a:spLocks noGrp="1" noChangeArrowheads="1"/>
          </p:cNvSpPr>
          <p:nvPr>
            <p:ph type="body" idx="1"/>
          </p:nvPr>
        </p:nvSpPr>
        <p:spPr>
          <a:xfrm>
            <a:off x="304800" y="1828800"/>
            <a:ext cx="3048000" cy="1828800"/>
          </a:xfrm>
        </p:spPr>
        <p:txBody>
          <a:bodyPr/>
          <a:lstStyle/>
          <a:p>
            <a:r>
              <a:rPr lang="zh-CN" altLang="en-US" sz="2800"/>
              <a:t>描述层部署图表示了系统中的各节点和每个节点包含的组件。</a:t>
            </a:r>
          </a:p>
        </p:txBody>
      </p:sp>
      <p:pic>
        <p:nvPicPr>
          <p:cNvPr id="115716" name="Picture 4" descr="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828800"/>
            <a:ext cx="5486400" cy="458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7" name="Rectangle 5"/>
          <p:cNvSpPr>
            <a:spLocks noChangeArrowheads="1"/>
          </p:cNvSpPr>
          <p:nvPr/>
        </p:nvSpPr>
        <p:spPr bwMode="auto">
          <a:xfrm>
            <a:off x="152400" y="4038600"/>
            <a:ext cx="3505200"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000066"/>
                </a:solidFill>
                <a:effectLst>
                  <a:outerShdw blurRad="38100" dist="38100" dir="2700000" algn="tl">
                    <a:srgbClr val="C0C0C0"/>
                  </a:outerShdw>
                </a:effectLst>
              </a:rPr>
              <a:t>图中</a:t>
            </a:r>
            <a:r>
              <a:rPr kumimoji="1" lang="zh-CN" altLang="en-US" b="1">
                <a:solidFill>
                  <a:srgbClr val="800000"/>
                </a:solidFill>
                <a:effectLst>
                  <a:outerShdw blurRad="38100" dist="38100" dir="2700000" algn="tl">
                    <a:srgbClr val="C0C0C0"/>
                  </a:outerShdw>
                </a:effectLst>
              </a:rPr>
              <a:t>顾客购票</a:t>
            </a:r>
            <a:r>
              <a:rPr kumimoji="1" lang="zh-CN" altLang="en-US" b="1">
                <a:solidFill>
                  <a:srgbClr val="000066"/>
                </a:solidFill>
                <a:effectLst>
                  <a:outerShdw blurRad="38100" dist="38100" dir="2700000" algn="tl">
                    <a:srgbClr val="C0C0C0"/>
                  </a:outerShdw>
                </a:effectLst>
              </a:rPr>
              <a:t>的情景如下：</a:t>
            </a:r>
          </a:p>
          <a:p>
            <a:r>
              <a:rPr kumimoji="1" lang="zh-CN" altLang="en-US" b="1">
                <a:solidFill>
                  <a:srgbClr val="000066"/>
                </a:solidFill>
                <a:effectLst>
                  <a:outerShdw blurRad="38100" dist="38100" dir="2700000" algn="tl">
                    <a:srgbClr val="C0C0C0"/>
                  </a:outerShdw>
                </a:effectLst>
              </a:rPr>
              <a:t>顾客通过位于</a:t>
            </a:r>
            <a:r>
              <a:rPr kumimoji="1" lang="en-US" altLang="zh-CN" b="1">
                <a:solidFill>
                  <a:srgbClr val="000066"/>
                </a:solidFill>
                <a:effectLst>
                  <a:outerShdw blurRad="38100" dist="38100" dir="2700000" algn="tl">
                    <a:srgbClr val="C0C0C0"/>
                  </a:outerShdw>
                </a:effectLst>
              </a:rPr>
              <a:t>Kiosk</a:t>
            </a:r>
            <a:r>
              <a:rPr kumimoji="1" lang="zh-CN" altLang="en-US" b="1">
                <a:solidFill>
                  <a:srgbClr val="000066"/>
                </a:solidFill>
                <a:effectLst>
                  <a:outerShdw blurRad="38100" dist="38100" dir="2700000" algn="tl">
                    <a:srgbClr val="C0C0C0"/>
                  </a:outerShdw>
                </a:effectLst>
              </a:rPr>
              <a:t>节点的顾客接口控件进行购票的操作，该顾客接口构件的购票操作依赖于处于</a:t>
            </a:r>
            <a:r>
              <a:rPr kumimoji="1" lang="en-US" altLang="zh-CN" b="1">
                <a:solidFill>
                  <a:srgbClr val="000066"/>
                </a:solidFill>
                <a:effectLst>
                  <a:outerShdw blurRad="38100" dist="38100" dir="2700000" algn="tl">
                    <a:srgbClr val="C0C0C0"/>
                  </a:outerShdw>
                </a:effectLst>
              </a:rPr>
              <a:t>TicketServer</a:t>
            </a:r>
            <a:r>
              <a:rPr kumimoji="1" lang="zh-CN" altLang="en-US" b="1">
                <a:solidFill>
                  <a:srgbClr val="000066"/>
                </a:solidFill>
                <a:effectLst>
                  <a:outerShdw blurRad="38100" dist="38100" dir="2700000" algn="tl">
                    <a:srgbClr val="C0C0C0"/>
                  </a:outerShdw>
                </a:effectLst>
              </a:rPr>
              <a:t>节点上的售票构件提供的服务，售票构件要完成售票操作，又要依赖统一节点上信用卡付款构件提供的付款服务和票数据库构件</a:t>
            </a:r>
          </a:p>
        </p:txBody>
      </p:sp>
    </p:spTree>
    <p:extLst>
      <p:ext uri="{BB962C8B-B14F-4D97-AF65-F5344CB8AC3E}">
        <p14:creationId xmlns:p14="http://schemas.microsoft.com/office/powerpoint/2010/main" val="1149346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zh-CN" altLang="en-US"/>
              <a:t>各个阶段用到</a:t>
            </a:r>
            <a:r>
              <a:rPr lang="en-US" altLang="zh-CN"/>
              <a:t>UML</a:t>
            </a:r>
            <a:r>
              <a:rPr lang="zh-CN" altLang="en-US"/>
              <a:t>模型图</a:t>
            </a:r>
          </a:p>
        </p:txBody>
      </p:sp>
      <p:grpSp>
        <p:nvGrpSpPr>
          <p:cNvPr id="116740" name="Group 4"/>
          <p:cNvGrpSpPr>
            <a:grpSpLocks/>
          </p:cNvGrpSpPr>
          <p:nvPr/>
        </p:nvGrpSpPr>
        <p:grpSpPr bwMode="auto">
          <a:xfrm>
            <a:off x="1219200" y="1676400"/>
            <a:ext cx="4321175" cy="4530725"/>
            <a:chOff x="6" y="6"/>
            <a:chExt cx="1254" cy="3666"/>
          </a:xfrm>
        </p:grpSpPr>
        <p:sp>
          <p:nvSpPr>
            <p:cNvPr id="116741" name="Rectangle 5"/>
            <p:cNvSpPr>
              <a:spLocks noChangeArrowheads="1"/>
            </p:cNvSpPr>
            <p:nvPr/>
          </p:nvSpPr>
          <p:spPr bwMode="auto">
            <a:xfrm>
              <a:off x="6" y="6"/>
              <a:ext cx="627"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b="1">
                  <a:solidFill>
                    <a:srgbClr val="000066"/>
                  </a:solidFill>
                  <a:latin typeface="Times New Roman" panose="02020603050405020304" pitchFamily="18" charset="0"/>
                </a:rPr>
                <a:t>　</a:t>
              </a:r>
              <a:endParaRPr lang="ja-JP" altLang="en-US" sz="2000">
                <a:solidFill>
                  <a:srgbClr val="000066"/>
                </a:solidFill>
                <a:latin typeface="Times New Roman" panose="02020603050405020304" pitchFamily="18" charset="0"/>
              </a:endParaRPr>
            </a:p>
            <a:p>
              <a:pPr algn="ctr" eaLnBrk="0" hangingPunct="0"/>
              <a:endParaRPr lang="ja-JP" altLang="en-US" sz="2000">
                <a:solidFill>
                  <a:srgbClr val="000066"/>
                </a:solidFill>
                <a:latin typeface="Times New Roman" panose="02020603050405020304" pitchFamily="18" charset="0"/>
              </a:endParaRPr>
            </a:p>
          </p:txBody>
        </p:sp>
        <p:sp>
          <p:nvSpPr>
            <p:cNvPr id="116742" name="Rectangle 6"/>
            <p:cNvSpPr>
              <a:spLocks noChangeArrowheads="1"/>
            </p:cNvSpPr>
            <p:nvPr/>
          </p:nvSpPr>
          <p:spPr bwMode="auto">
            <a:xfrm>
              <a:off x="633" y="6"/>
              <a:ext cx="205"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1">
                  <a:solidFill>
                    <a:srgbClr val="000066"/>
                  </a:solidFill>
                  <a:latin typeface="Times New Roman" panose="02020603050405020304" pitchFamily="18" charset="0"/>
                </a:rPr>
                <a:t>需求分析</a:t>
              </a:r>
              <a:endParaRPr lang="ja-JP" altLang="en-US" sz="2000">
                <a:solidFill>
                  <a:srgbClr val="000066"/>
                </a:solidFill>
                <a:latin typeface="Times New Roman" panose="02020603050405020304" pitchFamily="18" charset="0"/>
              </a:endParaRPr>
            </a:p>
          </p:txBody>
        </p:sp>
        <p:sp>
          <p:nvSpPr>
            <p:cNvPr id="116743" name="Rectangle 7"/>
            <p:cNvSpPr>
              <a:spLocks noChangeArrowheads="1"/>
            </p:cNvSpPr>
            <p:nvPr/>
          </p:nvSpPr>
          <p:spPr bwMode="auto">
            <a:xfrm>
              <a:off x="838" y="6"/>
              <a:ext cx="142"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a:solidFill>
                    <a:srgbClr val="000066"/>
                  </a:solidFill>
                  <a:latin typeface="Times New Roman" panose="02020603050405020304" pitchFamily="18" charset="0"/>
                </a:rPr>
                <a:t>BD</a:t>
              </a:r>
              <a:endParaRPr lang="en-US" altLang="zh-CN" sz="2000">
                <a:solidFill>
                  <a:srgbClr val="000066"/>
                </a:solidFill>
                <a:latin typeface="Times New Roman" panose="02020603050405020304" pitchFamily="18" charset="0"/>
              </a:endParaRPr>
            </a:p>
          </p:txBody>
        </p:sp>
        <p:sp>
          <p:nvSpPr>
            <p:cNvPr id="116744" name="Rectangle 8"/>
            <p:cNvSpPr>
              <a:spLocks noChangeArrowheads="1"/>
            </p:cNvSpPr>
            <p:nvPr/>
          </p:nvSpPr>
          <p:spPr bwMode="auto">
            <a:xfrm>
              <a:off x="980" y="6"/>
              <a:ext cx="140"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ja-JP" sz="2000" b="1">
                  <a:solidFill>
                    <a:srgbClr val="000066"/>
                  </a:solidFill>
                  <a:latin typeface="Times New Roman" panose="02020603050405020304" pitchFamily="18" charset="0"/>
                </a:rPr>
                <a:t>FD</a:t>
              </a:r>
              <a:endParaRPr lang="ja-JP" altLang="en-US" sz="2000">
                <a:solidFill>
                  <a:srgbClr val="000066"/>
                </a:solidFill>
                <a:latin typeface="Times New Roman" panose="02020603050405020304" pitchFamily="18" charset="0"/>
              </a:endParaRPr>
            </a:p>
          </p:txBody>
        </p:sp>
        <p:sp>
          <p:nvSpPr>
            <p:cNvPr id="116745" name="Rectangle 9"/>
            <p:cNvSpPr>
              <a:spLocks noChangeArrowheads="1"/>
            </p:cNvSpPr>
            <p:nvPr/>
          </p:nvSpPr>
          <p:spPr bwMode="auto">
            <a:xfrm>
              <a:off x="1120" y="6"/>
              <a:ext cx="140"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ja-JP" sz="2000" b="1">
                  <a:solidFill>
                    <a:srgbClr val="000066"/>
                  </a:solidFill>
                  <a:latin typeface="Times New Roman" panose="02020603050405020304" pitchFamily="18" charset="0"/>
                </a:rPr>
                <a:t>DD</a:t>
              </a:r>
              <a:endParaRPr lang="ja-JP" altLang="en-US" sz="2000">
                <a:solidFill>
                  <a:srgbClr val="000066"/>
                </a:solidFill>
                <a:latin typeface="Times New Roman" panose="02020603050405020304" pitchFamily="18" charset="0"/>
              </a:endParaRPr>
            </a:p>
          </p:txBody>
        </p:sp>
        <p:sp>
          <p:nvSpPr>
            <p:cNvPr id="116746" name="Rectangle 10"/>
            <p:cNvSpPr>
              <a:spLocks noChangeArrowheads="1"/>
            </p:cNvSpPr>
            <p:nvPr/>
          </p:nvSpPr>
          <p:spPr bwMode="auto">
            <a:xfrm>
              <a:off x="6" y="582"/>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lang="zh-CN" altLang="en-US" sz="2000" b="1">
                  <a:solidFill>
                    <a:srgbClr val="000066"/>
                  </a:solidFill>
                  <a:latin typeface="Times New Roman" panose="02020603050405020304" pitchFamily="18" charset="0"/>
                </a:rPr>
                <a:t>用例图</a:t>
              </a:r>
              <a:endParaRPr lang="ja-JP" altLang="en-US" sz="2000">
                <a:solidFill>
                  <a:srgbClr val="000066"/>
                </a:solidFill>
                <a:latin typeface="Times New Roman" panose="02020603050405020304" pitchFamily="18" charset="0"/>
              </a:endParaRPr>
            </a:p>
          </p:txBody>
        </p:sp>
        <p:sp>
          <p:nvSpPr>
            <p:cNvPr id="116747" name="Rectangle 11"/>
            <p:cNvSpPr>
              <a:spLocks noChangeArrowheads="1"/>
            </p:cNvSpPr>
            <p:nvPr/>
          </p:nvSpPr>
          <p:spPr bwMode="auto">
            <a:xfrm>
              <a:off x="633" y="582"/>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48" name="Rectangle 12"/>
            <p:cNvSpPr>
              <a:spLocks noChangeArrowheads="1"/>
            </p:cNvSpPr>
            <p:nvPr/>
          </p:nvSpPr>
          <p:spPr bwMode="auto">
            <a:xfrm>
              <a:off x="838" y="582"/>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49" name="Rectangle 13"/>
            <p:cNvSpPr>
              <a:spLocks noChangeArrowheads="1"/>
            </p:cNvSpPr>
            <p:nvPr/>
          </p:nvSpPr>
          <p:spPr bwMode="auto">
            <a:xfrm>
              <a:off x="980" y="582"/>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50" name="Rectangle 14"/>
            <p:cNvSpPr>
              <a:spLocks noChangeArrowheads="1"/>
            </p:cNvSpPr>
            <p:nvPr/>
          </p:nvSpPr>
          <p:spPr bwMode="auto">
            <a:xfrm>
              <a:off x="1120" y="582"/>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51" name="Rectangle 15"/>
            <p:cNvSpPr>
              <a:spLocks noChangeArrowheads="1"/>
            </p:cNvSpPr>
            <p:nvPr/>
          </p:nvSpPr>
          <p:spPr bwMode="auto">
            <a:xfrm>
              <a:off x="6" y="928"/>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lang="zh-CN" altLang="en-US" sz="2000" b="1">
                  <a:solidFill>
                    <a:srgbClr val="000066"/>
                  </a:solidFill>
                  <a:latin typeface="Times New Roman" panose="02020603050405020304" pitchFamily="18" charset="0"/>
                </a:rPr>
                <a:t>类图</a:t>
              </a:r>
              <a:endParaRPr lang="ja-JP" altLang="en-US" sz="2000">
                <a:solidFill>
                  <a:srgbClr val="000066"/>
                </a:solidFill>
                <a:latin typeface="Times New Roman" panose="02020603050405020304" pitchFamily="18" charset="0"/>
              </a:endParaRPr>
            </a:p>
          </p:txBody>
        </p:sp>
        <p:sp>
          <p:nvSpPr>
            <p:cNvPr id="116752" name="Rectangle 16"/>
            <p:cNvSpPr>
              <a:spLocks noChangeArrowheads="1"/>
            </p:cNvSpPr>
            <p:nvPr/>
          </p:nvSpPr>
          <p:spPr bwMode="auto">
            <a:xfrm>
              <a:off x="633" y="928"/>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53" name="Rectangle 17"/>
            <p:cNvSpPr>
              <a:spLocks noChangeArrowheads="1"/>
            </p:cNvSpPr>
            <p:nvPr/>
          </p:nvSpPr>
          <p:spPr bwMode="auto">
            <a:xfrm>
              <a:off x="838" y="928"/>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54" name="Rectangle 18"/>
            <p:cNvSpPr>
              <a:spLocks noChangeArrowheads="1"/>
            </p:cNvSpPr>
            <p:nvPr/>
          </p:nvSpPr>
          <p:spPr bwMode="auto">
            <a:xfrm>
              <a:off x="980" y="928"/>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55" name="Rectangle 19"/>
            <p:cNvSpPr>
              <a:spLocks noChangeArrowheads="1"/>
            </p:cNvSpPr>
            <p:nvPr/>
          </p:nvSpPr>
          <p:spPr bwMode="auto">
            <a:xfrm>
              <a:off x="1120" y="928"/>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56" name="Rectangle 20"/>
            <p:cNvSpPr>
              <a:spLocks noChangeArrowheads="1"/>
            </p:cNvSpPr>
            <p:nvPr/>
          </p:nvSpPr>
          <p:spPr bwMode="auto">
            <a:xfrm>
              <a:off x="6" y="1274"/>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lang="zh-CN" altLang="en-US" sz="2000" b="1">
                  <a:solidFill>
                    <a:srgbClr val="000066"/>
                  </a:solidFill>
                  <a:latin typeface="Times New Roman" panose="02020603050405020304" pitchFamily="18" charset="0"/>
                </a:rPr>
                <a:t>顺序图</a:t>
              </a:r>
              <a:endParaRPr lang="ja-JP" altLang="en-US" sz="2000">
                <a:solidFill>
                  <a:srgbClr val="000066"/>
                </a:solidFill>
                <a:latin typeface="Times New Roman" panose="02020603050405020304" pitchFamily="18" charset="0"/>
              </a:endParaRPr>
            </a:p>
          </p:txBody>
        </p:sp>
        <p:sp>
          <p:nvSpPr>
            <p:cNvPr id="116757" name="Rectangle 21"/>
            <p:cNvSpPr>
              <a:spLocks noChangeArrowheads="1"/>
            </p:cNvSpPr>
            <p:nvPr/>
          </p:nvSpPr>
          <p:spPr bwMode="auto">
            <a:xfrm>
              <a:off x="633" y="1274"/>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58" name="Rectangle 22"/>
            <p:cNvSpPr>
              <a:spLocks noChangeArrowheads="1"/>
            </p:cNvSpPr>
            <p:nvPr/>
          </p:nvSpPr>
          <p:spPr bwMode="auto">
            <a:xfrm>
              <a:off x="838" y="1274"/>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solidFill>
                    <a:srgbClr val="000066"/>
                  </a:solidFill>
                  <a:latin typeface="Times New Roman" panose="02020603050405020304" pitchFamily="18" charset="0"/>
                </a:rPr>
                <a:t>○</a:t>
              </a:r>
              <a:endParaRPr lang="ja-JP" altLang="en-US" sz="2000">
                <a:solidFill>
                  <a:srgbClr val="000066"/>
                </a:solidFill>
                <a:latin typeface="Times New Roman" panose="02020603050405020304" pitchFamily="18" charset="0"/>
              </a:endParaRPr>
            </a:p>
          </p:txBody>
        </p:sp>
        <p:sp>
          <p:nvSpPr>
            <p:cNvPr id="116759" name="Rectangle 23"/>
            <p:cNvSpPr>
              <a:spLocks noChangeArrowheads="1"/>
            </p:cNvSpPr>
            <p:nvPr/>
          </p:nvSpPr>
          <p:spPr bwMode="auto">
            <a:xfrm>
              <a:off x="980" y="1274"/>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60" name="Rectangle 24"/>
            <p:cNvSpPr>
              <a:spLocks noChangeArrowheads="1"/>
            </p:cNvSpPr>
            <p:nvPr/>
          </p:nvSpPr>
          <p:spPr bwMode="auto">
            <a:xfrm>
              <a:off x="1120" y="1274"/>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61" name="Rectangle 25"/>
            <p:cNvSpPr>
              <a:spLocks noChangeArrowheads="1"/>
            </p:cNvSpPr>
            <p:nvPr/>
          </p:nvSpPr>
          <p:spPr bwMode="auto">
            <a:xfrm>
              <a:off x="6" y="1620"/>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lang="zh-CN" altLang="en-US" sz="2000" b="1">
                  <a:solidFill>
                    <a:srgbClr val="000066"/>
                  </a:solidFill>
                  <a:latin typeface="Times New Roman" panose="02020603050405020304" pitchFamily="18" charset="0"/>
                </a:rPr>
                <a:t>活动图</a:t>
              </a:r>
              <a:endParaRPr lang="ja-JP" altLang="en-US" sz="2000">
                <a:solidFill>
                  <a:srgbClr val="000066"/>
                </a:solidFill>
                <a:latin typeface="Times New Roman" panose="02020603050405020304" pitchFamily="18" charset="0"/>
              </a:endParaRPr>
            </a:p>
          </p:txBody>
        </p:sp>
        <p:sp>
          <p:nvSpPr>
            <p:cNvPr id="116762" name="Rectangle 26"/>
            <p:cNvSpPr>
              <a:spLocks noChangeArrowheads="1"/>
            </p:cNvSpPr>
            <p:nvPr/>
          </p:nvSpPr>
          <p:spPr bwMode="auto">
            <a:xfrm>
              <a:off x="633" y="1620"/>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63" name="Rectangle 27"/>
            <p:cNvSpPr>
              <a:spLocks noChangeArrowheads="1"/>
            </p:cNvSpPr>
            <p:nvPr/>
          </p:nvSpPr>
          <p:spPr bwMode="auto">
            <a:xfrm>
              <a:off x="838" y="1620"/>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64" name="Rectangle 28"/>
            <p:cNvSpPr>
              <a:spLocks noChangeArrowheads="1"/>
            </p:cNvSpPr>
            <p:nvPr/>
          </p:nvSpPr>
          <p:spPr bwMode="auto">
            <a:xfrm>
              <a:off x="980" y="1620"/>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65" name="Rectangle 29"/>
            <p:cNvSpPr>
              <a:spLocks noChangeArrowheads="1"/>
            </p:cNvSpPr>
            <p:nvPr/>
          </p:nvSpPr>
          <p:spPr bwMode="auto">
            <a:xfrm>
              <a:off x="1120" y="1620"/>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solidFill>
                    <a:srgbClr val="000066"/>
                  </a:solidFill>
                  <a:latin typeface="Times New Roman" panose="02020603050405020304" pitchFamily="18" charset="0"/>
                </a:rPr>
                <a:t>○</a:t>
              </a:r>
              <a:endParaRPr lang="ja-JP" altLang="en-US" sz="2000">
                <a:solidFill>
                  <a:srgbClr val="000066"/>
                </a:solidFill>
                <a:latin typeface="Times New Roman" panose="02020603050405020304" pitchFamily="18" charset="0"/>
              </a:endParaRPr>
            </a:p>
          </p:txBody>
        </p:sp>
        <p:sp>
          <p:nvSpPr>
            <p:cNvPr id="116766" name="Rectangle 30"/>
            <p:cNvSpPr>
              <a:spLocks noChangeArrowheads="1"/>
            </p:cNvSpPr>
            <p:nvPr/>
          </p:nvSpPr>
          <p:spPr bwMode="auto">
            <a:xfrm>
              <a:off x="6" y="1966"/>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lang="zh-CN" altLang="en-US" sz="2000" b="1">
                  <a:solidFill>
                    <a:srgbClr val="000066"/>
                  </a:solidFill>
                  <a:latin typeface="Times New Roman" panose="02020603050405020304" pitchFamily="18" charset="0"/>
                </a:rPr>
                <a:t>对象图</a:t>
              </a:r>
              <a:endParaRPr lang="ja-JP" altLang="en-US" sz="2000">
                <a:solidFill>
                  <a:srgbClr val="000066"/>
                </a:solidFill>
                <a:latin typeface="Times New Roman" panose="02020603050405020304" pitchFamily="18" charset="0"/>
              </a:endParaRPr>
            </a:p>
          </p:txBody>
        </p:sp>
        <p:sp>
          <p:nvSpPr>
            <p:cNvPr id="116767" name="Rectangle 31"/>
            <p:cNvSpPr>
              <a:spLocks noChangeArrowheads="1"/>
            </p:cNvSpPr>
            <p:nvPr/>
          </p:nvSpPr>
          <p:spPr bwMode="auto">
            <a:xfrm>
              <a:off x="633" y="1966"/>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68" name="Rectangle 32"/>
            <p:cNvSpPr>
              <a:spLocks noChangeArrowheads="1"/>
            </p:cNvSpPr>
            <p:nvPr/>
          </p:nvSpPr>
          <p:spPr bwMode="auto">
            <a:xfrm>
              <a:off x="838" y="1966"/>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69" name="Rectangle 33"/>
            <p:cNvSpPr>
              <a:spLocks noChangeArrowheads="1"/>
            </p:cNvSpPr>
            <p:nvPr/>
          </p:nvSpPr>
          <p:spPr bwMode="auto">
            <a:xfrm>
              <a:off x="980" y="1966"/>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70" name="Rectangle 34"/>
            <p:cNvSpPr>
              <a:spLocks noChangeArrowheads="1"/>
            </p:cNvSpPr>
            <p:nvPr/>
          </p:nvSpPr>
          <p:spPr bwMode="auto">
            <a:xfrm>
              <a:off x="1120" y="1966"/>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71" name="Rectangle 35"/>
            <p:cNvSpPr>
              <a:spLocks noChangeArrowheads="1"/>
            </p:cNvSpPr>
            <p:nvPr/>
          </p:nvSpPr>
          <p:spPr bwMode="auto">
            <a:xfrm>
              <a:off x="6" y="2312"/>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lang="zh-CN" altLang="en-US" sz="2000" b="1">
                  <a:solidFill>
                    <a:srgbClr val="000066"/>
                  </a:solidFill>
                  <a:latin typeface="Times New Roman" panose="02020603050405020304" pitchFamily="18" charset="0"/>
                </a:rPr>
                <a:t>协作图</a:t>
              </a:r>
              <a:endParaRPr lang="ja-JP" altLang="en-US" sz="2000">
                <a:solidFill>
                  <a:srgbClr val="000066"/>
                </a:solidFill>
                <a:latin typeface="Times New Roman" panose="02020603050405020304" pitchFamily="18" charset="0"/>
              </a:endParaRPr>
            </a:p>
          </p:txBody>
        </p:sp>
        <p:sp>
          <p:nvSpPr>
            <p:cNvPr id="116772" name="Rectangle 36"/>
            <p:cNvSpPr>
              <a:spLocks noChangeArrowheads="1"/>
            </p:cNvSpPr>
            <p:nvPr/>
          </p:nvSpPr>
          <p:spPr bwMode="auto">
            <a:xfrm>
              <a:off x="633" y="2312"/>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73" name="Rectangle 37"/>
            <p:cNvSpPr>
              <a:spLocks noChangeArrowheads="1"/>
            </p:cNvSpPr>
            <p:nvPr/>
          </p:nvSpPr>
          <p:spPr bwMode="auto">
            <a:xfrm>
              <a:off x="838" y="2312"/>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74" name="Rectangle 38"/>
            <p:cNvSpPr>
              <a:spLocks noChangeArrowheads="1"/>
            </p:cNvSpPr>
            <p:nvPr/>
          </p:nvSpPr>
          <p:spPr bwMode="auto">
            <a:xfrm>
              <a:off x="980" y="2312"/>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75" name="Rectangle 39"/>
            <p:cNvSpPr>
              <a:spLocks noChangeArrowheads="1"/>
            </p:cNvSpPr>
            <p:nvPr/>
          </p:nvSpPr>
          <p:spPr bwMode="auto">
            <a:xfrm>
              <a:off x="1120" y="2312"/>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76" name="Rectangle 40"/>
            <p:cNvSpPr>
              <a:spLocks noChangeArrowheads="1"/>
            </p:cNvSpPr>
            <p:nvPr/>
          </p:nvSpPr>
          <p:spPr bwMode="auto">
            <a:xfrm>
              <a:off x="6" y="2658"/>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lang="zh-CN" altLang="en-US" sz="2000" b="1">
                  <a:solidFill>
                    <a:srgbClr val="000066"/>
                  </a:solidFill>
                  <a:latin typeface="Times New Roman" panose="02020603050405020304" pitchFamily="18" charset="0"/>
                </a:rPr>
                <a:t>状态图</a:t>
              </a:r>
              <a:endParaRPr lang="ja-JP" altLang="en-US" sz="2000">
                <a:solidFill>
                  <a:srgbClr val="000066"/>
                </a:solidFill>
                <a:latin typeface="Times New Roman" panose="02020603050405020304" pitchFamily="18" charset="0"/>
              </a:endParaRPr>
            </a:p>
          </p:txBody>
        </p:sp>
        <p:sp>
          <p:nvSpPr>
            <p:cNvPr id="116777" name="Rectangle 41"/>
            <p:cNvSpPr>
              <a:spLocks noChangeArrowheads="1"/>
            </p:cNvSpPr>
            <p:nvPr/>
          </p:nvSpPr>
          <p:spPr bwMode="auto">
            <a:xfrm>
              <a:off x="633" y="2658"/>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78" name="Rectangle 42"/>
            <p:cNvSpPr>
              <a:spLocks noChangeArrowheads="1"/>
            </p:cNvSpPr>
            <p:nvPr/>
          </p:nvSpPr>
          <p:spPr bwMode="auto">
            <a:xfrm>
              <a:off x="838" y="2658"/>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79" name="Rectangle 43"/>
            <p:cNvSpPr>
              <a:spLocks noChangeArrowheads="1"/>
            </p:cNvSpPr>
            <p:nvPr/>
          </p:nvSpPr>
          <p:spPr bwMode="auto">
            <a:xfrm>
              <a:off x="980" y="2658"/>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solidFill>
                    <a:srgbClr val="000066"/>
                  </a:solidFill>
                  <a:latin typeface="Times New Roman" panose="02020603050405020304" pitchFamily="18" charset="0"/>
                </a:rPr>
                <a:t>○</a:t>
              </a:r>
              <a:endParaRPr lang="ja-JP" altLang="en-US" sz="2000">
                <a:solidFill>
                  <a:srgbClr val="000066"/>
                </a:solidFill>
                <a:latin typeface="Times New Roman" panose="02020603050405020304" pitchFamily="18" charset="0"/>
              </a:endParaRPr>
            </a:p>
          </p:txBody>
        </p:sp>
        <p:sp>
          <p:nvSpPr>
            <p:cNvPr id="116780" name="Rectangle 44"/>
            <p:cNvSpPr>
              <a:spLocks noChangeArrowheads="1"/>
            </p:cNvSpPr>
            <p:nvPr/>
          </p:nvSpPr>
          <p:spPr bwMode="auto">
            <a:xfrm>
              <a:off x="1120" y="2658"/>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solidFill>
                    <a:srgbClr val="000066"/>
                  </a:solidFill>
                  <a:latin typeface="Times New Roman" panose="02020603050405020304" pitchFamily="18" charset="0"/>
                </a:rPr>
                <a:t>○</a:t>
              </a:r>
              <a:endParaRPr lang="ja-JP" altLang="en-US" sz="2000">
                <a:solidFill>
                  <a:srgbClr val="000066"/>
                </a:solidFill>
                <a:latin typeface="Times New Roman" panose="02020603050405020304" pitchFamily="18" charset="0"/>
              </a:endParaRPr>
            </a:p>
          </p:txBody>
        </p:sp>
        <p:sp>
          <p:nvSpPr>
            <p:cNvPr id="116781" name="Rectangle 45"/>
            <p:cNvSpPr>
              <a:spLocks noChangeArrowheads="1"/>
            </p:cNvSpPr>
            <p:nvPr/>
          </p:nvSpPr>
          <p:spPr bwMode="auto">
            <a:xfrm>
              <a:off x="6" y="3004"/>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lang="zh-CN" altLang="en-US" sz="2000" b="1">
                  <a:solidFill>
                    <a:srgbClr val="000066"/>
                  </a:solidFill>
                  <a:latin typeface="Times New Roman" panose="02020603050405020304" pitchFamily="18" charset="0"/>
                </a:rPr>
                <a:t>组件图</a:t>
              </a:r>
              <a:endParaRPr lang="ja-JP" altLang="en-US" sz="2000">
                <a:solidFill>
                  <a:srgbClr val="000066"/>
                </a:solidFill>
                <a:latin typeface="Times New Roman" panose="02020603050405020304" pitchFamily="18" charset="0"/>
              </a:endParaRPr>
            </a:p>
          </p:txBody>
        </p:sp>
        <p:sp>
          <p:nvSpPr>
            <p:cNvPr id="116782" name="Rectangle 46"/>
            <p:cNvSpPr>
              <a:spLocks noChangeArrowheads="1"/>
            </p:cNvSpPr>
            <p:nvPr/>
          </p:nvSpPr>
          <p:spPr bwMode="auto">
            <a:xfrm>
              <a:off x="633" y="3004"/>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83" name="Rectangle 47"/>
            <p:cNvSpPr>
              <a:spLocks noChangeArrowheads="1"/>
            </p:cNvSpPr>
            <p:nvPr/>
          </p:nvSpPr>
          <p:spPr bwMode="auto">
            <a:xfrm>
              <a:off x="838" y="3004"/>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84" name="Rectangle 48"/>
            <p:cNvSpPr>
              <a:spLocks noChangeArrowheads="1"/>
            </p:cNvSpPr>
            <p:nvPr/>
          </p:nvSpPr>
          <p:spPr bwMode="auto">
            <a:xfrm>
              <a:off x="980" y="3004"/>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85" name="Rectangle 49"/>
            <p:cNvSpPr>
              <a:spLocks noChangeArrowheads="1"/>
            </p:cNvSpPr>
            <p:nvPr/>
          </p:nvSpPr>
          <p:spPr bwMode="auto">
            <a:xfrm>
              <a:off x="1120" y="3004"/>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86" name="Rectangle 50"/>
            <p:cNvSpPr>
              <a:spLocks noChangeArrowheads="1"/>
            </p:cNvSpPr>
            <p:nvPr/>
          </p:nvSpPr>
          <p:spPr bwMode="auto">
            <a:xfrm>
              <a:off x="6" y="3350"/>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lang="zh-CN" altLang="en-US" sz="2000" b="1">
                  <a:solidFill>
                    <a:srgbClr val="000066"/>
                  </a:solidFill>
                  <a:latin typeface="Times New Roman" panose="02020603050405020304" pitchFamily="18" charset="0"/>
                </a:rPr>
                <a:t>部署图</a:t>
              </a:r>
              <a:endParaRPr lang="ja-JP" altLang="en-US" sz="2000">
                <a:solidFill>
                  <a:srgbClr val="000066"/>
                </a:solidFill>
                <a:latin typeface="Times New Roman" panose="02020603050405020304" pitchFamily="18" charset="0"/>
              </a:endParaRPr>
            </a:p>
          </p:txBody>
        </p:sp>
        <p:sp>
          <p:nvSpPr>
            <p:cNvPr id="116787" name="Rectangle 51"/>
            <p:cNvSpPr>
              <a:spLocks noChangeArrowheads="1"/>
            </p:cNvSpPr>
            <p:nvPr/>
          </p:nvSpPr>
          <p:spPr bwMode="auto">
            <a:xfrm>
              <a:off x="633" y="3350"/>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88" name="Rectangle 52"/>
            <p:cNvSpPr>
              <a:spLocks noChangeArrowheads="1"/>
            </p:cNvSpPr>
            <p:nvPr/>
          </p:nvSpPr>
          <p:spPr bwMode="auto">
            <a:xfrm>
              <a:off x="838" y="3350"/>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89" name="Rectangle 53"/>
            <p:cNvSpPr>
              <a:spLocks noChangeArrowheads="1"/>
            </p:cNvSpPr>
            <p:nvPr/>
          </p:nvSpPr>
          <p:spPr bwMode="auto">
            <a:xfrm>
              <a:off x="980" y="3350"/>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sp>
          <p:nvSpPr>
            <p:cNvPr id="116790" name="Rectangle 54"/>
            <p:cNvSpPr>
              <a:spLocks noChangeArrowheads="1"/>
            </p:cNvSpPr>
            <p:nvPr/>
          </p:nvSpPr>
          <p:spPr bwMode="auto">
            <a:xfrm>
              <a:off x="1120" y="3350"/>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2000">
                  <a:solidFill>
                    <a:srgbClr val="000066"/>
                  </a:solidFill>
                  <a:latin typeface="Times New Roman" panose="02020603050405020304" pitchFamily="18" charset="0"/>
                </a:rPr>
                <a:t>△</a:t>
              </a:r>
            </a:p>
          </p:txBody>
        </p:sp>
      </p:grpSp>
      <p:sp>
        <p:nvSpPr>
          <p:cNvPr id="116791" name="Rectangle 55"/>
          <p:cNvSpPr>
            <a:spLocks noChangeArrowheads="1"/>
          </p:cNvSpPr>
          <p:nvPr/>
        </p:nvSpPr>
        <p:spPr bwMode="auto">
          <a:xfrm>
            <a:off x="6248400" y="3886200"/>
            <a:ext cx="19748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0066"/>
                </a:solidFill>
                <a:latin typeface="Times New Roman" panose="02020603050405020304" pitchFamily="18" charset="0"/>
              </a:rPr>
              <a:t>BD</a:t>
            </a:r>
            <a:r>
              <a:rPr lang="zh-CN" altLang="en-US" b="1">
                <a:solidFill>
                  <a:srgbClr val="000066"/>
                </a:solidFill>
                <a:latin typeface="Times New Roman" panose="02020603050405020304" pitchFamily="18" charset="0"/>
              </a:rPr>
              <a:t>：基本设计</a:t>
            </a:r>
          </a:p>
          <a:p>
            <a:r>
              <a:rPr lang="en-US" altLang="zh-CN" b="1">
                <a:solidFill>
                  <a:srgbClr val="000066"/>
                </a:solidFill>
                <a:latin typeface="Times New Roman" panose="02020603050405020304" pitchFamily="18" charset="0"/>
              </a:rPr>
              <a:t>FD</a:t>
            </a:r>
            <a:r>
              <a:rPr lang="zh-CN" altLang="en-US" b="1">
                <a:solidFill>
                  <a:srgbClr val="000066"/>
                </a:solidFill>
                <a:latin typeface="Times New Roman" panose="02020603050405020304" pitchFamily="18" charset="0"/>
              </a:rPr>
              <a:t>：结构设计</a:t>
            </a:r>
          </a:p>
          <a:p>
            <a:r>
              <a:rPr lang="en-US" altLang="zh-CN" b="1">
                <a:solidFill>
                  <a:srgbClr val="000066"/>
                </a:solidFill>
                <a:latin typeface="Times New Roman" panose="02020603050405020304" pitchFamily="18" charset="0"/>
              </a:rPr>
              <a:t>DD</a:t>
            </a:r>
            <a:r>
              <a:rPr lang="zh-CN" altLang="en-US" b="1">
                <a:solidFill>
                  <a:srgbClr val="000066"/>
                </a:solidFill>
                <a:latin typeface="Times New Roman" panose="02020603050405020304" pitchFamily="18" charset="0"/>
              </a:rPr>
              <a:t>：详细设计</a:t>
            </a:r>
            <a:endParaRPr lang="ja-JP" altLang="zh-CN" b="1">
              <a:solidFill>
                <a:srgbClr val="000066"/>
              </a:solidFill>
              <a:latin typeface="Times New Roman" panose="02020603050405020304" pitchFamily="18" charset="0"/>
            </a:endParaRPr>
          </a:p>
          <a:p>
            <a:r>
              <a:rPr lang="ja-JP" altLang="en-US" b="1">
                <a:solidFill>
                  <a:srgbClr val="000066"/>
                </a:solidFill>
                <a:latin typeface="Times New Roman" panose="02020603050405020304" pitchFamily="18" charset="0"/>
              </a:rPr>
              <a:t>◎：最适用</a:t>
            </a:r>
            <a:br>
              <a:rPr lang="ja-JP" altLang="en-US" b="1">
                <a:solidFill>
                  <a:srgbClr val="000066"/>
                </a:solidFill>
                <a:latin typeface="Times New Roman" panose="02020603050405020304" pitchFamily="18" charset="0"/>
              </a:rPr>
            </a:br>
            <a:r>
              <a:rPr lang="ja-JP" altLang="en-US" b="1">
                <a:solidFill>
                  <a:srgbClr val="000066"/>
                </a:solidFill>
                <a:latin typeface="Times New Roman" panose="02020603050405020304" pitchFamily="18" charset="0"/>
              </a:rPr>
              <a:t>○：适用</a:t>
            </a:r>
            <a:br>
              <a:rPr lang="ja-JP" altLang="en-US" b="1">
                <a:solidFill>
                  <a:srgbClr val="000066"/>
                </a:solidFill>
                <a:latin typeface="Times New Roman" panose="02020603050405020304" pitchFamily="18" charset="0"/>
              </a:rPr>
            </a:br>
            <a:r>
              <a:rPr lang="ja-JP" altLang="en-US" b="1">
                <a:solidFill>
                  <a:srgbClr val="000066"/>
                </a:solidFill>
                <a:latin typeface="Times New Roman" panose="02020603050405020304" pitchFamily="18" charset="0"/>
              </a:rPr>
              <a:t>△：可能适用</a:t>
            </a:r>
            <a:br>
              <a:rPr lang="ja-JP" altLang="en-US" b="1">
                <a:solidFill>
                  <a:srgbClr val="000066"/>
                </a:solidFill>
                <a:latin typeface="Times New Roman" panose="02020603050405020304" pitchFamily="18" charset="0"/>
              </a:rPr>
            </a:br>
            <a:r>
              <a:rPr lang="ja-JP" altLang="en-US" b="1">
                <a:solidFill>
                  <a:srgbClr val="000066"/>
                </a:solidFill>
                <a:latin typeface="Times New Roman" panose="02020603050405020304" pitchFamily="18" charset="0"/>
              </a:rPr>
              <a:t>－：不适用</a:t>
            </a:r>
            <a:endParaRPr lang="zh-CN" altLang="en-US" sz="1000">
              <a:solidFill>
                <a:srgbClr val="000066"/>
              </a:solidFill>
              <a:latin typeface="Times New Roman" panose="02020603050405020304" pitchFamily="18" charset="0"/>
            </a:endParaRPr>
          </a:p>
        </p:txBody>
      </p:sp>
    </p:spTree>
    <p:extLst>
      <p:ext uri="{BB962C8B-B14F-4D97-AF65-F5344CB8AC3E}">
        <p14:creationId xmlns:p14="http://schemas.microsoft.com/office/powerpoint/2010/main" val="41502129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zh-CN"/>
              <a:t>UML</a:t>
            </a:r>
            <a:r>
              <a:rPr lang="zh-CN" altLang="en-US"/>
              <a:t>全部图的关系</a:t>
            </a:r>
          </a:p>
        </p:txBody>
      </p:sp>
      <p:grpSp>
        <p:nvGrpSpPr>
          <p:cNvPr id="117764" name="Group 4"/>
          <p:cNvGrpSpPr>
            <a:grpSpLocks/>
          </p:cNvGrpSpPr>
          <p:nvPr/>
        </p:nvGrpSpPr>
        <p:grpSpPr bwMode="auto">
          <a:xfrm>
            <a:off x="250825" y="1524000"/>
            <a:ext cx="8329613" cy="5267325"/>
            <a:chOff x="152" y="0"/>
            <a:chExt cx="5313" cy="4383"/>
          </a:xfrm>
        </p:grpSpPr>
        <p:sp>
          <p:nvSpPr>
            <p:cNvPr id="117765" name="AutoShape 5"/>
            <p:cNvSpPr>
              <a:spLocks noChangeArrowheads="1"/>
            </p:cNvSpPr>
            <p:nvPr/>
          </p:nvSpPr>
          <p:spPr bwMode="auto">
            <a:xfrm>
              <a:off x="1020" y="362"/>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Garamond" panose="02020404030301010803" pitchFamily="18" charset="0"/>
                </a:rPr>
                <a:t>用例图</a:t>
              </a:r>
            </a:p>
          </p:txBody>
        </p:sp>
        <p:sp>
          <p:nvSpPr>
            <p:cNvPr id="117766" name="AutoShape 6"/>
            <p:cNvSpPr>
              <a:spLocks noChangeArrowheads="1"/>
            </p:cNvSpPr>
            <p:nvPr/>
          </p:nvSpPr>
          <p:spPr bwMode="auto">
            <a:xfrm>
              <a:off x="2290" y="136"/>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Garamond" panose="02020404030301010803" pitchFamily="18" charset="0"/>
                </a:rPr>
                <a:t>用例文档 </a:t>
              </a:r>
            </a:p>
          </p:txBody>
        </p:sp>
        <p:sp>
          <p:nvSpPr>
            <p:cNvPr id="117767" name="AutoShape 7"/>
            <p:cNvSpPr>
              <a:spLocks noChangeArrowheads="1"/>
            </p:cNvSpPr>
            <p:nvPr/>
          </p:nvSpPr>
          <p:spPr bwMode="auto">
            <a:xfrm>
              <a:off x="1020" y="1313"/>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Garamond" panose="02020404030301010803" pitchFamily="18" charset="0"/>
                </a:rPr>
                <a:t>用例图</a:t>
              </a:r>
            </a:p>
          </p:txBody>
        </p:sp>
        <p:sp>
          <p:nvSpPr>
            <p:cNvPr id="117768" name="AutoShape 8"/>
            <p:cNvSpPr>
              <a:spLocks noChangeArrowheads="1"/>
            </p:cNvSpPr>
            <p:nvPr/>
          </p:nvSpPr>
          <p:spPr bwMode="auto">
            <a:xfrm>
              <a:off x="2290" y="1087"/>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Garamond" panose="02020404030301010803" pitchFamily="18" charset="0"/>
                </a:rPr>
                <a:t>用例文档</a:t>
              </a:r>
            </a:p>
          </p:txBody>
        </p:sp>
        <p:sp>
          <p:nvSpPr>
            <p:cNvPr id="117769" name="AutoShape 9"/>
            <p:cNvSpPr>
              <a:spLocks noChangeArrowheads="1"/>
            </p:cNvSpPr>
            <p:nvPr/>
          </p:nvSpPr>
          <p:spPr bwMode="auto">
            <a:xfrm>
              <a:off x="1020" y="312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Garamond" panose="02020404030301010803" pitchFamily="18" charset="0"/>
                </a:rPr>
                <a:t>对象图</a:t>
              </a:r>
            </a:p>
          </p:txBody>
        </p:sp>
        <p:sp>
          <p:nvSpPr>
            <p:cNvPr id="117770" name="AutoShape 10"/>
            <p:cNvSpPr>
              <a:spLocks noChangeArrowheads="1"/>
            </p:cNvSpPr>
            <p:nvPr/>
          </p:nvSpPr>
          <p:spPr bwMode="auto">
            <a:xfrm>
              <a:off x="2290" y="3537"/>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Garamond" panose="02020404030301010803" pitchFamily="18" charset="0"/>
                </a:rPr>
                <a:t>状态图</a:t>
              </a:r>
            </a:p>
          </p:txBody>
        </p:sp>
        <p:sp>
          <p:nvSpPr>
            <p:cNvPr id="117771" name="AutoShape 11"/>
            <p:cNvSpPr>
              <a:spLocks noChangeArrowheads="1"/>
            </p:cNvSpPr>
            <p:nvPr/>
          </p:nvSpPr>
          <p:spPr bwMode="auto">
            <a:xfrm>
              <a:off x="1837" y="3991"/>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Garamond" panose="02020404030301010803" pitchFamily="18" charset="0"/>
                </a:rPr>
                <a:t>构件图</a:t>
              </a:r>
            </a:p>
          </p:txBody>
        </p:sp>
        <p:sp>
          <p:nvSpPr>
            <p:cNvPr id="117772" name="AutoShape 12"/>
            <p:cNvSpPr>
              <a:spLocks noChangeArrowheads="1"/>
            </p:cNvSpPr>
            <p:nvPr/>
          </p:nvSpPr>
          <p:spPr bwMode="auto">
            <a:xfrm>
              <a:off x="2290" y="312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Garamond" panose="02020404030301010803" pitchFamily="18" charset="0"/>
                </a:rPr>
                <a:t>类图</a:t>
              </a:r>
            </a:p>
          </p:txBody>
        </p:sp>
        <p:sp>
          <p:nvSpPr>
            <p:cNvPr id="117773" name="AutoShape 13"/>
            <p:cNvSpPr>
              <a:spLocks noChangeArrowheads="1"/>
            </p:cNvSpPr>
            <p:nvPr/>
          </p:nvSpPr>
          <p:spPr bwMode="auto">
            <a:xfrm>
              <a:off x="2290" y="58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Garamond" panose="02020404030301010803" pitchFamily="18" charset="0"/>
                </a:rPr>
                <a:t>活动图 </a:t>
              </a:r>
            </a:p>
          </p:txBody>
        </p:sp>
        <p:sp>
          <p:nvSpPr>
            <p:cNvPr id="117774" name="AutoShape 14"/>
            <p:cNvSpPr>
              <a:spLocks noChangeArrowheads="1"/>
            </p:cNvSpPr>
            <p:nvPr/>
          </p:nvSpPr>
          <p:spPr bwMode="auto">
            <a:xfrm>
              <a:off x="3742" y="317"/>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Garamond" panose="02020404030301010803" pitchFamily="18" charset="0"/>
                </a:rPr>
                <a:t>部署图</a:t>
              </a:r>
            </a:p>
          </p:txBody>
        </p:sp>
        <p:sp>
          <p:nvSpPr>
            <p:cNvPr id="117775" name="AutoShape 15"/>
            <p:cNvSpPr>
              <a:spLocks noChangeArrowheads="1"/>
            </p:cNvSpPr>
            <p:nvPr/>
          </p:nvSpPr>
          <p:spPr bwMode="auto">
            <a:xfrm>
              <a:off x="2290" y="1541"/>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Garamond" panose="02020404030301010803" pitchFamily="18" charset="0"/>
                </a:rPr>
                <a:t>活动图 </a:t>
              </a:r>
            </a:p>
          </p:txBody>
        </p:sp>
        <p:sp>
          <p:nvSpPr>
            <p:cNvPr id="117776" name="AutoShape 16"/>
            <p:cNvSpPr>
              <a:spLocks noChangeArrowheads="1"/>
            </p:cNvSpPr>
            <p:nvPr/>
          </p:nvSpPr>
          <p:spPr bwMode="auto">
            <a:xfrm>
              <a:off x="3742" y="126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Garamond" panose="02020404030301010803" pitchFamily="18" charset="0"/>
                </a:rPr>
                <a:t>部署图</a:t>
              </a:r>
            </a:p>
          </p:txBody>
        </p:sp>
        <p:sp>
          <p:nvSpPr>
            <p:cNvPr id="117777" name="AutoShape 17"/>
            <p:cNvSpPr>
              <a:spLocks noChangeArrowheads="1"/>
            </p:cNvSpPr>
            <p:nvPr/>
          </p:nvSpPr>
          <p:spPr bwMode="auto">
            <a:xfrm>
              <a:off x="1020" y="2222"/>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Garamond" panose="02020404030301010803" pitchFamily="18" charset="0"/>
                </a:rPr>
                <a:t>对象图</a:t>
              </a:r>
            </a:p>
          </p:txBody>
        </p:sp>
        <p:sp>
          <p:nvSpPr>
            <p:cNvPr id="117778" name="AutoShape 18"/>
            <p:cNvSpPr>
              <a:spLocks noChangeArrowheads="1"/>
            </p:cNvSpPr>
            <p:nvPr/>
          </p:nvSpPr>
          <p:spPr bwMode="auto">
            <a:xfrm>
              <a:off x="2290" y="2085"/>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Garamond" panose="02020404030301010803" pitchFamily="18" charset="0"/>
                </a:rPr>
                <a:t>类图</a:t>
              </a:r>
            </a:p>
          </p:txBody>
        </p:sp>
        <p:sp>
          <p:nvSpPr>
            <p:cNvPr id="117779" name="AutoShape 19"/>
            <p:cNvSpPr>
              <a:spLocks noChangeArrowheads="1"/>
            </p:cNvSpPr>
            <p:nvPr/>
          </p:nvSpPr>
          <p:spPr bwMode="auto">
            <a:xfrm>
              <a:off x="2290" y="253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Garamond" panose="02020404030301010803" pitchFamily="18" charset="0"/>
                </a:rPr>
                <a:t>状态图</a:t>
              </a:r>
            </a:p>
          </p:txBody>
        </p:sp>
        <p:sp>
          <p:nvSpPr>
            <p:cNvPr id="117780" name="AutoShape 20"/>
            <p:cNvSpPr>
              <a:spLocks noChangeArrowheads="1"/>
            </p:cNvSpPr>
            <p:nvPr/>
          </p:nvSpPr>
          <p:spPr bwMode="auto">
            <a:xfrm>
              <a:off x="3787" y="2086"/>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Garamond" panose="02020404030301010803" pitchFamily="18" charset="0"/>
                </a:rPr>
                <a:t>协作图</a:t>
              </a:r>
            </a:p>
          </p:txBody>
        </p:sp>
        <p:sp>
          <p:nvSpPr>
            <p:cNvPr id="117781" name="AutoShape 21"/>
            <p:cNvSpPr>
              <a:spLocks noChangeArrowheads="1"/>
            </p:cNvSpPr>
            <p:nvPr/>
          </p:nvSpPr>
          <p:spPr bwMode="auto">
            <a:xfrm>
              <a:off x="3787" y="253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Garamond" panose="02020404030301010803" pitchFamily="18" charset="0"/>
                </a:rPr>
                <a:t>顺序图</a:t>
              </a:r>
            </a:p>
          </p:txBody>
        </p:sp>
        <p:sp>
          <p:nvSpPr>
            <p:cNvPr id="117782" name="AutoShape 22"/>
            <p:cNvSpPr>
              <a:spLocks noChangeArrowheads="1"/>
            </p:cNvSpPr>
            <p:nvPr/>
          </p:nvSpPr>
          <p:spPr bwMode="auto">
            <a:xfrm>
              <a:off x="3787" y="312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Garamond" panose="02020404030301010803" pitchFamily="18" charset="0"/>
                </a:rPr>
                <a:t>协作图</a:t>
              </a:r>
            </a:p>
          </p:txBody>
        </p:sp>
        <p:sp>
          <p:nvSpPr>
            <p:cNvPr id="117783" name="AutoShape 23"/>
            <p:cNvSpPr>
              <a:spLocks noChangeArrowheads="1"/>
            </p:cNvSpPr>
            <p:nvPr/>
          </p:nvSpPr>
          <p:spPr bwMode="auto">
            <a:xfrm>
              <a:off x="3787" y="3536"/>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Garamond" panose="02020404030301010803" pitchFamily="18" charset="0"/>
                </a:rPr>
                <a:t>顺序图</a:t>
              </a:r>
            </a:p>
          </p:txBody>
        </p:sp>
        <p:sp>
          <p:nvSpPr>
            <p:cNvPr id="117784" name="AutoShape 24"/>
            <p:cNvSpPr>
              <a:spLocks noChangeArrowheads="1"/>
            </p:cNvSpPr>
            <p:nvPr/>
          </p:nvSpPr>
          <p:spPr bwMode="auto">
            <a:xfrm>
              <a:off x="1020" y="3537"/>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Garamond" panose="02020404030301010803" pitchFamily="18" charset="0"/>
                </a:rPr>
                <a:t>活动图 </a:t>
              </a:r>
            </a:p>
          </p:txBody>
        </p:sp>
        <p:sp>
          <p:nvSpPr>
            <p:cNvPr id="117785" name="AutoShape 25"/>
            <p:cNvSpPr>
              <a:spLocks noChangeArrowheads="1"/>
            </p:cNvSpPr>
            <p:nvPr/>
          </p:nvSpPr>
          <p:spPr bwMode="auto">
            <a:xfrm>
              <a:off x="3107" y="3991"/>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Garamond" panose="02020404030301010803" pitchFamily="18" charset="0"/>
                </a:rPr>
                <a:t>部署图</a:t>
              </a:r>
            </a:p>
          </p:txBody>
        </p:sp>
        <p:sp>
          <p:nvSpPr>
            <p:cNvPr id="117786" name="AutoShape 26"/>
            <p:cNvSpPr>
              <a:spLocks noChangeArrowheads="1"/>
            </p:cNvSpPr>
            <p:nvPr/>
          </p:nvSpPr>
          <p:spPr bwMode="auto">
            <a:xfrm>
              <a:off x="884" y="45"/>
              <a:ext cx="2450" cy="890"/>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7" name="AutoShape 27"/>
            <p:cNvSpPr>
              <a:spLocks noChangeArrowheads="1"/>
            </p:cNvSpPr>
            <p:nvPr/>
          </p:nvSpPr>
          <p:spPr bwMode="auto">
            <a:xfrm>
              <a:off x="1791" y="3220"/>
              <a:ext cx="499" cy="91"/>
            </a:xfrm>
            <a:prstGeom prst="leftRightArrow">
              <a:avLst>
                <a:gd name="adj1" fmla="val 50000"/>
                <a:gd name="adj2" fmla="val 10967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8" name="AutoShape 28"/>
            <p:cNvSpPr>
              <a:spLocks noChangeArrowheads="1"/>
            </p:cNvSpPr>
            <p:nvPr/>
          </p:nvSpPr>
          <p:spPr bwMode="auto">
            <a:xfrm rot="2149263">
              <a:off x="1747" y="3478"/>
              <a:ext cx="589" cy="105"/>
            </a:xfrm>
            <a:prstGeom prst="leftRightArrow">
              <a:avLst>
                <a:gd name="adj1" fmla="val 50000"/>
                <a:gd name="adj2" fmla="val 11219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9" name="AutoShape 29"/>
            <p:cNvSpPr>
              <a:spLocks noChangeArrowheads="1"/>
            </p:cNvSpPr>
            <p:nvPr/>
          </p:nvSpPr>
          <p:spPr bwMode="auto">
            <a:xfrm>
              <a:off x="3061" y="3220"/>
              <a:ext cx="726" cy="91"/>
            </a:xfrm>
            <a:prstGeom prst="leftRightArrow">
              <a:avLst>
                <a:gd name="adj1" fmla="val 50000"/>
                <a:gd name="adj2" fmla="val 15956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0" name="AutoShape 30"/>
            <p:cNvSpPr>
              <a:spLocks noChangeArrowheads="1"/>
            </p:cNvSpPr>
            <p:nvPr/>
          </p:nvSpPr>
          <p:spPr bwMode="auto">
            <a:xfrm rot="1588419">
              <a:off x="3024" y="3447"/>
              <a:ext cx="771" cy="91"/>
            </a:xfrm>
            <a:prstGeom prst="leftRightArrow">
              <a:avLst>
                <a:gd name="adj1" fmla="val 50000"/>
                <a:gd name="adj2" fmla="val 16945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1" name="AutoShape 31"/>
            <p:cNvSpPr>
              <a:spLocks noChangeArrowheads="1"/>
            </p:cNvSpPr>
            <p:nvPr/>
          </p:nvSpPr>
          <p:spPr bwMode="auto">
            <a:xfrm>
              <a:off x="3061" y="3674"/>
              <a:ext cx="726" cy="91"/>
            </a:xfrm>
            <a:prstGeom prst="leftRightArrow">
              <a:avLst>
                <a:gd name="adj1" fmla="val 50000"/>
                <a:gd name="adj2" fmla="val 15956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2" name="AutoShape 32"/>
            <p:cNvSpPr>
              <a:spLocks noChangeArrowheads="1"/>
            </p:cNvSpPr>
            <p:nvPr/>
          </p:nvSpPr>
          <p:spPr bwMode="auto">
            <a:xfrm rot="2149263">
              <a:off x="1746" y="635"/>
              <a:ext cx="589" cy="105"/>
            </a:xfrm>
            <a:prstGeom prst="leftRightArrow">
              <a:avLst>
                <a:gd name="adj1" fmla="val 50000"/>
                <a:gd name="adj2" fmla="val 11219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3" name="AutoShape 33"/>
            <p:cNvSpPr>
              <a:spLocks noChangeArrowheads="1"/>
            </p:cNvSpPr>
            <p:nvPr/>
          </p:nvSpPr>
          <p:spPr bwMode="auto">
            <a:xfrm rot="8774756">
              <a:off x="1746" y="303"/>
              <a:ext cx="590" cy="105"/>
            </a:xfrm>
            <a:prstGeom prst="leftRightArrow">
              <a:avLst>
                <a:gd name="adj1" fmla="val 50000"/>
                <a:gd name="adj2" fmla="val 11238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4" name="AutoShape 34"/>
            <p:cNvSpPr>
              <a:spLocks noChangeArrowheads="1"/>
            </p:cNvSpPr>
            <p:nvPr/>
          </p:nvSpPr>
          <p:spPr bwMode="auto">
            <a:xfrm rot="2149263">
              <a:off x="1746" y="1602"/>
              <a:ext cx="589" cy="105"/>
            </a:xfrm>
            <a:prstGeom prst="leftRightArrow">
              <a:avLst>
                <a:gd name="adj1" fmla="val 50000"/>
                <a:gd name="adj2" fmla="val 11219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5" name="AutoShape 35"/>
            <p:cNvSpPr>
              <a:spLocks noChangeArrowheads="1"/>
            </p:cNvSpPr>
            <p:nvPr/>
          </p:nvSpPr>
          <p:spPr bwMode="auto">
            <a:xfrm rot="8774756">
              <a:off x="1746" y="1270"/>
              <a:ext cx="590" cy="105"/>
            </a:xfrm>
            <a:prstGeom prst="leftRightArrow">
              <a:avLst>
                <a:gd name="adj1" fmla="val 50000"/>
                <a:gd name="adj2" fmla="val 11238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6" name="AutoShape 36"/>
            <p:cNvSpPr>
              <a:spLocks noChangeArrowheads="1"/>
            </p:cNvSpPr>
            <p:nvPr/>
          </p:nvSpPr>
          <p:spPr bwMode="auto">
            <a:xfrm rot="2149263">
              <a:off x="1746" y="2554"/>
              <a:ext cx="589" cy="105"/>
            </a:xfrm>
            <a:prstGeom prst="leftRightArrow">
              <a:avLst>
                <a:gd name="adj1" fmla="val 50000"/>
                <a:gd name="adj2" fmla="val 11219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7" name="AutoShape 37"/>
            <p:cNvSpPr>
              <a:spLocks noChangeArrowheads="1"/>
            </p:cNvSpPr>
            <p:nvPr/>
          </p:nvSpPr>
          <p:spPr bwMode="auto">
            <a:xfrm rot="8774756">
              <a:off x="1746" y="2222"/>
              <a:ext cx="590" cy="105"/>
            </a:xfrm>
            <a:prstGeom prst="leftRightArrow">
              <a:avLst>
                <a:gd name="adj1" fmla="val 50000"/>
                <a:gd name="adj2" fmla="val 11238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8" name="AutoShape 38"/>
            <p:cNvSpPr>
              <a:spLocks noChangeArrowheads="1"/>
            </p:cNvSpPr>
            <p:nvPr/>
          </p:nvSpPr>
          <p:spPr bwMode="auto">
            <a:xfrm>
              <a:off x="3061" y="2222"/>
              <a:ext cx="726" cy="91"/>
            </a:xfrm>
            <a:prstGeom prst="leftRightArrow">
              <a:avLst>
                <a:gd name="adj1" fmla="val 50000"/>
                <a:gd name="adj2" fmla="val 15956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9" name="AutoShape 39"/>
            <p:cNvSpPr>
              <a:spLocks noChangeArrowheads="1"/>
            </p:cNvSpPr>
            <p:nvPr/>
          </p:nvSpPr>
          <p:spPr bwMode="auto">
            <a:xfrm rot="1588419">
              <a:off x="3016" y="2449"/>
              <a:ext cx="771" cy="91"/>
            </a:xfrm>
            <a:prstGeom prst="leftRightArrow">
              <a:avLst>
                <a:gd name="adj1" fmla="val 50000"/>
                <a:gd name="adj2" fmla="val 16945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0" name="AutoShape 40"/>
            <p:cNvSpPr>
              <a:spLocks noChangeArrowheads="1"/>
            </p:cNvSpPr>
            <p:nvPr/>
          </p:nvSpPr>
          <p:spPr bwMode="auto">
            <a:xfrm>
              <a:off x="3061" y="2676"/>
              <a:ext cx="726" cy="91"/>
            </a:xfrm>
            <a:prstGeom prst="leftRightArrow">
              <a:avLst>
                <a:gd name="adj1" fmla="val 50000"/>
                <a:gd name="adj2" fmla="val 15956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1" name="AutoShape 41"/>
            <p:cNvSpPr>
              <a:spLocks noChangeArrowheads="1"/>
            </p:cNvSpPr>
            <p:nvPr/>
          </p:nvSpPr>
          <p:spPr bwMode="auto">
            <a:xfrm>
              <a:off x="793" y="0"/>
              <a:ext cx="3901" cy="981"/>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2" name="AutoShape 42"/>
            <p:cNvSpPr>
              <a:spLocks noChangeArrowheads="1"/>
            </p:cNvSpPr>
            <p:nvPr/>
          </p:nvSpPr>
          <p:spPr bwMode="auto">
            <a:xfrm>
              <a:off x="930" y="1060"/>
              <a:ext cx="2450" cy="890"/>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3" name="AutoShape 43"/>
            <p:cNvSpPr>
              <a:spLocks noChangeArrowheads="1"/>
            </p:cNvSpPr>
            <p:nvPr/>
          </p:nvSpPr>
          <p:spPr bwMode="auto">
            <a:xfrm>
              <a:off x="839" y="2041"/>
              <a:ext cx="3901" cy="891"/>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4" name="AutoShape 44"/>
            <p:cNvSpPr>
              <a:spLocks noChangeArrowheads="1"/>
            </p:cNvSpPr>
            <p:nvPr/>
          </p:nvSpPr>
          <p:spPr bwMode="auto">
            <a:xfrm>
              <a:off x="703" y="1014"/>
              <a:ext cx="4127" cy="1979"/>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5" name="AutoShape 45"/>
            <p:cNvSpPr>
              <a:spLocks noChangeArrowheads="1"/>
            </p:cNvSpPr>
            <p:nvPr/>
          </p:nvSpPr>
          <p:spPr bwMode="auto">
            <a:xfrm>
              <a:off x="839" y="3085"/>
              <a:ext cx="3901" cy="816"/>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6" name="AutoShape 46"/>
            <p:cNvSpPr>
              <a:spLocks noChangeArrowheads="1"/>
            </p:cNvSpPr>
            <p:nvPr/>
          </p:nvSpPr>
          <p:spPr bwMode="auto">
            <a:xfrm>
              <a:off x="1565" y="3963"/>
              <a:ext cx="2494" cy="374"/>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7" name="AutoShape 47"/>
            <p:cNvSpPr>
              <a:spLocks noChangeArrowheads="1"/>
            </p:cNvSpPr>
            <p:nvPr/>
          </p:nvSpPr>
          <p:spPr bwMode="auto">
            <a:xfrm>
              <a:off x="703" y="3039"/>
              <a:ext cx="4173" cy="1344"/>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8" name="AutoShape 48"/>
            <p:cNvSpPr>
              <a:spLocks noChangeArrowheads="1"/>
            </p:cNvSpPr>
            <p:nvPr/>
          </p:nvSpPr>
          <p:spPr bwMode="auto">
            <a:xfrm>
              <a:off x="4059" y="635"/>
              <a:ext cx="91" cy="635"/>
            </a:xfrm>
            <a:prstGeom prst="downArrow">
              <a:avLst>
                <a:gd name="adj1" fmla="val 50000"/>
                <a:gd name="adj2" fmla="val 17445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7809" name="AutoShape 49"/>
            <p:cNvSpPr>
              <a:spLocks noChangeArrowheads="1"/>
            </p:cNvSpPr>
            <p:nvPr/>
          </p:nvSpPr>
          <p:spPr bwMode="auto">
            <a:xfrm>
              <a:off x="1973" y="929"/>
              <a:ext cx="91" cy="136"/>
            </a:xfrm>
            <a:prstGeom prst="downArrow">
              <a:avLst>
                <a:gd name="adj1" fmla="val 50000"/>
                <a:gd name="adj2" fmla="val 3736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7810" name="AutoShape 50"/>
            <p:cNvSpPr>
              <a:spLocks noChangeArrowheads="1"/>
            </p:cNvSpPr>
            <p:nvPr/>
          </p:nvSpPr>
          <p:spPr bwMode="auto">
            <a:xfrm>
              <a:off x="1973" y="1942"/>
              <a:ext cx="91" cy="91"/>
            </a:xfrm>
            <a:prstGeom prst="down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7811" name="AutoShape 51"/>
            <p:cNvSpPr>
              <a:spLocks noChangeArrowheads="1"/>
            </p:cNvSpPr>
            <p:nvPr/>
          </p:nvSpPr>
          <p:spPr bwMode="auto">
            <a:xfrm>
              <a:off x="1973" y="2933"/>
              <a:ext cx="91" cy="156"/>
            </a:xfrm>
            <a:prstGeom prst="downArrow">
              <a:avLst>
                <a:gd name="adj1" fmla="val 50000"/>
                <a:gd name="adj2" fmla="val 42857"/>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7812" name="AutoShape 52"/>
            <p:cNvSpPr>
              <a:spLocks noChangeArrowheads="1"/>
            </p:cNvSpPr>
            <p:nvPr/>
          </p:nvSpPr>
          <p:spPr bwMode="auto">
            <a:xfrm>
              <a:off x="1973" y="3855"/>
              <a:ext cx="91" cy="136"/>
            </a:xfrm>
            <a:prstGeom prst="downArrow">
              <a:avLst>
                <a:gd name="adj1" fmla="val 50000"/>
                <a:gd name="adj2" fmla="val 37363"/>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7813" name="AutoShape 53"/>
            <p:cNvSpPr>
              <a:spLocks noChangeArrowheads="1"/>
            </p:cNvSpPr>
            <p:nvPr/>
          </p:nvSpPr>
          <p:spPr bwMode="auto">
            <a:xfrm>
              <a:off x="4059" y="1587"/>
              <a:ext cx="91" cy="499"/>
            </a:xfrm>
            <a:prstGeom prst="upArrow">
              <a:avLst>
                <a:gd name="adj1" fmla="val 50000"/>
                <a:gd name="adj2" fmla="val 137088"/>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7814" name="AutoShape 54"/>
            <p:cNvSpPr>
              <a:spLocks noChangeArrowheads="1"/>
            </p:cNvSpPr>
            <p:nvPr/>
          </p:nvSpPr>
          <p:spPr bwMode="auto">
            <a:xfrm>
              <a:off x="4059" y="4037"/>
              <a:ext cx="1406" cy="90"/>
            </a:xfrm>
            <a:prstGeom prst="leftArrow">
              <a:avLst>
                <a:gd name="adj1" fmla="val 50000"/>
                <a:gd name="adj2" fmla="val 390556"/>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15" name="Rectangle 55"/>
            <p:cNvSpPr>
              <a:spLocks noChangeArrowheads="1"/>
            </p:cNvSpPr>
            <p:nvPr/>
          </p:nvSpPr>
          <p:spPr bwMode="auto">
            <a:xfrm>
              <a:off x="5420" y="1451"/>
              <a:ext cx="45" cy="2631"/>
            </a:xfrm>
            <a:prstGeom prst="rect">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16" name="Rectangle 56"/>
            <p:cNvSpPr>
              <a:spLocks noChangeArrowheads="1"/>
            </p:cNvSpPr>
            <p:nvPr/>
          </p:nvSpPr>
          <p:spPr bwMode="auto">
            <a:xfrm>
              <a:off x="4513" y="1406"/>
              <a:ext cx="952" cy="45"/>
            </a:xfrm>
            <a:prstGeom prst="rect">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17" name="Text Box 57"/>
            <p:cNvSpPr txBox="1">
              <a:spLocks noChangeArrowheads="1"/>
            </p:cNvSpPr>
            <p:nvPr/>
          </p:nvSpPr>
          <p:spPr bwMode="auto">
            <a:xfrm>
              <a:off x="3360" y="17"/>
              <a:ext cx="741"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66"/>
                  </a:solidFill>
                  <a:latin typeface="Garamond" panose="02020404030301010803" pitchFamily="18" charset="0"/>
                </a:rPr>
                <a:t>需求分析</a:t>
              </a:r>
              <a:r>
                <a:rPr lang="zh-CN" altLang="en-US" b="1">
                  <a:latin typeface="Garamond" panose="02020404030301010803" pitchFamily="18" charset="0"/>
                </a:rPr>
                <a:t> </a:t>
              </a:r>
            </a:p>
          </p:txBody>
        </p:sp>
        <p:sp>
          <p:nvSpPr>
            <p:cNvPr id="117818" name="Text Box 58"/>
            <p:cNvSpPr txBox="1">
              <a:spLocks noChangeArrowheads="1"/>
            </p:cNvSpPr>
            <p:nvPr/>
          </p:nvSpPr>
          <p:spPr bwMode="auto">
            <a:xfrm>
              <a:off x="3455" y="1073"/>
              <a:ext cx="331"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66"/>
                  </a:solidFill>
                  <a:latin typeface="Garamond" panose="02020404030301010803" pitchFamily="18" charset="0"/>
                </a:rPr>
                <a:t>BD</a:t>
              </a:r>
            </a:p>
          </p:txBody>
        </p:sp>
        <p:sp>
          <p:nvSpPr>
            <p:cNvPr id="117819" name="Text Box 59"/>
            <p:cNvSpPr txBox="1">
              <a:spLocks noChangeArrowheads="1"/>
            </p:cNvSpPr>
            <p:nvPr/>
          </p:nvSpPr>
          <p:spPr bwMode="auto">
            <a:xfrm>
              <a:off x="3216" y="3042"/>
              <a:ext cx="632"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66"/>
                  </a:solidFill>
                  <a:latin typeface="Garamond" panose="02020404030301010803" pitchFamily="18" charset="0"/>
                </a:rPr>
                <a:t>FD/DD</a:t>
              </a:r>
            </a:p>
          </p:txBody>
        </p:sp>
        <p:sp>
          <p:nvSpPr>
            <p:cNvPr id="117820" name="Text Box 60"/>
            <p:cNvSpPr txBox="1">
              <a:spLocks noChangeArrowheads="1"/>
            </p:cNvSpPr>
            <p:nvPr/>
          </p:nvSpPr>
          <p:spPr bwMode="auto">
            <a:xfrm>
              <a:off x="152" y="1094"/>
              <a:ext cx="312" cy="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zh-CN" altLang="en-US" sz="2000" b="1">
                  <a:solidFill>
                    <a:srgbClr val="000066"/>
                  </a:solidFill>
                  <a:latin typeface="Garamond" panose="02020404030301010803" pitchFamily="18" charset="0"/>
                </a:rPr>
                <a:t>全部图之间的关系</a:t>
              </a:r>
            </a:p>
          </p:txBody>
        </p:sp>
      </p:grpSp>
    </p:spTree>
    <p:extLst>
      <p:ext uri="{BB962C8B-B14F-4D97-AF65-F5344CB8AC3E}">
        <p14:creationId xmlns:p14="http://schemas.microsoft.com/office/powerpoint/2010/main" val="4232139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a:t>用例图中的关系及解释</a:t>
            </a:r>
          </a:p>
        </p:txBody>
      </p:sp>
      <p:graphicFrame>
        <p:nvGraphicFramePr>
          <p:cNvPr id="76000" name="Group 224"/>
          <p:cNvGraphicFramePr>
            <a:graphicFrameLocks noGrp="1"/>
          </p:cNvGraphicFramePr>
          <p:nvPr/>
        </p:nvGraphicFramePr>
        <p:xfrm>
          <a:off x="228600" y="1524000"/>
          <a:ext cx="8610600" cy="5299075"/>
        </p:xfrm>
        <a:graphic>
          <a:graphicData uri="http://schemas.openxmlformats.org/drawingml/2006/table">
            <a:tbl>
              <a:tblPr/>
              <a:tblGrid>
                <a:gridCol w="1133475">
                  <a:extLst>
                    <a:ext uri="{9D8B030D-6E8A-4147-A177-3AD203B41FA5}">
                      <a16:colId xmlns:a16="http://schemas.microsoft.com/office/drawing/2014/main" val="1228422693"/>
                    </a:ext>
                  </a:extLst>
                </a:gridCol>
                <a:gridCol w="1050925">
                  <a:extLst>
                    <a:ext uri="{9D8B030D-6E8A-4147-A177-3AD203B41FA5}">
                      <a16:colId xmlns:a16="http://schemas.microsoft.com/office/drawing/2014/main" val="1666185791"/>
                    </a:ext>
                  </a:extLst>
                </a:gridCol>
                <a:gridCol w="4381500">
                  <a:extLst>
                    <a:ext uri="{9D8B030D-6E8A-4147-A177-3AD203B41FA5}">
                      <a16:colId xmlns:a16="http://schemas.microsoft.com/office/drawing/2014/main" val="596599470"/>
                    </a:ext>
                  </a:extLst>
                </a:gridCol>
                <a:gridCol w="2044700">
                  <a:extLst>
                    <a:ext uri="{9D8B030D-6E8A-4147-A177-3AD203B41FA5}">
                      <a16:colId xmlns:a16="http://schemas.microsoft.com/office/drawing/2014/main" val="3046868831"/>
                    </a:ext>
                  </a:extLst>
                </a:gridCol>
              </a:tblGrid>
              <a:tr h="314325">
                <a:tc gridSpan="2">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关系</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解释</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ja-JP" altLang="en-US"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图</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182820841"/>
                  </a:ext>
                </a:extLst>
              </a:tr>
              <a:tr h="101600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参与者与用例之间的关系</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ja-JP" altLang="en-US" sz="1800" b="1" i="0" u="none" strike="noStrike" cap="none" normalizeH="0" baseline="0" smtClean="0">
                          <a:ln>
                            <a:noFill/>
                          </a:ln>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关联</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表示参与者与用例之间的交互，通信途径。</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endParaRPr kumimoji="0" lang="zh-CN" altLang="zh-CN"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77995111"/>
                  </a:ext>
                </a:extLst>
              </a:tr>
              <a:tr h="1257300">
                <a:tc rowSpan="2">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用例之间的关系</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ja-JP" altLang="en-US" sz="1800" b="1" i="0" u="none" strike="noStrike" cap="none" normalizeH="0" baseline="0" smtClean="0">
                          <a:ln>
                            <a:noFill/>
                          </a:ln>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包含</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箭头指向包含用例；箭头出发的用例为基用例。包含用例是必选的，如果缺少包含用例，基用例就不完整；包含用例必须被执行，不需要满足某种条件；其执行并不会改变基用例的行为。</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endPar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《include》</a:t>
                      </a:r>
                    </a:p>
                    <a:p>
                      <a:pPr marL="0" marR="0" lvl="0" indent="0" algn="l" defTabSz="914400" rtl="0" eaLnBrk="1" fontAlgn="base" latinLnBrk="0" hangingPunct="1">
                        <a:lnSpc>
                          <a:spcPct val="100000"/>
                        </a:lnSpc>
                        <a:spcBef>
                          <a:spcPct val="0"/>
                        </a:spcBef>
                        <a:spcAft>
                          <a:spcPct val="0"/>
                        </a:spcAft>
                        <a:buClrTx/>
                        <a:buSzPct val="75000"/>
                        <a:buFontTx/>
                        <a:buNone/>
                        <a:tabLst/>
                      </a:pPr>
                      <a:endParaRPr kumimoji="0" lang="ja-JP" altLang="en-US"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548842159"/>
                  </a:ext>
                </a:extLst>
              </a:tr>
              <a:tr h="1257300">
                <a:tc vMerge="1">
                  <a:txBody>
                    <a:bodyPr/>
                    <a:lstStyle/>
                    <a:p>
                      <a:endParaRPr lang="zh-CN" altLang="en-US"/>
                    </a:p>
                  </a:txBody>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ja-JP" altLang="en-US" sz="1800" b="1" i="0" u="none" strike="noStrike" cap="none" normalizeH="0" baseline="0" smtClean="0">
                          <a:ln>
                            <a:noFill/>
                          </a:ln>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扩展</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箭头指向扩展用例；箭头出发的用例为基用例。扩展用例是可选的，如果缺少扩展用例，不会影响到基用例的完整性；扩展用例在一定条件下才会执行，并且其执行会改变基用例的行为。</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endParaRPr kumimoji="0" lang="zh-CN" altLang="zh-CN"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06627906"/>
                  </a:ext>
                </a:extLst>
              </a:tr>
              <a:tr h="990600">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参与者之间的关系</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ja-JP" altLang="en-US" sz="1800" b="1" i="0" u="none" strike="noStrike" cap="none" normalizeH="0" baseline="0" smtClean="0">
                          <a:ln>
                            <a:noFill/>
                          </a:ln>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泛化</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泛化关系是一般和特殊关系，特殊一方继承了一般方的特性并增加了新的特性。</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50000"/>
                        </a:spcBef>
                        <a:buClr>
                          <a:schemeClr val="bg2"/>
                        </a:buClr>
                        <a:buSzPct val="75000"/>
                        <a:buFont typeface="Wingdings" panose="05000000000000000000" pitchFamily="2" charset="2"/>
                        <a:defRPr sz="28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50000"/>
                        </a:spcBef>
                        <a:buClr>
                          <a:schemeClr val="accent2"/>
                        </a:buClr>
                        <a:buSzPct val="80000"/>
                        <a:buFont typeface="Wingdings" panose="05000000000000000000" pitchFamily="2" charset="2"/>
                        <a:defRPr sz="2400" b="1">
                          <a:solidFill>
                            <a:schemeClr val="tx1"/>
                          </a:solidFill>
                          <a:effectLst>
                            <a:outerShdw blurRad="38100" dist="38100" dir="2700000" algn="tl">
                              <a:srgbClr val="C0C0C0"/>
                            </a:outerShdw>
                          </a:effectLst>
                          <a:latin typeface="楷体_GB2312" pitchFamily="49" charset="-122"/>
                          <a:ea typeface="楷体_GB2312" pitchFamily="49" charset="-122"/>
                        </a:defRPr>
                      </a:lvl2pPr>
                      <a:lvl3pPr>
                        <a:spcBef>
                          <a:spcPct val="50000"/>
                        </a:spcBef>
                        <a:buClr>
                          <a:schemeClr val="bg2"/>
                        </a:buClr>
                        <a:buSzPct val="6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50000"/>
                        </a:spcBef>
                        <a:buClr>
                          <a:schemeClr val="accent2"/>
                        </a:buClr>
                        <a:buSzPct val="70000"/>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50000"/>
                        </a:spcBef>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50000"/>
                        </a:spcBef>
                        <a:spcAft>
                          <a:spcPct val="0"/>
                        </a:spcAft>
                        <a:buClr>
                          <a:schemeClr val="bg2"/>
                        </a:buClr>
                        <a:buFont typeface="Wingdings" panose="05000000000000000000" pitchFamily="2" charset="2"/>
                        <a:defRPr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endParaRPr kumimoji="0" lang="zh-CN" altLang="zh-CN" sz="18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619257712"/>
                  </a:ext>
                </a:extLst>
              </a:tr>
            </a:tbl>
          </a:graphicData>
        </a:graphic>
      </p:graphicFrame>
      <p:sp>
        <p:nvSpPr>
          <p:cNvPr id="75987" name="Line 211"/>
          <p:cNvSpPr>
            <a:spLocks noChangeShapeType="1"/>
          </p:cNvSpPr>
          <p:nvPr/>
        </p:nvSpPr>
        <p:spPr bwMode="auto">
          <a:xfrm>
            <a:off x="7086600" y="2438400"/>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88" name="Line 212"/>
          <p:cNvSpPr>
            <a:spLocks noChangeShapeType="1"/>
          </p:cNvSpPr>
          <p:nvPr/>
        </p:nvSpPr>
        <p:spPr bwMode="auto">
          <a:xfrm>
            <a:off x="7086600" y="3581400"/>
            <a:ext cx="14478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89" name="Text Box 213"/>
          <p:cNvSpPr txBox="1">
            <a:spLocks noChangeArrowheads="1"/>
          </p:cNvSpPr>
          <p:nvPr/>
        </p:nvSpPr>
        <p:spPr bwMode="auto">
          <a:xfrm>
            <a:off x="7162800" y="4800600"/>
            <a:ext cx="1447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ffectLst>
                  <a:outerShdw blurRad="38100" dist="38100" dir="2700000" algn="tl">
                    <a:srgbClr val="C0C0C0"/>
                  </a:outerShdw>
                </a:effectLst>
              </a:rPr>
              <a:t>《</a:t>
            </a:r>
            <a:r>
              <a:rPr lang="en-US" altLang="zh-CN" b="1">
                <a:effectLst>
                  <a:outerShdw blurRad="38100" dist="38100" dir="2700000" algn="tl">
                    <a:srgbClr val="C0C0C0"/>
                  </a:outerShdw>
                </a:effectLst>
                <a:latin typeface="Times New Roman" panose="02020603050405020304" pitchFamily="18" charset="0"/>
              </a:rPr>
              <a:t>extend</a:t>
            </a:r>
            <a:r>
              <a:rPr lang="en-US" altLang="zh-CN" b="1">
                <a:effectLst>
                  <a:outerShdw blurRad="38100" dist="38100" dir="2700000" algn="tl">
                    <a:srgbClr val="C0C0C0"/>
                  </a:outerShdw>
                </a:effectLst>
              </a:rPr>
              <a:t>》</a:t>
            </a:r>
          </a:p>
          <a:p>
            <a:pPr>
              <a:spcBef>
                <a:spcPct val="50000"/>
              </a:spcBef>
            </a:pPr>
            <a:endParaRPr lang="en-US" altLang="zh-CN" b="1">
              <a:effectLst>
                <a:outerShdw blurRad="38100" dist="38100" dir="2700000" algn="tl">
                  <a:srgbClr val="C0C0C0"/>
                </a:outerShdw>
              </a:effectLst>
            </a:endParaRPr>
          </a:p>
        </p:txBody>
      </p:sp>
      <p:sp>
        <p:nvSpPr>
          <p:cNvPr id="75990" name="Line 214"/>
          <p:cNvSpPr>
            <a:spLocks noChangeShapeType="1"/>
          </p:cNvSpPr>
          <p:nvPr/>
        </p:nvSpPr>
        <p:spPr bwMode="auto">
          <a:xfrm>
            <a:off x="7086600" y="63246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91" name="AutoShape 215"/>
          <p:cNvSpPr>
            <a:spLocks noChangeArrowheads="1"/>
          </p:cNvSpPr>
          <p:nvPr/>
        </p:nvSpPr>
        <p:spPr bwMode="auto">
          <a:xfrm rot="-16200000">
            <a:off x="8534400" y="6248400"/>
            <a:ext cx="152400" cy="152400"/>
          </a:xfrm>
          <a:prstGeom prst="triangle">
            <a:avLst>
              <a:gd name="adj" fmla="val 50000"/>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92" name="Line 216"/>
          <p:cNvSpPr>
            <a:spLocks noChangeShapeType="1"/>
          </p:cNvSpPr>
          <p:nvPr/>
        </p:nvSpPr>
        <p:spPr bwMode="auto">
          <a:xfrm>
            <a:off x="7162800" y="5181600"/>
            <a:ext cx="14478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958750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a:t>实例</a:t>
            </a:r>
            <a:r>
              <a:rPr lang="en-US" altLang="zh-CN"/>
              <a:t>1 </a:t>
            </a:r>
            <a:r>
              <a:rPr lang="zh-CN" altLang="en-US"/>
              <a:t>参与者之间的泛化关系</a:t>
            </a:r>
          </a:p>
        </p:txBody>
      </p:sp>
      <p:sp>
        <p:nvSpPr>
          <p:cNvPr id="76803" name="Rectangle 3"/>
          <p:cNvSpPr>
            <a:spLocks noGrp="1" noChangeArrowheads="1"/>
          </p:cNvSpPr>
          <p:nvPr>
            <p:ph type="body" idx="1"/>
          </p:nvPr>
        </p:nvSpPr>
        <p:spPr>
          <a:xfrm>
            <a:off x="457200" y="1981200"/>
            <a:ext cx="4114800" cy="4267200"/>
          </a:xfrm>
        </p:spPr>
        <p:txBody>
          <a:bodyPr/>
          <a:lstStyle/>
          <a:p>
            <a:pPr>
              <a:lnSpc>
                <a:spcPct val="90000"/>
              </a:lnSpc>
            </a:pPr>
            <a:r>
              <a:rPr lang="zh-CN" altLang="en-US" sz="2800"/>
              <a:t>经理参与：管理人事、批准预算；</a:t>
            </a:r>
          </a:p>
          <a:p>
            <a:pPr>
              <a:lnSpc>
                <a:spcPct val="90000"/>
              </a:lnSpc>
            </a:pPr>
            <a:r>
              <a:rPr lang="zh-CN" altLang="en-US" sz="2800"/>
              <a:t>安全主管参与：批准安全证书、管理人事、批准预算、监视周边；</a:t>
            </a:r>
          </a:p>
          <a:p>
            <a:pPr>
              <a:lnSpc>
                <a:spcPct val="90000"/>
              </a:lnSpc>
            </a:pPr>
            <a:r>
              <a:rPr lang="zh-CN" altLang="en-US" sz="2800"/>
              <a:t>保安参与：监视周边。</a:t>
            </a:r>
          </a:p>
          <a:p>
            <a:pPr>
              <a:lnSpc>
                <a:spcPct val="90000"/>
              </a:lnSpc>
            </a:pPr>
            <a:r>
              <a:rPr lang="zh-CN" altLang="en-US" sz="2800">
                <a:solidFill>
                  <a:srgbClr val="FF0000"/>
                </a:solidFill>
              </a:rPr>
              <a:t>由于泛化关系，安全主管可以参与全部</a:t>
            </a:r>
            <a:r>
              <a:rPr lang="en-US" altLang="zh-CN" sz="2800">
                <a:solidFill>
                  <a:srgbClr val="FF0000"/>
                </a:solidFill>
              </a:rPr>
              <a:t>4</a:t>
            </a:r>
            <a:r>
              <a:rPr lang="zh-CN" altLang="en-US" sz="2800">
                <a:solidFill>
                  <a:srgbClr val="FF0000"/>
                </a:solidFill>
              </a:rPr>
              <a:t>个用例。</a:t>
            </a:r>
          </a:p>
        </p:txBody>
      </p:sp>
      <p:pic>
        <p:nvPicPr>
          <p:cNvPr id="76806" name="Picture 6"/>
          <p:cNvPicPr>
            <a:picLocks noChangeAspect="1" noChangeArrowheads="1"/>
          </p:cNvPicPr>
          <p:nvPr/>
        </p:nvPicPr>
        <p:blipFill>
          <a:blip r:embed="rId2">
            <a:extLst>
              <a:ext uri="{28A0092B-C50C-407E-A947-70E740481C1C}">
                <a14:useLocalDpi xmlns:a14="http://schemas.microsoft.com/office/drawing/2010/main" val="0"/>
              </a:ext>
            </a:extLst>
          </a:blip>
          <a:srcRect l="10640" t="4378" r="10640" b="8755"/>
          <a:stretch>
            <a:fillRect/>
          </a:stretch>
        </p:blipFill>
        <p:spPr bwMode="auto">
          <a:xfrm>
            <a:off x="4953000" y="1828800"/>
            <a:ext cx="3540125" cy="456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3556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sz="4000"/>
              <a:t>实例</a:t>
            </a:r>
            <a:r>
              <a:rPr lang="en-US" altLang="zh-CN" sz="4000"/>
              <a:t>2 </a:t>
            </a:r>
            <a:r>
              <a:rPr lang="zh-CN" altLang="en-US" sz="4000"/>
              <a:t>用例之间包含关系</a:t>
            </a:r>
          </a:p>
        </p:txBody>
      </p:sp>
      <p:sp>
        <p:nvSpPr>
          <p:cNvPr id="77827" name="Rectangle 3"/>
          <p:cNvSpPr>
            <a:spLocks noGrp="1" noChangeArrowheads="1"/>
          </p:cNvSpPr>
          <p:nvPr>
            <p:ph type="body" idx="1"/>
          </p:nvPr>
        </p:nvSpPr>
        <p:spPr>
          <a:xfrm>
            <a:off x="457200" y="2971800"/>
            <a:ext cx="3657600" cy="3657600"/>
          </a:xfrm>
        </p:spPr>
        <p:txBody>
          <a:bodyPr/>
          <a:lstStyle/>
          <a:p>
            <a:pPr>
              <a:lnSpc>
                <a:spcPct val="90000"/>
              </a:lnSpc>
            </a:pPr>
            <a:r>
              <a:rPr lang="zh-CN" altLang="en-US" sz="2400"/>
              <a:t>客户用例可以包含提供者用例具有的行为，并把它所包含的用例行为作为自身行为的一部分。</a:t>
            </a:r>
          </a:p>
          <a:p>
            <a:pPr>
              <a:lnSpc>
                <a:spcPct val="90000"/>
              </a:lnSpc>
            </a:pPr>
            <a:r>
              <a:rPr lang="zh-CN" altLang="en-US" sz="2400">
                <a:solidFill>
                  <a:srgbClr val="FF0000"/>
                </a:solidFill>
              </a:rPr>
              <a:t>这种情况类似于在过程设计语言中，将程序的某一段算法封装成一个子过程，然后再从主程序中调用这一子过程。</a:t>
            </a:r>
          </a:p>
        </p:txBody>
      </p:sp>
      <p:pic>
        <p:nvPicPr>
          <p:cNvPr id="77829" name="Picture 5" descr="20081214153601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048000"/>
            <a:ext cx="5029200" cy="3103563"/>
          </a:xfrm>
          <a:prstGeom prst="rect">
            <a:avLst/>
          </a:prstGeom>
          <a:noFill/>
          <a:extLst>
            <a:ext uri="{909E8E84-426E-40DD-AFC4-6F175D3DCCD1}">
              <a14:hiddenFill xmlns:a14="http://schemas.microsoft.com/office/drawing/2010/main">
                <a:solidFill>
                  <a:srgbClr val="FFFFFF"/>
                </a:solidFill>
              </a14:hiddenFill>
            </a:ext>
          </a:extLst>
        </p:spPr>
      </p:pic>
      <p:sp>
        <p:nvSpPr>
          <p:cNvPr id="77831" name="Rectangle 7"/>
          <p:cNvSpPr>
            <a:spLocks noChangeArrowheads="1"/>
          </p:cNvSpPr>
          <p:nvPr/>
        </p:nvSpPr>
        <p:spPr bwMode="auto">
          <a:xfrm>
            <a:off x="533400" y="1781175"/>
            <a:ext cx="81534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bg2"/>
              </a:buClr>
              <a:buSzPct val="75000"/>
              <a:buFont typeface="Wingdings" panose="05000000000000000000" pitchFamily="2" charset="2"/>
              <a:buChar char="n"/>
            </a:pPr>
            <a:r>
              <a:rPr lang="zh-CN" altLang="en-US" sz="2800" b="1">
                <a:effectLst>
                  <a:outerShdw blurRad="38100" dist="38100" dir="2700000" algn="tl">
                    <a:srgbClr val="C0C0C0"/>
                  </a:outerShdw>
                </a:effectLst>
              </a:rPr>
              <a:t>用例的上下文是：维护动作包含修改、删除、添加操作。</a:t>
            </a:r>
          </a:p>
        </p:txBody>
      </p:sp>
    </p:spTree>
    <p:extLst>
      <p:ext uri="{BB962C8B-B14F-4D97-AF65-F5344CB8AC3E}">
        <p14:creationId xmlns:p14="http://schemas.microsoft.com/office/powerpoint/2010/main" val="1195975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a:t>实例</a:t>
            </a:r>
            <a:r>
              <a:rPr lang="en-US" altLang="zh-CN"/>
              <a:t>3 </a:t>
            </a:r>
            <a:r>
              <a:rPr lang="zh-CN" altLang="en-US"/>
              <a:t>用例之间扩展关系</a:t>
            </a:r>
          </a:p>
        </p:txBody>
      </p:sp>
      <p:sp>
        <p:nvSpPr>
          <p:cNvPr id="86019" name="Rectangle 3"/>
          <p:cNvSpPr>
            <a:spLocks noGrp="1" noChangeArrowheads="1"/>
          </p:cNvSpPr>
          <p:nvPr>
            <p:ph type="body" idx="1"/>
          </p:nvPr>
        </p:nvSpPr>
        <p:spPr>
          <a:xfrm>
            <a:off x="457200" y="1828800"/>
            <a:ext cx="8229600" cy="3886200"/>
          </a:xfrm>
        </p:spPr>
        <p:txBody>
          <a:bodyPr/>
          <a:lstStyle/>
          <a:p>
            <a:r>
              <a:rPr lang="zh-CN" altLang="en-US"/>
              <a:t>用例上下文：员工可以查询结果，对查询的结果可以执行导出和打印操作。</a:t>
            </a:r>
          </a:p>
          <a:p>
            <a:r>
              <a:rPr lang="zh-CN" altLang="en-US"/>
              <a:t>基础用例提供扩展点以添加新的行为。</a:t>
            </a:r>
          </a:p>
        </p:txBody>
      </p:sp>
      <p:pic>
        <p:nvPicPr>
          <p:cNvPr id="860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962400"/>
            <a:ext cx="60960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3030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a:t>3</a:t>
            </a:r>
            <a:r>
              <a:rPr lang="zh-CN" altLang="en-US"/>
              <a:t>、类图</a:t>
            </a:r>
          </a:p>
        </p:txBody>
      </p:sp>
      <p:sp>
        <p:nvSpPr>
          <p:cNvPr id="78851" name="Rectangle 3"/>
          <p:cNvSpPr>
            <a:spLocks noGrp="1" noChangeArrowheads="1"/>
          </p:cNvSpPr>
          <p:nvPr>
            <p:ph type="body" idx="1"/>
          </p:nvPr>
        </p:nvSpPr>
        <p:spPr>
          <a:xfrm>
            <a:off x="457200" y="1752600"/>
            <a:ext cx="8229600" cy="3886200"/>
          </a:xfrm>
        </p:spPr>
        <p:txBody>
          <a:bodyPr/>
          <a:lstStyle/>
          <a:p>
            <a:pPr>
              <a:lnSpc>
                <a:spcPct val="90000"/>
              </a:lnSpc>
            </a:pPr>
            <a:r>
              <a:rPr lang="zh-CN" altLang="en-US"/>
              <a:t>类的表示</a:t>
            </a:r>
          </a:p>
          <a:p>
            <a:pPr>
              <a:lnSpc>
                <a:spcPct val="90000"/>
              </a:lnSpc>
            </a:pPr>
            <a:r>
              <a:rPr lang="zh-CN" altLang="en-US"/>
              <a:t>从上到下分为三部分，分别是</a:t>
            </a:r>
          </a:p>
          <a:p>
            <a:pPr lvl="1">
              <a:lnSpc>
                <a:spcPct val="90000"/>
              </a:lnSpc>
            </a:pPr>
            <a:r>
              <a:rPr lang="zh-CN" altLang="en-US"/>
              <a:t>类名</a:t>
            </a:r>
          </a:p>
          <a:p>
            <a:pPr lvl="1">
              <a:lnSpc>
                <a:spcPct val="90000"/>
              </a:lnSpc>
            </a:pPr>
            <a:r>
              <a:rPr lang="zh-CN" altLang="en-US"/>
              <a:t>属性</a:t>
            </a:r>
          </a:p>
          <a:p>
            <a:pPr lvl="1">
              <a:lnSpc>
                <a:spcPct val="90000"/>
              </a:lnSpc>
            </a:pPr>
            <a:r>
              <a:rPr lang="zh-CN" altLang="en-US"/>
              <a:t>操作</a:t>
            </a:r>
          </a:p>
          <a:p>
            <a:pPr>
              <a:lnSpc>
                <a:spcPct val="90000"/>
              </a:lnSpc>
            </a:pPr>
            <a:r>
              <a:rPr lang="zh-CN" altLang="en-US"/>
              <a:t>类名是必须有的。</a:t>
            </a:r>
          </a:p>
        </p:txBody>
      </p:sp>
      <p:pic>
        <p:nvPicPr>
          <p:cNvPr id="788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505200"/>
            <a:ext cx="5029200" cy="290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5965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木活字">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TM03090434[[fn=木头类型]]</Template>
  <TotalTime>2535</TotalTime>
  <Words>2728</Words>
  <Application>Microsoft Office PowerPoint</Application>
  <PresentationFormat>全屏显示(4:3)</PresentationFormat>
  <Paragraphs>408</Paragraphs>
  <Slides>46</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65" baseType="lpstr">
      <vt:lpstr>HG丸ｺﾞｼｯｸM-PRO</vt:lpstr>
      <vt:lpstr>等线</vt:lpstr>
      <vt:lpstr>方正舒体</vt:lpstr>
      <vt:lpstr>黑体</vt:lpstr>
      <vt:lpstr>华文新魏</vt:lpstr>
      <vt:lpstr>隶书</vt:lpstr>
      <vt:lpstr>宋体</vt:lpstr>
      <vt:lpstr>新宋体</vt:lpstr>
      <vt:lpstr>Arial</vt:lpstr>
      <vt:lpstr>Garamond</vt:lpstr>
      <vt:lpstr>Georgia</vt:lpstr>
      <vt:lpstr>MS 明朝</vt:lpstr>
      <vt:lpstr>Times New Roman</vt:lpstr>
      <vt:lpstr>Trebuchet MS</vt:lpstr>
      <vt:lpstr>Verdana</vt:lpstr>
      <vt:lpstr>Wingdings</vt:lpstr>
      <vt:lpstr>木活字</vt:lpstr>
      <vt:lpstr>位图图像</vt:lpstr>
      <vt:lpstr>Microsoft Word 図</vt:lpstr>
      <vt:lpstr>系统分析与设计</vt:lpstr>
      <vt:lpstr>UML复习综述</vt:lpstr>
      <vt:lpstr>1、UML基础</vt:lpstr>
      <vt:lpstr>2、用例图</vt:lpstr>
      <vt:lpstr>用例图中的关系及解释</vt:lpstr>
      <vt:lpstr>实例1 参与者之间的泛化关系</vt:lpstr>
      <vt:lpstr>实例2 用例之间包含关系</vt:lpstr>
      <vt:lpstr>实例3 用例之间扩展关系</vt:lpstr>
      <vt:lpstr>3、类图</vt:lpstr>
      <vt:lpstr>类图中的关系及解释</vt:lpstr>
      <vt:lpstr>类图中的关系及解释</vt:lpstr>
      <vt:lpstr>类图中的关系及解释</vt:lpstr>
      <vt:lpstr>实例1 聚合关系</vt:lpstr>
      <vt:lpstr>实例2 组合关系</vt:lpstr>
      <vt:lpstr>类图中的关系及解释</vt:lpstr>
      <vt:lpstr>类图中的关系及解释</vt:lpstr>
      <vt:lpstr>类图中的关系及解释</vt:lpstr>
      <vt:lpstr>实例：图形</vt:lpstr>
      <vt:lpstr>4、时序图</vt:lpstr>
      <vt:lpstr>时序图中的事物及解释</vt:lpstr>
      <vt:lpstr>时序图与用例图和类图的关系</vt:lpstr>
      <vt:lpstr>实例1 ATM机取款过程</vt:lpstr>
      <vt:lpstr>5、协作图</vt:lpstr>
      <vt:lpstr>协作图中的事物及解释</vt:lpstr>
      <vt:lpstr>实例1</vt:lpstr>
      <vt:lpstr>6、状态图</vt:lpstr>
      <vt:lpstr>状态图中的事物及解释</vt:lpstr>
      <vt:lpstr>状态的可选活动表</vt:lpstr>
      <vt:lpstr>实例1</vt:lpstr>
      <vt:lpstr>7、活动图</vt:lpstr>
      <vt:lpstr>活动图事物</vt:lpstr>
      <vt:lpstr>活动图关系</vt:lpstr>
      <vt:lpstr>实例1</vt:lpstr>
      <vt:lpstr>8、组件图</vt:lpstr>
      <vt:lpstr>组件图中的事物及解释</vt:lpstr>
      <vt:lpstr>组件图中的关系及解释</vt:lpstr>
      <vt:lpstr>实例1</vt:lpstr>
      <vt:lpstr>实例2</vt:lpstr>
      <vt:lpstr>实例3</vt:lpstr>
      <vt:lpstr>9、部署图</vt:lpstr>
      <vt:lpstr>部署图中的事物及解释</vt:lpstr>
      <vt:lpstr>部署图中的关系及解释</vt:lpstr>
      <vt:lpstr>实例1 实例层部署图</vt:lpstr>
      <vt:lpstr>实例2 描述层部署图</vt:lpstr>
      <vt:lpstr>各个阶段用到UML模型图</vt:lpstr>
      <vt:lpstr>UML全部图的关系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系统分析与设计</dc:title>
  <dc:creator>Windows 用户</dc:creator>
  <cp:lastModifiedBy>Windows 用户</cp:lastModifiedBy>
  <cp:revision>152</cp:revision>
  <dcterms:created xsi:type="dcterms:W3CDTF">2018-01-03T07:12:57Z</dcterms:created>
  <dcterms:modified xsi:type="dcterms:W3CDTF">2018-01-29T11:34:08Z</dcterms:modified>
</cp:coreProperties>
</file>