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handoutMasterIdLst>
    <p:handoutMasterId r:id="rId78"/>
  </p:handoutMasterIdLst>
  <p:sldIdLst>
    <p:sldId id="325" r:id="rId2"/>
    <p:sldId id="450" r:id="rId3"/>
    <p:sldId id="446" r:id="rId4"/>
    <p:sldId id="448" r:id="rId5"/>
    <p:sldId id="451" r:id="rId6"/>
    <p:sldId id="452" r:id="rId7"/>
    <p:sldId id="511" r:id="rId8"/>
    <p:sldId id="454" r:id="rId9"/>
    <p:sldId id="455" r:id="rId10"/>
    <p:sldId id="458" r:id="rId11"/>
    <p:sldId id="457" r:id="rId12"/>
    <p:sldId id="459" r:id="rId13"/>
    <p:sldId id="460" r:id="rId14"/>
    <p:sldId id="461" r:id="rId15"/>
    <p:sldId id="462" r:id="rId16"/>
    <p:sldId id="463" r:id="rId17"/>
    <p:sldId id="464" r:id="rId18"/>
    <p:sldId id="465" r:id="rId19"/>
    <p:sldId id="466" r:id="rId20"/>
    <p:sldId id="467" r:id="rId21"/>
    <p:sldId id="468" r:id="rId22"/>
    <p:sldId id="512" r:id="rId23"/>
    <p:sldId id="471" r:id="rId24"/>
    <p:sldId id="472" r:id="rId25"/>
    <p:sldId id="474" r:id="rId26"/>
    <p:sldId id="475" r:id="rId27"/>
    <p:sldId id="473" r:id="rId28"/>
    <p:sldId id="476" r:id="rId29"/>
    <p:sldId id="479" r:id="rId30"/>
    <p:sldId id="477" r:id="rId31"/>
    <p:sldId id="484" r:id="rId32"/>
    <p:sldId id="478" r:id="rId33"/>
    <p:sldId id="485" r:id="rId34"/>
    <p:sldId id="483" r:id="rId35"/>
    <p:sldId id="481" r:id="rId36"/>
    <p:sldId id="487" r:id="rId37"/>
    <p:sldId id="486" r:id="rId38"/>
    <p:sldId id="488" r:id="rId39"/>
    <p:sldId id="489" r:id="rId40"/>
    <p:sldId id="490" r:id="rId41"/>
    <p:sldId id="491" r:id="rId42"/>
    <p:sldId id="493" r:id="rId43"/>
    <p:sldId id="492" r:id="rId44"/>
    <p:sldId id="494" r:id="rId45"/>
    <p:sldId id="496" r:id="rId46"/>
    <p:sldId id="497" r:id="rId47"/>
    <p:sldId id="526" r:id="rId48"/>
    <p:sldId id="499" r:id="rId49"/>
    <p:sldId id="500" r:id="rId50"/>
    <p:sldId id="501" r:id="rId51"/>
    <p:sldId id="502" r:id="rId52"/>
    <p:sldId id="503" r:id="rId53"/>
    <p:sldId id="505" r:id="rId54"/>
    <p:sldId id="504" r:id="rId55"/>
    <p:sldId id="527" r:id="rId56"/>
    <p:sldId id="528" r:id="rId57"/>
    <p:sldId id="506" r:id="rId58"/>
    <p:sldId id="507" r:id="rId59"/>
    <p:sldId id="508" r:id="rId60"/>
    <p:sldId id="510" r:id="rId61"/>
    <p:sldId id="509" r:id="rId62"/>
    <p:sldId id="513" r:id="rId63"/>
    <p:sldId id="482" r:id="rId64"/>
    <p:sldId id="514" r:id="rId65"/>
    <p:sldId id="515" r:id="rId66"/>
    <p:sldId id="516" r:id="rId67"/>
    <p:sldId id="517" r:id="rId68"/>
    <p:sldId id="518" r:id="rId69"/>
    <p:sldId id="519" r:id="rId70"/>
    <p:sldId id="520" r:id="rId71"/>
    <p:sldId id="521" r:id="rId72"/>
    <p:sldId id="522" r:id="rId73"/>
    <p:sldId id="523" r:id="rId74"/>
    <p:sldId id="524" r:id="rId75"/>
    <p:sldId id="444" r:id="rId76"/>
  </p:sldIdLst>
  <p:sldSz cx="9144000" cy="6858000" type="screen4x3"/>
  <p:notesSz cx="6858000" cy="9144000"/>
  <p:custShowLst>
    <p:custShow name="自定义放映 1" id="0">
      <p:sldLst/>
    </p:custShow>
  </p:custShowLst>
  <p:defaultTextStyle>
    <a:defPPr>
      <a:defRPr lang="zh-CN"/>
    </a:defPPr>
    <a:lvl1pPr algn="l" rtl="0" fontAlgn="base">
      <a:spcBef>
        <a:spcPct val="20000"/>
      </a:spcBef>
      <a:spcAft>
        <a:spcPct val="0"/>
      </a:spcAft>
      <a:buFont typeface="Wingdings" pitchFamily="2" charset="2"/>
      <a:buChar char="•"/>
      <a:defRPr kern="1200">
        <a:solidFill>
          <a:schemeClr val="tx1"/>
        </a:solidFill>
        <a:latin typeface="Arial" pitchFamily="34" charset="0"/>
        <a:ea typeface="黑体" pitchFamily="49" charset="-122"/>
        <a:cs typeface="+mn-cs"/>
      </a:defRPr>
    </a:lvl1pPr>
    <a:lvl2pPr marL="457200" algn="l" rtl="0" fontAlgn="base">
      <a:spcBef>
        <a:spcPct val="20000"/>
      </a:spcBef>
      <a:spcAft>
        <a:spcPct val="0"/>
      </a:spcAft>
      <a:buFont typeface="Wingdings" pitchFamily="2" charset="2"/>
      <a:buChar char="•"/>
      <a:defRPr kern="1200">
        <a:solidFill>
          <a:schemeClr val="tx1"/>
        </a:solidFill>
        <a:latin typeface="Arial" pitchFamily="34" charset="0"/>
        <a:ea typeface="黑体" pitchFamily="49" charset="-122"/>
        <a:cs typeface="+mn-cs"/>
      </a:defRPr>
    </a:lvl2pPr>
    <a:lvl3pPr marL="914400" algn="l" rtl="0" fontAlgn="base">
      <a:spcBef>
        <a:spcPct val="20000"/>
      </a:spcBef>
      <a:spcAft>
        <a:spcPct val="0"/>
      </a:spcAft>
      <a:buFont typeface="Wingdings" pitchFamily="2" charset="2"/>
      <a:buChar char="•"/>
      <a:defRPr kern="1200">
        <a:solidFill>
          <a:schemeClr val="tx1"/>
        </a:solidFill>
        <a:latin typeface="Arial" pitchFamily="34" charset="0"/>
        <a:ea typeface="黑体" pitchFamily="49" charset="-122"/>
        <a:cs typeface="+mn-cs"/>
      </a:defRPr>
    </a:lvl3pPr>
    <a:lvl4pPr marL="1371600" algn="l" rtl="0" fontAlgn="base">
      <a:spcBef>
        <a:spcPct val="20000"/>
      </a:spcBef>
      <a:spcAft>
        <a:spcPct val="0"/>
      </a:spcAft>
      <a:buFont typeface="Wingdings" pitchFamily="2" charset="2"/>
      <a:buChar char="•"/>
      <a:defRPr kern="1200">
        <a:solidFill>
          <a:schemeClr val="tx1"/>
        </a:solidFill>
        <a:latin typeface="Arial" pitchFamily="34" charset="0"/>
        <a:ea typeface="黑体" pitchFamily="49" charset="-122"/>
        <a:cs typeface="+mn-cs"/>
      </a:defRPr>
    </a:lvl4pPr>
    <a:lvl5pPr marL="1828800" algn="l" rtl="0" fontAlgn="base">
      <a:spcBef>
        <a:spcPct val="20000"/>
      </a:spcBef>
      <a:spcAft>
        <a:spcPct val="0"/>
      </a:spcAft>
      <a:buFont typeface="Wingdings" pitchFamily="2" charset="2"/>
      <a:buChar char="•"/>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0000"/>
    <a:srgbClr val="E8B6E7"/>
    <a:srgbClr val="973095"/>
    <a:srgbClr val="FF0000"/>
    <a:srgbClr val="FF9933"/>
    <a:srgbClr val="FFFF00"/>
    <a:srgbClr val="FFFFCC"/>
    <a:srgbClr val="DD93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8184" autoAdjust="0"/>
    <p:restoredTop sz="90085" autoAdjust="0"/>
  </p:normalViewPr>
  <p:slideViewPr>
    <p:cSldViewPr>
      <p:cViewPr varScale="1">
        <p:scale>
          <a:sx n="112" d="100"/>
          <a:sy n="112" d="100"/>
        </p:scale>
        <p:origin x="48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86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smtClean="0">
                <a:ea typeface="宋体" pitchFamily="2" charset="-122"/>
              </a:defRPr>
            </a:lvl1pPr>
          </a:lstStyle>
          <a:p>
            <a:pPr>
              <a:defRPr/>
            </a:pPr>
            <a:endParaRPr lang="en-US" altLang="zh-CN"/>
          </a:p>
        </p:txBody>
      </p:sp>
      <p:sp>
        <p:nvSpPr>
          <p:cNvPr id="14950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smtClean="0">
                <a:ea typeface="宋体" pitchFamily="2" charset="-122"/>
              </a:defRPr>
            </a:lvl1pPr>
          </a:lstStyle>
          <a:p>
            <a:pPr>
              <a:defRPr/>
            </a:pPr>
            <a:endParaRPr lang="en-US" altLang="zh-CN"/>
          </a:p>
        </p:txBody>
      </p:sp>
      <p:sp>
        <p:nvSpPr>
          <p:cNvPr id="14950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smtClean="0">
                <a:ea typeface="宋体" pitchFamily="2" charset="-122"/>
              </a:defRPr>
            </a:lvl1pPr>
          </a:lstStyle>
          <a:p>
            <a:pPr>
              <a:defRPr/>
            </a:pPr>
            <a:endParaRPr lang="en-US" altLang="zh-CN"/>
          </a:p>
        </p:txBody>
      </p:sp>
      <p:sp>
        <p:nvSpPr>
          <p:cNvPr id="14950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smtClean="0">
                <a:ea typeface="宋体" pitchFamily="2" charset="-122"/>
              </a:defRPr>
            </a:lvl1pPr>
          </a:lstStyle>
          <a:p>
            <a:pPr>
              <a:defRPr/>
            </a:pPr>
            <a:fld id="{AF705BCB-EA9E-499F-8E31-6376EB7F94D7}" type="slidenum">
              <a:rPr lang="en-US" altLang="zh-CN"/>
              <a:pPr>
                <a:defRPr/>
              </a:pPr>
              <a:t>‹#›</a:t>
            </a:fld>
            <a:endParaRPr lang="en-US" altLang="zh-CN"/>
          </a:p>
        </p:txBody>
      </p:sp>
    </p:spTree>
    <p:extLst>
      <p:ext uri="{BB962C8B-B14F-4D97-AF65-F5344CB8AC3E}">
        <p14:creationId xmlns:p14="http://schemas.microsoft.com/office/powerpoint/2010/main" val="38807531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smtClean="0">
                <a:ea typeface="宋体" pitchFamily="2" charset="-122"/>
              </a:defRPr>
            </a:lvl1pPr>
          </a:lstStyle>
          <a:p>
            <a:pPr>
              <a:defRPr/>
            </a:pPr>
            <a:endParaRPr lang="en-US" altLang="zh-CN"/>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smtClean="0">
                <a:ea typeface="宋体" pitchFamily="2" charset="-122"/>
              </a:defRPr>
            </a:lvl1pPr>
          </a:lstStyle>
          <a:p>
            <a:pPr>
              <a:defRPr/>
            </a:pPr>
            <a:endParaRPr lang="en-US" altLang="zh-CN"/>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smtClean="0">
                <a:ea typeface="宋体" pitchFamily="2" charset="-122"/>
              </a:defRPr>
            </a:lvl1pPr>
          </a:lstStyle>
          <a:p>
            <a:pPr>
              <a:defRPr/>
            </a:pPr>
            <a:endParaRPr lang="en-US"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smtClean="0">
                <a:ea typeface="宋体" pitchFamily="2" charset="-122"/>
              </a:defRPr>
            </a:lvl1pPr>
          </a:lstStyle>
          <a:p>
            <a:pPr>
              <a:defRPr/>
            </a:pPr>
            <a:fld id="{70310FF6-58FC-49BC-9972-B001C6EEBA8C}" type="slidenum">
              <a:rPr lang="en-US" altLang="zh-CN"/>
              <a:pPr>
                <a:defRPr/>
              </a:pPr>
              <a:t>‹#›</a:t>
            </a:fld>
            <a:endParaRPr lang="en-US" altLang="zh-CN"/>
          </a:p>
        </p:txBody>
      </p:sp>
    </p:spTree>
    <p:extLst>
      <p:ext uri="{BB962C8B-B14F-4D97-AF65-F5344CB8AC3E}">
        <p14:creationId xmlns:p14="http://schemas.microsoft.com/office/powerpoint/2010/main" val="3872467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9756405D-7330-431C-8833-89BD67E94DFA}" type="slidenum">
              <a:rPr lang="en-US" altLang="zh-CN"/>
              <a:pPr/>
              <a:t>1</a:t>
            </a:fld>
            <a:endParaRPr lang="en-US" altLang="zh-CN"/>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0069257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cover-2"/>
          <p:cNvPicPr>
            <a:picLocks noChangeAspect="1" noChangeArrowheads="1"/>
          </p:cNvPicPr>
          <p:nvPr userDrawn="1"/>
        </p:nvPicPr>
        <p:blipFill>
          <a:blip r:embed="rId2" cstate="print"/>
          <a:srcRect/>
          <a:stretch>
            <a:fillRect/>
          </a:stretch>
        </p:blipFill>
        <p:spPr bwMode="auto">
          <a:xfrm>
            <a:off x="0" y="4995863"/>
            <a:ext cx="9144000" cy="1633537"/>
          </a:xfrm>
          <a:prstGeom prst="rect">
            <a:avLst/>
          </a:prstGeom>
          <a:noFill/>
          <a:ln w="9525">
            <a:noFill/>
            <a:miter lim="800000"/>
            <a:headEnd/>
            <a:tailEnd/>
          </a:ln>
        </p:spPr>
      </p:pic>
      <p:sp>
        <p:nvSpPr>
          <p:cNvPr id="5" name="Rectangle 13"/>
          <p:cNvSpPr>
            <a:spLocks noChangeArrowheads="1"/>
          </p:cNvSpPr>
          <p:nvPr userDrawn="1"/>
        </p:nvSpPr>
        <p:spPr bwMode="auto">
          <a:xfrm>
            <a:off x="685800" y="3657600"/>
            <a:ext cx="7772400" cy="76200"/>
          </a:xfrm>
          <a:prstGeom prst="rect">
            <a:avLst/>
          </a:prstGeom>
          <a:gradFill rotWithShape="1">
            <a:gsLst>
              <a:gs pos="0">
                <a:schemeClr val="bg1"/>
              </a:gs>
              <a:gs pos="50000">
                <a:srgbClr val="973A95">
                  <a:alpha val="50000"/>
                </a:srgbClr>
              </a:gs>
              <a:gs pos="100000">
                <a:schemeClr val="bg1"/>
              </a:gs>
            </a:gsLst>
            <a:lin ang="0" scaled="1"/>
          </a:gradFill>
          <a:ln w="25400" algn="ctr">
            <a:noFill/>
            <a:miter lim="800000"/>
            <a:headEnd/>
            <a:tailEnd/>
          </a:ln>
          <a:effectLst/>
        </p:spPr>
        <p:txBody>
          <a:bodyPr wrap="none" anchor="ctr"/>
          <a:lstStyle/>
          <a:p>
            <a:pPr>
              <a:defRPr/>
            </a:pPr>
            <a:endParaRPr lang="zh-CN" altLang="en-US"/>
          </a:p>
        </p:txBody>
      </p:sp>
      <p:pic>
        <p:nvPicPr>
          <p:cNvPr id="6" name="Picture 14" descr="cover-4"/>
          <p:cNvPicPr>
            <a:picLocks noChangeAspect="1" noChangeArrowheads="1"/>
          </p:cNvPicPr>
          <p:nvPr userDrawn="1"/>
        </p:nvPicPr>
        <p:blipFill>
          <a:blip r:embed="rId3" cstate="print"/>
          <a:srcRect/>
          <a:stretch>
            <a:fillRect/>
          </a:stretch>
        </p:blipFill>
        <p:spPr bwMode="auto">
          <a:xfrm>
            <a:off x="0" y="1752600"/>
            <a:ext cx="9158288" cy="3517900"/>
          </a:xfrm>
          <a:prstGeom prst="rect">
            <a:avLst/>
          </a:prstGeom>
          <a:noFill/>
          <a:ln w="9525">
            <a:noFill/>
            <a:miter lim="800000"/>
            <a:headEnd/>
            <a:tailEnd/>
          </a:ln>
        </p:spPr>
      </p:pic>
      <p:sp>
        <p:nvSpPr>
          <p:cNvPr id="6155" name="Rectangle 11"/>
          <p:cNvSpPr>
            <a:spLocks noGrp="1" noChangeArrowheads="1"/>
          </p:cNvSpPr>
          <p:nvPr>
            <p:ph type="ctrTitle" hasCustomPrompt="1"/>
          </p:nvPr>
        </p:nvSpPr>
        <p:spPr>
          <a:xfrm>
            <a:off x="685800" y="2438400"/>
            <a:ext cx="7772400" cy="1470025"/>
          </a:xfrm>
        </p:spPr>
        <p:txBody>
          <a:bodyPr/>
          <a:lstStyle>
            <a:lvl1pPr>
              <a:defRPr sz="6000" b="1">
                <a:solidFill>
                  <a:schemeClr val="tx1"/>
                </a:solidFill>
                <a:effectLst/>
                <a:latin typeface="华文彩云" pitchFamily="2" charset="-122"/>
                <a:ea typeface="华文彩云" pitchFamily="2" charset="-122"/>
              </a:defRPr>
            </a:lvl1pPr>
          </a:lstStyle>
          <a:p>
            <a:r>
              <a:rPr lang="zh-CN" altLang="en-US" dirty="0" smtClean="0"/>
              <a:t>编辑</a:t>
            </a:r>
            <a:r>
              <a:rPr lang="zh-CN" altLang="en-US" dirty="0"/>
              <a:t>母版标题样式</a:t>
            </a:r>
          </a:p>
        </p:txBody>
      </p:sp>
      <p:sp>
        <p:nvSpPr>
          <p:cNvPr id="6156" name="Rectangle 12"/>
          <p:cNvSpPr>
            <a:spLocks noGrp="1" noChangeArrowheads="1"/>
          </p:cNvSpPr>
          <p:nvPr>
            <p:ph type="subTitle" idx="1" hasCustomPrompt="1"/>
          </p:nvPr>
        </p:nvSpPr>
        <p:spPr>
          <a:xfrm>
            <a:off x="2362200" y="5435600"/>
            <a:ext cx="6400800" cy="889000"/>
          </a:xfrm>
        </p:spPr>
        <p:txBody>
          <a:bodyPr/>
          <a:lstStyle>
            <a:lvl1pPr marL="0" indent="0" algn="ctr">
              <a:buFont typeface="Wingdings" pitchFamily="2" charset="2"/>
              <a:buNone/>
              <a:defRPr sz="2800" b="1">
                <a:effectLst/>
                <a:latin typeface="幼圆" pitchFamily="49" charset="-122"/>
                <a:ea typeface="幼圆" pitchFamily="49" charset="-122"/>
              </a:defRPr>
            </a:lvl1pPr>
          </a:lstStyle>
          <a:p>
            <a:r>
              <a:rPr lang="zh-CN" altLang="en-US" dirty="0" smtClean="0"/>
              <a:t>编辑</a:t>
            </a:r>
            <a:r>
              <a:rPr lang="zh-CN" altLang="en-US" dirty="0"/>
              <a:t>母版副标题样式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0" y="228600"/>
            <a:ext cx="8839200" cy="685800"/>
          </a:xfrm>
        </p:spPr>
        <p:txBody>
          <a:bodyPr/>
          <a:lstStyle>
            <a:lvl1pPr>
              <a:defRPr b="1">
                <a:latin typeface="隶书" pitchFamily="49" charset="-122"/>
                <a:ea typeface="隶书"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62000" y="1371600"/>
            <a:ext cx="7696200" cy="4953000"/>
          </a:xfrm>
        </p:spPr>
        <p:txBody>
          <a:bodyPr/>
          <a:lstStyle>
            <a:lvl1pPr marL="444500" indent="-444500">
              <a:buSzPct val="90000"/>
              <a:buFont typeface="Wingdings 2" pitchFamily="18" charset="2"/>
              <a:buChar char=""/>
              <a:defRPr sz="3600" b="1">
                <a:effectLst/>
                <a:latin typeface="宋体" pitchFamily="2" charset="-122"/>
                <a:ea typeface="宋体" pitchFamily="2" charset="-122"/>
              </a:defRPr>
            </a:lvl1pPr>
            <a:lvl2pPr marL="901700" indent="-444500">
              <a:spcBef>
                <a:spcPts val="1920"/>
              </a:spcBef>
              <a:buSzPct val="90000"/>
              <a:buFont typeface="Wingdings" pitchFamily="2" charset="2"/>
              <a:buChar char=""/>
              <a:defRPr sz="3200" b="1">
                <a:effectLst/>
                <a:latin typeface="楷体" pitchFamily="49" charset="-122"/>
                <a:ea typeface="楷体" pitchFamily="49" charset="-122"/>
              </a:defRPr>
            </a:lvl2pPr>
            <a:lvl3pPr marL="1346200" indent="-431800">
              <a:spcBef>
                <a:spcPts val="1300"/>
              </a:spcBef>
              <a:buFont typeface="Wingdings" pitchFamily="2" charset="2"/>
              <a:buChar char="ü"/>
              <a:defRPr sz="2800" b="1">
                <a:effectLst/>
                <a:latin typeface="楷体" pitchFamily="49" charset="-122"/>
                <a:ea typeface="楷体" pitchFamily="49" charset="-122"/>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Rectangle 5"/>
          <p:cNvSpPr>
            <a:spLocks noGrp="1" noChangeArrowheads="1"/>
          </p:cNvSpPr>
          <p:nvPr>
            <p:ph type="ftr" sz="quarter" idx="10"/>
          </p:nvPr>
        </p:nvSpPr>
        <p:spPr>
          <a:ln/>
        </p:spPr>
        <p:txBody>
          <a:bodyPr/>
          <a:lstStyle>
            <a:lvl1pPr>
              <a:defRPr/>
            </a:lvl1pPr>
          </a:lstStyle>
          <a:p>
            <a:pPr>
              <a:defRPr/>
            </a:pPr>
            <a:fld id="{14842908-0997-4FC9-A477-5DCEC6F513AE}" type="slidenum">
              <a:rPr lang="en-US" altLang="zh-CN"/>
              <a:pPr>
                <a:defRPr/>
              </a:pPr>
              <a:t>‹#›</a:t>
            </a:fld>
            <a:endParaRPr lang="en-US" altLang="zh-CN"/>
          </a:p>
        </p:txBody>
      </p:sp>
      <p:pic>
        <p:nvPicPr>
          <p:cNvPr id="5" name="图片 4"/>
          <p:cNvPicPr>
            <a:picLocks noChangeAspect="1"/>
          </p:cNvPicPr>
          <p:nvPr userDrawn="1"/>
        </p:nvPicPr>
        <p:blipFill>
          <a:blip r:embed="rId2"/>
          <a:stretch>
            <a:fillRect/>
          </a:stretch>
        </p:blipFill>
        <p:spPr>
          <a:xfrm>
            <a:off x="6251575" y="5124450"/>
            <a:ext cx="2867025" cy="1657350"/>
          </a:xfrm>
          <a:prstGeom prst="rect">
            <a:avLst/>
          </a:prstGeom>
        </p:spPr>
      </p:pic>
      <p:pic>
        <p:nvPicPr>
          <p:cNvPr id="6" name="图片 5"/>
          <p:cNvPicPr>
            <a:picLocks noChangeAspect="1"/>
          </p:cNvPicPr>
          <p:nvPr userDrawn="1"/>
        </p:nvPicPr>
        <p:blipFill>
          <a:blip r:embed="rId2"/>
          <a:stretch>
            <a:fillRect/>
          </a:stretch>
        </p:blipFill>
        <p:spPr>
          <a:xfrm>
            <a:off x="101600" y="8467"/>
            <a:ext cx="2867025" cy="165735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28600" y="228600"/>
            <a:ext cx="8763000" cy="685800"/>
          </a:xfrm>
        </p:spPr>
        <p:txBody>
          <a:bodyPr/>
          <a:lstStyle/>
          <a:p>
            <a:r>
              <a:rPr lang="zh-CN" altLang="en-US" dirty="0" smtClean="0"/>
              <a:t>单击此处编辑母版标题样式</a:t>
            </a:r>
            <a:endParaRPr lang="zh-CN" altLang="en-US" dirty="0"/>
          </a:p>
        </p:txBody>
      </p:sp>
      <p:sp>
        <p:nvSpPr>
          <p:cNvPr id="3" name="表格占位符 2"/>
          <p:cNvSpPr>
            <a:spLocks noGrp="1"/>
          </p:cNvSpPr>
          <p:nvPr>
            <p:ph type="tbl" idx="1"/>
          </p:nvPr>
        </p:nvSpPr>
        <p:spPr>
          <a:xfrm>
            <a:off x="2209800" y="1066800"/>
            <a:ext cx="6705600" cy="5181600"/>
          </a:xfrm>
        </p:spPr>
        <p:txBody>
          <a:bodyPr/>
          <a:lstStyle/>
          <a:p>
            <a:pPr lvl="0"/>
            <a:endParaRPr lang="zh-CN" altLang="en-US" noProof="0" smtClean="0"/>
          </a:p>
        </p:txBody>
      </p:sp>
      <p:sp>
        <p:nvSpPr>
          <p:cNvPr id="4" name="Rectangle 5"/>
          <p:cNvSpPr>
            <a:spLocks noGrp="1" noChangeArrowheads="1"/>
          </p:cNvSpPr>
          <p:nvPr>
            <p:ph type="ftr" sz="quarter" idx="10"/>
          </p:nvPr>
        </p:nvSpPr>
        <p:spPr>
          <a:ln/>
        </p:spPr>
        <p:txBody>
          <a:bodyPr/>
          <a:lstStyle>
            <a:lvl1pPr>
              <a:defRPr/>
            </a:lvl1pPr>
          </a:lstStyle>
          <a:p>
            <a:pPr>
              <a:defRPr/>
            </a:pPr>
            <a:fld id="{3B40EA95-C952-417A-A018-1AA66D8BC13F}"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76200" y="6457950"/>
            <a:ext cx="990600" cy="4000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FontTx/>
              <a:buNone/>
              <a:defRPr sz="1400" smtClean="0">
                <a:ea typeface="宋体" pitchFamily="2" charset="-122"/>
              </a:defRPr>
            </a:lvl1pPr>
          </a:lstStyle>
          <a:p>
            <a:pPr>
              <a:defRPr/>
            </a:pPr>
            <a:fld id="{2A2ED32F-AC5F-4A00-ACA9-6992F4A10A89}" type="slidenum">
              <a:rPr lang="en-US" altLang="zh-CN" smtClean="0"/>
              <a:pPr>
                <a:defRPr/>
              </a:pPr>
              <a:t>‹#›</a:t>
            </a:fld>
            <a:endParaRPr lang="en-US" altLang="zh-CN"/>
          </a:p>
        </p:txBody>
      </p:sp>
      <p:sp>
        <p:nvSpPr>
          <p:cNvPr id="1030" name="Rectangle 8"/>
          <p:cNvSpPr>
            <a:spLocks noGrp="1" noChangeArrowheads="1"/>
          </p:cNvSpPr>
          <p:nvPr>
            <p:ph type="title"/>
          </p:nvPr>
        </p:nvSpPr>
        <p:spPr bwMode="auto">
          <a:xfrm>
            <a:off x="76200" y="228600"/>
            <a:ext cx="8991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编辑母版标题样式</a:t>
            </a:r>
          </a:p>
        </p:txBody>
      </p:sp>
      <p:sp>
        <p:nvSpPr>
          <p:cNvPr id="1034" name="Rectangle 10"/>
          <p:cNvSpPr>
            <a:spLocks noGrp="1" noChangeArrowheads="1"/>
          </p:cNvSpPr>
          <p:nvPr>
            <p:ph type="body" idx="1"/>
          </p:nvPr>
        </p:nvSpPr>
        <p:spPr bwMode="auto">
          <a:xfrm>
            <a:off x="609600" y="1447800"/>
            <a:ext cx="7924800" cy="4876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dirty="0" smtClean="0"/>
              <a:t>Title</a:t>
            </a:r>
            <a:r>
              <a:rPr lang="zh-CN" altLang="en-US" dirty="0" smtClean="0"/>
              <a:t>速度发动司法</a:t>
            </a:r>
          </a:p>
          <a:p>
            <a:pPr lvl="1"/>
            <a:r>
              <a:rPr lang="en-US" altLang="zh-CN" dirty="0" smtClean="0"/>
              <a:t>Title</a:t>
            </a:r>
            <a:r>
              <a:rPr lang="zh-CN" altLang="en-US" dirty="0" smtClean="0"/>
              <a:t>额外</a:t>
            </a:r>
          </a:p>
          <a:p>
            <a:pPr lvl="2"/>
            <a:r>
              <a:rPr lang="en-US" altLang="zh-CN" dirty="0" smtClean="0"/>
              <a:t>Title</a:t>
            </a:r>
            <a:r>
              <a:rPr lang="zh-CN" altLang="en-US" dirty="0" smtClean="0"/>
              <a:t>阿嫂发</a:t>
            </a:r>
          </a:p>
          <a:p>
            <a:pPr lvl="3"/>
            <a:r>
              <a:rPr lang="en-US" altLang="zh-CN" dirty="0" smtClean="0"/>
              <a:t>Title</a:t>
            </a:r>
            <a:r>
              <a:rPr lang="zh-CN" altLang="en-US" dirty="0" smtClean="0"/>
              <a:t>动</a:t>
            </a:r>
          </a:p>
          <a:p>
            <a:pPr lvl="4"/>
            <a:r>
              <a:rPr lang="en-US" altLang="zh-CN" dirty="0" smtClean="0"/>
              <a:t>Title</a:t>
            </a:r>
            <a:r>
              <a:rPr lang="zh-CN" altLang="en-US" dirty="0" smtClean="0"/>
              <a:t>司法</a:t>
            </a:r>
          </a:p>
        </p:txBody>
      </p:sp>
      <p:sp>
        <p:nvSpPr>
          <p:cNvPr id="6" name="矩形 5"/>
          <p:cNvSpPr/>
          <p:nvPr/>
        </p:nvSpPr>
        <p:spPr bwMode="auto">
          <a:xfrm>
            <a:off x="967800" y="1030800"/>
            <a:ext cx="8100000" cy="36000"/>
          </a:xfrm>
          <a:prstGeom prst="rect">
            <a:avLst/>
          </a:prstGeom>
          <a:solidFill>
            <a:srgbClr val="97309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p:txBody>
      </p:sp>
      <p:pic>
        <p:nvPicPr>
          <p:cNvPr id="9" name="图片 8" descr="3333560_13180824013hyz.png"/>
          <p:cNvPicPr>
            <a:picLocks noChangeAspect="1"/>
          </p:cNvPicPr>
          <p:nvPr/>
        </p:nvPicPr>
        <p:blipFill>
          <a:blip r:embed="rId5" cstate="print"/>
          <a:stretch>
            <a:fillRect/>
          </a:stretch>
        </p:blipFill>
        <p:spPr>
          <a:xfrm>
            <a:off x="7696200" y="6096000"/>
            <a:ext cx="1167060" cy="616383"/>
          </a:xfrm>
          <a:prstGeom prst="rect">
            <a:avLst/>
          </a:prstGeom>
        </p:spPr>
      </p:pic>
      <p:pic>
        <p:nvPicPr>
          <p:cNvPr id="13" name="图片 12" descr="AcademicExchange_issue01_articles01_img09.jpg"/>
          <p:cNvPicPr>
            <a:picLocks noChangeAspect="1"/>
          </p:cNvPicPr>
          <p:nvPr/>
        </p:nvPicPr>
        <p:blipFill>
          <a:blip r:embed="rId6" cstate="print"/>
          <a:stretch>
            <a:fillRect/>
          </a:stretch>
        </p:blipFill>
        <p:spPr>
          <a:xfrm>
            <a:off x="148354" y="76200"/>
            <a:ext cx="1147046" cy="1143000"/>
          </a:xfrm>
          <a:prstGeom prst="rect">
            <a:avLst/>
          </a:prstGeom>
        </p:spPr>
      </p:pic>
    </p:spTree>
  </p:cSld>
  <p:clrMap bg1="lt1" tx1="dk1" bg2="lt2" tx2="dk2" accent1="accent1" accent2="accent2" accent3="accent3" accent4="accent4" accent5="accent5" accent6="accent6" hlink="hlink" folHlink="folHlink"/>
  <p:sldLayoutIdLst>
    <p:sldLayoutId id="2147483664" r:id="rId1"/>
    <p:sldLayoutId id="2147483662" r:id="rId2"/>
    <p:sldLayoutId id="2147483663" r:id="rId3"/>
  </p:sldLayoutIdLst>
  <p:hf sldNum="0" hdr="0" dt="0"/>
  <p:txStyles>
    <p:titleStyle>
      <a:lvl1pPr algn="ctr" rtl="0" eaLnBrk="0" fontAlgn="base" hangingPunct="0">
        <a:spcBef>
          <a:spcPct val="0"/>
        </a:spcBef>
        <a:spcAft>
          <a:spcPct val="0"/>
        </a:spcAft>
        <a:defRPr sz="4400" b="1">
          <a:solidFill>
            <a:schemeClr val="tx1"/>
          </a:solidFill>
          <a:latin typeface="隶书" pitchFamily="49" charset="-122"/>
          <a:ea typeface="隶书" pitchFamily="49" charset="-122"/>
          <a:cs typeface="+mj-cs"/>
        </a:defRPr>
      </a:lvl1pPr>
      <a:lvl2pPr algn="ctr" rtl="0" eaLnBrk="0" fontAlgn="base" hangingPunct="0">
        <a:spcBef>
          <a:spcPct val="0"/>
        </a:spcBef>
        <a:spcAft>
          <a:spcPct val="0"/>
        </a:spcAft>
        <a:defRPr sz="3200">
          <a:solidFill>
            <a:schemeClr val="bg1"/>
          </a:solidFill>
          <a:latin typeface="Tahoma" pitchFamily="34" charset="0"/>
          <a:ea typeface="黑体" pitchFamily="49" charset="-122"/>
        </a:defRPr>
      </a:lvl2pPr>
      <a:lvl3pPr algn="ctr" rtl="0" eaLnBrk="0" fontAlgn="base" hangingPunct="0">
        <a:spcBef>
          <a:spcPct val="0"/>
        </a:spcBef>
        <a:spcAft>
          <a:spcPct val="0"/>
        </a:spcAft>
        <a:defRPr sz="3200">
          <a:solidFill>
            <a:schemeClr val="bg1"/>
          </a:solidFill>
          <a:latin typeface="Tahoma" pitchFamily="34" charset="0"/>
          <a:ea typeface="黑体" pitchFamily="49" charset="-122"/>
        </a:defRPr>
      </a:lvl3pPr>
      <a:lvl4pPr algn="ctr" rtl="0" eaLnBrk="0" fontAlgn="base" hangingPunct="0">
        <a:spcBef>
          <a:spcPct val="0"/>
        </a:spcBef>
        <a:spcAft>
          <a:spcPct val="0"/>
        </a:spcAft>
        <a:defRPr sz="3200">
          <a:solidFill>
            <a:schemeClr val="bg1"/>
          </a:solidFill>
          <a:latin typeface="Tahoma" pitchFamily="34" charset="0"/>
          <a:ea typeface="黑体" pitchFamily="49" charset="-122"/>
        </a:defRPr>
      </a:lvl4pPr>
      <a:lvl5pPr algn="ctr" rtl="0" eaLnBrk="0" fontAlgn="base" hangingPunct="0">
        <a:spcBef>
          <a:spcPct val="0"/>
        </a:spcBef>
        <a:spcAft>
          <a:spcPct val="0"/>
        </a:spcAft>
        <a:defRPr sz="3200">
          <a:solidFill>
            <a:schemeClr val="bg1"/>
          </a:solidFill>
          <a:latin typeface="Tahoma" pitchFamily="34" charset="0"/>
          <a:ea typeface="黑体" pitchFamily="49" charset="-122"/>
        </a:defRPr>
      </a:lvl5pPr>
      <a:lvl6pPr marL="457200" algn="ctr" rtl="0" fontAlgn="base">
        <a:spcBef>
          <a:spcPct val="0"/>
        </a:spcBef>
        <a:spcAft>
          <a:spcPct val="0"/>
        </a:spcAft>
        <a:defRPr sz="3200">
          <a:solidFill>
            <a:schemeClr val="bg1"/>
          </a:solidFill>
          <a:latin typeface="Tahoma" pitchFamily="34" charset="0"/>
          <a:ea typeface="黑体" pitchFamily="49" charset="-122"/>
        </a:defRPr>
      </a:lvl6pPr>
      <a:lvl7pPr marL="914400" algn="ctr" rtl="0" fontAlgn="base">
        <a:spcBef>
          <a:spcPct val="0"/>
        </a:spcBef>
        <a:spcAft>
          <a:spcPct val="0"/>
        </a:spcAft>
        <a:defRPr sz="3200">
          <a:solidFill>
            <a:schemeClr val="bg1"/>
          </a:solidFill>
          <a:latin typeface="Tahoma" pitchFamily="34" charset="0"/>
          <a:ea typeface="黑体" pitchFamily="49" charset="-122"/>
        </a:defRPr>
      </a:lvl7pPr>
      <a:lvl8pPr marL="1371600" algn="ctr" rtl="0" fontAlgn="base">
        <a:spcBef>
          <a:spcPct val="0"/>
        </a:spcBef>
        <a:spcAft>
          <a:spcPct val="0"/>
        </a:spcAft>
        <a:defRPr sz="3200">
          <a:solidFill>
            <a:schemeClr val="bg1"/>
          </a:solidFill>
          <a:latin typeface="Tahoma" pitchFamily="34" charset="0"/>
          <a:ea typeface="黑体" pitchFamily="49" charset="-122"/>
        </a:defRPr>
      </a:lvl8pPr>
      <a:lvl9pPr marL="1828800" algn="ctr" rtl="0" fontAlgn="base">
        <a:spcBef>
          <a:spcPct val="0"/>
        </a:spcBef>
        <a:spcAft>
          <a:spcPct val="0"/>
        </a:spcAft>
        <a:defRPr sz="3200">
          <a:solidFill>
            <a:schemeClr val="bg1"/>
          </a:solidFill>
          <a:latin typeface="Tahoma" pitchFamily="34" charset="0"/>
          <a:ea typeface="黑体" pitchFamily="49" charset="-122"/>
        </a:defRPr>
      </a:lvl9pPr>
    </p:titleStyle>
    <p:bodyStyle>
      <a:lvl1pPr marL="342900" indent="-342900" algn="l" rtl="0" eaLnBrk="0" fontAlgn="base" hangingPunct="0">
        <a:spcBef>
          <a:spcPct val="20000"/>
        </a:spcBef>
        <a:spcAft>
          <a:spcPct val="0"/>
        </a:spcAft>
        <a:buFont typeface="Wingdings" pitchFamily="2" charset="2"/>
        <a:buChar char=""/>
        <a:defRPr sz="3600" b="1">
          <a:solidFill>
            <a:schemeClr val="tx1"/>
          </a:solidFill>
          <a:effectLst>
            <a:outerShdw blurRad="38100" dist="38100" dir="2700000" algn="tl">
              <a:srgbClr val="C0C0C0"/>
            </a:outerShdw>
          </a:effectLst>
          <a:latin typeface="宋体" pitchFamily="2" charset="-122"/>
          <a:ea typeface="宋体" pitchFamily="2" charset="-122"/>
          <a:cs typeface="+mn-cs"/>
        </a:defRPr>
      </a:lvl1pPr>
      <a:lvl2pPr marL="742950" indent="-285750" algn="l" rtl="0" eaLnBrk="0" fontAlgn="base" hangingPunct="0">
        <a:spcBef>
          <a:spcPct val="20000"/>
        </a:spcBef>
        <a:spcAft>
          <a:spcPct val="0"/>
        </a:spcAft>
        <a:buFont typeface="Wingdings" pitchFamily="2" charset="2"/>
        <a:buChar char=""/>
        <a:defRPr sz="3200">
          <a:solidFill>
            <a:schemeClr val="tx1"/>
          </a:solidFill>
          <a:effectLst>
            <a:outerShdw blurRad="38100" dist="38100" dir="2700000" algn="tl">
              <a:srgbClr val="C0C0C0"/>
            </a:outerShdw>
          </a:effectLst>
          <a:latin typeface="楷体" pitchFamily="49" charset="-122"/>
          <a:ea typeface="楷体" pitchFamily="49" charset="-122"/>
        </a:defRPr>
      </a:lvl2pPr>
      <a:lvl3pPr marL="1143000" indent="-228600" algn="l" rtl="0" eaLnBrk="0" fontAlgn="base" hangingPunct="0">
        <a:spcBef>
          <a:spcPct val="20000"/>
        </a:spcBef>
        <a:spcAft>
          <a:spcPct val="0"/>
        </a:spcAft>
        <a:buFont typeface="Wingdings" pitchFamily="2" charset="2"/>
        <a:buChar char=""/>
        <a:defRPr sz="2800">
          <a:solidFill>
            <a:schemeClr val="tx1"/>
          </a:solidFill>
          <a:effectLst>
            <a:outerShdw blurRad="38100" dist="38100" dir="2700000" algn="tl">
              <a:srgbClr val="C0C0C0"/>
            </a:outerShdw>
          </a:effectLst>
          <a:latin typeface="楷体" pitchFamily="49" charset="-122"/>
          <a:ea typeface="楷体" pitchFamily="49" charset="-122"/>
        </a:defRPr>
      </a:lvl3pPr>
      <a:lvl4pPr marL="1600200" indent="-228600" algn="l" rtl="0" eaLnBrk="0" fontAlgn="base" hangingPunct="0">
        <a:spcBef>
          <a:spcPct val="20000"/>
        </a:spcBef>
        <a:spcAft>
          <a:spcPct val="0"/>
        </a:spcAft>
        <a:buFont typeface="Wingdings" pitchFamily="2" charset="2"/>
        <a:buChar char=""/>
        <a:defRPr sz="1600">
          <a:solidFill>
            <a:schemeClr val="tx1"/>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Font typeface="Wingdings" pitchFamily="2" charset="2"/>
        <a:buChar char=""/>
        <a:defRPr sz="1600">
          <a:solidFill>
            <a:schemeClr val="tx1"/>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Font typeface="Wingdings" pitchFamily="2" charset="2"/>
        <a:buChar char=""/>
        <a:defRPr sz="1600">
          <a:solidFill>
            <a:schemeClr val="tx1"/>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Font typeface="Wingdings" pitchFamily="2" charset="2"/>
        <a:buChar char=""/>
        <a:defRPr sz="1600">
          <a:solidFill>
            <a:schemeClr val="tx1"/>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Font typeface="Wingdings" pitchFamily="2" charset="2"/>
        <a:buChar char=""/>
        <a:defRPr sz="1600">
          <a:solidFill>
            <a:schemeClr val="tx1"/>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Font typeface="Wingdings" pitchFamily="2" charset="2"/>
        <a:buChar char=""/>
        <a:defRPr sz="1600">
          <a:solidFill>
            <a:schemeClr val="tx1"/>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3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ns.interscm.com/space.php?uid=13&amp;do=album&amp;picid=749&amp;goto=down" TargetMode="External"/><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jpeg"/><Relationship Id="rId5" Type="http://schemas.openxmlformats.org/officeDocument/2006/relationships/image" Target="../media/image43.jpeg"/><Relationship Id="rId4" Type="http://schemas.openxmlformats.org/officeDocument/2006/relationships/image" Target="../media/image42.gi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1.gi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53.gif"/><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smtClean="0"/>
              <a:t>第</a:t>
            </a:r>
            <a:r>
              <a:rPr lang="en-US" altLang="zh-CN" smtClean="0"/>
              <a:t>5</a:t>
            </a:r>
            <a:r>
              <a:rPr lang="zh-CN" altLang="en-US" smtClean="0"/>
              <a:t>章 图形用户界面</a:t>
            </a:r>
            <a:endParaRPr lang="zh-CN" altLang="en-US"/>
          </a:p>
        </p:txBody>
      </p:sp>
      <p:sp>
        <p:nvSpPr>
          <p:cNvPr id="2" name="副标题 1"/>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ea typeface="宋体" charset="-122"/>
                <a:cs typeface="Times New Roman" pitchFamily="18" charset="0"/>
              </a:rPr>
              <a:t>Color</a:t>
            </a:r>
            <a:r>
              <a:rPr lang="zh-CN" altLang="en-US" smtClean="0">
                <a:latin typeface="宋体" pitchFamily="2" charset="-122"/>
                <a:ea typeface="宋体" charset="-122"/>
              </a:rPr>
              <a:t>类常用方法</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10</a:t>
            </a:fld>
            <a:endParaRPr lang="en-US" altLang="zh-CN"/>
          </a:p>
        </p:txBody>
      </p:sp>
      <p:graphicFrame>
        <p:nvGraphicFramePr>
          <p:cNvPr id="7" name="表格 6"/>
          <p:cNvGraphicFramePr>
            <a:graphicFrameLocks noGrp="1"/>
          </p:cNvGraphicFramePr>
          <p:nvPr>
            <p:extLst>
              <p:ext uri="{D42A27DB-BD31-4B8C-83A1-F6EECF244321}">
                <p14:modId xmlns:p14="http://schemas.microsoft.com/office/powerpoint/2010/main" val="1089297761"/>
              </p:ext>
            </p:extLst>
          </p:nvPr>
        </p:nvGraphicFramePr>
        <p:xfrm>
          <a:off x="457200" y="1524000"/>
          <a:ext cx="8077200" cy="4632960"/>
        </p:xfrm>
        <a:graphic>
          <a:graphicData uri="http://schemas.openxmlformats.org/drawingml/2006/table">
            <a:tbl>
              <a:tblPr firstRow="1" bandRow="1">
                <a:tableStyleId>{5C22544A-7EE6-4342-B048-85BDC9FD1C3A}</a:tableStyleId>
              </a:tblPr>
              <a:tblGrid>
                <a:gridCol w="3883269"/>
                <a:gridCol w="4193931"/>
              </a:tblGrid>
              <a:tr h="370840">
                <a:tc>
                  <a:txBody>
                    <a:bodyPr/>
                    <a:lstStyle/>
                    <a:p>
                      <a:r>
                        <a:rPr lang="zh-CN" altLang="en-US" sz="2400" smtClean="0">
                          <a:solidFill>
                            <a:schemeClr val="tx1"/>
                          </a:solidFill>
                          <a:latin typeface="宋体" pitchFamily="2" charset="-122"/>
                          <a:ea typeface="宋体" pitchFamily="2" charset="-122"/>
                        </a:rPr>
                        <a:t>方法名称</a:t>
                      </a:r>
                      <a:endParaRPr lang="zh-CN" altLang="en-US" sz="2400">
                        <a:solidFill>
                          <a:schemeClr val="tx1"/>
                        </a:solidFill>
                        <a:latin typeface="宋体" pitchFamily="2" charset="-122"/>
                        <a:ea typeface="宋体" pitchFamily="2" charset="-122"/>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zh-CN" altLang="en-US" sz="2400" smtClean="0">
                          <a:solidFill>
                            <a:schemeClr val="tx1"/>
                          </a:solidFill>
                          <a:latin typeface="宋体" pitchFamily="2" charset="-122"/>
                          <a:ea typeface="宋体" pitchFamily="2" charset="-122"/>
                        </a:rPr>
                        <a:t>功能描述</a:t>
                      </a:r>
                      <a:endParaRPr lang="zh-CN" altLang="en-US" sz="240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70840">
                <a:tc>
                  <a:txBody>
                    <a:bodyPr/>
                    <a:lstStyle/>
                    <a:p>
                      <a:r>
                        <a:rPr lang="en-US" altLang="zh-CN" sz="2000" b="1" smtClean="0">
                          <a:solidFill>
                            <a:schemeClr val="tx1"/>
                          </a:solidFill>
                          <a:latin typeface="Courier New" pitchFamily="49" charset="0"/>
                          <a:cs typeface="Courier New" pitchFamily="49" charset="0"/>
                        </a:rPr>
                        <a:t>public int getRed();</a:t>
                      </a:r>
                      <a:endParaRPr lang="zh-CN" altLang="en-US" sz="2000" b="1">
                        <a:solidFill>
                          <a:schemeClr val="tx1"/>
                        </a:solidFill>
                        <a:latin typeface="Courier New" pitchFamily="49" charset="0"/>
                        <a:cs typeface="Courier New" pitchFamily="49"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b="1" smtClean="0">
                          <a:solidFill>
                            <a:schemeClr val="tx1"/>
                          </a:solidFill>
                          <a:latin typeface="宋体" pitchFamily="2" charset="-122"/>
                          <a:ea typeface="宋体" pitchFamily="2" charset="-122"/>
                          <a:cs typeface="Times New Roman" pitchFamily="18" charset="0"/>
                        </a:rPr>
                        <a:t>返回红色分量值（</a:t>
                      </a:r>
                      <a:r>
                        <a:rPr lang="en-US" altLang="zh-CN" sz="2400" b="1" smtClean="0">
                          <a:solidFill>
                            <a:schemeClr val="tx1"/>
                          </a:solidFill>
                          <a:latin typeface="宋体" pitchFamily="2" charset="-122"/>
                          <a:ea typeface="宋体" pitchFamily="2" charset="-122"/>
                          <a:cs typeface="Times New Roman" pitchFamily="18" charset="0"/>
                        </a:rPr>
                        <a:t>0-255</a:t>
                      </a:r>
                      <a:r>
                        <a:rPr lang="zh-CN" altLang="en-US" sz="2400" b="1" smtClean="0">
                          <a:solidFill>
                            <a:schemeClr val="tx1"/>
                          </a:solidFill>
                          <a:latin typeface="宋体" pitchFamily="2" charset="-122"/>
                          <a:ea typeface="宋体" pitchFamily="2" charset="-122"/>
                          <a:cs typeface="Times New Roman" pitchFamily="18" charset="0"/>
                        </a:rPr>
                        <a:t>）</a:t>
                      </a:r>
                      <a:endParaRPr lang="zh-CN" altLang="en-US" sz="2400" b="1">
                        <a:solidFill>
                          <a:schemeClr val="tx1"/>
                        </a:solidFill>
                        <a:latin typeface="宋体" pitchFamily="2" charset="-122"/>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2000" b="1" kern="1200" smtClean="0">
                          <a:solidFill>
                            <a:schemeClr val="tx1"/>
                          </a:solidFill>
                          <a:latin typeface="Courier New" pitchFamily="49" charset="0"/>
                          <a:ea typeface="+mn-ea"/>
                          <a:cs typeface="Courier New" pitchFamily="49" charset="0"/>
                        </a:rPr>
                        <a:t>public int getGreen();</a:t>
                      </a:r>
                      <a:endParaRPr lang="zh-CN" altLang="en-US" sz="2000" b="1" kern="1200" smtClean="0">
                        <a:solidFill>
                          <a:schemeClr val="tx1"/>
                        </a:solidFill>
                        <a:latin typeface="Courier New" pitchFamily="49" charset="0"/>
                        <a:ea typeface="+mn-ea"/>
                        <a:cs typeface="Courier New" pitchFamily="49"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b="1" smtClean="0">
                          <a:solidFill>
                            <a:schemeClr val="tx1"/>
                          </a:solidFill>
                          <a:latin typeface="宋体" pitchFamily="2" charset="-122"/>
                          <a:ea typeface="宋体" pitchFamily="2" charset="-122"/>
                          <a:cs typeface="Times New Roman" pitchFamily="18" charset="0"/>
                        </a:rPr>
                        <a:t>返回绿色分量值</a:t>
                      </a:r>
                      <a:endParaRPr lang="zh-CN" altLang="en-US" sz="2400" b="1">
                        <a:solidFill>
                          <a:schemeClr val="tx1"/>
                        </a:solidFill>
                        <a:latin typeface="宋体" pitchFamily="2" charset="-122"/>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2000" b="1" kern="1200" smtClean="0">
                          <a:solidFill>
                            <a:schemeClr val="tx1"/>
                          </a:solidFill>
                          <a:latin typeface="Courier New" pitchFamily="49" charset="0"/>
                          <a:ea typeface="+mn-ea"/>
                          <a:cs typeface="Courier New" pitchFamily="49" charset="0"/>
                        </a:rPr>
                        <a:t>public int getBlue();</a:t>
                      </a:r>
                      <a:endParaRPr lang="zh-CN" altLang="en-US" sz="2000" b="1" kern="1200" smtClean="0">
                        <a:solidFill>
                          <a:schemeClr val="tx1"/>
                        </a:solidFill>
                        <a:latin typeface="Courier New" pitchFamily="49" charset="0"/>
                        <a:ea typeface="+mn-ea"/>
                        <a:cs typeface="Courier New" pitchFamily="49"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b="1" smtClean="0">
                          <a:solidFill>
                            <a:schemeClr val="tx1"/>
                          </a:solidFill>
                          <a:latin typeface="宋体" pitchFamily="2" charset="-122"/>
                          <a:ea typeface="宋体" pitchFamily="2" charset="-122"/>
                          <a:cs typeface="Times New Roman" pitchFamily="18" charset="0"/>
                        </a:rPr>
                        <a:t>返回蓝色分量值</a:t>
                      </a:r>
                      <a:endParaRPr lang="zh-CN" altLang="en-US" sz="2400" b="1">
                        <a:solidFill>
                          <a:schemeClr val="tx1"/>
                        </a:solidFill>
                        <a:latin typeface="宋体" pitchFamily="2" charset="-122"/>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2000" b="1" kern="1200" smtClean="0">
                          <a:solidFill>
                            <a:schemeClr val="tx1"/>
                          </a:solidFill>
                          <a:latin typeface="Courier New" pitchFamily="49" charset="0"/>
                          <a:ea typeface="+mn-ea"/>
                          <a:cs typeface="Courier New" pitchFamily="49" charset="0"/>
                        </a:rPr>
                        <a:t>public Color brighter();</a:t>
                      </a:r>
                      <a:endParaRPr lang="zh-CN" altLang="en-US" sz="2000" b="1" kern="1200" smtClean="0">
                        <a:solidFill>
                          <a:schemeClr val="tx1"/>
                        </a:solidFill>
                        <a:latin typeface="Courier New" pitchFamily="49" charset="0"/>
                        <a:ea typeface="+mn-ea"/>
                        <a:cs typeface="Courier New" pitchFamily="49"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b="1" smtClean="0">
                          <a:solidFill>
                            <a:schemeClr val="tx1"/>
                          </a:solidFill>
                          <a:latin typeface="宋体" pitchFamily="2" charset="-122"/>
                          <a:ea typeface="宋体" pitchFamily="2" charset="-122"/>
                          <a:cs typeface="Times New Roman" pitchFamily="18" charset="0"/>
                        </a:rPr>
                        <a:t>把颜色变得更明亮一些</a:t>
                      </a:r>
                      <a:endParaRPr lang="zh-CN" altLang="en-US" sz="2400" b="1">
                        <a:solidFill>
                          <a:schemeClr val="tx1"/>
                        </a:solidFill>
                        <a:latin typeface="宋体" pitchFamily="2" charset="-122"/>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2000" b="1" kern="1200" smtClean="0">
                          <a:solidFill>
                            <a:schemeClr val="tx1"/>
                          </a:solidFill>
                          <a:latin typeface="Courier New" pitchFamily="49" charset="0"/>
                          <a:ea typeface="+mn-ea"/>
                          <a:cs typeface="Courier New" pitchFamily="49" charset="0"/>
                        </a:rPr>
                        <a:t>public Color darker();</a:t>
                      </a:r>
                      <a:endParaRPr lang="zh-CN" altLang="en-US" sz="2000" b="1" kern="1200" smtClean="0">
                        <a:solidFill>
                          <a:schemeClr val="tx1"/>
                        </a:solidFill>
                        <a:latin typeface="Courier New" pitchFamily="49" charset="0"/>
                        <a:ea typeface="+mn-ea"/>
                        <a:cs typeface="Courier New" pitchFamily="49"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b="1" smtClean="0">
                          <a:solidFill>
                            <a:schemeClr val="tx1"/>
                          </a:solidFill>
                          <a:latin typeface="宋体" pitchFamily="2" charset="-122"/>
                          <a:ea typeface="宋体" pitchFamily="2" charset="-122"/>
                          <a:cs typeface="Times New Roman" pitchFamily="18" charset="0"/>
                        </a:rPr>
                        <a:t>把颜色变得更暗一些</a:t>
                      </a:r>
                      <a:endParaRPr lang="zh-CN" altLang="en-US" sz="2400" b="1">
                        <a:solidFill>
                          <a:schemeClr val="tx1"/>
                        </a:solidFill>
                        <a:latin typeface="宋体" pitchFamily="2" charset="-122"/>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2000" b="1" kern="1200" smtClean="0">
                          <a:solidFill>
                            <a:schemeClr val="tx1"/>
                          </a:solidFill>
                          <a:latin typeface="Courier New" pitchFamily="49" charset="0"/>
                          <a:ea typeface="+mn-ea"/>
                          <a:cs typeface="Courier New" pitchFamily="49" charset="0"/>
                        </a:rPr>
                        <a:t>public boolean equals(Object obj);</a:t>
                      </a:r>
                      <a:endParaRPr lang="zh-CN" altLang="en-US" sz="2000" b="1" kern="1200" smtClean="0">
                        <a:solidFill>
                          <a:schemeClr val="tx1"/>
                        </a:solidFill>
                        <a:latin typeface="Courier New" pitchFamily="49" charset="0"/>
                        <a:ea typeface="+mn-ea"/>
                        <a:cs typeface="Courier New" pitchFamily="49"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b="1" smtClean="0">
                          <a:solidFill>
                            <a:schemeClr val="tx1"/>
                          </a:solidFill>
                          <a:latin typeface="宋体" pitchFamily="2" charset="-122"/>
                          <a:ea typeface="宋体" pitchFamily="2" charset="-122"/>
                          <a:cs typeface="Times New Roman" pitchFamily="18" charset="0"/>
                        </a:rPr>
                        <a:t>判断两个颜色对象是否同色</a:t>
                      </a:r>
                      <a:endParaRPr lang="zh-CN" altLang="en-US" sz="2400" b="1">
                        <a:solidFill>
                          <a:schemeClr val="tx1"/>
                        </a:solidFill>
                        <a:latin typeface="宋体" pitchFamily="2" charset="-122"/>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gridSpan="2">
                  <a:txBody>
                    <a:bodyPr/>
                    <a:lstStyle/>
                    <a:p>
                      <a:r>
                        <a:rPr lang="zh-CN" altLang="en-US" sz="2400" b="1" kern="1200" smtClean="0">
                          <a:solidFill>
                            <a:schemeClr val="tx1"/>
                          </a:solidFill>
                          <a:latin typeface="宋体" pitchFamily="2" charset="-122"/>
                          <a:ea typeface="宋体" pitchFamily="2" charset="-122"/>
                          <a:cs typeface="Courier New" pitchFamily="49" charset="0"/>
                        </a:rPr>
                        <a:t>静态常量：</a:t>
                      </a:r>
                      <a:r>
                        <a:rPr lang="en-US" altLang="zh-CN" sz="2400" b="1" kern="1200" smtClean="0">
                          <a:solidFill>
                            <a:schemeClr val="tx1"/>
                          </a:solidFill>
                          <a:latin typeface="Courier New" pitchFamily="49" charset="0"/>
                          <a:ea typeface="宋体" pitchFamily="2" charset="-122"/>
                          <a:cs typeface="Courier New" pitchFamily="49" charset="0"/>
                        </a:rPr>
                        <a:t>WHITE</a:t>
                      </a:r>
                      <a:r>
                        <a:rPr lang="zh-CN" altLang="en-US" sz="2400" b="1" kern="1200" smtClean="0">
                          <a:solidFill>
                            <a:schemeClr val="tx1"/>
                          </a:solidFill>
                          <a:latin typeface="宋体" pitchFamily="2" charset="-122"/>
                          <a:ea typeface="宋体" pitchFamily="2" charset="-122"/>
                          <a:cs typeface="Courier New" pitchFamily="49" charset="0"/>
                        </a:rPr>
                        <a:t>、</a:t>
                      </a:r>
                      <a:r>
                        <a:rPr lang="en-US" altLang="zh-CN" sz="2400" b="1" kern="1200" smtClean="0">
                          <a:solidFill>
                            <a:schemeClr val="tx1"/>
                          </a:solidFill>
                          <a:latin typeface="Courier New" pitchFamily="49" charset="0"/>
                          <a:ea typeface="宋体" pitchFamily="2" charset="-122"/>
                          <a:cs typeface="Courier New" pitchFamily="49" charset="0"/>
                        </a:rPr>
                        <a:t>LIGHT_GRAY</a:t>
                      </a:r>
                      <a:r>
                        <a:rPr lang="zh-CN" altLang="en-US" sz="2400" b="1" kern="1200" smtClean="0">
                          <a:solidFill>
                            <a:schemeClr val="tx1"/>
                          </a:solidFill>
                          <a:latin typeface="Courier New" pitchFamily="49" charset="0"/>
                          <a:ea typeface="宋体" pitchFamily="2" charset="-122"/>
                          <a:cs typeface="Courier New" pitchFamily="49" charset="0"/>
                        </a:rPr>
                        <a:t>、</a:t>
                      </a:r>
                      <a:r>
                        <a:rPr lang="en-US" altLang="zh-CN" sz="2400" b="1" kern="1200" smtClean="0">
                          <a:solidFill>
                            <a:schemeClr val="tx1"/>
                          </a:solidFill>
                          <a:latin typeface="Courier New" pitchFamily="49" charset="0"/>
                          <a:ea typeface="宋体" pitchFamily="2" charset="-122"/>
                          <a:cs typeface="Courier New" pitchFamily="49" charset="0"/>
                        </a:rPr>
                        <a:t>GRAY</a:t>
                      </a:r>
                      <a:r>
                        <a:rPr lang="zh-CN" altLang="en-US" sz="2400" b="1" kern="1200" smtClean="0">
                          <a:solidFill>
                            <a:schemeClr val="tx1"/>
                          </a:solidFill>
                          <a:latin typeface="Courier New" pitchFamily="49" charset="0"/>
                          <a:ea typeface="宋体" pitchFamily="2" charset="-122"/>
                          <a:cs typeface="Courier New" pitchFamily="49" charset="0"/>
                        </a:rPr>
                        <a:t>、</a:t>
                      </a:r>
                      <a:r>
                        <a:rPr lang="en-US" altLang="zh-CN" sz="2400" b="1" kern="1200" smtClean="0">
                          <a:solidFill>
                            <a:schemeClr val="tx1"/>
                          </a:solidFill>
                          <a:latin typeface="Courier New" pitchFamily="49" charset="0"/>
                          <a:ea typeface="宋体" pitchFamily="2" charset="-122"/>
                          <a:cs typeface="Courier New" pitchFamily="49" charset="0"/>
                        </a:rPr>
                        <a:t>DARK_GRAY</a:t>
                      </a:r>
                      <a:r>
                        <a:rPr lang="zh-CN" altLang="en-US" sz="2400" b="1" kern="1200" smtClean="0">
                          <a:solidFill>
                            <a:schemeClr val="tx1"/>
                          </a:solidFill>
                          <a:latin typeface="Courier New" pitchFamily="49" charset="0"/>
                          <a:ea typeface="宋体" pitchFamily="2" charset="-122"/>
                          <a:cs typeface="Courier New" pitchFamily="49" charset="0"/>
                        </a:rPr>
                        <a:t>、</a:t>
                      </a:r>
                      <a:r>
                        <a:rPr lang="en-US" altLang="zh-CN" sz="2400" b="1" kern="1200" smtClean="0">
                          <a:solidFill>
                            <a:schemeClr val="tx1"/>
                          </a:solidFill>
                          <a:latin typeface="Courier New" pitchFamily="49" charset="0"/>
                          <a:ea typeface="宋体" pitchFamily="2" charset="-122"/>
                          <a:cs typeface="Courier New" pitchFamily="49" charset="0"/>
                        </a:rPr>
                        <a:t>BLACK</a:t>
                      </a:r>
                      <a:r>
                        <a:rPr lang="zh-CN" altLang="en-US" sz="2400" b="1" kern="1200" smtClean="0">
                          <a:solidFill>
                            <a:schemeClr val="tx1"/>
                          </a:solidFill>
                          <a:latin typeface="Courier New" pitchFamily="49" charset="0"/>
                          <a:ea typeface="宋体" pitchFamily="2" charset="-122"/>
                          <a:cs typeface="Courier New" pitchFamily="49" charset="0"/>
                        </a:rPr>
                        <a:t>、</a:t>
                      </a:r>
                      <a:r>
                        <a:rPr lang="en-US" altLang="zh-CN" sz="2400" b="1" kern="1200" smtClean="0">
                          <a:solidFill>
                            <a:schemeClr val="tx1"/>
                          </a:solidFill>
                          <a:latin typeface="Courier New" pitchFamily="49" charset="0"/>
                          <a:ea typeface="宋体" pitchFamily="2" charset="-122"/>
                          <a:cs typeface="Courier New" pitchFamily="49" charset="0"/>
                        </a:rPr>
                        <a:t>RED</a:t>
                      </a:r>
                      <a:r>
                        <a:rPr lang="zh-CN" altLang="en-US" sz="2400" b="1" kern="1200" smtClean="0">
                          <a:solidFill>
                            <a:schemeClr val="tx1"/>
                          </a:solidFill>
                          <a:latin typeface="Courier New" pitchFamily="49" charset="0"/>
                          <a:ea typeface="宋体" pitchFamily="2" charset="-122"/>
                          <a:cs typeface="Courier New" pitchFamily="49" charset="0"/>
                        </a:rPr>
                        <a:t>、</a:t>
                      </a:r>
                      <a:r>
                        <a:rPr lang="en-US" altLang="zh-CN" sz="2400" b="1" kern="1200" smtClean="0">
                          <a:solidFill>
                            <a:schemeClr val="tx1"/>
                          </a:solidFill>
                          <a:latin typeface="Courier New" pitchFamily="49" charset="0"/>
                          <a:ea typeface="宋体" pitchFamily="2" charset="-122"/>
                          <a:cs typeface="Courier New" pitchFamily="49" charset="0"/>
                        </a:rPr>
                        <a:t>PINK</a:t>
                      </a:r>
                      <a:r>
                        <a:rPr lang="zh-CN" altLang="en-US" sz="2400" b="1" kern="1200" smtClean="0">
                          <a:solidFill>
                            <a:schemeClr val="tx1"/>
                          </a:solidFill>
                          <a:latin typeface="Courier New" pitchFamily="49" charset="0"/>
                          <a:ea typeface="宋体" pitchFamily="2" charset="-122"/>
                          <a:cs typeface="Courier New" pitchFamily="49" charset="0"/>
                        </a:rPr>
                        <a:t>、</a:t>
                      </a:r>
                      <a:r>
                        <a:rPr lang="en-US" altLang="zh-CN" sz="2400" b="1" kern="1200" smtClean="0">
                          <a:solidFill>
                            <a:schemeClr val="tx1"/>
                          </a:solidFill>
                          <a:latin typeface="Courier New" pitchFamily="49" charset="0"/>
                          <a:ea typeface="宋体" pitchFamily="2" charset="-122"/>
                          <a:cs typeface="Courier New" pitchFamily="49" charset="0"/>
                        </a:rPr>
                        <a:t>ORANGE</a:t>
                      </a:r>
                      <a:r>
                        <a:rPr lang="zh-CN" altLang="en-US" sz="2400" b="1" kern="1200" smtClean="0">
                          <a:solidFill>
                            <a:schemeClr val="tx1"/>
                          </a:solidFill>
                          <a:latin typeface="Courier New" pitchFamily="49" charset="0"/>
                          <a:ea typeface="宋体" pitchFamily="2" charset="-122"/>
                          <a:cs typeface="Courier New" pitchFamily="49" charset="0"/>
                        </a:rPr>
                        <a:t>、</a:t>
                      </a:r>
                      <a:r>
                        <a:rPr lang="en-US" altLang="zh-CN" sz="2400" b="1" kern="1200" smtClean="0">
                          <a:solidFill>
                            <a:schemeClr val="tx1"/>
                          </a:solidFill>
                          <a:latin typeface="Courier New" pitchFamily="49" charset="0"/>
                          <a:ea typeface="宋体" pitchFamily="2" charset="-122"/>
                          <a:cs typeface="Courier New" pitchFamily="49" charset="0"/>
                        </a:rPr>
                        <a:t>YELLOW</a:t>
                      </a:r>
                      <a:r>
                        <a:rPr lang="zh-CN" altLang="en-US" sz="2400" b="1" kern="1200" smtClean="0">
                          <a:solidFill>
                            <a:schemeClr val="tx1"/>
                          </a:solidFill>
                          <a:latin typeface="Courier New" pitchFamily="49" charset="0"/>
                          <a:ea typeface="宋体" pitchFamily="2" charset="-122"/>
                          <a:cs typeface="Courier New" pitchFamily="49" charset="0"/>
                        </a:rPr>
                        <a:t>、</a:t>
                      </a:r>
                      <a:r>
                        <a:rPr lang="en-US" altLang="zh-CN" sz="2400" b="1" kern="1200" smtClean="0">
                          <a:solidFill>
                            <a:schemeClr val="tx1"/>
                          </a:solidFill>
                          <a:latin typeface="Courier New" pitchFamily="49" charset="0"/>
                          <a:ea typeface="宋体" pitchFamily="2" charset="-122"/>
                          <a:cs typeface="Courier New" pitchFamily="49" charset="0"/>
                        </a:rPr>
                        <a:t>GREEN</a:t>
                      </a:r>
                      <a:r>
                        <a:rPr lang="zh-CN" altLang="en-US" sz="2400" b="1" kern="1200" smtClean="0">
                          <a:solidFill>
                            <a:schemeClr val="tx1"/>
                          </a:solidFill>
                          <a:latin typeface="Courier New" pitchFamily="49" charset="0"/>
                          <a:ea typeface="宋体" pitchFamily="2" charset="-122"/>
                          <a:cs typeface="Courier New" pitchFamily="49" charset="0"/>
                        </a:rPr>
                        <a:t>、</a:t>
                      </a:r>
                      <a:r>
                        <a:rPr lang="en-US" altLang="zh-CN" sz="2400" b="1" kern="1200" smtClean="0">
                          <a:solidFill>
                            <a:schemeClr val="tx1"/>
                          </a:solidFill>
                          <a:latin typeface="Courier New" pitchFamily="49" charset="0"/>
                          <a:ea typeface="宋体" pitchFamily="2" charset="-122"/>
                          <a:cs typeface="Courier New" pitchFamily="49" charset="0"/>
                        </a:rPr>
                        <a:t>MAGENTA</a:t>
                      </a:r>
                      <a:r>
                        <a:rPr lang="zh-CN" altLang="en-US" sz="2400" b="1" kern="1200" smtClean="0">
                          <a:solidFill>
                            <a:schemeClr val="tx1"/>
                          </a:solidFill>
                          <a:latin typeface="Courier New" pitchFamily="49" charset="0"/>
                          <a:ea typeface="宋体" pitchFamily="2" charset="-122"/>
                          <a:cs typeface="Courier New" pitchFamily="49" charset="0"/>
                        </a:rPr>
                        <a:t>、</a:t>
                      </a:r>
                      <a:r>
                        <a:rPr lang="en-US" altLang="zh-CN" sz="2400" b="1" kern="1200" smtClean="0">
                          <a:solidFill>
                            <a:schemeClr val="tx1"/>
                          </a:solidFill>
                          <a:latin typeface="Courier New" pitchFamily="49" charset="0"/>
                          <a:ea typeface="宋体" pitchFamily="2" charset="-122"/>
                          <a:cs typeface="Courier New" pitchFamily="49" charset="0"/>
                        </a:rPr>
                        <a:t>CYAN</a:t>
                      </a:r>
                      <a:r>
                        <a:rPr lang="zh-CN" altLang="en-US" sz="2400" b="1" kern="1200" smtClean="0">
                          <a:solidFill>
                            <a:schemeClr val="tx1"/>
                          </a:solidFill>
                          <a:latin typeface="Courier New" pitchFamily="49" charset="0"/>
                          <a:ea typeface="宋体" pitchFamily="2" charset="-122"/>
                          <a:cs typeface="Courier New" pitchFamily="49" charset="0"/>
                        </a:rPr>
                        <a:t>、</a:t>
                      </a:r>
                      <a:r>
                        <a:rPr lang="en-US" altLang="zh-CN" sz="2400" b="1" kern="1200" smtClean="0">
                          <a:solidFill>
                            <a:schemeClr val="tx1"/>
                          </a:solidFill>
                          <a:latin typeface="Courier New" pitchFamily="49" charset="0"/>
                          <a:ea typeface="宋体" pitchFamily="2" charset="-122"/>
                          <a:cs typeface="Courier New" pitchFamily="49" charset="0"/>
                        </a:rPr>
                        <a:t>BLUE</a:t>
                      </a:r>
                      <a:endParaRPr lang="zh-CN" altLang="en-US" sz="2400" b="1" kern="1200" smtClean="0">
                        <a:solidFill>
                          <a:schemeClr val="tx1"/>
                        </a:solidFill>
                        <a:latin typeface="Courier New" pitchFamily="49" charset="0"/>
                        <a:ea typeface="宋体" pitchFamily="2" charset="-122"/>
                        <a:cs typeface="Courier New"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endParaRPr lang="zh-CN" altLang="en-US" sz="2400" b="1">
                        <a:solidFill>
                          <a:schemeClr val="tx1"/>
                        </a:solidFill>
                        <a:latin typeface="宋体" pitchFamily="2" charset="-122"/>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4093575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3</a:t>
            </a:r>
            <a:r>
              <a:rPr lang="zh-CN" altLang="en-US" smtClean="0">
                <a:latin typeface="Times New Roman" pitchFamily="18" charset="0"/>
                <a:cs typeface="Times New Roman" pitchFamily="18" charset="0"/>
              </a:rPr>
              <a:t>、字体</a:t>
            </a:r>
            <a:endParaRPr lang="zh-CN" altLang="en-US">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11</a:t>
            </a:fld>
            <a:endParaRPr lang="en-US" altLang="zh-CN"/>
          </a:p>
        </p:txBody>
      </p:sp>
      <p:sp>
        <p:nvSpPr>
          <p:cNvPr id="5" name="Rectangle 2" descr="Rectangle: Click to edit Master text styles&#10;Second level&#10;Third level&#10;Fourth level&#10;Fifth level"/>
          <p:cNvSpPr txBox="1">
            <a:spLocks noChangeArrowheads="1"/>
          </p:cNvSpPr>
          <p:nvPr/>
        </p:nvSpPr>
        <p:spPr bwMode="auto">
          <a:xfrm>
            <a:off x="685800" y="1295400"/>
            <a:ext cx="77724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0850" lvl="0" indent="-450850">
              <a:spcBef>
                <a:spcPct val="50000"/>
              </a:spcBef>
              <a:buClr>
                <a:schemeClr val="tx1"/>
              </a:buClr>
              <a:buSzPct val="90000"/>
              <a:buFont typeface="Wingdings 2" pitchFamily="18" charset="2"/>
              <a:buChar char="ö"/>
              <a:defRPr/>
            </a:pPr>
            <a:r>
              <a:rPr lang="zh-CN" altLang="en-US" sz="3200" b="1" kern="0" smtClean="0">
                <a:latin typeface="Times New Roman" panose="02020603050405020304" pitchFamily="18" charset="0"/>
                <a:ea typeface="宋体" pitchFamily="2" charset="-122"/>
                <a:cs typeface="Times New Roman" panose="02020603050405020304" pitchFamily="18" charset="0"/>
              </a:rPr>
              <a:t>字体类</a:t>
            </a:r>
            <a:r>
              <a:rPr lang="en-US" altLang="zh-CN" sz="3200" b="1" kern="0">
                <a:latin typeface="Times New Roman" panose="02020603050405020304" pitchFamily="18" charset="0"/>
                <a:ea typeface="宋体" pitchFamily="2" charset="-122"/>
                <a:cs typeface="Times New Roman" panose="02020603050405020304" pitchFamily="18" charset="0"/>
              </a:rPr>
              <a:t>java.awt.Font</a:t>
            </a:r>
            <a:br>
              <a:rPr lang="en-US" altLang="zh-CN" sz="3200" b="1" kern="0">
                <a:latin typeface="Times New Roman" panose="02020603050405020304" pitchFamily="18" charset="0"/>
                <a:ea typeface="宋体" pitchFamily="2" charset="-122"/>
                <a:cs typeface="Times New Roman" panose="02020603050405020304" pitchFamily="18" charset="0"/>
              </a:rPr>
            </a:br>
            <a:r>
              <a:rPr lang="en-US" altLang="zh-CN" sz="3200" b="1" kern="0" smtClean="0">
                <a:latin typeface="Times New Roman" panose="02020603050405020304" pitchFamily="18" charset="0"/>
                <a:ea typeface="宋体" pitchFamily="2" charset="-122"/>
                <a:cs typeface="Times New Roman" panose="02020603050405020304" pitchFamily="18" charset="0"/>
              </a:rPr>
              <a:t>Font(String </a:t>
            </a:r>
            <a:r>
              <a:rPr lang="en-US" altLang="zh-CN" sz="3200" b="1" kern="0">
                <a:latin typeface="Times New Roman" panose="02020603050405020304" pitchFamily="18" charset="0"/>
                <a:ea typeface="宋体" pitchFamily="2" charset="-122"/>
                <a:cs typeface="Times New Roman" panose="02020603050405020304" pitchFamily="18" charset="0"/>
              </a:rPr>
              <a:t>name, int style, int size);</a:t>
            </a:r>
            <a:br>
              <a:rPr lang="en-US" altLang="zh-CN" sz="3200" b="1" kern="0">
                <a:latin typeface="Times New Roman" panose="02020603050405020304" pitchFamily="18" charset="0"/>
                <a:ea typeface="宋体" pitchFamily="2" charset="-122"/>
                <a:cs typeface="Times New Roman" panose="02020603050405020304" pitchFamily="18" charset="0"/>
              </a:rPr>
            </a:br>
            <a:r>
              <a:rPr lang="en-US" altLang="zh-CN" sz="3200" b="1" kern="0">
                <a:latin typeface="Times New Roman" panose="02020603050405020304" pitchFamily="18" charset="0"/>
                <a:ea typeface="宋体" pitchFamily="2" charset="-122"/>
                <a:cs typeface="Times New Roman" panose="02020603050405020304" pitchFamily="18" charset="0"/>
              </a:rPr>
              <a:t/>
            </a:r>
            <a:br>
              <a:rPr lang="en-US" altLang="zh-CN" sz="3200" b="1" kern="0">
                <a:latin typeface="Times New Roman" panose="02020603050405020304" pitchFamily="18" charset="0"/>
                <a:ea typeface="宋体" pitchFamily="2" charset="-122"/>
                <a:cs typeface="Times New Roman" panose="02020603050405020304" pitchFamily="18" charset="0"/>
              </a:rPr>
            </a:br>
            <a:r>
              <a:rPr lang="en-US" altLang="zh-CN" sz="3200" b="1" kern="0">
                <a:latin typeface="Times New Roman" panose="02020603050405020304" pitchFamily="18" charset="0"/>
                <a:ea typeface="宋体" pitchFamily="2" charset="-122"/>
                <a:cs typeface="Times New Roman" panose="02020603050405020304" pitchFamily="18" charset="0"/>
              </a:rPr>
              <a:t>                  </a:t>
            </a:r>
            <a:r>
              <a:rPr lang="zh-CN" altLang="en-US" sz="3200" b="1" kern="0" smtClean="0">
                <a:latin typeface="Times New Roman" panose="02020603050405020304" pitchFamily="18" charset="0"/>
                <a:ea typeface="宋体" pitchFamily="2" charset="-122"/>
                <a:cs typeface="Times New Roman" panose="02020603050405020304" pitchFamily="18" charset="0"/>
              </a:rPr>
              <a:t>字体名称    风格      大小</a:t>
            </a:r>
            <a:endParaRPr lang="en-US" altLang="zh-CN" sz="3200" b="1" kern="0" smtClean="0">
              <a:solidFill>
                <a:srgbClr val="0000FF"/>
              </a:solidFill>
              <a:latin typeface="Times New Roman" panose="02020603050405020304" pitchFamily="18" charset="0"/>
              <a:ea typeface="宋体" pitchFamily="2" charset="-122"/>
              <a:cs typeface="Times New Roman" panose="02020603050405020304" pitchFamily="18" charset="0"/>
            </a:endParaRPr>
          </a:p>
          <a:p>
            <a:pPr marL="450850" lvl="0" indent="-450850">
              <a:spcBef>
                <a:spcPts val="2500"/>
              </a:spcBef>
              <a:buClr>
                <a:schemeClr val="tx1"/>
              </a:buClr>
              <a:buSzPct val="90000"/>
              <a:buFont typeface="Wingdings 2" pitchFamily="18" charset="2"/>
              <a:buChar char="ö"/>
              <a:defRPr/>
            </a:pPr>
            <a:r>
              <a:rPr lang="zh-CN" altLang="en-US" sz="3200" b="1" kern="0" smtClean="0">
                <a:latin typeface="Times New Roman" panose="02020603050405020304" pitchFamily="18" charset="0"/>
                <a:ea typeface="宋体" pitchFamily="2" charset="-122"/>
                <a:cs typeface="Times New Roman" panose="02020603050405020304" pitchFamily="18" charset="0"/>
              </a:rPr>
              <a:t>风格常量：</a:t>
            </a:r>
            <a:r>
              <a:rPr lang="en-US" altLang="zh-CN" sz="3200" b="1" kern="0">
                <a:latin typeface="Times New Roman" panose="02020603050405020304" pitchFamily="18" charset="0"/>
                <a:ea typeface="宋体" pitchFamily="2" charset="-122"/>
                <a:cs typeface="Times New Roman" panose="02020603050405020304" pitchFamily="18" charset="0"/>
              </a:rPr>
              <a:t>Font. </a:t>
            </a:r>
            <a:r>
              <a:rPr lang="en-US" altLang="zh-CN" sz="3200" b="1" kern="0" smtClean="0">
                <a:latin typeface="Times New Roman" panose="02020603050405020304" pitchFamily="18" charset="0"/>
                <a:ea typeface="宋体" pitchFamily="2" charset="-122"/>
                <a:cs typeface="Times New Roman" panose="02020603050405020304" pitchFamily="18" charset="0"/>
              </a:rPr>
              <a:t>PLAIN</a:t>
            </a:r>
            <a:r>
              <a:rPr lang="zh-CN" altLang="en-US" sz="3200" b="1" kern="0" smtClean="0">
                <a:latin typeface="Times New Roman" panose="02020603050405020304" pitchFamily="18" charset="0"/>
                <a:ea typeface="宋体" pitchFamily="2" charset="-122"/>
                <a:cs typeface="Times New Roman" panose="02020603050405020304" pitchFamily="18" charset="0"/>
              </a:rPr>
              <a:t>、</a:t>
            </a:r>
            <a:r>
              <a:rPr lang="en-US" altLang="zh-CN" sz="3200" b="1" kern="0">
                <a:latin typeface="Times New Roman" panose="02020603050405020304" pitchFamily="18" charset="0"/>
                <a:ea typeface="宋体" pitchFamily="2" charset="-122"/>
                <a:cs typeface="Times New Roman" panose="02020603050405020304" pitchFamily="18" charset="0"/>
              </a:rPr>
              <a:t>Font. </a:t>
            </a:r>
            <a:r>
              <a:rPr lang="en-US" altLang="zh-CN" sz="3200" b="1" kern="0" smtClean="0">
                <a:latin typeface="Times New Roman" panose="02020603050405020304" pitchFamily="18" charset="0"/>
                <a:ea typeface="宋体" pitchFamily="2" charset="-122"/>
                <a:cs typeface="Times New Roman" panose="02020603050405020304" pitchFamily="18" charset="0"/>
              </a:rPr>
              <a:t>BOLD</a:t>
            </a:r>
            <a:r>
              <a:rPr lang="zh-CN" altLang="en-US" sz="3200" b="1" kern="0" smtClean="0">
                <a:latin typeface="Times New Roman" panose="02020603050405020304" pitchFamily="18" charset="0"/>
                <a:ea typeface="宋体" pitchFamily="2" charset="-122"/>
                <a:cs typeface="Times New Roman" panose="02020603050405020304" pitchFamily="18" charset="0"/>
              </a:rPr>
              <a:t>、</a:t>
            </a:r>
            <a:r>
              <a:rPr lang="en-US" altLang="zh-CN" sz="3200" b="1" kern="0" smtClean="0">
                <a:latin typeface="Times New Roman" panose="02020603050405020304" pitchFamily="18" charset="0"/>
                <a:ea typeface="宋体" pitchFamily="2" charset="-122"/>
                <a:cs typeface="Times New Roman" panose="02020603050405020304" pitchFamily="18" charset="0"/>
              </a:rPr>
              <a:t>Font.ITALIC</a:t>
            </a:r>
            <a:r>
              <a:rPr lang="zh-CN" altLang="en-US" sz="3200" b="1" kern="0" smtClean="0">
                <a:latin typeface="Times New Roman" panose="02020603050405020304" pitchFamily="18" charset="0"/>
                <a:ea typeface="宋体" pitchFamily="2" charset="-122"/>
                <a:cs typeface="Times New Roman" panose="02020603050405020304" pitchFamily="18" charset="0"/>
              </a:rPr>
              <a:t>等</a:t>
            </a:r>
            <a:r>
              <a:rPr lang="en-US" altLang="zh-CN" sz="3200" b="1" kern="0">
                <a:latin typeface="Times New Roman" panose="02020603050405020304" pitchFamily="18" charset="0"/>
                <a:ea typeface="宋体" pitchFamily="2" charset="-122"/>
                <a:cs typeface="Times New Roman" panose="02020603050405020304" pitchFamily="18" charset="0"/>
              </a:rPr>
              <a:t/>
            </a:r>
            <a:br>
              <a:rPr lang="en-US" altLang="zh-CN" sz="3200" b="1" kern="0">
                <a:latin typeface="Times New Roman" panose="02020603050405020304" pitchFamily="18" charset="0"/>
                <a:ea typeface="宋体" pitchFamily="2" charset="-122"/>
                <a:cs typeface="Times New Roman" panose="02020603050405020304" pitchFamily="18" charset="0"/>
              </a:rPr>
            </a:br>
            <a:endParaRPr kumimoji="0" lang="en-US" altLang="zh-CN" sz="3200" b="1" i="0" u="none" strike="noStrike" kern="0" cap="none" spc="0" normalizeH="0" baseline="0" noProof="0" smtClean="0">
              <a:ln>
                <a:noFill/>
              </a:ln>
              <a:solidFill>
                <a:schemeClr val="tx1"/>
              </a:solidFill>
              <a:effectLst/>
              <a:uLnTx/>
              <a:uFillTx/>
              <a:latin typeface="Times New Roman" panose="02020603050405020304" pitchFamily="18" charset="0"/>
              <a:ea typeface="宋体" pitchFamily="2" charset="-122"/>
              <a:cs typeface="Times New Roman" panose="02020603050405020304" pitchFamily="18" charset="0"/>
            </a:endParaRPr>
          </a:p>
        </p:txBody>
      </p:sp>
      <p:cxnSp>
        <p:nvCxnSpPr>
          <p:cNvPr id="7" name="直接箭头连接符 6"/>
          <p:cNvCxnSpPr/>
          <p:nvPr/>
        </p:nvCxnSpPr>
        <p:spPr bwMode="auto">
          <a:xfrm flipV="1">
            <a:off x="3810000" y="2362200"/>
            <a:ext cx="0" cy="417600"/>
          </a:xfrm>
          <a:prstGeom prst="straightConnector1">
            <a:avLst/>
          </a:prstGeom>
          <a:noFill/>
          <a:ln w="25400" cap="flat" cmpd="sng" algn="ctr">
            <a:solidFill>
              <a:schemeClr val="tx1"/>
            </a:solidFill>
            <a:prstDash val="solid"/>
            <a:round/>
            <a:headEnd type="none" w="med" len="med"/>
            <a:tailEnd type="arrow"/>
          </a:ln>
          <a:effectLst/>
        </p:spPr>
      </p:cxnSp>
      <p:cxnSp>
        <p:nvCxnSpPr>
          <p:cNvPr id="10" name="直接箭头连接符 9"/>
          <p:cNvCxnSpPr/>
          <p:nvPr/>
        </p:nvCxnSpPr>
        <p:spPr bwMode="auto">
          <a:xfrm flipV="1">
            <a:off x="5410200" y="2362200"/>
            <a:ext cx="0" cy="417600"/>
          </a:xfrm>
          <a:prstGeom prst="straightConnector1">
            <a:avLst/>
          </a:prstGeom>
          <a:noFill/>
          <a:ln w="25400" cap="flat" cmpd="sng" algn="ctr">
            <a:solidFill>
              <a:schemeClr val="tx1"/>
            </a:solidFill>
            <a:prstDash val="solid"/>
            <a:round/>
            <a:headEnd type="none" w="med" len="med"/>
            <a:tailEnd type="arrow"/>
          </a:ln>
          <a:effectLst/>
        </p:spPr>
      </p:cxnSp>
      <p:cxnSp>
        <p:nvCxnSpPr>
          <p:cNvPr id="11" name="直接箭头连接符 10"/>
          <p:cNvCxnSpPr/>
          <p:nvPr/>
        </p:nvCxnSpPr>
        <p:spPr bwMode="auto">
          <a:xfrm flipV="1">
            <a:off x="6934200" y="2362200"/>
            <a:ext cx="0" cy="417600"/>
          </a:xfrm>
          <a:prstGeom prst="straightConnector1">
            <a:avLst/>
          </a:prstGeom>
          <a:noFill/>
          <a:ln w="25400" cap="flat" cmpd="sng" algn="ctr">
            <a:solidFill>
              <a:schemeClr val="tx1"/>
            </a:solidFill>
            <a:prstDash val="solid"/>
            <a:round/>
            <a:headEnd type="none" w="med" len="med"/>
            <a:tailEnd type="arrow"/>
          </a:ln>
          <a:effectLst/>
        </p:spPr>
      </p:cxnSp>
      <p:sp>
        <p:nvSpPr>
          <p:cNvPr id="3" name="TextBox 2"/>
          <p:cNvSpPr txBox="1"/>
          <p:nvPr/>
        </p:nvSpPr>
        <p:spPr>
          <a:xfrm>
            <a:off x="1088354" y="5029200"/>
            <a:ext cx="3483646" cy="584775"/>
          </a:xfrm>
          <a:prstGeom prst="rect">
            <a:avLst/>
          </a:prstGeom>
          <a:noFill/>
        </p:spPr>
        <p:txBody>
          <a:bodyPr wrap="none" rtlCol="0">
            <a:spAutoFit/>
          </a:bodyPr>
          <a:lstStyle/>
          <a:p>
            <a:pPr>
              <a:buNone/>
            </a:pPr>
            <a:r>
              <a:rPr lang="zh-CN" altLang="en-US" sz="3200" b="1" smtClean="0">
                <a:solidFill>
                  <a:srgbClr val="FF0000"/>
                </a:solidFill>
                <a:latin typeface="宋体" panose="02010600030101010101" pitchFamily="2" charset="-122"/>
                <a:ea typeface="宋体" panose="02010600030101010101" pitchFamily="2" charset="-122"/>
              </a:rPr>
              <a:t>宋体  </a:t>
            </a:r>
            <a:r>
              <a:rPr lang="zh-CN" altLang="en-US" sz="3200" b="1" smtClean="0">
                <a:solidFill>
                  <a:srgbClr val="FF0000"/>
                </a:solidFill>
                <a:latin typeface="+mn-ea"/>
                <a:ea typeface="+mn-ea"/>
              </a:rPr>
              <a:t>黑体  </a:t>
            </a:r>
            <a:r>
              <a:rPr lang="zh-CN" altLang="en-US" sz="3200" b="1" smtClean="0">
                <a:solidFill>
                  <a:srgbClr val="FF0000"/>
                </a:solidFill>
                <a:latin typeface="楷体" panose="02010609060101010101" pitchFamily="49" charset="-122"/>
                <a:ea typeface="楷体" panose="02010609060101010101" pitchFamily="49" charset="-122"/>
              </a:rPr>
              <a:t>楷体</a:t>
            </a:r>
            <a:endParaRPr lang="zh-CN" altLang="en-US" sz="3200" b="1">
              <a:solidFill>
                <a:srgbClr val="FF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783876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ea typeface="宋体" charset="-122"/>
                <a:cs typeface="Times New Roman" pitchFamily="18" charset="0"/>
              </a:rPr>
              <a:t>Font</a:t>
            </a:r>
            <a:r>
              <a:rPr lang="zh-CN" altLang="en-US" smtClean="0">
                <a:latin typeface="宋体" pitchFamily="2" charset="-122"/>
                <a:ea typeface="宋体" charset="-122"/>
              </a:rPr>
              <a:t>类常用方法</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12</a:t>
            </a:fld>
            <a:endParaRPr lang="en-US" altLang="zh-CN"/>
          </a:p>
        </p:txBody>
      </p:sp>
      <p:graphicFrame>
        <p:nvGraphicFramePr>
          <p:cNvPr id="7" name="表格 6"/>
          <p:cNvGraphicFramePr>
            <a:graphicFrameLocks noGrp="1"/>
          </p:cNvGraphicFramePr>
          <p:nvPr>
            <p:extLst>
              <p:ext uri="{D42A27DB-BD31-4B8C-83A1-F6EECF244321}">
                <p14:modId xmlns:p14="http://schemas.microsoft.com/office/powerpoint/2010/main" val="1089297761"/>
              </p:ext>
            </p:extLst>
          </p:nvPr>
        </p:nvGraphicFramePr>
        <p:xfrm>
          <a:off x="457200" y="1706880"/>
          <a:ext cx="8077200" cy="4084320"/>
        </p:xfrm>
        <a:graphic>
          <a:graphicData uri="http://schemas.openxmlformats.org/drawingml/2006/table">
            <a:tbl>
              <a:tblPr firstRow="1" bandRow="1">
                <a:tableStyleId>{5C22544A-7EE6-4342-B048-85BDC9FD1C3A}</a:tableStyleId>
              </a:tblPr>
              <a:tblGrid>
                <a:gridCol w="4572000"/>
                <a:gridCol w="3505200"/>
              </a:tblGrid>
              <a:tr h="370840">
                <a:tc>
                  <a:txBody>
                    <a:bodyPr/>
                    <a:lstStyle/>
                    <a:p>
                      <a:r>
                        <a:rPr lang="zh-CN" altLang="en-US" sz="2400" smtClean="0">
                          <a:solidFill>
                            <a:schemeClr val="tx1"/>
                          </a:solidFill>
                          <a:latin typeface="宋体" pitchFamily="2" charset="-122"/>
                          <a:ea typeface="宋体" pitchFamily="2" charset="-122"/>
                        </a:rPr>
                        <a:t>方法名称</a:t>
                      </a:r>
                      <a:endParaRPr lang="zh-CN" altLang="en-US" sz="2400">
                        <a:solidFill>
                          <a:schemeClr val="tx1"/>
                        </a:solidFill>
                        <a:latin typeface="宋体" pitchFamily="2" charset="-122"/>
                        <a:ea typeface="宋体" pitchFamily="2" charset="-122"/>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zh-CN" altLang="en-US" sz="2400" smtClean="0">
                          <a:solidFill>
                            <a:schemeClr val="tx1"/>
                          </a:solidFill>
                          <a:latin typeface="宋体" pitchFamily="2" charset="-122"/>
                          <a:ea typeface="宋体" pitchFamily="2" charset="-122"/>
                        </a:rPr>
                        <a:t>功能描述</a:t>
                      </a:r>
                      <a:endParaRPr lang="zh-CN" altLang="en-US" sz="240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70840">
                <a:tc>
                  <a:txBody>
                    <a:bodyPr/>
                    <a:lstStyle/>
                    <a:p>
                      <a:r>
                        <a:rPr lang="fr-FR" altLang="zh-CN" sz="1800" b="1" smtClean="0">
                          <a:solidFill>
                            <a:schemeClr val="tx1"/>
                          </a:solidFill>
                          <a:latin typeface="Courier New" pitchFamily="49" charset="0"/>
                          <a:cs typeface="Courier New" pitchFamily="49" charset="0"/>
                        </a:rPr>
                        <a:t>static Font createFont(int fontFormat, File fontFile)</a:t>
                      </a:r>
                      <a:r>
                        <a:rPr lang="en-US" altLang="zh-CN" sz="1800" b="1" smtClean="0">
                          <a:solidFill>
                            <a:schemeClr val="tx1"/>
                          </a:solidFill>
                          <a:latin typeface="Courier New" pitchFamily="49" charset="0"/>
                          <a:cs typeface="Courier New" pitchFamily="49" charset="0"/>
                        </a:rPr>
                        <a:t>;</a:t>
                      </a:r>
                      <a:endParaRPr lang="zh-CN" altLang="en-US" sz="1800" b="1">
                        <a:solidFill>
                          <a:schemeClr val="tx1"/>
                        </a:solidFill>
                        <a:latin typeface="Courier New" pitchFamily="49" charset="0"/>
                        <a:cs typeface="Courier New" pitchFamily="49"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b="1" smtClean="0">
                          <a:solidFill>
                            <a:schemeClr val="tx1"/>
                          </a:solidFill>
                          <a:latin typeface="宋体" pitchFamily="2" charset="-122"/>
                          <a:ea typeface="宋体" pitchFamily="2" charset="-122"/>
                          <a:cs typeface="Times New Roman" pitchFamily="18" charset="0"/>
                        </a:rPr>
                        <a:t>创建一种新字体</a:t>
                      </a:r>
                      <a:endParaRPr lang="zh-CN" altLang="en-US" sz="2400" b="1">
                        <a:solidFill>
                          <a:schemeClr val="tx1"/>
                        </a:solidFill>
                        <a:latin typeface="宋体" pitchFamily="2" charset="-122"/>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1800" b="1" kern="1200" smtClean="0">
                          <a:solidFill>
                            <a:schemeClr val="tx1"/>
                          </a:solidFill>
                          <a:latin typeface="Courier New" pitchFamily="49" charset="0"/>
                          <a:ea typeface="+mn-ea"/>
                          <a:cs typeface="Courier New" pitchFamily="49" charset="0"/>
                        </a:rPr>
                        <a:t>public String getFontName();</a:t>
                      </a:r>
                      <a:endParaRPr lang="zh-CN" altLang="en-US" sz="1800" b="1" kern="1200" smtClean="0">
                        <a:solidFill>
                          <a:schemeClr val="tx1"/>
                        </a:solidFill>
                        <a:latin typeface="Courier New" pitchFamily="49" charset="0"/>
                        <a:ea typeface="+mn-ea"/>
                        <a:cs typeface="Courier New" pitchFamily="49"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b="1" smtClean="0">
                          <a:solidFill>
                            <a:schemeClr val="tx1"/>
                          </a:solidFill>
                          <a:latin typeface="宋体" pitchFamily="2" charset="-122"/>
                          <a:ea typeface="宋体" pitchFamily="2" charset="-122"/>
                          <a:cs typeface="Times New Roman" pitchFamily="18" charset="0"/>
                        </a:rPr>
                        <a:t>返回当前字体的名称</a:t>
                      </a:r>
                      <a:endParaRPr lang="zh-CN" altLang="en-US" sz="2400" b="1">
                        <a:solidFill>
                          <a:schemeClr val="tx1"/>
                        </a:solidFill>
                        <a:latin typeface="宋体" pitchFamily="2" charset="-122"/>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2000" b="1" kern="1200" smtClean="0">
                          <a:solidFill>
                            <a:schemeClr val="tx1"/>
                          </a:solidFill>
                          <a:latin typeface="Courier New" pitchFamily="49" charset="0"/>
                          <a:ea typeface="+mn-ea"/>
                          <a:cs typeface="Courier New" pitchFamily="49" charset="0"/>
                        </a:rPr>
                        <a:t>public int getStyle();</a:t>
                      </a:r>
                      <a:endParaRPr lang="zh-CN" altLang="en-US" sz="2000" b="1" kern="1200" smtClean="0">
                        <a:solidFill>
                          <a:schemeClr val="tx1"/>
                        </a:solidFill>
                        <a:latin typeface="Courier New" pitchFamily="49" charset="0"/>
                        <a:ea typeface="+mn-ea"/>
                        <a:cs typeface="Courier New" pitchFamily="49"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b="1" smtClean="0">
                          <a:solidFill>
                            <a:schemeClr val="tx1"/>
                          </a:solidFill>
                          <a:latin typeface="宋体" pitchFamily="2" charset="-122"/>
                          <a:ea typeface="宋体" pitchFamily="2" charset="-122"/>
                          <a:cs typeface="Times New Roman" pitchFamily="18" charset="0"/>
                        </a:rPr>
                        <a:t>返回当前字体的风格</a:t>
                      </a:r>
                      <a:endParaRPr lang="zh-CN" altLang="en-US" sz="2400" b="1">
                        <a:solidFill>
                          <a:schemeClr val="tx1"/>
                        </a:solidFill>
                        <a:latin typeface="宋体" pitchFamily="2" charset="-122"/>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2000" b="1" kern="1200" smtClean="0">
                          <a:solidFill>
                            <a:schemeClr val="tx1"/>
                          </a:solidFill>
                          <a:latin typeface="Courier New" pitchFamily="49" charset="0"/>
                          <a:ea typeface="+mn-ea"/>
                          <a:cs typeface="Courier New" pitchFamily="49" charset="0"/>
                        </a:rPr>
                        <a:t>public int getSize();</a:t>
                      </a:r>
                      <a:endParaRPr lang="zh-CN" altLang="en-US" sz="2000" b="1" kern="1200" smtClean="0">
                        <a:solidFill>
                          <a:schemeClr val="tx1"/>
                        </a:solidFill>
                        <a:latin typeface="Courier New" pitchFamily="49" charset="0"/>
                        <a:ea typeface="+mn-ea"/>
                        <a:cs typeface="Courier New" pitchFamily="49"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b="1" smtClean="0">
                          <a:solidFill>
                            <a:schemeClr val="tx1"/>
                          </a:solidFill>
                          <a:latin typeface="宋体" pitchFamily="2" charset="-122"/>
                          <a:ea typeface="宋体" pitchFamily="2" charset="-122"/>
                          <a:cs typeface="Times New Roman" pitchFamily="18" charset="0"/>
                        </a:rPr>
                        <a:t>返回当前字体的大小</a:t>
                      </a:r>
                      <a:endParaRPr lang="zh-CN" altLang="en-US" sz="2400" b="1">
                        <a:solidFill>
                          <a:schemeClr val="tx1"/>
                        </a:solidFill>
                        <a:latin typeface="宋体" pitchFamily="2" charset="-122"/>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2000" b="1" kern="1200" smtClean="0">
                          <a:solidFill>
                            <a:schemeClr val="tx1"/>
                          </a:solidFill>
                          <a:latin typeface="Courier New" pitchFamily="49" charset="0"/>
                          <a:ea typeface="+mn-ea"/>
                          <a:cs typeface="Courier New" pitchFamily="49" charset="0"/>
                        </a:rPr>
                        <a:t>public static Font getFont(String nm);</a:t>
                      </a:r>
                      <a:endParaRPr lang="zh-CN" altLang="en-US" sz="2000" b="1" kern="1200" smtClean="0">
                        <a:solidFill>
                          <a:schemeClr val="tx1"/>
                        </a:solidFill>
                        <a:latin typeface="Courier New" pitchFamily="49" charset="0"/>
                        <a:ea typeface="+mn-ea"/>
                        <a:cs typeface="Courier New" pitchFamily="49"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b="1" smtClean="0">
                          <a:solidFill>
                            <a:schemeClr val="tx1"/>
                          </a:solidFill>
                          <a:latin typeface="宋体" pitchFamily="2" charset="-122"/>
                          <a:ea typeface="宋体" pitchFamily="2" charset="-122"/>
                          <a:cs typeface="Times New Roman" pitchFamily="18" charset="0"/>
                        </a:rPr>
                        <a:t>返回一个字体对象</a:t>
                      </a:r>
                      <a:endParaRPr lang="zh-CN" altLang="en-US" sz="2400" b="1">
                        <a:solidFill>
                          <a:schemeClr val="tx1"/>
                        </a:solidFill>
                        <a:latin typeface="宋体" pitchFamily="2" charset="-122"/>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gridSpan="2">
                  <a:txBody>
                    <a:bodyPr/>
                    <a:lstStyle/>
                    <a:p>
                      <a:r>
                        <a:rPr lang="zh-CN" altLang="en-US" sz="2400" b="1" kern="1200" smtClean="0">
                          <a:solidFill>
                            <a:schemeClr val="tx1"/>
                          </a:solidFill>
                          <a:latin typeface="宋体" pitchFamily="2" charset="-122"/>
                          <a:ea typeface="宋体" pitchFamily="2" charset="-122"/>
                          <a:cs typeface="Courier New" pitchFamily="49" charset="0"/>
                        </a:rPr>
                        <a:t>字体静态常量：</a:t>
                      </a:r>
                      <a:r>
                        <a:rPr lang="en-US" altLang="zh-CN" sz="2400" b="1" kern="1200" smtClean="0">
                          <a:solidFill>
                            <a:schemeClr val="tx1"/>
                          </a:solidFill>
                          <a:latin typeface="Courier New" pitchFamily="49" charset="0"/>
                          <a:ea typeface="宋体" pitchFamily="2" charset="-122"/>
                          <a:cs typeface="Courier New" pitchFamily="49" charset="0"/>
                        </a:rPr>
                        <a:t>SANS_SERIF</a:t>
                      </a:r>
                      <a:r>
                        <a:rPr lang="zh-CN" altLang="en-US" sz="2400" b="1" kern="1200" smtClean="0">
                          <a:solidFill>
                            <a:schemeClr val="tx1"/>
                          </a:solidFill>
                          <a:latin typeface="宋体" pitchFamily="2" charset="-122"/>
                          <a:ea typeface="宋体" pitchFamily="2" charset="-122"/>
                          <a:cs typeface="Courier New" pitchFamily="49" charset="0"/>
                        </a:rPr>
                        <a:t>、</a:t>
                      </a:r>
                      <a:r>
                        <a:rPr lang="en-US" altLang="zh-CN" sz="2400" b="1" kern="1200" smtClean="0">
                          <a:solidFill>
                            <a:schemeClr val="tx1"/>
                          </a:solidFill>
                          <a:latin typeface="Courier New" pitchFamily="49" charset="0"/>
                          <a:ea typeface="宋体" pitchFamily="2" charset="-122"/>
                          <a:cs typeface="Courier New" pitchFamily="49" charset="0"/>
                        </a:rPr>
                        <a:t>SERIF</a:t>
                      </a:r>
                      <a:r>
                        <a:rPr lang="zh-CN" altLang="en-US" sz="2400" b="1" kern="1200" smtClean="0">
                          <a:solidFill>
                            <a:schemeClr val="tx1"/>
                          </a:solidFill>
                          <a:latin typeface="Courier New" pitchFamily="49" charset="0"/>
                          <a:ea typeface="宋体" pitchFamily="2" charset="-122"/>
                          <a:cs typeface="Courier New" pitchFamily="49" charset="0"/>
                        </a:rPr>
                        <a:t>、</a:t>
                      </a:r>
                      <a:r>
                        <a:rPr lang="en-US" altLang="zh-CN" sz="2400" b="1" kern="1200" smtClean="0">
                          <a:solidFill>
                            <a:schemeClr val="tx1"/>
                          </a:solidFill>
                          <a:latin typeface="Courier New" pitchFamily="49" charset="0"/>
                          <a:ea typeface="宋体" pitchFamily="2" charset="-122"/>
                          <a:cs typeface="Courier New" pitchFamily="49" charset="0"/>
                        </a:rPr>
                        <a:t>MONOSPACED</a:t>
                      </a:r>
                      <a:endParaRPr lang="zh-CN" altLang="en-US" sz="2400" b="1" kern="1200" smtClean="0">
                        <a:solidFill>
                          <a:schemeClr val="tx1"/>
                        </a:solidFill>
                        <a:latin typeface="Courier New" pitchFamily="49" charset="0"/>
                        <a:ea typeface="宋体" pitchFamily="2" charset="-122"/>
                        <a:cs typeface="Courier New"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sz="2400" b="1">
                        <a:solidFill>
                          <a:schemeClr val="tx1"/>
                        </a:solidFill>
                        <a:latin typeface="宋体" pitchFamily="2" charset="-122"/>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gridSpan="2">
                  <a:txBody>
                    <a:bodyPr/>
                    <a:lstStyle/>
                    <a:p>
                      <a:r>
                        <a:rPr lang="zh-CN" altLang="en-US" sz="2400" b="1" kern="1200" smtClean="0">
                          <a:solidFill>
                            <a:schemeClr val="tx1"/>
                          </a:solidFill>
                          <a:latin typeface="Courier New" pitchFamily="49" charset="0"/>
                          <a:ea typeface="宋体" pitchFamily="2" charset="-122"/>
                          <a:cs typeface="Courier New" pitchFamily="49" charset="0"/>
                        </a:rPr>
                        <a:t>风格静态常量：</a:t>
                      </a:r>
                      <a:r>
                        <a:rPr lang="en-US" altLang="zh-CN" sz="2400" b="1" kern="1200" smtClean="0">
                          <a:solidFill>
                            <a:schemeClr val="tx1"/>
                          </a:solidFill>
                          <a:latin typeface="Courier New" pitchFamily="49" charset="0"/>
                          <a:ea typeface="宋体" pitchFamily="2" charset="-122"/>
                          <a:cs typeface="Courier New" pitchFamily="49" charset="0"/>
                        </a:rPr>
                        <a:t>PLAIN</a:t>
                      </a:r>
                      <a:r>
                        <a:rPr lang="zh-CN" altLang="en-US" sz="2400" b="1" kern="1200" smtClean="0">
                          <a:solidFill>
                            <a:schemeClr val="tx1"/>
                          </a:solidFill>
                          <a:latin typeface="Courier New" pitchFamily="49" charset="0"/>
                          <a:ea typeface="宋体" pitchFamily="2" charset="-122"/>
                          <a:cs typeface="Courier New" pitchFamily="49" charset="0"/>
                        </a:rPr>
                        <a:t>、</a:t>
                      </a:r>
                      <a:r>
                        <a:rPr lang="en-US" altLang="zh-CN" sz="2400" b="1" kern="1200" smtClean="0">
                          <a:solidFill>
                            <a:schemeClr val="tx1"/>
                          </a:solidFill>
                          <a:latin typeface="Courier New" pitchFamily="49" charset="0"/>
                          <a:ea typeface="宋体" pitchFamily="2" charset="-122"/>
                          <a:cs typeface="Courier New" pitchFamily="49" charset="0"/>
                        </a:rPr>
                        <a:t>BOLD</a:t>
                      </a:r>
                      <a:r>
                        <a:rPr lang="zh-CN" altLang="en-US" sz="2400" b="1" kern="1200" smtClean="0">
                          <a:solidFill>
                            <a:schemeClr val="tx1"/>
                          </a:solidFill>
                          <a:latin typeface="Courier New" pitchFamily="49" charset="0"/>
                          <a:ea typeface="宋体" pitchFamily="2" charset="-122"/>
                          <a:cs typeface="Courier New" pitchFamily="49" charset="0"/>
                        </a:rPr>
                        <a:t>、</a:t>
                      </a:r>
                      <a:r>
                        <a:rPr lang="en-US" altLang="zh-CN" sz="2400" b="1" kern="1200" smtClean="0">
                          <a:solidFill>
                            <a:schemeClr val="tx1"/>
                          </a:solidFill>
                          <a:latin typeface="Courier New" pitchFamily="49" charset="0"/>
                          <a:ea typeface="宋体" pitchFamily="2" charset="-122"/>
                          <a:cs typeface="Courier New" pitchFamily="49" charset="0"/>
                        </a:rPr>
                        <a:t>ITALIC</a:t>
                      </a:r>
                      <a:endParaRPr lang="zh-CN" altLang="en-US" sz="2400" b="1" kern="1200" smtClean="0">
                        <a:solidFill>
                          <a:schemeClr val="tx1"/>
                        </a:solidFill>
                        <a:latin typeface="Courier New" pitchFamily="49" charset="0"/>
                        <a:ea typeface="宋体" pitchFamily="2" charset="-122"/>
                        <a:cs typeface="Courier New"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34093575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4</a:t>
            </a:r>
            <a:r>
              <a:rPr lang="zh-CN" altLang="en-US" smtClean="0">
                <a:latin typeface="Times New Roman" pitchFamily="18" charset="0"/>
                <a:cs typeface="Times New Roman" pitchFamily="18" charset="0"/>
              </a:rPr>
              <a:t>、</a:t>
            </a:r>
            <a:r>
              <a:rPr lang="en-US" altLang="zh-CN" smtClean="0">
                <a:latin typeface="Times New Roman" pitchFamily="18" charset="0"/>
                <a:cs typeface="Times New Roman" pitchFamily="18" charset="0"/>
              </a:rPr>
              <a:t>Graphics</a:t>
            </a:r>
            <a:r>
              <a:rPr lang="zh-CN" altLang="en-US" smtClean="0">
                <a:latin typeface="Times New Roman" pitchFamily="18" charset="0"/>
                <a:cs typeface="Times New Roman" pitchFamily="18" charset="0"/>
              </a:rPr>
              <a:t>类</a:t>
            </a:r>
            <a:endParaRPr lang="zh-CN" altLang="en-US">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13</a:t>
            </a:fld>
            <a:endParaRPr lang="en-US" altLang="zh-CN"/>
          </a:p>
        </p:txBody>
      </p:sp>
      <p:sp>
        <p:nvSpPr>
          <p:cNvPr id="5" name="Rectangle 2" descr="Rectangle: Click to edit Master text styles&#10;Second level&#10;Third level&#10;Fourth level&#10;Fifth level"/>
          <p:cNvSpPr txBox="1">
            <a:spLocks noChangeArrowheads="1"/>
          </p:cNvSpPr>
          <p:nvPr/>
        </p:nvSpPr>
        <p:spPr bwMode="auto">
          <a:xfrm>
            <a:off x="685800" y="1143000"/>
            <a:ext cx="77724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0850" lvl="0" indent="-450850">
              <a:spcBef>
                <a:spcPct val="50000"/>
              </a:spcBef>
              <a:buClr>
                <a:schemeClr val="tx1"/>
              </a:buClr>
              <a:buSzPct val="90000"/>
              <a:buFont typeface="Wingdings 2" pitchFamily="18" charset="2"/>
              <a:buChar char="ö"/>
              <a:defRPr/>
            </a:pPr>
            <a:r>
              <a:rPr lang="zh-CN" altLang="en-US" sz="2800" b="1" kern="0" smtClean="0">
                <a:latin typeface="Times New Roman" panose="02020603050405020304" pitchFamily="18" charset="0"/>
                <a:ea typeface="宋体" pitchFamily="2" charset="-122"/>
                <a:cs typeface="Times New Roman" panose="02020603050405020304" pitchFamily="18" charset="0"/>
              </a:rPr>
              <a:t>画图类</a:t>
            </a:r>
            <a:r>
              <a:rPr lang="en-US" altLang="zh-CN" sz="2800" b="1" kern="0" smtClean="0">
                <a:latin typeface="Times New Roman" panose="02020603050405020304" pitchFamily="18" charset="0"/>
                <a:ea typeface="宋体" pitchFamily="2" charset="-122"/>
                <a:cs typeface="Times New Roman" panose="02020603050405020304" pitchFamily="18" charset="0"/>
              </a:rPr>
              <a:t>java.awt.Graphics</a:t>
            </a:r>
            <a:r>
              <a:rPr lang="zh-CN" altLang="en-US" sz="2800" b="1" kern="0" smtClean="0">
                <a:latin typeface="Times New Roman" panose="02020603050405020304" pitchFamily="18" charset="0"/>
                <a:ea typeface="宋体" pitchFamily="2" charset="-122"/>
                <a:cs typeface="Times New Roman" panose="02020603050405020304" pitchFamily="18" charset="0"/>
              </a:rPr>
              <a:t>，一个抽象类，提供了一个与平台无关的绘图接口</a:t>
            </a:r>
            <a:endParaRPr lang="en-US" altLang="zh-CN" sz="2800" b="1" kern="0" smtClean="0">
              <a:solidFill>
                <a:srgbClr val="0000FF"/>
              </a:solidFill>
              <a:latin typeface="Times New Roman" panose="02020603050405020304" pitchFamily="18" charset="0"/>
              <a:ea typeface="宋体" pitchFamily="2" charset="-122"/>
              <a:cs typeface="Times New Roman" panose="02020603050405020304" pitchFamily="18" charset="0"/>
            </a:endParaRPr>
          </a:p>
          <a:p>
            <a:pPr marL="450850" lvl="0" indent="-450850">
              <a:spcBef>
                <a:spcPts val="600"/>
              </a:spcBef>
              <a:buClr>
                <a:schemeClr val="tx1"/>
              </a:buClr>
              <a:buSzPct val="90000"/>
              <a:buFont typeface="Wingdings 2" pitchFamily="18" charset="2"/>
              <a:buChar char="ö"/>
              <a:defRPr/>
            </a:pPr>
            <a:r>
              <a:rPr lang="zh-CN" altLang="en-US" sz="2800" b="1" kern="0">
                <a:latin typeface="Times New Roman" panose="02020603050405020304" pitchFamily="18" charset="0"/>
                <a:ea typeface="宋体" pitchFamily="2" charset="-122"/>
                <a:cs typeface="Times New Roman" panose="02020603050405020304" pitchFamily="18" charset="0"/>
              </a:rPr>
              <a:t>各平台上实现的</a:t>
            </a:r>
            <a:r>
              <a:rPr lang="en-US" altLang="zh-CN" sz="2800" b="1" kern="0">
                <a:latin typeface="Times New Roman" panose="02020603050405020304" pitchFamily="18" charset="0"/>
                <a:ea typeface="宋体" pitchFamily="2" charset="-122"/>
                <a:cs typeface="Times New Roman" panose="02020603050405020304" pitchFamily="18" charset="0"/>
              </a:rPr>
              <a:t>Java</a:t>
            </a:r>
            <a:r>
              <a:rPr lang="zh-CN" altLang="en-US" sz="2800" b="1" kern="0">
                <a:latin typeface="Times New Roman" panose="02020603050405020304" pitchFamily="18" charset="0"/>
                <a:ea typeface="宋体" pitchFamily="2" charset="-122"/>
                <a:cs typeface="Times New Roman" panose="02020603050405020304" pitchFamily="18" charset="0"/>
              </a:rPr>
              <a:t>系统将</a:t>
            </a:r>
            <a:r>
              <a:rPr lang="zh-CN" altLang="en-US" sz="2800" b="1" kern="0" smtClean="0">
                <a:latin typeface="Times New Roman" panose="02020603050405020304" pitchFamily="18" charset="0"/>
                <a:ea typeface="宋体" pitchFamily="2" charset="-122"/>
                <a:cs typeface="Times New Roman" panose="02020603050405020304" pitchFamily="18" charset="0"/>
              </a:rPr>
              <a:t>创建</a:t>
            </a:r>
            <a:r>
              <a:rPr lang="zh-CN" altLang="en-US" sz="2800" b="1" kern="0">
                <a:latin typeface="Times New Roman" panose="02020603050405020304" pitchFamily="18" charset="0"/>
                <a:ea typeface="宋体" pitchFamily="2" charset="-122"/>
                <a:cs typeface="Times New Roman" panose="02020603050405020304" pitchFamily="18" charset="0"/>
              </a:rPr>
              <a:t>一个</a:t>
            </a:r>
            <a:r>
              <a:rPr lang="en-US" altLang="zh-CN" sz="2800" b="1" kern="0" smtClean="0">
                <a:latin typeface="Times New Roman" panose="02020603050405020304" pitchFamily="18" charset="0"/>
                <a:ea typeface="宋体" pitchFamily="2" charset="-122"/>
                <a:cs typeface="Times New Roman" panose="02020603050405020304" pitchFamily="18" charset="0"/>
              </a:rPr>
              <a:t>Graphics</a:t>
            </a:r>
            <a:r>
              <a:rPr lang="zh-CN" altLang="en-US" sz="2800" b="1" kern="0">
                <a:latin typeface="Times New Roman" panose="02020603050405020304" pitchFamily="18" charset="0"/>
                <a:ea typeface="宋体" pitchFamily="2" charset="-122"/>
                <a:cs typeface="Times New Roman" panose="02020603050405020304" pitchFamily="18" charset="0"/>
              </a:rPr>
              <a:t>类</a:t>
            </a:r>
            <a:r>
              <a:rPr lang="zh-CN" altLang="en-US" sz="2800" b="1" kern="0" smtClean="0">
                <a:latin typeface="Times New Roman" panose="02020603050405020304" pitchFamily="18" charset="0"/>
                <a:ea typeface="宋体" pitchFamily="2" charset="-122"/>
                <a:cs typeface="Times New Roman" panose="02020603050405020304" pitchFamily="18" charset="0"/>
              </a:rPr>
              <a:t>的子</a:t>
            </a:r>
            <a:r>
              <a:rPr lang="zh-CN" altLang="en-US" sz="2800" b="1" kern="0">
                <a:latin typeface="Times New Roman" panose="02020603050405020304" pitchFamily="18" charset="0"/>
                <a:ea typeface="宋体" pitchFamily="2" charset="-122"/>
                <a:cs typeface="Times New Roman" panose="02020603050405020304" pitchFamily="18" charset="0"/>
              </a:rPr>
              <a:t>类，来实现绘图功能，</a:t>
            </a:r>
            <a:r>
              <a:rPr lang="zh-CN" altLang="en-US" sz="2800" b="1" kern="0" smtClean="0">
                <a:latin typeface="Times New Roman" panose="02020603050405020304" pitchFamily="18" charset="0"/>
                <a:ea typeface="宋体" pitchFamily="2" charset="-122"/>
                <a:cs typeface="Times New Roman" panose="02020603050405020304" pitchFamily="18" charset="0"/>
              </a:rPr>
              <a:t>但该子</a:t>
            </a:r>
            <a:r>
              <a:rPr lang="zh-CN" altLang="en-US" sz="2800" b="1" kern="0">
                <a:latin typeface="Times New Roman" panose="02020603050405020304" pitchFamily="18" charset="0"/>
                <a:ea typeface="宋体" pitchFamily="2" charset="-122"/>
                <a:cs typeface="Times New Roman" panose="02020603050405020304" pitchFamily="18" charset="0"/>
              </a:rPr>
              <a:t>类对程序员是透明的</a:t>
            </a:r>
            <a:r>
              <a:rPr lang="en-US" altLang="zh-CN" sz="2800" b="1" kern="0">
                <a:latin typeface="Times New Roman" panose="02020603050405020304" pitchFamily="18" charset="0"/>
                <a:ea typeface="宋体" pitchFamily="2" charset="-122"/>
                <a:cs typeface="Times New Roman" panose="02020603050405020304" pitchFamily="18" charset="0"/>
              </a:rPr>
              <a:t/>
            </a:r>
            <a:br>
              <a:rPr lang="en-US" altLang="zh-CN" sz="2800" b="1" kern="0">
                <a:latin typeface="Times New Roman" panose="02020603050405020304" pitchFamily="18" charset="0"/>
                <a:ea typeface="宋体" pitchFamily="2" charset="-122"/>
                <a:cs typeface="Times New Roman" panose="02020603050405020304" pitchFamily="18" charset="0"/>
              </a:rPr>
            </a:br>
            <a:endParaRPr kumimoji="0" lang="en-US" altLang="zh-CN" sz="2800" b="1" i="0" u="none" strike="noStrike" kern="0" cap="none" spc="0" normalizeH="0" baseline="0" noProof="0" smtClean="0">
              <a:ln>
                <a:noFill/>
              </a:ln>
              <a:solidFill>
                <a:schemeClr val="tx1"/>
              </a:solidFill>
              <a:effectLst/>
              <a:uLnTx/>
              <a:uFillTx/>
              <a:latin typeface="Times New Roman" panose="02020603050405020304" pitchFamily="18" charset="0"/>
              <a:ea typeface="宋体" pitchFamily="2" charset="-122"/>
              <a:cs typeface="Times New Roman" panose="02020603050405020304" pitchFamily="18" charset="0"/>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3425" y="3429000"/>
            <a:ext cx="4371975" cy="3250043"/>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2600" y="3536092"/>
            <a:ext cx="2524125" cy="2809875"/>
          </a:xfrm>
          <a:prstGeom prst="rect">
            <a:avLst/>
          </a:prstGeom>
        </p:spPr>
      </p:pic>
    </p:spTree>
    <p:extLst>
      <p:ext uri="{BB962C8B-B14F-4D97-AF65-F5344CB8AC3E}">
        <p14:creationId xmlns:p14="http://schemas.microsoft.com/office/powerpoint/2010/main" val="29772495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anose="02020603050405020304" pitchFamily="18" charset="0"/>
                <a:ea typeface="宋体" charset="-122"/>
                <a:cs typeface="Times New Roman" panose="02020603050405020304" pitchFamily="18" charset="0"/>
              </a:rPr>
              <a:t>Graphics</a:t>
            </a:r>
            <a:r>
              <a:rPr lang="zh-CN" altLang="en-US" smtClean="0">
                <a:latin typeface="宋体" pitchFamily="2" charset="-122"/>
                <a:ea typeface="宋体" charset="-122"/>
              </a:rPr>
              <a:t>类常用方法</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14</a:t>
            </a:fld>
            <a:endParaRPr lang="en-US" altLang="zh-CN"/>
          </a:p>
        </p:txBody>
      </p:sp>
      <p:graphicFrame>
        <p:nvGraphicFramePr>
          <p:cNvPr id="7" name="表格 6"/>
          <p:cNvGraphicFramePr>
            <a:graphicFrameLocks noGrp="1"/>
          </p:cNvGraphicFramePr>
          <p:nvPr>
            <p:extLst>
              <p:ext uri="{D42A27DB-BD31-4B8C-83A1-F6EECF244321}">
                <p14:modId xmlns:p14="http://schemas.microsoft.com/office/powerpoint/2010/main" val="2002508505"/>
              </p:ext>
            </p:extLst>
          </p:nvPr>
        </p:nvGraphicFramePr>
        <p:xfrm>
          <a:off x="304800" y="1192687"/>
          <a:ext cx="8534400" cy="5436713"/>
        </p:xfrm>
        <a:graphic>
          <a:graphicData uri="http://schemas.openxmlformats.org/drawingml/2006/table">
            <a:tbl>
              <a:tblPr firstRow="1" bandRow="1">
                <a:tableStyleId>{5C22544A-7EE6-4342-B048-85BDC9FD1C3A}</a:tableStyleId>
              </a:tblPr>
              <a:tblGrid>
                <a:gridCol w="4953000"/>
                <a:gridCol w="3581400"/>
              </a:tblGrid>
              <a:tr h="423831">
                <a:tc>
                  <a:txBody>
                    <a:bodyPr/>
                    <a:lstStyle/>
                    <a:p>
                      <a:r>
                        <a:rPr lang="zh-CN" altLang="en-US" sz="1800" smtClean="0">
                          <a:solidFill>
                            <a:schemeClr val="tx1"/>
                          </a:solidFill>
                          <a:latin typeface="宋体" pitchFamily="2" charset="-122"/>
                          <a:ea typeface="宋体" pitchFamily="2" charset="-122"/>
                        </a:rPr>
                        <a:t>方法名称</a:t>
                      </a:r>
                      <a:endParaRPr lang="zh-CN" altLang="en-US" sz="1800">
                        <a:solidFill>
                          <a:schemeClr val="tx1"/>
                        </a:solidFill>
                        <a:latin typeface="宋体" pitchFamily="2" charset="-122"/>
                        <a:ea typeface="宋体" pitchFamily="2" charset="-122"/>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zh-CN" altLang="en-US" sz="1800" smtClean="0">
                          <a:solidFill>
                            <a:schemeClr val="tx1"/>
                          </a:solidFill>
                          <a:latin typeface="宋体" pitchFamily="2" charset="-122"/>
                          <a:ea typeface="宋体" pitchFamily="2" charset="-122"/>
                        </a:rPr>
                        <a:t>功能描述</a:t>
                      </a:r>
                      <a:endParaRPr lang="zh-CN" altLang="en-US" sz="180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272697">
                <a:tc>
                  <a:txBody>
                    <a:bodyPr/>
                    <a:lstStyle/>
                    <a:p>
                      <a:r>
                        <a:rPr lang="en-US" altLang="zh-CN" sz="1200" b="1" smtClean="0">
                          <a:solidFill>
                            <a:schemeClr val="tx1"/>
                          </a:solidFill>
                          <a:latin typeface="Times New Roman" panose="02020603050405020304" pitchFamily="18" charset="0"/>
                          <a:cs typeface="Times New Roman" panose="02020603050405020304" pitchFamily="18" charset="0"/>
                        </a:rPr>
                        <a:t>public void drawString(String str, int x, int y)</a:t>
                      </a:r>
                      <a:endParaRPr lang="zh-CN" altLang="en-US" sz="1200" b="1">
                        <a:solidFill>
                          <a:schemeClr val="tx1"/>
                        </a:solidFill>
                        <a:latin typeface="Times New Roman" panose="02020603050405020304" pitchFamily="18" charset="0"/>
                        <a:cs typeface="Times New Roman" panose="02020603050405020304" pitchFamily="18"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200" b="1" smtClean="0">
                          <a:solidFill>
                            <a:schemeClr val="tx1"/>
                          </a:solidFill>
                          <a:latin typeface="Times New Roman" panose="02020603050405020304" pitchFamily="18" charset="0"/>
                          <a:ea typeface="宋体" pitchFamily="2" charset="-122"/>
                          <a:cs typeface="Times New Roman" panose="02020603050405020304" pitchFamily="18" charset="0"/>
                        </a:rPr>
                        <a:t>绘制字符串，左上角的坐标是（</a:t>
                      </a:r>
                      <a:r>
                        <a:rPr lang="en-US" altLang="zh-CN" sz="1200" b="1" smtClean="0">
                          <a:solidFill>
                            <a:schemeClr val="tx1"/>
                          </a:solidFill>
                          <a:latin typeface="Times New Roman" panose="02020603050405020304" pitchFamily="18" charset="0"/>
                          <a:ea typeface="宋体" pitchFamily="2" charset="-122"/>
                          <a:cs typeface="Times New Roman" panose="02020603050405020304" pitchFamily="18" charset="0"/>
                        </a:rPr>
                        <a:t>x,y)</a:t>
                      </a:r>
                      <a:endParaRPr lang="zh-CN" altLang="en-US" sz="1200" b="1">
                        <a:solidFill>
                          <a:schemeClr val="tx1"/>
                        </a:solidFill>
                        <a:latin typeface="Times New Roman" panose="02020603050405020304" pitchFamily="18" charset="0"/>
                        <a:ea typeface="宋体" pitchFamily="2"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2697">
                <a:tc>
                  <a:txBody>
                    <a:bodyPr/>
                    <a:lstStyle/>
                    <a:p>
                      <a:r>
                        <a:rPr lang="en-US" altLang="zh-CN" sz="1200" b="1" kern="1200" smtClean="0">
                          <a:solidFill>
                            <a:schemeClr val="tx1"/>
                          </a:solidFill>
                          <a:latin typeface="Times New Roman" panose="02020603050405020304" pitchFamily="18" charset="0"/>
                          <a:ea typeface="+mn-ea"/>
                          <a:cs typeface="Times New Roman" panose="02020603050405020304" pitchFamily="18" charset="0"/>
                        </a:rPr>
                        <a:t>public void drawLine(int x1, int y1, int x2, int y2)</a:t>
                      </a:r>
                      <a:endParaRPr lang="zh-CN" altLang="en-US" sz="1200" b="1" kern="1200" smtClean="0">
                        <a:solidFill>
                          <a:schemeClr val="tx1"/>
                        </a:solidFill>
                        <a:latin typeface="Times New Roman" panose="02020603050405020304" pitchFamily="18" charset="0"/>
                        <a:ea typeface="+mn-ea"/>
                        <a:cs typeface="Times New Roman" panose="02020603050405020304" pitchFamily="18"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200" b="1" smtClean="0">
                          <a:solidFill>
                            <a:schemeClr val="tx1"/>
                          </a:solidFill>
                          <a:latin typeface="Times New Roman" panose="02020603050405020304" pitchFamily="18" charset="0"/>
                          <a:ea typeface="宋体" pitchFamily="2" charset="-122"/>
                          <a:cs typeface="Times New Roman" panose="02020603050405020304" pitchFamily="18" charset="0"/>
                        </a:rPr>
                        <a:t>在</a:t>
                      </a:r>
                      <a:r>
                        <a:rPr lang="en-US" altLang="zh-CN" sz="1200" b="1" smtClean="0">
                          <a:solidFill>
                            <a:schemeClr val="tx1"/>
                          </a:solidFill>
                          <a:latin typeface="Times New Roman" panose="02020603050405020304" pitchFamily="18" charset="0"/>
                          <a:ea typeface="宋体" pitchFamily="2" charset="-122"/>
                          <a:cs typeface="Times New Roman" panose="02020603050405020304" pitchFamily="18" charset="0"/>
                        </a:rPr>
                        <a:t>(x1,y1)</a:t>
                      </a:r>
                      <a:r>
                        <a:rPr lang="zh-CN" altLang="en-US" sz="1200" b="1" smtClean="0">
                          <a:solidFill>
                            <a:schemeClr val="tx1"/>
                          </a:solidFill>
                          <a:latin typeface="Times New Roman" panose="02020603050405020304" pitchFamily="18" charset="0"/>
                          <a:ea typeface="宋体" pitchFamily="2" charset="-122"/>
                          <a:cs typeface="Times New Roman" panose="02020603050405020304" pitchFamily="18" charset="0"/>
                        </a:rPr>
                        <a:t>与</a:t>
                      </a:r>
                      <a:r>
                        <a:rPr lang="en-US" altLang="zh-CN" sz="1200" b="1" smtClean="0">
                          <a:solidFill>
                            <a:schemeClr val="tx1"/>
                          </a:solidFill>
                          <a:latin typeface="Times New Roman" panose="02020603050405020304" pitchFamily="18" charset="0"/>
                          <a:ea typeface="宋体" pitchFamily="2" charset="-122"/>
                          <a:cs typeface="Times New Roman" panose="02020603050405020304" pitchFamily="18" charset="0"/>
                        </a:rPr>
                        <a:t>(x2,y2)</a:t>
                      </a:r>
                      <a:r>
                        <a:rPr lang="zh-CN" altLang="en-US" sz="1200" b="1" smtClean="0">
                          <a:solidFill>
                            <a:schemeClr val="tx1"/>
                          </a:solidFill>
                          <a:latin typeface="Times New Roman" panose="02020603050405020304" pitchFamily="18" charset="0"/>
                          <a:ea typeface="宋体" pitchFamily="2" charset="-122"/>
                          <a:cs typeface="Times New Roman" panose="02020603050405020304" pitchFamily="18" charset="0"/>
                        </a:rPr>
                        <a:t>两点之间绘制一条线段</a:t>
                      </a:r>
                      <a:endParaRPr lang="zh-CN" altLang="en-US" sz="1200" b="1">
                        <a:solidFill>
                          <a:schemeClr val="tx1"/>
                        </a:solidFill>
                        <a:latin typeface="Times New Roman" panose="02020603050405020304" pitchFamily="18" charset="0"/>
                        <a:ea typeface="宋体" pitchFamily="2"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2697">
                <a:tc>
                  <a:txBody>
                    <a:bodyPr/>
                    <a:lstStyle/>
                    <a:p>
                      <a:r>
                        <a:rPr lang="en-US" altLang="zh-CN" sz="1200" b="1" kern="1200" smtClean="0">
                          <a:solidFill>
                            <a:schemeClr val="tx1"/>
                          </a:solidFill>
                          <a:latin typeface="Times New Roman" panose="02020603050405020304" pitchFamily="18" charset="0"/>
                          <a:ea typeface="+mn-ea"/>
                          <a:cs typeface="Times New Roman" panose="02020603050405020304" pitchFamily="18" charset="0"/>
                        </a:rPr>
                        <a:t>public void drawRect(int x, int y, int width, int height)</a:t>
                      </a:r>
                      <a:endParaRPr lang="zh-CN" altLang="en-US" sz="1200" b="1" kern="1200" smtClean="0">
                        <a:solidFill>
                          <a:schemeClr val="tx1"/>
                        </a:solidFill>
                        <a:latin typeface="Times New Roman" panose="02020603050405020304" pitchFamily="18" charset="0"/>
                        <a:ea typeface="+mn-ea"/>
                        <a:cs typeface="Times New Roman" panose="02020603050405020304" pitchFamily="18"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000" b="1" smtClean="0">
                          <a:solidFill>
                            <a:schemeClr val="tx1"/>
                          </a:solidFill>
                          <a:latin typeface="Times New Roman" panose="02020603050405020304" pitchFamily="18" charset="0"/>
                          <a:ea typeface="宋体" pitchFamily="2" charset="-122"/>
                          <a:cs typeface="Times New Roman" panose="02020603050405020304" pitchFamily="18" charset="0"/>
                        </a:rPr>
                        <a:t>用指定的</a:t>
                      </a:r>
                      <a:r>
                        <a:rPr lang="en-US" altLang="zh-CN" sz="1000" b="1" smtClean="0">
                          <a:solidFill>
                            <a:schemeClr val="tx1"/>
                          </a:solidFill>
                          <a:latin typeface="Times New Roman" panose="02020603050405020304" pitchFamily="18" charset="0"/>
                          <a:ea typeface="宋体" pitchFamily="2" charset="-122"/>
                          <a:cs typeface="Times New Roman" panose="02020603050405020304" pitchFamily="18" charset="0"/>
                        </a:rPr>
                        <a:t>width</a:t>
                      </a:r>
                      <a:r>
                        <a:rPr lang="zh-CN" altLang="en-US" sz="1000" b="1" smtClean="0">
                          <a:solidFill>
                            <a:schemeClr val="tx1"/>
                          </a:solidFill>
                          <a:latin typeface="Times New Roman" panose="02020603050405020304" pitchFamily="18" charset="0"/>
                          <a:ea typeface="宋体" pitchFamily="2" charset="-122"/>
                          <a:cs typeface="Times New Roman" panose="02020603050405020304" pitchFamily="18" charset="0"/>
                        </a:rPr>
                        <a:t>和</a:t>
                      </a:r>
                      <a:r>
                        <a:rPr lang="en-US" altLang="zh-CN" sz="1000" b="1" smtClean="0">
                          <a:solidFill>
                            <a:schemeClr val="tx1"/>
                          </a:solidFill>
                          <a:latin typeface="Times New Roman" panose="02020603050405020304" pitchFamily="18" charset="0"/>
                          <a:ea typeface="宋体" pitchFamily="2" charset="-122"/>
                          <a:cs typeface="Times New Roman" panose="02020603050405020304" pitchFamily="18" charset="0"/>
                        </a:rPr>
                        <a:t>height</a:t>
                      </a:r>
                      <a:r>
                        <a:rPr lang="zh-CN" altLang="en-US" sz="1000" b="1" smtClean="0">
                          <a:solidFill>
                            <a:schemeClr val="tx1"/>
                          </a:solidFill>
                          <a:latin typeface="Times New Roman" panose="02020603050405020304" pitchFamily="18" charset="0"/>
                          <a:ea typeface="宋体" pitchFamily="2" charset="-122"/>
                          <a:cs typeface="Times New Roman" panose="02020603050405020304" pitchFamily="18" charset="0"/>
                        </a:rPr>
                        <a:t>绘制矩形，左上角坐标为</a:t>
                      </a:r>
                      <a:r>
                        <a:rPr lang="en-US" altLang="zh-CN" sz="1000" b="1" smtClean="0">
                          <a:solidFill>
                            <a:schemeClr val="tx1"/>
                          </a:solidFill>
                          <a:latin typeface="Times New Roman" panose="02020603050405020304" pitchFamily="18" charset="0"/>
                          <a:ea typeface="宋体" pitchFamily="2" charset="-122"/>
                          <a:cs typeface="Times New Roman" panose="02020603050405020304" pitchFamily="18" charset="0"/>
                        </a:rPr>
                        <a:t>(x,y)</a:t>
                      </a:r>
                      <a:endParaRPr lang="zh-CN" altLang="en-US" sz="1000" b="1">
                        <a:solidFill>
                          <a:schemeClr val="tx1"/>
                        </a:solidFill>
                        <a:latin typeface="Times New Roman" panose="02020603050405020304" pitchFamily="18" charset="0"/>
                        <a:ea typeface="宋体" pitchFamily="2"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2697">
                <a:tc>
                  <a:txBody>
                    <a:bodyPr/>
                    <a:lstStyle/>
                    <a:p>
                      <a:r>
                        <a:rPr lang="en-US" altLang="zh-CN" sz="1200" b="1" kern="1200" smtClean="0">
                          <a:solidFill>
                            <a:schemeClr val="tx1"/>
                          </a:solidFill>
                          <a:latin typeface="Times New Roman" panose="02020603050405020304" pitchFamily="18" charset="0"/>
                          <a:ea typeface="+mn-ea"/>
                          <a:cs typeface="Times New Roman" panose="02020603050405020304" pitchFamily="18" charset="0"/>
                        </a:rPr>
                        <a:t>public void fillRect(int x, int y, int width, int height)</a:t>
                      </a:r>
                      <a:endParaRPr lang="zh-CN" altLang="en-US" sz="1200" b="1" kern="1200" smtClean="0">
                        <a:solidFill>
                          <a:schemeClr val="tx1"/>
                        </a:solidFill>
                        <a:latin typeface="Times New Roman" panose="02020603050405020304" pitchFamily="18" charset="0"/>
                        <a:ea typeface="+mn-ea"/>
                        <a:cs typeface="Times New Roman" panose="02020603050405020304" pitchFamily="18"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000" b="1" smtClean="0">
                          <a:solidFill>
                            <a:schemeClr val="tx1"/>
                          </a:solidFill>
                          <a:latin typeface="Times New Roman" panose="02020603050405020304" pitchFamily="18" charset="0"/>
                          <a:ea typeface="宋体" pitchFamily="2" charset="-122"/>
                          <a:cs typeface="Times New Roman" panose="02020603050405020304" pitchFamily="18" charset="0"/>
                        </a:rPr>
                        <a:t>用指定的</a:t>
                      </a:r>
                      <a:r>
                        <a:rPr lang="en-US" altLang="zh-CN" sz="1000" b="1" smtClean="0">
                          <a:solidFill>
                            <a:schemeClr val="tx1"/>
                          </a:solidFill>
                          <a:latin typeface="Times New Roman" panose="02020603050405020304" pitchFamily="18" charset="0"/>
                          <a:ea typeface="宋体" pitchFamily="2" charset="-122"/>
                          <a:cs typeface="Times New Roman" panose="02020603050405020304" pitchFamily="18" charset="0"/>
                        </a:rPr>
                        <a:t>width</a:t>
                      </a:r>
                      <a:r>
                        <a:rPr lang="zh-CN" altLang="en-US" sz="1000" b="1" smtClean="0">
                          <a:solidFill>
                            <a:schemeClr val="tx1"/>
                          </a:solidFill>
                          <a:latin typeface="Times New Roman" panose="02020603050405020304" pitchFamily="18" charset="0"/>
                          <a:ea typeface="宋体" pitchFamily="2" charset="-122"/>
                          <a:cs typeface="Times New Roman" panose="02020603050405020304" pitchFamily="18" charset="0"/>
                        </a:rPr>
                        <a:t>和</a:t>
                      </a:r>
                      <a:r>
                        <a:rPr lang="en-US" altLang="zh-CN" sz="1000" b="1" smtClean="0">
                          <a:solidFill>
                            <a:schemeClr val="tx1"/>
                          </a:solidFill>
                          <a:latin typeface="Times New Roman" panose="02020603050405020304" pitchFamily="18" charset="0"/>
                          <a:ea typeface="宋体" pitchFamily="2" charset="-122"/>
                          <a:cs typeface="Times New Roman" panose="02020603050405020304" pitchFamily="18" charset="0"/>
                        </a:rPr>
                        <a:t>height</a:t>
                      </a:r>
                      <a:r>
                        <a:rPr lang="zh-CN" altLang="en-US" sz="1000" b="1" smtClean="0">
                          <a:solidFill>
                            <a:schemeClr val="tx1"/>
                          </a:solidFill>
                          <a:latin typeface="Times New Roman" panose="02020603050405020304" pitchFamily="18" charset="0"/>
                          <a:ea typeface="宋体" pitchFamily="2" charset="-122"/>
                          <a:cs typeface="Times New Roman" panose="02020603050405020304" pitchFamily="18" charset="0"/>
                        </a:rPr>
                        <a:t>绘制一个实心矩形，左上角坐标为</a:t>
                      </a:r>
                      <a:r>
                        <a:rPr lang="en-US" altLang="zh-CN" sz="1000" b="1" smtClean="0">
                          <a:solidFill>
                            <a:schemeClr val="tx1"/>
                          </a:solidFill>
                          <a:latin typeface="Times New Roman" panose="02020603050405020304" pitchFamily="18" charset="0"/>
                          <a:ea typeface="宋体" pitchFamily="2" charset="-122"/>
                          <a:cs typeface="Times New Roman" panose="02020603050405020304" pitchFamily="18" charset="0"/>
                        </a:rPr>
                        <a:t>(x,y)</a:t>
                      </a:r>
                      <a:endParaRPr lang="zh-CN" altLang="en-US" sz="1000" b="1">
                        <a:solidFill>
                          <a:schemeClr val="tx1"/>
                        </a:solidFill>
                        <a:latin typeface="Times New Roman" panose="02020603050405020304" pitchFamily="18" charset="0"/>
                        <a:ea typeface="宋体" pitchFamily="2"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2697">
                <a:tc>
                  <a:txBody>
                    <a:bodyPr/>
                    <a:lstStyle/>
                    <a:p>
                      <a:r>
                        <a:rPr lang="en-US" altLang="zh-CN" sz="1200" b="1" kern="1200" smtClean="0">
                          <a:solidFill>
                            <a:schemeClr val="tx1"/>
                          </a:solidFill>
                          <a:latin typeface="Times New Roman" panose="02020603050405020304" pitchFamily="18" charset="0"/>
                          <a:ea typeface="+mn-ea"/>
                          <a:cs typeface="Times New Roman" panose="02020603050405020304" pitchFamily="18" charset="0"/>
                        </a:rPr>
                        <a:t>public void clearRect(int x, int y, int width, int height)</a:t>
                      </a:r>
                      <a:endParaRPr lang="zh-CN" altLang="en-US" sz="1200" b="1" kern="1200" smtClean="0">
                        <a:solidFill>
                          <a:schemeClr val="tx1"/>
                        </a:solidFill>
                        <a:latin typeface="Times New Roman" panose="02020603050405020304" pitchFamily="18" charset="0"/>
                        <a:ea typeface="+mn-ea"/>
                        <a:cs typeface="Times New Roman" panose="02020603050405020304" pitchFamily="18"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000" b="1" smtClean="0">
                          <a:solidFill>
                            <a:schemeClr val="tx1"/>
                          </a:solidFill>
                          <a:latin typeface="宋体" pitchFamily="2" charset="-122"/>
                          <a:ea typeface="宋体" pitchFamily="2" charset="-122"/>
                          <a:cs typeface="Times New Roman" pitchFamily="18" charset="0"/>
                        </a:rPr>
                        <a:t>用指定的</a:t>
                      </a:r>
                      <a:r>
                        <a:rPr lang="en-US" altLang="zh-CN" sz="1000" b="1" smtClean="0">
                          <a:solidFill>
                            <a:schemeClr val="tx1"/>
                          </a:solidFill>
                          <a:latin typeface="宋体" pitchFamily="2" charset="-122"/>
                          <a:ea typeface="宋体" pitchFamily="2" charset="-122"/>
                          <a:cs typeface="Times New Roman" pitchFamily="18" charset="0"/>
                        </a:rPr>
                        <a:t>width</a:t>
                      </a:r>
                      <a:r>
                        <a:rPr lang="zh-CN" altLang="en-US" sz="1000" b="1" smtClean="0">
                          <a:solidFill>
                            <a:schemeClr val="tx1"/>
                          </a:solidFill>
                          <a:latin typeface="宋体" pitchFamily="2" charset="-122"/>
                          <a:ea typeface="宋体" pitchFamily="2" charset="-122"/>
                          <a:cs typeface="Times New Roman" pitchFamily="18" charset="0"/>
                        </a:rPr>
                        <a:t>和</a:t>
                      </a:r>
                      <a:r>
                        <a:rPr lang="en-US" altLang="zh-CN" sz="1000" b="1" smtClean="0">
                          <a:solidFill>
                            <a:schemeClr val="tx1"/>
                          </a:solidFill>
                          <a:latin typeface="宋体" pitchFamily="2" charset="-122"/>
                          <a:ea typeface="宋体" pitchFamily="2" charset="-122"/>
                          <a:cs typeface="Times New Roman" pitchFamily="18" charset="0"/>
                        </a:rPr>
                        <a:t>height</a:t>
                      </a:r>
                      <a:r>
                        <a:rPr lang="zh-CN" altLang="en-US" sz="1000" b="1" smtClean="0">
                          <a:solidFill>
                            <a:schemeClr val="tx1"/>
                          </a:solidFill>
                          <a:latin typeface="宋体" pitchFamily="2" charset="-122"/>
                          <a:ea typeface="宋体" pitchFamily="2" charset="-122"/>
                          <a:cs typeface="Times New Roman" pitchFamily="18" charset="0"/>
                        </a:rPr>
                        <a:t>，以当前背景色绘制一个实心矩形</a:t>
                      </a:r>
                      <a:endParaRPr lang="zh-CN" altLang="en-US" sz="1000" b="1">
                        <a:solidFill>
                          <a:schemeClr val="tx1"/>
                        </a:solidFill>
                        <a:latin typeface="宋体" pitchFamily="2" charset="-122"/>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93895">
                <a:tc>
                  <a:txBody>
                    <a:bodyPr/>
                    <a:lstStyle/>
                    <a:p>
                      <a:r>
                        <a:rPr lang="en-US" altLang="zh-CN" sz="1000" b="1" kern="1200" smtClean="0">
                          <a:solidFill>
                            <a:schemeClr val="tx1"/>
                          </a:solidFill>
                          <a:latin typeface="Times New Roman" panose="02020603050405020304" pitchFamily="18" charset="0"/>
                          <a:ea typeface="+mn-ea"/>
                          <a:cs typeface="Times New Roman" panose="02020603050405020304" pitchFamily="18" charset="0"/>
                        </a:rPr>
                        <a:t>public void drawRoundRect(int x, int y, int width, int height, int arcWidth, int arcHeight)</a:t>
                      </a:r>
                      <a:endParaRPr lang="zh-CN" altLang="en-US" sz="1000" b="1" kern="1200" smtClean="0">
                        <a:solidFill>
                          <a:schemeClr val="tx1"/>
                        </a:solidFill>
                        <a:latin typeface="Times New Roman" panose="02020603050405020304" pitchFamily="18" charset="0"/>
                        <a:ea typeface="+mn-ea"/>
                        <a:cs typeface="Times New Roman" panose="02020603050405020304" pitchFamily="18"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000" b="1" smtClean="0">
                          <a:solidFill>
                            <a:schemeClr val="tx1"/>
                          </a:solidFill>
                          <a:latin typeface="宋体" pitchFamily="2" charset="-122"/>
                          <a:ea typeface="宋体" pitchFamily="2" charset="-122"/>
                          <a:cs typeface="Times New Roman" pitchFamily="18" charset="0"/>
                        </a:rPr>
                        <a:t>用指定的</a:t>
                      </a:r>
                      <a:r>
                        <a:rPr lang="en-US" altLang="zh-CN" sz="1000" b="1" smtClean="0">
                          <a:solidFill>
                            <a:schemeClr val="tx1"/>
                          </a:solidFill>
                          <a:latin typeface="宋体" pitchFamily="2" charset="-122"/>
                          <a:ea typeface="宋体" pitchFamily="2" charset="-122"/>
                          <a:cs typeface="Times New Roman" pitchFamily="18" charset="0"/>
                        </a:rPr>
                        <a:t>width</a:t>
                      </a:r>
                      <a:r>
                        <a:rPr lang="zh-CN" altLang="en-US" sz="1000" b="1" smtClean="0">
                          <a:solidFill>
                            <a:schemeClr val="tx1"/>
                          </a:solidFill>
                          <a:latin typeface="宋体" pitchFamily="2" charset="-122"/>
                          <a:ea typeface="宋体" pitchFamily="2" charset="-122"/>
                          <a:cs typeface="Times New Roman" pitchFamily="18" charset="0"/>
                        </a:rPr>
                        <a:t>和</a:t>
                      </a:r>
                      <a:r>
                        <a:rPr lang="en-US" altLang="zh-CN" sz="1000" b="1" smtClean="0">
                          <a:solidFill>
                            <a:schemeClr val="tx1"/>
                          </a:solidFill>
                          <a:latin typeface="宋体" pitchFamily="2" charset="-122"/>
                          <a:ea typeface="宋体" pitchFamily="2" charset="-122"/>
                          <a:cs typeface="Times New Roman" pitchFamily="18" charset="0"/>
                        </a:rPr>
                        <a:t>height</a:t>
                      </a:r>
                      <a:r>
                        <a:rPr lang="zh-CN" altLang="en-US" sz="1000" b="1" smtClean="0">
                          <a:solidFill>
                            <a:schemeClr val="tx1"/>
                          </a:solidFill>
                          <a:latin typeface="宋体" pitchFamily="2" charset="-122"/>
                          <a:ea typeface="宋体" pitchFamily="2" charset="-122"/>
                          <a:cs typeface="Times New Roman" pitchFamily="18" charset="0"/>
                        </a:rPr>
                        <a:t>绘制一个圆角矩形，圆角是一个椭圆的</a:t>
                      </a:r>
                      <a:r>
                        <a:rPr lang="en-US" altLang="zh-CN" sz="1000" b="1" smtClean="0">
                          <a:solidFill>
                            <a:schemeClr val="tx1"/>
                          </a:solidFill>
                          <a:latin typeface="宋体" pitchFamily="2" charset="-122"/>
                          <a:ea typeface="宋体" pitchFamily="2" charset="-122"/>
                          <a:cs typeface="Times New Roman" pitchFamily="18" charset="0"/>
                        </a:rPr>
                        <a:t>1/4</a:t>
                      </a:r>
                      <a:r>
                        <a:rPr lang="zh-CN" altLang="en-US" sz="1000" b="1" smtClean="0">
                          <a:solidFill>
                            <a:schemeClr val="tx1"/>
                          </a:solidFill>
                          <a:latin typeface="宋体" pitchFamily="2" charset="-122"/>
                          <a:ea typeface="宋体" pitchFamily="2" charset="-122"/>
                          <a:cs typeface="Times New Roman" pitchFamily="18" charset="0"/>
                        </a:rPr>
                        <a:t>弧，此椭圆由</a:t>
                      </a:r>
                      <a:r>
                        <a:rPr lang="en-US" altLang="zh-CN" sz="1000" b="1" smtClean="0">
                          <a:solidFill>
                            <a:schemeClr val="tx1"/>
                          </a:solidFill>
                          <a:latin typeface="宋体" pitchFamily="2" charset="-122"/>
                          <a:ea typeface="宋体" pitchFamily="2" charset="-122"/>
                          <a:cs typeface="Times New Roman" pitchFamily="18" charset="0"/>
                        </a:rPr>
                        <a:t>arcWidth</a:t>
                      </a:r>
                      <a:r>
                        <a:rPr lang="zh-CN" altLang="en-US" sz="1000" b="1" smtClean="0">
                          <a:solidFill>
                            <a:schemeClr val="tx1"/>
                          </a:solidFill>
                          <a:latin typeface="宋体" pitchFamily="2" charset="-122"/>
                          <a:ea typeface="宋体" pitchFamily="2" charset="-122"/>
                          <a:cs typeface="Times New Roman" pitchFamily="18" charset="0"/>
                        </a:rPr>
                        <a:t>、</a:t>
                      </a:r>
                      <a:r>
                        <a:rPr lang="en-US" altLang="zh-CN" sz="1000" b="1" smtClean="0">
                          <a:solidFill>
                            <a:schemeClr val="tx1"/>
                          </a:solidFill>
                          <a:latin typeface="宋体" pitchFamily="2" charset="-122"/>
                          <a:ea typeface="宋体" pitchFamily="2" charset="-122"/>
                          <a:cs typeface="Times New Roman" pitchFamily="18" charset="0"/>
                        </a:rPr>
                        <a:t>arcHeight</a:t>
                      </a:r>
                      <a:r>
                        <a:rPr lang="zh-CN" altLang="en-US" sz="1000" b="1" smtClean="0">
                          <a:solidFill>
                            <a:schemeClr val="tx1"/>
                          </a:solidFill>
                          <a:latin typeface="宋体" pitchFamily="2" charset="-122"/>
                          <a:ea typeface="宋体" pitchFamily="2" charset="-122"/>
                          <a:cs typeface="Times New Roman" pitchFamily="18" charset="0"/>
                        </a:rPr>
                        <a:t>确定两轴长。</a:t>
                      </a:r>
                      <a:endParaRPr lang="zh-CN" altLang="en-US" sz="1000" b="1">
                        <a:solidFill>
                          <a:schemeClr val="tx1"/>
                        </a:solidFill>
                        <a:latin typeface="宋体" pitchFamily="2" charset="-122"/>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6161">
                <a:tc>
                  <a:txBody>
                    <a:bodyPr/>
                    <a:lstStyle/>
                    <a:p>
                      <a:r>
                        <a:rPr lang="en-US" altLang="zh-CN" sz="1000" b="1" kern="1200" smtClean="0">
                          <a:solidFill>
                            <a:schemeClr val="tx1"/>
                          </a:solidFill>
                          <a:latin typeface="Times New Roman" panose="02020603050405020304" pitchFamily="18" charset="0"/>
                          <a:ea typeface="+mn-ea"/>
                          <a:cs typeface="Times New Roman" panose="02020603050405020304" pitchFamily="18" charset="0"/>
                        </a:rPr>
                        <a:t>public void fillRoundRect(int x, int y, int width, int height, int arcWidth, int arcHeight)</a:t>
                      </a:r>
                      <a:endParaRPr lang="zh-CN" altLang="en-US" sz="1000" b="1" kern="1200" smtClean="0">
                        <a:solidFill>
                          <a:schemeClr val="tx1"/>
                        </a:solidFill>
                        <a:latin typeface="Times New Roman" panose="02020603050405020304" pitchFamily="18" charset="0"/>
                        <a:ea typeface="+mn-ea"/>
                        <a:cs typeface="Times New Roman" panose="02020603050405020304" pitchFamily="18"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000" b="1" smtClean="0">
                          <a:solidFill>
                            <a:schemeClr val="tx1"/>
                          </a:solidFill>
                          <a:latin typeface="宋体" pitchFamily="2" charset="-122"/>
                          <a:ea typeface="宋体" pitchFamily="2" charset="-122"/>
                          <a:cs typeface="Times New Roman" pitchFamily="18" charset="0"/>
                        </a:rPr>
                        <a:t>用当前色绘制实心圆角矩形，各参数含义同</a:t>
                      </a:r>
                      <a:r>
                        <a:rPr lang="en-US" altLang="zh-CN" sz="1000" b="1" smtClean="0">
                          <a:solidFill>
                            <a:schemeClr val="tx1"/>
                          </a:solidFill>
                          <a:latin typeface="宋体" pitchFamily="2" charset="-122"/>
                          <a:ea typeface="宋体" pitchFamily="2" charset="-122"/>
                          <a:cs typeface="Times New Roman" pitchFamily="18" charset="0"/>
                        </a:rPr>
                        <a:t>drawRoundRect</a:t>
                      </a:r>
                      <a:r>
                        <a:rPr lang="zh-CN" altLang="en-US" sz="1000" b="1" smtClean="0">
                          <a:solidFill>
                            <a:schemeClr val="tx1"/>
                          </a:solidFill>
                          <a:latin typeface="宋体" pitchFamily="2" charset="-122"/>
                          <a:ea typeface="宋体" pitchFamily="2" charset="-122"/>
                          <a:cs typeface="Times New Roman" pitchFamily="18" charset="0"/>
                        </a:rPr>
                        <a:t>。</a:t>
                      </a:r>
                      <a:endParaRPr lang="zh-CN" altLang="en-US" sz="1000" b="1">
                        <a:solidFill>
                          <a:schemeClr val="tx1"/>
                        </a:solidFill>
                        <a:latin typeface="宋体" pitchFamily="2" charset="-122"/>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93895">
                <a:tc>
                  <a:txBody>
                    <a:bodyPr/>
                    <a:lstStyle/>
                    <a:p>
                      <a:r>
                        <a:rPr lang="en-US" altLang="zh-CN" sz="1200" b="1" kern="1200" smtClean="0">
                          <a:solidFill>
                            <a:schemeClr val="tx1"/>
                          </a:solidFill>
                          <a:latin typeface="Times New Roman" panose="02020603050405020304" pitchFamily="18" charset="0"/>
                          <a:ea typeface="+mn-ea"/>
                          <a:cs typeface="Times New Roman" panose="02020603050405020304" pitchFamily="18" charset="0"/>
                        </a:rPr>
                        <a:t>public void drawPolygon(int[] xPoints, int [] yPoints, int nPoints)</a:t>
                      </a:r>
                      <a:endParaRPr lang="zh-CN" altLang="en-US" sz="1200" b="1" kern="1200" smtClean="0">
                        <a:solidFill>
                          <a:schemeClr val="tx1"/>
                        </a:solidFill>
                        <a:latin typeface="Times New Roman" panose="02020603050405020304" pitchFamily="18" charset="0"/>
                        <a:ea typeface="+mn-ea"/>
                        <a:cs typeface="Times New Roman" panose="02020603050405020304" pitchFamily="18"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000" b="1" smtClean="0">
                          <a:solidFill>
                            <a:schemeClr val="tx1"/>
                          </a:solidFill>
                          <a:latin typeface="宋体" pitchFamily="2" charset="-122"/>
                          <a:ea typeface="宋体" pitchFamily="2" charset="-122"/>
                          <a:cs typeface="Times New Roman" pitchFamily="18" charset="0"/>
                        </a:rPr>
                        <a:t>用</a:t>
                      </a:r>
                      <a:r>
                        <a:rPr lang="en-US" altLang="zh-CN" sz="1000" b="1" smtClean="0">
                          <a:solidFill>
                            <a:schemeClr val="tx1"/>
                          </a:solidFill>
                          <a:latin typeface="宋体" pitchFamily="2" charset="-122"/>
                          <a:ea typeface="宋体" pitchFamily="2" charset="-122"/>
                          <a:cs typeface="Times New Roman" pitchFamily="18" charset="0"/>
                        </a:rPr>
                        <a:t>xPoints</a:t>
                      </a:r>
                      <a:r>
                        <a:rPr lang="zh-CN" altLang="en-US" sz="1000" b="1" smtClean="0">
                          <a:solidFill>
                            <a:schemeClr val="tx1"/>
                          </a:solidFill>
                          <a:latin typeface="宋体" pitchFamily="2" charset="-122"/>
                          <a:ea typeface="宋体" pitchFamily="2" charset="-122"/>
                          <a:cs typeface="Times New Roman" pitchFamily="18" charset="0"/>
                        </a:rPr>
                        <a:t>，</a:t>
                      </a:r>
                      <a:r>
                        <a:rPr lang="en-US" altLang="zh-CN" sz="1000" b="1" smtClean="0">
                          <a:solidFill>
                            <a:schemeClr val="tx1"/>
                          </a:solidFill>
                          <a:latin typeface="宋体" pitchFamily="2" charset="-122"/>
                          <a:ea typeface="宋体" pitchFamily="2" charset="-122"/>
                          <a:cs typeface="Times New Roman" pitchFamily="18" charset="0"/>
                        </a:rPr>
                        <a:t>yPoints</a:t>
                      </a:r>
                      <a:r>
                        <a:rPr lang="zh-CN" altLang="en-US" sz="1000" b="1" smtClean="0">
                          <a:solidFill>
                            <a:schemeClr val="tx1"/>
                          </a:solidFill>
                          <a:latin typeface="宋体" pitchFamily="2" charset="-122"/>
                          <a:ea typeface="宋体" pitchFamily="2" charset="-122"/>
                          <a:cs typeface="Times New Roman" pitchFamily="18" charset="0"/>
                        </a:rPr>
                        <a:t>数组指定的点的坐标依次相连绘制多边形，共选用前</a:t>
                      </a:r>
                      <a:r>
                        <a:rPr lang="en-US" altLang="zh-CN" sz="1000" b="1" smtClean="0">
                          <a:solidFill>
                            <a:schemeClr val="tx1"/>
                          </a:solidFill>
                          <a:latin typeface="宋体" pitchFamily="2" charset="-122"/>
                          <a:ea typeface="宋体" pitchFamily="2" charset="-122"/>
                          <a:cs typeface="Times New Roman" pitchFamily="18" charset="0"/>
                        </a:rPr>
                        <a:t>nPoints</a:t>
                      </a:r>
                      <a:r>
                        <a:rPr lang="zh-CN" altLang="en-US" sz="1000" b="1" smtClean="0">
                          <a:solidFill>
                            <a:schemeClr val="tx1"/>
                          </a:solidFill>
                          <a:latin typeface="宋体" pitchFamily="2" charset="-122"/>
                          <a:ea typeface="宋体" pitchFamily="2" charset="-122"/>
                          <a:cs typeface="Times New Roman" pitchFamily="18" charset="0"/>
                        </a:rPr>
                        <a:t>个点。</a:t>
                      </a:r>
                      <a:endParaRPr lang="zh-CN" altLang="en-US" sz="1000" b="1">
                        <a:solidFill>
                          <a:schemeClr val="tx1"/>
                        </a:solidFill>
                        <a:latin typeface="宋体" pitchFamily="2" charset="-122"/>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2697">
                <a:tc>
                  <a:txBody>
                    <a:bodyPr/>
                    <a:lstStyle/>
                    <a:p>
                      <a:r>
                        <a:rPr lang="en-US" altLang="zh-CN" sz="1200" b="1" kern="1200" smtClean="0">
                          <a:solidFill>
                            <a:schemeClr val="tx1"/>
                          </a:solidFill>
                          <a:latin typeface="Times New Roman" panose="02020603050405020304" pitchFamily="18" charset="0"/>
                          <a:ea typeface="+mn-ea"/>
                          <a:cs typeface="Times New Roman" panose="02020603050405020304" pitchFamily="18" charset="0"/>
                        </a:rPr>
                        <a:t>public void fillPolygon(int[] xPoints, int [] yPoints, int nPoints)</a:t>
                      </a:r>
                      <a:endParaRPr lang="zh-CN" altLang="en-US" sz="1200" b="1" kern="1200" smtClean="0">
                        <a:solidFill>
                          <a:schemeClr val="tx1"/>
                        </a:solidFill>
                        <a:latin typeface="Times New Roman" panose="02020603050405020304" pitchFamily="18" charset="0"/>
                        <a:ea typeface="+mn-ea"/>
                        <a:cs typeface="Times New Roman" panose="02020603050405020304" pitchFamily="18"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200" b="1" smtClean="0">
                          <a:solidFill>
                            <a:schemeClr val="tx1"/>
                          </a:solidFill>
                          <a:latin typeface="宋体" pitchFamily="2" charset="-122"/>
                          <a:ea typeface="宋体" pitchFamily="2" charset="-122"/>
                          <a:cs typeface="Times New Roman" pitchFamily="18" charset="0"/>
                        </a:rPr>
                        <a:t>绘制实心多边形，各参数含义同</a:t>
                      </a:r>
                      <a:r>
                        <a:rPr lang="en-US" altLang="zh-CN" sz="1200" b="1" smtClean="0">
                          <a:solidFill>
                            <a:schemeClr val="tx1"/>
                          </a:solidFill>
                          <a:latin typeface="宋体" pitchFamily="2" charset="-122"/>
                          <a:ea typeface="宋体" pitchFamily="2" charset="-122"/>
                          <a:cs typeface="Times New Roman" pitchFamily="18" charset="0"/>
                        </a:rPr>
                        <a:t>drawPolygon</a:t>
                      </a:r>
                      <a:r>
                        <a:rPr lang="zh-CN" altLang="en-US" sz="1200" b="1" smtClean="0">
                          <a:solidFill>
                            <a:schemeClr val="tx1"/>
                          </a:solidFill>
                          <a:latin typeface="宋体" pitchFamily="2" charset="-122"/>
                          <a:ea typeface="宋体" pitchFamily="2" charset="-122"/>
                          <a:cs typeface="Times New Roman" pitchFamily="18" charset="0"/>
                        </a:rPr>
                        <a:t>。</a:t>
                      </a:r>
                      <a:endParaRPr lang="zh-CN" altLang="en-US" sz="1200" b="1">
                        <a:solidFill>
                          <a:schemeClr val="tx1"/>
                        </a:solidFill>
                        <a:latin typeface="宋体" pitchFamily="2" charset="-122"/>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2697">
                <a:tc>
                  <a:txBody>
                    <a:bodyPr/>
                    <a:lstStyle/>
                    <a:p>
                      <a:r>
                        <a:rPr lang="en-US" altLang="zh-CN" sz="1200" b="1" kern="1200" smtClean="0">
                          <a:solidFill>
                            <a:schemeClr val="tx1"/>
                          </a:solidFill>
                          <a:latin typeface="Times New Roman" panose="02020603050405020304" pitchFamily="18" charset="0"/>
                          <a:ea typeface="+mn-ea"/>
                          <a:cs typeface="Times New Roman" panose="02020603050405020304" pitchFamily="18" charset="0"/>
                        </a:rPr>
                        <a:t>public void drawOval(int x, int y, int width, int height)</a:t>
                      </a:r>
                      <a:endParaRPr lang="zh-CN" altLang="en-US" sz="1200" b="1" kern="1200" smtClean="0">
                        <a:solidFill>
                          <a:schemeClr val="tx1"/>
                        </a:solidFill>
                        <a:latin typeface="Times New Roman" panose="02020603050405020304" pitchFamily="18" charset="0"/>
                        <a:ea typeface="+mn-ea"/>
                        <a:cs typeface="Times New Roman" panose="02020603050405020304" pitchFamily="18"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200" b="1" smtClean="0">
                          <a:solidFill>
                            <a:schemeClr val="tx1"/>
                          </a:solidFill>
                          <a:latin typeface="宋体" pitchFamily="2" charset="-122"/>
                          <a:ea typeface="宋体" pitchFamily="2" charset="-122"/>
                          <a:cs typeface="Times New Roman" pitchFamily="18" charset="0"/>
                        </a:rPr>
                        <a:t>用指定的</a:t>
                      </a:r>
                      <a:r>
                        <a:rPr lang="en-US" altLang="zh-CN" sz="1200" b="1" smtClean="0">
                          <a:solidFill>
                            <a:schemeClr val="tx1"/>
                          </a:solidFill>
                          <a:latin typeface="宋体" pitchFamily="2" charset="-122"/>
                          <a:ea typeface="宋体" pitchFamily="2" charset="-122"/>
                          <a:cs typeface="Times New Roman" pitchFamily="18" charset="0"/>
                        </a:rPr>
                        <a:t>width</a:t>
                      </a:r>
                      <a:r>
                        <a:rPr lang="zh-CN" altLang="en-US" sz="1200" b="1" smtClean="0">
                          <a:solidFill>
                            <a:schemeClr val="tx1"/>
                          </a:solidFill>
                          <a:latin typeface="宋体" pitchFamily="2" charset="-122"/>
                          <a:ea typeface="宋体" pitchFamily="2" charset="-122"/>
                          <a:cs typeface="Times New Roman" pitchFamily="18" charset="0"/>
                        </a:rPr>
                        <a:t>和</a:t>
                      </a:r>
                      <a:r>
                        <a:rPr lang="en-US" altLang="zh-CN" sz="1200" b="1" smtClean="0">
                          <a:solidFill>
                            <a:schemeClr val="tx1"/>
                          </a:solidFill>
                          <a:latin typeface="宋体" pitchFamily="2" charset="-122"/>
                          <a:ea typeface="宋体" pitchFamily="2" charset="-122"/>
                          <a:cs typeface="Times New Roman" pitchFamily="18" charset="0"/>
                        </a:rPr>
                        <a:t>height</a:t>
                      </a:r>
                      <a:r>
                        <a:rPr lang="zh-CN" altLang="en-US" sz="1200" b="1" smtClean="0">
                          <a:solidFill>
                            <a:schemeClr val="tx1"/>
                          </a:solidFill>
                          <a:latin typeface="宋体" pitchFamily="2" charset="-122"/>
                          <a:ea typeface="宋体" pitchFamily="2" charset="-122"/>
                          <a:cs typeface="Times New Roman" pitchFamily="18" charset="0"/>
                        </a:rPr>
                        <a:t>，以当前色绘制一个椭圆</a:t>
                      </a:r>
                      <a:endParaRPr lang="zh-CN" altLang="en-US" sz="1200" b="1">
                        <a:solidFill>
                          <a:schemeClr val="tx1"/>
                        </a:solidFill>
                        <a:latin typeface="宋体" pitchFamily="2" charset="-122"/>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2697">
                <a:tc>
                  <a:txBody>
                    <a:bodyPr/>
                    <a:lstStyle/>
                    <a:p>
                      <a:r>
                        <a:rPr lang="en-US" altLang="zh-CN" sz="1200" b="1" kern="1200" smtClean="0">
                          <a:solidFill>
                            <a:schemeClr val="tx1"/>
                          </a:solidFill>
                          <a:latin typeface="Times New Roman" panose="02020603050405020304" pitchFamily="18" charset="0"/>
                          <a:ea typeface="+mn-ea"/>
                          <a:cs typeface="Times New Roman" panose="02020603050405020304" pitchFamily="18" charset="0"/>
                        </a:rPr>
                        <a:t>public void fillOval(int x, int y, int width, int height)</a:t>
                      </a:r>
                      <a:endParaRPr lang="zh-CN" altLang="en-US" sz="1200" b="1" kern="1200" smtClean="0">
                        <a:solidFill>
                          <a:schemeClr val="tx1"/>
                        </a:solidFill>
                        <a:latin typeface="Times New Roman" panose="02020603050405020304" pitchFamily="18" charset="0"/>
                        <a:ea typeface="+mn-ea"/>
                        <a:cs typeface="Times New Roman" panose="02020603050405020304" pitchFamily="18"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200" b="1" smtClean="0">
                          <a:solidFill>
                            <a:schemeClr val="tx1"/>
                          </a:solidFill>
                          <a:latin typeface="宋体" pitchFamily="2" charset="-122"/>
                          <a:ea typeface="宋体" pitchFamily="2" charset="-122"/>
                          <a:cs typeface="Times New Roman" pitchFamily="18" charset="0"/>
                        </a:rPr>
                        <a:t>绘制实心椭圆，各参数含义同</a:t>
                      </a:r>
                      <a:r>
                        <a:rPr lang="en-US" altLang="zh-CN" sz="1200" b="1" smtClean="0">
                          <a:solidFill>
                            <a:schemeClr val="tx1"/>
                          </a:solidFill>
                          <a:latin typeface="宋体" pitchFamily="2" charset="-122"/>
                          <a:ea typeface="宋体" pitchFamily="2" charset="-122"/>
                          <a:cs typeface="Times New Roman" pitchFamily="18" charset="0"/>
                        </a:rPr>
                        <a:t>drawOval</a:t>
                      </a:r>
                      <a:endParaRPr lang="zh-CN" altLang="en-US" sz="1200" b="1">
                        <a:solidFill>
                          <a:schemeClr val="tx1"/>
                        </a:solidFill>
                        <a:latin typeface="宋体" pitchFamily="2" charset="-122"/>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93895">
                <a:tc>
                  <a:txBody>
                    <a:bodyPr/>
                    <a:lstStyle/>
                    <a:p>
                      <a:r>
                        <a:rPr lang="en-US" altLang="zh-CN" sz="1050" b="1" kern="1200" smtClean="0">
                          <a:solidFill>
                            <a:schemeClr val="tx1"/>
                          </a:solidFill>
                          <a:latin typeface="Times New Roman" panose="02020603050405020304" pitchFamily="18" charset="0"/>
                          <a:ea typeface="+mn-ea"/>
                          <a:cs typeface="Times New Roman" panose="02020603050405020304" pitchFamily="18" charset="0"/>
                        </a:rPr>
                        <a:t>public void drawArc(int x, int y,int width, int height, int startAngle, int arcAngle)</a:t>
                      </a:r>
                      <a:endParaRPr lang="zh-CN" altLang="en-US" sz="1050" b="1" kern="1200" smtClean="0">
                        <a:solidFill>
                          <a:schemeClr val="tx1"/>
                        </a:solidFill>
                        <a:latin typeface="Times New Roman" panose="02020603050405020304" pitchFamily="18" charset="0"/>
                        <a:ea typeface="+mn-ea"/>
                        <a:cs typeface="Times New Roman" panose="02020603050405020304" pitchFamily="18"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000" b="1" smtClean="0">
                          <a:solidFill>
                            <a:schemeClr val="tx1"/>
                          </a:solidFill>
                          <a:latin typeface="宋体" pitchFamily="2" charset="-122"/>
                          <a:ea typeface="宋体" pitchFamily="2" charset="-122"/>
                          <a:cs typeface="Times New Roman" pitchFamily="18" charset="0"/>
                        </a:rPr>
                        <a:t>绘制指定</a:t>
                      </a:r>
                      <a:r>
                        <a:rPr lang="en-US" altLang="zh-CN" sz="1000" b="1" smtClean="0">
                          <a:solidFill>
                            <a:schemeClr val="tx1"/>
                          </a:solidFill>
                          <a:latin typeface="宋体" pitchFamily="2" charset="-122"/>
                          <a:ea typeface="宋体" pitchFamily="2" charset="-122"/>
                          <a:cs typeface="Times New Roman" pitchFamily="18" charset="0"/>
                        </a:rPr>
                        <a:t>width</a:t>
                      </a:r>
                      <a:r>
                        <a:rPr lang="zh-CN" altLang="en-US" sz="1000" b="1" smtClean="0">
                          <a:solidFill>
                            <a:schemeClr val="tx1"/>
                          </a:solidFill>
                          <a:latin typeface="宋体" pitchFamily="2" charset="-122"/>
                          <a:ea typeface="宋体" pitchFamily="2" charset="-122"/>
                          <a:cs typeface="Times New Roman" pitchFamily="18" charset="0"/>
                        </a:rPr>
                        <a:t>和</a:t>
                      </a:r>
                      <a:r>
                        <a:rPr lang="en-US" altLang="zh-CN" sz="1000" b="1" smtClean="0">
                          <a:solidFill>
                            <a:schemeClr val="tx1"/>
                          </a:solidFill>
                          <a:latin typeface="宋体" pitchFamily="2" charset="-122"/>
                          <a:ea typeface="宋体" pitchFamily="2" charset="-122"/>
                          <a:cs typeface="Times New Roman" pitchFamily="18" charset="0"/>
                        </a:rPr>
                        <a:t>height</a:t>
                      </a:r>
                      <a:r>
                        <a:rPr lang="zh-CN" altLang="en-US" sz="1000" b="1" smtClean="0">
                          <a:solidFill>
                            <a:schemeClr val="tx1"/>
                          </a:solidFill>
                          <a:latin typeface="宋体" pitchFamily="2" charset="-122"/>
                          <a:ea typeface="宋体" pitchFamily="2" charset="-122"/>
                          <a:cs typeface="Times New Roman" pitchFamily="18" charset="0"/>
                        </a:rPr>
                        <a:t>的椭圆，但只截取从</a:t>
                      </a:r>
                      <a:r>
                        <a:rPr lang="en-US" altLang="zh-CN" sz="1000" b="1" smtClean="0">
                          <a:solidFill>
                            <a:schemeClr val="tx1"/>
                          </a:solidFill>
                          <a:latin typeface="宋体" pitchFamily="2" charset="-122"/>
                          <a:ea typeface="宋体" pitchFamily="2" charset="-122"/>
                          <a:cs typeface="Times New Roman" pitchFamily="18" charset="0"/>
                        </a:rPr>
                        <a:t>startAngle</a:t>
                      </a:r>
                      <a:r>
                        <a:rPr lang="zh-CN" altLang="en-US" sz="1000" b="1" smtClean="0">
                          <a:solidFill>
                            <a:schemeClr val="tx1"/>
                          </a:solidFill>
                          <a:latin typeface="宋体" pitchFamily="2" charset="-122"/>
                          <a:ea typeface="宋体" pitchFamily="2" charset="-122"/>
                          <a:cs typeface="Times New Roman" pitchFamily="18" charset="0"/>
                        </a:rPr>
                        <a:t>开始，并扫过</a:t>
                      </a:r>
                      <a:r>
                        <a:rPr lang="en-US" altLang="zh-CN" sz="1000" b="1" smtClean="0">
                          <a:solidFill>
                            <a:schemeClr val="tx1"/>
                          </a:solidFill>
                          <a:latin typeface="宋体" pitchFamily="2" charset="-122"/>
                          <a:ea typeface="宋体" pitchFamily="2" charset="-122"/>
                          <a:cs typeface="Times New Roman" pitchFamily="18" charset="0"/>
                        </a:rPr>
                        <a:t>arcAngle</a:t>
                      </a:r>
                      <a:r>
                        <a:rPr lang="zh-CN" altLang="en-US" sz="1000" b="1" smtClean="0">
                          <a:solidFill>
                            <a:schemeClr val="tx1"/>
                          </a:solidFill>
                          <a:latin typeface="宋体" pitchFamily="2" charset="-122"/>
                          <a:ea typeface="宋体" pitchFamily="2" charset="-122"/>
                          <a:cs typeface="Times New Roman" pitchFamily="18" charset="0"/>
                        </a:rPr>
                        <a:t>度数的弧线</a:t>
                      </a:r>
                      <a:endParaRPr lang="zh-CN" altLang="en-US" sz="1000" b="1">
                        <a:solidFill>
                          <a:schemeClr val="tx1"/>
                        </a:solidFill>
                        <a:latin typeface="宋体" pitchFamily="2" charset="-122"/>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6161">
                <a:tc>
                  <a:txBody>
                    <a:bodyPr/>
                    <a:lstStyle/>
                    <a:p>
                      <a:r>
                        <a:rPr lang="en-US" altLang="zh-CN" sz="1100" b="1" kern="1200" smtClean="0">
                          <a:solidFill>
                            <a:schemeClr val="tx1"/>
                          </a:solidFill>
                          <a:latin typeface="Times New Roman" panose="02020603050405020304" pitchFamily="18" charset="0"/>
                          <a:ea typeface="+mn-ea"/>
                          <a:cs typeface="Times New Roman" panose="02020603050405020304" pitchFamily="18" charset="0"/>
                        </a:rPr>
                        <a:t>public void fillArc(int x, int y,int width, int height, int startAngle, int arcAngle)</a:t>
                      </a:r>
                      <a:endParaRPr lang="zh-CN" altLang="en-US" sz="1100" b="1" kern="1200" smtClean="0">
                        <a:solidFill>
                          <a:schemeClr val="tx1"/>
                        </a:solidFill>
                        <a:latin typeface="Times New Roman" panose="02020603050405020304" pitchFamily="18" charset="0"/>
                        <a:ea typeface="+mn-ea"/>
                        <a:cs typeface="Times New Roman" panose="02020603050405020304" pitchFamily="18"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000" b="1" smtClean="0">
                          <a:solidFill>
                            <a:schemeClr val="tx1"/>
                          </a:solidFill>
                          <a:latin typeface="宋体" pitchFamily="2" charset="-122"/>
                          <a:ea typeface="宋体" pitchFamily="2" charset="-122"/>
                          <a:cs typeface="Times New Roman" pitchFamily="18" charset="0"/>
                        </a:rPr>
                        <a:t>绘制一条实心弧线（即扇形），各参数含义同</a:t>
                      </a:r>
                      <a:r>
                        <a:rPr lang="en-US" altLang="zh-CN" sz="1000" b="1" smtClean="0">
                          <a:solidFill>
                            <a:schemeClr val="tx1"/>
                          </a:solidFill>
                          <a:latin typeface="宋体" pitchFamily="2" charset="-122"/>
                          <a:ea typeface="宋体" pitchFamily="2" charset="-122"/>
                          <a:cs typeface="Times New Roman" pitchFamily="18" charset="0"/>
                        </a:rPr>
                        <a:t>drawArc</a:t>
                      </a:r>
                      <a:endParaRPr lang="zh-CN" altLang="en-US" sz="1000" b="1">
                        <a:solidFill>
                          <a:schemeClr val="tx1"/>
                        </a:solidFill>
                        <a:latin typeface="宋体" pitchFamily="2" charset="-122"/>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2697">
                <a:tc>
                  <a:txBody>
                    <a:bodyPr/>
                    <a:lstStyle/>
                    <a:p>
                      <a:r>
                        <a:rPr lang="en-US" altLang="zh-CN" sz="1200" b="1" kern="1200" smtClean="0">
                          <a:solidFill>
                            <a:schemeClr val="tx1"/>
                          </a:solidFill>
                          <a:latin typeface="Times New Roman" panose="02020603050405020304" pitchFamily="18" charset="0"/>
                          <a:ea typeface="+mn-ea"/>
                          <a:cs typeface="Times New Roman" panose="02020603050405020304" pitchFamily="18" charset="0"/>
                        </a:rPr>
                        <a:t>public Color getColor()</a:t>
                      </a:r>
                      <a:endParaRPr lang="zh-CN" altLang="en-US" sz="1200" b="1" kern="1200" smtClean="0">
                        <a:solidFill>
                          <a:schemeClr val="tx1"/>
                        </a:solidFill>
                        <a:latin typeface="Times New Roman" panose="02020603050405020304" pitchFamily="18" charset="0"/>
                        <a:ea typeface="+mn-ea"/>
                        <a:cs typeface="Times New Roman" panose="02020603050405020304" pitchFamily="18"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200" b="1" smtClean="0">
                          <a:solidFill>
                            <a:schemeClr val="tx1"/>
                          </a:solidFill>
                          <a:latin typeface="宋体" pitchFamily="2" charset="-122"/>
                          <a:ea typeface="宋体" pitchFamily="2" charset="-122"/>
                          <a:cs typeface="Times New Roman" pitchFamily="18" charset="0"/>
                        </a:rPr>
                        <a:t>获得当前的颜色</a:t>
                      </a:r>
                      <a:endParaRPr lang="zh-CN" altLang="en-US" sz="1200" b="1">
                        <a:solidFill>
                          <a:schemeClr val="tx1"/>
                        </a:solidFill>
                        <a:latin typeface="宋体" pitchFamily="2" charset="-122"/>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2697">
                <a:tc>
                  <a:txBody>
                    <a:bodyPr/>
                    <a:lstStyle/>
                    <a:p>
                      <a:r>
                        <a:rPr lang="en-US" altLang="zh-CN" sz="1200" b="1" kern="1200" smtClean="0">
                          <a:solidFill>
                            <a:schemeClr val="tx1"/>
                          </a:solidFill>
                          <a:latin typeface="Times New Roman" panose="02020603050405020304" pitchFamily="18" charset="0"/>
                          <a:ea typeface="+mn-ea"/>
                          <a:cs typeface="Times New Roman" panose="02020603050405020304" pitchFamily="18" charset="0"/>
                        </a:rPr>
                        <a:t>public void setColor(Color c)</a:t>
                      </a:r>
                      <a:endParaRPr lang="zh-CN" altLang="en-US" sz="1200" b="1" kern="1200" smtClean="0">
                        <a:solidFill>
                          <a:schemeClr val="tx1"/>
                        </a:solidFill>
                        <a:latin typeface="Times New Roman" panose="02020603050405020304" pitchFamily="18" charset="0"/>
                        <a:ea typeface="+mn-ea"/>
                        <a:cs typeface="Times New Roman" panose="02020603050405020304" pitchFamily="18"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200" b="1" smtClean="0">
                          <a:solidFill>
                            <a:schemeClr val="tx1"/>
                          </a:solidFill>
                          <a:latin typeface="宋体" pitchFamily="2" charset="-122"/>
                          <a:ea typeface="宋体" pitchFamily="2" charset="-122"/>
                          <a:cs typeface="Times New Roman" pitchFamily="18" charset="0"/>
                        </a:rPr>
                        <a:t>设置当前颜色</a:t>
                      </a:r>
                      <a:endParaRPr lang="zh-CN" altLang="en-US" sz="1200" b="1">
                        <a:solidFill>
                          <a:schemeClr val="tx1"/>
                        </a:solidFill>
                        <a:latin typeface="宋体" pitchFamily="2" charset="-122"/>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2697">
                <a:tc>
                  <a:txBody>
                    <a:bodyPr/>
                    <a:lstStyle/>
                    <a:p>
                      <a:r>
                        <a:rPr lang="en-US" altLang="zh-CN" sz="1200" b="1" kern="1200" smtClean="0">
                          <a:solidFill>
                            <a:schemeClr val="tx1"/>
                          </a:solidFill>
                          <a:latin typeface="Times New Roman" panose="02020603050405020304" pitchFamily="18" charset="0"/>
                          <a:ea typeface="+mn-ea"/>
                          <a:cs typeface="Times New Roman" panose="02020603050405020304" pitchFamily="18" charset="0"/>
                        </a:rPr>
                        <a:t>public Font getFont()</a:t>
                      </a:r>
                      <a:endParaRPr lang="zh-CN" altLang="en-US" sz="1200" b="1" kern="1200" smtClean="0">
                        <a:solidFill>
                          <a:schemeClr val="tx1"/>
                        </a:solidFill>
                        <a:latin typeface="Times New Roman" panose="02020603050405020304" pitchFamily="18" charset="0"/>
                        <a:ea typeface="+mn-ea"/>
                        <a:cs typeface="Times New Roman" panose="02020603050405020304" pitchFamily="18"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200" b="1" smtClean="0">
                          <a:solidFill>
                            <a:schemeClr val="tx1"/>
                          </a:solidFill>
                          <a:latin typeface="宋体" pitchFamily="2" charset="-122"/>
                          <a:ea typeface="宋体" pitchFamily="2" charset="-122"/>
                          <a:cs typeface="Times New Roman" pitchFamily="18" charset="0"/>
                        </a:rPr>
                        <a:t>获得当前字体</a:t>
                      </a:r>
                      <a:endParaRPr lang="zh-CN" altLang="en-US" sz="1200" b="1">
                        <a:solidFill>
                          <a:schemeClr val="tx1"/>
                        </a:solidFill>
                        <a:latin typeface="宋体" pitchFamily="2" charset="-122"/>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2697">
                <a:tc>
                  <a:txBody>
                    <a:bodyPr/>
                    <a:lstStyle/>
                    <a:p>
                      <a:r>
                        <a:rPr lang="en-US" altLang="zh-CN" sz="1200" b="1" kern="1200" smtClean="0">
                          <a:solidFill>
                            <a:schemeClr val="tx1"/>
                          </a:solidFill>
                          <a:latin typeface="Times New Roman" panose="02020603050405020304" pitchFamily="18" charset="0"/>
                          <a:ea typeface="+mn-ea"/>
                          <a:cs typeface="Times New Roman" panose="02020603050405020304" pitchFamily="18" charset="0"/>
                        </a:rPr>
                        <a:t>public void setFont(Font f)</a:t>
                      </a:r>
                      <a:endParaRPr lang="zh-CN" altLang="en-US" sz="1200" b="1" kern="1200" smtClean="0">
                        <a:solidFill>
                          <a:schemeClr val="tx1"/>
                        </a:solidFill>
                        <a:latin typeface="Times New Roman" panose="02020603050405020304" pitchFamily="18" charset="0"/>
                        <a:ea typeface="+mn-ea"/>
                        <a:cs typeface="Times New Roman" panose="02020603050405020304" pitchFamily="18"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200" b="1" smtClean="0">
                          <a:solidFill>
                            <a:schemeClr val="tx1"/>
                          </a:solidFill>
                          <a:latin typeface="宋体" pitchFamily="2" charset="-122"/>
                          <a:ea typeface="宋体" pitchFamily="2" charset="-122"/>
                          <a:cs typeface="Times New Roman" pitchFamily="18" charset="0"/>
                        </a:rPr>
                        <a:t>设置当前字体为</a:t>
                      </a:r>
                      <a:r>
                        <a:rPr lang="en-US" altLang="zh-CN" sz="1200" b="1" smtClean="0">
                          <a:solidFill>
                            <a:schemeClr val="tx1"/>
                          </a:solidFill>
                          <a:latin typeface="宋体" pitchFamily="2" charset="-122"/>
                          <a:ea typeface="宋体" pitchFamily="2" charset="-122"/>
                          <a:cs typeface="Times New Roman" pitchFamily="18" charset="0"/>
                        </a:rPr>
                        <a:t>f</a:t>
                      </a:r>
                      <a:r>
                        <a:rPr lang="zh-CN" altLang="en-US" sz="1200" b="1" smtClean="0">
                          <a:solidFill>
                            <a:schemeClr val="tx1"/>
                          </a:solidFill>
                          <a:latin typeface="宋体" pitchFamily="2" charset="-122"/>
                          <a:ea typeface="宋体" pitchFamily="2" charset="-122"/>
                          <a:cs typeface="Times New Roman" pitchFamily="18" charset="0"/>
                        </a:rPr>
                        <a:t>指定的字体、风格和大小</a:t>
                      </a:r>
                      <a:endParaRPr lang="zh-CN" altLang="en-US" sz="1200" b="1">
                        <a:solidFill>
                          <a:schemeClr val="tx1"/>
                        </a:solidFill>
                        <a:latin typeface="宋体" pitchFamily="2" charset="-122"/>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6367694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anose="02020603050405020304" pitchFamily="18" charset="0"/>
                <a:ea typeface="宋体" charset="-122"/>
                <a:cs typeface="Times New Roman" panose="02020603050405020304" pitchFamily="18" charset="0"/>
              </a:rPr>
              <a:t>用</a:t>
            </a:r>
            <a:r>
              <a:rPr lang="en-US" altLang="zh-CN" smtClean="0">
                <a:latin typeface="Times New Roman" panose="02020603050405020304" pitchFamily="18" charset="0"/>
                <a:ea typeface="宋体" charset="-122"/>
                <a:cs typeface="Times New Roman" panose="02020603050405020304" pitchFamily="18" charset="0"/>
              </a:rPr>
              <a:t>Graphics</a:t>
            </a:r>
            <a:r>
              <a:rPr lang="zh-CN" altLang="en-US" smtClean="0">
                <a:latin typeface="宋体" pitchFamily="2" charset="-122"/>
                <a:ea typeface="宋体" charset="-122"/>
              </a:rPr>
              <a:t>绘图</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15</a:t>
            </a:fld>
            <a:endParaRPr lang="en-US" altLang="zh-CN"/>
          </a:p>
        </p:txBody>
      </p:sp>
      <p:sp>
        <p:nvSpPr>
          <p:cNvPr id="5" name="Text Box 3"/>
          <p:cNvSpPr txBox="1">
            <a:spLocks noChangeArrowheads="1"/>
          </p:cNvSpPr>
          <p:nvPr/>
        </p:nvSpPr>
        <p:spPr bwMode="auto">
          <a:xfrm>
            <a:off x="228600" y="1571685"/>
            <a:ext cx="5029200" cy="45243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200">
                <a:solidFill>
                  <a:srgbClr val="CC0066"/>
                </a:solidFill>
                <a:latin typeface="Times New Roman" pitchFamily="18" charset="0"/>
              </a:defRPr>
            </a:lvl1pPr>
            <a:lvl2pPr marL="742950" indent="-285750" eaLnBrk="0" hangingPunct="0">
              <a:defRPr sz="3200">
                <a:solidFill>
                  <a:srgbClr val="CC0066"/>
                </a:solidFill>
                <a:latin typeface="Times New Roman" pitchFamily="18" charset="0"/>
              </a:defRPr>
            </a:lvl2pPr>
            <a:lvl3pPr marL="1143000" indent="-228600" eaLnBrk="0" hangingPunct="0">
              <a:defRPr sz="3200">
                <a:solidFill>
                  <a:srgbClr val="CC0066"/>
                </a:solidFill>
                <a:latin typeface="Times New Roman" pitchFamily="18" charset="0"/>
              </a:defRPr>
            </a:lvl3pPr>
            <a:lvl4pPr marL="1600200" indent="-228600" eaLnBrk="0" hangingPunct="0">
              <a:defRPr sz="3200">
                <a:solidFill>
                  <a:srgbClr val="CC0066"/>
                </a:solidFill>
                <a:latin typeface="Times New Roman" pitchFamily="18" charset="0"/>
              </a:defRPr>
            </a:lvl4pPr>
            <a:lvl5pPr marL="2057400" indent="-228600" eaLnBrk="0" hangingPunct="0">
              <a:defRPr sz="3200">
                <a:solidFill>
                  <a:srgbClr val="CC0066"/>
                </a:solidFill>
                <a:latin typeface="Times New Roman" pitchFamily="18" charset="0"/>
              </a:defRPr>
            </a:lvl5pPr>
            <a:lvl6pPr marL="2514600" indent="-228600" eaLnBrk="0" fontAlgn="base" hangingPunct="0">
              <a:spcBef>
                <a:spcPct val="0"/>
              </a:spcBef>
              <a:spcAft>
                <a:spcPct val="0"/>
              </a:spcAft>
              <a:defRPr sz="3200">
                <a:solidFill>
                  <a:srgbClr val="CC0066"/>
                </a:solidFill>
                <a:latin typeface="Times New Roman" pitchFamily="18" charset="0"/>
              </a:defRPr>
            </a:lvl6pPr>
            <a:lvl7pPr marL="2971800" indent="-228600" eaLnBrk="0" fontAlgn="base" hangingPunct="0">
              <a:spcBef>
                <a:spcPct val="0"/>
              </a:spcBef>
              <a:spcAft>
                <a:spcPct val="0"/>
              </a:spcAft>
              <a:defRPr sz="3200">
                <a:solidFill>
                  <a:srgbClr val="CC0066"/>
                </a:solidFill>
                <a:latin typeface="Times New Roman" pitchFamily="18" charset="0"/>
              </a:defRPr>
            </a:lvl7pPr>
            <a:lvl8pPr marL="3429000" indent="-228600" eaLnBrk="0" fontAlgn="base" hangingPunct="0">
              <a:spcBef>
                <a:spcPct val="0"/>
              </a:spcBef>
              <a:spcAft>
                <a:spcPct val="0"/>
              </a:spcAft>
              <a:defRPr sz="3200">
                <a:solidFill>
                  <a:srgbClr val="CC0066"/>
                </a:solidFill>
                <a:latin typeface="Times New Roman" pitchFamily="18" charset="0"/>
              </a:defRPr>
            </a:lvl8pPr>
            <a:lvl9pPr marL="3886200" indent="-228600" eaLnBrk="0" fontAlgn="base" hangingPunct="0">
              <a:spcBef>
                <a:spcPct val="0"/>
              </a:spcBef>
              <a:spcAft>
                <a:spcPct val="0"/>
              </a:spcAft>
              <a:defRPr sz="3200">
                <a:solidFill>
                  <a:srgbClr val="CC0066"/>
                </a:solidFill>
                <a:latin typeface="Times New Roman" pitchFamily="18" charset="0"/>
              </a:defRPr>
            </a:lvl9pPr>
          </a:lstStyle>
          <a:p>
            <a:pPr eaLnBrk="1" hangingPunct="1">
              <a:spcBef>
                <a:spcPts val="0"/>
              </a:spcBef>
              <a:buNone/>
            </a:pPr>
            <a:r>
              <a:rPr kumimoji="1" lang="en-US" altLang="zh-CN" sz="2400" b="1" smtClean="0">
                <a:solidFill>
                  <a:schemeClr val="tx1"/>
                </a:solidFill>
                <a:ea typeface="宋体" charset="-122"/>
                <a:cs typeface="Times New Roman" pitchFamily="18" charset="0"/>
              </a:rPr>
              <a:t>import java.awt.*;</a:t>
            </a:r>
          </a:p>
          <a:p>
            <a:pPr eaLnBrk="1" hangingPunct="1">
              <a:spcBef>
                <a:spcPts val="0"/>
              </a:spcBef>
              <a:buNone/>
            </a:pPr>
            <a:r>
              <a:rPr kumimoji="1" lang="en-US" altLang="zh-CN" sz="2400" b="1" smtClean="0">
                <a:solidFill>
                  <a:schemeClr val="tx1"/>
                </a:solidFill>
                <a:ea typeface="宋体" charset="-122"/>
                <a:cs typeface="Times New Roman" pitchFamily="18" charset="0"/>
              </a:rPr>
              <a:t>import javax.swing.*;</a:t>
            </a:r>
          </a:p>
          <a:p>
            <a:pPr eaLnBrk="1" hangingPunct="1">
              <a:spcBef>
                <a:spcPts val="0"/>
              </a:spcBef>
              <a:buNone/>
            </a:pPr>
            <a:endParaRPr kumimoji="1" lang="en-US" altLang="zh-CN" sz="2400" b="1" smtClean="0">
              <a:solidFill>
                <a:schemeClr val="tx1"/>
              </a:solidFill>
              <a:ea typeface="宋体" charset="-122"/>
              <a:cs typeface="Times New Roman" pitchFamily="18" charset="0"/>
            </a:endParaRPr>
          </a:p>
          <a:p>
            <a:pPr eaLnBrk="1" hangingPunct="1">
              <a:spcBef>
                <a:spcPts val="0"/>
              </a:spcBef>
              <a:buNone/>
            </a:pPr>
            <a:r>
              <a:rPr kumimoji="1" lang="en-US" altLang="zh-CN" sz="2400" b="1" smtClean="0">
                <a:solidFill>
                  <a:schemeClr val="tx1"/>
                </a:solidFill>
                <a:ea typeface="宋体" charset="-122"/>
                <a:cs typeface="Times New Roman" pitchFamily="18" charset="0"/>
              </a:rPr>
              <a:t>public class GraphicsTester extends </a:t>
            </a:r>
          </a:p>
          <a:p>
            <a:pPr eaLnBrk="1" hangingPunct="1">
              <a:spcBef>
                <a:spcPts val="0"/>
              </a:spcBef>
              <a:buNone/>
            </a:pPr>
            <a:r>
              <a:rPr kumimoji="1" lang="en-US" altLang="zh-CN" sz="2400" b="1" smtClean="0">
                <a:solidFill>
                  <a:schemeClr val="tx1"/>
                </a:solidFill>
                <a:ea typeface="宋体" charset="-122"/>
                <a:cs typeface="Times New Roman" pitchFamily="18" charset="0"/>
              </a:rPr>
              <a:t>                                     JFrame {</a:t>
            </a:r>
          </a:p>
          <a:p>
            <a:pPr eaLnBrk="1" hangingPunct="1">
              <a:spcBef>
                <a:spcPts val="0"/>
              </a:spcBef>
              <a:buNone/>
            </a:pPr>
            <a:r>
              <a:rPr kumimoji="1" lang="en-US" altLang="zh-CN" sz="2400" b="1" smtClean="0">
                <a:solidFill>
                  <a:schemeClr val="tx1"/>
                </a:solidFill>
                <a:ea typeface="宋体" charset="-122"/>
                <a:cs typeface="Times New Roman" pitchFamily="18" charset="0"/>
              </a:rPr>
              <a:t>        public GraphicsTester() { </a:t>
            </a:r>
          </a:p>
          <a:p>
            <a:pPr eaLnBrk="1" hangingPunct="1">
              <a:spcBef>
                <a:spcPts val="0"/>
              </a:spcBef>
              <a:buNone/>
            </a:pPr>
            <a:r>
              <a:rPr kumimoji="1" lang="en-US" altLang="zh-CN" sz="2400" b="1" smtClean="0">
                <a:solidFill>
                  <a:schemeClr val="tx1"/>
                </a:solidFill>
                <a:ea typeface="宋体" charset="-122"/>
                <a:cs typeface="Times New Roman" pitchFamily="18" charset="0"/>
              </a:rPr>
              <a:t>                super("</a:t>
            </a:r>
            <a:r>
              <a:rPr kumimoji="1" lang="zh-CN" altLang="en-US" sz="2400" b="1" smtClean="0">
                <a:solidFill>
                  <a:schemeClr val="tx1"/>
                </a:solidFill>
                <a:ea typeface="宋体" charset="-122"/>
                <a:cs typeface="Times New Roman" pitchFamily="18" charset="0"/>
              </a:rPr>
              <a:t>画图</a:t>
            </a:r>
            <a:r>
              <a:rPr kumimoji="1" lang="en-US" altLang="zh-CN" sz="2400" b="1" smtClean="0">
                <a:solidFill>
                  <a:schemeClr val="tx1"/>
                </a:solidFill>
                <a:ea typeface="宋体" charset="-122"/>
                <a:cs typeface="Times New Roman" pitchFamily="18" charset="0"/>
              </a:rPr>
              <a:t>");</a:t>
            </a:r>
          </a:p>
          <a:p>
            <a:pPr eaLnBrk="1" hangingPunct="1">
              <a:spcBef>
                <a:spcPts val="0"/>
              </a:spcBef>
              <a:buNone/>
            </a:pPr>
            <a:r>
              <a:rPr kumimoji="1" lang="en-US" altLang="zh-CN" sz="2400" b="1" smtClean="0">
                <a:solidFill>
                  <a:schemeClr val="tx1"/>
                </a:solidFill>
                <a:ea typeface="宋体" charset="-122"/>
                <a:cs typeface="Times New Roman" pitchFamily="18" charset="0"/>
              </a:rPr>
              <a:t>                setVisible(true);</a:t>
            </a:r>
          </a:p>
          <a:p>
            <a:pPr eaLnBrk="1" hangingPunct="1">
              <a:spcBef>
                <a:spcPts val="0"/>
              </a:spcBef>
              <a:buNone/>
            </a:pPr>
            <a:r>
              <a:rPr kumimoji="1" lang="en-US" altLang="zh-CN" sz="2400" b="1" smtClean="0">
                <a:solidFill>
                  <a:schemeClr val="tx1"/>
                </a:solidFill>
                <a:ea typeface="宋体" charset="-122"/>
                <a:cs typeface="Times New Roman" pitchFamily="18" charset="0"/>
              </a:rPr>
              <a:t>                setSize(370, 460);</a:t>
            </a:r>
          </a:p>
          <a:p>
            <a:pPr eaLnBrk="1" hangingPunct="1">
              <a:spcBef>
                <a:spcPts val="0"/>
              </a:spcBef>
              <a:buNone/>
            </a:pPr>
            <a:r>
              <a:rPr kumimoji="1" lang="en-US" altLang="zh-CN" sz="2400" b="1" smtClean="0">
                <a:solidFill>
                  <a:schemeClr val="tx1"/>
                </a:solidFill>
                <a:ea typeface="宋体" charset="-122"/>
                <a:cs typeface="Times New Roman" pitchFamily="18" charset="0"/>
              </a:rPr>
              <a:t>        }</a:t>
            </a:r>
          </a:p>
          <a:p>
            <a:pPr eaLnBrk="1" hangingPunct="1">
              <a:spcBef>
                <a:spcPts val="0"/>
              </a:spcBef>
              <a:buNone/>
            </a:pPr>
            <a:r>
              <a:rPr kumimoji="1" lang="en-US" altLang="zh-CN" sz="2400" b="1" smtClean="0">
                <a:solidFill>
                  <a:schemeClr val="tx1"/>
                </a:solidFill>
                <a:ea typeface="宋体" charset="-122"/>
                <a:cs typeface="Times New Roman" pitchFamily="18" charset="0"/>
              </a:rPr>
              <a:t>        public void paint(Graphics g) {</a:t>
            </a:r>
          </a:p>
          <a:p>
            <a:pPr eaLnBrk="1" hangingPunct="1">
              <a:spcBef>
                <a:spcPts val="0"/>
              </a:spcBef>
              <a:buNone/>
            </a:pPr>
            <a:r>
              <a:rPr kumimoji="1" lang="en-US" altLang="zh-CN" sz="2400" b="1" smtClean="0">
                <a:solidFill>
                  <a:schemeClr val="tx1"/>
                </a:solidFill>
                <a:ea typeface="宋体" charset="-122"/>
                <a:cs typeface="Times New Roman" pitchFamily="18" charset="0"/>
              </a:rPr>
              <a:t>                super.paint(g);</a:t>
            </a:r>
            <a:endParaRPr kumimoji="1" lang="en-US" altLang="zh-CN" sz="2400" b="1">
              <a:solidFill>
                <a:schemeClr val="tx1"/>
              </a:solidFill>
              <a:ea typeface="宋体" charset="-122"/>
              <a:cs typeface="Times New Roman" pitchFamily="18" charset="0"/>
            </a:endParaRPr>
          </a:p>
        </p:txBody>
      </p:sp>
      <p:pic>
        <p:nvPicPr>
          <p:cNvPr id="8" name="图片 7" descr="无标题.jpg"/>
          <p:cNvPicPr>
            <a:picLocks noChangeAspect="1"/>
          </p:cNvPicPr>
          <p:nvPr/>
        </p:nvPicPr>
        <p:blipFill>
          <a:blip r:embed="rId2" cstate="print"/>
          <a:stretch>
            <a:fillRect/>
          </a:stretch>
        </p:blipFill>
        <p:spPr>
          <a:xfrm>
            <a:off x="5410200" y="1524000"/>
            <a:ext cx="3635314" cy="4495800"/>
          </a:xfrm>
          <a:prstGeom prst="rect">
            <a:avLst/>
          </a:prstGeom>
        </p:spPr>
      </p:pic>
    </p:spTree>
    <p:extLst>
      <p:ext uri="{BB962C8B-B14F-4D97-AF65-F5344CB8AC3E}">
        <p14:creationId xmlns:p14="http://schemas.microsoft.com/office/powerpoint/2010/main" val="263676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anose="02020603050405020304" pitchFamily="18" charset="0"/>
                <a:ea typeface="宋体" charset="-122"/>
                <a:cs typeface="Times New Roman" panose="02020603050405020304" pitchFamily="18" charset="0"/>
              </a:rPr>
              <a:t>用</a:t>
            </a:r>
            <a:r>
              <a:rPr lang="en-US" altLang="zh-CN" smtClean="0">
                <a:latin typeface="Times New Roman" panose="02020603050405020304" pitchFamily="18" charset="0"/>
                <a:ea typeface="宋体" charset="-122"/>
                <a:cs typeface="Times New Roman" panose="02020603050405020304" pitchFamily="18" charset="0"/>
              </a:rPr>
              <a:t>Graphics</a:t>
            </a:r>
            <a:r>
              <a:rPr lang="zh-CN" altLang="en-US" smtClean="0">
                <a:latin typeface="宋体" pitchFamily="2" charset="-122"/>
                <a:ea typeface="宋体" charset="-122"/>
              </a:rPr>
              <a:t>绘图</a:t>
            </a:r>
            <a:r>
              <a:rPr lang="en-US" altLang="zh-CN" smtClean="0">
                <a:latin typeface="宋体" pitchFamily="2" charset="-122"/>
                <a:ea typeface="宋体" charset="-122"/>
              </a:rPr>
              <a:t>(2)</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16</a:t>
            </a:fld>
            <a:endParaRPr lang="en-US" altLang="zh-CN"/>
          </a:p>
        </p:txBody>
      </p:sp>
      <p:sp>
        <p:nvSpPr>
          <p:cNvPr id="5" name="Text Box 3"/>
          <p:cNvSpPr txBox="1">
            <a:spLocks noChangeArrowheads="1"/>
          </p:cNvSpPr>
          <p:nvPr/>
        </p:nvSpPr>
        <p:spPr bwMode="auto">
          <a:xfrm>
            <a:off x="152400" y="2322255"/>
            <a:ext cx="5029200" cy="25545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200">
                <a:solidFill>
                  <a:srgbClr val="CC0066"/>
                </a:solidFill>
                <a:latin typeface="Times New Roman" pitchFamily="18" charset="0"/>
              </a:defRPr>
            </a:lvl1pPr>
            <a:lvl2pPr marL="742950" indent="-285750" eaLnBrk="0" hangingPunct="0">
              <a:defRPr sz="3200">
                <a:solidFill>
                  <a:srgbClr val="CC0066"/>
                </a:solidFill>
                <a:latin typeface="Times New Roman" pitchFamily="18" charset="0"/>
              </a:defRPr>
            </a:lvl2pPr>
            <a:lvl3pPr marL="1143000" indent="-228600" eaLnBrk="0" hangingPunct="0">
              <a:defRPr sz="3200">
                <a:solidFill>
                  <a:srgbClr val="CC0066"/>
                </a:solidFill>
                <a:latin typeface="Times New Roman" pitchFamily="18" charset="0"/>
              </a:defRPr>
            </a:lvl3pPr>
            <a:lvl4pPr marL="1600200" indent="-228600" eaLnBrk="0" hangingPunct="0">
              <a:defRPr sz="3200">
                <a:solidFill>
                  <a:srgbClr val="CC0066"/>
                </a:solidFill>
                <a:latin typeface="Times New Roman" pitchFamily="18" charset="0"/>
              </a:defRPr>
            </a:lvl4pPr>
            <a:lvl5pPr marL="2057400" indent="-228600" eaLnBrk="0" hangingPunct="0">
              <a:defRPr sz="3200">
                <a:solidFill>
                  <a:srgbClr val="CC0066"/>
                </a:solidFill>
                <a:latin typeface="Times New Roman" pitchFamily="18" charset="0"/>
              </a:defRPr>
            </a:lvl5pPr>
            <a:lvl6pPr marL="2514600" indent="-228600" eaLnBrk="0" fontAlgn="base" hangingPunct="0">
              <a:spcBef>
                <a:spcPct val="0"/>
              </a:spcBef>
              <a:spcAft>
                <a:spcPct val="0"/>
              </a:spcAft>
              <a:defRPr sz="3200">
                <a:solidFill>
                  <a:srgbClr val="CC0066"/>
                </a:solidFill>
                <a:latin typeface="Times New Roman" pitchFamily="18" charset="0"/>
              </a:defRPr>
            </a:lvl6pPr>
            <a:lvl7pPr marL="2971800" indent="-228600" eaLnBrk="0" fontAlgn="base" hangingPunct="0">
              <a:spcBef>
                <a:spcPct val="0"/>
              </a:spcBef>
              <a:spcAft>
                <a:spcPct val="0"/>
              </a:spcAft>
              <a:defRPr sz="3200">
                <a:solidFill>
                  <a:srgbClr val="CC0066"/>
                </a:solidFill>
                <a:latin typeface="Times New Roman" pitchFamily="18" charset="0"/>
              </a:defRPr>
            </a:lvl7pPr>
            <a:lvl8pPr marL="3429000" indent="-228600" eaLnBrk="0" fontAlgn="base" hangingPunct="0">
              <a:spcBef>
                <a:spcPct val="0"/>
              </a:spcBef>
              <a:spcAft>
                <a:spcPct val="0"/>
              </a:spcAft>
              <a:defRPr sz="3200">
                <a:solidFill>
                  <a:srgbClr val="CC0066"/>
                </a:solidFill>
                <a:latin typeface="Times New Roman" pitchFamily="18" charset="0"/>
              </a:defRPr>
            </a:lvl8pPr>
            <a:lvl9pPr marL="3886200" indent="-228600" eaLnBrk="0" fontAlgn="base" hangingPunct="0">
              <a:spcBef>
                <a:spcPct val="0"/>
              </a:spcBef>
              <a:spcAft>
                <a:spcPct val="0"/>
              </a:spcAft>
              <a:defRPr sz="3200">
                <a:solidFill>
                  <a:srgbClr val="CC0066"/>
                </a:solidFill>
                <a:latin typeface="Times New Roman" pitchFamily="18" charset="0"/>
              </a:defRPr>
            </a:lvl9pPr>
          </a:lstStyle>
          <a:p>
            <a:pPr eaLnBrk="1" hangingPunct="1">
              <a:spcBef>
                <a:spcPts val="0"/>
              </a:spcBef>
              <a:buNone/>
            </a:pPr>
            <a:r>
              <a:rPr kumimoji="1" lang="en-US" altLang="zh-CN" sz="2000" b="1" smtClean="0">
                <a:solidFill>
                  <a:schemeClr val="tx1"/>
                </a:solidFill>
                <a:ea typeface="宋体" charset="-122"/>
                <a:cs typeface="Times New Roman" pitchFamily="18" charset="0"/>
              </a:rPr>
              <a:t>g.setColor(Color.WHITE); // </a:t>
            </a:r>
            <a:r>
              <a:rPr kumimoji="1" lang="zh-CN" altLang="en-US" sz="2000" b="1" smtClean="0">
                <a:solidFill>
                  <a:schemeClr val="tx1"/>
                </a:solidFill>
                <a:ea typeface="宋体" charset="-122"/>
                <a:cs typeface="Times New Roman" pitchFamily="18" charset="0"/>
              </a:rPr>
              <a:t>设置当前颜色</a:t>
            </a:r>
          </a:p>
          <a:p>
            <a:pPr eaLnBrk="1" hangingPunct="1">
              <a:spcBef>
                <a:spcPts val="0"/>
              </a:spcBef>
              <a:buNone/>
            </a:pPr>
            <a:r>
              <a:rPr kumimoji="1" lang="en-US" altLang="zh-CN" sz="2000" b="1" smtClean="0">
                <a:solidFill>
                  <a:schemeClr val="tx1"/>
                </a:solidFill>
                <a:ea typeface="宋体" charset="-122"/>
                <a:cs typeface="Times New Roman" pitchFamily="18" charset="0"/>
              </a:rPr>
              <a:t>g.fillRect(0, 0, 370, 450);    // </a:t>
            </a:r>
            <a:r>
              <a:rPr kumimoji="1" lang="zh-CN" altLang="en-US" sz="2000" b="1" smtClean="0">
                <a:solidFill>
                  <a:schemeClr val="tx1"/>
                </a:solidFill>
                <a:ea typeface="宋体" charset="-122"/>
                <a:cs typeface="Times New Roman" pitchFamily="18" charset="0"/>
              </a:rPr>
              <a:t>绘制实心矩形</a:t>
            </a:r>
          </a:p>
          <a:p>
            <a:pPr eaLnBrk="1" hangingPunct="1">
              <a:spcBef>
                <a:spcPts val="0"/>
              </a:spcBef>
              <a:buNone/>
            </a:pPr>
            <a:r>
              <a:rPr kumimoji="1" lang="zh-CN" altLang="en-US" sz="2000" b="1" smtClean="0">
                <a:solidFill>
                  <a:schemeClr val="tx1"/>
                </a:solidFill>
                <a:ea typeface="宋体" charset="-122"/>
                <a:cs typeface="Times New Roman" pitchFamily="18" charset="0"/>
              </a:rPr>
              <a:t>        </a:t>
            </a:r>
          </a:p>
          <a:p>
            <a:pPr eaLnBrk="1" hangingPunct="1">
              <a:spcBef>
                <a:spcPts val="0"/>
              </a:spcBef>
              <a:buNone/>
            </a:pPr>
            <a:r>
              <a:rPr kumimoji="1" lang="en-US" altLang="zh-CN" sz="2000" b="1" smtClean="0">
                <a:solidFill>
                  <a:schemeClr val="tx1"/>
                </a:solidFill>
                <a:ea typeface="宋体" charset="-122"/>
                <a:cs typeface="Times New Roman" pitchFamily="18" charset="0"/>
              </a:rPr>
              <a:t>Color blue = new Color(0, 100, 255);  //</a:t>
            </a:r>
            <a:r>
              <a:rPr kumimoji="1" lang="zh-CN" altLang="en-US" sz="2000" b="1" smtClean="0">
                <a:solidFill>
                  <a:schemeClr val="tx1"/>
                </a:solidFill>
                <a:ea typeface="宋体" charset="-122"/>
                <a:cs typeface="Times New Roman" pitchFamily="18" charset="0"/>
              </a:rPr>
              <a:t>创建新的颜色对象</a:t>
            </a:r>
          </a:p>
          <a:p>
            <a:pPr eaLnBrk="1" hangingPunct="1">
              <a:spcBef>
                <a:spcPts val="0"/>
              </a:spcBef>
              <a:buNone/>
            </a:pPr>
            <a:r>
              <a:rPr kumimoji="1" lang="en-US" altLang="zh-CN" sz="2000" b="1" smtClean="0">
                <a:solidFill>
                  <a:schemeClr val="tx1"/>
                </a:solidFill>
                <a:ea typeface="宋体" charset="-122"/>
                <a:cs typeface="Times New Roman" pitchFamily="18" charset="0"/>
              </a:rPr>
              <a:t>g.setColor(blue);                   //</a:t>
            </a:r>
            <a:r>
              <a:rPr kumimoji="1" lang="zh-CN" altLang="en-US" sz="2000" b="1" smtClean="0">
                <a:solidFill>
                  <a:schemeClr val="tx1"/>
                </a:solidFill>
                <a:ea typeface="宋体" charset="-122"/>
                <a:cs typeface="Times New Roman" pitchFamily="18" charset="0"/>
              </a:rPr>
              <a:t>设置当前颜色</a:t>
            </a:r>
          </a:p>
          <a:p>
            <a:pPr eaLnBrk="1" hangingPunct="1">
              <a:spcBef>
                <a:spcPts val="0"/>
              </a:spcBef>
              <a:buNone/>
            </a:pPr>
            <a:r>
              <a:rPr kumimoji="1" lang="en-US" altLang="zh-CN" sz="2000" b="1" smtClean="0">
                <a:solidFill>
                  <a:schemeClr val="tx1"/>
                </a:solidFill>
                <a:ea typeface="宋体" charset="-122"/>
                <a:cs typeface="Times New Roman" pitchFamily="18" charset="0"/>
              </a:rPr>
              <a:t>g.fillOval(65, 60, 240, 230);  //</a:t>
            </a:r>
            <a:r>
              <a:rPr kumimoji="1" lang="zh-CN" altLang="en-US" sz="2000" b="1" smtClean="0">
                <a:solidFill>
                  <a:schemeClr val="tx1"/>
                </a:solidFill>
                <a:ea typeface="宋体" charset="-122"/>
                <a:cs typeface="Times New Roman" pitchFamily="18" charset="0"/>
              </a:rPr>
              <a:t>绘制实心椭圆</a:t>
            </a:r>
          </a:p>
          <a:p>
            <a:pPr eaLnBrk="1" hangingPunct="1">
              <a:spcBef>
                <a:spcPts val="0"/>
              </a:spcBef>
              <a:buNone/>
            </a:pPr>
            <a:r>
              <a:rPr kumimoji="1" lang="en-US" altLang="zh-CN" sz="2000" b="1" smtClean="0">
                <a:solidFill>
                  <a:schemeClr val="tx1"/>
                </a:solidFill>
                <a:ea typeface="宋体" charset="-122"/>
                <a:cs typeface="Times New Roman" pitchFamily="18" charset="0"/>
              </a:rPr>
              <a:t>g.fillRect(109, 290, 150, 120);//</a:t>
            </a:r>
            <a:r>
              <a:rPr kumimoji="1" lang="zh-CN" altLang="en-US" sz="2000" b="1" smtClean="0">
                <a:solidFill>
                  <a:schemeClr val="tx1"/>
                </a:solidFill>
                <a:ea typeface="宋体" charset="-122"/>
                <a:cs typeface="Times New Roman" pitchFamily="18" charset="0"/>
              </a:rPr>
              <a:t>绘制实心矩形</a:t>
            </a:r>
            <a:endParaRPr kumimoji="1" lang="en-US" altLang="zh-CN" sz="2000" b="1">
              <a:solidFill>
                <a:schemeClr val="tx1"/>
              </a:solidFill>
              <a:ea typeface="宋体" charset="-122"/>
              <a:cs typeface="Times New Roman" pitchFamily="18" charset="0"/>
            </a:endParaRPr>
          </a:p>
        </p:txBody>
      </p:sp>
      <p:pic>
        <p:nvPicPr>
          <p:cNvPr id="6" name="图片 5" descr="无标题.jpg"/>
          <p:cNvPicPr>
            <a:picLocks noChangeAspect="1"/>
          </p:cNvPicPr>
          <p:nvPr/>
        </p:nvPicPr>
        <p:blipFill>
          <a:blip r:embed="rId2" cstate="print"/>
          <a:stretch>
            <a:fillRect/>
          </a:stretch>
        </p:blipFill>
        <p:spPr>
          <a:xfrm>
            <a:off x="5328000" y="1404546"/>
            <a:ext cx="3733800" cy="4615254"/>
          </a:xfrm>
          <a:prstGeom prst="rect">
            <a:avLst/>
          </a:prstGeom>
        </p:spPr>
      </p:pic>
    </p:spTree>
    <p:extLst>
      <p:ext uri="{BB962C8B-B14F-4D97-AF65-F5344CB8AC3E}">
        <p14:creationId xmlns:p14="http://schemas.microsoft.com/office/powerpoint/2010/main" val="263676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anose="02020603050405020304" pitchFamily="18" charset="0"/>
                <a:ea typeface="宋体" charset="-122"/>
                <a:cs typeface="Times New Roman" panose="02020603050405020304" pitchFamily="18" charset="0"/>
              </a:rPr>
              <a:t>用</a:t>
            </a:r>
            <a:r>
              <a:rPr lang="en-US" altLang="zh-CN" smtClean="0">
                <a:latin typeface="Times New Roman" panose="02020603050405020304" pitchFamily="18" charset="0"/>
                <a:ea typeface="宋体" charset="-122"/>
                <a:cs typeface="Times New Roman" panose="02020603050405020304" pitchFamily="18" charset="0"/>
              </a:rPr>
              <a:t>Graphics</a:t>
            </a:r>
            <a:r>
              <a:rPr lang="zh-CN" altLang="en-US" smtClean="0">
                <a:latin typeface="宋体" pitchFamily="2" charset="-122"/>
                <a:ea typeface="宋体" charset="-122"/>
              </a:rPr>
              <a:t>绘图</a:t>
            </a:r>
            <a:r>
              <a:rPr lang="en-US" altLang="zh-CN" smtClean="0">
                <a:latin typeface="宋体" pitchFamily="2" charset="-122"/>
                <a:ea typeface="宋体" charset="-122"/>
              </a:rPr>
              <a:t>(3)</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17</a:t>
            </a:fld>
            <a:endParaRPr lang="en-US" altLang="zh-CN"/>
          </a:p>
        </p:txBody>
      </p:sp>
      <p:sp>
        <p:nvSpPr>
          <p:cNvPr id="5" name="Text Box 3"/>
          <p:cNvSpPr txBox="1">
            <a:spLocks noChangeArrowheads="1"/>
          </p:cNvSpPr>
          <p:nvPr/>
        </p:nvSpPr>
        <p:spPr bwMode="auto">
          <a:xfrm>
            <a:off x="152400" y="2322255"/>
            <a:ext cx="5029200" cy="286232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200">
                <a:solidFill>
                  <a:srgbClr val="CC0066"/>
                </a:solidFill>
                <a:latin typeface="Times New Roman" pitchFamily="18" charset="0"/>
              </a:defRPr>
            </a:lvl1pPr>
            <a:lvl2pPr marL="742950" indent="-285750" eaLnBrk="0" hangingPunct="0">
              <a:defRPr sz="3200">
                <a:solidFill>
                  <a:srgbClr val="CC0066"/>
                </a:solidFill>
                <a:latin typeface="Times New Roman" pitchFamily="18" charset="0"/>
              </a:defRPr>
            </a:lvl2pPr>
            <a:lvl3pPr marL="1143000" indent="-228600" eaLnBrk="0" hangingPunct="0">
              <a:defRPr sz="3200">
                <a:solidFill>
                  <a:srgbClr val="CC0066"/>
                </a:solidFill>
                <a:latin typeface="Times New Roman" pitchFamily="18" charset="0"/>
              </a:defRPr>
            </a:lvl3pPr>
            <a:lvl4pPr marL="1600200" indent="-228600" eaLnBrk="0" hangingPunct="0">
              <a:defRPr sz="3200">
                <a:solidFill>
                  <a:srgbClr val="CC0066"/>
                </a:solidFill>
                <a:latin typeface="Times New Roman" pitchFamily="18" charset="0"/>
              </a:defRPr>
            </a:lvl4pPr>
            <a:lvl5pPr marL="2057400" indent="-228600" eaLnBrk="0" hangingPunct="0">
              <a:defRPr sz="3200">
                <a:solidFill>
                  <a:srgbClr val="CC0066"/>
                </a:solidFill>
                <a:latin typeface="Times New Roman" pitchFamily="18" charset="0"/>
              </a:defRPr>
            </a:lvl5pPr>
            <a:lvl6pPr marL="2514600" indent="-228600" eaLnBrk="0" fontAlgn="base" hangingPunct="0">
              <a:spcBef>
                <a:spcPct val="0"/>
              </a:spcBef>
              <a:spcAft>
                <a:spcPct val="0"/>
              </a:spcAft>
              <a:defRPr sz="3200">
                <a:solidFill>
                  <a:srgbClr val="CC0066"/>
                </a:solidFill>
                <a:latin typeface="Times New Roman" pitchFamily="18" charset="0"/>
              </a:defRPr>
            </a:lvl6pPr>
            <a:lvl7pPr marL="2971800" indent="-228600" eaLnBrk="0" fontAlgn="base" hangingPunct="0">
              <a:spcBef>
                <a:spcPct val="0"/>
              </a:spcBef>
              <a:spcAft>
                <a:spcPct val="0"/>
              </a:spcAft>
              <a:defRPr sz="3200">
                <a:solidFill>
                  <a:srgbClr val="CC0066"/>
                </a:solidFill>
                <a:latin typeface="Times New Roman" pitchFamily="18" charset="0"/>
              </a:defRPr>
            </a:lvl7pPr>
            <a:lvl8pPr marL="3429000" indent="-228600" eaLnBrk="0" fontAlgn="base" hangingPunct="0">
              <a:spcBef>
                <a:spcPct val="0"/>
              </a:spcBef>
              <a:spcAft>
                <a:spcPct val="0"/>
              </a:spcAft>
              <a:defRPr sz="3200">
                <a:solidFill>
                  <a:srgbClr val="CC0066"/>
                </a:solidFill>
                <a:latin typeface="Times New Roman" pitchFamily="18" charset="0"/>
              </a:defRPr>
            </a:lvl8pPr>
            <a:lvl9pPr marL="3886200" indent="-228600" eaLnBrk="0" fontAlgn="base" hangingPunct="0">
              <a:spcBef>
                <a:spcPct val="0"/>
              </a:spcBef>
              <a:spcAft>
                <a:spcPct val="0"/>
              </a:spcAft>
              <a:defRPr sz="3200">
                <a:solidFill>
                  <a:srgbClr val="CC0066"/>
                </a:solidFill>
                <a:latin typeface="Times New Roman" pitchFamily="18" charset="0"/>
              </a:defRPr>
            </a:lvl9pPr>
          </a:lstStyle>
          <a:p>
            <a:pPr eaLnBrk="1" hangingPunct="1">
              <a:spcBef>
                <a:spcPts val="0"/>
              </a:spcBef>
              <a:buNone/>
            </a:pPr>
            <a:r>
              <a:rPr kumimoji="1" lang="en-US" altLang="zh-CN" sz="2000" b="1" smtClean="0">
                <a:solidFill>
                  <a:schemeClr val="tx1"/>
                </a:solidFill>
                <a:ea typeface="宋体" charset="-122"/>
                <a:cs typeface="Times New Roman" pitchFamily="18" charset="0"/>
              </a:rPr>
              <a:t>int xValues[]={109, 70, 63, 109};</a:t>
            </a:r>
          </a:p>
          <a:p>
            <a:pPr eaLnBrk="1" hangingPunct="1">
              <a:spcBef>
                <a:spcPts val="0"/>
              </a:spcBef>
              <a:buNone/>
            </a:pPr>
            <a:r>
              <a:rPr kumimoji="1" lang="en-US" altLang="zh-CN" sz="2000" b="1" smtClean="0">
                <a:solidFill>
                  <a:schemeClr val="tx1"/>
                </a:solidFill>
                <a:ea typeface="宋体" charset="-122"/>
                <a:cs typeface="Times New Roman" pitchFamily="18" charset="0"/>
              </a:rPr>
              <a:t>int yValues[]={290, 278, 308, 321};</a:t>
            </a:r>
          </a:p>
          <a:p>
            <a:pPr eaLnBrk="1" hangingPunct="1">
              <a:spcBef>
                <a:spcPts val="0"/>
              </a:spcBef>
              <a:buNone/>
            </a:pPr>
            <a:r>
              <a:rPr kumimoji="1" lang="en-US" altLang="zh-CN" sz="2000" b="1" smtClean="0">
                <a:solidFill>
                  <a:schemeClr val="tx1"/>
                </a:solidFill>
                <a:ea typeface="宋体" charset="-122"/>
                <a:cs typeface="Times New Roman" pitchFamily="18" charset="0"/>
              </a:rPr>
              <a:t>g.fillPolygon(xValues, yValues, 4);     //</a:t>
            </a:r>
            <a:r>
              <a:rPr kumimoji="1" lang="zh-CN" altLang="en-US" sz="2000" b="1" smtClean="0">
                <a:solidFill>
                  <a:schemeClr val="tx1"/>
                </a:solidFill>
                <a:ea typeface="宋体" charset="-122"/>
                <a:cs typeface="Times New Roman" pitchFamily="18" charset="0"/>
              </a:rPr>
              <a:t>绘制实心多边形</a:t>
            </a:r>
          </a:p>
          <a:p>
            <a:pPr eaLnBrk="1" hangingPunct="1">
              <a:spcBef>
                <a:spcPts val="0"/>
              </a:spcBef>
              <a:buNone/>
            </a:pPr>
            <a:endParaRPr kumimoji="1" lang="zh-CN" altLang="en-US" sz="2000" b="1" smtClean="0">
              <a:solidFill>
                <a:schemeClr val="tx1"/>
              </a:solidFill>
              <a:ea typeface="宋体" charset="-122"/>
              <a:cs typeface="Times New Roman" pitchFamily="18" charset="0"/>
            </a:endParaRPr>
          </a:p>
          <a:p>
            <a:pPr eaLnBrk="1" hangingPunct="1">
              <a:spcBef>
                <a:spcPts val="0"/>
              </a:spcBef>
              <a:buNone/>
            </a:pPr>
            <a:r>
              <a:rPr kumimoji="1" lang="en-US" altLang="zh-CN" sz="2000" b="1" smtClean="0">
                <a:solidFill>
                  <a:schemeClr val="tx1"/>
                </a:solidFill>
                <a:ea typeface="宋体" charset="-122"/>
                <a:cs typeface="Times New Roman" pitchFamily="18" charset="0"/>
              </a:rPr>
              <a:t>int xValues2[]={259, 305, 295, 259};</a:t>
            </a:r>
          </a:p>
          <a:p>
            <a:pPr eaLnBrk="1" hangingPunct="1">
              <a:spcBef>
                <a:spcPts val="0"/>
              </a:spcBef>
              <a:buNone/>
            </a:pPr>
            <a:r>
              <a:rPr kumimoji="1" lang="en-US" altLang="zh-CN" sz="2000" b="1" smtClean="0">
                <a:solidFill>
                  <a:schemeClr val="tx1"/>
                </a:solidFill>
                <a:ea typeface="宋体" charset="-122"/>
                <a:cs typeface="Times New Roman" pitchFamily="18" charset="0"/>
              </a:rPr>
              <a:t>int yValues2[]={290, 308, 332, 321};</a:t>
            </a:r>
          </a:p>
          <a:p>
            <a:pPr eaLnBrk="1" hangingPunct="1">
              <a:spcBef>
                <a:spcPts val="0"/>
              </a:spcBef>
              <a:buNone/>
            </a:pPr>
            <a:r>
              <a:rPr kumimoji="1" lang="en-US" altLang="zh-CN" sz="2000" b="1" smtClean="0">
                <a:solidFill>
                  <a:schemeClr val="tx1"/>
                </a:solidFill>
                <a:ea typeface="宋体" charset="-122"/>
                <a:cs typeface="Times New Roman" pitchFamily="18" charset="0"/>
              </a:rPr>
              <a:t>g.fillPolygon(xValues2, yValues2, 4);   //</a:t>
            </a:r>
            <a:r>
              <a:rPr kumimoji="1" lang="zh-CN" altLang="en-US" sz="2000" b="1" smtClean="0">
                <a:solidFill>
                  <a:schemeClr val="tx1"/>
                </a:solidFill>
                <a:ea typeface="宋体" charset="-122"/>
                <a:cs typeface="Times New Roman" pitchFamily="18" charset="0"/>
              </a:rPr>
              <a:t>绘制实心多边形 </a:t>
            </a:r>
            <a:endParaRPr kumimoji="1" lang="en-US" altLang="zh-CN" sz="2000" b="1">
              <a:solidFill>
                <a:schemeClr val="tx1"/>
              </a:solidFill>
              <a:ea typeface="宋体" charset="-122"/>
              <a:cs typeface="Times New Roman" pitchFamily="18" charset="0"/>
            </a:endParaRPr>
          </a:p>
        </p:txBody>
      </p:sp>
      <p:pic>
        <p:nvPicPr>
          <p:cNvPr id="7" name="图片 6" descr="无标题.jpg"/>
          <p:cNvPicPr>
            <a:picLocks noChangeAspect="1"/>
          </p:cNvPicPr>
          <p:nvPr/>
        </p:nvPicPr>
        <p:blipFill>
          <a:blip r:embed="rId2" cstate="print"/>
          <a:stretch>
            <a:fillRect/>
          </a:stretch>
        </p:blipFill>
        <p:spPr>
          <a:xfrm>
            <a:off x="5328000" y="1403999"/>
            <a:ext cx="3663600" cy="4545215"/>
          </a:xfrm>
          <a:prstGeom prst="rect">
            <a:avLst/>
          </a:prstGeom>
        </p:spPr>
      </p:pic>
    </p:spTree>
    <p:extLst>
      <p:ext uri="{BB962C8B-B14F-4D97-AF65-F5344CB8AC3E}">
        <p14:creationId xmlns:p14="http://schemas.microsoft.com/office/powerpoint/2010/main" val="263676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anose="02020603050405020304" pitchFamily="18" charset="0"/>
                <a:ea typeface="宋体" charset="-122"/>
                <a:cs typeface="Times New Roman" panose="02020603050405020304" pitchFamily="18" charset="0"/>
              </a:rPr>
              <a:t>用</a:t>
            </a:r>
            <a:r>
              <a:rPr lang="en-US" altLang="zh-CN" smtClean="0">
                <a:latin typeface="Times New Roman" panose="02020603050405020304" pitchFamily="18" charset="0"/>
                <a:ea typeface="宋体" charset="-122"/>
                <a:cs typeface="Times New Roman" panose="02020603050405020304" pitchFamily="18" charset="0"/>
              </a:rPr>
              <a:t>Graphics</a:t>
            </a:r>
            <a:r>
              <a:rPr lang="zh-CN" altLang="en-US" smtClean="0">
                <a:latin typeface="宋体" pitchFamily="2" charset="-122"/>
                <a:ea typeface="宋体" charset="-122"/>
              </a:rPr>
              <a:t>绘图</a:t>
            </a:r>
            <a:r>
              <a:rPr lang="en-US" altLang="zh-CN" smtClean="0">
                <a:latin typeface="宋体" pitchFamily="2" charset="-122"/>
                <a:ea typeface="宋体" charset="-122"/>
              </a:rPr>
              <a:t>(4)</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18</a:t>
            </a:fld>
            <a:endParaRPr lang="en-US" altLang="zh-CN"/>
          </a:p>
        </p:txBody>
      </p:sp>
      <p:sp>
        <p:nvSpPr>
          <p:cNvPr id="5" name="Text Box 3"/>
          <p:cNvSpPr txBox="1">
            <a:spLocks noChangeArrowheads="1"/>
          </p:cNvSpPr>
          <p:nvPr/>
        </p:nvSpPr>
        <p:spPr bwMode="auto">
          <a:xfrm>
            <a:off x="152400" y="2160925"/>
            <a:ext cx="5029200" cy="3477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200">
                <a:solidFill>
                  <a:srgbClr val="CC0066"/>
                </a:solidFill>
                <a:latin typeface="Times New Roman" pitchFamily="18" charset="0"/>
              </a:defRPr>
            </a:lvl1pPr>
            <a:lvl2pPr marL="742950" indent="-285750" eaLnBrk="0" hangingPunct="0">
              <a:defRPr sz="3200">
                <a:solidFill>
                  <a:srgbClr val="CC0066"/>
                </a:solidFill>
                <a:latin typeface="Times New Roman" pitchFamily="18" charset="0"/>
              </a:defRPr>
            </a:lvl2pPr>
            <a:lvl3pPr marL="1143000" indent="-228600" eaLnBrk="0" hangingPunct="0">
              <a:defRPr sz="3200">
                <a:solidFill>
                  <a:srgbClr val="CC0066"/>
                </a:solidFill>
                <a:latin typeface="Times New Roman" pitchFamily="18" charset="0"/>
              </a:defRPr>
            </a:lvl3pPr>
            <a:lvl4pPr marL="1600200" indent="-228600" eaLnBrk="0" hangingPunct="0">
              <a:defRPr sz="3200">
                <a:solidFill>
                  <a:srgbClr val="CC0066"/>
                </a:solidFill>
                <a:latin typeface="Times New Roman" pitchFamily="18" charset="0"/>
              </a:defRPr>
            </a:lvl4pPr>
            <a:lvl5pPr marL="2057400" indent="-228600" eaLnBrk="0" hangingPunct="0">
              <a:defRPr sz="3200">
                <a:solidFill>
                  <a:srgbClr val="CC0066"/>
                </a:solidFill>
                <a:latin typeface="Times New Roman" pitchFamily="18" charset="0"/>
              </a:defRPr>
            </a:lvl5pPr>
            <a:lvl6pPr marL="2514600" indent="-228600" eaLnBrk="0" fontAlgn="base" hangingPunct="0">
              <a:spcBef>
                <a:spcPct val="0"/>
              </a:spcBef>
              <a:spcAft>
                <a:spcPct val="0"/>
              </a:spcAft>
              <a:defRPr sz="3200">
                <a:solidFill>
                  <a:srgbClr val="CC0066"/>
                </a:solidFill>
                <a:latin typeface="Times New Roman" pitchFamily="18" charset="0"/>
              </a:defRPr>
            </a:lvl6pPr>
            <a:lvl7pPr marL="2971800" indent="-228600" eaLnBrk="0" fontAlgn="base" hangingPunct="0">
              <a:spcBef>
                <a:spcPct val="0"/>
              </a:spcBef>
              <a:spcAft>
                <a:spcPct val="0"/>
              </a:spcAft>
              <a:defRPr sz="3200">
                <a:solidFill>
                  <a:srgbClr val="CC0066"/>
                </a:solidFill>
                <a:latin typeface="Times New Roman" pitchFamily="18" charset="0"/>
              </a:defRPr>
            </a:lvl7pPr>
            <a:lvl8pPr marL="3429000" indent="-228600" eaLnBrk="0" fontAlgn="base" hangingPunct="0">
              <a:spcBef>
                <a:spcPct val="0"/>
              </a:spcBef>
              <a:spcAft>
                <a:spcPct val="0"/>
              </a:spcAft>
              <a:defRPr sz="3200">
                <a:solidFill>
                  <a:srgbClr val="CC0066"/>
                </a:solidFill>
                <a:latin typeface="Times New Roman" pitchFamily="18" charset="0"/>
              </a:defRPr>
            </a:lvl8pPr>
            <a:lvl9pPr marL="3886200" indent="-228600" eaLnBrk="0" fontAlgn="base" hangingPunct="0">
              <a:spcBef>
                <a:spcPct val="0"/>
              </a:spcBef>
              <a:spcAft>
                <a:spcPct val="0"/>
              </a:spcAft>
              <a:defRPr sz="3200">
                <a:solidFill>
                  <a:srgbClr val="CC0066"/>
                </a:solidFill>
                <a:latin typeface="Times New Roman" pitchFamily="18" charset="0"/>
              </a:defRPr>
            </a:lvl9pPr>
          </a:lstStyle>
          <a:p>
            <a:pPr eaLnBrk="1" hangingPunct="1">
              <a:spcBef>
                <a:spcPts val="0"/>
              </a:spcBef>
              <a:buNone/>
            </a:pPr>
            <a:r>
              <a:rPr kumimoji="1" lang="en-US" altLang="zh-CN" sz="2000" b="1" smtClean="0">
                <a:solidFill>
                  <a:schemeClr val="tx1"/>
                </a:solidFill>
                <a:ea typeface="宋体" charset="-122"/>
                <a:cs typeface="Times New Roman" pitchFamily="18" charset="0"/>
              </a:rPr>
              <a:t>g.setColor(Color.WHITE);   //</a:t>
            </a:r>
            <a:r>
              <a:rPr kumimoji="1" lang="zh-CN" altLang="en-US" sz="2000" b="1" smtClean="0">
                <a:solidFill>
                  <a:schemeClr val="tx1"/>
                </a:solidFill>
                <a:ea typeface="宋体" charset="-122"/>
                <a:cs typeface="Times New Roman" pitchFamily="18" charset="0"/>
              </a:rPr>
              <a:t>设置当前颜色</a:t>
            </a:r>
          </a:p>
          <a:p>
            <a:pPr eaLnBrk="1" hangingPunct="1">
              <a:spcBef>
                <a:spcPts val="0"/>
              </a:spcBef>
              <a:buNone/>
            </a:pPr>
            <a:r>
              <a:rPr kumimoji="1" lang="en-US" altLang="zh-CN" sz="2000" b="1" smtClean="0">
                <a:solidFill>
                  <a:schemeClr val="tx1"/>
                </a:solidFill>
                <a:ea typeface="宋体" charset="-122"/>
                <a:cs typeface="Times New Roman" pitchFamily="18" charset="0"/>
              </a:rPr>
              <a:t>g.fillOval(41, 271, 40, 40);   //</a:t>
            </a:r>
            <a:r>
              <a:rPr kumimoji="1" lang="zh-CN" altLang="en-US" sz="2000" b="1" smtClean="0">
                <a:solidFill>
                  <a:schemeClr val="tx1"/>
                </a:solidFill>
                <a:ea typeface="宋体" charset="-122"/>
                <a:cs typeface="Times New Roman" pitchFamily="18" charset="0"/>
              </a:rPr>
              <a:t>绘制实心椭圆</a:t>
            </a:r>
          </a:p>
          <a:p>
            <a:pPr eaLnBrk="1" hangingPunct="1">
              <a:spcBef>
                <a:spcPts val="0"/>
              </a:spcBef>
              <a:buNone/>
            </a:pPr>
            <a:r>
              <a:rPr kumimoji="1" lang="en-US" altLang="zh-CN" sz="2000" b="1" smtClean="0">
                <a:solidFill>
                  <a:schemeClr val="tx1"/>
                </a:solidFill>
                <a:ea typeface="宋体" charset="-122"/>
                <a:cs typeface="Times New Roman" pitchFamily="18" charset="0"/>
              </a:rPr>
              <a:t>g.fillOval(292, 305, 40, 40);  //</a:t>
            </a:r>
            <a:r>
              <a:rPr kumimoji="1" lang="zh-CN" altLang="en-US" sz="2000" b="1" smtClean="0">
                <a:solidFill>
                  <a:schemeClr val="tx1"/>
                </a:solidFill>
                <a:ea typeface="宋体" charset="-122"/>
                <a:cs typeface="Times New Roman" pitchFamily="18" charset="0"/>
              </a:rPr>
              <a:t>绘制实心椭圆</a:t>
            </a:r>
          </a:p>
          <a:p>
            <a:pPr eaLnBrk="1" hangingPunct="1">
              <a:spcBef>
                <a:spcPts val="0"/>
              </a:spcBef>
              <a:buNone/>
            </a:pPr>
            <a:r>
              <a:rPr kumimoji="1" lang="en-US" altLang="zh-CN" sz="2000" b="1" smtClean="0">
                <a:solidFill>
                  <a:schemeClr val="tx1"/>
                </a:solidFill>
                <a:ea typeface="宋体" charset="-122"/>
                <a:cs typeface="Times New Roman" pitchFamily="18" charset="0"/>
              </a:rPr>
              <a:t>g.fillOval(173, 402, 20, 20);  //</a:t>
            </a:r>
            <a:r>
              <a:rPr kumimoji="1" lang="zh-CN" altLang="en-US" sz="2000" b="1" smtClean="0">
                <a:solidFill>
                  <a:schemeClr val="tx1"/>
                </a:solidFill>
                <a:ea typeface="宋体" charset="-122"/>
                <a:cs typeface="Times New Roman" pitchFamily="18" charset="0"/>
              </a:rPr>
              <a:t>绘制实心椭圆</a:t>
            </a:r>
          </a:p>
          <a:p>
            <a:pPr eaLnBrk="1" hangingPunct="1">
              <a:spcBef>
                <a:spcPts val="0"/>
              </a:spcBef>
              <a:buNone/>
            </a:pPr>
            <a:r>
              <a:rPr kumimoji="1" lang="en-US" altLang="zh-CN" sz="2000" b="1" smtClean="0">
                <a:solidFill>
                  <a:schemeClr val="tx1"/>
                </a:solidFill>
                <a:ea typeface="宋体" charset="-122"/>
                <a:cs typeface="Times New Roman" pitchFamily="18" charset="0"/>
              </a:rPr>
              <a:t>g.fillOval(90,405, 90, 25);    //</a:t>
            </a:r>
            <a:r>
              <a:rPr kumimoji="1" lang="zh-CN" altLang="en-US" sz="2000" b="1" smtClean="0">
                <a:solidFill>
                  <a:schemeClr val="tx1"/>
                </a:solidFill>
                <a:ea typeface="宋体" charset="-122"/>
                <a:cs typeface="Times New Roman" pitchFamily="18" charset="0"/>
              </a:rPr>
              <a:t>绘制实心椭圆</a:t>
            </a:r>
          </a:p>
          <a:p>
            <a:pPr eaLnBrk="1" hangingPunct="1">
              <a:spcBef>
                <a:spcPts val="0"/>
              </a:spcBef>
              <a:buNone/>
            </a:pPr>
            <a:r>
              <a:rPr kumimoji="1" lang="en-US" altLang="zh-CN" sz="2000" b="1" smtClean="0">
                <a:solidFill>
                  <a:schemeClr val="tx1"/>
                </a:solidFill>
                <a:ea typeface="宋体" charset="-122"/>
                <a:cs typeface="Times New Roman" pitchFamily="18" charset="0"/>
              </a:rPr>
              <a:t>g.fillOval(186,405, 90, 25);   //</a:t>
            </a:r>
            <a:r>
              <a:rPr kumimoji="1" lang="zh-CN" altLang="en-US" sz="2000" b="1" smtClean="0">
                <a:solidFill>
                  <a:schemeClr val="tx1"/>
                </a:solidFill>
                <a:ea typeface="宋体" charset="-122"/>
                <a:cs typeface="Times New Roman" pitchFamily="18" charset="0"/>
              </a:rPr>
              <a:t>绘制实心椭圆</a:t>
            </a:r>
          </a:p>
          <a:p>
            <a:pPr eaLnBrk="1" hangingPunct="1">
              <a:spcBef>
                <a:spcPts val="0"/>
              </a:spcBef>
              <a:buNone/>
            </a:pPr>
            <a:r>
              <a:rPr kumimoji="1" lang="en-US" altLang="zh-CN" sz="2000" b="1" smtClean="0">
                <a:solidFill>
                  <a:schemeClr val="tx1"/>
                </a:solidFill>
                <a:ea typeface="宋体" charset="-122"/>
                <a:cs typeface="Times New Roman" pitchFamily="18" charset="0"/>
              </a:rPr>
              <a:t>g.setColor(Color.BLACK);  //</a:t>
            </a:r>
            <a:r>
              <a:rPr kumimoji="1" lang="zh-CN" altLang="en-US" sz="2000" b="1" smtClean="0">
                <a:solidFill>
                  <a:schemeClr val="tx1"/>
                </a:solidFill>
                <a:ea typeface="宋体" charset="-122"/>
                <a:cs typeface="Times New Roman" pitchFamily="18" charset="0"/>
              </a:rPr>
              <a:t>设置当前颜色</a:t>
            </a:r>
          </a:p>
          <a:p>
            <a:pPr eaLnBrk="1" hangingPunct="1">
              <a:spcBef>
                <a:spcPts val="0"/>
              </a:spcBef>
              <a:buNone/>
            </a:pPr>
            <a:r>
              <a:rPr kumimoji="1" lang="en-US" altLang="zh-CN" sz="2000" b="1" smtClean="0">
                <a:solidFill>
                  <a:schemeClr val="tx1"/>
                </a:solidFill>
                <a:ea typeface="宋体" charset="-122"/>
                <a:cs typeface="Times New Roman" pitchFamily="18" charset="0"/>
              </a:rPr>
              <a:t>g.drawOval(41, 271, 40, 40); //</a:t>
            </a:r>
            <a:r>
              <a:rPr kumimoji="1" lang="zh-CN" altLang="en-US" sz="2000" b="1" smtClean="0">
                <a:solidFill>
                  <a:schemeClr val="tx1"/>
                </a:solidFill>
                <a:ea typeface="宋体" charset="-122"/>
                <a:cs typeface="Times New Roman" pitchFamily="18" charset="0"/>
              </a:rPr>
              <a:t>绘制空心椭圆</a:t>
            </a:r>
          </a:p>
          <a:p>
            <a:pPr eaLnBrk="1" hangingPunct="1">
              <a:spcBef>
                <a:spcPts val="0"/>
              </a:spcBef>
              <a:buNone/>
            </a:pPr>
            <a:r>
              <a:rPr kumimoji="1" lang="en-US" altLang="zh-CN" sz="2000" b="1" smtClean="0">
                <a:solidFill>
                  <a:schemeClr val="tx1"/>
                </a:solidFill>
                <a:ea typeface="宋体" charset="-122"/>
                <a:cs typeface="Times New Roman" pitchFamily="18" charset="0"/>
              </a:rPr>
              <a:t>g.drawOval(292, 305, 40, 40); </a:t>
            </a:r>
            <a:r>
              <a:rPr kumimoji="1" lang="en-US" altLang="zh-CN" sz="1800" b="1" smtClean="0">
                <a:solidFill>
                  <a:schemeClr val="tx1"/>
                </a:solidFill>
                <a:ea typeface="宋体" charset="-122"/>
                <a:cs typeface="Times New Roman" pitchFamily="18" charset="0"/>
              </a:rPr>
              <a:t>//</a:t>
            </a:r>
            <a:r>
              <a:rPr kumimoji="1" lang="zh-CN" altLang="en-US" sz="1800" b="1" smtClean="0">
                <a:solidFill>
                  <a:schemeClr val="tx1"/>
                </a:solidFill>
                <a:ea typeface="宋体" charset="-122"/>
                <a:cs typeface="Times New Roman" pitchFamily="18" charset="0"/>
              </a:rPr>
              <a:t>绘制空心椭圆</a:t>
            </a:r>
          </a:p>
          <a:p>
            <a:pPr eaLnBrk="1" hangingPunct="1">
              <a:spcBef>
                <a:spcPts val="0"/>
              </a:spcBef>
              <a:buNone/>
            </a:pPr>
            <a:r>
              <a:rPr kumimoji="1" lang="en-US" altLang="zh-CN" sz="2000" b="1" smtClean="0">
                <a:solidFill>
                  <a:schemeClr val="tx1"/>
                </a:solidFill>
                <a:ea typeface="宋体" charset="-122"/>
                <a:cs typeface="Times New Roman" pitchFamily="18" charset="0"/>
              </a:rPr>
              <a:t>g.drawOval(90,405, 90, 25);  //</a:t>
            </a:r>
            <a:r>
              <a:rPr kumimoji="1" lang="zh-CN" altLang="en-US" sz="2000" b="1" smtClean="0">
                <a:solidFill>
                  <a:schemeClr val="tx1"/>
                </a:solidFill>
                <a:ea typeface="宋体" charset="-122"/>
                <a:cs typeface="Times New Roman" pitchFamily="18" charset="0"/>
              </a:rPr>
              <a:t>绘制空心椭圆</a:t>
            </a:r>
          </a:p>
          <a:p>
            <a:pPr eaLnBrk="1" hangingPunct="1">
              <a:spcBef>
                <a:spcPts val="0"/>
              </a:spcBef>
              <a:buNone/>
            </a:pPr>
            <a:r>
              <a:rPr kumimoji="1" lang="en-US" altLang="zh-CN" sz="2000" b="1" smtClean="0">
                <a:solidFill>
                  <a:schemeClr val="tx1"/>
                </a:solidFill>
                <a:ea typeface="宋体" charset="-122"/>
                <a:cs typeface="Times New Roman" pitchFamily="18" charset="0"/>
              </a:rPr>
              <a:t>g.drawOval(186,405, 90, 25); </a:t>
            </a:r>
            <a:r>
              <a:rPr kumimoji="1" lang="en-US" altLang="zh-CN" sz="1800" b="1" smtClean="0">
                <a:solidFill>
                  <a:schemeClr val="tx1"/>
                </a:solidFill>
                <a:ea typeface="宋体" charset="-122"/>
                <a:cs typeface="Times New Roman" pitchFamily="18" charset="0"/>
              </a:rPr>
              <a:t>//</a:t>
            </a:r>
            <a:r>
              <a:rPr kumimoji="1" lang="zh-CN" altLang="en-US" sz="1800" b="1" smtClean="0">
                <a:solidFill>
                  <a:schemeClr val="tx1"/>
                </a:solidFill>
                <a:ea typeface="宋体" charset="-122"/>
                <a:cs typeface="Times New Roman" pitchFamily="18" charset="0"/>
              </a:rPr>
              <a:t>绘制空心椭圆</a:t>
            </a:r>
            <a:endParaRPr kumimoji="1" lang="en-US" altLang="zh-CN" sz="1800" b="1">
              <a:solidFill>
                <a:schemeClr val="tx1"/>
              </a:solidFill>
              <a:ea typeface="宋体" charset="-122"/>
              <a:cs typeface="Times New Roman" pitchFamily="18" charset="0"/>
            </a:endParaRPr>
          </a:p>
        </p:txBody>
      </p:sp>
      <p:pic>
        <p:nvPicPr>
          <p:cNvPr id="6" name="图片 5" descr="无标题.jpg"/>
          <p:cNvPicPr>
            <a:picLocks noChangeAspect="1"/>
          </p:cNvPicPr>
          <p:nvPr/>
        </p:nvPicPr>
        <p:blipFill>
          <a:blip r:embed="rId2" cstate="print"/>
          <a:stretch>
            <a:fillRect/>
          </a:stretch>
        </p:blipFill>
        <p:spPr>
          <a:xfrm>
            <a:off x="5328000" y="1404000"/>
            <a:ext cx="3654272" cy="4536000"/>
          </a:xfrm>
          <a:prstGeom prst="rect">
            <a:avLst/>
          </a:prstGeom>
        </p:spPr>
      </p:pic>
    </p:spTree>
    <p:extLst>
      <p:ext uri="{BB962C8B-B14F-4D97-AF65-F5344CB8AC3E}">
        <p14:creationId xmlns:p14="http://schemas.microsoft.com/office/powerpoint/2010/main" val="263676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anose="02020603050405020304" pitchFamily="18" charset="0"/>
                <a:ea typeface="宋体" charset="-122"/>
                <a:cs typeface="Times New Roman" panose="02020603050405020304" pitchFamily="18" charset="0"/>
              </a:rPr>
              <a:t>用</a:t>
            </a:r>
            <a:r>
              <a:rPr lang="en-US" altLang="zh-CN" smtClean="0">
                <a:latin typeface="Times New Roman" panose="02020603050405020304" pitchFamily="18" charset="0"/>
                <a:ea typeface="宋体" charset="-122"/>
                <a:cs typeface="Times New Roman" panose="02020603050405020304" pitchFamily="18" charset="0"/>
              </a:rPr>
              <a:t>Graphics</a:t>
            </a:r>
            <a:r>
              <a:rPr lang="zh-CN" altLang="en-US" smtClean="0">
                <a:latin typeface="宋体" pitchFamily="2" charset="-122"/>
                <a:ea typeface="宋体" charset="-122"/>
              </a:rPr>
              <a:t>绘图</a:t>
            </a:r>
            <a:r>
              <a:rPr lang="en-US" altLang="zh-CN" smtClean="0">
                <a:latin typeface="宋体" pitchFamily="2" charset="-122"/>
                <a:ea typeface="宋体" charset="-122"/>
              </a:rPr>
              <a:t>(5)</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19</a:t>
            </a:fld>
            <a:endParaRPr lang="en-US" altLang="zh-CN"/>
          </a:p>
        </p:txBody>
      </p:sp>
      <p:sp>
        <p:nvSpPr>
          <p:cNvPr id="5" name="Text Box 3"/>
          <p:cNvSpPr txBox="1">
            <a:spLocks noChangeArrowheads="1"/>
          </p:cNvSpPr>
          <p:nvPr/>
        </p:nvSpPr>
        <p:spPr bwMode="auto">
          <a:xfrm>
            <a:off x="152400" y="1926372"/>
            <a:ext cx="5029200" cy="40934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200">
                <a:solidFill>
                  <a:srgbClr val="CC0066"/>
                </a:solidFill>
                <a:latin typeface="Times New Roman" pitchFamily="18" charset="0"/>
              </a:defRPr>
            </a:lvl1pPr>
            <a:lvl2pPr marL="742950" indent="-285750" eaLnBrk="0" hangingPunct="0">
              <a:defRPr sz="3200">
                <a:solidFill>
                  <a:srgbClr val="CC0066"/>
                </a:solidFill>
                <a:latin typeface="Times New Roman" pitchFamily="18" charset="0"/>
              </a:defRPr>
            </a:lvl2pPr>
            <a:lvl3pPr marL="1143000" indent="-228600" eaLnBrk="0" hangingPunct="0">
              <a:defRPr sz="3200">
                <a:solidFill>
                  <a:srgbClr val="CC0066"/>
                </a:solidFill>
                <a:latin typeface="Times New Roman" pitchFamily="18" charset="0"/>
              </a:defRPr>
            </a:lvl3pPr>
            <a:lvl4pPr marL="1600200" indent="-228600" eaLnBrk="0" hangingPunct="0">
              <a:defRPr sz="3200">
                <a:solidFill>
                  <a:srgbClr val="CC0066"/>
                </a:solidFill>
                <a:latin typeface="Times New Roman" pitchFamily="18" charset="0"/>
              </a:defRPr>
            </a:lvl4pPr>
            <a:lvl5pPr marL="2057400" indent="-228600" eaLnBrk="0" hangingPunct="0">
              <a:defRPr sz="3200">
                <a:solidFill>
                  <a:srgbClr val="CC0066"/>
                </a:solidFill>
                <a:latin typeface="Times New Roman" pitchFamily="18" charset="0"/>
              </a:defRPr>
            </a:lvl5pPr>
            <a:lvl6pPr marL="2514600" indent="-228600" eaLnBrk="0" fontAlgn="base" hangingPunct="0">
              <a:spcBef>
                <a:spcPct val="0"/>
              </a:spcBef>
              <a:spcAft>
                <a:spcPct val="0"/>
              </a:spcAft>
              <a:defRPr sz="3200">
                <a:solidFill>
                  <a:srgbClr val="CC0066"/>
                </a:solidFill>
                <a:latin typeface="Times New Roman" pitchFamily="18" charset="0"/>
              </a:defRPr>
            </a:lvl6pPr>
            <a:lvl7pPr marL="2971800" indent="-228600" eaLnBrk="0" fontAlgn="base" hangingPunct="0">
              <a:spcBef>
                <a:spcPct val="0"/>
              </a:spcBef>
              <a:spcAft>
                <a:spcPct val="0"/>
              </a:spcAft>
              <a:defRPr sz="3200">
                <a:solidFill>
                  <a:srgbClr val="CC0066"/>
                </a:solidFill>
                <a:latin typeface="Times New Roman" pitchFamily="18" charset="0"/>
              </a:defRPr>
            </a:lvl7pPr>
            <a:lvl8pPr marL="3429000" indent="-228600" eaLnBrk="0" fontAlgn="base" hangingPunct="0">
              <a:spcBef>
                <a:spcPct val="0"/>
              </a:spcBef>
              <a:spcAft>
                <a:spcPct val="0"/>
              </a:spcAft>
              <a:defRPr sz="3200">
                <a:solidFill>
                  <a:srgbClr val="CC0066"/>
                </a:solidFill>
                <a:latin typeface="Times New Roman" pitchFamily="18" charset="0"/>
              </a:defRPr>
            </a:lvl8pPr>
            <a:lvl9pPr marL="3886200" indent="-228600" eaLnBrk="0" fontAlgn="base" hangingPunct="0">
              <a:spcBef>
                <a:spcPct val="0"/>
              </a:spcBef>
              <a:spcAft>
                <a:spcPct val="0"/>
              </a:spcAft>
              <a:defRPr sz="3200">
                <a:solidFill>
                  <a:srgbClr val="CC0066"/>
                </a:solidFill>
                <a:latin typeface="Times New Roman" pitchFamily="18" charset="0"/>
              </a:defRPr>
            </a:lvl9pPr>
          </a:lstStyle>
          <a:p>
            <a:pPr eaLnBrk="1" hangingPunct="1">
              <a:spcBef>
                <a:spcPts val="0"/>
              </a:spcBef>
              <a:buNone/>
            </a:pPr>
            <a:r>
              <a:rPr kumimoji="1" lang="en-US" altLang="zh-CN" sz="2000" b="1" smtClean="0">
                <a:solidFill>
                  <a:schemeClr val="tx1"/>
                </a:solidFill>
                <a:ea typeface="宋体" charset="-122"/>
                <a:cs typeface="Times New Roman" pitchFamily="18" charset="0"/>
              </a:rPr>
              <a:t>g.setColor(Color.WHITE);  //</a:t>
            </a:r>
            <a:r>
              <a:rPr kumimoji="1" lang="zh-CN" altLang="en-US" sz="2000" b="1" smtClean="0">
                <a:solidFill>
                  <a:schemeClr val="tx1"/>
                </a:solidFill>
                <a:ea typeface="宋体" charset="-122"/>
                <a:cs typeface="Times New Roman" pitchFamily="18" charset="0"/>
              </a:rPr>
              <a:t>设置当前颜色</a:t>
            </a:r>
          </a:p>
          <a:p>
            <a:pPr eaLnBrk="1" hangingPunct="1">
              <a:spcBef>
                <a:spcPts val="0"/>
              </a:spcBef>
              <a:buNone/>
            </a:pPr>
            <a:r>
              <a:rPr kumimoji="1" lang="en-US" altLang="zh-CN" sz="2000" b="1" smtClean="0">
                <a:solidFill>
                  <a:schemeClr val="tx1"/>
                </a:solidFill>
                <a:ea typeface="宋体" charset="-122"/>
                <a:cs typeface="Times New Roman" pitchFamily="18" charset="0"/>
              </a:rPr>
              <a:t>g.fillOval(85, 130, 200, 150); //</a:t>
            </a:r>
            <a:r>
              <a:rPr kumimoji="1" lang="zh-CN" altLang="en-US" sz="2000" b="1" smtClean="0">
                <a:solidFill>
                  <a:schemeClr val="tx1"/>
                </a:solidFill>
                <a:ea typeface="宋体" charset="-122"/>
                <a:cs typeface="Times New Roman" pitchFamily="18" charset="0"/>
              </a:rPr>
              <a:t>绘制实心椭圆</a:t>
            </a:r>
          </a:p>
          <a:p>
            <a:pPr eaLnBrk="1" hangingPunct="1">
              <a:spcBef>
                <a:spcPts val="0"/>
              </a:spcBef>
              <a:buNone/>
            </a:pPr>
            <a:r>
              <a:rPr kumimoji="1" lang="en-US" altLang="zh-CN" sz="2000" b="1" smtClean="0">
                <a:solidFill>
                  <a:schemeClr val="tx1"/>
                </a:solidFill>
                <a:ea typeface="宋体" charset="-122"/>
                <a:cs typeface="Times New Roman" pitchFamily="18" charset="0"/>
              </a:rPr>
              <a:t>g.fillOval(123, 260, 120, 112);//</a:t>
            </a:r>
            <a:r>
              <a:rPr kumimoji="1" lang="zh-CN" altLang="en-US" sz="2000" b="1" smtClean="0">
                <a:solidFill>
                  <a:schemeClr val="tx1"/>
                </a:solidFill>
                <a:ea typeface="宋体" charset="-122"/>
                <a:cs typeface="Times New Roman" pitchFamily="18" charset="0"/>
              </a:rPr>
              <a:t>绘制实心椭圆</a:t>
            </a:r>
          </a:p>
          <a:p>
            <a:pPr eaLnBrk="1" hangingPunct="1">
              <a:spcBef>
                <a:spcPts val="0"/>
              </a:spcBef>
              <a:buNone/>
            </a:pPr>
            <a:r>
              <a:rPr kumimoji="1" lang="en-US" altLang="zh-CN" sz="2000" b="1" smtClean="0">
                <a:solidFill>
                  <a:schemeClr val="tx1"/>
                </a:solidFill>
                <a:ea typeface="宋体" charset="-122"/>
                <a:cs typeface="Times New Roman" pitchFamily="18" charset="0"/>
              </a:rPr>
              <a:t>g.setColor(Color.RED);        //</a:t>
            </a:r>
            <a:r>
              <a:rPr kumimoji="1" lang="zh-CN" altLang="en-US" sz="2000" b="1" smtClean="0">
                <a:solidFill>
                  <a:schemeClr val="tx1"/>
                </a:solidFill>
                <a:ea typeface="宋体" charset="-122"/>
                <a:cs typeface="Times New Roman" pitchFamily="18" charset="0"/>
              </a:rPr>
              <a:t>设置当前颜色</a:t>
            </a:r>
          </a:p>
          <a:p>
            <a:pPr eaLnBrk="1" hangingPunct="1">
              <a:spcBef>
                <a:spcPts val="0"/>
              </a:spcBef>
              <a:buNone/>
            </a:pPr>
            <a:r>
              <a:rPr kumimoji="1" lang="en-US" altLang="zh-CN" sz="2000" b="1" smtClean="0">
                <a:solidFill>
                  <a:schemeClr val="tx1"/>
                </a:solidFill>
                <a:ea typeface="宋体" charset="-122"/>
                <a:cs typeface="Times New Roman" pitchFamily="18" charset="0"/>
              </a:rPr>
              <a:t>g.fillRoundRect(103,275,166,16,15,15);  //</a:t>
            </a:r>
            <a:r>
              <a:rPr kumimoji="1" lang="zh-CN" altLang="en-US" sz="2000" b="1" smtClean="0">
                <a:solidFill>
                  <a:schemeClr val="tx1"/>
                </a:solidFill>
                <a:ea typeface="宋体" charset="-122"/>
                <a:cs typeface="Times New Roman" pitchFamily="18" charset="0"/>
              </a:rPr>
              <a:t>绘制实心圆角矩形</a:t>
            </a:r>
          </a:p>
          <a:p>
            <a:pPr eaLnBrk="1" hangingPunct="1">
              <a:spcBef>
                <a:spcPts val="0"/>
              </a:spcBef>
              <a:buNone/>
            </a:pPr>
            <a:r>
              <a:rPr kumimoji="1" lang="en-US" altLang="zh-CN" sz="2000" b="1" smtClean="0">
                <a:solidFill>
                  <a:schemeClr val="tx1"/>
                </a:solidFill>
                <a:ea typeface="宋体" charset="-122"/>
                <a:cs typeface="Times New Roman" pitchFamily="18" charset="0"/>
              </a:rPr>
              <a:t>g.setColor(new Color(204, 204, 0));</a:t>
            </a:r>
            <a:r>
              <a:rPr kumimoji="1" lang="en-US" altLang="zh-CN" sz="1800" b="1" smtClean="0">
                <a:solidFill>
                  <a:schemeClr val="tx1"/>
                </a:solidFill>
                <a:ea typeface="宋体" charset="-122"/>
                <a:cs typeface="Times New Roman" pitchFamily="18" charset="0"/>
              </a:rPr>
              <a:t>//</a:t>
            </a:r>
            <a:r>
              <a:rPr kumimoji="1" lang="zh-CN" altLang="en-US" sz="1800" b="1" smtClean="0">
                <a:solidFill>
                  <a:schemeClr val="tx1"/>
                </a:solidFill>
                <a:ea typeface="宋体" charset="-122"/>
                <a:cs typeface="Times New Roman" pitchFamily="18" charset="0"/>
              </a:rPr>
              <a:t>设置颜色</a:t>
            </a:r>
          </a:p>
          <a:p>
            <a:pPr eaLnBrk="1" hangingPunct="1">
              <a:spcBef>
                <a:spcPts val="0"/>
              </a:spcBef>
              <a:buNone/>
            </a:pPr>
            <a:r>
              <a:rPr kumimoji="1" lang="en-US" altLang="zh-CN" sz="2000" b="1" smtClean="0">
                <a:solidFill>
                  <a:schemeClr val="tx1"/>
                </a:solidFill>
                <a:ea typeface="宋体" charset="-122"/>
                <a:cs typeface="Times New Roman" pitchFamily="18" charset="0"/>
              </a:rPr>
              <a:t>g.fillOval(169, 278, 30, 30);  //</a:t>
            </a:r>
            <a:r>
              <a:rPr kumimoji="1" lang="zh-CN" altLang="en-US" sz="2000" b="1" smtClean="0">
                <a:solidFill>
                  <a:schemeClr val="tx1"/>
                </a:solidFill>
                <a:ea typeface="宋体" charset="-122"/>
                <a:cs typeface="Times New Roman" pitchFamily="18" charset="0"/>
              </a:rPr>
              <a:t>绘制实心椭圆</a:t>
            </a:r>
          </a:p>
          <a:p>
            <a:pPr eaLnBrk="1" hangingPunct="1">
              <a:spcBef>
                <a:spcPts val="0"/>
              </a:spcBef>
              <a:buNone/>
            </a:pPr>
            <a:r>
              <a:rPr kumimoji="1" lang="en-US" altLang="zh-CN" sz="2000" b="1" smtClean="0">
                <a:solidFill>
                  <a:schemeClr val="tx1"/>
                </a:solidFill>
                <a:ea typeface="宋体" charset="-122"/>
                <a:cs typeface="Times New Roman" pitchFamily="18" charset="0"/>
              </a:rPr>
              <a:t>g.setColor(Color.BLACK);  //</a:t>
            </a:r>
            <a:r>
              <a:rPr kumimoji="1" lang="zh-CN" altLang="en-US" sz="2000" b="1" smtClean="0">
                <a:solidFill>
                  <a:schemeClr val="tx1"/>
                </a:solidFill>
                <a:ea typeface="宋体" charset="-122"/>
                <a:cs typeface="Times New Roman" pitchFamily="18" charset="0"/>
              </a:rPr>
              <a:t>设置当前颜色</a:t>
            </a:r>
          </a:p>
          <a:p>
            <a:pPr eaLnBrk="1" hangingPunct="1">
              <a:spcBef>
                <a:spcPts val="0"/>
              </a:spcBef>
              <a:buNone/>
            </a:pPr>
            <a:r>
              <a:rPr kumimoji="1" lang="en-US" altLang="zh-CN" sz="2000" b="1" smtClean="0">
                <a:solidFill>
                  <a:schemeClr val="tx1"/>
                </a:solidFill>
                <a:ea typeface="宋体" charset="-122"/>
                <a:cs typeface="Times New Roman" pitchFamily="18" charset="0"/>
              </a:rPr>
              <a:t>g.drawLine(171,285,197,285);</a:t>
            </a:r>
            <a:r>
              <a:rPr kumimoji="1" lang="en-US" altLang="zh-CN" sz="1800" b="1" smtClean="0">
                <a:solidFill>
                  <a:schemeClr val="tx1"/>
                </a:solidFill>
                <a:ea typeface="宋体" charset="-122"/>
                <a:cs typeface="Times New Roman" pitchFamily="18" charset="0"/>
              </a:rPr>
              <a:t>//</a:t>
            </a:r>
            <a:r>
              <a:rPr kumimoji="1" lang="zh-CN" altLang="en-US" sz="1800" b="1" smtClean="0">
                <a:solidFill>
                  <a:schemeClr val="tx1"/>
                </a:solidFill>
                <a:ea typeface="宋体" charset="-122"/>
                <a:cs typeface="Times New Roman" pitchFamily="18" charset="0"/>
              </a:rPr>
              <a:t>绘制一条直线</a:t>
            </a:r>
            <a:endParaRPr kumimoji="1" lang="en-US" altLang="zh-CN" sz="1800" b="1" smtClean="0">
              <a:solidFill>
                <a:schemeClr val="tx1"/>
              </a:solidFill>
              <a:ea typeface="宋体" charset="-122"/>
              <a:cs typeface="Times New Roman" pitchFamily="18" charset="0"/>
            </a:endParaRPr>
          </a:p>
          <a:p>
            <a:pPr eaLnBrk="1" hangingPunct="1">
              <a:spcBef>
                <a:spcPts val="0"/>
              </a:spcBef>
              <a:buNone/>
            </a:pPr>
            <a:r>
              <a:rPr kumimoji="1" lang="en-US" altLang="zh-CN" sz="2000" b="1" smtClean="0">
                <a:solidFill>
                  <a:schemeClr val="tx1"/>
                </a:solidFill>
                <a:ea typeface="宋体" charset="-122"/>
                <a:cs typeface="Times New Roman" pitchFamily="18" charset="0"/>
              </a:rPr>
              <a:t>g.drawLine(169,290,200,290);</a:t>
            </a:r>
            <a:r>
              <a:rPr kumimoji="1" lang="en-US" altLang="zh-CN" sz="1800" b="1" smtClean="0">
                <a:solidFill>
                  <a:schemeClr val="tx1"/>
                </a:solidFill>
                <a:ea typeface="宋体" charset="-122"/>
                <a:cs typeface="Times New Roman" pitchFamily="18" charset="0"/>
              </a:rPr>
              <a:t>//</a:t>
            </a:r>
            <a:r>
              <a:rPr kumimoji="1" lang="zh-CN" altLang="en-US" sz="1800" b="1" smtClean="0">
                <a:solidFill>
                  <a:schemeClr val="tx1"/>
                </a:solidFill>
                <a:ea typeface="宋体" charset="-122"/>
                <a:cs typeface="Times New Roman" pitchFamily="18" charset="0"/>
              </a:rPr>
              <a:t>绘制一条直线</a:t>
            </a:r>
          </a:p>
          <a:p>
            <a:pPr eaLnBrk="1" hangingPunct="1">
              <a:spcBef>
                <a:spcPts val="0"/>
              </a:spcBef>
              <a:buNone/>
            </a:pPr>
            <a:r>
              <a:rPr kumimoji="1" lang="en-US" altLang="zh-CN" sz="2000" b="1" smtClean="0">
                <a:solidFill>
                  <a:schemeClr val="tx1"/>
                </a:solidFill>
                <a:ea typeface="宋体" charset="-122"/>
                <a:cs typeface="Times New Roman" pitchFamily="18" charset="0"/>
              </a:rPr>
              <a:t>g.fillOval(179, 293, 10, 10);   //</a:t>
            </a:r>
            <a:r>
              <a:rPr kumimoji="1" lang="zh-CN" altLang="en-US" sz="2000" b="1" smtClean="0">
                <a:solidFill>
                  <a:schemeClr val="tx1"/>
                </a:solidFill>
                <a:ea typeface="宋体" charset="-122"/>
                <a:cs typeface="Times New Roman" pitchFamily="18" charset="0"/>
              </a:rPr>
              <a:t>绘制实心椭圆</a:t>
            </a:r>
          </a:p>
          <a:p>
            <a:pPr eaLnBrk="1" hangingPunct="1">
              <a:spcBef>
                <a:spcPts val="0"/>
              </a:spcBef>
              <a:buNone/>
            </a:pPr>
            <a:r>
              <a:rPr kumimoji="1" lang="en-US" altLang="zh-CN" sz="2000" b="1" smtClean="0">
                <a:solidFill>
                  <a:schemeClr val="tx1"/>
                </a:solidFill>
                <a:ea typeface="宋体" charset="-122"/>
                <a:cs typeface="Times New Roman" pitchFamily="18" charset="0"/>
              </a:rPr>
              <a:t>g.drawLine(184,300,184,307); </a:t>
            </a:r>
            <a:r>
              <a:rPr kumimoji="1" lang="en-US" altLang="zh-CN" sz="1800" b="1" smtClean="0">
                <a:solidFill>
                  <a:schemeClr val="tx1"/>
                </a:solidFill>
                <a:ea typeface="宋体" charset="-122"/>
                <a:cs typeface="Times New Roman" pitchFamily="18" charset="0"/>
              </a:rPr>
              <a:t>//</a:t>
            </a:r>
            <a:r>
              <a:rPr kumimoji="1" lang="zh-CN" altLang="en-US" sz="1800" b="1" smtClean="0">
                <a:solidFill>
                  <a:schemeClr val="tx1"/>
                </a:solidFill>
                <a:ea typeface="宋体" charset="-122"/>
                <a:cs typeface="Times New Roman" pitchFamily="18" charset="0"/>
              </a:rPr>
              <a:t>绘制一条直线</a:t>
            </a:r>
            <a:endParaRPr kumimoji="1" lang="en-US" altLang="zh-CN" sz="1800" b="1">
              <a:solidFill>
                <a:schemeClr val="tx1"/>
              </a:solidFill>
              <a:ea typeface="宋体" charset="-122"/>
              <a:cs typeface="Times New Roman" pitchFamily="18" charset="0"/>
            </a:endParaRPr>
          </a:p>
        </p:txBody>
      </p:sp>
      <p:pic>
        <p:nvPicPr>
          <p:cNvPr id="7" name="图片 6" descr="无标题.jpg"/>
          <p:cNvPicPr>
            <a:picLocks noChangeAspect="1"/>
          </p:cNvPicPr>
          <p:nvPr/>
        </p:nvPicPr>
        <p:blipFill>
          <a:blip r:embed="rId2" cstate="print"/>
          <a:stretch>
            <a:fillRect/>
          </a:stretch>
        </p:blipFill>
        <p:spPr>
          <a:xfrm>
            <a:off x="5328000" y="1483800"/>
            <a:ext cx="3644475" cy="4536000"/>
          </a:xfrm>
          <a:prstGeom prst="rect">
            <a:avLst/>
          </a:prstGeom>
        </p:spPr>
      </p:pic>
    </p:spTree>
    <p:extLst>
      <p:ext uri="{BB962C8B-B14F-4D97-AF65-F5344CB8AC3E}">
        <p14:creationId xmlns:p14="http://schemas.microsoft.com/office/powerpoint/2010/main" val="263676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教学内容</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2</a:t>
            </a:fld>
            <a:endParaRPr lang="en-US" altLang="zh-CN"/>
          </a:p>
        </p:txBody>
      </p:sp>
      <p:sp>
        <p:nvSpPr>
          <p:cNvPr id="6" name="Line 11"/>
          <p:cNvSpPr>
            <a:spLocks noChangeShapeType="1"/>
          </p:cNvSpPr>
          <p:nvPr/>
        </p:nvSpPr>
        <p:spPr bwMode="auto">
          <a:xfrm>
            <a:off x="2438400" y="2354262"/>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7" name="Text Box 12"/>
          <p:cNvSpPr txBox="1">
            <a:spLocks noChangeArrowheads="1"/>
          </p:cNvSpPr>
          <p:nvPr/>
        </p:nvSpPr>
        <p:spPr bwMode="auto">
          <a:xfrm>
            <a:off x="2700338" y="1774825"/>
            <a:ext cx="1008609" cy="584775"/>
          </a:xfrm>
          <a:prstGeom prst="rect">
            <a:avLst/>
          </a:prstGeom>
          <a:noFill/>
          <a:ln w="9525" algn="ctr">
            <a:noFill/>
            <a:miter lim="800000"/>
            <a:headEnd/>
            <a:tailEnd/>
          </a:ln>
        </p:spPr>
        <p:txBody>
          <a:bodyPr wrap="none">
            <a:spAutoFit/>
          </a:bodyPr>
          <a:lstStyle/>
          <a:p>
            <a:pPr eaLnBrk="0" hangingPunct="0">
              <a:buNone/>
            </a:pPr>
            <a:r>
              <a:rPr lang="zh-CN" altLang="en-US" sz="3200" b="1" smtClean="0">
                <a:solidFill>
                  <a:srgbClr val="FF0000"/>
                </a:solidFill>
                <a:ea typeface="宋体" charset="-122"/>
              </a:rPr>
              <a:t>概述</a:t>
            </a:r>
            <a:endParaRPr lang="en-US" altLang="zh-CN" sz="3200" b="1">
              <a:solidFill>
                <a:srgbClr val="FF0000"/>
              </a:solidFill>
              <a:ea typeface="宋体" charset="-122"/>
            </a:endParaRPr>
          </a:p>
        </p:txBody>
      </p:sp>
      <p:grpSp>
        <p:nvGrpSpPr>
          <p:cNvPr id="3" name="Group 45"/>
          <p:cNvGrpSpPr>
            <a:grpSpLocks/>
          </p:cNvGrpSpPr>
          <p:nvPr/>
        </p:nvGrpSpPr>
        <p:grpSpPr bwMode="auto">
          <a:xfrm>
            <a:off x="1828800" y="1851025"/>
            <a:ext cx="608013" cy="533400"/>
            <a:chOff x="1152" y="1275"/>
            <a:chExt cx="383" cy="336"/>
          </a:xfrm>
        </p:grpSpPr>
        <p:grpSp>
          <p:nvGrpSpPr>
            <p:cNvPr id="5" name="Group 3"/>
            <p:cNvGrpSpPr>
              <a:grpSpLocks/>
            </p:cNvGrpSpPr>
            <p:nvPr/>
          </p:nvGrpSpPr>
          <p:grpSpPr bwMode="auto">
            <a:xfrm>
              <a:off x="1152" y="1275"/>
              <a:ext cx="383" cy="336"/>
              <a:chOff x="1110" y="2656"/>
              <a:chExt cx="1549" cy="1351"/>
            </a:xfrm>
          </p:grpSpPr>
          <p:sp>
            <p:nvSpPr>
              <p:cNvPr id="1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1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13" name="AutoShape 6"/>
              <p:cNvSpPr>
                <a:spLocks noChangeArrowheads="1"/>
              </p:cNvSpPr>
              <p:nvPr/>
            </p:nvSpPr>
            <p:spPr bwMode="gray">
              <a:xfrm>
                <a:off x="1199" y="2736"/>
                <a:ext cx="1351" cy="1166"/>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10" name="Text Box 13"/>
            <p:cNvSpPr txBox="1">
              <a:spLocks noChangeArrowheads="1"/>
            </p:cNvSpPr>
            <p:nvPr/>
          </p:nvSpPr>
          <p:spPr bwMode="gray">
            <a:xfrm>
              <a:off x="1235" y="1298"/>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1</a:t>
              </a:r>
            </a:p>
          </p:txBody>
        </p:sp>
      </p:grpSp>
      <p:sp>
        <p:nvSpPr>
          <p:cNvPr id="14" name="Line 14"/>
          <p:cNvSpPr>
            <a:spLocks noChangeShapeType="1"/>
          </p:cNvSpPr>
          <p:nvPr/>
        </p:nvSpPr>
        <p:spPr bwMode="auto">
          <a:xfrm>
            <a:off x="2438400" y="3289600"/>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15" name="Text Box 15"/>
          <p:cNvSpPr txBox="1">
            <a:spLocks noChangeArrowheads="1"/>
          </p:cNvSpPr>
          <p:nvPr/>
        </p:nvSpPr>
        <p:spPr bwMode="auto">
          <a:xfrm>
            <a:off x="2700338" y="2689225"/>
            <a:ext cx="2627642" cy="584775"/>
          </a:xfrm>
          <a:prstGeom prst="rect">
            <a:avLst/>
          </a:prstGeom>
          <a:noFill/>
          <a:ln w="9525" algn="ctr">
            <a:noFill/>
            <a:miter lim="800000"/>
            <a:headEnd/>
            <a:tailEnd/>
          </a:ln>
        </p:spPr>
        <p:txBody>
          <a:bodyPr wrap="none">
            <a:spAutoFit/>
          </a:bodyPr>
          <a:lstStyle/>
          <a:p>
            <a:pPr eaLnBrk="0" hangingPunct="0">
              <a:buNone/>
            </a:pPr>
            <a:r>
              <a:rPr lang="en-US" altLang="zh-CN" sz="3200" b="1" smtClean="0">
                <a:solidFill>
                  <a:schemeClr val="tx2"/>
                </a:solidFill>
                <a:latin typeface="Times New Roman" pitchFamily="18" charset="0"/>
                <a:ea typeface="宋体" charset="-122"/>
                <a:cs typeface="Times New Roman" pitchFamily="18" charset="0"/>
              </a:rPr>
              <a:t>Graphics</a:t>
            </a:r>
            <a:r>
              <a:rPr lang="zh-CN" altLang="en-US" sz="3200" b="1" smtClean="0">
                <a:solidFill>
                  <a:schemeClr val="tx2"/>
                </a:solidFill>
                <a:ea typeface="宋体" charset="-122"/>
              </a:rPr>
              <a:t>绘图</a:t>
            </a:r>
            <a:endParaRPr lang="en-US" altLang="zh-CN" sz="3200" b="1">
              <a:solidFill>
                <a:schemeClr val="tx2"/>
              </a:solidFill>
              <a:ea typeface="宋体" charset="-122"/>
            </a:endParaRPr>
          </a:p>
        </p:txBody>
      </p:sp>
      <p:grpSp>
        <p:nvGrpSpPr>
          <p:cNvPr id="8" name="Group 46"/>
          <p:cNvGrpSpPr>
            <a:grpSpLocks/>
          </p:cNvGrpSpPr>
          <p:nvPr/>
        </p:nvGrpSpPr>
        <p:grpSpPr bwMode="auto">
          <a:xfrm>
            <a:off x="1828800" y="2789284"/>
            <a:ext cx="608013" cy="533400"/>
            <a:chOff x="1152" y="1851"/>
            <a:chExt cx="383" cy="336"/>
          </a:xfrm>
        </p:grpSpPr>
        <p:grpSp>
          <p:nvGrpSpPr>
            <p:cNvPr id="9" name="Group 7"/>
            <p:cNvGrpSpPr>
              <a:grpSpLocks/>
            </p:cNvGrpSpPr>
            <p:nvPr/>
          </p:nvGrpSpPr>
          <p:grpSpPr bwMode="auto">
            <a:xfrm>
              <a:off x="1152" y="1851"/>
              <a:ext cx="383" cy="336"/>
              <a:chOff x="3174" y="2656"/>
              <a:chExt cx="1549" cy="1351"/>
            </a:xfrm>
          </p:grpSpPr>
          <p:sp>
            <p:nvSpPr>
              <p:cNvPr id="19"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20"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21" name="AutoShape 10"/>
              <p:cNvSpPr>
                <a:spLocks noChangeArrowheads="1"/>
              </p:cNvSpPr>
              <p:nvPr/>
            </p:nvSpPr>
            <p:spPr bwMode="gray">
              <a:xfrm>
                <a:off x="3263" y="2736"/>
                <a:ext cx="1351" cy="1166"/>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18" name="Text Box 16"/>
            <p:cNvSpPr txBox="1">
              <a:spLocks noChangeArrowheads="1"/>
            </p:cNvSpPr>
            <p:nvPr/>
          </p:nvSpPr>
          <p:spPr bwMode="gray">
            <a:xfrm>
              <a:off x="1235" y="1877"/>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2</a:t>
              </a:r>
            </a:p>
          </p:txBody>
        </p:sp>
      </p:grpSp>
      <p:sp>
        <p:nvSpPr>
          <p:cNvPr id="22" name="Line 25"/>
          <p:cNvSpPr>
            <a:spLocks noChangeShapeType="1"/>
          </p:cNvSpPr>
          <p:nvPr/>
        </p:nvSpPr>
        <p:spPr bwMode="auto">
          <a:xfrm>
            <a:off x="2438400" y="4195225"/>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23" name="Text Box 26"/>
          <p:cNvSpPr txBox="1">
            <a:spLocks noChangeArrowheads="1"/>
          </p:cNvSpPr>
          <p:nvPr/>
        </p:nvSpPr>
        <p:spPr bwMode="auto">
          <a:xfrm>
            <a:off x="2700338" y="3603625"/>
            <a:ext cx="2079415" cy="584775"/>
          </a:xfrm>
          <a:prstGeom prst="rect">
            <a:avLst/>
          </a:prstGeom>
          <a:noFill/>
          <a:ln w="9525" algn="ctr">
            <a:noFill/>
            <a:miter lim="800000"/>
            <a:headEnd/>
            <a:tailEnd/>
          </a:ln>
        </p:spPr>
        <p:txBody>
          <a:bodyPr wrap="none">
            <a:spAutoFit/>
          </a:bodyPr>
          <a:lstStyle/>
          <a:p>
            <a:pPr eaLnBrk="0" hangingPunct="0">
              <a:buNone/>
            </a:pPr>
            <a:r>
              <a:rPr lang="en-US" altLang="zh-CN" sz="3200" b="1" smtClean="0">
                <a:solidFill>
                  <a:schemeClr val="tx2"/>
                </a:solidFill>
                <a:latin typeface="Times New Roman" pitchFamily="18" charset="0"/>
                <a:ea typeface="宋体" charset="-122"/>
                <a:cs typeface="Times New Roman" pitchFamily="18" charset="0"/>
              </a:rPr>
              <a:t>Swing</a:t>
            </a:r>
            <a:r>
              <a:rPr lang="zh-CN" altLang="en-US" sz="3200" b="1" smtClean="0">
                <a:solidFill>
                  <a:schemeClr val="tx2"/>
                </a:solidFill>
                <a:ea typeface="宋体" charset="-122"/>
              </a:rPr>
              <a:t>组件</a:t>
            </a:r>
            <a:endParaRPr lang="en-US" altLang="zh-CN" sz="3200" b="1">
              <a:solidFill>
                <a:schemeClr val="tx2"/>
              </a:solidFill>
              <a:ea typeface="宋体" charset="-122"/>
            </a:endParaRPr>
          </a:p>
        </p:txBody>
      </p:sp>
      <p:grpSp>
        <p:nvGrpSpPr>
          <p:cNvPr id="16" name="Group 47"/>
          <p:cNvGrpSpPr>
            <a:grpSpLocks/>
          </p:cNvGrpSpPr>
          <p:nvPr/>
        </p:nvGrpSpPr>
        <p:grpSpPr bwMode="auto">
          <a:xfrm>
            <a:off x="1828800" y="3693055"/>
            <a:ext cx="608013" cy="533400"/>
            <a:chOff x="1152" y="2413"/>
            <a:chExt cx="383" cy="336"/>
          </a:xfrm>
        </p:grpSpPr>
        <p:grpSp>
          <p:nvGrpSpPr>
            <p:cNvPr id="17" name="Group 17"/>
            <p:cNvGrpSpPr>
              <a:grpSpLocks/>
            </p:cNvGrpSpPr>
            <p:nvPr/>
          </p:nvGrpSpPr>
          <p:grpSpPr bwMode="auto">
            <a:xfrm>
              <a:off x="1152" y="2413"/>
              <a:ext cx="383" cy="336"/>
              <a:chOff x="1110" y="2656"/>
              <a:chExt cx="1549" cy="1351"/>
            </a:xfrm>
          </p:grpSpPr>
          <p:sp>
            <p:nvSpPr>
              <p:cNvPr id="2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2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29" name="AutoShape 20"/>
              <p:cNvSpPr>
                <a:spLocks noChangeArrowheads="1"/>
              </p:cNvSpPr>
              <p:nvPr/>
            </p:nvSpPr>
            <p:spPr bwMode="gray">
              <a:xfrm>
                <a:off x="1199" y="2736"/>
                <a:ext cx="1351" cy="1166"/>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26" name="Text Box 27"/>
            <p:cNvSpPr txBox="1">
              <a:spLocks noChangeArrowheads="1"/>
            </p:cNvSpPr>
            <p:nvPr/>
          </p:nvSpPr>
          <p:spPr bwMode="gray">
            <a:xfrm>
              <a:off x="1235" y="2443"/>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3</a:t>
              </a:r>
            </a:p>
          </p:txBody>
        </p:sp>
      </p:grpSp>
      <p:sp>
        <p:nvSpPr>
          <p:cNvPr id="30" name="Line 14"/>
          <p:cNvSpPr>
            <a:spLocks noChangeShapeType="1"/>
          </p:cNvSpPr>
          <p:nvPr/>
        </p:nvSpPr>
        <p:spPr bwMode="auto">
          <a:xfrm>
            <a:off x="2438400" y="5148263"/>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31" name="Text Box 15"/>
          <p:cNvSpPr txBox="1">
            <a:spLocks noChangeArrowheads="1"/>
          </p:cNvSpPr>
          <p:nvPr/>
        </p:nvSpPr>
        <p:spPr bwMode="auto">
          <a:xfrm>
            <a:off x="2700338" y="4572000"/>
            <a:ext cx="2079415" cy="584775"/>
          </a:xfrm>
          <a:prstGeom prst="rect">
            <a:avLst/>
          </a:prstGeom>
          <a:noFill/>
          <a:ln w="9525" algn="ctr">
            <a:noFill/>
            <a:miter lim="800000"/>
            <a:headEnd/>
            <a:tailEnd/>
          </a:ln>
        </p:spPr>
        <p:txBody>
          <a:bodyPr wrap="none">
            <a:spAutoFit/>
          </a:bodyPr>
          <a:lstStyle/>
          <a:p>
            <a:pPr eaLnBrk="0" hangingPunct="0">
              <a:buNone/>
            </a:pPr>
            <a:r>
              <a:rPr lang="en-US" altLang="zh-CN" sz="3200" b="1" smtClean="0">
                <a:solidFill>
                  <a:schemeClr val="tx2"/>
                </a:solidFill>
                <a:latin typeface="Times New Roman" pitchFamily="18" charset="0"/>
                <a:ea typeface="宋体" charset="-122"/>
                <a:cs typeface="Times New Roman" pitchFamily="18" charset="0"/>
              </a:rPr>
              <a:t>Swing</a:t>
            </a:r>
            <a:r>
              <a:rPr lang="zh-CN" altLang="en-US" sz="3200" b="1" smtClean="0">
                <a:solidFill>
                  <a:schemeClr val="tx2"/>
                </a:solidFill>
                <a:latin typeface="Times New Roman" pitchFamily="18" charset="0"/>
                <a:ea typeface="宋体" charset="-122"/>
                <a:cs typeface="Times New Roman" pitchFamily="18" charset="0"/>
              </a:rPr>
              <a:t>举例</a:t>
            </a:r>
            <a:endParaRPr lang="en-US" altLang="zh-CN" sz="3200" b="1">
              <a:solidFill>
                <a:schemeClr val="tx2"/>
              </a:solidFill>
              <a:ea typeface="宋体" charset="-122"/>
            </a:endParaRPr>
          </a:p>
        </p:txBody>
      </p:sp>
      <p:grpSp>
        <p:nvGrpSpPr>
          <p:cNvPr id="24" name="Group 46"/>
          <p:cNvGrpSpPr>
            <a:grpSpLocks/>
          </p:cNvGrpSpPr>
          <p:nvPr/>
        </p:nvGrpSpPr>
        <p:grpSpPr bwMode="auto">
          <a:xfrm>
            <a:off x="1828800" y="4625975"/>
            <a:ext cx="608013" cy="533400"/>
            <a:chOff x="1152" y="1851"/>
            <a:chExt cx="383" cy="336"/>
          </a:xfrm>
        </p:grpSpPr>
        <p:grpSp>
          <p:nvGrpSpPr>
            <p:cNvPr id="25" name="Group 7"/>
            <p:cNvGrpSpPr>
              <a:grpSpLocks/>
            </p:cNvGrpSpPr>
            <p:nvPr/>
          </p:nvGrpSpPr>
          <p:grpSpPr bwMode="auto">
            <a:xfrm>
              <a:off x="1152" y="1851"/>
              <a:ext cx="383" cy="336"/>
              <a:chOff x="3174" y="2656"/>
              <a:chExt cx="1549" cy="1351"/>
            </a:xfrm>
          </p:grpSpPr>
          <p:sp>
            <p:nvSpPr>
              <p:cNvPr id="35"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36"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37" name="AutoShape 10"/>
              <p:cNvSpPr>
                <a:spLocks noChangeArrowheads="1"/>
              </p:cNvSpPr>
              <p:nvPr/>
            </p:nvSpPr>
            <p:spPr bwMode="gray">
              <a:xfrm>
                <a:off x="3263" y="2736"/>
                <a:ext cx="1351" cy="1166"/>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34" name="Text Box 16"/>
            <p:cNvSpPr txBox="1">
              <a:spLocks noChangeArrowheads="1"/>
            </p:cNvSpPr>
            <p:nvPr/>
          </p:nvSpPr>
          <p:spPr bwMode="gray">
            <a:xfrm>
              <a:off x="1235" y="1877"/>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smtClean="0">
                  <a:solidFill>
                    <a:schemeClr val="bg1"/>
                  </a:solidFill>
                  <a:ea typeface="宋体" charset="-122"/>
                </a:rPr>
                <a:t>4</a:t>
              </a:r>
              <a:endParaRPr lang="en-US" altLang="zh-CN" sz="2400" b="1">
                <a:solidFill>
                  <a:schemeClr val="bg1"/>
                </a:solidFill>
                <a:ea typeface="宋体" charset="-122"/>
              </a:endParaRPr>
            </a:p>
          </p:txBody>
        </p:sp>
      </p:grpSp>
    </p:spTree>
    <p:extLst>
      <p:ext uri="{BB962C8B-B14F-4D97-AF65-F5344CB8AC3E}">
        <p14:creationId xmlns:p14="http://schemas.microsoft.com/office/powerpoint/2010/main" val="31601526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anose="02020603050405020304" pitchFamily="18" charset="0"/>
                <a:ea typeface="宋体" charset="-122"/>
                <a:cs typeface="Times New Roman" panose="02020603050405020304" pitchFamily="18" charset="0"/>
              </a:rPr>
              <a:t>用</a:t>
            </a:r>
            <a:r>
              <a:rPr lang="en-US" altLang="zh-CN" smtClean="0">
                <a:latin typeface="Times New Roman" panose="02020603050405020304" pitchFamily="18" charset="0"/>
                <a:ea typeface="宋体" charset="-122"/>
                <a:cs typeface="Times New Roman" panose="02020603050405020304" pitchFamily="18" charset="0"/>
              </a:rPr>
              <a:t>Graphics</a:t>
            </a:r>
            <a:r>
              <a:rPr lang="zh-CN" altLang="en-US" smtClean="0">
                <a:latin typeface="宋体" pitchFamily="2" charset="-122"/>
                <a:ea typeface="宋体" charset="-122"/>
              </a:rPr>
              <a:t>绘图</a:t>
            </a:r>
            <a:r>
              <a:rPr lang="en-US" altLang="zh-CN" smtClean="0">
                <a:latin typeface="宋体" pitchFamily="2" charset="-122"/>
                <a:ea typeface="宋体" charset="-122"/>
              </a:rPr>
              <a:t>(6)</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20</a:t>
            </a:fld>
            <a:endParaRPr lang="en-US" altLang="zh-CN"/>
          </a:p>
        </p:txBody>
      </p:sp>
      <p:sp>
        <p:nvSpPr>
          <p:cNvPr id="5" name="Text Box 3"/>
          <p:cNvSpPr txBox="1">
            <a:spLocks noChangeArrowheads="1"/>
          </p:cNvSpPr>
          <p:nvPr/>
        </p:nvSpPr>
        <p:spPr bwMode="auto">
          <a:xfrm>
            <a:off x="152400" y="1338620"/>
            <a:ext cx="5029200" cy="49859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200">
                <a:solidFill>
                  <a:srgbClr val="CC0066"/>
                </a:solidFill>
                <a:latin typeface="Times New Roman" pitchFamily="18" charset="0"/>
              </a:defRPr>
            </a:lvl1pPr>
            <a:lvl2pPr marL="742950" indent="-285750" eaLnBrk="0" hangingPunct="0">
              <a:defRPr sz="3200">
                <a:solidFill>
                  <a:srgbClr val="CC0066"/>
                </a:solidFill>
                <a:latin typeface="Times New Roman" pitchFamily="18" charset="0"/>
              </a:defRPr>
            </a:lvl2pPr>
            <a:lvl3pPr marL="1143000" indent="-228600" eaLnBrk="0" hangingPunct="0">
              <a:defRPr sz="3200">
                <a:solidFill>
                  <a:srgbClr val="CC0066"/>
                </a:solidFill>
                <a:latin typeface="Times New Roman" pitchFamily="18" charset="0"/>
              </a:defRPr>
            </a:lvl3pPr>
            <a:lvl4pPr marL="1600200" indent="-228600" eaLnBrk="0" hangingPunct="0">
              <a:defRPr sz="3200">
                <a:solidFill>
                  <a:srgbClr val="CC0066"/>
                </a:solidFill>
                <a:latin typeface="Times New Roman" pitchFamily="18" charset="0"/>
              </a:defRPr>
            </a:lvl4pPr>
            <a:lvl5pPr marL="2057400" indent="-228600" eaLnBrk="0" hangingPunct="0">
              <a:defRPr sz="3200">
                <a:solidFill>
                  <a:srgbClr val="CC0066"/>
                </a:solidFill>
                <a:latin typeface="Times New Roman" pitchFamily="18" charset="0"/>
              </a:defRPr>
            </a:lvl5pPr>
            <a:lvl6pPr marL="2514600" indent="-228600" eaLnBrk="0" fontAlgn="base" hangingPunct="0">
              <a:spcBef>
                <a:spcPct val="0"/>
              </a:spcBef>
              <a:spcAft>
                <a:spcPct val="0"/>
              </a:spcAft>
              <a:defRPr sz="3200">
                <a:solidFill>
                  <a:srgbClr val="CC0066"/>
                </a:solidFill>
                <a:latin typeface="Times New Roman" pitchFamily="18" charset="0"/>
              </a:defRPr>
            </a:lvl6pPr>
            <a:lvl7pPr marL="2971800" indent="-228600" eaLnBrk="0" fontAlgn="base" hangingPunct="0">
              <a:spcBef>
                <a:spcPct val="0"/>
              </a:spcBef>
              <a:spcAft>
                <a:spcPct val="0"/>
              </a:spcAft>
              <a:defRPr sz="3200">
                <a:solidFill>
                  <a:srgbClr val="CC0066"/>
                </a:solidFill>
                <a:latin typeface="Times New Roman" pitchFamily="18" charset="0"/>
              </a:defRPr>
            </a:lvl7pPr>
            <a:lvl8pPr marL="3429000" indent="-228600" eaLnBrk="0" fontAlgn="base" hangingPunct="0">
              <a:spcBef>
                <a:spcPct val="0"/>
              </a:spcBef>
              <a:spcAft>
                <a:spcPct val="0"/>
              </a:spcAft>
              <a:defRPr sz="3200">
                <a:solidFill>
                  <a:srgbClr val="CC0066"/>
                </a:solidFill>
                <a:latin typeface="Times New Roman" pitchFamily="18" charset="0"/>
              </a:defRPr>
            </a:lvl8pPr>
            <a:lvl9pPr marL="3886200" indent="-228600" eaLnBrk="0" fontAlgn="base" hangingPunct="0">
              <a:spcBef>
                <a:spcPct val="0"/>
              </a:spcBef>
              <a:spcAft>
                <a:spcPct val="0"/>
              </a:spcAft>
              <a:defRPr sz="3200">
                <a:solidFill>
                  <a:srgbClr val="CC0066"/>
                </a:solidFill>
                <a:latin typeface="Times New Roman" pitchFamily="18" charset="0"/>
              </a:defRPr>
            </a:lvl9pPr>
          </a:lstStyle>
          <a:p>
            <a:pPr eaLnBrk="1" hangingPunct="1">
              <a:spcBef>
                <a:spcPts val="0"/>
              </a:spcBef>
              <a:buNone/>
            </a:pPr>
            <a:r>
              <a:rPr kumimoji="1" lang="en-US" altLang="zh-CN" sz="1800" b="1" dirty="0" err="1" smtClean="0">
                <a:solidFill>
                  <a:schemeClr val="tx1"/>
                </a:solidFill>
                <a:ea typeface="宋体" charset="-122"/>
                <a:cs typeface="Times New Roman" pitchFamily="18" charset="0"/>
              </a:rPr>
              <a:t>g.drawArc</a:t>
            </a:r>
            <a:r>
              <a:rPr kumimoji="1" lang="en-US" altLang="zh-CN" sz="1800" b="1" dirty="0" smtClean="0">
                <a:solidFill>
                  <a:schemeClr val="tx1"/>
                </a:solidFill>
                <a:ea typeface="宋体" charset="-122"/>
                <a:cs typeface="Times New Roman" pitchFamily="18" charset="0"/>
              </a:rPr>
              <a:t>(148,290,70,70,0,-180); //</a:t>
            </a:r>
            <a:r>
              <a:rPr kumimoji="1" lang="zh-CN" altLang="en-US" sz="1800" b="1" dirty="0" smtClean="0">
                <a:solidFill>
                  <a:schemeClr val="tx1"/>
                </a:solidFill>
                <a:ea typeface="宋体" charset="-122"/>
                <a:cs typeface="Times New Roman" pitchFamily="18" charset="0"/>
              </a:rPr>
              <a:t>绘制一段圆弧 </a:t>
            </a:r>
          </a:p>
          <a:p>
            <a:pPr eaLnBrk="1" hangingPunct="1">
              <a:spcBef>
                <a:spcPts val="0"/>
              </a:spcBef>
              <a:buNone/>
            </a:pPr>
            <a:r>
              <a:rPr kumimoji="1" lang="en-US" altLang="zh-CN" sz="2000" b="1" dirty="0" err="1" smtClean="0">
                <a:solidFill>
                  <a:schemeClr val="tx1"/>
                </a:solidFill>
                <a:ea typeface="宋体" charset="-122"/>
                <a:cs typeface="Times New Roman" pitchFamily="18" charset="0"/>
              </a:rPr>
              <a:t>g.drawLine</a:t>
            </a:r>
            <a:r>
              <a:rPr kumimoji="1" lang="en-US" altLang="zh-CN" sz="2000" b="1" dirty="0" smtClean="0">
                <a:solidFill>
                  <a:schemeClr val="tx1"/>
                </a:solidFill>
                <a:ea typeface="宋体" charset="-122"/>
                <a:cs typeface="Times New Roman" pitchFamily="18" charset="0"/>
              </a:rPr>
              <a:t>(148, 325, 218, 325);</a:t>
            </a:r>
            <a:r>
              <a:rPr kumimoji="1" lang="en-US" altLang="zh-CN" sz="1800" b="1" dirty="0" smtClean="0">
                <a:solidFill>
                  <a:schemeClr val="tx1"/>
                </a:solidFill>
                <a:ea typeface="宋体" charset="-122"/>
                <a:cs typeface="Times New Roman" pitchFamily="18" charset="0"/>
              </a:rPr>
              <a:t>//</a:t>
            </a:r>
            <a:r>
              <a:rPr kumimoji="1" lang="zh-CN" altLang="en-US" sz="1800" b="1" dirty="0" smtClean="0">
                <a:solidFill>
                  <a:schemeClr val="tx1"/>
                </a:solidFill>
                <a:ea typeface="宋体" charset="-122"/>
                <a:cs typeface="Times New Roman" pitchFamily="18" charset="0"/>
              </a:rPr>
              <a:t>绘制一直线</a:t>
            </a:r>
            <a:endParaRPr kumimoji="1" lang="en-US" altLang="zh-CN" sz="1800" b="1" dirty="0" smtClean="0">
              <a:solidFill>
                <a:schemeClr val="tx1"/>
              </a:solidFill>
              <a:ea typeface="宋体" charset="-122"/>
              <a:cs typeface="Times New Roman" pitchFamily="18" charset="0"/>
            </a:endParaRPr>
          </a:p>
          <a:p>
            <a:pPr eaLnBrk="1" hangingPunct="1">
              <a:spcBef>
                <a:spcPts val="0"/>
              </a:spcBef>
              <a:buNone/>
            </a:pPr>
            <a:r>
              <a:rPr kumimoji="1" lang="en-US" altLang="zh-CN" sz="2000" b="1" dirty="0" err="1" smtClean="0">
                <a:solidFill>
                  <a:schemeClr val="tx1"/>
                </a:solidFill>
                <a:ea typeface="宋体" charset="-122"/>
                <a:cs typeface="Times New Roman" pitchFamily="18" charset="0"/>
              </a:rPr>
              <a:t>g.setColor</a:t>
            </a:r>
            <a:r>
              <a:rPr kumimoji="1" lang="en-US" altLang="zh-CN" sz="2000" b="1" dirty="0" smtClean="0">
                <a:solidFill>
                  <a:schemeClr val="tx1"/>
                </a:solidFill>
                <a:ea typeface="宋体" charset="-122"/>
                <a:cs typeface="Times New Roman" pitchFamily="18" charset="0"/>
              </a:rPr>
              <a:t>(</a:t>
            </a:r>
            <a:r>
              <a:rPr kumimoji="1" lang="en-US" altLang="zh-CN" sz="2000" b="1" dirty="0" err="1" smtClean="0">
                <a:solidFill>
                  <a:schemeClr val="tx1"/>
                </a:solidFill>
                <a:ea typeface="宋体" charset="-122"/>
                <a:cs typeface="Times New Roman" pitchFamily="18" charset="0"/>
              </a:rPr>
              <a:t>Color.WHITE</a:t>
            </a:r>
            <a:r>
              <a:rPr kumimoji="1" lang="en-US" altLang="zh-CN" sz="2000" b="1" dirty="0" smtClean="0">
                <a:solidFill>
                  <a:schemeClr val="tx1"/>
                </a:solidFill>
                <a:ea typeface="宋体" charset="-122"/>
                <a:cs typeface="Times New Roman" pitchFamily="18" charset="0"/>
              </a:rPr>
              <a:t>);  //</a:t>
            </a:r>
            <a:r>
              <a:rPr kumimoji="1" lang="zh-CN" altLang="en-US" sz="2000" b="1" dirty="0" smtClean="0">
                <a:solidFill>
                  <a:schemeClr val="tx1"/>
                </a:solidFill>
                <a:ea typeface="宋体" charset="-122"/>
                <a:cs typeface="Times New Roman" pitchFamily="18" charset="0"/>
              </a:rPr>
              <a:t>设置当前颜色</a:t>
            </a:r>
          </a:p>
          <a:p>
            <a:pPr eaLnBrk="1" hangingPunct="1">
              <a:spcBef>
                <a:spcPts val="0"/>
              </a:spcBef>
              <a:buNone/>
            </a:pPr>
            <a:r>
              <a:rPr kumimoji="1" lang="en-US" altLang="zh-CN" sz="2000" b="1" dirty="0" err="1" smtClean="0">
                <a:solidFill>
                  <a:schemeClr val="tx1"/>
                </a:solidFill>
                <a:ea typeface="宋体" charset="-122"/>
                <a:cs typeface="Times New Roman" pitchFamily="18" charset="0"/>
              </a:rPr>
              <a:t>g.fillOval</a:t>
            </a:r>
            <a:r>
              <a:rPr kumimoji="1" lang="en-US" altLang="zh-CN" sz="2000" b="1" dirty="0" smtClean="0">
                <a:solidFill>
                  <a:schemeClr val="tx1"/>
                </a:solidFill>
                <a:ea typeface="宋体" charset="-122"/>
                <a:cs typeface="Times New Roman" pitchFamily="18" charset="0"/>
              </a:rPr>
              <a:t>(123,100, 60, 70);  //</a:t>
            </a:r>
            <a:r>
              <a:rPr kumimoji="1" lang="zh-CN" altLang="en-US" sz="2000" b="1" dirty="0" smtClean="0">
                <a:solidFill>
                  <a:schemeClr val="tx1"/>
                </a:solidFill>
                <a:ea typeface="宋体" charset="-122"/>
                <a:cs typeface="Times New Roman" pitchFamily="18" charset="0"/>
              </a:rPr>
              <a:t>绘制实心椭圆</a:t>
            </a:r>
          </a:p>
          <a:p>
            <a:pPr eaLnBrk="1" hangingPunct="1">
              <a:spcBef>
                <a:spcPts val="0"/>
              </a:spcBef>
              <a:buNone/>
            </a:pPr>
            <a:r>
              <a:rPr kumimoji="1" lang="en-US" altLang="zh-CN" sz="2000" b="1" dirty="0" err="1" smtClean="0">
                <a:solidFill>
                  <a:schemeClr val="tx1"/>
                </a:solidFill>
                <a:ea typeface="宋体" charset="-122"/>
                <a:cs typeface="Times New Roman" pitchFamily="18" charset="0"/>
              </a:rPr>
              <a:t>g.fillOval</a:t>
            </a:r>
            <a:r>
              <a:rPr kumimoji="1" lang="en-US" altLang="zh-CN" sz="2000" b="1" dirty="0" smtClean="0">
                <a:solidFill>
                  <a:schemeClr val="tx1"/>
                </a:solidFill>
                <a:ea typeface="宋体" charset="-122"/>
                <a:cs typeface="Times New Roman" pitchFamily="18" charset="0"/>
              </a:rPr>
              <a:t>(183, 100, 60, 70); //</a:t>
            </a:r>
            <a:r>
              <a:rPr kumimoji="1" lang="zh-CN" altLang="en-US" sz="2000" b="1" dirty="0" smtClean="0">
                <a:solidFill>
                  <a:schemeClr val="tx1"/>
                </a:solidFill>
                <a:ea typeface="宋体" charset="-122"/>
                <a:cs typeface="Times New Roman" pitchFamily="18" charset="0"/>
              </a:rPr>
              <a:t>绘制实心椭圆</a:t>
            </a:r>
          </a:p>
          <a:p>
            <a:pPr eaLnBrk="1" hangingPunct="1">
              <a:spcBef>
                <a:spcPts val="0"/>
              </a:spcBef>
              <a:buNone/>
            </a:pPr>
            <a:r>
              <a:rPr kumimoji="1" lang="en-US" altLang="zh-CN" sz="2000" b="1" dirty="0" err="1" smtClean="0">
                <a:solidFill>
                  <a:schemeClr val="tx1"/>
                </a:solidFill>
                <a:ea typeface="宋体" charset="-122"/>
                <a:cs typeface="Times New Roman" pitchFamily="18" charset="0"/>
              </a:rPr>
              <a:t>g.setColor</a:t>
            </a:r>
            <a:r>
              <a:rPr kumimoji="1" lang="en-US" altLang="zh-CN" sz="2000" b="1" dirty="0" smtClean="0">
                <a:solidFill>
                  <a:schemeClr val="tx1"/>
                </a:solidFill>
                <a:ea typeface="宋体" charset="-122"/>
                <a:cs typeface="Times New Roman" pitchFamily="18" charset="0"/>
              </a:rPr>
              <a:t>(</a:t>
            </a:r>
            <a:r>
              <a:rPr kumimoji="1" lang="en-US" altLang="zh-CN" sz="2000" b="1" dirty="0" err="1" smtClean="0">
                <a:solidFill>
                  <a:schemeClr val="tx1"/>
                </a:solidFill>
                <a:ea typeface="宋体" charset="-122"/>
                <a:cs typeface="Times New Roman" pitchFamily="18" charset="0"/>
              </a:rPr>
              <a:t>Color.BLACK</a:t>
            </a:r>
            <a:r>
              <a:rPr kumimoji="1" lang="en-US" altLang="zh-CN" sz="2000" b="1" dirty="0" smtClean="0">
                <a:solidFill>
                  <a:schemeClr val="tx1"/>
                </a:solidFill>
                <a:ea typeface="宋体" charset="-122"/>
                <a:cs typeface="Times New Roman" pitchFamily="18" charset="0"/>
              </a:rPr>
              <a:t>); //</a:t>
            </a:r>
            <a:r>
              <a:rPr kumimoji="1" lang="zh-CN" altLang="en-US" sz="2000" b="1" dirty="0" smtClean="0">
                <a:solidFill>
                  <a:schemeClr val="tx1"/>
                </a:solidFill>
                <a:ea typeface="宋体" charset="-122"/>
                <a:cs typeface="Times New Roman" pitchFamily="18" charset="0"/>
              </a:rPr>
              <a:t>设置当前颜色</a:t>
            </a:r>
          </a:p>
          <a:p>
            <a:pPr eaLnBrk="1" hangingPunct="1">
              <a:spcBef>
                <a:spcPts val="0"/>
              </a:spcBef>
              <a:buNone/>
            </a:pPr>
            <a:r>
              <a:rPr kumimoji="1" lang="en-US" altLang="zh-CN" sz="2000" b="1" dirty="0" err="1" smtClean="0">
                <a:solidFill>
                  <a:schemeClr val="tx1"/>
                </a:solidFill>
                <a:ea typeface="宋体" charset="-122"/>
                <a:cs typeface="Times New Roman" pitchFamily="18" charset="0"/>
              </a:rPr>
              <a:t>g.drawOval</a:t>
            </a:r>
            <a:r>
              <a:rPr kumimoji="1" lang="en-US" altLang="zh-CN" sz="2000" b="1" dirty="0" smtClean="0">
                <a:solidFill>
                  <a:schemeClr val="tx1"/>
                </a:solidFill>
                <a:ea typeface="宋体" charset="-122"/>
                <a:cs typeface="Times New Roman" pitchFamily="18" charset="0"/>
              </a:rPr>
              <a:t>(123, 100, 60, 70);</a:t>
            </a:r>
            <a:r>
              <a:rPr kumimoji="1" lang="en-US" altLang="zh-CN" sz="1800" b="1" dirty="0" smtClean="0">
                <a:solidFill>
                  <a:schemeClr val="tx1"/>
                </a:solidFill>
                <a:ea typeface="宋体" charset="-122"/>
                <a:cs typeface="Times New Roman" pitchFamily="18" charset="0"/>
              </a:rPr>
              <a:t>//</a:t>
            </a:r>
            <a:r>
              <a:rPr kumimoji="1" lang="zh-CN" altLang="en-US" sz="1800" b="1" dirty="0" smtClean="0">
                <a:solidFill>
                  <a:schemeClr val="tx1"/>
                </a:solidFill>
                <a:ea typeface="宋体" charset="-122"/>
                <a:cs typeface="Times New Roman" pitchFamily="18" charset="0"/>
              </a:rPr>
              <a:t>绘制空心椭圆</a:t>
            </a:r>
          </a:p>
          <a:p>
            <a:pPr eaLnBrk="1" hangingPunct="1">
              <a:spcBef>
                <a:spcPts val="0"/>
              </a:spcBef>
              <a:buNone/>
            </a:pPr>
            <a:r>
              <a:rPr kumimoji="1" lang="en-US" altLang="zh-CN" sz="2000" b="1" dirty="0" err="1" smtClean="0">
                <a:solidFill>
                  <a:schemeClr val="tx1"/>
                </a:solidFill>
                <a:ea typeface="宋体" charset="-122"/>
                <a:cs typeface="Times New Roman" pitchFamily="18" charset="0"/>
              </a:rPr>
              <a:t>g.drawOval</a:t>
            </a:r>
            <a:r>
              <a:rPr kumimoji="1" lang="en-US" altLang="zh-CN" sz="2000" b="1" dirty="0" smtClean="0">
                <a:solidFill>
                  <a:schemeClr val="tx1"/>
                </a:solidFill>
                <a:ea typeface="宋体" charset="-122"/>
                <a:cs typeface="Times New Roman" pitchFamily="18" charset="0"/>
              </a:rPr>
              <a:t>(183, 100, 60, 70); </a:t>
            </a:r>
            <a:r>
              <a:rPr kumimoji="1" lang="en-US" altLang="zh-CN" sz="1800" b="1" dirty="0" smtClean="0">
                <a:solidFill>
                  <a:schemeClr val="tx1"/>
                </a:solidFill>
                <a:ea typeface="宋体" charset="-122"/>
                <a:cs typeface="Times New Roman" pitchFamily="18" charset="0"/>
              </a:rPr>
              <a:t>//</a:t>
            </a:r>
            <a:r>
              <a:rPr kumimoji="1" lang="zh-CN" altLang="en-US" sz="1800" b="1" dirty="0" smtClean="0">
                <a:solidFill>
                  <a:schemeClr val="tx1"/>
                </a:solidFill>
                <a:ea typeface="宋体" charset="-122"/>
                <a:cs typeface="Times New Roman" pitchFamily="18" charset="0"/>
              </a:rPr>
              <a:t>绘制空心椭圆</a:t>
            </a:r>
          </a:p>
          <a:p>
            <a:pPr eaLnBrk="1" hangingPunct="1">
              <a:spcBef>
                <a:spcPts val="0"/>
              </a:spcBef>
              <a:buNone/>
            </a:pPr>
            <a:r>
              <a:rPr kumimoji="1" lang="en-US" altLang="zh-CN" sz="2000" b="1" dirty="0" err="1" smtClean="0">
                <a:solidFill>
                  <a:schemeClr val="tx1"/>
                </a:solidFill>
                <a:ea typeface="宋体" charset="-122"/>
                <a:cs typeface="Times New Roman" pitchFamily="18" charset="0"/>
              </a:rPr>
              <a:t>g.fillOval</a:t>
            </a:r>
            <a:r>
              <a:rPr kumimoji="1" lang="en-US" altLang="zh-CN" sz="2000" b="1" dirty="0" smtClean="0">
                <a:solidFill>
                  <a:schemeClr val="tx1"/>
                </a:solidFill>
                <a:ea typeface="宋体" charset="-122"/>
                <a:cs typeface="Times New Roman" pitchFamily="18" charset="0"/>
              </a:rPr>
              <a:t>(152, 138, 10, 16); //</a:t>
            </a:r>
            <a:r>
              <a:rPr kumimoji="1" lang="zh-CN" altLang="en-US" sz="2000" b="1" dirty="0" smtClean="0">
                <a:solidFill>
                  <a:schemeClr val="tx1"/>
                </a:solidFill>
                <a:ea typeface="宋体" charset="-122"/>
                <a:cs typeface="Times New Roman" pitchFamily="18" charset="0"/>
              </a:rPr>
              <a:t>绘制实心椭圆</a:t>
            </a:r>
          </a:p>
          <a:p>
            <a:pPr eaLnBrk="1" hangingPunct="1">
              <a:spcBef>
                <a:spcPts val="0"/>
              </a:spcBef>
              <a:buNone/>
            </a:pPr>
            <a:r>
              <a:rPr kumimoji="1" lang="en-US" altLang="zh-CN" sz="2000" b="1" dirty="0" err="1" smtClean="0">
                <a:solidFill>
                  <a:schemeClr val="tx1"/>
                </a:solidFill>
                <a:ea typeface="宋体" charset="-122"/>
                <a:cs typeface="Times New Roman" pitchFamily="18" charset="0"/>
              </a:rPr>
              <a:t>g.fillOval</a:t>
            </a:r>
            <a:r>
              <a:rPr kumimoji="1" lang="en-US" altLang="zh-CN" sz="2000" b="1" dirty="0" smtClean="0">
                <a:solidFill>
                  <a:schemeClr val="tx1"/>
                </a:solidFill>
                <a:ea typeface="宋体" charset="-122"/>
                <a:cs typeface="Times New Roman" pitchFamily="18" charset="0"/>
              </a:rPr>
              <a:t>(202, 138, 10, 16); //</a:t>
            </a:r>
            <a:r>
              <a:rPr kumimoji="1" lang="zh-CN" altLang="en-US" sz="2000" b="1" dirty="0" smtClean="0">
                <a:solidFill>
                  <a:schemeClr val="tx1"/>
                </a:solidFill>
                <a:ea typeface="宋体" charset="-122"/>
                <a:cs typeface="Times New Roman" pitchFamily="18" charset="0"/>
              </a:rPr>
              <a:t>绘制实心椭圆</a:t>
            </a:r>
          </a:p>
          <a:p>
            <a:pPr eaLnBrk="1" hangingPunct="1">
              <a:spcBef>
                <a:spcPts val="0"/>
              </a:spcBef>
              <a:buNone/>
            </a:pPr>
            <a:r>
              <a:rPr kumimoji="1" lang="en-US" altLang="zh-CN" sz="2000" b="1" dirty="0" err="1" smtClean="0">
                <a:solidFill>
                  <a:schemeClr val="tx1"/>
                </a:solidFill>
                <a:ea typeface="宋体" charset="-122"/>
                <a:cs typeface="Times New Roman" pitchFamily="18" charset="0"/>
              </a:rPr>
              <a:t>g.setColor</a:t>
            </a:r>
            <a:r>
              <a:rPr kumimoji="1" lang="en-US" altLang="zh-CN" sz="2000" b="1" dirty="0" smtClean="0">
                <a:solidFill>
                  <a:schemeClr val="tx1"/>
                </a:solidFill>
                <a:ea typeface="宋体" charset="-122"/>
                <a:cs typeface="Times New Roman" pitchFamily="18" charset="0"/>
              </a:rPr>
              <a:t>(</a:t>
            </a:r>
            <a:r>
              <a:rPr kumimoji="1" lang="en-US" altLang="zh-CN" sz="2000" b="1" dirty="0" err="1" smtClean="0">
                <a:solidFill>
                  <a:schemeClr val="tx1"/>
                </a:solidFill>
                <a:ea typeface="宋体" charset="-122"/>
                <a:cs typeface="Times New Roman" pitchFamily="18" charset="0"/>
              </a:rPr>
              <a:t>Color.RED</a:t>
            </a:r>
            <a:r>
              <a:rPr kumimoji="1" lang="en-US" altLang="zh-CN" sz="2000" b="1" dirty="0" smtClean="0">
                <a:solidFill>
                  <a:schemeClr val="tx1"/>
                </a:solidFill>
                <a:ea typeface="宋体" charset="-122"/>
                <a:cs typeface="Times New Roman" pitchFamily="18" charset="0"/>
              </a:rPr>
              <a:t>);  //</a:t>
            </a:r>
            <a:r>
              <a:rPr kumimoji="1" lang="zh-CN" altLang="en-US" sz="2000" b="1" dirty="0" smtClean="0">
                <a:solidFill>
                  <a:schemeClr val="tx1"/>
                </a:solidFill>
                <a:ea typeface="宋体" charset="-122"/>
                <a:cs typeface="Times New Roman" pitchFamily="18" charset="0"/>
              </a:rPr>
              <a:t>设置当前颜色</a:t>
            </a:r>
          </a:p>
          <a:p>
            <a:pPr eaLnBrk="1" hangingPunct="1">
              <a:spcBef>
                <a:spcPts val="0"/>
              </a:spcBef>
              <a:buNone/>
            </a:pPr>
            <a:r>
              <a:rPr kumimoji="1" lang="en-US" altLang="zh-CN" sz="2000" b="1" dirty="0" err="1" smtClean="0">
                <a:solidFill>
                  <a:schemeClr val="tx1"/>
                </a:solidFill>
                <a:ea typeface="宋体" charset="-122"/>
                <a:cs typeface="Times New Roman" pitchFamily="18" charset="0"/>
              </a:rPr>
              <a:t>g.fillOval</a:t>
            </a:r>
            <a:r>
              <a:rPr kumimoji="1" lang="en-US" altLang="zh-CN" sz="2000" b="1" dirty="0" smtClean="0">
                <a:solidFill>
                  <a:schemeClr val="tx1"/>
                </a:solidFill>
                <a:ea typeface="宋体" charset="-122"/>
                <a:cs typeface="Times New Roman" pitchFamily="18" charset="0"/>
              </a:rPr>
              <a:t>(169, 158, 27, 27); //</a:t>
            </a:r>
            <a:r>
              <a:rPr kumimoji="1" lang="zh-CN" altLang="en-US" sz="2000" b="1" dirty="0" smtClean="0">
                <a:solidFill>
                  <a:schemeClr val="tx1"/>
                </a:solidFill>
                <a:ea typeface="宋体" charset="-122"/>
                <a:cs typeface="Times New Roman" pitchFamily="18" charset="0"/>
              </a:rPr>
              <a:t>绘制实心椭圆</a:t>
            </a:r>
          </a:p>
          <a:p>
            <a:pPr eaLnBrk="1" hangingPunct="1">
              <a:spcBef>
                <a:spcPts val="0"/>
              </a:spcBef>
              <a:buNone/>
            </a:pPr>
            <a:r>
              <a:rPr kumimoji="1" lang="en-US" altLang="zh-CN" sz="2000" b="1" dirty="0" err="1" smtClean="0">
                <a:solidFill>
                  <a:schemeClr val="tx1"/>
                </a:solidFill>
                <a:ea typeface="宋体" charset="-122"/>
                <a:cs typeface="Times New Roman" pitchFamily="18" charset="0"/>
              </a:rPr>
              <a:t>g.setColor</a:t>
            </a:r>
            <a:r>
              <a:rPr kumimoji="1" lang="en-US" altLang="zh-CN" sz="2000" b="1" dirty="0" smtClean="0">
                <a:solidFill>
                  <a:schemeClr val="tx1"/>
                </a:solidFill>
                <a:ea typeface="宋体" charset="-122"/>
                <a:cs typeface="Times New Roman" pitchFamily="18" charset="0"/>
              </a:rPr>
              <a:t>(</a:t>
            </a:r>
            <a:r>
              <a:rPr kumimoji="1" lang="en-US" altLang="zh-CN" sz="2000" b="1" dirty="0" err="1" smtClean="0">
                <a:solidFill>
                  <a:schemeClr val="tx1"/>
                </a:solidFill>
                <a:ea typeface="宋体" charset="-122"/>
                <a:cs typeface="Times New Roman" pitchFamily="18" charset="0"/>
              </a:rPr>
              <a:t>Color.BLACK</a:t>
            </a:r>
            <a:r>
              <a:rPr kumimoji="1" lang="en-US" altLang="zh-CN" sz="2000" b="1" dirty="0" smtClean="0">
                <a:solidFill>
                  <a:schemeClr val="tx1"/>
                </a:solidFill>
                <a:ea typeface="宋体" charset="-122"/>
                <a:cs typeface="Times New Roman" pitchFamily="18" charset="0"/>
              </a:rPr>
              <a:t>); //</a:t>
            </a:r>
            <a:r>
              <a:rPr kumimoji="1" lang="zh-CN" altLang="en-US" sz="2000" b="1" dirty="0" smtClean="0">
                <a:solidFill>
                  <a:schemeClr val="tx1"/>
                </a:solidFill>
                <a:ea typeface="宋体" charset="-122"/>
                <a:cs typeface="Times New Roman" pitchFamily="18" charset="0"/>
              </a:rPr>
              <a:t>设置当前颜色</a:t>
            </a:r>
          </a:p>
          <a:p>
            <a:pPr eaLnBrk="1" hangingPunct="1">
              <a:spcBef>
                <a:spcPts val="0"/>
              </a:spcBef>
              <a:buNone/>
            </a:pPr>
            <a:r>
              <a:rPr kumimoji="1" lang="en-US" altLang="zh-CN" sz="2000" b="1" dirty="0" err="1" smtClean="0">
                <a:solidFill>
                  <a:schemeClr val="tx1"/>
                </a:solidFill>
                <a:ea typeface="宋体" charset="-122"/>
                <a:cs typeface="Times New Roman" pitchFamily="18" charset="0"/>
              </a:rPr>
              <a:t>g.drawOval</a:t>
            </a:r>
            <a:r>
              <a:rPr kumimoji="1" lang="en-US" altLang="zh-CN" sz="2000" b="1" dirty="0" smtClean="0">
                <a:solidFill>
                  <a:schemeClr val="tx1"/>
                </a:solidFill>
                <a:ea typeface="宋体" charset="-122"/>
                <a:cs typeface="Times New Roman" pitchFamily="18" charset="0"/>
              </a:rPr>
              <a:t>(169, 158, 27, 27);</a:t>
            </a:r>
            <a:r>
              <a:rPr kumimoji="1" lang="en-US" altLang="zh-CN" sz="1800" b="1" dirty="0" smtClean="0">
                <a:solidFill>
                  <a:schemeClr val="tx1"/>
                </a:solidFill>
                <a:ea typeface="宋体" charset="-122"/>
                <a:cs typeface="Times New Roman" pitchFamily="18" charset="0"/>
              </a:rPr>
              <a:t>//</a:t>
            </a:r>
            <a:r>
              <a:rPr kumimoji="1" lang="zh-CN" altLang="en-US" sz="1800" b="1" dirty="0" smtClean="0">
                <a:solidFill>
                  <a:schemeClr val="tx1"/>
                </a:solidFill>
                <a:ea typeface="宋体" charset="-122"/>
                <a:cs typeface="Times New Roman" pitchFamily="18" charset="0"/>
              </a:rPr>
              <a:t>绘制空心椭圆</a:t>
            </a:r>
            <a:endParaRPr kumimoji="1" lang="en-US" altLang="zh-CN" sz="1800" b="1" dirty="0" smtClean="0">
              <a:solidFill>
                <a:schemeClr val="tx1"/>
              </a:solidFill>
              <a:ea typeface="宋体" charset="-122"/>
              <a:cs typeface="Times New Roman" pitchFamily="18" charset="0"/>
            </a:endParaRPr>
          </a:p>
          <a:p>
            <a:pPr eaLnBrk="1" hangingPunct="1">
              <a:spcBef>
                <a:spcPts val="0"/>
              </a:spcBef>
              <a:buNone/>
            </a:pPr>
            <a:r>
              <a:rPr kumimoji="1" lang="en-US" altLang="zh-CN" sz="2000" b="1" dirty="0" err="1" smtClean="0">
                <a:solidFill>
                  <a:schemeClr val="tx1"/>
                </a:solidFill>
                <a:ea typeface="宋体" charset="-122"/>
                <a:cs typeface="Times New Roman" pitchFamily="18" charset="0"/>
              </a:rPr>
              <a:t>g.setColor</a:t>
            </a:r>
            <a:r>
              <a:rPr kumimoji="1" lang="en-US" altLang="zh-CN" sz="2000" b="1" dirty="0" smtClean="0">
                <a:solidFill>
                  <a:schemeClr val="tx1"/>
                </a:solidFill>
                <a:ea typeface="宋体" charset="-122"/>
                <a:cs typeface="Times New Roman" pitchFamily="18" charset="0"/>
              </a:rPr>
              <a:t>(</a:t>
            </a:r>
            <a:r>
              <a:rPr kumimoji="1" lang="en-US" altLang="zh-CN" sz="2000" b="1" dirty="0" err="1" smtClean="0">
                <a:solidFill>
                  <a:schemeClr val="tx1"/>
                </a:solidFill>
                <a:ea typeface="宋体" charset="-122"/>
                <a:cs typeface="Times New Roman" pitchFamily="18" charset="0"/>
              </a:rPr>
              <a:t>Color.WHITE</a:t>
            </a:r>
            <a:r>
              <a:rPr kumimoji="1" lang="en-US" altLang="zh-CN" sz="2000" b="1" dirty="0" smtClean="0">
                <a:solidFill>
                  <a:schemeClr val="tx1"/>
                </a:solidFill>
                <a:ea typeface="宋体" charset="-122"/>
                <a:cs typeface="Times New Roman" pitchFamily="18" charset="0"/>
              </a:rPr>
              <a:t>);  //</a:t>
            </a:r>
            <a:r>
              <a:rPr kumimoji="1" lang="zh-CN" altLang="en-US" sz="2000" b="1" dirty="0" smtClean="0">
                <a:solidFill>
                  <a:schemeClr val="tx1"/>
                </a:solidFill>
                <a:ea typeface="宋体" charset="-122"/>
                <a:cs typeface="Times New Roman" pitchFamily="18" charset="0"/>
              </a:rPr>
              <a:t>设置当前颜色</a:t>
            </a:r>
          </a:p>
          <a:p>
            <a:pPr eaLnBrk="1" hangingPunct="1">
              <a:spcBef>
                <a:spcPts val="0"/>
              </a:spcBef>
              <a:buNone/>
            </a:pPr>
            <a:r>
              <a:rPr kumimoji="1" lang="en-US" altLang="zh-CN" sz="2000" b="1" dirty="0" err="1" smtClean="0">
                <a:solidFill>
                  <a:schemeClr val="tx1"/>
                </a:solidFill>
                <a:ea typeface="宋体" charset="-122"/>
                <a:cs typeface="Times New Roman" pitchFamily="18" charset="0"/>
              </a:rPr>
              <a:t>g.fillOval</a:t>
            </a:r>
            <a:r>
              <a:rPr kumimoji="1" lang="en-US" altLang="zh-CN" sz="2000" b="1" dirty="0" smtClean="0">
                <a:solidFill>
                  <a:schemeClr val="tx1"/>
                </a:solidFill>
                <a:ea typeface="宋体" charset="-122"/>
                <a:cs typeface="Times New Roman" pitchFamily="18" charset="0"/>
              </a:rPr>
              <a:t>(184, 161, 10, 13); //</a:t>
            </a:r>
            <a:r>
              <a:rPr kumimoji="1" lang="zh-CN" altLang="en-US" sz="2000" b="1" dirty="0" smtClean="0">
                <a:solidFill>
                  <a:schemeClr val="tx1"/>
                </a:solidFill>
                <a:ea typeface="宋体" charset="-122"/>
                <a:cs typeface="Times New Roman" pitchFamily="18" charset="0"/>
              </a:rPr>
              <a:t>绘制实心椭圆</a:t>
            </a:r>
            <a:endParaRPr kumimoji="1" lang="en-US" altLang="zh-CN" sz="1800" b="1" dirty="0">
              <a:solidFill>
                <a:schemeClr val="tx1"/>
              </a:solidFill>
              <a:ea typeface="宋体" charset="-122"/>
              <a:cs typeface="Times New Roman" pitchFamily="18" charset="0"/>
            </a:endParaRPr>
          </a:p>
        </p:txBody>
      </p:sp>
      <p:pic>
        <p:nvPicPr>
          <p:cNvPr id="6" name="图片 5" descr="无标题.jpg"/>
          <p:cNvPicPr>
            <a:picLocks noChangeAspect="1"/>
          </p:cNvPicPr>
          <p:nvPr/>
        </p:nvPicPr>
        <p:blipFill>
          <a:blip r:embed="rId2" cstate="print"/>
          <a:stretch>
            <a:fillRect/>
          </a:stretch>
        </p:blipFill>
        <p:spPr>
          <a:xfrm>
            <a:off x="5274000" y="1371600"/>
            <a:ext cx="3724584" cy="4648200"/>
          </a:xfrm>
          <a:prstGeom prst="rect">
            <a:avLst/>
          </a:prstGeom>
        </p:spPr>
      </p:pic>
    </p:spTree>
    <p:extLst>
      <p:ext uri="{BB962C8B-B14F-4D97-AF65-F5344CB8AC3E}">
        <p14:creationId xmlns:p14="http://schemas.microsoft.com/office/powerpoint/2010/main" val="263676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anose="02020603050405020304" pitchFamily="18" charset="0"/>
                <a:ea typeface="宋体" charset="-122"/>
                <a:cs typeface="Times New Roman" panose="02020603050405020304" pitchFamily="18" charset="0"/>
              </a:rPr>
              <a:t>用</a:t>
            </a:r>
            <a:r>
              <a:rPr lang="en-US" altLang="zh-CN" smtClean="0">
                <a:latin typeface="Times New Roman" panose="02020603050405020304" pitchFamily="18" charset="0"/>
                <a:ea typeface="宋体" charset="-122"/>
                <a:cs typeface="Times New Roman" panose="02020603050405020304" pitchFamily="18" charset="0"/>
              </a:rPr>
              <a:t>Graphics</a:t>
            </a:r>
            <a:r>
              <a:rPr lang="zh-CN" altLang="en-US" smtClean="0">
                <a:latin typeface="宋体" pitchFamily="2" charset="-122"/>
                <a:ea typeface="宋体" charset="-122"/>
              </a:rPr>
              <a:t>绘图</a:t>
            </a:r>
            <a:r>
              <a:rPr lang="en-US" altLang="zh-CN" smtClean="0">
                <a:latin typeface="宋体" pitchFamily="2" charset="-122"/>
                <a:ea typeface="宋体" charset="-122"/>
              </a:rPr>
              <a:t>(7)</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21</a:t>
            </a:fld>
            <a:endParaRPr lang="en-US" altLang="zh-CN"/>
          </a:p>
        </p:txBody>
      </p:sp>
      <p:sp>
        <p:nvSpPr>
          <p:cNvPr id="5" name="Text Box 3"/>
          <p:cNvSpPr txBox="1">
            <a:spLocks noChangeArrowheads="1"/>
          </p:cNvSpPr>
          <p:nvPr/>
        </p:nvSpPr>
        <p:spPr bwMode="auto">
          <a:xfrm>
            <a:off x="152400" y="1412081"/>
            <a:ext cx="5029200" cy="50783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200">
                <a:solidFill>
                  <a:srgbClr val="CC0066"/>
                </a:solidFill>
                <a:latin typeface="Times New Roman" pitchFamily="18" charset="0"/>
              </a:defRPr>
            </a:lvl1pPr>
            <a:lvl2pPr marL="742950" indent="-285750" eaLnBrk="0" hangingPunct="0">
              <a:defRPr sz="3200">
                <a:solidFill>
                  <a:srgbClr val="CC0066"/>
                </a:solidFill>
                <a:latin typeface="Times New Roman" pitchFamily="18" charset="0"/>
              </a:defRPr>
            </a:lvl2pPr>
            <a:lvl3pPr marL="1143000" indent="-228600" eaLnBrk="0" hangingPunct="0">
              <a:defRPr sz="3200">
                <a:solidFill>
                  <a:srgbClr val="CC0066"/>
                </a:solidFill>
                <a:latin typeface="Times New Roman" pitchFamily="18" charset="0"/>
              </a:defRPr>
            </a:lvl3pPr>
            <a:lvl4pPr marL="1600200" indent="-228600" eaLnBrk="0" hangingPunct="0">
              <a:defRPr sz="3200">
                <a:solidFill>
                  <a:srgbClr val="CC0066"/>
                </a:solidFill>
                <a:latin typeface="Times New Roman" pitchFamily="18" charset="0"/>
              </a:defRPr>
            </a:lvl4pPr>
            <a:lvl5pPr marL="2057400" indent="-228600" eaLnBrk="0" hangingPunct="0">
              <a:defRPr sz="3200">
                <a:solidFill>
                  <a:srgbClr val="CC0066"/>
                </a:solidFill>
                <a:latin typeface="Times New Roman" pitchFamily="18" charset="0"/>
              </a:defRPr>
            </a:lvl5pPr>
            <a:lvl6pPr marL="2514600" indent="-228600" eaLnBrk="0" fontAlgn="base" hangingPunct="0">
              <a:spcBef>
                <a:spcPct val="0"/>
              </a:spcBef>
              <a:spcAft>
                <a:spcPct val="0"/>
              </a:spcAft>
              <a:defRPr sz="3200">
                <a:solidFill>
                  <a:srgbClr val="CC0066"/>
                </a:solidFill>
                <a:latin typeface="Times New Roman" pitchFamily="18" charset="0"/>
              </a:defRPr>
            </a:lvl6pPr>
            <a:lvl7pPr marL="2971800" indent="-228600" eaLnBrk="0" fontAlgn="base" hangingPunct="0">
              <a:spcBef>
                <a:spcPct val="0"/>
              </a:spcBef>
              <a:spcAft>
                <a:spcPct val="0"/>
              </a:spcAft>
              <a:defRPr sz="3200">
                <a:solidFill>
                  <a:srgbClr val="CC0066"/>
                </a:solidFill>
                <a:latin typeface="Times New Roman" pitchFamily="18" charset="0"/>
              </a:defRPr>
            </a:lvl7pPr>
            <a:lvl8pPr marL="3429000" indent="-228600" eaLnBrk="0" fontAlgn="base" hangingPunct="0">
              <a:spcBef>
                <a:spcPct val="0"/>
              </a:spcBef>
              <a:spcAft>
                <a:spcPct val="0"/>
              </a:spcAft>
              <a:defRPr sz="3200">
                <a:solidFill>
                  <a:srgbClr val="CC0066"/>
                </a:solidFill>
                <a:latin typeface="Times New Roman" pitchFamily="18" charset="0"/>
              </a:defRPr>
            </a:lvl8pPr>
            <a:lvl9pPr marL="3886200" indent="-228600" eaLnBrk="0" fontAlgn="base" hangingPunct="0">
              <a:spcBef>
                <a:spcPct val="0"/>
              </a:spcBef>
              <a:spcAft>
                <a:spcPct val="0"/>
              </a:spcAft>
              <a:defRPr sz="3200">
                <a:solidFill>
                  <a:srgbClr val="CC0066"/>
                </a:solidFill>
                <a:latin typeface="Times New Roman" pitchFamily="18" charset="0"/>
              </a:defRPr>
            </a:lvl9pPr>
          </a:lstStyle>
          <a:p>
            <a:pPr eaLnBrk="1" hangingPunct="1">
              <a:spcBef>
                <a:spcPts val="0"/>
              </a:spcBef>
              <a:buNone/>
            </a:pPr>
            <a:r>
              <a:rPr kumimoji="1" lang="en-US" altLang="zh-CN" sz="1800" b="1" dirty="0" err="1" smtClean="0">
                <a:solidFill>
                  <a:schemeClr val="tx1"/>
                </a:solidFill>
                <a:ea typeface="宋体" charset="-122"/>
                <a:cs typeface="Times New Roman" pitchFamily="18" charset="0"/>
              </a:rPr>
              <a:t>g.setColor</a:t>
            </a:r>
            <a:r>
              <a:rPr kumimoji="1" lang="en-US" altLang="zh-CN" sz="1800" b="1" dirty="0" smtClean="0">
                <a:solidFill>
                  <a:schemeClr val="tx1"/>
                </a:solidFill>
                <a:ea typeface="宋体" charset="-122"/>
                <a:cs typeface="Times New Roman" pitchFamily="18" charset="0"/>
              </a:rPr>
              <a:t>(</a:t>
            </a:r>
            <a:r>
              <a:rPr kumimoji="1" lang="en-US" altLang="zh-CN" sz="1800" b="1" dirty="0" err="1" smtClean="0">
                <a:solidFill>
                  <a:schemeClr val="tx1"/>
                </a:solidFill>
                <a:ea typeface="宋体" charset="-122"/>
                <a:cs typeface="Times New Roman" pitchFamily="18" charset="0"/>
              </a:rPr>
              <a:t>Color.BLACK</a:t>
            </a:r>
            <a:r>
              <a:rPr kumimoji="1" lang="en-US" altLang="zh-CN" sz="1800" b="1" dirty="0" smtClean="0">
                <a:solidFill>
                  <a:schemeClr val="tx1"/>
                </a:solidFill>
                <a:ea typeface="宋体" charset="-122"/>
                <a:cs typeface="Times New Roman" pitchFamily="18" charset="0"/>
              </a:rPr>
              <a:t>); //</a:t>
            </a:r>
            <a:r>
              <a:rPr kumimoji="1" lang="zh-CN" altLang="en-US" sz="1800" b="1" dirty="0" smtClean="0">
                <a:solidFill>
                  <a:schemeClr val="tx1"/>
                </a:solidFill>
                <a:ea typeface="宋体" charset="-122"/>
                <a:cs typeface="Times New Roman" pitchFamily="18" charset="0"/>
              </a:rPr>
              <a:t>设置当前颜色</a:t>
            </a:r>
          </a:p>
          <a:p>
            <a:pPr eaLnBrk="1" hangingPunct="1">
              <a:spcBef>
                <a:spcPts val="0"/>
              </a:spcBef>
              <a:buNone/>
            </a:pPr>
            <a:r>
              <a:rPr kumimoji="1" lang="en-US" altLang="zh-CN" sz="1800" b="1" dirty="0" err="1" smtClean="0">
                <a:solidFill>
                  <a:schemeClr val="tx1"/>
                </a:solidFill>
                <a:ea typeface="宋体" charset="-122"/>
                <a:cs typeface="Times New Roman" pitchFamily="18" charset="0"/>
              </a:rPr>
              <a:t>g.drawArc</a:t>
            </a:r>
            <a:r>
              <a:rPr kumimoji="1" lang="en-US" altLang="zh-CN" sz="1800" b="1" dirty="0" smtClean="0">
                <a:solidFill>
                  <a:schemeClr val="tx1"/>
                </a:solidFill>
                <a:ea typeface="宋体" charset="-122"/>
                <a:cs typeface="Times New Roman" pitchFamily="18" charset="0"/>
              </a:rPr>
              <a:t>(90,60,190,190,-45,-90);//</a:t>
            </a:r>
            <a:r>
              <a:rPr kumimoji="1" lang="zh-CN" altLang="en-US" sz="1800" b="1" dirty="0" smtClean="0">
                <a:solidFill>
                  <a:schemeClr val="tx1"/>
                </a:solidFill>
                <a:ea typeface="宋体" charset="-122"/>
                <a:cs typeface="Times New Roman" pitchFamily="18" charset="0"/>
              </a:rPr>
              <a:t>绘制一段圆弧 </a:t>
            </a:r>
          </a:p>
          <a:p>
            <a:pPr eaLnBrk="1" hangingPunct="1">
              <a:spcBef>
                <a:spcPts val="0"/>
              </a:spcBef>
              <a:buNone/>
            </a:pPr>
            <a:r>
              <a:rPr kumimoji="1" lang="en-US" altLang="zh-CN" sz="1800" b="1" dirty="0" err="1" smtClean="0">
                <a:solidFill>
                  <a:schemeClr val="tx1"/>
                </a:solidFill>
                <a:ea typeface="宋体" charset="-122"/>
                <a:cs typeface="Times New Roman" pitchFamily="18" charset="0"/>
              </a:rPr>
              <a:t>g.drawLine</a:t>
            </a:r>
            <a:r>
              <a:rPr kumimoji="1" lang="en-US" altLang="zh-CN" sz="1800" b="1" dirty="0" smtClean="0">
                <a:solidFill>
                  <a:schemeClr val="tx1"/>
                </a:solidFill>
                <a:ea typeface="宋体" charset="-122"/>
                <a:cs typeface="Times New Roman" pitchFamily="18" charset="0"/>
              </a:rPr>
              <a:t>(183, 185, 183, 250); //</a:t>
            </a:r>
            <a:r>
              <a:rPr kumimoji="1" lang="zh-CN" altLang="en-US" sz="1800" b="1" dirty="0" smtClean="0">
                <a:solidFill>
                  <a:schemeClr val="tx1"/>
                </a:solidFill>
                <a:ea typeface="宋体" charset="-122"/>
                <a:cs typeface="Times New Roman" pitchFamily="18" charset="0"/>
              </a:rPr>
              <a:t>绘制一条直线 </a:t>
            </a:r>
          </a:p>
          <a:p>
            <a:pPr eaLnBrk="1" hangingPunct="1">
              <a:spcBef>
                <a:spcPts val="0"/>
              </a:spcBef>
              <a:buNone/>
            </a:pPr>
            <a:r>
              <a:rPr kumimoji="1" lang="en-US" altLang="zh-CN" sz="1800" b="1" dirty="0" err="1" smtClean="0">
                <a:solidFill>
                  <a:schemeClr val="tx1"/>
                </a:solidFill>
                <a:ea typeface="宋体" charset="-122"/>
                <a:cs typeface="Times New Roman" pitchFamily="18" charset="0"/>
              </a:rPr>
              <a:t>g.drawLine</a:t>
            </a:r>
            <a:r>
              <a:rPr kumimoji="1" lang="en-US" altLang="zh-CN" sz="1800" b="1" dirty="0" smtClean="0">
                <a:solidFill>
                  <a:schemeClr val="tx1"/>
                </a:solidFill>
                <a:ea typeface="宋体" charset="-122"/>
                <a:cs typeface="Times New Roman" pitchFamily="18" charset="0"/>
              </a:rPr>
              <a:t>(100, 182, 148, 189); //</a:t>
            </a:r>
            <a:r>
              <a:rPr kumimoji="1" lang="zh-CN" altLang="en-US" sz="1800" b="1" dirty="0" smtClean="0">
                <a:solidFill>
                  <a:schemeClr val="tx1"/>
                </a:solidFill>
                <a:ea typeface="宋体" charset="-122"/>
                <a:cs typeface="Times New Roman" pitchFamily="18" charset="0"/>
              </a:rPr>
              <a:t>绘制一条直线</a:t>
            </a:r>
          </a:p>
          <a:p>
            <a:pPr eaLnBrk="1" hangingPunct="1">
              <a:spcBef>
                <a:spcPts val="0"/>
              </a:spcBef>
              <a:buNone/>
            </a:pPr>
            <a:r>
              <a:rPr kumimoji="1" lang="en-US" altLang="zh-CN" sz="1800" b="1" dirty="0" err="1" smtClean="0">
                <a:solidFill>
                  <a:schemeClr val="tx1"/>
                </a:solidFill>
                <a:ea typeface="宋体" charset="-122"/>
                <a:cs typeface="Times New Roman" pitchFamily="18" charset="0"/>
              </a:rPr>
              <a:t>g.drawLine</a:t>
            </a:r>
            <a:r>
              <a:rPr kumimoji="1" lang="en-US" altLang="zh-CN" sz="1800" b="1" dirty="0" smtClean="0">
                <a:solidFill>
                  <a:schemeClr val="tx1"/>
                </a:solidFill>
                <a:ea typeface="宋体" charset="-122"/>
                <a:cs typeface="Times New Roman" pitchFamily="18" charset="0"/>
              </a:rPr>
              <a:t>(93, 200, 148, 200);  //</a:t>
            </a:r>
            <a:r>
              <a:rPr kumimoji="1" lang="zh-CN" altLang="en-US" sz="1800" b="1" dirty="0" smtClean="0">
                <a:solidFill>
                  <a:schemeClr val="tx1"/>
                </a:solidFill>
                <a:ea typeface="宋体" charset="-122"/>
                <a:cs typeface="Times New Roman" pitchFamily="18" charset="0"/>
              </a:rPr>
              <a:t>绘制一条直线</a:t>
            </a:r>
          </a:p>
          <a:p>
            <a:pPr eaLnBrk="1" hangingPunct="1">
              <a:spcBef>
                <a:spcPts val="0"/>
              </a:spcBef>
              <a:buNone/>
            </a:pPr>
            <a:r>
              <a:rPr kumimoji="1" lang="en-US" altLang="zh-CN" sz="1800" b="1" dirty="0" err="1" smtClean="0">
                <a:solidFill>
                  <a:schemeClr val="tx1"/>
                </a:solidFill>
                <a:ea typeface="宋体" charset="-122"/>
                <a:cs typeface="Times New Roman" pitchFamily="18" charset="0"/>
              </a:rPr>
              <a:t>g.drawLine</a:t>
            </a:r>
            <a:r>
              <a:rPr kumimoji="1" lang="en-US" altLang="zh-CN" sz="1800" b="1" dirty="0" smtClean="0">
                <a:solidFill>
                  <a:schemeClr val="tx1"/>
                </a:solidFill>
                <a:ea typeface="宋体" charset="-122"/>
                <a:cs typeface="Times New Roman" pitchFamily="18" charset="0"/>
              </a:rPr>
              <a:t>(98, 217, 148, 211);  //</a:t>
            </a:r>
            <a:r>
              <a:rPr kumimoji="1" lang="zh-CN" altLang="en-US" sz="1800" b="1" dirty="0" smtClean="0">
                <a:solidFill>
                  <a:schemeClr val="tx1"/>
                </a:solidFill>
                <a:ea typeface="宋体" charset="-122"/>
                <a:cs typeface="Times New Roman" pitchFamily="18" charset="0"/>
              </a:rPr>
              <a:t>绘制一条直线</a:t>
            </a:r>
          </a:p>
          <a:p>
            <a:pPr eaLnBrk="1" hangingPunct="1">
              <a:spcBef>
                <a:spcPts val="0"/>
              </a:spcBef>
              <a:buNone/>
            </a:pPr>
            <a:r>
              <a:rPr kumimoji="1" lang="en-US" altLang="zh-CN" sz="1800" b="1" dirty="0" err="1" smtClean="0">
                <a:solidFill>
                  <a:schemeClr val="tx1"/>
                </a:solidFill>
                <a:ea typeface="宋体" charset="-122"/>
                <a:cs typeface="Times New Roman" pitchFamily="18" charset="0"/>
              </a:rPr>
              <a:t>g.drawLine</a:t>
            </a:r>
            <a:r>
              <a:rPr kumimoji="1" lang="en-US" altLang="zh-CN" sz="1800" b="1" dirty="0" smtClean="0">
                <a:solidFill>
                  <a:schemeClr val="tx1"/>
                </a:solidFill>
                <a:ea typeface="宋体" charset="-122"/>
                <a:cs typeface="Times New Roman" pitchFamily="18" charset="0"/>
              </a:rPr>
              <a:t>(219, 189, 268, 182); //</a:t>
            </a:r>
            <a:r>
              <a:rPr kumimoji="1" lang="zh-CN" altLang="en-US" sz="1800" b="1" dirty="0" smtClean="0">
                <a:solidFill>
                  <a:schemeClr val="tx1"/>
                </a:solidFill>
                <a:ea typeface="宋体" charset="-122"/>
                <a:cs typeface="Times New Roman" pitchFamily="18" charset="0"/>
              </a:rPr>
              <a:t>绘制一条直线</a:t>
            </a:r>
          </a:p>
          <a:p>
            <a:pPr eaLnBrk="1" hangingPunct="1">
              <a:spcBef>
                <a:spcPts val="0"/>
              </a:spcBef>
              <a:buNone/>
            </a:pPr>
            <a:r>
              <a:rPr kumimoji="1" lang="en-US" altLang="zh-CN" sz="1800" b="1" dirty="0" err="1" smtClean="0">
                <a:solidFill>
                  <a:schemeClr val="tx1"/>
                </a:solidFill>
                <a:ea typeface="宋体" charset="-122"/>
                <a:cs typeface="Times New Roman" pitchFamily="18" charset="0"/>
              </a:rPr>
              <a:t>g.drawLine</a:t>
            </a:r>
            <a:r>
              <a:rPr kumimoji="1" lang="en-US" altLang="zh-CN" sz="1800" b="1" dirty="0" smtClean="0">
                <a:solidFill>
                  <a:schemeClr val="tx1"/>
                </a:solidFill>
                <a:ea typeface="宋体" charset="-122"/>
                <a:cs typeface="Times New Roman" pitchFamily="18" charset="0"/>
              </a:rPr>
              <a:t>(219, 200, 272, 200); //</a:t>
            </a:r>
            <a:r>
              <a:rPr kumimoji="1" lang="zh-CN" altLang="en-US" sz="1800" b="1" dirty="0" smtClean="0">
                <a:solidFill>
                  <a:schemeClr val="tx1"/>
                </a:solidFill>
                <a:ea typeface="宋体" charset="-122"/>
                <a:cs typeface="Times New Roman" pitchFamily="18" charset="0"/>
              </a:rPr>
              <a:t>绘制一条直线</a:t>
            </a:r>
          </a:p>
          <a:p>
            <a:pPr eaLnBrk="1" hangingPunct="1">
              <a:spcBef>
                <a:spcPts val="0"/>
              </a:spcBef>
              <a:buNone/>
            </a:pPr>
            <a:r>
              <a:rPr kumimoji="1" lang="en-US" altLang="zh-CN" sz="1800" b="1" dirty="0" err="1" smtClean="0">
                <a:solidFill>
                  <a:schemeClr val="tx1"/>
                </a:solidFill>
                <a:ea typeface="宋体" charset="-122"/>
                <a:cs typeface="Times New Roman" pitchFamily="18" charset="0"/>
              </a:rPr>
              <a:t>g.drawLine</a:t>
            </a:r>
            <a:r>
              <a:rPr kumimoji="1" lang="en-US" altLang="zh-CN" sz="1800" b="1" dirty="0" smtClean="0">
                <a:solidFill>
                  <a:schemeClr val="tx1"/>
                </a:solidFill>
                <a:ea typeface="宋体" charset="-122"/>
                <a:cs typeface="Times New Roman" pitchFamily="18" charset="0"/>
              </a:rPr>
              <a:t>(219, 211, 269, 218); //</a:t>
            </a:r>
            <a:r>
              <a:rPr kumimoji="1" lang="zh-CN" altLang="en-US" sz="1800" b="1" dirty="0" smtClean="0">
                <a:solidFill>
                  <a:schemeClr val="tx1"/>
                </a:solidFill>
                <a:ea typeface="宋体" charset="-122"/>
                <a:cs typeface="Times New Roman" pitchFamily="18" charset="0"/>
              </a:rPr>
              <a:t>绘制一条直线</a:t>
            </a:r>
          </a:p>
          <a:p>
            <a:pPr eaLnBrk="1" hangingPunct="1">
              <a:spcBef>
                <a:spcPts val="0"/>
              </a:spcBef>
              <a:buNone/>
            </a:pPr>
            <a:r>
              <a:rPr kumimoji="1" lang="en-US" altLang="zh-CN" sz="1800" b="1" dirty="0" err="1" smtClean="0">
                <a:solidFill>
                  <a:schemeClr val="tx1"/>
                </a:solidFill>
                <a:ea typeface="宋体" charset="-122"/>
                <a:cs typeface="Times New Roman" pitchFamily="18" charset="0"/>
              </a:rPr>
              <a:t>g.setFont</a:t>
            </a:r>
            <a:r>
              <a:rPr kumimoji="1" lang="en-US" altLang="zh-CN" sz="1800" b="1" dirty="0" smtClean="0">
                <a:solidFill>
                  <a:schemeClr val="tx1"/>
                </a:solidFill>
                <a:ea typeface="宋体" charset="-122"/>
                <a:cs typeface="Times New Roman" pitchFamily="18" charset="0"/>
              </a:rPr>
              <a:t>( new Font( "</a:t>
            </a:r>
            <a:r>
              <a:rPr kumimoji="1" lang="zh-CN" altLang="en-US" sz="1800" b="1" dirty="0" smtClean="0">
                <a:solidFill>
                  <a:schemeClr val="tx1"/>
                </a:solidFill>
                <a:ea typeface="宋体" charset="-122"/>
                <a:cs typeface="Times New Roman" pitchFamily="18" charset="0"/>
              </a:rPr>
              <a:t>隶书</a:t>
            </a:r>
            <a:r>
              <a:rPr kumimoji="1" lang="en-US" altLang="zh-CN" sz="1800" b="1" dirty="0" smtClean="0">
                <a:solidFill>
                  <a:schemeClr val="tx1"/>
                </a:solidFill>
                <a:ea typeface="宋体" charset="-122"/>
                <a:cs typeface="Times New Roman" pitchFamily="18" charset="0"/>
              </a:rPr>
              <a:t>", </a:t>
            </a:r>
            <a:r>
              <a:rPr kumimoji="1" lang="en-US" altLang="zh-CN" sz="1800" b="1" dirty="0" err="1" smtClean="0">
                <a:solidFill>
                  <a:schemeClr val="tx1"/>
                </a:solidFill>
                <a:ea typeface="宋体" charset="-122"/>
                <a:cs typeface="Times New Roman" pitchFamily="18" charset="0"/>
              </a:rPr>
              <a:t>Font.PLAIN</a:t>
            </a:r>
            <a:r>
              <a:rPr kumimoji="1" lang="en-US" altLang="zh-CN" sz="1800" b="1" dirty="0" smtClean="0">
                <a:solidFill>
                  <a:schemeClr val="tx1"/>
                </a:solidFill>
                <a:ea typeface="宋体" charset="-122"/>
                <a:cs typeface="Times New Roman" pitchFamily="18" charset="0"/>
              </a:rPr>
              <a:t>, 24) );    </a:t>
            </a:r>
          </a:p>
          <a:p>
            <a:pPr eaLnBrk="1" hangingPunct="1">
              <a:spcBef>
                <a:spcPts val="0"/>
              </a:spcBef>
              <a:buNone/>
            </a:pPr>
            <a:r>
              <a:rPr kumimoji="1" lang="en-US" altLang="zh-CN" sz="1800" b="1" dirty="0" err="1" smtClean="0">
                <a:solidFill>
                  <a:schemeClr val="tx1"/>
                </a:solidFill>
                <a:ea typeface="宋体" charset="-122"/>
                <a:cs typeface="Times New Roman" pitchFamily="18" charset="0"/>
              </a:rPr>
              <a:t>g.setColor</a:t>
            </a:r>
            <a:r>
              <a:rPr kumimoji="1" lang="en-US" altLang="zh-CN" sz="1800" b="1" dirty="0" smtClean="0">
                <a:solidFill>
                  <a:schemeClr val="tx1"/>
                </a:solidFill>
                <a:ea typeface="宋体" charset="-122"/>
                <a:cs typeface="Times New Roman" pitchFamily="18" charset="0"/>
              </a:rPr>
              <a:t>(</a:t>
            </a:r>
            <a:r>
              <a:rPr kumimoji="1" lang="en-US" altLang="zh-CN" sz="1800" b="1" dirty="0" err="1" smtClean="0">
                <a:solidFill>
                  <a:schemeClr val="tx1"/>
                </a:solidFill>
                <a:ea typeface="宋体" charset="-122"/>
                <a:cs typeface="Times New Roman" pitchFamily="18" charset="0"/>
              </a:rPr>
              <a:t>Color.BLUE</a:t>
            </a:r>
            <a:r>
              <a:rPr kumimoji="1" lang="en-US" altLang="zh-CN" sz="1800" b="1" dirty="0" smtClean="0">
                <a:solidFill>
                  <a:schemeClr val="tx1"/>
                </a:solidFill>
                <a:ea typeface="宋体" charset="-122"/>
                <a:cs typeface="Times New Roman" pitchFamily="18" charset="0"/>
              </a:rPr>
              <a:t>);           //</a:t>
            </a:r>
            <a:r>
              <a:rPr kumimoji="1" lang="zh-CN" altLang="en-US" sz="1800" b="1" dirty="0" smtClean="0">
                <a:solidFill>
                  <a:schemeClr val="tx1"/>
                </a:solidFill>
                <a:ea typeface="宋体" charset="-122"/>
                <a:cs typeface="Times New Roman" pitchFamily="18" charset="0"/>
              </a:rPr>
              <a:t>设置颜色</a:t>
            </a:r>
          </a:p>
          <a:p>
            <a:pPr eaLnBrk="1" hangingPunct="1">
              <a:spcBef>
                <a:spcPts val="0"/>
              </a:spcBef>
              <a:buNone/>
            </a:pPr>
            <a:r>
              <a:rPr kumimoji="1" lang="en-US" altLang="zh-CN" sz="1800" b="1" dirty="0" err="1" smtClean="0">
                <a:solidFill>
                  <a:schemeClr val="tx1"/>
                </a:solidFill>
                <a:ea typeface="宋体" charset="-122"/>
                <a:cs typeface="Times New Roman" pitchFamily="18" charset="0"/>
              </a:rPr>
              <a:t>g.drawString</a:t>
            </a:r>
            <a:r>
              <a:rPr kumimoji="1" lang="en-US" altLang="zh-CN" sz="1800" b="1" dirty="0" smtClean="0">
                <a:solidFill>
                  <a:schemeClr val="tx1"/>
                </a:solidFill>
                <a:ea typeface="宋体" charset="-122"/>
                <a:cs typeface="Times New Roman" pitchFamily="18" charset="0"/>
              </a:rPr>
              <a:t>("</a:t>
            </a:r>
            <a:r>
              <a:rPr kumimoji="1" lang="zh-CN" altLang="en-US" sz="1800" b="1" dirty="0" smtClean="0">
                <a:solidFill>
                  <a:schemeClr val="tx1"/>
                </a:solidFill>
                <a:ea typeface="宋体" charset="-122"/>
                <a:cs typeface="Times New Roman" pitchFamily="18" charset="0"/>
              </a:rPr>
              <a:t>哆啦</a:t>
            </a:r>
            <a:r>
              <a:rPr kumimoji="1" lang="en-US" altLang="zh-CN" sz="1800" b="1" dirty="0" smtClean="0">
                <a:solidFill>
                  <a:schemeClr val="tx1"/>
                </a:solidFill>
                <a:ea typeface="宋体" charset="-122"/>
                <a:cs typeface="Times New Roman" pitchFamily="18" charset="0"/>
              </a:rPr>
              <a:t>a</a:t>
            </a:r>
            <a:r>
              <a:rPr kumimoji="1" lang="zh-CN" altLang="en-US" sz="1800" b="1" dirty="0" smtClean="0">
                <a:solidFill>
                  <a:schemeClr val="tx1"/>
                </a:solidFill>
                <a:ea typeface="宋体" charset="-122"/>
                <a:cs typeface="Times New Roman" pitchFamily="18" charset="0"/>
              </a:rPr>
              <a:t>梦</a:t>
            </a:r>
            <a:r>
              <a:rPr kumimoji="1" lang="en-US" altLang="zh-CN" sz="1800" b="1" dirty="0" smtClean="0">
                <a:solidFill>
                  <a:schemeClr val="tx1"/>
                </a:solidFill>
                <a:ea typeface="宋体" charset="-122"/>
                <a:cs typeface="Times New Roman" pitchFamily="18" charset="0"/>
              </a:rPr>
              <a:t>", 20, 70); </a:t>
            </a:r>
          </a:p>
          <a:p>
            <a:pPr eaLnBrk="1" hangingPunct="1">
              <a:spcBef>
                <a:spcPts val="0"/>
              </a:spcBef>
              <a:buNone/>
            </a:pPr>
            <a:r>
              <a:rPr kumimoji="1" lang="en-US" altLang="zh-CN" sz="1800" b="1" dirty="0" smtClean="0">
                <a:solidFill>
                  <a:schemeClr val="tx1"/>
                </a:solidFill>
                <a:ea typeface="宋体" charset="-122"/>
                <a:cs typeface="Times New Roman" pitchFamily="18" charset="0"/>
              </a:rPr>
              <a:t>}</a:t>
            </a:r>
          </a:p>
          <a:p>
            <a:pPr eaLnBrk="1" hangingPunct="1">
              <a:spcBef>
                <a:spcPts val="0"/>
              </a:spcBef>
              <a:buNone/>
            </a:pPr>
            <a:r>
              <a:rPr kumimoji="1" lang="en-US" altLang="zh-CN" sz="1800" b="1" dirty="0" smtClean="0">
                <a:solidFill>
                  <a:schemeClr val="tx1"/>
                </a:solidFill>
                <a:ea typeface="宋体" charset="-122"/>
                <a:cs typeface="Times New Roman" pitchFamily="18" charset="0"/>
              </a:rPr>
              <a:t>public static void main(String[] </a:t>
            </a:r>
            <a:r>
              <a:rPr kumimoji="1" lang="en-US" altLang="zh-CN" sz="1800" b="1" dirty="0" err="1" smtClean="0">
                <a:solidFill>
                  <a:schemeClr val="tx1"/>
                </a:solidFill>
                <a:ea typeface="宋体" charset="-122"/>
                <a:cs typeface="Times New Roman" pitchFamily="18" charset="0"/>
              </a:rPr>
              <a:t>args</a:t>
            </a:r>
            <a:r>
              <a:rPr kumimoji="1" lang="en-US" altLang="zh-CN" sz="1800" b="1" dirty="0" smtClean="0">
                <a:solidFill>
                  <a:schemeClr val="tx1"/>
                </a:solidFill>
                <a:ea typeface="宋体" charset="-122"/>
                <a:cs typeface="Times New Roman" pitchFamily="18" charset="0"/>
              </a:rPr>
              <a:t>) { </a:t>
            </a:r>
          </a:p>
          <a:p>
            <a:pPr eaLnBrk="1" hangingPunct="1">
              <a:spcBef>
                <a:spcPts val="0"/>
              </a:spcBef>
              <a:buNone/>
            </a:pPr>
            <a:r>
              <a:rPr kumimoji="1" lang="en-US" altLang="zh-CN" sz="1800" b="1" dirty="0" smtClean="0">
                <a:solidFill>
                  <a:schemeClr val="tx1"/>
                </a:solidFill>
                <a:ea typeface="宋体" charset="-122"/>
                <a:cs typeface="Times New Roman" pitchFamily="18" charset="0"/>
              </a:rPr>
              <a:t>    </a:t>
            </a:r>
            <a:r>
              <a:rPr kumimoji="1" lang="en-US" altLang="zh-CN" sz="1800" b="1" dirty="0" err="1" smtClean="0">
                <a:solidFill>
                  <a:schemeClr val="tx1"/>
                </a:solidFill>
                <a:ea typeface="宋体" charset="-122"/>
                <a:cs typeface="Times New Roman" pitchFamily="18" charset="0"/>
              </a:rPr>
              <a:t>GraphicsTester</a:t>
            </a:r>
            <a:r>
              <a:rPr kumimoji="1" lang="en-US" altLang="zh-CN" sz="1800" b="1" dirty="0" smtClean="0">
                <a:solidFill>
                  <a:schemeClr val="tx1"/>
                </a:solidFill>
                <a:ea typeface="宋体" charset="-122"/>
                <a:cs typeface="Times New Roman" pitchFamily="18" charset="0"/>
              </a:rPr>
              <a:t> app = new </a:t>
            </a:r>
            <a:r>
              <a:rPr kumimoji="1" lang="en-US" altLang="zh-CN" sz="1800" b="1" dirty="0" err="1" smtClean="0">
                <a:solidFill>
                  <a:schemeClr val="tx1"/>
                </a:solidFill>
                <a:ea typeface="宋体" charset="-122"/>
                <a:cs typeface="Times New Roman" pitchFamily="18" charset="0"/>
              </a:rPr>
              <a:t>GraphicsTester</a:t>
            </a:r>
            <a:r>
              <a:rPr kumimoji="1" lang="en-US" altLang="zh-CN" sz="1800" b="1" dirty="0" smtClean="0">
                <a:solidFill>
                  <a:schemeClr val="tx1"/>
                </a:solidFill>
                <a:ea typeface="宋体" charset="-122"/>
                <a:cs typeface="Times New Roman" pitchFamily="18" charset="0"/>
              </a:rPr>
              <a:t>();</a:t>
            </a:r>
          </a:p>
          <a:p>
            <a:pPr eaLnBrk="1" hangingPunct="1">
              <a:spcBef>
                <a:spcPts val="0"/>
              </a:spcBef>
              <a:buNone/>
            </a:pPr>
            <a:r>
              <a:rPr kumimoji="1" lang="en-US" altLang="zh-CN" sz="1800" b="1" dirty="0" err="1" smtClean="0">
                <a:solidFill>
                  <a:schemeClr val="tx1"/>
                </a:solidFill>
                <a:ea typeface="宋体" charset="-122"/>
                <a:cs typeface="Times New Roman" pitchFamily="18" charset="0"/>
              </a:rPr>
              <a:t>app.setDefaultCloseOperation</a:t>
            </a:r>
            <a:r>
              <a:rPr kumimoji="1" lang="en-US" altLang="zh-CN" sz="1800" b="1" dirty="0" smtClean="0">
                <a:solidFill>
                  <a:schemeClr val="tx1"/>
                </a:solidFill>
                <a:ea typeface="宋体" charset="-122"/>
                <a:cs typeface="Times New Roman" pitchFamily="18" charset="0"/>
              </a:rPr>
              <a:t>(</a:t>
            </a:r>
            <a:r>
              <a:rPr kumimoji="1" lang="en-US" altLang="zh-CN" sz="1800" b="1" dirty="0" err="1" smtClean="0">
                <a:solidFill>
                  <a:schemeClr val="tx1"/>
                </a:solidFill>
                <a:ea typeface="宋体" charset="-122"/>
                <a:cs typeface="Times New Roman" pitchFamily="18" charset="0"/>
              </a:rPr>
              <a:t>JFrame.EXIT_ON_CLOSE</a:t>
            </a:r>
            <a:r>
              <a:rPr kumimoji="1" lang="en-US" altLang="zh-CN" sz="1800" b="1" dirty="0" smtClean="0">
                <a:solidFill>
                  <a:schemeClr val="tx1"/>
                </a:solidFill>
                <a:ea typeface="宋体" charset="-122"/>
                <a:cs typeface="Times New Roman" pitchFamily="18" charset="0"/>
              </a:rPr>
              <a:t>); </a:t>
            </a:r>
          </a:p>
          <a:p>
            <a:pPr eaLnBrk="1" hangingPunct="1">
              <a:spcBef>
                <a:spcPts val="0"/>
              </a:spcBef>
              <a:buNone/>
            </a:pPr>
            <a:r>
              <a:rPr kumimoji="1" lang="en-US" altLang="zh-CN" sz="1800" b="1" dirty="0" smtClean="0">
                <a:solidFill>
                  <a:schemeClr val="tx1"/>
                </a:solidFill>
                <a:ea typeface="宋体" charset="-122"/>
                <a:cs typeface="Times New Roman" pitchFamily="18" charset="0"/>
              </a:rPr>
              <a:t>}</a:t>
            </a:r>
            <a:endParaRPr kumimoji="1" lang="en-US" altLang="zh-CN" sz="1800" b="1" dirty="0">
              <a:solidFill>
                <a:schemeClr val="tx1"/>
              </a:solidFill>
              <a:ea typeface="宋体" charset="-122"/>
              <a:cs typeface="Times New Roman" pitchFamily="18" charset="0"/>
            </a:endParaRPr>
          </a:p>
        </p:txBody>
      </p:sp>
      <p:pic>
        <p:nvPicPr>
          <p:cNvPr id="8" name="图片 7" descr="无标题.jpg"/>
          <p:cNvPicPr>
            <a:picLocks noChangeAspect="1"/>
          </p:cNvPicPr>
          <p:nvPr/>
        </p:nvPicPr>
        <p:blipFill>
          <a:blip r:embed="rId2" cstate="print"/>
          <a:stretch>
            <a:fillRect/>
          </a:stretch>
        </p:blipFill>
        <p:spPr>
          <a:xfrm>
            <a:off x="5276850" y="1447800"/>
            <a:ext cx="3714750" cy="4598741"/>
          </a:xfrm>
          <a:prstGeom prst="rect">
            <a:avLst/>
          </a:prstGeom>
        </p:spPr>
      </p:pic>
    </p:spTree>
    <p:extLst>
      <p:ext uri="{BB962C8B-B14F-4D97-AF65-F5344CB8AC3E}">
        <p14:creationId xmlns:p14="http://schemas.microsoft.com/office/powerpoint/2010/main" val="263676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教学内容</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22</a:t>
            </a:fld>
            <a:endParaRPr lang="en-US" altLang="zh-CN"/>
          </a:p>
        </p:txBody>
      </p:sp>
      <p:sp>
        <p:nvSpPr>
          <p:cNvPr id="6" name="Line 11"/>
          <p:cNvSpPr>
            <a:spLocks noChangeShapeType="1"/>
          </p:cNvSpPr>
          <p:nvPr/>
        </p:nvSpPr>
        <p:spPr bwMode="auto">
          <a:xfrm>
            <a:off x="2438400" y="2354262"/>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7" name="Text Box 12"/>
          <p:cNvSpPr txBox="1">
            <a:spLocks noChangeArrowheads="1"/>
          </p:cNvSpPr>
          <p:nvPr/>
        </p:nvSpPr>
        <p:spPr bwMode="auto">
          <a:xfrm>
            <a:off x="2700338" y="1774825"/>
            <a:ext cx="1008609" cy="584775"/>
          </a:xfrm>
          <a:prstGeom prst="rect">
            <a:avLst/>
          </a:prstGeom>
          <a:noFill/>
          <a:ln w="9525" algn="ctr">
            <a:noFill/>
            <a:miter lim="800000"/>
            <a:headEnd/>
            <a:tailEnd/>
          </a:ln>
        </p:spPr>
        <p:txBody>
          <a:bodyPr wrap="none">
            <a:spAutoFit/>
          </a:bodyPr>
          <a:lstStyle/>
          <a:p>
            <a:pPr eaLnBrk="0" hangingPunct="0">
              <a:buNone/>
            </a:pPr>
            <a:r>
              <a:rPr lang="zh-CN" altLang="en-US" sz="3200" b="1" smtClean="0">
                <a:ea typeface="宋体" charset="-122"/>
              </a:rPr>
              <a:t>概述</a:t>
            </a:r>
            <a:endParaRPr lang="en-US" altLang="zh-CN" sz="3200" b="1">
              <a:ea typeface="宋体" charset="-122"/>
            </a:endParaRPr>
          </a:p>
        </p:txBody>
      </p:sp>
      <p:grpSp>
        <p:nvGrpSpPr>
          <p:cNvPr id="3" name="Group 45"/>
          <p:cNvGrpSpPr>
            <a:grpSpLocks/>
          </p:cNvGrpSpPr>
          <p:nvPr/>
        </p:nvGrpSpPr>
        <p:grpSpPr bwMode="auto">
          <a:xfrm>
            <a:off x="1828800" y="1851025"/>
            <a:ext cx="608013" cy="533400"/>
            <a:chOff x="1152" y="1275"/>
            <a:chExt cx="383" cy="336"/>
          </a:xfrm>
        </p:grpSpPr>
        <p:grpSp>
          <p:nvGrpSpPr>
            <p:cNvPr id="5" name="Group 3"/>
            <p:cNvGrpSpPr>
              <a:grpSpLocks/>
            </p:cNvGrpSpPr>
            <p:nvPr/>
          </p:nvGrpSpPr>
          <p:grpSpPr bwMode="auto">
            <a:xfrm>
              <a:off x="1152" y="1275"/>
              <a:ext cx="383" cy="336"/>
              <a:chOff x="1110" y="2656"/>
              <a:chExt cx="1549" cy="1351"/>
            </a:xfrm>
          </p:grpSpPr>
          <p:sp>
            <p:nvSpPr>
              <p:cNvPr id="1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1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13" name="AutoShape 6"/>
              <p:cNvSpPr>
                <a:spLocks noChangeArrowheads="1"/>
              </p:cNvSpPr>
              <p:nvPr/>
            </p:nvSpPr>
            <p:spPr bwMode="gray">
              <a:xfrm>
                <a:off x="1199" y="2736"/>
                <a:ext cx="1351" cy="1166"/>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10" name="Text Box 13"/>
            <p:cNvSpPr txBox="1">
              <a:spLocks noChangeArrowheads="1"/>
            </p:cNvSpPr>
            <p:nvPr/>
          </p:nvSpPr>
          <p:spPr bwMode="gray">
            <a:xfrm>
              <a:off x="1235" y="1298"/>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1</a:t>
              </a:r>
            </a:p>
          </p:txBody>
        </p:sp>
      </p:grpSp>
      <p:sp>
        <p:nvSpPr>
          <p:cNvPr id="14" name="Line 14"/>
          <p:cNvSpPr>
            <a:spLocks noChangeShapeType="1"/>
          </p:cNvSpPr>
          <p:nvPr/>
        </p:nvSpPr>
        <p:spPr bwMode="auto">
          <a:xfrm>
            <a:off x="2438400" y="3289600"/>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15" name="Text Box 15"/>
          <p:cNvSpPr txBox="1">
            <a:spLocks noChangeArrowheads="1"/>
          </p:cNvSpPr>
          <p:nvPr/>
        </p:nvSpPr>
        <p:spPr bwMode="auto">
          <a:xfrm>
            <a:off x="2700338" y="2689225"/>
            <a:ext cx="2627642" cy="584775"/>
          </a:xfrm>
          <a:prstGeom prst="rect">
            <a:avLst/>
          </a:prstGeom>
          <a:noFill/>
          <a:ln w="9525" algn="ctr">
            <a:noFill/>
            <a:miter lim="800000"/>
            <a:headEnd/>
            <a:tailEnd/>
          </a:ln>
        </p:spPr>
        <p:txBody>
          <a:bodyPr wrap="none">
            <a:spAutoFit/>
          </a:bodyPr>
          <a:lstStyle/>
          <a:p>
            <a:pPr eaLnBrk="0" hangingPunct="0">
              <a:buNone/>
            </a:pPr>
            <a:r>
              <a:rPr lang="en-US" altLang="zh-CN" sz="3200" b="1" smtClean="0">
                <a:latin typeface="Times New Roman" pitchFamily="18" charset="0"/>
                <a:ea typeface="宋体" charset="-122"/>
                <a:cs typeface="Times New Roman" pitchFamily="18" charset="0"/>
              </a:rPr>
              <a:t>Graphics</a:t>
            </a:r>
            <a:r>
              <a:rPr lang="zh-CN" altLang="en-US" sz="3200" b="1" smtClean="0">
                <a:ea typeface="宋体" charset="-122"/>
              </a:rPr>
              <a:t>绘图</a:t>
            </a:r>
            <a:endParaRPr lang="en-US" altLang="zh-CN" sz="3200" b="1">
              <a:ea typeface="宋体" charset="-122"/>
            </a:endParaRPr>
          </a:p>
        </p:txBody>
      </p:sp>
      <p:grpSp>
        <p:nvGrpSpPr>
          <p:cNvPr id="8" name="Group 46"/>
          <p:cNvGrpSpPr>
            <a:grpSpLocks/>
          </p:cNvGrpSpPr>
          <p:nvPr/>
        </p:nvGrpSpPr>
        <p:grpSpPr bwMode="auto">
          <a:xfrm>
            <a:off x="1828800" y="2789284"/>
            <a:ext cx="608013" cy="533400"/>
            <a:chOff x="1152" y="1851"/>
            <a:chExt cx="383" cy="336"/>
          </a:xfrm>
        </p:grpSpPr>
        <p:grpSp>
          <p:nvGrpSpPr>
            <p:cNvPr id="9" name="Group 7"/>
            <p:cNvGrpSpPr>
              <a:grpSpLocks/>
            </p:cNvGrpSpPr>
            <p:nvPr/>
          </p:nvGrpSpPr>
          <p:grpSpPr bwMode="auto">
            <a:xfrm>
              <a:off x="1152" y="1851"/>
              <a:ext cx="383" cy="336"/>
              <a:chOff x="3174" y="2656"/>
              <a:chExt cx="1549" cy="1351"/>
            </a:xfrm>
          </p:grpSpPr>
          <p:sp>
            <p:nvSpPr>
              <p:cNvPr id="19"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20"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21" name="AutoShape 10"/>
              <p:cNvSpPr>
                <a:spLocks noChangeArrowheads="1"/>
              </p:cNvSpPr>
              <p:nvPr/>
            </p:nvSpPr>
            <p:spPr bwMode="gray">
              <a:xfrm>
                <a:off x="3263" y="2736"/>
                <a:ext cx="1351" cy="1166"/>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18" name="Text Box 16"/>
            <p:cNvSpPr txBox="1">
              <a:spLocks noChangeArrowheads="1"/>
            </p:cNvSpPr>
            <p:nvPr/>
          </p:nvSpPr>
          <p:spPr bwMode="gray">
            <a:xfrm>
              <a:off x="1235" y="1877"/>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2</a:t>
              </a:r>
            </a:p>
          </p:txBody>
        </p:sp>
      </p:grpSp>
      <p:sp>
        <p:nvSpPr>
          <p:cNvPr id="22" name="Line 25"/>
          <p:cNvSpPr>
            <a:spLocks noChangeShapeType="1"/>
          </p:cNvSpPr>
          <p:nvPr/>
        </p:nvSpPr>
        <p:spPr bwMode="auto">
          <a:xfrm>
            <a:off x="2438400" y="4195225"/>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23" name="Text Box 26"/>
          <p:cNvSpPr txBox="1">
            <a:spLocks noChangeArrowheads="1"/>
          </p:cNvSpPr>
          <p:nvPr/>
        </p:nvSpPr>
        <p:spPr bwMode="auto">
          <a:xfrm>
            <a:off x="2700338" y="3603625"/>
            <a:ext cx="2079415" cy="584775"/>
          </a:xfrm>
          <a:prstGeom prst="rect">
            <a:avLst/>
          </a:prstGeom>
          <a:noFill/>
          <a:ln w="9525" algn="ctr">
            <a:noFill/>
            <a:miter lim="800000"/>
            <a:headEnd/>
            <a:tailEnd/>
          </a:ln>
        </p:spPr>
        <p:txBody>
          <a:bodyPr wrap="none">
            <a:spAutoFit/>
          </a:bodyPr>
          <a:lstStyle/>
          <a:p>
            <a:pPr eaLnBrk="0" hangingPunct="0">
              <a:buNone/>
            </a:pPr>
            <a:r>
              <a:rPr lang="en-US" altLang="zh-CN" sz="3200" b="1" smtClean="0">
                <a:solidFill>
                  <a:srgbClr val="FF0000"/>
                </a:solidFill>
                <a:latin typeface="Times New Roman" pitchFamily="18" charset="0"/>
                <a:ea typeface="宋体" charset="-122"/>
                <a:cs typeface="Times New Roman" pitchFamily="18" charset="0"/>
              </a:rPr>
              <a:t>Swing</a:t>
            </a:r>
            <a:r>
              <a:rPr lang="zh-CN" altLang="en-US" sz="3200" b="1" smtClean="0">
                <a:solidFill>
                  <a:srgbClr val="FF0000"/>
                </a:solidFill>
                <a:ea typeface="宋体" charset="-122"/>
              </a:rPr>
              <a:t>组件</a:t>
            </a:r>
            <a:endParaRPr lang="en-US" altLang="zh-CN" sz="3200" b="1">
              <a:solidFill>
                <a:srgbClr val="FF0000"/>
              </a:solidFill>
              <a:ea typeface="宋体" charset="-122"/>
            </a:endParaRPr>
          </a:p>
        </p:txBody>
      </p:sp>
      <p:grpSp>
        <p:nvGrpSpPr>
          <p:cNvPr id="16" name="Group 47"/>
          <p:cNvGrpSpPr>
            <a:grpSpLocks/>
          </p:cNvGrpSpPr>
          <p:nvPr/>
        </p:nvGrpSpPr>
        <p:grpSpPr bwMode="auto">
          <a:xfrm>
            <a:off x="1828800" y="3693055"/>
            <a:ext cx="608013" cy="533400"/>
            <a:chOff x="1152" y="2413"/>
            <a:chExt cx="383" cy="336"/>
          </a:xfrm>
        </p:grpSpPr>
        <p:grpSp>
          <p:nvGrpSpPr>
            <p:cNvPr id="17" name="Group 17"/>
            <p:cNvGrpSpPr>
              <a:grpSpLocks/>
            </p:cNvGrpSpPr>
            <p:nvPr/>
          </p:nvGrpSpPr>
          <p:grpSpPr bwMode="auto">
            <a:xfrm>
              <a:off x="1152" y="2413"/>
              <a:ext cx="383" cy="336"/>
              <a:chOff x="1110" y="2656"/>
              <a:chExt cx="1549" cy="1351"/>
            </a:xfrm>
          </p:grpSpPr>
          <p:sp>
            <p:nvSpPr>
              <p:cNvPr id="2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2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29" name="AutoShape 20"/>
              <p:cNvSpPr>
                <a:spLocks noChangeArrowheads="1"/>
              </p:cNvSpPr>
              <p:nvPr/>
            </p:nvSpPr>
            <p:spPr bwMode="gray">
              <a:xfrm>
                <a:off x="1199" y="2736"/>
                <a:ext cx="1351" cy="1166"/>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26" name="Text Box 27"/>
            <p:cNvSpPr txBox="1">
              <a:spLocks noChangeArrowheads="1"/>
            </p:cNvSpPr>
            <p:nvPr/>
          </p:nvSpPr>
          <p:spPr bwMode="gray">
            <a:xfrm>
              <a:off x="1235" y="2443"/>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3</a:t>
              </a:r>
            </a:p>
          </p:txBody>
        </p:sp>
      </p:grpSp>
      <p:sp>
        <p:nvSpPr>
          <p:cNvPr id="30" name="Line 14"/>
          <p:cNvSpPr>
            <a:spLocks noChangeShapeType="1"/>
          </p:cNvSpPr>
          <p:nvPr/>
        </p:nvSpPr>
        <p:spPr bwMode="auto">
          <a:xfrm>
            <a:off x="2438400" y="5148263"/>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31" name="Text Box 15"/>
          <p:cNvSpPr txBox="1">
            <a:spLocks noChangeArrowheads="1"/>
          </p:cNvSpPr>
          <p:nvPr/>
        </p:nvSpPr>
        <p:spPr bwMode="auto">
          <a:xfrm>
            <a:off x="2700338" y="4572000"/>
            <a:ext cx="2079415" cy="584775"/>
          </a:xfrm>
          <a:prstGeom prst="rect">
            <a:avLst/>
          </a:prstGeom>
          <a:noFill/>
          <a:ln w="9525" algn="ctr">
            <a:noFill/>
            <a:miter lim="800000"/>
            <a:headEnd/>
            <a:tailEnd/>
          </a:ln>
        </p:spPr>
        <p:txBody>
          <a:bodyPr wrap="none">
            <a:spAutoFit/>
          </a:bodyPr>
          <a:lstStyle/>
          <a:p>
            <a:pPr eaLnBrk="0" hangingPunct="0">
              <a:buNone/>
            </a:pPr>
            <a:r>
              <a:rPr lang="en-US" altLang="zh-CN" sz="3200" b="1" smtClean="0">
                <a:solidFill>
                  <a:schemeClr val="tx2"/>
                </a:solidFill>
                <a:latin typeface="Times New Roman" pitchFamily="18" charset="0"/>
                <a:ea typeface="宋体" charset="-122"/>
                <a:cs typeface="Times New Roman" pitchFamily="18" charset="0"/>
              </a:rPr>
              <a:t>Swing</a:t>
            </a:r>
            <a:r>
              <a:rPr lang="zh-CN" altLang="en-US" sz="3200" b="1" smtClean="0">
                <a:solidFill>
                  <a:schemeClr val="tx2"/>
                </a:solidFill>
                <a:latin typeface="Times New Roman" pitchFamily="18" charset="0"/>
                <a:ea typeface="宋体" charset="-122"/>
                <a:cs typeface="Times New Roman" pitchFamily="18" charset="0"/>
              </a:rPr>
              <a:t>举例</a:t>
            </a:r>
            <a:endParaRPr lang="en-US" altLang="zh-CN" sz="3200" b="1">
              <a:solidFill>
                <a:schemeClr val="tx2"/>
              </a:solidFill>
              <a:ea typeface="宋体" charset="-122"/>
            </a:endParaRPr>
          </a:p>
        </p:txBody>
      </p:sp>
      <p:grpSp>
        <p:nvGrpSpPr>
          <p:cNvPr id="24" name="Group 46"/>
          <p:cNvGrpSpPr>
            <a:grpSpLocks/>
          </p:cNvGrpSpPr>
          <p:nvPr/>
        </p:nvGrpSpPr>
        <p:grpSpPr bwMode="auto">
          <a:xfrm>
            <a:off x="1828800" y="4625975"/>
            <a:ext cx="608013" cy="533400"/>
            <a:chOff x="1152" y="1851"/>
            <a:chExt cx="383" cy="336"/>
          </a:xfrm>
        </p:grpSpPr>
        <p:grpSp>
          <p:nvGrpSpPr>
            <p:cNvPr id="25" name="Group 7"/>
            <p:cNvGrpSpPr>
              <a:grpSpLocks/>
            </p:cNvGrpSpPr>
            <p:nvPr/>
          </p:nvGrpSpPr>
          <p:grpSpPr bwMode="auto">
            <a:xfrm>
              <a:off x="1152" y="1851"/>
              <a:ext cx="383" cy="336"/>
              <a:chOff x="3174" y="2656"/>
              <a:chExt cx="1549" cy="1351"/>
            </a:xfrm>
          </p:grpSpPr>
          <p:sp>
            <p:nvSpPr>
              <p:cNvPr id="35"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36"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37" name="AutoShape 10"/>
              <p:cNvSpPr>
                <a:spLocks noChangeArrowheads="1"/>
              </p:cNvSpPr>
              <p:nvPr/>
            </p:nvSpPr>
            <p:spPr bwMode="gray">
              <a:xfrm>
                <a:off x="3263" y="2736"/>
                <a:ext cx="1351" cy="1166"/>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34" name="Text Box 16"/>
            <p:cNvSpPr txBox="1">
              <a:spLocks noChangeArrowheads="1"/>
            </p:cNvSpPr>
            <p:nvPr/>
          </p:nvSpPr>
          <p:spPr bwMode="gray">
            <a:xfrm>
              <a:off x="1235" y="1877"/>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smtClean="0">
                  <a:solidFill>
                    <a:schemeClr val="bg1"/>
                  </a:solidFill>
                  <a:ea typeface="宋体" charset="-122"/>
                </a:rPr>
                <a:t>4</a:t>
              </a:r>
              <a:endParaRPr lang="en-US" altLang="zh-CN" sz="2400" b="1">
                <a:solidFill>
                  <a:schemeClr val="bg1"/>
                </a:solidFill>
                <a:ea typeface="宋体" charset="-122"/>
              </a:endParaRPr>
            </a:p>
          </p:txBody>
        </p:sp>
      </p:grpSp>
    </p:spTree>
    <p:extLst>
      <p:ext uri="{BB962C8B-B14F-4D97-AF65-F5344CB8AC3E}">
        <p14:creationId xmlns:p14="http://schemas.microsoft.com/office/powerpoint/2010/main" val="31601526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1</a:t>
            </a:r>
            <a:r>
              <a:rPr lang="zh-CN" altLang="en-US" smtClean="0">
                <a:latin typeface="Times New Roman" pitchFamily="18" charset="0"/>
                <a:cs typeface="Times New Roman" pitchFamily="18" charset="0"/>
              </a:rPr>
              <a:t>、</a:t>
            </a:r>
            <a:r>
              <a:rPr lang="en-US" altLang="zh-CN" smtClean="0">
                <a:latin typeface="Times New Roman" pitchFamily="18" charset="0"/>
                <a:cs typeface="Times New Roman" pitchFamily="18" charset="0"/>
              </a:rPr>
              <a:t>Swing</a:t>
            </a:r>
            <a:r>
              <a:rPr lang="zh-CN" altLang="en-US" smtClean="0">
                <a:latin typeface="Times New Roman" pitchFamily="18" charset="0"/>
                <a:cs typeface="Times New Roman" pitchFamily="18" charset="0"/>
              </a:rPr>
              <a:t>概述</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23</a:t>
            </a:fld>
            <a:endParaRPr lang="en-US" altLang="zh-CN" dirty="0"/>
          </a:p>
        </p:txBody>
      </p:sp>
      <p:sp>
        <p:nvSpPr>
          <p:cNvPr id="5" name="内容占位符 2"/>
          <p:cNvSpPr>
            <a:spLocks noGrp="1"/>
          </p:cNvSpPr>
          <p:nvPr>
            <p:ph idx="1"/>
          </p:nvPr>
        </p:nvSpPr>
        <p:spPr>
          <a:xfrm>
            <a:off x="762000" y="1371600"/>
            <a:ext cx="7696200" cy="4953000"/>
          </a:xfrm>
        </p:spPr>
        <p:txBody>
          <a:bodyPr/>
          <a:lstStyle/>
          <a:p>
            <a:r>
              <a:rPr lang="zh-CN" altLang="en-US" sz="3200" smtClean="0">
                <a:latin typeface="Times New Roman" pitchFamily="18" charset="0"/>
                <a:cs typeface="Times New Roman" pitchFamily="18" charset="0"/>
              </a:rPr>
              <a:t>基本的</a:t>
            </a:r>
            <a:r>
              <a:rPr lang="en-US" altLang="zh-CN" sz="3200" smtClean="0">
                <a:latin typeface="Times New Roman" pitchFamily="18" charset="0"/>
                <a:cs typeface="Times New Roman" pitchFamily="18" charset="0"/>
              </a:rPr>
              <a:t>GUI</a:t>
            </a:r>
            <a:r>
              <a:rPr lang="zh-CN" altLang="en-US" sz="3200" smtClean="0">
                <a:latin typeface="Times New Roman" pitchFamily="18" charset="0"/>
                <a:cs typeface="Times New Roman" pitchFamily="18" charset="0"/>
              </a:rPr>
              <a:t>元素都在两个包中实现：</a:t>
            </a:r>
            <a:r>
              <a:rPr lang="en-US" altLang="zh-CN" sz="3200" smtClean="0">
                <a:latin typeface="Times New Roman" pitchFamily="18" charset="0"/>
                <a:cs typeface="Times New Roman" pitchFamily="18" charset="0"/>
              </a:rPr>
              <a:t>java.awt</a:t>
            </a:r>
            <a:r>
              <a:rPr lang="zh-CN" altLang="en-US" sz="3200" smtClean="0">
                <a:latin typeface="Times New Roman" pitchFamily="18" charset="0"/>
                <a:cs typeface="Times New Roman" pitchFamily="18" charset="0"/>
              </a:rPr>
              <a:t>和</a:t>
            </a:r>
            <a:r>
              <a:rPr lang="en-US" altLang="zh-CN" sz="3200" smtClean="0">
                <a:latin typeface="Times New Roman" pitchFamily="18" charset="0"/>
                <a:cs typeface="Times New Roman" pitchFamily="18" charset="0"/>
              </a:rPr>
              <a:t>javax.swing</a:t>
            </a:r>
          </a:p>
          <a:p>
            <a:pPr>
              <a:spcBef>
                <a:spcPts val="1200"/>
              </a:spcBef>
            </a:pPr>
            <a:r>
              <a:rPr lang="en-US" altLang="zh-CN" sz="3200" smtClean="0">
                <a:latin typeface="Times New Roman" pitchFamily="18" charset="0"/>
                <a:cs typeface="Times New Roman" pitchFamily="18" charset="0"/>
              </a:rPr>
              <a:t>Abstract Windowing Toolkit(AWT)</a:t>
            </a:r>
            <a:endParaRPr lang="en-US" altLang="zh-CN" sz="3200" dirty="0" smtClean="0">
              <a:latin typeface="Times New Roman" pitchFamily="18" charset="0"/>
              <a:cs typeface="Times New Roman" pitchFamily="18" charset="0"/>
            </a:endParaRPr>
          </a:p>
          <a:p>
            <a:pPr lvl="1">
              <a:spcBef>
                <a:spcPts val="600"/>
              </a:spcBef>
              <a:spcAft>
                <a:spcPts val="0"/>
              </a:spcAft>
            </a:pPr>
            <a:r>
              <a:rPr lang="en-US" altLang="zh-CN" sz="2800" smtClean="0">
                <a:latin typeface="Times New Roman" pitchFamily="18" charset="0"/>
                <a:cs typeface="Times New Roman" pitchFamily="18" charset="0"/>
              </a:rPr>
              <a:t>JDK1.0</a:t>
            </a:r>
            <a:r>
              <a:rPr lang="zh-CN" altLang="en-US" sz="2800" smtClean="0">
                <a:latin typeface="Times New Roman" pitchFamily="18" charset="0"/>
                <a:cs typeface="Times New Roman" pitchFamily="18" charset="0"/>
              </a:rPr>
              <a:t>中引入的一组</a:t>
            </a:r>
            <a:r>
              <a:rPr lang="en-US" altLang="zh-CN" sz="2800" smtClean="0">
                <a:latin typeface="Times New Roman" pitchFamily="18" charset="0"/>
                <a:cs typeface="Times New Roman" pitchFamily="18" charset="0"/>
              </a:rPr>
              <a:t>GUI</a:t>
            </a:r>
            <a:r>
              <a:rPr lang="zh-CN" altLang="en-US" sz="2800" smtClean="0">
                <a:latin typeface="Times New Roman" pitchFamily="18" charset="0"/>
                <a:cs typeface="Times New Roman" pitchFamily="18" charset="0"/>
              </a:rPr>
              <a:t>组件，依赖于本地</a:t>
            </a:r>
            <a:r>
              <a:rPr lang="en-US" altLang="zh-CN" sz="2800" smtClean="0">
                <a:latin typeface="Times New Roman" pitchFamily="18" charset="0"/>
                <a:cs typeface="Times New Roman" pitchFamily="18" charset="0"/>
              </a:rPr>
              <a:t>GUI</a:t>
            </a:r>
            <a:r>
              <a:rPr lang="zh-CN" altLang="en-US" sz="2800" smtClean="0">
                <a:latin typeface="Times New Roman" pitchFamily="18" charset="0"/>
                <a:cs typeface="Times New Roman" pitchFamily="18" charset="0"/>
              </a:rPr>
              <a:t>，在不同</a:t>
            </a:r>
            <a:r>
              <a:rPr lang="en-US" altLang="zh-CN" sz="2800" smtClean="0">
                <a:latin typeface="Times New Roman" pitchFamily="18" charset="0"/>
                <a:cs typeface="Times New Roman" pitchFamily="18" charset="0"/>
              </a:rPr>
              <a:t>OS</a:t>
            </a:r>
            <a:r>
              <a:rPr lang="zh-CN" altLang="en-US" sz="2800" smtClean="0">
                <a:latin typeface="Times New Roman" pitchFamily="18" charset="0"/>
                <a:cs typeface="Times New Roman" pitchFamily="18" charset="0"/>
              </a:rPr>
              <a:t>平台上显示不同</a:t>
            </a:r>
            <a:endParaRPr lang="en-US" altLang="zh-CN" sz="2800" dirty="0" smtClean="0">
              <a:latin typeface="Times New Roman" pitchFamily="18" charset="0"/>
              <a:cs typeface="Times New Roman" pitchFamily="18" charset="0"/>
            </a:endParaRPr>
          </a:p>
          <a:p>
            <a:pPr>
              <a:spcBef>
                <a:spcPts val="1200"/>
              </a:spcBef>
            </a:pPr>
            <a:r>
              <a:rPr lang="en-US" altLang="zh-CN" sz="3200" smtClean="0">
                <a:latin typeface="Times New Roman" pitchFamily="18" charset="0"/>
                <a:cs typeface="Times New Roman" pitchFamily="18" charset="0"/>
              </a:rPr>
              <a:t>Swing</a:t>
            </a:r>
          </a:p>
          <a:p>
            <a:pPr lvl="1">
              <a:spcBef>
                <a:spcPts val="0"/>
              </a:spcBef>
            </a:pPr>
            <a:r>
              <a:rPr lang="en-US" altLang="zh-CN" smtClean="0">
                <a:latin typeface="Times New Roman" pitchFamily="18" charset="0"/>
                <a:cs typeface="Times New Roman" pitchFamily="18" charset="0"/>
              </a:rPr>
              <a:t>Java1.2</a:t>
            </a:r>
            <a:r>
              <a:rPr lang="zh-CN" altLang="en-US" smtClean="0">
                <a:latin typeface="Times New Roman" pitchFamily="18" charset="0"/>
                <a:cs typeface="Times New Roman" pitchFamily="18" charset="0"/>
              </a:rPr>
              <a:t>推出，基于</a:t>
            </a:r>
            <a:r>
              <a:rPr lang="en-US" altLang="zh-CN" smtClean="0">
                <a:latin typeface="Times New Roman" pitchFamily="18" charset="0"/>
                <a:cs typeface="Times New Roman" pitchFamily="18" charset="0"/>
              </a:rPr>
              <a:t>AWT</a:t>
            </a:r>
            <a:r>
              <a:rPr lang="zh-CN" altLang="en-US" smtClean="0">
                <a:latin typeface="Times New Roman" pitchFamily="18" charset="0"/>
                <a:cs typeface="Times New Roman" pitchFamily="18" charset="0"/>
              </a:rPr>
              <a:t>，纯</a:t>
            </a:r>
            <a:r>
              <a:rPr lang="en-US" altLang="zh-CN" smtClean="0">
                <a:latin typeface="Times New Roman" pitchFamily="18" charset="0"/>
                <a:cs typeface="Times New Roman" pitchFamily="18" charset="0"/>
              </a:rPr>
              <a:t>Java</a:t>
            </a:r>
            <a:r>
              <a:rPr lang="zh-CN" altLang="en-US" smtClean="0">
                <a:latin typeface="Times New Roman" pitchFamily="18" charset="0"/>
                <a:cs typeface="Times New Roman" pitchFamily="18" charset="0"/>
              </a:rPr>
              <a:t>实现，类名加</a:t>
            </a:r>
            <a:r>
              <a:rPr lang="en-US" altLang="zh-CN" smtClean="0">
                <a:latin typeface="Times New Roman" pitchFamily="18" charset="0"/>
                <a:cs typeface="Times New Roman" pitchFamily="18" charset="0"/>
              </a:rPr>
              <a:t>J</a:t>
            </a:r>
          </a:p>
          <a:p>
            <a:pPr lvl="1">
              <a:spcBef>
                <a:spcPts val="0"/>
              </a:spcBef>
            </a:pPr>
            <a:r>
              <a:rPr lang="zh-CN" altLang="en-US" smtClean="0">
                <a:latin typeface="Times New Roman" pitchFamily="18" charset="0"/>
                <a:cs typeface="Times New Roman" pitchFamily="18" charset="0"/>
              </a:rPr>
              <a:t>不同平台上的应用程序显示风格一致</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500"/>
                                        <p:tgtEl>
                                          <p:spTgt spid="5">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dissolv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dissolve">
                                      <p:cBhvr>
                                        <p:cTn id="20" dur="500"/>
                                        <p:tgtEl>
                                          <p:spTgt spid="5">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dissolve">
                                      <p:cBhvr>
                                        <p:cTn id="23" dur="500"/>
                                        <p:tgtEl>
                                          <p:spTgt spid="5">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dissolve">
                                      <p:cBhvr>
                                        <p:cTn id="26"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anose="02020603050405020304" pitchFamily="18" charset="0"/>
                <a:cs typeface="Times New Roman" panose="02020603050405020304" pitchFamily="18" charset="0"/>
              </a:rPr>
              <a:t>Swing</a:t>
            </a:r>
            <a:r>
              <a:rPr lang="zh-CN" altLang="en-US" smtClean="0">
                <a:latin typeface="Times New Roman" panose="02020603050405020304" pitchFamily="18" charset="0"/>
                <a:cs typeface="Times New Roman" panose="02020603050405020304" pitchFamily="18" charset="0"/>
              </a:rPr>
              <a:t>相关类</a:t>
            </a:r>
            <a:endParaRPr lang="zh-CN" altLang="en-US">
              <a:latin typeface="Times New Roman" panose="02020603050405020304" pitchFamily="18" charset="0"/>
              <a:cs typeface="Times New Roman" panose="02020603050405020304"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24</a:t>
            </a:fld>
            <a:endParaRPr lang="en-US" altLang="zh-CN"/>
          </a:p>
        </p:txBody>
      </p:sp>
      <p:sp>
        <p:nvSpPr>
          <p:cNvPr id="6" name="Text Box 5"/>
          <p:cNvSpPr txBox="1">
            <a:spLocks noChangeArrowheads="1"/>
          </p:cNvSpPr>
          <p:nvPr/>
        </p:nvSpPr>
        <p:spPr bwMode="auto">
          <a:xfrm>
            <a:off x="261937" y="3657600"/>
            <a:ext cx="1187450" cy="406400"/>
          </a:xfrm>
          <a:prstGeom prst="rect">
            <a:avLst/>
          </a:prstGeom>
          <a:noFill/>
          <a:ln w="9525">
            <a:solidFill>
              <a:schemeClr val="bg2"/>
            </a:solidFill>
            <a:miter lim="800000"/>
            <a:headEnd/>
            <a:tailEnd/>
          </a:ln>
        </p:spPr>
        <p:txBody>
          <a:bodyPr>
            <a:spAutoFit/>
          </a:bodyPr>
          <a:lstStyle/>
          <a:p>
            <a:pPr>
              <a:buNone/>
            </a:pPr>
            <a:r>
              <a:rPr kumimoji="1" lang="en-US" altLang="zh-CN" sz="2000" b="1">
                <a:latin typeface="Times New Roman" pitchFamily="18" charset="0"/>
              </a:rPr>
              <a:t>Object</a:t>
            </a:r>
          </a:p>
        </p:txBody>
      </p:sp>
      <p:sp>
        <p:nvSpPr>
          <p:cNvPr id="7" name="Text Box 7"/>
          <p:cNvSpPr txBox="1">
            <a:spLocks noChangeArrowheads="1"/>
          </p:cNvSpPr>
          <p:nvPr/>
        </p:nvSpPr>
        <p:spPr bwMode="auto">
          <a:xfrm>
            <a:off x="1962150" y="1879600"/>
            <a:ext cx="1468437" cy="406400"/>
          </a:xfrm>
          <a:prstGeom prst="rect">
            <a:avLst/>
          </a:prstGeom>
          <a:noFill/>
          <a:ln w="9525">
            <a:solidFill>
              <a:schemeClr val="bg2"/>
            </a:solidFill>
            <a:miter lim="800000"/>
            <a:headEnd/>
            <a:tailEnd/>
          </a:ln>
        </p:spPr>
        <p:txBody>
          <a:bodyPr>
            <a:spAutoFit/>
          </a:bodyPr>
          <a:lstStyle/>
          <a:p>
            <a:pPr>
              <a:buNone/>
            </a:pPr>
            <a:r>
              <a:rPr kumimoji="1" lang="en-US" altLang="zh-CN" sz="2000" b="1">
                <a:latin typeface="Times New Roman" pitchFamily="18" charset="0"/>
              </a:rPr>
              <a:t>AWTEvent</a:t>
            </a:r>
          </a:p>
        </p:txBody>
      </p:sp>
      <p:sp>
        <p:nvSpPr>
          <p:cNvPr id="9" name="Text Box 9"/>
          <p:cNvSpPr txBox="1">
            <a:spLocks noChangeArrowheads="1"/>
          </p:cNvSpPr>
          <p:nvPr/>
        </p:nvSpPr>
        <p:spPr bwMode="auto">
          <a:xfrm>
            <a:off x="1962149" y="3352800"/>
            <a:ext cx="1465200" cy="400110"/>
          </a:xfrm>
          <a:prstGeom prst="rect">
            <a:avLst/>
          </a:prstGeom>
          <a:noFill/>
          <a:ln w="9525">
            <a:solidFill>
              <a:schemeClr val="bg2"/>
            </a:solidFill>
            <a:miter lim="800000"/>
            <a:headEnd/>
            <a:tailEnd/>
          </a:ln>
        </p:spPr>
        <p:txBody>
          <a:bodyPr wrap="square">
            <a:spAutoFit/>
          </a:bodyPr>
          <a:lstStyle/>
          <a:p>
            <a:pPr>
              <a:buNone/>
            </a:pPr>
            <a:r>
              <a:rPr kumimoji="1" lang="en-US" altLang="zh-CN" sz="2000" b="1">
                <a:latin typeface="Times New Roman" pitchFamily="18" charset="0"/>
              </a:rPr>
              <a:t>Component</a:t>
            </a:r>
          </a:p>
        </p:txBody>
      </p:sp>
      <p:sp>
        <p:nvSpPr>
          <p:cNvPr id="11" name="Text Box 11"/>
          <p:cNvSpPr txBox="1">
            <a:spLocks noChangeArrowheads="1"/>
          </p:cNvSpPr>
          <p:nvPr/>
        </p:nvSpPr>
        <p:spPr bwMode="auto">
          <a:xfrm>
            <a:off x="1962150" y="4419600"/>
            <a:ext cx="2187575" cy="400110"/>
          </a:xfrm>
          <a:prstGeom prst="rect">
            <a:avLst/>
          </a:prstGeom>
          <a:noFill/>
          <a:ln w="9525">
            <a:solidFill>
              <a:schemeClr val="bg2"/>
            </a:solidFill>
            <a:miter lim="800000"/>
            <a:headEnd/>
            <a:tailEnd/>
          </a:ln>
        </p:spPr>
        <p:txBody>
          <a:bodyPr wrap="square">
            <a:spAutoFit/>
          </a:bodyPr>
          <a:lstStyle/>
          <a:p>
            <a:pPr>
              <a:buNone/>
            </a:pPr>
            <a:r>
              <a:rPr kumimoji="1" lang="en-US" altLang="zh-CN" sz="2000" b="1">
                <a:latin typeface="Times New Roman" pitchFamily="18" charset="0"/>
              </a:rPr>
              <a:t>MenuComponent</a:t>
            </a:r>
          </a:p>
        </p:txBody>
      </p:sp>
      <p:sp>
        <p:nvSpPr>
          <p:cNvPr id="12" name="Text Box 12"/>
          <p:cNvSpPr txBox="1">
            <a:spLocks noChangeArrowheads="1"/>
          </p:cNvSpPr>
          <p:nvPr/>
        </p:nvSpPr>
        <p:spPr bwMode="auto">
          <a:xfrm>
            <a:off x="1962150" y="5486400"/>
            <a:ext cx="2743200" cy="406400"/>
          </a:xfrm>
          <a:prstGeom prst="rect">
            <a:avLst/>
          </a:prstGeom>
          <a:noFill/>
          <a:ln w="9525">
            <a:solidFill>
              <a:schemeClr val="bg2"/>
            </a:solidFill>
            <a:miter lim="800000"/>
            <a:headEnd/>
            <a:tailEnd/>
          </a:ln>
        </p:spPr>
        <p:txBody>
          <a:bodyPr>
            <a:spAutoFit/>
          </a:bodyPr>
          <a:lstStyle/>
          <a:p>
            <a:pPr>
              <a:buNone/>
            </a:pPr>
            <a:r>
              <a:rPr kumimoji="1" lang="en-US" altLang="zh-CN" sz="2000" b="1">
                <a:latin typeface="Times New Roman" pitchFamily="18" charset="0"/>
              </a:rPr>
              <a:t>LayoutManager</a:t>
            </a:r>
          </a:p>
        </p:txBody>
      </p:sp>
      <p:sp>
        <p:nvSpPr>
          <p:cNvPr id="13" name="Text Box 13"/>
          <p:cNvSpPr txBox="1">
            <a:spLocks noChangeArrowheads="1"/>
          </p:cNvSpPr>
          <p:nvPr/>
        </p:nvSpPr>
        <p:spPr bwMode="auto">
          <a:xfrm>
            <a:off x="3619499" y="3352800"/>
            <a:ext cx="1292400" cy="399600"/>
          </a:xfrm>
          <a:prstGeom prst="rect">
            <a:avLst/>
          </a:prstGeom>
          <a:noFill/>
          <a:ln w="9525">
            <a:solidFill>
              <a:schemeClr val="bg2"/>
            </a:solidFill>
            <a:miter lim="800000"/>
            <a:headEnd/>
            <a:tailEnd/>
          </a:ln>
        </p:spPr>
        <p:txBody>
          <a:bodyPr wrap="square">
            <a:spAutoFit/>
          </a:bodyPr>
          <a:lstStyle/>
          <a:p>
            <a:pPr>
              <a:buNone/>
            </a:pPr>
            <a:r>
              <a:rPr kumimoji="1" lang="en-US" altLang="zh-CN" sz="2000" b="1">
                <a:latin typeface="Times New Roman" pitchFamily="18" charset="0"/>
              </a:rPr>
              <a:t>Container</a:t>
            </a:r>
          </a:p>
        </p:txBody>
      </p:sp>
      <p:sp>
        <p:nvSpPr>
          <p:cNvPr id="14" name="Text Box 14"/>
          <p:cNvSpPr txBox="1">
            <a:spLocks noChangeArrowheads="1"/>
          </p:cNvSpPr>
          <p:nvPr/>
        </p:nvSpPr>
        <p:spPr bwMode="auto">
          <a:xfrm>
            <a:off x="4835525" y="2133600"/>
            <a:ext cx="914400" cy="406400"/>
          </a:xfrm>
          <a:prstGeom prst="rect">
            <a:avLst/>
          </a:prstGeom>
          <a:noFill/>
          <a:ln w="9525">
            <a:solidFill>
              <a:schemeClr val="bg2"/>
            </a:solidFill>
            <a:miter lim="800000"/>
            <a:headEnd/>
            <a:tailEnd/>
          </a:ln>
        </p:spPr>
        <p:txBody>
          <a:bodyPr>
            <a:spAutoFit/>
          </a:bodyPr>
          <a:lstStyle/>
          <a:p>
            <a:pPr>
              <a:buNone/>
            </a:pPr>
            <a:r>
              <a:rPr kumimoji="1" lang="en-US" altLang="zh-CN" sz="2000" b="1">
                <a:latin typeface="Times New Roman" pitchFamily="18" charset="0"/>
              </a:rPr>
              <a:t>Panel</a:t>
            </a:r>
          </a:p>
        </p:txBody>
      </p:sp>
      <p:sp>
        <p:nvSpPr>
          <p:cNvPr id="15" name="Text Box 15"/>
          <p:cNvSpPr txBox="1">
            <a:spLocks noChangeArrowheads="1"/>
          </p:cNvSpPr>
          <p:nvPr/>
        </p:nvSpPr>
        <p:spPr bwMode="auto">
          <a:xfrm>
            <a:off x="6207124" y="2133600"/>
            <a:ext cx="941387" cy="400110"/>
          </a:xfrm>
          <a:prstGeom prst="rect">
            <a:avLst/>
          </a:prstGeom>
          <a:noFill/>
          <a:ln w="9525">
            <a:solidFill>
              <a:schemeClr val="bg2"/>
            </a:solidFill>
            <a:miter lim="800000"/>
            <a:headEnd/>
            <a:tailEnd/>
          </a:ln>
        </p:spPr>
        <p:txBody>
          <a:bodyPr wrap="square">
            <a:spAutoFit/>
          </a:bodyPr>
          <a:lstStyle/>
          <a:p>
            <a:pPr>
              <a:buNone/>
            </a:pPr>
            <a:r>
              <a:rPr kumimoji="1" lang="en-US" altLang="zh-CN" sz="2000" b="1">
                <a:latin typeface="Times New Roman" pitchFamily="18" charset="0"/>
              </a:rPr>
              <a:t>Applet</a:t>
            </a:r>
          </a:p>
        </p:txBody>
      </p:sp>
      <p:sp>
        <p:nvSpPr>
          <p:cNvPr id="16" name="Text Box 16"/>
          <p:cNvSpPr txBox="1">
            <a:spLocks noChangeArrowheads="1"/>
          </p:cNvSpPr>
          <p:nvPr/>
        </p:nvSpPr>
        <p:spPr bwMode="auto">
          <a:xfrm>
            <a:off x="4683125" y="4343400"/>
            <a:ext cx="1295400" cy="406400"/>
          </a:xfrm>
          <a:prstGeom prst="rect">
            <a:avLst/>
          </a:prstGeom>
          <a:noFill/>
          <a:ln w="9525">
            <a:solidFill>
              <a:schemeClr val="bg2"/>
            </a:solidFill>
            <a:miter lim="800000"/>
            <a:headEnd/>
            <a:tailEnd/>
          </a:ln>
        </p:spPr>
        <p:txBody>
          <a:bodyPr>
            <a:spAutoFit/>
          </a:bodyPr>
          <a:lstStyle/>
          <a:p>
            <a:pPr>
              <a:buNone/>
            </a:pPr>
            <a:r>
              <a:rPr kumimoji="1" lang="en-US" altLang="zh-CN" sz="2000" b="1">
                <a:latin typeface="Times New Roman" pitchFamily="18" charset="0"/>
              </a:rPr>
              <a:t>Window</a:t>
            </a:r>
          </a:p>
        </p:txBody>
      </p:sp>
      <p:sp>
        <p:nvSpPr>
          <p:cNvPr id="17" name="Text Box 17"/>
          <p:cNvSpPr txBox="1">
            <a:spLocks noChangeArrowheads="1"/>
          </p:cNvSpPr>
          <p:nvPr/>
        </p:nvSpPr>
        <p:spPr bwMode="auto">
          <a:xfrm>
            <a:off x="6207125" y="4343400"/>
            <a:ext cx="1066800" cy="406400"/>
          </a:xfrm>
          <a:prstGeom prst="rect">
            <a:avLst/>
          </a:prstGeom>
          <a:noFill/>
          <a:ln w="9525">
            <a:solidFill>
              <a:schemeClr val="bg2"/>
            </a:solidFill>
            <a:miter lim="800000"/>
            <a:headEnd/>
            <a:tailEnd/>
          </a:ln>
        </p:spPr>
        <p:txBody>
          <a:bodyPr>
            <a:spAutoFit/>
          </a:bodyPr>
          <a:lstStyle/>
          <a:p>
            <a:pPr>
              <a:buNone/>
            </a:pPr>
            <a:r>
              <a:rPr kumimoji="1" lang="en-US" altLang="zh-CN" sz="2000" b="1">
                <a:latin typeface="Times New Roman" pitchFamily="18" charset="0"/>
              </a:rPr>
              <a:t>Frame</a:t>
            </a:r>
          </a:p>
        </p:txBody>
      </p:sp>
      <p:sp>
        <p:nvSpPr>
          <p:cNvPr id="18" name="Line 18"/>
          <p:cNvSpPr>
            <a:spLocks noChangeShapeType="1"/>
          </p:cNvSpPr>
          <p:nvPr/>
        </p:nvSpPr>
        <p:spPr bwMode="auto">
          <a:xfrm>
            <a:off x="1738800" y="2088000"/>
            <a:ext cx="1587" cy="3618000"/>
          </a:xfrm>
          <a:prstGeom prst="line">
            <a:avLst/>
          </a:prstGeom>
          <a:noFill/>
          <a:ln w="9525">
            <a:solidFill>
              <a:schemeClr val="tx1"/>
            </a:solidFill>
            <a:round/>
            <a:headEnd/>
            <a:tailEnd/>
          </a:ln>
        </p:spPr>
        <p:txBody>
          <a:bodyPr wrap="none" anchor="ctr"/>
          <a:lstStyle/>
          <a:p>
            <a:pPr>
              <a:buNone/>
            </a:pPr>
            <a:endParaRPr lang="zh-CN" altLang="en-US" b="1"/>
          </a:p>
        </p:txBody>
      </p:sp>
      <p:sp>
        <p:nvSpPr>
          <p:cNvPr id="19" name="Line 19"/>
          <p:cNvSpPr>
            <a:spLocks noChangeShapeType="1"/>
          </p:cNvSpPr>
          <p:nvPr/>
        </p:nvSpPr>
        <p:spPr bwMode="auto">
          <a:xfrm>
            <a:off x="1733550" y="2108200"/>
            <a:ext cx="228600" cy="1588"/>
          </a:xfrm>
          <a:prstGeom prst="line">
            <a:avLst/>
          </a:prstGeom>
          <a:noFill/>
          <a:ln w="9525">
            <a:solidFill>
              <a:schemeClr val="tx1"/>
            </a:solidFill>
            <a:round/>
            <a:headEnd/>
            <a:tailEnd/>
          </a:ln>
        </p:spPr>
        <p:txBody>
          <a:bodyPr wrap="none" anchor="ctr"/>
          <a:lstStyle/>
          <a:p>
            <a:pPr>
              <a:buNone/>
            </a:pPr>
            <a:endParaRPr lang="zh-CN" altLang="en-US" b="1"/>
          </a:p>
        </p:txBody>
      </p:sp>
      <p:sp>
        <p:nvSpPr>
          <p:cNvPr id="21" name="Line 21"/>
          <p:cNvSpPr>
            <a:spLocks noChangeShapeType="1"/>
          </p:cNvSpPr>
          <p:nvPr/>
        </p:nvSpPr>
        <p:spPr bwMode="auto">
          <a:xfrm>
            <a:off x="1733550" y="3581400"/>
            <a:ext cx="228600" cy="1588"/>
          </a:xfrm>
          <a:prstGeom prst="line">
            <a:avLst/>
          </a:prstGeom>
          <a:noFill/>
          <a:ln w="9525">
            <a:solidFill>
              <a:schemeClr val="tx1"/>
            </a:solidFill>
            <a:round/>
            <a:headEnd/>
            <a:tailEnd/>
          </a:ln>
        </p:spPr>
        <p:txBody>
          <a:bodyPr wrap="none" anchor="ctr"/>
          <a:lstStyle/>
          <a:p>
            <a:pPr>
              <a:buNone/>
            </a:pPr>
            <a:endParaRPr lang="zh-CN" altLang="en-US" b="1"/>
          </a:p>
        </p:txBody>
      </p:sp>
      <p:sp>
        <p:nvSpPr>
          <p:cNvPr id="23" name="Line 23"/>
          <p:cNvSpPr>
            <a:spLocks noChangeShapeType="1"/>
          </p:cNvSpPr>
          <p:nvPr/>
        </p:nvSpPr>
        <p:spPr bwMode="auto">
          <a:xfrm>
            <a:off x="1733550" y="4648200"/>
            <a:ext cx="228600" cy="1588"/>
          </a:xfrm>
          <a:prstGeom prst="line">
            <a:avLst/>
          </a:prstGeom>
          <a:noFill/>
          <a:ln w="9525">
            <a:solidFill>
              <a:schemeClr val="tx1"/>
            </a:solidFill>
            <a:round/>
            <a:headEnd/>
            <a:tailEnd/>
          </a:ln>
        </p:spPr>
        <p:txBody>
          <a:bodyPr wrap="none" anchor="ctr"/>
          <a:lstStyle/>
          <a:p>
            <a:pPr>
              <a:buNone/>
            </a:pPr>
            <a:endParaRPr lang="zh-CN" altLang="en-US" b="1"/>
          </a:p>
        </p:txBody>
      </p:sp>
      <p:sp>
        <p:nvSpPr>
          <p:cNvPr id="24" name="Line 24"/>
          <p:cNvSpPr>
            <a:spLocks noChangeShapeType="1"/>
          </p:cNvSpPr>
          <p:nvPr/>
        </p:nvSpPr>
        <p:spPr bwMode="auto">
          <a:xfrm>
            <a:off x="1733550" y="5715000"/>
            <a:ext cx="228600" cy="1588"/>
          </a:xfrm>
          <a:prstGeom prst="line">
            <a:avLst/>
          </a:prstGeom>
          <a:noFill/>
          <a:ln w="9525">
            <a:solidFill>
              <a:schemeClr val="tx1"/>
            </a:solidFill>
            <a:round/>
            <a:headEnd/>
            <a:tailEnd/>
          </a:ln>
        </p:spPr>
        <p:txBody>
          <a:bodyPr wrap="none" anchor="ctr"/>
          <a:lstStyle/>
          <a:p>
            <a:pPr>
              <a:buNone/>
            </a:pPr>
            <a:endParaRPr lang="zh-CN" altLang="en-US" b="1"/>
          </a:p>
        </p:txBody>
      </p:sp>
      <p:sp>
        <p:nvSpPr>
          <p:cNvPr id="25" name="Line 25"/>
          <p:cNvSpPr>
            <a:spLocks noChangeShapeType="1"/>
          </p:cNvSpPr>
          <p:nvPr/>
        </p:nvSpPr>
        <p:spPr bwMode="auto">
          <a:xfrm>
            <a:off x="1504950" y="3886200"/>
            <a:ext cx="228600" cy="1588"/>
          </a:xfrm>
          <a:prstGeom prst="line">
            <a:avLst/>
          </a:prstGeom>
          <a:noFill/>
          <a:ln w="9525">
            <a:solidFill>
              <a:schemeClr val="tx1"/>
            </a:solidFill>
            <a:round/>
            <a:headEnd/>
            <a:tailEnd/>
          </a:ln>
        </p:spPr>
        <p:txBody>
          <a:bodyPr wrap="none" anchor="ctr"/>
          <a:lstStyle/>
          <a:p>
            <a:pPr>
              <a:buNone/>
            </a:pPr>
            <a:endParaRPr lang="zh-CN" altLang="en-US" b="1"/>
          </a:p>
        </p:txBody>
      </p:sp>
      <p:sp>
        <p:nvSpPr>
          <p:cNvPr id="26" name="Line 26"/>
          <p:cNvSpPr>
            <a:spLocks noChangeShapeType="1"/>
          </p:cNvSpPr>
          <p:nvPr/>
        </p:nvSpPr>
        <p:spPr bwMode="auto">
          <a:xfrm>
            <a:off x="3390900" y="3581400"/>
            <a:ext cx="228600" cy="1588"/>
          </a:xfrm>
          <a:prstGeom prst="line">
            <a:avLst/>
          </a:prstGeom>
          <a:noFill/>
          <a:ln w="9525">
            <a:solidFill>
              <a:schemeClr val="tx1"/>
            </a:solidFill>
            <a:round/>
            <a:headEnd/>
            <a:tailEnd/>
          </a:ln>
        </p:spPr>
        <p:txBody>
          <a:bodyPr wrap="none" anchor="ctr"/>
          <a:lstStyle/>
          <a:p>
            <a:pPr>
              <a:buNone/>
            </a:pPr>
            <a:endParaRPr lang="zh-CN" altLang="en-US" b="1"/>
          </a:p>
        </p:txBody>
      </p:sp>
      <p:sp>
        <p:nvSpPr>
          <p:cNvPr id="27" name="Line 27"/>
          <p:cNvSpPr>
            <a:spLocks noChangeShapeType="1"/>
          </p:cNvSpPr>
          <p:nvPr/>
        </p:nvSpPr>
        <p:spPr bwMode="auto">
          <a:xfrm>
            <a:off x="5749925" y="2362200"/>
            <a:ext cx="457200" cy="1588"/>
          </a:xfrm>
          <a:prstGeom prst="line">
            <a:avLst/>
          </a:prstGeom>
          <a:noFill/>
          <a:ln w="9525">
            <a:solidFill>
              <a:schemeClr val="tx1"/>
            </a:solidFill>
            <a:round/>
            <a:headEnd/>
            <a:tailEnd/>
          </a:ln>
        </p:spPr>
        <p:txBody>
          <a:bodyPr wrap="none" anchor="ctr"/>
          <a:lstStyle/>
          <a:p>
            <a:pPr>
              <a:buNone/>
            </a:pPr>
            <a:endParaRPr lang="zh-CN" altLang="en-US" b="1"/>
          </a:p>
        </p:txBody>
      </p:sp>
      <p:sp>
        <p:nvSpPr>
          <p:cNvPr id="28" name="Line 28"/>
          <p:cNvSpPr>
            <a:spLocks noChangeShapeType="1"/>
          </p:cNvSpPr>
          <p:nvPr/>
        </p:nvSpPr>
        <p:spPr bwMode="auto">
          <a:xfrm>
            <a:off x="5978525" y="4572000"/>
            <a:ext cx="228600" cy="1588"/>
          </a:xfrm>
          <a:prstGeom prst="line">
            <a:avLst/>
          </a:prstGeom>
          <a:noFill/>
          <a:ln w="9525">
            <a:solidFill>
              <a:schemeClr val="tx1"/>
            </a:solidFill>
            <a:round/>
            <a:headEnd/>
            <a:tailEnd/>
          </a:ln>
        </p:spPr>
        <p:txBody>
          <a:bodyPr wrap="none" anchor="ctr"/>
          <a:lstStyle/>
          <a:p>
            <a:pPr>
              <a:buNone/>
            </a:pPr>
            <a:endParaRPr lang="zh-CN" altLang="en-US" b="1"/>
          </a:p>
        </p:txBody>
      </p:sp>
      <p:sp>
        <p:nvSpPr>
          <p:cNvPr id="29" name="Line 29"/>
          <p:cNvSpPr>
            <a:spLocks noChangeShapeType="1"/>
          </p:cNvSpPr>
          <p:nvPr/>
        </p:nvSpPr>
        <p:spPr bwMode="auto">
          <a:xfrm flipV="1">
            <a:off x="4149725" y="2362200"/>
            <a:ext cx="685800" cy="990600"/>
          </a:xfrm>
          <a:prstGeom prst="line">
            <a:avLst/>
          </a:prstGeom>
          <a:noFill/>
          <a:ln w="9525">
            <a:solidFill>
              <a:schemeClr val="tx1"/>
            </a:solidFill>
            <a:round/>
            <a:headEnd/>
            <a:tailEnd/>
          </a:ln>
        </p:spPr>
        <p:txBody>
          <a:bodyPr wrap="none" anchor="ctr"/>
          <a:lstStyle/>
          <a:p>
            <a:pPr>
              <a:buNone/>
            </a:pPr>
            <a:endParaRPr lang="zh-CN" altLang="en-US" b="1"/>
          </a:p>
        </p:txBody>
      </p:sp>
      <p:sp>
        <p:nvSpPr>
          <p:cNvPr id="30" name="Line 30"/>
          <p:cNvSpPr>
            <a:spLocks noChangeShapeType="1"/>
          </p:cNvSpPr>
          <p:nvPr/>
        </p:nvSpPr>
        <p:spPr bwMode="auto">
          <a:xfrm>
            <a:off x="4149725" y="3810000"/>
            <a:ext cx="533400" cy="838200"/>
          </a:xfrm>
          <a:prstGeom prst="line">
            <a:avLst/>
          </a:prstGeom>
          <a:noFill/>
          <a:ln w="9525">
            <a:solidFill>
              <a:schemeClr val="tx1"/>
            </a:solidFill>
            <a:round/>
            <a:headEnd/>
            <a:tailEnd/>
          </a:ln>
        </p:spPr>
        <p:txBody>
          <a:bodyPr wrap="none" anchor="ctr"/>
          <a:lstStyle/>
          <a:p>
            <a:pPr>
              <a:buNone/>
            </a:pPr>
            <a:endParaRPr lang="zh-CN" altLang="en-US" b="1"/>
          </a:p>
        </p:txBody>
      </p:sp>
      <p:sp>
        <p:nvSpPr>
          <p:cNvPr id="31" name="Text Box 0"/>
          <p:cNvSpPr txBox="1">
            <a:spLocks noChangeArrowheads="1"/>
          </p:cNvSpPr>
          <p:nvPr/>
        </p:nvSpPr>
        <p:spPr bwMode="auto">
          <a:xfrm>
            <a:off x="7605712" y="4319588"/>
            <a:ext cx="1066800" cy="406400"/>
          </a:xfrm>
          <a:prstGeom prst="rect">
            <a:avLst/>
          </a:prstGeom>
          <a:noFill/>
          <a:ln w="9525">
            <a:solidFill>
              <a:schemeClr val="bg2"/>
            </a:solidFill>
            <a:miter lim="800000"/>
            <a:headEnd/>
            <a:tailEnd/>
          </a:ln>
        </p:spPr>
        <p:txBody>
          <a:bodyPr>
            <a:spAutoFit/>
          </a:bodyPr>
          <a:lstStyle/>
          <a:p>
            <a:pPr>
              <a:buNone/>
            </a:pPr>
            <a:r>
              <a:rPr kumimoji="1" lang="en-US" altLang="zh-CN" sz="2000" b="1" dirty="0" err="1">
                <a:solidFill>
                  <a:srgbClr val="990000"/>
                </a:solidFill>
                <a:latin typeface="Times New Roman" pitchFamily="18" charset="0"/>
              </a:rPr>
              <a:t>JFrame</a:t>
            </a:r>
            <a:endParaRPr kumimoji="1" lang="en-US" altLang="zh-CN" sz="2000" b="1" dirty="0">
              <a:solidFill>
                <a:srgbClr val="990000"/>
              </a:solidFill>
              <a:latin typeface="Times New Roman" pitchFamily="18" charset="0"/>
            </a:endParaRPr>
          </a:p>
        </p:txBody>
      </p:sp>
      <p:sp>
        <p:nvSpPr>
          <p:cNvPr id="32" name="Line 1"/>
          <p:cNvSpPr>
            <a:spLocks noChangeShapeType="1"/>
          </p:cNvSpPr>
          <p:nvPr/>
        </p:nvSpPr>
        <p:spPr bwMode="auto">
          <a:xfrm>
            <a:off x="7377112" y="4548188"/>
            <a:ext cx="228600" cy="1587"/>
          </a:xfrm>
          <a:prstGeom prst="line">
            <a:avLst/>
          </a:prstGeom>
          <a:noFill/>
          <a:ln w="9525">
            <a:solidFill>
              <a:schemeClr val="tx1"/>
            </a:solidFill>
            <a:round/>
            <a:headEnd/>
            <a:tailEnd/>
          </a:ln>
        </p:spPr>
        <p:txBody>
          <a:bodyPr wrap="none" anchor="ctr"/>
          <a:lstStyle/>
          <a:p>
            <a:pPr>
              <a:buNone/>
            </a:pPr>
            <a:endParaRPr lang="zh-CN" altLang="en-US" b="1"/>
          </a:p>
        </p:txBody>
      </p:sp>
      <p:sp>
        <p:nvSpPr>
          <p:cNvPr id="33" name="Text Box 2"/>
          <p:cNvSpPr txBox="1">
            <a:spLocks noChangeArrowheads="1"/>
          </p:cNvSpPr>
          <p:nvPr/>
        </p:nvSpPr>
        <p:spPr bwMode="auto">
          <a:xfrm>
            <a:off x="7605712" y="2159000"/>
            <a:ext cx="1081088" cy="406400"/>
          </a:xfrm>
          <a:prstGeom prst="rect">
            <a:avLst/>
          </a:prstGeom>
          <a:noFill/>
          <a:ln w="9525">
            <a:solidFill>
              <a:schemeClr val="bg2"/>
            </a:solidFill>
            <a:miter lim="800000"/>
            <a:headEnd/>
            <a:tailEnd/>
          </a:ln>
        </p:spPr>
        <p:txBody>
          <a:bodyPr>
            <a:spAutoFit/>
          </a:bodyPr>
          <a:lstStyle/>
          <a:p>
            <a:pPr>
              <a:buNone/>
            </a:pPr>
            <a:r>
              <a:rPr kumimoji="1" lang="en-US" altLang="zh-CN" sz="2000" b="1" dirty="0" err="1">
                <a:solidFill>
                  <a:srgbClr val="990000"/>
                </a:solidFill>
                <a:latin typeface="Times New Roman" pitchFamily="18" charset="0"/>
              </a:rPr>
              <a:t>JApplet</a:t>
            </a:r>
            <a:endParaRPr kumimoji="1" lang="en-US" altLang="zh-CN" sz="2000" b="1" dirty="0">
              <a:solidFill>
                <a:srgbClr val="990000"/>
              </a:solidFill>
              <a:latin typeface="Times New Roman" pitchFamily="18" charset="0"/>
            </a:endParaRPr>
          </a:p>
        </p:txBody>
      </p:sp>
      <p:sp>
        <p:nvSpPr>
          <p:cNvPr id="34" name="Line 3"/>
          <p:cNvSpPr>
            <a:spLocks noChangeShapeType="1"/>
          </p:cNvSpPr>
          <p:nvPr/>
        </p:nvSpPr>
        <p:spPr bwMode="auto">
          <a:xfrm>
            <a:off x="7148512" y="2387600"/>
            <a:ext cx="457200" cy="1588"/>
          </a:xfrm>
          <a:prstGeom prst="line">
            <a:avLst/>
          </a:prstGeom>
          <a:noFill/>
          <a:ln w="9525">
            <a:solidFill>
              <a:schemeClr val="tx1"/>
            </a:solidFill>
            <a:round/>
            <a:headEnd/>
            <a:tailEnd/>
          </a:ln>
        </p:spPr>
        <p:txBody>
          <a:bodyPr wrap="none" anchor="ctr"/>
          <a:lstStyle/>
          <a:p>
            <a:pPr>
              <a:buNone/>
            </a:pPr>
            <a:endParaRPr lang="zh-CN" altLang="en-US" b="1"/>
          </a:p>
        </p:txBody>
      </p:sp>
      <p:sp>
        <p:nvSpPr>
          <p:cNvPr id="35" name="Text Box 4"/>
          <p:cNvSpPr txBox="1">
            <a:spLocks noChangeArrowheads="1"/>
          </p:cNvSpPr>
          <p:nvPr/>
        </p:nvSpPr>
        <p:spPr bwMode="auto">
          <a:xfrm>
            <a:off x="5127625" y="3335338"/>
            <a:ext cx="1685925" cy="406400"/>
          </a:xfrm>
          <a:prstGeom prst="rect">
            <a:avLst/>
          </a:prstGeom>
          <a:noFill/>
          <a:ln w="9525">
            <a:solidFill>
              <a:schemeClr val="bg2"/>
            </a:solidFill>
            <a:miter lim="800000"/>
            <a:headEnd/>
            <a:tailEnd/>
          </a:ln>
        </p:spPr>
        <p:txBody>
          <a:bodyPr>
            <a:spAutoFit/>
          </a:bodyPr>
          <a:lstStyle/>
          <a:p>
            <a:pPr>
              <a:buNone/>
            </a:pPr>
            <a:r>
              <a:rPr kumimoji="1" lang="en-US" altLang="zh-CN" sz="2000" b="1" dirty="0" err="1">
                <a:solidFill>
                  <a:srgbClr val="990000"/>
                </a:solidFill>
                <a:latin typeface="Times New Roman" pitchFamily="18" charset="0"/>
              </a:rPr>
              <a:t>JComponent</a:t>
            </a:r>
            <a:endParaRPr kumimoji="1" lang="en-US" altLang="zh-CN" sz="2000" b="1" dirty="0">
              <a:solidFill>
                <a:srgbClr val="990000"/>
              </a:solidFill>
              <a:latin typeface="Times New Roman" pitchFamily="18" charset="0"/>
            </a:endParaRPr>
          </a:p>
        </p:txBody>
      </p:sp>
      <p:sp>
        <p:nvSpPr>
          <p:cNvPr id="36" name="Line 5"/>
          <p:cNvSpPr>
            <a:spLocks noChangeShapeType="1"/>
          </p:cNvSpPr>
          <p:nvPr/>
        </p:nvSpPr>
        <p:spPr bwMode="auto">
          <a:xfrm>
            <a:off x="4899025" y="3563938"/>
            <a:ext cx="228600" cy="1587"/>
          </a:xfrm>
          <a:prstGeom prst="line">
            <a:avLst/>
          </a:prstGeom>
          <a:noFill/>
          <a:ln w="9525">
            <a:solidFill>
              <a:schemeClr val="tx1"/>
            </a:solidFill>
            <a:round/>
            <a:headEnd/>
            <a:tailEnd/>
          </a:ln>
        </p:spPr>
        <p:txBody>
          <a:bodyPr wrap="none" anchor="ctr"/>
          <a:lstStyle/>
          <a:p>
            <a:pPr>
              <a:buNone/>
            </a:pPr>
            <a:endParaRPr lang="zh-CN" altLang="en-US" b="1"/>
          </a:p>
        </p:txBody>
      </p:sp>
      <p:sp>
        <p:nvSpPr>
          <p:cNvPr id="37" name="Text Box 6"/>
          <p:cNvSpPr txBox="1">
            <a:spLocks noChangeArrowheads="1"/>
          </p:cNvSpPr>
          <p:nvPr/>
        </p:nvSpPr>
        <p:spPr bwMode="auto">
          <a:xfrm>
            <a:off x="7042150" y="3311525"/>
            <a:ext cx="1066800" cy="406400"/>
          </a:xfrm>
          <a:prstGeom prst="rect">
            <a:avLst/>
          </a:prstGeom>
          <a:noFill/>
          <a:ln w="9525">
            <a:solidFill>
              <a:schemeClr val="bg2"/>
            </a:solidFill>
            <a:miter lim="800000"/>
            <a:headEnd/>
            <a:tailEnd/>
          </a:ln>
        </p:spPr>
        <p:txBody>
          <a:bodyPr>
            <a:spAutoFit/>
          </a:bodyPr>
          <a:lstStyle/>
          <a:p>
            <a:pPr>
              <a:buNone/>
            </a:pPr>
            <a:r>
              <a:rPr kumimoji="1" lang="en-US" altLang="zh-CN" sz="2000" b="1" dirty="0" err="1">
                <a:solidFill>
                  <a:srgbClr val="990000"/>
                </a:solidFill>
                <a:latin typeface="Times New Roman" pitchFamily="18" charset="0"/>
              </a:rPr>
              <a:t>JPanel</a:t>
            </a:r>
            <a:endParaRPr kumimoji="1" lang="en-US" altLang="zh-CN" sz="2000" b="1" dirty="0">
              <a:solidFill>
                <a:srgbClr val="990000"/>
              </a:solidFill>
              <a:latin typeface="Times New Roman" pitchFamily="18" charset="0"/>
            </a:endParaRPr>
          </a:p>
        </p:txBody>
      </p:sp>
      <p:sp>
        <p:nvSpPr>
          <p:cNvPr id="38" name="Line 7"/>
          <p:cNvSpPr>
            <a:spLocks noChangeShapeType="1"/>
          </p:cNvSpPr>
          <p:nvPr/>
        </p:nvSpPr>
        <p:spPr bwMode="auto">
          <a:xfrm>
            <a:off x="6813550" y="3540125"/>
            <a:ext cx="228600" cy="1588"/>
          </a:xfrm>
          <a:prstGeom prst="line">
            <a:avLst/>
          </a:prstGeom>
          <a:noFill/>
          <a:ln w="9525">
            <a:solidFill>
              <a:schemeClr val="tx1"/>
            </a:solidFill>
            <a:round/>
            <a:headEnd/>
            <a:tailEnd/>
          </a:ln>
        </p:spPr>
        <p:txBody>
          <a:bodyPr wrap="none" anchor="ctr"/>
          <a:lstStyle/>
          <a:p>
            <a:pPr>
              <a:buNone/>
            </a:pPr>
            <a:endParaRPr lang="zh-CN" altLang="en-US" b="1"/>
          </a:p>
        </p:txBody>
      </p:sp>
      <p:sp>
        <p:nvSpPr>
          <p:cNvPr id="39" name="矩形 38"/>
          <p:cNvSpPr/>
          <p:nvPr/>
        </p:nvSpPr>
        <p:spPr bwMode="auto">
          <a:xfrm>
            <a:off x="1828800" y="3200400"/>
            <a:ext cx="5105400" cy="762000"/>
          </a:xfrm>
          <a:prstGeom prst="rect">
            <a:avLst/>
          </a:prstGeom>
          <a:solidFill>
            <a:schemeClr val="accent2">
              <a:lumMod val="40000"/>
              <a:lumOff val="60000"/>
              <a:alpha val="35000"/>
            </a:scheme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p:txBody>
      </p:sp>
    </p:spTree>
    <p:extLst>
      <p:ext uri="{BB962C8B-B14F-4D97-AF65-F5344CB8AC3E}">
        <p14:creationId xmlns:p14="http://schemas.microsoft.com/office/powerpoint/2010/main" val="110494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组件</a:t>
            </a:r>
            <a:r>
              <a:rPr lang="en-US" altLang="zh-CN" smtClean="0">
                <a:latin typeface="Times New Roman" pitchFamily="18" charset="0"/>
                <a:cs typeface="Times New Roman" pitchFamily="18" charset="0"/>
              </a:rPr>
              <a:t>(Component)</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25</a:t>
            </a:fld>
            <a:endParaRPr lang="en-US" altLang="zh-CN" dirty="0"/>
          </a:p>
        </p:txBody>
      </p:sp>
      <p:sp>
        <p:nvSpPr>
          <p:cNvPr id="5" name="内容占位符 2"/>
          <p:cNvSpPr>
            <a:spLocks noGrp="1"/>
          </p:cNvSpPr>
          <p:nvPr>
            <p:ph idx="1"/>
          </p:nvPr>
        </p:nvSpPr>
        <p:spPr>
          <a:xfrm>
            <a:off x="762000" y="1371600"/>
            <a:ext cx="7696200" cy="4953000"/>
          </a:xfrm>
        </p:spPr>
        <p:txBody>
          <a:bodyPr/>
          <a:lstStyle/>
          <a:p>
            <a:r>
              <a:rPr lang="zh-CN" altLang="en-US" sz="3200" smtClean="0">
                <a:latin typeface="Times New Roman" pitchFamily="18" charset="0"/>
                <a:cs typeface="Times New Roman" pitchFamily="18" charset="0"/>
              </a:rPr>
              <a:t>组件是</a:t>
            </a:r>
            <a:r>
              <a:rPr lang="en-US" altLang="zh-CN" sz="3200" smtClean="0">
                <a:latin typeface="Times New Roman" pitchFamily="18" charset="0"/>
                <a:cs typeface="Times New Roman" pitchFamily="18" charset="0"/>
              </a:rPr>
              <a:t>Java</a:t>
            </a:r>
            <a:r>
              <a:rPr lang="zh-CN" altLang="en-US" sz="3200" smtClean="0">
                <a:latin typeface="Times New Roman" pitchFamily="18" charset="0"/>
                <a:cs typeface="Times New Roman" pitchFamily="18" charset="0"/>
              </a:rPr>
              <a:t>图形用户界面最基本的组成部分，它是一个可以图形化的方式显示在屏幕上并能与用户进行交互的对象，如按钮、标签等。</a:t>
            </a:r>
            <a:endParaRPr lang="en-US" altLang="zh-CN" sz="3200" smtClean="0">
              <a:latin typeface="Times New Roman" pitchFamily="18" charset="0"/>
              <a:cs typeface="Times New Roman" pitchFamily="18" charset="0"/>
            </a:endParaRPr>
          </a:p>
          <a:p>
            <a:pPr>
              <a:spcBef>
                <a:spcPts val="1200"/>
              </a:spcBef>
            </a:pPr>
            <a:r>
              <a:rPr lang="zh-CN" altLang="en-US" sz="3200" smtClean="0">
                <a:latin typeface="Times New Roman" pitchFamily="18" charset="0"/>
                <a:cs typeface="Times New Roman" pitchFamily="18" charset="0"/>
              </a:rPr>
              <a:t>组件不能独立地显示出来，必须将组件放在一定的</a:t>
            </a:r>
            <a:r>
              <a:rPr lang="zh-CN" altLang="en-US" sz="3200" smtClean="0">
                <a:solidFill>
                  <a:srgbClr val="0000FF"/>
                </a:solidFill>
                <a:latin typeface="Times New Roman" pitchFamily="18" charset="0"/>
                <a:cs typeface="Times New Roman" pitchFamily="18" charset="0"/>
              </a:rPr>
              <a:t>容器</a:t>
            </a:r>
            <a:r>
              <a:rPr lang="zh-CN" altLang="en-US" sz="3200" smtClean="0">
                <a:latin typeface="Times New Roman" pitchFamily="18" charset="0"/>
                <a:cs typeface="Times New Roman" pitchFamily="18" charset="0"/>
              </a:rPr>
              <a:t>中才可以显示出来。</a:t>
            </a:r>
            <a:endParaRPr lang="en-US" altLang="zh-CN" sz="3200"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26</a:t>
            </a:fld>
            <a:endParaRPr lang="en-US" altLang="zh-CN"/>
          </a:p>
        </p:txBody>
      </p:sp>
      <p:pic>
        <p:nvPicPr>
          <p:cNvPr id="5" name="Picture 4"/>
          <p:cNvPicPr>
            <a:picLocks noGrp="1" noChangeAspect="1" noChangeArrowheads="1"/>
          </p:cNvPicPr>
          <p:nvPr>
            <p:ph idx="4294967295"/>
          </p:nvPr>
        </p:nvPicPr>
        <p:blipFill>
          <a:blip r:embed="rId2" cstate="print"/>
          <a:srcRect/>
          <a:stretch>
            <a:fillRect/>
          </a:stretch>
        </p:blipFill>
        <p:spPr>
          <a:xfrm>
            <a:off x="1116013" y="573088"/>
            <a:ext cx="6769100" cy="6200775"/>
          </a:xfrm>
          <a:noFill/>
        </p:spPr>
      </p:pic>
      <p:sp>
        <p:nvSpPr>
          <p:cNvPr id="6" name="Text Box 9"/>
          <p:cNvSpPr txBox="1">
            <a:spLocks noChangeArrowheads="1"/>
          </p:cNvSpPr>
          <p:nvPr/>
        </p:nvSpPr>
        <p:spPr bwMode="auto">
          <a:xfrm>
            <a:off x="7924800" y="1700213"/>
            <a:ext cx="1107996" cy="461665"/>
          </a:xfrm>
          <a:prstGeom prst="rect">
            <a:avLst/>
          </a:prstGeom>
          <a:noFill/>
          <a:ln w="9525">
            <a:noFill/>
            <a:miter lim="800000"/>
            <a:headEnd/>
            <a:tailEnd/>
          </a:ln>
        </p:spPr>
        <p:txBody>
          <a:bodyPr wrap="none">
            <a:spAutoFit/>
          </a:bodyPr>
          <a:lstStyle/>
          <a:p>
            <a:pPr>
              <a:buNone/>
            </a:pPr>
            <a:r>
              <a:rPr lang="zh-CN" altLang="en-US" sz="2400" b="1" smtClean="0">
                <a:ea typeface="宋体" pitchFamily="2" charset="-122"/>
              </a:rPr>
              <a:t>工具栏</a:t>
            </a:r>
            <a:endParaRPr lang="en-US" altLang="zh-CN" sz="2400" b="1">
              <a:ea typeface="宋体" pitchFamily="2" charset="-122"/>
            </a:endParaRPr>
          </a:p>
        </p:txBody>
      </p:sp>
      <p:sp>
        <p:nvSpPr>
          <p:cNvPr id="8" name="Line 10"/>
          <p:cNvSpPr>
            <a:spLocks noChangeShapeType="1"/>
          </p:cNvSpPr>
          <p:nvPr/>
        </p:nvSpPr>
        <p:spPr bwMode="auto">
          <a:xfrm flipH="1" flipV="1">
            <a:off x="7391400" y="1295400"/>
            <a:ext cx="838200" cy="457200"/>
          </a:xfrm>
          <a:prstGeom prst="line">
            <a:avLst/>
          </a:prstGeom>
          <a:noFill/>
          <a:ln w="28575">
            <a:solidFill>
              <a:schemeClr val="tx1"/>
            </a:solidFill>
            <a:round/>
            <a:headEnd/>
            <a:tailEnd type="triangle" w="med" len="med"/>
          </a:ln>
        </p:spPr>
        <p:txBody>
          <a:bodyPr wrap="square">
            <a:spAutoFit/>
          </a:bodyPr>
          <a:lstStyle/>
          <a:p>
            <a:pPr>
              <a:buNone/>
            </a:pPr>
            <a:endParaRPr lang="zh-CN" altLang="en-US"/>
          </a:p>
        </p:txBody>
      </p:sp>
      <p:sp>
        <p:nvSpPr>
          <p:cNvPr id="9" name="Text Box 11"/>
          <p:cNvSpPr txBox="1">
            <a:spLocks noChangeArrowheads="1"/>
          </p:cNvSpPr>
          <p:nvPr/>
        </p:nvSpPr>
        <p:spPr bwMode="auto">
          <a:xfrm>
            <a:off x="114181" y="1290935"/>
            <a:ext cx="800219" cy="461665"/>
          </a:xfrm>
          <a:prstGeom prst="rect">
            <a:avLst/>
          </a:prstGeom>
          <a:noFill/>
          <a:ln w="9525">
            <a:noFill/>
            <a:miter lim="800000"/>
            <a:headEnd/>
            <a:tailEnd/>
          </a:ln>
        </p:spPr>
        <p:txBody>
          <a:bodyPr wrap="none">
            <a:spAutoFit/>
          </a:bodyPr>
          <a:lstStyle/>
          <a:p>
            <a:pPr>
              <a:buNone/>
            </a:pPr>
            <a:r>
              <a:rPr lang="zh-CN" altLang="en-US" sz="2400" b="1" smtClean="0">
                <a:ea typeface="宋体" pitchFamily="2" charset="-122"/>
              </a:rPr>
              <a:t>菜单</a:t>
            </a:r>
            <a:endParaRPr lang="en-US" altLang="zh-CN" sz="2400" b="1">
              <a:ea typeface="宋体" pitchFamily="2" charset="-122"/>
            </a:endParaRPr>
          </a:p>
        </p:txBody>
      </p:sp>
      <p:sp>
        <p:nvSpPr>
          <p:cNvPr id="10" name="Line 12"/>
          <p:cNvSpPr>
            <a:spLocks noChangeShapeType="1"/>
          </p:cNvSpPr>
          <p:nvPr/>
        </p:nvSpPr>
        <p:spPr bwMode="auto">
          <a:xfrm flipV="1">
            <a:off x="838201" y="990599"/>
            <a:ext cx="457200" cy="457199"/>
          </a:xfrm>
          <a:prstGeom prst="line">
            <a:avLst/>
          </a:prstGeom>
          <a:noFill/>
          <a:ln w="28575">
            <a:solidFill>
              <a:schemeClr val="tx1"/>
            </a:solidFill>
            <a:round/>
            <a:headEnd/>
            <a:tailEnd type="triangle" w="med" len="med"/>
          </a:ln>
        </p:spPr>
        <p:txBody>
          <a:bodyPr wrap="square">
            <a:spAutoFit/>
          </a:bodyPr>
          <a:lstStyle/>
          <a:p>
            <a:pPr>
              <a:buNone/>
            </a:pPr>
            <a:endParaRPr lang="zh-CN" altLang="en-US"/>
          </a:p>
        </p:txBody>
      </p:sp>
      <p:sp>
        <p:nvSpPr>
          <p:cNvPr id="11" name="Text Box 13"/>
          <p:cNvSpPr txBox="1">
            <a:spLocks noChangeArrowheads="1"/>
          </p:cNvSpPr>
          <p:nvPr/>
        </p:nvSpPr>
        <p:spPr bwMode="auto">
          <a:xfrm>
            <a:off x="3009781" y="71735"/>
            <a:ext cx="800219" cy="461665"/>
          </a:xfrm>
          <a:prstGeom prst="rect">
            <a:avLst/>
          </a:prstGeom>
          <a:noFill/>
          <a:ln w="9525">
            <a:noFill/>
            <a:miter lim="800000"/>
            <a:headEnd/>
            <a:tailEnd/>
          </a:ln>
        </p:spPr>
        <p:txBody>
          <a:bodyPr wrap="none">
            <a:spAutoFit/>
          </a:bodyPr>
          <a:lstStyle/>
          <a:p>
            <a:pPr>
              <a:buNone/>
            </a:pPr>
            <a:r>
              <a:rPr lang="zh-CN" altLang="en-US" sz="2400" b="1" smtClean="0">
                <a:ea typeface="宋体" pitchFamily="2" charset="-122"/>
              </a:rPr>
              <a:t>按钮</a:t>
            </a:r>
            <a:endParaRPr lang="en-US" altLang="zh-CN" sz="2400" b="1">
              <a:ea typeface="宋体" pitchFamily="2" charset="-122"/>
            </a:endParaRPr>
          </a:p>
        </p:txBody>
      </p:sp>
      <p:sp>
        <p:nvSpPr>
          <p:cNvPr id="12" name="Line 14"/>
          <p:cNvSpPr>
            <a:spLocks noChangeShapeType="1"/>
          </p:cNvSpPr>
          <p:nvPr/>
        </p:nvSpPr>
        <p:spPr bwMode="auto">
          <a:xfrm>
            <a:off x="3581400" y="533400"/>
            <a:ext cx="533400" cy="650875"/>
          </a:xfrm>
          <a:prstGeom prst="line">
            <a:avLst/>
          </a:prstGeom>
          <a:noFill/>
          <a:ln w="28575">
            <a:solidFill>
              <a:schemeClr val="tx1"/>
            </a:solidFill>
            <a:round/>
            <a:headEnd/>
            <a:tailEnd type="triangle" w="med" len="med"/>
          </a:ln>
        </p:spPr>
        <p:txBody>
          <a:bodyPr wrap="square">
            <a:spAutoFit/>
          </a:bodyPr>
          <a:lstStyle/>
          <a:p>
            <a:pPr>
              <a:buNone/>
            </a:pPr>
            <a:endParaRPr lang="zh-CN" altLang="en-US"/>
          </a:p>
        </p:txBody>
      </p:sp>
      <p:sp>
        <p:nvSpPr>
          <p:cNvPr id="13" name="Text Box 15"/>
          <p:cNvSpPr txBox="1">
            <a:spLocks noChangeArrowheads="1"/>
          </p:cNvSpPr>
          <p:nvPr/>
        </p:nvSpPr>
        <p:spPr bwMode="auto">
          <a:xfrm>
            <a:off x="7885113" y="3860800"/>
            <a:ext cx="1107996" cy="461665"/>
          </a:xfrm>
          <a:prstGeom prst="rect">
            <a:avLst/>
          </a:prstGeom>
          <a:noFill/>
          <a:ln w="9525">
            <a:noFill/>
            <a:miter lim="800000"/>
            <a:headEnd/>
            <a:tailEnd/>
          </a:ln>
        </p:spPr>
        <p:txBody>
          <a:bodyPr wrap="none">
            <a:spAutoFit/>
          </a:bodyPr>
          <a:lstStyle/>
          <a:p>
            <a:pPr>
              <a:buNone/>
            </a:pPr>
            <a:r>
              <a:rPr lang="zh-CN" altLang="en-US" sz="2400" b="1" smtClean="0">
                <a:ea typeface="宋体" pitchFamily="2" charset="-122"/>
              </a:rPr>
              <a:t>文本框</a:t>
            </a:r>
            <a:endParaRPr lang="en-US" altLang="zh-CN" sz="2400" b="1">
              <a:ea typeface="宋体" pitchFamily="2" charset="-122"/>
            </a:endParaRPr>
          </a:p>
        </p:txBody>
      </p:sp>
      <p:sp>
        <p:nvSpPr>
          <p:cNvPr id="14" name="Line 16"/>
          <p:cNvSpPr>
            <a:spLocks noChangeShapeType="1"/>
          </p:cNvSpPr>
          <p:nvPr/>
        </p:nvSpPr>
        <p:spPr bwMode="auto">
          <a:xfrm flipH="1" flipV="1">
            <a:off x="6588125" y="3789363"/>
            <a:ext cx="1368425" cy="287337"/>
          </a:xfrm>
          <a:prstGeom prst="line">
            <a:avLst/>
          </a:prstGeom>
          <a:noFill/>
          <a:ln w="28575">
            <a:solidFill>
              <a:schemeClr val="tx1"/>
            </a:solidFill>
            <a:round/>
            <a:headEnd/>
            <a:tailEnd type="triangle" w="med" len="med"/>
          </a:ln>
        </p:spPr>
        <p:txBody>
          <a:bodyPr>
            <a:spAutoFit/>
          </a:bodyPr>
          <a:lstStyle/>
          <a:p>
            <a:pPr>
              <a:buNone/>
            </a:pPr>
            <a:endParaRPr lang="zh-CN" altLang="en-US"/>
          </a:p>
        </p:txBody>
      </p:sp>
      <p:sp>
        <p:nvSpPr>
          <p:cNvPr id="15" name="Text Box 17"/>
          <p:cNvSpPr txBox="1">
            <a:spLocks noChangeArrowheads="1"/>
          </p:cNvSpPr>
          <p:nvPr/>
        </p:nvSpPr>
        <p:spPr bwMode="auto">
          <a:xfrm>
            <a:off x="8008938" y="4556125"/>
            <a:ext cx="800219" cy="461665"/>
          </a:xfrm>
          <a:prstGeom prst="rect">
            <a:avLst/>
          </a:prstGeom>
          <a:noFill/>
          <a:ln w="9525">
            <a:noFill/>
            <a:miter lim="800000"/>
            <a:headEnd/>
            <a:tailEnd/>
          </a:ln>
        </p:spPr>
        <p:txBody>
          <a:bodyPr wrap="none">
            <a:spAutoFit/>
          </a:bodyPr>
          <a:lstStyle/>
          <a:p>
            <a:pPr>
              <a:buNone/>
            </a:pPr>
            <a:r>
              <a:rPr lang="zh-CN" altLang="en-US" sz="2400" b="1" smtClean="0">
                <a:ea typeface="宋体" pitchFamily="2" charset="-122"/>
              </a:rPr>
              <a:t>标签</a:t>
            </a:r>
            <a:endParaRPr lang="en-US" altLang="zh-CN" sz="2400" b="1">
              <a:ea typeface="宋体" pitchFamily="2" charset="-122"/>
            </a:endParaRPr>
          </a:p>
        </p:txBody>
      </p:sp>
      <p:sp>
        <p:nvSpPr>
          <p:cNvPr id="16" name="Line 18"/>
          <p:cNvSpPr>
            <a:spLocks noChangeShapeType="1"/>
          </p:cNvSpPr>
          <p:nvPr/>
        </p:nvSpPr>
        <p:spPr bwMode="auto">
          <a:xfrm flipH="1" flipV="1">
            <a:off x="5076825" y="3933825"/>
            <a:ext cx="2951163" cy="863600"/>
          </a:xfrm>
          <a:prstGeom prst="line">
            <a:avLst/>
          </a:prstGeom>
          <a:noFill/>
          <a:ln w="28575">
            <a:solidFill>
              <a:schemeClr val="tx1"/>
            </a:solidFill>
            <a:round/>
            <a:headEnd/>
            <a:tailEnd type="triangle" w="med" len="med"/>
          </a:ln>
        </p:spPr>
        <p:txBody>
          <a:bodyPr>
            <a:spAutoFit/>
          </a:bodyPr>
          <a:lstStyle/>
          <a:p>
            <a:pPr>
              <a:buNone/>
            </a:pPr>
            <a:endParaRPr lang="zh-CN" altLang="en-US"/>
          </a:p>
        </p:txBody>
      </p:sp>
      <p:sp>
        <p:nvSpPr>
          <p:cNvPr id="17" name="Text Box 19"/>
          <p:cNvSpPr txBox="1">
            <a:spLocks noChangeArrowheads="1"/>
          </p:cNvSpPr>
          <p:nvPr/>
        </p:nvSpPr>
        <p:spPr bwMode="auto">
          <a:xfrm>
            <a:off x="7812088" y="2944813"/>
            <a:ext cx="1107996" cy="461665"/>
          </a:xfrm>
          <a:prstGeom prst="rect">
            <a:avLst/>
          </a:prstGeom>
          <a:noFill/>
          <a:ln w="9525">
            <a:noFill/>
            <a:miter lim="800000"/>
            <a:headEnd/>
            <a:tailEnd/>
          </a:ln>
        </p:spPr>
        <p:txBody>
          <a:bodyPr wrap="none">
            <a:spAutoFit/>
          </a:bodyPr>
          <a:lstStyle/>
          <a:p>
            <a:pPr>
              <a:buNone/>
            </a:pPr>
            <a:r>
              <a:rPr lang="zh-CN" altLang="en-US" sz="2400" b="1" smtClean="0">
                <a:ea typeface="宋体" pitchFamily="2" charset="-122"/>
              </a:rPr>
              <a:t>复选框</a:t>
            </a:r>
            <a:endParaRPr lang="en-US" altLang="zh-CN" sz="2400" b="1">
              <a:ea typeface="宋体" pitchFamily="2" charset="-122"/>
            </a:endParaRPr>
          </a:p>
        </p:txBody>
      </p:sp>
      <p:sp>
        <p:nvSpPr>
          <p:cNvPr id="18" name="Line 20"/>
          <p:cNvSpPr>
            <a:spLocks noChangeShapeType="1"/>
          </p:cNvSpPr>
          <p:nvPr/>
        </p:nvSpPr>
        <p:spPr bwMode="auto">
          <a:xfrm flipH="1">
            <a:off x="6659563" y="3213100"/>
            <a:ext cx="1225550" cy="0"/>
          </a:xfrm>
          <a:prstGeom prst="line">
            <a:avLst/>
          </a:prstGeom>
          <a:noFill/>
          <a:ln w="28575">
            <a:solidFill>
              <a:schemeClr val="tx1"/>
            </a:solidFill>
            <a:round/>
            <a:headEnd/>
            <a:tailEnd type="triangle" w="med" len="med"/>
          </a:ln>
        </p:spPr>
        <p:txBody>
          <a:bodyPr wrap="none">
            <a:spAutoFit/>
          </a:bodyPr>
          <a:lstStyle/>
          <a:p>
            <a:pPr>
              <a:buNone/>
            </a:pPr>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2</a:t>
            </a:r>
            <a:r>
              <a:rPr lang="zh-CN" altLang="en-US" smtClean="0">
                <a:latin typeface="Times New Roman" pitchFamily="18" charset="0"/>
                <a:cs typeface="Times New Roman" pitchFamily="18" charset="0"/>
              </a:rPr>
              <a:t>、容器</a:t>
            </a:r>
            <a:r>
              <a:rPr lang="en-US" altLang="zh-CN" smtClean="0">
                <a:latin typeface="Times New Roman" pitchFamily="18" charset="0"/>
                <a:cs typeface="Times New Roman" pitchFamily="18" charset="0"/>
              </a:rPr>
              <a:t>(Container)</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27</a:t>
            </a:fld>
            <a:endParaRPr lang="en-US" altLang="zh-CN" dirty="0"/>
          </a:p>
        </p:txBody>
      </p:sp>
      <p:sp>
        <p:nvSpPr>
          <p:cNvPr id="5" name="内容占位符 2"/>
          <p:cNvSpPr>
            <a:spLocks noGrp="1"/>
          </p:cNvSpPr>
          <p:nvPr>
            <p:ph idx="1"/>
          </p:nvPr>
        </p:nvSpPr>
        <p:spPr>
          <a:xfrm>
            <a:off x="762000" y="1219200"/>
            <a:ext cx="7696200" cy="4953000"/>
          </a:xfrm>
        </p:spPr>
        <p:txBody>
          <a:bodyPr/>
          <a:lstStyle/>
          <a:p>
            <a:pPr>
              <a:spcBef>
                <a:spcPts val="1200"/>
              </a:spcBef>
            </a:pPr>
            <a:r>
              <a:rPr lang="zh-CN" altLang="en-US" sz="3200" smtClean="0">
                <a:latin typeface="Times New Roman" pitchFamily="18" charset="0"/>
                <a:cs typeface="Times New Roman" pitchFamily="18" charset="0"/>
              </a:rPr>
              <a:t>容器：</a:t>
            </a:r>
            <a:r>
              <a:rPr lang="en-US" altLang="zh-CN" sz="3200" smtClean="0">
                <a:latin typeface="Times New Roman" pitchFamily="18" charset="0"/>
                <a:cs typeface="Times New Roman" pitchFamily="18" charset="0"/>
              </a:rPr>
              <a:t>Component</a:t>
            </a:r>
            <a:r>
              <a:rPr lang="zh-CN" altLang="en-US" sz="3200" smtClean="0">
                <a:latin typeface="Times New Roman" pitchFamily="18" charset="0"/>
                <a:cs typeface="Times New Roman" pitchFamily="18" charset="0"/>
              </a:rPr>
              <a:t>的子类，具有组件的所有性质，另外还具有容纳其他组件和容器的功能。</a:t>
            </a:r>
            <a:endParaRPr lang="en-US" altLang="zh-CN" sz="3200" smtClean="0">
              <a:latin typeface="Times New Roman" pitchFamily="18" charset="0"/>
              <a:cs typeface="Times New Roman" pitchFamily="18" charset="0"/>
            </a:endParaRPr>
          </a:p>
          <a:p>
            <a:pPr>
              <a:spcBef>
                <a:spcPts val="1200"/>
              </a:spcBef>
            </a:pPr>
            <a:r>
              <a:rPr lang="zh-CN" altLang="en-US" sz="3200" smtClean="0">
                <a:latin typeface="Times New Roman" pitchFamily="18" charset="0"/>
                <a:cs typeface="Times New Roman" pitchFamily="18" charset="0"/>
              </a:rPr>
              <a:t>顶层容器：</a:t>
            </a:r>
            <a:r>
              <a:rPr lang="en-US" altLang="zh-CN" smtClean="0">
                <a:latin typeface="Times New Roman" pitchFamily="18" charset="0"/>
                <a:cs typeface="Times New Roman" pitchFamily="18" charset="0"/>
              </a:rPr>
              <a:t>Applet</a:t>
            </a:r>
            <a:r>
              <a:rPr lang="zh-CN" altLang="en-US" smtClean="0">
                <a:latin typeface="Times New Roman" pitchFamily="18" charset="0"/>
                <a:cs typeface="Times New Roman" pitchFamily="18" charset="0"/>
              </a:rPr>
              <a:t>、</a:t>
            </a:r>
            <a:r>
              <a:rPr lang="en-US" altLang="zh-CN" smtClean="0">
                <a:latin typeface="Times New Roman" pitchFamily="18" charset="0"/>
                <a:cs typeface="Times New Roman" pitchFamily="18" charset="0"/>
              </a:rPr>
              <a:t>Dialog</a:t>
            </a:r>
            <a:r>
              <a:rPr lang="zh-CN" altLang="en-US" smtClean="0">
                <a:latin typeface="Times New Roman" pitchFamily="18" charset="0"/>
                <a:cs typeface="Times New Roman" pitchFamily="18" charset="0"/>
              </a:rPr>
              <a:t>、</a:t>
            </a:r>
            <a:r>
              <a:rPr lang="en-US" altLang="zh-CN" smtClean="0">
                <a:latin typeface="Times New Roman" pitchFamily="18" charset="0"/>
                <a:cs typeface="Times New Roman" pitchFamily="18" charset="0"/>
              </a:rPr>
              <a:t>Frame</a:t>
            </a:r>
            <a:endParaRPr lang="en-US" altLang="zh-CN" dirty="0" smtClean="0">
              <a:latin typeface="Times New Roman" pitchFamily="18" charset="0"/>
              <a:cs typeface="Times New Roman" pitchFamily="18" charset="0"/>
            </a:endParaRPr>
          </a:p>
        </p:txBody>
      </p:sp>
      <p:pic>
        <p:nvPicPr>
          <p:cNvPr id="6" name="Picture 4"/>
          <p:cNvPicPr>
            <a:picLocks noChangeAspect="1" noChangeArrowheads="1"/>
          </p:cNvPicPr>
          <p:nvPr/>
        </p:nvPicPr>
        <p:blipFill>
          <a:blip r:embed="rId2" cstate="print"/>
          <a:srcRect/>
          <a:stretch>
            <a:fillRect/>
          </a:stretch>
        </p:blipFill>
        <p:spPr bwMode="auto">
          <a:xfrm>
            <a:off x="323850" y="3730625"/>
            <a:ext cx="8497888" cy="25177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500"/>
                                        <p:tgtEl>
                                          <p:spTgt spid="5">
                                            <p:txEl>
                                              <p:pRg st="1" end="1"/>
                                            </p:txEl>
                                          </p:spTgt>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p:cNvPicPr>
            <a:picLocks noChangeAspect="1" noChangeArrowheads="1"/>
          </p:cNvPicPr>
          <p:nvPr/>
        </p:nvPicPr>
        <p:blipFill>
          <a:blip r:embed="rId2" cstate="print"/>
          <a:srcRect/>
          <a:stretch>
            <a:fillRect/>
          </a:stretch>
        </p:blipFill>
        <p:spPr bwMode="auto">
          <a:xfrm>
            <a:off x="3352800" y="1196975"/>
            <a:ext cx="5549900" cy="5459413"/>
          </a:xfrm>
          <a:prstGeom prst="rect">
            <a:avLst/>
          </a:prstGeom>
          <a:noFill/>
          <a:ln w="9525">
            <a:noFill/>
            <a:miter lim="800000"/>
            <a:headEnd/>
            <a:tailEnd/>
          </a:ln>
          <a:effectLst/>
        </p:spPr>
      </p:pic>
      <p:sp>
        <p:nvSpPr>
          <p:cNvPr id="2" name="标题 1"/>
          <p:cNvSpPr>
            <a:spLocks noGrp="1"/>
          </p:cNvSpPr>
          <p:nvPr>
            <p:ph type="title"/>
          </p:nvPr>
        </p:nvSpPr>
        <p:spPr/>
        <p:txBody>
          <a:bodyPr/>
          <a:lstStyle/>
          <a:p>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28</a:t>
            </a:fld>
            <a:endParaRPr lang="en-US" altLang="zh-CN" dirty="0"/>
          </a:p>
        </p:txBody>
      </p:sp>
      <p:sp>
        <p:nvSpPr>
          <p:cNvPr id="5" name="内容占位符 2"/>
          <p:cNvSpPr>
            <a:spLocks noGrp="1"/>
          </p:cNvSpPr>
          <p:nvPr>
            <p:ph idx="1"/>
          </p:nvPr>
        </p:nvSpPr>
        <p:spPr>
          <a:xfrm>
            <a:off x="457200" y="1371600"/>
            <a:ext cx="7696200" cy="4953000"/>
          </a:xfrm>
        </p:spPr>
        <p:txBody>
          <a:bodyPr/>
          <a:lstStyle/>
          <a:p>
            <a:pPr>
              <a:spcBef>
                <a:spcPts val="1200"/>
              </a:spcBef>
            </a:pPr>
            <a:r>
              <a:rPr lang="zh-CN" altLang="en-US" sz="3200" smtClean="0">
                <a:latin typeface="Times New Roman" pitchFamily="18" charset="0"/>
                <a:cs typeface="Times New Roman" pitchFamily="18" charset="0"/>
              </a:rPr>
              <a:t>通用途容器：</a:t>
            </a:r>
            <a:endParaRPr lang="en-US" altLang="zh-CN" sz="3200" smtClean="0">
              <a:latin typeface="Times New Roman" pitchFamily="18" charset="0"/>
              <a:cs typeface="Times New Roman" pitchFamily="18" charset="0"/>
            </a:endParaRPr>
          </a:p>
          <a:p>
            <a:pPr lvl="1">
              <a:spcBef>
                <a:spcPts val="1200"/>
              </a:spcBef>
            </a:pPr>
            <a:r>
              <a:rPr lang="en-US" altLang="zh-CN" sz="2800" smtClean="0">
                <a:latin typeface="Times New Roman" pitchFamily="18" charset="0"/>
                <a:cs typeface="Times New Roman" pitchFamily="18" charset="0"/>
              </a:rPr>
              <a:t>Panel</a:t>
            </a:r>
          </a:p>
          <a:p>
            <a:pPr lvl="1">
              <a:spcBef>
                <a:spcPts val="1200"/>
              </a:spcBef>
            </a:pPr>
            <a:r>
              <a:rPr lang="en-US" altLang="zh-CN" sz="2800" smtClean="0">
                <a:latin typeface="Times New Roman" pitchFamily="18" charset="0"/>
                <a:cs typeface="Times New Roman" pitchFamily="18" charset="0"/>
              </a:rPr>
              <a:t>Scroll pane</a:t>
            </a:r>
          </a:p>
          <a:p>
            <a:pPr lvl="1">
              <a:spcBef>
                <a:spcPts val="1200"/>
              </a:spcBef>
            </a:pPr>
            <a:r>
              <a:rPr lang="en-US" altLang="zh-CN" sz="2800" smtClean="0">
                <a:latin typeface="Times New Roman" pitchFamily="18" charset="0"/>
                <a:cs typeface="Times New Roman" pitchFamily="18" charset="0"/>
              </a:rPr>
              <a:t>Split pane</a:t>
            </a:r>
          </a:p>
          <a:p>
            <a:pPr lvl="1">
              <a:spcBef>
                <a:spcPts val="1200"/>
              </a:spcBef>
            </a:pPr>
            <a:r>
              <a:rPr lang="en-US" altLang="zh-CN" sz="2800" smtClean="0">
                <a:latin typeface="Times New Roman" pitchFamily="18" charset="0"/>
                <a:cs typeface="Times New Roman" pitchFamily="18" charset="0"/>
              </a:rPr>
              <a:t>Tabbed pane</a:t>
            </a:r>
          </a:p>
          <a:p>
            <a:pPr lvl="1">
              <a:spcBef>
                <a:spcPts val="1200"/>
              </a:spcBef>
            </a:pPr>
            <a:r>
              <a:rPr lang="en-US" altLang="zh-CN" sz="2800" smtClean="0">
                <a:latin typeface="Times New Roman" pitchFamily="18" charset="0"/>
                <a:cs typeface="Times New Roman" pitchFamily="18" charset="0"/>
              </a:rPr>
              <a:t>Tool bar</a:t>
            </a:r>
            <a:endParaRPr lang="en-US" altLang="zh-CN"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p:cNvPicPr>
            <a:picLocks noChangeAspect="1" noChangeArrowheads="1"/>
          </p:cNvPicPr>
          <p:nvPr/>
        </p:nvPicPr>
        <p:blipFill>
          <a:blip r:embed="rId2" cstate="print"/>
          <a:srcRect/>
          <a:stretch>
            <a:fillRect/>
          </a:stretch>
        </p:blipFill>
        <p:spPr bwMode="auto">
          <a:xfrm>
            <a:off x="2514600" y="2259770"/>
            <a:ext cx="6521450" cy="4522029"/>
          </a:xfrm>
          <a:prstGeom prst="rect">
            <a:avLst/>
          </a:prstGeom>
          <a:noFill/>
          <a:ln w="9525">
            <a:noFill/>
            <a:miter lim="800000"/>
            <a:headEnd/>
            <a:tailEnd/>
          </a:ln>
          <a:effectLst/>
        </p:spPr>
      </p:pic>
      <p:sp>
        <p:nvSpPr>
          <p:cNvPr id="2" name="标题 1"/>
          <p:cNvSpPr>
            <a:spLocks noGrp="1"/>
          </p:cNvSpPr>
          <p:nvPr>
            <p:ph type="title"/>
          </p:nvPr>
        </p:nvSpPr>
        <p:spPr/>
        <p:txBody>
          <a:bodyPr/>
          <a:lstStyle/>
          <a:p>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29</a:t>
            </a:fld>
            <a:endParaRPr lang="en-US" altLang="zh-CN" dirty="0"/>
          </a:p>
        </p:txBody>
      </p:sp>
      <p:sp>
        <p:nvSpPr>
          <p:cNvPr id="5" name="内容占位符 2"/>
          <p:cNvSpPr>
            <a:spLocks noGrp="1"/>
          </p:cNvSpPr>
          <p:nvPr>
            <p:ph idx="1"/>
          </p:nvPr>
        </p:nvSpPr>
        <p:spPr>
          <a:xfrm>
            <a:off x="76200" y="1295400"/>
            <a:ext cx="7696200" cy="4953000"/>
          </a:xfrm>
        </p:spPr>
        <p:txBody>
          <a:bodyPr/>
          <a:lstStyle/>
          <a:p>
            <a:pPr>
              <a:spcBef>
                <a:spcPts val="1200"/>
              </a:spcBef>
            </a:pPr>
            <a:r>
              <a:rPr lang="zh-CN" altLang="en-US" sz="3200" smtClean="0">
                <a:latin typeface="Times New Roman" pitchFamily="18" charset="0"/>
                <a:cs typeface="Times New Roman" pitchFamily="18" charset="0"/>
              </a:rPr>
              <a:t>专用容器：</a:t>
            </a:r>
            <a:endParaRPr lang="en-US" altLang="zh-CN" sz="3200" smtClean="0">
              <a:latin typeface="Times New Roman" pitchFamily="18" charset="0"/>
              <a:cs typeface="Times New Roman" pitchFamily="18" charset="0"/>
            </a:endParaRPr>
          </a:p>
          <a:p>
            <a:pPr lvl="1">
              <a:spcBef>
                <a:spcPts val="0"/>
              </a:spcBef>
            </a:pPr>
            <a:r>
              <a:rPr lang="en-US" altLang="zh-CN" sz="2800" smtClean="0">
                <a:latin typeface="Times New Roman" pitchFamily="18" charset="0"/>
                <a:cs typeface="Times New Roman" pitchFamily="18" charset="0"/>
              </a:rPr>
              <a:t>Internal frame</a:t>
            </a:r>
          </a:p>
          <a:p>
            <a:pPr lvl="1">
              <a:spcBef>
                <a:spcPts val="0"/>
              </a:spcBef>
            </a:pPr>
            <a:r>
              <a:rPr lang="en-US" altLang="zh-CN" sz="2800" smtClean="0">
                <a:latin typeface="Times New Roman" pitchFamily="18" charset="0"/>
                <a:cs typeface="Times New Roman" pitchFamily="18" charset="0"/>
              </a:rPr>
              <a:t>Layered pane</a:t>
            </a:r>
          </a:p>
          <a:p>
            <a:pPr lvl="1">
              <a:spcBef>
                <a:spcPts val="0"/>
              </a:spcBef>
            </a:pPr>
            <a:r>
              <a:rPr lang="en-US" altLang="zh-CN" sz="2800" smtClean="0">
                <a:latin typeface="Times New Roman" pitchFamily="18" charset="0"/>
                <a:cs typeface="Times New Roman" pitchFamily="18" charset="0"/>
              </a:rPr>
              <a:t>Root pane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anose="02020603050405020304" pitchFamily="18" charset="0"/>
                <a:cs typeface="Times New Roman" panose="02020603050405020304" pitchFamily="18" charset="0"/>
              </a:rPr>
              <a:t>字符 </a:t>
            </a:r>
            <a:r>
              <a:rPr lang="en-US" altLang="zh-CN" smtClean="0">
                <a:latin typeface="Times New Roman" panose="02020603050405020304" pitchFamily="18" charset="0"/>
                <a:cs typeface="Times New Roman" panose="02020603050405020304" pitchFamily="18" charset="0"/>
              </a:rPr>
              <a:t>VS </a:t>
            </a:r>
            <a:r>
              <a:rPr lang="zh-CN" altLang="en-US" smtClean="0">
                <a:latin typeface="Times New Roman" panose="02020603050405020304" pitchFamily="18" charset="0"/>
                <a:cs typeface="Times New Roman" panose="02020603050405020304" pitchFamily="18" charset="0"/>
              </a:rPr>
              <a:t>图形界面</a:t>
            </a:r>
            <a:endParaRPr lang="zh-CN" altLang="en-US">
              <a:latin typeface="Times New Roman" panose="02020603050405020304" pitchFamily="18" charset="0"/>
              <a:cs typeface="Times New Roman" panose="02020603050405020304"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3</a:t>
            </a:fld>
            <a:endParaRPr lang="en-US" altLang="zh-CN"/>
          </a:p>
        </p:txBody>
      </p:sp>
      <p:sp>
        <p:nvSpPr>
          <p:cNvPr id="7" name="TextBox 6"/>
          <p:cNvSpPr txBox="1"/>
          <p:nvPr/>
        </p:nvSpPr>
        <p:spPr>
          <a:xfrm>
            <a:off x="1156480" y="5410200"/>
            <a:ext cx="2348720" cy="523220"/>
          </a:xfrm>
          <a:prstGeom prst="rect">
            <a:avLst/>
          </a:prstGeom>
          <a:noFill/>
        </p:spPr>
        <p:txBody>
          <a:bodyPr wrap="none" rtlCol="0">
            <a:spAutoFit/>
          </a:bodyPr>
          <a:lstStyle/>
          <a:p>
            <a:pPr>
              <a:buNone/>
            </a:pPr>
            <a:r>
              <a:rPr lang="zh-CN" altLang="en-US" sz="2800" b="1" smtClean="0">
                <a:solidFill>
                  <a:srgbClr val="0000FF"/>
                </a:solidFill>
                <a:latin typeface="宋体" pitchFamily="2" charset="-122"/>
                <a:ea typeface="宋体" pitchFamily="2" charset="-122"/>
                <a:cs typeface="Times New Roman" pitchFamily="18" charset="0"/>
              </a:rPr>
              <a:t>字符用户界面</a:t>
            </a:r>
            <a:endParaRPr lang="zh-CN" altLang="en-US" sz="2800" b="1">
              <a:solidFill>
                <a:srgbClr val="0000FF"/>
              </a:solidFill>
              <a:latin typeface="宋体" pitchFamily="2" charset="-122"/>
              <a:ea typeface="宋体" pitchFamily="2" charset="-122"/>
              <a:cs typeface="Times New Roman" pitchFamily="18" charset="0"/>
            </a:endParaRPr>
          </a:p>
        </p:txBody>
      </p:sp>
      <p:pic>
        <p:nvPicPr>
          <p:cNvPr id="10" name="图片 9" descr="无标题.jpg"/>
          <p:cNvPicPr>
            <a:picLocks noChangeAspect="1"/>
          </p:cNvPicPr>
          <p:nvPr/>
        </p:nvPicPr>
        <p:blipFill>
          <a:blip r:embed="rId2" cstate="print"/>
          <a:stretch>
            <a:fillRect/>
          </a:stretch>
        </p:blipFill>
        <p:spPr>
          <a:xfrm>
            <a:off x="76201" y="2057400"/>
            <a:ext cx="5486400" cy="3124200"/>
          </a:xfrm>
          <a:prstGeom prst="rect">
            <a:avLst/>
          </a:prstGeom>
        </p:spPr>
      </p:pic>
      <p:pic>
        <p:nvPicPr>
          <p:cNvPr id="11" name="图片 10" descr="无标题.jpg"/>
          <p:cNvPicPr>
            <a:picLocks noChangeAspect="1"/>
          </p:cNvPicPr>
          <p:nvPr/>
        </p:nvPicPr>
        <p:blipFill>
          <a:blip r:embed="rId3" cstate="print"/>
          <a:stretch>
            <a:fillRect/>
          </a:stretch>
        </p:blipFill>
        <p:spPr>
          <a:xfrm>
            <a:off x="4876800" y="2057400"/>
            <a:ext cx="4199890" cy="3124200"/>
          </a:xfrm>
          <a:prstGeom prst="rect">
            <a:avLst/>
          </a:prstGeom>
        </p:spPr>
      </p:pic>
      <p:sp>
        <p:nvSpPr>
          <p:cNvPr id="12" name="TextBox 11"/>
          <p:cNvSpPr txBox="1"/>
          <p:nvPr/>
        </p:nvSpPr>
        <p:spPr>
          <a:xfrm>
            <a:off x="5791200" y="5410200"/>
            <a:ext cx="2348720" cy="523220"/>
          </a:xfrm>
          <a:prstGeom prst="rect">
            <a:avLst/>
          </a:prstGeom>
          <a:noFill/>
        </p:spPr>
        <p:txBody>
          <a:bodyPr wrap="none" rtlCol="0">
            <a:spAutoFit/>
          </a:bodyPr>
          <a:lstStyle/>
          <a:p>
            <a:pPr>
              <a:buNone/>
            </a:pPr>
            <a:r>
              <a:rPr lang="zh-CN" altLang="en-US" sz="2800" b="1" smtClean="0">
                <a:solidFill>
                  <a:srgbClr val="0000FF"/>
                </a:solidFill>
                <a:latin typeface="宋体" pitchFamily="2" charset="-122"/>
                <a:ea typeface="宋体" pitchFamily="2" charset="-122"/>
                <a:cs typeface="Times New Roman" pitchFamily="18" charset="0"/>
              </a:rPr>
              <a:t>图形用户界面</a:t>
            </a:r>
            <a:endParaRPr lang="zh-CN" altLang="en-US" sz="2800" b="1">
              <a:solidFill>
                <a:srgbClr val="0000FF"/>
              </a:solidFill>
              <a:latin typeface="宋体" pitchFamily="2" charset="-122"/>
              <a:ea typeface="宋体" pitchFamily="2" charset="-122"/>
              <a:cs typeface="Times New Roman" pitchFamily="18" charset="0"/>
            </a:endParaRPr>
          </a:p>
        </p:txBody>
      </p:sp>
    </p:spTree>
    <p:extLst>
      <p:ext uri="{BB962C8B-B14F-4D97-AF65-F5344CB8AC3E}">
        <p14:creationId xmlns:p14="http://schemas.microsoft.com/office/powerpoint/2010/main" val="11272985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Frames</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30</a:t>
            </a:fld>
            <a:endParaRPr lang="en-US" altLang="zh-CN" dirty="0"/>
          </a:p>
        </p:txBody>
      </p:sp>
      <p:pic>
        <p:nvPicPr>
          <p:cNvPr id="44" name="Picture 6"/>
          <p:cNvPicPr>
            <a:picLocks noChangeAspect="1"/>
          </p:cNvPicPr>
          <p:nvPr/>
        </p:nvPicPr>
        <p:blipFill>
          <a:blip r:embed="rId2" cstate="print"/>
          <a:srcRect/>
          <a:stretch>
            <a:fillRect/>
          </a:stretch>
        </p:blipFill>
        <p:spPr bwMode="auto">
          <a:xfrm>
            <a:off x="1535113" y="1731963"/>
            <a:ext cx="6251575" cy="4541837"/>
          </a:xfrm>
          <a:prstGeom prst="rect">
            <a:avLst/>
          </a:prstGeom>
          <a:noFill/>
          <a:ln w="9525">
            <a:noFill/>
            <a:miter lim="800000"/>
            <a:headEnd/>
            <a:tailEnd/>
          </a:ln>
        </p:spPr>
      </p:pic>
      <p:pic>
        <p:nvPicPr>
          <p:cNvPr id="45" name="Picture 5"/>
          <p:cNvPicPr>
            <a:picLocks noChangeAspect="1"/>
          </p:cNvPicPr>
          <p:nvPr/>
        </p:nvPicPr>
        <p:blipFill>
          <a:blip r:embed="rId3" cstate="print"/>
          <a:srcRect/>
          <a:stretch>
            <a:fillRect/>
          </a:stretch>
        </p:blipFill>
        <p:spPr bwMode="auto">
          <a:xfrm>
            <a:off x="1219200" y="2138363"/>
            <a:ext cx="6858000" cy="3995737"/>
          </a:xfrm>
          <a:prstGeom prst="rect">
            <a:avLst/>
          </a:prstGeom>
          <a:noFill/>
          <a:ln w="9525">
            <a:noFill/>
            <a:miter lim="800000"/>
            <a:headEnd/>
            <a:tailEnd/>
          </a:ln>
        </p:spPr>
      </p:pic>
      <p:sp>
        <p:nvSpPr>
          <p:cNvPr id="46" name="Text Box 8"/>
          <p:cNvSpPr txBox="1">
            <a:spLocks noChangeArrowheads="1"/>
          </p:cNvSpPr>
          <p:nvPr/>
        </p:nvSpPr>
        <p:spPr bwMode="auto">
          <a:xfrm>
            <a:off x="3352800" y="3429000"/>
            <a:ext cx="2560316" cy="461665"/>
          </a:xfrm>
          <a:prstGeom prst="rect">
            <a:avLst/>
          </a:prstGeom>
          <a:noFill/>
          <a:ln w="9525">
            <a:noFill/>
            <a:miter lim="800000"/>
            <a:headEnd/>
            <a:tailEnd/>
          </a:ln>
        </p:spPr>
        <p:txBody>
          <a:bodyPr wrap="none">
            <a:spAutoFit/>
          </a:bodyPr>
          <a:lstStyle/>
          <a:p>
            <a:pPr>
              <a:buNone/>
            </a:pPr>
            <a:r>
              <a:rPr lang="en-US" altLang="en-US" sz="2400" b="0">
                <a:solidFill>
                  <a:schemeClr val="tx1"/>
                </a:solidFill>
                <a:latin typeface="Maiandra GD" pitchFamily="34" charset="0"/>
              </a:rPr>
              <a:t>Mac OS X Frame</a:t>
            </a:r>
          </a:p>
        </p:txBody>
      </p:sp>
      <p:sp>
        <p:nvSpPr>
          <p:cNvPr id="47" name="Text Box 16"/>
          <p:cNvSpPr txBox="1">
            <a:spLocks noChangeArrowheads="1"/>
          </p:cNvSpPr>
          <p:nvPr/>
        </p:nvSpPr>
        <p:spPr bwMode="auto">
          <a:xfrm>
            <a:off x="3200400" y="3352800"/>
            <a:ext cx="3048000" cy="830997"/>
          </a:xfrm>
          <a:prstGeom prst="rect">
            <a:avLst/>
          </a:prstGeom>
          <a:noFill/>
          <a:ln w="9525">
            <a:noFill/>
            <a:miter lim="800000"/>
            <a:headEnd/>
            <a:tailEnd/>
          </a:ln>
        </p:spPr>
        <p:txBody>
          <a:bodyPr>
            <a:spAutoFit/>
          </a:bodyPr>
          <a:lstStyle/>
          <a:p>
            <a:pPr algn="ctr">
              <a:spcBef>
                <a:spcPct val="50000"/>
              </a:spcBef>
              <a:buNone/>
            </a:pPr>
            <a:r>
              <a:rPr lang="en-US" altLang="en-US" sz="2400" b="0">
                <a:solidFill>
                  <a:schemeClr val="tx1"/>
                </a:solidFill>
                <a:latin typeface="Copperplate Gothic Light" pitchFamily="34" charset="0"/>
              </a:rPr>
              <a:t>Microsoft Windows Frame</a:t>
            </a:r>
          </a:p>
        </p:txBody>
      </p:sp>
      <p:grpSp>
        <p:nvGrpSpPr>
          <p:cNvPr id="48" name="Group 37"/>
          <p:cNvGrpSpPr>
            <a:grpSpLocks/>
          </p:cNvGrpSpPr>
          <p:nvPr/>
        </p:nvGrpSpPr>
        <p:grpSpPr bwMode="auto">
          <a:xfrm>
            <a:off x="1752600" y="1143000"/>
            <a:ext cx="5867400" cy="5486400"/>
            <a:chOff x="336" y="1158"/>
            <a:chExt cx="3696" cy="3350"/>
          </a:xfrm>
        </p:grpSpPr>
        <p:grpSp>
          <p:nvGrpSpPr>
            <p:cNvPr id="49" name="Group 35"/>
            <p:cNvGrpSpPr>
              <a:grpSpLocks/>
            </p:cNvGrpSpPr>
            <p:nvPr/>
          </p:nvGrpSpPr>
          <p:grpSpPr bwMode="auto">
            <a:xfrm>
              <a:off x="336" y="1158"/>
              <a:ext cx="3696" cy="3350"/>
              <a:chOff x="336" y="1158"/>
              <a:chExt cx="3696" cy="3350"/>
            </a:xfrm>
          </p:grpSpPr>
          <p:pic>
            <p:nvPicPr>
              <p:cNvPr id="51" name="Picture 30" descr="dircommands"/>
              <p:cNvPicPr>
                <a:picLocks noChangeAspect="1" noChangeArrowheads="1"/>
              </p:cNvPicPr>
              <p:nvPr/>
            </p:nvPicPr>
            <p:blipFill>
              <a:blip r:embed="rId4" cstate="print"/>
              <a:srcRect/>
              <a:stretch>
                <a:fillRect/>
              </a:stretch>
            </p:blipFill>
            <p:spPr bwMode="auto">
              <a:xfrm>
                <a:off x="336" y="1158"/>
                <a:ext cx="3696" cy="3350"/>
              </a:xfrm>
              <a:prstGeom prst="rect">
                <a:avLst/>
              </a:prstGeom>
              <a:noFill/>
              <a:ln w="9525">
                <a:noFill/>
                <a:miter lim="800000"/>
                <a:headEnd/>
                <a:tailEnd/>
              </a:ln>
            </p:spPr>
          </p:pic>
          <p:sp>
            <p:nvSpPr>
              <p:cNvPr id="52" name="Rectangle 32"/>
              <p:cNvSpPr>
                <a:spLocks noChangeArrowheads="1"/>
              </p:cNvSpPr>
              <p:nvPr/>
            </p:nvSpPr>
            <p:spPr bwMode="auto">
              <a:xfrm>
                <a:off x="384" y="1536"/>
                <a:ext cx="3600" cy="2736"/>
              </a:xfrm>
              <a:prstGeom prst="rect">
                <a:avLst/>
              </a:prstGeom>
              <a:solidFill>
                <a:schemeClr val="bg1"/>
              </a:solidFill>
              <a:ln w="9525">
                <a:solidFill>
                  <a:schemeClr val="bg1"/>
                </a:solidFill>
                <a:miter lim="800000"/>
                <a:headEnd/>
                <a:tailEnd/>
              </a:ln>
            </p:spPr>
            <p:txBody>
              <a:bodyPr wrap="none" anchor="ctr"/>
              <a:lstStyle/>
              <a:p>
                <a:endParaRPr lang="en-US" altLang="en-US"/>
              </a:p>
            </p:txBody>
          </p:sp>
          <p:sp>
            <p:nvSpPr>
              <p:cNvPr id="53" name="Line 34"/>
              <p:cNvSpPr>
                <a:spLocks noChangeShapeType="1"/>
              </p:cNvSpPr>
              <p:nvPr/>
            </p:nvSpPr>
            <p:spPr bwMode="auto">
              <a:xfrm>
                <a:off x="384" y="1536"/>
                <a:ext cx="3600" cy="0"/>
              </a:xfrm>
              <a:prstGeom prst="line">
                <a:avLst/>
              </a:prstGeom>
              <a:noFill/>
              <a:ln w="38100">
                <a:solidFill>
                  <a:schemeClr val="bg1"/>
                </a:solidFill>
                <a:round/>
                <a:headEnd/>
                <a:tailEnd/>
              </a:ln>
            </p:spPr>
            <p:txBody>
              <a:bodyPr/>
              <a:lstStyle/>
              <a:p>
                <a:endParaRPr lang="zh-CN" altLang="en-US"/>
              </a:p>
            </p:txBody>
          </p:sp>
        </p:grpSp>
        <p:sp>
          <p:nvSpPr>
            <p:cNvPr id="50" name="Line 36"/>
            <p:cNvSpPr>
              <a:spLocks noChangeShapeType="1"/>
            </p:cNvSpPr>
            <p:nvPr/>
          </p:nvSpPr>
          <p:spPr bwMode="auto">
            <a:xfrm>
              <a:off x="384" y="4272"/>
              <a:ext cx="3600" cy="0"/>
            </a:xfrm>
            <a:prstGeom prst="line">
              <a:avLst/>
            </a:prstGeom>
            <a:noFill/>
            <a:ln w="76200">
              <a:solidFill>
                <a:schemeClr val="bg1"/>
              </a:solidFill>
              <a:round/>
              <a:headEnd/>
              <a:tailEnd/>
            </a:ln>
          </p:spPr>
          <p:txBody>
            <a:bodyPr/>
            <a:lstStyle/>
            <a:p>
              <a:endParaRPr lang="zh-CN" altLang="en-US"/>
            </a:p>
          </p:txBody>
        </p:sp>
      </p:grpSp>
      <p:sp>
        <p:nvSpPr>
          <p:cNvPr id="54" name="Text Box 39"/>
          <p:cNvSpPr txBox="1">
            <a:spLocks noChangeArrowheads="1"/>
          </p:cNvSpPr>
          <p:nvPr/>
        </p:nvSpPr>
        <p:spPr bwMode="auto">
          <a:xfrm>
            <a:off x="3124200" y="3276600"/>
            <a:ext cx="3124200" cy="954088"/>
          </a:xfrm>
          <a:prstGeom prst="rect">
            <a:avLst/>
          </a:prstGeom>
          <a:noFill/>
          <a:ln w="9525">
            <a:noFill/>
            <a:miter lim="800000"/>
            <a:headEnd/>
            <a:tailEnd/>
          </a:ln>
        </p:spPr>
        <p:txBody>
          <a:bodyPr>
            <a:spAutoFit/>
          </a:bodyPr>
          <a:lstStyle/>
          <a:p>
            <a:pPr algn="ctr">
              <a:spcBef>
                <a:spcPct val="50000"/>
              </a:spcBef>
              <a:buNone/>
            </a:pPr>
            <a:r>
              <a:rPr lang="en-US" altLang="en-US" sz="2800" b="0">
                <a:solidFill>
                  <a:schemeClr val="tx1"/>
                </a:solidFill>
                <a:latin typeface="Copperplate Gothic Light" pitchFamily="34" charset="0"/>
              </a:rPr>
              <a:t>GNOME (Sunlab) Frame</a:t>
            </a:r>
          </a:p>
        </p:txBody>
      </p:sp>
      <p:sp>
        <p:nvSpPr>
          <p:cNvPr id="55" name="Rectangle 47"/>
          <p:cNvSpPr>
            <a:spLocks noChangeArrowheads="1"/>
          </p:cNvSpPr>
          <p:nvPr/>
        </p:nvSpPr>
        <p:spPr bwMode="auto">
          <a:xfrm>
            <a:off x="3200400" y="3276600"/>
            <a:ext cx="3048000" cy="990600"/>
          </a:xfrm>
          <a:prstGeom prst="rect">
            <a:avLst/>
          </a:prstGeom>
          <a:solidFill>
            <a:schemeClr val="bg1"/>
          </a:solidFill>
          <a:ln w="9525">
            <a:solidFill>
              <a:schemeClr val="bg1"/>
            </a:solidFill>
            <a:miter lim="800000"/>
            <a:headEnd/>
            <a:tailEnd/>
          </a:ln>
        </p:spPr>
        <p:txBody>
          <a:bodyPr wrap="none" anchor="ctr"/>
          <a:lstStyle/>
          <a:p>
            <a:pPr>
              <a:buNone/>
            </a:pPr>
            <a:endParaRPr lang="en-US" altLang="en-US"/>
          </a:p>
        </p:txBody>
      </p:sp>
      <p:sp>
        <p:nvSpPr>
          <p:cNvPr id="56" name="AutoShape 50"/>
          <p:cNvSpPr>
            <a:spLocks noChangeArrowheads="1"/>
          </p:cNvSpPr>
          <p:nvPr/>
        </p:nvSpPr>
        <p:spPr bwMode="auto">
          <a:xfrm>
            <a:off x="3886200" y="990600"/>
            <a:ext cx="1143000" cy="533400"/>
          </a:xfrm>
          <a:prstGeom prst="irregularSeal1">
            <a:avLst/>
          </a:prstGeom>
          <a:noFill/>
          <a:ln w="38100">
            <a:solidFill>
              <a:srgbClr val="FF0000"/>
            </a:solidFill>
            <a:miter lim="800000"/>
            <a:headEnd/>
            <a:tailEnd/>
          </a:ln>
        </p:spPr>
        <p:txBody>
          <a:bodyPr wrap="none" anchor="ctr"/>
          <a:lstStyle/>
          <a:p>
            <a:endParaRPr lang="en-US" altLang="en-US"/>
          </a:p>
        </p:txBody>
      </p:sp>
      <p:sp>
        <p:nvSpPr>
          <p:cNvPr id="57" name="Text Box 40"/>
          <p:cNvSpPr txBox="1">
            <a:spLocks noChangeArrowheads="1"/>
          </p:cNvSpPr>
          <p:nvPr/>
        </p:nvSpPr>
        <p:spPr bwMode="auto">
          <a:xfrm>
            <a:off x="1905000" y="1784896"/>
            <a:ext cx="5867400" cy="4539704"/>
          </a:xfrm>
          <a:prstGeom prst="rect">
            <a:avLst/>
          </a:prstGeom>
          <a:noFill/>
          <a:ln w="9525">
            <a:noFill/>
            <a:miter lim="800000"/>
            <a:headEnd/>
            <a:tailEnd/>
          </a:ln>
        </p:spPr>
        <p:txBody>
          <a:bodyPr>
            <a:spAutoFit/>
          </a:bodyPr>
          <a:lstStyle/>
          <a:p>
            <a:pPr>
              <a:spcBef>
                <a:spcPts val="0"/>
              </a:spcBef>
              <a:buNone/>
            </a:pPr>
            <a:r>
              <a:rPr lang="en-US" altLang="en-US" sz="1700" b="1">
                <a:latin typeface="Courier New" pitchFamily="49" charset="0"/>
                <a:cs typeface="Courier New" pitchFamily="49" charset="0"/>
              </a:rPr>
              <a:t>public class </a:t>
            </a:r>
            <a:r>
              <a:rPr lang="en-US" altLang="en-US" sz="1700" b="1" smtClean="0">
                <a:latin typeface="Courier New" pitchFamily="49" charset="0"/>
                <a:cs typeface="Courier New" pitchFamily="49" charset="0"/>
              </a:rPr>
              <a:t>GraphicsTester </a:t>
            </a:r>
            <a:r>
              <a:rPr lang="en-US" altLang="en-US" sz="1700" b="1">
                <a:latin typeface="Courier New" pitchFamily="49" charset="0"/>
                <a:cs typeface="Courier New" pitchFamily="49" charset="0"/>
              </a:rPr>
              <a:t>extends </a:t>
            </a:r>
            <a:r>
              <a:rPr lang="en-US" altLang="en-US" sz="1700" b="1">
                <a:solidFill>
                  <a:srgbClr val="FF3300"/>
                </a:solidFill>
                <a:latin typeface="Courier New" pitchFamily="49" charset="0"/>
                <a:cs typeface="Courier New" pitchFamily="49" charset="0"/>
              </a:rPr>
              <a:t>javax.swing.JFrame </a:t>
            </a:r>
            <a:r>
              <a:rPr lang="en-US" altLang="en-US" sz="1700" b="1">
                <a:latin typeface="Courier New" pitchFamily="49" charset="0"/>
                <a:cs typeface="Courier New" pitchFamily="49" charset="0"/>
              </a:rPr>
              <a:t>{</a:t>
            </a:r>
          </a:p>
          <a:p>
            <a:pPr>
              <a:spcBef>
                <a:spcPts val="0"/>
              </a:spcBef>
              <a:buNone/>
            </a:pPr>
            <a:endParaRPr lang="en-US" altLang="en-US" sz="1700" b="1">
              <a:latin typeface="Courier New" pitchFamily="49" charset="0"/>
              <a:cs typeface="Courier New" pitchFamily="49" charset="0"/>
            </a:endParaRPr>
          </a:p>
          <a:p>
            <a:pPr>
              <a:spcBef>
                <a:spcPts val="0"/>
              </a:spcBef>
              <a:buNone/>
            </a:pPr>
            <a:r>
              <a:rPr lang="en-US" altLang="en-US" sz="1700" b="1">
                <a:latin typeface="Courier New" pitchFamily="49" charset="0"/>
                <a:cs typeface="Courier New" pitchFamily="49" charset="0"/>
              </a:rPr>
              <a:t>  public </a:t>
            </a:r>
            <a:r>
              <a:rPr lang="en-US" altLang="en-US" sz="1700" b="1" smtClean="0">
                <a:latin typeface="Courier New" pitchFamily="49" charset="0"/>
                <a:cs typeface="Courier New" pitchFamily="49" charset="0"/>
              </a:rPr>
              <a:t>GraphicsTester() </a:t>
            </a:r>
            <a:r>
              <a:rPr lang="en-US" altLang="en-US" sz="1700" b="1">
                <a:latin typeface="Courier New" pitchFamily="49" charset="0"/>
                <a:cs typeface="Courier New" pitchFamily="49" charset="0"/>
              </a:rPr>
              <a:t>{</a:t>
            </a:r>
          </a:p>
          <a:p>
            <a:pPr>
              <a:spcBef>
                <a:spcPts val="0"/>
              </a:spcBef>
              <a:buNone/>
            </a:pPr>
            <a:r>
              <a:rPr lang="en-US" altLang="en-US" sz="1700" b="1">
                <a:latin typeface="Courier New" pitchFamily="49" charset="0"/>
                <a:cs typeface="Courier New" pitchFamily="49" charset="0"/>
              </a:rPr>
              <a:t>    super</a:t>
            </a:r>
            <a:r>
              <a:rPr lang="en-US" altLang="en-US" sz="1700" b="1" smtClean="0">
                <a:latin typeface="Courier New" pitchFamily="49" charset="0"/>
                <a:cs typeface="Courier New" pitchFamily="49" charset="0"/>
              </a:rPr>
              <a:t>(“Frame”);</a:t>
            </a:r>
            <a:endParaRPr lang="en-US" altLang="en-US" sz="1700" b="1">
              <a:latin typeface="Courier New" pitchFamily="49" charset="0"/>
              <a:cs typeface="Courier New" pitchFamily="49" charset="0"/>
            </a:endParaRPr>
          </a:p>
          <a:p>
            <a:pPr>
              <a:spcBef>
                <a:spcPts val="0"/>
              </a:spcBef>
              <a:buNone/>
            </a:pPr>
            <a:r>
              <a:rPr lang="en-US" altLang="en-US" sz="1700" b="1">
                <a:latin typeface="Courier New" pitchFamily="49" charset="0"/>
                <a:cs typeface="Courier New" pitchFamily="49" charset="0"/>
              </a:rPr>
              <a:t>    </a:t>
            </a:r>
            <a:r>
              <a:rPr lang="en-US" altLang="en-US" sz="1700" b="1" smtClean="0">
                <a:latin typeface="Courier New" pitchFamily="49" charset="0"/>
                <a:cs typeface="Courier New" pitchFamily="49" charset="0"/>
              </a:rPr>
              <a:t>setSize(500</a:t>
            </a:r>
            <a:r>
              <a:rPr lang="en-US" altLang="en-US" sz="1700" b="1">
                <a:latin typeface="Courier New" pitchFamily="49" charset="0"/>
                <a:cs typeface="Courier New" pitchFamily="49" charset="0"/>
              </a:rPr>
              <a:t>, 450); </a:t>
            </a:r>
            <a:r>
              <a:rPr lang="en-US" altLang="en-US" sz="1700" b="1">
                <a:solidFill>
                  <a:srgbClr val="006600"/>
                </a:solidFill>
                <a:latin typeface="Courier New" pitchFamily="49" charset="0"/>
                <a:cs typeface="Courier New" pitchFamily="49" charset="0"/>
              </a:rPr>
              <a:t>//size varies</a:t>
            </a:r>
          </a:p>
          <a:p>
            <a:pPr>
              <a:spcBef>
                <a:spcPts val="0"/>
              </a:spcBef>
              <a:buNone/>
            </a:pPr>
            <a:r>
              <a:rPr lang="en-US" altLang="en-US" sz="1700" b="1">
                <a:solidFill>
                  <a:schemeClr val="bg2"/>
                </a:solidFill>
                <a:latin typeface="Courier New" pitchFamily="49" charset="0"/>
                <a:cs typeface="Courier New" pitchFamily="49" charset="0"/>
              </a:rPr>
              <a:t>    </a:t>
            </a:r>
            <a:r>
              <a:rPr lang="en-US" altLang="en-US" sz="1700" b="1" smtClean="0">
                <a:latin typeface="Courier New" pitchFamily="49" charset="0"/>
                <a:cs typeface="Courier New" pitchFamily="49" charset="0"/>
              </a:rPr>
              <a:t>setDefaultCloseOperation</a:t>
            </a:r>
            <a:r>
              <a:rPr lang="en-US" altLang="en-US" sz="1700" b="1">
                <a:latin typeface="Courier New" pitchFamily="49" charset="0"/>
                <a:cs typeface="Courier New" pitchFamily="49" charset="0"/>
              </a:rPr>
              <a:t>(</a:t>
            </a:r>
          </a:p>
          <a:p>
            <a:pPr>
              <a:spcBef>
                <a:spcPts val="0"/>
              </a:spcBef>
              <a:buNone/>
            </a:pPr>
            <a:r>
              <a:rPr lang="en-US" altLang="en-US" sz="1700" b="1">
                <a:latin typeface="Courier New" pitchFamily="49" charset="0"/>
                <a:cs typeface="Courier New" pitchFamily="49" charset="0"/>
              </a:rPr>
              <a:t>		             EXIT_ON_CLOSE);</a:t>
            </a:r>
          </a:p>
          <a:p>
            <a:pPr>
              <a:spcBef>
                <a:spcPts val="0"/>
              </a:spcBef>
              <a:buNone/>
            </a:pPr>
            <a:r>
              <a:rPr lang="en-US" altLang="en-US" sz="1700" b="1">
                <a:latin typeface="Courier New" pitchFamily="49" charset="0"/>
                <a:cs typeface="Courier New" pitchFamily="49" charset="0"/>
              </a:rPr>
              <a:t>    </a:t>
            </a:r>
          </a:p>
          <a:p>
            <a:pPr>
              <a:spcBef>
                <a:spcPts val="0"/>
              </a:spcBef>
              <a:buNone/>
            </a:pPr>
            <a:r>
              <a:rPr lang="en-US" altLang="en-US" sz="1700" b="1" smtClean="0">
                <a:latin typeface="Courier New" pitchFamily="49" charset="0"/>
                <a:cs typeface="Courier New" pitchFamily="49" charset="0"/>
              </a:rPr>
              <a:t>    setVisible(true</a:t>
            </a:r>
            <a:r>
              <a:rPr lang="en-US" altLang="en-US" sz="1700" b="1">
                <a:latin typeface="Courier New" pitchFamily="49" charset="0"/>
                <a:cs typeface="Courier New" pitchFamily="49" charset="0"/>
              </a:rPr>
              <a:t>);</a:t>
            </a:r>
          </a:p>
          <a:p>
            <a:pPr>
              <a:spcBef>
                <a:spcPts val="0"/>
              </a:spcBef>
              <a:buNone/>
            </a:pPr>
            <a:r>
              <a:rPr lang="en-US" altLang="en-US" sz="1700" b="1">
                <a:latin typeface="Courier New" pitchFamily="49" charset="0"/>
                <a:cs typeface="Courier New" pitchFamily="49" charset="0"/>
              </a:rPr>
              <a:t>  }</a:t>
            </a:r>
          </a:p>
          <a:p>
            <a:pPr>
              <a:spcBef>
                <a:spcPts val="0"/>
              </a:spcBef>
              <a:buNone/>
            </a:pPr>
            <a:endParaRPr lang="en-US" altLang="en-US" sz="1700" b="1">
              <a:solidFill>
                <a:srgbClr val="CC3399"/>
              </a:solidFill>
              <a:latin typeface="Courier New" pitchFamily="49" charset="0"/>
              <a:cs typeface="Courier New" pitchFamily="49" charset="0"/>
            </a:endParaRPr>
          </a:p>
          <a:p>
            <a:pPr>
              <a:spcBef>
                <a:spcPts val="0"/>
              </a:spcBef>
              <a:buNone/>
            </a:pPr>
            <a:r>
              <a:rPr lang="en-US" altLang="en-US" sz="1700" b="1">
                <a:latin typeface="Courier New" pitchFamily="49" charset="0"/>
                <a:cs typeface="Courier New" pitchFamily="49" charset="0"/>
              </a:rPr>
              <a:t>  public static void main(String[] argv) {</a:t>
            </a:r>
          </a:p>
          <a:p>
            <a:pPr>
              <a:spcBef>
                <a:spcPts val="0"/>
              </a:spcBef>
              <a:buNone/>
            </a:pPr>
            <a:r>
              <a:rPr lang="en-US" altLang="en-US" sz="1700" b="1">
                <a:latin typeface="Courier New" pitchFamily="49" charset="0"/>
                <a:cs typeface="Courier New" pitchFamily="49" charset="0"/>
              </a:rPr>
              <a:t>    </a:t>
            </a:r>
            <a:r>
              <a:rPr lang="en-US" altLang="en-US" sz="1700" b="1" smtClean="0">
                <a:latin typeface="Courier New" pitchFamily="49" charset="0"/>
                <a:cs typeface="Courier New" pitchFamily="49" charset="0"/>
              </a:rPr>
              <a:t>GraphicsTester </a:t>
            </a:r>
            <a:r>
              <a:rPr lang="en-US" altLang="zh-CN" sz="1700" b="1" smtClean="0">
                <a:latin typeface="Courier New" pitchFamily="49" charset="0"/>
                <a:cs typeface="Courier New" pitchFamily="49" charset="0"/>
              </a:rPr>
              <a:t>a</a:t>
            </a:r>
            <a:r>
              <a:rPr lang="en-US" altLang="en-US" sz="1700" b="1" smtClean="0">
                <a:latin typeface="Courier New" pitchFamily="49" charset="0"/>
                <a:cs typeface="Courier New" pitchFamily="49" charset="0"/>
              </a:rPr>
              <a:t>pp </a:t>
            </a:r>
            <a:r>
              <a:rPr lang="en-US" altLang="en-US" sz="1700" b="1">
                <a:latin typeface="Courier New" pitchFamily="49" charset="0"/>
                <a:cs typeface="Courier New" pitchFamily="49" charset="0"/>
              </a:rPr>
              <a:t>= new </a:t>
            </a:r>
            <a:endParaRPr lang="en-US" altLang="en-US" sz="1700" b="1" smtClean="0">
              <a:latin typeface="Courier New" pitchFamily="49" charset="0"/>
              <a:cs typeface="Courier New" pitchFamily="49" charset="0"/>
            </a:endParaRPr>
          </a:p>
          <a:p>
            <a:pPr>
              <a:spcBef>
                <a:spcPts val="0"/>
              </a:spcBef>
              <a:buNone/>
            </a:pPr>
            <a:r>
              <a:rPr lang="en-US" altLang="en-US" sz="1700" b="1" smtClean="0">
                <a:latin typeface="Courier New" pitchFamily="49" charset="0"/>
                <a:cs typeface="Courier New" pitchFamily="49" charset="0"/>
              </a:rPr>
              <a:t>                      GraphicsTester();</a:t>
            </a:r>
            <a:endParaRPr lang="en-US" altLang="en-US" sz="1700" b="1">
              <a:latin typeface="Courier New" pitchFamily="49" charset="0"/>
              <a:cs typeface="Courier New" pitchFamily="49" charset="0"/>
            </a:endParaRPr>
          </a:p>
          <a:p>
            <a:pPr>
              <a:spcBef>
                <a:spcPts val="0"/>
              </a:spcBef>
              <a:buNone/>
            </a:pPr>
            <a:r>
              <a:rPr lang="en-US" altLang="en-US" sz="1700" b="1">
                <a:latin typeface="Courier New" pitchFamily="49" charset="0"/>
                <a:cs typeface="Courier New" pitchFamily="49" charset="0"/>
              </a:rPr>
              <a:t>  }</a:t>
            </a:r>
          </a:p>
          <a:p>
            <a:pPr>
              <a:spcBef>
                <a:spcPts val="0"/>
              </a:spcBef>
              <a:buNone/>
            </a:pPr>
            <a:r>
              <a:rPr lang="en-US" altLang="en-US" sz="1700" b="1" smtClean="0">
                <a:latin typeface="Courier New" pitchFamily="49" charset="0"/>
                <a:cs typeface="Courier New" pitchFamily="49" charset="0"/>
              </a:rPr>
              <a:t>}</a:t>
            </a:r>
            <a:endParaRPr lang="en-US" altLang="en-US" sz="1700" b="1">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1000"/>
                                        <p:tgtEl>
                                          <p:spTgt spid="46"/>
                                        </p:tgtEl>
                                      </p:cBhvr>
                                    </p:animEffect>
                                    <p:anim calcmode="lin" valueType="num">
                                      <p:cBhvr>
                                        <p:cTn id="11" dur="1000" fill="hold"/>
                                        <p:tgtEl>
                                          <p:spTgt spid="46"/>
                                        </p:tgtEl>
                                        <p:attrNameLst>
                                          <p:attrName>ppt_x</p:attrName>
                                        </p:attrNameLst>
                                      </p:cBhvr>
                                      <p:tavLst>
                                        <p:tav tm="0">
                                          <p:val>
                                            <p:strVal val="#ppt_x"/>
                                          </p:val>
                                        </p:tav>
                                        <p:tav tm="100000">
                                          <p:val>
                                            <p:strVal val="#ppt_x"/>
                                          </p:val>
                                        </p:tav>
                                      </p:tavLst>
                                    </p:anim>
                                    <p:anim calcmode="lin" valueType="num">
                                      <p:cBhvr>
                                        <p:cTn id="12"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45"/>
                                        </p:tgtEl>
                                      </p:cBhvr>
                                    </p:animEffect>
                                    <p:set>
                                      <p:cBhvr>
                                        <p:cTn id="17" dur="1" fill="hold">
                                          <p:stCondLst>
                                            <p:cond delay="499"/>
                                          </p:stCondLst>
                                        </p:cTn>
                                        <p:tgtEl>
                                          <p:spTgt spid="45"/>
                                        </p:tgtEl>
                                        <p:attrNameLst>
                                          <p:attrName>style.visibility</p:attrName>
                                        </p:attrNameLst>
                                      </p:cBhvr>
                                      <p:to>
                                        <p:strVal val="hidden"/>
                                      </p:to>
                                    </p:set>
                                  </p:childTnLst>
                                </p:cTn>
                              </p:par>
                            </p:childTnLst>
                          </p:cTn>
                        </p:par>
                        <p:par>
                          <p:cTn id="18" fill="hold">
                            <p:stCondLst>
                              <p:cond delay="500"/>
                            </p:stCondLst>
                            <p:childTnLst>
                              <p:par>
                                <p:cTn id="19" presetID="2" presetClass="exit" presetSubtype="2" fill="hold" grpId="1" nodeType="afterEffect">
                                  <p:stCondLst>
                                    <p:cond delay="0"/>
                                  </p:stCondLst>
                                  <p:childTnLst>
                                    <p:anim calcmode="lin" valueType="num">
                                      <p:cBhvr additive="base">
                                        <p:cTn id="20" dur="500"/>
                                        <p:tgtEl>
                                          <p:spTgt spid="46"/>
                                        </p:tgtEl>
                                        <p:attrNameLst>
                                          <p:attrName>ppt_x</p:attrName>
                                        </p:attrNameLst>
                                      </p:cBhvr>
                                      <p:tavLst>
                                        <p:tav tm="0">
                                          <p:val>
                                            <p:strVal val="ppt_x"/>
                                          </p:val>
                                        </p:tav>
                                        <p:tav tm="100000">
                                          <p:val>
                                            <p:strVal val="1+ppt_w/2"/>
                                          </p:val>
                                        </p:tav>
                                      </p:tavLst>
                                    </p:anim>
                                    <p:anim calcmode="lin" valueType="num">
                                      <p:cBhvr additive="base">
                                        <p:cTn id="21" dur="500"/>
                                        <p:tgtEl>
                                          <p:spTgt spid="46"/>
                                        </p:tgtEl>
                                        <p:attrNameLst>
                                          <p:attrName>ppt_y</p:attrName>
                                        </p:attrNameLst>
                                      </p:cBhvr>
                                      <p:tavLst>
                                        <p:tav tm="0">
                                          <p:val>
                                            <p:strVal val="ppt_y"/>
                                          </p:val>
                                        </p:tav>
                                        <p:tav tm="100000">
                                          <p:val>
                                            <p:strVal val="ppt_y"/>
                                          </p:val>
                                        </p:tav>
                                      </p:tavLst>
                                    </p:anim>
                                    <p:set>
                                      <p:cBhvr>
                                        <p:cTn id="22" dur="1" fill="hold">
                                          <p:stCondLst>
                                            <p:cond delay="499"/>
                                          </p:stCondLst>
                                        </p:cTn>
                                        <p:tgtEl>
                                          <p:spTgt spid="46"/>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500"/>
                                        <p:tgtEl>
                                          <p:spTgt spid="44"/>
                                        </p:tgtEl>
                                      </p:cBhvr>
                                    </p:animEffect>
                                  </p:childTnLst>
                                </p:cTn>
                              </p:par>
                            </p:childTnLst>
                          </p:cTn>
                        </p:par>
                        <p:par>
                          <p:cTn id="26" fill="hold">
                            <p:stCondLst>
                              <p:cond delay="1000"/>
                            </p:stCondLst>
                            <p:childTnLst>
                              <p:par>
                                <p:cTn id="27" presetID="47" presetClass="entr" presetSubtype="0" fill="hold" grpId="0" nodeType="afterEffect">
                                  <p:stCondLst>
                                    <p:cond delay="0"/>
                                  </p:stCondLst>
                                  <p:iterate type="lt">
                                    <p:tmPct val="0"/>
                                  </p:iterate>
                                  <p:childTnLst>
                                    <p:set>
                                      <p:cBhvr>
                                        <p:cTn id="28" dur="1" fill="hold">
                                          <p:stCondLst>
                                            <p:cond delay="0"/>
                                          </p:stCondLst>
                                        </p:cTn>
                                        <p:tgtEl>
                                          <p:spTgt spid="47"/>
                                        </p:tgtEl>
                                        <p:attrNameLst>
                                          <p:attrName>style.visibility</p:attrName>
                                        </p:attrNameLst>
                                      </p:cBhvr>
                                      <p:to>
                                        <p:strVal val="visible"/>
                                      </p:to>
                                    </p:set>
                                    <p:animEffect transition="in" filter="fade">
                                      <p:cBhvr>
                                        <p:cTn id="29" dur="500"/>
                                        <p:tgtEl>
                                          <p:spTgt spid="47"/>
                                        </p:tgtEl>
                                      </p:cBhvr>
                                    </p:animEffect>
                                    <p:anim calcmode="lin" valueType="num">
                                      <p:cBhvr>
                                        <p:cTn id="30" dur="500" fill="hold"/>
                                        <p:tgtEl>
                                          <p:spTgt spid="47"/>
                                        </p:tgtEl>
                                        <p:attrNameLst>
                                          <p:attrName>ppt_x</p:attrName>
                                        </p:attrNameLst>
                                      </p:cBhvr>
                                      <p:tavLst>
                                        <p:tav tm="0">
                                          <p:val>
                                            <p:strVal val="#ppt_x"/>
                                          </p:val>
                                        </p:tav>
                                        <p:tav tm="100000">
                                          <p:val>
                                            <p:strVal val="#ppt_x"/>
                                          </p:val>
                                        </p:tav>
                                      </p:tavLst>
                                    </p:anim>
                                    <p:anim calcmode="lin" valueType="num">
                                      <p:cBhvr>
                                        <p:cTn id="31" dur="5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44"/>
                                        </p:tgtEl>
                                      </p:cBhvr>
                                    </p:animEffect>
                                    <p:set>
                                      <p:cBhvr>
                                        <p:cTn id="36" dur="1" fill="hold">
                                          <p:stCondLst>
                                            <p:cond delay="499"/>
                                          </p:stCondLst>
                                        </p:cTn>
                                        <p:tgtEl>
                                          <p:spTgt spid="44"/>
                                        </p:tgtEl>
                                        <p:attrNameLst>
                                          <p:attrName>style.visibility</p:attrName>
                                        </p:attrNameLst>
                                      </p:cBhvr>
                                      <p:to>
                                        <p:strVal val="hidden"/>
                                      </p:to>
                                    </p:set>
                                  </p:childTnLst>
                                </p:cTn>
                              </p:par>
                            </p:childTnLst>
                          </p:cTn>
                        </p:par>
                        <p:par>
                          <p:cTn id="37" fill="hold">
                            <p:stCondLst>
                              <p:cond delay="500"/>
                            </p:stCondLst>
                            <p:childTnLst>
                              <p:par>
                                <p:cTn id="38" presetID="2" presetClass="exit" presetSubtype="8" fill="hold" grpId="1" nodeType="afterEffect">
                                  <p:stCondLst>
                                    <p:cond delay="0"/>
                                  </p:stCondLst>
                                  <p:iterate type="lt">
                                    <p:tmPct val="0"/>
                                  </p:iterate>
                                  <p:childTnLst>
                                    <p:anim calcmode="lin" valueType="num">
                                      <p:cBhvr additive="base">
                                        <p:cTn id="39" dur="500"/>
                                        <p:tgtEl>
                                          <p:spTgt spid="47"/>
                                        </p:tgtEl>
                                        <p:attrNameLst>
                                          <p:attrName>ppt_x</p:attrName>
                                        </p:attrNameLst>
                                      </p:cBhvr>
                                      <p:tavLst>
                                        <p:tav tm="0">
                                          <p:val>
                                            <p:strVal val="ppt_x"/>
                                          </p:val>
                                        </p:tav>
                                        <p:tav tm="100000">
                                          <p:val>
                                            <p:strVal val="0-ppt_w/2"/>
                                          </p:val>
                                        </p:tav>
                                      </p:tavLst>
                                    </p:anim>
                                    <p:anim calcmode="lin" valueType="num">
                                      <p:cBhvr additive="base">
                                        <p:cTn id="40" dur="500"/>
                                        <p:tgtEl>
                                          <p:spTgt spid="47"/>
                                        </p:tgtEl>
                                        <p:attrNameLst>
                                          <p:attrName>ppt_y</p:attrName>
                                        </p:attrNameLst>
                                      </p:cBhvr>
                                      <p:tavLst>
                                        <p:tav tm="0">
                                          <p:val>
                                            <p:strVal val="ppt_y"/>
                                          </p:val>
                                        </p:tav>
                                        <p:tav tm="100000">
                                          <p:val>
                                            <p:strVal val="ppt_y"/>
                                          </p:val>
                                        </p:tav>
                                      </p:tavLst>
                                    </p:anim>
                                    <p:set>
                                      <p:cBhvr>
                                        <p:cTn id="41" dur="1" fill="hold">
                                          <p:stCondLst>
                                            <p:cond delay="499"/>
                                          </p:stCondLst>
                                        </p:cTn>
                                        <p:tgtEl>
                                          <p:spTgt spid="47"/>
                                        </p:tgtEl>
                                        <p:attrNameLst>
                                          <p:attrName>style.visibility</p:attrName>
                                        </p:attrNameLst>
                                      </p:cBhvr>
                                      <p:to>
                                        <p:strVal val="hidden"/>
                                      </p:to>
                                    </p:set>
                                  </p:childTnLst>
                                </p:cTn>
                              </p:par>
                            </p:childTnLst>
                          </p:cTn>
                        </p:par>
                        <p:par>
                          <p:cTn id="42" fill="hold">
                            <p:stCondLst>
                              <p:cond delay="1000"/>
                            </p:stCondLst>
                            <p:childTnLst>
                              <p:par>
                                <p:cTn id="43" presetID="50" presetClass="entr" presetSubtype="0" decel="100000" fill="hold" nodeType="afterEffect">
                                  <p:stCondLst>
                                    <p:cond delay="0"/>
                                  </p:stCondLst>
                                  <p:childTnLst>
                                    <p:set>
                                      <p:cBhvr>
                                        <p:cTn id="44" dur="1" fill="hold">
                                          <p:stCondLst>
                                            <p:cond delay="0"/>
                                          </p:stCondLst>
                                        </p:cTn>
                                        <p:tgtEl>
                                          <p:spTgt spid="48"/>
                                        </p:tgtEl>
                                        <p:attrNameLst>
                                          <p:attrName>style.visibility</p:attrName>
                                        </p:attrNameLst>
                                      </p:cBhvr>
                                      <p:to>
                                        <p:strVal val="visible"/>
                                      </p:to>
                                    </p:set>
                                    <p:anim calcmode="lin" valueType="num">
                                      <p:cBhvr>
                                        <p:cTn id="45" dur="1000" fill="hold"/>
                                        <p:tgtEl>
                                          <p:spTgt spid="48"/>
                                        </p:tgtEl>
                                        <p:attrNameLst>
                                          <p:attrName>ppt_w</p:attrName>
                                        </p:attrNameLst>
                                      </p:cBhvr>
                                      <p:tavLst>
                                        <p:tav tm="0">
                                          <p:val>
                                            <p:strVal val="#ppt_w+.3"/>
                                          </p:val>
                                        </p:tav>
                                        <p:tav tm="100000">
                                          <p:val>
                                            <p:strVal val="#ppt_w"/>
                                          </p:val>
                                        </p:tav>
                                      </p:tavLst>
                                    </p:anim>
                                    <p:anim calcmode="lin" valueType="num">
                                      <p:cBhvr>
                                        <p:cTn id="46" dur="1000" fill="hold"/>
                                        <p:tgtEl>
                                          <p:spTgt spid="48"/>
                                        </p:tgtEl>
                                        <p:attrNameLst>
                                          <p:attrName>ppt_h</p:attrName>
                                        </p:attrNameLst>
                                      </p:cBhvr>
                                      <p:tavLst>
                                        <p:tav tm="0">
                                          <p:val>
                                            <p:strVal val="#ppt_h"/>
                                          </p:val>
                                        </p:tav>
                                        <p:tav tm="100000">
                                          <p:val>
                                            <p:strVal val="#ppt_h"/>
                                          </p:val>
                                        </p:tav>
                                      </p:tavLst>
                                    </p:anim>
                                    <p:animEffect transition="in" filter="fade">
                                      <p:cBhvr>
                                        <p:cTn id="47" dur="1000"/>
                                        <p:tgtEl>
                                          <p:spTgt spid="48"/>
                                        </p:tgtEl>
                                      </p:cBhvr>
                                    </p:animEffect>
                                  </p:childTnLst>
                                </p:cTn>
                              </p:par>
                              <p:par>
                                <p:cTn id="48" presetID="47" presetClass="entr" presetSubtype="0" fill="hold" grpId="0" nodeType="withEffect">
                                  <p:stCondLst>
                                    <p:cond delay="0"/>
                                  </p:stCondLst>
                                  <p:iterate type="lt">
                                    <p:tmPct val="0"/>
                                  </p:iterate>
                                  <p:childTnLst>
                                    <p:set>
                                      <p:cBhvr>
                                        <p:cTn id="49" dur="1" fill="hold">
                                          <p:stCondLst>
                                            <p:cond delay="0"/>
                                          </p:stCondLst>
                                        </p:cTn>
                                        <p:tgtEl>
                                          <p:spTgt spid="54"/>
                                        </p:tgtEl>
                                        <p:attrNameLst>
                                          <p:attrName>style.visibility</p:attrName>
                                        </p:attrNameLst>
                                      </p:cBhvr>
                                      <p:to>
                                        <p:strVal val="visible"/>
                                      </p:to>
                                    </p:set>
                                    <p:animEffect transition="in" filter="fade">
                                      <p:cBhvr>
                                        <p:cTn id="50" dur="1000"/>
                                        <p:tgtEl>
                                          <p:spTgt spid="54"/>
                                        </p:tgtEl>
                                      </p:cBhvr>
                                    </p:animEffect>
                                    <p:anim calcmode="lin" valueType="num">
                                      <p:cBhvr>
                                        <p:cTn id="51" dur="1000" fill="hold"/>
                                        <p:tgtEl>
                                          <p:spTgt spid="54"/>
                                        </p:tgtEl>
                                        <p:attrNameLst>
                                          <p:attrName>ppt_x</p:attrName>
                                        </p:attrNameLst>
                                      </p:cBhvr>
                                      <p:tavLst>
                                        <p:tav tm="0">
                                          <p:val>
                                            <p:strVal val="#ppt_x"/>
                                          </p:val>
                                        </p:tav>
                                        <p:tav tm="100000">
                                          <p:val>
                                            <p:strVal val="#ppt_x"/>
                                          </p:val>
                                        </p:tav>
                                      </p:tavLst>
                                    </p:anim>
                                    <p:anim calcmode="lin" valueType="num">
                                      <p:cBhvr>
                                        <p:cTn id="52"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50" presetClass="exit" presetSubtype="0" accel="100000" fill="hold" grpId="1" nodeType="clickEffect">
                                  <p:stCondLst>
                                    <p:cond delay="0"/>
                                  </p:stCondLst>
                                  <p:iterate type="lt">
                                    <p:tmPct val="0"/>
                                  </p:iterate>
                                  <p:childTnLst>
                                    <p:anim calcmode="lin" valueType="num">
                                      <p:cBhvr>
                                        <p:cTn id="56" dur="1000"/>
                                        <p:tgtEl>
                                          <p:spTgt spid="54"/>
                                        </p:tgtEl>
                                        <p:attrNameLst>
                                          <p:attrName>ppt_w</p:attrName>
                                        </p:attrNameLst>
                                      </p:cBhvr>
                                      <p:tavLst>
                                        <p:tav tm="0">
                                          <p:val>
                                            <p:strVal val="ppt_w"/>
                                          </p:val>
                                        </p:tav>
                                        <p:tav tm="100000">
                                          <p:val>
                                            <p:strVal val="ppt_w+.3"/>
                                          </p:val>
                                        </p:tav>
                                      </p:tavLst>
                                    </p:anim>
                                    <p:anim calcmode="lin" valueType="num">
                                      <p:cBhvr>
                                        <p:cTn id="57" dur="1000"/>
                                        <p:tgtEl>
                                          <p:spTgt spid="54"/>
                                        </p:tgtEl>
                                        <p:attrNameLst>
                                          <p:attrName>ppt_h</p:attrName>
                                        </p:attrNameLst>
                                      </p:cBhvr>
                                      <p:tavLst>
                                        <p:tav tm="0">
                                          <p:val>
                                            <p:strVal val="ppt_h"/>
                                          </p:val>
                                        </p:tav>
                                        <p:tav tm="100000">
                                          <p:val>
                                            <p:strVal val="ppt_h"/>
                                          </p:val>
                                        </p:tav>
                                      </p:tavLst>
                                    </p:anim>
                                    <p:animEffect transition="out" filter="fade">
                                      <p:cBhvr>
                                        <p:cTn id="58" dur="1000"/>
                                        <p:tgtEl>
                                          <p:spTgt spid="54"/>
                                        </p:tgtEl>
                                      </p:cBhvr>
                                    </p:animEffect>
                                    <p:set>
                                      <p:cBhvr>
                                        <p:cTn id="59" dur="1" fill="hold">
                                          <p:stCondLst>
                                            <p:cond delay="999"/>
                                          </p:stCondLst>
                                        </p:cTn>
                                        <p:tgtEl>
                                          <p:spTgt spid="54"/>
                                        </p:tgtEl>
                                        <p:attrNameLst>
                                          <p:attrName>style.visibility</p:attrName>
                                        </p:attrNameLst>
                                      </p:cBhvr>
                                      <p:to>
                                        <p:strVal val="hidden"/>
                                      </p:to>
                                    </p:set>
                                  </p:childTnLst>
                                </p:cTn>
                              </p:par>
                            </p:childTnLst>
                          </p:cTn>
                        </p:par>
                        <p:par>
                          <p:cTn id="60" fill="hold">
                            <p:stCondLst>
                              <p:cond delay="1000"/>
                            </p:stCondLst>
                            <p:childTnLst>
                              <p:par>
                                <p:cTn id="61" presetID="1" presetClass="entr" presetSubtype="0" fill="hold" grpId="0" nodeType="after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0" presetClass="entr" presetSubtype="0" fill="hold" nodeType="withEffect">
                                  <p:stCondLst>
                                    <p:cond delay="0"/>
                                  </p:stCondLst>
                                  <p:childTnLst>
                                    <p:set>
                                      <p:cBhvr>
                                        <p:cTn id="64" dur="1" fill="hold">
                                          <p:stCondLst>
                                            <p:cond delay="0"/>
                                          </p:stCondLst>
                                        </p:cTn>
                                        <p:tgtEl>
                                          <p:spTgt spid="57">
                                            <p:txEl>
                                              <p:pRg st="0" end="0"/>
                                            </p:txEl>
                                          </p:spTgt>
                                        </p:tgtEl>
                                        <p:attrNameLst>
                                          <p:attrName>style.visibility</p:attrName>
                                        </p:attrNameLst>
                                      </p:cBhvr>
                                      <p:to>
                                        <p:strVal val="visible"/>
                                      </p:to>
                                    </p:set>
                                    <p:animEffect transition="in" filter="fade">
                                      <p:cBhvr>
                                        <p:cTn id="65" dur="500"/>
                                        <p:tgtEl>
                                          <p:spTgt spid="57">
                                            <p:txEl>
                                              <p:pRg st="0" end="0"/>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57">
                                            <p:txEl>
                                              <p:pRg st="15" end="15"/>
                                            </p:txEl>
                                          </p:spTgt>
                                        </p:tgtEl>
                                        <p:attrNameLst>
                                          <p:attrName>style.visibility</p:attrName>
                                        </p:attrNameLst>
                                      </p:cBhvr>
                                      <p:to>
                                        <p:strVal val="visible"/>
                                      </p:to>
                                    </p:set>
                                    <p:animEffect transition="in" filter="fade">
                                      <p:cBhvr>
                                        <p:cTn id="68" dur="500"/>
                                        <p:tgtEl>
                                          <p:spTgt spid="57">
                                            <p:txEl>
                                              <p:pRg st="15" end="15"/>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57">
                                            <p:txEl>
                                              <p:pRg st="2" end="2"/>
                                            </p:txEl>
                                          </p:spTgt>
                                        </p:tgtEl>
                                        <p:attrNameLst>
                                          <p:attrName>style.visibility</p:attrName>
                                        </p:attrNameLst>
                                      </p:cBhvr>
                                      <p:to>
                                        <p:strVal val="visible"/>
                                      </p:to>
                                    </p:set>
                                    <p:animEffect transition="in" filter="fade">
                                      <p:cBhvr>
                                        <p:cTn id="73" dur="500"/>
                                        <p:tgtEl>
                                          <p:spTgt spid="57">
                                            <p:txEl>
                                              <p:pRg st="2" end="2"/>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57">
                                            <p:txEl>
                                              <p:pRg st="9" end="9"/>
                                            </p:txEl>
                                          </p:spTgt>
                                        </p:tgtEl>
                                        <p:attrNameLst>
                                          <p:attrName>style.visibility</p:attrName>
                                        </p:attrNameLst>
                                      </p:cBhvr>
                                      <p:to>
                                        <p:strVal val="visible"/>
                                      </p:to>
                                    </p:set>
                                    <p:animEffect transition="in" filter="fade">
                                      <p:cBhvr>
                                        <p:cTn id="76" dur="500"/>
                                        <p:tgtEl>
                                          <p:spTgt spid="57">
                                            <p:txEl>
                                              <p:pRg st="9" end="9"/>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57">
                                            <p:txEl>
                                              <p:pRg st="3" end="3"/>
                                            </p:txEl>
                                          </p:spTgt>
                                        </p:tgtEl>
                                        <p:attrNameLst>
                                          <p:attrName>style.visibility</p:attrName>
                                        </p:attrNameLst>
                                      </p:cBhvr>
                                      <p:to>
                                        <p:strVal val="visible"/>
                                      </p:to>
                                    </p:set>
                                    <p:animEffect transition="in" filter="fade">
                                      <p:cBhvr>
                                        <p:cTn id="81" dur="500"/>
                                        <p:tgtEl>
                                          <p:spTgt spid="57">
                                            <p:txEl>
                                              <p:pRg st="3" end="3"/>
                                            </p:txEl>
                                          </p:spTgt>
                                        </p:tgtEl>
                                      </p:cBhvr>
                                    </p:animEffect>
                                  </p:childTnLst>
                                </p:cTn>
                              </p:par>
                              <p:par>
                                <p:cTn id="82" presetID="50" presetClass="entr" presetSubtype="0" decel="100000" fill="hold" grpId="0" nodeType="withEffect">
                                  <p:stCondLst>
                                    <p:cond delay="0"/>
                                  </p:stCondLst>
                                  <p:childTnLst>
                                    <p:set>
                                      <p:cBhvr>
                                        <p:cTn id="83" dur="1" fill="hold">
                                          <p:stCondLst>
                                            <p:cond delay="0"/>
                                          </p:stCondLst>
                                        </p:cTn>
                                        <p:tgtEl>
                                          <p:spTgt spid="56"/>
                                        </p:tgtEl>
                                        <p:attrNameLst>
                                          <p:attrName>style.visibility</p:attrName>
                                        </p:attrNameLst>
                                      </p:cBhvr>
                                      <p:to>
                                        <p:strVal val="visible"/>
                                      </p:to>
                                    </p:set>
                                    <p:anim calcmode="lin" valueType="num">
                                      <p:cBhvr>
                                        <p:cTn id="84" dur="1000" fill="hold"/>
                                        <p:tgtEl>
                                          <p:spTgt spid="56"/>
                                        </p:tgtEl>
                                        <p:attrNameLst>
                                          <p:attrName>ppt_w</p:attrName>
                                        </p:attrNameLst>
                                      </p:cBhvr>
                                      <p:tavLst>
                                        <p:tav tm="0">
                                          <p:val>
                                            <p:strVal val="#ppt_w+.3"/>
                                          </p:val>
                                        </p:tav>
                                        <p:tav tm="100000">
                                          <p:val>
                                            <p:strVal val="#ppt_w"/>
                                          </p:val>
                                        </p:tav>
                                      </p:tavLst>
                                    </p:anim>
                                    <p:anim calcmode="lin" valueType="num">
                                      <p:cBhvr>
                                        <p:cTn id="85" dur="1000" fill="hold"/>
                                        <p:tgtEl>
                                          <p:spTgt spid="56"/>
                                        </p:tgtEl>
                                        <p:attrNameLst>
                                          <p:attrName>ppt_h</p:attrName>
                                        </p:attrNameLst>
                                      </p:cBhvr>
                                      <p:tavLst>
                                        <p:tav tm="0">
                                          <p:val>
                                            <p:strVal val="#ppt_h"/>
                                          </p:val>
                                        </p:tav>
                                        <p:tav tm="100000">
                                          <p:val>
                                            <p:strVal val="#ppt_h"/>
                                          </p:val>
                                        </p:tav>
                                      </p:tavLst>
                                    </p:anim>
                                    <p:animEffect transition="in" filter="fade">
                                      <p:cBhvr>
                                        <p:cTn id="86" dur="1000"/>
                                        <p:tgtEl>
                                          <p:spTgt spid="56"/>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xit" presetSubtype="0" fill="hold" grpId="1" nodeType="clickEffect">
                                  <p:stCondLst>
                                    <p:cond delay="0"/>
                                  </p:stCondLst>
                                  <p:childTnLst>
                                    <p:animEffect transition="out" filter="fade">
                                      <p:cBhvr>
                                        <p:cTn id="90" dur="2000"/>
                                        <p:tgtEl>
                                          <p:spTgt spid="56"/>
                                        </p:tgtEl>
                                      </p:cBhvr>
                                    </p:animEffect>
                                    <p:set>
                                      <p:cBhvr>
                                        <p:cTn id="91" dur="1" fill="hold">
                                          <p:stCondLst>
                                            <p:cond delay="1999"/>
                                          </p:stCondLst>
                                        </p:cTn>
                                        <p:tgtEl>
                                          <p:spTgt spid="56"/>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57">
                                            <p:txEl>
                                              <p:pRg st="4" end="4"/>
                                            </p:txEl>
                                          </p:spTgt>
                                        </p:tgtEl>
                                        <p:attrNameLst>
                                          <p:attrName>style.visibility</p:attrName>
                                        </p:attrNameLst>
                                      </p:cBhvr>
                                      <p:to>
                                        <p:strVal val="visible"/>
                                      </p:to>
                                    </p:set>
                                    <p:animEffect transition="in" filter="fade">
                                      <p:cBhvr>
                                        <p:cTn id="96" dur="500"/>
                                        <p:tgtEl>
                                          <p:spTgt spid="57">
                                            <p:txEl>
                                              <p:pRg st="4" end="4"/>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57">
                                            <p:txEl>
                                              <p:pRg st="5" end="5"/>
                                            </p:txEl>
                                          </p:spTgt>
                                        </p:tgtEl>
                                        <p:attrNameLst>
                                          <p:attrName>style.visibility</p:attrName>
                                        </p:attrNameLst>
                                      </p:cBhvr>
                                      <p:to>
                                        <p:strVal val="visible"/>
                                      </p:to>
                                    </p:set>
                                    <p:animEffect transition="in" filter="fade">
                                      <p:cBhvr>
                                        <p:cTn id="101" dur="500"/>
                                        <p:tgtEl>
                                          <p:spTgt spid="57">
                                            <p:txEl>
                                              <p:pRg st="5" end="5"/>
                                            </p:txEl>
                                          </p:spTgt>
                                        </p:tgtEl>
                                      </p:cBhvr>
                                    </p:animEffect>
                                  </p:childTnLst>
                                </p:cTn>
                              </p:par>
                              <p:par>
                                <p:cTn id="102" presetID="10" presetClass="entr" presetSubtype="0" fill="hold" nodeType="withEffect">
                                  <p:stCondLst>
                                    <p:cond delay="0"/>
                                  </p:stCondLst>
                                  <p:childTnLst>
                                    <p:set>
                                      <p:cBhvr>
                                        <p:cTn id="103" dur="1" fill="hold">
                                          <p:stCondLst>
                                            <p:cond delay="0"/>
                                          </p:stCondLst>
                                        </p:cTn>
                                        <p:tgtEl>
                                          <p:spTgt spid="57">
                                            <p:txEl>
                                              <p:pRg st="6" end="6"/>
                                            </p:txEl>
                                          </p:spTgt>
                                        </p:tgtEl>
                                        <p:attrNameLst>
                                          <p:attrName>style.visibility</p:attrName>
                                        </p:attrNameLst>
                                      </p:cBhvr>
                                      <p:to>
                                        <p:strVal val="visible"/>
                                      </p:to>
                                    </p:set>
                                    <p:animEffect transition="in" filter="fade">
                                      <p:cBhvr>
                                        <p:cTn id="104" dur="500"/>
                                        <p:tgtEl>
                                          <p:spTgt spid="57">
                                            <p:txEl>
                                              <p:pRg st="6" end="6"/>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57">
                                            <p:txEl>
                                              <p:pRg st="8" end="8"/>
                                            </p:txEl>
                                          </p:spTgt>
                                        </p:tgtEl>
                                        <p:attrNameLst>
                                          <p:attrName>style.visibility</p:attrName>
                                        </p:attrNameLst>
                                      </p:cBhvr>
                                      <p:to>
                                        <p:strVal val="visible"/>
                                      </p:to>
                                    </p:set>
                                    <p:animEffect transition="in" filter="fade">
                                      <p:cBhvr>
                                        <p:cTn id="109" dur="500"/>
                                        <p:tgtEl>
                                          <p:spTgt spid="57">
                                            <p:txEl>
                                              <p:pRg st="8" end="8"/>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57">
                                            <p:txEl>
                                              <p:pRg st="11" end="11"/>
                                            </p:txEl>
                                          </p:spTgt>
                                        </p:tgtEl>
                                        <p:attrNameLst>
                                          <p:attrName>style.visibility</p:attrName>
                                        </p:attrNameLst>
                                      </p:cBhvr>
                                      <p:to>
                                        <p:strVal val="visible"/>
                                      </p:to>
                                    </p:set>
                                    <p:animEffect transition="in" filter="fade">
                                      <p:cBhvr>
                                        <p:cTn id="114" dur="500"/>
                                        <p:tgtEl>
                                          <p:spTgt spid="57">
                                            <p:txEl>
                                              <p:pRg st="11" end="11"/>
                                            </p:txEl>
                                          </p:spTgt>
                                        </p:tgtEl>
                                      </p:cBhvr>
                                    </p:animEffect>
                                  </p:childTnLst>
                                </p:cTn>
                              </p:par>
                              <p:par>
                                <p:cTn id="115" presetID="10" presetClass="entr" presetSubtype="0" fill="hold" nodeType="withEffect">
                                  <p:stCondLst>
                                    <p:cond delay="0"/>
                                  </p:stCondLst>
                                  <p:childTnLst>
                                    <p:set>
                                      <p:cBhvr>
                                        <p:cTn id="116" dur="1" fill="hold">
                                          <p:stCondLst>
                                            <p:cond delay="0"/>
                                          </p:stCondLst>
                                        </p:cTn>
                                        <p:tgtEl>
                                          <p:spTgt spid="57">
                                            <p:txEl>
                                              <p:pRg st="12" end="12"/>
                                            </p:txEl>
                                          </p:spTgt>
                                        </p:tgtEl>
                                        <p:attrNameLst>
                                          <p:attrName>style.visibility</p:attrName>
                                        </p:attrNameLst>
                                      </p:cBhvr>
                                      <p:to>
                                        <p:strVal val="visible"/>
                                      </p:to>
                                    </p:set>
                                    <p:animEffect transition="in" filter="fade">
                                      <p:cBhvr>
                                        <p:cTn id="117" dur="500"/>
                                        <p:tgtEl>
                                          <p:spTgt spid="57">
                                            <p:txEl>
                                              <p:pRg st="12" end="12"/>
                                            </p:txEl>
                                          </p:spTgt>
                                        </p:tgtEl>
                                      </p:cBhvr>
                                    </p:animEffect>
                                  </p:childTnLst>
                                </p:cTn>
                              </p:par>
                              <p:par>
                                <p:cTn id="118" presetID="10" presetClass="entr" presetSubtype="0" fill="hold" nodeType="withEffect">
                                  <p:stCondLst>
                                    <p:cond delay="0"/>
                                  </p:stCondLst>
                                  <p:childTnLst>
                                    <p:set>
                                      <p:cBhvr>
                                        <p:cTn id="119" dur="1" fill="hold">
                                          <p:stCondLst>
                                            <p:cond delay="0"/>
                                          </p:stCondLst>
                                        </p:cTn>
                                        <p:tgtEl>
                                          <p:spTgt spid="57">
                                            <p:txEl>
                                              <p:pRg st="13" end="13"/>
                                            </p:txEl>
                                          </p:spTgt>
                                        </p:tgtEl>
                                        <p:attrNameLst>
                                          <p:attrName>style.visibility</p:attrName>
                                        </p:attrNameLst>
                                      </p:cBhvr>
                                      <p:to>
                                        <p:strVal val="visible"/>
                                      </p:to>
                                    </p:set>
                                    <p:animEffect transition="in" filter="fade">
                                      <p:cBhvr>
                                        <p:cTn id="120" dur="500"/>
                                        <p:tgtEl>
                                          <p:spTgt spid="57">
                                            <p:txEl>
                                              <p:pRg st="13" end="13"/>
                                            </p:txEl>
                                          </p:spTgt>
                                        </p:tgtEl>
                                      </p:cBhvr>
                                    </p:animEffect>
                                  </p:childTnLst>
                                </p:cTn>
                              </p:par>
                              <p:par>
                                <p:cTn id="121" presetID="10" presetClass="entr" presetSubtype="0" fill="hold" nodeType="withEffect">
                                  <p:stCondLst>
                                    <p:cond delay="0"/>
                                  </p:stCondLst>
                                  <p:childTnLst>
                                    <p:set>
                                      <p:cBhvr>
                                        <p:cTn id="122" dur="1" fill="hold">
                                          <p:stCondLst>
                                            <p:cond delay="0"/>
                                          </p:stCondLst>
                                        </p:cTn>
                                        <p:tgtEl>
                                          <p:spTgt spid="57">
                                            <p:txEl>
                                              <p:pRg st="14" end="14"/>
                                            </p:txEl>
                                          </p:spTgt>
                                        </p:tgtEl>
                                        <p:attrNameLst>
                                          <p:attrName>style.visibility</p:attrName>
                                        </p:attrNameLst>
                                      </p:cBhvr>
                                      <p:to>
                                        <p:strVal val="visible"/>
                                      </p:to>
                                    </p:set>
                                    <p:animEffect transition="in" filter="fade">
                                      <p:cBhvr>
                                        <p:cTn id="123" dur="500"/>
                                        <p:tgtEl>
                                          <p:spTgt spid="5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6" grpId="1"/>
      <p:bldP spid="47" grpId="0"/>
      <p:bldP spid="47" grpId="1"/>
      <p:bldP spid="54" grpId="0"/>
      <p:bldP spid="54" grpId="1"/>
      <p:bldP spid="55" grpId="0" animBg="1"/>
      <p:bldP spid="56" grpId="0" animBg="1"/>
      <p:bldP spid="56"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31</a:t>
            </a:fld>
            <a:endParaRPr lang="en-US" altLang="zh-CN" dirty="0"/>
          </a:p>
        </p:txBody>
      </p:sp>
      <p:sp>
        <p:nvSpPr>
          <p:cNvPr id="6" name="标题 5"/>
          <p:cNvSpPr>
            <a:spLocks noGrp="1"/>
          </p:cNvSpPr>
          <p:nvPr>
            <p:ph type="title"/>
          </p:nvPr>
        </p:nvSpPr>
        <p:spPr/>
        <p:txBody>
          <a:bodyPr/>
          <a:lstStyle/>
          <a:p>
            <a:r>
              <a:rPr lang="zh-CN" altLang="en-US" smtClean="0"/>
              <a:t>直接在</a:t>
            </a:r>
            <a:r>
              <a:rPr lang="en-US" altLang="zh-CN" smtClean="0">
                <a:latin typeface="Times New Roman" pitchFamily="18" charset="0"/>
                <a:cs typeface="Times New Roman" pitchFamily="18" charset="0"/>
              </a:rPr>
              <a:t>Frame</a:t>
            </a:r>
            <a:r>
              <a:rPr lang="zh-CN" altLang="en-US" smtClean="0"/>
              <a:t>上画图</a:t>
            </a:r>
            <a:endParaRPr lang="zh-CN" altLang="en-US"/>
          </a:p>
        </p:txBody>
      </p:sp>
      <p:sp>
        <p:nvSpPr>
          <p:cNvPr id="7" name="TextBox 6"/>
          <p:cNvSpPr txBox="1"/>
          <p:nvPr/>
        </p:nvSpPr>
        <p:spPr>
          <a:xfrm>
            <a:off x="457200" y="1228665"/>
            <a:ext cx="8153400" cy="5324535"/>
          </a:xfrm>
          <a:prstGeom prst="rect">
            <a:avLst/>
          </a:prstGeom>
          <a:noFill/>
          <a:ln>
            <a:solidFill>
              <a:schemeClr val="tx1"/>
            </a:solidFill>
          </a:ln>
        </p:spPr>
        <p:txBody>
          <a:bodyPr wrap="square" rtlCol="0">
            <a:spAutoFit/>
          </a:bodyPr>
          <a:lstStyle/>
          <a:p>
            <a:pPr>
              <a:spcBef>
                <a:spcPts val="0"/>
              </a:spcBef>
              <a:buNone/>
            </a:pPr>
            <a:r>
              <a:rPr lang="en-US" altLang="zh-CN" sz="2000" b="1" smtClean="0">
                <a:latin typeface="Courier New" pitchFamily="49" charset="0"/>
                <a:cs typeface="Courier New" pitchFamily="49" charset="0"/>
              </a:rPr>
              <a:t>import javax.swing.*;</a:t>
            </a:r>
          </a:p>
          <a:p>
            <a:pPr>
              <a:spcBef>
                <a:spcPts val="0"/>
              </a:spcBef>
              <a:buNone/>
            </a:pPr>
            <a:r>
              <a:rPr lang="en-US" altLang="zh-CN" sz="2000" b="1" smtClean="0">
                <a:latin typeface="Courier New" pitchFamily="49" charset="0"/>
                <a:cs typeface="Courier New" pitchFamily="49" charset="0"/>
              </a:rPr>
              <a:t>import java.awt.*;</a:t>
            </a:r>
          </a:p>
          <a:p>
            <a:pPr>
              <a:spcBef>
                <a:spcPts val="0"/>
              </a:spcBef>
              <a:buNone/>
            </a:pPr>
            <a:r>
              <a:rPr lang="en-US" altLang="zh-CN" sz="2000" b="1" smtClean="0">
                <a:latin typeface="Courier New" pitchFamily="49" charset="0"/>
                <a:cs typeface="Courier New" pitchFamily="49" charset="0"/>
              </a:rPr>
              <a:t>public class PaintFrame extends JFrame {   </a:t>
            </a:r>
          </a:p>
          <a:p>
            <a:pPr>
              <a:spcBef>
                <a:spcPts val="0"/>
              </a:spcBef>
              <a:buNone/>
            </a:pPr>
            <a:r>
              <a:rPr lang="en-US" altLang="zh-CN" sz="2000" b="1" smtClean="0">
                <a:latin typeface="Courier New" pitchFamily="49" charset="0"/>
                <a:cs typeface="Courier New" pitchFamily="49" charset="0"/>
              </a:rPr>
              <a:t>    public PaintFrame() { </a:t>
            </a:r>
          </a:p>
          <a:p>
            <a:pPr>
              <a:spcBef>
                <a:spcPts val="0"/>
              </a:spcBef>
              <a:buNone/>
            </a:pPr>
            <a:r>
              <a:rPr lang="en-US" altLang="zh-CN" sz="2000" b="1" smtClean="0">
                <a:latin typeface="Courier New" pitchFamily="49" charset="0"/>
                <a:cs typeface="Courier New" pitchFamily="49" charset="0"/>
              </a:rPr>
              <a:t>        setTitle("Drawing Graphics in Frames");</a:t>
            </a:r>
          </a:p>
          <a:p>
            <a:pPr>
              <a:spcBef>
                <a:spcPts val="0"/>
              </a:spcBef>
              <a:buNone/>
            </a:pPr>
            <a:r>
              <a:rPr lang="en-US" altLang="zh-CN" sz="2000" b="1" smtClean="0">
                <a:latin typeface="Courier New" pitchFamily="49" charset="0"/>
                <a:cs typeface="Courier New" pitchFamily="49" charset="0"/>
              </a:rPr>
              <a:t>        setBounds(100,50,300,300);</a:t>
            </a:r>
          </a:p>
          <a:p>
            <a:pPr>
              <a:spcBef>
                <a:spcPts val="0"/>
              </a:spcBef>
              <a:buNone/>
            </a:pPr>
            <a:r>
              <a:rPr lang="en-US" altLang="zh-CN" sz="2000" b="1" smtClean="0">
                <a:latin typeface="Courier New" pitchFamily="49" charset="0"/>
                <a:cs typeface="Courier New" pitchFamily="49" charset="0"/>
              </a:rPr>
              <a:t>        </a:t>
            </a:r>
            <a:r>
              <a:rPr lang="en-US" altLang="zh-CN" b="1" smtClean="0">
                <a:latin typeface="Courier New" pitchFamily="49" charset="0"/>
                <a:cs typeface="Courier New" pitchFamily="49" charset="0"/>
              </a:rPr>
              <a:t>setDefaultCloseOperation(JFrame.EXIT_ON_CLOSE);</a:t>
            </a:r>
          </a:p>
          <a:p>
            <a:pPr>
              <a:spcBef>
                <a:spcPts val="0"/>
              </a:spcBef>
              <a:buNone/>
            </a:pPr>
            <a:r>
              <a:rPr lang="en-US" altLang="zh-CN" sz="2000" b="1" smtClean="0">
                <a:latin typeface="Courier New" pitchFamily="49" charset="0"/>
                <a:cs typeface="Courier New" pitchFamily="49" charset="0"/>
              </a:rPr>
              <a:t>        setVisible(true);</a:t>
            </a:r>
          </a:p>
          <a:p>
            <a:pPr>
              <a:spcBef>
                <a:spcPts val="0"/>
              </a:spcBef>
              <a:buNone/>
            </a:pPr>
            <a:r>
              <a:rPr lang="en-US" altLang="zh-CN" sz="2000" b="1" smtClean="0">
                <a:latin typeface="Courier New" pitchFamily="49" charset="0"/>
                <a:cs typeface="Courier New" pitchFamily="49" charset="0"/>
              </a:rPr>
              <a:t>    }   </a:t>
            </a:r>
          </a:p>
          <a:p>
            <a:pPr>
              <a:spcBef>
                <a:spcPts val="0"/>
              </a:spcBef>
              <a:buNone/>
            </a:pPr>
            <a:r>
              <a:rPr lang="en-US" altLang="zh-CN" sz="2000" b="1" smtClean="0">
                <a:latin typeface="Courier New" pitchFamily="49" charset="0"/>
                <a:cs typeface="Courier New" pitchFamily="49" charset="0"/>
              </a:rPr>
              <a:t>    public static void main(String[] args) { </a:t>
            </a:r>
          </a:p>
          <a:p>
            <a:pPr>
              <a:spcBef>
                <a:spcPts val="0"/>
              </a:spcBef>
              <a:buNone/>
            </a:pPr>
            <a:r>
              <a:rPr lang="en-US" altLang="zh-CN" sz="2000" b="1" smtClean="0">
                <a:latin typeface="Courier New" pitchFamily="49" charset="0"/>
                <a:cs typeface="Courier New" pitchFamily="49" charset="0"/>
              </a:rPr>
              <a:t>        PaintFrame frame = new PaintFrame();        </a:t>
            </a:r>
          </a:p>
          <a:p>
            <a:pPr>
              <a:spcBef>
                <a:spcPts val="0"/>
              </a:spcBef>
              <a:buNone/>
            </a:pPr>
            <a:r>
              <a:rPr lang="en-US" altLang="zh-CN" sz="2000" b="1" smtClean="0">
                <a:latin typeface="Courier New" pitchFamily="49" charset="0"/>
                <a:cs typeface="Courier New" pitchFamily="49" charset="0"/>
              </a:rPr>
              <a:t>    }</a:t>
            </a:r>
          </a:p>
          <a:p>
            <a:pPr>
              <a:spcBef>
                <a:spcPts val="0"/>
              </a:spcBef>
              <a:buNone/>
            </a:pPr>
            <a:r>
              <a:rPr lang="en-US" altLang="zh-CN" sz="2000" b="1" smtClean="0">
                <a:latin typeface="Courier New" pitchFamily="49" charset="0"/>
                <a:cs typeface="Courier New" pitchFamily="49" charset="0"/>
              </a:rPr>
              <a:t>    public void </a:t>
            </a:r>
            <a:r>
              <a:rPr lang="en-US" altLang="zh-CN" sz="2000" b="1" smtClean="0">
                <a:solidFill>
                  <a:srgbClr val="FF0000"/>
                </a:solidFill>
                <a:latin typeface="Courier New" pitchFamily="49" charset="0"/>
                <a:cs typeface="Courier New" pitchFamily="49" charset="0"/>
              </a:rPr>
              <a:t>paint</a:t>
            </a:r>
            <a:r>
              <a:rPr lang="en-US" altLang="zh-CN" sz="2000" b="1" smtClean="0">
                <a:latin typeface="Courier New" pitchFamily="49" charset="0"/>
                <a:cs typeface="Courier New" pitchFamily="49" charset="0"/>
              </a:rPr>
              <a:t>(Graphics g) {</a:t>
            </a:r>
          </a:p>
          <a:p>
            <a:pPr>
              <a:spcBef>
                <a:spcPts val="0"/>
              </a:spcBef>
              <a:buNone/>
            </a:pPr>
            <a:r>
              <a:rPr lang="en-US" altLang="zh-CN" sz="2000" b="1" smtClean="0">
                <a:latin typeface="Courier New" pitchFamily="49" charset="0"/>
                <a:cs typeface="Courier New" pitchFamily="49" charset="0"/>
              </a:rPr>
              <a:t>        g.setColor(Color.RED);</a:t>
            </a:r>
          </a:p>
          <a:p>
            <a:pPr>
              <a:spcBef>
                <a:spcPts val="0"/>
              </a:spcBef>
              <a:buNone/>
            </a:pPr>
            <a:r>
              <a:rPr lang="en-US" altLang="zh-CN" sz="2000" b="1" smtClean="0">
                <a:latin typeface="Courier New" pitchFamily="49" charset="0"/>
                <a:cs typeface="Courier New" pitchFamily="49" charset="0"/>
              </a:rPr>
              <a:t>        g.fillOval(20, 20, 100, 100);</a:t>
            </a:r>
          </a:p>
          <a:p>
            <a:pPr>
              <a:spcBef>
                <a:spcPts val="0"/>
              </a:spcBef>
              <a:buNone/>
            </a:pPr>
            <a:r>
              <a:rPr lang="en-US" altLang="zh-CN" sz="2000" b="1" smtClean="0">
                <a:latin typeface="Courier New" pitchFamily="49" charset="0"/>
                <a:cs typeface="Courier New" pitchFamily="49" charset="0"/>
              </a:rPr>
              <a:t>    }    </a:t>
            </a:r>
          </a:p>
          <a:p>
            <a:pPr>
              <a:spcBef>
                <a:spcPts val="0"/>
              </a:spcBef>
              <a:buNone/>
            </a:pPr>
            <a:r>
              <a:rPr lang="en-US" altLang="zh-CN" sz="2000" b="1" smtClean="0">
                <a:latin typeface="Courier New" pitchFamily="49" charset="0"/>
                <a:cs typeface="Courier New" pitchFamily="49" charset="0"/>
              </a:rPr>
              <a:t>}</a:t>
            </a:r>
          </a:p>
        </p:txBody>
      </p:sp>
      <p:pic>
        <p:nvPicPr>
          <p:cNvPr id="9" name="图片 8" descr="无标题.jpg"/>
          <p:cNvPicPr>
            <a:picLocks noChangeAspect="1"/>
          </p:cNvPicPr>
          <p:nvPr/>
        </p:nvPicPr>
        <p:blipFill>
          <a:blip r:embed="rId2" cstate="print"/>
          <a:stretch>
            <a:fillRect/>
          </a:stretch>
        </p:blipFill>
        <p:spPr>
          <a:xfrm>
            <a:off x="6172200" y="3543300"/>
            <a:ext cx="2847975" cy="2857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Panels</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32</a:t>
            </a:fld>
            <a:endParaRPr lang="en-US" altLang="zh-CN" dirty="0"/>
          </a:p>
        </p:txBody>
      </p:sp>
      <p:sp>
        <p:nvSpPr>
          <p:cNvPr id="18" name="Rectangle 3"/>
          <p:cNvSpPr txBox="1">
            <a:spLocks noChangeArrowheads="1"/>
          </p:cNvSpPr>
          <p:nvPr/>
        </p:nvSpPr>
        <p:spPr bwMode="auto">
          <a:xfrm>
            <a:off x="1219200" y="1066800"/>
            <a:ext cx="7086600" cy="5410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44500" marR="0" lvl="0" indent="-444500" algn="l" defTabSz="914400" rtl="0" eaLnBrk="1" fontAlgn="base" latinLnBrk="0" hangingPunct="1">
              <a:lnSpc>
                <a:spcPct val="100000"/>
              </a:lnSpc>
              <a:spcBef>
                <a:spcPct val="20000"/>
              </a:spcBef>
              <a:spcAft>
                <a:spcPct val="0"/>
              </a:spcAft>
              <a:buClrTx/>
              <a:buSzPct val="90000"/>
              <a:buFont typeface="Wingdings 2" pitchFamily="18" charset="2"/>
              <a:buChar char=""/>
              <a:tabLst/>
              <a:defRPr/>
            </a:pPr>
            <a:r>
              <a:rPr kumimoji="0" lang="en-US" altLang="en-US" sz="2400" b="1" i="0" u="none" strike="noStrike" kern="0" cap="none" spc="0" normalizeH="0" baseline="0" noProof="0" smtClean="0">
                <a:ln>
                  <a:noFill/>
                </a:ln>
                <a:solidFill>
                  <a:schemeClr val="tx1"/>
                </a:solidFill>
                <a:effectLst/>
                <a:uLnTx/>
                <a:uFillTx/>
                <a:latin typeface="Times New Roman" pitchFamily="18" charset="0"/>
                <a:ea typeface="宋体" pitchFamily="2" charset="-122"/>
                <a:cs typeface="Times New Roman" pitchFamily="18" charset="0"/>
              </a:rPr>
              <a:t>JFrame</a:t>
            </a:r>
            <a:r>
              <a:rPr kumimoji="0" lang="zh-CN" altLang="en-US" sz="2400" b="1" i="0" u="none" strike="noStrike" kern="0" cap="none" spc="0" normalizeH="0" baseline="0" noProof="0" smtClean="0">
                <a:ln>
                  <a:noFill/>
                </a:ln>
                <a:solidFill>
                  <a:schemeClr val="tx1"/>
                </a:solidFill>
                <a:effectLst/>
                <a:uLnTx/>
                <a:uFillTx/>
                <a:latin typeface="Times New Roman" pitchFamily="18" charset="0"/>
                <a:ea typeface="宋体" pitchFamily="2" charset="-122"/>
                <a:cs typeface="Times New Roman" pitchFamily="18" charset="0"/>
              </a:rPr>
              <a:t>包括</a:t>
            </a:r>
            <a:r>
              <a:rPr kumimoji="0" lang="en-US" altLang="en-US" sz="2400" b="1" i="0" u="none" strike="noStrike" kern="0" cap="none" spc="0" normalizeH="0" baseline="0" noProof="0" smtClean="0">
                <a:ln>
                  <a:noFill/>
                </a:ln>
                <a:solidFill>
                  <a:schemeClr val="tx1"/>
                </a:solidFill>
                <a:effectLst/>
                <a:uLnTx/>
                <a:uFillTx/>
                <a:latin typeface="Times New Roman" pitchFamily="18" charset="0"/>
                <a:ea typeface="宋体" pitchFamily="2" charset="-122"/>
                <a:cs typeface="Times New Roman" pitchFamily="18" charset="0"/>
              </a:rPr>
              <a:t>JPanel</a:t>
            </a:r>
          </a:p>
          <a:p>
            <a:pPr marL="901700" marR="0" lvl="1" indent="-444500" algn="l" defTabSz="914400" rtl="0" eaLnBrk="1" fontAlgn="base" latinLnBrk="0" hangingPunct="1">
              <a:lnSpc>
                <a:spcPct val="100000"/>
              </a:lnSpc>
              <a:spcBef>
                <a:spcPts val="0"/>
              </a:spcBef>
              <a:spcAft>
                <a:spcPct val="0"/>
              </a:spcAft>
              <a:buClrTx/>
              <a:buSzPct val="90000"/>
              <a:buFont typeface="Wingdings" pitchFamily="2" charset="2"/>
              <a:buChar char=""/>
              <a:tabLst/>
              <a:defRPr/>
            </a:pPr>
            <a:r>
              <a:rPr kumimoji="0" lang="zh-CN" altLang="en-US" sz="2000" b="1" i="0" u="none" strike="noStrike" kern="0" cap="none" spc="0" normalizeH="0" baseline="0" noProof="0" smtClean="0">
                <a:ln>
                  <a:noFill/>
                </a:ln>
                <a:solidFill>
                  <a:schemeClr val="tx1"/>
                </a:solidFill>
                <a:effectLst/>
                <a:uLnTx/>
                <a:uFillTx/>
                <a:latin typeface="Times New Roman" pitchFamily="18" charset="0"/>
                <a:ea typeface="楷体" pitchFamily="49" charset="-122"/>
                <a:cs typeface="Times New Roman" pitchFamily="18" charset="0"/>
              </a:rPr>
              <a:t>把</a:t>
            </a:r>
            <a:r>
              <a:rPr kumimoji="0" lang="en-US" altLang="en-US" sz="2000" b="1" i="0" u="none" strike="noStrike" kern="0" cap="none" spc="0" normalizeH="0" baseline="0" noProof="0" smtClean="0">
                <a:ln>
                  <a:noFill/>
                </a:ln>
                <a:solidFill>
                  <a:schemeClr val="tx1"/>
                </a:solidFill>
                <a:effectLst/>
                <a:uLnTx/>
                <a:uFillTx/>
                <a:latin typeface="Times New Roman" pitchFamily="18" charset="0"/>
                <a:ea typeface="楷体" pitchFamily="49" charset="-122"/>
                <a:cs typeface="Times New Roman" pitchFamily="18" charset="0"/>
              </a:rPr>
              <a:t>JFrame</a:t>
            </a:r>
            <a:r>
              <a:rPr kumimoji="0" lang="zh-CN" altLang="en-US" sz="2000" b="1" i="0" u="none" strike="noStrike" kern="0" cap="none" spc="0" normalizeH="0" baseline="0" noProof="0" smtClean="0">
                <a:ln>
                  <a:noFill/>
                </a:ln>
                <a:solidFill>
                  <a:schemeClr val="tx1"/>
                </a:solidFill>
                <a:effectLst/>
                <a:uLnTx/>
                <a:uFillTx/>
                <a:latin typeface="Times New Roman" pitchFamily="18" charset="0"/>
                <a:ea typeface="楷体" pitchFamily="49" charset="-122"/>
                <a:cs typeface="Times New Roman" pitchFamily="18" charset="0"/>
              </a:rPr>
              <a:t>看成窗框</a:t>
            </a:r>
            <a:endParaRPr kumimoji="0" lang="en-US" altLang="en-US" sz="2000" b="1" i="0" u="none" strike="noStrike" kern="0" cap="none" spc="0" normalizeH="0" baseline="0" noProof="0" smtClean="0">
              <a:ln>
                <a:noFill/>
              </a:ln>
              <a:solidFill>
                <a:srgbClr val="008000"/>
              </a:solidFill>
              <a:effectLst/>
              <a:uLnTx/>
              <a:uFillTx/>
              <a:latin typeface="Times New Roman" pitchFamily="18" charset="0"/>
              <a:ea typeface="楷体" pitchFamily="49" charset="-122"/>
              <a:cs typeface="Times New Roman" pitchFamily="18" charset="0"/>
            </a:endParaRPr>
          </a:p>
          <a:p>
            <a:pPr marL="901700" marR="0" lvl="1" indent="-444500" algn="l" defTabSz="914400" rtl="0" eaLnBrk="1" fontAlgn="base" latinLnBrk="0" hangingPunct="1">
              <a:lnSpc>
                <a:spcPct val="100000"/>
              </a:lnSpc>
              <a:spcBef>
                <a:spcPts val="0"/>
              </a:spcBef>
              <a:spcAft>
                <a:spcPct val="0"/>
              </a:spcAft>
              <a:buClrTx/>
              <a:buSzPct val="90000"/>
              <a:buFont typeface="Wingdings" pitchFamily="2" charset="2"/>
              <a:buChar char=""/>
              <a:tabLst/>
              <a:defRPr/>
            </a:pPr>
            <a:r>
              <a:rPr kumimoji="0" lang="zh-CN" altLang="en-US" sz="2000" b="1" i="0" u="none" strike="noStrike" kern="0" cap="none" spc="0" normalizeH="0" baseline="0" noProof="0" smtClean="0">
                <a:ln>
                  <a:noFill/>
                </a:ln>
                <a:solidFill>
                  <a:schemeClr val="tx1"/>
                </a:solidFill>
                <a:effectLst/>
                <a:uLnTx/>
                <a:uFillTx/>
                <a:latin typeface="Times New Roman" pitchFamily="18" charset="0"/>
                <a:ea typeface="楷体" pitchFamily="49" charset="-122"/>
                <a:cs typeface="Times New Roman" pitchFamily="18" charset="0"/>
              </a:rPr>
              <a:t>把</a:t>
            </a:r>
            <a:r>
              <a:rPr kumimoji="0" lang="en-US" altLang="en-US" sz="2000" b="1" i="0" u="none" strike="noStrike" kern="0" cap="none" spc="0" normalizeH="0" baseline="0" noProof="0" smtClean="0">
                <a:ln>
                  <a:noFill/>
                </a:ln>
                <a:solidFill>
                  <a:schemeClr val="tx1"/>
                </a:solidFill>
                <a:effectLst/>
                <a:uLnTx/>
                <a:uFillTx/>
                <a:latin typeface="Times New Roman" pitchFamily="18" charset="0"/>
                <a:ea typeface="楷体" pitchFamily="49" charset="-122"/>
                <a:cs typeface="Times New Roman" pitchFamily="18" charset="0"/>
              </a:rPr>
              <a:t>JPanel</a:t>
            </a:r>
            <a:r>
              <a:rPr kumimoji="0" lang="zh-CN" altLang="en-US" sz="2000" b="1" i="0" u="none" strike="noStrike" kern="0" cap="none" spc="0" normalizeH="0" baseline="0" noProof="0" smtClean="0">
                <a:ln>
                  <a:noFill/>
                </a:ln>
                <a:solidFill>
                  <a:schemeClr val="tx1"/>
                </a:solidFill>
                <a:effectLst/>
                <a:uLnTx/>
                <a:uFillTx/>
                <a:latin typeface="Times New Roman" pitchFamily="18" charset="0"/>
                <a:ea typeface="楷体" pitchFamily="49" charset="-122"/>
                <a:cs typeface="Times New Roman" pitchFamily="18" charset="0"/>
              </a:rPr>
              <a:t>看成窗玻璃</a:t>
            </a:r>
            <a:endParaRPr kumimoji="0" lang="en-US" altLang="en-US" sz="2000" b="1" i="0" u="none" strike="noStrike" kern="0" cap="none" spc="0" normalizeH="0" baseline="0" noProof="0" smtClean="0">
              <a:ln>
                <a:noFill/>
              </a:ln>
              <a:solidFill>
                <a:srgbClr val="0000CC"/>
              </a:solidFill>
              <a:effectLst/>
              <a:uLnTx/>
              <a:uFillTx/>
              <a:latin typeface="Times New Roman" pitchFamily="18" charset="0"/>
              <a:ea typeface="楷体" pitchFamily="49" charset="-122"/>
              <a:cs typeface="Times New Roman" pitchFamily="18" charset="0"/>
            </a:endParaRPr>
          </a:p>
          <a:p>
            <a:pPr marL="901700" marR="0" lvl="1" indent="-444500" algn="l" defTabSz="914400" rtl="0" eaLnBrk="1" fontAlgn="base" latinLnBrk="0" hangingPunct="1">
              <a:lnSpc>
                <a:spcPct val="100000"/>
              </a:lnSpc>
              <a:spcBef>
                <a:spcPts val="1920"/>
              </a:spcBef>
              <a:spcAft>
                <a:spcPct val="0"/>
              </a:spcAft>
              <a:buClrTx/>
              <a:buSzPct val="90000"/>
              <a:buFont typeface="Wingdings" pitchFamily="2" charset="2"/>
              <a:buChar char=""/>
              <a:tabLst/>
              <a:defRPr/>
            </a:pPr>
            <a:endParaRPr kumimoji="0" lang="en-US" altLang="en-US" sz="1800" b="1" i="0" u="none" strike="noStrike" kern="0" cap="none" spc="0" normalizeH="0" baseline="0" noProof="0" smtClean="0">
              <a:ln>
                <a:noFill/>
              </a:ln>
              <a:solidFill>
                <a:schemeClr val="tx1"/>
              </a:solidFill>
              <a:effectLst/>
              <a:uLnTx/>
              <a:uFillTx/>
              <a:latin typeface="楷体" pitchFamily="49" charset="-122"/>
              <a:ea typeface="楷体" pitchFamily="49" charset="-122"/>
            </a:endParaRPr>
          </a:p>
          <a:p>
            <a:pPr marL="901700" marR="0" lvl="1" indent="-444500" algn="l" defTabSz="914400" rtl="0" eaLnBrk="1" fontAlgn="base" latinLnBrk="0" hangingPunct="1">
              <a:lnSpc>
                <a:spcPct val="100000"/>
              </a:lnSpc>
              <a:spcBef>
                <a:spcPts val="1920"/>
              </a:spcBef>
              <a:spcAft>
                <a:spcPct val="0"/>
              </a:spcAft>
              <a:buClrTx/>
              <a:buSzPct val="90000"/>
              <a:buFont typeface="Wingdings" pitchFamily="2" charset="2"/>
              <a:buChar char=""/>
              <a:tabLst/>
              <a:defRPr/>
            </a:pPr>
            <a:endParaRPr kumimoji="0" lang="en-US" altLang="en-US" sz="1800" b="1" i="0" u="none" strike="noStrike" kern="0" cap="none" spc="0" normalizeH="0" baseline="0" noProof="0" smtClean="0">
              <a:ln>
                <a:noFill/>
              </a:ln>
              <a:solidFill>
                <a:schemeClr val="tx1"/>
              </a:solidFill>
              <a:effectLst/>
              <a:uLnTx/>
              <a:uFillTx/>
              <a:latin typeface="楷体" pitchFamily="49" charset="-122"/>
              <a:ea typeface="楷体" pitchFamily="49" charset="-122"/>
            </a:endParaRPr>
          </a:p>
          <a:p>
            <a:pPr marL="901700" marR="0" lvl="1" indent="-444500" algn="l" defTabSz="914400" rtl="0" eaLnBrk="1" fontAlgn="base" latinLnBrk="0" hangingPunct="1">
              <a:lnSpc>
                <a:spcPct val="100000"/>
              </a:lnSpc>
              <a:spcBef>
                <a:spcPts val="1920"/>
              </a:spcBef>
              <a:spcAft>
                <a:spcPct val="0"/>
              </a:spcAft>
              <a:buClrTx/>
              <a:buSzPct val="90000"/>
              <a:buFont typeface="Wingdings" pitchFamily="2" charset="2"/>
              <a:buChar char=""/>
              <a:tabLst/>
              <a:defRPr/>
            </a:pPr>
            <a:endParaRPr kumimoji="0" lang="en-US" altLang="en-US" sz="1800" b="1" i="0" u="none" strike="noStrike" kern="0" cap="none" spc="0" normalizeH="0" baseline="0" noProof="0" smtClean="0">
              <a:ln>
                <a:noFill/>
              </a:ln>
              <a:solidFill>
                <a:schemeClr val="tx1"/>
              </a:solidFill>
              <a:effectLst/>
              <a:uLnTx/>
              <a:uFillTx/>
              <a:latin typeface="楷体" pitchFamily="49" charset="-122"/>
              <a:ea typeface="楷体" pitchFamily="49" charset="-122"/>
            </a:endParaRPr>
          </a:p>
          <a:p>
            <a:pPr marL="901700" marR="0" lvl="1" indent="-444500" algn="l" defTabSz="914400" rtl="0" eaLnBrk="1" fontAlgn="base" latinLnBrk="0" hangingPunct="1">
              <a:lnSpc>
                <a:spcPct val="100000"/>
              </a:lnSpc>
              <a:spcBef>
                <a:spcPts val="1920"/>
              </a:spcBef>
              <a:spcAft>
                <a:spcPct val="0"/>
              </a:spcAft>
              <a:buClrTx/>
              <a:buSzPct val="90000"/>
              <a:buFont typeface="Wingdings" pitchFamily="2" charset="2"/>
              <a:buChar char=""/>
              <a:tabLst/>
              <a:defRPr/>
            </a:pPr>
            <a:endParaRPr kumimoji="0" lang="en-US" altLang="en-US" sz="1800" b="1" i="0" u="none" strike="noStrike" kern="0" cap="none" spc="0" normalizeH="0" baseline="0" noProof="0" smtClean="0">
              <a:ln>
                <a:noFill/>
              </a:ln>
              <a:solidFill>
                <a:schemeClr val="tx1"/>
              </a:solidFill>
              <a:effectLst/>
              <a:uLnTx/>
              <a:uFillTx/>
              <a:latin typeface="楷体" pitchFamily="49" charset="-122"/>
              <a:ea typeface="楷体" pitchFamily="49" charset="-122"/>
            </a:endParaRPr>
          </a:p>
          <a:p>
            <a:pPr marL="901700" marR="0" lvl="1" indent="-444500" algn="l" defTabSz="914400" rtl="0" eaLnBrk="1" fontAlgn="base" latinLnBrk="0" hangingPunct="1">
              <a:lnSpc>
                <a:spcPct val="100000"/>
              </a:lnSpc>
              <a:spcBef>
                <a:spcPts val="1920"/>
              </a:spcBef>
              <a:spcAft>
                <a:spcPct val="0"/>
              </a:spcAft>
              <a:buClrTx/>
              <a:buSzPct val="90000"/>
              <a:buFont typeface="Wingdings" pitchFamily="2" charset="2"/>
              <a:buChar char=""/>
              <a:tabLst/>
              <a:defRPr/>
            </a:pPr>
            <a:endParaRPr kumimoji="0" lang="en-US" altLang="en-US" sz="1800" b="1" i="0" u="none" strike="noStrike" kern="0" cap="none" spc="0" normalizeH="0" baseline="0" noProof="0" smtClean="0">
              <a:ln>
                <a:noFill/>
              </a:ln>
              <a:solidFill>
                <a:schemeClr val="tx1"/>
              </a:solidFill>
              <a:effectLst/>
              <a:uLnTx/>
              <a:uFillTx/>
              <a:latin typeface="楷体" pitchFamily="49" charset="-122"/>
              <a:ea typeface="楷体" pitchFamily="49" charset="-122"/>
            </a:endParaRPr>
          </a:p>
          <a:p>
            <a:pPr marL="901700" marR="0" lvl="1" indent="-444500" algn="l" defTabSz="914400" rtl="0" eaLnBrk="1" fontAlgn="base" latinLnBrk="0" hangingPunct="1">
              <a:lnSpc>
                <a:spcPct val="100000"/>
              </a:lnSpc>
              <a:spcBef>
                <a:spcPts val="1920"/>
              </a:spcBef>
              <a:spcAft>
                <a:spcPct val="0"/>
              </a:spcAft>
              <a:buClrTx/>
              <a:buSzPct val="90000"/>
              <a:buFont typeface="Wingdings" pitchFamily="2" charset="2"/>
              <a:buChar char=""/>
              <a:tabLst/>
              <a:defRPr/>
            </a:pPr>
            <a:endParaRPr kumimoji="0" lang="en-US" altLang="en-US" sz="1800" b="1" i="0" u="none" strike="noStrike" kern="0" cap="none" spc="0" normalizeH="0" baseline="0" noProof="0" smtClean="0">
              <a:ln>
                <a:noFill/>
              </a:ln>
              <a:solidFill>
                <a:schemeClr val="tx1"/>
              </a:solidFill>
              <a:effectLst/>
              <a:uLnTx/>
              <a:uFillTx/>
              <a:latin typeface="楷体" pitchFamily="49" charset="-122"/>
              <a:ea typeface="楷体" pitchFamily="49" charset="-122"/>
            </a:endParaRPr>
          </a:p>
          <a:p>
            <a:pPr marL="444500" marR="0" lvl="0" indent="-444500" algn="l" defTabSz="914400" rtl="0" eaLnBrk="1" fontAlgn="base" latinLnBrk="0" hangingPunct="1">
              <a:lnSpc>
                <a:spcPct val="100000"/>
              </a:lnSpc>
              <a:spcBef>
                <a:spcPct val="20000"/>
              </a:spcBef>
              <a:spcAft>
                <a:spcPct val="0"/>
              </a:spcAft>
              <a:buClrTx/>
              <a:buSzPct val="90000"/>
              <a:buFont typeface="Wingdings 2" pitchFamily="18" charset="2"/>
              <a:buChar char=""/>
              <a:tabLst/>
              <a:defRPr/>
            </a:pPr>
            <a:r>
              <a:rPr kumimoji="0" lang="en-US" altLang="en-US" sz="2400" b="1" i="0" u="none" strike="noStrike" kern="0" cap="none" spc="0" normalizeH="0" baseline="0" noProof="0" smtClean="0">
                <a:ln>
                  <a:noFill/>
                </a:ln>
                <a:solidFill>
                  <a:schemeClr val="tx1"/>
                </a:solidFill>
                <a:effectLst/>
                <a:uLnTx/>
                <a:uFillTx/>
                <a:latin typeface="Times New Roman" pitchFamily="18" charset="0"/>
                <a:ea typeface="宋体" pitchFamily="2" charset="-122"/>
                <a:cs typeface="Times New Roman" pitchFamily="18" charset="0"/>
              </a:rPr>
              <a:t>Panel</a:t>
            </a:r>
            <a:r>
              <a:rPr kumimoji="0" lang="zh-CN" altLang="en-US" sz="2400" b="1" i="0" u="none" strike="noStrike" kern="0" cap="none" spc="0" normalizeH="0" baseline="0" noProof="0" smtClean="0">
                <a:ln>
                  <a:noFill/>
                </a:ln>
                <a:solidFill>
                  <a:schemeClr val="tx1"/>
                </a:solidFill>
                <a:effectLst/>
                <a:uLnTx/>
                <a:uFillTx/>
                <a:latin typeface="宋体" pitchFamily="2" charset="-122"/>
                <a:ea typeface="宋体" pitchFamily="2" charset="-122"/>
                <a:cs typeface="+mn-cs"/>
              </a:rPr>
              <a:t>是程序的画布</a:t>
            </a:r>
            <a:endParaRPr kumimoji="0" lang="en-US" altLang="en-US" sz="2400" b="1" i="0" u="none" strike="noStrike" kern="0" cap="none" spc="0" normalizeH="0" baseline="0" noProof="0" smtClean="0">
              <a:ln>
                <a:noFill/>
              </a:ln>
              <a:solidFill>
                <a:schemeClr val="tx1"/>
              </a:solidFill>
              <a:effectLst/>
              <a:uLnTx/>
              <a:uFillTx/>
              <a:latin typeface="宋体" pitchFamily="2" charset="-122"/>
              <a:ea typeface="宋体" pitchFamily="2" charset="-122"/>
              <a:cs typeface="+mn-cs"/>
            </a:endParaRPr>
          </a:p>
          <a:p>
            <a:pPr marL="901700" marR="0" lvl="1" indent="-444500" algn="just" defTabSz="914400" rtl="0" eaLnBrk="1" fontAlgn="base" latinLnBrk="0" hangingPunct="1">
              <a:lnSpc>
                <a:spcPct val="100000"/>
              </a:lnSpc>
              <a:spcBef>
                <a:spcPts val="0"/>
              </a:spcBef>
              <a:spcAft>
                <a:spcPct val="0"/>
              </a:spcAft>
              <a:buClrTx/>
              <a:buSzPct val="90000"/>
              <a:buFont typeface="Wingdings" pitchFamily="2" charset="2"/>
              <a:buChar char=""/>
              <a:tabLst/>
              <a:defRPr/>
            </a:pPr>
            <a:r>
              <a:rPr kumimoji="0" lang="en-US" altLang="en-US" sz="2000" b="1" i="0" u="none" strike="noStrike" kern="0" cap="none" spc="0" normalizeH="0" baseline="0" noProof="0" smtClean="0">
                <a:ln>
                  <a:noFill/>
                </a:ln>
                <a:solidFill>
                  <a:schemeClr val="accent2"/>
                </a:solidFill>
                <a:effectLst/>
                <a:uLnTx/>
                <a:uFillTx/>
                <a:latin typeface="Courier New" pitchFamily="49" charset="0"/>
                <a:ea typeface="楷体" pitchFamily="49" charset="-122"/>
              </a:rPr>
              <a:t>javax.swing.JPanel</a:t>
            </a:r>
            <a:endParaRPr kumimoji="0" lang="en-US" altLang="en-US" sz="2000" b="1" i="0" u="none" strike="noStrike" kern="0" cap="none" spc="0" normalizeH="0" baseline="0" noProof="0" smtClean="0">
              <a:ln>
                <a:noFill/>
              </a:ln>
              <a:solidFill>
                <a:schemeClr val="tx1"/>
              </a:solidFill>
              <a:effectLst/>
              <a:uLnTx/>
              <a:uFillTx/>
              <a:latin typeface="楷体" pitchFamily="49" charset="-122"/>
              <a:ea typeface="楷体" pitchFamily="49" charset="-122"/>
            </a:endParaRPr>
          </a:p>
          <a:p>
            <a:pPr marL="901700" marR="0" lvl="1" indent="-444500" algn="l" defTabSz="914400" rtl="0" eaLnBrk="1" fontAlgn="base" latinLnBrk="0" hangingPunct="1">
              <a:lnSpc>
                <a:spcPct val="100000"/>
              </a:lnSpc>
              <a:spcBef>
                <a:spcPts val="0"/>
              </a:spcBef>
              <a:spcAft>
                <a:spcPct val="0"/>
              </a:spcAft>
              <a:buClrTx/>
              <a:buSzPct val="90000"/>
              <a:buFont typeface="Wingdings" pitchFamily="2" charset="2"/>
              <a:buChar char=""/>
              <a:tabLst/>
              <a:defRPr/>
            </a:pPr>
            <a:r>
              <a:rPr kumimoji="0" lang="en-US" altLang="en-US" sz="2000" b="1" i="0" u="none" strike="noStrike" kern="0" cap="none" spc="0" normalizeH="0" baseline="0" noProof="0" smtClean="0">
                <a:ln>
                  <a:noFill/>
                </a:ln>
                <a:solidFill>
                  <a:schemeClr val="tx1"/>
                </a:solidFill>
                <a:effectLst/>
                <a:uLnTx/>
                <a:uFillTx/>
                <a:latin typeface="Times New Roman" pitchFamily="18" charset="0"/>
                <a:ea typeface="楷体" pitchFamily="49" charset="-122"/>
                <a:cs typeface="Times New Roman" pitchFamily="18" charset="0"/>
              </a:rPr>
              <a:t>Panel</a:t>
            </a:r>
            <a:r>
              <a:rPr kumimoji="0" lang="zh-CN" altLang="en-US" sz="2000" b="1" i="0" u="none" strike="noStrike" kern="0" cap="none" spc="0" normalizeH="0" baseline="0" noProof="0" smtClean="0">
                <a:ln>
                  <a:noFill/>
                </a:ln>
                <a:solidFill>
                  <a:schemeClr val="tx1"/>
                </a:solidFill>
                <a:effectLst/>
                <a:uLnTx/>
                <a:uFillTx/>
                <a:latin typeface="Times New Roman" pitchFamily="18" charset="0"/>
                <a:ea typeface="楷体" pitchFamily="49" charset="-122"/>
                <a:cs typeface="Times New Roman" pitchFamily="18" charset="0"/>
              </a:rPr>
              <a:t>可绘制</a:t>
            </a:r>
            <a:r>
              <a:rPr kumimoji="0" lang="en-US" altLang="zh-CN" sz="2000" b="1" i="0" u="none" strike="noStrike" kern="0" cap="none" spc="0" normalizeH="0" baseline="0" noProof="0" smtClean="0">
                <a:ln>
                  <a:noFill/>
                </a:ln>
                <a:solidFill>
                  <a:schemeClr val="tx1"/>
                </a:solidFill>
                <a:effectLst/>
                <a:uLnTx/>
                <a:uFillTx/>
                <a:latin typeface="Times New Roman" pitchFamily="18" charset="0"/>
                <a:ea typeface="楷体" pitchFamily="49" charset="-122"/>
                <a:cs typeface="Times New Roman" pitchFamily="18" charset="0"/>
              </a:rPr>
              <a:t>Graphics</a:t>
            </a:r>
            <a:r>
              <a:rPr kumimoji="0" lang="zh-CN" altLang="en-US" sz="2000" b="1" i="0" u="none" strike="noStrike" kern="0" cap="none" spc="0" normalizeH="0" baseline="0" noProof="0" smtClean="0">
                <a:ln>
                  <a:noFill/>
                </a:ln>
                <a:solidFill>
                  <a:schemeClr val="tx1"/>
                </a:solidFill>
                <a:effectLst/>
                <a:uLnTx/>
                <a:uFillTx/>
                <a:latin typeface="Times New Roman" pitchFamily="18" charset="0"/>
                <a:ea typeface="楷体" pitchFamily="49" charset="-122"/>
                <a:cs typeface="Times New Roman" pitchFamily="18" charset="0"/>
              </a:rPr>
              <a:t>图形和</a:t>
            </a:r>
            <a:r>
              <a:rPr kumimoji="0" lang="en-US" altLang="en-US" sz="2000" b="1" i="0" u="none" strike="noStrike" kern="0" cap="none" spc="0" normalizeH="0" baseline="0" noProof="0" smtClean="0">
                <a:ln>
                  <a:noFill/>
                </a:ln>
                <a:solidFill>
                  <a:schemeClr val="tx1"/>
                </a:solidFill>
                <a:effectLst/>
                <a:uLnTx/>
                <a:uFillTx/>
                <a:latin typeface="Times New Roman" pitchFamily="18" charset="0"/>
                <a:ea typeface="楷体" pitchFamily="49" charset="-122"/>
                <a:cs typeface="Times New Roman" pitchFamily="18" charset="0"/>
              </a:rPr>
              <a:t>GUI</a:t>
            </a:r>
            <a:r>
              <a:rPr kumimoji="0" lang="zh-CN" altLang="en-US" sz="2000" b="1" i="0" u="none" strike="noStrike" kern="0" cap="none" spc="0" normalizeH="0" baseline="0" noProof="0" smtClean="0">
                <a:ln>
                  <a:noFill/>
                </a:ln>
                <a:solidFill>
                  <a:schemeClr val="tx1"/>
                </a:solidFill>
                <a:effectLst/>
                <a:uLnTx/>
                <a:uFillTx/>
                <a:latin typeface="Times New Roman" pitchFamily="18" charset="0"/>
                <a:ea typeface="楷体" pitchFamily="49" charset="-122"/>
                <a:cs typeface="Times New Roman" pitchFamily="18" charset="0"/>
              </a:rPr>
              <a:t>元素，可包含子</a:t>
            </a:r>
            <a:r>
              <a:rPr kumimoji="0" lang="en-US" altLang="zh-CN" sz="2000" b="1" i="0" u="none" strike="noStrike" kern="0" cap="none" spc="0" normalizeH="0" baseline="0" noProof="0" smtClean="0">
                <a:ln>
                  <a:noFill/>
                </a:ln>
                <a:solidFill>
                  <a:schemeClr val="tx1"/>
                </a:solidFill>
                <a:effectLst/>
                <a:uLnTx/>
                <a:uFillTx/>
                <a:latin typeface="Times New Roman" pitchFamily="18" charset="0"/>
                <a:ea typeface="楷体" pitchFamily="49" charset="-122"/>
                <a:cs typeface="Times New Roman" pitchFamily="18" charset="0"/>
              </a:rPr>
              <a:t>panel</a:t>
            </a:r>
            <a:endParaRPr kumimoji="0" lang="en-US" altLang="en-US" sz="2000" b="1" i="0" u="none" strike="noStrike" kern="0" cap="none" spc="0" normalizeH="0" baseline="0" noProof="0" smtClean="0">
              <a:ln>
                <a:noFill/>
              </a:ln>
              <a:solidFill>
                <a:schemeClr val="tx1"/>
              </a:solidFill>
              <a:effectLst/>
              <a:uLnTx/>
              <a:uFillTx/>
              <a:latin typeface="Times New Roman" pitchFamily="18" charset="0"/>
              <a:ea typeface="楷体" pitchFamily="49" charset="-122"/>
              <a:cs typeface="Times New Roman" pitchFamily="18" charset="0"/>
            </a:endParaRPr>
          </a:p>
        </p:txBody>
      </p:sp>
      <p:pic>
        <p:nvPicPr>
          <p:cNvPr id="19" name="Picture 5" descr="ZoomDblHungProLine_img"/>
          <p:cNvPicPr>
            <a:picLocks noChangeAspect="1" noChangeArrowheads="1"/>
          </p:cNvPicPr>
          <p:nvPr/>
        </p:nvPicPr>
        <p:blipFill>
          <a:blip r:embed="rId2" cstate="print"/>
          <a:srcRect/>
          <a:stretch>
            <a:fillRect/>
          </a:stretch>
        </p:blipFill>
        <p:spPr bwMode="auto">
          <a:xfrm>
            <a:off x="4953000" y="2133600"/>
            <a:ext cx="1981200" cy="2971800"/>
          </a:xfrm>
          <a:prstGeom prst="rect">
            <a:avLst/>
          </a:prstGeom>
          <a:noFill/>
          <a:ln w="9525">
            <a:noFill/>
            <a:miter lim="800000"/>
            <a:headEnd/>
            <a:tailEnd/>
          </a:ln>
        </p:spPr>
      </p:pic>
      <p:sp>
        <p:nvSpPr>
          <p:cNvPr id="20" name="Line 6"/>
          <p:cNvSpPr>
            <a:spLocks noChangeShapeType="1"/>
          </p:cNvSpPr>
          <p:nvPr/>
        </p:nvSpPr>
        <p:spPr bwMode="auto">
          <a:xfrm>
            <a:off x="2743200" y="2514600"/>
            <a:ext cx="2133600" cy="0"/>
          </a:xfrm>
          <a:prstGeom prst="line">
            <a:avLst/>
          </a:prstGeom>
          <a:noFill/>
          <a:ln w="9525">
            <a:solidFill>
              <a:schemeClr val="tx1"/>
            </a:solidFill>
            <a:round/>
            <a:headEnd/>
            <a:tailEnd type="stealth" w="lg" len="lg"/>
          </a:ln>
        </p:spPr>
        <p:txBody>
          <a:bodyPr/>
          <a:lstStyle/>
          <a:p>
            <a:endParaRPr lang="zh-CN" altLang="en-US"/>
          </a:p>
        </p:txBody>
      </p:sp>
      <p:sp>
        <p:nvSpPr>
          <p:cNvPr id="21" name="Text Box 7"/>
          <p:cNvSpPr txBox="1">
            <a:spLocks noChangeArrowheads="1"/>
          </p:cNvSpPr>
          <p:nvPr/>
        </p:nvSpPr>
        <p:spPr bwMode="auto">
          <a:xfrm>
            <a:off x="1905000" y="2286000"/>
            <a:ext cx="1219200" cy="366713"/>
          </a:xfrm>
          <a:prstGeom prst="rect">
            <a:avLst/>
          </a:prstGeom>
          <a:noFill/>
          <a:ln w="9525">
            <a:noFill/>
            <a:miter lim="800000"/>
            <a:headEnd/>
            <a:tailEnd/>
          </a:ln>
        </p:spPr>
        <p:txBody>
          <a:bodyPr>
            <a:spAutoFit/>
          </a:bodyPr>
          <a:lstStyle/>
          <a:p>
            <a:pPr>
              <a:spcBef>
                <a:spcPct val="50000"/>
              </a:spcBef>
              <a:buNone/>
            </a:pPr>
            <a:r>
              <a:rPr lang="en-US" altLang="en-US" b="1">
                <a:solidFill>
                  <a:schemeClr val="tx1"/>
                </a:solidFill>
                <a:latin typeface="Arial" pitchFamily="34" charset="0"/>
              </a:rPr>
              <a:t>Frame</a:t>
            </a:r>
          </a:p>
        </p:txBody>
      </p:sp>
      <p:sp>
        <p:nvSpPr>
          <p:cNvPr id="22" name="Text Box 9"/>
          <p:cNvSpPr txBox="1">
            <a:spLocks noChangeArrowheads="1"/>
          </p:cNvSpPr>
          <p:nvPr/>
        </p:nvSpPr>
        <p:spPr bwMode="auto">
          <a:xfrm>
            <a:off x="2438400" y="3048000"/>
            <a:ext cx="1219200" cy="366713"/>
          </a:xfrm>
          <a:prstGeom prst="rect">
            <a:avLst/>
          </a:prstGeom>
          <a:noFill/>
          <a:ln w="9525">
            <a:noFill/>
            <a:miter lim="800000"/>
            <a:headEnd/>
            <a:tailEnd/>
          </a:ln>
        </p:spPr>
        <p:txBody>
          <a:bodyPr>
            <a:spAutoFit/>
          </a:bodyPr>
          <a:lstStyle/>
          <a:p>
            <a:pPr>
              <a:spcBef>
                <a:spcPct val="50000"/>
              </a:spcBef>
              <a:buNone/>
            </a:pPr>
            <a:r>
              <a:rPr lang="en-US" altLang="en-US" b="1">
                <a:solidFill>
                  <a:schemeClr val="tx1"/>
                </a:solidFill>
                <a:latin typeface="Arial" pitchFamily="34" charset="0"/>
              </a:rPr>
              <a:t>Panel</a:t>
            </a:r>
          </a:p>
        </p:txBody>
      </p:sp>
      <p:sp>
        <p:nvSpPr>
          <p:cNvPr id="23" name="Rectangle 13"/>
          <p:cNvSpPr>
            <a:spLocks noChangeArrowheads="1"/>
          </p:cNvSpPr>
          <p:nvPr/>
        </p:nvSpPr>
        <p:spPr bwMode="auto">
          <a:xfrm>
            <a:off x="5181600" y="2362200"/>
            <a:ext cx="1524000" cy="2514600"/>
          </a:xfrm>
          <a:prstGeom prst="rect">
            <a:avLst/>
          </a:prstGeom>
          <a:solidFill>
            <a:schemeClr val="bg1"/>
          </a:solidFill>
          <a:ln w="28575">
            <a:solidFill>
              <a:schemeClr val="bg1"/>
            </a:solidFill>
            <a:miter lim="800000"/>
            <a:headEnd/>
            <a:tailEnd/>
          </a:ln>
        </p:spPr>
        <p:txBody>
          <a:bodyPr wrap="none" anchor="ctr"/>
          <a:lstStyle/>
          <a:p>
            <a:endParaRPr lang="en-US" altLang="en-US"/>
          </a:p>
        </p:txBody>
      </p:sp>
      <p:sp>
        <p:nvSpPr>
          <p:cNvPr id="24" name="Rectangle 24"/>
          <p:cNvSpPr>
            <a:spLocks noChangeArrowheads="1"/>
          </p:cNvSpPr>
          <p:nvPr/>
        </p:nvSpPr>
        <p:spPr bwMode="auto">
          <a:xfrm>
            <a:off x="5181600" y="2362200"/>
            <a:ext cx="1524000" cy="1219200"/>
          </a:xfrm>
          <a:prstGeom prst="rect">
            <a:avLst/>
          </a:prstGeom>
          <a:solidFill>
            <a:schemeClr val="bg1"/>
          </a:solidFill>
          <a:ln w="9525">
            <a:noFill/>
            <a:miter lim="800000"/>
            <a:headEnd/>
            <a:tailEnd/>
          </a:ln>
        </p:spPr>
        <p:txBody>
          <a:bodyPr wrap="none" anchor="ctr"/>
          <a:lstStyle/>
          <a:p>
            <a:endParaRPr lang="en-US" altLang="en-US"/>
          </a:p>
        </p:txBody>
      </p:sp>
      <p:sp>
        <p:nvSpPr>
          <p:cNvPr id="25" name="Rectangle 22"/>
          <p:cNvSpPr>
            <a:spLocks noChangeArrowheads="1"/>
          </p:cNvSpPr>
          <p:nvPr/>
        </p:nvSpPr>
        <p:spPr bwMode="auto">
          <a:xfrm>
            <a:off x="5181600" y="2362200"/>
            <a:ext cx="1524000" cy="2514600"/>
          </a:xfrm>
          <a:prstGeom prst="rect">
            <a:avLst/>
          </a:prstGeom>
          <a:solidFill>
            <a:srgbClr val="003366">
              <a:alpha val="50195"/>
            </a:srgbClr>
          </a:solidFill>
          <a:ln w="38100">
            <a:solidFill>
              <a:schemeClr val="tx1"/>
            </a:solidFill>
            <a:miter lim="800000"/>
            <a:headEnd/>
            <a:tailEnd/>
          </a:ln>
        </p:spPr>
        <p:txBody>
          <a:bodyPr wrap="none" anchor="ctr"/>
          <a:lstStyle/>
          <a:p>
            <a:endParaRPr lang="en-US" altLang="en-US"/>
          </a:p>
        </p:txBody>
      </p:sp>
      <p:sp>
        <p:nvSpPr>
          <p:cNvPr id="26" name="Line 8"/>
          <p:cNvSpPr>
            <a:spLocks noChangeShapeType="1"/>
          </p:cNvSpPr>
          <p:nvPr/>
        </p:nvSpPr>
        <p:spPr bwMode="auto">
          <a:xfrm>
            <a:off x="3200400" y="3276600"/>
            <a:ext cx="2514600" cy="0"/>
          </a:xfrm>
          <a:prstGeom prst="line">
            <a:avLst/>
          </a:prstGeom>
          <a:noFill/>
          <a:ln w="9525">
            <a:solidFill>
              <a:schemeClr val="tx1"/>
            </a:solidFill>
            <a:round/>
            <a:headEnd/>
            <a:tailEnd type="triangle" w="lg" len="lg"/>
          </a:ln>
        </p:spPr>
        <p:txBody>
          <a:bodyPr/>
          <a:lstStyle/>
          <a:p>
            <a:endParaRPr lang="zh-CN" altLang="en-US"/>
          </a:p>
        </p:txBody>
      </p:sp>
      <p:sp>
        <p:nvSpPr>
          <p:cNvPr id="27" name="Text Box 16"/>
          <p:cNvSpPr txBox="1">
            <a:spLocks noChangeArrowheads="1"/>
          </p:cNvSpPr>
          <p:nvPr/>
        </p:nvSpPr>
        <p:spPr bwMode="auto">
          <a:xfrm>
            <a:off x="2590800" y="4343400"/>
            <a:ext cx="1447800" cy="366713"/>
          </a:xfrm>
          <a:prstGeom prst="rect">
            <a:avLst/>
          </a:prstGeom>
          <a:noFill/>
          <a:ln w="9525">
            <a:noFill/>
            <a:miter lim="800000"/>
            <a:headEnd/>
            <a:tailEnd/>
          </a:ln>
        </p:spPr>
        <p:txBody>
          <a:bodyPr>
            <a:spAutoFit/>
          </a:bodyPr>
          <a:lstStyle/>
          <a:p>
            <a:pPr>
              <a:spcBef>
                <a:spcPct val="50000"/>
              </a:spcBef>
              <a:buNone/>
            </a:pPr>
            <a:r>
              <a:rPr lang="en-US" altLang="en-US" b="1">
                <a:solidFill>
                  <a:schemeClr val="tx1"/>
                </a:solidFill>
                <a:latin typeface="Arial" pitchFamily="34" charset="0"/>
              </a:rPr>
              <a:t>sub-panels</a:t>
            </a:r>
          </a:p>
        </p:txBody>
      </p:sp>
      <p:sp>
        <p:nvSpPr>
          <p:cNvPr id="28" name="Line 17"/>
          <p:cNvSpPr>
            <a:spLocks noChangeShapeType="1"/>
          </p:cNvSpPr>
          <p:nvPr/>
        </p:nvSpPr>
        <p:spPr bwMode="auto">
          <a:xfrm>
            <a:off x="3886200" y="4495800"/>
            <a:ext cx="1447800" cy="0"/>
          </a:xfrm>
          <a:prstGeom prst="line">
            <a:avLst/>
          </a:prstGeom>
          <a:noFill/>
          <a:ln w="9525">
            <a:solidFill>
              <a:schemeClr val="tx1"/>
            </a:solidFill>
            <a:round/>
            <a:headEnd/>
            <a:tailEnd type="triangle" w="med" len="med"/>
          </a:ln>
        </p:spPr>
        <p:txBody>
          <a:bodyPr/>
          <a:lstStyle/>
          <a:p>
            <a:endParaRPr lang="zh-CN" altLang="en-US"/>
          </a:p>
        </p:txBody>
      </p:sp>
      <p:sp>
        <p:nvSpPr>
          <p:cNvPr id="29" name="Line 18"/>
          <p:cNvSpPr>
            <a:spLocks noChangeShapeType="1"/>
          </p:cNvSpPr>
          <p:nvPr/>
        </p:nvSpPr>
        <p:spPr bwMode="auto">
          <a:xfrm>
            <a:off x="3886200" y="4495800"/>
            <a:ext cx="2057400" cy="228600"/>
          </a:xfrm>
          <a:prstGeom prst="line">
            <a:avLst/>
          </a:prstGeom>
          <a:noFill/>
          <a:ln w="9525">
            <a:solidFill>
              <a:schemeClr val="tx1"/>
            </a:solidFill>
            <a:round/>
            <a:headEnd/>
            <a:tailEnd type="triangle" w="med" len="med"/>
          </a:ln>
        </p:spPr>
        <p:txBody>
          <a:bodyPr/>
          <a:lstStyle/>
          <a:p>
            <a:endParaRPr lang="zh-CN" altLang="en-US"/>
          </a:p>
        </p:txBody>
      </p:sp>
      <p:sp>
        <p:nvSpPr>
          <p:cNvPr id="30" name="Line 19"/>
          <p:cNvSpPr>
            <a:spLocks noChangeShapeType="1"/>
          </p:cNvSpPr>
          <p:nvPr/>
        </p:nvSpPr>
        <p:spPr bwMode="auto">
          <a:xfrm flipV="1">
            <a:off x="3886200" y="3962400"/>
            <a:ext cx="1524000" cy="533400"/>
          </a:xfrm>
          <a:prstGeom prst="line">
            <a:avLst/>
          </a:prstGeom>
          <a:noFill/>
          <a:ln w="9525">
            <a:solidFill>
              <a:schemeClr val="tx1"/>
            </a:solidFill>
            <a:round/>
            <a:headEnd/>
            <a:tailEnd type="triangle" w="med" len="med"/>
          </a:ln>
        </p:spPr>
        <p:txBody>
          <a:bodyPr/>
          <a:lstStyle/>
          <a:p>
            <a:endParaRPr lang="zh-CN" altLang="en-US"/>
          </a:p>
        </p:txBody>
      </p:sp>
      <p:sp>
        <p:nvSpPr>
          <p:cNvPr id="31" name="Line 20"/>
          <p:cNvSpPr>
            <a:spLocks noChangeShapeType="1"/>
          </p:cNvSpPr>
          <p:nvPr/>
        </p:nvSpPr>
        <p:spPr bwMode="auto">
          <a:xfrm flipV="1">
            <a:off x="3886200" y="4038600"/>
            <a:ext cx="2057400" cy="457200"/>
          </a:xfrm>
          <a:prstGeom prst="line">
            <a:avLst/>
          </a:prstGeom>
          <a:noFill/>
          <a:ln w="9525">
            <a:solidFill>
              <a:schemeClr val="tx1"/>
            </a:solidFill>
            <a:round/>
            <a:headEnd/>
            <a:tailEnd type="triangl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fade">
                                      <p:cBhvr>
                                        <p:cTn id="12" dur="500"/>
                                        <p:tgtEl>
                                          <p:spTgt spid="18">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strVal val="#ppt_w*0.70"/>
                                          </p:val>
                                        </p:tav>
                                        <p:tav tm="100000">
                                          <p:val>
                                            <p:strVal val="#ppt_w"/>
                                          </p:val>
                                        </p:tav>
                                      </p:tavLst>
                                    </p:anim>
                                    <p:anim calcmode="lin" valueType="num">
                                      <p:cBhvr>
                                        <p:cTn id="23" dur="500" fill="hold"/>
                                        <p:tgtEl>
                                          <p:spTgt spid="20"/>
                                        </p:tgtEl>
                                        <p:attrNameLst>
                                          <p:attrName>ppt_h</p:attrName>
                                        </p:attrNameLst>
                                      </p:cBhvr>
                                      <p:tavLst>
                                        <p:tav tm="0">
                                          <p:val>
                                            <p:strVal val="#ppt_h"/>
                                          </p:val>
                                        </p:tav>
                                        <p:tav tm="100000">
                                          <p:val>
                                            <p:strVal val="#ppt_h"/>
                                          </p:val>
                                        </p:tav>
                                      </p:tavLst>
                                    </p:anim>
                                    <p:animEffect transition="in" filter="fade">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8">
                                            <p:txEl>
                                              <p:pRg st="2" end="2"/>
                                            </p:txEl>
                                          </p:spTgt>
                                        </p:tgtEl>
                                        <p:attrNameLst>
                                          <p:attrName>style.visibility</p:attrName>
                                        </p:attrNameLst>
                                      </p:cBhvr>
                                      <p:to>
                                        <p:strVal val="visible"/>
                                      </p:to>
                                    </p:set>
                                    <p:animEffect transition="in" filter="fade">
                                      <p:cBhvr>
                                        <p:cTn id="29" dur="500"/>
                                        <p:tgtEl>
                                          <p:spTgt spid="18">
                                            <p:txEl>
                                              <p:pRg st="2" end="2"/>
                                            </p:txEl>
                                          </p:spTgt>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par>
                                <p:cTn id="34" presetID="1" presetClass="emph" presetSubtype="2" fill="hold" nodeType="withEffect">
                                  <p:stCondLst>
                                    <p:cond delay="0"/>
                                  </p:stCondLst>
                                  <p:childTnLst>
                                    <p:animClr clrSpc="rgb" dir="cw">
                                      <p:cBhvr>
                                        <p:cTn id="35" dur="500" fill="hold"/>
                                        <p:tgtEl>
                                          <p:spTgt spid="23"/>
                                        </p:tgtEl>
                                        <p:attrNameLst>
                                          <p:attrName>fillcolor</p:attrName>
                                        </p:attrNameLst>
                                      </p:cBhvr>
                                      <p:to>
                                        <a:schemeClr val="accent2"/>
                                      </p:to>
                                    </p:animClr>
                                    <p:set>
                                      <p:cBhvr>
                                        <p:cTn id="36" dur="500" fill="hold"/>
                                        <p:tgtEl>
                                          <p:spTgt spid="23"/>
                                        </p:tgtEl>
                                        <p:attrNameLst>
                                          <p:attrName>fill.type</p:attrName>
                                        </p:attrNameLst>
                                      </p:cBhvr>
                                      <p:to>
                                        <p:strVal val="solid"/>
                                      </p:to>
                                    </p:set>
                                    <p:set>
                                      <p:cBhvr>
                                        <p:cTn id="37" dur="500" fill="hold"/>
                                        <p:tgtEl>
                                          <p:spTgt spid="23"/>
                                        </p:tgtEl>
                                        <p:attrNameLst>
                                          <p:attrName>fill.on</p:attrName>
                                        </p:attrNameLst>
                                      </p:cBhvr>
                                      <p:to>
                                        <p:strVal val="true"/>
                                      </p:to>
                                    </p:set>
                                  </p:childTnLst>
                                </p:cTn>
                              </p:par>
                              <p:par>
                                <p:cTn id="38" presetID="55" presetClass="entr" presetSubtype="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p:cTn id="40" dur="500" fill="hold"/>
                                        <p:tgtEl>
                                          <p:spTgt spid="26"/>
                                        </p:tgtEl>
                                        <p:attrNameLst>
                                          <p:attrName>ppt_w</p:attrName>
                                        </p:attrNameLst>
                                      </p:cBhvr>
                                      <p:tavLst>
                                        <p:tav tm="0">
                                          <p:val>
                                            <p:strVal val="#ppt_w*0.70"/>
                                          </p:val>
                                        </p:tav>
                                        <p:tav tm="100000">
                                          <p:val>
                                            <p:strVal val="#ppt_w"/>
                                          </p:val>
                                        </p:tav>
                                      </p:tavLst>
                                    </p:anim>
                                    <p:anim calcmode="lin" valueType="num">
                                      <p:cBhvr>
                                        <p:cTn id="41" dur="500" fill="hold"/>
                                        <p:tgtEl>
                                          <p:spTgt spid="26"/>
                                        </p:tgtEl>
                                        <p:attrNameLst>
                                          <p:attrName>ppt_h</p:attrName>
                                        </p:attrNameLst>
                                      </p:cBhvr>
                                      <p:tavLst>
                                        <p:tav tm="0">
                                          <p:val>
                                            <p:strVal val="#ppt_h"/>
                                          </p:val>
                                        </p:tav>
                                        <p:tav tm="100000">
                                          <p:val>
                                            <p:strVal val="#ppt_h"/>
                                          </p:val>
                                        </p:tav>
                                      </p:tavLst>
                                    </p:anim>
                                    <p:animEffect transition="in" filter="fade">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8">
                                            <p:txEl>
                                              <p:pRg st="9" end="9"/>
                                            </p:txEl>
                                          </p:spTgt>
                                        </p:tgtEl>
                                        <p:attrNameLst>
                                          <p:attrName>style.visibility</p:attrName>
                                        </p:attrNameLst>
                                      </p:cBhvr>
                                      <p:to>
                                        <p:strVal val="visible"/>
                                      </p:to>
                                    </p:set>
                                    <p:animEffect transition="in" filter="fade">
                                      <p:cBhvr>
                                        <p:cTn id="47" dur="500"/>
                                        <p:tgtEl>
                                          <p:spTgt spid="18">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8">
                                            <p:txEl>
                                              <p:pRg st="10" end="10"/>
                                            </p:txEl>
                                          </p:spTgt>
                                        </p:tgtEl>
                                        <p:attrNameLst>
                                          <p:attrName>style.visibility</p:attrName>
                                        </p:attrNameLst>
                                      </p:cBhvr>
                                      <p:to>
                                        <p:strVal val="visible"/>
                                      </p:to>
                                    </p:set>
                                    <p:animEffect transition="in" filter="fade">
                                      <p:cBhvr>
                                        <p:cTn id="52" dur="500"/>
                                        <p:tgtEl>
                                          <p:spTgt spid="18">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8">
                                            <p:txEl>
                                              <p:pRg st="11" end="11"/>
                                            </p:txEl>
                                          </p:spTgt>
                                        </p:tgtEl>
                                        <p:attrNameLst>
                                          <p:attrName>style.visibility</p:attrName>
                                        </p:attrNameLst>
                                      </p:cBhvr>
                                      <p:to>
                                        <p:strVal val="visible"/>
                                      </p:to>
                                    </p:set>
                                    <p:animEffect transition="in" filter="fade">
                                      <p:cBhvr>
                                        <p:cTn id="57" dur="500"/>
                                        <p:tgtEl>
                                          <p:spTgt spid="18">
                                            <p:txEl>
                                              <p:pRg st="11" end="11"/>
                                            </p:txEl>
                                          </p:spTgt>
                                        </p:tgtEl>
                                      </p:cBhvr>
                                    </p:animEffect>
                                  </p:childTnLst>
                                </p:cTn>
                              </p:par>
                              <p:par>
                                <p:cTn id="58" presetID="1"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childTnLst>
                                </p:cTn>
                              </p:par>
                              <p:par>
                                <p:cTn id="60" presetID="10" presetClass="entr" presetSubtype="0" fill="hold" grpId="0" nodeType="with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fade">
                                      <p:cBhvr>
                                        <p:cTn id="62" dur="1000"/>
                                        <p:tgtEl>
                                          <p:spTgt spid="25"/>
                                        </p:tgtEl>
                                      </p:cBhvr>
                                    </p:animEffect>
                                  </p:childTnLst>
                                </p:cTn>
                              </p:par>
                              <p:par>
                                <p:cTn id="63" presetID="10" presetClass="exit" presetSubtype="0" fill="hold" grpId="0" nodeType="withEffect">
                                  <p:stCondLst>
                                    <p:cond delay="0"/>
                                  </p:stCondLst>
                                  <p:childTnLst>
                                    <p:animEffect transition="out" filter="fade">
                                      <p:cBhvr>
                                        <p:cTn id="64" dur="1000"/>
                                        <p:tgtEl>
                                          <p:spTgt spid="23"/>
                                        </p:tgtEl>
                                      </p:cBhvr>
                                    </p:animEffect>
                                    <p:set>
                                      <p:cBhvr>
                                        <p:cTn id="65" dur="1" fill="hold">
                                          <p:stCondLst>
                                            <p:cond delay="999"/>
                                          </p:stCondLst>
                                        </p:cTn>
                                        <p:tgtEl>
                                          <p:spTgt spid="23"/>
                                        </p:tgtEl>
                                        <p:attrNameLst>
                                          <p:attrName>style.visibility</p:attrName>
                                        </p:attrNameLst>
                                      </p:cBhvr>
                                      <p:to>
                                        <p:strVal val="hidden"/>
                                      </p:to>
                                    </p:set>
                                  </p:childTnLst>
                                </p:cTn>
                              </p:par>
                            </p:childTnLst>
                          </p:cTn>
                        </p:par>
                        <p:par>
                          <p:cTn id="66" fill="hold">
                            <p:stCondLst>
                              <p:cond delay="1000"/>
                            </p:stCondLst>
                            <p:childTnLst>
                              <p:par>
                                <p:cTn id="67" presetID="2" presetClass="entr" presetSubtype="8" fill="hold" grpId="0" nodeType="afterEffect">
                                  <p:stCondLst>
                                    <p:cond delay="0"/>
                                  </p:stCondLst>
                                  <p:childTnLst>
                                    <p:set>
                                      <p:cBhvr>
                                        <p:cTn id="68" dur="1" fill="hold">
                                          <p:stCondLst>
                                            <p:cond delay="0"/>
                                          </p:stCondLst>
                                        </p:cTn>
                                        <p:tgtEl>
                                          <p:spTgt spid="27"/>
                                        </p:tgtEl>
                                        <p:attrNameLst>
                                          <p:attrName>style.visibility</p:attrName>
                                        </p:attrNameLst>
                                      </p:cBhvr>
                                      <p:to>
                                        <p:strVal val="visible"/>
                                      </p:to>
                                    </p:set>
                                    <p:anim calcmode="lin" valueType="num">
                                      <p:cBhvr additive="base">
                                        <p:cTn id="69" dur="500" fill="hold"/>
                                        <p:tgtEl>
                                          <p:spTgt spid="27"/>
                                        </p:tgtEl>
                                        <p:attrNameLst>
                                          <p:attrName>ppt_x</p:attrName>
                                        </p:attrNameLst>
                                      </p:cBhvr>
                                      <p:tavLst>
                                        <p:tav tm="0">
                                          <p:val>
                                            <p:strVal val="0-#ppt_w/2"/>
                                          </p:val>
                                        </p:tav>
                                        <p:tav tm="100000">
                                          <p:val>
                                            <p:strVal val="#ppt_x"/>
                                          </p:val>
                                        </p:tav>
                                      </p:tavLst>
                                    </p:anim>
                                    <p:anim calcmode="lin" valueType="num">
                                      <p:cBhvr additive="base">
                                        <p:cTn id="70" dur="500" fill="hold"/>
                                        <p:tgtEl>
                                          <p:spTgt spid="27"/>
                                        </p:tgtEl>
                                        <p:attrNameLst>
                                          <p:attrName>ppt_y</p:attrName>
                                        </p:attrNameLst>
                                      </p:cBhvr>
                                      <p:tavLst>
                                        <p:tav tm="0">
                                          <p:val>
                                            <p:strVal val="#ppt_y"/>
                                          </p:val>
                                        </p:tav>
                                        <p:tav tm="100000">
                                          <p:val>
                                            <p:strVal val="#ppt_y"/>
                                          </p:val>
                                        </p:tav>
                                      </p:tavLst>
                                    </p:anim>
                                  </p:childTnLst>
                                </p:cTn>
                              </p:par>
                            </p:childTnLst>
                          </p:cTn>
                        </p:par>
                        <p:par>
                          <p:cTn id="71" fill="hold">
                            <p:stCondLst>
                              <p:cond delay="1500"/>
                            </p:stCondLst>
                            <p:childTnLst>
                              <p:par>
                                <p:cTn id="72" presetID="10" presetClass="entr" presetSubtype="0" fill="hold" grpId="0" nodeType="after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fade">
                                      <p:cBhvr>
                                        <p:cTn id="74" dur="500"/>
                                        <p:tgtEl>
                                          <p:spTgt spid="30"/>
                                        </p:tgtEl>
                                      </p:cBhvr>
                                    </p:animEffect>
                                  </p:childTnLst>
                                </p:cTn>
                              </p:par>
                            </p:childTnLst>
                          </p:cTn>
                        </p:par>
                        <p:par>
                          <p:cTn id="75" fill="hold">
                            <p:stCondLst>
                              <p:cond delay="2000"/>
                            </p:stCondLst>
                            <p:childTnLst>
                              <p:par>
                                <p:cTn id="76" presetID="10" presetClass="entr" presetSubtype="0" fill="hold" grpId="0" nodeType="after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fade">
                                      <p:cBhvr>
                                        <p:cTn id="78" dur="500"/>
                                        <p:tgtEl>
                                          <p:spTgt spid="31"/>
                                        </p:tgtEl>
                                      </p:cBhvr>
                                    </p:animEffect>
                                  </p:childTnLst>
                                </p:cTn>
                              </p:par>
                            </p:childTnLst>
                          </p:cTn>
                        </p:par>
                        <p:par>
                          <p:cTn id="79" fill="hold">
                            <p:stCondLst>
                              <p:cond delay="25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3000"/>
                            </p:stCondLst>
                            <p:childTnLst>
                              <p:par>
                                <p:cTn id="84" presetID="10" presetClass="entr" presetSubtype="0" fill="hold" grpId="0" nodeType="afterEffect">
                                  <p:stCondLst>
                                    <p:cond delay="0"/>
                                  </p:stCondLst>
                                  <p:childTnLst>
                                    <p:set>
                                      <p:cBhvr>
                                        <p:cTn id="85" dur="1" fill="hold">
                                          <p:stCondLst>
                                            <p:cond delay="0"/>
                                          </p:stCondLst>
                                        </p:cTn>
                                        <p:tgtEl>
                                          <p:spTgt spid="29"/>
                                        </p:tgtEl>
                                        <p:attrNameLst>
                                          <p:attrName>style.visibility</p:attrName>
                                        </p:attrNameLst>
                                      </p:cBhvr>
                                      <p:to>
                                        <p:strVal val="visible"/>
                                      </p:to>
                                    </p:set>
                                    <p:animEffect transition="in" filter="fade">
                                      <p:cBhvr>
                                        <p:cTn id="8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2" grpId="0"/>
      <p:bldP spid="23" grpId="0" animBg="1"/>
      <p:bldP spid="24" grpId="0" animBg="1"/>
      <p:bldP spid="25" grpId="0" animBg="1"/>
      <p:bldP spid="26" grpId="0" animBg="1"/>
      <p:bldP spid="27" grpId="0"/>
      <p:bldP spid="28" grpId="0" animBg="1"/>
      <p:bldP spid="29" grpId="0" animBg="1"/>
      <p:bldP spid="30" grpId="0" animBg="1"/>
      <p:bldP spid="3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33</a:t>
            </a:fld>
            <a:endParaRPr lang="en-US" altLang="zh-CN" dirty="0"/>
          </a:p>
        </p:txBody>
      </p:sp>
      <p:sp>
        <p:nvSpPr>
          <p:cNvPr id="6" name="标题 5"/>
          <p:cNvSpPr>
            <a:spLocks noGrp="1"/>
          </p:cNvSpPr>
          <p:nvPr>
            <p:ph type="title"/>
          </p:nvPr>
        </p:nvSpPr>
        <p:spPr/>
        <p:txBody>
          <a:bodyPr/>
          <a:lstStyle/>
          <a:p>
            <a:r>
              <a:rPr lang="zh-CN" altLang="en-US" smtClean="0"/>
              <a:t>在</a:t>
            </a:r>
            <a:r>
              <a:rPr lang="en-US" altLang="zh-CN" smtClean="0">
                <a:latin typeface="Times New Roman" pitchFamily="18" charset="0"/>
                <a:cs typeface="Times New Roman" pitchFamily="18" charset="0"/>
              </a:rPr>
              <a:t>Panel</a:t>
            </a:r>
            <a:r>
              <a:rPr lang="zh-CN" altLang="en-US" smtClean="0"/>
              <a:t>上画图</a:t>
            </a:r>
            <a:endParaRPr lang="zh-CN" altLang="en-US"/>
          </a:p>
        </p:txBody>
      </p:sp>
      <p:sp>
        <p:nvSpPr>
          <p:cNvPr id="7" name="TextBox 6"/>
          <p:cNvSpPr txBox="1"/>
          <p:nvPr/>
        </p:nvSpPr>
        <p:spPr>
          <a:xfrm>
            <a:off x="457200" y="1143000"/>
            <a:ext cx="8153400" cy="5632311"/>
          </a:xfrm>
          <a:prstGeom prst="rect">
            <a:avLst/>
          </a:prstGeom>
          <a:noFill/>
          <a:ln>
            <a:solidFill>
              <a:schemeClr val="tx1"/>
            </a:solidFill>
          </a:ln>
        </p:spPr>
        <p:txBody>
          <a:bodyPr wrap="square" rtlCol="0">
            <a:spAutoFit/>
          </a:bodyPr>
          <a:lstStyle/>
          <a:p>
            <a:pPr>
              <a:spcBef>
                <a:spcPts val="0"/>
              </a:spcBef>
              <a:buNone/>
            </a:pPr>
            <a:r>
              <a:rPr lang="en-US" altLang="zh-CN" sz="2000" b="1" smtClean="0">
                <a:latin typeface="Courier New" pitchFamily="49" charset="0"/>
                <a:cs typeface="Courier New" pitchFamily="49" charset="0"/>
              </a:rPr>
              <a:t>import javax.swing.*;</a:t>
            </a:r>
          </a:p>
          <a:p>
            <a:pPr>
              <a:spcBef>
                <a:spcPts val="0"/>
              </a:spcBef>
              <a:buNone/>
            </a:pPr>
            <a:r>
              <a:rPr lang="en-US" altLang="zh-CN" sz="2000" b="1" smtClean="0">
                <a:latin typeface="Courier New" pitchFamily="49" charset="0"/>
                <a:cs typeface="Courier New" pitchFamily="49" charset="0"/>
              </a:rPr>
              <a:t>import java.awt.*;</a:t>
            </a:r>
          </a:p>
          <a:p>
            <a:pPr>
              <a:spcBef>
                <a:spcPts val="0"/>
              </a:spcBef>
              <a:buNone/>
            </a:pPr>
            <a:r>
              <a:rPr lang="en-US" altLang="zh-CN" sz="2000" b="1" smtClean="0">
                <a:latin typeface="Courier New" pitchFamily="49" charset="0"/>
                <a:cs typeface="Courier New" pitchFamily="49" charset="0"/>
              </a:rPr>
              <a:t>public class PaintPanel {       </a:t>
            </a:r>
          </a:p>
          <a:p>
            <a:pPr>
              <a:spcBef>
                <a:spcPts val="0"/>
              </a:spcBef>
              <a:buNone/>
            </a:pPr>
            <a:r>
              <a:rPr lang="en-US" altLang="zh-CN" sz="2000" b="1" smtClean="0">
                <a:latin typeface="Courier New" pitchFamily="49" charset="0"/>
                <a:cs typeface="Courier New" pitchFamily="49" charset="0"/>
              </a:rPr>
              <a:t>    public static void main(String[] args) { </a:t>
            </a:r>
          </a:p>
          <a:p>
            <a:pPr>
              <a:spcBef>
                <a:spcPts val="0"/>
              </a:spcBef>
              <a:buNone/>
            </a:pPr>
            <a:r>
              <a:rPr lang="en-US" altLang="zh-CN" sz="2000" b="1" smtClean="0">
                <a:latin typeface="Courier New" pitchFamily="49" charset="0"/>
                <a:cs typeface="Courier New" pitchFamily="49" charset="0"/>
              </a:rPr>
              <a:t>        JFrame f = new JFrame();</a:t>
            </a:r>
          </a:p>
          <a:p>
            <a:pPr>
              <a:spcBef>
                <a:spcPts val="0"/>
              </a:spcBef>
              <a:buNone/>
            </a:pPr>
            <a:r>
              <a:rPr lang="en-US" altLang="zh-CN" sz="2000" b="1" smtClean="0">
                <a:latin typeface="Courier New" pitchFamily="49" charset="0"/>
                <a:cs typeface="Courier New" pitchFamily="49" charset="0"/>
              </a:rPr>
              <a:t>        f.setTitle("Drawing Graphics on Panel");</a:t>
            </a:r>
          </a:p>
          <a:p>
            <a:pPr>
              <a:spcBef>
                <a:spcPts val="0"/>
              </a:spcBef>
              <a:buNone/>
            </a:pPr>
            <a:r>
              <a:rPr lang="en-US" altLang="zh-CN" sz="2000" b="1" smtClean="0">
                <a:latin typeface="Courier New" pitchFamily="49" charset="0"/>
                <a:cs typeface="Courier New" pitchFamily="49" charset="0"/>
              </a:rPr>
              <a:t>        f.setBounds(100,50,300,300);</a:t>
            </a:r>
          </a:p>
          <a:p>
            <a:pPr>
              <a:spcBef>
                <a:spcPts val="0"/>
              </a:spcBef>
              <a:buNone/>
            </a:pPr>
            <a:r>
              <a:rPr lang="en-US" altLang="zh-CN" sz="2000" b="1" smtClean="0">
                <a:latin typeface="Courier New" pitchFamily="49" charset="0"/>
                <a:cs typeface="Courier New" pitchFamily="49" charset="0"/>
              </a:rPr>
              <a:t>        </a:t>
            </a:r>
            <a:r>
              <a:rPr lang="en-US" altLang="zh-CN" b="1" smtClean="0">
                <a:latin typeface="Courier New" pitchFamily="49" charset="0"/>
                <a:cs typeface="Courier New" pitchFamily="49" charset="0"/>
              </a:rPr>
              <a:t>f.setDefaultCloseOperation(JFrame.EXIT_ON_CLOSE);</a:t>
            </a:r>
          </a:p>
          <a:p>
            <a:pPr>
              <a:spcBef>
                <a:spcPts val="0"/>
              </a:spcBef>
              <a:buNone/>
            </a:pPr>
            <a:r>
              <a:rPr lang="en-US" altLang="zh-CN" sz="2000" b="1" smtClean="0">
                <a:latin typeface="Courier New" pitchFamily="49" charset="0"/>
                <a:cs typeface="Courier New" pitchFamily="49" charset="0"/>
              </a:rPr>
              <a:t>        f.setContentPane(new MyPanel());</a:t>
            </a:r>
          </a:p>
          <a:p>
            <a:pPr>
              <a:spcBef>
                <a:spcPts val="0"/>
              </a:spcBef>
              <a:buNone/>
            </a:pPr>
            <a:r>
              <a:rPr lang="en-US" altLang="zh-CN" sz="2000" b="1" smtClean="0">
                <a:latin typeface="Courier New" pitchFamily="49" charset="0"/>
                <a:cs typeface="Courier New" pitchFamily="49" charset="0"/>
              </a:rPr>
              <a:t>        f.setVisible(true);        </a:t>
            </a:r>
          </a:p>
          <a:p>
            <a:pPr>
              <a:spcBef>
                <a:spcPts val="0"/>
              </a:spcBef>
              <a:buNone/>
            </a:pPr>
            <a:r>
              <a:rPr lang="en-US" altLang="zh-CN" sz="2000" b="1" smtClean="0">
                <a:latin typeface="Courier New" pitchFamily="49" charset="0"/>
                <a:cs typeface="Courier New" pitchFamily="49" charset="0"/>
              </a:rPr>
              <a:t>    }</a:t>
            </a:r>
          </a:p>
          <a:p>
            <a:pPr>
              <a:spcBef>
                <a:spcPts val="0"/>
              </a:spcBef>
              <a:buNone/>
            </a:pPr>
            <a:r>
              <a:rPr lang="en-US" altLang="zh-CN" sz="2000" b="1" smtClean="0">
                <a:latin typeface="Courier New" pitchFamily="49" charset="0"/>
                <a:cs typeface="Courier New" pitchFamily="49" charset="0"/>
              </a:rPr>
              <a:t>}</a:t>
            </a:r>
          </a:p>
          <a:p>
            <a:pPr>
              <a:spcBef>
                <a:spcPts val="0"/>
              </a:spcBef>
              <a:buNone/>
            </a:pPr>
            <a:r>
              <a:rPr lang="en-US" altLang="zh-CN" sz="2000" b="1" smtClean="0">
                <a:latin typeface="Courier New" pitchFamily="49" charset="0"/>
                <a:cs typeface="Courier New" pitchFamily="49" charset="0"/>
              </a:rPr>
              <a:t>class MyPanel extends JPanel{</a:t>
            </a:r>
          </a:p>
          <a:p>
            <a:pPr>
              <a:spcBef>
                <a:spcPts val="0"/>
              </a:spcBef>
              <a:buNone/>
            </a:pPr>
            <a:r>
              <a:rPr lang="en-US" altLang="zh-CN" sz="2000" b="1" smtClean="0">
                <a:latin typeface="Courier New" pitchFamily="49" charset="0"/>
                <a:cs typeface="Courier New" pitchFamily="49" charset="0"/>
              </a:rPr>
              <a:t>    public void paint(Graphics g) {</a:t>
            </a:r>
          </a:p>
          <a:p>
            <a:pPr>
              <a:spcBef>
                <a:spcPts val="0"/>
              </a:spcBef>
              <a:buNone/>
            </a:pPr>
            <a:r>
              <a:rPr lang="en-US" altLang="zh-CN" sz="2000" b="1" smtClean="0">
                <a:latin typeface="Courier New" pitchFamily="49" charset="0"/>
                <a:cs typeface="Courier New" pitchFamily="49" charset="0"/>
              </a:rPr>
              <a:t>        g.setColor(Color.GREEN);</a:t>
            </a:r>
          </a:p>
          <a:p>
            <a:pPr>
              <a:spcBef>
                <a:spcPts val="0"/>
              </a:spcBef>
              <a:buNone/>
            </a:pPr>
            <a:r>
              <a:rPr lang="en-US" altLang="zh-CN" sz="2000" b="1" smtClean="0">
                <a:latin typeface="Courier New" pitchFamily="49" charset="0"/>
                <a:cs typeface="Courier New" pitchFamily="49" charset="0"/>
              </a:rPr>
              <a:t>        g.fillOval(20, 20, 100, 100);</a:t>
            </a:r>
          </a:p>
          <a:p>
            <a:pPr>
              <a:spcBef>
                <a:spcPts val="0"/>
              </a:spcBef>
              <a:buNone/>
            </a:pPr>
            <a:r>
              <a:rPr lang="en-US" altLang="zh-CN" sz="2000" b="1" smtClean="0">
                <a:latin typeface="Courier New" pitchFamily="49" charset="0"/>
                <a:cs typeface="Courier New" pitchFamily="49" charset="0"/>
              </a:rPr>
              <a:t>    }</a:t>
            </a:r>
          </a:p>
          <a:p>
            <a:pPr>
              <a:spcBef>
                <a:spcPts val="0"/>
              </a:spcBef>
              <a:buNone/>
            </a:pPr>
            <a:r>
              <a:rPr lang="en-US" altLang="zh-CN" sz="2000" b="1" smtClean="0">
                <a:latin typeface="Courier New" pitchFamily="49" charset="0"/>
                <a:cs typeface="Courier New" pitchFamily="49" charset="0"/>
              </a:rPr>
              <a:t>}</a:t>
            </a:r>
          </a:p>
        </p:txBody>
      </p:sp>
      <p:pic>
        <p:nvPicPr>
          <p:cNvPr id="8" name="图片 7" descr="无标题.jpg"/>
          <p:cNvPicPr>
            <a:picLocks noChangeAspect="1"/>
          </p:cNvPicPr>
          <p:nvPr/>
        </p:nvPicPr>
        <p:blipFill>
          <a:blip r:embed="rId2" cstate="print"/>
          <a:stretch>
            <a:fillRect/>
          </a:stretch>
        </p:blipFill>
        <p:spPr>
          <a:xfrm>
            <a:off x="6096000" y="3943350"/>
            <a:ext cx="2857500" cy="28384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3</a:t>
            </a:r>
            <a:r>
              <a:rPr lang="zh-CN" altLang="en-US" smtClean="0">
                <a:latin typeface="Times New Roman" pitchFamily="18" charset="0"/>
                <a:cs typeface="Times New Roman" pitchFamily="18" charset="0"/>
              </a:rPr>
              <a:t>、基本控件</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34</a:t>
            </a:fld>
            <a:endParaRPr lang="en-US" altLang="zh-CN" dirty="0"/>
          </a:p>
        </p:txBody>
      </p:sp>
      <p:pic>
        <p:nvPicPr>
          <p:cNvPr id="8" name="Picture 2"/>
          <p:cNvPicPr>
            <a:picLocks noGrp="1" noChangeAspect="1" noChangeArrowheads="1"/>
          </p:cNvPicPr>
          <p:nvPr>
            <p:ph sz="half" idx="4294967295"/>
          </p:nvPr>
        </p:nvPicPr>
        <p:blipFill>
          <a:blip r:embed="rId2" cstate="print"/>
          <a:srcRect/>
          <a:stretch>
            <a:fillRect/>
          </a:stretch>
        </p:blipFill>
        <p:spPr>
          <a:xfrm>
            <a:off x="914400" y="1219200"/>
            <a:ext cx="7028433" cy="5257800"/>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 </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35</a:t>
            </a:fld>
            <a:endParaRPr lang="en-US" altLang="zh-CN" dirty="0"/>
          </a:p>
        </p:txBody>
      </p:sp>
      <p:pic>
        <p:nvPicPr>
          <p:cNvPr id="5" name="Picture 4"/>
          <p:cNvPicPr>
            <a:picLocks noGrp="1" noChangeAspect="1" noChangeArrowheads="1"/>
          </p:cNvPicPr>
          <p:nvPr>
            <p:ph sz="half" idx="4294967295"/>
          </p:nvPr>
        </p:nvPicPr>
        <p:blipFill>
          <a:blip r:embed="rId2" cstate="print"/>
          <a:srcRect/>
          <a:stretch>
            <a:fillRect/>
          </a:stretch>
        </p:blipFill>
        <p:spPr>
          <a:xfrm>
            <a:off x="323850" y="2060575"/>
            <a:ext cx="8424863" cy="3105150"/>
          </a:xfr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基本的</a:t>
            </a:r>
            <a:r>
              <a:rPr lang="en-US" altLang="zh-CN" smtClean="0">
                <a:latin typeface="Times New Roman" pitchFamily="18" charset="0"/>
                <a:cs typeface="Times New Roman" pitchFamily="18" charset="0"/>
              </a:rPr>
              <a:t>GUI</a:t>
            </a:r>
            <a:r>
              <a:rPr lang="zh-CN" altLang="en-US" smtClean="0">
                <a:latin typeface="Times New Roman" pitchFamily="18" charset="0"/>
                <a:cs typeface="Times New Roman" pitchFamily="18" charset="0"/>
              </a:rPr>
              <a:t>组件</a:t>
            </a:r>
            <a:r>
              <a:rPr lang="en-US" altLang="zh-CN" smtClean="0">
                <a:latin typeface="Times New Roman" pitchFamily="18" charset="0"/>
                <a:cs typeface="Times New Roman" pitchFamily="18" charset="0"/>
              </a:rPr>
              <a:t> </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36</a:t>
            </a:fld>
            <a:endParaRPr lang="en-US" altLang="zh-CN" dirty="0"/>
          </a:p>
        </p:txBody>
      </p:sp>
      <p:sp>
        <p:nvSpPr>
          <p:cNvPr id="6" name="Rectangle 2"/>
          <p:cNvSpPr txBox="1">
            <a:spLocks noChangeArrowheads="1"/>
          </p:cNvSpPr>
          <p:nvPr/>
        </p:nvSpPr>
        <p:spPr bwMode="auto">
          <a:xfrm>
            <a:off x="847725" y="1371600"/>
            <a:ext cx="7991475" cy="5073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44500" marR="0" lvl="0" indent="-444500" algn="l" defTabSz="914400" rtl="0" eaLnBrk="1" fontAlgn="base" latinLnBrk="0" hangingPunct="1">
              <a:lnSpc>
                <a:spcPct val="100000"/>
              </a:lnSpc>
              <a:spcBef>
                <a:spcPct val="20000"/>
              </a:spcBef>
              <a:spcAft>
                <a:spcPct val="0"/>
              </a:spcAft>
              <a:buClrTx/>
              <a:buSzPct val="90000"/>
              <a:buFont typeface="Wingdings 2" pitchFamily="18" charset="2"/>
              <a:buChar char=""/>
              <a:tabLst/>
              <a:defRPr/>
            </a:pPr>
            <a:r>
              <a:rPr kumimoji="0" lang="en-US" altLang="zh-CN" sz="3200" b="1" i="0" u="none" strike="noStrike" kern="0" cap="none" spc="0" normalizeH="0" baseline="0" noProof="0" smtClean="0">
                <a:ln>
                  <a:noFill/>
                </a:ln>
                <a:solidFill>
                  <a:schemeClr val="tx1"/>
                </a:solidFill>
                <a:effectLst/>
                <a:uLnTx/>
                <a:uFillTx/>
                <a:latin typeface="AvantGarde" pitchFamily="34" charset="0"/>
                <a:ea typeface="宋体" pitchFamily="2" charset="-122"/>
                <a:cs typeface="+mn-cs"/>
              </a:rPr>
              <a:t>GUI</a:t>
            </a:r>
            <a:r>
              <a:rPr kumimoji="0" lang="zh-CN" altLang="en-US" sz="3200" b="1" i="0" u="none" strike="noStrike" kern="0" cap="none" spc="0" normalizeH="0" baseline="0" noProof="0" smtClean="0">
                <a:ln>
                  <a:noFill/>
                </a:ln>
                <a:solidFill>
                  <a:schemeClr val="tx1"/>
                </a:solidFill>
                <a:effectLst/>
                <a:uLnTx/>
                <a:uFillTx/>
                <a:latin typeface="AvantGarde" pitchFamily="34" charset="0"/>
                <a:ea typeface="宋体" pitchFamily="2" charset="-122"/>
                <a:cs typeface="+mn-cs"/>
              </a:rPr>
              <a:t>组件所对应的类</a:t>
            </a:r>
            <a:endParaRPr kumimoji="0" lang="en-US" altLang="zh-CN" sz="3200" b="1" i="0" u="none" strike="noStrike" kern="0" cap="none" spc="0" normalizeH="0" baseline="0" noProof="0" smtClean="0">
              <a:ln>
                <a:noFill/>
              </a:ln>
              <a:solidFill>
                <a:schemeClr val="tx1"/>
              </a:solidFill>
              <a:effectLst/>
              <a:uLnTx/>
              <a:uFillTx/>
              <a:latin typeface="AvantGarde" pitchFamily="34" charset="0"/>
              <a:ea typeface="宋体" pitchFamily="2" charset="-122"/>
              <a:cs typeface="+mn-cs"/>
            </a:endParaRPr>
          </a:p>
          <a:p>
            <a:pPr marL="901700" marR="0" lvl="1" indent="-444500" algn="l" defTabSz="914400" rtl="0" eaLnBrk="1" fontAlgn="base" latinLnBrk="0" hangingPunct="1">
              <a:lnSpc>
                <a:spcPct val="100000"/>
              </a:lnSpc>
              <a:spcBef>
                <a:spcPts val="800"/>
              </a:spcBef>
              <a:spcAft>
                <a:spcPct val="0"/>
              </a:spcAft>
              <a:buClrTx/>
              <a:buSzPct val="90000"/>
              <a:buFont typeface="Wingdings" pitchFamily="2" charset="2"/>
              <a:buChar char=""/>
              <a:tabLst/>
              <a:defRPr/>
            </a:pPr>
            <a:r>
              <a:rPr kumimoji="0" lang="en-US" altLang="zh-CN" sz="2800" b="1" i="0" u="none" strike="noStrike" kern="0" cap="none" spc="0" normalizeH="0" baseline="0" noProof="0" smtClean="0">
                <a:ln>
                  <a:noFill/>
                </a:ln>
                <a:solidFill>
                  <a:schemeClr val="tx1"/>
                </a:solidFill>
                <a:effectLst/>
                <a:uLnTx/>
                <a:uFillTx/>
                <a:latin typeface="Arial" pitchFamily="34" charset="0"/>
                <a:ea typeface="宋体" pitchFamily="2" charset="-122"/>
              </a:rPr>
              <a:t>JLabel </a:t>
            </a:r>
          </a:p>
          <a:p>
            <a:pPr marL="901700" marR="0" lvl="1" indent="-444500" algn="l" defTabSz="914400" rtl="0" eaLnBrk="1" fontAlgn="base" latinLnBrk="0" hangingPunct="1">
              <a:lnSpc>
                <a:spcPct val="100000"/>
              </a:lnSpc>
              <a:spcBef>
                <a:spcPts val="800"/>
              </a:spcBef>
              <a:spcAft>
                <a:spcPct val="0"/>
              </a:spcAft>
              <a:buClrTx/>
              <a:buSzPct val="90000"/>
              <a:buFont typeface="Wingdings" pitchFamily="2" charset="2"/>
              <a:buChar char=""/>
              <a:tabLst/>
              <a:defRPr/>
            </a:pPr>
            <a:r>
              <a:rPr kumimoji="0" lang="en-US" altLang="zh-CN" sz="2800" b="1" i="0" u="none" strike="noStrike" kern="0" cap="none" spc="0" normalizeH="0" baseline="0" noProof="0" smtClean="0">
                <a:ln>
                  <a:noFill/>
                </a:ln>
                <a:solidFill>
                  <a:schemeClr val="tx1"/>
                </a:solidFill>
                <a:effectLst/>
                <a:uLnTx/>
                <a:uFillTx/>
                <a:latin typeface="Arial" pitchFamily="34" charset="0"/>
                <a:ea typeface="宋体" pitchFamily="2" charset="-122"/>
              </a:rPr>
              <a:t>JTextField </a:t>
            </a:r>
          </a:p>
          <a:p>
            <a:pPr marL="901700" marR="0" lvl="1" indent="-444500" algn="l" defTabSz="914400" rtl="0" eaLnBrk="1" fontAlgn="base" latinLnBrk="0" hangingPunct="1">
              <a:lnSpc>
                <a:spcPct val="100000"/>
              </a:lnSpc>
              <a:spcBef>
                <a:spcPts val="800"/>
              </a:spcBef>
              <a:spcAft>
                <a:spcPct val="0"/>
              </a:spcAft>
              <a:buClrTx/>
              <a:buSzPct val="90000"/>
              <a:buFont typeface="Wingdings" pitchFamily="2" charset="2"/>
              <a:buChar char=""/>
              <a:tabLst/>
              <a:defRPr/>
            </a:pPr>
            <a:r>
              <a:rPr kumimoji="0" lang="en-US" altLang="zh-CN" sz="2800" b="1" i="0" u="none" strike="noStrike" kern="0" cap="none" spc="0" normalizeH="0" baseline="0" noProof="0" smtClean="0">
                <a:ln>
                  <a:noFill/>
                </a:ln>
                <a:solidFill>
                  <a:schemeClr val="tx1"/>
                </a:solidFill>
                <a:effectLst/>
                <a:uLnTx/>
                <a:uFillTx/>
                <a:latin typeface="Arial" pitchFamily="34" charset="0"/>
                <a:ea typeface="宋体" pitchFamily="2" charset="-122"/>
              </a:rPr>
              <a:t>JButton</a:t>
            </a:r>
          </a:p>
          <a:p>
            <a:pPr marL="901700" marR="0" lvl="1" indent="-444500" algn="l" defTabSz="914400" rtl="0" eaLnBrk="1" fontAlgn="base" latinLnBrk="0" hangingPunct="1">
              <a:lnSpc>
                <a:spcPct val="100000"/>
              </a:lnSpc>
              <a:spcBef>
                <a:spcPts val="800"/>
              </a:spcBef>
              <a:spcAft>
                <a:spcPct val="0"/>
              </a:spcAft>
              <a:buClrTx/>
              <a:buSzPct val="90000"/>
              <a:buFont typeface="Wingdings" pitchFamily="2" charset="2"/>
              <a:buChar char=""/>
              <a:tabLst/>
              <a:defRPr/>
            </a:pPr>
            <a:r>
              <a:rPr kumimoji="0" lang="en-US" altLang="zh-CN" sz="2800" b="1" i="0" u="none" strike="noStrike" kern="0" cap="none" spc="0" normalizeH="0" baseline="0" noProof="0" smtClean="0">
                <a:ln>
                  <a:noFill/>
                </a:ln>
                <a:solidFill>
                  <a:schemeClr val="tx1"/>
                </a:solidFill>
                <a:effectLst/>
                <a:uLnTx/>
                <a:uFillTx/>
                <a:latin typeface="Arial" pitchFamily="34" charset="0"/>
                <a:ea typeface="宋体" pitchFamily="2" charset="-122"/>
              </a:rPr>
              <a:t>JCheckBox </a:t>
            </a:r>
          </a:p>
          <a:p>
            <a:pPr marL="901700" marR="0" lvl="1" indent="-444500" algn="l" defTabSz="914400" rtl="0" eaLnBrk="1" fontAlgn="base" latinLnBrk="0" hangingPunct="1">
              <a:lnSpc>
                <a:spcPct val="100000"/>
              </a:lnSpc>
              <a:spcBef>
                <a:spcPts val="800"/>
              </a:spcBef>
              <a:spcAft>
                <a:spcPct val="0"/>
              </a:spcAft>
              <a:buClrTx/>
              <a:buSzPct val="90000"/>
              <a:buFont typeface="Wingdings" pitchFamily="2" charset="2"/>
              <a:buChar char=""/>
              <a:tabLst/>
              <a:defRPr/>
            </a:pPr>
            <a:r>
              <a:rPr kumimoji="0" lang="en-US" altLang="zh-CN" sz="2800" b="1" i="0" u="none" strike="noStrike" kern="0" cap="none" spc="0" normalizeH="0" baseline="0" noProof="0" smtClean="0">
                <a:ln>
                  <a:noFill/>
                </a:ln>
                <a:solidFill>
                  <a:schemeClr val="tx1"/>
                </a:solidFill>
                <a:effectLst/>
                <a:uLnTx/>
                <a:uFillTx/>
                <a:latin typeface="Arial" pitchFamily="34" charset="0"/>
                <a:ea typeface="宋体" pitchFamily="2" charset="-122"/>
              </a:rPr>
              <a:t>JComboBox </a:t>
            </a:r>
          </a:p>
          <a:p>
            <a:pPr marL="901700" marR="0" lvl="1" indent="-444500" algn="l" defTabSz="914400" rtl="0" eaLnBrk="1" fontAlgn="base" latinLnBrk="0" hangingPunct="1">
              <a:lnSpc>
                <a:spcPct val="100000"/>
              </a:lnSpc>
              <a:spcBef>
                <a:spcPts val="800"/>
              </a:spcBef>
              <a:spcAft>
                <a:spcPct val="0"/>
              </a:spcAft>
              <a:buClrTx/>
              <a:buSzPct val="90000"/>
              <a:buFont typeface="Wingdings" pitchFamily="2" charset="2"/>
              <a:buChar char=""/>
              <a:tabLst/>
              <a:defRPr/>
            </a:pPr>
            <a:r>
              <a:rPr kumimoji="0" lang="en-US" altLang="zh-CN" sz="2800" b="1" i="0" u="none" strike="noStrike" kern="0" cap="none" spc="0" normalizeH="0" baseline="0" noProof="0" smtClean="0">
                <a:ln>
                  <a:noFill/>
                </a:ln>
                <a:solidFill>
                  <a:schemeClr val="tx1"/>
                </a:solidFill>
                <a:effectLst/>
                <a:uLnTx/>
                <a:uFillTx/>
                <a:latin typeface="Arial" pitchFamily="34" charset="0"/>
                <a:ea typeface="宋体" pitchFamily="2" charset="-122"/>
              </a:rPr>
              <a:t>JList</a:t>
            </a:r>
          </a:p>
          <a:p>
            <a:pPr marL="901700" marR="0" lvl="1" indent="-444500" algn="l" defTabSz="914400" rtl="0" eaLnBrk="1" fontAlgn="base" latinLnBrk="0" hangingPunct="1">
              <a:lnSpc>
                <a:spcPct val="100000"/>
              </a:lnSpc>
              <a:spcBef>
                <a:spcPts val="800"/>
              </a:spcBef>
              <a:spcAft>
                <a:spcPct val="0"/>
              </a:spcAft>
              <a:buClrTx/>
              <a:buSzPct val="90000"/>
              <a:buFont typeface="Wingdings" pitchFamily="2" charset="2"/>
              <a:buChar char=""/>
              <a:tabLst/>
              <a:defRPr/>
            </a:pPr>
            <a:r>
              <a:rPr kumimoji="0" lang="en-US" altLang="zh-CN" sz="2800" b="1" i="0" u="none" strike="noStrike" kern="0" cap="none" spc="0" normalizeH="0" baseline="0" noProof="0" smtClean="0">
                <a:ln>
                  <a:noFill/>
                </a:ln>
                <a:solidFill>
                  <a:schemeClr val="tx1"/>
                </a:solidFill>
                <a:effectLst/>
                <a:uLnTx/>
                <a:uFillTx/>
                <a:latin typeface="Arial" pitchFamily="34" charset="0"/>
                <a:ea typeface="宋体" pitchFamily="2" charset="-122"/>
              </a:rPr>
              <a:t>JTextArea</a:t>
            </a:r>
          </a:p>
          <a:p>
            <a:pPr marL="901700" marR="0" lvl="1" indent="-444500" algn="l" defTabSz="914400" rtl="0" eaLnBrk="1" fontAlgn="base" latinLnBrk="0" hangingPunct="1">
              <a:lnSpc>
                <a:spcPct val="100000"/>
              </a:lnSpc>
              <a:spcBef>
                <a:spcPts val="800"/>
              </a:spcBef>
              <a:spcAft>
                <a:spcPct val="0"/>
              </a:spcAft>
              <a:buClrTx/>
              <a:buSzPct val="90000"/>
              <a:buFont typeface="Wingdings" pitchFamily="2" charset="2"/>
              <a:buChar char=""/>
              <a:tabLst/>
              <a:defRPr/>
            </a:pPr>
            <a:r>
              <a:rPr kumimoji="0" lang="en-US" altLang="zh-CN" sz="2800" b="1" i="0" u="none" strike="noStrike" kern="0" cap="none" spc="0" normalizeH="0" baseline="0" noProof="0" smtClean="0">
                <a:ln>
                  <a:noFill/>
                </a:ln>
                <a:solidFill>
                  <a:schemeClr val="tx1"/>
                </a:solidFill>
                <a:effectLst/>
                <a:uLnTx/>
                <a:uFillTx/>
                <a:latin typeface="Arial" pitchFamily="34" charset="0"/>
                <a:ea typeface="宋体" pitchFamily="2" charset="-122"/>
                <a:cs typeface="Times New Roman" pitchFamily="18" charset="0"/>
              </a:rPr>
              <a:t>JSlider</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如何添加</a:t>
            </a:r>
            <a:r>
              <a:rPr lang="en-US" altLang="zh-CN" smtClean="0">
                <a:latin typeface="Times New Roman" pitchFamily="18" charset="0"/>
                <a:cs typeface="Times New Roman" pitchFamily="18" charset="0"/>
              </a:rPr>
              <a:t>GUI</a:t>
            </a:r>
            <a:r>
              <a:rPr lang="zh-CN" altLang="en-US" smtClean="0">
                <a:latin typeface="Times New Roman" pitchFamily="18" charset="0"/>
                <a:cs typeface="Times New Roman" pitchFamily="18" charset="0"/>
              </a:rPr>
              <a:t>组件</a:t>
            </a:r>
            <a:endParaRPr lang="zh-CN" altLang="en-US">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37</a:t>
            </a:fld>
            <a:endParaRPr lang="en-US" altLang="zh-CN"/>
          </a:p>
        </p:txBody>
      </p:sp>
      <p:sp>
        <p:nvSpPr>
          <p:cNvPr id="5" name="Rectangle 2" descr="Rectangle: Click to edit Master text styles&#10;Second level&#10;Third level&#10;Fourth level&#10;Fifth level"/>
          <p:cNvSpPr txBox="1">
            <a:spLocks noChangeArrowheads="1"/>
          </p:cNvSpPr>
          <p:nvPr/>
        </p:nvSpPr>
        <p:spPr bwMode="auto">
          <a:xfrm>
            <a:off x="685800" y="1524000"/>
            <a:ext cx="76962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0850" lvl="0" indent="-450850">
              <a:spcBef>
                <a:spcPct val="50000"/>
              </a:spcBef>
              <a:buClr>
                <a:schemeClr val="tx1"/>
              </a:buClr>
              <a:buSzPct val="90000"/>
              <a:buFont typeface="Wingdings 2" pitchFamily="18" charset="2"/>
              <a:buChar char="ö"/>
              <a:defRPr/>
            </a:pPr>
            <a:r>
              <a:rPr kumimoji="0" lang="zh-CN" altLang="en-US" sz="3600" b="1" i="0" u="none" strike="noStrike" kern="0" cap="none" spc="0" normalizeH="0" baseline="0" noProof="0" smtClean="0">
                <a:ln>
                  <a:noFill/>
                </a:ln>
                <a:solidFill>
                  <a:schemeClr val="tx1"/>
                </a:solidFill>
                <a:effectLst/>
                <a:uLnTx/>
                <a:uFillTx/>
                <a:latin typeface="Times New Roman" panose="02020603050405020304" pitchFamily="18" charset="0"/>
                <a:ea typeface="宋体" pitchFamily="2" charset="-122"/>
                <a:cs typeface="Times New Roman" panose="02020603050405020304" pitchFamily="18" charset="0"/>
              </a:rPr>
              <a:t>如何添加</a:t>
            </a:r>
            <a:r>
              <a:rPr kumimoji="0" lang="en-US" altLang="zh-CN" sz="3600" b="1" i="0" u="none" strike="noStrike" kern="0" cap="none" spc="0" normalizeH="0" baseline="0" noProof="0" smtClean="0">
                <a:ln>
                  <a:noFill/>
                </a:ln>
                <a:solidFill>
                  <a:schemeClr val="tx1"/>
                </a:solidFill>
                <a:effectLst/>
                <a:uLnTx/>
                <a:uFillTx/>
                <a:latin typeface="Times New Roman" panose="02020603050405020304" pitchFamily="18" charset="0"/>
                <a:ea typeface="宋体" pitchFamily="2" charset="-122"/>
                <a:cs typeface="Times New Roman" panose="02020603050405020304" pitchFamily="18" charset="0"/>
              </a:rPr>
              <a:t>GUI</a:t>
            </a:r>
            <a:r>
              <a:rPr kumimoji="0" lang="zh-CN" altLang="en-US" sz="3600" b="1" i="0" u="none" strike="noStrike" kern="0" cap="none" spc="0" normalizeH="0" baseline="0" noProof="0" smtClean="0">
                <a:ln>
                  <a:noFill/>
                </a:ln>
                <a:solidFill>
                  <a:schemeClr val="tx1"/>
                </a:solidFill>
                <a:effectLst/>
                <a:uLnTx/>
                <a:uFillTx/>
                <a:latin typeface="Times New Roman" panose="02020603050405020304" pitchFamily="18" charset="0"/>
                <a:ea typeface="宋体" pitchFamily="2" charset="-122"/>
                <a:cs typeface="Times New Roman" panose="02020603050405020304" pitchFamily="18" charset="0"/>
              </a:rPr>
              <a:t>组件？</a:t>
            </a:r>
            <a:endParaRPr kumimoji="0" lang="en-US" altLang="zh-CN" sz="3600" b="1" i="0" u="none" strike="noStrike" kern="0" cap="none" spc="0" normalizeH="0" baseline="0" noProof="0" smtClean="0">
              <a:ln>
                <a:noFill/>
              </a:ln>
              <a:solidFill>
                <a:schemeClr val="tx1"/>
              </a:solidFill>
              <a:effectLst/>
              <a:uLnTx/>
              <a:uFillTx/>
              <a:latin typeface="Times New Roman" panose="02020603050405020304" pitchFamily="18" charset="0"/>
              <a:ea typeface="宋体" pitchFamily="2" charset="-122"/>
              <a:cs typeface="Times New Roman" panose="02020603050405020304" pitchFamily="18" charset="0"/>
            </a:endParaRPr>
          </a:p>
          <a:p>
            <a:pPr marL="982663" lvl="1" indent="-352425">
              <a:spcBef>
                <a:spcPct val="50000"/>
              </a:spcBef>
              <a:buSzPct val="80000"/>
              <a:buFont typeface="Wingdings" pitchFamily="2" charset="2"/>
              <a:buChar char="J"/>
              <a:defRPr/>
            </a:pPr>
            <a:r>
              <a:rPr lang="zh-CN" altLang="en-US" sz="3200" b="1" kern="0" smtClean="0">
                <a:latin typeface="Times New Roman" pitchFamily="18" charset="0"/>
                <a:ea typeface="楷体_GB2312" pitchFamily="49" charset="-122"/>
                <a:cs typeface="Times New Roman" pitchFamily="18" charset="0"/>
              </a:rPr>
              <a:t>如何创建组件？</a:t>
            </a:r>
            <a:endParaRPr lang="en-US" altLang="zh-CN" sz="3200" b="1" kern="0" smtClean="0">
              <a:latin typeface="Times New Roman" pitchFamily="18" charset="0"/>
              <a:ea typeface="楷体_GB2312" pitchFamily="49" charset="-122"/>
              <a:cs typeface="Times New Roman" pitchFamily="18" charset="0"/>
            </a:endParaRPr>
          </a:p>
          <a:p>
            <a:pPr marL="982663" lvl="1" indent="-352425">
              <a:spcBef>
                <a:spcPct val="50000"/>
              </a:spcBef>
              <a:buSzPct val="80000"/>
              <a:buFont typeface="Wingdings" pitchFamily="2" charset="2"/>
              <a:buChar char="J"/>
              <a:defRPr/>
            </a:pPr>
            <a:r>
              <a:rPr lang="zh-CN" altLang="en-US" sz="3200" b="1" kern="0" smtClean="0">
                <a:latin typeface="Times New Roman" pitchFamily="18" charset="0"/>
                <a:ea typeface="楷体_GB2312" pitchFamily="49" charset="-122"/>
                <a:cs typeface="Times New Roman" pitchFamily="18" charset="0"/>
              </a:rPr>
              <a:t>添加到什么地方？</a:t>
            </a:r>
            <a:endParaRPr lang="en-US" altLang="zh-CN" sz="3200" b="1" kern="0" smtClean="0">
              <a:latin typeface="Times New Roman" pitchFamily="18" charset="0"/>
              <a:ea typeface="楷体_GB2312" pitchFamily="49" charset="-122"/>
              <a:cs typeface="Times New Roman" pitchFamily="18" charset="0"/>
            </a:endParaRPr>
          </a:p>
          <a:p>
            <a:pPr marL="982663" lvl="1" indent="-352425">
              <a:spcBef>
                <a:spcPct val="50000"/>
              </a:spcBef>
              <a:buSzPct val="80000"/>
              <a:buFont typeface="Wingdings" pitchFamily="2" charset="2"/>
              <a:buChar char="J"/>
              <a:defRPr/>
            </a:pPr>
            <a:r>
              <a:rPr kumimoji="0" lang="zh-CN" altLang="en-US" sz="3200" b="1" i="0" u="none" strike="noStrike" kern="0" cap="none" spc="0" normalizeH="0" baseline="0" noProof="0" smtClean="0">
                <a:ln>
                  <a:noFill/>
                </a:ln>
                <a:solidFill>
                  <a:schemeClr val="tx1"/>
                </a:solidFill>
                <a:effectLst/>
                <a:uLnTx/>
                <a:uFillTx/>
                <a:latin typeface="Times New Roman" pitchFamily="18" charset="0"/>
                <a:ea typeface="楷体_GB2312" pitchFamily="49" charset="-122"/>
                <a:cs typeface="Times New Roman" pitchFamily="18" charset="0"/>
              </a:rPr>
              <a:t>怎么添加？</a:t>
            </a:r>
            <a:endParaRPr kumimoji="0" lang="en-US" altLang="zh-CN" sz="3200" b="1" i="0" u="none" strike="noStrike" kern="0" cap="none" spc="0" normalizeH="0" baseline="0" noProof="0" smtClean="0">
              <a:ln>
                <a:noFill/>
              </a:ln>
              <a:solidFill>
                <a:schemeClr val="tx1"/>
              </a:solidFill>
              <a:effectLst/>
              <a:uLnTx/>
              <a:uFillTx/>
              <a:latin typeface="Times New Roman" pitchFamily="18" charset="0"/>
              <a:ea typeface="楷体_GB2312" pitchFamily="49" charset="-122"/>
              <a:cs typeface="Times New Roman" pitchFamily="18" charset="0"/>
            </a:endParaRPr>
          </a:p>
          <a:p>
            <a:pPr marL="982663" lvl="1" indent="-352425">
              <a:spcBef>
                <a:spcPct val="50000"/>
              </a:spcBef>
              <a:buSzPct val="80000"/>
              <a:buFont typeface="Wingdings" pitchFamily="2" charset="2"/>
              <a:buChar char="J"/>
              <a:defRPr/>
            </a:pPr>
            <a:r>
              <a:rPr lang="zh-CN" altLang="en-US" sz="3200" b="1" kern="0" smtClean="0">
                <a:latin typeface="Times New Roman" pitchFamily="18" charset="0"/>
                <a:ea typeface="楷体_GB2312" pitchFamily="49" charset="-122"/>
                <a:cs typeface="Times New Roman" pitchFamily="18" charset="0"/>
              </a:rPr>
              <a:t>添加后怎么办？</a:t>
            </a:r>
            <a:endParaRPr kumimoji="0" lang="zh-CN" altLang="en-US" sz="3200" b="1" i="0" u="none" strike="noStrike" kern="0" cap="none" spc="0" normalizeH="0" baseline="0" noProof="0" smtClean="0">
              <a:ln>
                <a:noFill/>
              </a:ln>
              <a:solidFill>
                <a:schemeClr val="tx1"/>
              </a:solidFill>
              <a:effectLst/>
              <a:uLnTx/>
              <a:uFillTx/>
              <a:latin typeface="Times New Roman" pitchFamily="18" charset="0"/>
              <a:ea typeface="楷体_GB2312" pitchFamily="49" charset="-122"/>
              <a:cs typeface="Times New Roman" pitchFamily="18" charset="0"/>
            </a:endParaRPr>
          </a:p>
        </p:txBody>
      </p:sp>
      <p:sp>
        <p:nvSpPr>
          <p:cNvPr id="6" name="TextBox 5"/>
          <p:cNvSpPr txBox="1"/>
          <p:nvPr/>
        </p:nvSpPr>
        <p:spPr>
          <a:xfrm>
            <a:off x="5047777" y="2286000"/>
            <a:ext cx="3791423" cy="2739211"/>
          </a:xfrm>
          <a:prstGeom prst="rect">
            <a:avLst/>
          </a:prstGeom>
          <a:noFill/>
        </p:spPr>
        <p:txBody>
          <a:bodyPr wrap="none" rtlCol="0">
            <a:spAutoFit/>
          </a:bodyPr>
          <a:lstStyle/>
          <a:p>
            <a:pPr>
              <a:spcBef>
                <a:spcPts val="2400"/>
              </a:spcBef>
              <a:buNone/>
            </a:pPr>
            <a:r>
              <a:rPr lang="zh-CN" altLang="en-US" sz="2800" b="1" smtClean="0">
                <a:solidFill>
                  <a:srgbClr val="990000"/>
                </a:solidFill>
                <a:latin typeface="宋体" pitchFamily="2" charset="-122"/>
                <a:ea typeface="宋体" pitchFamily="2" charset="-122"/>
              </a:rPr>
              <a:t>创建相应类的对象</a:t>
            </a:r>
            <a:endParaRPr lang="en-US" altLang="zh-CN" sz="2800" b="1" smtClean="0">
              <a:solidFill>
                <a:srgbClr val="990000"/>
              </a:solidFill>
              <a:latin typeface="宋体" pitchFamily="2" charset="-122"/>
              <a:ea typeface="宋体" pitchFamily="2" charset="-122"/>
            </a:endParaRPr>
          </a:p>
          <a:p>
            <a:pPr>
              <a:spcBef>
                <a:spcPts val="2400"/>
              </a:spcBef>
              <a:buNone/>
            </a:pPr>
            <a:r>
              <a:rPr lang="zh-CN" altLang="en-US" sz="2800" b="1" smtClean="0">
                <a:solidFill>
                  <a:srgbClr val="990000"/>
                </a:solidFill>
                <a:latin typeface="宋体" pitchFamily="2" charset="-122"/>
                <a:ea typeface="宋体" pitchFamily="2" charset="-122"/>
              </a:rPr>
              <a:t>添加到容器</a:t>
            </a:r>
            <a:endParaRPr lang="en-US" altLang="zh-CN" sz="2800" b="1" smtClean="0">
              <a:solidFill>
                <a:srgbClr val="990000"/>
              </a:solidFill>
              <a:latin typeface="宋体" pitchFamily="2" charset="-122"/>
              <a:ea typeface="宋体" pitchFamily="2" charset="-122"/>
            </a:endParaRPr>
          </a:p>
          <a:p>
            <a:pPr>
              <a:spcBef>
                <a:spcPts val="2400"/>
              </a:spcBef>
              <a:buNone/>
            </a:pPr>
            <a:r>
              <a:rPr lang="zh-CN" altLang="en-US" sz="2800" b="1" smtClean="0">
                <a:solidFill>
                  <a:srgbClr val="990000"/>
                </a:solidFill>
                <a:latin typeface="宋体" pitchFamily="2" charset="-122"/>
                <a:ea typeface="宋体" pitchFamily="2" charset="-122"/>
              </a:rPr>
              <a:t>标准控件，传数据参数</a:t>
            </a:r>
            <a:endParaRPr lang="en-US" altLang="zh-CN" sz="2800" b="1" smtClean="0">
              <a:solidFill>
                <a:srgbClr val="990000"/>
              </a:solidFill>
              <a:latin typeface="宋体" pitchFamily="2" charset="-122"/>
              <a:ea typeface="宋体" pitchFamily="2" charset="-122"/>
            </a:endParaRPr>
          </a:p>
          <a:p>
            <a:pPr>
              <a:spcBef>
                <a:spcPts val="2400"/>
              </a:spcBef>
              <a:buNone/>
            </a:pPr>
            <a:r>
              <a:rPr lang="zh-CN" altLang="en-US" sz="2800" b="1" smtClean="0">
                <a:solidFill>
                  <a:srgbClr val="990000"/>
                </a:solidFill>
                <a:latin typeface="宋体" pitchFamily="2" charset="-122"/>
                <a:ea typeface="宋体" pitchFamily="2" charset="-122"/>
              </a:rPr>
              <a:t>布局、事件处理</a:t>
            </a:r>
            <a:endParaRPr lang="zh-CN" altLang="en-US" sz="2800" b="1">
              <a:solidFill>
                <a:srgbClr val="990000"/>
              </a:solidFill>
              <a:latin typeface="宋体" pitchFamily="2" charset="-122"/>
              <a:ea typeface="宋体" pitchFamily="2" charset="-122"/>
            </a:endParaRPr>
          </a:p>
        </p:txBody>
      </p:sp>
    </p:spTree>
    <p:extLst>
      <p:ext uri="{BB962C8B-B14F-4D97-AF65-F5344CB8AC3E}">
        <p14:creationId xmlns:p14="http://schemas.microsoft.com/office/powerpoint/2010/main" val="1127298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dissolv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dissolv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dissolve">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dissolve">
                                      <p:cBhvr>
                                        <p:cTn id="32" dur="5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dissolve">
                                      <p:cBhvr>
                                        <p:cTn id="37" dur="500"/>
                                        <p:tgtEl>
                                          <p:spTgt spid="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dissolve">
                                      <p:cBhvr>
                                        <p:cTn id="42" dur="500"/>
                                        <p:tgtEl>
                                          <p:spTgt spid="5">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animEffect transition="in" filter="dissolve">
                                      <p:cBhvr>
                                        <p:cTn id="4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anose="02020603050405020304" pitchFamily="18" charset="0"/>
                <a:ea typeface="宋体" charset="-122"/>
                <a:cs typeface="Times New Roman" panose="02020603050405020304" pitchFamily="18" charset="0"/>
              </a:rPr>
              <a:t>JLabel</a:t>
            </a:r>
            <a:r>
              <a:rPr lang="zh-CN" altLang="en-US" smtClean="0">
                <a:latin typeface="Times New Roman" panose="02020603050405020304" pitchFamily="18" charset="0"/>
                <a:ea typeface="宋体" charset="-122"/>
                <a:cs typeface="Times New Roman" panose="02020603050405020304" pitchFamily="18" charset="0"/>
              </a:rPr>
              <a:t>和</a:t>
            </a:r>
            <a:r>
              <a:rPr lang="en-US" altLang="zh-CN" smtClean="0">
                <a:latin typeface="Times New Roman" panose="02020603050405020304" pitchFamily="18" charset="0"/>
                <a:ea typeface="宋体" charset="-122"/>
                <a:cs typeface="Times New Roman" panose="02020603050405020304" pitchFamily="18" charset="0"/>
              </a:rPr>
              <a:t>JButton</a:t>
            </a:r>
            <a:r>
              <a:rPr lang="zh-CN" altLang="en-US" smtClean="0">
                <a:latin typeface="Times New Roman" panose="02020603050405020304" pitchFamily="18" charset="0"/>
                <a:ea typeface="宋体" charset="-122"/>
                <a:cs typeface="Times New Roman" panose="02020603050405020304" pitchFamily="18" charset="0"/>
              </a:rPr>
              <a:t>举例</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38</a:t>
            </a:fld>
            <a:endParaRPr lang="en-US" altLang="zh-CN"/>
          </a:p>
        </p:txBody>
      </p:sp>
      <p:sp>
        <p:nvSpPr>
          <p:cNvPr id="5" name="Text Box 3"/>
          <p:cNvSpPr txBox="1">
            <a:spLocks noChangeArrowheads="1"/>
          </p:cNvSpPr>
          <p:nvPr/>
        </p:nvSpPr>
        <p:spPr bwMode="auto">
          <a:xfrm>
            <a:off x="304800" y="762000"/>
            <a:ext cx="8458200" cy="600164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200">
                <a:solidFill>
                  <a:srgbClr val="CC0066"/>
                </a:solidFill>
                <a:latin typeface="Times New Roman" pitchFamily="18" charset="0"/>
              </a:defRPr>
            </a:lvl1pPr>
            <a:lvl2pPr marL="742950" indent="-285750" eaLnBrk="0" hangingPunct="0">
              <a:defRPr sz="3200">
                <a:solidFill>
                  <a:srgbClr val="CC0066"/>
                </a:solidFill>
                <a:latin typeface="Times New Roman" pitchFamily="18" charset="0"/>
              </a:defRPr>
            </a:lvl2pPr>
            <a:lvl3pPr marL="1143000" indent="-228600" eaLnBrk="0" hangingPunct="0">
              <a:defRPr sz="3200">
                <a:solidFill>
                  <a:srgbClr val="CC0066"/>
                </a:solidFill>
                <a:latin typeface="Times New Roman" pitchFamily="18" charset="0"/>
              </a:defRPr>
            </a:lvl3pPr>
            <a:lvl4pPr marL="1600200" indent="-228600" eaLnBrk="0" hangingPunct="0">
              <a:defRPr sz="3200">
                <a:solidFill>
                  <a:srgbClr val="CC0066"/>
                </a:solidFill>
                <a:latin typeface="Times New Roman" pitchFamily="18" charset="0"/>
              </a:defRPr>
            </a:lvl4pPr>
            <a:lvl5pPr marL="2057400" indent="-228600" eaLnBrk="0" hangingPunct="0">
              <a:defRPr sz="3200">
                <a:solidFill>
                  <a:srgbClr val="CC0066"/>
                </a:solidFill>
                <a:latin typeface="Times New Roman" pitchFamily="18" charset="0"/>
              </a:defRPr>
            </a:lvl5pPr>
            <a:lvl6pPr marL="2514600" indent="-228600" eaLnBrk="0" fontAlgn="base" hangingPunct="0">
              <a:spcBef>
                <a:spcPct val="0"/>
              </a:spcBef>
              <a:spcAft>
                <a:spcPct val="0"/>
              </a:spcAft>
              <a:defRPr sz="3200">
                <a:solidFill>
                  <a:srgbClr val="CC0066"/>
                </a:solidFill>
                <a:latin typeface="Times New Roman" pitchFamily="18" charset="0"/>
              </a:defRPr>
            </a:lvl6pPr>
            <a:lvl7pPr marL="2971800" indent="-228600" eaLnBrk="0" fontAlgn="base" hangingPunct="0">
              <a:spcBef>
                <a:spcPct val="0"/>
              </a:spcBef>
              <a:spcAft>
                <a:spcPct val="0"/>
              </a:spcAft>
              <a:defRPr sz="3200">
                <a:solidFill>
                  <a:srgbClr val="CC0066"/>
                </a:solidFill>
                <a:latin typeface="Times New Roman" pitchFamily="18" charset="0"/>
              </a:defRPr>
            </a:lvl7pPr>
            <a:lvl8pPr marL="3429000" indent="-228600" eaLnBrk="0" fontAlgn="base" hangingPunct="0">
              <a:spcBef>
                <a:spcPct val="0"/>
              </a:spcBef>
              <a:spcAft>
                <a:spcPct val="0"/>
              </a:spcAft>
              <a:defRPr sz="3200">
                <a:solidFill>
                  <a:srgbClr val="CC0066"/>
                </a:solidFill>
                <a:latin typeface="Times New Roman" pitchFamily="18" charset="0"/>
              </a:defRPr>
            </a:lvl8pPr>
            <a:lvl9pPr marL="3886200" indent="-228600" eaLnBrk="0" fontAlgn="base" hangingPunct="0">
              <a:spcBef>
                <a:spcPct val="0"/>
              </a:spcBef>
              <a:spcAft>
                <a:spcPct val="0"/>
              </a:spcAft>
              <a:defRPr sz="3200">
                <a:solidFill>
                  <a:srgbClr val="CC0066"/>
                </a:solidFill>
                <a:latin typeface="Times New Roman" pitchFamily="18" charset="0"/>
              </a:defRPr>
            </a:lvl9pPr>
          </a:lstStyle>
          <a:p>
            <a:pPr eaLnBrk="1" hangingPunct="1">
              <a:spcBef>
                <a:spcPts val="0"/>
              </a:spcBef>
              <a:buNone/>
            </a:pPr>
            <a:r>
              <a:rPr kumimoji="1" lang="en-US" altLang="zh-CN" sz="2400" b="1" smtClean="0">
                <a:solidFill>
                  <a:schemeClr val="tx1"/>
                </a:solidFill>
                <a:ea typeface="宋体" charset="-122"/>
                <a:cs typeface="Times New Roman" pitchFamily="18" charset="0"/>
              </a:rPr>
              <a:t>import java.awt.*;</a:t>
            </a:r>
          </a:p>
          <a:p>
            <a:pPr eaLnBrk="1" hangingPunct="1">
              <a:spcBef>
                <a:spcPts val="0"/>
              </a:spcBef>
              <a:buNone/>
            </a:pPr>
            <a:r>
              <a:rPr kumimoji="1" lang="en-US" altLang="zh-CN" sz="2400" b="1" smtClean="0">
                <a:solidFill>
                  <a:schemeClr val="tx1"/>
                </a:solidFill>
                <a:ea typeface="宋体" charset="-122"/>
                <a:cs typeface="Times New Roman" pitchFamily="18" charset="0"/>
              </a:rPr>
              <a:t>import javax.swing.*;</a:t>
            </a:r>
          </a:p>
          <a:p>
            <a:pPr eaLnBrk="1" hangingPunct="1">
              <a:spcBef>
                <a:spcPts val="0"/>
              </a:spcBef>
              <a:buNone/>
            </a:pPr>
            <a:r>
              <a:rPr kumimoji="1" lang="en-US" altLang="zh-CN" sz="2400" b="1" smtClean="0">
                <a:solidFill>
                  <a:schemeClr val="tx1"/>
                </a:solidFill>
                <a:ea typeface="宋体" charset="-122"/>
                <a:cs typeface="Times New Roman" pitchFamily="18" charset="0"/>
              </a:rPr>
              <a:t>public class LabelButton {</a:t>
            </a:r>
          </a:p>
          <a:p>
            <a:pPr eaLnBrk="1" hangingPunct="1">
              <a:spcBef>
                <a:spcPts val="0"/>
              </a:spcBef>
              <a:buNone/>
            </a:pPr>
            <a:r>
              <a:rPr kumimoji="1" lang="en-US" altLang="zh-CN" sz="2400" b="1" smtClean="0">
                <a:solidFill>
                  <a:schemeClr val="tx1"/>
                </a:solidFill>
                <a:ea typeface="宋体" charset="-122"/>
                <a:cs typeface="Times New Roman" pitchFamily="18" charset="0"/>
              </a:rPr>
              <a:t>    public static void main(String[] a) {</a:t>
            </a:r>
          </a:p>
          <a:p>
            <a:pPr eaLnBrk="1" hangingPunct="1">
              <a:spcBef>
                <a:spcPts val="0"/>
              </a:spcBef>
              <a:buNone/>
            </a:pPr>
            <a:r>
              <a:rPr kumimoji="1" lang="en-US" altLang="zh-CN" sz="2400" b="1" smtClean="0">
                <a:solidFill>
                  <a:schemeClr val="tx1"/>
                </a:solidFill>
                <a:ea typeface="宋体" charset="-122"/>
                <a:cs typeface="Times New Roman" pitchFamily="18" charset="0"/>
              </a:rPr>
              <a:t>        JFrame f = new JFrame("Label and Button");</a:t>
            </a:r>
          </a:p>
          <a:p>
            <a:pPr eaLnBrk="1" hangingPunct="1">
              <a:spcBef>
                <a:spcPts val="0"/>
              </a:spcBef>
              <a:buNone/>
            </a:pPr>
            <a:r>
              <a:rPr kumimoji="1" lang="en-US" altLang="zh-CN" sz="2400" b="1" smtClean="0">
                <a:solidFill>
                  <a:schemeClr val="tx1"/>
                </a:solidFill>
                <a:ea typeface="宋体" charset="-122"/>
                <a:cs typeface="Times New Roman" pitchFamily="18" charset="0"/>
              </a:rPr>
              <a:t>        f.setDefaultCloseOperation(JFrame.EXIT_ON_CLOSE);</a:t>
            </a:r>
          </a:p>
          <a:p>
            <a:pPr eaLnBrk="1" hangingPunct="1">
              <a:spcBef>
                <a:spcPts val="0"/>
              </a:spcBef>
              <a:buNone/>
            </a:pPr>
            <a:r>
              <a:rPr kumimoji="1" lang="en-US" altLang="zh-CN" sz="2400" b="1" smtClean="0">
                <a:solidFill>
                  <a:schemeClr val="tx1"/>
                </a:solidFill>
                <a:ea typeface="宋体" charset="-122"/>
                <a:cs typeface="Times New Roman" pitchFamily="18" charset="0"/>
              </a:rPr>
              <a:t>        f.setLayout(new FlowLayout());</a:t>
            </a:r>
          </a:p>
          <a:p>
            <a:pPr eaLnBrk="1" hangingPunct="1">
              <a:spcBef>
                <a:spcPts val="0"/>
              </a:spcBef>
              <a:buNone/>
            </a:pPr>
            <a:r>
              <a:rPr kumimoji="1" lang="en-US" altLang="zh-CN" sz="2400" b="1" smtClean="0">
                <a:solidFill>
                  <a:schemeClr val="tx1"/>
                </a:solidFill>
                <a:ea typeface="宋体" charset="-122"/>
                <a:cs typeface="Times New Roman" pitchFamily="18" charset="0"/>
              </a:rPr>
              <a:t>        JLabel label = new JLabel("</a:t>
            </a:r>
            <a:r>
              <a:rPr kumimoji="1" lang="zh-CN" altLang="en-US" sz="2400" b="1" smtClean="0">
                <a:solidFill>
                  <a:schemeClr val="tx1"/>
                </a:solidFill>
                <a:ea typeface="宋体" charset="-122"/>
                <a:cs typeface="Times New Roman" pitchFamily="18" charset="0"/>
              </a:rPr>
              <a:t>火警按钮：</a:t>
            </a:r>
            <a:r>
              <a:rPr kumimoji="1" lang="en-US" altLang="zh-CN" sz="2400" b="1" smtClean="0">
                <a:solidFill>
                  <a:schemeClr val="tx1"/>
                </a:solidFill>
                <a:ea typeface="宋体" charset="-122"/>
                <a:cs typeface="Times New Roman" pitchFamily="18" charset="0"/>
              </a:rPr>
              <a:t>");</a:t>
            </a:r>
          </a:p>
          <a:p>
            <a:pPr eaLnBrk="1" hangingPunct="1">
              <a:spcBef>
                <a:spcPts val="0"/>
              </a:spcBef>
              <a:buNone/>
            </a:pPr>
            <a:r>
              <a:rPr kumimoji="1" lang="en-US" altLang="zh-CN" sz="2400" b="1" smtClean="0">
                <a:solidFill>
                  <a:schemeClr val="tx1"/>
                </a:solidFill>
                <a:ea typeface="宋体" charset="-122"/>
                <a:cs typeface="Times New Roman" pitchFamily="18" charset="0"/>
              </a:rPr>
              <a:t>        label.setFont(new Font("</a:t>
            </a:r>
            <a:r>
              <a:rPr kumimoji="1" lang="zh-CN" altLang="en-US" sz="2400" b="1" smtClean="0">
                <a:solidFill>
                  <a:schemeClr val="tx1"/>
                </a:solidFill>
                <a:ea typeface="宋体" charset="-122"/>
                <a:cs typeface="Times New Roman" pitchFamily="18" charset="0"/>
              </a:rPr>
              <a:t>宋体</a:t>
            </a:r>
            <a:r>
              <a:rPr kumimoji="1" lang="en-US" altLang="zh-CN" sz="2400" b="1" smtClean="0">
                <a:solidFill>
                  <a:schemeClr val="tx1"/>
                </a:solidFill>
                <a:ea typeface="宋体" charset="-122"/>
                <a:cs typeface="Times New Roman" pitchFamily="18" charset="0"/>
              </a:rPr>
              <a:t>", Font.PLAIN, 24));</a:t>
            </a:r>
          </a:p>
          <a:p>
            <a:pPr eaLnBrk="1" hangingPunct="1">
              <a:spcBef>
                <a:spcPts val="0"/>
              </a:spcBef>
              <a:buNone/>
            </a:pPr>
            <a:r>
              <a:rPr kumimoji="1" lang="en-US" altLang="zh-CN" sz="2400" b="1" smtClean="0">
                <a:solidFill>
                  <a:schemeClr val="tx1"/>
                </a:solidFill>
                <a:ea typeface="宋体" charset="-122"/>
                <a:cs typeface="Times New Roman" pitchFamily="18" charset="0"/>
              </a:rPr>
              <a:t>        JButton button = new JButton(new ImageIcon("red.jpg"));</a:t>
            </a:r>
          </a:p>
          <a:p>
            <a:pPr eaLnBrk="1" hangingPunct="1">
              <a:spcBef>
                <a:spcPts val="0"/>
              </a:spcBef>
              <a:buNone/>
            </a:pPr>
            <a:r>
              <a:rPr kumimoji="1" lang="en-US" altLang="zh-CN" sz="2400" b="1" smtClean="0">
                <a:solidFill>
                  <a:schemeClr val="tx1"/>
                </a:solidFill>
                <a:ea typeface="宋体" charset="-122"/>
                <a:cs typeface="Times New Roman" pitchFamily="18" charset="0"/>
              </a:rPr>
              <a:t>        f.getContentPane().add(label);</a:t>
            </a:r>
          </a:p>
          <a:p>
            <a:pPr eaLnBrk="1" hangingPunct="1">
              <a:spcBef>
                <a:spcPts val="0"/>
              </a:spcBef>
              <a:buNone/>
            </a:pPr>
            <a:r>
              <a:rPr kumimoji="1" lang="en-US" altLang="zh-CN" sz="2400" b="1" smtClean="0">
                <a:solidFill>
                  <a:schemeClr val="tx1"/>
                </a:solidFill>
                <a:ea typeface="宋体" charset="-122"/>
                <a:cs typeface="Times New Roman" pitchFamily="18" charset="0"/>
              </a:rPr>
              <a:t>        f.getContentPane().add(button);</a:t>
            </a:r>
          </a:p>
          <a:p>
            <a:pPr eaLnBrk="1" hangingPunct="1">
              <a:spcBef>
                <a:spcPts val="0"/>
              </a:spcBef>
              <a:buNone/>
            </a:pPr>
            <a:r>
              <a:rPr kumimoji="1" lang="en-US" altLang="zh-CN" sz="2400" b="1" smtClean="0">
                <a:solidFill>
                  <a:schemeClr val="tx1"/>
                </a:solidFill>
                <a:ea typeface="宋体" charset="-122"/>
                <a:cs typeface="Times New Roman" pitchFamily="18" charset="0"/>
              </a:rPr>
              <a:t>        f.setSize(300, 250);</a:t>
            </a:r>
          </a:p>
          <a:p>
            <a:pPr eaLnBrk="1" hangingPunct="1">
              <a:spcBef>
                <a:spcPts val="0"/>
              </a:spcBef>
              <a:buNone/>
            </a:pPr>
            <a:r>
              <a:rPr kumimoji="1" lang="en-US" altLang="zh-CN" sz="2400" b="1" smtClean="0">
                <a:solidFill>
                  <a:schemeClr val="tx1"/>
                </a:solidFill>
                <a:ea typeface="宋体" charset="-122"/>
                <a:cs typeface="Times New Roman" pitchFamily="18" charset="0"/>
              </a:rPr>
              <a:t>        f.setVisible(true);   </a:t>
            </a:r>
          </a:p>
          <a:p>
            <a:pPr eaLnBrk="1" hangingPunct="1">
              <a:spcBef>
                <a:spcPts val="0"/>
              </a:spcBef>
              <a:buNone/>
            </a:pPr>
            <a:r>
              <a:rPr kumimoji="1" lang="en-US" altLang="zh-CN" sz="2400" b="1" smtClean="0">
                <a:solidFill>
                  <a:schemeClr val="tx1"/>
                </a:solidFill>
                <a:ea typeface="宋体" charset="-122"/>
                <a:cs typeface="Times New Roman" pitchFamily="18" charset="0"/>
              </a:rPr>
              <a:t>    }</a:t>
            </a:r>
          </a:p>
          <a:p>
            <a:pPr eaLnBrk="1" hangingPunct="1">
              <a:spcBef>
                <a:spcPts val="0"/>
              </a:spcBef>
              <a:buNone/>
            </a:pPr>
            <a:r>
              <a:rPr kumimoji="1" lang="en-US" altLang="zh-CN" sz="2400" b="1" smtClean="0">
                <a:solidFill>
                  <a:schemeClr val="tx1"/>
                </a:solidFill>
                <a:ea typeface="宋体" charset="-122"/>
                <a:cs typeface="Times New Roman" pitchFamily="18" charset="0"/>
              </a:rPr>
              <a:t>}</a:t>
            </a:r>
            <a:endParaRPr kumimoji="1" lang="en-US" altLang="zh-CN" sz="2400" b="1">
              <a:solidFill>
                <a:schemeClr val="tx1"/>
              </a:solidFill>
              <a:ea typeface="宋体" charset="-122"/>
              <a:cs typeface="Times New Roman" pitchFamily="18" charset="0"/>
            </a:endParaRPr>
          </a:p>
        </p:txBody>
      </p:sp>
      <p:pic>
        <p:nvPicPr>
          <p:cNvPr id="7" name="图片 6" descr="无标题.jpg"/>
          <p:cNvPicPr>
            <a:picLocks noChangeAspect="1"/>
          </p:cNvPicPr>
          <p:nvPr/>
        </p:nvPicPr>
        <p:blipFill>
          <a:blip r:embed="rId2" cstate="print"/>
          <a:stretch>
            <a:fillRect/>
          </a:stretch>
        </p:blipFill>
        <p:spPr>
          <a:xfrm>
            <a:off x="5638800" y="4105880"/>
            <a:ext cx="3200400" cy="2675920"/>
          </a:xfrm>
          <a:prstGeom prst="rect">
            <a:avLst/>
          </a:prstGeom>
        </p:spPr>
      </p:pic>
    </p:spTree>
    <p:extLst>
      <p:ext uri="{BB962C8B-B14F-4D97-AF65-F5344CB8AC3E}">
        <p14:creationId xmlns:p14="http://schemas.microsoft.com/office/powerpoint/2010/main" val="263676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4</a:t>
            </a:r>
            <a:r>
              <a:rPr lang="zh-CN" altLang="en-US" smtClean="0">
                <a:latin typeface="Times New Roman" pitchFamily="18" charset="0"/>
                <a:cs typeface="Times New Roman" pitchFamily="18" charset="0"/>
              </a:rPr>
              <a:t>、布局管理器</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39</a:t>
            </a:fld>
            <a:endParaRPr lang="en-US" altLang="zh-CN" dirty="0"/>
          </a:p>
        </p:txBody>
      </p:sp>
      <p:sp>
        <p:nvSpPr>
          <p:cNvPr id="5" name="内容占位符 2"/>
          <p:cNvSpPr>
            <a:spLocks noGrp="1"/>
          </p:cNvSpPr>
          <p:nvPr>
            <p:ph idx="1"/>
          </p:nvPr>
        </p:nvSpPr>
        <p:spPr>
          <a:xfrm>
            <a:off x="762000" y="1295400"/>
            <a:ext cx="7696200" cy="5105400"/>
          </a:xfrm>
        </p:spPr>
        <p:txBody>
          <a:bodyPr/>
          <a:lstStyle/>
          <a:p>
            <a:r>
              <a:rPr lang="zh-CN" altLang="en-US" sz="2800" smtClean="0">
                <a:latin typeface="Times New Roman" pitchFamily="18" charset="0"/>
                <a:cs typeface="Times New Roman" pitchFamily="18" charset="0"/>
              </a:rPr>
              <a:t>为了使图形用户界面具有良好的平台无关性，</a:t>
            </a:r>
            <a:r>
              <a:rPr lang="en-US" altLang="zh-CN" sz="2800" smtClean="0">
                <a:latin typeface="Times New Roman" pitchFamily="18" charset="0"/>
                <a:cs typeface="Times New Roman" pitchFamily="18" charset="0"/>
              </a:rPr>
              <a:t>Java</a:t>
            </a:r>
            <a:r>
              <a:rPr lang="zh-CN" altLang="en-US" sz="2800" smtClean="0">
                <a:latin typeface="Times New Roman" pitchFamily="18" charset="0"/>
                <a:cs typeface="Times New Roman" pitchFamily="18" charset="0"/>
              </a:rPr>
              <a:t>提供了</a:t>
            </a:r>
            <a:r>
              <a:rPr lang="zh-CN" altLang="en-US" sz="2800" smtClean="0">
                <a:solidFill>
                  <a:srgbClr val="0000FF"/>
                </a:solidFill>
                <a:latin typeface="Times New Roman" pitchFamily="18" charset="0"/>
                <a:cs typeface="Times New Roman" pitchFamily="18" charset="0"/>
              </a:rPr>
              <a:t>布局管理器（</a:t>
            </a:r>
            <a:r>
              <a:rPr lang="en-US" altLang="zh-CN" sz="2800" smtClean="0">
                <a:solidFill>
                  <a:srgbClr val="0000FF"/>
                </a:solidFill>
                <a:latin typeface="Times New Roman" pitchFamily="18" charset="0"/>
                <a:cs typeface="Times New Roman" pitchFamily="18" charset="0"/>
              </a:rPr>
              <a:t>LayoutManager</a:t>
            </a:r>
            <a:r>
              <a:rPr lang="zh-CN" altLang="en-US" sz="2800" smtClean="0">
                <a:solidFill>
                  <a:srgbClr val="0000FF"/>
                </a:solidFill>
                <a:latin typeface="Times New Roman" pitchFamily="18" charset="0"/>
                <a:cs typeface="Times New Roman" pitchFamily="18" charset="0"/>
              </a:rPr>
              <a:t>）</a:t>
            </a:r>
            <a:r>
              <a:rPr lang="zh-CN" altLang="en-US" sz="2800" smtClean="0">
                <a:latin typeface="Times New Roman" pitchFamily="18" charset="0"/>
                <a:cs typeface="Times New Roman" pitchFamily="18" charset="0"/>
              </a:rPr>
              <a:t>这个工具来管理组件在容器中的布局，而不使用直接设置组件位置和大小的方式。</a:t>
            </a:r>
            <a:endParaRPr lang="en-US" altLang="zh-CN" sz="2800" smtClean="0">
              <a:latin typeface="Times New Roman" pitchFamily="18" charset="0"/>
              <a:cs typeface="Times New Roman" pitchFamily="18" charset="0"/>
            </a:endParaRPr>
          </a:p>
          <a:p>
            <a:pPr>
              <a:spcBef>
                <a:spcPts val="1200"/>
              </a:spcBef>
            </a:pPr>
            <a:r>
              <a:rPr lang="zh-CN" altLang="en-US" sz="2800" smtClean="0">
                <a:latin typeface="Times New Roman" pitchFamily="18" charset="0"/>
                <a:cs typeface="Times New Roman" pitchFamily="18" charset="0"/>
              </a:rPr>
              <a:t>每个容器都有一个布局管理器，当容器需要对某个组件进行定位或判断其大小时，就会调用对应的布局管理器。</a:t>
            </a:r>
            <a:endParaRPr lang="en-US" altLang="zh-CN" sz="2800" smtClean="0">
              <a:latin typeface="Times New Roman" pitchFamily="18" charset="0"/>
              <a:cs typeface="Times New Roman" pitchFamily="18" charset="0"/>
            </a:endParaRPr>
          </a:p>
          <a:p>
            <a:pPr>
              <a:spcBef>
                <a:spcPts val="1200"/>
              </a:spcBef>
            </a:pPr>
            <a:r>
              <a:rPr lang="zh-CN" altLang="en-US" sz="2800" smtClean="0">
                <a:latin typeface="Times New Roman" pitchFamily="18" charset="0"/>
                <a:cs typeface="Times New Roman" pitchFamily="18" charset="0"/>
              </a:rPr>
              <a:t>布局管理器负责各组件的大小和位置，此时用户无法设置组件的这些属性，即</a:t>
            </a:r>
            <a:r>
              <a:rPr lang="en-US" altLang="zh-CN" sz="2800" smtClean="0">
                <a:latin typeface="Times New Roman" pitchFamily="18" charset="0"/>
                <a:cs typeface="Times New Roman" pitchFamily="18" charset="0"/>
              </a:rPr>
              <a:t>setSize()</a:t>
            </a:r>
            <a:r>
              <a:rPr lang="zh-CN" altLang="en-US" sz="2800" smtClean="0">
                <a:latin typeface="Times New Roman" pitchFamily="18" charset="0"/>
                <a:cs typeface="Times New Roman" pitchFamily="18" charset="0"/>
              </a:rPr>
              <a:t>、</a:t>
            </a:r>
            <a:r>
              <a:rPr lang="en-US" altLang="zh-CN" sz="2800" smtClean="0">
                <a:latin typeface="Times New Roman" pitchFamily="18" charset="0"/>
                <a:cs typeface="Times New Roman" pitchFamily="18" charset="0"/>
              </a:rPr>
              <a:t> setBounds()</a:t>
            </a:r>
            <a:r>
              <a:rPr lang="zh-CN" altLang="en-US" sz="2800" smtClean="0">
                <a:latin typeface="Times New Roman" pitchFamily="18" charset="0"/>
                <a:cs typeface="Times New Roman" pitchFamily="18" charset="0"/>
              </a:rPr>
              <a:t>和</a:t>
            </a:r>
            <a:r>
              <a:rPr lang="en-US" altLang="zh-CN" sz="2800" smtClean="0">
                <a:latin typeface="Times New Roman" pitchFamily="18" charset="0"/>
                <a:cs typeface="Times New Roman" pitchFamily="18" charset="0"/>
              </a:rPr>
              <a:t>setLocation()</a:t>
            </a:r>
            <a:r>
              <a:rPr lang="zh-CN" altLang="en-US" sz="2800" smtClean="0">
                <a:latin typeface="Times New Roman" pitchFamily="18" charset="0"/>
                <a:cs typeface="Times New Roman" pitchFamily="18" charset="0"/>
              </a:rPr>
              <a:t>等方法失效，用户可用</a:t>
            </a:r>
            <a:r>
              <a:rPr lang="en-US" altLang="zh-CN" sz="2800" smtClean="0">
                <a:latin typeface="Times New Roman" pitchFamily="18" charset="0"/>
                <a:cs typeface="Times New Roman" pitchFamily="18" charset="0"/>
              </a:rPr>
              <a:t>setLayout(null)</a:t>
            </a:r>
            <a:r>
              <a:rPr lang="zh-CN" altLang="en-US" sz="2800" smtClean="0">
                <a:latin typeface="Times New Roman" pitchFamily="18" charset="0"/>
                <a:cs typeface="Times New Roman" pitchFamily="18" charset="0"/>
              </a:rPr>
              <a:t>取消。</a:t>
            </a:r>
            <a:endParaRPr lang="en-US" altLang="zh-CN"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dissolv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anose="02020603050405020304" pitchFamily="18" charset="0"/>
                <a:cs typeface="Times New Roman" panose="02020603050405020304" pitchFamily="18" charset="0"/>
              </a:rPr>
              <a:t>谁发明了图形用户界面</a:t>
            </a:r>
            <a:endParaRPr lang="zh-CN" altLang="en-US">
              <a:latin typeface="Times New Roman" panose="02020603050405020304" pitchFamily="18" charset="0"/>
              <a:cs typeface="Times New Roman" panose="02020603050405020304"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4</a:t>
            </a:fld>
            <a:endParaRPr lang="en-US" altLang="zh-CN"/>
          </a:p>
        </p:txBody>
      </p:sp>
      <p:pic>
        <p:nvPicPr>
          <p:cNvPr id="6" name="图片 5" descr="无标题.jpg"/>
          <p:cNvPicPr>
            <a:picLocks noChangeAspect="1"/>
          </p:cNvPicPr>
          <p:nvPr/>
        </p:nvPicPr>
        <p:blipFill>
          <a:blip r:embed="rId2" cstate="print"/>
          <a:stretch>
            <a:fillRect/>
          </a:stretch>
        </p:blipFill>
        <p:spPr>
          <a:xfrm>
            <a:off x="76200" y="2057400"/>
            <a:ext cx="4818530" cy="3276600"/>
          </a:xfrm>
          <a:prstGeom prst="rect">
            <a:avLst/>
          </a:prstGeom>
        </p:spPr>
      </p:pic>
      <p:sp>
        <p:nvSpPr>
          <p:cNvPr id="7" name="TextBox 6"/>
          <p:cNvSpPr txBox="1"/>
          <p:nvPr/>
        </p:nvSpPr>
        <p:spPr>
          <a:xfrm>
            <a:off x="1066800" y="5486400"/>
            <a:ext cx="3135217" cy="523220"/>
          </a:xfrm>
          <a:prstGeom prst="rect">
            <a:avLst/>
          </a:prstGeom>
          <a:noFill/>
        </p:spPr>
        <p:txBody>
          <a:bodyPr wrap="none" rtlCol="0">
            <a:spAutoFit/>
          </a:bodyPr>
          <a:lstStyle/>
          <a:p>
            <a:pPr>
              <a:buNone/>
            </a:pPr>
            <a:r>
              <a:rPr lang="en-US" altLang="zh-CN" sz="2800" b="1" i="1" smtClean="0">
                <a:latin typeface="Times New Roman" pitchFamily="18" charset="0"/>
                <a:cs typeface="Times New Roman" pitchFamily="18" charset="0"/>
              </a:rPr>
              <a:t>Microsoft  Windows</a:t>
            </a:r>
            <a:endParaRPr lang="zh-CN" altLang="en-US" sz="2800" b="1" i="1">
              <a:latin typeface="Times New Roman" pitchFamily="18" charset="0"/>
              <a:cs typeface="Times New Roman" pitchFamily="18" charset="0"/>
            </a:endParaRPr>
          </a:p>
        </p:txBody>
      </p:sp>
      <p:pic>
        <p:nvPicPr>
          <p:cNvPr id="8" name="Picture 2" descr="http://sns.interscm.com/attachment/200909/8/13_125242572260W5.jpg">
            <a:hlinkClick r:id="rId3"/>
          </p:cNvPr>
          <p:cNvPicPr>
            <a:picLocks noChangeAspect="1" noChangeArrowheads="1"/>
          </p:cNvPicPr>
          <p:nvPr/>
        </p:nvPicPr>
        <p:blipFill>
          <a:blip r:embed="rId4" cstate="print"/>
          <a:srcRect/>
          <a:stretch>
            <a:fillRect/>
          </a:stretch>
        </p:blipFill>
        <p:spPr bwMode="auto">
          <a:xfrm>
            <a:off x="4953000" y="1981200"/>
            <a:ext cx="4114800" cy="3352800"/>
          </a:xfrm>
          <a:prstGeom prst="rect">
            <a:avLst/>
          </a:prstGeom>
          <a:noFill/>
          <a:ln w="9525">
            <a:noFill/>
            <a:miter lim="800000"/>
            <a:headEnd/>
            <a:tailEnd/>
          </a:ln>
        </p:spPr>
      </p:pic>
      <p:sp>
        <p:nvSpPr>
          <p:cNvPr id="9" name="TextBox 8"/>
          <p:cNvSpPr txBox="1"/>
          <p:nvPr/>
        </p:nvSpPr>
        <p:spPr>
          <a:xfrm>
            <a:off x="5587301" y="5496580"/>
            <a:ext cx="2427268" cy="523220"/>
          </a:xfrm>
          <a:prstGeom prst="rect">
            <a:avLst/>
          </a:prstGeom>
          <a:noFill/>
        </p:spPr>
        <p:txBody>
          <a:bodyPr wrap="none" rtlCol="0">
            <a:spAutoFit/>
          </a:bodyPr>
          <a:lstStyle/>
          <a:p>
            <a:pPr>
              <a:buNone/>
            </a:pPr>
            <a:r>
              <a:rPr lang="en-US" altLang="zh-CN" sz="2800" b="1" i="1" smtClean="0">
                <a:latin typeface="Times New Roman" pitchFamily="18" charset="0"/>
                <a:cs typeface="Times New Roman" pitchFamily="18" charset="0"/>
              </a:rPr>
              <a:t>Apple  Mac OS</a:t>
            </a:r>
            <a:endParaRPr lang="zh-CN" altLang="en-US" sz="2800" b="1" i="1">
              <a:latin typeface="Times New Roman" pitchFamily="18" charset="0"/>
              <a:cs typeface="Times New Roman" pitchFamily="18" charset="0"/>
            </a:endParaRPr>
          </a:p>
        </p:txBody>
      </p:sp>
    </p:spTree>
    <p:extLst>
      <p:ext uri="{BB962C8B-B14F-4D97-AF65-F5344CB8AC3E}">
        <p14:creationId xmlns:p14="http://schemas.microsoft.com/office/powerpoint/2010/main" val="11272985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    </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40</a:t>
            </a:fld>
            <a:endParaRPr lang="en-US" altLang="zh-CN" dirty="0"/>
          </a:p>
        </p:txBody>
      </p:sp>
      <p:sp>
        <p:nvSpPr>
          <p:cNvPr id="6" name="Rectangle 2"/>
          <p:cNvSpPr txBox="1">
            <a:spLocks noChangeArrowheads="1"/>
          </p:cNvSpPr>
          <p:nvPr/>
        </p:nvSpPr>
        <p:spPr bwMode="auto">
          <a:xfrm>
            <a:off x="847725" y="1371600"/>
            <a:ext cx="7991475" cy="5073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44500" marR="0" lvl="0" indent="-444500" algn="l" defTabSz="914400" rtl="0" eaLnBrk="1" fontAlgn="base" latinLnBrk="0" hangingPunct="1">
              <a:lnSpc>
                <a:spcPct val="100000"/>
              </a:lnSpc>
              <a:spcBef>
                <a:spcPct val="20000"/>
              </a:spcBef>
              <a:spcAft>
                <a:spcPct val="0"/>
              </a:spcAft>
              <a:buClrTx/>
              <a:buSzPct val="90000"/>
              <a:buFont typeface="Wingdings 2" pitchFamily="18" charset="2"/>
              <a:buChar char=""/>
              <a:tabLst/>
              <a:defRPr/>
            </a:pPr>
            <a:r>
              <a:rPr kumimoji="0" lang="zh-CN" altLang="en-US" sz="3200" b="1" i="0" u="none" strike="noStrike" kern="0" cap="none" spc="0" normalizeH="0" baseline="0" noProof="0" smtClean="0">
                <a:ln>
                  <a:noFill/>
                </a:ln>
                <a:solidFill>
                  <a:schemeClr val="tx1"/>
                </a:solidFill>
                <a:effectLst/>
                <a:uLnTx/>
                <a:uFillTx/>
                <a:latin typeface="AvantGarde" pitchFamily="34" charset="0"/>
                <a:ea typeface="宋体" pitchFamily="2" charset="-122"/>
                <a:cs typeface="+mn-cs"/>
              </a:rPr>
              <a:t>典型的布局管理器</a:t>
            </a:r>
            <a:endParaRPr kumimoji="0" lang="en-US" altLang="zh-CN" sz="3200" b="1" i="0" u="none" strike="noStrike" kern="0" cap="none" spc="0" normalizeH="0" baseline="0" noProof="0" smtClean="0">
              <a:ln>
                <a:noFill/>
              </a:ln>
              <a:solidFill>
                <a:schemeClr val="tx1"/>
              </a:solidFill>
              <a:effectLst/>
              <a:uLnTx/>
              <a:uFillTx/>
              <a:latin typeface="AvantGarde" pitchFamily="34" charset="0"/>
              <a:ea typeface="宋体" pitchFamily="2" charset="-122"/>
              <a:cs typeface="+mn-cs"/>
            </a:endParaRPr>
          </a:p>
          <a:p>
            <a:pPr marL="901700" lvl="1" indent="-444500">
              <a:spcBef>
                <a:spcPts val="1800"/>
              </a:spcBef>
              <a:buSzPct val="90000"/>
              <a:buFont typeface="Wingdings" pitchFamily="2" charset="2"/>
              <a:buChar char=""/>
            </a:pPr>
            <a:r>
              <a:rPr lang="en-US" altLang="zh-CN" sz="3200" b="1" kern="0" smtClean="0">
                <a:latin typeface="Times New Roman" pitchFamily="18" charset="0"/>
                <a:ea typeface="宋体" pitchFamily="2" charset="-122"/>
                <a:cs typeface="Times New Roman" pitchFamily="18" charset="0"/>
              </a:rPr>
              <a:t>FlowLayout</a:t>
            </a:r>
          </a:p>
          <a:p>
            <a:pPr marL="901700" lvl="1" indent="-444500">
              <a:spcBef>
                <a:spcPts val="1800"/>
              </a:spcBef>
              <a:buSzPct val="90000"/>
              <a:buFont typeface="Wingdings" pitchFamily="2" charset="2"/>
              <a:buChar char=""/>
            </a:pPr>
            <a:r>
              <a:rPr lang="en-US" altLang="zh-CN" sz="3200" b="1" kern="0" smtClean="0">
                <a:latin typeface="Times New Roman" pitchFamily="18" charset="0"/>
                <a:ea typeface="宋体" pitchFamily="2" charset="-122"/>
                <a:cs typeface="Times New Roman" pitchFamily="18" charset="0"/>
              </a:rPr>
              <a:t>BorderLayout</a:t>
            </a:r>
          </a:p>
          <a:p>
            <a:pPr marL="901700" lvl="1" indent="-444500">
              <a:spcBef>
                <a:spcPts val="1800"/>
              </a:spcBef>
              <a:buSzPct val="90000"/>
              <a:buFont typeface="Wingdings" pitchFamily="2" charset="2"/>
              <a:buChar char=""/>
            </a:pPr>
            <a:r>
              <a:rPr lang="en-US" altLang="zh-CN" sz="3200" b="1" kern="0" smtClean="0">
                <a:latin typeface="Times New Roman" pitchFamily="18" charset="0"/>
                <a:ea typeface="宋体" pitchFamily="2" charset="-122"/>
                <a:cs typeface="Times New Roman" pitchFamily="18" charset="0"/>
              </a:rPr>
              <a:t>GridLayout</a:t>
            </a:r>
          </a:p>
          <a:p>
            <a:pPr marL="901700" lvl="1" indent="-444500">
              <a:spcBef>
                <a:spcPts val="1800"/>
              </a:spcBef>
              <a:buSzPct val="90000"/>
              <a:buFont typeface="Wingdings" pitchFamily="2" charset="2"/>
              <a:buChar char=""/>
            </a:pPr>
            <a:r>
              <a:rPr lang="en-US" altLang="zh-CN" sz="3200" b="1" kern="0" smtClean="0">
                <a:latin typeface="Times New Roman" pitchFamily="18" charset="0"/>
                <a:ea typeface="宋体" pitchFamily="2" charset="-122"/>
                <a:cs typeface="Times New Roman" pitchFamily="18" charset="0"/>
              </a:rPr>
              <a:t>CardLayout</a:t>
            </a:r>
          </a:p>
          <a:p>
            <a:pPr marL="901700" lvl="1" indent="-444500">
              <a:spcBef>
                <a:spcPts val="1800"/>
              </a:spcBef>
              <a:buSzPct val="90000"/>
              <a:buFont typeface="Wingdings" pitchFamily="2" charset="2"/>
              <a:buChar char=""/>
            </a:pPr>
            <a:r>
              <a:rPr lang="en-US" altLang="zh-CN" sz="3200" b="1" kern="0" smtClean="0">
                <a:latin typeface="Times New Roman" pitchFamily="18" charset="0"/>
                <a:ea typeface="宋体" pitchFamily="2" charset="-122"/>
                <a:cs typeface="Times New Roman" pitchFamily="18" charset="0"/>
              </a:rPr>
              <a:t>GridBagLayout</a:t>
            </a:r>
            <a:endParaRPr kumimoji="0" lang="en-US" altLang="zh-CN" sz="3200" b="1" i="0" u="none" strike="noStrike" kern="0" cap="none" spc="0" normalizeH="0" baseline="0" noProof="0" smtClean="0">
              <a:ln>
                <a:noFill/>
              </a:ln>
              <a:solidFill>
                <a:schemeClr val="tx1"/>
              </a:solidFill>
              <a:effectLst/>
              <a:uLnTx/>
              <a:uFillTx/>
              <a:latin typeface="Times New Roman" pitchFamily="18" charset="0"/>
              <a:ea typeface="宋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FlowLayout    </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41</a:t>
            </a:fld>
            <a:endParaRPr lang="en-US" altLang="zh-CN" dirty="0"/>
          </a:p>
        </p:txBody>
      </p:sp>
      <p:sp>
        <p:nvSpPr>
          <p:cNvPr id="6" name="Rectangle 2"/>
          <p:cNvSpPr txBox="1">
            <a:spLocks noChangeArrowheads="1"/>
          </p:cNvSpPr>
          <p:nvPr/>
        </p:nvSpPr>
        <p:spPr bwMode="auto">
          <a:xfrm>
            <a:off x="847725" y="1371600"/>
            <a:ext cx="7991475" cy="5073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44500" marR="0" lvl="0" indent="-444500" algn="l" defTabSz="914400" rtl="0" eaLnBrk="1" fontAlgn="base" latinLnBrk="0" hangingPunct="1">
              <a:lnSpc>
                <a:spcPct val="100000"/>
              </a:lnSpc>
              <a:spcBef>
                <a:spcPct val="20000"/>
              </a:spcBef>
              <a:spcAft>
                <a:spcPct val="0"/>
              </a:spcAft>
              <a:buClrTx/>
              <a:buSzPct val="90000"/>
              <a:buFont typeface="Wingdings 2" pitchFamily="18" charset="2"/>
              <a:buChar char=""/>
              <a:tabLst/>
              <a:defRPr/>
            </a:pPr>
            <a:r>
              <a:rPr kumimoji="0" lang="en-US" altLang="zh-CN" sz="3600" b="1" i="0" u="none" strike="noStrike" kern="0" cap="none" spc="0" normalizeH="0" baseline="0" noProof="0" smtClean="0">
                <a:ln>
                  <a:noFill/>
                </a:ln>
                <a:solidFill>
                  <a:srgbClr val="FF0000"/>
                </a:solidFill>
                <a:effectLst/>
                <a:uLnTx/>
                <a:uFillTx/>
                <a:latin typeface="Times New Roman" pitchFamily="18" charset="0"/>
                <a:ea typeface="宋体" pitchFamily="2" charset="-122"/>
                <a:cs typeface="Times New Roman" pitchFamily="18" charset="0"/>
              </a:rPr>
              <a:t>FlowLayout</a:t>
            </a:r>
          </a:p>
          <a:p>
            <a:pPr marL="901700" lvl="1" indent="-444500">
              <a:spcBef>
                <a:spcPts val="1800"/>
              </a:spcBef>
              <a:buSzPct val="90000"/>
              <a:buFont typeface="Wingdings" pitchFamily="2" charset="2"/>
              <a:buChar char=""/>
            </a:pPr>
            <a:r>
              <a:rPr lang="en-US" altLang="zh-CN" sz="3200" b="1" kern="0" smtClean="0">
                <a:latin typeface="Times New Roman" pitchFamily="18" charset="0"/>
                <a:ea typeface="宋体" pitchFamily="2" charset="-122"/>
                <a:cs typeface="Times New Roman" pitchFamily="18" charset="0"/>
              </a:rPr>
              <a:t>JPanel (Panel)</a:t>
            </a:r>
            <a:r>
              <a:rPr lang="zh-CN" altLang="en-US" sz="3200" b="1" kern="0" smtClean="0">
                <a:latin typeface="Times New Roman" pitchFamily="18" charset="0"/>
                <a:ea typeface="宋体" pitchFamily="2" charset="-122"/>
                <a:cs typeface="Times New Roman" pitchFamily="18" charset="0"/>
              </a:rPr>
              <a:t>、</a:t>
            </a:r>
            <a:r>
              <a:rPr lang="en-US" altLang="zh-CN" sz="3200" b="1" kern="0" smtClean="0">
                <a:latin typeface="Times New Roman" pitchFamily="18" charset="0"/>
                <a:ea typeface="宋体" pitchFamily="2" charset="-122"/>
                <a:cs typeface="Times New Roman" pitchFamily="18" charset="0"/>
              </a:rPr>
              <a:t>JApplet (Applet)</a:t>
            </a:r>
            <a:r>
              <a:rPr lang="zh-CN" altLang="en-US" sz="3200" b="1" kern="0" smtClean="0">
                <a:latin typeface="Times New Roman" pitchFamily="18" charset="0"/>
                <a:ea typeface="宋体" pitchFamily="2" charset="-122"/>
                <a:cs typeface="Times New Roman" pitchFamily="18" charset="0"/>
              </a:rPr>
              <a:t>的缺省</a:t>
            </a:r>
            <a:r>
              <a:rPr lang="zh-CN" altLang="en-US" sz="3200" b="1" kern="0" smtClean="0">
                <a:ea typeface="宋体" pitchFamily="2" charset="-122"/>
              </a:rPr>
              <a:t>布局管理器</a:t>
            </a:r>
            <a:endParaRPr lang="en-US" altLang="zh-CN" sz="3200" b="1" kern="0" smtClean="0">
              <a:ea typeface="宋体" pitchFamily="2" charset="-122"/>
            </a:endParaRPr>
          </a:p>
          <a:p>
            <a:pPr marL="901700" lvl="1" indent="-444500">
              <a:spcBef>
                <a:spcPts val="1800"/>
              </a:spcBef>
              <a:buSzPct val="90000"/>
              <a:buFont typeface="Wingdings" pitchFamily="2" charset="2"/>
              <a:buChar char=""/>
            </a:pPr>
            <a:r>
              <a:rPr lang="zh-CN" altLang="en-US" sz="3200" b="1" kern="0" smtClean="0">
                <a:ea typeface="宋体" pitchFamily="2" charset="-122"/>
              </a:rPr>
              <a:t>组件从左往右地分布在一个容器中</a:t>
            </a:r>
            <a:endParaRPr lang="en-US" altLang="zh-CN" sz="3200" b="1" kern="0" smtClean="0">
              <a:ea typeface="宋体" pitchFamily="2" charset="-122"/>
            </a:endParaRPr>
          </a:p>
          <a:p>
            <a:pPr marL="901700" lvl="1" indent="-444500">
              <a:spcBef>
                <a:spcPts val="1800"/>
              </a:spcBef>
              <a:buSzPct val="90000"/>
              <a:buFont typeface="Wingdings" pitchFamily="2" charset="2"/>
              <a:buChar char=""/>
            </a:pPr>
            <a:r>
              <a:rPr lang="zh-CN" altLang="en-US" sz="3200" b="1" kern="0" smtClean="0">
                <a:ea typeface="宋体" pitchFamily="2" charset="-122"/>
              </a:rPr>
              <a:t>若到达了容器边沿，则换到下一行</a:t>
            </a:r>
            <a:endParaRPr lang="en-US" altLang="zh-CN" sz="3200" b="1" kern="0" smtClean="0">
              <a:ea typeface="宋体" pitchFamily="2" charset="-122"/>
            </a:endParaRPr>
          </a:p>
          <a:p>
            <a:pPr marL="901700" lvl="1" indent="-444500">
              <a:spcBef>
                <a:spcPts val="1800"/>
              </a:spcBef>
              <a:buSzPct val="90000"/>
              <a:buFont typeface="Wingdings" pitchFamily="2" charset="2"/>
              <a:buChar char=""/>
            </a:pPr>
            <a:r>
              <a:rPr lang="zh-CN" altLang="en-US" sz="3200" b="1" kern="0" smtClean="0">
                <a:ea typeface="宋体" pitchFamily="2" charset="-122"/>
              </a:rPr>
              <a:t>对齐方式：左对齐、居中对齐（默认）和右对齐。方法</a:t>
            </a:r>
            <a:r>
              <a:rPr lang="en-US" altLang="zh-CN" sz="3200" b="1" kern="0" smtClean="0">
                <a:latin typeface="Times New Roman" pitchFamily="18" charset="0"/>
                <a:ea typeface="宋体" pitchFamily="2" charset="-122"/>
                <a:cs typeface="Times New Roman" pitchFamily="18" charset="0"/>
              </a:rPr>
              <a:t>setAlignment(align); </a:t>
            </a:r>
            <a:r>
              <a:rPr lang="zh-CN" altLang="en-US" sz="3200" b="1" kern="0" smtClean="0">
                <a:latin typeface="Times New Roman" pitchFamily="18" charset="0"/>
                <a:ea typeface="宋体" pitchFamily="2" charset="-122"/>
                <a:cs typeface="Times New Roman" pitchFamily="18" charset="0"/>
              </a:rPr>
              <a:t>常量</a:t>
            </a:r>
            <a:r>
              <a:rPr lang="en-US" altLang="zh-CN" sz="3200" b="1" kern="0" smtClean="0">
                <a:latin typeface="Times New Roman" pitchFamily="18" charset="0"/>
                <a:ea typeface="宋体" pitchFamily="2" charset="-122"/>
                <a:cs typeface="Times New Roman" pitchFamily="18" charset="0"/>
              </a:rPr>
              <a:t>LEFT, CENTER, RIGHT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42</a:t>
            </a:fld>
            <a:endParaRPr lang="en-US" altLang="zh-CN" dirty="0"/>
          </a:p>
        </p:txBody>
      </p:sp>
      <p:sp>
        <p:nvSpPr>
          <p:cNvPr id="6" name="标题 5"/>
          <p:cNvSpPr>
            <a:spLocks noGrp="1"/>
          </p:cNvSpPr>
          <p:nvPr>
            <p:ph type="title"/>
          </p:nvPr>
        </p:nvSpPr>
        <p:spPr/>
        <p:txBody>
          <a:bodyPr/>
          <a:lstStyle/>
          <a:p>
            <a:r>
              <a:rPr lang="en-US" altLang="zh-CN" smtClean="0">
                <a:latin typeface="Times New Roman" pitchFamily="18" charset="0"/>
                <a:cs typeface="Times New Roman" pitchFamily="18" charset="0"/>
              </a:rPr>
              <a:t>FlowLayout</a:t>
            </a:r>
            <a:r>
              <a:rPr lang="zh-CN" altLang="en-US" smtClean="0">
                <a:latin typeface="Times New Roman" pitchFamily="18" charset="0"/>
                <a:cs typeface="Times New Roman" pitchFamily="18" charset="0"/>
              </a:rPr>
              <a:t>及多</a:t>
            </a:r>
            <a:r>
              <a:rPr lang="en-US" altLang="zh-CN" smtClean="0">
                <a:latin typeface="Times New Roman" pitchFamily="18" charset="0"/>
                <a:cs typeface="Times New Roman" pitchFamily="18" charset="0"/>
              </a:rPr>
              <a:t>Panel</a:t>
            </a:r>
            <a:r>
              <a:rPr lang="zh-CN" altLang="en-US" smtClean="0">
                <a:latin typeface="Times New Roman" pitchFamily="18" charset="0"/>
                <a:cs typeface="Times New Roman" pitchFamily="18" charset="0"/>
              </a:rPr>
              <a:t>举例</a:t>
            </a:r>
            <a:endParaRPr lang="zh-CN" altLang="en-US"/>
          </a:p>
        </p:txBody>
      </p:sp>
      <p:sp>
        <p:nvSpPr>
          <p:cNvPr id="7" name="TextBox 6"/>
          <p:cNvSpPr txBox="1"/>
          <p:nvPr/>
        </p:nvSpPr>
        <p:spPr>
          <a:xfrm>
            <a:off x="457200" y="1401901"/>
            <a:ext cx="8153400" cy="3170099"/>
          </a:xfrm>
          <a:prstGeom prst="rect">
            <a:avLst/>
          </a:prstGeom>
          <a:noFill/>
          <a:ln>
            <a:solidFill>
              <a:schemeClr val="tx1"/>
            </a:solidFill>
          </a:ln>
        </p:spPr>
        <p:txBody>
          <a:bodyPr wrap="square" rtlCol="0">
            <a:spAutoFit/>
          </a:bodyPr>
          <a:lstStyle/>
          <a:p>
            <a:pPr>
              <a:spcBef>
                <a:spcPts val="0"/>
              </a:spcBef>
              <a:buNone/>
            </a:pPr>
            <a:r>
              <a:rPr lang="en-US" altLang="zh-CN" sz="2000" b="1" smtClean="0">
                <a:latin typeface="Courier New" pitchFamily="49" charset="0"/>
                <a:cs typeface="Courier New" pitchFamily="49" charset="0"/>
              </a:rPr>
              <a:t>public static void main(String[] args) {</a:t>
            </a:r>
          </a:p>
          <a:p>
            <a:pPr>
              <a:spcBef>
                <a:spcPts val="0"/>
              </a:spcBef>
              <a:buNone/>
            </a:pPr>
            <a:r>
              <a:rPr lang="en-US" altLang="zh-CN" sz="2000" b="1" smtClean="0">
                <a:latin typeface="Courier New" pitchFamily="49" charset="0"/>
                <a:cs typeface="Courier New" pitchFamily="49" charset="0"/>
              </a:rPr>
              <a:t>    JFrame f = new JFrame("FlowLayout");</a:t>
            </a:r>
          </a:p>
          <a:p>
            <a:pPr>
              <a:spcBef>
                <a:spcPts val="0"/>
              </a:spcBef>
              <a:buNone/>
            </a:pPr>
            <a:r>
              <a:rPr lang="en-US" altLang="zh-CN" sz="2000" b="1" smtClean="0">
                <a:latin typeface="Courier New" pitchFamily="49" charset="0"/>
                <a:cs typeface="Courier New" pitchFamily="49" charset="0"/>
              </a:rPr>
              <a:t>    </a:t>
            </a:r>
            <a:r>
              <a:rPr lang="en-US" altLang="zh-CN" b="1" smtClean="0">
                <a:latin typeface="Courier New" pitchFamily="49" charset="0"/>
                <a:cs typeface="Courier New" pitchFamily="49" charset="0"/>
              </a:rPr>
              <a:t>f.setDefaultCloseOperation(JFrame.EXIT_ON_CLOSE);</a:t>
            </a:r>
          </a:p>
          <a:p>
            <a:pPr>
              <a:spcBef>
                <a:spcPts val="0"/>
              </a:spcBef>
              <a:buNone/>
            </a:pPr>
            <a:r>
              <a:rPr lang="en-US" altLang="zh-CN" sz="2000" b="1" smtClean="0">
                <a:latin typeface="Courier New" pitchFamily="49" charset="0"/>
                <a:cs typeface="Courier New" pitchFamily="49" charset="0"/>
              </a:rPr>
              <a:t>    JPanel cp = (JPanel)f.getContentPane();</a:t>
            </a:r>
          </a:p>
          <a:p>
            <a:pPr>
              <a:spcBef>
                <a:spcPts val="0"/>
              </a:spcBef>
              <a:buNone/>
            </a:pPr>
            <a:r>
              <a:rPr lang="en-US" altLang="zh-CN" sz="2000" b="1" smtClean="0">
                <a:latin typeface="Courier New" pitchFamily="49" charset="0"/>
                <a:cs typeface="Courier New" pitchFamily="49" charset="0"/>
              </a:rPr>
              <a:t>    cp.setLayout(new FlowLayout());</a:t>
            </a:r>
          </a:p>
          <a:p>
            <a:pPr>
              <a:spcBef>
                <a:spcPts val="0"/>
              </a:spcBef>
              <a:buNone/>
            </a:pPr>
            <a:r>
              <a:rPr lang="en-US" altLang="zh-CN" sz="2000" b="1" smtClean="0">
                <a:latin typeface="Courier New" pitchFamily="49" charset="0"/>
                <a:cs typeface="Courier New" pitchFamily="49" charset="0"/>
              </a:rPr>
              <a:t>    cp.add(getFieldPanel());</a:t>
            </a:r>
          </a:p>
          <a:p>
            <a:pPr>
              <a:spcBef>
                <a:spcPts val="0"/>
              </a:spcBef>
              <a:buNone/>
            </a:pPr>
            <a:r>
              <a:rPr lang="en-US" altLang="zh-CN" sz="2000" b="1" smtClean="0">
                <a:latin typeface="Courier New" pitchFamily="49" charset="0"/>
                <a:cs typeface="Courier New" pitchFamily="49" charset="0"/>
              </a:rPr>
              <a:t>    cp.add(getButtonPanel());</a:t>
            </a:r>
          </a:p>
          <a:p>
            <a:pPr>
              <a:spcBef>
                <a:spcPts val="0"/>
              </a:spcBef>
              <a:buNone/>
            </a:pPr>
            <a:r>
              <a:rPr lang="en-US" altLang="zh-CN" sz="2000" b="1" smtClean="0">
                <a:latin typeface="Courier New" pitchFamily="49" charset="0"/>
                <a:cs typeface="Courier New" pitchFamily="49" charset="0"/>
              </a:rPr>
              <a:t>    f.pack();</a:t>
            </a:r>
          </a:p>
          <a:p>
            <a:pPr>
              <a:spcBef>
                <a:spcPts val="0"/>
              </a:spcBef>
              <a:buNone/>
            </a:pPr>
            <a:r>
              <a:rPr lang="en-US" altLang="zh-CN" sz="2000" b="1" smtClean="0">
                <a:latin typeface="Courier New" pitchFamily="49" charset="0"/>
                <a:cs typeface="Courier New" pitchFamily="49" charset="0"/>
              </a:rPr>
              <a:t>    f.setVisible(true);</a:t>
            </a:r>
          </a:p>
          <a:p>
            <a:pPr>
              <a:spcBef>
                <a:spcPts val="0"/>
              </a:spcBef>
              <a:buNone/>
            </a:pPr>
            <a:r>
              <a:rPr lang="en-US" altLang="zh-CN" sz="2000" b="1" smtClean="0">
                <a:latin typeface="Courier New" pitchFamily="49" charset="0"/>
                <a:cs typeface="Courier New" pitchFamily="49" charset="0"/>
              </a:rPr>
              <a:t>}</a:t>
            </a:r>
          </a:p>
        </p:txBody>
      </p:sp>
      <p:pic>
        <p:nvPicPr>
          <p:cNvPr id="5" name="图片 4" descr="无标题.jpg"/>
          <p:cNvPicPr>
            <a:picLocks noChangeAspect="1"/>
          </p:cNvPicPr>
          <p:nvPr/>
        </p:nvPicPr>
        <p:blipFill>
          <a:blip r:embed="rId2" cstate="print"/>
          <a:stretch>
            <a:fillRect/>
          </a:stretch>
        </p:blipFill>
        <p:spPr>
          <a:xfrm>
            <a:off x="894255" y="4876800"/>
            <a:ext cx="7259145" cy="1219200"/>
          </a:xfrm>
          <a:prstGeom prst="rect">
            <a:avLst/>
          </a:prstGeom>
        </p:spPr>
      </p:pic>
      <p:sp>
        <p:nvSpPr>
          <p:cNvPr id="8" name="矩形 7"/>
          <p:cNvSpPr/>
          <p:nvPr/>
        </p:nvSpPr>
        <p:spPr bwMode="auto">
          <a:xfrm>
            <a:off x="990600" y="5334000"/>
            <a:ext cx="4953000" cy="609600"/>
          </a:xfrm>
          <a:prstGeom prst="rect">
            <a:avLst/>
          </a:prstGeom>
          <a:solidFill>
            <a:srgbClr val="E8B6E7">
              <a:alpha val="41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p:txBody>
      </p:sp>
      <p:sp>
        <p:nvSpPr>
          <p:cNvPr id="9" name="矩形 8"/>
          <p:cNvSpPr/>
          <p:nvPr/>
        </p:nvSpPr>
        <p:spPr bwMode="auto">
          <a:xfrm>
            <a:off x="6019800" y="5334000"/>
            <a:ext cx="1981200" cy="609600"/>
          </a:xfrm>
          <a:prstGeom prst="rect">
            <a:avLst/>
          </a:prstGeom>
          <a:solidFill>
            <a:srgbClr val="E8B6E7">
              <a:alpha val="41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43</a:t>
            </a:fld>
            <a:endParaRPr lang="en-US" altLang="zh-CN" dirty="0"/>
          </a:p>
        </p:txBody>
      </p:sp>
      <p:sp>
        <p:nvSpPr>
          <p:cNvPr id="6" name="标题 5"/>
          <p:cNvSpPr>
            <a:spLocks noGrp="1"/>
          </p:cNvSpPr>
          <p:nvPr>
            <p:ph type="title"/>
          </p:nvPr>
        </p:nvSpPr>
        <p:spPr/>
        <p:txBody>
          <a:bodyPr/>
          <a:lstStyle/>
          <a:p>
            <a:r>
              <a:rPr lang="en-US" altLang="zh-CN" smtClean="0"/>
              <a:t>   </a:t>
            </a:r>
            <a:endParaRPr lang="zh-CN" altLang="en-US"/>
          </a:p>
        </p:txBody>
      </p:sp>
      <p:sp>
        <p:nvSpPr>
          <p:cNvPr id="7" name="TextBox 6"/>
          <p:cNvSpPr txBox="1"/>
          <p:nvPr/>
        </p:nvSpPr>
        <p:spPr>
          <a:xfrm>
            <a:off x="304800" y="1066800"/>
            <a:ext cx="8153400" cy="5324535"/>
          </a:xfrm>
          <a:prstGeom prst="rect">
            <a:avLst/>
          </a:prstGeom>
          <a:noFill/>
          <a:ln>
            <a:solidFill>
              <a:schemeClr val="tx1"/>
            </a:solidFill>
          </a:ln>
        </p:spPr>
        <p:txBody>
          <a:bodyPr wrap="square" rtlCol="0">
            <a:spAutoFit/>
          </a:bodyPr>
          <a:lstStyle/>
          <a:p>
            <a:pPr>
              <a:spcBef>
                <a:spcPts val="0"/>
              </a:spcBef>
              <a:buNone/>
            </a:pPr>
            <a:r>
              <a:rPr lang="en-US" altLang="zh-CN" sz="2000" b="1" smtClean="0">
                <a:latin typeface="Courier New" pitchFamily="49" charset="0"/>
                <a:cs typeface="Courier New" pitchFamily="49" charset="0"/>
              </a:rPr>
              <a:t>private static JPanel getFieldPanel() {</a:t>
            </a:r>
          </a:p>
          <a:p>
            <a:pPr>
              <a:spcBef>
                <a:spcPts val="0"/>
              </a:spcBef>
              <a:buNone/>
            </a:pPr>
            <a:r>
              <a:rPr lang="en-US" altLang="zh-CN" sz="2000" b="1" smtClean="0">
                <a:latin typeface="Courier New" pitchFamily="49" charset="0"/>
                <a:cs typeface="Courier New" pitchFamily="49" charset="0"/>
              </a:rPr>
              <a:t>    JPanel p = new JPanel();</a:t>
            </a:r>
          </a:p>
          <a:p>
            <a:pPr>
              <a:spcBef>
                <a:spcPts val="0"/>
              </a:spcBef>
              <a:buNone/>
            </a:pPr>
            <a:r>
              <a:rPr lang="en-US" altLang="zh-CN" sz="2000" b="1" smtClean="0">
                <a:latin typeface="Courier New" pitchFamily="49" charset="0"/>
                <a:cs typeface="Courier New" pitchFamily="49" charset="0"/>
              </a:rPr>
              <a:t>    p.setLayout(new FlowLayout());</a:t>
            </a:r>
          </a:p>
          <a:p>
            <a:pPr>
              <a:spcBef>
                <a:spcPts val="0"/>
              </a:spcBef>
              <a:buNone/>
            </a:pPr>
            <a:r>
              <a:rPr lang="en-US" altLang="zh-CN" sz="2000" b="1" smtClean="0">
                <a:latin typeface="Courier New" pitchFamily="49" charset="0"/>
                <a:cs typeface="Courier New" pitchFamily="49" charset="0"/>
              </a:rPr>
              <a:t>    p.add(new JLabel("Name:"));</a:t>
            </a:r>
          </a:p>
          <a:p>
            <a:pPr>
              <a:spcBef>
                <a:spcPts val="0"/>
              </a:spcBef>
              <a:buNone/>
            </a:pPr>
            <a:r>
              <a:rPr lang="en-US" altLang="zh-CN" sz="2000" b="1" smtClean="0">
                <a:latin typeface="Courier New" pitchFamily="49" charset="0"/>
                <a:cs typeface="Courier New" pitchFamily="49" charset="0"/>
              </a:rPr>
              <a:t>    p.add(new JTextField(12));</a:t>
            </a:r>
          </a:p>
          <a:p>
            <a:pPr>
              <a:spcBef>
                <a:spcPts val="0"/>
              </a:spcBef>
              <a:buNone/>
            </a:pPr>
            <a:r>
              <a:rPr lang="en-US" altLang="zh-CN" sz="2000" b="1" smtClean="0">
                <a:latin typeface="Courier New" pitchFamily="49" charset="0"/>
                <a:cs typeface="Courier New" pitchFamily="49" charset="0"/>
              </a:rPr>
              <a:t>    p.add(new JCheckBox("Java", true));</a:t>
            </a:r>
          </a:p>
          <a:p>
            <a:pPr>
              <a:spcBef>
                <a:spcPts val="0"/>
              </a:spcBef>
              <a:buNone/>
            </a:pPr>
            <a:r>
              <a:rPr lang="en-US" altLang="zh-CN" sz="2000" b="1" smtClean="0">
                <a:latin typeface="Courier New" pitchFamily="49" charset="0"/>
                <a:cs typeface="Courier New" pitchFamily="49" charset="0"/>
              </a:rPr>
              <a:t>    p.add(new JCheckBox("C++", true));</a:t>
            </a:r>
          </a:p>
          <a:p>
            <a:pPr>
              <a:spcBef>
                <a:spcPts val="0"/>
              </a:spcBef>
              <a:buNone/>
            </a:pPr>
            <a:r>
              <a:rPr lang="en-US" altLang="zh-CN" sz="2000" b="1" smtClean="0">
                <a:latin typeface="Courier New" pitchFamily="49" charset="0"/>
                <a:cs typeface="Courier New" pitchFamily="49" charset="0"/>
              </a:rPr>
              <a:t>    p.add(new JCheckBox("Perl", false));</a:t>
            </a:r>
          </a:p>
          <a:p>
            <a:pPr>
              <a:spcBef>
                <a:spcPts val="0"/>
              </a:spcBef>
              <a:buNone/>
            </a:pPr>
            <a:r>
              <a:rPr lang="en-US" altLang="zh-CN" sz="2000" b="1" smtClean="0">
                <a:latin typeface="Courier New" pitchFamily="49" charset="0"/>
                <a:cs typeface="Courier New" pitchFamily="49" charset="0"/>
              </a:rPr>
              <a:t>    return p;</a:t>
            </a:r>
          </a:p>
          <a:p>
            <a:pPr>
              <a:spcBef>
                <a:spcPts val="0"/>
              </a:spcBef>
              <a:buNone/>
            </a:pPr>
            <a:r>
              <a:rPr lang="en-US" altLang="zh-CN" sz="2000" b="1" smtClean="0">
                <a:latin typeface="Courier New" pitchFamily="49" charset="0"/>
                <a:cs typeface="Courier New" pitchFamily="49" charset="0"/>
              </a:rPr>
              <a:t>}</a:t>
            </a:r>
          </a:p>
          <a:p>
            <a:pPr>
              <a:spcBef>
                <a:spcPts val="0"/>
              </a:spcBef>
              <a:buNone/>
            </a:pPr>
            <a:r>
              <a:rPr lang="en-US" altLang="zh-CN" sz="2000" b="1" smtClean="0">
                <a:latin typeface="Courier New" pitchFamily="49" charset="0"/>
                <a:cs typeface="Courier New" pitchFamily="49" charset="0"/>
              </a:rPr>
              <a:t>private static JPanel getButtonPanel() {</a:t>
            </a:r>
          </a:p>
          <a:p>
            <a:pPr>
              <a:spcBef>
                <a:spcPts val="0"/>
              </a:spcBef>
              <a:buNone/>
            </a:pPr>
            <a:r>
              <a:rPr lang="en-US" altLang="zh-CN" sz="2000" b="1" smtClean="0">
                <a:latin typeface="Courier New" pitchFamily="49" charset="0"/>
                <a:cs typeface="Courier New" pitchFamily="49" charset="0"/>
              </a:rPr>
              <a:t>    JPanel p = new JPanel();</a:t>
            </a:r>
          </a:p>
          <a:p>
            <a:pPr>
              <a:spcBef>
                <a:spcPts val="0"/>
              </a:spcBef>
              <a:buNone/>
            </a:pPr>
            <a:r>
              <a:rPr lang="en-US" altLang="zh-CN" sz="2000" b="1" smtClean="0">
                <a:latin typeface="Courier New" pitchFamily="49" charset="0"/>
                <a:cs typeface="Courier New" pitchFamily="49" charset="0"/>
              </a:rPr>
              <a:t>    p.setLayout(new FlowLayout());</a:t>
            </a:r>
          </a:p>
          <a:p>
            <a:pPr>
              <a:spcBef>
                <a:spcPts val="0"/>
              </a:spcBef>
              <a:buNone/>
            </a:pPr>
            <a:r>
              <a:rPr lang="en-US" altLang="zh-CN" sz="2000" b="1" smtClean="0">
                <a:latin typeface="Courier New" pitchFamily="49" charset="0"/>
                <a:cs typeface="Courier New" pitchFamily="49" charset="0"/>
              </a:rPr>
              <a:t>    p.add(new JButton("OK"));</a:t>
            </a:r>
          </a:p>
          <a:p>
            <a:pPr>
              <a:spcBef>
                <a:spcPts val="0"/>
              </a:spcBef>
              <a:buNone/>
            </a:pPr>
            <a:r>
              <a:rPr lang="en-US" altLang="zh-CN" sz="2000" b="1" smtClean="0">
                <a:latin typeface="Courier New" pitchFamily="49" charset="0"/>
                <a:cs typeface="Courier New" pitchFamily="49" charset="0"/>
              </a:rPr>
              <a:t>    p.add(new JButton("Cancel"));</a:t>
            </a:r>
          </a:p>
          <a:p>
            <a:pPr>
              <a:spcBef>
                <a:spcPts val="0"/>
              </a:spcBef>
              <a:buNone/>
            </a:pPr>
            <a:r>
              <a:rPr lang="en-US" altLang="zh-CN" sz="2000" b="1" smtClean="0">
                <a:latin typeface="Courier New" pitchFamily="49" charset="0"/>
                <a:cs typeface="Courier New" pitchFamily="49" charset="0"/>
              </a:rPr>
              <a:t>    return p;</a:t>
            </a:r>
          </a:p>
          <a:p>
            <a:pPr>
              <a:spcBef>
                <a:spcPts val="0"/>
              </a:spcBef>
              <a:buNone/>
            </a:pPr>
            <a:r>
              <a:rPr lang="en-US" altLang="zh-CN" sz="2000" b="1" smtClean="0">
                <a:latin typeface="Courier New" pitchFamily="49" charset="0"/>
                <a:cs typeface="Courier New" pitchFamily="49" charset="0"/>
              </a:rPr>
              <a:t>}</a:t>
            </a:r>
          </a:p>
        </p:txBody>
      </p:sp>
      <p:pic>
        <p:nvPicPr>
          <p:cNvPr id="9" name="图片 8" descr="无标题.jpg"/>
          <p:cNvPicPr>
            <a:picLocks noChangeAspect="1"/>
          </p:cNvPicPr>
          <p:nvPr/>
        </p:nvPicPr>
        <p:blipFill>
          <a:blip r:embed="rId2" cstate="print"/>
          <a:stretch>
            <a:fillRect/>
          </a:stretch>
        </p:blipFill>
        <p:spPr>
          <a:xfrm>
            <a:off x="2438400" y="5668368"/>
            <a:ext cx="6629400" cy="1113432"/>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BorderLayout    </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44</a:t>
            </a:fld>
            <a:endParaRPr lang="en-US" altLang="zh-CN" dirty="0"/>
          </a:p>
        </p:txBody>
      </p:sp>
      <p:sp>
        <p:nvSpPr>
          <p:cNvPr id="6" name="Rectangle 2"/>
          <p:cNvSpPr txBox="1">
            <a:spLocks noChangeArrowheads="1"/>
          </p:cNvSpPr>
          <p:nvPr/>
        </p:nvSpPr>
        <p:spPr bwMode="auto">
          <a:xfrm>
            <a:off x="685800" y="1219200"/>
            <a:ext cx="7991475" cy="5073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44500" marR="0" lvl="0" indent="-444500" algn="l" defTabSz="914400" rtl="0" eaLnBrk="1" fontAlgn="base" latinLnBrk="0" hangingPunct="1">
              <a:lnSpc>
                <a:spcPct val="100000"/>
              </a:lnSpc>
              <a:spcBef>
                <a:spcPts val="600"/>
              </a:spcBef>
              <a:spcAft>
                <a:spcPct val="0"/>
              </a:spcAft>
              <a:buClrTx/>
              <a:buSzPct val="90000"/>
              <a:buFont typeface="Wingdings 2" pitchFamily="18" charset="2"/>
              <a:buChar char=""/>
              <a:tabLst/>
              <a:defRPr/>
            </a:pPr>
            <a:r>
              <a:rPr kumimoji="0" lang="en-US" altLang="zh-CN" sz="3200" b="1" i="0" u="none" strike="noStrike" kern="0" cap="none" spc="0" normalizeH="0" baseline="0" noProof="0" smtClean="0">
                <a:ln>
                  <a:noFill/>
                </a:ln>
                <a:effectLst/>
                <a:uLnTx/>
                <a:uFillTx/>
                <a:latin typeface="Times New Roman" pitchFamily="18" charset="0"/>
                <a:ea typeface="宋体" pitchFamily="2" charset="-122"/>
                <a:cs typeface="Times New Roman" pitchFamily="18" charset="0"/>
              </a:rPr>
              <a:t>BorderLayout</a:t>
            </a:r>
          </a:p>
          <a:p>
            <a:pPr marL="901700" lvl="1" indent="-444500">
              <a:spcBef>
                <a:spcPts val="600"/>
              </a:spcBef>
              <a:buSzPct val="90000"/>
              <a:buFont typeface="Wingdings" pitchFamily="2" charset="2"/>
              <a:buChar char=""/>
            </a:pPr>
            <a:r>
              <a:rPr lang="en-US" altLang="zh-CN" sz="2800" b="1" kern="0" smtClean="0">
                <a:latin typeface="Times New Roman" pitchFamily="18" charset="0"/>
                <a:ea typeface="宋体" pitchFamily="2" charset="-122"/>
                <a:cs typeface="Times New Roman" pitchFamily="18" charset="0"/>
              </a:rPr>
              <a:t>JFrame</a:t>
            </a:r>
            <a:r>
              <a:rPr lang="zh-CN" altLang="en-US" sz="2800" b="1" kern="0" smtClean="0">
                <a:latin typeface="Times New Roman" pitchFamily="18" charset="0"/>
                <a:ea typeface="宋体" pitchFamily="2" charset="-122"/>
                <a:cs typeface="Times New Roman" pitchFamily="18" charset="0"/>
              </a:rPr>
              <a:t>和</a:t>
            </a:r>
            <a:r>
              <a:rPr lang="en-US" altLang="zh-CN" sz="2800" b="1" kern="0" smtClean="0">
                <a:latin typeface="Times New Roman" pitchFamily="18" charset="0"/>
                <a:ea typeface="宋体" pitchFamily="2" charset="-122"/>
                <a:cs typeface="Times New Roman" pitchFamily="18" charset="0"/>
              </a:rPr>
              <a:t>JDialog</a:t>
            </a:r>
            <a:r>
              <a:rPr lang="zh-CN" altLang="en-US" sz="2800" b="1" kern="0" smtClean="0">
                <a:latin typeface="Times New Roman" pitchFamily="18" charset="0"/>
                <a:ea typeface="宋体" pitchFamily="2" charset="-122"/>
                <a:cs typeface="Times New Roman" pitchFamily="18" charset="0"/>
              </a:rPr>
              <a:t>的缺省</a:t>
            </a:r>
            <a:r>
              <a:rPr lang="zh-CN" altLang="en-US" sz="2800" b="1" kern="0" smtClean="0">
                <a:ea typeface="宋体" pitchFamily="2" charset="-122"/>
              </a:rPr>
              <a:t>布局管理器</a:t>
            </a:r>
            <a:endParaRPr lang="en-US" altLang="zh-CN" sz="2800" b="1" kern="0" smtClean="0">
              <a:ea typeface="宋体" pitchFamily="2" charset="-122"/>
            </a:endParaRPr>
          </a:p>
          <a:p>
            <a:pPr marL="901700" lvl="1" indent="-444500">
              <a:spcBef>
                <a:spcPts val="600"/>
              </a:spcBef>
              <a:buSzPct val="90000"/>
              <a:buFont typeface="Wingdings" pitchFamily="2" charset="2"/>
              <a:buChar char=""/>
            </a:pPr>
            <a:r>
              <a:rPr lang="zh-CN" altLang="en-US" sz="2800" b="1" kern="0" smtClean="0">
                <a:ea typeface="宋体" pitchFamily="2" charset="-122"/>
              </a:rPr>
              <a:t>把组件（最多</a:t>
            </a:r>
            <a:r>
              <a:rPr lang="en-US" altLang="zh-CN" sz="2800" b="1" kern="0" smtClean="0">
                <a:ea typeface="宋体" pitchFamily="2" charset="-122"/>
              </a:rPr>
              <a:t>5</a:t>
            </a:r>
            <a:r>
              <a:rPr lang="zh-CN" altLang="en-US" sz="2800" b="1" kern="0" smtClean="0">
                <a:ea typeface="宋体" pitchFamily="2" charset="-122"/>
              </a:rPr>
              <a:t>个）安排在</a:t>
            </a:r>
            <a:r>
              <a:rPr lang="en-US" altLang="zh-CN" sz="2800" b="1" kern="0" smtClean="0">
                <a:ea typeface="宋体" pitchFamily="2" charset="-122"/>
              </a:rPr>
              <a:t>5</a:t>
            </a:r>
            <a:r>
              <a:rPr lang="zh-CN" altLang="en-US" sz="2800" b="1" kern="0" smtClean="0">
                <a:ea typeface="宋体" pitchFamily="2" charset="-122"/>
              </a:rPr>
              <a:t>个区域</a:t>
            </a:r>
            <a:endParaRPr lang="en-US" altLang="zh-CN" sz="2800" b="1" kern="0" smtClean="0">
              <a:ea typeface="宋体" pitchFamily="2" charset="-122"/>
            </a:endParaRPr>
          </a:p>
        </p:txBody>
      </p:sp>
      <p:pic>
        <p:nvPicPr>
          <p:cNvPr id="5" name="Picture 5"/>
          <p:cNvPicPr>
            <a:picLocks noChangeAspect="1" noChangeArrowheads="1"/>
          </p:cNvPicPr>
          <p:nvPr/>
        </p:nvPicPr>
        <p:blipFill>
          <a:blip r:embed="rId2" cstate="print"/>
          <a:srcRect/>
          <a:stretch>
            <a:fillRect/>
          </a:stretch>
        </p:blipFill>
        <p:spPr bwMode="auto">
          <a:xfrm>
            <a:off x="2819400" y="2952765"/>
            <a:ext cx="3752835" cy="37528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45</a:t>
            </a:fld>
            <a:endParaRPr lang="en-US" altLang="zh-CN" dirty="0"/>
          </a:p>
        </p:txBody>
      </p:sp>
      <p:sp>
        <p:nvSpPr>
          <p:cNvPr id="6" name="标题 5"/>
          <p:cNvSpPr>
            <a:spLocks noGrp="1"/>
          </p:cNvSpPr>
          <p:nvPr>
            <p:ph type="title"/>
          </p:nvPr>
        </p:nvSpPr>
        <p:spPr/>
        <p:txBody>
          <a:bodyPr/>
          <a:lstStyle/>
          <a:p>
            <a:r>
              <a:rPr lang="en-US" altLang="zh-CN" smtClean="0">
                <a:latin typeface="Times New Roman" pitchFamily="18" charset="0"/>
                <a:cs typeface="Times New Roman" pitchFamily="18" charset="0"/>
              </a:rPr>
              <a:t>BorderLayout (cont.)</a:t>
            </a:r>
            <a:endParaRPr lang="zh-CN" altLang="en-US"/>
          </a:p>
        </p:txBody>
      </p:sp>
      <p:sp>
        <p:nvSpPr>
          <p:cNvPr id="7" name="TextBox 6"/>
          <p:cNvSpPr txBox="1"/>
          <p:nvPr/>
        </p:nvSpPr>
        <p:spPr>
          <a:xfrm>
            <a:off x="152400" y="1699260"/>
            <a:ext cx="8763000" cy="4062651"/>
          </a:xfrm>
          <a:prstGeom prst="rect">
            <a:avLst/>
          </a:prstGeom>
          <a:noFill/>
          <a:ln>
            <a:solidFill>
              <a:schemeClr val="tx1"/>
            </a:solidFill>
          </a:ln>
        </p:spPr>
        <p:txBody>
          <a:bodyPr wrap="square" rtlCol="0">
            <a:spAutoFit/>
          </a:bodyPr>
          <a:lstStyle/>
          <a:p>
            <a:pPr>
              <a:spcBef>
                <a:spcPts val="0"/>
              </a:spcBef>
              <a:buNone/>
            </a:pPr>
            <a:r>
              <a:rPr lang="en-US" altLang="zh-CN" sz="2000" b="1" smtClean="0">
                <a:latin typeface="Courier New" pitchFamily="49" charset="0"/>
                <a:cs typeface="Courier New" pitchFamily="49" charset="0"/>
              </a:rPr>
              <a:t>public static void main(String[] args) {</a:t>
            </a:r>
          </a:p>
          <a:p>
            <a:pPr>
              <a:spcBef>
                <a:spcPts val="0"/>
              </a:spcBef>
              <a:buNone/>
            </a:pPr>
            <a:r>
              <a:rPr lang="en-US" altLang="zh-CN" sz="2000" b="1" smtClean="0">
                <a:latin typeface="Courier New" pitchFamily="49" charset="0"/>
                <a:cs typeface="Courier New" pitchFamily="49" charset="0"/>
              </a:rPr>
              <a:t>    JFrame f = new JFrame("BorderLayout");</a:t>
            </a:r>
          </a:p>
          <a:p>
            <a:pPr>
              <a:spcBef>
                <a:spcPts val="0"/>
              </a:spcBef>
              <a:buNone/>
            </a:pPr>
            <a:r>
              <a:rPr lang="en-US" altLang="zh-CN" sz="2000" b="1" smtClean="0">
                <a:latin typeface="Courier New" pitchFamily="49" charset="0"/>
                <a:cs typeface="Courier New" pitchFamily="49" charset="0"/>
              </a:rPr>
              <a:t>    </a:t>
            </a:r>
            <a:r>
              <a:rPr lang="en-US" altLang="zh-CN" b="1" smtClean="0">
                <a:latin typeface="Courier New" pitchFamily="49" charset="0"/>
                <a:cs typeface="Courier New" pitchFamily="49" charset="0"/>
              </a:rPr>
              <a:t>f.setDefaultCloseOperation(JFrame.EXIT_ON_CLOSE);</a:t>
            </a:r>
          </a:p>
          <a:p>
            <a:pPr>
              <a:spcBef>
                <a:spcPts val="0"/>
              </a:spcBef>
              <a:buNone/>
            </a:pPr>
            <a:r>
              <a:rPr lang="en-US" altLang="zh-CN" sz="2000" b="1" smtClean="0">
                <a:latin typeface="Courier New" pitchFamily="49" charset="0"/>
                <a:cs typeface="Courier New" pitchFamily="49" charset="0"/>
              </a:rPr>
              <a:t>    JPanel cp = (JPanel)f.getContentPane();</a:t>
            </a:r>
          </a:p>
          <a:p>
            <a:pPr>
              <a:spcBef>
                <a:spcPts val="0"/>
              </a:spcBef>
              <a:buNone/>
            </a:pPr>
            <a:r>
              <a:rPr lang="en-US" altLang="zh-CN" sz="2000" b="1" smtClean="0">
                <a:latin typeface="Courier New" pitchFamily="49" charset="0"/>
                <a:cs typeface="Courier New" pitchFamily="49" charset="0"/>
              </a:rPr>
              <a:t>    cp.setLayout(new BorderLayout());</a:t>
            </a:r>
          </a:p>
          <a:p>
            <a:pPr>
              <a:spcBef>
                <a:spcPts val="0"/>
              </a:spcBef>
              <a:buNone/>
            </a:pPr>
            <a:r>
              <a:rPr lang="en-US" altLang="zh-CN" sz="2000" b="1" smtClean="0">
                <a:latin typeface="Courier New" pitchFamily="49" charset="0"/>
                <a:cs typeface="Courier New" pitchFamily="49" charset="0"/>
              </a:rPr>
              <a:t>    </a:t>
            </a:r>
            <a:r>
              <a:rPr lang="en-US" altLang="zh-CN" b="1" smtClean="0">
                <a:latin typeface="Courier New" pitchFamily="49" charset="0"/>
                <a:cs typeface="Courier New" pitchFamily="49" charset="0"/>
              </a:rPr>
              <a:t>cp.add("North", new JButton(new ImageIcon("north.jpg")));</a:t>
            </a:r>
          </a:p>
          <a:p>
            <a:pPr>
              <a:spcBef>
                <a:spcPts val="0"/>
              </a:spcBef>
              <a:buNone/>
            </a:pPr>
            <a:r>
              <a:rPr lang="en-US" altLang="zh-CN" sz="2000" b="1" smtClean="0">
                <a:latin typeface="Courier New" pitchFamily="49" charset="0"/>
                <a:cs typeface="Courier New" pitchFamily="49" charset="0"/>
              </a:rPr>
              <a:t>    </a:t>
            </a:r>
            <a:r>
              <a:rPr lang="en-US" altLang="zh-CN" b="1" smtClean="0">
                <a:latin typeface="Courier New" pitchFamily="49" charset="0"/>
                <a:cs typeface="Courier New" pitchFamily="49" charset="0"/>
              </a:rPr>
              <a:t>cp.add("East", new JButton(new ImageIcon("east.jpg")));</a:t>
            </a:r>
          </a:p>
          <a:p>
            <a:pPr>
              <a:spcBef>
                <a:spcPts val="0"/>
              </a:spcBef>
              <a:buNone/>
            </a:pPr>
            <a:r>
              <a:rPr lang="en-US" altLang="zh-CN" sz="2000" b="1" smtClean="0">
                <a:latin typeface="Courier New" pitchFamily="49" charset="0"/>
                <a:cs typeface="Courier New" pitchFamily="49" charset="0"/>
              </a:rPr>
              <a:t>    </a:t>
            </a:r>
            <a:r>
              <a:rPr lang="en-US" altLang="zh-CN" b="1" smtClean="0">
                <a:latin typeface="Courier New" pitchFamily="49" charset="0"/>
                <a:cs typeface="Courier New" pitchFamily="49" charset="0"/>
              </a:rPr>
              <a:t>cp.add("South", new JButton(new ImageIcon("south.jpg")));</a:t>
            </a:r>
          </a:p>
          <a:p>
            <a:pPr>
              <a:spcBef>
                <a:spcPts val="0"/>
              </a:spcBef>
              <a:buNone/>
            </a:pPr>
            <a:r>
              <a:rPr lang="en-US" altLang="zh-CN" sz="2000" b="1" smtClean="0">
                <a:latin typeface="Courier New" pitchFamily="49" charset="0"/>
                <a:cs typeface="Courier New" pitchFamily="49" charset="0"/>
              </a:rPr>
              <a:t>    </a:t>
            </a:r>
            <a:r>
              <a:rPr lang="en-US" altLang="zh-CN" b="1" smtClean="0">
                <a:latin typeface="Courier New" pitchFamily="49" charset="0"/>
                <a:cs typeface="Courier New" pitchFamily="49" charset="0"/>
              </a:rPr>
              <a:t>cp.add("West", new JButton(new ImageIcon("west.jpg")));</a:t>
            </a:r>
          </a:p>
          <a:p>
            <a:pPr>
              <a:spcBef>
                <a:spcPts val="0"/>
              </a:spcBef>
              <a:buNone/>
            </a:pPr>
            <a:r>
              <a:rPr lang="en-US" altLang="zh-CN" b="1" smtClean="0">
                <a:latin typeface="Courier New" pitchFamily="49" charset="0"/>
                <a:cs typeface="Courier New" pitchFamily="49" charset="0"/>
              </a:rPr>
              <a:t>    cp.add("Center", new JButton(new ImageIcon("middle.jpg")));</a:t>
            </a:r>
          </a:p>
          <a:p>
            <a:pPr>
              <a:spcBef>
                <a:spcPts val="0"/>
              </a:spcBef>
              <a:buNone/>
            </a:pPr>
            <a:r>
              <a:rPr lang="en-US" altLang="zh-CN" sz="2000" b="1" smtClean="0">
                <a:latin typeface="Courier New" pitchFamily="49" charset="0"/>
                <a:cs typeface="Courier New" pitchFamily="49" charset="0"/>
              </a:rPr>
              <a:t>    f.pack();</a:t>
            </a:r>
          </a:p>
          <a:p>
            <a:pPr>
              <a:spcBef>
                <a:spcPts val="0"/>
              </a:spcBef>
              <a:buNone/>
            </a:pPr>
            <a:r>
              <a:rPr lang="en-US" altLang="zh-CN" sz="2000" b="1" smtClean="0">
                <a:latin typeface="Courier New" pitchFamily="49" charset="0"/>
                <a:cs typeface="Courier New" pitchFamily="49" charset="0"/>
              </a:rPr>
              <a:t>    f.setVisible(true); </a:t>
            </a:r>
          </a:p>
          <a:p>
            <a:pPr>
              <a:spcBef>
                <a:spcPts val="0"/>
              </a:spcBef>
              <a:buNone/>
            </a:pPr>
            <a:r>
              <a:rPr lang="en-US" altLang="zh-CN" sz="2000" b="1" smtClean="0">
                <a:latin typeface="Courier New" pitchFamily="49" charset="0"/>
                <a:cs typeface="Courier New" pitchFamily="49" charset="0"/>
              </a:rPr>
              <a:t>}</a:t>
            </a:r>
          </a:p>
        </p:txBody>
      </p:sp>
      <p:pic>
        <p:nvPicPr>
          <p:cNvPr id="10" name="图片 9" descr="无标题.jpg"/>
          <p:cNvPicPr>
            <a:picLocks noChangeAspect="1"/>
          </p:cNvPicPr>
          <p:nvPr/>
        </p:nvPicPr>
        <p:blipFill>
          <a:blip r:embed="rId2" cstate="print"/>
          <a:stretch>
            <a:fillRect/>
          </a:stretch>
        </p:blipFill>
        <p:spPr>
          <a:xfrm>
            <a:off x="4495127" y="1352550"/>
            <a:ext cx="4344073" cy="52768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GridLayout    </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46</a:t>
            </a:fld>
            <a:endParaRPr lang="en-US" altLang="zh-CN" dirty="0"/>
          </a:p>
        </p:txBody>
      </p:sp>
      <p:sp>
        <p:nvSpPr>
          <p:cNvPr id="6" name="Rectangle 2"/>
          <p:cNvSpPr txBox="1">
            <a:spLocks noChangeArrowheads="1"/>
          </p:cNvSpPr>
          <p:nvPr/>
        </p:nvSpPr>
        <p:spPr bwMode="auto">
          <a:xfrm>
            <a:off x="685800" y="1219200"/>
            <a:ext cx="7991475" cy="5073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44500" marR="0" lvl="0" indent="-444500" algn="l" defTabSz="914400" rtl="0" eaLnBrk="1" fontAlgn="base" latinLnBrk="0" hangingPunct="1">
              <a:lnSpc>
                <a:spcPct val="100000"/>
              </a:lnSpc>
              <a:spcBef>
                <a:spcPts val="1200"/>
              </a:spcBef>
              <a:spcAft>
                <a:spcPct val="0"/>
              </a:spcAft>
              <a:buClrTx/>
              <a:buSzPct val="90000"/>
              <a:buFont typeface="Wingdings 2" pitchFamily="18" charset="2"/>
              <a:buChar char=""/>
              <a:tabLst/>
              <a:defRPr/>
            </a:pPr>
            <a:r>
              <a:rPr kumimoji="0" lang="en-US" altLang="zh-CN" sz="3600" b="1" i="0" u="none" strike="noStrike" kern="0" cap="none" spc="0" normalizeH="0" baseline="0" noProof="0" smtClean="0">
                <a:ln>
                  <a:noFill/>
                </a:ln>
                <a:effectLst/>
                <a:uLnTx/>
                <a:uFillTx/>
                <a:latin typeface="Times New Roman" pitchFamily="18" charset="0"/>
                <a:ea typeface="宋体" pitchFamily="2" charset="-122"/>
                <a:cs typeface="Times New Roman" pitchFamily="18" charset="0"/>
              </a:rPr>
              <a:t>GridLayout</a:t>
            </a:r>
          </a:p>
          <a:p>
            <a:pPr marL="901700" lvl="1" indent="-444500">
              <a:spcBef>
                <a:spcPts val="1200"/>
              </a:spcBef>
              <a:buSzPct val="90000"/>
              <a:buFont typeface="Wingdings" pitchFamily="2" charset="2"/>
              <a:buChar char=""/>
            </a:pPr>
            <a:r>
              <a:rPr lang="zh-CN" altLang="en-US" sz="2800" b="1" kern="0" smtClean="0">
                <a:ea typeface="宋体" pitchFamily="2" charset="-122"/>
              </a:rPr>
              <a:t>把容器划分为相同大小的网格，每个网格放一个组件，从左往右，从上往下。</a:t>
            </a:r>
            <a:endParaRPr lang="en-US" altLang="zh-CN" sz="2800" b="1" kern="0" smtClean="0">
              <a:ea typeface="宋体" pitchFamily="2" charset="-122"/>
            </a:endParaRPr>
          </a:p>
          <a:p>
            <a:pPr marL="901700" lvl="1" indent="-444500">
              <a:spcBef>
                <a:spcPts val="1200"/>
              </a:spcBef>
              <a:buSzPct val="90000"/>
              <a:buFont typeface="Wingdings" pitchFamily="2" charset="2"/>
              <a:buChar char=""/>
            </a:pPr>
            <a:r>
              <a:rPr lang="zh-CN" altLang="en-US" sz="2800" b="1" kern="0" smtClean="0">
                <a:latin typeface="Times New Roman" pitchFamily="18" charset="0"/>
                <a:ea typeface="宋体" pitchFamily="2" charset="-122"/>
                <a:cs typeface="Times New Roman" pitchFamily="18" charset="0"/>
              </a:rPr>
              <a:t>构造函数：</a:t>
            </a:r>
            <a:r>
              <a:rPr lang="en-US" altLang="zh-CN" sz="2800" b="1" kern="0" smtClean="0">
                <a:latin typeface="Times New Roman" pitchFamily="18" charset="0"/>
                <a:ea typeface="宋体" pitchFamily="2" charset="-122"/>
                <a:cs typeface="Times New Roman" pitchFamily="18" charset="0"/>
              </a:rPr>
              <a:t>GridLayout(rows, columns);</a:t>
            </a:r>
          </a:p>
        </p:txBody>
      </p:sp>
      <p:pic>
        <p:nvPicPr>
          <p:cNvPr id="7" name="Picture 5"/>
          <p:cNvPicPr>
            <a:picLocks noChangeAspect="1" noChangeArrowheads="1"/>
          </p:cNvPicPr>
          <p:nvPr/>
        </p:nvPicPr>
        <p:blipFill>
          <a:blip r:embed="rId2" cstate="print"/>
          <a:srcRect/>
          <a:stretch>
            <a:fillRect/>
          </a:stretch>
        </p:blipFill>
        <p:spPr bwMode="auto">
          <a:xfrm>
            <a:off x="2895600" y="3733800"/>
            <a:ext cx="2819400"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Homework</a:t>
            </a:r>
          </a:p>
          <a:p>
            <a:endParaRPr lang="en-US" altLang="zh-CN" dirty="0"/>
          </a:p>
          <a:p>
            <a:pPr marL="0" indent="0">
              <a:buNone/>
            </a:pPr>
            <a:r>
              <a:rPr lang="en-US" altLang="zh-CN" dirty="0" smtClean="0"/>
              <a:t>P147  6</a:t>
            </a:r>
            <a:r>
              <a:rPr lang="zh-CN" altLang="en-US" dirty="0" smtClean="0"/>
              <a:t>、</a:t>
            </a:r>
            <a:r>
              <a:rPr lang="en-US" altLang="zh-CN" dirty="0" smtClean="0"/>
              <a:t>7</a:t>
            </a:r>
            <a:r>
              <a:rPr lang="zh-CN" altLang="en-US" dirty="0" smtClean="0"/>
              <a:t>、</a:t>
            </a:r>
            <a:r>
              <a:rPr lang="en-US" altLang="zh-CN" smtClean="0"/>
              <a:t>8</a:t>
            </a:r>
            <a:endParaRPr lang="zh-CN" altLang="en-US" dirty="0"/>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47</a:t>
            </a:fld>
            <a:endParaRPr lang="en-US" altLang="zh-CN"/>
          </a:p>
        </p:txBody>
      </p:sp>
    </p:spTree>
    <p:extLst>
      <p:ext uri="{BB962C8B-B14F-4D97-AF65-F5344CB8AC3E}">
        <p14:creationId xmlns:p14="http://schemas.microsoft.com/office/powerpoint/2010/main" val="4681119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5</a:t>
            </a:r>
            <a:r>
              <a:rPr lang="zh-CN" altLang="en-US" smtClean="0">
                <a:latin typeface="Times New Roman" pitchFamily="18" charset="0"/>
                <a:cs typeface="Times New Roman" pitchFamily="18" charset="0"/>
              </a:rPr>
              <a:t>、事件处理</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48</a:t>
            </a:fld>
            <a:endParaRPr lang="en-US" altLang="zh-CN" dirty="0"/>
          </a:p>
        </p:txBody>
      </p:sp>
      <p:sp>
        <p:nvSpPr>
          <p:cNvPr id="5" name="内容占位符 2"/>
          <p:cNvSpPr>
            <a:spLocks noGrp="1"/>
          </p:cNvSpPr>
          <p:nvPr>
            <p:ph idx="1"/>
          </p:nvPr>
        </p:nvSpPr>
        <p:spPr>
          <a:xfrm>
            <a:off x="762000" y="1447800"/>
            <a:ext cx="7696200" cy="4953000"/>
          </a:xfrm>
        </p:spPr>
        <p:txBody>
          <a:bodyPr/>
          <a:lstStyle/>
          <a:p>
            <a:pPr>
              <a:spcBef>
                <a:spcPts val="1200"/>
              </a:spcBef>
            </a:pPr>
            <a:r>
              <a:rPr lang="en-US" altLang="zh-CN" sz="3200" smtClean="0">
                <a:latin typeface="Times New Roman" pitchFamily="18" charset="0"/>
                <a:cs typeface="Times New Roman" pitchFamily="18" charset="0"/>
              </a:rPr>
              <a:t>GUI</a:t>
            </a:r>
            <a:r>
              <a:rPr lang="zh-CN" altLang="en-US" sz="3200" smtClean="0">
                <a:latin typeface="Times New Roman" pitchFamily="18" charset="0"/>
                <a:cs typeface="Times New Roman" pitchFamily="18" charset="0"/>
              </a:rPr>
              <a:t>程序需与用户交互，响应各种事件</a:t>
            </a:r>
            <a:endParaRPr lang="en-US" altLang="zh-CN" sz="3200" smtClean="0">
              <a:latin typeface="Times New Roman" pitchFamily="18" charset="0"/>
              <a:cs typeface="Times New Roman" pitchFamily="18" charset="0"/>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1800" y="2209800"/>
            <a:ext cx="3200400" cy="4267200"/>
          </a:xfrm>
          <a:prstGeom prst="rect">
            <a:avLst/>
          </a:prstGeom>
        </p:spPr>
      </p:pic>
    </p:spTree>
    <p:extLst>
      <p:ext uri="{BB962C8B-B14F-4D97-AF65-F5344CB8AC3E}">
        <p14:creationId xmlns:p14="http://schemas.microsoft.com/office/powerpoint/2010/main" val="11421346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什么是事件</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49</a:t>
            </a:fld>
            <a:endParaRPr lang="en-US" altLang="zh-CN" dirty="0"/>
          </a:p>
        </p:txBody>
      </p:sp>
      <p:sp>
        <p:nvSpPr>
          <p:cNvPr id="6" name="Rectangle 2"/>
          <p:cNvSpPr txBox="1">
            <a:spLocks noChangeArrowheads="1"/>
          </p:cNvSpPr>
          <p:nvPr/>
        </p:nvSpPr>
        <p:spPr bwMode="auto">
          <a:xfrm>
            <a:off x="619125" y="1600200"/>
            <a:ext cx="7991475"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44500" lvl="0" indent="-444500">
              <a:spcBef>
                <a:spcPts val="1200"/>
              </a:spcBef>
              <a:buSzPct val="90000"/>
              <a:buFont typeface="Wingdings 2" pitchFamily="18" charset="2"/>
              <a:buChar char=""/>
              <a:defRPr/>
            </a:pPr>
            <a:r>
              <a:rPr lang="zh-CN" altLang="en-US" sz="3200" b="1" kern="0">
                <a:latin typeface="Times New Roman" pitchFamily="18" charset="0"/>
                <a:ea typeface="宋体" pitchFamily="2" charset="-122"/>
                <a:cs typeface="Times New Roman" pitchFamily="18" charset="0"/>
              </a:rPr>
              <a:t>事件（</a:t>
            </a:r>
            <a:r>
              <a:rPr lang="en-US" altLang="zh-CN" sz="3200" b="1" kern="0">
                <a:latin typeface="Times New Roman" pitchFamily="18" charset="0"/>
                <a:ea typeface="宋体" pitchFamily="2" charset="-122"/>
                <a:cs typeface="Times New Roman" pitchFamily="18" charset="0"/>
              </a:rPr>
              <a:t>Event</a:t>
            </a:r>
            <a:r>
              <a:rPr lang="zh-CN" altLang="en-US" sz="3200" b="1" kern="0" smtClean="0">
                <a:latin typeface="Times New Roman" pitchFamily="18" charset="0"/>
                <a:ea typeface="宋体" pitchFamily="2" charset="-122"/>
                <a:cs typeface="Times New Roman" pitchFamily="18" charset="0"/>
              </a:rPr>
              <a:t>）：某种输入，通常由用户产生，但也可能由网络或其他程序产生</a:t>
            </a:r>
            <a:endParaRPr kumimoji="0" lang="en-US" altLang="zh-CN" sz="3200" b="1" i="0" u="none" strike="noStrike" kern="0" cap="none" spc="0" normalizeH="0" baseline="0" noProof="0" smtClean="0">
              <a:ln>
                <a:noFill/>
              </a:ln>
              <a:effectLst/>
              <a:uLnTx/>
              <a:uFillTx/>
              <a:latin typeface="Times New Roman" pitchFamily="18" charset="0"/>
              <a:ea typeface="宋体" pitchFamily="2" charset="-122"/>
              <a:cs typeface="Times New Roman" pitchFamily="18" charset="0"/>
            </a:endParaRPr>
          </a:p>
          <a:p>
            <a:pPr marL="444500" marR="0" lvl="0" indent="-444500" algn="l" defTabSz="914400" rtl="0" eaLnBrk="1" fontAlgn="base" latinLnBrk="0" hangingPunct="1">
              <a:lnSpc>
                <a:spcPct val="100000"/>
              </a:lnSpc>
              <a:spcBef>
                <a:spcPts val="1200"/>
              </a:spcBef>
              <a:spcAft>
                <a:spcPct val="0"/>
              </a:spcAft>
              <a:buClrTx/>
              <a:buSzPct val="90000"/>
              <a:buFont typeface="Wingdings 2" pitchFamily="18" charset="2"/>
              <a:buChar char=""/>
              <a:tabLst/>
              <a:defRPr/>
            </a:pPr>
            <a:r>
              <a:rPr kumimoji="0" lang="zh-CN" altLang="en-US" sz="3200" b="1" i="0" u="none" strike="noStrike" kern="0" cap="none" spc="0" normalizeH="0" baseline="0" noProof="0" smtClean="0">
                <a:ln>
                  <a:noFill/>
                </a:ln>
                <a:effectLst/>
                <a:uLnTx/>
                <a:uFillTx/>
                <a:latin typeface="Times New Roman" pitchFamily="18" charset="0"/>
                <a:ea typeface="宋体" pitchFamily="2" charset="-122"/>
                <a:cs typeface="Times New Roman" pitchFamily="18" charset="0"/>
              </a:rPr>
              <a:t>例如</a:t>
            </a:r>
            <a:endParaRPr kumimoji="0" lang="en-US" altLang="zh-CN" sz="3200" b="1" i="0" u="none" strike="noStrike" kern="0" cap="none" spc="0" normalizeH="0" baseline="0" noProof="0" smtClean="0">
              <a:ln>
                <a:noFill/>
              </a:ln>
              <a:effectLst/>
              <a:uLnTx/>
              <a:uFillTx/>
              <a:latin typeface="Times New Roman" pitchFamily="18" charset="0"/>
              <a:ea typeface="宋体" pitchFamily="2" charset="-122"/>
              <a:cs typeface="Times New Roman" pitchFamily="18" charset="0"/>
            </a:endParaRPr>
          </a:p>
          <a:p>
            <a:pPr marL="901700" lvl="1" indent="-444500">
              <a:spcBef>
                <a:spcPts val="1200"/>
              </a:spcBef>
              <a:buSzPct val="90000"/>
              <a:buFont typeface="Wingdings" pitchFamily="2" charset="2"/>
              <a:buChar char=""/>
            </a:pPr>
            <a:r>
              <a:rPr lang="zh-CN" altLang="en-US" sz="2800" b="1" kern="0" smtClean="0">
                <a:ea typeface="宋体" pitchFamily="2" charset="-122"/>
              </a:rPr>
              <a:t>按下一个键</a:t>
            </a:r>
            <a:endParaRPr lang="en-US" altLang="zh-CN" sz="2800" b="1" kern="0" smtClean="0">
              <a:ea typeface="宋体" pitchFamily="2" charset="-122"/>
            </a:endParaRPr>
          </a:p>
          <a:p>
            <a:pPr marL="901700" lvl="1" indent="-444500">
              <a:spcBef>
                <a:spcPts val="1200"/>
              </a:spcBef>
              <a:buSzPct val="90000"/>
              <a:buFont typeface="Wingdings" pitchFamily="2" charset="2"/>
              <a:buChar char=""/>
            </a:pPr>
            <a:r>
              <a:rPr lang="zh-CN" altLang="en-US" sz="2800" b="1" kern="0" smtClean="0">
                <a:latin typeface="Times New Roman" pitchFamily="18" charset="0"/>
                <a:ea typeface="宋体" pitchFamily="2" charset="-122"/>
                <a:cs typeface="Times New Roman" pitchFamily="18" charset="0"/>
              </a:rPr>
              <a:t>点击或移动鼠标</a:t>
            </a:r>
            <a:endParaRPr lang="en-US" altLang="zh-CN" sz="2800" b="1" kern="0" smtClean="0">
              <a:latin typeface="Times New Roman" pitchFamily="18" charset="0"/>
              <a:ea typeface="宋体" pitchFamily="2" charset="-122"/>
              <a:cs typeface="Times New Roman" pitchFamily="18" charset="0"/>
            </a:endParaRPr>
          </a:p>
          <a:p>
            <a:pPr marL="901700" lvl="1" indent="-444500">
              <a:spcBef>
                <a:spcPts val="1200"/>
              </a:spcBef>
              <a:buSzPct val="90000"/>
              <a:buFont typeface="Wingdings" pitchFamily="2" charset="2"/>
              <a:buChar char=""/>
            </a:pPr>
            <a:r>
              <a:rPr lang="zh-CN" altLang="en-US" sz="2800" b="1" kern="0" smtClean="0">
                <a:latin typeface="Times New Roman" pitchFamily="18" charset="0"/>
                <a:ea typeface="宋体" pitchFamily="2" charset="-122"/>
                <a:cs typeface="Times New Roman" pitchFamily="18" charset="0"/>
              </a:rPr>
              <a:t>调整窗口大小或关闭窗口</a:t>
            </a:r>
            <a:endParaRPr lang="en-US" altLang="zh-CN" sz="2800" b="1" kern="0" smtClean="0">
              <a:latin typeface="Times New Roman" pitchFamily="18" charset="0"/>
              <a:ea typeface="宋体" pitchFamily="2" charset="-122"/>
              <a:cs typeface="Times New Roman" pitchFamily="18" charset="0"/>
            </a:endParaRPr>
          </a:p>
          <a:p>
            <a:pPr marL="901700" lvl="1" indent="-444500">
              <a:spcBef>
                <a:spcPts val="1200"/>
              </a:spcBef>
              <a:buSzPct val="90000"/>
              <a:buFont typeface="Wingdings" pitchFamily="2" charset="2"/>
              <a:buChar char=""/>
            </a:pPr>
            <a:r>
              <a:rPr lang="en-US" altLang="zh-CN" sz="2800" b="1" kern="0" smtClean="0">
                <a:latin typeface="Times New Roman" pitchFamily="18" charset="0"/>
                <a:ea typeface="宋体" pitchFamily="2" charset="-122"/>
                <a:cs typeface="Times New Roman" pitchFamily="18" charset="0"/>
              </a:rPr>
              <a:t>……</a:t>
            </a:r>
          </a:p>
        </p:txBody>
      </p:sp>
    </p:spTree>
    <p:extLst>
      <p:ext uri="{BB962C8B-B14F-4D97-AF65-F5344CB8AC3E}">
        <p14:creationId xmlns:p14="http://schemas.microsoft.com/office/powerpoint/2010/main" val="38742746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anose="02020603050405020304" pitchFamily="18" charset="0"/>
                <a:cs typeface="Times New Roman" panose="02020603050405020304" pitchFamily="18" charset="0"/>
              </a:rPr>
              <a:t>何为图形用户界面？</a:t>
            </a:r>
            <a:endParaRPr lang="zh-CN" altLang="en-US">
              <a:latin typeface="Times New Roman" panose="02020603050405020304" pitchFamily="18" charset="0"/>
              <a:cs typeface="Times New Roman" panose="02020603050405020304"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5</a:t>
            </a:fld>
            <a:endParaRPr lang="en-US" altLang="zh-CN"/>
          </a:p>
        </p:txBody>
      </p:sp>
      <p:pic>
        <p:nvPicPr>
          <p:cNvPr id="6" name="图片 5" descr="无标题.jpg"/>
          <p:cNvPicPr>
            <a:picLocks noChangeAspect="1"/>
          </p:cNvPicPr>
          <p:nvPr/>
        </p:nvPicPr>
        <p:blipFill>
          <a:blip r:embed="rId2" cstate="print"/>
          <a:stretch>
            <a:fillRect/>
          </a:stretch>
        </p:blipFill>
        <p:spPr>
          <a:xfrm>
            <a:off x="76200" y="2133600"/>
            <a:ext cx="4282132" cy="2971800"/>
          </a:xfrm>
          <a:prstGeom prst="rect">
            <a:avLst/>
          </a:prstGeom>
        </p:spPr>
      </p:pic>
      <p:pic>
        <p:nvPicPr>
          <p:cNvPr id="8" name="图片 7" descr="无标题.jpg"/>
          <p:cNvPicPr>
            <a:picLocks noChangeAspect="1"/>
          </p:cNvPicPr>
          <p:nvPr/>
        </p:nvPicPr>
        <p:blipFill>
          <a:blip r:embed="rId3" cstate="print"/>
          <a:stretch>
            <a:fillRect/>
          </a:stretch>
        </p:blipFill>
        <p:spPr>
          <a:xfrm>
            <a:off x="4457700" y="2209800"/>
            <a:ext cx="4610100" cy="2766060"/>
          </a:xfrm>
          <a:prstGeom prst="rect">
            <a:avLst/>
          </a:prstGeom>
        </p:spPr>
      </p:pic>
      <p:sp>
        <p:nvSpPr>
          <p:cNvPr id="9" name="TextBox 8"/>
          <p:cNvSpPr txBox="1"/>
          <p:nvPr/>
        </p:nvSpPr>
        <p:spPr>
          <a:xfrm>
            <a:off x="1760983" y="5257800"/>
            <a:ext cx="906017" cy="523220"/>
          </a:xfrm>
          <a:prstGeom prst="rect">
            <a:avLst/>
          </a:prstGeom>
          <a:noFill/>
        </p:spPr>
        <p:txBody>
          <a:bodyPr wrap="none" rtlCol="0">
            <a:spAutoFit/>
          </a:bodyPr>
          <a:lstStyle/>
          <a:p>
            <a:pPr>
              <a:buNone/>
            </a:pPr>
            <a:r>
              <a:rPr lang="zh-CN" altLang="en-US" sz="2800" b="1" smtClean="0">
                <a:latin typeface="宋体" pitchFamily="2" charset="-122"/>
                <a:ea typeface="宋体" pitchFamily="2" charset="-122"/>
              </a:rPr>
              <a:t>画图</a:t>
            </a:r>
            <a:endParaRPr lang="zh-CN" altLang="en-US" sz="2800" b="1">
              <a:latin typeface="宋体" pitchFamily="2" charset="-122"/>
              <a:ea typeface="宋体" pitchFamily="2" charset="-122"/>
            </a:endParaRPr>
          </a:p>
        </p:txBody>
      </p:sp>
      <p:sp>
        <p:nvSpPr>
          <p:cNvPr id="10" name="TextBox 9"/>
          <p:cNvSpPr txBox="1"/>
          <p:nvPr/>
        </p:nvSpPr>
        <p:spPr>
          <a:xfrm>
            <a:off x="5943600" y="5257800"/>
            <a:ext cx="1627369" cy="523220"/>
          </a:xfrm>
          <a:prstGeom prst="rect">
            <a:avLst/>
          </a:prstGeom>
          <a:noFill/>
        </p:spPr>
        <p:txBody>
          <a:bodyPr wrap="none" rtlCol="0">
            <a:spAutoFit/>
          </a:bodyPr>
          <a:lstStyle/>
          <a:p>
            <a:pPr>
              <a:buNone/>
            </a:pPr>
            <a:r>
              <a:rPr lang="zh-CN" altLang="en-US" sz="2800" b="1" smtClean="0">
                <a:latin typeface="宋体" pitchFamily="2" charset="-122"/>
                <a:ea typeface="宋体" pitchFamily="2" charset="-122"/>
              </a:rPr>
              <a:t>用户交互</a:t>
            </a:r>
            <a:endParaRPr lang="zh-CN" altLang="en-US" sz="2800" b="1">
              <a:latin typeface="宋体" pitchFamily="2" charset="-122"/>
              <a:ea typeface="宋体" pitchFamily="2" charset="-122"/>
            </a:endParaRPr>
          </a:p>
        </p:txBody>
      </p:sp>
    </p:spTree>
    <p:extLst>
      <p:ext uri="{BB962C8B-B14F-4D97-AF65-F5344CB8AC3E}">
        <p14:creationId xmlns:p14="http://schemas.microsoft.com/office/powerpoint/2010/main" val="354949692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事件模型</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50</a:t>
            </a:fld>
            <a:endParaRPr lang="en-US" altLang="zh-CN"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22739" y="2952690"/>
            <a:ext cx="1781175" cy="1525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Box 6"/>
          <p:cNvSpPr txBox="1">
            <a:spLocks noChangeArrowheads="1"/>
          </p:cNvSpPr>
          <p:nvPr/>
        </p:nvSpPr>
        <p:spPr bwMode="auto">
          <a:xfrm>
            <a:off x="2711650" y="4465364"/>
            <a:ext cx="9350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buNone/>
            </a:pPr>
            <a:r>
              <a:rPr lang="en-US" altLang="zh-CN" sz="2000" b="1" smtClean="0">
                <a:latin typeface="Times New Roman" pitchFamily="18" charset="0"/>
                <a:ea typeface="宋体" charset="-122"/>
              </a:rPr>
              <a:t>Source</a:t>
            </a:r>
            <a:endParaRPr lang="en-US" altLang="zh-CN" sz="2000" b="1">
              <a:latin typeface="Times New Roman" pitchFamily="18" charset="0"/>
              <a:ea typeface="宋体" charset="-122"/>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514" y="5010090"/>
            <a:ext cx="1053080" cy="1170089"/>
          </a:xfrm>
          <a:prstGeom prst="rect">
            <a:avLst/>
          </a:prstGeom>
        </p:spPr>
      </p:pic>
      <p:sp>
        <p:nvSpPr>
          <p:cNvPr id="8" name="Text Box 6"/>
          <p:cNvSpPr txBox="1">
            <a:spLocks noChangeArrowheads="1"/>
          </p:cNvSpPr>
          <p:nvPr/>
        </p:nvSpPr>
        <p:spPr bwMode="auto">
          <a:xfrm>
            <a:off x="690514" y="607689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buNone/>
            </a:pPr>
            <a:r>
              <a:rPr lang="zh-CN" altLang="en-US" sz="2000" b="1" smtClean="0">
                <a:latin typeface="Times New Roman" pitchFamily="18" charset="0"/>
                <a:ea typeface="宋体" charset="-122"/>
              </a:rPr>
              <a:t>用户</a:t>
            </a:r>
            <a:endParaRPr lang="en-US" altLang="zh-CN" sz="2000" b="1">
              <a:latin typeface="Times New Roman" pitchFamily="18" charset="0"/>
              <a:ea typeface="宋体" charset="-122"/>
            </a:endParaRPr>
          </a:p>
        </p:txBody>
      </p:sp>
      <p:cxnSp>
        <p:nvCxnSpPr>
          <p:cNvPr id="9" name="直接箭头连接符 8"/>
          <p:cNvCxnSpPr/>
          <p:nvPr/>
        </p:nvCxnSpPr>
        <p:spPr bwMode="auto">
          <a:xfrm flipV="1">
            <a:off x="1284514" y="4465364"/>
            <a:ext cx="914400" cy="463800"/>
          </a:xfrm>
          <a:prstGeom prst="straightConnector1">
            <a:avLst/>
          </a:prstGeom>
          <a:noFill/>
          <a:ln w="31750" cap="flat" cmpd="sng" algn="ctr">
            <a:solidFill>
              <a:schemeClr val="tx1"/>
            </a:solidFill>
            <a:prstDash val="solid"/>
            <a:round/>
            <a:headEnd type="none" w="med" len="med"/>
            <a:tailEnd type="arrow"/>
          </a:ln>
          <a:effectLst/>
        </p:spPr>
      </p:cxnSp>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 y="1276290"/>
            <a:ext cx="1360714" cy="1904999"/>
          </a:xfrm>
          <a:prstGeom prst="rect">
            <a:avLst/>
          </a:prstGeom>
        </p:spPr>
      </p:pic>
      <p:cxnSp>
        <p:nvCxnSpPr>
          <p:cNvPr id="15" name="直接箭头连接符 14"/>
          <p:cNvCxnSpPr/>
          <p:nvPr/>
        </p:nvCxnSpPr>
        <p:spPr bwMode="auto">
          <a:xfrm>
            <a:off x="1513114" y="2495490"/>
            <a:ext cx="762000" cy="457200"/>
          </a:xfrm>
          <a:prstGeom prst="straightConnector1">
            <a:avLst/>
          </a:prstGeom>
          <a:noFill/>
          <a:ln w="31750" cap="flat" cmpd="sng" algn="ctr">
            <a:solidFill>
              <a:schemeClr val="tx1"/>
            </a:solidFill>
            <a:prstDash val="solid"/>
            <a:round/>
            <a:headEnd type="none" w="med" len="med"/>
            <a:tailEnd type="arrow"/>
          </a:ln>
          <a:effectLst/>
        </p:spPr>
      </p:cxnSp>
      <p:pic>
        <p:nvPicPr>
          <p:cNvPr id="18" name="图片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92966" y="2571690"/>
            <a:ext cx="1474657" cy="1990188"/>
          </a:xfrm>
          <a:prstGeom prst="rect">
            <a:avLst/>
          </a:prstGeom>
        </p:spPr>
      </p:pic>
      <p:cxnSp>
        <p:nvCxnSpPr>
          <p:cNvPr id="20" name="直接箭头连接符 19"/>
          <p:cNvCxnSpPr/>
          <p:nvPr/>
        </p:nvCxnSpPr>
        <p:spPr bwMode="auto">
          <a:xfrm>
            <a:off x="4223914" y="3714690"/>
            <a:ext cx="1404000" cy="0"/>
          </a:xfrm>
          <a:prstGeom prst="straightConnector1">
            <a:avLst/>
          </a:prstGeom>
          <a:noFill/>
          <a:ln w="31750" cap="flat" cmpd="sng" algn="ctr">
            <a:solidFill>
              <a:schemeClr val="tx1"/>
            </a:solidFill>
            <a:prstDash val="solid"/>
            <a:round/>
            <a:headEnd type="none" w="med" len="med"/>
            <a:tailEnd type="arrow"/>
          </a:ln>
          <a:effectLst/>
        </p:spPr>
      </p:cxnSp>
      <p:sp>
        <p:nvSpPr>
          <p:cNvPr id="22" name="Text Box 6"/>
          <p:cNvSpPr txBox="1">
            <a:spLocks noChangeArrowheads="1"/>
          </p:cNvSpPr>
          <p:nvPr/>
        </p:nvSpPr>
        <p:spPr bwMode="auto">
          <a:xfrm>
            <a:off x="4114800" y="3200400"/>
            <a:ext cx="16289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buNone/>
            </a:pPr>
            <a:r>
              <a:rPr lang="en-US" altLang="zh-CN" sz="2000" b="1" smtClean="0">
                <a:latin typeface="Times New Roman" pitchFamily="18" charset="0"/>
                <a:ea typeface="宋体" charset="-122"/>
              </a:rPr>
              <a:t>Event Object</a:t>
            </a:r>
            <a:endParaRPr lang="en-US" altLang="zh-CN" sz="2000" b="1">
              <a:latin typeface="Times New Roman" pitchFamily="18" charset="0"/>
              <a:ea typeface="宋体" charset="-122"/>
            </a:endParaRPr>
          </a:p>
        </p:txBody>
      </p:sp>
      <p:sp>
        <p:nvSpPr>
          <p:cNvPr id="23" name="Text Box 6"/>
          <p:cNvSpPr txBox="1">
            <a:spLocks noChangeArrowheads="1"/>
          </p:cNvSpPr>
          <p:nvPr/>
        </p:nvSpPr>
        <p:spPr bwMode="auto">
          <a:xfrm>
            <a:off x="5867400" y="4552890"/>
            <a:ext cx="11945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buNone/>
            </a:pPr>
            <a:r>
              <a:rPr lang="en-US" altLang="zh-CN" sz="2000" b="1" dirty="0" smtClean="0">
                <a:latin typeface="Times New Roman" pitchFamily="18" charset="0"/>
                <a:ea typeface="宋体" charset="-122"/>
              </a:rPr>
              <a:t>Listeners</a:t>
            </a:r>
            <a:endParaRPr lang="en-US" altLang="zh-CN" sz="2000" b="1" dirty="0">
              <a:latin typeface="Times New Roman" pitchFamily="18" charset="0"/>
              <a:ea typeface="宋体" charset="-122"/>
            </a:endParaRPr>
          </a:p>
        </p:txBody>
      </p:sp>
      <p:pic>
        <p:nvPicPr>
          <p:cNvPr id="24" name="图片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56389" y="4552890"/>
            <a:ext cx="1482811" cy="1831182"/>
          </a:xfrm>
          <a:prstGeom prst="rect">
            <a:avLst/>
          </a:prstGeom>
        </p:spPr>
      </p:pic>
      <p:sp>
        <p:nvSpPr>
          <p:cNvPr id="25" name="弧形 24"/>
          <p:cNvSpPr/>
          <p:nvPr/>
        </p:nvSpPr>
        <p:spPr bwMode="auto">
          <a:xfrm>
            <a:off x="6161314" y="3943290"/>
            <a:ext cx="1905000" cy="1295400"/>
          </a:xfrm>
          <a:prstGeom prst="arc">
            <a:avLst/>
          </a:prstGeom>
          <a:noFill/>
          <a:ln w="31750"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p:txBody>
      </p:sp>
      <p:sp>
        <p:nvSpPr>
          <p:cNvPr id="27" name="Text Box 6"/>
          <p:cNvSpPr txBox="1">
            <a:spLocks noChangeArrowheads="1"/>
          </p:cNvSpPr>
          <p:nvPr/>
        </p:nvSpPr>
        <p:spPr bwMode="auto">
          <a:xfrm>
            <a:off x="7239000" y="6336268"/>
            <a:ext cx="1742785" cy="369332"/>
          </a:xfrm>
          <a:prstGeom prst="rect">
            <a:avLst/>
          </a:prstGeom>
          <a:solidFill>
            <a:schemeClr val="bg1"/>
          </a:solidFill>
          <a:ln>
            <a:noFill/>
          </a:ln>
          <a:effec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buNone/>
            </a:pPr>
            <a:r>
              <a:rPr lang="en-US" altLang="zh-CN" sz="1800" b="1">
                <a:latin typeface="Times New Roman" pitchFamily="18" charset="0"/>
                <a:ea typeface="宋体" charset="-122"/>
              </a:rPr>
              <a:t>Event Handling</a:t>
            </a:r>
          </a:p>
        </p:txBody>
      </p:sp>
      <p:sp>
        <p:nvSpPr>
          <p:cNvPr id="28" name="AutoShape 8"/>
          <p:cNvSpPr>
            <a:spLocks noChangeArrowheads="1"/>
          </p:cNvSpPr>
          <p:nvPr/>
        </p:nvSpPr>
        <p:spPr bwMode="auto">
          <a:xfrm>
            <a:off x="2971800" y="1752600"/>
            <a:ext cx="1905000" cy="838200"/>
          </a:xfrm>
          <a:prstGeom prst="wedgeRectCallout">
            <a:avLst>
              <a:gd name="adj1" fmla="val -43295"/>
              <a:gd name="adj2" fmla="val 95055"/>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a:buNone/>
            </a:pPr>
            <a:r>
              <a:rPr lang="en-US" altLang="zh-CN" sz="1800">
                <a:latin typeface="Times New Roman" pitchFamily="18" charset="0"/>
                <a:ea typeface="宋体" charset="-122"/>
              </a:rPr>
              <a:t>Hey dude, I have </a:t>
            </a:r>
          </a:p>
          <a:p>
            <a:pPr algn="ctr">
              <a:buNone/>
            </a:pPr>
            <a:r>
              <a:rPr lang="en-US" altLang="zh-CN" sz="1800">
                <a:latin typeface="Times New Roman" pitchFamily="18" charset="0"/>
                <a:ea typeface="宋体" charset="-122"/>
              </a:rPr>
              <a:t>been clicked on !</a:t>
            </a:r>
          </a:p>
        </p:txBody>
      </p:sp>
      <p:sp>
        <p:nvSpPr>
          <p:cNvPr id="29" name="AutoShape 9"/>
          <p:cNvSpPr>
            <a:spLocks noChangeArrowheads="1"/>
          </p:cNvSpPr>
          <p:nvPr/>
        </p:nvSpPr>
        <p:spPr bwMode="auto">
          <a:xfrm>
            <a:off x="6781800" y="1524000"/>
            <a:ext cx="1828800" cy="762000"/>
          </a:xfrm>
          <a:prstGeom prst="wedgeRectCallout">
            <a:avLst>
              <a:gd name="adj1" fmla="val -39765"/>
              <a:gd name="adj2" fmla="val 13739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a:buNone/>
            </a:pPr>
            <a:r>
              <a:rPr lang="en-US" altLang="zh-CN" sz="1800">
                <a:latin typeface="Times New Roman" pitchFamily="18" charset="0"/>
                <a:ea typeface="宋体" charset="-122"/>
              </a:rPr>
              <a:t>OK, I got you, I’ll </a:t>
            </a:r>
          </a:p>
          <a:p>
            <a:pPr algn="ctr">
              <a:buNone/>
            </a:pPr>
            <a:r>
              <a:rPr lang="en-US" altLang="zh-CN" sz="1800">
                <a:latin typeface="Times New Roman" pitchFamily="18" charset="0"/>
                <a:ea typeface="宋体" charset="-122"/>
              </a:rPr>
              <a:t>take it from here.</a:t>
            </a:r>
          </a:p>
        </p:txBody>
      </p:sp>
      <p:sp>
        <p:nvSpPr>
          <p:cNvPr id="5" name="文本框 4"/>
          <p:cNvSpPr txBox="1"/>
          <p:nvPr/>
        </p:nvSpPr>
        <p:spPr>
          <a:xfrm>
            <a:off x="1859695" y="5076616"/>
            <a:ext cx="5680941" cy="1477328"/>
          </a:xfrm>
          <a:prstGeom prst="rect">
            <a:avLst/>
          </a:prstGeom>
          <a:noFill/>
        </p:spPr>
        <p:txBody>
          <a:bodyPr wrap="square" rtlCol="0">
            <a:spAutoFit/>
          </a:bodyPr>
          <a:lstStyle/>
          <a:p>
            <a:pPr>
              <a:buNone/>
            </a:pPr>
            <a:r>
              <a:rPr lang="zh-CN" altLang="en-US" dirty="0"/>
              <a:t>当</a:t>
            </a:r>
            <a:r>
              <a:rPr lang="zh-CN" altLang="en-US" dirty="0" smtClean="0"/>
              <a:t>用户触发一个事件源，对于</a:t>
            </a:r>
            <a:r>
              <a:rPr lang="en-US" altLang="zh-CN" dirty="0" smtClean="0"/>
              <a:t>Swing</a:t>
            </a:r>
            <a:r>
              <a:rPr lang="zh-CN" altLang="en-US" dirty="0" smtClean="0"/>
              <a:t>组件来说，它有一些内部机制，能及时发现何种事件发生，然后把这个事件的相关信息封装到</a:t>
            </a:r>
            <a:r>
              <a:rPr lang="en-US" altLang="zh-CN" dirty="0" smtClean="0"/>
              <a:t>Event</a:t>
            </a:r>
            <a:r>
              <a:rPr lang="zh-CN" altLang="en-US" dirty="0" smtClean="0"/>
              <a:t>对象中，发给监听器（</a:t>
            </a:r>
            <a:r>
              <a:rPr lang="en-US" altLang="zh-CN" b="1" dirty="0" smtClean="0">
                <a:latin typeface="Times New Roman" pitchFamily="18" charset="0"/>
                <a:ea typeface="宋体" charset="-122"/>
              </a:rPr>
              <a:t>Listener</a:t>
            </a:r>
            <a:r>
              <a:rPr lang="zh-CN" altLang="en-US" dirty="0" smtClean="0"/>
              <a:t>）。当监听器收到这个事件后，就会调用相应的函数来处理这个事件。</a:t>
            </a:r>
            <a:endParaRPr lang="zh-CN" altLang="en-US" dirty="0"/>
          </a:p>
        </p:txBody>
      </p:sp>
    </p:spTree>
    <p:extLst>
      <p:ext uri="{BB962C8B-B14F-4D97-AF65-F5344CB8AC3E}">
        <p14:creationId xmlns:p14="http://schemas.microsoft.com/office/powerpoint/2010/main" val="182003181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事件模型</a:t>
            </a:r>
            <a:r>
              <a:rPr lang="en-US" altLang="zh-CN" smtClean="0">
                <a:latin typeface="Times New Roman" pitchFamily="18" charset="0"/>
                <a:cs typeface="Times New Roman" pitchFamily="18" charset="0"/>
              </a:rPr>
              <a:t>(cont.)</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51</a:t>
            </a:fld>
            <a:endParaRPr lang="en-US" altLang="zh-CN" dirty="0"/>
          </a:p>
        </p:txBody>
      </p:sp>
      <p:sp>
        <p:nvSpPr>
          <p:cNvPr id="5" name="Rectangle 3"/>
          <p:cNvSpPr txBox="1">
            <a:spLocks noChangeArrowheads="1"/>
          </p:cNvSpPr>
          <p:nvPr/>
        </p:nvSpPr>
        <p:spPr bwMode="auto">
          <a:xfrm>
            <a:off x="1143000" y="1219200"/>
            <a:ext cx="6019800" cy="823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444500" indent="-444500" algn="l" rtl="0" eaLnBrk="0" fontAlgn="base" hangingPunct="0">
              <a:spcBef>
                <a:spcPct val="20000"/>
              </a:spcBef>
              <a:spcAft>
                <a:spcPct val="0"/>
              </a:spcAft>
              <a:buSzPct val="90000"/>
              <a:buFont typeface="Wingdings 2" pitchFamily="18" charset="2"/>
              <a:buChar char=""/>
              <a:defRPr sz="3600" b="1">
                <a:solidFill>
                  <a:schemeClr val="tx1"/>
                </a:solidFill>
                <a:effectLst/>
                <a:latin typeface="宋体" pitchFamily="2" charset="-122"/>
                <a:ea typeface="宋体" pitchFamily="2" charset="-122"/>
                <a:cs typeface="+mn-cs"/>
              </a:defRPr>
            </a:lvl1pPr>
            <a:lvl2pPr marL="901700" indent="-444500" algn="l" rtl="0" eaLnBrk="0" fontAlgn="base" hangingPunct="0">
              <a:spcBef>
                <a:spcPts val="1920"/>
              </a:spcBef>
              <a:spcAft>
                <a:spcPct val="0"/>
              </a:spcAft>
              <a:buSzPct val="90000"/>
              <a:buFont typeface="Wingdings" pitchFamily="2" charset="2"/>
              <a:buChar char=""/>
              <a:defRPr sz="3200" b="1">
                <a:solidFill>
                  <a:schemeClr val="tx1"/>
                </a:solidFill>
                <a:effectLst/>
                <a:latin typeface="楷体" pitchFamily="49" charset="-122"/>
                <a:ea typeface="楷体" pitchFamily="49" charset="-122"/>
              </a:defRPr>
            </a:lvl2pPr>
            <a:lvl3pPr marL="1346200" indent="-431800" algn="l" rtl="0" eaLnBrk="0" fontAlgn="base" hangingPunct="0">
              <a:spcBef>
                <a:spcPts val="1300"/>
              </a:spcBef>
              <a:spcAft>
                <a:spcPct val="0"/>
              </a:spcAft>
              <a:buFont typeface="Wingdings" pitchFamily="2" charset="2"/>
              <a:buChar char="ü"/>
              <a:defRPr sz="2800" b="1">
                <a:solidFill>
                  <a:schemeClr val="tx1"/>
                </a:solidFill>
                <a:effectLst/>
                <a:latin typeface="楷体" pitchFamily="49" charset="-122"/>
                <a:ea typeface="楷体" pitchFamily="49" charset="-122"/>
              </a:defRPr>
            </a:lvl3pPr>
            <a:lvl4pPr marL="1600200" indent="-228600" algn="l" rtl="0" eaLnBrk="0" fontAlgn="base" hangingPunct="0">
              <a:spcBef>
                <a:spcPct val="20000"/>
              </a:spcBef>
              <a:spcAft>
                <a:spcPct val="0"/>
              </a:spcAft>
              <a:buFont typeface="Wingdings" pitchFamily="2" charset="2"/>
              <a:buChar char=""/>
              <a:defRPr sz="1600">
                <a:solidFill>
                  <a:schemeClr val="tx1"/>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Font typeface="Wingdings" pitchFamily="2" charset="2"/>
              <a:buChar char=""/>
              <a:defRPr sz="1600">
                <a:solidFill>
                  <a:schemeClr val="tx1"/>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Font typeface="Wingdings" pitchFamily="2" charset="2"/>
              <a:buChar char=""/>
              <a:defRPr sz="1600">
                <a:solidFill>
                  <a:schemeClr val="tx1"/>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Font typeface="Wingdings" pitchFamily="2" charset="2"/>
              <a:buChar char=""/>
              <a:defRPr sz="1600">
                <a:solidFill>
                  <a:schemeClr val="tx1"/>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Font typeface="Wingdings" pitchFamily="2" charset="2"/>
              <a:buChar char=""/>
              <a:defRPr sz="1600">
                <a:solidFill>
                  <a:schemeClr val="tx1"/>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Font typeface="Wingdings" pitchFamily="2" charset="2"/>
              <a:buChar char=""/>
              <a:defRPr sz="1600">
                <a:solidFill>
                  <a:schemeClr val="tx1"/>
                </a:solidFill>
                <a:effectLst>
                  <a:outerShdw blurRad="38100" dist="38100" dir="2700000" algn="tl">
                    <a:srgbClr val="C0C0C0"/>
                  </a:outerShdw>
                </a:effectLst>
                <a:latin typeface="+mn-lt"/>
                <a:ea typeface="+mn-ea"/>
              </a:defRPr>
            </a:lvl9pPr>
          </a:lstStyle>
          <a:p>
            <a:pPr eaLnBrk="1" hangingPunct="1"/>
            <a:r>
              <a:rPr lang="en-US" altLang="en-US" sz="2200">
                <a:latin typeface="Helvetica" pitchFamily="34" charset="0"/>
                <a:ea typeface="黑体" pitchFamily="49" charset="-122"/>
              </a:rPr>
              <a:t>Four-part process:</a:t>
            </a:r>
          </a:p>
          <a:p>
            <a:pPr eaLnBrk="1" hangingPunct="1"/>
            <a:endParaRPr lang="en-US" altLang="en-US" kern="0" smtClean="0"/>
          </a:p>
        </p:txBody>
      </p:sp>
      <p:sp>
        <p:nvSpPr>
          <p:cNvPr id="7" name="Text Box 4"/>
          <p:cNvSpPr txBox="1">
            <a:spLocks noChangeArrowheads="1"/>
          </p:cNvSpPr>
          <p:nvPr/>
        </p:nvSpPr>
        <p:spPr bwMode="auto">
          <a:xfrm>
            <a:off x="1295400" y="1676400"/>
            <a:ext cx="259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200">
                <a:solidFill>
                  <a:schemeClr val="tx1"/>
                </a:solidFill>
                <a:latin typeface="Helvetica" pitchFamily="34" charset="0"/>
              </a:defRPr>
            </a:lvl1pPr>
            <a:lvl2pPr marL="742950" indent="-285750" eaLnBrk="0" hangingPunct="0">
              <a:buChar char="–"/>
              <a:defRPr sz="2800">
                <a:solidFill>
                  <a:schemeClr val="tx1"/>
                </a:solidFill>
                <a:latin typeface="Helvetica" pitchFamily="34" charset="0"/>
              </a:defRPr>
            </a:lvl2pPr>
            <a:lvl3pPr marL="1143000" indent="-228600" eaLnBrk="0" hangingPunct="0">
              <a:spcBef>
                <a:spcPct val="5000"/>
              </a:spcBef>
              <a:buChar char="•"/>
              <a:defRPr sz="1700">
                <a:solidFill>
                  <a:schemeClr val="tx1"/>
                </a:solidFill>
                <a:latin typeface="Helvetica" pitchFamily="34" charset="0"/>
              </a:defRPr>
            </a:lvl3pPr>
            <a:lvl4pPr marL="1600200" indent="-228600" eaLnBrk="0" hangingPunct="0">
              <a:spcBef>
                <a:spcPct val="5000"/>
              </a:spcBef>
              <a:buChar char="–"/>
              <a:defRPr sz="1600">
                <a:solidFill>
                  <a:schemeClr val="tx1"/>
                </a:solidFill>
                <a:latin typeface="Helvetica" pitchFamily="34" charset="0"/>
              </a:defRPr>
            </a:lvl4pPr>
            <a:lvl5pPr marL="2057400" indent="-228600" eaLnBrk="0" hangingPunct="0">
              <a:spcBef>
                <a:spcPct val="5000"/>
              </a:spcBef>
              <a:buChar char="»"/>
              <a:defRPr sz="1400">
                <a:solidFill>
                  <a:schemeClr val="tx1"/>
                </a:solidFill>
                <a:latin typeface="Helvetica" pitchFamily="34" charset="0"/>
              </a:defRPr>
            </a:lvl5pPr>
            <a:lvl6pPr marL="2514600" indent="-228600" eaLnBrk="0" fontAlgn="base" hangingPunct="0">
              <a:spcBef>
                <a:spcPct val="5000"/>
              </a:spcBef>
              <a:spcAft>
                <a:spcPct val="0"/>
              </a:spcAft>
              <a:buChar char="»"/>
              <a:defRPr sz="1400">
                <a:solidFill>
                  <a:schemeClr val="tx1"/>
                </a:solidFill>
                <a:latin typeface="Helvetica" pitchFamily="34" charset="0"/>
              </a:defRPr>
            </a:lvl6pPr>
            <a:lvl7pPr marL="2971800" indent="-228600" eaLnBrk="0" fontAlgn="base" hangingPunct="0">
              <a:spcBef>
                <a:spcPct val="5000"/>
              </a:spcBef>
              <a:spcAft>
                <a:spcPct val="0"/>
              </a:spcAft>
              <a:buChar char="»"/>
              <a:defRPr sz="1400">
                <a:solidFill>
                  <a:schemeClr val="tx1"/>
                </a:solidFill>
                <a:latin typeface="Helvetica" pitchFamily="34" charset="0"/>
              </a:defRPr>
            </a:lvl7pPr>
            <a:lvl8pPr marL="3429000" indent="-228600" eaLnBrk="0" fontAlgn="base" hangingPunct="0">
              <a:spcBef>
                <a:spcPct val="5000"/>
              </a:spcBef>
              <a:spcAft>
                <a:spcPct val="0"/>
              </a:spcAft>
              <a:buChar char="»"/>
              <a:defRPr sz="1400">
                <a:solidFill>
                  <a:schemeClr val="tx1"/>
                </a:solidFill>
                <a:latin typeface="Helvetica" pitchFamily="34" charset="0"/>
              </a:defRPr>
            </a:lvl8pPr>
            <a:lvl9pPr marL="3886200" indent="-228600" eaLnBrk="0" fontAlgn="base" hangingPunct="0">
              <a:spcBef>
                <a:spcPct val="5000"/>
              </a:spcBef>
              <a:spcAft>
                <a:spcPct val="0"/>
              </a:spcAft>
              <a:buChar char="»"/>
              <a:defRPr sz="1400">
                <a:solidFill>
                  <a:schemeClr val="tx1"/>
                </a:solidFill>
                <a:latin typeface="Helvetica" pitchFamily="34" charset="0"/>
              </a:defRPr>
            </a:lvl9pPr>
          </a:lstStyle>
          <a:p>
            <a:pPr eaLnBrk="1" hangingPunct="1">
              <a:spcBef>
                <a:spcPct val="50000"/>
              </a:spcBef>
              <a:buFontTx/>
              <a:buNone/>
            </a:pPr>
            <a:r>
              <a:rPr lang="en-US" altLang="en-US" sz="1800" b="1">
                <a:latin typeface="Arial" charset="0"/>
              </a:rPr>
              <a:t>1) stimulus</a:t>
            </a:r>
          </a:p>
        </p:txBody>
      </p:sp>
      <p:sp>
        <p:nvSpPr>
          <p:cNvPr id="8" name="Text Box 5"/>
          <p:cNvSpPr txBox="1">
            <a:spLocks noChangeArrowheads="1"/>
          </p:cNvSpPr>
          <p:nvPr/>
        </p:nvSpPr>
        <p:spPr bwMode="auto">
          <a:xfrm>
            <a:off x="1295400" y="5113338"/>
            <a:ext cx="2590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200">
                <a:solidFill>
                  <a:schemeClr val="tx1"/>
                </a:solidFill>
                <a:latin typeface="Helvetica" pitchFamily="34" charset="0"/>
              </a:defRPr>
            </a:lvl1pPr>
            <a:lvl2pPr marL="742950" indent="-285750" eaLnBrk="0" hangingPunct="0">
              <a:buChar char="–"/>
              <a:defRPr sz="2800">
                <a:solidFill>
                  <a:schemeClr val="tx1"/>
                </a:solidFill>
                <a:latin typeface="Helvetica" pitchFamily="34" charset="0"/>
              </a:defRPr>
            </a:lvl2pPr>
            <a:lvl3pPr marL="1143000" indent="-228600" eaLnBrk="0" hangingPunct="0">
              <a:spcBef>
                <a:spcPct val="5000"/>
              </a:spcBef>
              <a:buChar char="•"/>
              <a:defRPr sz="1700">
                <a:solidFill>
                  <a:schemeClr val="tx1"/>
                </a:solidFill>
                <a:latin typeface="Helvetica" pitchFamily="34" charset="0"/>
              </a:defRPr>
            </a:lvl3pPr>
            <a:lvl4pPr marL="1600200" indent="-228600" eaLnBrk="0" hangingPunct="0">
              <a:spcBef>
                <a:spcPct val="5000"/>
              </a:spcBef>
              <a:buChar char="–"/>
              <a:defRPr sz="1600">
                <a:solidFill>
                  <a:schemeClr val="tx1"/>
                </a:solidFill>
                <a:latin typeface="Helvetica" pitchFamily="34" charset="0"/>
              </a:defRPr>
            </a:lvl4pPr>
            <a:lvl5pPr marL="2057400" indent="-228600" eaLnBrk="0" hangingPunct="0">
              <a:spcBef>
                <a:spcPct val="5000"/>
              </a:spcBef>
              <a:buChar char="»"/>
              <a:defRPr sz="1400">
                <a:solidFill>
                  <a:schemeClr val="tx1"/>
                </a:solidFill>
                <a:latin typeface="Helvetica" pitchFamily="34" charset="0"/>
              </a:defRPr>
            </a:lvl5pPr>
            <a:lvl6pPr marL="2514600" indent="-228600" eaLnBrk="0" fontAlgn="base" hangingPunct="0">
              <a:spcBef>
                <a:spcPct val="5000"/>
              </a:spcBef>
              <a:spcAft>
                <a:spcPct val="0"/>
              </a:spcAft>
              <a:buChar char="»"/>
              <a:defRPr sz="1400">
                <a:solidFill>
                  <a:schemeClr val="tx1"/>
                </a:solidFill>
                <a:latin typeface="Helvetica" pitchFamily="34" charset="0"/>
              </a:defRPr>
            </a:lvl6pPr>
            <a:lvl7pPr marL="2971800" indent="-228600" eaLnBrk="0" fontAlgn="base" hangingPunct="0">
              <a:spcBef>
                <a:spcPct val="5000"/>
              </a:spcBef>
              <a:spcAft>
                <a:spcPct val="0"/>
              </a:spcAft>
              <a:buChar char="»"/>
              <a:defRPr sz="1400">
                <a:solidFill>
                  <a:schemeClr val="tx1"/>
                </a:solidFill>
                <a:latin typeface="Helvetica" pitchFamily="34" charset="0"/>
              </a:defRPr>
            </a:lvl7pPr>
            <a:lvl8pPr marL="3429000" indent="-228600" eaLnBrk="0" fontAlgn="base" hangingPunct="0">
              <a:spcBef>
                <a:spcPct val="5000"/>
              </a:spcBef>
              <a:spcAft>
                <a:spcPct val="0"/>
              </a:spcAft>
              <a:buChar char="»"/>
              <a:defRPr sz="1400">
                <a:solidFill>
                  <a:schemeClr val="tx1"/>
                </a:solidFill>
                <a:latin typeface="Helvetica" pitchFamily="34" charset="0"/>
              </a:defRPr>
            </a:lvl8pPr>
            <a:lvl9pPr marL="3886200" indent="-228600" eaLnBrk="0" fontAlgn="base" hangingPunct="0">
              <a:spcBef>
                <a:spcPct val="5000"/>
              </a:spcBef>
              <a:spcAft>
                <a:spcPct val="0"/>
              </a:spcAft>
              <a:buChar char="»"/>
              <a:defRPr sz="1400">
                <a:solidFill>
                  <a:schemeClr val="tx1"/>
                </a:solidFill>
                <a:latin typeface="Helvetica" pitchFamily="34" charset="0"/>
              </a:defRPr>
            </a:lvl9pPr>
          </a:lstStyle>
          <a:p>
            <a:pPr eaLnBrk="1" hangingPunct="1">
              <a:spcBef>
                <a:spcPct val="50000"/>
              </a:spcBef>
              <a:buFontTx/>
              <a:buNone/>
            </a:pPr>
            <a:r>
              <a:rPr lang="en-US" altLang="en-US" sz="1800" b="1">
                <a:latin typeface="Arial" charset="0"/>
              </a:rPr>
              <a:t>4) response</a:t>
            </a:r>
          </a:p>
        </p:txBody>
      </p:sp>
      <p:sp>
        <p:nvSpPr>
          <p:cNvPr id="9" name="Text Box 6"/>
          <p:cNvSpPr txBox="1">
            <a:spLocks noChangeArrowheads="1"/>
          </p:cNvSpPr>
          <p:nvPr/>
        </p:nvSpPr>
        <p:spPr bwMode="auto">
          <a:xfrm>
            <a:off x="1295400" y="2514600"/>
            <a:ext cx="3048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200">
                <a:solidFill>
                  <a:schemeClr val="tx1"/>
                </a:solidFill>
                <a:latin typeface="Helvetica" pitchFamily="34" charset="0"/>
              </a:defRPr>
            </a:lvl1pPr>
            <a:lvl2pPr marL="742950" indent="-285750" eaLnBrk="0" hangingPunct="0">
              <a:buChar char="–"/>
              <a:defRPr sz="2800">
                <a:solidFill>
                  <a:schemeClr val="tx1"/>
                </a:solidFill>
                <a:latin typeface="Helvetica" pitchFamily="34" charset="0"/>
              </a:defRPr>
            </a:lvl2pPr>
            <a:lvl3pPr marL="1143000" indent="-228600" eaLnBrk="0" hangingPunct="0">
              <a:spcBef>
                <a:spcPct val="5000"/>
              </a:spcBef>
              <a:buChar char="•"/>
              <a:defRPr sz="1700">
                <a:solidFill>
                  <a:schemeClr val="tx1"/>
                </a:solidFill>
                <a:latin typeface="Helvetica" pitchFamily="34" charset="0"/>
              </a:defRPr>
            </a:lvl3pPr>
            <a:lvl4pPr marL="1600200" indent="-228600" eaLnBrk="0" hangingPunct="0">
              <a:spcBef>
                <a:spcPct val="5000"/>
              </a:spcBef>
              <a:buChar char="–"/>
              <a:defRPr sz="1600">
                <a:solidFill>
                  <a:schemeClr val="tx1"/>
                </a:solidFill>
                <a:latin typeface="Helvetica" pitchFamily="34" charset="0"/>
              </a:defRPr>
            </a:lvl4pPr>
            <a:lvl5pPr marL="2057400" indent="-228600" eaLnBrk="0" hangingPunct="0">
              <a:spcBef>
                <a:spcPct val="5000"/>
              </a:spcBef>
              <a:buChar char="»"/>
              <a:defRPr sz="1400">
                <a:solidFill>
                  <a:schemeClr val="tx1"/>
                </a:solidFill>
                <a:latin typeface="Helvetica" pitchFamily="34" charset="0"/>
              </a:defRPr>
            </a:lvl5pPr>
            <a:lvl6pPr marL="2514600" indent="-228600" eaLnBrk="0" fontAlgn="base" hangingPunct="0">
              <a:spcBef>
                <a:spcPct val="5000"/>
              </a:spcBef>
              <a:spcAft>
                <a:spcPct val="0"/>
              </a:spcAft>
              <a:buChar char="»"/>
              <a:defRPr sz="1400">
                <a:solidFill>
                  <a:schemeClr val="tx1"/>
                </a:solidFill>
                <a:latin typeface="Helvetica" pitchFamily="34" charset="0"/>
              </a:defRPr>
            </a:lvl6pPr>
            <a:lvl7pPr marL="2971800" indent="-228600" eaLnBrk="0" fontAlgn="base" hangingPunct="0">
              <a:spcBef>
                <a:spcPct val="5000"/>
              </a:spcBef>
              <a:spcAft>
                <a:spcPct val="0"/>
              </a:spcAft>
              <a:buChar char="»"/>
              <a:defRPr sz="1400">
                <a:solidFill>
                  <a:schemeClr val="tx1"/>
                </a:solidFill>
                <a:latin typeface="Helvetica" pitchFamily="34" charset="0"/>
              </a:defRPr>
            </a:lvl7pPr>
            <a:lvl8pPr marL="3429000" indent="-228600" eaLnBrk="0" fontAlgn="base" hangingPunct="0">
              <a:spcBef>
                <a:spcPct val="5000"/>
              </a:spcBef>
              <a:spcAft>
                <a:spcPct val="0"/>
              </a:spcAft>
              <a:buChar char="»"/>
              <a:defRPr sz="1400">
                <a:solidFill>
                  <a:schemeClr val="tx1"/>
                </a:solidFill>
                <a:latin typeface="Helvetica" pitchFamily="34" charset="0"/>
              </a:defRPr>
            </a:lvl8pPr>
            <a:lvl9pPr marL="3886200" indent="-228600" eaLnBrk="0" fontAlgn="base" hangingPunct="0">
              <a:spcBef>
                <a:spcPct val="5000"/>
              </a:spcBef>
              <a:spcAft>
                <a:spcPct val="0"/>
              </a:spcAft>
              <a:buChar char="»"/>
              <a:defRPr sz="1400">
                <a:solidFill>
                  <a:schemeClr val="tx1"/>
                </a:solidFill>
                <a:latin typeface="Helvetica" pitchFamily="34" charset="0"/>
              </a:defRPr>
            </a:lvl9pPr>
          </a:lstStyle>
          <a:p>
            <a:pPr eaLnBrk="1" hangingPunct="1">
              <a:spcBef>
                <a:spcPct val="50000"/>
              </a:spcBef>
              <a:buFontTx/>
              <a:buNone/>
            </a:pPr>
            <a:r>
              <a:rPr lang="en-US" altLang="en-US" sz="1800" b="1">
                <a:latin typeface="Arial" charset="0"/>
              </a:rPr>
              <a:t>2) communication</a:t>
            </a:r>
          </a:p>
        </p:txBody>
      </p:sp>
      <p:sp>
        <p:nvSpPr>
          <p:cNvPr id="10" name="Text Box 7"/>
          <p:cNvSpPr txBox="1">
            <a:spLocks noChangeArrowheads="1"/>
          </p:cNvSpPr>
          <p:nvPr/>
        </p:nvSpPr>
        <p:spPr bwMode="auto">
          <a:xfrm>
            <a:off x="1295400" y="3810000"/>
            <a:ext cx="3124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200">
                <a:solidFill>
                  <a:schemeClr val="tx1"/>
                </a:solidFill>
                <a:latin typeface="Helvetica" pitchFamily="34" charset="0"/>
              </a:defRPr>
            </a:lvl1pPr>
            <a:lvl2pPr marL="742950" indent="-285750" eaLnBrk="0" hangingPunct="0">
              <a:buChar char="–"/>
              <a:defRPr sz="2800">
                <a:solidFill>
                  <a:schemeClr val="tx1"/>
                </a:solidFill>
                <a:latin typeface="Helvetica" pitchFamily="34" charset="0"/>
              </a:defRPr>
            </a:lvl2pPr>
            <a:lvl3pPr marL="1143000" indent="-228600" eaLnBrk="0" hangingPunct="0">
              <a:spcBef>
                <a:spcPct val="5000"/>
              </a:spcBef>
              <a:buChar char="•"/>
              <a:defRPr sz="1700">
                <a:solidFill>
                  <a:schemeClr val="tx1"/>
                </a:solidFill>
                <a:latin typeface="Helvetica" pitchFamily="34" charset="0"/>
              </a:defRPr>
            </a:lvl3pPr>
            <a:lvl4pPr marL="1600200" indent="-228600" eaLnBrk="0" hangingPunct="0">
              <a:spcBef>
                <a:spcPct val="5000"/>
              </a:spcBef>
              <a:buChar char="–"/>
              <a:defRPr sz="1600">
                <a:solidFill>
                  <a:schemeClr val="tx1"/>
                </a:solidFill>
                <a:latin typeface="Helvetica" pitchFamily="34" charset="0"/>
              </a:defRPr>
            </a:lvl4pPr>
            <a:lvl5pPr marL="2057400" indent="-228600" eaLnBrk="0" hangingPunct="0">
              <a:spcBef>
                <a:spcPct val="5000"/>
              </a:spcBef>
              <a:buChar char="»"/>
              <a:defRPr sz="1400">
                <a:solidFill>
                  <a:schemeClr val="tx1"/>
                </a:solidFill>
                <a:latin typeface="Helvetica" pitchFamily="34" charset="0"/>
              </a:defRPr>
            </a:lvl5pPr>
            <a:lvl6pPr marL="2514600" indent="-228600" eaLnBrk="0" fontAlgn="base" hangingPunct="0">
              <a:spcBef>
                <a:spcPct val="5000"/>
              </a:spcBef>
              <a:spcAft>
                <a:spcPct val="0"/>
              </a:spcAft>
              <a:buChar char="»"/>
              <a:defRPr sz="1400">
                <a:solidFill>
                  <a:schemeClr val="tx1"/>
                </a:solidFill>
                <a:latin typeface="Helvetica" pitchFamily="34" charset="0"/>
              </a:defRPr>
            </a:lvl6pPr>
            <a:lvl7pPr marL="2971800" indent="-228600" eaLnBrk="0" fontAlgn="base" hangingPunct="0">
              <a:spcBef>
                <a:spcPct val="5000"/>
              </a:spcBef>
              <a:spcAft>
                <a:spcPct val="0"/>
              </a:spcAft>
              <a:buChar char="»"/>
              <a:defRPr sz="1400">
                <a:solidFill>
                  <a:schemeClr val="tx1"/>
                </a:solidFill>
                <a:latin typeface="Helvetica" pitchFamily="34" charset="0"/>
              </a:defRPr>
            </a:lvl7pPr>
            <a:lvl8pPr marL="3429000" indent="-228600" eaLnBrk="0" fontAlgn="base" hangingPunct="0">
              <a:spcBef>
                <a:spcPct val="5000"/>
              </a:spcBef>
              <a:spcAft>
                <a:spcPct val="0"/>
              </a:spcAft>
              <a:buChar char="»"/>
              <a:defRPr sz="1400">
                <a:solidFill>
                  <a:schemeClr val="tx1"/>
                </a:solidFill>
                <a:latin typeface="Helvetica" pitchFamily="34" charset="0"/>
              </a:defRPr>
            </a:lvl8pPr>
            <a:lvl9pPr marL="3886200" indent="-228600" eaLnBrk="0" fontAlgn="base" hangingPunct="0">
              <a:spcBef>
                <a:spcPct val="5000"/>
              </a:spcBef>
              <a:spcAft>
                <a:spcPct val="0"/>
              </a:spcAft>
              <a:buChar char="»"/>
              <a:defRPr sz="1400">
                <a:solidFill>
                  <a:schemeClr val="tx1"/>
                </a:solidFill>
                <a:latin typeface="Helvetica" pitchFamily="34" charset="0"/>
              </a:defRPr>
            </a:lvl9pPr>
          </a:lstStyle>
          <a:p>
            <a:pPr eaLnBrk="1" hangingPunct="1">
              <a:spcBef>
                <a:spcPct val="50000"/>
              </a:spcBef>
              <a:buFontTx/>
              <a:buNone/>
            </a:pPr>
            <a:r>
              <a:rPr lang="en-US" altLang="en-US" sz="1800" b="1">
                <a:latin typeface="Arial" charset="0"/>
              </a:rPr>
              <a:t>3) receiving mechanism</a:t>
            </a:r>
          </a:p>
        </p:txBody>
      </p:sp>
      <p:sp>
        <p:nvSpPr>
          <p:cNvPr id="11" name="Text Box 8"/>
          <p:cNvSpPr txBox="1">
            <a:spLocks noChangeArrowheads="1"/>
          </p:cNvSpPr>
          <p:nvPr/>
        </p:nvSpPr>
        <p:spPr bwMode="auto">
          <a:xfrm>
            <a:off x="4343400" y="1219200"/>
            <a:ext cx="28956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200">
                <a:solidFill>
                  <a:schemeClr val="tx1"/>
                </a:solidFill>
                <a:latin typeface="Helvetica" pitchFamily="34" charset="0"/>
              </a:defRPr>
            </a:lvl1pPr>
            <a:lvl2pPr marL="742950" indent="-285750" eaLnBrk="0" hangingPunct="0">
              <a:buChar char="–"/>
              <a:defRPr sz="2800">
                <a:solidFill>
                  <a:schemeClr val="tx1"/>
                </a:solidFill>
                <a:latin typeface="Helvetica" pitchFamily="34" charset="0"/>
              </a:defRPr>
            </a:lvl2pPr>
            <a:lvl3pPr marL="1143000" indent="-228600" eaLnBrk="0" hangingPunct="0">
              <a:spcBef>
                <a:spcPct val="5000"/>
              </a:spcBef>
              <a:buChar char="•"/>
              <a:defRPr sz="1700">
                <a:solidFill>
                  <a:schemeClr val="tx1"/>
                </a:solidFill>
                <a:latin typeface="Helvetica" pitchFamily="34" charset="0"/>
              </a:defRPr>
            </a:lvl3pPr>
            <a:lvl4pPr marL="1600200" indent="-228600" eaLnBrk="0" hangingPunct="0">
              <a:spcBef>
                <a:spcPct val="5000"/>
              </a:spcBef>
              <a:buChar char="–"/>
              <a:defRPr sz="1600">
                <a:solidFill>
                  <a:schemeClr val="tx1"/>
                </a:solidFill>
                <a:latin typeface="Helvetica" pitchFamily="34" charset="0"/>
              </a:defRPr>
            </a:lvl4pPr>
            <a:lvl5pPr marL="2057400" indent="-228600" eaLnBrk="0" hangingPunct="0">
              <a:spcBef>
                <a:spcPct val="5000"/>
              </a:spcBef>
              <a:buChar char="»"/>
              <a:defRPr sz="1400">
                <a:solidFill>
                  <a:schemeClr val="tx1"/>
                </a:solidFill>
                <a:latin typeface="Helvetica" pitchFamily="34" charset="0"/>
              </a:defRPr>
            </a:lvl5pPr>
            <a:lvl6pPr marL="2514600" indent="-228600" eaLnBrk="0" fontAlgn="base" hangingPunct="0">
              <a:spcBef>
                <a:spcPct val="5000"/>
              </a:spcBef>
              <a:spcAft>
                <a:spcPct val="0"/>
              </a:spcAft>
              <a:buChar char="»"/>
              <a:defRPr sz="1400">
                <a:solidFill>
                  <a:schemeClr val="tx1"/>
                </a:solidFill>
                <a:latin typeface="Helvetica" pitchFamily="34" charset="0"/>
              </a:defRPr>
            </a:lvl6pPr>
            <a:lvl7pPr marL="2971800" indent="-228600" eaLnBrk="0" fontAlgn="base" hangingPunct="0">
              <a:spcBef>
                <a:spcPct val="5000"/>
              </a:spcBef>
              <a:spcAft>
                <a:spcPct val="0"/>
              </a:spcAft>
              <a:buChar char="»"/>
              <a:defRPr sz="1400">
                <a:solidFill>
                  <a:schemeClr val="tx1"/>
                </a:solidFill>
                <a:latin typeface="Helvetica" pitchFamily="34" charset="0"/>
              </a:defRPr>
            </a:lvl7pPr>
            <a:lvl8pPr marL="3429000" indent="-228600" eaLnBrk="0" fontAlgn="base" hangingPunct="0">
              <a:spcBef>
                <a:spcPct val="5000"/>
              </a:spcBef>
              <a:spcAft>
                <a:spcPct val="0"/>
              </a:spcAft>
              <a:buChar char="»"/>
              <a:defRPr sz="1400">
                <a:solidFill>
                  <a:schemeClr val="tx1"/>
                </a:solidFill>
                <a:latin typeface="Helvetica" pitchFamily="34" charset="0"/>
              </a:defRPr>
            </a:lvl8pPr>
            <a:lvl9pPr marL="3886200" indent="-228600" eaLnBrk="0" fontAlgn="base" hangingPunct="0">
              <a:spcBef>
                <a:spcPct val="5000"/>
              </a:spcBef>
              <a:spcAft>
                <a:spcPct val="0"/>
              </a:spcAft>
              <a:buChar char="»"/>
              <a:defRPr sz="1400">
                <a:solidFill>
                  <a:schemeClr val="tx1"/>
                </a:solidFill>
                <a:latin typeface="Helvetica" pitchFamily="34" charset="0"/>
              </a:defRPr>
            </a:lvl9pPr>
          </a:lstStyle>
          <a:p>
            <a:pPr eaLnBrk="1" hangingPunct="1">
              <a:spcBef>
                <a:spcPct val="50000"/>
              </a:spcBef>
              <a:buFontTx/>
              <a:buNone/>
            </a:pPr>
            <a:r>
              <a:rPr lang="en-US" altLang="en-US" b="1"/>
              <a:t>Java mechanisms:</a:t>
            </a:r>
          </a:p>
        </p:txBody>
      </p:sp>
      <p:sp>
        <p:nvSpPr>
          <p:cNvPr id="12" name="Line 9"/>
          <p:cNvSpPr>
            <a:spLocks noChangeShapeType="1"/>
          </p:cNvSpPr>
          <p:nvPr/>
        </p:nvSpPr>
        <p:spPr bwMode="auto">
          <a:xfrm>
            <a:off x="4343400" y="1219200"/>
            <a:ext cx="0" cy="53136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 name="Text Box 10"/>
          <p:cNvSpPr txBox="1">
            <a:spLocks noChangeArrowheads="1"/>
          </p:cNvSpPr>
          <p:nvPr/>
        </p:nvSpPr>
        <p:spPr bwMode="auto">
          <a:xfrm>
            <a:off x="4495800" y="1676400"/>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200">
                <a:solidFill>
                  <a:schemeClr val="tx1"/>
                </a:solidFill>
                <a:latin typeface="Helvetica" pitchFamily="34" charset="0"/>
              </a:defRPr>
            </a:lvl1pPr>
            <a:lvl2pPr marL="742950" indent="-285750" eaLnBrk="0" hangingPunct="0">
              <a:buChar char="–"/>
              <a:defRPr sz="2800">
                <a:solidFill>
                  <a:schemeClr val="tx1"/>
                </a:solidFill>
                <a:latin typeface="Helvetica" pitchFamily="34" charset="0"/>
              </a:defRPr>
            </a:lvl2pPr>
            <a:lvl3pPr marL="1143000" indent="-228600" eaLnBrk="0" hangingPunct="0">
              <a:spcBef>
                <a:spcPct val="5000"/>
              </a:spcBef>
              <a:buChar char="•"/>
              <a:defRPr sz="1700">
                <a:solidFill>
                  <a:schemeClr val="tx1"/>
                </a:solidFill>
                <a:latin typeface="Helvetica" pitchFamily="34" charset="0"/>
              </a:defRPr>
            </a:lvl3pPr>
            <a:lvl4pPr marL="1600200" indent="-228600" eaLnBrk="0" hangingPunct="0">
              <a:spcBef>
                <a:spcPct val="5000"/>
              </a:spcBef>
              <a:buChar char="–"/>
              <a:defRPr sz="1600">
                <a:solidFill>
                  <a:schemeClr val="tx1"/>
                </a:solidFill>
                <a:latin typeface="Helvetica" pitchFamily="34" charset="0"/>
              </a:defRPr>
            </a:lvl4pPr>
            <a:lvl5pPr marL="2057400" indent="-228600" eaLnBrk="0" hangingPunct="0">
              <a:spcBef>
                <a:spcPct val="5000"/>
              </a:spcBef>
              <a:buChar char="»"/>
              <a:defRPr sz="1400">
                <a:solidFill>
                  <a:schemeClr val="tx1"/>
                </a:solidFill>
                <a:latin typeface="Helvetica" pitchFamily="34" charset="0"/>
              </a:defRPr>
            </a:lvl5pPr>
            <a:lvl6pPr marL="2514600" indent="-228600" eaLnBrk="0" fontAlgn="base" hangingPunct="0">
              <a:spcBef>
                <a:spcPct val="5000"/>
              </a:spcBef>
              <a:spcAft>
                <a:spcPct val="0"/>
              </a:spcAft>
              <a:buChar char="»"/>
              <a:defRPr sz="1400">
                <a:solidFill>
                  <a:schemeClr val="tx1"/>
                </a:solidFill>
                <a:latin typeface="Helvetica" pitchFamily="34" charset="0"/>
              </a:defRPr>
            </a:lvl6pPr>
            <a:lvl7pPr marL="2971800" indent="-228600" eaLnBrk="0" fontAlgn="base" hangingPunct="0">
              <a:spcBef>
                <a:spcPct val="5000"/>
              </a:spcBef>
              <a:spcAft>
                <a:spcPct val="0"/>
              </a:spcAft>
              <a:buChar char="»"/>
              <a:defRPr sz="1400">
                <a:solidFill>
                  <a:schemeClr val="tx1"/>
                </a:solidFill>
                <a:latin typeface="Helvetica" pitchFamily="34" charset="0"/>
              </a:defRPr>
            </a:lvl7pPr>
            <a:lvl8pPr marL="3429000" indent="-228600" eaLnBrk="0" fontAlgn="base" hangingPunct="0">
              <a:spcBef>
                <a:spcPct val="5000"/>
              </a:spcBef>
              <a:spcAft>
                <a:spcPct val="0"/>
              </a:spcAft>
              <a:buChar char="»"/>
              <a:defRPr sz="1400">
                <a:solidFill>
                  <a:schemeClr val="tx1"/>
                </a:solidFill>
                <a:latin typeface="Helvetica" pitchFamily="34" charset="0"/>
              </a:defRPr>
            </a:lvl8pPr>
            <a:lvl9pPr marL="3886200" indent="-228600" eaLnBrk="0" fontAlgn="base" hangingPunct="0">
              <a:spcBef>
                <a:spcPct val="5000"/>
              </a:spcBef>
              <a:spcAft>
                <a:spcPct val="0"/>
              </a:spcAft>
              <a:buChar char="»"/>
              <a:defRPr sz="1400">
                <a:solidFill>
                  <a:schemeClr val="tx1"/>
                </a:solidFill>
                <a:latin typeface="Helvetica" pitchFamily="34" charset="0"/>
              </a:defRPr>
            </a:lvl9pPr>
          </a:lstStyle>
          <a:p>
            <a:pPr eaLnBrk="1" hangingPunct="1">
              <a:spcBef>
                <a:spcPct val="50000"/>
              </a:spcBef>
              <a:buFontTx/>
              <a:buNone/>
            </a:pPr>
            <a:r>
              <a:rPr lang="en-US" altLang="en-US" sz="1800" b="1">
                <a:latin typeface="Arial" charset="0"/>
              </a:rPr>
              <a:t>1) event</a:t>
            </a:r>
          </a:p>
        </p:txBody>
      </p:sp>
      <p:sp>
        <p:nvSpPr>
          <p:cNvPr id="14" name="Line 11"/>
          <p:cNvSpPr>
            <a:spLocks noChangeShapeType="1"/>
          </p:cNvSpPr>
          <p:nvPr/>
        </p:nvSpPr>
        <p:spPr bwMode="auto">
          <a:xfrm>
            <a:off x="1371600" y="1600200"/>
            <a:ext cx="6019800"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5" name="Text Box 12"/>
          <p:cNvSpPr txBox="1">
            <a:spLocks noChangeArrowheads="1"/>
          </p:cNvSpPr>
          <p:nvPr/>
        </p:nvSpPr>
        <p:spPr bwMode="auto">
          <a:xfrm>
            <a:off x="4495800" y="5113338"/>
            <a:ext cx="2971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200">
                <a:solidFill>
                  <a:schemeClr val="tx1"/>
                </a:solidFill>
                <a:latin typeface="Helvetica" pitchFamily="34" charset="0"/>
              </a:defRPr>
            </a:lvl1pPr>
            <a:lvl2pPr marL="742950" indent="-285750" eaLnBrk="0" hangingPunct="0">
              <a:buChar char="–"/>
              <a:defRPr sz="2800">
                <a:solidFill>
                  <a:schemeClr val="tx1"/>
                </a:solidFill>
                <a:latin typeface="Helvetica" pitchFamily="34" charset="0"/>
              </a:defRPr>
            </a:lvl2pPr>
            <a:lvl3pPr marL="1143000" indent="-228600" eaLnBrk="0" hangingPunct="0">
              <a:spcBef>
                <a:spcPct val="5000"/>
              </a:spcBef>
              <a:buChar char="•"/>
              <a:defRPr sz="1700">
                <a:solidFill>
                  <a:schemeClr val="tx1"/>
                </a:solidFill>
                <a:latin typeface="Helvetica" pitchFamily="34" charset="0"/>
              </a:defRPr>
            </a:lvl3pPr>
            <a:lvl4pPr marL="1600200" indent="-228600" eaLnBrk="0" hangingPunct="0">
              <a:spcBef>
                <a:spcPct val="5000"/>
              </a:spcBef>
              <a:buChar char="–"/>
              <a:defRPr sz="1600">
                <a:solidFill>
                  <a:schemeClr val="tx1"/>
                </a:solidFill>
                <a:latin typeface="Helvetica" pitchFamily="34" charset="0"/>
              </a:defRPr>
            </a:lvl4pPr>
            <a:lvl5pPr marL="2057400" indent="-228600" eaLnBrk="0" hangingPunct="0">
              <a:spcBef>
                <a:spcPct val="5000"/>
              </a:spcBef>
              <a:buChar char="»"/>
              <a:defRPr sz="1400">
                <a:solidFill>
                  <a:schemeClr val="tx1"/>
                </a:solidFill>
                <a:latin typeface="Helvetica" pitchFamily="34" charset="0"/>
              </a:defRPr>
            </a:lvl5pPr>
            <a:lvl6pPr marL="2514600" indent="-228600" eaLnBrk="0" fontAlgn="base" hangingPunct="0">
              <a:spcBef>
                <a:spcPct val="5000"/>
              </a:spcBef>
              <a:spcAft>
                <a:spcPct val="0"/>
              </a:spcAft>
              <a:buChar char="»"/>
              <a:defRPr sz="1400">
                <a:solidFill>
                  <a:schemeClr val="tx1"/>
                </a:solidFill>
                <a:latin typeface="Helvetica" pitchFamily="34" charset="0"/>
              </a:defRPr>
            </a:lvl6pPr>
            <a:lvl7pPr marL="2971800" indent="-228600" eaLnBrk="0" fontAlgn="base" hangingPunct="0">
              <a:spcBef>
                <a:spcPct val="5000"/>
              </a:spcBef>
              <a:spcAft>
                <a:spcPct val="0"/>
              </a:spcAft>
              <a:buChar char="»"/>
              <a:defRPr sz="1400">
                <a:solidFill>
                  <a:schemeClr val="tx1"/>
                </a:solidFill>
                <a:latin typeface="Helvetica" pitchFamily="34" charset="0"/>
              </a:defRPr>
            </a:lvl7pPr>
            <a:lvl8pPr marL="3429000" indent="-228600" eaLnBrk="0" fontAlgn="base" hangingPunct="0">
              <a:spcBef>
                <a:spcPct val="5000"/>
              </a:spcBef>
              <a:spcAft>
                <a:spcPct val="0"/>
              </a:spcAft>
              <a:buChar char="»"/>
              <a:defRPr sz="1400">
                <a:solidFill>
                  <a:schemeClr val="tx1"/>
                </a:solidFill>
                <a:latin typeface="Helvetica" pitchFamily="34" charset="0"/>
              </a:defRPr>
            </a:lvl8pPr>
            <a:lvl9pPr marL="3886200" indent="-228600" eaLnBrk="0" fontAlgn="base" hangingPunct="0">
              <a:spcBef>
                <a:spcPct val="5000"/>
              </a:spcBef>
              <a:spcAft>
                <a:spcPct val="0"/>
              </a:spcAft>
              <a:buChar char="»"/>
              <a:defRPr sz="1400">
                <a:solidFill>
                  <a:schemeClr val="tx1"/>
                </a:solidFill>
                <a:latin typeface="Helvetica" pitchFamily="34" charset="0"/>
              </a:defRPr>
            </a:lvl9pPr>
          </a:lstStyle>
          <a:p>
            <a:pPr eaLnBrk="1" hangingPunct="1">
              <a:spcBef>
                <a:spcPct val="50000"/>
              </a:spcBef>
              <a:buFontTx/>
              <a:buNone/>
            </a:pPr>
            <a:r>
              <a:rPr lang="en-US" altLang="en-US" sz="1800" b="1">
                <a:latin typeface="Arial" charset="0"/>
              </a:rPr>
              <a:t>4) </a:t>
            </a:r>
            <a:r>
              <a:rPr lang="en-US" altLang="en-US" sz="1800" b="1">
                <a:solidFill>
                  <a:schemeClr val="accent2"/>
                </a:solidFill>
                <a:latin typeface="Courier New" pitchFamily="49" charset="0"/>
              </a:rPr>
              <a:t>actionPerformed</a:t>
            </a:r>
            <a:r>
              <a:rPr lang="en-US" altLang="en-US" sz="1800" b="1">
                <a:latin typeface="Arial" charset="0"/>
              </a:rPr>
              <a:t> </a:t>
            </a:r>
          </a:p>
        </p:txBody>
      </p:sp>
      <p:sp>
        <p:nvSpPr>
          <p:cNvPr id="16" name="Text Box 13"/>
          <p:cNvSpPr txBox="1">
            <a:spLocks noChangeArrowheads="1"/>
          </p:cNvSpPr>
          <p:nvPr/>
        </p:nvSpPr>
        <p:spPr bwMode="auto">
          <a:xfrm>
            <a:off x="4495800" y="2514600"/>
            <a:ext cx="2743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200">
                <a:solidFill>
                  <a:schemeClr val="tx1"/>
                </a:solidFill>
                <a:latin typeface="Helvetica" pitchFamily="34" charset="0"/>
              </a:defRPr>
            </a:lvl1pPr>
            <a:lvl2pPr marL="742950" indent="-285750" eaLnBrk="0" hangingPunct="0">
              <a:buChar char="–"/>
              <a:defRPr sz="2800">
                <a:solidFill>
                  <a:schemeClr val="tx1"/>
                </a:solidFill>
                <a:latin typeface="Helvetica" pitchFamily="34" charset="0"/>
              </a:defRPr>
            </a:lvl2pPr>
            <a:lvl3pPr marL="1143000" indent="-228600" eaLnBrk="0" hangingPunct="0">
              <a:spcBef>
                <a:spcPct val="5000"/>
              </a:spcBef>
              <a:buChar char="•"/>
              <a:defRPr sz="1700">
                <a:solidFill>
                  <a:schemeClr val="tx1"/>
                </a:solidFill>
                <a:latin typeface="Helvetica" pitchFamily="34" charset="0"/>
              </a:defRPr>
            </a:lvl3pPr>
            <a:lvl4pPr marL="1600200" indent="-228600" eaLnBrk="0" hangingPunct="0">
              <a:spcBef>
                <a:spcPct val="5000"/>
              </a:spcBef>
              <a:buChar char="–"/>
              <a:defRPr sz="1600">
                <a:solidFill>
                  <a:schemeClr val="tx1"/>
                </a:solidFill>
                <a:latin typeface="Helvetica" pitchFamily="34" charset="0"/>
              </a:defRPr>
            </a:lvl4pPr>
            <a:lvl5pPr marL="2057400" indent="-228600" eaLnBrk="0" hangingPunct="0">
              <a:spcBef>
                <a:spcPct val="5000"/>
              </a:spcBef>
              <a:buChar char="»"/>
              <a:defRPr sz="1400">
                <a:solidFill>
                  <a:schemeClr val="tx1"/>
                </a:solidFill>
                <a:latin typeface="Helvetica" pitchFamily="34" charset="0"/>
              </a:defRPr>
            </a:lvl5pPr>
            <a:lvl6pPr marL="2514600" indent="-228600" eaLnBrk="0" fontAlgn="base" hangingPunct="0">
              <a:spcBef>
                <a:spcPct val="5000"/>
              </a:spcBef>
              <a:spcAft>
                <a:spcPct val="0"/>
              </a:spcAft>
              <a:buChar char="»"/>
              <a:defRPr sz="1400">
                <a:solidFill>
                  <a:schemeClr val="tx1"/>
                </a:solidFill>
                <a:latin typeface="Helvetica" pitchFamily="34" charset="0"/>
              </a:defRPr>
            </a:lvl6pPr>
            <a:lvl7pPr marL="2971800" indent="-228600" eaLnBrk="0" fontAlgn="base" hangingPunct="0">
              <a:spcBef>
                <a:spcPct val="5000"/>
              </a:spcBef>
              <a:spcAft>
                <a:spcPct val="0"/>
              </a:spcAft>
              <a:buChar char="»"/>
              <a:defRPr sz="1400">
                <a:solidFill>
                  <a:schemeClr val="tx1"/>
                </a:solidFill>
                <a:latin typeface="Helvetica" pitchFamily="34" charset="0"/>
              </a:defRPr>
            </a:lvl7pPr>
            <a:lvl8pPr marL="3429000" indent="-228600" eaLnBrk="0" fontAlgn="base" hangingPunct="0">
              <a:spcBef>
                <a:spcPct val="5000"/>
              </a:spcBef>
              <a:spcAft>
                <a:spcPct val="0"/>
              </a:spcAft>
              <a:buChar char="»"/>
              <a:defRPr sz="1400">
                <a:solidFill>
                  <a:schemeClr val="tx1"/>
                </a:solidFill>
                <a:latin typeface="Helvetica" pitchFamily="34" charset="0"/>
              </a:defRPr>
            </a:lvl8pPr>
            <a:lvl9pPr marL="3886200" indent="-228600" eaLnBrk="0" fontAlgn="base" hangingPunct="0">
              <a:spcBef>
                <a:spcPct val="5000"/>
              </a:spcBef>
              <a:spcAft>
                <a:spcPct val="0"/>
              </a:spcAft>
              <a:buChar char="»"/>
              <a:defRPr sz="1400">
                <a:solidFill>
                  <a:schemeClr val="tx1"/>
                </a:solidFill>
                <a:latin typeface="Helvetica" pitchFamily="34" charset="0"/>
              </a:defRPr>
            </a:lvl9pPr>
          </a:lstStyle>
          <a:p>
            <a:pPr eaLnBrk="1" hangingPunct="1">
              <a:spcBef>
                <a:spcPct val="50000"/>
              </a:spcBef>
              <a:buFontTx/>
              <a:buNone/>
            </a:pPr>
            <a:r>
              <a:rPr lang="en-US" altLang="en-US" sz="1800" b="1">
                <a:latin typeface="Arial" charset="0"/>
              </a:rPr>
              <a:t>2) </a:t>
            </a:r>
            <a:r>
              <a:rPr lang="en-US" altLang="en-US" sz="1800" b="1">
                <a:solidFill>
                  <a:schemeClr val="accent2"/>
                </a:solidFill>
                <a:latin typeface="Courier New" pitchFamily="49" charset="0"/>
              </a:rPr>
              <a:t>ActionEvent</a:t>
            </a:r>
            <a:r>
              <a:rPr lang="en-US" altLang="en-US" sz="1800" b="1">
                <a:latin typeface="Arial" charset="0"/>
              </a:rPr>
              <a:t> class</a:t>
            </a:r>
          </a:p>
        </p:txBody>
      </p:sp>
      <p:sp>
        <p:nvSpPr>
          <p:cNvPr id="17" name="Text Box 14"/>
          <p:cNvSpPr txBox="1">
            <a:spLocks noChangeArrowheads="1"/>
          </p:cNvSpPr>
          <p:nvPr/>
        </p:nvSpPr>
        <p:spPr bwMode="auto">
          <a:xfrm>
            <a:off x="1752600" y="2819400"/>
            <a:ext cx="2438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200">
                <a:solidFill>
                  <a:schemeClr val="tx1"/>
                </a:solidFill>
                <a:latin typeface="Helvetica" pitchFamily="34" charset="0"/>
              </a:defRPr>
            </a:lvl1pPr>
            <a:lvl2pPr marL="742950" indent="-285750" eaLnBrk="0" hangingPunct="0">
              <a:buChar char="–"/>
              <a:defRPr sz="2800">
                <a:solidFill>
                  <a:schemeClr val="tx1"/>
                </a:solidFill>
                <a:latin typeface="Helvetica" pitchFamily="34" charset="0"/>
              </a:defRPr>
            </a:lvl2pPr>
            <a:lvl3pPr marL="1143000" indent="-228600" eaLnBrk="0" hangingPunct="0">
              <a:spcBef>
                <a:spcPct val="5000"/>
              </a:spcBef>
              <a:buChar char="•"/>
              <a:defRPr sz="1700">
                <a:solidFill>
                  <a:schemeClr val="tx1"/>
                </a:solidFill>
                <a:latin typeface="Helvetica" pitchFamily="34" charset="0"/>
              </a:defRPr>
            </a:lvl3pPr>
            <a:lvl4pPr marL="1600200" indent="-228600" eaLnBrk="0" hangingPunct="0">
              <a:spcBef>
                <a:spcPct val="5000"/>
              </a:spcBef>
              <a:buChar char="–"/>
              <a:defRPr sz="1600">
                <a:solidFill>
                  <a:schemeClr val="tx1"/>
                </a:solidFill>
                <a:latin typeface="Helvetica" pitchFamily="34" charset="0"/>
              </a:defRPr>
            </a:lvl4pPr>
            <a:lvl5pPr marL="2057400" indent="-228600" eaLnBrk="0" hangingPunct="0">
              <a:spcBef>
                <a:spcPct val="5000"/>
              </a:spcBef>
              <a:buChar char="»"/>
              <a:defRPr sz="1400">
                <a:solidFill>
                  <a:schemeClr val="tx1"/>
                </a:solidFill>
                <a:latin typeface="Helvetica" pitchFamily="34" charset="0"/>
              </a:defRPr>
            </a:lvl5pPr>
            <a:lvl6pPr marL="2514600" indent="-228600" eaLnBrk="0" fontAlgn="base" hangingPunct="0">
              <a:spcBef>
                <a:spcPct val="5000"/>
              </a:spcBef>
              <a:spcAft>
                <a:spcPct val="0"/>
              </a:spcAft>
              <a:buChar char="»"/>
              <a:defRPr sz="1400">
                <a:solidFill>
                  <a:schemeClr val="tx1"/>
                </a:solidFill>
                <a:latin typeface="Helvetica" pitchFamily="34" charset="0"/>
              </a:defRPr>
            </a:lvl6pPr>
            <a:lvl7pPr marL="2971800" indent="-228600" eaLnBrk="0" fontAlgn="base" hangingPunct="0">
              <a:spcBef>
                <a:spcPct val="5000"/>
              </a:spcBef>
              <a:spcAft>
                <a:spcPct val="0"/>
              </a:spcAft>
              <a:buChar char="»"/>
              <a:defRPr sz="1400">
                <a:solidFill>
                  <a:schemeClr val="tx1"/>
                </a:solidFill>
                <a:latin typeface="Helvetica" pitchFamily="34" charset="0"/>
              </a:defRPr>
            </a:lvl7pPr>
            <a:lvl8pPr marL="3429000" indent="-228600" eaLnBrk="0" fontAlgn="base" hangingPunct="0">
              <a:spcBef>
                <a:spcPct val="5000"/>
              </a:spcBef>
              <a:spcAft>
                <a:spcPct val="0"/>
              </a:spcAft>
              <a:buChar char="»"/>
              <a:defRPr sz="1400">
                <a:solidFill>
                  <a:schemeClr val="tx1"/>
                </a:solidFill>
                <a:latin typeface="Helvetica" pitchFamily="34" charset="0"/>
              </a:defRPr>
            </a:lvl8pPr>
            <a:lvl9pPr marL="3886200" indent="-228600" eaLnBrk="0" fontAlgn="base" hangingPunct="0">
              <a:spcBef>
                <a:spcPct val="5000"/>
              </a:spcBef>
              <a:spcAft>
                <a:spcPct val="0"/>
              </a:spcAft>
              <a:buChar char="»"/>
              <a:defRPr sz="1400">
                <a:solidFill>
                  <a:schemeClr val="tx1"/>
                </a:solidFill>
                <a:latin typeface="Helvetica" pitchFamily="34" charset="0"/>
              </a:defRPr>
            </a:lvl9pPr>
          </a:lstStyle>
          <a:p>
            <a:pPr eaLnBrk="1" hangingPunct="1">
              <a:spcBef>
                <a:spcPct val="50000"/>
              </a:spcBef>
              <a:buFontTx/>
              <a:buNone/>
            </a:pPr>
            <a:r>
              <a:rPr lang="en-US" altLang="en-US" sz="1600" b="1">
                <a:latin typeface="Arial" charset="0"/>
              </a:rPr>
              <a:t>event record – record of what happened during stimulus</a:t>
            </a:r>
          </a:p>
        </p:txBody>
      </p:sp>
      <p:sp>
        <p:nvSpPr>
          <p:cNvPr id="18" name="Text Box 15"/>
          <p:cNvSpPr txBox="1">
            <a:spLocks noChangeArrowheads="1"/>
          </p:cNvSpPr>
          <p:nvPr/>
        </p:nvSpPr>
        <p:spPr bwMode="auto">
          <a:xfrm>
            <a:off x="4495800" y="3810000"/>
            <a:ext cx="297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200">
                <a:solidFill>
                  <a:schemeClr val="tx1"/>
                </a:solidFill>
                <a:latin typeface="Helvetica" pitchFamily="34" charset="0"/>
              </a:defRPr>
            </a:lvl1pPr>
            <a:lvl2pPr marL="742950" indent="-285750" eaLnBrk="0" hangingPunct="0">
              <a:buChar char="–"/>
              <a:defRPr sz="2800">
                <a:solidFill>
                  <a:schemeClr val="tx1"/>
                </a:solidFill>
                <a:latin typeface="Helvetica" pitchFamily="34" charset="0"/>
              </a:defRPr>
            </a:lvl2pPr>
            <a:lvl3pPr marL="1143000" indent="-228600" eaLnBrk="0" hangingPunct="0">
              <a:spcBef>
                <a:spcPct val="5000"/>
              </a:spcBef>
              <a:buChar char="•"/>
              <a:defRPr sz="1700">
                <a:solidFill>
                  <a:schemeClr val="tx1"/>
                </a:solidFill>
                <a:latin typeface="Helvetica" pitchFamily="34" charset="0"/>
              </a:defRPr>
            </a:lvl3pPr>
            <a:lvl4pPr marL="1600200" indent="-228600" eaLnBrk="0" hangingPunct="0">
              <a:spcBef>
                <a:spcPct val="5000"/>
              </a:spcBef>
              <a:buChar char="–"/>
              <a:defRPr sz="1600">
                <a:solidFill>
                  <a:schemeClr val="tx1"/>
                </a:solidFill>
                <a:latin typeface="Helvetica" pitchFamily="34" charset="0"/>
              </a:defRPr>
            </a:lvl4pPr>
            <a:lvl5pPr marL="2057400" indent="-228600" eaLnBrk="0" hangingPunct="0">
              <a:spcBef>
                <a:spcPct val="5000"/>
              </a:spcBef>
              <a:buChar char="»"/>
              <a:defRPr sz="1400">
                <a:solidFill>
                  <a:schemeClr val="tx1"/>
                </a:solidFill>
                <a:latin typeface="Helvetica" pitchFamily="34" charset="0"/>
              </a:defRPr>
            </a:lvl5pPr>
            <a:lvl6pPr marL="2514600" indent="-228600" eaLnBrk="0" fontAlgn="base" hangingPunct="0">
              <a:spcBef>
                <a:spcPct val="5000"/>
              </a:spcBef>
              <a:spcAft>
                <a:spcPct val="0"/>
              </a:spcAft>
              <a:buChar char="»"/>
              <a:defRPr sz="1400">
                <a:solidFill>
                  <a:schemeClr val="tx1"/>
                </a:solidFill>
                <a:latin typeface="Helvetica" pitchFamily="34" charset="0"/>
              </a:defRPr>
            </a:lvl6pPr>
            <a:lvl7pPr marL="2971800" indent="-228600" eaLnBrk="0" fontAlgn="base" hangingPunct="0">
              <a:spcBef>
                <a:spcPct val="5000"/>
              </a:spcBef>
              <a:spcAft>
                <a:spcPct val="0"/>
              </a:spcAft>
              <a:buChar char="»"/>
              <a:defRPr sz="1400">
                <a:solidFill>
                  <a:schemeClr val="tx1"/>
                </a:solidFill>
                <a:latin typeface="Helvetica" pitchFamily="34" charset="0"/>
              </a:defRPr>
            </a:lvl7pPr>
            <a:lvl8pPr marL="3429000" indent="-228600" eaLnBrk="0" fontAlgn="base" hangingPunct="0">
              <a:spcBef>
                <a:spcPct val="5000"/>
              </a:spcBef>
              <a:spcAft>
                <a:spcPct val="0"/>
              </a:spcAft>
              <a:buChar char="»"/>
              <a:defRPr sz="1400">
                <a:solidFill>
                  <a:schemeClr val="tx1"/>
                </a:solidFill>
                <a:latin typeface="Helvetica" pitchFamily="34" charset="0"/>
              </a:defRPr>
            </a:lvl8pPr>
            <a:lvl9pPr marL="3886200" indent="-228600" eaLnBrk="0" fontAlgn="base" hangingPunct="0">
              <a:spcBef>
                <a:spcPct val="5000"/>
              </a:spcBef>
              <a:spcAft>
                <a:spcPct val="0"/>
              </a:spcAft>
              <a:buChar char="»"/>
              <a:defRPr sz="1400">
                <a:solidFill>
                  <a:schemeClr val="tx1"/>
                </a:solidFill>
                <a:latin typeface="Helvetica" pitchFamily="34" charset="0"/>
              </a:defRPr>
            </a:lvl9pPr>
          </a:lstStyle>
          <a:p>
            <a:pPr eaLnBrk="1" hangingPunct="1">
              <a:spcBef>
                <a:spcPct val="50000"/>
              </a:spcBef>
              <a:buFontTx/>
              <a:buNone/>
            </a:pPr>
            <a:r>
              <a:rPr lang="en-US" altLang="en-US" sz="1800" b="1">
                <a:latin typeface="Arial" charset="0"/>
              </a:rPr>
              <a:t>3) </a:t>
            </a:r>
            <a:r>
              <a:rPr lang="en-US" altLang="en-US" sz="1800" b="1">
                <a:solidFill>
                  <a:schemeClr val="accent2"/>
                </a:solidFill>
                <a:latin typeface="Courier New" pitchFamily="49" charset="0"/>
              </a:rPr>
              <a:t>ActionListener</a:t>
            </a:r>
          </a:p>
        </p:txBody>
      </p:sp>
      <p:sp>
        <p:nvSpPr>
          <p:cNvPr id="19" name="Text Box 16"/>
          <p:cNvSpPr txBox="1">
            <a:spLocks noChangeArrowheads="1"/>
          </p:cNvSpPr>
          <p:nvPr/>
        </p:nvSpPr>
        <p:spPr bwMode="auto">
          <a:xfrm>
            <a:off x="4876800" y="2819400"/>
            <a:ext cx="25146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200">
                <a:solidFill>
                  <a:schemeClr val="tx1"/>
                </a:solidFill>
                <a:latin typeface="Helvetica" pitchFamily="34" charset="0"/>
              </a:defRPr>
            </a:lvl1pPr>
            <a:lvl2pPr marL="742950" indent="-285750" eaLnBrk="0" hangingPunct="0">
              <a:buChar char="–"/>
              <a:defRPr sz="2800">
                <a:solidFill>
                  <a:schemeClr val="tx1"/>
                </a:solidFill>
                <a:latin typeface="Helvetica" pitchFamily="34" charset="0"/>
              </a:defRPr>
            </a:lvl2pPr>
            <a:lvl3pPr marL="1143000" indent="-228600" eaLnBrk="0" hangingPunct="0">
              <a:spcBef>
                <a:spcPct val="5000"/>
              </a:spcBef>
              <a:buChar char="•"/>
              <a:defRPr sz="1700">
                <a:solidFill>
                  <a:schemeClr val="tx1"/>
                </a:solidFill>
                <a:latin typeface="Helvetica" pitchFamily="34" charset="0"/>
              </a:defRPr>
            </a:lvl3pPr>
            <a:lvl4pPr marL="1600200" indent="-228600" eaLnBrk="0" hangingPunct="0">
              <a:spcBef>
                <a:spcPct val="5000"/>
              </a:spcBef>
              <a:buChar char="–"/>
              <a:defRPr sz="1600">
                <a:solidFill>
                  <a:schemeClr val="tx1"/>
                </a:solidFill>
                <a:latin typeface="Helvetica" pitchFamily="34" charset="0"/>
              </a:defRPr>
            </a:lvl4pPr>
            <a:lvl5pPr marL="2057400" indent="-228600" eaLnBrk="0" hangingPunct="0">
              <a:spcBef>
                <a:spcPct val="5000"/>
              </a:spcBef>
              <a:buChar char="»"/>
              <a:defRPr sz="1400">
                <a:solidFill>
                  <a:schemeClr val="tx1"/>
                </a:solidFill>
                <a:latin typeface="Helvetica" pitchFamily="34" charset="0"/>
              </a:defRPr>
            </a:lvl5pPr>
            <a:lvl6pPr marL="2514600" indent="-228600" eaLnBrk="0" fontAlgn="base" hangingPunct="0">
              <a:spcBef>
                <a:spcPct val="5000"/>
              </a:spcBef>
              <a:spcAft>
                <a:spcPct val="0"/>
              </a:spcAft>
              <a:buChar char="»"/>
              <a:defRPr sz="1400">
                <a:solidFill>
                  <a:schemeClr val="tx1"/>
                </a:solidFill>
                <a:latin typeface="Helvetica" pitchFamily="34" charset="0"/>
              </a:defRPr>
            </a:lvl6pPr>
            <a:lvl7pPr marL="2971800" indent="-228600" eaLnBrk="0" fontAlgn="base" hangingPunct="0">
              <a:spcBef>
                <a:spcPct val="5000"/>
              </a:spcBef>
              <a:spcAft>
                <a:spcPct val="0"/>
              </a:spcAft>
              <a:buChar char="»"/>
              <a:defRPr sz="1400">
                <a:solidFill>
                  <a:schemeClr val="tx1"/>
                </a:solidFill>
                <a:latin typeface="Helvetica" pitchFamily="34" charset="0"/>
              </a:defRPr>
            </a:lvl7pPr>
            <a:lvl8pPr marL="3429000" indent="-228600" eaLnBrk="0" fontAlgn="base" hangingPunct="0">
              <a:spcBef>
                <a:spcPct val="5000"/>
              </a:spcBef>
              <a:spcAft>
                <a:spcPct val="0"/>
              </a:spcAft>
              <a:buChar char="»"/>
              <a:defRPr sz="1400">
                <a:solidFill>
                  <a:schemeClr val="tx1"/>
                </a:solidFill>
                <a:latin typeface="Helvetica" pitchFamily="34" charset="0"/>
              </a:defRPr>
            </a:lvl8pPr>
            <a:lvl9pPr marL="3886200" indent="-228600" eaLnBrk="0" fontAlgn="base" hangingPunct="0">
              <a:spcBef>
                <a:spcPct val="5000"/>
              </a:spcBef>
              <a:spcAft>
                <a:spcPct val="0"/>
              </a:spcAft>
              <a:buChar char="»"/>
              <a:defRPr sz="1400">
                <a:solidFill>
                  <a:schemeClr val="tx1"/>
                </a:solidFill>
                <a:latin typeface="Helvetica" pitchFamily="34" charset="0"/>
              </a:defRPr>
            </a:lvl9pPr>
          </a:lstStyle>
          <a:p>
            <a:pPr eaLnBrk="1" hangingPunct="1">
              <a:spcBef>
                <a:spcPct val="50000"/>
              </a:spcBef>
              <a:buFontTx/>
              <a:buNone/>
            </a:pPr>
            <a:r>
              <a:rPr lang="en-US" altLang="en-US" sz="1600" b="1">
                <a:latin typeface="Arial" charset="0"/>
              </a:rPr>
              <a:t>data-only object; contains information about stimulus (e.g., location of mouse click)</a:t>
            </a:r>
          </a:p>
        </p:txBody>
      </p:sp>
      <p:sp>
        <p:nvSpPr>
          <p:cNvPr id="20" name="Text Box 17"/>
          <p:cNvSpPr txBox="1">
            <a:spLocks noChangeArrowheads="1"/>
          </p:cNvSpPr>
          <p:nvPr/>
        </p:nvSpPr>
        <p:spPr bwMode="auto">
          <a:xfrm>
            <a:off x="1828800" y="5418138"/>
            <a:ext cx="2286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200">
                <a:solidFill>
                  <a:schemeClr val="tx1"/>
                </a:solidFill>
                <a:latin typeface="Helvetica" pitchFamily="34" charset="0"/>
              </a:defRPr>
            </a:lvl1pPr>
            <a:lvl2pPr marL="742950" indent="-285750" eaLnBrk="0" hangingPunct="0">
              <a:buChar char="–"/>
              <a:defRPr sz="2800">
                <a:solidFill>
                  <a:schemeClr val="tx1"/>
                </a:solidFill>
                <a:latin typeface="Helvetica" pitchFamily="34" charset="0"/>
              </a:defRPr>
            </a:lvl2pPr>
            <a:lvl3pPr marL="1143000" indent="-228600" eaLnBrk="0" hangingPunct="0">
              <a:spcBef>
                <a:spcPct val="5000"/>
              </a:spcBef>
              <a:buChar char="•"/>
              <a:defRPr sz="1700">
                <a:solidFill>
                  <a:schemeClr val="tx1"/>
                </a:solidFill>
                <a:latin typeface="Helvetica" pitchFamily="34" charset="0"/>
              </a:defRPr>
            </a:lvl3pPr>
            <a:lvl4pPr marL="1600200" indent="-228600" eaLnBrk="0" hangingPunct="0">
              <a:spcBef>
                <a:spcPct val="5000"/>
              </a:spcBef>
              <a:buChar char="–"/>
              <a:defRPr sz="1600">
                <a:solidFill>
                  <a:schemeClr val="tx1"/>
                </a:solidFill>
                <a:latin typeface="Helvetica" pitchFamily="34" charset="0"/>
              </a:defRPr>
            </a:lvl4pPr>
            <a:lvl5pPr marL="2057400" indent="-228600" eaLnBrk="0" hangingPunct="0">
              <a:spcBef>
                <a:spcPct val="5000"/>
              </a:spcBef>
              <a:buChar char="»"/>
              <a:defRPr sz="1400">
                <a:solidFill>
                  <a:schemeClr val="tx1"/>
                </a:solidFill>
                <a:latin typeface="Helvetica" pitchFamily="34" charset="0"/>
              </a:defRPr>
            </a:lvl5pPr>
            <a:lvl6pPr marL="2514600" indent="-228600" eaLnBrk="0" fontAlgn="base" hangingPunct="0">
              <a:spcBef>
                <a:spcPct val="5000"/>
              </a:spcBef>
              <a:spcAft>
                <a:spcPct val="0"/>
              </a:spcAft>
              <a:buChar char="»"/>
              <a:defRPr sz="1400">
                <a:solidFill>
                  <a:schemeClr val="tx1"/>
                </a:solidFill>
                <a:latin typeface="Helvetica" pitchFamily="34" charset="0"/>
              </a:defRPr>
            </a:lvl6pPr>
            <a:lvl7pPr marL="2971800" indent="-228600" eaLnBrk="0" fontAlgn="base" hangingPunct="0">
              <a:spcBef>
                <a:spcPct val="5000"/>
              </a:spcBef>
              <a:spcAft>
                <a:spcPct val="0"/>
              </a:spcAft>
              <a:buChar char="»"/>
              <a:defRPr sz="1400">
                <a:solidFill>
                  <a:schemeClr val="tx1"/>
                </a:solidFill>
                <a:latin typeface="Helvetica" pitchFamily="34" charset="0"/>
              </a:defRPr>
            </a:lvl7pPr>
            <a:lvl8pPr marL="3429000" indent="-228600" eaLnBrk="0" fontAlgn="base" hangingPunct="0">
              <a:spcBef>
                <a:spcPct val="5000"/>
              </a:spcBef>
              <a:spcAft>
                <a:spcPct val="0"/>
              </a:spcAft>
              <a:buChar char="»"/>
              <a:defRPr sz="1400">
                <a:solidFill>
                  <a:schemeClr val="tx1"/>
                </a:solidFill>
                <a:latin typeface="Helvetica" pitchFamily="34" charset="0"/>
              </a:defRPr>
            </a:lvl8pPr>
            <a:lvl9pPr marL="3886200" indent="-228600" eaLnBrk="0" fontAlgn="base" hangingPunct="0">
              <a:spcBef>
                <a:spcPct val="5000"/>
              </a:spcBef>
              <a:spcAft>
                <a:spcPct val="0"/>
              </a:spcAft>
              <a:buChar char="»"/>
              <a:defRPr sz="1400">
                <a:solidFill>
                  <a:schemeClr val="tx1"/>
                </a:solidFill>
                <a:latin typeface="Helvetica" pitchFamily="34" charset="0"/>
              </a:defRPr>
            </a:lvl9pPr>
          </a:lstStyle>
          <a:p>
            <a:pPr eaLnBrk="1" hangingPunct="1">
              <a:spcBef>
                <a:spcPct val="50000"/>
              </a:spcBef>
              <a:buFontTx/>
              <a:buNone/>
            </a:pPr>
            <a:r>
              <a:rPr lang="en-US" altLang="en-US" sz="1600" b="1">
                <a:latin typeface="Arial" charset="0"/>
              </a:rPr>
              <a:t>the listening object’s (</a:t>
            </a:r>
            <a:r>
              <a:rPr lang="en-US" altLang="en-US" sz="1600" b="1">
                <a:solidFill>
                  <a:srgbClr val="3333FF"/>
                </a:solidFill>
                <a:latin typeface="Courier New" pitchFamily="49" charset="0"/>
              </a:rPr>
              <a:t>ActionListener’s</a:t>
            </a:r>
            <a:r>
              <a:rPr lang="en-US" altLang="en-US" sz="1600" b="1">
                <a:latin typeface="Arial" charset="0"/>
              </a:rPr>
              <a:t>) reaction to a stimulus</a:t>
            </a:r>
          </a:p>
        </p:txBody>
      </p:sp>
      <p:sp>
        <p:nvSpPr>
          <p:cNvPr id="21" name="Text Box 18"/>
          <p:cNvSpPr txBox="1">
            <a:spLocks noChangeArrowheads="1"/>
          </p:cNvSpPr>
          <p:nvPr/>
        </p:nvSpPr>
        <p:spPr bwMode="auto">
          <a:xfrm>
            <a:off x="1752600" y="4114800"/>
            <a:ext cx="2438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200">
                <a:solidFill>
                  <a:schemeClr val="tx1"/>
                </a:solidFill>
                <a:latin typeface="Helvetica" pitchFamily="34" charset="0"/>
              </a:defRPr>
            </a:lvl1pPr>
            <a:lvl2pPr marL="742950" indent="-285750" eaLnBrk="0" hangingPunct="0">
              <a:buChar char="–"/>
              <a:defRPr sz="2800">
                <a:solidFill>
                  <a:schemeClr val="tx1"/>
                </a:solidFill>
                <a:latin typeface="Helvetica" pitchFamily="34" charset="0"/>
              </a:defRPr>
            </a:lvl2pPr>
            <a:lvl3pPr marL="1143000" indent="-228600" eaLnBrk="0" hangingPunct="0">
              <a:spcBef>
                <a:spcPct val="5000"/>
              </a:spcBef>
              <a:buChar char="•"/>
              <a:defRPr sz="1700">
                <a:solidFill>
                  <a:schemeClr val="tx1"/>
                </a:solidFill>
                <a:latin typeface="Helvetica" pitchFamily="34" charset="0"/>
              </a:defRPr>
            </a:lvl3pPr>
            <a:lvl4pPr marL="1600200" indent="-228600" eaLnBrk="0" hangingPunct="0">
              <a:spcBef>
                <a:spcPct val="5000"/>
              </a:spcBef>
              <a:buChar char="–"/>
              <a:defRPr sz="1600">
                <a:solidFill>
                  <a:schemeClr val="tx1"/>
                </a:solidFill>
                <a:latin typeface="Helvetica" pitchFamily="34" charset="0"/>
              </a:defRPr>
            </a:lvl4pPr>
            <a:lvl5pPr marL="2057400" indent="-228600" eaLnBrk="0" hangingPunct="0">
              <a:spcBef>
                <a:spcPct val="5000"/>
              </a:spcBef>
              <a:buChar char="»"/>
              <a:defRPr sz="1400">
                <a:solidFill>
                  <a:schemeClr val="tx1"/>
                </a:solidFill>
                <a:latin typeface="Helvetica" pitchFamily="34" charset="0"/>
              </a:defRPr>
            </a:lvl5pPr>
            <a:lvl6pPr marL="2514600" indent="-228600" eaLnBrk="0" fontAlgn="base" hangingPunct="0">
              <a:spcBef>
                <a:spcPct val="5000"/>
              </a:spcBef>
              <a:spcAft>
                <a:spcPct val="0"/>
              </a:spcAft>
              <a:buChar char="»"/>
              <a:defRPr sz="1400">
                <a:solidFill>
                  <a:schemeClr val="tx1"/>
                </a:solidFill>
                <a:latin typeface="Helvetica" pitchFamily="34" charset="0"/>
              </a:defRPr>
            </a:lvl6pPr>
            <a:lvl7pPr marL="2971800" indent="-228600" eaLnBrk="0" fontAlgn="base" hangingPunct="0">
              <a:spcBef>
                <a:spcPct val="5000"/>
              </a:spcBef>
              <a:spcAft>
                <a:spcPct val="0"/>
              </a:spcAft>
              <a:buChar char="»"/>
              <a:defRPr sz="1400">
                <a:solidFill>
                  <a:schemeClr val="tx1"/>
                </a:solidFill>
                <a:latin typeface="Helvetica" pitchFamily="34" charset="0"/>
              </a:defRPr>
            </a:lvl7pPr>
            <a:lvl8pPr marL="3429000" indent="-228600" eaLnBrk="0" fontAlgn="base" hangingPunct="0">
              <a:spcBef>
                <a:spcPct val="5000"/>
              </a:spcBef>
              <a:spcAft>
                <a:spcPct val="0"/>
              </a:spcAft>
              <a:buChar char="»"/>
              <a:defRPr sz="1400">
                <a:solidFill>
                  <a:schemeClr val="tx1"/>
                </a:solidFill>
                <a:latin typeface="Helvetica" pitchFamily="34" charset="0"/>
              </a:defRPr>
            </a:lvl8pPr>
            <a:lvl9pPr marL="3886200" indent="-228600" eaLnBrk="0" fontAlgn="base" hangingPunct="0">
              <a:spcBef>
                <a:spcPct val="5000"/>
              </a:spcBef>
              <a:spcAft>
                <a:spcPct val="0"/>
              </a:spcAft>
              <a:buChar char="»"/>
              <a:defRPr sz="1400">
                <a:solidFill>
                  <a:schemeClr val="tx1"/>
                </a:solidFill>
                <a:latin typeface="Helvetica" pitchFamily="34" charset="0"/>
              </a:defRPr>
            </a:lvl9pPr>
          </a:lstStyle>
          <a:p>
            <a:pPr eaLnBrk="1" hangingPunct="1">
              <a:spcBef>
                <a:spcPct val="50000"/>
              </a:spcBef>
              <a:buFontTx/>
              <a:buNone/>
            </a:pPr>
            <a:r>
              <a:rPr lang="en-US" altLang="en-US" sz="1600" b="1">
                <a:latin typeface="Arial" charset="0"/>
              </a:rPr>
              <a:t>How are the stimulus and responding object(s) connected?</a:t>
            </a:r>
          </a:p>
        </p:txBody>
      </p:sp>
      <p:sp>
        <p:nvSpPr>
          <p:cNvPr id="22" name="Text Box 19"/>
          <p:cNvSpPr txBox="1">
            <a:spLocks noChangeArrowheads="1"/>
          </p:cNvSpPr>
          <p:nvPr/>
        </p:nvSpPr>
        <p:spPr bwMode="auto">
          <a:xfrm>
            <a:off x="4876800" y="4114800"/>
            <a:ext cx="24384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200">
                <a:solidFill>
                  <a:schemeClr val="tx1"/>
                </a:solidFill>
                <a:latin typeface="Helvetica" pitchFamily="34" charset="0"/>
              </a:defRPr>
            </a:lvl1pPr>
            <a:lvl2pPr marL="742950" indent="-285750" eaLnBrk="0" hangingPunct="0">
              <a:buChar char="–"/>
              <a:defRPr sz="2800">
                <a:solidFill>
                  <a:schemeClr val="tx1"/>
                </a:solidFill>
                <a:latin typeface="Helvetica" pitchFamily="34" charset="0"/>
              </a:defRPr>
            </a:lvl2pPr>
            <a:lvl3pPr marL="1143000" indent="-228600" eaLnBrk="0" hangingPunct="0">
              <a:spcBef>
                <a:spcPct val="5000"/>
              </a:spcBef>
              <a:buChar char="•"/>
              <a:defRPr sz="1700">
                <a:solidFill>
                  <a:schemeClr val="tx1"/>
                </a:solidFill>
                <a:latin typeface="Helvetica" pitchFamily="34" charset="0"/>
              </a:defRPr>
            </a:lvl3pPr>
            <a:lvl4pPr marL="1600200" indent="-228600" eaLnBrk="0" hangingPunct="0">
              <a:spcBef>
                <a:spcPct val="5000"/>
              </a:spcBef>
              <a:buChar char="–"/>
              <a:defRPr sz="1600">
                <a:solidFill>
                  <a:schemeClr val="tx1"/>
                </a:solidFill>
                <a:latin typeface="Helvetica" pitchFamily="34" charset="0"/>
              </a:defRPr>
            </a:lvl4pPr>
            <a:lvl5pPr marL="2057400" indent="-228600" eaLnBrk="0" hangingPunct="0">
              <a:spcBef>
                <a:spcPct val="5000"/>
              </a:spcBef>
              <a:buChar char="»"/>
              <a:defRPr sz="1400">
                <a:solidFill>
                  <a:schemeClr val="tx1"/>
                </a:solidFill>
                <a:latin typeface="Helvetica" pitchFamily="34" charset="0"/>
              </a:defRPr>
            </a:lvl5pPr>
            <a:lvl6pPr marL="2514600" indent="-228600" eaLnBrk="0" fontAlgn="base" hangingPunct="0">
              <a:spcBef>
                <a:spcPct val="5000"/>
              </a:spcBef>
              <a:spcAft>
                <a:spcPct val="0"/>
              </a:spcAft>
              <a:buChar char="»"/>
              <a:defRPr sz="1400">
                <a:solidFill>
                  <a:schemeClr val="tx1"/>
                </a:solidFill>
                <a:latin typeface="Helvetica" pitchFamily="34" charset="0"/>
              </a:defRPr>
            </a:lvl6pPr>
            <a:lvl7pPr marL="2971800" indent="-228600" eaLnBrk="0" fontAlgn="base" hangingPunct="0">
              <a:spcBef>
                <a:spcPct val="5000"/>
              </a:spcBef>
              <a:spcAft>
                <a:spcPct val="0"/>
              </a:spcAft>
              <a:buChar char="»"/>
              <a:defRPr sz="1400">
                <a:solidFill>
                  <a:schemeClr val="tx1"/>
                </a:solidFill>
                <a:latin typeface="Helvetica" pitchFamily="34" charset="0"/>
              </a:defRPr>
            </a:lvl7pPr>
            <a:lvl8pPr marL="3429000" indent="-228600" eaLnBrk="0" fontAlgn="base" hangingPunct="0">
              <a:spcBef>
                <a:spcPct val="5000"/>
              </a:spcBef>
              <a:spcAft>
                <a:spcPct val="0"/>
              </a:spcAft>
              <a:buChar char="»"/>
              <a:defRPr sz="1400">
                <a:solidFill>
                  <a:schemeClr val="tx1"/>
                </a:solidFill>
                <a:latin typeface="Helvetica" pitchFamily="34" charset="0"/>
              </a:defRPr>
            </a:lvl8pPr>
            <a:lvl9pPr marL="3886200" indent="-228600" eaLnBrk="0" fontAlgn="base" hangingPunct="0">
              <a:spcBef>
                <a:spcPct val="5000"/>
              </a:spcBef>
              <a:spcAft>
                <a:spcPct val="0"/>
              </a:spcAft>
              <a:buChar char="»"/>
              <a:defRPr sz="1400">
                <a:solidFill>
                  <a:schemeClr val="tx1"/>
                </a:solidFill>
                <a:latin typeface="Helvetica" pitchFamily="34" charset="0"/>
              </a:defRPr>
            </a:lvl9pPr>
          </a:lstStyle>
          <a:p>
            <a:pPr eaLnBrk="1" hangingPunct="1">
              <a:spcBef>
                <a:spcPct val="50000"/>
              </a:spcBef>
              <a:buFontTx/>
              <a:buNone/>
            </a:pPr>
            <a:r>
              <a:rPr lang="en-US" altLang="en-US" sz="1600" b="1">
                <a:latin typeface="Arial" charset="0"/>
              </a:rPr>
              <a:t>classes implementing this interface can listen for a specific kind of event</a:t>
            </a:r>
          </a:p>
        </p:txBody>
      </p:sp>
      <p:sp>
        <p:nvSpPr>
          <p:cNvPr id="23" name="Text Box 20"/>
          <p:cNvSpPr txBox="1">
            <a:spLocks noChangeArrowheads="1"/>
          </p:cNvSpPr>
          <p:nvPr/>
        </p:nvSpPr>
        <p:spPr bwMode="auto">
          <a:xfrm>
            <a:off x="4876800" y="5418138"/>
            <a:ext cx="25908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200">
                <a:solidFill>
                  <a:schemeClr val="tx1"/>
                </a:solidFill>
                <a:latin typeface="Helvetica" pitchFamily="34" charset="0"/>
              </a:defRPr>
            </a:lvl1pPr>
            <a:lvl2pPr marL="742950" indent="-285750" eaLnBrk="0" hangingPunct="0">
              <a:buChar char="–"/>
              <a:defRPr sz="2800">
                <a:solidFill>
                  <a:schemeClr val="tx1"/>
                </a:solidFill>
                <a:latin typeface="Helvetica" pitchFamily="34" charset="0"/>
              </a:defRPr>
            </a:lvl2pPr>
            <a:lvl3pPr marL="1143000" indent="-228600" eaLnBrk="0" hangingPunct="0">
              <a:spcBef>
                <a:spcPct val="5000"/>
              </a:spcBef>
              <a:buChar char="•"/>
              <a:defRPr sz="1700">
                <a:solidFill>
                  <a:schemeClr val="tx1"/>
                </a:solidFill>
                <a:latin typeface="Helvetica" pitchFamily="34" charset="0"/>
              </a:defRPr>
            </a:lvl3pPr>
            <a:lvl4pPr marL="1600200" indent="-228600" eaLnBrk="0" hangingPunct="0">
              <a:spcBef>
                <a:spcPct val="5000"/>
              </a:spcBef>
              <a:buChar char="–"/>
              <a:defRPr sz="1600">
                <a:solidFill>
                  <a:schemeClr val="tx1"/>
                </a:solidFill>
                <a:latin typeface="Helvetica" pitchFamily="34" charset="0"/>
              </a:defRPr>
            </a:lvl4pPr>
            <a:lvl5pPr marL="2057400" indent="-228600" eaLnBrk="0" hangingPunct="0">
              <a:spcBef>
                <a:spcPct val="5000"/>
              </a:spcBef>
              <a:buChar char="»"/>
              <a:defRPr sz="1400">
                <a:solidFill>
                  <a:schemeClr val="tx1"/>
                </a:solidFill>
                <a:latin typeface="Helvetica" pitchFamily="34" charset="0"/>
              </a:defRPr>
            </a:lvl5pPr>
            <a:lvl6pPr marL="2514600" indent="-228600" eaLnBrk="0" fontAlgn="base" hangingPunct="0">
              <a:spcBef>
                <a:spcPct val="5000"/>
              </a:spcBef>
              <a:spcAft>
                <a:spcPct val="0"/>
              </a:spcAft>
              <a:buChar char="»"/>
              <a:defRPr sz="1400">
                <a:solidFill>
                  <a:schemeClr val="tx1"/>
                </a:solidFill>
                <a:latin typeface="Helvetica" pitchFamily="34" charset="0"/>
              </a:defRPr>
            </a:lvl6pPr>
            <a:lvl7pPr marL="2971800" indent="-228600" eaLnBrk="0" fontAlgn="base" hangingPunct="0">
              <a:spcBef>
                <a:spcPct val="5000"/>
              </a:spcBef>
              <a:spcAft>
                <a:spcPct val="0"/>
              </a:spcAft>
              <a:buChar char="»"/>
              <a:defRPr sz="1400">
                <a:solidFill>
                  <a:schemeClr val="tx1"/>
                </a:solidFill>
                <a:latin typeface="Helvetica" pitchFamily="34" charset="0"/>
              </a:defRPr>
            </a:lvl7pPr>
            <a:lvl8pPr marL="3429000" indent="-228600" eaLnBrk="0" fontAlgn="base" hangingPunct="0">
              <a:spcBef>
                <a:spcPct val="5000"/>
              </a:spcBef>
              <a:spcAft>
                <a:spcPct val="0"/>
              </a:spcAft>
              <a:buChar char="»"/>
              <a:defRPr sz="1400">
                <a:solidFill>
                  <a:schemeClr val="tx1"/>
                </a:solidFill>
                <a:latin typeface="Helvetica" pitchFamily="34" charset="0"/>
              </a:defRPr>
            </a:lvl8pPr>
            <a:lvl9pPr marL="3886200" indent="-228600" eaLnBrk="0" fontAlgn="base" hangingPunct="0">
              <a:spcBef>
                <a:spcPct val="5000"/>
              </a:spcBef>
              <a:spcAft>
                <a:spcPct val="0"/>
              </a:spcAft>
              <a:buChar char="»"/>
              <a:defRPr sz="1400">
                <a:solidFill>
                  <a:schemeClr val="tx1"/>
                </a:solidFill>
                <a:latin typeface="Helvetica" pitchFamily="34" charset="0"/>
              </a:defRPr>
            </a:lvl9pPr>
          </a:lstStyle>
          <a:p>
            <a:pPr eaLnBrk="1" hangingPunct="1">
              <a:spcBef>
                <a:spcPct val="50000"/>
              </a:spcBef>
              <a:buFontTx/>
              <a:buNone/>
            </a:pPr>
            <a:r>
              <a:rPr lang="en-US" altLang="en-US" sz="1600" b="1">
                <a:latin typeface="Arial" charset="0"/>
              </a:rPr>
              <a:t>listening object’s method (declared in interface); called in response to stimulus</a:t>
            </a:r>
          </a:p>
        </p:txBody>
      </p:sp>
      <p:sp>
        <p:nvSpPr>
          <p:cNvPr id="24" name="Text Box 21"/>
          <p:cNvSpPr txBox="1">
            <a:spLocks noChangeArrowheads="1"/>
          </p:cNvSpPr>
          <p:nvPr/>
        </p:nvSpPr>
        <p:spPr bwMode="auto">
          <a:xfrm>
            <a:off x="4876800" y="1981200"/>
            <a:ext cx="2438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200">
                <a:solidFill>
                  <a:schemeClr val="tx1"/>
                </a:solidFill>
                <a:latin typeface="Helvetica" pitchFamily="34" charset="0"/>
              </a:defRPr>
            </a:lvl1pPr>
            <a:lvl2pPr marL="742950" indent="-285750" eaLnBrk="0" hangingPunct="0">
              <a:buChar char="–"/>
              <a:defRPr sz="2800">
                <a:solidFill>
                  <a:schemeClr val="tx1"/>
                </a:solidFill>
                <a:latin typeface="Helvetica" pitchFamily="34" charset="0"/>
              </a:defRPr>
            </a:lvl2pPr>
            <a:lvl3pPr marL="1143000" indent="-228600" eaLnBrk="0" hangingPunct="0">
              <a:spcBef>
                <a:spcPct val="5000"/>
              </a:spcBef>
              <a:buChar char="•"/>
              <a:defRPr sz="1700">
                <a:solidFill>
                  <a:schemeClr val="tx1"/>
                </a:solidFill>
                <a:latin typeface="Helvetica" pitchFamily="34" charset="0"/>
              </a:defRPr>
            </a:lvl3pPr>
            <a:lvl4pPr marL="1600200" indent="-228600" eaLnBrk="0" hangingPunct="0">
              <a:spcBef>
                <a:spcPct val="5000"/>
              </a:spcBef>
              <a:buChar char="–"/>
              <a:defRPr sz="1600">
                <a:solidFill>
                  <a:schemeClr val="tx1"/>
                </a:solidFill>
                <a:latin typeface="Helvetica" pitchFamily="34" charset="0"/>
              </a:defRPr>
            </a:lvl4pPr>
            <a:lvl5pPr marL="2057400" indent="-228600" eaLnBrk="0" hangingPunct="0">
              <a:spcBef>
                <a:spcPct val="5000"/>
              </a:spcBef>
              <a:buChar char="»"/>
              <a:defRPr sz="1400">
                <a:solidFill>
                  <a:schemeClr val="tx1"/>
                </a:solidFill>
                <a:latin typeface="Helvetica" pitchFamily="34" charset="0"/>
              </a:defRPr>
            </a:lvl5pPr>
            <a:lvl6pPr marL="2514600" indent="-228600" eaLnBrk="0" fontAlgn="base" hangingPunct="0">
              <a:spcBef>
                <a:spcPct val="5000"/>
              </a:spcBef>
              <a:spcAft>
                <a:spcPct val="0"/>
              </a:spcAft>
              <a:buChar char="»"/>
              <a:defRPr sz="1400">
                <a:solidFill>
                  <a:schemeClr val="tx1"/>
                </a:solidFill>
                <a:latin typeface="Helvetica" pitchFamily="34" charset="0"/>
              </a:defRPr>
            </a:lvl6pPr>
            <a:lvl7pPr marL="2971800" indent="-228600" eaLnBrk="0" fontAlgn="base" hangingPunct="0">
              <a:spcBef>
                <a:spcPct val="5000"/>
              </a:spcBef>
              <a:spcAft>
                <a:spcPct val="0"/>
              </a:spcAft>
              <a:buChar char="»"/>
              <a:defRPr sz="1400">
                <a:solidFill>
                  <a:schemeClr val="tx1"/>
                </a:solidFill>
                <a:latin typeface="Helvetica" pitchFamily="34" charset="0"/>
              </a:defRPr>
            </a:lvl7pPr>
            <a:lvl8pPr marL="3429000" indent="-228600" eaLnBrk="0" fontAlgn="base" hangingPunct="0">
              <a:spcBef>
                <a:spcPct val="5000"/>
              </a:spcBef>
              <a:spcAft>
                <a:spcPct val="0"/>
              </a:spcAft>
              <a:buChar char="»"/>
              <a:defRPr sz="1400">
                <a:solidFill>
                  <a:schemeClr val="tx1"/>
                </a:solidFill>
                <a:latin typeface="Helvetica" pitchFamily="34" charset="0"/>
              </a:defRPr>
            </a:lvl8pPr>
            <a:lvl9pPr marL="3886200" indent="-228600" eaLnBrk="0" fontAlgn="base" hangingPunct="0">
              <a:spcBef>
                <a:spcPct val="5000"/>
              </a:spcBef>
              <a:spcAft>
                <a:spcPct val="0"/>
              </a:spcAft>
              <a:buChar char="»"/>
              <a:defRPr sz="1400">
                <a:solidFill>
                  <a:schemeClr val="tx1"/>
                </a:solidFill>
                <a:latin typeface="Helvetica" pitchFamily="34" charset="0"/>
              </a:defRPr>
            </a:lvl9pPr>
          </a:lstStyle>
          <a:p>
            <a:pPr eaLnBrk="1" hangingPunct="1">
              <a:spcBef>
                <a:spcPct val="50000"/>
              </a:spcBef>
              <a:buFontTx/>
              <a:buNone/>
            </a:pPr>
            <a:r>
              <a:rPr lang="en-US" altLang="en-US" sz="1600" b="1">
                <a:latin typeface="Arial" charset="0"/>
              </a:rPr>
              <a:t>button press, </a:t>
            </a:r>
            <a:r>
              <a:rPr lang="en-US" altLang="en-US" sz="1600" b="1" smtClean="0">
                <a:latin typeface="Arial" charset="0"/>
              </a:rPr>
              <a:t>mouse move, </a:t>
            </a:r>
            <a:r>
              <a:rPr lang="en-US" altLang="en-US" sz="1600" b="1">
                <a:latin typeface="Arial" charset="0"/>
              </a:rPr>
              <a:t>etc.</a:t>
            </a:r>
          </a:p>
        </p:txBody>
      </p:sp>
      <p:sp>
        <p:nvSpPr>
          <p:cNvPr id="25" name="Text Box 22"/>
          <p:cNvSpPr txBox="1">
            <a:spLocks noChangeArrowheads="1"/>
          </p:cNvSpPr>
          <p:nvPr/>
        </p:nvSpPr>
        <p:spPr bwMode="auto">
          <a:xfrm>
            <a:off x="1828800" y="1981200"/>
            <a:ext cx="2133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200">
                <a:solidFill>
                  <a:schemeClr val="tx1"/>
                </a:solidFill>
                <a:latin typeface="Helvetica" pitchFamily="34" charset="0"/>
              </a:defRPr>
            </a:lvl1pPr>
            <a:lvl2pPr marL="742950" indent="-285750" eaLnBrk="0" hangingPunct="0">
              <a:buChar char="–"/>
              <a:defRPr sz="2800">
                <a:solidFill>
                  <a:schemeClr val="tx1"/>
                </a:solidFill>
                <a:latin typeface="Helvetica" pitchFamily="34" charset="0"/>
              </a:defRPr>
            </a:lvl2pPr>
            <a:lvl3pPr marL="1143000" indent="-228600" eaLnBrk="0" hangingPunct="0">
              <a:spcBef>
                <a:spcPct val="5000"/>
              </a:spcBef>
              <a:buChar char="•"/>
              <a:defRPr sz="1700">
                <a:solidFill>
                  <a:schemeClr val="tx1"/>
                </a:solidFill>
                <a:latin typeface="Helvetica" pitchFamily="34" charset="0"/>
              </a:defRPr>
            </a:lvl3pPr>
            <a:lvl4pPr marL="1600200" indent="-228600" eaLnBrk="0" hangingPunct="0">
              <a:spcBef>
                <a:spcPct val="5000"/>
              </a:spcBef>
              <a:buChar char="–"/>
              <a:defRPr sz="1600">
                <a:solidFill>
                  <a:schemeClr val="tx1"/>
                </a:solidFill>
                <a:latin typeface="Helvetica" pitchFamily="34" charset="0"/>
              </a:defRPr>
            </a:lvl4pPr>
            <a:lvl5pPr marL="2057400" indent="-228600" eaLnBrk="0" hangingPunct="0">
              <a:spcBef>
                <a:spcPct val="5000"/>
              </a:spcBef>
              <a:buChar char="»"/>
              <a:defRPr sz="1400">
                <a:solidFill>
                  <a:schemeClr val="tx1"/>
                </a:solidFill>
                <a:latin typeface="Helvetica" pitchFamily="34" charset="0"/>
              </a:defRPr>
            </a:lvl5pPr>
            <a:lvl6pPr marL="2514600" indent="-228600" eaLnBrk="0" fontAlgn="base" hangingPunct="0">
              <a:spcBef>
                <a:spcPct val="5000"/>
              </a:spcBef>
              <a:spcAft>
                <a:spcPct val="0"/>
              </a:spcAft>
              <a:buChar char="»"/>
              <a:defRPr sz="1400">
                <a:solidFill>
                  <a:schemeClr val="tx1"/>
                </a:solidFill>
                <a:latin typeface="Helvetica" pitchFamily="34" charset="0"/>
              </a:defRPr>
            </a:lvl6pPr>
            <a:lvl7pPr marL="2971800" indent="-228600" eaLnBrk="0" fontAlgn="base" hangingPunct="0">
              <a:spcBef>
                <a:spcPct val="5000"/>
              </a:spcBef>
              <a:spcAft>
                <a:spcPct val="0"/>
              </a:spcAft>
              <a:buChar char="»"/>
              <a:defRPr sz="1400">
                <a:solidFill>
                  <a:schemeClr val="tx1"/>
                </a:solidFill>
                <a:latin typeface="Helvetica" pitchFamily="34" charset="0"/>
              </a:defRPr>
            </a:lvl7pPr>
            <a:lvl8pPr marL="3429000" indent="-228600" eaLnBrk="0" fontAlgn="base" hangingPunct="0">
              <a:spcBef>
                <a:spcPct val="5000"/>
              </a:spcBef>
              <a:spcAft>
                <a:spcPct val="0"/>
              </a:spcAft>
              <a:buChar char="»"/>
              <a:defRPr sz="1400">
                <a:solidFill>
                  <a:schemeClr val="tx1"/>
                </a:solidFill>
                <a:latin typeface="Helvetica" pitchFamily="34" charset="0"/>
              </a:defRPr>
            </a:lvl8pPr>
            <a:lvl9pPr marL="3886200" indent="-228600" eaLnBrk="0" fontAlgn="base" hangingPunct="0">
              <a:spcBef>
                <a:spcPct val="5000"/>
              </a:spcBef>
              <a:spcAft>
                <a:spcPct val="0"/>
              </a:spcAft>
              <a:buChar char="»"/>
              <a:defRPr sz="1400">
                <a:solidFill>
                  <a:schemeClr val="tx1"/>
                </a:solidFill>
                <a:latin typeface="Helvetica" pitchFamily="34" charset="0"/>
              </a:defRPr>
            </a:lvl9pPr>
          </a:lstStyle>
          <a:p>
            <a:pPr eaLnBrk="1" hangingPunct="1">
              <a:spcBef>
                <a:spcPct val="50000"/>
              </a:spcBef>
              <a:buFontTx/>
              <a:buNone/>
            </a:pPr>
            <a:r>
              <a:rPr lang="en-US" altLang="en-US" sz="1600" b="1">
                <a:latin typeface="Arial" charset="0"/>
              </a:rPr>
              <a:t>breaks flow of control</a:t>
            </a:r>
          </a:p>
        </p:txBody>
      </p:sp>
      <p:sp>
        <p:nvSpPr>
          <p:cNvPr id="3" name="矩形 2"/>
          <p:cNvSpPr/>
          <p:nvPr/>
        </p:nvSpPr>
        <p:spPr bwMode="auto">
          <a:xfrm>
            <a:off x="1143000" y="1219200"/>
            <a:ext cx="6400800" cy="5334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p:txBody>
      </p:sp>
    </p:spTree>
    <p:extLst>
      <p:ext uri="{BB962C8B-B14F-4D97-AF65-F5344CB8AC3E}">
        <p14:creationId xmlns:p14="http://schemas.microsoft.com/office/powerpoint/2010/main" val="6958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fill="hold"/>
                                        <p:tgtEl>
                                          <p:spTgt spid="14"/>
                                        </p:tgtEl>
                                        <p:attrNameLst>
                                          <p:attrName>ppt_x</p:attrName>
                                        </p:attrNameLst>
                                      </p:cBhvr>
                                      <p:tavLst>
                                        <p:tav tm="0">
                                          <p:val>
                                            <p:strVal val="0-#ppt_w/2"/>
                                          </p:val>
                                        </p:tav>
                                        <p:tav tm="100000">
                                          <p:val>
                                            <p:strVal val="#ppt_x"/>
                                          </p:val>
                                        </p:tav>
                                      </p:tavLst>
                                    </p:anim>
                                    <p:anim calcmode="lin" valueType="num">
                                      <p:cBhvr additive="base">
                                        <p:cTn id="17" dur="500" fill="hold"/>
                                        <p:tgtEl>
                                          <p:spTgt spid="14"/>
                                        </p:tgtEl>
                                        <p:attrNameLst>
                                          <p:attrName>ppt_y</p:attrName>
                                        </p:attrNameLst>
                                      </p:cBhvr>
                                      <p:tavLst>
                                        <p:tav tm="0">
                                          <p:val>
                                            <p:strVal val="#ppt_y"/>
                                          </p:val>
                                        </p:tav>
                                        <p:tav tm="100000">
                                          <p:val>
                                            <p:strVal val="#ppt_y"/>
                                          </p:val>
                                        </p:tav>
                                      </p:tavLst>
                                    </p:anim>
                                  </p:childTnLst>
                                </p:cTn>
                              </p:par>
                            </p:childTnLst>
                          </p:cTn>
                        </p:par>
                        <p:par>
                          <p:cTn id="18" fill="hold">
                            <p:stCondLst>
                              <p:cond delay="500"/>
                            </p:stCondLst>
                            <p:childTnLst>
                              <p:par>
                                <p:cTn id="19" presetID="47"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anim calcmode="lin" valueType="num">
                                      <p:cBhvr>
                                        <p:cTn id="22" dur="500" fill="hold"/>
                                        <p:tgtEl>
                                          <p:spTgt spid="11"/>
                                        </p:tgtEl>
                                        <p:attrNameLst>
                                          <p:attrName>ppt_x</p:attrName>
                                        </p:attrNameLst>
                                      </p:cBhvr>
                                      <p:tavLst>
                                        <p:tav tm="0">
                                          <p:val>
                                            <p:strVal val="#ppt_x"/>
                                          </p:val>
                                        </p:tav>
                                        <p:tav tm="100000">
                                          <p:val>
                                            <p:strVal val="#ppt_x"/>
                                          </p:val>
                                        </p:tav>
                                      </p:tavLst>
                                    </p:anim>
                                    <p:anim calcmode="lin" valueType="num">
                                      <p:cBhvr>
                                        <p:cTn id="23"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fade">
                                      <p:cBhvr>
                                        <p:cTn id="64" dur="500"/>
                                        <p:tgtEl>
                                          <p:spTgt spid="10"/>
                                        </p:tgtEl>
                                      </p:cBhvr>
                                    </p:animEffect>
                                  </p:childTnLst>
                                </p:cTn>
                              </p:par>
                            </p:childTnLst>
                          </p:cTn>
                        </p:par>
                        <p:par>
                          <p:cTn id="65" fill="hold">
                            <p:stCondLst>
                              <p:cond delay="500"/>
                            </p:stCondLst>
                            <p:childTnLst>
                              <p:par>
                                <p:cTn id="66" presetID="10" presetClass="entr" presetSubtype="0" fill="hold" grpId="0" nodeType="after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fade">
                                      <p:cBhvr>
                                        <p:cTn id="68" dur="500"/>
                                        <p:tgtEl>
                                          <p:spTgt spid="21"/>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par>
                          <p:cTn id="74" fill="hold">
                            <p:stCondLst>
                              <p:cond delay="500"/>
                            </p:stCondLst>
                            <p:childTnLst>
                              <p:par>
                                <p:cTn id="75" presetID="10" presetClass="entr" presetSubtype="0" fill="hold" grpId="0" nodeType="after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fade">
                                      <p:cBhvr>
                                        <p:cTn id="77" dur="500"/>
                                        <p:tgtEl>
                                          <p:spTgt spid="22"/>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fade">
                                      <p:cBhvr>
                                        <p:cTn id="82" dur="500"/>
                                        <p:tgtEl>
                                          <p:spTgt spid="8"/>
                                        </p:tgtEl>
                                      </p:cBhvr>
                                    </p:animEffect>
                                  </p:childTnLst>
                                </p:cTn>
                              </p:par>
                            </p:childTnLst>
                          </p:cTn>
                        </p:par>
                        <p:par>
                          <p:cTn id="83" fill="hold">
                            <p:stCondLst>
                              <p:cond delay="500"/>
                            </p:stCondLst>
                            <p:childTnLst>
                              <p:par>
                                <p:cTn id="84" presetID="10" presetClass="entr" presetSubtype="0" fill="hold" grpId="0" nodeType="afterEffect">
                                  <p:stCondLst>
                                    <p:cond delay="0"/>
                                  </p:stCondLst>
                                  <p:childTnLst>
                                    <p:set>
                                      <p:cBhvr>
                                        <p:cTn id="85" dur="1" fill="hold">
                                          <p:stCondLst>
                                            <p:cond delay="0"/>
                                          </p:stCondLst>
                                        </p:cTn>
                                        <p:tgtEl>
                                          <p:spTgt spid="20"/>
                                        </p:tgtEl>
                                        <p:attrNameLst>
                                          <p:attrName>style.visibility</p:attrName>
                                        </p:attrNameLst>
                                      </p:cBhvr>
                                      <p:to>
                                        <p:strVal val="visible"/>
                                      </p:to>
                                    </p:set>
                                    <p:animEffect transition="in" filter="fade">
                                      <p:cBhvr>
                                        <p:cTn id="86" dur="500"/>
                                        <p:tgtEl>
                                          <p:spTgt spid="20"/>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5"/>
                                        </p:tgtEl>
                                        <p:attrNameLst>
                                          <p:attrName>style.visibility</p:attrName>
                                        </p:attrNameLst>
                                      </p:cBhvr>
                                      <p:to>
                                        <p:strVal val="visible"/>
                                      </p:to>
                                    </p:set>
                                    <p:animEffect transition="in" filter="fade">
                                      <p:cBhvr>
                                        <p:cTn id="91" dur="500"/>
                                        <p:tgtEl>
                                          <p:spTgt spid="15"/>
                                        </p:tgtEl>
                                      </p:cBhvr>
                                    </p:animEffect>
                                  </p:childTnLst>
                                </p:cTn>
                              </p:par>
                            </p:childTnLst>
                          </p:cTn>
                        </p:par>
                        <p:par>
                          <p:cTn id="92" fill="hold">
                            <p:stCondLst>
                              <p:cond delay="500"/>
                            </p:stCondLst>
                            <p:childTnLst>
                              <p:par>
                                <p:cTn id="93" presetID="10" presetClass="entr" presetSubtype="0"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animBg="1"/>
      <p:bldP spid="13" grpId="0"/>
      <p:bldP spid="14" grpId="0" animBg="1"/>
      <p:bldP spid="15" grpId="0"/>
      <p:bldP spid="16" grpId="0"/>
      <p:bldP spid="17" grpId="0"/>
      <p:bldP spid="18" grpId="0"/>
      <p:bldP spid="19" grpId="0"/>
      <p:bldP spid="20" grpId="0"/>
      <p:bldP spid="21" grpId="0"/>
      <p:bldP spid="22" grpId="0"/>
      <p:bldP spid="23" grpId="0"/>
      <p:bldP spid="24" grpId="0"/>
      <p:bldP spid="2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程序员需要做的事情</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52</a:t>
            </a:fld>
            <a:endParaRPr lang="en-US" altLang="zh-CN" dirty="0"/>
          </a:p>
        </p:txBody>
      </p:sp>
      <p:sp>
        <p:nvSpPr>
          <p:cNvPr id="6" name="Rectangle 2"/>
          <p:cNvSpPr txBox="1">
            <a:spLocks noChangeArrowheads="1"/>
          </p:cNvSpPr>
          <p:nvPr/>
        </p:nvSpPr>
        <p:spPr bwMode="auto">
          <a:xfrm>
            <a:off x="619125" y="1600200"/>
            <a:ext cx="7991475"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514350" lvl="0" indent="-514350">
              <a:spcBef>
                <a:spcPts val="1200"/>
              </a:spcBef>
              <a:buSzPct val="90000"/>
              <a:buFont typeface="+mj-lt"/>
              <a:buAutoNum type="arabicPeriod"/>
              <a:defRPr/>
            </a:pPr>
            <a:r>
              <a:rPr lang="zh-CN" altLang="en-US" sz="3200" b="1" kern="0" smtClean="0">
                <a:latin typeface="Times New Roman" pitchFamily="18" charset="0"/>
                <a:ea typeface="宋体" pitchFamily="2" charset="-122"/>
                <a:cs typeface="Times New Roman" pitchFamily="18" charset="0"/>
              </a:rPr>
              <a:t>创建一个类，</a:t>
            </a:r>
            <a:endParaRPr lang="en-US" altLang="zh-CN" sz="3200" b="1" kern="0" smtClean="0">
              <a:latin typeface="Times New Roman" pitchFamily="18" charset="0"/>
              <a:ea typeface="宋体" pitchFamily="2" charset="-122"/>
              <a:cs typeface="Times New Roman" pitchFamily="18" charset="0"/>
            </a:endParaRPr>
          </a:p>
          <a:p>
            <a:pPr marL="971550" lvl="1" indent="-514350">
              <a:spcBef>
                <a:spcPts val="1200"/>
              </a:spcBef>
              <a:buSzPct val="80000"/>
              <a:buFont typeface="Times New Roman" panose="02020603050405020304" pitchFamily="18" charset="0"/>
              <a:buChar char="☺"/>
              <a:defRPr/>
            </a:pPr>
            <a:r>
              <a:rPr lang="zh-CN" altLang="en-US" sz="2800" b="1" kern="0" smtClean="0">
                <a:latin typeface="Times New Roman" pitchFamily="18" charset="0"/>
                <a:ea typeface="宋体" pitchFamily="2" charset="-122"/>
                <a:cs typeface="Times New Roman" pitchFamily="18" charset="0"/>
              </a:rPr>
              <a:t>声明该类</a:t>
            </a:r>
            <a:r>
              <a:rPr lang="en-US" altLang="zh-CN" sz="2800" b="1" kern="0" smtClean="0">
                <a:solidFill>
                  <a:srgbClr val="0000FF"/>
                </a:solidFill>
                <a:latin typeface="Times New Roman" pitchFamily="18" charset="0"/>
                <a:ea typeface="宋体" pitchFamily="2" charset="-122"/>
                <a:cs typeface="Times New Roman" pitchFamily="18" charset="0"/>
              </a:rPr>
              <a:t>implements</a:t>
            </a:r>
            <a:r>
              <a:rPr lang="zh-CN" altLang="en-US" sz="2800" b="1" kern="0" smtClean="0">
                <a:latin typeface="Times New Roman" pitchFamily="18" charset="0"/>
                <a:ea typeface="宋体" pitchFamily="2" charset="-122"/>
                <a:cs typeface="Times New Roman" pitchFamily="18" charset="0"/>
              </a:rPr>
              <a:t>某类事件的监听接口</a:t>
            </a:r>
            <a:endParaRPr lang="en-US" altLang="zh-CN" sz="2800" b="1" kern="0" smtClean="0">
              <a:latin typeface="Times New Roman" pitchFamily="18" charset="0"/>
              <a:ea typeface="宋体" pitchFamily="2" charset="-122"/>
              <a:cs typeface="Times New Roman" pitchFamily="18" charset="0"/>
            </a:endParaRPr>
          </a:p>
          <a:p>
            <a:pPr marL="971550" lvl="1" indent="-514350">
              <a:spcBef>
                <a:spcPts val="1200"/>
              </a:spcBef>
              <a:buSzPct val="80000"/>
              <a:buFont typeface="Times New Roman" panose="02020603050405020304" pitchFamily="18" charset="0"/>
              <a:buChar char="☺"/>
              <a:defRPr/>
            </a:pPr>
            <a:r>
              <a:rPr lang="zh-CN" altLang="en-US" sz="2800" b="1" kern="0" smtClean="0">
                <a:latin typeface="Times New Roman" pitchFamily="18" charset="0"/>
                <a:ea typeface="宋体" pitchFamily="2" charset="-122"/>
                <a:cs typeface="Times New Roman" pitchFamily="18" charset="0"/>
              </a:rPr>
              <a:t>在该类中编写</a:t>
            </a:r>
            <a:r>
              <a:rPr lang="zh-CN" altLang="en-US" sz="2800" b="1" kern="0" smtClean="0">
                <a:solidFill>
                  <a:srgbClr val="0000FF"/>
                </a:solidFill>
                <a:latin typeface="Times New Roman" pitchFamily="18" charset="0"/>
                <a:ea typeface="宋体" pitchFamily="2" charset="-122"/>
                <a:cs typeface="Times New Roman" pitchFamily="18" charset="0"/>
              </a:rPr>
              <a:t>一些</a:t>
            </a:r>
            <a:r>
              <a:rPr lang="zh-CN" altLang="en-US" sz="2800" b="1" kern="0" smtClean="0">
                <a:latin typeface="Times New Roman" pitchFamily="18" charset="0"/>
                <a:ea typeface="宋体" pitchFamily="2" charset="-122"/>
                <a:cs typeface="Times New Roman" pitchFamily="18" charset="0"/>
              </a:rPr>
              <a:t>方法，用于处理具体的各个事件</a:t>
            </a:r>
            <a:endParaRPr lang="en-US" altLang="zh-CN" sz="2800" b="1" kern="0" smtClean="0">
              <a:latin typeface="Times New Roman" pitchFamily="18" charset="0"/>
              <a:ea typeface="宋体" pitchFamily="2" charset="-122"/>
              <a:cs typeface="Times New Roman" pitchFamily="18" charset="0"/>
            </a:endParaRPr>
          </a:p>
          <a:p>
            <a:pPr marL="514350" lvl="0" indent="-514350">
              <a:spcBef>
                <a:spcPts val="1200"/>
              </a:spcBef>
              <a:buSzPct val="90000"/>
              <a:buFont typeface="+mj-lt"/>
              <a:buAutoNum type="arabicPeriod"/>
              <a:defRPr/>
            </a:pPr>
            <a:r>
              <a:rPr kumimoji="0" lang="zh-CN" altLang="en-US" sz="3200" b="1" i="0" u="none" strike="noStrike" kern="0" cap="none" spc="0" normalizeH="0" baseline="0" noProof="0" smtClean="0">
                <a:ln>
                  <a:noFill/>
                </a:ln>
                <a:effectLst/>
                <a:uLnTx/>
                <a:uFillTx/>
                <a:latin typeface="Times New Roman" pitchFamily="18" charset="0"/>
                <a:ea typeface="宋体" pitchFamily="2" charset="-122"/>
                <a:cs typeface="Times New Roman" pitchFamily="18" charset="0"/>
              </a:rPr>
              <a:t>创建一个该类对象（</a:t>
            </a:r>
            <a:r>
              <a:rPr kumimoji="0" lang="en-US" altLang="zh-CN" sz="3200" b="1" i="0" u="none" strike="noStrike" kern="0" cap="none" spc="0" normalizeH="0" baseline="0" noProof="0" smtClean="0">
                <a:ln>
                  <a:noFill/>
                </a:ln>
                <a:effectLst/>
                <a:uLnTx/>
                <a:uFillTx/>
                <a:latin typeface="Times New Roman" pitchFamily="18" charset="0"/>
                <a:ea typeface="宋体" pitchFamily="2" charset="-122"/>
                <a:cs typeface="Times New Roman" pitchFamily="18" charset="0"/>
              </a:rPr>
              <a:t>Listener</a:t>
            </a:r>
            <a:r>
              <a:rPr kumimoji="0" lang="zh-CN" altLang="en-US" sz="3200" b="1" i="0" u="none" strike="noStrike" kern="0" cap="none" spc="0" normalizeH="0" baseline="0" noProof="0" smtClean="0">
                <a:ln>
                  <a:noFill/>
                </a:ln>
                <a:effectLst/>
                <a:uLnTx/>
                <a:uFillTx/>
                <a:latin typeface="Times New Roman" pitchFamily="18" charset="0"/>
                <a:ea typeface="宋体" pitchFamily="2" charset="-122"/>
                <a:cs typeface="Times New Roman" pitchFamily="18" charset="0"/>
              </a:rPr>
              <a:t>），</a:t>
            </a:r>
            <a:r>
              <a:rPr lang="zh-CN" altLang="en-US" sz="3200" b="1" kern="0">
                <a:latin typeface="Times New Roman" pitchFamily="18" charset="0"/>
                <a:ea typeface="宋体" pitchFamily="2" charset="-122"/>
                <a:cs typeface="Times New Roman" pitchFamily="18" charset="0"/>
              </a:rPr>
              <a:t>并</a:t>
            </a:r>
            <a:r>
              <a:rPr kumimoji="0" lang="zh-CN" altLang="en-US" sz="3200" b="1" i="0" u="none" strike="noStrike" kern="0" cap="none" spc="0" normalizeH="0" baseline="0" noProof="0" smtClean="0">
                <a:ln>
                  <a:noFill/>
                </a:ln>
                <a:effectLst/>
                <a:uLnTx/>
                <a:uFillTx/>
                <a:latin typeface="Times New Roman" pitchFamily="18" charset="0"/>
                <a:ea typeface="宋体" pitchFamily="2" charset="-122"/>
                <a:cs typeface="Times New Roman" pitchFamily="18" charset="0"/>
              </a:rPr>
              <a:t>建立</a:t>
            </a:r>
            <a:r>
              <a:rPr kumimoji="0" lang="en-US" altLang="zh-CN" sz="3200" b="1" i="0" u="none" strike="noStrike" kern="0" cap="none" spc="0" normalizeH="0" baseline="0" noProof="0" smtClean="0">
                <a:ln>
                  <a:noFill/>
                </a:ln>
                <a:effectLst/>
                <a:uLnTx/>
                <a:uFillTx/>
                <a:latin typeface="Times New Roman" pitchFamily="18" charset="0"/>
                <a:ea typeface="宋体" pitchFamily="2" charset="-122"/>
                <a:cs typeface="Times New Roman" pitchFamily="18" charset="0"/>
              </a:rPr>
              <a:t>Listener</a:t>
            </a:r>
            <a:r>
              <a:rPr kumimoji="0" lang="zh-CN" altLang="en-US" sz="3200" b="1" i="0" u="none" strike="noStrike" kern="0" cap="none" spc="0" normalizeH="0" baseline="0" noProof="0" smtClean="0">
                <a:ln>
                  <a:noFill/>
                </a:ln>
                <a:effectLst/>
                <a:uLnTx/>
                <a:uFillTx/>
                <a:latin typeface="Times New Roman" pitchFamily="18" charset="0"/>
                <a:ea typeface="宋体" pitchFamily="2" charset="-122"/>
                <a:cs typeface="Times New Roman" pitchFamily="18" charset="0"/>
              </a:rPr>
              <a:t>与事件源组件（</a:t>
            </a:r>
            <a:r>
              <a:rPr lang="en-US" altLang="zh-CN" sz="3200" b="1" kern="0" noProof="0" smtClean="0">
                <a:latin typeface="Times New Roman" pitchFamily="18" charset="0"/>
                <a:ea typeface="宋体" pitchFamily="2" charset="-122"/>
                <a:cs typeface="Times New Roman" pitchFamily="18" charset="0"/>
              </a:rPr>
              <a:t>Source</a:t>
            </a:r>
            <a:r>
              <a:rPr lang="zh-CN" altLang="en-US" sz="3200" b="1" kern="0" noProof="0" smtClean="0">
                <a:latin typeface="Times New Roman" pitchFamily="18" charset="0"/>
                <a:ea typeface="宋体" pitchFamily="2" charset="-122"/>
                <a:cs typeface="Times New Roman" pitchFamily="18" charset="0"/>
              </a:rPr>
              <a:t>）之间的</a:t>
            </a:r>
            <a:r>
              <a:rPr lang="zh-CN" altLang="en-US" sz="3200" b="1" kern="0" noProof="0" smtClean="0">
                <a:solidFill>
                  <a:srgbClr val="0000FF"/>
                </a:solidFill>
                <a:latin typeface="Times New Roman" pitchFamily="18" charset="0"/>
                <a:ea typeface="宋体" pitchFamily="2" charset="-122"/>
                <a:cs typeface="Times New Roman" pitchFamily="18" charset="0"/>
              </a:rPr>
              <a:t>关联</a:t>
            </a:r>
            <a:endParaRPr lang="en-US" altLang="zh-CN" sz="3200" b="1" kern="0" noProof="0" smtClean="0">
              <a:solidFill>
                <a:srgbClr val="0000FF"/>
              </a:solidFill>
              <a:latin typeface="Times New Roman" pitchFamily="18" charset="0"/>
              <a:ea typeface="宋体" pitchFamily="2" charset="-122"/>
              <a:cs typeface="Times New Roman" pitchFamily="18" charset="0"/>
            </a:endParaRPr>
          </a:p>
          <a:p>
            <a:pPr marL="971550" lvl="1" indent="-514350">
              <a:spcBef>
                <a:spcPts val="1200"/>
              </a:spcBef>
              <a:buSzPct val="80000"/>
              <a:buFont typeface="Times New Roman" panose="02020603050405020304" pitchFamily="18" charset="0"/>
              <a:buChar char="☺"/>
              <a:defRPr/>
            </a:pPr>
            <a:r>
              <a:rPr lang="zh-CN" altLang="en-US" sz="2800" b="1" kern="0" noProof="0" smtClean="0">
                <a:latin typeface="Times New Roman" pitchFamily="18" charset="0"/>
                <a:ea typeface="宋体" pitchFamily="2" charset="-122"/>
                <a:cs typeface="Times New Roman" pitchFamily="18" charset="0"/>
              </a:rPr>
              <a:t>否则组件就会忽略发生在它身上的事件</a:t>
            </a:r>
            <a:endParaRPr lang="en-US" altLang="zh-CN" sz="2800" b="1" kern="0" noProof="0" smtClean="0">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394491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dissolve">
                                      <p:cBhvr>
                                        <p:cTn id="10" dur="500"/>
                                        <p:tgtEl>
                                          <p:spTgt spid="6">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dissolve">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dissolve">
                                      <p:cBhvr>
                                        <p:cTn id="18" dur="500"/>
                                        <p:tgtEl>
                                          <p:spTgt spid="6">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dissolve">
                                      <p:cBhvr>
                                        <p:cTn id="21"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53</a:t>
            </a:fld>
            <a:endParaRPr lang="en-US" altLang="zh-CN" dirty="0"/>
          </a:p>
        </p:txBody>
      </p:sp>
      <p:sp>
        <p:nvSpPr>
          <p:cNvPr id="6" name="标题 5"/>
          <p:cNvSpPr>
            <a:spLocks noGrp="1"/>
          </p:cNvSpPr>
          <p:nvPr>
            <p:ph type="title"/>
          </p:nvPr>
        </p:nvSpPr>
        <p:spPr/>
        <p:txBody>
          <a:bodyPr/>
          <a:lstStyle/>
          <a:p>
            <a:r>
              <a:rPr lang="zh-CN" altLang="en-US" smtClean="0"/>
              <a:t>示例</a:t>
            </a:r>
            <a:endParaRPr lang="zh-CN" altLang="en-US"/>
          </a:p>
        </p:txBody>
      </p:sp>
      <p:sp>
        <p:nvSpPr>
          <p:cNvPr id="7" name="TextBox 6"/>
          <p:cNvSpPr txBox="1"/>
          <p:nvPr/>
        </p:nvSpPr>
        <p:spPr>
          <a:xfrm>
            <a:off x="152400" y="1197888"/>
            <a:ext cx="8763000" cy="5355312"/>
          </a:xfrm>
          <a:prstGeom prst="rect">
            <a:avLst/>
          </a:prstGeom>
          <a:noFill/>
          <a:ln>
            <a:solidFill>
              <a:schemeClr val="tx1"/>
            </a:solidFill>
          </a:ln>
        </p:spPr>
        <p:txBody>
          <a:bodyPr wrap="square" rtlCol="0">
            <a:spAutoFit/>
          </a:bodyPr>
          <a:lstStyle/>
          <a:p>
            <a:pPr>
              <a:spcBef>
                <a:spcPts val="0"/>
              </a:spcBef>
              <a:buNone/>
            </a:pPr>
            <a:r>
              <a:rPr lang="en-US" altLang="zh-CN" b="1">
                <a:latin typeface="Courier New" pitchFamily="49" charset="0"/>
                <a:cs typeface="Courier New" pitchFamily="49" charset="0"/>
              </a:rPr>
              <a:t>import javax.swing.*;</a:t>
            </a:r>
          </a:p>
          <a:p>
            <a:pPr>
              <a:spcBef>
                <a:spcPts val="0"/>
              </a:spcBef>
              <a:buNone/>
            </a:pPr>
            <a:r>
              <a:rPr lang="en-US" altLang="zh-CN" b="1">
                <a:latin typeface="Courier New" pitchFamily="49" charset="0"/>
                <a:cs typeface="Courier New" pitchFamily="49" charset="0"/>
              </a:rPr>
              <a:t>import java.awt.event.*;</a:t>
            </a:r>
          </a:p>
          <a:p>
            <a:pPr>
              <a:spcBef>
                <a:spcPts val="0"/>
              </a:spcBef>
              <a:buNone/>
            </a:pPr>
            <a:r>
              <a:rPr lang="en-US" altLang="zh-CN" b="1" smtClean="0">
                <a:latin typeface="Courier New" pitchFamily="49" charset="0"/>
                <a:cs typeface="Courier New" pitchFamily="49" charset="0"/>
              </a:rPr>
              <a:t>public </a:t>
            </a:r>
            <a:r>
              <a:rPr lang="en-US" altLang="zh-CN" b="1">
                <a:latin typeface="Courier New" pitchFamily="49" charset="0"/>
                <a:cs typeface="Courier New" pitchFamily="49" charset="0"/>
              </a:rPr>
              <a:t>class </a:t>
            </a:r>
            <a:r>
              <a:rPr lang="en-US" altLang="zh-CN" b="1" smtClean="0">
                <a:latin typeface="Courier New" pitchFamily="49" charset="0"/>
                <a:cs typeface="Courier New" pitchFamily="49" charset="0"/>
              </a:rPr>
              <a:t>EventExample{</a:t>
            </a:r>
            <a:endParaRPr lang="en-US" altLang="zh-CN" b="1">
              <a:latin typeface="Courier New" pitchFamily="49" charset="0"/>
              <a:cs typeface="Courier New" pitchFamily="49" charset="0"/>
            </a:endParaRPr>
          </a:p>
          <a:p>
            <a:pPr>
              <a:spcBef>
                <a:spcPts val="0"/>
              </a:spcBef>
              <a:buNone/>
            </a:pPr>
            <a:r>
              <a:rPr lang="en-US" altLang="zh-CN" b="1">
                <a:latin typeface="Courier New" pitchFamily="49" charset="0"/>
                <a:cs typeface="Courier New" pitchFamily="49" charset="0"/>
              </a:rPr>
              <a:t>    public static void main(String[] args) {</a:t>
            </a:r>
          </a:p>
          <a:p>
            <a:pPr>
              <a:spcBef>
                <a:spcPts val="0"/>
              </a:spcBef>
              <a:buNone/>
            </a:pPr>
            <a:r>
              <a:rPr lang="en-US" altLang="zh-CN" b="1">
                <a:latin typeface="Courier New" pitchFamily="49" charset="0"/>
                <a:cs typeface="Courier New" pitchFamily="49" charset="0"/>
              </a:rPr>
              <a:t>        JFrame frame = new JFrame();</a:t>
            </a:r>
          </a:p>
          <a:p>
            <a:pPr>
              <a:spcBef>
                <a:spcPts val="0"/>
              </a:spcBef>
              <a:buNone/>
            </a:pPr>
            <a:r>
              <a:rPr lang="en-US" altLang="zh-CN" b="1" smtClean="0">
                <a:latin typeface="Courier New" pitchFamily="49" charset="0"/>
                <a:cs typeface="Courier New" pitchFamily="49" charset="0"/>
              </a:rPr>
              <a:t>        </a:t>
            </a:r>
            <a:r>
              <a:rPr lang="en-US" altLang="zh-CN" b="1">
                <a:latin typeface="Courier New" pitchFamily="49" charset="0"/>
                <a:cs typeface="Courier New" pitchFamily="49" charset="0"/>
              </a:rPr>
              <a:t>frame.setDefaultCloseOperation(JFrame.EXIT_ON_CLOSE</a:t>
            </a:r>
            <a:r>
              <a:rPr lang="en-US" altLang="zh-CN" b="1" smtClean="0">
                <a:latin typeface="Courier New" pitchFamily="49" charset="0"/>
                <a:cs typeface="Courier New" pitchFamily="49" charset="0"/>
              </a:rPr>
              <a:t>);</a:t>
            </a:r>
            <a:endParaRPr lang="en-US" altLang="zh-CN" b="1">
              <a:latin typeface="Courier New" pitchFamily="49" charset="0"/>
              <a:cs typeface="Courier New" pitchFamily="49" charset="0"/>
            </a:endParaRPr>
          </a:p>
          <a:p>
            <a:pPr>
              <a:spcBef>
                <a:spcPts val="0"/>
              </a:spcBef>
              <a:buNone/>
            </a:pPr>
            <a:r>
              <a:rPr lang="en-US" altLang="zh-CN" b="1">
                <a:latin typeface="Courier New" pitchFamily="49" charset="0"/>
                <a:cs typeface="Courier New" pitchFamily="49" charset="0"/>
              </a:rPr>
              <a:t>        JButton button = new JButton("click me");</a:t>
            </a:r>
          </a:p>
          <a:p>
            <a:pPr>
              <a:spcBef>
                <a:spcPts val="0"/>
              </a:spcBef>
              <a:buNone/>
            </a:pPr>
            <a:r>
              <a:rPr lang="en-US" altLang="zh-CN" b="1">
                <a:latin typeface="Courier New" pitchFamily="49" charset="0"/>
                <a:cs typeface="Courier New" pitchFamily="49" charset="0"/>
              </a:rPr>
              <a:t>        frame.getContentPane().add(button);</a:t>
            </a:r>
          </a:p>
          <a:p>
            <a:pPr>
              <a:spcBef>
                <a:spcPts val="0"/>
              </a:spcBef>
              <a:buNone/>
            </a:pPr>
            <a:r>
              <a:rPr lang="en-US" altLang="zh-CN" b="1">
                <a:latin typeface="Courier New" pitchFamily="49" charset="0"/>
                <a:cs typeface="Courier New" pitchFamily="49" charset="0"/>
              </a:rPr>
              <a:t>        frame.setSize(200, 200);</a:t>
            </a:r>
          </a:p>
          <a:p>
            <a:pPr>
              <a:spcBef>
                <a:spcPts val="0"/>
              </a:spcBef>
              <a:buNone/>
            </a:pPr>
            <a:r>
              <a:rPr lang="en-US" altLang="zh-CN" b="1">
                <a:latin typeface="Courier New" pitchFamily="49" charset="0"/>
                <a:cs typeface="Courier New" pitchFamily="49" charset="0"/>
              </a:rPr>
              <a:t>        </a:t>
            </a:r>
            <a:r>
              <a:rPr lang="en-US" altLang="zh-CN" b="1">
                <a:solidFill>
                  <a:srgbClr val="990000"/>
                </a:solidFill>
                <a:latin typeface="Courier New" pitchFamily="49" charset="0"/>
                <a:cs typeface="Courier New" pitchFamily="49" charset="0"/>
              </a:rPr>
              <a:t>MyListener listener = new MyListener();</a:t>
            </a:r>
          </a:p>
          <a:p>
            <a:pPr>
              <a:spcBef>
                <a:spcPts val="0"/>
              </a:spcBef>
              <a:buNone/>
            </a:pPr>
            <a:r>
              <a:rPr lang="en-US" altLang="zh-CN" b="1">
                <a:latin typeface="Courier New" pitchFamily="49" charset="0"/>
                <a:cs typeface="Courier New" pitchFamily="49" charset="0"/>
              </a:rPr>
              <a:t>        </a:t>
            </a:r>
            <a:r>
              <a:rPr lang="en-US" altLang="zh-CN" b="1">
                <a:solidFill>
                  <a:srgbClr val="990000"/>
                </a:solidFill>
                <a:latin typeface="Courier New" pitchFamily="49" charset="0"/>
                <a:cs typeface="Courier New" pitchFamily="49" charset="0"/>
              </a:rPr>
              <a:t>button.addActionListener(listener</a:t>
            </a:r>
            <a:r>
              <a:rPr lang="en-US" altLang="zh-CN" b="1" smtClean="0">
                <a:solidFill>
                  <a:srgbClr val="990000"/>
                </a:solidFill>
                <a:latin typeface="Courier New" pitchFamily="49" charset="0"/>
                <a:cs typeface="Courier New" pitchFamily="49" charset="0"/>
              </a:rPr>
              <a:t>);	</a:t>
            </a:r>
            <a:r>
              <a:rPr lang="en-US" altLang="zh-CN" b="1">
                <a:solidFill>
                  <a:srgbClr val="990000"/>
                </a:solidFill>
                <a:latin typeface="Courier New" pitchFamily="49" charset="0"/>
                <a:cs typeface="Courier New" pitchFamily="49" charset="0"/>
              </a:rPr>
              <a:t> // </a:t>
            </a:r>
            <a:r>
              <a:rPr lang="zh-CN" altLang="en-US" b="1" smtClean="0">
                <a:solidFill>
                  <a:srgbClr val="990000"/>
                </a:solidFill>
                <a:latin typeface="Courier New" pitchFamily="49" charset="0"/>
                <a:cs typeface="Courier New" pitchFamily="49" charset="0"/>
              </a:rPr>
              <a:t>第</a:t>
            </a:r>
            <a:r>
              <a:rPr lang="en-US" altLang="zh-CN" b="1" smtClean="0">
                <a:solidFill>
                  <a:srgbClr val="990000"/>
                </a:solidFill>
                <a:latin typeface="Courier New" pitchFamily="49" charset="0"/>
                <a:cs typeface="Courier New" pitchFamily="49" charset="0"/>
              </a:rPr>
              <a:t>2</a:t>
            </a:r>
            <a:r>
              <a:rPr lang="zh-CN" altLang="en-US" b="1" smtClean="0">
                <a:solidFill>
                  <a:srgbClr val="990000"/>
                </a:solidFill>
                <a:latin typeface="Courier New" pitchFamily="49" charset="0"/>
                <a:cs typeface="Courier New" pitchFamily="49" charset="0"/>
              </a:rPr>
              <a:t>步</a:t>
            </a:r>
            <a:endParaRPr lang="en-US" altLang="zh-CN" b="1">
              <a:solidFill>
                <a:srgbClr val="990000"/>
              </a:solidFill>
              <a:latin typeface="Courier New" pitchFamily="49" charset="0"/>
              <a:cs typeface="Courier New" pitchFamily="49" charset="0"/>
            </a:endParaRPr>
          </a:p>
          <a:p>
            <a:pPr>
              <a:spcBef>
                <a:spcPts val="0"/>
              </a:spcBef>
              <a:buNone/>
            </a:pPr>
            <a:r>
              <a:rPr lang="en-US" altLang="zh-CN" b="1">
                <a:latin typeface="Courier New" pitchFamily="49" charset="0"/>
                <a:cs typeface="Courier New" pitchFamily="49" charset="0"/>
              </a:rPr>
              <a:t>        frame.setVisible(true);                        </a:t>
            </a:r>
          </a:p>
          <a:p>
            <a:pPr>
              <a:spcBef>
                <a:spcPts val="0"/>
              </a:spcBef>
              <a:buNone/>
            </a:pPr>
            <a:r>
              <a:rPr lang="en-US" altLang="zh-CN" b="1">
                <a:latin typeface="Courier New" pitchFamily="49" charset="0"/>
                <a:cs typeface="Courier New" pitchFamily="49" charset="0"/>
              </a:rPr>
              <a:t>    } </a:t>
            </a:r>
          </a:p>
          <a:p>
            <a:pPr>
              <a:spcBef>
                <a:spcPts val="0"/>
              </a:spcBef>
              <a:buNone/>
            </a:pPr>
            <a:r>
              <a:rPr lang="en-US" altLang="zh-CN" b="1">
                <a:latin typeface="Courier New" pitchFamily="49" charset="0"/>
                <a:cs typeface="Courier New" pitchFamily="49" charset="0"/>
              </a:rPr>
              <a:t>}</a:t>
            </a:r>
          </a:p>
          <a:p>
            <a:pPr>
              <a:spcBef>
                <a:spcPts val="0"/>
              </a:spcBef>
              <a:buNone/>
            </a:pPr>
            <a:r>
              <a:rPr lang="en-US" altLang="zh-CN" b="1">
                <a:latin typeface="Courier New" pitchFamily="49" charset="0"/>
                <a:cs typeface="Courier New" pitchFamily="49" charset="0"/>
              </a:rPr>
              <a:t>class MyListener</a:t>
            </a:r>
            <a:r>
              <a:rPr lang="en-US" altLang="zh-CN" b="1">
                <a:solidFill>
                  <a:srgbClr val="990000"/>
                </a:solidFill>
                <a:latin typeface="Courier New" pitchFamily="49" charset="0"/>
                <a:cs typeface="Courier New" pitchFamily="49" charset="0"/>
              </a:rPr>
              <a:t> implements ActionListener </a:t>
            </a:r>
            <a:r>
              <a:rPr lang="en-US" altLang="zh-CN" b="1" smtClean="0">
                <a:solidFill>
                  <a:srgbClr val="990000"/>
                </a:solidFill>
                <a:latin typeface="Courier New" pitchFamily="49" charset="0"/>
                <a:cs typeface="Courier New" pitchFamily="49" charset="0"/>
              </a:rPr>
              <a:t>{	 </a:t>
            </a:r>
            <a:r>
              <a:rPr lang="en-US" altLang="zh-CN" b="1">
                <a:solidFill>
                  <a:srgbClr val="990000"/>
                </a:solidFill>
                <a:latin typeface="Courier New" pitchFamily="49" charset="0"/>
                <a:cs typeface="Courier New" pitchFamily="49" charset="0"/>
              </a:rPr>
              <a:t>// </a:t>
            </a:r>
            <a:r>
              <a:rPr lang="zh-CN" altLang="en-US" b="1" smtClean="0">
                <a:solidFill>
                  <a:srgbClr val="990000"/>
                </a:solidFill>
                <a:latin typeface="Courier New" pitchFamily="49" charset="0"/>
                <a:cs typeface="Courier New" pitchFamily="49" charset="0"/>
              </a:rPr>
              <a:t>第</a:t>
            </a:r>
            <a:r>
              <a:rPr lang="en-US" altLang="zh-CN" b="1" smtClean="0">
                <a:solidFill>
                  <a:srgbClr val="990000"/>
                </a:solidFill>
                <a:latin typeface="Courier New" pitchFamily="49" charset="0"/>
                <a:cs typeface="Courier New" pitchFamily="49" charset="0"/>
              </a:rPr>
              <a:t>1</a:t>
            </a:r>
            <a:r>
              <a:rPr lang="zh-CN" altLang="en-US" b="1" smtClean="0">
                <a:solidFill>
                  <a:srgbClr val="990000"/>
                </a:solidFill>
                <a:latin typeface="Courier New" pitchFamily="49" charset="0"/>
                <a:cs typeface="Courier New" pitchFamily="49" charset="0"/>
              </a:rPr>
              <a:t>步</a:t>
            </a:r>
            <a:endParaRPr lang="en-US" altLang="zh-CN" b="1">
              <a:solidFill>
                <a:srgbClr val="990000"/>
              </a:solidFill>
              <a:latin typeface="Courier New" pitchFamily="49" charset="0"/>
              <a:cs typeface="Courier New" pitchFamily="49" charset="0"/>
            </a:endParaRPr>
          </a:p>
          <a:p>
            <a:pPr>
              <a:spcBef>
                <a:spcPts val="0"/>
              </a:spcBef>
              <a:buNone/>
            </a:pPr>
            <a:r>
              <a:rPr lang="en-US" altLang="zh-CN" b="1">
                <a:latin typeface="Courier New" pitchFamily="49" charset="0"/>
                <a:cs typeface="Courier New" pitchFamily="49" charset="0"/>
              </a:rPr>
              <a:t>    </a:t>
            </a:r>
            <a:r>
              <a:rPr lang="en-US" altLang="zh-CN" b="1">
                <a:solidFill>
                  <a:srgbClr val="990000"/>
                </a:solidFill>
                <a:latin typeface="Courier New" pitchFamily="49" charset="0"/>
                <a:cs typeface="Courier New" pitchFamily="49" charset="0"/>
              </a:rPr>
              <a:t>public void actionPerformed(ActionEvent e</a:t>
            </a:r>
            <a:r>
              <a:rPr lang="en-US" altLang="zh-CN" b="1" smtClean="0">
                <a:solidFill>
                  <a:srgbClr val="990000"/>
                </a:solidFill>
                <a:latin typeface="Courier New" pitchFamily="49" charset="0"/>
                <a:cs typeface="Courier New" pitchFamily="49" charset="0"/>
              </a:rPr>
              <a:t>){</a:t>
            </a:r>
            <a:r>
              <a:rPr lang="en-US" altLang="zh-CN" b="1" smtClean="0">
                <a:latin typeface="Courier New" pitchFamily="49" charset="0"/>
                <a:cs typeface="Courier New" pitchFamily="49" charset="0"/>
              </a:rPr>
              <a:t> </a:t>
            </a:r>
            <a:r>
              <a:rPr lang="en-US" altLang="zh-CN" b="1" smtClean="0">
                <a:solidFill>
                  <a:srgbClr val="990000"/>
                </a:solidFill>
                <a:latin typeface="Courier New" pitchFamily="49" charset="0"/>
                <a:cs typeface="Courier New" pitchFamily="49" charset="0"/>
              </a:rPr>
              <a:t>// </a:t>
            </a:r>
            <a:r>
              <a:rPr lang="zh-CN" altLang="en-US" b="1" smtClean="0">
                <a:solidFill>
                  <a:srgbClr val="990000"/>
                </a:solidFill>
                <a:latin typeface="Courier New" pitchFamily="49" charset="0"/>
                <a:cs typeface="Courier New" pitchFamily="49" charset="0"/>
              </a:rPr>
              <a:t>第</a:t>
            </a:r>
            <a:r>
              <a:rPr lang="en-US" altLang="zh-CN" b="1" smtClean="0">
                <a:solidFill>
                  <a:srgbClr val="990000"/>
                </a:solidFill>
                <a:latin typeface="Courier New" pitchFamily="49" charset="0"/>
                <a:cs typeface="Courier New" pitchFamily="49" charset="0"/>
              </a:rPr>
              <a:t>1</a:t>
            </a:r>
            <a:r>
              <a:rPr lang="zh-CN" altLang="en-US" b="1" smtClean="0">
                <a:solidFill>
                  <a:srgbClr val="990000"/>
                </a:solidFill>
                <a:latin typeface="Courier New" pitchFamily="49" charset="0"/>
                <a:cs typeface="Courier New" pitchFamily="49" charset="0"/>
              </a:rPr>
              <a:t>步</a:t>
            </a:r>
            <a:endParaRPr lang="en-US" altLang="zh-CN" b="1">
              <a:solidFill>
                <a:srgbClr val="990000"/>
              </a:solidFill>
              <a:latin typeface="Courier New" pitchFamily="49" charset="0"/>
              <a:cs typeface="Courier New" pitchFamily="49" charset="0"/>
            </a:endParaRPr>
          </a:p>
          <a:p>
            <a:pPr>
              <a:spcBef>
                <a:spcPts val="0"/>
              </a:spcBef>
              <a:buNone/>
            </a:pPr>
            <a:r>
              <a:rPr lang="en-US" altLang="zh-CN" b="1">
                <a:latin typeface="Courier New" pitchFamily="49" charset="0"/>
                <a:cs typeface="Courier New" pitchFamily="49" charset="0"/>
              </a:rPr>
              <a:t>        System.out.println("I've been clicked");</a:t>
            </a:r>
          </a:p>
          <a:p>
            <a:pPr>
              <a:spcBef>
                <a:spcPts val="0"/>
              </a:spcBef>
              <a:buNone/>
            </a:pPr>
            <a:r>
              <a:rPr lang="en-US" altLang="zh-CN" b="1">
                <a:latin typeface="Courier New" pitchFamily="49" charset="0"/>
                <a:cs typeface="Courier New" pitchFamily="49" charset="0"/>
              </a:rPr>
              <a:t>    }</a:t>
            </a:r>
          </a:p>
          <a:p>
            <a:pPr>
              <a:spcBef>
                <a:spcPts val="0"/>
              </a:spcBef>
              <a:buNone/>
            </a:pPr>
            <a:r>
              <a:rPr lang="en-US" altLang="zh-CN" b="1">
                <a:latin typeface="Courier New" pitchFamily="49" charset="0"/>
                <a:cs typeface="Courier New" pitchFamily="49" charset="0"/>
              </a:rPr>
              <a:t>}</a:t>
            </a:r>
            <a:endParaRPr lang="en-US" altLang="zh-CN" b="1" smtClean="0">
              <a:latin typeface="Courier New" pitchFamily="49" charset="0"/>
              <a:cs typeface="Courier New" pitchFamily="49" charset="0"/>
            </a:endParaRPr>
          </a:p>
        </p:txBody>
      </p:sp>
    </p:spTree>
    <p:extLst>
      <p:ext uri="{BB962C8B-B14F-4D97-AF65-F5344CB8AC3E}">
        <p14:creationId xmlns:p14="http://schemas.microsoft.com/office/powerpoint/2010/main" val="10671062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事件的类型</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54</a:t>
            </a:fld>
            <a:endParaRPr lang="en-US" altLang="zh-CN" dirty="0"/>
          </a:p>
        </p:txBody>
      </p:sp>
      <p:sp>
        <p:nvSpPr>
          <p:cNvPr id="6" name="Rectangle 2"/>
          <p:cNvSpPr txBox="1">
            <a:spLocks noChangeArrowheads="1"/>
          </p:cNvSpPr>
          <p:nvPr/>
        </p:nvSpPr>
        <p:spPr bwMode="auto">
          <a:xfrm>
            <a:off x="619124" y="1524000"/>
            <a:ext cx="7991475"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44500" marR="0" lvl="0" indent="-444500" algn="l" defTabSz="914400" rtl="0" eaLnBrk="1" fontAlgn="base" latinLnBrk="0" hangingPunct="1">
              <a:lnSpc>
                <a:spcPct val="100000"/>
              </a:lnSpc>
              <a:spcBef>
                <a:spcPts val="1200"/>
              </a:spcBef>
              <a:spcAft>
                <a:spcPct val="0"/>
              </a:spcAft>
              <a:buClrTx/>
              <a:buSzPct val="90000"/>
              <a:buFont typeface="Wingdings 2" pitchFamily="18" charset="2"/>
              <a:buChar char=""/>
              <a:tabLst/>
              <a:defRPr/>
            </a:pPr>
            <a:r>
              <a:rPr kumimoji="0" lang="zh-CN" altLang="en-US" sz="3200" b="1" i="0" u="none" strike="noStrike" kern="0" cap="none" spc="0" normalizeH="0" baseline="0" noProof="0" smtClean="0">
                <a:ln>
                  <a:noFill/>
                </a:ln>
                <a:effectLst/>
                <a:uLnTx/>
                <a:uFillTx/>
                <a:latin typeface="Times New Roman" pitchFamily="18" charset="0"/>
                <a:ea typeface="宋体" pitchFamily="2" charset="-122"/>
                <a:cs typeface="Times New Roman" pitchFamily="18" charset="0"/>
              </a:rPr>
              <a:t>常用的一些事件类型</a:t>
            </a:r>
            <a:endParaRPr kumimoji="0" lang="en-US" altLang="zh-CN" sz="3200" b="1" i="0" u="none" strike="noStrike" kern="0" cap="none" spc="0" normalizeH="0" baseline="0" noProof="0" smtClean="0">
              <a:ln>
                <a:noFill/>
              </a:ln>
              <a:effectLst/>
              <a:uLnTx/>
              <a:uFillTx/>
              <a:latin typeface="Times New Roman" pitchFamily="18" charset="0"/>
              <a:ea typeface="宋体" pitchFamily="2" charset="-122"/>
              <a:cs typeface="Times New Roman" pitchFamily="18" charset="0"/>
            </a:endParaRPr>
          </a:p>
          <a:p>
            <a:pPr marL="901700" lvl="1" indent="-444500">
              <a:spcBef>
                <a:spcPts val="1200"/>
              </a:spcBef>
              <a:buSzPct val="90000"/>
              <a:buFont typeface="Wingdings" pitchFamily="2" charset="2"/>
              <a:buChar char=""/>
            </a:pPr>
            <a:r>
              <a:rPr lang="en-US" altLang="zh-CN" sz="2800" b="1" kern="0" smtClean="0">
                <a:latin typeface="Times New Roman" panose="02020603050405020304" pitchFamily="18" charset="0"/>
                <a:ea typeface="宋体" pitchFamily="2" charset="-122"/>
                <a:cs typeface="Times New Roman" panose="02020603050405020304" pitchFamily="18" charset="0"/>
              </a:rPr>
              <a:t>ActionEvent</a:t>
            </a:r>
            <a:r>
              <a:rPr lang="zh-CN" altLang="en-US" sz="2800" b="1" kern="0">
                <a:latin typeface="Times New Roman" panose="02020603050405020304" pitchFamily="18" charset="0"/>
                <a:ea typeface="宋体" pitchFamily="2" charset="-122"/>
                <a:cs typeface="Times New Roman" panose="02020603050405020304" pitchFamily="18" charset="0"/>
              </a:rPr>
              <a:t>：</a:t>
            </a:r>
            <a:r>
              <a:rPr lang="zh-CN" altLang="en-US" sz="2800" b="1" kern="0">
                <a:ea typeface="宋体" pitchFamily="2" charset="-122"/>
              </a:rPr>
              <a:t>动作事件，如按钮被按下、选择了一个项目、在文本框中按下</a:t>
            </a:r>
            <a:r>
              <a:rPr lang="zh-CN" altLang="en-US" sz="2800" b="1" kern="0" smtClean="0">
                <a:ea typeface="宋体" pitchFamily="2" charset="-122"/>
              </a:rPr>
              <a:t>回车键</a:t>
            </a:r>
            <a:endParaRPr lang="en-US" altLang="zh-CN" sz="2800" b="1" kern="0" smtClean="0">
              <a:ea typeface="宋体" pitchFamily="2" charset="-122"/>
            </a:endParaRPr>
          </a:p>
          <a:p>
            <a:pPr marL="901700" lvl="1" indent="-444500">
              <a:spcBef>
                <a:spcPts val="1200"/>
              </a:spcBef>
              <a:buSzPct val="90000"/>
              <a:buFont typeface="Wingdings" pitchFamily="2" charset="2"/>
              <a:buChar char=""/>
            </a:pPr>
            <a:r>
              <a:rPr lang="en-US" altLang="zh-CN" sz="2800" b="1" kern="0">
                <a:latin typeface="Times New Roman" panose="02020603050405020304" pitchFamily="18" charset="0"/>
                <a:ea typeface="宋体" pitchFamily="2" charset="-122"/>
                <a:cs typeface="Times New Roman" panose="02020603050405020304" pitchFamily="18" charset="0"/>
              </a:rPr>
              <a:t>MouseEvent</a:t>
            </a:r>
            <a:r>
              <a:rPr lang="zh-CN" altLang="en-US" sz="2800" b="1" kern="0" smtClean="0">
                <a:latin typeface="Times New Roman" panose="02020603050405020304" pitchFamily="18" charset="0"/>
                <a:ea typeface="宋体" pitchFamily="2" charset="-122"/>
                <a:cs typeface="Times New Roman" panose="02020603050405020304" pitchFamily="18" charset="0"/>
              </a:rPr>
              <a:t>：鼠标</a:t>
            </a:r>
            <a:r>
              <a:rPr lang="zh-CN" altLang="en-US" sz="2800" b="1" kern="0" smtClean="0">
                <a:ea typeface="宋体" pitchFamily="2" charset="-122"/>
              </a:rPr>
              <a:t>事件</a:t>
            </a:r>
            <a:r>
              <a:rPr lang="zh-CN" altLang="en-US" sz="2800" b="1" kern="0">
                <a:ea typeface="宋体" pitchFamily="2" charset="-122"/>
              </a:rPr>
              <a:t>，</a:t>
            </a:r>
            <a:r>
              <a:rPr lang="zh-CN" altLang="en-US" sz="2800" b="1" kern="0" smtClean="0">
                <a:ea typeface="宋体" pitchFamily="2" charset="-122"/>
              </a:rPr>
              <a:t>如鼠标单击、移动</a:t>
            </a:r>
            <a:endParaRPr lang="en-US" altLang="zh-CN" sz="2800" b="1" kern="0" smtClean="0">
              <a:latin typeface="Times New Roman" pitchFamily="18" charset="0"/>
              <a:ea typeface="宋体" pitchFamily="2" charset="-122"/>
              <a:cs typeface="Times New Roman" pitchFamily="18" charset="0"/>
            </a:endParaRPr>
          </a:p>
          <a:p>
            <a:pPr marL="901700" lvl="1" indent="-444500">
              <a:spcBef>
                <a:spcPts val="1200"/>
              </a:spcBef>
              <a:buSzPct val="90000"/>
              <a:buFont typeface="Wingdings" pitchFamily="2" charset="2"/>
              <a:buChar char=""/>
            </a:pPr>
            <a:r>
              <a:rPr lang="en-US" altLang="zh-CN" sz="2800" b="1" kern="0">
                <a:latin typeface="Times New Roman" panose="02020603050405020304" pitchFamily="18" charset="0"/>
                <a:ea typeface="宋体" pitchFamily="2" charset="-122"/>
                <a:cs typeface="Times New Roman" panose="02020603050405020304" pitchFamily="18" charset="0"/>
              </a:rPr>
              <a:t>WindowEvent</a:t>
            </a:r>
            <a:r>
              <a:rPr lang="zh-CN" altLang="en-US" sz="2800" b="1" kern="0" smtClean="0">
                <a:latin typeface="Times New Roman" pitchFamily="18" charset="0"/>
                <a:ea typeface="宋体" pitchFamily="2" charset="-122"/>
                <a:cs typeface="Times New Roman" pitchFamily="18" charset="0"/>
              </a:rPr>
              <a:t>：窗口</a:t>
            </a:r>
            <a:r>
              <a:rPr lang="zh-CN" altLang="en-US" sz="2800" b="1" kern="0" smtClean="0">
                <a:ea typeface="宋体" pitchFamily="2" charset="-122"/>
              </a:rPr>
              <a:t>事件</a:t>
            </a:r>
            <a:r>
              <a:rPr lang="zh-CN" altLang="en-US" sz="2800" b="1" kern="0">
                <a:ea typeface="宋体" pitchFamily="2" charset="-122"/>
              </a:rPr>
              <a:t>，</a:t>
            </a:r>
            <a:r>
              <a:rPr lang="zh-CN" altLang="en-US" sz="2800" b="1" kern="0" smtClean="0">
                <a:ea typeface="宋体" pitchFamily="2" charset="-122"/>
              </a:rPr>
              <a:t>如关闭窗口等</a:t>
            </a:r>
            <a:endParaRPr lang="en-US" altLang="zh-CN" sz="2800" b="1" kern="0">
              <a:latin typeface="Times New Roman" pitchFamily="18" charset="0"/>
              <a:ea typeface="宋体" pitchFamily="2" charset="-122"/>
              <a:cs typeface="Times New Roman" pitchFamily="18" charset="0"/>
            </a:endParaRPr>
          </a:p>
          <a:p>
            <a:pPr marL="901700" lvl="1" indent="-444500">
              <a:spcBef>
                <a:spcPts val="1200"/>
              </a:spcBef>
              <a:buSzPct val="90000"/>
              <a:buFont typeface="Wingdings" pitchFamily="2" charset="2"/>
              <a:buChar char=""/>
            </a:pPr>
            <a:r>
              <a:rPr lang="en-US" altLang="zh-CN" sz="2800" b="1" kern="0" smtClean="0">
                <a:latin typeface="Times New Roman" pitchFamily="18" charset="0"/>
                <a:ea typeface="宋体" pitchFamily="2" charset="-122"/>
                <a:cs typeface="Times New Roman" pitchFamily="18" charset="0"/>
              </a:rPr>
              <a:t>KeyEvent</a:t>
            </a:r>
            <a:r>
              <a:rPr lang="zh-CN" altLang="en-US" sz="2800" b="1" kern="0" smtClean="0">
                <a:latin typeface="Times New Roman" pitchFamily="18" charset="0"/>
                <a:ea typeface="宋体" pitchFamily="2" charset="-122"/>
                <a:cs typeface="Times New Roman" pitchFamily="18" charset="0"/>
              </a:rPr>
              <a:t>：键盘</a:t>
            </a:r>
            <a:r>
              <a:rPr lang="zh-CN" altLang="en-US" sz="2800" b="1" kern="0" smtClean="0">
                <a:ea typeface="宋体" pitchFamily="2" charset="-122"/>
              </a:rPr>
              <a:t>事件</a:t>
            </a:r>
            <a:r>
              <a:rPr lang="zh-CN" altLang="en-US" sz="2800" b="1" kern="0">
                <a:ea typeface="宋体" pitchFamily="2" charset="-122"/>
              </a:rPr>
              <a:t>，如</a:t>
            </a:r>
            <a:r>
              <a:rPr lang="zh-CN" altLang="en-US" sz="2800" b="1" kern="0" smtClean="0">
                <a:ea typeface="宋体" pitchFamily="2" charset="-122"/>
              </a:rPr>
              <a:t>键被按下</a:t>
            </a:r>
            <a:r>
              <a:rPr lang="zh-CN" altLang="en-US" sz="2800" b="1" kern="0">
                <a:ea typeface="宋体" pitchFamily="2" charset="-122"/>
              </a:rPr>
              <a:t>、释放</a:t>
            </a:r>
            <a:endParaRPr lang="en-US" altLang="zh-CN" sz="2800" b="1" kern="0" smtClean="0">
              <a:latin typeface="Times New Roman" pitchFamily="18" charset="0"/>
              <a:ea typeface="宋体" pitchFamily="2" charset="-122"/>
              <a:cs typeface="Times New Roman" pitchFamily="18" charset="0"/>
            </a:endParaRPr>
          </a:p>
          <a:p>
            <a:pPr marL="901700" lvl="1" indent="-444500">
              <a:spcBef>
                <a:spcPts val="1200"/>
              </a:spcBef>
              <a:buSzPct val="90000"/>
              <a:buFont typeface="Wingdings" pitchFamily="2" charset="2"/>
              <a:buChar char=""/>
            </a:pPr>
            <a:r>
              <a:rPr lang="en-US" altLang="zh-CN" sz="2800" b="1" kern="0" smtClean="0">
                <a:latin typeface="Times New Roman" pitchFamily="18" charset="0"/>
                <a:ea typeface="宋体" pitchFamily="2" charset="-122"/>
                <a:cs typeface="Times New Roman" pitchFamily="18" charset="0"/>
              </a:rPr>
              <a:t>ItemEvent</a:t>
            </a:r>
            <a:r>
              <a:rPr lang="zh-CN" altLang="en-US" sz="2800" b="1" kern="0" smtClean="0">
                <a:latin typeface="Times New Roman" pitchFamily="18" charset="0"/>
                <a:ea typeface="宋体" pitchFamily="2" charset="-122"/>
                <a:cs typeface="Times New Roman" pitchFamily="18" charset="0"/>
              </a:rPr>
              <a:t>：项目</a:t>
            </a:r>
            <a:r>
              <a:rPr lang="zh-CN" altLang="en-US" sz="2800" b="1" kern="0">
                <a:ea typeface="宋体" pitchFamily="2" charset="-122"/>
              </a:rPr>
              <a:t>事件，发生在具有多个选项的组件</a:t>
            </a:r>
            <a:r>
              <a:rPr lang="zh-CN" altLang="en-US" sz="2800" b="1" kern="0" smtClean="0">
                <a:ea typeface="宋体" pitchFamily="2" charset="-122"/>
              </a:rPr>
              <a:t>上，如</a:t>
            </a:r>
            <a:r>
              <a:rPr lang="en-US" altLang="zh-CN" sz="2800" b="1" kern="0">
                <a:latin typeface="Times New Roman" panose="02020603050405020304" pitchFamily="18" charset="0"/>
                <a:ea typeface="宋体" pitchFamily="2" charset="-122"/>
                <a:cs typeface="Times New Roman" panose="02020603050405020304" pitchFamily="18" charset="0"/>
              </a:rPr>
              <a:t>JCheckBox</a:t>
            </a:r>
            <a:r>
              <a:rPr lang="zh-CN" altLang="en-US" sz="2800" b="1" kern="0">
                <a:latin typeface="Times New Roman" panose="02020603050405020304" pitchFamily="18" charset="0"/>
                <a:ea typeface="宋体" pitchFamily="2" charset="-122"/>
                <a:cs typeface="Times New Roman" panose="02020603050405020304" pitchFamily="18" charset="0"/>
              </a:rPr>
              <a:t>、</a:t>
            </a:r>
            <a:r>
              <a:rPr lang="en-US" altLang="zh-CN" sz="2800" b="1" kern="0">
                <a:latin typeface="Times New Roman" panose="02020603050405020304" pitchFamily="18" charset="0"/>
                <a:ea typeface="宋体" pitchFamily="2" charset="-122"/>
                <a:cs typeface="Times New Roman" panose="02020603050405020304" pitchFamily="18" charset="0"/>
              </a:rPr>
              <a:t>JComboBox</a:t>
            </a:r>
            <a:endParaRPr lang="en-US" altLang="zh-CN" sz="2800" b="1" kern="0" smtClean="0">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120791979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事件的类型</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55</a:t>
            </a:fld>
            <a:endParaRPr lang="en-US" altLang="zh-CN" dirty="0"/>
          </a:p>
        </p:txBody>
      </p:sp>
      <p:pic>
        <p:nvPicPr>
          <p:cNvPr id="3" name="图片 2"/>
          <p:cNvPicPr>
            <a:picLocks noChangeAspect="1"/>
          </p:cNvPicPr>
          <p:nvPr/>
        </p:nvPicPr>
        <p:blipFill>
          <a:blip r:embed="rId2"/>
          <a:stretch>
            <a:fillRect/>
          </a:stretch>
        </p:blipFill>
        <p:spPr>
          <a:xfrm>
            <a:off x="97148" y="1536028"/>
            <a:ext cx="8949704" cy="3785944"/>
          </a:xfrm>
          <a:prstGeom prst="rect">
            <a:avLst/>
          </a:prstGeom>
        </p:spPr>
      </p:pic>
      <p:sp>
        <p:nvSpPr>
          <p:cNvPr id="7" name="Text Box 3"/>
          <p:cNvSpPr txBox="1">
            <a:spLocks noChangeArrowheads="1"/>
          </p:cNvSpPr>
          <p:nvPr/>
        </p:nvSpPr>
        <p:spPr bwMode="auto">
          <a:xfrm>
            <a:off x="228600" y="1371600"/>
            <a:ext cx="8915400" cy="378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3719513" algn="l"/>
                <a:tab pos="6110288" algn="l"/>
              </a:tabLst>
              <a:defRPr sz="2400">
                <a:solidFill>
                  <a:schemeClr val="tx1"/>
                </a:solidFill>
                <a:latin typeface="Times New Roman" panose="02020603050405020304" pitchFamily="18" charset="0"/>
              </a:defRPr>
            </a:lvl1pPr>
            <a:lvl2pPr marL="742950" indent="-285750">
              <a:tabLst>
                <a:tab pos="3719513" algn="l"/>
                <a:tab pos="6110288" algn="l"/>
              </a:tabLst>
              <a:defRPr sz="2400">
                <a:solidFill>
                  <a:schemeClr val="tx1"/>
                </a:solidFill>
                <a:latin typeface="Times New Roman" panose="02020603050405020304" pitchFamily="18" charset="0"/>
              </a:defRPr>
            </a:lvl2pPr>
            <a:lvl3pPr marL="1143000" indent="-228600">
              <a:tabLst>
                <a:tab pos="3719513" algn="l"/>
                <a:tab pos="6110288" algn="l"/>
              </a:tabLst>
              <a:defRPr sz="2400">
                <a:solidFill>
                  <a:schemeClr val="tx1"/>
                </a:solidFill>
                <a:latin typeface="Times New Roman" panose="02020603050405020304" pitchFamily="18" charset="0"/>
              </a:defRPr>
            </a:lvl3pPr>
            <a:lvl4pPr marL="1600200" indent="-228600">
              <a:tabLst>
                <a:tab pos="3719513" algn="l"/>
                <a:tab pos="6110288" algn="l"/>
              </a:tabLst>
              <a:defRPr sz="2400">
                <a:solidFill>
                  <a:schemeClr val="tx1"/>
                </a:solidFill>
                <a:latin typeface="Times New Roman" panose="02020603050405020304" pitchFamily="18" charset="0"/>
              </a:defRPr>
            </a:lvl4pPr>
            <a:lvl5pPr marL="2057400" indent="-228600">
              <a:tabLst>
                <a:tab pos="3719513" algn="l"/>
                <a:tab pos="6110288"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3719513" algn="l"/>
                <a:tab pos="6110288"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3719513" algn="l"/>
                <a:tab pos="6110288"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3719513" algn="l"/>
                <a:tab pos="6110288"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3719513" algn="l"/>
                <a:tab pos="6110288" algn="l"/>
              </a:tabLst>
              <a:defRPr sz="2400">
                <a:solidFill>
                  <a:schemeClr val="tx1"/>
                </a:solidFill>
                <a:latin typeface="Times New Roman" panose="02020603050405020304" pitchFamily="18" charset="0"/>
              </a:defRPr>
            </a:lvl9pPr>
          </a:lstStyle>
          <a:p>
            <a:pPr eaLnBrk="0" hangingPunct="0">
              <a:spcBef>
                <a:spcPct val="50000"/>
              </a:spcBef>
              <a:buFontTx/>
              <a:buNone/>
            </a:pPr>
            <a:r>
              <a:rPr lang="en-US" altLang="zh-CN" sz="1600" b="1" dirty="0" smtClean="0">
                <a:solidFill>
                  <a:srgbClr val="FFFFFF"/>
                </a:solidFill>
                <a:ea typeface="宋体" panose="02010600030101010101" pitchFamily="2" charset="-122"/>
              </a:rPr>
              <a:t>		</a:t>
            </a:r>
            <a:br>
              <a:rPr lang="en-US" altLang="zh-CN" sz="1600" b="1" dirty="0" smtClean="0">
                <a:solidFill>
                  <a:srgbClr val="FFFFFF"/>
                </a:solidFill>
                <a:ea typeface="宋体" panose="02010600030101010101" pitchFamily="2" charset="-122"/>
              </a:rPr>
            </a:br>
            <a:r>
              <a:rPr lang="zh-CN" altLang="en-US" sz="1600" b="1" dirty="0" smtClean="0">
                <a:solidFill>
                  <a:srgbClr val="FFFFFF"/>
                </a:solidFill>
                <a:ea typeface="宋体" panose="02010600030101010101" pitchFamily="2" charset="-122"/>
              </a:rPr>
              <a:t>用户动作</a:t>
            </a:r>
            <a:r>
              <a:rPr lang="en-US" altLang="zh-CN" sz="1600" b="1" dirty="0" smtClean="0">
                <a:solidFill>
                  <a:srgbClr val="FFFFFF"/>
                </a:solidFill>
                <a:ea typeface="宋体" panose="02010600030101010101" pitchFamily="2" charset="-122"/>
              </a:rPr>
              <a:t>	</a:t>
            </a:r>
            <a:r>
              <a:rPr lang="zh-CN" altLang="en-US" sz="1600" b="1" dirty="0" smtClean="0">
                <a:solidFill>
                  <a:srgbClr val="FFFFFF"/>
                </a:solidFill>
                <a:ea typeface="宋体" panose="02010600030101010101" pitchFamily="2" charset="-122"/>
              </a:rPr>
              <a:t>源对象</a:t>
            </a:r>
            <a:r>
              <a:rPr lang="en-US" altLang="zh-CN" sz="1600" b="1" dirty="0" smtClean="0">
                <a:solidFill>
                  <a:srgbClr val="FFFFFF"/>
                </a:solidFill>
                <a:ea typeface="宋体" panose="02010600030101010101" pitchFamily="2" charset="-122"/>
              </a:rPr>
              <a:t>	</a:t>
            </a:r>
            <a:r>
              <a:rPr lang="zh-CN" altLang="en-US" sz="1600" b="1" dirty="0" smtClean="0">
                <a:solidFill>
                  <a:srgbClr val="FFFFFF"/>
                </a:solidFill>
                <a:ea typeface="宋体" panose="02010600030101010101" pitchFamily="2" charset="-122"/>
              </a:rPr>
              <a:t>触发的事件类型</a:t>
            </a:r>
            <a:endParaRPr lang="en-US" altLang="zh-CN" sz="1600" b="1" dirty="0" smtClean="0">
              <a:solidFill>
                <a:srgbClr val="FFFFFF"/>
              </a:solidFill>
              <a:ea typeface="宋体" panose="02010600030101010101" pitchFamily="2" charset="-122"/>
            </a:endParaRPr>
          </a:p>
          <a:p>
            <a:pPr eaLnBrk="0" hangingPunct="0">
              <a:spcBef>
                <a:spcPct val="50000"/>
              </a:spcBef>
              <a:buFontTx/>
              <a:buNone/>
            </a:pPr>
            <a:endParaRPr lang="en-US" altLang="zh-CN" sz="1600" dirty="0" smtClean="0">
              <a:solidFill>
                <a:srgbClr val="FFFFFF"/>
              </a:solidFill>
              <a:ea typeface="宋体" panose="02010600030101010101" pitchFamily="2" charset="-122"/>
            </a:endParaRPr>
          </a:p>
          <a:p>
            <a:pPr eaLnBrk="0" hangingPunct="0">
              <a:spcBef>
                <a:spcPct val="50000"/>
              </a:spcBef>
              <a:buFontTx/>
              <a:buNone/>
            </a:pPr>
            <a:r>
              <a:rPr lang="zh-CN" altLang="en-US" sz="1600" dirty="0" smtClean="0">
                <a:solidFill>
                  <a:srgbClr val="FFFFFF"/>
                </a:solidFill>
                <a:ea typeface="宋体" panose="02010600030101010101" pitchFamily="2" charset="-122"/>
              </a:rPr>
              <a:t>点击按钮</a:t>
            </a:r>
            <a:r>
              <a:rPr lang="en-US" altLang="zh-CN" sz="1600" dirty="0" smtClean="0">
                <a:solidFill>
                  <a:srgbClr val="FFFFFF"/>
                </a:solidFill>
                <a:ea typeface="宋体" panose="02010600030101010101" pitchFamily="2" charset="-122"/>
              </a:rPr>
              <a:t>	</a:t>
            </a:r>
            <a:r>
              <a:rPr lang="en-US" altLang="zh-CN" sz="1600" dirty="0" err="1" smtClean="0">
                <a:solidFill>
                  <a:srgbClr val="FFFFFF"/>
                </a:solidFill>
                <a:latin typeface="Courier New" panose="02070309020205020404" pitchFamily="49" charset="0"/>
                <a:ea typeface="宋体" panose="02010600030101010101" pitchFamily="2" charset="-122"/>
              </a:rPr>
              <a:t>JButton</a:t>
            </a:r>
            <a:r>
              <a:rPr lang="en-US" altLang="zh-CN" sz="1600" dirty="0" smtClean="0">
                <a:solidFill>
                  <a:srgbClr val="FFFFFF"/>
                </a:solidFill>
                <a:ea typeface="宋体" panose="02010600030101010101" pitchFamily="2" charset="-122"/>
              </a:rPr>
              <a:t>	</a:t>
            </a:r>
            <a:r>
              <a:rPr lang="en-US" altLang="zh-CN" sz="1600" dirty="0" err="1" smtClean="0">
                <a:solidFill>
                  <a:srgbClr val="FFFFFF"/>
                </a:solidFill>
                <a:latin typeface="Courier New" panose="02070309020205020404" pitchFamily="49" charset="0"/>
                <a:ea typeface="宋体" panose="02010600030101010101" pitchFamily="2" charset="-122"/>
              </a:rPr>
              <a:t>ActionEvent</a:t>
            </a:r>
            <a:endParaRPr lang="en-US" altLang="zh-CN" sz="1600" dirty="0" smtClean="0">
              <a:solidFill>
                <a:srgbClr val="FFFFFF"/>
              </a:solidFill>
              <a:ea typeface="宋体" panose="02010600030101010101" pitchFamily="2" charset="-122"/>
            </a:endParaRPr>
          </a:p>
          <a:p>
            <a:pPr eaLnBrk="0" hangingPunct="0">
              <a:spcBef>
                <a:spcPct val="25000"/>
              </a:spcBef>
              <a:buFontTx/>
              <a:buNone/>
            </a:pPr>
            <a:r>
              <a:rPr lang="zh-CN" altLang="en-US" sz="1600" dirty="0" smtClean="0">
                <a:solidFill>
                  <a:srgbClr val="FFFFFF"/>
                </a:solidFill>
                <a:ea typeface="宋体" panose="02010600030101010101" pitchFamily="2" charset="-122"/>
              </a:rPr>
              <a:t>点击复选框</a:t>
            </a:r>
            <a:r>
              <a:rPr lang="en-US" altLang="zh-CN" sz="1600" dirty="0" smtClean="0">
                <a:solidFill>
                  <a:srgbClr val="FFFFFF"/>
                </a:solidFill>
                <a:ea typeface="宋体" panose="02010600030101010101" pitchFamily="2" charset="-122"/>
              </a:rPr>
              <a:t>	</a:t>
            </a:r>
            <a:r>
              <a:rPr lang="en-US" altLang="zh-CN" sz="1600" dirty="0" err="1" smtClean="0">
                <a:solidFill>
                  <a:srgbClr val="FFFFFF"/>
                </a:solidFill>
                <a:latin typeface="Courier New" panose="02070309020205020404" pitchFamily="49" charset="0"/>
                <a:ea typeface="宋体" panose="02010600030101010101" pitchFamily="2" charset="-122"/>
              </a:rPr>
              <a:t>JCheckBox</a:t>
            </a:r>
            <a:r>
              <a:rPr lang="en-US" altLang="zh-CN" sz="1600" dirty="0" smtClean="0">
                <a:solidFill>
                  <a:srgbClr val="FFFFFF"/>
                </a:solidFill>
                <a:ea typeface="宋体" panose="02010600030101010101" pitchFamily="2" charset="-122"/>
              </a:rPr>
              <a:t>	</a:t>
            </a:r>
            <a:r>
              <a:rPr lang="en-US" altLang="zh-CN" sz="1600" dirty="0" err="1" smtClean="0">
                <a:solidFill>
                  <a:srgbClr val="FFFFFF"/>
                </a:solidFill>
                <a:latin typeface="Courier New" panose="02070309020205020404" pitchFamily="49" charset="0"/>
                <a:ea typeface="宋体" panose="02010600030101010101" pitchFamily="2" charset="-122"/>
              </a:rPr>
              <a:t>ItemEvent</a:t>
            </a:r>
            <a:r>
              <a:rPr lang="en-US" altLang="zh-CN" sz="1600" dirty="0" smtClean="0">
                <a:solidFill>
                  <a:srgbClr val="FFFFFF"/>
                </a:solidFill>
                <a:ea typeface="宋体" panose="02010600030101010101" pitchFamily="2" charset="-122"/>
              </a:rPr>
              <a:t>, </a:t>
            </a:r>
            <a:r>
              <a:rPr lang="en-US" altLang="zh-CN" sz="1600" dirty="0" err="1" smtClean="0">
                <a:solidFill>
                  <a:srgbClr val="FFFFFF"/>
                </a:solidFill>
                <a:latin typeface="Courier New" panose="02070309020205020404" pitchFamily="49" charset="0"/>
                <a:ea typeface="宋体" panose="02010600030101010101" pitchFamily="2" charset="-122"/>
              </a:rPr>
              <a:t>ActionEvent</a:t>
            </a:r>
            <a:endParaRPr lang="en-US" altLang="zh-CN" sz="1600" dirty="0" smtClean="0">
              <a:solidFill>
                <a:srgbClr val="FFFFFF"/>
              </a:solidFill>
              <a:ea typeface="宋体" panose="02010600030101010101" pitchFamily="2" charset="-122"/>
            </a:endParaRPr>
          </a:p>
          <a:p>
            <a:pPr eaLnBrk="0" hangingPunct="0">
              <a:spcBef>
                <a:spcPct val="25000"/>
              </a:spcBef>
              <a:buFontTx/>
              <a:buNone/>
            </a:pPr>
            <a:r>
              <a:rPr lang="zh-CN" altLang="en-US" sz="1600" dirty="0" smtClean="0">
                <a:solidFill>
                  <a:srgbClr val="FFFFFF"/>
                </a:solidFill>
                <a:ea typeface="宋体" panose="02010600030101010101" pitchFamily="2" charset="-122"/>
              </a:rPr>
              <a:t>点击单选按钮</a:t>
            </a:r>
            <a:r>
              <a:rPr lang="en-US" altLang="zh-CN" sz="1600" dirty="0" smtClean="0">
                <a:solidFill>
                  <a:srgbClr val="FFFFFF"/>
                </a:solidFill>
                <a:ea typeface="宋体" panose="02010600030101010101" pitchFamily="2" charset="-122"/>
              </a:rPr>
              <a:t>	</a:t>
            </a:r>
            <a:r>
              <a:rPr lang="en-US" altLang="zh-CN" sz="1600" dirty="0" err="1" smtClean="0">
                <a:solidFill>
                  <a:srgbClr val="FFFFFF"/>
                </a:solidFill>
                <a:latin typeface="Courier New" panose="02070309020205020404" pitchFamily="49" charset="0"/>
                <a:ea typeface="宋体" panose="02010600030101010101" pitchFamily="2" charset="-122"/>
              </a:rPr>
              <a:t>JRadioButton</a:t>
            </a:r>
            <a:r>
              <a:rPr lang="en-US" altLang="zh-CN" sz="1600" dirty="0" smtClean="0">
                <a:solidFill>
                  <a:srgbClr val="FFFFFF"/>
                </a:solidFill>
                <a:ea typeface="宋体" panose="02010600030101010101" pitchFamily="2" charset="-122"/>
              </a:rPr>
              <a:t>	</a:t>
            </a:r>
            <a:r>
              <a:rPr lang="en-US" altLang="zh-CN" sz="1600" dirty="0" err="1" smtClean="0">
                <a:solidFill>
                  <a:srgbClr val="FFFFFF"/>
                </a:solidFill>
                <a:latin typeface="Courier New" panose="02070309020205020404" pitchFamily="49" charset="0"/>
                <a:ea typeface="宋体" panose="02010600030101010101" pitchFamily="2" charset="-122"/>
              </a:rPr>
              <a:t>ItemEvent</a:t>
            </a:r>
            <a:r>
              <a:rPr lang="en-US" altLang="zh-CN" sz="1600" dirty="0" smtClean="0">
                <a:solidFill>
                  <a:srgbClr val="FFFFFF"/>
                </a:solidFill>
                <a:ea typeface="宋体" panose="02010600030101010101" pitchFamily="2" charset="-122"/>
              </a:rPr>
              <a:t>, </a:t>
            </a:r>
            <a:r>
              <a:rPr lang="en-US" altLang="zh-CN" sz="1600" dirty="0" err="1" smtClean="0">
                <a:solidFill>
                  <a:srgbClr val="FFFFFF"/>
                </a:solidFill>
                <a:latin typeface="Courier New" panose="02070309020205020404" pitchFamily="49" charset="0"/>
                <a:ea typeface="宋体" panose="02010600030101010101" pitchFamily="2" charset="-122"/>
              </a:rPr>
              <a:t>ActionEvent</a:t>
            </a:r>
            <a:endParaRPr lang="en-US" altLang="zh-CN" sz="1600" dirty="0" smtClean="0">
              <a:solidFill>
                <a:srgbClr val="FFFFFF"/>
              </a:solidFill>
              <a:ea typeface="宋体" panose="02010600030101010101" pitchFamily="2" charset="-122"/>
            </a:endParaRPr>
          </a:p>
          <a:p>
            <a:pPr eaLnBrk="0" hangingPunct="0">
              <a:spcBef>
                <a:spcPct val="25000"/>
              </a:spcBef>
              <a:buFontTx/>
              <a:buNone/>
            </a:pPr>
            <a:r>
              <a:rPr lang="zh-CN" altLang="en-US" sz="1600" dirty="0" smtClean="0">
                <a:solidFill>
                  <a:srgbClr val="FFFFFF"/>
                </a:solidFill>
                <a:ea typeface="宋体" panose="02010600030101010101" pitchFamily="2" charset="-122"/>
              </a:rPr>
              <a:t>在文本域按回车键</a:t>
            </a:r>
            <a:r>
              <a:rPr lang="en-US" altLang="zh-CN" sz="1600" dirty="0" smtClean="0">
                <a:solidFill>
                  <a:srgbClr val="FFFFFF"/>
                </a:solidFill>
                <a:ea typeface="宋体" panose="02010600030101010101" pitchFamily="2" charset="-122"/>
              </a:rPr>
              <a:t>	</a:t>
            </a:r>
            <a:r>
              <a:rPr lang="en-US" altLang="zh-CN" sz="1600" dirty="0" err="1" smtClean="0">
                <a:solidFill>
                  <a:srgbClr val="FFFFFF"/>
                </a:solidFill>
                <a:latin typeface="Courier New" panose="02070309020205020404" pitchFamily="49" charset="0"/>
                <a:ea typeface="宋体" panose="02010600030101010101" pitchFamily="2" charset="-122"/>
              </a:rPr>
              <a:t>JTextField</a:t>
            </a:r>
            <a:r>
              <a:rPr lang="en-US" altLang="zh-CN" sz="1600" dirty="0" smtClean="0">
                <a:solidFill>
                  <a:srgbClr val="FFFFFF"/>
                </a:solidFill>
                <a:ea typeface="宋体" panose="02010600030101010101" pitchFamily="2" charset="-122"/>
              </a:rPr>
              <a:t>	</a:t>
            </a:r>
            <a:r>
              <a:rPr lang="en-US" altLang="zh-CN" sz="1600" dirty="0" err="1" smtClean="0">
                <a:solidFill>
                  <a:srgbClr val="FFFFFF"/>
                </a:solidFill>
                <a:latin typeface="Courier New" panose="02070309020205020404" pitchFamily="49" charset="0"/>
                <a:ea typeface="宋体" panose="02010600030101010101" pitchFamily="2" charset="-122"/>
              </a:rPr>
              <a:t>ActionEvent</a:t>
            </a:r>
            <a:endParaRPr lang="en-US" altLang="zh-CN" sz="1600" dirty="0" smtClean="0">
              <a:solidFill>
                <a:srgbClr val="FFFFFF"/>
              </a:solidFill>
              <a:ea typeface="宋体" panose="02010600030101010101" pitchFamily="2" charset="-122"/>
            </a:endParaRPr>
          </a:p>
          <a:p>
            <a:pPr eaLnBrk="0" hangingPunct="0">
              <a:spcBef>
                <a:spcPct val="25000"/>
              </a:spcBef>
              <a:buFontTx/>
              <a:buNone/>
            </a:pPr>
            <a:r>
              <a:rPr lang="zh-CN" altLang="en-US" sz="1600" dirty="0" smtClean="0">
                <a:solidFill>
                  <a:srgbClr val="FFFFFF"/>
                </a:solidFill>
                <a:ea typeface="宋体" panose="02010600030101010101" pitchFamily="2" charset="-122"/>
              </a:rPr>
              <a:t>选定一个新项</a:t>
            </a:r>
            <a:r>
              <a:rPr lang="en-US" altLang="zh-CN" sz="1600" dirty="0" smtClean="0">
                <a:solidFill>
                  <a:srgbClr val="FFFFFF"/>
                </a:solidFill>
                <a:ea typeface="宋体" panose="02010600030101010101" pitchFamily="2" charset="-122"/>
              </a:rPr>
              <a:t>	</a:t>
            </a:r>
            <a:r>
              <a:rPr lang="en-US" altLang="zh-CN" sz="1600" dirty="0" err="1" smtClean="0">
                <a:solidFill>
                  <a:srgbClr val="FFFFFF"/>
                </a:solidFill>
                <a:latin typeface="Courier New" panose="02070309020205020404" pitchFamily="49" charset="0"/>
                <a:ea typeface="宋体" panose="02010600030101010101" pitchFamily="2" charset="-122"/>
              </a:rPr>
              <a:t>JComboBox</a:t>
            </a:r>
            <a:r>
              <a:rPr lang="en-US" altLang="zh-CN" sz="1600" dirty="0" smtClean="0">
                <a:solidFill>
                  <a:srgbClr val="FFFFFF"/>
                </a:solidFill>
                <a:ea typeface="宋体" panose="02010600030101010101" pitchFamily="2" charset="-122"/>
              </a:rPr>
              <a:t>	</a:t>
            </a:r>
            <a:r>
              <a:rPr lang="en-US" altLang="zh-CN" sz="1600" dirty="0" err="1" smtClean="0">
                <a:solidFill>
                  <a:srgbClr val="FFFFFF"/>
                </a:solidFill>
                <a:latin typeface="Courier New" panose="02070309020205020404" pitchFamily="49" charset="0"/>
                <a:ea typeface="宋体" panose="02010600030101010101" pitchFamily="2" charset="-122"/>
              </a:rPr>
              <a:t>ItemEvent</a:t>
            </a:r>
            <a:r>
              <a:rPr lang="en-US" altLang="zh-CN" sz="1600" dirty="0" smtClean="0">
                <a:solidFill>
                  <a:srgbClr val="FFFFFF"/>
                </a:solidFill>
                <a:ea typeface="宋体" panose="02010600030101010101" pitchFamily="2" charset="-122"/>
              </a:rPr>
              <a:t>, </a:t>
            </a:r>
            <a:r>
              <a:rPr lang="en-US" altLang="zh-CN" sz="1600" dirty="0" err="1" smtClean="0">
                <a:solidFill>
                  <a:srgbClr val="FFFFFF"/>
                </a:solidFill>
                <a:latin typeface="Courier New" panose="02070309020205020404" pitchFamily="49" charset="0"/>
                <a:ea typeface="宋体" panose="02010600030101010101" pitchFamily="2" charset="-122"/>
              </a:rPr>
              <a:t>ActionEvent</a:t>
            </a:r>
            <a:endParaRPr lang="en-US" altLang="zh-CN" sz="1600" dirty="0" smtClean="0">
              <a:solidFill>
                <a:srgbClr val="FFFFFF"/>
              </a:solidFill>
              <a:latin typeface="Courier New" panose="02070309020205020404" pitchFamily="49" charset="0"/>
              <a:ea typeface="宋体" panose="02010600030101010101" pitchFamily="2" charset="-122"/>
            </a:endParaRPr>
          </a:p>
          <a:p>
            <a:pPr eaLnBrk="0" hangingPunct="0">
              <a:spcBef>
                <a:spcPct val="25000"/>
              </a:spcBef>
              <a:buFontTx/>
              <a:buNone/>
            </a:pPr>
            <a:r>
              <a:rPr lang="zh-CN" altLang="en-US" sz="1600" dirty="0" smtClean="0">
                <a:solidFill>
                  <a:srgbClr val="FFFFFF"/>
                </a:solidFill>
                <a:ea typeface="宋体" panose="02010600030101010101" pitchFamily="2" charset="-122"/>
              </a:rPr>
              <a:t>窗口打开、关闭等</a:t>
            </a:r>
            <a:r>
              <a:rPr lang="en-US" altLang="zh-CN" sz="1600" dirty="0" smtClean="0">
                <a:solidFill>
                  <a:srgbClr val="FFFFFF"/>
                </a:solidFill>
                <a:ea typeface="宋体" panose="02010600030101010101" pitchFamily="2" charset="-122"/>
              </a:rPr>
              <a:t>	</a:t>
            </a:r>
            <a:r>
              <a:rPr lang="en-US" altLang="zh-CN" sz="1600" dirty="0" smtClean="0">
                <a:solidFill>
                  <a:srgbClr val="FFFFFF"/>
                </a:solidFill>
                <a:latin typeface="Courier New" panose="02070309020205020404" pitchFamily="49" charset="0"/>
                <a:ea typeface="宋体" panose="02010600030101010101" pitchFamily="2" charset="-122"/>
              </a:rPr>
              <a:t>Window</a:t>
            </a:r>
            <a:r>
              <a:rPr lang="en-US" altLang="zh-CN" sz="1600" dirty="0" smtClean="0">
                <a:solidFill>
                  <a:srgbClr val="FFFFFF"/>
                </a:solidFill>
                <a:ea typeface="宋体" panose="02010600030101010101" pitchFamily="2" charset="-122"/>
              </a:rPr>
              <a:t>	</a:t>
            </a:r>
            <a:r>
              <a:rPr lang="en-US" altLang="zh-CN" sz="1600" dirty="0" err="1" smtClean="0">
                <a:solidFill>
                  <a:srgbClr val="FFFFFF"/>
                </a:solidFill>
                <a:latin typeface="Courier New" panose="02070309020205020404" pitchFamily="49" charset="0"/>
                <a:ea typeface="宋体" panose="02010600030101010101" pitchFamily="2" charset="-122"/>
              </a:rPr>
              <a:t>WindowEvent</a:t>
            </a:r>
            <a:r>
              <a:rPr lang="en-US" altLang="zh-CN" sz="1600" dirty="0" smtClean="0">
                <a:solidFill>
                  <a:srgbClr val="FFFFFF"/>
                </a:solidFill>
                <a:latin typeface="Courier New" panose="02070309020205020404" pitchFamily="49" charset="0"/>
                <a:ea typeface="宋体" panose="02010600030101010101" pitchFamily="2" charset="-122"/>
              </a:rPr>
              <a:t> </a:t>
            </a:r>
          </a:p>
          <a:p>
            <a:pPr eaLnBrk="0" hangingPunct="0">
              <a:spcBef>
                <a:spcPct val="25000"/>
              </a:spcBef>
              <a:buFontTx/>
              <a:buNone/>
            </a:pPr>
            <a:r>
              <a:rPr lang="zh-CN" altLang="en-US" sz="1600" dirty="0" smtClean="0">
                <a:solidFill>
                  <a:srgbClr val="FFFFFF"/>
                </a:solidFill>
                <a:ea typeface="宋体" panose="02010600030101010101" pitchFamily="2" charset="-122"/>
              </a:rPr>
              <a:t>鼠标按住、释放等</a:t>
            </a:r>
            <a:r>
              <a:rPr lang="en-US" altLang="zh-CN" sz="1600" dirty="0" smtClean="0">
                <a:solidFill>
                  <a:srgbClr val="FFFFFF"/>
                </a:solidFill>
                <a:ea typeface="宋体" panose="02010600030101010101" pitchFamily="2" charset="-122"/>
              </a:rPr>
              <a:t>	</a:t>
            </a:r>
            <a:r>
              <a:rPr lang="en-US" altLang="zh-CN" sz="1600" dirty="0" smtClean="0">
                <a:solidFill>
                  <a:srgbClr val="FFFFFF"/>
                </a:solidFill>
                <a:latin typeface="Courier New" panose="02070309020205020404" pitchFamily="49" charset="0"/>
                <a:ea typeface="宋体" panose="02010600030101010101" pitchFamily="2" charset="-122"/>
              </a:rPr>
              <a:t>Component</a:t>
            </a:r>
            <a:r>
              <a:rPr lang="en-US" altLang="zh-CN" sz="1600" dirty="0" smtClean="0">
                <a:solidFill>
                  <a:srgbClr val="FFFFFF"/>
                </a:solidFill>
                <a:ea typeface="宋体" panose="02010600030101010101" pitchFamily="2" charset="-122"/>
              </a:rPr>
              <a:t>	</a:t>
            </a:r>
            <a:r>
              <a:rPr lang="en-US" altLang="zh-CN" sz="1600" dirty="0" err="1" smtClean="0">
                <a:solidFill>
                  <a:srgbClr val="FFFFFF"/>
                </a:solidFill>
                <a:latin typeface="Courier New" panose="02070309020205020404" pitchFamily="49" charset="0"/>
                <a:ea typeface="宋体" panose="02010600030101010101" pitchFamily="2" charset="-122"/>
              </a:rPr>
              <a:t>MouseEvent</a:t>
            </a:r>
            <a:r>
              <a:rPr lang="en-US" altLang="zh-CN" sz="1600" dirty="0" smtClean="0">
                <a:solidFill>
                  <a:srgbClr val="FFFFFF"/>
                </a:solidFill>
                <a:latin typeface="Courier New" panose="02070309020205020404" pitchFamily="49" charset="0"/>
                <a:ea typeface="宋体" panose="02010600030101010101" pitchFamily="2" charset="-122"/>
              </a:rPr>
              <a:t> </a:t>
            </a:r>
          </a:p>
          <a:p>
            <a:pPr eaLnBrk="0" hangingPunct="0">
              <a:spcBef>
                <a:spcPct val="25000"/>
              </a:spcBef>
              <a:buFontTx/>
              <a:buNone/>
            </a:pPr>
            <a:r>
              <a:rPr lang="zh-CN" altLang="en-US" sz="1600" dirty="0" smtClean="0">
                <a:solidFill>
                  <a:srgbClr val="FFFFFF"/>
                </a:solidFill>
                <a:ea typeface="宋体" panose="02010600030101010101" pitchFamily="2" charset="-122"/>
              </a:rPr>
              <a:t>键盘释放、按下等</a:t>
            </a:r>
            <a:r>
              <a:rPr lang="en-US" altLang="zh-CN" sz="1600" dirty="0" smtClean="0">
                <a:solidFill>
                  <a:srgbClr val="FFFFFF"/>
                </a:solidFill>
                <a:ea typeface="宋体" panose="02010600030101010101" pitchFamily="2" charset="-122"/>
              </a:rPr>
              <a:t> 	</a:t>
            </a:r>
            <a:r>
              <a:rPr lang="en-US" altLang="zh-CN" sz="1600" dirty="0" smtClean="0">
                <a:solidFill>
                  <a:srgbClr val="FFFFFF"/>
                </a:solidFill>
                <a:latin typeface="Courier New" panose="02070309020205020404" pitchFamily="49" charset="0"/>
                <a:ea typeface="宋体" panose="02010600030101010101" pitchFamily="2" charset="-122"/>
              </a:rPr>
              <a:t>Component</a:t>
            </a:r>
            <a:r>
              <a:rPr lang="en-US" altLang="zh-CN" sz="1600" dirty="0" smtClean="0">
                <a:solidFill>
                  <a:srgbClr val="FFFFFF"/>
                </a:solidFill>
                <a:ea typeface="宋体" panose="02010600030101010101" pitchFamily="2" charset="-122"/>
              </a:rPr>
              <a:t>	</a:t>
            </a:r>
            <a:r>
              <a:rPr lang="en-US" altLang="zh-CN" sz="1600" dirty="0" err="1" smtClean="0">
                <a:solidFill>
                  <a:srgbClr val="FFFFFF"/>
                </a:solidFill>
                <a:latin typeface="Courier New" panose="02070309020205020404" pitchFamily="49" charset="0"/>
                <a:ea typeface="宋体" panose="02010600030101010101" pitchFamily="2" charset="-122"/>
              </a:rPr>
              <a:t>KeyEvent</a:t>
            </a:r>
            <a:r>
              <a:rPr lang="en-US" altLang="zh-CN" sz="1600" dirty="0" smtClean="0">
                <a:solidFill>
                  <a:srgbClr val="FFFFFF"/>
                </a:solidFill>
                <a:latin typeface="Courier New" panose="02070309020205020404" pitchFamily="49" charset="0"/>
                <a:ea typeface="宋体" panose="02010600030101010101" pitchFamily="2" charset="-122"/>
              </a:rPr>
              <a:t> </a:t>
            </a:r>
            <a:endParaRPr lang="en-US" altLang="zh-CN" sz="1600" dirty="0" smtClean="0">
              <a:solidFill>
                <a:srgbClr val="FFFFFF"/>
              </a:solidFill>
              <a:ea typeface="宋体" panose="02010600030101010101" pitchFamily="2" charset="-122"/>
            </a:endParaRPr>
          </a:p>
          <a:p>
            <a:pPr eaLnBrk="0" hangingPunct="0">
              <a:spcBef>
                <a:spcPct val="25000"/>
              </a:spcBef>
              <a:buFontTx/>
              <a:buNone/>
            </a:pPr>
            <a:endParaRPr lang="en-US" altLang="zh-CN" sz="1600" dirty="0" smtClean="0">
              <a:solidFill>
                <a:srgbClr val="FFFFFF"/>
              </a:solidFill>
              <a:ea typeface="宋体" panose="02010600030101010101" pitchFamily="2" charset="-122"/>
            </a:endParaRPr>
          </a:p>
        </p:txBody>
      </p:sp>
      <p:sp>
        <p:nvSpPr>
          <p:cNvPr id="8" name="Text Box 3"/>
          <p:cNvSpPr txBox="1">
            <a:spLocks noChangeArrowheads="1"/>
          </p:cNvSpPr>
          <p:nvPr/>
        </p:nvSpPr>
        <p:spPr bwMode="auto">
          <a:xfrm>
            <a:off x="381000" y="1524000"/>
            <a:ext cx="8915400" cy="378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3719513" algn="l"/>
                <a:tab pos="6110288" algn="l"/>
              </a:tabLst>
              <a:defRPr sz="2400">
                <a:solidFill>
                  <a:schemeClr val="tx1"/>
                </a:solidFill>
                <a:latin typeface="Times New Roman" panose="02020603050405020304" pitchFamily="18" charset="0"/>
              </a:defRPr>
            </a:lvl1pPr>
            <a:lvl2pPr marL="742950" indent="-285750">
              <a:tabLst>
                <a:tab pos="3719513" algn="l"/>
                <a:tab pos="6110288" algn="l"/>
              </a:tabLst>
              <a:defRPr sz="2400">
                <a:solidFill>
                  <a:schemeClr val="tx1"/>
                </a:solidFill>
                <a:latin typeface="Times New Roman" panose="02020603050405020304" pitchFamily="18" charset="0"/>
              </a:defRPr>
            </a:lvl2pPr>
            <a:lvl3pPr marL="1143000" indent="-228600">
              <a:tabLst>
                <a:tab pos="3719513" algn="l"/>
                <a:tab pos="6110288" algn="l"/>
              </a:tabLst>
              <a:defRPr sz="2400">
                <a:solidFill>
                  <a:schemeClr val="tx1"/>
                </a:solidFill>
                <a:latin typeface="Times New Roman" panose="02020603050405020304" pitchFamily="18" charset="0"/>
              </a:defRPr>
            </a:lvl3pPr>
            <a:lvl4pPr marL="1600200" indent="-228600">
              <a:tabLst>
                <a:tab pos="3719513" algn="l"/>
                <a:tab pos="6110288" algn="l"/>
              </a:tabLst>
              <a:defRPr sz="2400">
                <a:solidFill>
                  <a:schemeClr val="tx1"/>
                </a:solidFill>
                <a:latin typeface="Times New Roman" panose="02020603050405020304" pitchFamily="18" charset="0"/>
              </a:defRPr>
            </a:lvl4pPr>
            <a:lvl5pPr marL="2057400" indent="-228600">
              <a:tabLst>
                <a:tab pos="3719513" algn="l"/>
                <a:tab pos="6110288"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3719513" algn="l"/>
                <a:tab pos="6110288"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3719513" algn="l"/>
                <a:tab pos="6110288"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3719513" algn="l"/>
                <a:tab pos="6110288"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3719513" algn="l"/>
                <a:tab pos="6110288" algn="l"/>
              </a:tabLst>
              <a:defRPr sz="2400">
                <a:solidFill>
                  <a:schemeClr val="tx1"/>
                </a:solidFill>
                <a:latin typeface="Times New Roman" panose="02020603050405020304" pitchFamily="18" charset="0"/>
              </a:defRPr>
            </a:lvl9pPr>
          </a:lstStyle>
          <a:p>
            <a:pPr>
              <a:spcBef>
                <a:spcPct val="50000"/>
              </a:spcBef>
              <a:buNone/>
            </a:pPr>
            <a:r>
              <a:rPr lang="en-US" altLang="zh-CN" sz="1600" b="1" dirty="0">
                <a:ea typeface="宋体" panose="02010600030101010101" pitchFamily="2" charset="-122"/>
              </a:rPr>
              <a:t>		</a:t>
            </a:r>
            <a:br>
              <a:rPr lang="en-US" altLang="zh-CN" sz="1600" b="1" dirty="0">
                <a:ea typeface="宋体" panose="02010600030101010101" pitchFamily="2" charset="-122"/>
              </a:rPr>
            </a:br>
            <a:r>
              <a:rPr lang="zh-CN" altLang="en-US" sz="1600" b="1" dirty="0">
                <a:ea typeface="宋体" panose="02010600030101010101" pitchFamily="2" charset="-122"/>
              </a:rPr>
              <a:t>用户动作</a:t>
            </a:r>
            <a:r>
              <a:rPr lang="en-US" altLang="zh-CN" sz="1600" b="1" dirty="0">
                <a:ea typeface="宋体" panose="02010600030101010101" pitchFamily="2" charset="-122"/>
              </a:rPr>
              <a:t>	</a:t>
            </a:r>
            <a:r>
              <a:rPr lang="zh-CN" altLang="en-US" sz="1600" b="1" dirty="0">
                <a:ea typeface="宋体" panose="02010600030101010101" pitchFamily="2" charset="-122"/>
              </a:rPr>
              <a:t>源对象</a:t>
            </a:r>
            <a:r>
              <a:rPr lang="en-US" altLang="zh-CN" sz="1600" b="1" dirty="0">
                <a:ea typeface="宋体" panose="02010600030101010101" pitchFamily="2" charset="-122"/>
              </a:rPr>
              <a:t>	</a:t>
            </a:r>
            <a:r>
              <a:rPr lang="zh-CN" altLang="en-US" sz="1600" b="1" dirty="0">
                <a:ea typeface="宋体" panose="02010600030101010101" pitchFamily="2" charset="-122"/>
              </a:rPr>
              <a:t>触发的事件类型</a:t>
            </a:r>
            <a:endParaRPr lang="en-US" altLang="zh-CN" sz="1600" b="1" dirty="0">
              <a:ea typeface="宋体" panose="02010600030101010101" pitchFamily="2" charset="-122"/>
            </a:endParaRPr>
          </a:p>
          <a:p>
            <a:pPr>
              <a:spcBef>
                <a:spcPct val="50000"/>
              </a:spcBef>
            </a:pPr>
            <a:endParaRPr lang="en-US" altLang="zh-CN" sz="1600" dirty="0">
              <a:ea typeface="宋体" panose="02010600030101010101" pitchFamily="2" charset="-122"/>
            </a:endParaRPr>
          </a:p>
          <a:p>
            <a:pPr>
              <a:spcBef>
                <a:spcPct val="50000"/>
              </a:spcBef>
              <a:buNone/>
            </a:pPr>
            <a:r>
              <a:rPr lang="zh-CN" altLang="en-US" sz="1600" dirty="0">
                <a:ea typeface="宋体" panose="02010600030101010101" pitchFamily="2" charset="-122"/>
              </a:rPr>
              <a:t>点击按钮</a:t>
            </a:r>
            <a:r>
              <a:rPr lang="en-US" altLang="zh-CN" sz="1600" dirty="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JButton</a:t>
            </a:r>
            <a:r>
              <a:rPr lang="en-US" altLang="zh-CN" sz="1600" dirty="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ActionEvent</a:t>
            </a:r>
            <a:endParaRPr lang="en-US" altLang="zh-CN" sz="1600" dirty="0">
              <a:ea typeface="宋体" panose="02010600030101010101" pitchFamily="2" charset="-122"/>
            </a:endParaRPr>
          </a:p>
          <a:p>
            <a:pPr>
              <a:spcBef>
                <a:spcPct val="25000"/>
              </a:spcBef>
              <a:buNone/>
            </a:pPr>
            <a:r>
              <a:rPr lang="zh-CN" altLang="en-US" sz="1600" dirty="0">
                <a:ea typeface="宋体" panose="02010600030101010101" pitchFamily="2" charset="-122"/>
              </a:rPr>
              <a:t>点击复选框</a:t>
            </a:r>
            <a:r>
              <a:rPr lang="en-US" altLang="zh-CN" sz="1600" dirty="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JCheckBox</a:t>
            </a:r>
            <a:r>
              <a:rPr lang="en-US" altLang="zh-CN" sz="1600" dirty="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ItemEvent</a:t>
            </a:r>
            <a:r>
              <a:rPr lang="en-US" altLang="zh-CN" sz="1600" dirty="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ActionEvent</a:t>
            </a:r>
            <a:endParaRPr lang="en-US" altLang="zh-CN" sz="1600" dirty="0">
              <a:ea typeface="宋体" panose="02010600030101010101" pitchFamily="2" charset="-122"/>
            </a:endParaRPr>
          </a:p>
          <a:p>
            <a:pPr>
              <a:spcBef>
                <a:spcPct val="25000"/>
              </a:spcBef>
              <a:buNone/>
            </a:pPr>
            <a:r>
              <a:rPr lang="zh-CN" altLang="en-US" sz="1600" dirty="0">
                <a:ea typeface="宋体" panose="02010600030101010101" pitchFamily="2" charset="-122"/>
              </a:rPr>
              <a:t>点击单选按钮</a:t>
            </a:r>
            <a:r>
              <a:rPr lang="en-US" altLang="zh-CN" sz="1600" dirty="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JRadioButton</a:t>
            </a:r>
            <a:r>
              <a:rPr lang="en-US" altLang="zh-CN" sz="1600" dirty="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ItemEvent</a:t>
            </a:r>
            <a:r>
              <a:rPr lang="en-US" altLang="zh-CN" sz="1600" dirty="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ActionEvent</a:t>
            </a:r>
            <a:endParaRPr lang="en-US" altLang="zh-CN" sz="1600" dirty="0">
              <a:ea typeface="宋体" panose="02010600030101010101" pitchFamily="2" charset="-122"/>
            </a:endParaRPr>
          </a:p>
          <a:p>
            <a:pPr>
              <a:spcBef>
                <a:spcPct val="25000"/>
              </a:spcBef>
              <a:buNone/>
            </a:pPr>
            <a:r>
              <a:rPr lang="zh-CN" altLang="en-US" sz="1600" dirty="0">
                <a:ea typeface="宋体" panose="02010600030101010101" pitchFamily="2" charset="-122"/>
              </a:rPr>
              <a:t>在文本域按回车键</a:t>
            </a:r>
            <a:r>
              <a:rPr lang="en-US" altLang="zh-CN" sz="1600" dirty="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JTextField</a:t>
            </a:r>
            <a:r>
              <a:rPr lang="en-US" altLang="zh-CN" sz="1600" dirty="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ActionEvent</a:t>
            </a:r>
            <a:endParaRPr lang="en-US" altLang="zh-CN" sz="1600" dirty="0">
              <a:ea typeface="宋体" panose="02010600030101010101" pitchFamily="2" charset="-122"/>
            </a:endParaRPr>
          </a:p>
          <a:p>
            <a:pPr>
              <a:spcBef>
                <a:spcPct val="25000"/>
              </a:spcBef>
              <a:buNone/>
            </a:pPr>
            <a:r>
              <a:rPr lang="zh-CN" altLang="en-US" sz="1600" dirty="0">
                <a:ea typeface="宋体" panose="02010600030101010101" pitchFamily="2" charset="-122"/>
              </a:rPr>
              <a:t>选定一个新项</a:t>
            </a:r>
            <a:r>
              <a:rPr lang="en-US" altLang="zh-CN" sz="1600" dirty="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JComboBox</a:t>
            </a:r>
            <a:r>
              <a:rPr lang="en-US" altLang="zh-CN" sz="1600" dirty="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ItemEvent</a:t>
            </a:r>
            <a:r>
              <a:rPr lang="en-US" altLang="zh-CN" sz="1600" dirty="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ActionEvent</a:t>
            </a:r>
            <a:endParaRPr lang="en-US" altLang="zh-CN" sz="1600" dirty="0">
              <a:latin typeface="Courier New" panose="02070309020205020404" pitchFamily="49" charset="0"/>
              <a:ea typeface="宋体" panose="02010600030101010101" pitchFamily="2" charset="-122"/>
            </a:endParaRPr>
          </a:p>
          <a:p>
            <a:pPr>
              <a:spcBef>
                <a:spcPct val="25000"/>
              </a:spcBef>
              <a:buNone/>
            </a:pPr>
            <a:r>
              <a:rPr lang="zh-CN" altLang="en-US" sz="1600" dirty="0">
                <a:ea typeface="宋体" panose="02010600030101010101" pitchFamily="2" charset="-122"/>
              </a:rPr>
              <a:t>窗口打开、关闭等</a:t>
            </a:r>
            <a:r>
              <a:rPr lang="en-US" altLang="zh-CN" sz="1600" dirty="0">
                <a:ea typeface="宋体" panose="02010600030101010101" pitchFamily="2" charset="-122"/>
              </a:rPr>
              <a:t>	</a:t>
            </a:r>
            <a:r>
              <a:rPr lang="en-US" altLang="zh-CN" sz="1600" dirty="0">
                <a:latin typeface="Courier New" panose="02070309020205020404" pitchFamily="49" charset="0"/>
                <a:ea typeface="宋体" panose="02010600030101010101" pitchFamily="2" charset="-122"/>
              </a:rPr>
              <a:t>Window</a:t>
            </a:r>
            <a:r>
              <a:rPr lang="en-US" altLang="zh-CN" sz="1600" dirty="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WindowEvent</a:t>
            </a:r>
            <a:r>
              <a:rPr lang="en-US" altLang="zh-CN" sz="1600" dirty="0">
                <a:latin typeface="Courier New" panose="02070309020205020404" pitchFamily="49" charset="0"/>
                <a:ea typeface="宋体" panose="02010600030101010101" pitchFamily="2" charset="-122"/>
              </a:rPr>
              <a:t> </a:t>
            </a:r>
          </a:p>
          <a:p>
            <a:pPr>
              <a:spcBef>
                <a:spcPct val="25000"/>
              </a:spcBef>
              <a:buNone/>
            </a:pPr>
            <a:r>
              <a:rPr lang="zh-CN" altLang="en-US" sz="1600" dirty="0">
                <a:ea typeface="宋体" panose="02010600030101010101" pitchFamily="2" charset="-122"/>
              </a:rPr>
              <a:t>鼠标按住、释放等</a:t>
            </a:r>
            <a:r>
              <a:rPr lang="en-US" altLang="zh-CN" sz="1600" dirty="0">
                <a:ea typeface="宋体" panose="02010600030101010101" pitchFamily="2" charset="-122"/>
              </a:rPr>
              <a:t>	</a:t>
            </a:r>
            <a:r>
              <a:rPr lang="en-US" altLang="zh-CN" sz="1600" dirty="0">
                <a:latin typeface="Courier New" panose="02070309020205020404" pitchFamily="49" charset="0"/>
                <a:ea typeface="宋体" panose="02010600030101010101" pitchFamily="2" charset="-122"/>
              </a:rPr>
              <a:t>Component</a:t>
            </a:r>
            <a:r>
              <a:rPr lang="en-US" altLang="zh-CN" sz="1600" dirty="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MouseEvent</a:t>
            </a:r>
            <a:r>
              <a:rPr lang="en-US" altLang="zh-CN" sz="1600" dirty="0">
                <a:latin typeface="Courier New" panose="02070309020205020404" pitchFamily="49" charset="0"/>
                <a:ea typeface="宋体" panose="02010600030101010101" pitchFamily="2" charset="-122"/>
              </a:rPr>
              <a:t> </a:t>
            </a:r>
          </a:p>
          <a:p>
            <a:pPr>
              <a:spcBef>
                <a:spcPct val="25000"/>
              </a:spcBef>
              <a:buNone/>
            </a:pPr>
            <a:r>
              <a:rPr lang="zh-CN" altLang="en-US" sz="1600" dirty="0">
                <a:ea typeface="宋体" panose="02010600030101010101" pitchFamily="2" charset="-122"/>
              </a:rPr>
              <a:t>键盘释放、按下等</a:t>
            </a:r>
            <a:r>
              <a:rPr lang="en-US" altLang="zh-CN" sz="1600" dirty="0">
                <a:ea typeface="宋体" panose="02010600030101010101" pitchFamily="2" charset="-122"/>
              </a:rPr>
              <a:t> 	</a:t>
            </a:r>
            <a:r>
              <a:rPr lang="en-US" altLang="zh-CN" sz="1600" dirty="0">
                <a:latin typeface="Courier New" panose="02070309020205020404" pitchFamily="49" charset="0"/>
                <a:ea typeface="宋体" panose="02010600030101010101" pitchFamily="2" charset="-122"/>
              </a:rPr>
              <a:t>Component</a:t>
            </a:r>
            <a:r>
              <a:rPr lang="en-US" altLang="zh-CN" sz="1600" dirty="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KeyEvent</a:t>
            </a:r>
            <a:r>
              <a:rPr lang="en-US" altLang="zh-CN" sz="1600" dirty="0">
                <a:latin typeface="Courier New" panose="02070309020205020404" pitchFamily="49" charset="0"/>
                <a:ea typeface="宋体" panose="02010600030101010101" pitchFamily="2" charset="-122"/>
              </a:rPr>
              <a:t> </a:t>
            </a:r>
            <a:endParaRPr lang="en-US" altLang="zh-CN" sz="1600" dirty="0">
              <a:ea typeface="宋体" panose="02010600030101010101" pitchFamily="2" charset="-122"/>
            </a:endParaRPr>
          </a:p>
          <a:p>
            <a:pPr>
              <a:spcBef>
                <a:spcPct val="25000"/>
              </a:spcBef>
            </a:pPr>
            <a:endParaRPr lang="en-US" altLang="zh-CN" sz="1600" dirty="0">
              <a:ea typeface="宋体" panose="02010600030101010101" pitchFamily="2" charset="-122"/>
            </a:endParaRPr>
          </a:p>
        </p:txBody>
      </p:sp>
    </p:spTree>
    <p:extLst>
      <p:ext uri="{BB962C8B-B14F-4D97-AF65-F5344CB8AC3E}">
        <p14:creationId xmlns:p14="http://schemas.microsoft.com/office/powerpoint/2010/main" val="22415600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事件的类型</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56</a:t>
            </a:fld>
            <a:endParaRPr lang="en-US" altLang="zh-CN" dirty="0"/>
          </a:p>
        </p:txBody>
      </p:sp>
      <p:sp>
        <p:nvSpPr>
          <p:cNvPr id="8" name="Text Box 3"/>
          <p:cNvSpPr txBox="1">
            <a:spLocks noChangeArrowheads="1"/>
          </p:cNvSpPr>
          <p:nvPr/>
        </p:nvSpPr>
        <p:spPr bwMode="auto">
          <a:xfrm>
            <a:off x="228600" y="1066800"/>
            <a:ext cx="8763000" cy="544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000250" algn="l"/>
                <a:tab pos="4457700" algn="l"/>
              </a:tabLst>
              <a:defRPr sz="2400">
                <a:solidFill>
                  <a:schemeClr val="tx1"/>
                </a:solidFill>
                <a:latin typeface="Times New Roman" panose="02020603050405020304" pitchFamily="18" charset="0"/>
              </a:defRPr>
            </a:lvl1pPr>
            <a:lvl2pPr marL="742950" indent="-285750">
              <a:tabLst>
                <a:tab pos="2000250" algn="l"/>
                <a:tab pos="4457700" algn="l"/>
              </a:tabLst>
              <a:defRPr sz="2400">
                <a:solidFill>
                  <a:schemeClr val="tx1"/>
                </a:solidFill>
                <a:latin typeface="Times New Roman" panose="02020603050405020304" pitchFamily="18" charset="0"/>
              </a:defRPr>
            </a:lvl2pPr>
            <a:lvl3pPr marL="1143000" indent="-228600">
              <a:tabLst>
                <a:tab pos="2000250" algn="l"/>
                <a:tab pos="4457700" algn="l"/>
              </a:tabLst>
              <a:defRPr sz="2400">
                <a:solidFill>
                  <a:schemeClr val="tx1"/>
                </a:solidFill>
                <a:latin typeface="Times New Roman" panose="02020603050405020304" pitchFamily="18" charset="0"/>
              </a:defRPr>
            </a:lvl3pPr>
            <a:lvl4pPr marL="1600200" indent="-228600">
              <a:tabLst>
                <a:tab pos="2000250" algn="l"/>
                <a:tab pos="4457700" algn="l"/>
              </a:tabLst>
              <a:defRPr sz="2400">
                <a:solidFill>
                  <a:schemeClr val="tx1"/>
                </a:solidFill>
                <a:latin typeface="Times New Roman" panose="02020603050405020304" pitchFamily="18" charset="0"/>
              </a:defRPr>
            </a:lvl4pPr>
            <a:lvl5pPr marL="2057400" indent="-228600">
              <a:tabLst>
                <a:tab pos="2000250" algn="l"/>
                <a:tab pos="44577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2000250" algn="l"/>
                <a:tab pos="44577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2000250" algn="l"/>
                <a:tab pos="44577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2000250" algn="l"/>
                <a:tab pos="44577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2000250" algn="l"/>
                <a:tab pos="4457700" algn="l"/>
              </a:tabLst>
              <a:defRPr sz="2400">
                <a:solidFill>
                  <a:schemeClr val="tx1"/>
                </a:solidFill>
                <a:latin typeface="Times New Roman" panose="02020603050405020304" pitchFamily="18" charset="0"/>
              </a:defRPr>
            </a:lvl9pPr>
          </a:lstStyle>
          <a:p>
            <a:r>
              <a:rPr lang="zh-CN" altLang="en-US" sz="2000" b="1" dirty="0">
                <a:ea typeface="宋体" panose="02010600030101010101" pitchFamily="2" charset="-122"/>
              </a:rPr>
              <a:t>事件类</a:t>
            </a:r>
            <a:r>
              <a:rPr lang="en-US" altLang="zh-CN" sz="2000" b="1" dirty="0">
                <a:ea typeface="宋体" panose="02010600030101010101" pitchFamily="2" charset="-122"/>
              </a:rPr>
              <a:t>(</a:t>
            </a:r>
            <a:r>
              <a:rPr lang="zh-CN" altLang="en-US" sz="2000" b="1" dirty="0">
                <a:ea typeface="宋体" panose="02010600030101010101" pitchFamily="2" charset="-122"/>
              </a:rPr>
              <a:t>处理器</a:t>
            </a:r>
            <a:r>
              <a:rPr lang="en-US" altLang="zh-CN" sz="2000" b="1" dirty="0">
                <a:ea typeface="宋体" panose="02010600030101010101" pitchFamily="2" charset="-122"/>
              </a:rPr>
              <a:t>)	</a:t>
            </a:r>
            <a:r>
              <a:rPr lang="zh-CN" altLang="en-US" sz="2000" b="1" dirty="0">
                <a:ea typeface="宋体" panose="02010600030101010101" pitchFamily="2" charset="-122"/>
              </a:rPr>
              <a:t>监听器接口</a:t>
            </a:r>
            <a:r>
              <a:rPr lang="en-US" altLang="zh-CN" sz="2000" b="1" dirty="0">
                <a:ea typeface="宋体" panose="02010600030101010101" pitchFamily="2" charset="-122"/>
              </a:rPr>
              <a:t>	</a:t>
            </a:r>
            <a:r>
              <a:rPr lang="zh-CN" altLang="en-US" sz="2000" b="1" dirty="0">
                <a:ea typeface="宋体" panose="02010600030101010101" pitchFamily="2" charset="-122"/>
              </a:rPr>
              <a:t>监听器方法</a:t>
            </a:r>
            <a:r>
              <a:rPr lang="en-US" altLang="zh-CN" sz="2000" b="1" dirty="0">
                <a:ea typeface="宋体" panose="02010600030101010101" pitchFamily="2" charset="-122"/>
              </a:rPr>
              <a:t>(Handlers)</a:t>
            </a:r>
            <a:br>
              <a:rPr lang="en-US" altLang="zh-CN" sz="2000" b="1" dirty="0">
                <a:ea typeface="宋体" panose="02010600030101010101" pitchFamily="2" charset="-122"/>
              </a:rPr>
            </a:br>
            <a:r>
              <a:rPr lang="en-US" altLang="zh-CN" sz="1600" dirty="0" err="1">
                <a:latin typeface="Courier New" panose="02070309020205020404" pitchFamily="49" charset="0"/>
                <a:ea typeface="宋体" panose="02010600030101010101" pitchFamily="2" charset="-122"/>
              </a:rPr>
              <a:t>ActionEvent</a:t>
            </a:r>
            <a:r>
              <a:rPr lang="en-US" altLang="zh-CN" sz="1600" dirty="0">
                <a:latin typeface="Courier New" panose="02070309020205020404" pitchFamily="49" charset="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ActionListener</a:t>
            </a:r>
            <a:r>
              <a:rPr lang="en-US" altLang="zh-CN" sz="1600" dirty="0">
                <a:latin typeface="Courier New" panose="02070309020205020404" pitchFamily="49" charset="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actionPerformed</a:t>
            </a:r>
            <a:r>
              <a:rPr lang="en-US" altLang="zh-CN" sz="1600" dirty="0">
                <a:latin typeface="Courier New" panose="02070309020205020404" pitchFamily="49" charset="0"/>
                <a:ea typeface="宋体" panose="02010600030101010101" pitchFamily="2" charset="-122"/>
              </a:rPr>
              <a:t>(</a:t>
            </a:r>
            <a:r>
              <a:rPr lang="en-US" altLang="zh-CN" sz="1600" dirty="0" err="1">
                <a:latin typeface="Courier New" panose="02070309020205020404" pitchFamily="49" charset="0"/>
                <a:ea typeface="宋体" panose="02010600030101010101" pitchFamily="2" charset="-122"/>
              </a:rPr>
              <a:t>ActionEvent</a:t>
            </a:r>
            <a:r>
              <a:rPr lang="en-US" altLang="zh-CN" sz="1600" dirty="0">
                <a:latin typeface="Courier New" panose="02070309020205020404" pitchFamily="49" charset="0"/>
                <a:ea typeface="宋体" panose="02010600030101010101" pitchFamily="2" charset="-122"/>
              </a:rPr>
              <a:t>)</a:t>
            </a:r>
          </a:p>
          <a:p>
            <a:r>
              <a:rPr lang="en-US" altLang="zh-CN" sz="1600" dirty="0" err="1">
                <a:latin typeface="Courier New" panose="02070309020205020404" pitchFamily="49" charset="0"/>
                <a:ea typeface="宋体" panose="02010600030101010101" pitchFamily="2" charset="-122"/>
              </a:rPr>
              <a:t>ItemEvent</a:t>
            </a:r>
            <a:r>
              <a:rPr lang="en-US" altLang="zh-CN" sz="1600" dirty="0">
                <a:latin typeface="Courier New" panose="02070309020205020404" pitchFamily="49" charset="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ItemListener</a:t>
            </a:r>
            <a:r>
              <a:rPr lang="en-US" altLang="zh-CN" sz="1600" dirty="0">
                <a:latin typeface="Courier New" panose="02070309020205020404" pitchFamily="49" charset="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itemStateChanged</a:t>
            </a:r>
            <a:r>
              <a:rPr lang="en-US" altLang="zh-CN" sz="1600" dirty="0">
                <a:latin typeface="Courier New" panose="02070309020205020404" pitchFamily="49" charset="0"/>
                <a:ea typeface="宋体" panose="02010600030101010101" pitchFamily="2" charset="-122"/>
              </a:rPr>
              <a:t>(</a:t>
            </a:r>
            <a:r>
              <a:rPr lang="en-US" altLang="zh-CN" sz="1600" dirty="0" err="1">
                <a:latin typeface="Courier New" panose="02070309020205020404" pitchFamily="49" charset="0"/>
                <a:ea typeface="宋体" panose="02010600030101010101" pitchFamily="2" charset="-122"/>
              </a:rPr>
              <a:t>ItemEvent</a:t>
            </a:r>
            <a:r>
              <a:rPr lang="en-US" altLang="zh-CN" sz="1600" dirty="0">
                <a:latin typeface="Courier New" panose="02070309020205020404" pitchFamily="49" charset="0"/>
                <a:ea typeface="宋体" panose="02010600030101010101" pitchFamily="2" charset="-122"/>
              </a:rPr>
              <a:t>)</a:t>
            </a:r>
          </a:p>
          <a:p>
            <a:r>
              <a:rPr lang="en-US" altLang="zh-CN" sz="1600" dirty="0" err="1">
                <a:latin typeface="Courier New" panose="02070309020205020404" pitchFamily="49" charset="0"/>
                <a:ea typeface="宋体" panose="02010600030101010101" pitchFamily="2" charset="-122"/>
              </a:rPr>
              <a:t>WindowEvent</a:t>
            </a:r>
            <a:r>
              <a:rPr lang="en-US" altLang="zh-CN" sz="1600" dirty="0">
                <a:latin typeface="Courier New" panose="02070309020205020404" pitchFamily="49" charset="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WindowListener</a:t>
            </a:r>
            <a:r>
              <a:rPr lang="en-US" altLang="zh-CN" sz="1600" dirty="0">
                <a:latin typeface="Courier New" panose="02070309020205020404" pitchFamily="49" charset="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windowClosing</a:t>
            </a:r>
            <a:r>
              <a:rPr lang="en-US" altLang="zh-CN" sz="1600" dirty="0">
                <a:latin typeface="Courier New" panose="02070309020205020404" pitchFamily="49" charset="0"/>
                <a:ea typeface="宋体" panose="02010600030101010101" pitchFamily="2" charset="-122"/>
              </a:rPr>
              <a:t>(</a:t>
            </a:r>
            <a:r>
              <a:rPr lang="en-US" altLang="zh-CN" sz="1600" dirty="0" err="1">
                <a:latin typeface="Courier New" panose="02070309020205020404" pitchFamily="49" charset="0"/>
                <a:ea typeface="宋体" panose="02010600030101010101" pitchFamily="2" charset="-122"/>
              </a:rPr>
              <a:t>WindowEvent</a:t>
            </a:r>
            <a:r>
              <a:rPr lang="en-US" altLang="zh-CN" sz="1600" dirty="0">
                <a:latin typeface="Courier New" panose="02070309020205020404" pitchFamily="49" charset="0"/>
                <a:ea typeface="宋体" panose="02010600030101010101" pitchFamily="2" charset="-122"/>
              </a:rPr>
              <a:t>)</a:t>
            </a:r>
          </a:p>
          <a:p>
            <a:r>
              <a:rPr lang="en-US" altLang="zh-CN" sz="1600" dirty="0">
                <a:latin typeface="Courier New" panose="02070309020205020404" pitchFamily="49" charset="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windowOpened</a:t>
            </a:r>
            <a:r>
              <a:rPr lang="en-US" altLang="zh-CN" sz="1600" dirty="0">
                <a:latin typeface="Courier New" panose="02070309020205020404" pitchFamily="49" charset="0"/>
                <a:ea typeface="宋体" panose="02010600030101010101" pitchFamily="2" charset="-122"/>
              </a:rPr>
              <a:t>(</a:t>
            </a:r>
            <a:r>
              <a:rPr lang="en-US" altLang="zh-CN" sz="1600" dirty="0" err="1">
                <a:latin typeface="Courier New" panose="02070309020205020404" pitchFamily="49" charset="0"/>
                <a:ea typeface="宋体" panose="02010600030101010101" pitchFamily="2" charset="-122"/>
              </a:rPr>
              <a:t>WindowEvent</a:t>
            </a:r>
            <a:r>
              <a:rPr lang="en-US" altLang="zh-CN" sz="1600" dirty="0">
                <a:latin typeface="Courier New" panose="02070309020205020404" pitchFamily="49" charset="0"/>
                <a:ea typeface="宋体" panose="02010600030101010101" pitchFamily="2" charset="-122"/>
              </a:rPr>
              <a:t>)</a:t>
            </a:r>
          </a:p>
          <a:p>
            <a:r>
              <a:rPr lang="en-US" altLang="zh-CN" sz="1600" dirty="0">
                <a:latin typeface="Courier New" panose="02070309020205020404" pitchFamily="49" charset="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windowIconified</a:t>
            </a:r>
            <a:r>
              <a:rPr lang="en-US" altLang="zh-CN" sz="1600" dirty="0">
                <a:latin typeface="Courier New" panose="02070309020205020404" pitchFamily="49" charset="0"/>
                <a:ea typeface="宋体" panose="02010600030101010101" pitchFamily="2" charset="-122"/>
              </a:rPr>
              <a:t>(</a:t>
            </a:r>
            <a:r>
              <a:rPr lang="en-US" altLang="zh-CN" sz="1600" dirty="0" err="1">
                <a:latin typeface="Courier New" panose="02070309020205020404" pitchFamily="49" charset="0"/>
                <a:ea typeface="宋体" panose="02010600030101010101" pitchFamily="2" charset="-122"/>
              </a:rPr>
              <a:t>WindowEvent</a:t>
            </a:r>
            <a:r>
              <a:rPr lang="en-US" altLang="zh-CN" sz="1600" dirty="0">
                <a:latin typeface="Courier New" panose="02070309020205020404" pitchFamily="49" charset="0"/>
                <a:ea typeface="宋体" panose="02010600030101010101" pitchFamily="2" charset="-122"/>
              </a:rPr>
              <a:t>)</a:t>
            </a:r>
          </a:p>
          <a:p>
            <a:r>
              <a:rPr lang="en-US" altLang="zh-CN" sz="1600" dirty="0">
                <a:latin typeface="Courier New" panose="02070309020205020404" pitchFamily="49" charset="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windowDeiconified</a:t>
            </a:r>
            <a:r>
              <a:rPr lang="en-US" altLang="zh-CN" sz="1600" dirty="0">
                <a:latin typeface="Courier New" panose="02070309020205020404" pitchFamily="49" charset="0"/>
                <a:ea typeface="宋体" panose="02010600030101010101" pitchFamily="2" charset="-122"/>
              </a:rPr>
              <a:t>(</a:t>
            </a:r>
            <a:r>
              <a:rPr lang="en-US" altLang="zh-CN" sz="1600" dirty="0" err="1">
                <a:latin typeface="Courier New" panose="02070309020205020404" pitchFamily="49" charset="0"/>
                <a:ea typeface="宋体" panose="02010600030101010101" pitchFamily="2" charset="-122"/>
              </a:rPr>
              <a:t>WindowEvent</a:t>
            </a:r>
            <a:r>
              <a:rPr lang="en-US" altLang="zh-CN" sz="1600" dirty="0">
                <a:latin typeface="Courier New" panose="02070309020205020404" pitchFamily="49" charset="0"/>
                <a:ea typeface="宋体" panose="02010600030101010101" pitchFamily="2" charset="-122"/>
              </a:rPr>
              <a:t>)</a:t>
            </a:r>
          </a:p>
          <a:p>
            <a:r>
              <a:rPr lang="en-US" altLang="zh-CN" sz="1600" dirty="0">
                <a:latin typeface="Courier New" panose="02070309020205020404" pitchFamily="49" charset="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windowClosed</a:t>
            </a:r>
            <a:r>
              <a:rPr lang="en-US" altLang="zh-CN" sz="1600" dirty="0">
                <a:latin typeface="Courier New" panose="02070309020205020404" pitchFamily="49" charset="0"/>
                <a:ea typeface="宋体" panose="02010600030101010101" pitchFamily="2" charset="-122"/>
              </a:rPr>
              <a:t>(</a:t>
            </a:r>
            <a:r>
              <a:rPr lang="en-US" altLang="zh-CN" sz="1600" dirty="0" err="1">
                <a:latin typeface="Courier New" panose="02070309020205020404" pitchFamily="49" charset="0"/>
                <a:ea typeface="宋体" panose="02010600030101010101" pitchFamily="2" charset="-122"/>
              </a:rPr>
              <a:t>WindowEvent</a:t>
            </a:r>
            <a:r>
              <a:rPr lang="en-US" altLang="zh-CN" sz="1600" dirty="0">
                <a:latin typeface="Courier New" panose="02070309020205020404" pitchFamily="49" charset="0"/>
                <a:ea typeface="宋体" panose="02010600030101010101" pitchFamily="2" charset="-122"/>
              </a:rPr>
              <a:t>)</a:t>
            </a:r>
          </a:p>
          <a:p>
            <a:r>
              <a:rPr lang="en-US" altLang="zh-CN" sz="1600" dirty="0">
                <a:latin typeface="Courier New" panose="02070309020205020404" pitchFamily="49" charset="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windowActivated</a:t>
            </a:r>
            <a:r>
              <a:rPr lang="en-US" altLang="zh-CN" sz="1600" dirty="0">
                <a:latin typeface="Courier New" panose="02070309020205020404" pitchFamily="49" charset="0"/>
                <a:ea typeface="宋体" panose="02010600030101010101" pitchFamily="2" charset="-122"/>
              </a:rPr>
              <a:t>(</a:t>
            </a:r>
            <a:r>
              <a:rPr lang="en-US" altLang="zh-CN" sz="1600" dirty="0" err="1">
                <a:latin typeface="Courier New" panose="02070309020205020404" pitchFamily="49" charset="0"/>
                <a:ea typeface="宋体" panose="02010600030101010101" pitchFamily="2" charset="-122"/>
              </a:rPr>
              <a:t>WindowEvent</a:t>
            </a:r>
            <a:r>
              <a:rPr lang="en-US" altLang="zh-CN" sz="1600" dirty="0">
                <a:latin typeface="Courier New" panose="02070309020205020404" pitchFamily="49" charset="0"/>
                <a:ea typeface="宋体" panose="02010600030101010101" pitchFamily="2" charset="-122"/>
              </a:rPr>
              <a:t>)</a:t>
            </a:r>
          </a:p>
          <a:p>
            <a:r>
              <a:rPr lang="en-US" altLang="zh-CN" sz="1600" dirty="0">
                <a:latin typeface="Courier New" panose="02070309020205020404" pitchFamily="49" charset="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windowDeactivated</a:t>
            </a:r>
            <a:r>
              <a:rPr lang="en-US" altLang="zh-CN" sz="1600" dirty="0">
                <a:latin typeface="Courier New" panose="02070309020205020404" pitchFamily="49" charset="0"/>
                <a:ea typeface="宋体" panose="02010600030101010101" pitchFamily="2" charset="-122"/>
              </a:rPr>
              <a:t>(</a:t>
            </a:r>
            <a:r>
              <a:rPr lang="en-US" altLang="zh-CN" sz="1600" dirty="0" err="1">
                <a:latin typeface="Courier New" panose="02070309020205020404" pitchFamily="49" charset="0"/>
                <a:ea typeface="宋体" panose="02010600030101010101" pitchFamily="2" charset="-122"/>
              </a:rPr>
              <a:t>WindowEvent</a:t>
            </a:r>
            <a:r>
              <a:rPr lang="en-US" altLang="zh-CN" sz="1600" dirty="0">
                <a:latin typeface="Courier New" panose="02070309020205020404" pitchFamily="49" charset="0"/>
                <a:ea typeface="宋体" panose="02010600030101010101" pitchFamily="2" charset="-122"/>
              </a:rPr>
              <a:t>)</a:t>
            </a:r>
          </a:p>
          <a:p>
            <a:pPr algn="just"/>
            <a:r>
              <a:rPr lang="en-US" altLang="zh-CN" sz="1600" dirty="0" err="1">
                <a:latin typeface="Courier New" panose="02070309020205020404" pitchFamily="49" charset="0"/>
                <a:ea typeface="宋体" panose="02010600030101010101" pitchFamily="2" charset="-122"/>
              </a:rPr>
              <a:t>ContainerEvent</a:t>
            </a:r>
            <a:r>
              <a:rPr lang="en-US" altLang="zh-CN" sz="1600" dirty="0">
                <a:latin typeface="Courier New" panose="02070309020205020404" pitchFamily="49" charset="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ContainerListener</a:t>
            </a:r>
            <a:r>
              <a:rPr lang="en-US" altLang="zh-CN" sz="1600" dirty="0">
                <a:latin typeface="Courier New" panose="02070309020205020404" pitchFamily="49" charset="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componentAdded</a:t>
            </a:r>
            <a:r>
              <a:rPr lang="en-US" altLang="zh-CN" sz="1600" dirty="0">
                <a:latin typeface="Courier New" panose="02070309020205020404" pitchFamily="49" charset="0"/>
                <a:ea typeface="宋体" panose="02010600030101010101" pitchFamily="2" charset="-122"/>
              </a:rPr>
              <a:t>(</a:t>
            </a:r>
            <a:r>
              <a:rPr lang="en-US" altLang="zh-CN" sz="1600" dirty="0" err="1">
                <a:latin typeface="Courier New" panose="02070309020205020404" pitchFamily="49" charset="0"/>
                <a:ea typeface="宋体" panose="02010600030101010101" pitchFamily="2" charset="-122"/>
              </a:rPr>
              <a:t>ContainerEvent</a:t>
            </a:r>
            <a:r>
              <a:rPr lang="en-US" altLang="zh-CN" sz="1600" dirty="0">
                <a:latin typeface="Courier New" panose="02070309020205020404" pitchFamily="49" charset="0"/>
                <a:ea typeface="宋体" panose="02010600030101010101" pitchFamily="2" charset="-122"/>
              </a:rPr>
              <a:t>)</a:t>
            </a:r>
          </a:p>
          <a:p>
            <a:pPr algn="just"/>
            <a:r>
              <a:rPr lang="en-US" altLang="zh-CN" sz="1600" dirty="0">
                <a:latin typeface="Courier New" panose="02070309020205020404" pitchFamily="49" charset="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componentRemoved</a:t>
            </a:r>
            <a:r>
              <a:rPr lang="en-US" altLang="zh-CN" sz="1600" dirty="0">
                <a:latin typeface="Courier New" panose="02070309020205020404" pitchFamily="49" charset="0"/>
                <a:ea typeface="宋体" panose="02010600030101010101" pitchFamily="2" charset="-122"/>
              </a:rPr>
              <a:t>(</a:t>
            </a:r>
            <a:r>
              <a:rPr lang="en-US" altLang="zh-CN" sz="1600" dirty="0" err="1">
                <a:latin typeface="Courier New" panose="02070309020205020404" pitchFamily="49" charset="0"/>
                <a:ea typeface="宋体" panose="02010600030101010101" pitchFamily="2" charset="-122"/>
              </a:rPr>
              <a:t>ContainerEvent</a:t>
            </a:r>
            <a:r>
              <a:rPr lang="en-US" altLang="zh-CN" sz="1600" dirty="0">
                <a:latin typeface="Courier New" panose="02070309020205020404" pitchFamily="49" charset="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MouseEvent</a:t>
            </a:r>
            <a:r>
              <a:rPr lang="en-US" altLang="zh-CN" sz="1600" dirty="0">
                <a:latin typeface="Courier New" panose="02070309020205020404" pitchFamily="49" charset="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MouseListener</a:t>
            </a:r>
            <a:r>
              <a:rPr lang="en-US" altLang="zh-CN" sz="1600" dirty="0">
                <a:latin typeface="Courier New" panose="02070309020205020404" pitchFamily="49" charset="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mousePressed</a:t>
            </a:r>
            <a:r>
              <a:rPr lang="en-US" altLang="zh-CN" sz="1600" dirty="0">
                <a:latin typeface="Courier New" panose="02070309020205020404" pitchFamily="49" charset="0"/>
                <a:ea typeface="宋体" panose="02010600030101010101" pitchFamily="2" charset="-122"/>
              </a:rPr>
              <a:t>(</a:t>
            </a:r>
            <a:r>
              <a:rPr lang="en-US" altLang="zh-CN" sz="1600" dirty="0" err="1">
                <a:latin typeface="Courier New" panose="02070309020205020404" pitchFamily="49" charset="0"/>
                <a:ea typeface="宋体" panose="02010600030101010101" pitchFamily="2" charset="-122"/>
              </a:rPr>
              <a:t>MouseEvent</a:t>
            </a:r>
            <a:r>
              <a:rPr lang="en-US" altLang="zh-CN" sz="1600" dirty="0">
                <a:latin typeface="Courier New" panose="02070309020205020404" pitchFamily="49" charset="0"/>
                <a:ea typeface="宋体" panose="02010600030101010101" pitchFamily="2" charset="-122"/>
              </a:rPr>
              <a:t>)</a:t>
            </a:r>
          </a:p>
          <a:p>
            <a:pPr algn="just"/>
            <a:r>
              <a:rPr lang="en-US" altLang="zh-CN" sz="1600" dirty="0">
                <a:latin typeface="Courier New" panose="02070309020205020404" pitchFamily="49" charset="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mouseReleased</a:t>
            </a:r>
            <a:r>
              <a:rPr lang="en-US" altLang="zh-CN" sz="1600" dirty="0">
                <a:latin typeface="Courier New" panose="02070309020205020404" pitchFamily="49" charset="0"/>
                <a:ea typeface="宋体" panose="02010600030101010101" pitchFamily="2" charset="-122"/>
              </a:rPr>
              <a:t>(</a:t>
            </a:r>
            <a:r>
              <a:rPr lang="en-US" altLang="zh-CN" sz="1600" dirty="0" err="1">
                <a:latin typeface="Courier New" panose="02070309020205020404" pitchFamily="49" charset="0"/>
                <a:ea typeface="宋体" panose="02010600030101010101" pitchFamily="2" charset="-122"/>
              </a:rPr>
              <a:t>MouseEvent</a:t>
            </a:r>
            <a:r>
              <a:rPr lang="en-US" altLang="zh-CN" sz="1600" dirty="0">
                <a:latin typeface="Courier New" panose="02070309020205020404" pitchFamily="49" charset="0"/>
                <a:ea typeface="宋体" panose="02010600030101010101" pitchFamily="2" charset="-122"/>
              </a:rPr>
              <a:t>) </a:t>
            </a:r>
          </a:p>
          <a:p>
            <a:pPr algn="just"/>
            <a:r>
              <a:rPr lang="en-US" altLang="zh-CN" sz="1600" dirty="0">
                <a:latin typeface="Courier New" panose="02070309020205020404" pitchFamily="49" charset="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mouseClicked</a:t>
            </a:r>
            <a:r>
              <a:rPr lang="en-US" altLang="zh-CN" sz="1600" dirty="0">
                <a:latin typeface="Courier New" panose="02070309020205020404" pitchFamily="49" charset="0"/>
                <a:ea typeface="宋体" panose="02010600030101010101" pitchFamily="2" charset="-122"/>
              </a:rPr>
              <a:t>(</a:t>
            </a:r>
            <a:r>
              <a:rPr lang="en-US" altLang="zh-CN" sz="1600" dirty="0" err="1">
                <a:latin typeface="Courier New" panose="02070309020205020404" pitchFamily="49" charset="0"/>
                <a:ea typeface="宋体" panose="02010600030101010101" pitchFamily="2" charset="-122"/>
              </a:rPr>
              <a:t>MouseEvent</a:t>
            </a:r>
            <a:r>
              <a:rPr lang="en-US" altLang="zh-CN" sz="1600" dirty="0">
                <a:latin typeface="Courier New" panose="02070309020205020404" pitchFamily="49" charset="0"/>
                <a:ea typeface="宋体" panose="02010600030101010101" pitchFamily="2" charset="-122"/>
              </a:rPr>
              <a:t>)</a:t>
            </a:r>
          </a:p>
          <a:p>
            <a:pPr algn="just"/>
            <a:r>
              <a:rPr lang="en-US" altLang="zh-CN" sz="1600" dirty="0">
                <a:latin typeface="Courier New" panose="02070309020205020404" pitchFamily="49" charset="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mouseExited</a:t>
            </a:r>
            <a:r>
              <a:rPr lang="en-US" altLang="zh-CN" sz="1600" dirty="0">
                <a:latin typeface="Courier New" panose="02070309020205020404" pitchFamily="49" charset="0"/>
                <a:ea typeface="宋体" panose="02010600030101010101" pitchFamily="2" charset="-122"/>
              </a:rPr>
              <a:t>(</a:t>
            </a:r>
            <a:r>
              <a:rPr lang="en-US" altLang="zh-CN" sz="1600" dirty="0" err="1">
                <a:latin typeface="Courier New" panose="02070309020205020404" pitchFamily="49" charset="0"/>
                <a:ea typeface="宋体" panose="02010600030101010101" pitchFamily="2" charset="-122"/>
              </a:rPr>
              <a:t>MouseEvent</a:t>
            </a:r>
            <a:r>
              <a:rPr lang="en-US" altLang="zh-CN" sz="1600" dirty="0">
                <a:latin typeface="Courier New" panose="02070309020205020404" pitchFamily="49" charset="0"/>
                <a:ea typeface="宋体" panose="02010600030101010101" pitchFamily="2" charset="-122"/>
              </a:rPr>
              <a:t>)</a:t>
            </a:r>
            <a:r>
              <a:rPr lang="en-US" altLang="zh-CN" sz="1600" dirty="0">
                <a:latin typeface="Book Antiqua" panose="02040602050305030304" pitchFamily="18" charset="0"/>
                <a:ea typeface="宋体" panose="02010600030101010101" pitchFamily="2" charset="-122"/>
              </a:rPr>
              <a:t>	</a:t>
            </a:r>
          </a:p>
          <a:p>
            <a:pPr algn="just"/>
            <a:r>
              <a:rPr lang="en-US" altLang="zh-CN" sz="1600" dirty="0">
                <a:latin typeface="Courier New" panose="02070309020205020404" pitchFamily="49" charset="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mouseEntered</a:t>
            </a:r>
            <a:r>
              <a:rPr lang="en-US" altLang="zh-CN" sz="1600" dirty="0">
                <a:latin typeface="Courier New" panose="02070309020205020404" pitchFamily="49" charset="0"/>
                <a:ea typeface="宋体" panose="02010600030101010101" pitchFamily="2" charset="-122"/>
              </a:rPr>
              <a:t>(</a:t>
            </a:r>
            <a:r>
              <a:rPr lang="en-US" altLang="zh-CN" sz="1600" dirty="0" err="1">
                <a:latin typeface="Courier New" panose="02070309020205020404" pitchFamily="49" charset="0"/>
                <a:ea typeface="宋体" panose="02010600030101010101" pitchFamily="2" charset="-122"/>
              </a:rPr>
              <a:t>MouseEvent</a:t>
            </a:r>
            <a:r>
              <a:rPr lang="en-US" altLang="zh-CN" sz="1600" dirty="0">
                <a:latin typeface="Courier New" panose="02070309020205020404" pitchFamily="49" charset="0"/>
                <a:ea typeface="宋体" panose="02010600030101010101" pitchFamily="2" charset="-122"/>
              </a:rPr>
              <a:t>)</a:t>
            </a:r>
            <a:endParaRPr lang="en-US" altLang="zh-CN" dirty="0">
              <a:latin typeface="Book Antiqua" panose="02040602050305030304" pitchFamily="18" charset="0"/>
              <a:ea typeface="宋体" panose="02010600030101010101" pitchFamily="2" charset="-122"/>
            </a:endParaRPr>
          </a:p>
          <a:p>
            <a:pPr algn="just"/>
            <a:r>
              <a:rPr lang="en-US" altLang="zh-CN" sz="1600" dirty="0" err="1">
                <a:latin typeface="Courier New" panose="02070309020205020404" pitchFamily="49" charset="0"/>
                <a:ea typeface="宋体" panose="02010600030101010101" pitchFamily="2" charset="-122"/>
              </a:rPr>
              <a:t>KeyEvent</a:t>
            </a:r>
            <a:r>
              <a:rPr lang="en-US" altLang="zh-CN" sz="1600" dirty="0">
                <a:latin typeface="Courier New" panose="02070309020205020404" pitchFamily="49" charset="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KeyListener</a:t>
            </a:r>
            <a:r>
              <a:rPr lang="en-US" altLang="zh-CN" sz="1600" dirty="0">
                <a:latin typeface="Courier New" panose="02070309020205020404" pitchFamily="49" charset="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keyPressed</a:t>
            </a:r>
            <a:r>
              <a:rPr lang="en-US" altLang="zh-CN" sz="1600" dirty="0">
                <a:latin typeface="Courier New" panose="02070309020205020404" pitchFamily="49" charset="0"/>
                <a:ea typeface="宋体" panose="02010600030101010101" pitchFamily="2" charset="-122"/>
              </a:rPr>
              <a:t>(</a:t>
            </a:r>
            <a:r>
              <a:rPr lang="en-US" altLang="zh-CN" sz="1600" dirty="0" err="1">
                <a:latin typeface="Courier New" panose="02070309020205020404" pitchFamily="49" charset="0"/>
                <a:ea typeface="宋体" panose="02010600030101010101" pitchFamily="2" charset="-122"/>
              </a:rPr>
              <a:t>KeyEvent</a:t>
            </a:r>
            <a:r>
              <a:rPr lang="en-US" altLang="zh-CN" sz="1600" dirty="0">
                <a:latin typeface="Courier New" panose="02070309020205020404" pitchFamily="49" charset="0"/>
                <a:ea typeface="宋体" panose="02010600030101010101" pitchFamily="2" charset="-122"/>
              </a:rPr>
              <a:t>)</a:t>
            </a:r>
          </a:p>
          <a:p>
            <a:pPr algn="just"/>
            <a:r>
              <a:rPr lang="en-US" altLang="zh-CN" sz="1600" dirty="0">
                <a:latin typeface="Courier New" panose="02070309020205020404" pitchFamily="49" charset="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keyReleased</a:t>
            </a:r>
            <a:r>
              <a:rPr lang="en-US" altLang="zh-CN" sz="1600" dirty="0">
                <a:latin typeface="Courier New" panose="02070309020205020404" pitchFamily="49" charset="0"/>
                <a:ea typeface="宋体" panose="02010600030101010101" pitchFamily="2" charset="-122"/>
              </a:rPr>
              <a:t>(</a:t>
            </a:r>
            <a:r>
              <a:rPr lang="en-US" altLang="zh-CN" sz="1600" dirty="0" err="1">
                <a:latin typeface="Courier New" panose="02070309020205020404" pitchFamily="49" charset="0"/>
                <a:ea typeface="宋体" panose="02010600030101010101" pitchFamily="2" charset="-122"/>
              </a:rPr>
              <a:t>KeyEvent</a:t>
            </a:r>
            <a:r>
              <a:rPr lang="en-US" altLang="zh-CN" sz="1600" dirty="0">
                <a:latin typeface="Courier New" panose="02070309020205020404" pitchFamily="49" charset="0"/>
                <a:ea typeface="宋体" panose="02010600030101010101" pitchFamily="2" charset="-122"/>
              </a:rPr>
              <a:t>) </a:t>
            </a:r>
          </a:p>
          <a:p>
            <a:pPr algn="just"/>
            <a:r>
              <a:rPr lang="en-US" altLang="zh-CN" sz="1600" dirty="0">
                <a:latin typeface="Courier New" panose="02070309020205020404" pitchFamily="49" charset="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keyTypeed</a:t>
            </a:r>
            <a:r>
              <a:rPr lang="en-US" altLang="zh-CN" sz="1600" dirty="0">
                <a:latin typeface="Courier New" panose="02070309020205020404" pitchFamily="49" charset="0"/>
                <a:ea typeface="宋体" panose="02010600030101010101" pitchFamily="2" charset="-122"/>
              </a:rPr>
              <a:t>(</a:t>
            </a:r>
            <a:r>
              <a:rPr lang="en-US" altLang="zh-CN" sz="1600" dirty="0" err="1">
                <a:latin typeface="Courier New" panose="02070309020205020404" pitchFamily="49" charset="0"/>
                <a:ea typeface="宋体" panose="02010600030101010101" pitchFamily="2" charset="-122"/>
              </a:rPr>
              <a:t>KeyEvent</a:t>
            </a:r>
            <a:r>
              <a:rPr lang="en-US" altLang="zh-CN" sz="1600" dirty="0">
                <a:latin typeface="Courier New" panose="02070309020205020404" pitchFamily="49" charset="0"/>
                <a:ea typeface="宋体" panose="02010600030101010101" pitchFamily="2" charset="-122"/>
              </a:rPr>
              <a:t>)</a:t>
            </a:r>
          </a:p>
          <a:p>
            <a:pPr>
              <a:spcBef>
                <a:spcPct val="50000"/>
              </a:spcBef>
            </a:pPr>
            <a:endParaRPr lang="en-US" altLang="zh-CN" sz="1600" dirty="0">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63048679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事件监听接口</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57</a:t>
            </a:fld>
            <a:endParaRPr lang="en-US" altLang="zh-CN" dirty="0"/>
          </a:p>
        </p:txBody>
      </p:sp>
      <p:pic>
        <p:nvPicPr>
          <p:cNvPr id="5" name="Picture 4"/>
          <p:cNvPicPr>
            <a:picLocks noGrp="1" noChangeAspect="1" noChangeArrowheads="1"/>
          </p:cNvPicPr>
          <p:nvPr>
            <p:ph/>
          </p:nvPr>
        </p:nvPicPr>
        <p:blipFill>
          <a:blip r:embed="rId2" cstate="print"/>
          <a:srcRect/>
          <a:stretch>
            <a:fillRect/>
          </a:stretch>
        </p:blipFill>
        <p:spPr>
          <a:xfrm>
            <a:off x="1327150" y="1143000"/>
            <a:ext cx="6445250" cy="5506186"/>
          </a:xfrm>
          <a:noFill/>
        </p:spPr>
      </p:pic>
      <p:sp>
        <p:nvSpPr>
          <p:cNvPr id="7" name="矩形 6"/>
          <p:cNvSpPr/>
          <p:nvPr/>
        </p:nvSpPr>
        <p:spPr>
          <a:xfrm>
            <a:off x="1371600" y="4953000"/>
            <a:ext cx="2271776" cy="461665"/>
          </a:xfrm>
          <a:prstGeom prst="rect">
            <a:avLst/>
          </a:prstGeom>
        </p:spPr>
        <p:txBody>
          <a:bodyPr wrap="none">
            <a:spAutoFit/>
          </a:bodyPr>
          <a:lstStyle/>
          <a:p>
            <a:pPr>
              <a:buNone/>
            </a:pPr>
            <a:r>
              <a:rPr lang="en-US" altLang="zh-CN" sz="2400" b="1" smtClean="0">
                <a:ea typeface="宋体" pitchFamily="2" charset="-122"/>
              </a:rPr>
              <a:t>java.awt.event</a:t>
            </a:r>
            <a:endParaRPr lang="zh-CN" altLang="en-US" sz="2400" b="1"/>
          </a:p>
        </p:txBody>
      </p:sp>
    </p:spTree>
    <p:extLst>
      <p:ext uri="{BB962C8B-B14F-4D97-AF65-F5344CB8AC3E}">
        <p14:creationId xmlns:p14="http://schemas.microsoft.com/office/powerpoint/2010/main" val="120791979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鼠标事件监听接口</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58</a:t>
            </a:fld>
            <a:endParaRPr lang="en-US" altLang="zh-CN" dirty="0"/>
          </a:p>
        </p:txBody>
      </p:sp>
      <p:sp>
        <p:nvSpPr>
          <p:cNvPr id="8" name="Text Box 6"/>
          <p:cNvSpPr txBox="1">
            <a:spLocks noChangeArrowheads="1"/>
          </p:cNvSpPr>
          <p:nvPr/>
        </p:nvSpPr>
        <p:spPr bwMode="auto">
          <a:xfrm>
            <a:off x="391907" y="971490"/>
            <a:ext cx="4256293" cy="400110"/>
          </a:xfrm>
          <a:prstGeom prst="rect">
            <a:avLst/>
          </a:prstGeom>
          <a:noFill/>
          <a:ln w="9525">
            <a:noFill/>
            <a:miter lim="800000"/>
            <a:headEnd/>
            <a:tailEnd/>
          </a:ln>
        </p:spPr>
        <p:txBody>
          <a:bodyPr wrap="none">
            <a:spAutoFit/>
          </a:bodyPr>
          <a:lstStyle/>
          <a:p>
            <a:pPr>
              <a:buNone/>
            </a:pPr>
            <a:r>
              <a:rPr lang="en-US" altLang="zh-CN" sz="2000">
                <a:latin typeface="Arial" pitchFamily="34" charset="0"/>
                <a:ea typeface="宋体" pitchFamily="2" charset="-122"/>
              </a:rPr>
              <a:t>Methods of interface </a:t>
            </a:r>
            <a:r>
              <a:rPr lang="en-US" altLang="zh-CN" sz="2000">
                <a:solidFill>
                  <a:srgbClr val="3333CC"/>
                </a:solidFill>
                <a:latin typeface="Arial" pitchFamily="34" charset="0"/>
                <a:ea typeface="宋体" pitchFamily="2" charset="-122"/>
              </a:rPr>
              <a:t>MouseListener</a:t>
            </a:r>
          </a:p>
        </p:txBody>
      </p:sp>
      <p:pic>
        <p:nvPicPr>
          <p:cNvPr id="9" name="Picture 7"/>
          <p:cNvPicPr>
            <a:picLocks noGrp="1" noChangeAspect="1" noChangeArrowheads="1"/>
          </p:cNvPicPr>
          <p:nvPr>
            <p:ph sz="half" idx="4294967295"/>
          </p:nvPr>
        </p:nvPicPr>
        <p:blipFill>
          <a:blip r:embed="rId2" cstate="print"/>
          <a:srcRect/>
          <a:stretch>
            <a:fillRect/>
          </a:stretch>
        </p:blipFill>
        <p:spPr>
          <a:xfrm>
            <a:off x="381000" y="1320552"/>
            <a:ext cx="7997825" cy="3632448"/>
          </a:xfrm>
          <a:noFill/>
        </p:spPr>
      </p:pic>
      <p:pic>
        <p:nvPicPr>
          <p:cNvPr id="10" name="Picture 12"/>
          <p:cNvPicPr>
            <a:picLocks noGrp="1" noChangeAspect="1" noChangeArrowheads="1"/>
          </p:cNvPicPr>
          <p:nvPr>
            <p:ph idx="1"/>
          </p:nvPr>
        </p:nvPicPr>
        <p:blipFill>
          <a:blip r:embed="rId3" cstate="print"/>
          <a:srcRect/>
          <a:stretch>
            <a:fillRect/>
          </a:stretch>
        </p:blipFill>
        <p:spPr>
          <a:xfrm>
            <a:off x="381000" y="5250819"/>
            <a:ext cx="8316912" cy="1530981"/>
          </a:xfrm>
          <a:noFill/>
        </p:spPr>
      </p:pic>
      <p:sp>
        <p:nvSpPr>
          <p:cNvPr id="11" name="Text Box 15"/>
          <p:cNvSpPr txBox="1">
            <a:spLocks noChangeArrowheads="1"/>
          </p:cNvSpPr>
          <p:nvPr/>
        </p:nvSpPr>
        <p:spPr bwMode="auto">
          <a:xfrm>
            <a:off x="304800" y="4857690"/>
            <a:ext cx="5025735" cy="400110"/>
          </a:xfrm>
          <a:prstGeom prst="rect">
            <a:avLst/>
          </a:prstGeom>
          <a:noFill/>
          <a:ln w="9525">
            <a:noFill/>
            <a:miter lim="800000"/>
            <a:headEnd/>
            <a:tailEnd/>
          </a:ln>
        </p:spPr>
        <p:txBody>
          <a:bodyPr wrap="none">
            <a:spAutoFit/>
          </a:bodyPr>
          <a:lstStyle/>
          <a:p>
            <a:pPr>
              <a:buNone/>
            </a:pPr>
            <a:r>
              <a:rPr lang="en-US" altLang="zh-CN" sz="2000">
                <a:latin typeface="Arial" pitchFamily="34" charset="0"/>
                <a:ea typeface="宋体" pitchFamily="2" charset="-122"/>
              </a:rPr>
              <a:t>Methods of interface </a:t>
            </a:r>
            <a:r>
              <a:rPr lang="en-US" altLang="zh-CN" sz="2000">
                <a:solidFill>
                  <a:srgbClr val="3333CC"/>
                </a:solidFill>
                <a:latin typeface="Arial" pitchFamily="34" charset="0"/>
                <a:ea typeface="宋体" pitchFamily="2" charset="-122"/>
              </a:rPr>
              <a:t>MouseMotionListener</a:t>
            </a:r>
          </a:p>
        </p:txBody>
      </p:sp>
    </p:spTree>
    <p:extLst>
      <p:ext uri="{BB962C8B-B14F-4D97-AF65-F5344CB8AC3E}">
        <p14:creationId xmlns:p14="http://schemas.microsoft.com/office/powerpoint/2010/main" val="120791979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59</a:t>
            </a:fld>
            <a:endParaRPr lang="en-US" altLang="zh-CN" dirty="0"/>
          </a:p>
        </p:txBody>
      </p:sp>
      <p:sp>
        <p:nvSpPr>
          <p:cNvPr id="6" name="标题 5"/>
          <p:cNvSpPr>
            <a:spLocks noGrp="1"/>
          </p:cNvSpPr>
          <p:nvPr>
            <p:ph type="title"/>
          </p:nvPr>
        </p:nvSpPr>
        <p:spPr/>
        <p:txBody>
          <a:bodyPr/>
          <a:lstStyle/>
          <a:p>
            <a:r>
              <a:rPr lang="zh-CN" altLang="en-US" smtClean="0">
                <a:solidFill>
                  <a:srgbClr val="FF0000"/>
                </a:solidFill>
                <a:latin typeface="Times New Roman" pitchFamily="18" charset="0"/>
                <a:cs typeface="Times New Roman" pitchFamily="18" charset="0"/>
              </a:rPr>
              <a:t>鼠标拖放举例</a:t>
            </a:r>
            <a:endParaRPr lang="zh-CN" altLang="en-US">
              <a:solidFill>
                <a:srgbClr val="FF0000"/>
              </a:solidFill>
            </a:endParaRPr>
          </a:p>
        </p:txBody>
      </p:sp>
      <p:sp>
        <p:nvSpPr>
          <p:cNvPr id="5" name="Rectangle 2"/>
          <p:cNvSpPr txBox="1">
            <a:spLocks noChangeArrowheads="1"/>
          </p:cNvSpPr>
          <p:nvPr/>
        </p:nvSpPr>
        <p:spPr bwMode="auto">
          <a:xfrm>
            <a:off x="619125" y="1600200"/>
            <a:ext cx="7991475"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44500" marR="0" lvl="0" indent="-444500" algn="l" defTabSz="914400" rtl="0" eaLnBrk="1" fontAlgn="base" latinLnBrk="0" hangingPunct="1">
              <a:lnSpc>
                <a:spcPct val="100000"/>
              </a:lnSpc>
              <a:spcBef>
                <a:spcPts val="1200"/>
              </a:spcBef>
              <a:spcAft>
                <a:spcPct val="0"/>
              </a:spcAft>
              <a:buClrTx/>
              <a:buSzPct val="90000"/>
              <a:buFont typeface="Wingdings 2" pitchFamily="18" charset="2"/>
              <a:buChar char=""/>
              <a:tabLst/>
              <a:defRPr/>
            </a:pPr>
            <a:r>
              <a:rPr lang="zh-CN" altLang="en-US" sz="3600" b="1" kern="0" noProof="0" smtClean="0">
                <a:solidFill>
                  <a:srgbClr val="0000FF"/>
                </a:solidFill>
                <a:latin typeface="Times New Roman" pitchFamily="18" charset="0"/>
                <a:ea typeface="宋体" pitchFamily="2" charset="-122"/>
                <a:cs typeface="Times New Roman" pitchFamily="18" charset="0"/>
              </a:rPr>
              <a:t>需要做的事情</a:t>
            </a:r>
            <a:endParaRPr kumimoji="0" lang="en-US" altLang="zh-CN" sz="3600" b="1" i="0" u="none" strike="noStrike" kern="0" cap="none" spc="0" normalizeH="0" baseline="0" noProof="0" smtClean="0">
              <a:ln>
                <a:noFill/>
              </a:ln>
              <a:solidFill>
                <a:srgbClr val="0000FF"/>
              </a:solidFill>
              <a:effectLst/>
              <a:uLnTx/>
              <a:uFillTx/>
              <a:latin typeface="Times New Roman" pitchFamily="18" charset="0"/>
              <a:ea typeface="宋体" pitchFamily="2" charset="-122"/>
              <a:cs typeface="Times New Roman" pitchFamily="18" charset="0"/>
            </a:endParaRPr>
          </a:p>
          <a:p>
            <a:pPr marL="901700" lvl="1" indent="-444500">
              <a:spcBef>
                <a:spcPts val="1200"/>
              </a:spcBef>
              <a:buSzPct val="90000"/>
              <a:buFont typeface="Wingdings" pitchFamily="2" charset="2"/>
              <a:buChar char=""/>
            </a:pPr>
            <a:r>
              <a:rPr lang="zh-CN" altLang="en-US" sz="3200" b="1" kern="0" smtClean="0">
                <a:ea typeface="宋体" pitchFamily="2" charset="-122"/>
              </a:rPr>
              <a:t>如何画图：在什么上面画图？什么叫画图？如何刷新？</a:t>
            </a:r>
            <a:endParaRPr lang="en-US" altLang="zh-CN" sz="3200" b="1" kern="0" smtClean="0">
              <a:ea typeface="宋体" pitchFamily="2" charset="-122"/>
            </a:endParaRPr>
          </a:p>
          <a:p>
            <a:pPr marL="901700" lvl="1" indent="-444500">
              <a:spcBef>
                <a:spcPts val="1200"/>
              </a:spcBef>
              <a:buSzPct val="90000"/>
              <a:buFont typeface="Wingdings" pitchFamily="2" charset="2"/>
              <a:buChar char=""/>
            </a:pPr>
            <a:r>
              <a:rPr lang="zh-CN" altLang="en-US" sz="3200" b="1" kern="0" smtClean="0">
                <a:latin typeface="Times New Roman" pitchFamily="18" charset="0"/>
                <a:ea typeface="宋体" pitchFamily="2" charset="-122"/>
                <a:cs typeface="Times New Roman" pitchFamily="18" charset="0"/>
              </a:rPr>
              <a:t>如何处理鼠标拖动事件：哪个接口？哪些函数？在哪一个类中实现？</a:t>
            </a:r>
            <a:endParaRPr lang="en-US" altLang="zh-CN" sz="3200" b="1" kern="0" smtClean="0">
              <a:latin typeface="Times New Roman" pitchFamily="18" charset="0"/>
              <a:ea typeface="宋体" pitchFamily="2" charset="-122"/>
              <a:cs typeface="Times New Roman" pitchFamily="18" charset="0"/>
            </a:endParaRPr>
          </a:p>
          <a:p>
            <a:pPr marL="901700" lvl="1" indent="-444500">
              <a:spcBef>
                <a:spcPts val="1200"/>
              </a:spcBef>
              <a:buSzPct val="90000"/>
              <a:buFont typeface="Wingdings" pitchFamily="2" charset="2"/>
              <a:buChar char=""/>
            </a:pPr>
            <a:r>
              <a:rPr lang="zh-CN" altLang="en-US" sz="3200" b="1" kern="0" smtClean="0">
                <a:latin typeface="Times New Roman" pitchFamily="18" charset="0"/>
                <a:ea typeface="宋体" pitchFamily="2" charset="-122"/>
                <a:cs typeface="Times New Roman" pitchFamily="18" charset="0"/>
              </a:rPr>
              <a:t>如何共享数据？</a:t>
            </a:r>
            <a:endParaRPr lang="en-US" altLang="zh-CN" sz="3200" b="1" kern="0" smtClean="0">
              <a:latin typeface="Times New Roman" pitchFamily="18" charset="0"/>
              <a:ea typeface="宋体" pitchFamily="2"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dissolv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dissolve">
                                      <p:cBhvr>
                                        <p:cTn id="20"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anose="02020603050405020304" pitchFamily="18" charset="0"/>
                <a:cs typeface="Times New Roman" panose="02020603050405020304" pitchFamily="18" charset="0"/>
              </a:rPr>
              <a:t>Java</a:t>
            </a:r>
            <a:r>
              <a:rPr lang="zh-CN" altLang="en-US" smtClean="0">
                <a:latin typeface="Times New Roman" panose="02020603050405020304" pitchFamily="18" charset="0"/>
                <a:cs typeface="Times New Roman" panose="02020603050405020304" pitchFamily="18" charset="0"/>
              </a:rPr>
              <a:t>的做法</a:t>
            </a:r>
            <a:endParaRPr lang="zh-CN" altLang="en-US">
              <a:latin typeface="Times New Roman" panose="02020603050405020304" pitchFamily="18" charset="0"/>
              <a:cs typeface="Times New Roman" panose="02020603050405020304"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6</a:t>
            </a:fld>
            <a:endParaRPr lang="en-US" altLang="zh-CN"/>
          </a:p>
        </p:txBody>
      </p:sp>
      <p:sp>
        <p:nvSpPr>
          <p:cNvPr id="6" name="Text Box 5"/>
          <p:cNvSpPr txBox="1">
            <a:spLocks noChangeArrowheads="1"/>
          </p:cNvSpPr>
          <p:nvPr/>
        </p:nvSpPr>
        <p:spPr bwMode="auto">
          <a:xfrm>
            <a:off x="261937" y="3657600"/>
            <a:ext cx="1187450" cy="406400"/>
          </a:xfrm>
          <a:prstGeom prst="rect">
            <a:avLst/>
          </a:prstGeom>
          <a:noFill/>
          <a:ln w="9525">
            <a:solidFill>
              <a:schemeClr val="bg2"/>
            </a:solidFill>
            <a:miter lim="800000"/>
            <a:headEnd/>
            <a:tailEnd/>
          </a:ln>
        </p:spPr>
        <p:txBody>
          <a:bodyPr>
            <a:spAutoFit/>
          </a:bodyPr>
          <a:lstStyle/>
          <a:p>
            <a:pPr>
              <a:buNone/>
            </a:pPr>
            <a:r>
              <a:rPr kumimoji="1" lang="en-US" altLang="zh-CN" sz="2000" b="1">
                <a:latin typeface="Times New Roman" pitchFamily="18" charset="0"/>
              </a:rPr>
              <a:t>Object</a:t>
            </a:r>
          </a:p>
        </p:txBody>
      </p:sp>
      <p:sp>
        <p:nvSpPr>
          <p:cNvPr id="7" name="Text Box 7"/>
          <p:cNvSpPr txBox="1">
            <a:spLocks noChangeArrowheads="1"/>
          </p:cNvSpPr>
          <p:nvPr/>
        </p:nvSpPr>
        <p:spPr bwMode="auto">
          <a:xfrm>
            <a:off x="1962150" y="1295400"/>
            <a:ext cx="1468437" cy="406400"/>
          </a:xfrm>
          <a:prstGeom prst="rect">
            <a:avLst/>
          </a:prstGeom>
          <a:noFill/>
          <a:ln w="9525">
            <a:solidFill>
              <a:schemeClr val="bg2"/>
            </a:solidFill>
            <a:miter lim="800000"/>
            <a:headEnd/>
            <a:tailEnd/>
          </a:ln>
        </p:spPr>
        <p:txBody>
          <a:bodyPr>
            <a:spAutoFit/>
          </a:bodyPr>
          <a:lstStyle/>
          <a:p>
            <a:pPr>
              <a:buNone/>
            </a:pPr>
            <a:r>
              <a:rPr kumimoji="1" lang="en-US" altLang="zh-CN" sz="2000" b="1">
                <a:latin typeface="Times New Roman" pitchFamily="18" charset="0"/>
              </a:rPr>
              <a:t>AWTEvent</a:t>
            </a:r>
          </a:p>
        </p:txBody>
      </p:sp>
      <p:sp>
        <p:nvSpPr>
          <p:cNvPr id="8" name="Text Box 8"/>
          <p:cNvSpPr txBox="1">
            <a:spLocks noChangeArrowheads="1"/>
          </p:cNvSpPr>
          <p:nvPr/>
        </p:nvSpPr>
        <p:spPr bwMode="auto">
          <a:xfrm>
            <a:off x="1962150" y="2286000"/>
            <a:ext cx="734218" cy="400110"/>
          </a:xfrm>
          <a:prstGeom prst="rect">
            <a:avLst/>
          </a:prstGeom>
          <a:noFill/>
          <a:ln w="9525">
            <a:solidFill>
              <a:schemeClr val="bg2"/>
            </a:solidFill>
            <a:miter lim="800000"/>
            <a:headEnd/>
            <a:tailEnd/>
          </a:ln>
        </p:spPr>
        <p:txBody>
          <a:bodyPr wrap="square">
            <a:spAutoFit/>
          </a:bodyPr>
          <a:lstStyle/>
          <a:p>
            <a:pPr>
              <a:buNone/>
            </a:pPr>
            <a:r>
              <a:rPr kumimoji="1" lang="en-US" altLang="zh-CN" sz="2000" b="1">
                <a:latin typeface="Times New Roman" pitchFamily="18" charset="0"/>
              </a:rPr>
              <a:t>Font</a:t>
            </a:r>
          </a:p>
        </p:txBody>
      </p:sp>
      <p:sp>
        <p:nvSpPr>
          <p:cNvPr id="9" name="Text Box 9"/>
          <p:cNvSpPr txBox="1">
            <a:spLocks noChangeArrowheads="1"/>
          </p:cNvSpPr>
          <p:nvPr/>
        </p:nvSpPr>
        <p:spPr bwMode="auto">
          <a:xfrm>
            <a:off x="1962149" y="3352800"/>
            <a:ext cx="1465200" cy="400110"/>
          </a:xfrm>
          <a:prstGeom prst="rect">
            <a:avLst/>
          </a:prstGeom>
          <a:noFill/>
          <a:ln w="9525">
            <a:solidFill>
              <a:schemeClr val="bg2"/>
            </a:solidFill>
            <a:miter lim="800000"/>
            <a:headEnd/>
            <a:tailEnd/>
          </a:ln>
        </p:spPr>
        <p:txBody>
          <a:bodyPr wrap="square">
            <a:spAutoFit/>
          </a:bodyPr>
          <a:lstStyle/>
          <a:p>
            <a:pPr>
              <a:buNone/>
            </a:pPr>
            <a:r>
              <a:rPr kumimoji="1" lang="en-US" altLang="zh-CN" sz="2000" b="1">
                <a:latin typeface="Times New Roman" pitchFamily="18" charset="0"/>
              </a:rPr>
              <a:t>Component</a:t>
            </a:r>
          </a:p>
        </p:txBody>
      </p:sp>
      <p:sp>
        <p:nvSpPr>
          <p:cNvPr id="10" name="Text Box 10"/>
          <p:cNvSpPr txBox="1">
            <a:spLocks noChangeArrowheads="1"/>
          </p:cNvSpPr>
          <p:nvPr/>
        </p:nvSpPr>
        <p:spPr bwMode="auto">
          <a:xfrm>
            <a:off x="1962150" y="4267200"/>
            <a:ext cx="1238250" cy="400110"/>
          </a:xfrm>
          <a:prstGeom prst="rect">
            <a:avLst/>
          </a:prstGeom>
          <a:noFill/>
          <a:ln w="9525">
            <a:solidFill>
              <a:schemeClr val="bg2"/>
            </a:solidFill>
            <a:miter lim="800000"/>
            <a:headEnd/>
            <a:tailEnd/>
          </a:ln>
        </p:spPr>
        <p:txBody>
          <a:bodyPr wrap="square">
            <a:spAutoFit/>
          </a:bodyPr>
          <a:lstStyle/>
          <a:p>
            <a:pPr>
              <a:buNone/>
            </a:pPr>
            <a:r>
              <a:rPr kumimoji="1" lang="en-US" altLang="zh-CN" sz="2000" b="1">
                <a:latin typeface="Times New Roman" pitchFamily="18" charset="0"/>
              </a:rPr>
              <a:t>Graphics</a:t>
            </a:r>
          </a:p>
        </p:txBody>
      </p:sp>
      <p:sp>
        <p:nvSpPr>
          <p:cNvPr id="11" name="Text Box 11"/>
          <p:cNvSpPr txBox="1">
            <a:spLocks noChangeArrowheads="1"/>
          </p:cNvSpPr>
          <p:nvPr/>
        </p:nvSpPr>
        <p:spPr bwMode="auto">
          <a:xfrm>
            <a:off x="1962150" y="5105400"/>
            <a:ext cx="2187575" cy="400110"/>
          </a:xfrm>
          <a:prstGeom prst="rect">
            <a:avLst/>
          </a:prstGeom>
          <a:noFill/>
          <a:ln w="9525">
            <a:solidFill>
              <a:schemeClr val="bg2"/>
            </a:solidFill>
            <a:miter lim="800000"/>
            <a:headEnd/>
            <a:tailEnd/>
          </a:ln>
        </p:spPr>
        <p:txBody>
          <a:bodyPr wrap="square">
            <a:spAutoFit/>
          </a:bodyPr>
          <a:lstStyle/>
          <a:p>
            <a:pPr>
              <a:buNone/>
            </a:pPr>
            <a:r>
              <a:rPr kumimoji="1" lang="en-US" altLang="zh-CN" sz="2000" b="1">
                <a:latin typeface="Times New Roman" pitchFamily="18" charset="0"/>
              </a:rPr>
              <a:t>MenuComponent</a:t>
            </a:r>
          </a:p>
        </p:txBody>
      </p:sp>
      <p:sp>
        <p:nvSpPr>
          <p:cNvPr id="12" name="Text Box 12"/>
          <p:cNvSpPr txBox="1">
            <a:spLocks noChangeArrowheads="1"/>
          </p:cNvSpPr>
          <p:nvPr/>
        </p:nvSpPr>
        <p:spPr bwMode="auto">
          <a:xfrm>
            <a:off x="1962150" y="6019800"/>
            <a:ext cx="2743200" cy="406400"/>
          </a:xfrm>
          <a:prstGeom prst="rect">
            <a:avLst/>
          </a:prstGeom>
          <a:noFill/>
          <a:ln w="9525">
            <a:solidFill>
              <a:schemeClr val="bg2"/>
            </a:solidFill>
            <a:miter lim="800000"/>
            <a:headEnd/>
            <a:tailEnd/>
          </a:ln>
        </p:spPr>
        <p:txBody>
          <a:bodyPr>
            <a:spAutoFit/>
          </a:bodyPr>
          <a:lstStyle/>
          <a:p>
            <a:pPr>
              <a:buNone/>
            </a:pPr>
            <a:r>
              <a:rPr kumimoji="1" lang="en-US" altLang="zh-CN" sz="2000" b="1">
                <a:latin typeface="Times New Roman" pitchFamily="18" charset="0"/>
              </a:rPr>
              <a:t>LayoutManager</a:t>
            </a:r>
          </a:p>
        </p:txBody>
      </p:sp>
      <p:sp>
        <p:nvSpPr>
          <p:cNvPr id="13" name="Text Box 13"/>
          <p:cNvSpPr txBox="1">
            <a:spLocks noChangeArrowheads="1"/>
          </p:cNvSpPr>
          <p:nvPr/>
        </p:nvSpPr>
        <p:spPr bwMode="auto">
          <a:xfrm>
            <a:off x="3619499" y="3352800"/>
            <a:ext cx="1292400" cy="399600"/>
          </a:xfrm>
          <a:prstGeom prst="rect">
            <a:avLst/>
          </a:prstGeom>
          <a:noFill/>
          <a:ln w="9525">
            <a:solidFill>
              <a:schemeClr val="bg2"/>
            </a:solidFill>
            <a:miter lim="800000"/>
            <a:headEnd/>
            <a:tailEnd/>
          </a:ln>
        </p:spPr>
        <p:txBody>
          <a:bodyPr wrap="square">
            <a:spAutoFit/>
          </a:bodyPr>
          <a:lstStyle/>
          <a:p>
            <a:pPr>
              <a:buNone/>
            </a:pPr>
            <a:r>
              <a:rPr kumimoji="1" lang="en-US" altLang="zh-CN" sz="2000" b="1">
                <a:latin typeface="Times New Roman" pitchFamily="18" charset="0"/>
              </a:rPr>
              <a:t>Container</a:t>
            </a:r>
          </a:p>
        </p:txBody>
      </p:sp>
      <p:sp>
        <p:nvSpPr>
          <p:cNvPr id="14" name="Text Box 14"/>
          <p:cNvSpPr txBox="1">
            <a:spLocks noChangeArrowheads="1"/>
          </p:cNvSpPr>
          <p:nvPr/>
        </p:nvSpPr>
        <p:spPr bwMode="auto">
          <a:xfrm>
            <a:off x="4835525" y="2133600"/>
            <a:ext cx="914400" cy="406400"/>
          </a:xfrm>
          <a:prstGeom prst="rect">
            <a:avLst/>
          </a:prstGeom>
          <a:noFill/>
          <a:ln w="9525">
            <a:solidFill>
              <a:schemeClr val="bg2"/>
            </a:solidFill>
            <a:miter lim="800000"/>
            <a:headEnd/>
            <a:tailEnd/>
          </a:ln>
        </p:spPr>
        <p:txBody>
          <a:bodyPr>
            <a:spAutoFit/>
          </a:bodyPr>
          <a:lstStyle/>
          <a:p>
            <a:pPr>
              <a:buNone/>
            </a:pPr>
            <a:r>
              <a:rPr kumimoji="1" lang="en-US" altLang="zh-CN" sz="2000" b="1">
                <a:latin typeface="Times New Roman" pitchFamily="18" charset="0"/>
              </a:rPr>
              <a:t>Panel</a:t>
            </a:r>
          </a:p>
        </p:txBody>
      </p:sp>
      <p:sp>
        <p:nvSpPr>
          <p:cNvPr id="15" name="Text Box 15"/>
          <p:cNvSpPr txBox="1">
            <a:spLocks noChangeArrowheads="1"/>
          </p:cNvSpPr>
          <p:nvPr/>
        </p:nvSpPr>
        <p:spPr bwMode="auto">
          <a:xfrm>
            <a:off x="6207124" y="2133600"/>
            <a:ext cx="941387" cy="400110"/>
          </a:xfrm>
          <a:prstGeom prst="rect">
            <a:avLst/>
          </a:prstGeom>
          <a:noFill/>
          <a:ln w="9525">
            <a:solidFill>
              <a:schemeClr val="bg2"/>
            </a:solidFill>
            <a:miter lim="800000"/>
            <a:headEnd/>
            <a:tailEnd/>
          </a:ln>
        </p:spPr>
        <p:txBody>
          <a:bodyPr wrap="square">
            <a:spAutoFit/>
          </a:bodyPr>
          <a:lstStyle/>
          <a:p>
            <a:pPr>
              <a:buNone/>
            </a:pPr>
            <a:r>
              <a:rPr kumimoji="1" lang="en-US" altLang="zh-CN" sz="2000" b="1">
                <a:latin typeface="Times New Roman" pitchFamily="18" charset="0"/>
              </a:rPr>
              <a:t>Applet</a:t>
            </a:r>
          </a:p>
        </p:txBody>
      </p:sp>
      <p:sp>
        <p:nvSpPr>
          <p:cNvPr id="16" name="Text Box 16"/>
          <p:cNvSpPr txBox="1">
            <a:spLocks noChangeArrowheads="1"/>
          </p:cNvSpPr>
          <p:nvPr/>
        </p:nvSpPr>
        <p:spPr bwMode="auto">
          <a:xfrm>
            <a:off x="4683125" y="4343400"/>
            <a:ext cx="1295400" cy="406400"/>
          </a:xfrm>
          <a:prstGeom prst="rect">
            <a:avLst/>
          </a:prstGeom>
          <a:noFill/>
          <a:ln w="9525">
            <a:solidFill>
              <a:schemeClr val="bg2"/>
            </a:solidFill>
            <a:miter lim="800000"/>
            <a:headEnd/>
            <a:tailEnd/>
          </a:ln>
        </p:spPr>
        <p:txBody>
          <a:bodyPr>
            <a:spAutoFit/>
          </a:bodyPr>
          <a:lstStyle/>
          <a:p>
            <a:pPr>
              <a:buNone/>
            </a:pPr>
            <a:r>
              <a:rPr kumimoji="1" lang="en-US" altLang="zh-CN" sz="2000" b="1">
                <a:latin typeface="Times New Roman" pitchFamily="18" charset="0"/>
              </a:rPr>
              <a:t>Window</a:t>
            </a:r>
          </a:p>
        </p:txBody>
      </p:sp>
      <p:sp>
        <p:nvSpPr>
          <p:cNvPr id="17" name="Text Box 17"/>
          <p:cNvSpPr txBox="1">
            <a:spLocks noChangeArrowheads="1"/>
          </p:cNvSpPr>
          <p:nvPr/>
        </p:nvSpPr>
        <p:spPr bwMode="auto">
          <a:xfrm>
            <a:off x="6207125" y="4343400"/>
            <a:ext cx="1066800" cy="406400"/>
          </a:xfrm>
          <a:prstGeom prst="rect">
            <a:avLst/>
          </a:prstGeom>
          <a:noFill/>
          <a:ln w="9525">
            <a:solidFill>
              <a:schemeClr val="bg2"/>
            </a:solidFill>
            <a:miter lim="800000"/>
            <a:headEnd/>
            <a:tailEnd/>
          </a:ln>
        </p:spPr>
        <p:txBody>
          <a:bodyPr>
            <a:spAutoFit/>
          </a:bodyPr>
          <a:lstStyle/>
          <a:p>
            <a:pPr>
              <a:buNone/>
            </a:pPr>
            <a:r>
              <a:rPr kumimoji="1" lang="en-US" altLang="zh-CN" sz="2000" b="1">
                <a:latin typeface="Times New Roman" pitchFamily="18" charset="0"/>
              </a:rPr>
              <a:t>Frame</a:t>
            </a:r>
          </a:p>
        </p:txBody>
      </p:sp>
      <p:sp>
        <p:nvSpPr>
          <p:cNvPr id="18" name="Line 18"/>
          <p:cNvSpPr>
            <a:spLocks noChangeShapeType="1"/>
          </p:cNvSpPr>
          <p:nvPr/>
        </p:nvSpPr>
        <p:spPr bwMode="auto">
          <a:xfrm>
            <a:off x="1733550" y="1524000"/>
            <a:ext cx="1587" cy="4724400"/>
          </a:xfrm>
          <a:prstGeom prst="line">
            <a:avLst/>
          </a:prstGeom>
          <a:noFill/>
          <a:ln w="9525">
            <a:solidFill>
              <a:schemeClr val="tx1"/>
            </a:solidFill>
            <a:round/>
            <a:headEnd/>
            <a:tailEnd/>
          </a:ln>
        </p:spPr>
        <p:txBody>
          <a:bodyPr wrap="none" anchor="ctr"/>
          <a:lstStyle/>
          <a:p>
            <a:pPr>
              <a:buNone/>
            </a:pPr>
            <a:endParaRPr lang="zh-CN" altLang="en-US" b="1"/>
          </a:p>
        </p:txBody>
      </p:sp>
      <p:sp>
        <p:nvSpPr>
          <p:cNvPr id="19" name="Line 19"/>
          <p:cNvSpPr>
            <a:spLocks noChangeShapeType="1"/>
          </p:cNvSpPr>
          <p:nvPr/>
        </p:nvSpPr>
        <p:spPr bwMode="auto">
          <a:xfrm>
            <a:off x="1733550" y="1524000"/>
            <a:ext cx="228600" cy="1588"/>
          </a:xfrm>
          <a:prstGeom prst="line">
            <a:avLst/>
          </a:prstGeom>
          <a:noFill/>
          <a:ln w="9525">
            <a:solidFill>
              <a:schemeClr val="tx1"/>
            </a:solidFill>
            <a:round/>
            <a:headEnd/>
            <a:tailEnd/>
          </a:ln>
        </p:spPr>
        <p:txBody>
          <a:bodyPr wrap="none" anchor="ctr"/>
          <a:lstStyle/>
          <a:p>
            <a:pPr>
              <a:buNone/>
            </a:pPr>
            <a:endParaRPr lang="zh-CN" altLang="en-US" b="1"/>
          </a:p>
        </p:txBody>
      </p:sp>
      <p:sp>
        <p:nvSpPr>
          <p:cNvPr id="20" name="Line 20"/>
          <p:cNvSpPr>
            <a:spLocks noChangeShapeType="1"/>
          </p:cNvSpPr>
          <p:nvPr/>
        </p:nvSpPr>
        <p:spPr bwMode="auto">
          <a:xfrm>
            <a:off x="1733550" y="2514600"/>
            <a:ext cx="228600" cy="1588"/>
          </a:xfrm>
          <a:prstGeom prst="line">
            <a:avLst/>
          </a:prstGeom>
          <a:noFill/>
          <a:ln w="9525">
            <a:solidFill>
              <a:schemeClr val="tx1"/>
            </a:solidFill>
            <a:round/>
            <a:headEnd/>
            <a:tailEnd/>
          </a:ln>
        </p:spPr>
        <p:txBody>
          <a:bodyPr wrap="none" anchor="ctr"/>
          <a:lstStyle/>
          <a:p>
            <a:pPr>
              <a:buNone/>
            </a:pPr>
            <a:endParaRPr lang="zh-CN" altLang="en-US" b="1"/>
          </a:p>
        </p:txBody>
      </p:sp>
      <p:sp>
        <p:nvSpPr>
          <p:cNvPr id="21" name="Line 21"/>
          <p:cNvSpPr>
            <a:spLocks noChangeShapeType="1"/>
          </p:cNvSpPr>
          <p:nvPr/>
        </p:nvSpPr>
        <p:spPr bwMode="auto">
          <a:xfrm>
            <a:off x="1733550" y="3581400"/>
            <a:ext cx="228600" cy="1588"/>
          </a:xfrm>
          <a:prstGeom prst="line">
            <a:avLst/>
          </a:prstGeom>
          <a:noFill/>
          <a:ln w="9525">
            <a:solidFill>
              <a:schemeClr val="tx1"/>
            </a:solidFill>
            <a:round/>
            <a:headEnd/>
            <a:tailEnd/>
          </a:ln>
        </p:spPr>
        <p:txBody>
          <a:bodyPr wrap="none" anchor="ctr"/>
          <a:lstStyle/>
          <a:p>
            <a:pPr>
              <a:buNone/>
            </a:pPr>
            <a:endParaRPr lang="zh-CN" altLang="en-US" b="1"/>
          </a:p>
        </p:txBody>
      </p:sp>
      <p:sp>
        <p:nvSpPr>
          <p:cNvPr id="22" name="Line 22"/>
          <p:cNvSpPr>
            <a:spLocks noChangeShapeType="1"/>
          </p:cNvSpPr>
          <p:nvPr/>
        </p:nvSpPr>
        <p:spPr bwMode="auto">
          <a:xfrm>
            <a:off x="1733550" y="4495800"/>
            <a:ext cx="228600" cy="1588"/>
          </a:xfrm>
          <a:prstGeom prst="line">
            <a:avLst/>
          </a:prstGeom>
          <a:noFill/>
          <a:ln w="9525">
            <a:solidFill>
              <a:schemeClr val="tx1"/>
            </a:solidFill>
            <a:round/>
            <a:headEnd/>
            <a:tailEnd/>
          </a:ln>
        </p:spPr>
        <p:txBody>
          <a:bodyPr wrap="none" anchor="ctr"/>
          <a:lstStyle/>
          <a:p>
            <a:pPr>
              <a:buNone/>
            </a:pPr>
            <a:endParaRPr lang="zh-CN" altLang="en-US" b="1"/>
          </a:p>
        </p:txBody>
      </p:sp>
      <p:sp>
        <p:nvSpPr>
          <p:cNvPr id="23" name="Line 23"/>
          <p:cNvSpPr>
            <a:spLocks noChangeShapeType="1"/>
          </p:cNvSpPr>
          <p:nvPr/>
        </p:nvSpPr>
        <p:spPr bwMode="auto">
          <a:xfrm>
            <a:off x="1733550" y="5334000"/>
            <a:ext cx="228600" cy="1588"/>
          </a:xfrm>
          <a:prstGeom prst="line">
            <a:avLst/>
          </a:prstGeom>
          <a:noFill/>
          <a:ln w="9525">
            <a:solidFill>
              <a:schemeClr val="tx1"/>
            </a:solidFill>
            <a:round/>
            <a:headEnd/>
            <a:tailEnd/>
          </a:ln>
        </p:spPr>
        <p:txBody>
          <a:bodyPr wrap="none" anchor="ctr"/>
          <a:lstStyle/>
          <a:p>
            <a:pPr>
              <a:buNone/>
            </a:pPr>
            <a:endParaRPr lang="zh-CN" altLang="en-US" b="1"/>
          </a:p>
        </p:txBody>
      </p:sp>
      <p:sp>
        <p:nvSpPr>
          <p:cNvPr id="24" name="Line 24"/>
          <p:cNvSpPr>
            <a:spLocks noChangeShapeType="1"/>
          </p:cNvSpPr>
          <p:nvPr/>
        </p:nvSpPr>
        <p:spPr bwMode="auto">
          <a:xfrm>
            <a:off x="1733550" y="6248400"/>
            <a:ext cx="228600" cy="1588"/>
          </a:xfrm>
          <a:prstGeom prst="line">
            <a:avLst/>
          </a:prstGeom>
          <a:noFill/>
          <a:ln w="9525">
            <a:solidFill>
              <a:schemeClr val="tx1"/>
            </a:solidFill>
            <a:round/>
            <a:headEnd/>
            <a:tailEnd/>
          </a:ln>
        </p:spPr>
        <p:txBody>
          <a:bodyPr wrap="none" anchor="ctr"/>
          <a:lstStyle/>
          <a:p>
            <a:pPr>
              <a:buNone/>
            </a:pPr>
            <a:endParaRPr lang="zh-CN" altLang="en-US" b="1"/>
          </a:p>
        </p:txBody>
      </p:sp>
      <p:sp>
        <p:nvSpPr>
          <p:cNvPr id="25" name="Line 25"/>
          <p:cNvSpPr>
            <a:spLocks noChangeShapeType="1"/>
          </p:cNvSpPr>
          <p:nvPr/>
        </p:nvSpPr>
        <p:spPr bwMode="auto">
          <a:xfrm>
            <a:off x="1504950" y="3886200"/>
            <a:ext cx="228600" cy="1588"/>
          </a:xfrm>
          <a:prstGeom prst="line">
            <a:avLst/>
          </a:prstGeom>
          <a:noFill/>
          <a:ln w="9525">
            <a:solidFill>
              <a:schemeClr val="tx1"/>
            </a:solidFill>
            <a:round/>
            <a:headEnd/>
            <a:tailEnd/>
          </a:ln>
        </p:spPr>
        <p:txBody>
          <a:bodyPr wrap="none" anchor="ctr"/>
          <a:lstStyle/>
          <a:p>
            <a:pPr>
              <a:buNone/>
            </a:pPr>
            <a:endParaRPr lang="zh-CN" altLang="en-US" b="1"/>
          </a:p>
        </p:txBody>
      </p:sp>
      <p:sp>
        <p:nvSpPr>
          <p:cNvPr id="26" name="Line 26"/>
          <p:cNvSpPr>
            <a:spLocks noChangeShapeType="1"/>
          </p:cNvSpPr>
          <p:nvPr/>
        </p:nvSpPr>
        <p:spPr bwMode="auto">
          <a:xfrm>
            <a:off x="3390900" y="3581400"/>
            <a:ext cx="228600" cy="1588"/>
          </a:xfrm>
          <a:prstGeom prst="line">
            <a:avLst/>
          </a:prstGeom>
          <a:noFill/>
          <a:ln w="9525">
            <a:solidFill>
              <a:schemeClr val="tx1"/>
            </a:solidFill>
            <a:round/>
            <a:headEnd/>
            <a:tailEnd/>
          </a:ln>
        </p:spPr>
        <p:txBody>
          <a:bodyPr wrap="none" anchor="ctr"/>
          <a:lstStyle/>
          <a:p>
            <a:pPr>
              <a:buNone/>
            </a:pPr>
            <a:endParaRPr lang="zh-CN" altLang="en-US" b="1"/>
          </a:p>
        </p:txBody>
      </p:sp>
      <p:sp>
        <p:nvSpPr>
          <p:cNvPr id="27" name="Line 27"/>
          <p:cNvSpPr>
            <a:spLocks noChangeShapeType="1"/>
          </p:cNvSpPr>
          <p:nvPr/>
        </p:nvSpPr>
        <p:spPr bwMode="auto">
          <a:xfrm>
            <a:off x="5749925" y="2362200"/>
            <a:ext cx="457200" cy="1588"/>
          </a:xfrm>
          <a:prstGeom prst="line">
            <a:avLst/>
          </a:prstGeom>
          <a:noFill/>
          <a:ln w="9525">
            <a:solidFill>
              <a:schemeClr val="tx1"/>
            </a:solidFill>
            <a:round/>
            <a:headEnd/>
            <a:tailEnd/>
          </a:ln>
        </p:spPr>
        <p:txBody>
          <a:bodyPr wrap="none" anchor="ctr"/>
          <a:lstStyle/>
          <a:p>
            <a:pPr>
              <a:buNone/>
            </a:pPr>
            <a:endParaRPr lang="zh-CN" altLang="en-US" b="1"/>
          </a:p>
        </p:txBody>
      </p:sp>
      <p:sp>
        <p:nvSpPr>
          <p:cNvPr id="28" name="Line 28"/>
          <p:cNvSpPr>
            <a:spLocks noChangeShapeType="1"/>
          </p:cNvSpPr>
          <p:nvPr/>
        </p:nvSpPr>
        <p:spPr bwMode="auto">
          <a:xfrm>
            <a:off x="5978525" y="4572000"/>
            <a:ext cx="228600" cy="1588"/>
          </a:xfrm>
          <a:prstGeom prst="line">
            <a:avLst/>
          </a:prstGeom>
          <a:noFill/>
          <a:ln w="9525">
            <a:solidFill>
              <a:schemeClr val="tx1"/>
            </a:solidFill>
            <a:round/>
            <a:headEnd/>
            <a:tailEnd/>
          </a:ln>
        </p:spPr>
        <p:txBody>
          <a:bodyPr wrap="none" anchor="ctr"/>
          <a:lstStyle/>
          <a:p>
            <a:pPr>
              <a:buNone/>
            </a:pPr>
            <a:endParaRPr lang="zh-CN" altLang="en-US" b="1"/>
          </a:p>
        </p:txBody>
      </p:sp>
      <p:sp>
        <p:nvSpPr>
          <p:cNvPr id="29" name="Line 29"/>
          <p:cNvSpPr>
            <a:spLocks noChangeShapeType="1"/>
          </p:cNvSpPr>
          <p:nvPr/>
        </p:nvSpPr>
        <p:spPr bwMode="auto">
          <a:xfrm flipV="1">
            <a:off x="4149725" y="2362200"/>
            <a:ext cx="685800" cy="990600"/>
          </a:xfrm>
          <a:prstGeom prst="line">
            <a:avLst/>
          </a:prstGeom>
          <a:noFill/>
          <a:ln w="9525">
            <a:solidFill>
              <a:schemeClr val="tx1"/>
            </a:solidFill>
            <a:round/>
            <a:headEnd/>
            <a:tailEnd/>
          </a:ln>
        </p:spPr>
        <p:txBody>
          <a:bodyPr wrap="none" anchor="ctr"/>
          <a:lstStyle/>
          <a:p>
            <a:pPr>
              <a:buNone/>
            </a:pPr>
            <a:endParaRPr lang="zh-CN" altLang="en-US" b="1"/>
          </a:p>
        </p:txBody>
      </p:sp>
      <p:sp>
        <p:nvSpPr>
          <p:cNvPr id="30" name="Line 30"/>
          <p:cNvSpPr>
            <a:spLocks noChangeShapeType="1"/>
          </p:cNvSpPr>
          <p:nvPr/>
        </p:nvSpPr>
        <p:spPr bwMode="auto">
          <a:xfrm>
            <a:off x="4149725" y="3810000"/>
            <a:ext cx="533400" cy="838200"/>
          </a:xfrm>
          <a:prstGeom prst="line">
            <a:avLst/>
          </a:prstGeom>
          <a:noFill/>
          <a:ln w="9525">
            <a:solidFill>
              <a:schemeClr val="tx1"/>
            </a:solidFill>
            <a:round/>
            <a:headEnd/>
            <a:tailEnd/>
          </a:ln>
        </p:spPr>
        <p:txBody>
          <a:bodyPr wrap="none" anchor="ctr"/>
          <a:lstStyle/>
          <a:p>
            <a:pPr>
              <a:buNone/>
            </a:pPr>
            <a:endParaRPr lang="zh-CN" altLang="en-US" b="1"/>
          </a:p>
        </p:txBody>
      </p:sp>
      <p:sp>
        <p:nvSpPr>
          <p:cNvPr id="31" name="Text Box 0"/>
          <p:cNvSpPr txBox="1">
            <a:spLocks noChangeArrowheads="1"/>
          </p:cNvSpPr>
          <p:nvPr/>
        </p:nvSpPr>
        <p:spPr bwMode="auto">
          <a:xfrm>
            <a:off x="7605712" y="4319588"/>
            <a:ext cx="1066800" cy="406400"/>
          </a:xfrm>
          <a:prstGeom prst="rect">
            <a:avLst/>
          </a:prstGeom>
          <a:noFill/>
          <a:ln w="9525">
            <a:solidFill>
              <a:schemeClr val="bg2"/>
            </a:solidFill>
            <a:miter lim="800000"/>
            <a:headEnd/>
            <a:tailEnd/>
          </a:ln>
        </p:spPr>
        <p:txBody>
          <a:bodyPr>
            <a:spAutoFit/>
          </a:bodyPr>
          <a:lstStyle/>
          <a:p>
            <a:pPr>
              <a:buNone/>
            </a:pPr>
            <a:r>
              <a:rPr kumimoji="1" lang="en-US" altLang="zh-CN" sz="2000" b="1" dirty="0" err="1">
                <a:solidFill>
                  <a:srgbClr val="990000"/>
                </a:solidFill>
                <a:latin typeface="Times New Roman" pitchFamily="18" charset="0"/>
              </a:rPr>
              <a:t>JFrame</a:t>
            </a:r>
            <a:endParaRPr kumimoji="1" lang="en-US" altLang="zh-CN" sz="2000" b="1" dirty="0">
              <a:solidFill>
                <a:srgbClr val="990000"/>
              </a:solidFill>
              <a:latin typeface="Times New Roman" pitchFamily="18" charset="0"/>
            </a:endParaRPr>
          </a:p>
        </p:txBody>
      </p:sp>
      <p:sp>
        <p:nvSpPr>
          <p:cNvPr id="32" name="Line 1"/>
          <p:cNvSpPr>
            <a:spLocks noChangeShapeType="1"/>
          </p:cNvSpPr>
          <p:nvPr/>
        </p:nvSpPr>
        <p:spPr bwMode="auto">
          <a:xfrm>
            <a:off x="7377112" y="4548188"/>
            <a:ext cx="228600" cy="1587"/>
          </a:xfrm>
          <a:prstGeom prst="line">
            <a:avLst/>
          </a:prstGeom>
          <a:noFill/>
          <a:ln w="9525">
            <a:solidFill>
              <a:schemeClr val="tx1"/>
            </a:solidFill>
            <a:round/>
            <a:headEnd/>
            <a:tailEnd/>
          </a:ln>
        </p:spPr>
        <p:txBody>
          <a:bodyPr wrap="none" anchor="ctr"/>
          <a:lstStyle/>
          <a:p>
            <a:pPr>
              <a:buNone/>
            </a:pPr>
            <a:endParaRPr lang="zh-CN" altLang="en-US" b="1"/>
          </a:p>
        </p:txBody>
      </p:sp>
      <p:sp>
        <p:nvSpPr>
          <p:cNvPr id="33" name="Text Box 2"/>
          <p:cNvSpPr txBox="1">
            <a:spLocks noChangeArrowheads="1"/>
          </p:cNvSpPr>
          <p:nvPr/>
        </p:nvSpPr>
        <p:spPr bwMode="auto">
          <a:xfrm>
            <a:off x="7605712" y="2159000"/>
            <a:ext cx="1081088" cy="406400"/>
          </a:xfrm>
          <a:prstGeom prst="rect">
            <a:avLst/>
          </a:prstGeom>
          <a:noFill/>
          <a:ln w="9525">
            <a:solidFill>
              <a:schemeClr val="bg2"/>
            </a:solidFill>
            <a:miter lim="800000"/>
            <a:headEnd/>
            <a:tailEnd/>
          </a:ln>
        </p:spPr>
        <p:txBody>
          <a:bodyPr>
            <a:spAutoFit/>
          </a:bodyPr>
          <a:lstStyle/>
          <a:p>
            <a:pPr>
              <a:buNone/>
            </a:pPr>
            <a:r>
              <a:rPr kumimoji="1" lang="en-US" altLang="zh-CN" sz="2000" b="1" dirty="0" err="1">
                <a:solidFill>
                  <a:srgbClr val="990000"/>
                </a:solidFill>
                <a:latin typeface="Times New Roman" pitchFamily="18" charset="0"/>
              </a:rPr>
              <a:t>JApplet</a:t>
            </a:r>
            <a:endParaRPr kumimoji="1" lang="en-US" altLang="zh-CN" sz="2000" b="1" dirty="0">
              <a:solidFill>
                <a:srgbClr val="990000"/>
              </a:solidFill>
              <a:latin typeface="Times New Roman" pitchFamily="18" charset="0"/>
            </a:endParaRPr>
          </a:p>
        </p:txBody>
      </p:sp>
      <p:sp>
        <p:nvSpPr>
          <p:cNvPr id="34" name="Line 3"/>
          <p:cNvSpPr>
            <a:spLocks noChangeShapeType="1"/>
          </p:cNvSpPr>
          <p:nvPr/>
        </p:nvSpPr>
        <p:spPr bwMode="auto">
          <a:xfrm>
            <a:off x="7148512" y="2387600"/>
            <a:ext cx="457200" cy="1588"/>
          </a:xfrm>
          <a:prstGeom prst="line">
            <a:avLst/>
          </a:prstGeom>
          <a:noFill/>
          <a:ln w="9525">
            <a:solidFill>
              <a:schemeClr val="tx1"/>
            </a:solidFill>
            <a:round/>
            <a:headEnd/>
            <a:tailEnd/>
          </a:ln>
        </p:spPr>
        <p:txBody>
          <a:bodyPr wrap="none" anchor="ctr"/>
          <a:lstStyle/>
          <a:p>
            <a:pPr>
              <a:buNone/>
            </a:pPr>
            <a:endParaRPr lang="zh-CN" altLang="en-US" b="1"/>
          </a:p>
        </p:txBody>
      </p:sp>
      <p:sp>
        <p:nvSpPr>
          <p:cNvPr id="35" name="Text Box 4"/>
          <p:cNvSpPr txBox="1">
            <a:spLocks noChangeArrowheads="1"/>
          </p:cNvSpPr>
          <p:nvPr/>
        </p:nvSpPr>
        <p:spPr bwMode="auto">
          <a:xfrm>
            <a:off x="5127625" y="3335338"/>
            <a:ext cx="1685925" cy="406400"/>
          </a:xfrm>
          <a:prstGeom prst="rect">
            <a:avLst/>
          </a:prstGeom>
          <a:noFill/>
          <a:ln w="9525">
            <a:solidFill>
              <a:schemeClr val="bg2"/>
            </a:solidFill>
            <a:miter lim="800000"/>
            <a:headEnd/>
            <a:tailEnd/>
          </a:ln>
        </p:spPr>
        <p:txBody>
          <a:bodyPr>
            <a:spAutoFit/>
          </a:bodyPr>
          <a:lstStyle/>
          <a:p>
            <a:pPr>
              <a:buNone/>
            </a:pPr>
            <a:r>
              <a:rPr kumimoji="1" lang="en-US" altLang="zh-CN" sz="2000" b="1" dirty="0" err="1">
                <a:solidFill>
                  <a:srgbClr val="990000"/>
                </a:solidFill>
                <a:latin typeface="Times New Roman" pitchFamily="18" charset="0"/>
              </a:rPr>
              <a:t>JComponent</a:t>
            </a:r>
            <a:endParaRPr kumimoji="1" lang="en-US" altLang="zh-CN" sz="2000" b="1" dirty="0">
              <a:solidFill>
                <a:srgbClr val="990000"/>
              </a:solidFill>
              <a:latin typeface="Times New Roman" pitchFamily="18" charset="0"/>
            </a:endParaRPr>
          </a:p>
        </p:txBody>
      </p:sp>
      <p:sp>
        <p:nvSpPr>
          <p:cNvPr id="36" name="Line 5"/>
          <p:cNvSpPr>
            <a:spLocks noChangeShapeType="1"/>
          </p:cNvSpPr>
          <p:nvPr/>
        </p:nvSpPr>
        <p:spPr bwMode="auto">
          <a:xfrm>
            <a:off x="4899025" y="3563938"/>
            <a:ext cx="228600" cy="1587"/>
          </a:xfrm>
          <a:prstGeom prst="line">
            <a:avLst/>
          </a:prstGeom>
          <a:noFill/>
          <a:ln w="9525">
            <a:solidFill>
              <a:schemeClr val="tx1"/>
            </a:solidFill>
            <a:round/>
            <a:headEnd/>
            <a:tailEnd/>
          </a:ln>
        </p:spPr>
        <p:txBody>
          <a:bodyPr wrap="none" anchor="ctr"/>
          <a:lstStyle/>
          <a:p>
            <a:pPr>
              <a:buNone/>
            </a:pPr>
            <a:endParaRPr lang="zh-CN" altLang="en-US" b="1"/>
          </a:p>
        </p:txBody>
      </p:sp>
      <p:sp>
        <p:nvSpPr>
          <p:cNvPr id="37" name="Text Box 6"/>
          <p:cNvSpPr txBox="1">
            <a:spLocks noChangeArrowheads="1"/>
          </p:cNvSpPr>
          <p:nvPr/>
        </p:nvSpPr>
        <p:spPr bwMode="auto">
          <a:xfrm>
            <a:off x="7042150" y="3311525"/>
            <a:ext cx="1066800" cy="406400"/>
          </a:xfrm>
          <a:prstGeom prst="rect">
            <a:avLst/>
          </a:prstGeom>
          <a:noFill/>
          <a:ln w="9525">
            <a:solidFill>
              <a:schemeClr val="bg2"/>
            </a:solidFill>
            <a:miter lim="800000"/>
            <a:headEnd/>
            <a:tailEnd/>
          </a:ln>
        </p:spPr>
        <p:txBody>
          <a:bodyPr>
            <a:spAutoFit/>
          </a:bodyPr>
          <a:lstStyle/>
          <a:p>
            <a:pPr>
              <a:buNone/>
            </a:pPr>
            <a:r>
              <a:rPr kumimoji="1" lang="en-US" altLang="zh-CN" sz="2000" b="1" dirty="0" err="1">
                <a:solidFill>
                  <a:srgbClr val="990000"/>
                </a:solidFill>
                <a:latin typeface="Times New Roman" pitchFamily="18" charset="0"/>
              </a:rPr>
              <a:t>JPanel</a:t>
            </a:r>
            <a:endParaRPr kumimoji="1" lang="en-US" altLang="zh-CN" sz="2000" b="1" dirty="0">
              <a:solidFill>
                <a:srgbClr val="990000"/>
              </a:solidFill>
              <a:latin typeface="Times New Roman" pitchFamily="18" charset="0"/>
            </a:endParaRPr>
          </a:p>
        </p:txBody>
      </p:sp>
      <p:sp>
        <p:nvSpPr>
          <p:cNvPr id="38" name="Line 7"/>
          <p:cNvSpPr>
            <a:spLocks noChangeShapeType="1"/>
          </p:cNvSpPr>
          <p:nvPr/>
        </p:nvSpPr>
        <p:spPr bwMode="auto">
          <a:xfrm>
            <a:off x="6813550" y="3540125"/>
            <a:ext cx="228600" cy="1588"/>
          </a:xfrm>
          <a:prstGeom prst="line">
            <a:avLst/>
          </a:prstGeom>
          <a:noFill/>
          <a:ln w="9525">
            <a:solidFill>
              <a:schemeClr val="tx1"/>
            </a:solidFill>
            <a:round/>
            <a:headEnd/>
            <a:tailEnd/>
          </a:ln>
        </p:spPr>
        <p:txBody>
          <a:bodyPr wrap="none" anchor="ctr"/>
          <a:lstStyle/>
          <a:p>
            <a:pPr>
              <a:buNone/>
            </a:pPr>
            <a:endParaRPr lang="zh-CN" altLang="en-US" b="1"/>
          </a:p>
        </p:txBody>
      </p:sp>
    </p:spTree>
    <p:extLst>
      <p:ext uri="{BB962C8B-B14F-4D97-AF65-F5344CB8AC3E}">
        <p14:creationId xmlns:p14="http://schemas.microsoft.com/office/powerpoint/2010/main" val="110494433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60</a:t>
            </a:fld>
            <a:endParaRPr lang="en-US" altLang="zh-CN" dirty="0"/>
          </a:p>
        </p:txBody>
      </p:sp>
      <p:sp>
        <p:nvSpPr>
          <p:cNvPr id="6" name="标题 5"/>
          <p:cNvSpPr>
            <a:spLocks noGrp="1"/>
          </p:cNvSpPr>
          <p:nvPr>
            <p:ph type="title"/>
          </p:nvPr>
        </p:nvSpPr>
        <p:spPr/>
        <p:txBody>
          <a:bodyPr/>
          <a:lstStyle/>
          <a:p>
            <a:r>
              <a:rPr lang="zh-CN" altLang="en-US" smtClean="0">
                <a:solidFill>
                  <a:srgbClr val="FF0000"/>
                </a:solidFill>
                <a:latin typeface="Times New Roman" pitchFamily="18" charset="0"/>
                <a:cs typeface="Times New Roman" pitchFamily="18" charset="0"/>
              </a:rPr>
              <a:t>鼠标拖放举例</a:t>
            </a:r>
            <a:r>
              <a:rPr lang="en-US" altLang="zh-CN" smtClean="0">
                <a:solidFill>
                  <a:srgbClr val="FF0000"/>
                </a:solidFill>
                <a:latin typeface="Times New Roman" pitchFamily="18" charset="0"/>
                <a:cs typeface="Times New Roman" pitchFamily="18" charset="0"/>
              </a:rPr>
              <a:t>(cont.)</a:t>
            </a:r>
            <a:endParaRPr lang="zh-CN" altLang="en-US">
              <a:solidFill>
                <a:srgbClr val="FF0000"/>
              </a:solidFill>
            </a:endParaRPr>
          </a:p>
        </p:txBody>
      </p:sp>
      <p:sp>
        <p:nvSpPr>
          <p:cNvPr id="7" name="TextBox 6"/>
          <p:cNvSpPr txBox="1"/>
          <p:nvPr/>
        </p:nvSpPr>
        <p:spPr>
          <a:xfrm>
            <a:off x="457200" y="1295400"/>
            <a:ext cx="8153400" cy="5324535"/>
          </a:xfrm>
          <a:prstGeom prst="rect">
            <a:avLst/>
          </a:prstGeom>
          <a:noFill/>
          <a:ln>
            <a:solidFill>
              <a:schemeClr val="tx1"/>
            </a:solidFill>
          </a:ln>
        </p:spPr>
        <p:txBody>
          <a:bodyPr wrap="square" rtlCol="0">
            <a:spAutoFit/>
          </a:bodyPr>
          <a:lstStyle/>
          <a:p>
            <a:pPr>
              <a:spcBef>
                <a:spcPts val="0"/>
              </a:spcBef>
              <a:buNone/>
            </a:pPr>
            <a:r>
              <a:rPr lang="en-US" altLang="zh-CN" sz="2000" b="1" smtClean="0">
                <a:latin typeface="Courier New" pitchFamily="49" charset="0"/>
                <a:cs typeface="Courier New" pitchFamily="49" charset="0"/>
              </a:rPr>
              <a:t>import javax.swing.*;</a:t>
            </a:r>
          </a:p>
          <a:p>
            <a:pPr>
              <a:spcBef>
                <a:spcPts val="0"/>
              </a:spcBef>
              <a:buNone/>
            </a:pPr>
            <a:r>
              <a:rPr lang="en-US" altLang="zh-CN" sz="2000" b="1" smtClean="0">
                <a:latin typeface="Courier New" pitchFamily="49" charset="0"/>
                <a:cs typeface="Courier New" pitchFamily="49" charset="0"/>
              </a:rPr>
              <a:t>import java.awt.*;</a:t>
            </a:r>
          </a:p>
          <a:p>
            <a:pPr>
              <a:spcBef>
                <a:spcPts val="0"/>
              </a:spcBef>
              <a:buNone/>
            </a:pPr>
            <a:r>
              <a:rPr lang="en-US" altLang="zh-CN" sz="2000" b="1" smtClean="0">
                <a:latin typeface="Courier New" pitchFamily="49" charset="0"/>
                <a:cs typeface="Courier New" pitchFamily="49" charset="0"/>
              </a:rPr>
              <a:t>import java.awt.event.*;</a:t>
            </a:r>
          </a:p>
          <a:p>
            <a:pPr>
              <a:spcBef>
                <a:spcPts val="0"/>
              </a:spcBef>
              <a:buNone/>
            </a:pPr>
            <a:r>
              <a:rPr lang="en-US" altLang="zh-CN" sz="2000" b="1" smtClean="0">
                <a:latin typeface="Courier New" pitchFamily="49" charset="0"/>
                <a:cs typeface="Courier New" pitchFamily="49" charset="0"/>
              </a:rPr>
              <a:t>public class MouseEventDemo extends JPanel </a:t>
            </a:r>
          </a:p>
          <a:p>
            <a:pPr>
              <a:spcBef>
                <a:spcPts val="0"/>
              </a:spcBef>
              <a:buNone/>
            </a:pPr>
            <a:r>
              <a:rPr lang="en-US" altLang="zh-CN" sz="2000" b="1" smtClean="0">
                <a:latin typeface="Courier New" pitchFamily="49" charset="0"/>
                <a:cs typeface="Courier New" pitchFamily="49" charset="0"/>
              </a:rPr>
              <a:t>    implements MouseMotionListener {</a:t>
            </a:r>
          </a:p>
          <a:p>
            <a:pPr>
              <a:spcBef>
                <a:spcPts val="0"/>
              </a:spcBef>
              <a:buNone/>
            </a:pPr>
            <a:r>
              <a:rPr lang="en-US" altLang="zh-CN" sz="2000" b="1" smtClean="0">
                <a:latin typeface="Courier New" pitchFamily="49" charset="0"/>
                <a:cs typeface="Courier New" pitchFamily="49" charset="0"/>
              </a:rPr>
              <a:t>    int xVal = 0, yVal =0;</a:t>
            </a:r>
          </a:p>
          <a:p>
            <a:pPr>
              <a:spcBef>
                <a:spcPts val="0"/>
              </a:spcBef>
              <a:buNone/>
            </a:pPr>
            <a:r>
              <a:rPr lang="en-US" altLang="zh-CN" sz="2000" b="1" smtClean="0">
                <a:latin typeface="Courier New" pitchFamily="49" charset="0"/>
                <a:cs typeface="Courier New" pitchFamily="49" charset="0"/>
              </a:rPr>
              <a:t>    boolean firstTime = true;</a:t>
            </a:r>
          </a:p>
          <a:p>
            <a:pPr>
              <a:spcBef>
                <a:spcPts val="0"/>
              </a:spcBef>
              <a:buNone/>
            </a:pPr>
            <a:r>
              <a:rPr lang="en-US" altLang="zh-CN" sz="2000" b="1" smtClean="0">
                <a:latin typeface="Courier New" pitchFamily="49" charset="0"/>
                <a:cs typeface="Courier New" pitchFamily="49" charset="0"/>
              </a:rPr>
              <a:t>        </a:t>
            </a:r>
          </a:p>
          <a:p>
            <a:pPr>
              <a:spcBef>
                <a:spcPts val="0"/>
              </a:spcBef>
              <a:buNone/>
            </a:pPr>
            <a:r>
              <a:rPr lang="en-US" altLang="zh-CN" sz="2000" b="1" smtClean="0">
                <a:latin typeface="Courier New" pitchFamily="49" charset="0"/>
                <a:cs typeface="Courier New" pitchFamily="49" charset="0"/>
              </a:rPr>
              <a:t>    public static void main(String[] args) { </a:t>
            </a:r>
          </a:p>
          <a:p>
            <a:pPr>
              <a:spcBef>
                <a:spcPts val="0"/>
              </a:spcBef>
              <a:buNone/>
            </a:pPr>
            <a:r>
              <a:rPr lang="en-US" altLang="zh-CN" sz="2000" b="1" smtClean="0">
                <a:latin typeface="Courier New" pitchFamily="49" charset="0"/>
                <a:cs typeface="Courier New" pitchFamily="49" charset="0"/>
              </a:rPr>
              <a:t>        MouseEventDemo demo = new MouseEventDemo();</a:t>
            </a:r>
          </a:p>
          <a:p>
            <a:pPr>
              <a:spcBef>
                <a:spcPts val="0"/>
              </a:spcBef>
              <a:buNone/>
            </a:pPr>
            <a:r>
              <a:rPr lang="en-US" altLang="zh-CN" sz="2000" b="1" smtClean="0">
                <a:latin typeface="Courier New" pitchFamily="49" charset="0"/>
                <a:cs typeface="Courier New" pitchFamily="49" charset="0"/>
              </a:rPr>
              <a:t>        demo.go();</a:t>
            </a:r>
          </a:p>
          <a:p>
            <a:pPr>
              <a:spcBef>
                <a:spcPts val="0"/>
              </a:spcBef>
              <a:buNone/>
            </a:pPr>
            <a:r>
              <a:rPr lang="en-US" altLang="zh-CN" sz="2000" b="1" smtClean="0">
                <a:latin typeface="Courier New" pitchFamily="49" charset="0"/>
                <a:cs typeface="Courier New" pitchFamily="49" charset="0"/>
              </a:rPr>
              <a:t>    }</a:t>
            </a:r>
          </a:p>
          <a:p>
            <a:pPr>
              <a:spcBef>
                <a:spcPts val="0"/>
              </a:spcBef>
              <a:buNone/>
            </a:pPr>
            <a:r>
              <a:rPr lang="en-US" altLang="zh-CN" sz="2000" b="1" smtClean="0">
                <a:latin typeface="Courier New" pitchFamily="49" charset="0"/>
                <a:cs typeface="Courier New" pitchFamily="49" charset="0"/>
              </a:rPr>
              <a:t>    public void </a:t>
            </a:r>
            <a:r>
              <a:rPr lang="en-US" altLang="zh-CN" sz="2000" b="1" smtClean="0">
                <a:solidFill>
                  <a:srgbClr val="0000FF"/>
                </a:solidFill>
                <a:latin typeface="Courier New" pitchFamily="49" charset="0"/>
                <a:cs typeface="Courier New" pitchFamily="49" charset="0"/>
              </a:rPr>
              <a:t>go</a:t>
            </a:r>
            <a:r>
              <a:rPr lang="en-US" altLang="zh-CN" sz="2000" b="1" smtClean="0">
                <a:latin typeface="Courier New" pitchFamily="49" charset="0"/>
                <a:cs typeface="Courier New" pitchFamily="49" charset="0"/>
              </a:rPr>
              <a:t>() {</a:t>
            </a:r>
          </a:p>
          <a:p>
            <a:pPr>
              <a:spcBef>
                <a:spcPts val="0"/>
              </a:spcBef>
              <a:buNone/>
            </a:pPr>
            <a:r>
              <a:rPr lang="en-US" altLang="zh-CN" sz="2000" b="1" smtClean="0">
                <a:latin typeface="Courier New" pitchFamily="49" charset="0"/>
                <a:cs typeface="Courier New" pitchFamily="49" charset="0"/>
              </a:rPr>
              <a:t>        JFrame frame = new JFrame();</a:t>
            </a:r>
          </a:p>
          <a:p>
            <a:pPr>
              <a:spcBef>
                <a:spcPts val="0"/>
              </a:spcBef>
              <a:buNone/>
            </a:pPr>
            <a:r>
              <a:rPr lang="en-US" altLang="zh-CN" sz="2000" b="1" smtClean="0">
                <a:latin typeface="Courier New" pitchFamily="49" charset="0"/>
                <a:cs typeface="Courier New" pitchFamily="49" charset="0"/>
              </a:rPr>
              <a:t>        frame.setSize(300, 300);</a:t>
            </a:r>
          </a:p>
          <a:p>
            <a:pPr>
              <a:spcBef>
                <a:spcPts val="0"/>
              </a:spcBef>
              <a:buNone/>
            </a:pPr>
            <a:r>
              <a:rPr lang="en-US" altLang="zh-CN" sz="2000" b="1" smtClean="0">
                <a:latin typeface="Courier New" pitchFamily="49" charset="0"/>
                <a:cs typeface="Courier New" pitchFamily="49" charset="0"/>
              </a:rPr>
              <a:t>        frame.setTitle("Drag to draw");</a:t>
            </a:r>
          </a:p>
          <a:p>
            <a:pPr>
              <a:spcBef>
                <a:spcPts val="0"/>
              </a:spcBef>
              <a:buNone/>
            </a:pPr>
            <a:r>
              <a:rPr lang="en-US" altLang="zh-CN" sz="2000" b="1" smtClean="0">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61</a:t>
            </a:fld>
            <a:endParaRPr lang="en-US" altLang="zh-CN" dirty="0"/>
          </a:p>
        </p:txBody>
      </p:sp>
      <p:sp>
        <p:nvSpPr>
          <p:cNvPr id="6" name="标题 5"/>
          <p:cNvSpPr>
            <a:spLocks noGrp="1"/>
          </p:cNvSpPr>
          <p:nvPr>
            <p:ph type="title"/>
          </p:nvPr>
        </p:nvSpPr>
        <p:spPr/>
        <p:txBody>
          <a:bodyPr/>
          <a:lstStyle/>
          <a:p>
            <a:r>
              <a:rPr lang="zh-CN" altLang="en-US" smtClean="0">
                <a:latin typeface="Times New Roman" pitchFamily="18" charset="0"/>
                <a:cs typeface="Times New Roman" pitchFamily="18" charset="0"/>
              </a:rPr>
              <a:t>鼠标拖放举例</a:t>
            </a:r>
            <a:r>
              <a:rPr lang="en-US" altLang="zh-CN" smtClean="0">
                <a:latin typeface="Times New Roman" pitchFamily="18" charset="0"/>
                <a:cs typeface="Times New Roman" pitchFamily="18" charset="0"/>
              </a:rPr>
              <a:t>(cont.)</a:t>
            </a:r>
            <a:endParaRPr lang="zh-CN" altLang="en-US"/>
          </a:p>
        </p:txBody>
      </p:sp>
      <p:sp>
        <p:nvSpPr>
          <p:cNvPr id="7" name="TextBox 6"/>
          <p:cNvSpPr txBox="1"/>
          <p:nvPr/>
        </p:nvSpPr>
        <p:spPr>
          <a:xfrm>
            <a:off x="457200" y="1371600"/>
            <a:ext cx="8153400" cy="4985980"/>
          </a:xfrm>
          <a:prstGeom prst="rect">
            <a:avLst/>
          </a:prstGeom>
          <a:noFill/>
          <a:ln>
            <a:solidFill>
              <a:schemeClr val="tx1"/>
            </a:solidFill>
          </a:ln>
        </p:spPr>
        <p:txBody>
          <a:bodyPr wrap="square" rtlCol="0">
            <a:spAutoFit/>
          </a:bodyPr>
          <a:lstStyle/>
          <a:p>
            <a:pPr>
              <a:spcBef>
                <a:spcPts val="0"/>
              </a:spcBef>
              <a:buNone/>
            </a:pPr>
            <a:r>
              <a:rPr lang="en-US" altLang="zh-CN" b="1" smtClean="0">
                <a:latin typeface="Courier New" pitchFamily="49" charset="0"/>
                <a:cs typeface="Courier New" pitchFamily="49" charset="0"/>
              </a:rPr>
              <a:t>         </a:t>
            </a:r>
            <a:r>
              <a:rPr lang="en-US" altLang="zh-CN" sz="1600" b="1" smtClean="0">
                <a:latin typeface="Courier New" pitchFamily="49" charset="0"/>
                <a:cs typeface="Courier New" pitchFamily="49" charset="0"/>
              </a:rPr>
              <a:t>frame.setDefaultCloseOperation(JFrame.EXIT_ON_CLOSE);</a:t>
            </a:r>
          </a:p>
          <a:p>
            <a:pPr>
              <a:spcBef>
                <a:spcPts val="0"/>
              </a:spcBef>
              <a:buNone/>
            </a:pPr>
            <a:r>
              <a:rPr lang="en-US" altLang="zh-CN" sz="2000" b="1" smtClean="0">
                <a:latin typeface="Courier New" pitchFamily="49" charset="0"/>
                <a:cs typeface="Courier New" pitchFamily="49" charset="0"/>
              </a:rPr>
              <a:t>        frame.setContentPane(this);</a:t>
            </a:r>
          </a:p>
          <a:p>
            <a:pPr>
              <a:spcBef>
                <a:spcPts val="0"/>
              </a:spcBef>
              <a:buNone/>
            </a:pPr>
            <a:r>
              <a:rPr lang="en-US" altLang="zh-CN" sz="2000" b="1" smtClean="0">
                <a:latin typeface="Courier New" pitchFamily="49" charset="0"/>
                <a:cs typeface="Courier New" pitchFamily="49" charset="0"/>
              </a:rPr>
              <a:t>        addMouseMotionListener(this);  </a:t>
            </a:r>
          </a:p>
          <a:p>
            <a:pPr>
              <a:spcBef>
                <a:spcPts val="0"/>
              </a:spcBef>
              <a:buNone/>
            </a:pPr>
            <a:r>
              <a:rPr lang="en-US" altLang="zh-CN" sz="2000" b="1" smtClean="0">
                <a:latin typeface="Courier New" pitchFamily="49" charset="0"/>
                <a:cs typeface="Courier New" pitchFamily="49" charset="0"/>
              </a:rPr>
              <a:t>        frame.setVisible(true);                        </a:t>
            </a:r>
          </a:p>
          <a:p>
            <a:pPr>
              <a:spcBef>
                <a:spcPts val="0"/>
              </a:spcBef>
              <a:buNone/>
            </a:pPr>
            <a:r>
              <a:rPr lang="en-US" altLang="zh-CN" sz="2000" b="1" smtClean="0">
                <a:latin typeface="Courier New" pitchFamily="49" charset="0"/>
                <a:cs typeface="Courier New" pitchFamily="49" charset="0"/>
              </a:rPr>
              <a:t>    }</a:t>
            </a:r>
          </a:p>
          <a:p>
            <a:pPr>
              <a:spcBef>
                <a:spcPts val="0"/>
              </a:spcBef>
              <a:buNone/>
            </a:pPr>
            <a:r>
              <a:rPr lang="en-US" altLang="zh-CN" sz="2000" b="1" smtClean="0">
                <a:latin typeface="Courier New" pitchFamily="49" charset="0"/>
                <a:cs typeface="Courier New" pitchFamily="49" charset="0"/>
              </a:rPr>
              <a:t>    public void paintComponent(Graphics g) {</a:t>
            </a:r>
          </a:p>
          <a:p>
            <a:pPr>
              <a:spcBef>
                <a:spcPts val="0"/>
              </a:spcBef>
              <a:buNone/>
            </a:pPr>
            <a:r>
              <a:rPr lang="en-US" altLang="zh-CN" sz="2000" b="1" smtClean="0">
                <a:latin typeface="Courier New" pitchFamily="49" charset="0"/>
                <a:cs typeface="Courier New" pitchFamily="49" charset="0"/>
              </a:rPr>
              <a:t>        if(!firstTime) g.fillOval(xVal, yVal, 4, 4);</a:t>
            </a:r>
          </a:p>
          <a:p>
            <a:pPr>
              <a:spcBef>
                <a:spcPts val="0"/>
              </a:spcBef>
              <a:buNone/>
            </a:pPr>
            <a:r>
              <a:rPr lang="en-US" altLang="zh-CN" sz="2000" b="1" smtClean="0">
                <a:latin typeface="Courier New" pitchFamily="49" charset="0"/>
                <a:cs typeface="Courier New" pitchFamily="49" charset="0"/>
              </a:rPr>
              <a:t>        else firstTime = false;</a:t>
            </a:r>
          </a:p>
          <a:p>
            <a:pPr>
              <a:spcBef>
                <a:spcPts val="0"/>
              </a:spcBef>
              <a:buNone/>
            </a:pPr>
            <a:r>
              <a:rPr lang="en-US" altLang="zh-CN" sz="2000" b="1" smtClean="0">
                <a:latin typeface="Courier New" pitchFamily="49" charset="0"/>
                <a:cs typeface="Courier New" pitchFamily="49" charset="0"/>
              </a:rPr>
              <a:t>    }</a:t>
            </a:r>
          </a:p>
          <a:p>
            <a:pPr>
              <a:spcBef>
                <a:spcPts val="0"/>
              </a:spcBef>
              <a:buNone/>
            </a:pPr>
            <a:r>
              <a:rPr lang="en-US" altLang="zh-CN" sz="2000" b="1" smtClean="0">
                <a:latin typeface="Courier New" pitchFamily="49" charset="0"/>
                <a:cs typeface="Courier New" pitchFamily="49" charset="0"/>
              </a:rPr>
              <a:t>    public void mouseDragged( MouseEvent e ) {</a:t>
            </a:r>
          </a:p>
          <a:p>
            <a:pPr>
              <a:spcBef>
                <a:spcPts val="0"/>
              </a:spcBef>
              <a:buNone/>
            </a:pPr>
            <a:r>
              <a:rPr lang="en-US" altLang="zh-CN" sz="2000" b="1" smtClean="0">
                <a:latin typeface="Courier New" pitchFamily="49" charset="0"/>
                <a:cs typeface="Courier New" pitchFamily="49" charset="0"/>
              </a:rPr>
              <a:t>        xVal = e.getX();</a:t>
            </a:r>
          </a:p>
          <a:p>
            <a:pPr>
              <a:spcBef>
                <a:spcPts val="0"/>
              </a:spcBef>
              <a:buNone/>
            </a:pPr>
            <a:r>
              <a:rPr lang="en-US" altLang="zh-CN" sz="2000" b="1" smtClean="0">
                <a:latin typeface="Courier New" pitchFamily="49" charset="0"/>
                <a:cs typeface="Courier New" pitchFamily="49" charset="0"/>
              </a:rPr>
              <a:t>        yVal = e.getY();</a:t>
            </a:r>
          </a:p>
          <a:p>
            <a:pPr>
              <a:spcBef>
                <a:spcPts val="0"/>
              </a:spcBef>
              <a:buNone/>
            </a:pPr>
            <a:r>
              <a:rPr lang="en-US" altLang="zh-CN" sz="2000" b="1" smtClean="0">
                <a:latin typeface="Courier New" pitchFamily="49" charset="0"/>
                <a:cs typeface="Courier New" pitchFamily="49" charset="0"/>
              </a:rPr>
              <a:t>        repaint();</a:t>
            </a:r>
          </a:p>
          <a:p>
            <a:pPr>
              <a:spcBef>
                <a:spcPts val="0"/>
              </a:spcBef>
              <a:buNone/>
            </a:pPr>
            <a:r>
              <a:rPr lang="en-US" altLang="zh-CN" sz="2000" b="1" smtClean="0">
                <a:latin typeface="Courier New" pitchFamily="49" charset="0"/>
                <a:cs typeface="Courier New" pitchFamily="49" charset="0"/>
              </a:rPr>
              <a:t>    }</a:t>
            </a:r>
          </a:p>
          <a:p>
            <a:pPr>
              <a:spcBef>
                <a:spcPts val="0"/>
              </a:spcBef>
              <a:buNone/>
            </a:pPr>
            <a:r>
              <a:rPr lang="en-US" altLang="zh-CN" sz="2000" b="1" smtClean="0">
                <a:latin typeface="Courier New" pitchFamily="49" charset="0"/>
                <a:cs typeface="Courier New" pitchFamily="49" charset="0"/>
              </a:rPr>
              <a:t>    public void mouseMoved( MouseEvent e ) { }</a:t>
            </a:r>
          </a:p>
          <a:p>
            <a:pPr>
              <a:spcBef>
                <a:spcPts val="0"/>
              </a:spcBef>
              <a:buNone/>
            </a:pPr>
            <a:r>
              <a:rPr lang="en-US" altLang="zh-CN" sz="2000" b="1" smtClean="0">
                <a:latin typeface="Courier New" pitchFamily="49" charset="0"/>
                <a:cs typeface="Courier New" pitchFamily="49" charset="0"/>
              </a:rPr>
              <a:t>}</a:t>
            </a:r>
          </a:p>
        </p:txBody>
      </p:sp>
      <p:pic>
        <p:nvPicPr>
          <p:cNvPr id="5" name="图片 4" descr="无标题.jpg"/>
          <p:cNvPicPr>
            <a:picLocks noChangeAspect="1"/>
          </p:cNvPicPr>
          <p:nvPr/>
        </p:nvPicPr>
        <p:blipFill>
          <a:blip r:embed="rId2" cstate="print"/>
          <a:stretch>
            <a:fillRect/>
          </a:stretch>
        </p:blipFill>
        <p:spPr>
          <a:xfrm>
            <a:off x="5791200" y="3505200"/>
            <a:ext cx="2952750" cy="29527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教学内容</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62</a:t>
            </a:fld>
            <a:endParaRPr lang="en-US" altLang="zh-CN"/>
          </a:p>
        </p:txBody>
      </p:sp>
      <p:sp>
        <p:nvSpPr>
          <p:cNvPr id="6" name="Line 11"/>
          <p:cNvSpPr>
            <a:spLocks noChangeShapeType="1"/>
          </p:cNvSpPr>
          <p:nvPr/>
        </p:nvSpPr>
        <p:spPr bwMode="auto">
          <a:xfrm>
            <a:off x="2438400" y="2354262"/>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7" name="Text Box 12"/>
          <p:cNvSpPr txBox="1">
            <a:spLocks noChangeArrowheads="1"/>
          </p:cNvSpPr>
          <p:nvPr/>
        </p:nvSpPr>
        <p:spPr bwMode="auto">
          <a:xfrm>
            <a:off x="2700338" y="1774825"/>
            <a:ext cx="1008609" cy="584775"/>
          </a:xfrm>
          <a:prstGeom prst="rect">
            <a:avLst/>
          </a:prstGeom>
          <a:noFill/>
          <a:ln w="9525" algn="ctr">
            <a:noFill/>
            <a:miter lim="800000"/>
            <a:headEnd/>
            <a:tailEnd/>
          </a:ln>
        </p:spPr>
        <p:txBody>
          <a:bodyPr wrap="none">
            <a:spAutoFit/>
          </a:bodyPr>
          <a:lstStyle/>
          <a:p>
            <a:pPr eaLnBrk="0" hangingPunct="0">
              <a:buNone/>
            </a:pPr>
            <a:r>
              <a:rPr lang="zh-CN" altLang="en-US" sz="3200" b="1" smtClean="0">
                <a:ea typeface="宋体" charset="-122"/>
              </a:rPr>
              <a:t>概述</a:t>
            </a:r>
            <a:endParaRPr lang="en-US" altLang="zh-CN" sz="3200" b="1">
              <a:ea typeface="宋体" charset="-122"/>
            </a:endParaRPr>
          </a:p>
        </p:txBody>
      </p:sp>
      <p:grpSp>
        <p:nvGrpSpPr>
          <p:cNvPr id="3" name="Group 45"/>
          <p:cNvGrpSpPr>
            <a:grpSpLocks/>
          </p:cNvGrpSpPr>
          <p:nvPr/>
        </p:nvGrpSpPr>
        <p:grpSpPr bwMode="auto">
          <a:xfrm>
            <a:off x="1828800" y="1851025"/>
            <a:ext cx="608013" cy="533400"/>
            <a:chOff x="1152" y="1275"/>
            <a:chExt cx="383" cy="336"/>
          </a:xfrm>
        </p:grpSpPr>
        <p:grpSp>
          <p:nvGrpSpPr>
            <p:cNvPr id="5" name="Group 3"/>
            <p:cNvGrpSpPr>
              <a:grpSpLocks/>
            </p:cNvGrpSpPr>
            <p:nvPr/>
          </p:nvGrpSpPr>
          <p:grpSpPr bwMode="auto">
            <a:xfrm>
              <a:off x="1152" y="1275"/>
              <a:ext cx="383" cy="336"/>
              <a:chOff x="1110" y="2656"/>
              <a:chExt cx="1549" cy="1351"/>
            </a:xfrm>
          </p:grpSpPr>
          <p:sp>
            <p:nvSpPr>
              <p:cNvPr id="1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1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13" name="AutoShape 6"/>
              <p:cNvSpPr>
                <a:spLocks noChangeArrowheads="1"/>
              </p:cNvSpPr>
              <p:nvPr/>
            </p:nvSpPr>
            <p:spPr bwMode="gray">
              <a:xfrm>
                <a:off x="1199" y="2736"/>
                <a:ext cx="1351" cy="1166"/>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10" name="Text Box 13"/>
            <p:cNvSpPr txBox="1">
              <a:spLocks noChangeArrowheads="1"/>
            </p:cNvSpPr>
            <p:nvPr/>
          </p:nvSpPr>
          <p:spPr bwMode="gray">
            <a:xfrm>
              <a:off x="1235" y="1298"/>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1</a:t>
              </a:r>
            </a:p>
          </p:txBody>
        </p:sp>
      </p:grpSp>
      <p:sp>
        <p:nvSpPr>
          <p:cNvPr id="14" name="Line 14"/>
          <p:cNvSpPr>
            <a:spLocks noChangeShapeType="1"/>
          </p:cNvSpPr>
          <p:nvPr/>
        </p:nvSpPr>
        <p:spPr bwMode="auto">
          <a:xfrm>
            <a:off x="2438400" y="3289600"/>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15" name="Text Box 15"/>
          <p:cNvSpPr txBox="1">
            <a:spLocks noChangeArrowheads="1"/>
          </p:cNvSpPr>
          <p:nvPr/>
        </p:nvSpPr>
        <p:spPr bwMode="auto">
          <a:xfrm>
            <a:off x="2700338" y="2689225"/>
            <a:ext cx="2627642" cy="584775"/>
          </a:xfrm>
          <a:prstGeom prst="rect">
            <a:avLst/>
          </a:prstGeom>
          <a:noFill/>
          <a:ln w="9525" algn="ctr">
            <a:noFill/>
            <a:miter lim="800000"/>
            <a:headEnd/>
            <a:tailEnd/>
          </a:ln>
        </p:spPr>
        <p:txBody>
          <a:bodyPr wrap="none">
            <a:spAutoFit/>
          </a:bodyPr>
          <a:lstStyle/>
          <a:p>
            <a:pPr eaLnBrk="0" hangingPunct="0">
              <a:buNone/>
            </a:pPr>
            <a:r>
              <a:rPr lang="en-US" altLang="zh-CN" sz="3200" b="1" smtClean="0">
                <a:latin typeface="Times New Roman" pitchFamily="18" charset="0"/>
                <a:ea typeface="宋体" charset="-122"/>
                <a:cs typeface="Times New Roman" pitchFamily="18" charset="0"/>
              </a:rPr>
              <a:t>Graphics</a:t>
            </a:r>
            <a:r>
              <a:rPr lang="zh-CN" altLang="en-US" sz="3200" b="1" smtClean="0">
                <a:ea typeface="宋体" charset="-122"/>
              </a:rPr>
              <a:t>绘图</a:t>
            </a:r>
            <a:endParaRPr lang="en-US" altLang="zh-CN" sz="3200" b="1">
              <a:ea typeface="宋体" charset="-122"/>
            </a:endParaRPr>
          </a:p>
        </p:txBody>
      </p:sp>
      <p:grpSp>
        <p:nvGrpSpPr>
          <p:cNvPr id="8" name="Group 46"/>
          <p:cNvGrpSpPr>
            <a:grpSpLocks/>
          </p:cNvGrpSpPr>
          <p:nvPr/>
        </p:nvGrpSpPr>
        <p:grpSpPr bwMode="auto">
          <a:xfrm>
            <a:off x="1828800" y="2789284"/>
            <a:ext cx="608013" cy="533400"/>
            <a:chOff x="1152" y="1851"/>
            <a:chExt cx="383" cy="336"/>
          </a:xfrm>
        </p:grpSpPr>
        <p:grpSp>
          <p:nvGrpSpPr>
            <p:cNvPr id="9" name="Group 7"/>
            <p:cNvGrpSpPr>
              <a:grpSpLocks/>
            </p:cNvGrpSpPr>
            <p:nvPr/>
          </p:nvGrpSpPr>
          <p:grpSpPr bwMode="auto">
            <a:xfrm>
              <a:off x="1152" y="1851"/>
              <a:ext cx="383" cy="336"/>
              <a:chOff x="3174" y="2656"/>
              <a:chExt cx="1549" cy="1351"/>
            </a:xfrm>
          </p:grpSpPr>
          <p:sp>
            <p:nvSpPr>
              <p:cNvPr id="19"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20"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21" name="AutoShape 10"/>
              <p:cNvSpPr>
                <a:spLocks noChangeArrowheads="1"/>
              </p:cNvSpPr>
              <p:nvPr/>
            </p:nvSpPr>
            <p:spPr bwMode="gray">
              <a:xfrm>
                <a:off x="3263" y="2736"/>
                <a:ext cx="1351" cy="1166"/>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18" name="Text Box 16"/>
            <p:cNvSpPr txBox="1">
              <a:spLocks noChangeArrowheads="1"/>
            </p:cNvSpPr>
            <p:nvPr/>
          </p:nvSpPr>
          <p:spPr bwMode="gray">
            <a:xfrm>
              <a:off x="1235" y="1877"/>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2</a:t>
              </a:r>
            </a:p>
          </p:txBody>
        </p:sp>
      </p:grpSp>
      <p:sp>
        <p:nvSpPr>
          <p:cNvPr id="22" name="Line 25"/>
          <p:cNvSpPr>
            <a:spLocks noChangeShapeType="1"/>
          </p:cNvSpPr>
          <p:nvPr/>
        </p:nvSpPr>
        <p:spPr bwMode="auto">
          <a:xfrm>
            <a:off x="2438400" y="4195225"/>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23" name="Text Box 26"/>
          <p:cNvSpPr txBox="1">
            <a:spLocks noChangeArrowheads="1"/>
          </p:cNvSpPr>
          <p:nvPr/>
        </p:nvSpPr>
        <p:spPr bwMode="auto">
          <a:xfrm>
            <a:off x="2700338" y="3603625"/>
            <a:ext cx="2079415" cy="584775"/>
          </a:xfrm>
          <a:prstGeom prst="rect">
            <a:avLst/>
          </a:prstGeom>
          <a:noFill/>
          <a:ln w="9525" algn="ctr">
            <a:noFill/>
            <a:miter lim="800000"/>
            <a:headEnd/>
            <a:tailEnd/>
          </a:ln>
        </p:spPr>
        <p:txBody>
          <a:bodyPr wrap="none">
            <a:spAutoFit/>
          </a:bodyPr>
          <a:lstStyle/>
          <a:p>
            <a:pPr eaLnBrk="0" hangingPunct="0">
              <a:buNone/>
            </a:pPr>
            <a:r>
              <a:rPr lang="en-US" altLang="zh-CN" sz="3200" b="1" smtClean="0">
                <a:latin typeface="Times New Roman" pitchFamily="18" charset="0"/>
                <a:ea typeface="宋体" charset="-122"/>
                <a:cs typeface="Times New Roman" pitchFamily="18" charset="0"/>
              </a:rPr>
              <a:t>Swing</a:t>
            </a:r>
            <a:r>
              <a:rPr lang="zh-CN" altLang="en-US" sz="3200" b="1" smtClean="0">
                <a:ea typeface="宋体" charset="-122"/>
              </a:rPr>
              <a:t>组件</a:t>
            </a:r>
            <a:endParaRPr lang="en-US" altLang="zh-CN" sz="3200" b="1">
              <a:ea typeface="宋体" charset="-122"/>
            </a:endParaRPr>
          </a:p>
        </p:txBody>
      </p:sp>
      <p:grpSp>
        <p:nvGrpSpPr>
          <p:cNvPr id="16" name="Group 47"/>
          <p:cNvGrpSpPr>
            <a:grpSpLocks/>
          </p:cNvGrpSpPr>
          <p:nvPr/>
        </p:nvGrpSpPr>
        <p:grpSpPr bwMode="auto">
          <a:xfrm>
            <a:off x="1828800" y="3693055"/>
            <a:ext cx="608013" cy="533400"/>
            <a:chOff x="1152" y="2413"/>
            <a:chExt cx="383" cy="336"/>
          </a:xfrm>
        </p:grpSpPr>
        <p:grpSp>
          <p:nvGrpSpPr>
            <p:cNvPr id="17" name="Group 17"/>
            <p:cNvGrpSpPr>
              <a:grpSpLocks/>
            </p:cNvGrpSpPr>
            <p:nvPr/>
          </p:nvGrpSpPr>
          <p:grpSpPr bwMode="auto">
            <a:xfrm>
              <a:off x="1152" y="2413"/>
              <a:ext cx="383" cy="336"/>
              <a:chOff x="1110" y="2656"/>
              <a:chExt cx="1549" cy="1351"/>
            </a:xfrm>
          </p:grpSpPr>
          <p:sp>
            <p:nvSpPr>
              <p:cNvPr id="2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2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29" name="AutoShape 20"/>
              <p:cNvSpPr>
                <a:spLocks noChangeArrowheads="1"/>
              </p:cNvSpPr>
              <p:nvPr/>
            </p:nvSpPr>
            <p:spPr bwMode="gray">
              <a:xfrm>
                <a:off x="1199" y="2736"/>
                <a:ext cx="1351" cy="1166"/>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26" name="Text Box 27"/>
            <p:cNvSpPr txBox="1">
              <a:spLocks noChangeArrowheads="1"/>
            </p:cNvSpPr>
            <p:nvPr/>
          </p:nvSpPr>
          <p:spPr bwMode="gray">
            <a:xfrm>
              <a:off x="1235" y="2443"/>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3</a:t>
              </a:r>
            </a:p>
          </p:txBody>
        </p:sp>
      </p:grpSp>
      <p:sp>
        <p:nvSpPr>
          <p:cNvPr id="30" name="Line 14"/>
          <p:cNvSpPr>
            <a:spLocks noChangeShapeType="1"/>
          </p:cNvSpPr>
          <p:nvPr/>
        </p:nvSpPr>
        <p:spPr bwMode="auto">
          <a:xfrm>
            <a:off x="2438400" y="5148263"/>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31" name="Text Box 15"/>
          <p:cNvSpPr txBox="1">
            <a:spLocks noChangeArrowheads="1"/>
          </p:cNvSpPr>
          <p:nvPr/>
        </p:nvSpPr>
        <p:spPr bwMode="auto">
          <a:xfrm>
            <a:off x="2700338" y="4572000"/>
            <a:ext cx="2079415" cy="584775"/>
          </a:xfrm>
          <a:prstGeom prst="rect">
            <a:avLst/>
          </a:prstGeom>
          <a:noFill/>
          <a:ln w="9525" algn="ctr">
            <a:noFill/>
            <a:miter lim="800000"/>
            <a:headEnd/>
            <a:tailEnd/>
          </a:ln>
        </p:spPr>
        <p:txBody>
          <a:bodyPr wrap="none">
            <a:spAutoFit/>
          </a:bodyPr>
          <a:lstStyle/>
          <a:p>
            <a:pPr eaLnBrk="0" hangingPunct="0">
              <a:buNone/>
            </a:pPr>
            <a:r>
              <a:rPr lang="en-US" altLang="zh-CN" sz="3200" b="1" smtClean="0">
                <a:solidFill>
                  <a:srgbClr val="FF0000"/>
                </a:solidFill>
                <a:latin typeface="Times New Roman" pitchFamily="18" charset="0"/>
                <a:ea typeface="宋体" charset="-122"/>
                <a:cs typeface="Times New Roman" pitchFamily="18" charset="0"/>
              </a:rPr>
              <a:t>Swing</a:t>
            </a:r>
            <a:r>
              <a:rPr lang="zh-CN" altLang="en-US" sz="3200" b="1" smtClean="0">
                <a:solidFill>
                  <a:srgbClr val="FF0000"/>
                </a:solidFill>
                <a:latin typeface="Times New Roman" pitchFamily="18" charset="0"/>
                <a:ea typeface="宋体" charset="-122"/>
                <a:cs typeface="Times New Roman" pitchFamily="18" charset="0"/>
              </a:rPr>
              <a:t>举例</a:t>
            </a:r>
            <a:endParaRPr lang="en-US" altLang="zh-CN" sz="3200" b="1">
              <a:solidFill>
                <a:srgbClr val="FF0000"/>
              </a:solidFill>
              <a:ea typeface="宋体" charset="-122"/>
            </a:endParaRPr>
          </a:p>
        </p:txBody>
      </p:sp>
      <p:grpSp>
        <p:nvGrpSpPr>
          <p:cNvPr id="24" name="Group 46"/>
          <p:cNvGrpSpPr>
            <a:grpSpLocks/>
          </p:cNvGrpSpPr>
          <p:nvPr/>
        </p:nvGrpSpPr>
        <p:grpSpPr bwMode="auto">
          <a:xfrm>
            <a:off x="1828800" y="4625975"/>
            <a:ext cx="608013" cy="533400"/>
            <a:chOff x="1152" y="1851"/>
            <a:chExt cx="383" cy="336"/>
          </a:xfrm>
        </p:grpSpPr>
        <p:grpSp>
          <p:nvGrpSpPr>
            <p:cNvPr id="25" name="Group 7"/>
            <p:cNvGrpSpPr>
              <a:grpSpLocks/>
            </p:cNvGrpSpPr>
            <p:nvPr/>
          </p:nvGrpSpPr>
          <p:grpSpPr bwMode="auto">
            <a:xfrm>
              <a:off x="1152" y="1851"/>
              <a:ext cx="383" cy="336"/>
              <a:chOff x="3174" y="2656"/>
              <a:chExt cx="1549" cy="1351"/>
            </a:xfrm>
          </p:grpSpPr>
          <p:sp>
            <p:nvSpPr>
              <p:cNvPr id="35"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36"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37" name="AutoShape 10"/>
              <p:cNvSpPr>
                <a:spLocks noChangeArrowheads="1"/>
              </p:cNvSpPr>
              <p:nvPr/>
            </p:nvSpPr>
            <p:spPr bwMode="gray">
              <a:xfrm>
                <a:off x="3263" y="2736"/>
                <a:ext cx="1351" cy="1166"/>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34" name="Text Box 16"/>
            <p:cNvSpPr txBox="1">
              <a:spLocks noChangeArrowheads="1"/>
            </p:cNvSpPr>
            <p:nvPr/>
          </p:nvSpPr>
          <p:spPr bwMode="gray">
            <a:xfrm>
              <a:off x="1235" y="1877"/>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smtClean="0">
                  <a:solidFill>
                    <a:schemeClr val="bg1"/>
                  </a:solidFill>
                  <a:ea typeface="宋体" charset="-122"/>
                </a:rPr>
                <a:t>4</a:t>
              </a:r>
              <a:endParaRPr lang="en-US" altLang="zh-CN" sz="2400" b="1">
                <a:solidFill>
                  <a:schemeClr val="bg1"/>
                </a:solidFill>
                <a:ea typeface="宋体" charset="-122"/>
              </a:endParaRPr>
            </a:p>
          </p:txBody>
        </p:sp>
      </p:grpSp>
    </p:spTree>
    <p:extLst>
      <p:ext uri="{BB962C8B-B14F-4D97-AF65-F5344CB8AC3E}">
        <p14:creationId xmlns:p14="http://schemas.microsoft.com/office/powerpoint/2010/main" val="316015266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QQ</a:t>
            </a:r>
            <a:r>
              <a:rPr lang="zh-CN" altLang="en-US" smtClean="0">
                <a:latin typeface="Times New Roman" pitchFamily="18" charset="0"/>
                <a:cs typeface="Times New Roman" pitchFamily="18" charset="0"/>
              </a:rPr>
              <a:t>登录界面</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63</a:t>
            </a:fld>
            <a:endParaRPr lang="en-US" altLang="zh-CN" dirty="0"/>
          </a:p>
        </p:txBody>
      </p:sp>
      <p:pic>
        <p:nvPicPr>
          <p:cNvPr id="6" name="图片 5" descr="无标题.jpg"/>
          <p:cNvPicPr>
            <a:picLocks noChangeAspect="1"/>
          </p:cNvPicPr>
          <p:nvPr/>
        </p:nvPicPr>
        <p:blipFill>
          <a:blip r:embed="rId2" cstate="print"/>
          <a:stretch>
            <a:fillRect/>
          </a:stretch>
        </p:blipFill>
        <p:spPr>
          <a:xfrm>
            <a:off x="1981200" y="1676400"/>
            <a:ext cx="5219959" cy="4038600"/>
          </a:xfrm>
          <a:prstGeom prst="rect">
            <a:avLst/>
          </a:prstGeom>
        </p:spPr>
      </p:pic>
      <p:grpSp>
        <p:nvGrpSpPr>
          <p:cNvPr id="13" name="组合 12"/>
          <p:cNvGrpSpPr/>
          <p:nvPr/>
        </p:nvGrpSpPr>
        <p:grpSpPr>
          <a:xfrm>
            <a:off x="184428" y="2514600"/>
            <a:ext cx="2634972" cy="461665"/>
            <a:chOff x="32028" y="2514600"/>
            <a:chExt cx="2634972" cy="461665"/>
          </a:xfrm>
        </p:grpSpPr>
        <p:cxnSp>
          <p:nvCxnSpPr>
            <p:cNvPr id="5" name="直接箭头连接符 4"/>
            <p:cNvCxnSpPr/>
            <p:nvPr/>
          </p:nvCxnSpPr>
          <p:spPr bwMode="auto">
            <a:xfrm flipV="1">
              <a:off x="1371600" y="2667000"/>
              <a:ext cx="1295400" cy="82800"/>
            </a:xfrm>
            <a:prstGeom prst="straightConnector1">
              <a:avLst/>
            </a:prstGeom>
            <a:noFill/>
            <a:ln w="31750" cap="flat" cmpd="sng" algn="ctr">
              <a:solidFill>
                <a:srgbClr val="990000"/>
              </a:solidFill>
              <a:prstDash val="solid"/>
              <a:round/>
              <a:headEnd type="none" w="med" len="med"/>
              <a:tailEnd type="arrow"/>
            </a:ln>
            <a:effectLst/>
          </p:spPr>
        </p:cxnSp>
        <p:sp>
          <p:nvSpPr>
            <p:cNvPr id="8" name="TextBox 7"/>
            <p:cNvSpPr txBox="1"/>
            <p:nvPr/>
          </p:nvSpPr>
          <p:spPr>
            <a:xfrm>
              <a:off x="32028" y="2514600"/>
              <a:ext cx="1415772" cy="461665"/>
            </a:xfrm>
            <a:prstGeom prst="rect">
              <a:avLst/>
            </a:prstGeom>
            <a:noFill/>
          </p:spPr>
          <p:txBody>
            <a:bodyPr wrap="none" rtlCol="0">
              <a:spAutoFit/>
            </a:bodyPr>
            <a:lstStyle/>
            <a:p>
              <a:pPr>
                <a:buNone/>
              </a:pPr>
              <a:r>
                <a:rPr lang="zh-CN" altLang="en-US" sz="2400" b="1" smtClean="0">
                  <a:latin typeface="宋体" pitchFamily="2" charset="-122"/>
                  <a:ea typeface="宋体" pitchFamily="2" charset="-122"/>
                </a:rPr>
                <a:t>背景图片</a:t>
              </a:r>
              <a:endParaRPr lang="zh-CN" altLang="en-US" sz="2400" b="1">
                <a:latin typeface="宋体" pitchFamily="2" charset="-122"/>
                <a:ea typeface="宋体" pitchFamily="2" charset="-122"/>
              </a:endParaRPr>
            </a:p>
          </p:txBody>
        </p:sp>
      </p:grpSp>
      <p:sp>
        <p:nvSpPr>
          <p:cNvPr id="9" name="矩形 8"/>
          <p:cNvSpPr/>
          <p:nvPr/>
        </p:nvSpPr>
        <p:spPr bwMode="auto">
          <a:xfrm>
            <a:off x="2057400" y="3429000"/>
            <a:ext cx="5029200" cy="2209800"/>
          </a:xfrm>
          <a:prstGeom prst="rect">
            <a:avLst/>
          </a:prstGeom>
          <a:solidFill>
            <a:srgbClr val="E8B6E7">
              <a:alpha val="41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p:txBody>
      </p:sp>
      <p:grpSp>
        <p:nvGrpSpPr>
          <p:cNvPr id="14" name="组合 13"/>
          <p:cNvGrpSpPr/>
          <p:nvPr/>
        </p:nvGrpSpPr>
        <p:grpSpPr>
          <a:xfrm>
            <a:off x="6934200" y="4724400"/>
            <a:ext cx="1803299" cy="918865"/>
            <a:chOff x="6934200" y="4724400"/>
            <a:chExt cx="1803299" cy="918865"/>
          </a:xfrm>
        </p:grpSpPr>
        <p:sp>
          <p:nvSpPr>
            <p:cNvPr id="10" name="TextBox 9"/>
            <p:cNvSpPr txBox="1"/>
            <p:nvPr/>
          </p:nvSpPr>
          <p:spPr>
            <a:xfrm>
              <a:off x="7467600" y="5181600"/>
              <a:ext cx="1269899" cy="461665"/>
            </a:xfrm>
            <a:prstGeom prst="rect">
              <a:avLst/>
            </a:prstGeom>
            <a:noFill/>
          </p:spPr>
          <p:txBody>
            <a:bodyPr wrap="none" rtlCol="0">
              <a:spAutoFit/>
            </a:bodyPr>
            <a:lstStyle/>
            <a:p>
              <a:pPr>
                <a:buNone/>
              </a:pPr>
              <a:r>
                <a:rPr lang="en-US" altLang="zh-CN" sz="2400" b="1" smtClean="0">
                  <a:latin typeface="宋体" pitchFamily="2" charset="-122"/>
                  <a:ea typeface="宋体" pitchFamily="2" charset="-122"/>
                </a:rPr>
                <a:t>GUI</a:t>
              </a:r>
              <a:r>
                <a:rPr lang="zh-CN" altLang="en-US" sz="2400" b="1" smtClean="0">
                  <a:latin typeface="宋体" pitchFamily="2" charset="-122"/>
                  <a:ea typeface="宋体" pitchFamily="2" charset="-122"/>
                </a:rPr>
                <a:t>组件</a:t>
              </a:r>
              <a:endParaRPr lang="zh-CN" altLang="en-US" sz="2400" b="1">
                <a:latin typeface="宋体" pitchFamily="2" charset="-122"/>
                <a:ea typeface="宋体" pitchFamily="2" charset="-122"/>
              </a:endParaRPr>
            </a:p>
          </p:txBody>
        </p:sp>
        <p:cxnSp>
          <p:nvCxnSpPr>
            <p:cNvPr id="11" name="直接箭头连接符 10"/>
            <p:cNvCxnSpPr/>
            <p:nvPr/>
          </p:nvCxnSpPr>
          <p:spPr bwMode="auto">
            <a:xfrm rot="10800000">
              <a:off x="6934200" y="4724400"/>
              <a:ext cx="914400" cy="463800"/>
            </a:xfrm>
            <a:prstGeom prst="straightConnector1">
              <a:avLst/>
            </a:prstGeom>
            <a:noFill/>
            <a:ln w="31750" cap="flat" cmpd="sng" algn="ctr">
              <a:solidFill>
                <a:srgbClr val="990000"/>
              </a:solidFill>
              <a:prstDash val="solid"/>
              <a:round/>
              <a:headEnd type="none" w="med" len="med"/>
              <a:tailEnd type="arrow"/>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9" presetClass="entr" presetSubtype="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JFrame</a:t>
            </a:r>
            <a:r>
              <a:rPr lang="zh-CN" altLang="en-US" smtClean="0">
                <a:latin typeface="Times New Roman" pitchFamily="18" charset="0"/>
                <a:cs typeface="Times New Roman" pitchFamily="18" charset="0"/>
              </a:rPr>
              <a:t>的层次结构</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64</a:t>
            </a:fld>
            <a:endParaRPr lang="en-US" altLang="zh-CN" dirty="0"/>
          </a:p>
        </p:txBody>
      </p:sp>
      <p:pic>
        <p:nvPicPr>
          <p:cNvPr id="5" name="图片 4" descr="0_1317103945qgzV.gif"/>
          <p:cNvPicPr>
            <a:picLocks noChangeAspect="1"/>
          </p:cNvPicPr>
          <p:nvPr/>
        </p:nvPicPr>
        <p:blipFill>
          <a:blip r:embed="rId2" cstate="print"/>
          <a:stretch>
            <a:fillRect/>
          </a:stretch>
        </p:blipFill>
        <p:spPr>
          <a:xfrm>
            <a:off x="396600" y="1219200"/>
            <a:ext cx="8214000" cy="2819400"/>
          </a:xfrm>
          <a:prstGeom prst="rect">
            <a:avLst/>
          </a:prstGeom>
        </p:spPr>
      </p:pic>
      <p:grpSp>
        <p:nvGrpSpPr>
          <p:cNvPr id="22" name="组合 21"/>
          <p:cNvGrpSpPr/>
          <p:nvPr/>
        </p:nvGrpSpPr>
        <p:grpSpPr>
          <a:xfrm>
            <a:off x="2438400" y="4212000"/>
            <a:ext cx="4572000" cy="2493600"/>
            <a:chOff x="2438400" y="4212000"/>
            <a:chExt cx="4572000" cy="2493600"/>
          </a:xfrm>
        </p:grpSpPr>
        <p:sp>
          <p:nvSpPr>
            <p:cNvPr id="6" name="矩形 5"/>
            <p:cNvSpPr/>
            <p:nvPr/>
          </p:nvSpPr>
          <p:spPr bwMode="auto">
            <a:xfrm>
              <a:off x="3429000" y="4212000"/>
              <a:ext cx="1220400" cy="360000"/>
            </a:xfrm>
            <a:prstGeom prst="rect">
              <a:avLst/>
            </a:prstGeom>
            <a:solidFill>
              <a:schemeClr val="accent2">
                <a:lumMod val="40000"/>
                <a:lumOff val="60000"/>
              </a:schemeClr>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JFrame</a:t>
              </a:r>
              <a:endParaRPr kumimoji="0" lang="zh-CN"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矩形 6"/>
            <p:cNvSpPr/>
            <p:nvPr/>
          </p:nvSpPr>
          <p:spPr bwMode="auto">
            <a:xfrm>
              <a:off x="3429000" y="4876800"/>
              <a:ext cx="1219200" cy="360000"/>
            </a:xfrm>
            <a:prstGeom prst="rect">
              <a:avLst/>
            </a:prstGeom>
            <a:solidFill>
              <a:schemeClr val="accent2">
                <a:lumMod val="40000"/>
                <a:lumOff val="60000"/>
              </a:schemeClr>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JRootPane</a:t>
              </a:r>
              <a:endParaRPr kumimoji="0" lang="zh-CN"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矩形 7"/>
            <p:cNvSpPr/>
            <p:nvPr/>
          </p:nvSpPr>
          <p:spPr bwMode="auto">
            <a:xfrm>
              <a:off x="2438400" y="5583600"/>
              <a:ext cx="1219200" cy="360000"/>
            </a:xfrm>
            <a:prstGeom prst="rect">
              <a:avLst/>
            </a:prstGeom>
            <a:solidFill>
              <a:schemeClr val="accent2">
                <a:lumMod val="40000"/>
                <a:lumOff val="60000"/>
              </a:schemeClr>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GlassPane</a:t>
              </a:r>
              <a:endParaRPr kumimoji="0" lang="zh-CN"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矩形 8"/>
            <p:cNvSpPr/>
            <p:nvPr/>
          </p:nvSpPr>
          <p:spPr bwMode="auto">
            <a:xfrm>
              <a:off x="4267200" y="5583600"/>
              <a:ext cx="1524000" cy="360000"/>
            </a:xfrm>
            <a:prstGeom prst="rect">
              <a:avLst/>
            </a:prstGeom>
            <a:solidFill>
              <a:schemeClr val="accent2">
                <a:lumMod val="40000"/>
                <a:lumOff val="60000"/>
              </a:schemeClr>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JLayeredPane</a:t>
              </a:r>
              <a:endParaRPr kumimoji="0" lang="zh-CN"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矩形 9"/>
            <p:cNvSpPr/>
            <p:nvPr/>
          </p:nvSpPr>
          <p:spPr bwMode="auto">
            <a:xfrm>
              <a:off x="3124200" y="6345600"/>
              <a:ext cx="1219200" cy="360000"/>
            </a:xfrm>
            <a:prstGeom prst="rect">
              <a:avLst/>
            </a:prstGeom>
            <a:solidFill>
              <a:schemeClr val="accent2">
                <a:lumMod val="40000"/>
                <a:lumOff val="60000"/>
              </a:schemeClr>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MenuPane</a:t>
              </a:r>
              <a:endParaRPr kumimoji="0" lang="zh-CN"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矩形 10"/>
            <p:cNvSpPr/>
            <p:nvPr/>
          </p:nvSpPr>
          <p:spPr bwMode="auto">
            <a:xfrm>
              <a:off x="5562600" y="6345600"/>
              <a:ext cx="1447800" cy="360000"/>
            </a:xfrm>
            <a:prstGeom prst="rect">
              <a:avLst/>
            </a:prstGeom>
            <a:solidFill>
              <a:schemeClr val="accent2">
                <a:lumMod val="40000"/>
                <a:lumOff val="60000"/>
              </a:schemeClr>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ContentPane</a:t>
              </a:r>
              <a:endParaRPr kumimoji="0" lang="zh-CN"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13" name="直接箭头连接符 12"/>
            <p:cNvCxnSpPr>
              <a:stCxn id="6" idx="2"/>
              <a:endCxn id="7" idx="0"/>
            </p:cNvCxnSpPr>
            <p:nvPr/>
          </p:nvCxnSpPr>
          <p:spPr bwMode="auto">
            <a:xfrm flipH="1">
              <a:off x="4038600" y="4572000"/>
              <a:ext cx="600" cy="304800"/>
            </a:xfrm>
            <a:prstGeom prst="straightConnector1">
              <a:avLst/>
            </a:prstGeom>
            <a:noFill/>
            <a:ln w="28575" cap="flat" cmpd="sng" algn="ctr">
              <a:solidFill>
                <a:schemeClr val="tx1"/>
              </a:solidFill>
              <a:prstDash val="solid"/>
              <a:round/>
              <a:headEnd type="none" w="med" len="med"/>
              <a:tailEnd type="arrow"/>
            </a:ln>
            <a:effectLst/>
          </p:spPr>
        </p:cxnSp>
        <p:cxnSp>
          <p:nvCxnSpPr>
            <p:cNvPr id="15" name="直接箭头连接符 14"/>
            <p:cNvCxnSpPr>
              <a:stCxn id="7" idx="2"/>
              <a:endCxn id="8" idx="0"/>
            </p:cNvCxnSpPr>
            <p:nvPr/>
          </p:nvCxnSpPr>
          <p:spPr bwMode="auto">
            <a:xfrm flipH="1">
              <a:off x="3048000" y="5236800"/>
              <a:ext cx="990600" cy="346800"/>
            </a:xfrm>
            <a:prstGeom prst="straightConnector1">
              <a:avLst/>
            </a:prstGeom>
            <a:noFill/>
            <a:ln w="28575" cap="flat" cmpd="sng" algn="ctr">
              <a:solidFill>
                <a:schemeClr val="tx1"/>
              </a:solidFill>
              <a:prstDash val="solid"/>
              <a:round/>
              <a:headEnd type="none" w="med" len="med"/>
              <a:tailEnd type="arrow"/>
            </a:ln>
            <a:effectLst/>
          </p:spPr>
        </p:cxnSp>
        <p:cxnSp>
          <p:nvCxnSpPr>
            <p:cNvPr id="17" name="直接箭头连接符 16"/>
            <p:cNvCxnSpPr>
              <a:stCxn id="7" idx="2"/>
              <a:endCxn id="9" idx="0"/>
            </p:cNvCxnSpPr>
            <p:nvPr/>
          </p:nvCxnSpPr>
          <p:spPr bwMode="auto">
            <a:xfrm>
              <a:off x="4038600" y="5236800"/>
              <a:ext cx="990600" cy="346800"/>
            </a:xfrm>
            <a:prstGeom prst="straightConnector1">
              <a:avLst/>
            </a:prstGeom>
            <a:noFill/>
            <a:ln w="28575" cap="flat" cmpd="sng" algn="ctr">
              <a:solidFill>
                <a:schemeClr val="tx1"/>
              </a:solidFill>
              <a:prstDash val="solid"/>
              <a:round/>
              <a:headEnd type="none" w="med" len="med"/>
              <a:tailEnd type="arrow"/>
            </a:ln>
            <a:effectLst/>
          </p:spPr>
        </p:cxnSp>
        <p:cxnSp>
          <p:nvCxnSpPr>
            <p:cNvPr id="19" name="直接箭头连接符 18"/>
            <p:cNvCxnSpPr>
              <a:stCxn id="9" idx="2"/>
              <a:endCxn id="10" idx="0"/>
            </p:cNvCxnSpPr>
            <p:nvPr/>
          </p:nvCxnSpPr>
          <p:spPr bwMode="auto">
            <a:xfrm flipH="1">
              <a:off x="3733800" y="5943600"/>
              <a:ext cx="1295400" cy="402000"/>
            </a:xfrm>
            <a:prstGeom prst="straightConnector1">
              <a:avLst/>
            </a:prstGeom>
            <a:noFill/>
            <a:ln w="28575" cap="flat" cmpd="sng" algn="ctr">
              <a:solidFill>
                <a:schemeClr val="tx1"/>
              </a:solidFill>
              <a:prstDash val="solid"/>
              <a:round/>
              <a:headEnd type="none" w="med" len="med"/>
              <a:tailEnd type="arrow"/>
            </a:ln>
            <a:effectLst/>
          </p:spPr>
        </p:cxnSp>
        <p:cxnSp>
          <p:nvCxnSpPr>
            <p:cNvPr id="21" name="直接箭头连接符 20"/>
            <p:cNvCxnSpPr>
              <a:stCxn id="9" idx="2"/>
              <a:endCxn id="11" idx="0"/>
            </p:cNvCxnSpPr>
            <p:nvPr/>
          </p:nvCxnSpPr>
          <p:spPr bwMode="auto">
            <a:xfrm>
              <a:off x="5029200" y="5943600"/>
              <a:ext cx="1257300" cy="402000"/>
            </a:xfrm>
            <a:prstGeom prst="straightConnector1">
              <a:avLst/>
            </a:prstGeom>
            <a:noFill/>
            <a:ln w="28575" cap="flat" cmpd="sng" algn="ctr">
              <a:solidFill>
                <a:schemeClr val="tx1"/>
              </a:solidFill>
              <a:prstDash val="solid"/>
              <a:round/>
              <a:headEnd type="none" w="med" len="med"/>
              <a:tailEnd type="arrow"/>
            </a:ln>
            <a:effectLst/>
          </p:spPr>
        </p:cxnSp>
      </p:grpSp>
    </p:spTree>
    <p:extLst>
      <p:ext uri="{BB962C8B-B14F-4D97-AF65-F5344CB8AC3E}">
        <p14:creationId xmlns:p14="http://schemas.microsoft.com/office/powerpoint/2010/main" val="3874274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JFrame</a:t>
            </a:r>
            <a:r>
              <a:rPr lang="zh-CN" altLang="en-US" smtClean="0">
                <a:latin typeface="Times New Roman" pitchFamily="18" charset="0"/>
                <a:cs typeface="Times New Roman" pitchFamily="18" charset="0"/>
              </a:rPr>
              <a:t>的层次结构</a:t>
            </a:r>
            <a:r>
              <a:rPr lang="en-US" altLang="zh-CN" smtClean="0">
                <a:latin typeface="Times New Roman" pitchFamily="18" charset="0"/>
                <a:cs typeface="Times New Roman" pitchFamily="18" charset="0"/>
              </a:rPr>
              <a:t>(cont.)</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65</a:t>
            </a:fld>
            <a:endParaRPr lang="en-US" altLang="zh-CN" dirty="0"/>
          </a:p>
        </p:txBody>
      </p:sp>
      <p:pic>
        <p:nvPicPr>
          <p:cNvPr id="8" name="图片 7" descr="0_13171039907302.gif"/>
          <p:cNvPicPr>
            <a:picLocks noChangeAspect="1"/>
          </p:cNvPicPr>
          <p:nvPr/>
        </p:nvPicPr>
        <p:blipFill>
          <a:blip r:embed="rId2" cstate="print"/>
          <a:stretch>
            <a:fillRect/>
          </a:stretch>
        </p:blipFill>
        <p:spPr>
          <a:xfrm>
            <a:off x="212580" y="1676400"/>
            <a:ext cx="8779020" cy="4114800"/>
          </a:xfrm>
          <a:prstGeom prst="rect">
            <a:avLst/>
          </a:prstGeom>
        </p:spPr>
      </p:pic>
    </p:spTree>
    <p:extLst>
      <p:ext uri="{BB962C8B-B14F-4D97-AF65-F5344CB8AC3E}">
        <p14:creationId xmlns:p14="http://schemas.microsoft.com/office/powerpoint/2010/main" val="387427461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Layered Pane</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66</a:t>
            </a:fld>
            <a:endParaRPr lang="en-US" altLang="zh-CN"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81600" y="1328737"/>
            <a:ext cx="3832291" cy="2709863"/>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3385369238"/>
              </p:ext>
            </p:extLst>
          </p:nvPr>
        </p:nvGraphicFramePr>
        <p:xfrm>
          <a:off x="152399" y="3296920"/>
          <a:ext cx="6781801" cy="2951480"/>
        </p:xfrm>
        <a:graphic>
          <a:graphicData uri="http://schemas.openxmlformats.org/drawingml/2006/table">
            <a:tbl>
              <a:tblPr firstRow="1" bandRow="1">
                <a:tableStyleId>{5C22544A-7EE6-4342-B048-85BDC9FD1C3A}</a:tableStyleId>
              </a:tblPr>
              <a:tblGrid>
                <a:gridCol w="2133601"/>
                <a:gridCol w="1828800"/>
                <a:gridCol w="2819400"/>
              </a:tblGrid>
              <a:tr h="370840">
                <a:tc>
                  <a:txBody>
                    <a:bodyPr/>
                    <a:lstStyle/>
                    <a:p>
                      <a:r>
                        <a:rPr lang="zh-CN" altLang="en-US" sz="2400" b="1" smtClean="0">
                          <a:solidFill>
                            <a:schemeClr val="tx1"/>
                          </a:solidFill>
                          <a:latin typeface="Times New Roman" pitchFamily="18" charset="0"/>
                          <a:cs typeface="Times New Roman" pitchFamily="18" charset="0"/>
                        </a:rPr>
                        <a:t>层名称</a:t>
                      </a:r>
                      <a:endParaRPr lang="zh-CN" altLang="en-US" sz="2400" b="1">
                        <a:solidFill>
                          <a:schemeClr val="tx1"/>
                        </a:solidFill>
                        <a:latin typeface="Times New Roman" pitchFamily="18" charset="0"/>
                        <a:cs typeface="Times New Roman" pitchFamily="18"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zh-CN" altLang="en-US" sz="2400" b="1" smtClean="0">
                          <a:solidFill>
                            <a:schemeClr val="tx1"/>
                          </a:solidFill>
                          <a:latin typeface="Times New Roman" pitchFamily="18" charset="0"/>
                          <a:cs typeface="Times New Roman" pitchFamily="18" charset="0"/>
                        </a:rPr>
                        <a:t>值</a:t>
                      </a:r>
                      <a:endParaRPr lang="zh-CN" altLang="en-US" sz="2400" b="1">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zh-CN" altLang="en-US" sz="2400" b="1" smtClean="0">
                          <a:solidFill>
                            <a:schemeClr val="tx1"/>
                          </a:solidFill>
                          <a:latin typeface="Times New Roman" pitchFamily="18" charset="0"/>
                          <a:cs typeface="Times New Roman" pitchFamily="18" charset="0"/>
                        </a:rPr>
                        <a:t>描述</a:t>
                      </a:r>
                      <a:endParaRPr lang="zh-CN" altLang="en-US" sz="2400" b="1">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70840">
                <a:tc>
                  <a:txBody>
                    <a:bodyPr/>
                    <a:lstStyle/>
                    <a:p>
                      <a:r>
                        <a:rPr lang="en-US" altLang="zh-CN" sz="1800" b="1" smtClean="0">
                          <a:latin typeface="Times New Roman" pitchFamily="18" charset="0"/>
                          <a:cs typeface="Times New Roman" pitchFamily="18" charset="0"/>
                        </a:rPr>
                        <a:t>FRAME_CONTENT_LAYER</a:t>
                      </a:r>
                      <a:endParaRPr lang="zh-CN" altLang="en-US" sz="1800" b="1">
                        <a:latin typeface="Times New Roman" pitchFamily="18" charset="0"/>
                        <a:cs typeface="Times New Roman" pitchFamily="18"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b="1" smtClean="0">
                          <a:latin typeface="Times New Roman" pitchFamily="18" charset="0"/>
                          <a:cs typeface="Times New Roman" pitchFamily="18" charset="0"/>
                        </a:rPr>
                        <a:t>new Integer(</a:t>
                      </a:r>
                      <a:br>
                        <a:rPr lang="en-US" altLang="zh-CN" sz="1800" b="1" smtClean="0">
                          <a:latin typeface="Times New Roman" pitchFamily="18" charset="0"/>
                          <a:cs typeface="Times New Roman" pitchFamily="18" charset="0"/>
                        </a:rPr>
                      </a:br>
                      <a:r>
                        <a:rPr lang="en-US" altLang="zh-CN" sz="1800" b="1" smtClean="0">
                          <a:latin typeface="Times New Roman" pitchFamily="18" charset="0"/>
                          <a:cs typeface="Times New Roman" pitchFamily="18" charset="0"/>
                        </a:rPr>
                        <a:t>-30000)</a:t>
                      </a:r>
                      <a:endParaRPr lang="zh-CN" altLang="en-US" sz="1800" b="1">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b="1" smtClean="0">
                          <a:latin typeface="Times New Roman" pitchFamily="18" charset="0"/>
                          <a:ea typeface="宋体" pitchFamily="2" charset="-122"/>
                          <a:cs typeface="Times New Roman" pitchFamily="18" charset="0"/>
                        </a:rPr>
                        <a:t>菜单栏和</a:t>
                      </a:r>
                      <a:r>
                        <a:rPr lang="en-US" altLang="zh-CN" sz="1800" b="1" smtClean="0">
                          <a:latin typeface="Times New Roman" pitchFamily="18" charset="0"/>
                          <a:ea typeface="宋体" pitchFamily="2" charset="-122"/>
                          <a:cs typeface="Times New Roman" pitchFamily="18" charset="0"/>
                        </a:rPr>
                        <a:t>content</a:t>
                      </a:r>
                      <a:r>
                        <a:rPr lang="en-US" altLang="zh-CN" sz="1800" b="1" baseline="0" smtClean="0">
                          <a:latin typeface="Times New Roman" pitchFamily="18" charset="0"/>
                          <a:ea typeface="宋体" pitchFamily="2" charset="-122"/>
                          <a:cs typeface="Times New Roman" pitchFamily="18" charset="0"/>
                        </a:rPr>
                        <a:t> pane</a:t>
                      </a:r>
                      <a:endParaRPr lang="zh-CN" altLang="en-US" sz="1800" b="1">
                        <a:latin typeface="Times New Roman" pitchFamily="18" charset="0"/>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altLang="zh-CN" sz="1800" b="1" smtClean="0">
                          <a:latin typeface="Times New Roman" pitchFamily="18" charset="0"/>
                          <a:cs typeface="Times New Roman" pitchFamily="18" charset="0"/>
                        </a:rPr>
                        <a:t>DEFAULT_LAYER</a:t>
                      </a:r>
                      <a:endParaRPr lang="zh-CN" altLang="en-US" sz="1800" b="1">
                        <a:latin typeface="Times New Roman" pitchFamily="18" charset="0"/>
                        <a:cs typeface="Times New Roman" pitchFamily="18"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800" b="1" smtClean="0">
                          <a:latin typeface="Times New Roman" pitchFamily="18" charset="0"/>
                          <a:cs typeface="Times New Roman" pitchFamily="18" charset="0"/>
                        </a:rPr>
                        <a:t>new Integer(0)</a:t>
                      </a:r>
                      <a:endParaRPr lang="zh-CN" altLang="en-US" sz="1800" b="1">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1" smtClean="0">
                          <a:latin typeface="Times New Roman" pitchFamily="18" charset="0"/>
                          <a:ea typeface="宋体" pitchFamily="2" charset="-122"/>
                          <a:cs typeface="Times New Roman" pitchFamily="18" charset="0"/>
                        </a:rPr>
                        <a:t>默认层</a:t>
                      </a:r>
                      <a:endParaRPr lang="zh-CN" altLang="en-US" sz="1800" b="1">
                        <a:latin typeface="Times New Roman" pitchFamily="18" charset="0"/>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1800" b="1" smtClean="0">
                          <a:latin typeface="Times New Roman" pitchFamily="18" charset="0"/>
                          <a:cs typeface="Times New Roman" pitchFamily="18" charset="0"/>
                        </a:rPr>
                        <a:t>PALETTE_LAYER</a:t>
                      </a:r>
                      <a:endParaRPr lang="zh-CN" altLang="en-US" sz="1800" b="1">
                        <a:latin typeface="Times New Roman" pitchFamily="18" charset="0"/>
                        <a:cs typeface="Times New Roman" pitchFamily="18"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smtClean="0">
                          <a:latin typeface="Times New Roman" pitchFamily="18" charset="0"/>
                          <a:cs typeface="Times New Roman" pitchFamily="18" charset="0"/>
                        </a:rPr>
                        <a:t>new Integer(100)</a:t>
                      </a:r>
                      <a:endParaRPr lang="zh-CN" altLang="en-US" sz="1800" b="1">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smtClean="0">
                          <a:latin typeface="Times New Roman" pitchFamily="18" charset="0"/>
                          <a:ea typeface="宋体" pitchFamily="2" charset="-122"/>
                          <a:cs typeface="Times New Roman" pitchFamily="18" charset="0"/>
                        </a:rPr>
                        <a:t>用于浮动工具栏和调色板</a:t>
                      </a:r>
                      <a:endParaRPr lang="zh-CN" altLang="en-US" sz="1800" b="1">
                        <a:latin typeface="Times New Roman" pitchFamily="18" charset="0"/>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altLang="zh-CN" sz="1800" b="1" smtClean="0">
                          <a:latin typeface="Times New Roman" pitchFamily="18" charset="0"/>
                          <a:cs typeface="Times New Roman" pitchFamily="18" charset="0"/>
                        </a:rPr>
                        <a:t>MODAL_LAYER</a:t>
                      </a:r>
                      <a:endParaRPr lang="zh-CN" altLang="en-US" sz="1800" b="1">
                        <a:latin typeface="Times New Roman" pitchFamily="18" charset="0"/>
                        <a:cs typeface="Times New Roman" pitchFamily="18"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800" b="1" smtClean="0">
                          <a:latin typeface="Times New Roman" pitchFamily="18" charset="0"/>
                          <a:cs typeface="Times New Roman" pitchFamily="18" charset="0"/>
                        </a:rPr>
                        <a:t>new Integer(200)</a:t>
                      </a:r>
                      <a:endParaRPr lang="zh-CN" altLang="en-US" sz="1800" b="1">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1" smtClean="0">
                          <a:latin typeface="Times New Roman" pitchFamily="18" charset="0"/>
                          <a:ea typeface="宋体" pitchFamily="2" charset="-122"/>
                          <a:cs typeface="Times New Roman" pitchFamily="18" charset="0"/>
                        </a:rPr>
                        <a:t>用于</a:t>
                      </a:r>
                      <a:r>
                        <a:rPr lang="en-US" altLang="zh-CN" sz="1800" b="1" smtClean="0">
                          <a:latin typeface="Times New Roman" pitchFamily="18" charset="0"/>
                          <a:ea typeface="宋体" pitchFamily="2" charset="-122"/>
                          <a:cs typeface="Times New Roman" pitchFamily="18" charset="0"/>
                        </a:rPr>
                        <a:t>Modal</a:t>
                      </a:r>
                      <a:r>
                        <a:rPr lang="zh-CN" altLang="en-US" sz="1800" b="1" smtClean="0">
                          <a:latin typeface="Times New Roman" pitchFamily="18" charset="0"/>
                          <a:ea typeface="宋体" pitchFamily="2" charset="-122"/>
                          <a:cs typeface="Times New Roman" pitchFamily="18" charset="0"/>
                        </a:rPr>
                        <a:t>对话框</a:t>
                      </a:r>
                      <a:endParaRPr lang="zh-CN" altLang="en-US" sz="1800" b="1">
                        <a:latin typeface="Times New Roman" pitchFamily="18" charset="0"/>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1800" b="1" smtClean="0">
                          <a:latin typeface="Times New Roman" pitchFamily="18" charset="0"/>
                          <a:cs typeface="Times New Roman" pitchFamily="18" charset="0"/>
                        </a:rPr>
                        <a:t>POPUP_LAYER</a:t>
                      </a:r>
                      <a:endParaRPr lang="zh-CN" altLang="en-US" sz="1800" b="1">
                        <a:latin typeface="Times New Roman" pitchFamily="18" charset="0"/>
                        <a:cs typeface="Times New Roman" pitchFamily="18"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800" b="1" smtClean="0">
                          <a:latin typeface="Times New Roman" pitchFamily="18" charset="0"/>
                          <a:cs typeface="Times New Roman" pitchFamily="18" charset="0"/>
                        </a:rPr>
                        <a:t>new Integer(300)</a:t>
                      </a:r>
                      <a:endParaRPr lang="zh-CN" altLang="en-US" sz="1800" b="1">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1" smtClean="0">
                          <a:latin typeface="Times New Roman" pitchFamily="18" charset="0"/>
                          <a:ea typeface="宋体" pitchFamily="2" charset="-122"/>
                          <a:cs typeface="Times New Roman" pitchFamily="18" charset="0"/>
                        </a:rPr>
                        <a:t>用于弹出式菜单</a:t>
                      </a:r>
                      <a:endParaRPr lang="zh-CN" altLang="en-US" sz="1800" b="1">
                        <a:latin typeface="Times New Roman" pitchFamily="18" charset="0"/>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1800" b="1" smtClean="0">
                          <a:latin typeface="Times New Roman" pitchFamily="18" charset="0"/>
                          <a:cs typeface="Times New Roman" pitchFamily="18" charset="0"/>
                        </a:rPr>
                        <a:t>DRAG_LAYER</a:t>
                      </a:r>
                      <a:endParaRPr lang="zh-CN" altLang="en-US" sz="1800" b="1">
                        <a:latin typeface="Times New Roman" pitchFamily="18" charset="0"/>
                        <a:cs typeface="Times New Roman" pitchFamily="18"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altLang="zh-CN" sz="1800" b="1" smtClean="0">
                          <a:latin typeface="Times New Roman" pitchFamily="18" charset="0"/>
                          <a:cs typeface="Times New Roman" pitchFamily="18" charset="0"/>
                        </a:rPr>
                        <a:t>new Integer(400)</a:t>
                      </a:r>
                      <a:endParaRPr lang="zh-CN" altLang="en-US" sz="1800" b="1">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zh-CN" altLang="en-US" sz="1800" b="1" smtClean="0">
                          <a:latin typeface="Times New Roman" pitchFamily="18" charset="0"/>
                          <a:ea typeface="宋体" pitchFamily="2" charset="-122"/>
                          <a:cs typeface="Times New Roman" pitchFamily="18" charset="0"/>
                        </a:rPr>
                        <a:t>用于组件的拖放</a:t>
                      </a:r>
                      <a:endParaRPr lang="zh-CN" altLang="en-US" sz="1800" b="1">
                        <a:latin typeface="Times New Roman" pitchFamily="18" charset="0"/>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pic>
        <p:nvPicPr>
          <p:cNvPr id="7" name="图片 6" descr="无标题.jpg"/>
          <p:cNvPicPr>
            <a:picLocks noChangeAspect="1"/>
          </p:cNvPicPr>
          <p:nvPr/>
        </p:nvPicPr>
        <p:blipFill>
          <a:blip r:embed="rId3" cstate="print"/>
          <a:stretch>
            <a:fillRect/>
          </a:stretch>
        </p:blipFill>
        <p:spPr>
          <a:xfrm>
            <a:off x="7024688" y="4191000"/>
            <a:ext cx="1890712" cy="923371"/>
          </a:xfrm>
          <a:prstGeom prst="rect">
            <a:avLst/>
          </a:prstGeom>
        </p:spPr>
      </p:pic>
      <p:pic>
        <p:nvPicPr>
          <p:cNvPr id="8" name="图片 7" descr="无标题.jpg"/>
          <p:cNvPicPr>
            <a:picLocks noChangeAspect="1"/>
          </p:cNvPicPr>
          <p:nvPr/>
        </p:nvPicPr>
        <p:blipFill>
          <a:blip r:embed="rId4" cstate="print"/>
          <a:stretch>
            <a:fillRect/>
          </a:stretch>
        </p:blipFill>
        <p:spPr>
          <a:xfrm>
            <a:off x="7233833" y="5181600"/>
            <a:ext cx="1681567" cy="1104477"/>
          </a:xfrm>
          <a:prstGeom prst="rect">
            <a:avLst/>
          </a:prstGeom>
        </p:spPr>
      </p:pic>
      <p:pic>
        <p:nvPicPr>
          <p:cNvPr id="10" name="图片 9" descr="无标题.jpg"/>
          <p:cNvPicPr>
            <a:picLocks noChangeAspect="1"/>
          </p:cNvPicPr>
          <p:nvPr/>
        </p:nvPicPr>
        <p:blipFill>
          <a:blip r:embed="rId5" cstate="print"/>
          <a:stretch>
            <a:fillRect/>
          </a:stretch>
        </p:blipFill>
        <p:spPr>
          <a:xfrm>
            <a:off x="5943600" y="5867400"/>
            <a:ext cx="1181100" cy="868456"/>
          </a:xfrm>
          <a:prstGeom prst="rect">
            <a:avLst/>
          </a:prstGeom>
        </p:spPr>
      </p:pic>
      <p:sp>
        <p:nvSpPr>
          <p:cNvPr id="11" name="TextBox 10"/>
          <p:cNvSpPr txBox="1"/>
          <p:nvPr/>
        </p:nvSpPr>
        <p:spPr>
          <a:xfrm>
            <a:off x="685800" y="1981200"/>
            <a:ext cx="4153701" cy="523220"/>
          </a:xfrm>
          <a:prstGeom prst="rect">
            <a:avLst/>
          </a:prstGeom>
          <a:noFill/>
        </p:spPr>
        <p:txBody>
          <a:bodyPr wrap="none" rtlCol="0">
            <a:spAutoFit/>
          </a:bodyPr>
          <a:lstStyle/>
          <a:p>
            <a:pPr>
              <a:buNone/>
            </a:pPr>
            <a:r>
              <a:rPr lang="en-US" altLang="zh-CN" sz="2800" b="1" smtClean="0">
                <a:solidFill>
                  <a:srgbClr val="C00000"/>
                </a:solidFill>
                <a:latin typeface="宋体" pitchFamily="2" charset="-122"/>
                <a:ea typeface="宋体" pitchFamily="2" charset="-122"/>
              </a:rPr>
              <a:t>QQ</a:t>
            </a:r>
            <a:r>
              <a:rPr lang="zh-CN" altLang="en-US" sz="2800" b="1" smtClean="0">
                <a:solidFill>
                  <a:srgbClr val="C00000"/>
                </a:solidFill>
                <a:latin typeface="宋体" pitchFamily="2" charset="-122"/>
                <a:ea typeface="宋体" pitchFamily="2" charset="-122"/>
              </a:rPr>
              <a:t>背景图片放在哪一层？</a:t>
            </a:r>
            <a:endParaRPr lang="zh-CN" altLang="en-US" sz="2800" b="1">
              <a:solidFill>
                <a:srgbClr val="C00000"/>
              </a:solidFill>
              <a:latin typeface="宋体" pitchFamily="2" charset="-122"/>
              <a:ea typeface="宋体" pitchFamily="2" charset="-122"/>
            </a:endParaRPr>
          </a:p>
        </p:txBody>
      </p:sp>
    </p:spTree>
    <p:extLst>
      <p:ext uri="{BB962C8B-B14F-4D97-AF65-F5344CB8AC3E}">
        <p14:creationId xmlns:p14="http://schemas.microsoft.com/office/powerpoint/2010/main" val="3945162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67</a:t>
            </a:fld>
            <a:endParaRPr lang="en-US" altLang="zh-CN" dirty="0"/>
          </a:p>
        </p:txBody>
      </p:sp>
      <p:sp>
        <p:nvSpPr>
          <p:cNvPr id="6" name="标题 5"/>
          <p:cNvSpPr>
            <a:spLocks noGrp="1"/>
          </p:cNvSpPr>
          <p:nvPr>
            <p:ph type="title"/>
          </p:nvPr>
        </p:nvSpPr>
        <p:spPr/>
        <p:txBody>
          <a:bodyPr/>
          <a:lstStyle/>
          <a:p>
            <a:r>
              <a:rPr lang="en-US" altLang="zh-CN" smtClean="0"/>
              <a:t>QQ</a:t>
            </a:r>
            <a:r>
              <a:rPr lang="zh-CN" altLang="en-US" smtClean="0"/>
              <a:t>登录界面</a:t>
            </a:r>
            <a:endParaRPr lang="zh-CN" altLang="en-US"/>
          </a:p>
        </p:txBody>
      </p:sp>
      <p:sp>
        <p:nvSpPr>
          <p:cNvPr id="5" name="TextBox 4"/>
          <p:cNvSpPr txBox="1"/>
          <p:nvPr/>
        </p:nvSpPr>
        <p:spPr>
          <a:xfrm>
            <a:off x="457200" y="1295400"/>
            <a:ext cx="8153400" cy="5016758"/>
          </a:xfrm>
          <a:prstGeom prst="rect">
            <a:avLst/>
          </a:prstGeom>
          <a:noFill/>
          <a:ln>
            <a:solidFill>
              <a:schemeClr val="tx1"/>
            </a:solidFill>
          </a:ln>
        </p:spPr>
        <p:txBody>
          <a:bodyPr wrap="square" rtlCol="0">
            <a:spAutoFit/>
          </a:bodyPr>
          <a:lstStyle/>
          <a:p>
            <a:pPr>
              <a:spcBef>
                <a:spcPts val="0"/>
              </a:spcBef>
              <a:buNone/>
            </a:pPr>
            <a:r>
              <a:rPr lang="en-US" altLang="zh-CN" sz="2000" b="1" smtClean="0">
                <a:latin typeface="Courier New" pitchFamily="49" charset="0"/>
                <a:cs typeface="Courier New" pitchFamily="49" charset="0"/>
              </a:rPr>
              <a:t>import java.awt.*;</a:t>
            </a:r>
          </a:p>
          <a:p>
            <a:pPr>
              <a:spcBef>
                <a:spcPts val="0"/>
              </a:spcBef>
              <a:buNone/>
            </a:pPr>
            <a:r>
              <a:rPr lang="en-US" altLang="zh-CN" sz="2000" b="1" smtClean="0">
                <a:latin typeface="Courier New" pitchFamily="49" charset="0"/>
                <a:cs typeface="Courier New" pitchFamily="49" charset="0"/>
              </a:rPr>
              <a:t>import javax.swing.*;</a:t>
            </a:r>
          </a:p>
          <a:p>
            <a:pPr>
              <a:spcBef>
                <a:spcPts val="0"/>
              </a:spcBef>
              <a:buNone/>
            </a:pPr>
            <a:r>
              <a:rPr lang="en-US" altLang="zh-CN" sz="2000" b="1" smtClean="0">
                <a:latin typeface="Courier New" pitchFamily="49" charset="0"/>
                <a:cs typeface="Courier New" pitchFamily="49" charset="0"/>
              </a:rPr>
              <a:t>import java.awt.event.*;</a:t>
            </a:r>
          </a:p>
          <a:p>
            <a:pPr>
              <a:spcBef>
                <a:spcPts val="0"/>
              </a:spcBef>
              <a:buNone/>
            </a:pPr>
            <a:endParaRPr lang="en-US" altLang="zh-CN" sz="2000" b="1" smtClean="0">
              <a:latin typeface="Courier New" pitchFamily="49" charset="0"/>
              <a:cs typeface="Courier New" pitchFamily="49" charset="0"/>
            </a:endParaRPr>
          </a:p>
          <a:p>
            <a:pPr>
              <a:spcBef>
                <a:spcPts val="0"/>
              </a:spcBef>
              <a:buNone/>
            </a:pPr>
            <a:r>
              <a:rPr lang="en-US" altLang="zh-CN" sz="2000" b="1" smtClean="0">
                <a:latin typeface="Courier New" pitchFamily="49" charset="0"/>
                <a:cs typeface="Courier New" pitchFamily="49" charset="0"/>
              </a:rPr>
              <a:t>public class QQLogin extends JFrame </a:t>
            </a:r>
          </a:p>
          <a:p>
            <a:pPr>
              <a:spcBef>
                <a:spcPts val="0"/>
              </a:spcBef>
              <a:buNone/>
            </a:pPr>
            <a:r>
              <a:rPr lang="en-US" altLang="zh-CN" sz="2000" b="1" smtClean="0">
                <a:latin typeface="Courier New" pitchFamily="49" charset="0"/>
                <a:cs typeface="Courier New" pitchFamily="49" charset="0"/>
              </a:rPr>
              <a:t>             implements ActionListener{</a:t>
            </a:r>
          </a:p>
          <a:p>
            <a:pPr>
              <a:spcBef>
                <a:spcPts val="0"/>
              </a:spcBef>
              <a:buNone/>
            </a:pPr>
            <a:r>
              <a:rPr lang="en-US" altLang="zh-CN" sz="2000" b="1" smtClean="0">
                <a:latin typeface="Courier New" pitchFamily="49" charset="0"/>
                <a:cs typeface="Courier New" pitchFamily="49" charset="0"/>
              </a:rPr>
              <a:t>    JButton m_loginButton;</a:t>
            </a:r>
          </a:p>
          <a:p>
            <a:pPr>
              <a:spcBef>
                <a:spcPts val="0"/>
              </a:spcBef>
              <a:buNone/>
            </a:pPr>
            <a:r>
              <a:rPr lang="en-US" altLang="zh-CN" sz="2000" b="1" smtClean="0">
                <a:latin typeface="Courier New" pitchFamily="49" charset="0"/>
                <a:cs typeface="Courier New" pitchFamily="49" charset="0"/>
              </a:rPr>
              <a:t>    public static void main(String[] args) { </a:t>
            </a:r>
          </a:p>
          <a:p>
            <a:pPr>
              <a:spcBef>
                <a:spcPts val="0"/>
              </a:spcBef>
              <a:buNone/>
            </a:pPr>
            <a:r>
              <a:rPr lang="en-US" altLang="zh-CN" sz="2000" b="1" smtClean="0">
                <a:latin typeface="Courier New" pitchFamily="49" charset="0"/>
                <a:cs typeface="Courier New" pitchFamily="49" charset="0"/>
              </a:rPr>
              <a:t>        QQLogin app = new QQLogin();</a:t>
            </a:r>
          </a:p>
          <a:p>
            <a:pPr>
              <a:spcBef>
                <a:spcPts val="0"/>
              </a:spcBef>
              <a:buNone/>
            </a:pPr>
            <a:r>
              <a:rPr lang="en-US" altLang="zh-CN" sz="2000" b="1" smtClean="0">
                <a:latin typeface="Courier New" pitchFamily="49" charset="0"/>
                <a:cs typeface="Courier New" pitchFamily="49" charset="0"/>
              </a:rPr>
              <a:t>        app.go();</a:t>
            </a:r>
          </a:p>
          <a:p>
            <a:pPr>
              <a:spcBef>
                <a:spcPts val="0"/>
              </a:spcBef>
              <a:buNone/>
            </a:pPr>
            <a:r>
              <a:rPr lang="en-US" altLang="zh-CN" sz="2000" b="1" smtClean="0">
                <a:latin typeface="Courier New" pitchFamily="49" charset="0"/>
                <a:cs typeface="Courier New" pitchFamily="49" charset="0"/>
              </a:rPr>
              <a:t>    }</a:t>
            </a:r>
          </a:p>
          <a:p>
            <a:pPr>
              <a:spcBef>
                <a:spcPts val="0"/>
              </a:spcBef>
              <a:buNone/>
            </a:pPr>
            <a:r>
              <a:rPr lang="en-US" altLang="zh-CN" sz="2000" b="1" smtClean="0">
                <a:latin typeface="Courier New" pitchFamily="49" charset="0"/>
                <a:cs typeface="Courier New" pitchFamily="49" charset="0"/>
              </a:rPr>
              <a:t>    public void go()</a:t>
            </a:r>
          </a:p>
          <a:p>
            <a:pPr>
              <a:spcBef>
                <a:spcPts val="0"/>
              </a:spcBef>
              <a:buNone/>
            </a:pPr>
            <a:r>
              <a:rPr lang="en-US" altLang="zh-CN" sz="2000" b="1" smtClean="0">
                <a:latin typeface="Courier New" pitchFamily="49" charset="0"/>
                <a:cs typeface="Courier New" pitchFamily="49" charset="0"/>
              </a:rPr>
              <a:t>    {</a:t>
            </a:r>
          </a:p>
          <a:p>
            <a:pPr>
              <a:spcBef>
                <a:spcPts val="0"/>
              </a:spcBef>
              <a:buNone/>
            </a:pPr>
            <a:r>
              <a:rPr lang="en-US" altLang="zh-CN" sz="2000" b="1" smtClean="0">
                <a:latin typeface="Courier New" pitchFamily="49" charset="0"/>
                <a:cs typeface="Courier New" pitchFamily="49" charset="0"/>
              </a:rPr>
              <a:t>        setTitle("QQ");</a:t>
            </a:r>
          </a:p>
          <a:p>
            <a:pPr>
              <a:spcBef>
                <a:spcPts val="0"/>
              </a:spcBef>
              <a:buNone/>
            </a:pPr>
            <a:r>
              <a:rPr lang="en-US" altLang="zh-CN" sz="2000" b="1" smtClean="0">
                <a:latin typeface="Courier New" pitchFamily="49" charset="0"/>
                <a:cs typeface="Courier New" pitchFamily="49" charset="0"/>
              </a:rPr>
              <a:t>        setSize(395, 305);</a:t>
            </a:r>
          </a:p>
          <a:p>
            <a:pPr>
              <a:spcBef>
                <a:spcPts val="0"/>
              </a:spcBef>
              <a:buNone/>
            </a:pPr>
            <a:r>
              <a:rPr lang="en-US" altLang="zh-CN" sz="2000" b="1" smtClean="0">
                <a:latin typeface="Courier New" pitchFamily="49" charset="0"/>
                <a:cs typeface="Courier New" pitchFamily="49" charset="0"/>
              </a:rPr>
              <a:t>        </a:t>
            </a:r>
            <a:r>
              <a:rPr lang="en-US" altLang="zh-CN" b="1" smtClean="0">
                <a:latin typeface="Courier New" pitchFamily="49" charset="0"/>
                <a:cs typeface="Courier New" pitchFamily="49" charset="0"/>
              </a:rPr>
              <a:t>setDefaultCloseOperation(JFrame.EXIT_ON_CLOSE);</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68</a:t>
            </a:fld>
            <a:endParaRPr lang="en-US" altLang="zh-CN" dirty="0"/>
          </a:p>
        </p:txBody>
      </p:sp>
      <p:sp>
        <p:nvSpPr>
          <p:cNvPr id="6" name="标题 5"/>
          <p:cNvSpPr>
            <a:spLocks noGrp="1"/>
          </p:cNvSpPr>
          <p:nvPr>
            <p:ph type="title"/>
          </p:nvPr>
        </p:nvSpPr>
        <p:spPr/>
        <p:txBody>
          <a:bodyPr/>
          <a:lstStyle/>
          <a:p>
            <a:r>
              <a:rPr lang="en-US" altLang="zh-CN" smtClean="0"/>
              <a:t>QQ</a:t>
            </a:r>
            <a:r>
              <a:rPr lang="zh-CN" altLang="en-US" smtClean="0"/>
              <a:t>登录界面</a:t>
            </a:r>
            <a:r>
              <a:rPr lang="en-US" altLang="zh-CN" smtClean="0">
                <a:latin typeface="Times New Roman" pitchFamily="18" charset="0"/>
                <a:cs typeface="Times New Roman" pitchFamily="18" charset="0"/>
              </a:rPr>
              <a:t>(cont.)</a:t>
            </a:r>
            <a:endParaRPr lang="zh-CN" altLang="en-US">
              <a:latin typeface="Times New Roman" pitchFamily="18" charset="0"/>
              <a:cs typeface="Times New Roman" pitchFamily="18" charset="0"/>
            </a:endParaRPr>
          </a:p>
        </p:txBody>
      </p:sp>
      <p:sp>
        <p:nvSpPr>
          <p:cNvPr id="5" name="TextBox 4"/>
          <p:cNvSpPr txBox="1"/>
          <p:nvPr/>
        </p:nvSpPr>
        <p:spPr>
          <a:xfrm>
            <a:off x="76200" y="1219200"/>
            <a:ext cx="8153400" cy="4770537"/>
          </a:xfrm>
          <a:prstGeom prst="rect">
            <a:avLst/>
          </a:prstGeom>
          <a:noFill/>
          <a:ln>
            <a:solidFill>
              <a:schemeClr val="tx1"/>
            </a:solidFill>
          </a:ln>
        </p:spPr>
        <p:txBody>
          <a:bodyPr wrap="square" rtlCol="0">
            <a:spAutoFit/>
          </a:bodyPr>
          <a:lstStyle/>
          <a:p>
            <a:pPr>
              <a:spcBef>
                <a:spcPts val="0"/>
              </a:spcBef>
              <a:buNone/>
            </a:pPr>
            <a:r>
              <a:rPr lang="zh-CN" altLang="en-US" sz="1600" b="1" smtClean="0">
                <a:latin typeface="Courier New" pitchFamily="49" charset="0"/>
                <a:cs typeface="Courier New" pitchFamily="49" charset="0"/>
              </a:rPr>
              <a:t>    </a:t>
            </a:r>
            <a:r>
              <a:rPr lang="en-US" altLang="zh-CN" sz="1600" b="1" smtClean="0">
                <a:latin typeface="Courier New" pitchFamily="49" charset="0"/>
                <a:cs typeface="Courier New" pitchFamily="49" charset="0"/>
              </a:rPr>
              <a:t>// </a:t>
            </a:r>
            <a:r>
              <a:rPr lang="zh-CN" altLang="en-US" sz="1600" b="1" smtClean="0">
                <a:latin typeface="Courier New" pitchFamily="49" charset="0"/>
                <a:cs typeface="Courier New" pitchFamily="49" charset="0"/>
              </a:rPr>
              <a:t>设置背景图片</a:t>
            </a:r>
          </a:p>
          <a:p>
            <a:pPr>
              <a:spcBef>
                <a:spcPts val="0"/>
              </a:spcBef>
              <a:buNone/>
            </a:pPr>
            <a:r>
              <a:rPr lang="zh-CN" altLang="en-US" sz="1600" b="1" smtClean="0">
                <a:latin typeface="Courier New" pitchFamily="49" charset="0"/>
                <a:cs typeface="Courier New" pitchFamily="49" charset="0"/>
              </a:rPr>
              <a:t>    </a:t>
            </a:r>
            <a:r>
              <a:rPr lang="en-US" altLang="zh-CN" sz="1600" b="1" smtClean="0">
                <a:latin typeface="Courier New" pitchFamily="49" charset="0"/>
                <a:cs typeface="Courier New" pitchFamily="49" charset="0"/>
              </a:rPr>
              <a:t>ImageIcon bg = new ImageIcon("sky.jpg");</a:t>
            </a:r>
          </a:p>
          <a:p>
            <a:pPr>
              <a:spcBef>
                <a:spcPts val="0"/>
              </a:spcBef>
              <a:buNone/>
            </a:pPr>
            <a:r>
              <a:rPr lang="en-US" altLang="zh-CN" sz="1600" b="1" smtClean="0">
                <a:latin typeface="Courier New" pitchFamily="49" charset="0"/>
                <a:cs typeface="Courier New" pitchFamily="49" charset="0"/>
              </a:rPr>
              <a:t>    JLabel label = new JLabel(bg);</a:t>
            </a:r>
          </a:p>
          <a:p>
            <a:pPr>
              <a:spcBef>
                <a:spcPts val="0"/>
              </a:spcBef>
              <a:buNone/>
            </a:pPr>
            <a:r>
              <a:rPr lang="en-US" altLang="zh-CN" sz="1600" b="1" smtClean="0">
                <a:latin typeface="Courier New" pitchFamily="49" charset="0"/>
                <a:cs typeface="Courier New" pitchFamily="49" charset="0"/>
              </a:rPr>
              <a:t>    </a:t>
            </a:r>
            <a:r>
              <a:rPr lang="en-US" altLang="zh-CN" sz="1400" b="1" smtClean="0">
                <a:latin typeface="Courier New" pitchFamily="49" charset="0"/>
                <a:cs typeface="Courier New" pitchFamily="49" charset="0"/>
              </a:rPr>
              <a:t>label.setBounds(0, 0, bg.getIconWidth(), bg.getIconHeight());</a:t>
            </a:r>
          </a:p>
          <a:p>
            <a:pPr>
              <a:spcBef>
                <a:spcPts val="0"/>
              </a:spcBef>
              <a:buNone/>
            </a:pPr>
            <a:r>
              <a:rPr lang="en-US" altLang="zh-CN" sz="1600" b="1" smtClean="0">
                <a:latin typeface="Courier New" pitchFamily="49" charset="0"/>
                <a:cs typeface="Courier New" pitchFamily="49" charset="0"/>
              </a:rPr>
              <a:t>    </a:t>
            </a:r>
            <a:r>
              <a:rPr lang="en-US" altLang="zh-CN" sz="1400" b="1" smtClean="0">
                <a:latin typeface="Courier New" pitchFamily="49" charset="0"/>
                <a:cs typeface="Courier New" pitchFamily="49" charset="0"/>
              </a:rPr>
              <a:t>getLayeredPane().add(label, new Integer(-30001)); </a:t>
            </a:r>
            <a:r>
              <a:rPr lang="en-US" altLang="zh-CN" sz="1100" b="1" smtClean="0">
                <a:latin typeface="Courier New" pitchFamily="49" charset="0"/>
                <a:cs typeface="Courier New" pitchFamily="49" charset="0"/>
              </a:rPr>
              <a:t>//Integer.MIN_VALUE</a:t>
            </a:r>
          </a:p>
          <a:p>
            <a:pPr>
              <a:spcBef>
                <a:spcPts val="0"/>
              </a:spcBef>
              <a:buNone/>
            </a:pPr>
            <a:r>
              <a:rPr lang="en-US" altLang="zh-CN" sz="1600" b="1" smtClean="0">
                <a:latin typeface="Courier New" pitchFamily="49" charset="0"/>
                <a:cs typeface="Courier New" pitchFamily="49" charset="0"/>
              </a:rPr>
              <a:t>    // </a:t>
            </a:r>
            <a:r>
              <a:rPr lang="zh-CN" altLang="en-US" sz="1600" b="1" smtClean="0">
                <a:latin typeface="Courier New" pitchFamily="49" charset="0"/>
                <a:cs typeface="Courier New" pitchFamily="49" charset="0"/>
              </a:rPr>
              <a:t>设置</a:t>
            </a:r>
            <a:r>
              <a:rPr lang="en-US" altLang="zh-CN" sz="1600" b="1" smtClean="0">
                <a:latin typeface="Courier New" pitchFamily="49" charset="0"/>
                <a:cs typeface="Courier New" pitchFamily="49" charset="0"/>
              </a:rPr>
              <a:t>ContentPane</a:t>
            </a:r>
            <a:r>
              <a:rPr lang="zh-CN" altLang="en-US" sz="1600" b="1" smtClean="0">
                <a:latin typeface="Courier New" pitchFamily="49" charset="0"/>
                <a:cs typeface="Courier New" pitchFamily="49" charset="0"/>
              </a:rPr>
              <a:t>透明</a:t>
            </a:r>
          </a:p>
          <a:p>
            <a:pPr>
              <a:spcBef>
                <a:spcPts val="0"/>
              </a:spcBef>
              <a:buNone/>
            </a:pPr>
            <a:r>
              <a:rPr lang="zh-CN" altLang="en-US" sz="1600" b="1" smtClean="0">
                <a:latin typeface="Courier New" pitchFamily="49" charset="0"/>
                <a:cs typeface="Courier New" pitchFamily="49" charset="0"/>
              </a:rPr>
              <a:t>    </a:t>
            </a:r>
            <a:r>
              <a:rPr lang="en-US" altLang="zh-CN" sz="1600" b="1" smtClean="0">
                <a:latin typeface="Courier New" pitchFamily="49" charset="0"/>
                <a:cs typeface="Courier New" pitchFamily="49" charset="0"/>
              </a:rPr>
              <a:t>JPanel contentPane = (JPanel)getContentPane();</a:t>
            </a:r>
          </a:p>
          <a:p>
            <a:pPr>
              <a:spcBef>
                <a:spcPts val="0"/>
              </a:spcBef>
              <a:buNone/>
            </a:pPr>
            <a:r>
              <a:rPr lang="en-US" altLang="zh-CN" sz="1600" b="1" smtClean="0">
                <a:latin typeface="Courier New" pitchFamily="49" charset="0"/>
                <a:cs typeface="Courier New" pitchFamily="49" charset="0"/>
              </a:rPr>
              <a:t>    contentPane.setOpaque(false);</a:t>
            </a:r>
          </a:p>
          <a:p>
            <a:pPr>
              <a:spcBef>
                <a:spcPts val="0"/>
              </a:spcBef>
              <a:buNone/>
            </a:pPr>
            <a:endParaRPr lang="en-US" altLang="zh-CN" sz="1600" b="1" smtClean="0">
              <a:latin typeface="Courier New" pitchFamily="49" charset="0"/>
              <a:cs typeface="Courier New" pitchFamily="49" charset="0"/>
            </a:endParaRPr>
          </a:p>
          <a:p>
            <a:pPr>
              <a:spcBef>
                <a:spcPts val="0"/>
              </a:spcBef>
              <a:buNone/>
            </a:pPr>
            <a:r>
              <a:rPr lang="en-US" altLang="zh-CN" sz="1600" b="1" smtClean="0">
                <a:latin typeface="Courier New" pitchFamily="49" charset="0"/>
                <a:cs typeface="Courier New" pitchFamily="49" charset="0"/>
              </a:rPr>
              <a:t>    // contentPane = topPanel + buttonPanel</a:t>
            </a:r>
          </a:p>
          <a:p>
            <a:pPr>
              <a:spcBef>
                <a:spcPts val="0"/>
              </a:spcBef>
              <a:buNone/>
            </a:pPr>
            <a:r>
              <a:rPr lang="en-US" altLang="zh-CN" sz="1600" b="1" smtClean="0">
                <a:latin typeface="Courier New" pitchFamily="49" charset="0"/>
                <a:cs typeface="Courier New" pitchFamily="49" charset="0"/>
              </a:rPr>
              <a:t>    contentPane.setLayout(new BorderLayout());        </a:t>
            </a:r>
          </a:p>
          <a:p>
            <a:pPr>
              <a:spcBef>
                <a:spcPts val="0"/>
              </a:spcBef>
              <a:buNone/>
            </a:pPr>
            <a:r>
              <a:rPr lang="en-US" altLang="zh-CN" sz="1600" b="1" smtClean="0">
                <a:latin typeface="Courier New" pitchFamily="49" charset="0"/>
                <a:cs typeface="Courier New" pitchFamily="49" charset="0"/>
              </a:rPr>
              <a:t>    JPanel topPanel = getTopPanel();</a:t>
            </a:r>
          </a:p>
          <a:p>
            <a:pPr>
              <a:spcBef>
                <a:spcPts val="0"/>
              </a:spcBef>
              <a:buNone/>
            </a:pPr>
            <a:r>
              <a:rPr lang="en-US" altLang="zh-CN" sz="1600" b="1" smtClean="0">
                <a:latin typeface="Courier New" pitchFamily="49" charset="0"/>
                <a:cs typeface="Courier New" pitchFamily="49" charset="0"/>
              </a:rPr>
              <a:t>    topPanel.setOpaque(false);</a:t>
            </a:r>
          </a:p>
          <a:p>
            <a:pPr>
              <a:spcBef>
                <a:spcPts val="0"/>
              </a:spcBef>
              <a:buNone/>
            </a:pPr>
            <a:r>
              <a:rPr lang="en-US" altLang="zh-CN" sz="1600" b="1" smtClean="0">
                <a:latin typeface="Courier New" pitchFamily="49" charset="0"/>
                <a:cs typeface="Courier New" pitchFamily="49" charset="0"/>
              </a:rPr>
              <a:t>    contentPane.add(topPanel, "Center");</a:t>
            </a:r>
          </a:p>
          <a:p>
            <a:pPr>
              <a:spcBef>
                <a:spcPts val="0"/>
              </a:spcBef>
              <a:buNone/>
            </a:pPr>
            <a:r>
              <a:rPr lang="en-US" altLang="zh-CN" sz="1600" b="1" smtClean="0">
                <a:latin typeface="Courier New" pitchFamily="49" charset="0"/>
                <a:cs typeface="Courier New" pitchFamily="49" charset="0"/>
              </a:rPr>
              <a:t>    JPanel buttonPanel = getButtonPanel(); </a:t>
            </a:r>
          </a:p>
          <a:p>
            <a:pPr>
              <a:spcBef>
                <a:spcPts val="0"/>
              </a:spcBef>
              <a:buNone/>
            </a:pPr>
            <a:r>
              <a:rPr lang="en-US" altLang="zh-CN" sz="1600" b="1" smtClean="0">
                <a:latin typeface="Courier New" pitchFamily="49" charset="0"/>
                <a:cs typeface="Courier New" pitchFamily="49" charset="0"/>
              </a:rPr>
              <a:t>    contentPane.add(buttonPanel, "South");</a:t>
            </a:r>
          </a:p>
          <a:p>
            <a:pPr>
              <a:spcBef>
                <a:spcPts val="0"/>
              </a:spcBef>
              <a:buNone/>
            </a:pPr>
            <a:r>
              <a:rPr lang="en-US" altLang="zh-CN" sz="1600" b="1" smtClean="0">
                <a:latin typeface="Courier New" pitchFamily="49" charset="0"/>
                <a:cs typeface="Courier New" pitchFamily="49" charset="0"/>
              </a:rPr>
              <a:t>        </a:t>
            </a:r>
          </a:p>
          <a:p>
            <a:pPr>
              <a:spcBef>
                <a:spcPts val="0"/>
              </a:spcBef>
              <a:buNone/>
            </a:pPr>
            <a:r>
              <a:rPr lang="en-US" altLang="zh-CN" sz="1600" b="1" smtClean="0">
                <a:latin typeface="Courier New" pitchFamily="49" charset="0"/>
                <a:cs typeface="Courier New" pitchFamily="49" charset="0"/>
              </a:rPr>
              <a:t>    setVisible(true);</a:t>
            </a:r>
          </a:p>
          <a:p>
            <a:pPr>
              <a:spcBef>
                <a:spcPts val="0"/>
              </a:spcBef>
              <a:buNone/>
            </a:pPr>
            <a:r>
              <a:rPr lang="en-US" altLang="zh-CN" sz="1600" b="1" smtClean="0">
                <a:latin typeface="Courier New" pitchFamily="49" charset="0"/>
                <a:cs typeface="Courier New" pitchFamily="49" charset="0"/>
              </a:rPr>
              <a:t>}</a:t>
            </a:r>
          </a:p>
        </p:txBody>
      </p:sp>
      <p:pic>
        <p:nvPicPr>
          <p:cNvPr id="7" name="图片 6" descr="无标题.jpg"/>
          <p:cNvPicPr>
            <a:picLocks noChangeAspect="1"/>
          </p:cNvPicPr>
          <p:nvPr/>
        </p:nvPicPr>
        <p:blipFill>
          <a:blip r:embed="rId2" cstate="print"/>
          <a:stretch>
            <a:fillRect/>
          </a:stretch>
        </p:blipFill>
        <p:spPr>
          <a:xfrm>
            <a:off x="5334000" y="3733800"/>
            <a:ext cx="3752850" cy="2895600"/>
          </a:xfrm>
          <a:prstGeom prst="rect">
            <a:avLst/>
          </a:prstGeom>
        </p:spPr>
      </p:pic>
      <p:sp>
        <p:nvSpPr>
          <p:cNvPr id="9" name="矩形 8"/>
          <p:cNvSpPr/>
          <p:nvPr/>
        </p:nvSpPr>
        <p:spPr bwMode="auto">
          <a:xfrm>
            <a:off x="5410200" y="4038600"/>
            <a:ext cx="3581400" cy="20574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p:txBody>
      </p:sp>
      <p:sp>
        <p:nvSpPr>
          <p:cNvPr id="10" name="矩形 9"/>
          <p:cNvSpPr/>
          <p:nvPr/>
        </p:nvSpPr>
        <p:spPr bwMode="auto">
          <a:xfrm>
            <a:off x="5410200" y="6096000"/>
            <a:ext cx="3581400" cy="4572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p:txBody>
      </p:sp>
      <p:sp>
        <p:nvSpPr>
          <p:cNvPr id="11" name="矩形 10"/>
          <p:cNvSpPr/>
          <p:nvPr/>
        </p:nvSpPr>
        <p:spPr bwMode="auto">
          <a:xfrm>
            <a:off x="5410200" y="4038600"/>
            <a:ext cx="3581400" cy="25146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xit" presetSubtype="4" fill="hold" grpId="1" nodeType="clickEffect">
                                  <p:stCondLst>
                                    <p:cond delay="0"/>
                                  </p:stCondLst>
                                  <p:childTnLst>
                                    <p:animEffect transition="out" filter="wipe(down)">
                                      <p:cBhvr>
                                        <p:cTn id="12" dur="500"/>
                                        <p:tgtEl>
                                          <p:spTgt spid="11"/>
                                        </p:tgtEl>
                                      </p:cBhvr>
                                    </p:animEffect>
                                    <p:set>
                                      <p:cBhvr>
                                        <p:cTn id="13" dur="1" fill="hold">
                                          <p:stCondLst>
                                            <p:cond delay="499"/>
                                          </p:stCondLst>
                                        </p:cTn>
                                        <p:tgtEl>
                                          <p:spTgt spid="11"/>
                                        </p:tgtEl>
                                        <p:attrNameLst>
                                          <p:attrName>style.visibility</p:attrName>
                                        </p:attrNameLst>
                                      </p:cBhvr>
                                      <p:to>
                                        <p:strVal val="hidden"/>
                                      </p:to>
                                    </p:set>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69</a:t>
            </a:fld>
            <a:endParaRPr lang="en-US" altLang="zh-CN" dirty="0"/>
          </a:p>
        </p:txBody>
      </p:sp>
      <p:sp>
        <p:nvSpPr>
          <p:cNvPr id="6" name="标题 5"/>
          <p:cNvSpPr>
            <a:spLocks noGrp="1"/>
          </p:cNvSpPr>
          <p:nvPr>
            <p:ph type="title"/>
          </p:nvPr>
        </p:nvSpPr>
        <p:spPr/>
        <p:txBody>
          <a:bodyPr/>
          <a:lstStyle/>
          <a:p>
            <a:r>
              <a:rPr lang="en-US" altLang="zh-CN" smtClean="0"/>
              <a:t>QQ</a:t>
            </a:r>
            <a:r>
              <a:rPr lang="zh-CN" altLang="en-US" smtClean="0"/>
              <a:t>登录界面</a:t>
            </a:r>
            <a:r>
              <a:rPr lang="en-US" altLang="zh-CN" smtClean="0">
                <a:latin typeface="Times New Roman" pitchFamily="18" charset="0"/>
                <a:cs typeface="Times New Roman" pitchFamily="18" charset="0"/>
              </a:rPr>
              <a:t>(cont.)</a:t>
            </a:r>
            <a:endParaRPr lang="zh-CN" altLang="en-US">
              <a:latin typeface="Times New Roman" pitchFamily="18" charset="0"/>
              <a:cs typeface="Times New Roman" pitchFamily="18" charset="0"/>
            </a:endParaRPr>
          </a:p>
        </p:txBody>
      </p:sp>
      <p:sp>
        <p:nvSpPr>
          <p:cNvPr id="5" name="TextBox 4"/>
          <p:cNvSpPr txBox="1"/>
          <p:nvPr/>
        </p:nvSpPr>
        <p:spPr>
          <a:xfrm>
            <a:off x="76200" y="914400"/>
            <a:ext cx="8153400" cy="5909310"/>
          </a:xfrm>
          <a:prstGeom prst="rect">
            <a:avLst/>
          </a:prstGeom>
          <a:noFill/>
          <a:ln>
            <a:solidFill>
              <a:schemeClr val="tx1"/>
            </a:solidFill>
          </a:ln>
        </p:spPr>
        <p:txBody>
          <a:bodyPr wrap="square" rtlCol="0">
            <a:spAutoFit/>
          </a:bodyPr>
          <a:lstStyle/>
          <a:p>
            <a:pPr>
              <a:spcBef>
                <a:spcPts val="0"/>
              </a:spcBef>
              <a:buNone/>
            </a:pPr>
            <a:r>
              <a:rPr lang="en-US" altLang="zh-CN" sz="1400" b="1" smtClean="0">
                <a:latin typeface="Courier New" pitchFamily="49" charset="0"/>
                <a:cs typeface="Courier New" pitchFamily="49" charset="0"/>
              </a:rPr>
              <a:t>private JPanel getTopPanel() {</a:t>
            </a:r>
          </a:p>
          <a:p>
            <a:pPr>
              <a:spcBef>
                <a:spcPts val="0"/>
              </a:spcBef>
              <a:buNone/>
            </a:pPr>
            <a:r>
              <a:rPr lang="en-US" altLang="zh-CN" sz="1400" b="1" smtClean="0">
                <a:latin typeface="Courier New" pitchFamily="49" charset="0"/>
                <a:cs typeface="Courier New" pitchFamily="49" charset="0"/>
              </a:rPr>
              <a:t>    // topPanel = blank + userInfoPanel</a:t>
            </a:r>
          </a:p>
          <a:p>
            <a:pPr>
              <a:spcBef>
                <a:spcPts val="0"/>
              </a:spcBef>
              <a:buNone/>
            </a:pPr>
            <a:r>
              <a:rPr lang="en-US" altLang="zh-CN" sz="1400" b="1" smtClean="0">
                <a:latin typeface="Courier New" pitchFamily="49" charset="0"/>
                <a:cs typeface="Courier New" pitchFamily="49" charset="0"/>
              </a:rPr>
              <a:t>    JPanel panel = new JPanel();</a:t>
            </a:r>
          </a:p>
          <a:p>
            <a:pPr>
              <a:spcBef>
                <a:spcPts val="0"/>
              </a:spcBef>
              <a:buNone/>
            </a:pPr>
            <a:r>
              <a:rPr lang="en-US" altLang="zh-CN" sz="1400" b="1" smtClean="0">
                <a:latin typeface="Courier New" pitchFamily="49" charset="0"/>
                <a:cs typeface="Courier New" pitchFamily="49" charset="0"/>
              </a:rPr>
              <a:t>    panel.setLayout(new GridLayout(2,1));</a:t>
            </a:r>
          </a:p>
          <a:p>
            <a:pPr>
              <a:spcBef>
                <a:spcPts val="0"/>
              </a:spcBef>
              <a:buNone/>
            </a:pPr>
            <a:r>
              <a:rPr lang="en-US" altLang="zh-CN" sz="1400" b="1" smtClean="0">
                <a:latin typeface="Courier New" pitchFamily="49" charset="0"/>
                <a:cs typeface="Courier New" pitchFamily="49" charset="0"/>
              </a:rPr>
              <a:t>    panel.add(new JLabel(" "));</a:t>
            </a:r>
          </a:p>
          <a:p>
            <a:pPr>
              <a:spcBef>
                <a:spcPts val="0"/>
              </a:spcBef>
              <a:buNone/>
            </a:pPr>
            <a:r>
              <a:rPr lang="en-US" altLang="zh-CN" sz="1400" b="1" smtClean="0">
                <a:latin typeface="Courier New" pitchFamily="49" charset="0"/>
                <a:cs typeface="Courier New" pitchFamily="49" charset="0"/>
              </a:rPr>
              <a:t>    JPanel userInfo = getUserInfoPanel();</a:t>
            </a:r>
          </a:p>
          <a:p>
            <a:pPr>
              <a:spcBef>
                <a:spcPts val="0"/>
              </a:spcBef>
              <a:buNone/>
            </a:pPr>
            <a:r>
              <a:rPr lang="en-US" altLang="zh-CN" sz="1400" b="1" smtClean="0">
                <a:latin typeface="Courier New" pitchFamily="49" charset="0"/>
                <a:cs typeface="Courier New" pitchFamily="49" charset="0"/>
              </a:rPr>
              <a:t>    userInfo.setOpaque(false);</a:t>
            </a:r>
          </a:p>
          <a:p>
            <a:pPr>
              <a:spcBef>
                <a:spcPts val="0"/>
              </a:spcBef>
              <a:buNone/>
            </a:pPr>
            <a:r>
              <a:rPr lang="en-US" altLang="zh-CN" sz="1400" b="1" smtClean="0">
                <a:latin typeface="Courier New" pitchFamily="49" charset="0"/>
                <a:cs typeface="Courier New" pitchFamily="49" charset="0"/>
              </a:rPr>
              <a:t>    panel.add(userInfo);</a:t>
            </a:r>
          </a:p>
          <a:p>
            <a:pPr>
              <a:spcBef>
                <a:spcPts val="0"/>
              </a:spcBef>
              <a:buNone/>
            </a:pPr>
            <a:r>
              <a:rPr lang="en-US" altLang="zh-CN" sz="1400" b="1" smtClean="0">
                <a:latin typeface="Courier New" pitchFamily="49" charset="0"/>
                <a:cs typeface="Courier New" pitchFamily="49" charset="0"/>
              </a:rPr>
              <a:t>    return panel;</a:t>
            </a:r>
          </a:p>
          <a:p>
            <a:pPr>
              <a:spcBef>
                <a:spcPts val="0"/>
              </a:spcBef>
              <a:buNone/>
            </a:pPr>
            <a:r>
              <a:rPr lang="en-US" altLang="zh-CN" sz="1400" b="1" smtClean="0">
                <a:latin typeface="Courier New" pitchFamily="49" charset="0"/>
                <a:cs typeface="Courier New" pitchFamily="49" charset="0"/>
              </a:rPr>
              <a:t>}</a:t>
            </a:r>
          </a:p>
          <a:p>
            <a:pPr>
              <a:spcBef>
                <a:spcPts val="0"/>
              </a:spcBef>
              <a:buNone/>
            </a:pPr>
            <a:r>
              <a:rPr lang="en-US" altLang="zh-CN" sz="1400" b="1" smtClean="0">
                <a:latin typeface="Courier New" pitchFamily="49" charset="0"/>
                <a:cs typeface="Courier New" pitchFamily="49" charset="0"/>
              </a:rPr>
              <a:t>private JPanel getUserInfoPanel() {</a:t>
            </a:r>
          </a:p>
          <a:p>
            <a:pPr>
              <a:spcBef>
                <a:spcPts val="0"/>
              </a:spcBef>
              <a:buNone/>
            </a:pPr>
            <a:r>
              <a:rPr lang="en-US" altLang="zh-CN" sz="1400" b="1" smtClean="0">
                <a:latin typeface="Courier New" pitchFamily="49" charset="0"/>
                <a:cs typeface="Courier New" pitchFamily="49" charset="0"/>
              </a:rPr>
              <a:t>    JPanel userInfoPanel = new JPanel();</a:t>
            </a:r>
          </a:p>
          <a:p>
            <a:pPr>
              <a:spcBef>
                <a:spcPts val="0"/>
              </a:spcBef>
              <a:buNone/>
            </a:pPr>
            <a:r>
              <a:rPr lang="en-US" altLang="zh-CN" sz="1400" b="1" smtClean="0">
                <a:latin typeface="Courier New" pitchFamily="49" charset="0"/>
                <a:cs typeface="Courier New" pitchFamily="49" charset="0"/>
              </a:rPr>
              <a:t>    // userInfoPanel = </a:t>
            </a:r>
            <a:r>
              <a:rPr lang="zh-CN" altLang="en-US" sz="1400" b="1" smtClean="0">
                <a:latin typeface="Courier New" pitchFamily="49" charset="0"/>
                <a:cs typeface="Courier New" pitchFamily="49" charset="0"/>
              </a:rPr>
              <a:t>头像 </a:t>
            </a:r>
            <a:r>
              <a:rPr lang="en-US" altLang="zh-CN" sz="1400" b="1" smtClean="0">
                <a:latin typeface="Courier New" pitchFamily="49" charset="0"/>
                <a:cs typeface="Courier New" pitchFamily="49" charset="0"/>
              </a:rPr>
              <a:t>+ accountPanel + registerPanel</a:t>
            </a:r>
          </a:p>
          <a:p>
            <a:pPr>
              <a:spcBef>
                <a:spcPts val="0"/>
              </a:spcBef>
              <a:buNone/>
            </a:pPr>
            <a:r>
              <a:rPr lang="en-US" altLang="zh-CN" sz="1400" b="1" smtClean="0">
                <a:latin typeface="Courier New" pitchFamily="49" charset="0"/>
                <a:cs typeface="Courier New" pitchFamily="49" charset="0"/>
              </a:rPr>
              <a:t>    userInfoPanel.setLayout(new FlowLayout());</a:t>
            </a:r>
          </a:p>
          <a:p>
            <a:pPr>
              <a:spcBef>
                <a:spcPts val="0"/>
              </a:spcBef>
              <a:buNone/>
            </a:pPr>
            <a:r>
              <a:rPr lang="en-US" altLang="zh-CN" sz="1400" b="1" smtClean="0">
                <a:latin typeface="Courier New" pitchFamily="49" charset="0"/>
                <a:cs typeface="Courier New" pitchFamily="49" charset="0"/>
              </a:rPr>
              <a:t>    //1</a:t>
            </a:r>
            <a:r>
              <a:rPr lang="zh-CN" altLang="en-US" sz="1400" b="1" smtClean="0">
                <a:latin typeface="Courier New" pitchFamily="49" charset="0"/>
                <a:cs typeface="Courier New" pitchFamily="49" charset="0"/>
              </a:rPr>
              <a:t>、头像</a:t>
            </a:r>
          </a:p>
          <a:p>
            <a:pPr>
              <a:spcBef>
                <a:spcPts val="0"/>
              </a:spcBef>
              <a:buNone/>
            </a:pPr>
            <a:r>
              <a:rPr lang="zh-CN" altLang="en-US" sz="1400" b="1" smtClean="0">
                <a:latin typeface="Courier New" pitchFamily="49" charset="0"/>
                <a:cs typeface="Courier New" pitchFamily="49" charset="0"/>
              </a:rPr>
              <a:t>    </a:t>
            </a:r>
            <a:r>
              <a:rPr lang="en-US" altLang="zh-CN" sz="1400" b="1" smtClean="0">
                <a:latin typeface="Courier New" pitchFamily="49" charset="0"/>
                <a:cs typeface="Courier New" pitchFamily="49" charset="0"/>
              </a:rPr>
              <a:t>JLabel pic = new JLabel(new ImageIcon("</a:t>
            </a:r>
            <a:r>
              <a:rPr lang="zh-CN" altLang="en-US" sz="1400" b="1" smtClean="0">
                <a:latin typeface="Courier New" pitchFamily="49" charset="0"/>
                <a:cs typeface="Courier New" pitchFamily="49" charset="0"/>
              </a:rPr>
              <a:t>头像</a:t>
            </a:r>
            <a:r>
              <a:rPr lang="en-US" altLang="zh-CN" sz="1400" b="1" smtClean="0">
                <a:latin typeface="Courier New" pitchFamily="49" charset="0"/>
                <a:cs typeface="Courier New" pitchFamily="49" charset="0"/>
              </a:rPr>
              <a:t>.jpg"));</a:t>
            </a:r>
          </a:p>
          <a:p>
            <a:pPr>
              <a:spcBef>
                <a:spcPts val="0"/>
              </a:spcBef>
              <a:buNone/>
            </a:pPr>
            <a:r>
              <a:rPr lang="en-US" altLang="zh-CN" sz="1400" b="1" smtClean="0">
                <a:latin typeface="Courier New" pitchFamily="49" charset="0"/>
                <a:cs typeface="Courier New" pitchFamily="49" charset="0"/>
              </a:rPr>
              <a:t>    userInfoPanel.add(pic);        </a:t>
            </a:r>
          </a:p>
          <a:p>
            <a:pPr>
              <a:spcBef>
                <a:spcPts val="0"/>
              </a:spcBef>
              <a:buNone/>
            </a:pPr>
            <a:r>
              <a:rPr lang="en-US" altLang="zh-CN" sz="1400" b="1" smtClean="0">
                <a:latin typeface="Courier New" pitchFamily="49" charset="0"/>
                <a:cs typeface="Courier New" pitchFamily="49" charset="0"/>
              </a:rPr>
              <a:t>    //2</a:t>
            </a:r>
            <a:r>
              <a:rPr lang="zh-CN" altLang="en-US" sz="1400" b="1" smtClean="0">
                <a:latin typeface="Courier New" pitchFamily="49" charset="0"/>
                <a:cs typeface="Courier New" pitchFamily="49" charset="0"/>
              </a:rPr>
              <a:t>、用户名、密码、参数信息</a:t>
            </a:r>
          </a:p>
          <a:p>
            <a:pPr>
              <a:spcBef>
                <a:spcPts val="0"/>
              </a:spcBef>
              <a:buNone/>
            </a:pPr>
            <a:r>
              <a:rPr lang="zh-CN" altLang="en-US" sz="1400" b="1" smtClean="0">
                <a:latin typeface="Courier New" pitchFamily="49" charset="0"/>
                <a:cs typeface="Courier New" pitchFamily="49" charset="0"/>
              </a:rPr>
              <a:t>    </a:t>
            </a:r>
            <a:r>
              <a:rPr lang="en-US" altLang="zh-CN" sz="1400" b="1" smtClean="0">
                <a:latin typeface="Courier New" pitchFamily="49" charset="0"/>
                <a:cs typeface="Courier New" pitchFamily="49" charset="0"/>
              </a:rPr>
              <a:t>JPanel accountPanel = getAccountPanel();</a:t>
            </a:r>
          </a:p>
          <a:p>
            <a:pPr>
              <a:spcBef>
                <a:spcPts val="0"/>
              </a:spcBef>
              <a:buNone/>
            </a:pPr>
            <a:r>
              <a:rPr lang="en-US" altLang="zh-CN" sz="1400" b="1" smtClean="0">
                <a:latin typeface="Courier New" pitchFamily="49" charset="0"/>
                <a:cs typeface="Courier New" pitchFamily="49" charset="0"/>
              </a:rPr>
              <a:t>    accountPanel.setOpaque(false);</a:t>
            </a:r>
          </a:p>
          <a:p>
            <a:pPr>
              <a:spcBef>
                <a:spcPts val="0"/>
              </a:spcBef>
              <a:buNone/>
            </a:pPr>
            <a:r>
              <a:rPr lang="en-US" altLang="zh-CN" sz="1400" b="1" smtClean="0">
                <a:latin typeface="Courier New" pitchFamily="49" charset="0"/>
                <a:cs typeface="Courier New" pitchFamily="49" charset="0"/>
              </a:rPr>
              <a:t>    userInfoPanel.add(accountPanel);        </a:t>
            </a:r>
          </a:p>
          <a:p>
            <a:pPr>
              <a:spcBef>
                <a:spcPts val="0"/>
              </a:spcBef>
              <a:buNone/>
            </a:pPr>
            <a:r>
              <a:rPr lang="en-US" altLang="zh-CN" sz="1400" b="1" smtClean="0">
                <a:latin typeface="Courier New" pitchFamily="49" charset="0"/>
                <a:cs typeface="Courier New" pitchFamily="49" charset="0"/>
              </a:rPr>
              <a:t>    //3</a:t>
            </a:r>
            <a:r>
              <a:rPr lang="zh-CN" altLang="en-US" sz="1400" b="1" smtClean="0">
                <a:latin typeface="Courier New" pitchFamily="49" charset="0"/>
                <a:cs typeface="Courier New" pitchFamily="49" charset="0"/>
              </a:rPr>
              <a:t>、注册和找回密码按钮</a:t>
            </a:r>
          </a:p>
          <a:p>
            <a:pPr>
              <a:spcBef>
                <a:spcPts val="0"/>
              </a:spcBef>
              <a:buNone/>
            </a:pPr>
            <a:r>
              <a:rPr lang="zh-CN" altLang="en-US" sz="1400" b="1" smtClean="0">
                <a:latin typeface="Courier New" pitchFamily="49" charset="0"/>
                <a:cs typeface="Courier New" pitchFamily="49" charset="0"/>
              </a:rPr>
              <a:t>    </a:t>
            </a:r>
            <a:r>
              <a:rPr lang="en-US" altLang="zh-CN" sz="1400" b="1" smtClean="0">
                <a:latin typeface="Courier New" pitchFamily="49" charset="0"/>
                <a:cs typeface="Courier New" pitchFamily="49" charset="0"/>
              </a:rPr>
              <a:t>JPanel registerPanel = getRegisterPanel();</a:t>
            </a:r>
          </a:p>
          <a:p>
            <a:pPr>
              <a:spcBef>
                <a:spcPts val="0"/>
              </a:spcBef>
              <a:buNone/>
            </a:pPr>
            <a:r>
              <a:rPr lang="en-US" altLang="zh-CN" sz="1400" b="1" smtClean="0">
                <a:latin typeface="Courier New" pitchFamily="49" charset="0"/>
                <a:cs typeface="Courier New" pitchFamily="49" charset="0"/>
              </a:rPr>
              <a:t>    registerPanel.setOpaque(false);</a:t>
            </a:r>
          </a:p>
          <a:p>
            <a:pPr>
              <a:spcBef>
                <a:spcPts val="0"/>
              </a:spcBef>
              <a:buNone/>
            </a:pPr>
            <a:r>
              <a:rPr lang="en-US" altLang="zh-CN" sz="1400" b="1" smtClean="0">
                <a:latin typeface="Courier New" pitchFamily="49" charset="0"/>
                <a:cs typeface="Courier New" pitchFamily="49" charset="0"/>
              </a:rPr>
              <a:t>    userInfoPanel.add(registerPanel);        </a:t>
            </a:r>
          </a:p>
          <a:p>
            <a:pPr>
              <a:spcBef>
                <a:spcPts val="0"/>
              </a:spcBef>
              <a:buNone/>
            </a:pPr>
            <a:r>
              <a:rPr lang="en-US" altLang="zh-CN" sz="1400" b="1" smtClean="0">
                <a:latin typeface="Courier New" pitchFamily="49" charset="0"/>
                <a:cs typeface="Courier New" pitchFamily="49" charset="0"/>
              </a:rPr>
              <a:t>    return(userInfoPanel);</a:t>
            </a:r>
          </a:p>
          <a:p>
            <a:pPr>
              <a:spcBef>
                <a:spcPts val="0"/>
              </a:spcBef>
              <a:buNone/>
            </a:pPr>
            <a:r>
              <a:rPr lang="en-US" altLang="zh-CN" sz="1400" b="1" smtClean="0">
                <a:latin typeface="Courier New" pitchFamily="49" charset="0"/>
                <a:cs typeface="Courier New" pitchFamily="49" charset="0"/>
              </a:rPr>
              <a:t>}</a:t>
            </a:r>
          </a:p>
        </p:txBody>
      </p:sp>
      <p:pic>
        <p:nvPicPr>
          <p:cNvPr id="7" name="图片 6" descr="无标题.jpg"/>
          <p:cNvPicPr>
            <a:picLocks noChangeAspect="1"/>
          </p:cNvPicPr>
          <p:nvPr/>
        </p:nvPicPr>
        <p:blipFill>
          <a:blip r:embed="rId2" cstate="print"/>
          <a:stretch>
            <a:fillRect/>
          </a:stretch>
        </p:blipFill>
        <p:spPr>
          <a:xfrm>
            <a:off x="5334000" y="3886200"/>
            <a:ext cx="3752850" cy="2895600"/>
          </a:xfrm>
          <a:prstGeom prst="rect">
            <a:avLst/>
          </a:prstGeom>
        </p:spPr>
      </p:pic>
      <p:sp>
        <p:nvSpPr>
          <p:cNvPr id="9" name="矩形 8"/>
          <p:cNvSpPr/>
          <p:nvPr/>
        </p:nvSpPr>
        <p:spPr bwMode="auto">
          <a:xfrm>
            <a:off x="5410200" y="4191000"/>
            <a:ext cx="3581400" cy="10668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p:txBody>
      </p:sp>
      <p:sp>
        <p:nvSpPr>
          <p:cNvPr id="8" name="矩形 7"/>
          <p:cNvSpPr/>
          <p:nvPr/>
        </p:nvSpPr>
        <p:spPr bwMode="auto">
          <a:xfrm>
            <a:off x="5410200" y="5257800"/>
            <a:ext cx="3581400" cy="9906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p:txBody>
      </p:sp>
      <p:sp>
        <p:nvSpPr>
          <p:cNvPr id="11" name="矩形 10"/>
          <p:cNvSpPr/>
          <p:nvPr/>
        </p:nvSpPr>
        <p:spPr bwMode="auto">
          <a:xfrm>
            <a:off x="5410200" y="5257800"/>
            <a:ext cx="914400" cy="9906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p:txBody>
      </p:sp>
      <p:sp>
        <p:nvSpPr>
          <p:cNvPr id="12" name="矩形 11"/>
          <p:cNvSpPr/>
          <p:nvPr/>
        </p:nvSpPr>
        <p:spPr bwMode="auto">
          <a:xfrm>
            <a:off x="6324600" y="5257800"/>
            <a:ext cx="1676400" cy="9906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p:txBody>
      </p:sp>
      <p:sp>
        <p:nvSpPr>
          <p:cNvPr id="13" name="矩形 12"/>
          <p:cNvSpPr/>
          <p:nvPr/>
        </p:nvSpPr>
        <p:spPr bwMode="auto">
          <a:xfrm>
            <a:off x="8001000" y="5257800"/>
            <a:ext cx="990600" cy="9906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p:txBody>
      </p:sp>
      <p:sp>
        <p:nvSpPr>
          <p:cNvPr id="14" name="矩形 13"/>
          <p:cNvSpPr/>
          <p:nvPr/>
        </p:nvSpPr>
        <p:spPr bwMode="auto">
          <a:xfrm>
            <a:off x="5410200" y="4191000"/>
            <a:ext cx="3581400" cy="20574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xit" presetSubtype="4" fill="hold" grpId="1" nodeType="clickEffect">
                                  <p:stCondLst>
                                    <p:cond delay="0"/>
                                  </p:stCondLst>
                                  <p:childTnLst>
                                    <p:animEffect transition="out" filter="wipe(down)">
                                      <p:cBhvr>
                                        <p:cTn id="12" dur="500"/>
                                        <p:tgtEl>
                                          <p:spTgt spid="14"/>
                                        </p:tgtEl>
                                      </p:cBhvr>
                                    </p:animEffect>
                                    <p:set>
                                      <p:cBhvr>
                                        <p:cTn id="13" dur="1" fill="hold">
                                          <p:stCondLst>
                                            <p:cond delay="499"/>
                                          </p:stCondLst>
                                        </p:cTn>
                                        <p:tgtEl>
                                          <p:spTgt spid="14"/>
                                        </p:tgtEl>
                                        <p:attrNameLst>
                                          <p:attrName>style.visibility</p:attrName>
                                        </p:attrNameLst>
                                      </p:cBhvr>
                                      <p:to>
                                        <p:strVal val="hidden"/>
                                      </p:to>
                                    </p:set>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xit" presetSubtype="4" fill="hold" grpId="1" nodeType="clickEffect">
                                  <p:stCondLst>
                                    <p:cond delay="0"/>
                                  </p:stCondLst>
                                  <p:childTnLst>
                                    <p:animEffect transition="out" filter="wipe(down)">
                                      <p:cBhvr>
                                        <p:cTn id="28" dur="500"/>
                                        <p:tgtEl>
                                          <p:spTgt spid="9"/>
                                        </p:tgtEl>
                                      </p:cBhvr>
                                    </p:animEffect>
                                    <p:set>
                                      <p:cBhvr>
                                        <p:cTn id="29" dur="1" fill="hold">
                                          <p:stCondLst>
                                            <p:cond delay="499"/>
                                          </p:stCondLst>
                                        </p:cTn>
                                        <p:tgtEl>
                                          <p:spTgt spid="9"/>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2" presetClass="exit" presetSubtype="4" fill="hold" grpId="1" nodeType="clickEffect">
                                  <p:stCondLst>
                                    <p:cond delay="0"/>
                                  </p:stCondLst>
                                  <p:childTnLst>
                                    <p:animEffect transition="out" filter="wipe(down)">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childTnLst>
                          </p:cTn>
                        </p:par>
                        <p:par>
                          <p:cTn id="35" fill="hold">
                            <p:stCondLst>
                              <p:cond delay="500"/>
                            </p:stCondLst>
                            <p:childTnLst>
                              <p:par>
                                <p:cTn id="36" presetID="2" presetClass="entr" presetSubtype="2"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2"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additive="base">
                                        <p:cTn id="44" dur="500" fill="hold"/>
                                        <p:tgtEl>
                                          <p:spTgt spid="12"/>
                                        </p:tgtEl>
                                        <p:attrNameLst>
                                          <p:attrName>ppt_x</p:attrName>
                                        </p:attrNameLst>
                                      </p:cBhvr>
                                      <p:tavLst>
                                        <p:tav tm="0">
                                          <p:val>
                                            <p:strVal val="1+#ppt_w/2"/>
                                          </p:val>
                                        </p:tav>
                                        <p:tav tm="100000">
                                          <p:val>
                                            <p:strVal val="#ppt_x"/>
                                          </p:val>
                                        </p:tav>
                                      </p:tavLst>
                                    </p:anim>
                                    <p:anim calcmode="lin" valueType="num">
                                      <p:cBhvr additive="base">
                                        <p:cTn id="45"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additive="base">
                                        <p:cTn id="50" dur="500" fill="hold"/>
                                        <p:tgtEl>
                                          <p:spTgt spid="13"/>
                                        </p:tgtEl>
                                        <p:attrNameLst>
                                          <p:attrName>ppt_x</p:attrName>
                                        </p:attrNameLst>
                                      </p:cBhvr>
                                      <p:tavLst>
                                        <p:tav tm="0">
                                          <p:val>
                                            <p:strVal val="1+#ppt_w/2"/>
                                          </p:val>
                                        </p:tav>
                                        <p:tav tm="100000">
                                          <p:val>
                                            <p:strVal val="#ppt_x"/>
                                          </p:val>
                                        </p:tav>
                                      </p:tavLst>
                                    </p:anim>
                                    <p:anim calcmode="lin" valueType="num">
                                      <p:cBhvr additive="base">
                                        <p:cTn id="51"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8" grpId="0" animBg="1"/>
      <p:bldP spid="8" grpId="1" animBg="1"/>
      <p:bldP spid="11" grpId="0" animBg="1"/>
      <p:bldP spid="12" grpId="0" animBg="1"/>
      <p:bldP spid="13" grpId="0" animBg="1"/>
      <p:bldP spid="14" grpId="0" animBg="1"/>
      <p:bldP spid="1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教学内容</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7</a:t>
            </a:fld>
            <a:endParaRPr lang="en-US" altLang="zh-CN"/>
          </a:p>
        </p:txBody>
      </p:sp>
      <p:sp>
        <p:nvSpPr>
          <p:cNvPr id="6" name="Line 11"/>
          <p:cNvSpPr>
            <a:spLocks noChangeShapeType="1"/>
          </p:cNvSpPr>
          <p:nvPr/>
        </p:nvSpPr>
        <p:spPr bwMode="auto">
          <a:xfrm>
            <a:off x="2438400" y="2354262"/>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7" name="Text Box 12"/>
          <p:cNvSpPr txBox="1">
            <a:spLocks noChangeArrowheads="1"/>
          </p:cNvSpPr>
          <p:nvPr/>
        </p:nvSpPr>
        <p:spPr bwMode="auto">
          <a:xfrm>
            <a:off x="2700338" y="1774825"/>
            <a:ext cx="1008609" cy="584775"/>
          </a:xfrm>
          <a:prstGeom prst="rect">
            <a:avLst/>
          </a:prstGeom>
          <a:noFill/>
          <a:ln w="9525" algn="ctr">
            <a:noFill/>
            <a:miter lim="800000"/>
            <a:headEnd/>
            <a:tailEnd/>
          </a:ln>
        </p:spPr>
        <p:txBody>
          <a:bodyPr wrap="none">
            <a:spAutoFit/>
          </a:bodyPr>
          <a:lstStyle/>
          <a:p>
            <a:pPr eaLnBrk="0" hangingPunct="0">
              <a:buNone/>
            </a:pPr>
            <a:r>
              <a:rPr lang="zh-CN" altLang="en-US" sz="3200" b="1" smtClean="0">
                <a:ea typeface="宋体" charset="-122"/>
              </a:rPr>
              <a:t>概述</a:t>
            </a:r>
            <a:endParaRPr lang="en-US" altLang="zh-CN" sz="3200" b="1">
              <a:ea typeface="宋体" charset="-122"/>
            </a:endParaRPr>
          </a:p>
        </p:txBody>
      </p:sp>
      <p:grpSp>
        <p:nvGrpSpPr>
          <p:cNvPr id="3" name="Group 45"/>
          <p:cNvGrpSpPr>
            <a:grpSpLocks/>
          </p:cNvGrpSpPr>
          <p:nvPr/>
        </p:nvGrpSpPr>
        <p:grpSpPr bwMode="auto">
          <a:xfrm>
            <a:off x="1828800" y="1851025"/>
            <a:ext cx="608013" cy="533400"/>
            <a:chOff x="1152" y="1275"/>
            <a:chExt cx="383" cy="336"/>
          </a:xfrm>
        </p:grpSpPr>
        <p:grpSp>
          <p:nvGrpSpPr>
            <p:cNvPr id="5" name="Group 3"/>
            <p:cNvGrpSpPr>
              <a:grpSpLocks/>
            </p:cNvGrpSpPr>
            <p:nvPr/>
          </p:nvGrpSpPr>
          <p:grpSpPr bwMode="auto">
            <a:xfrm>
              <a:off x="1152" y="1275"/>
              <a:ext cx="383" cy="336"/>
              <a:chOff x="1110" y="2656"/>
              <a:chExt cx="1549" cy="1351"/>
            </a:xfrm>
          </p:grpSpPr>
          <p:sp>
            <p:nvSpPr>
              <p:cNvPr id="1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1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13" name="AutoShape 6"/>
              <p:cNvSpPr>
                <a:spLocks noChangeArrowheads="1"/>
              </p:cNvSpPr>
              <p:nvPr/>
            </p:nvSpPr>
            <p:spPr bwMode="gray">
              <a:xfrm>
                <a:off x="1199" y="2736"/>
                <a:ext cx="1351" cy="1166"/>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10" name="Text Box 13"/>
            <p:cNvSpPr txBox="1">
              <a:spLocks noChangeArrowheads="1"/>
            </p:cNvSpPr>
            <p:nvPr/>
          </p:nvSpPr>
          <p:spPr bwMode="gray">
            <a:xfrm>
              <a:off x="1235" y="1298"/>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1</a:t>
              </a:r>
            </a:p>
          </p:txBody>
        </p:sp>
      </p:grpSp>
      <p:sp>
        <p:nvSpPr>
          <p:cNvPr id="14" name="Line 14"/>
          <p:cNvSpPr>
            <a:spLocks noChangeShapeType="1"/>
          </p:cNvSpPr>
          <p:nvPr/>
        </p:nvSpPr>
        <p:spPr bwMode="auto">
          <a:xfrm>
            <a:off x="2438400" y="3289600"/>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15" name="Text Box 15"/>
          <p:cNvSpPr txBox="1">
            <a:spLocks noChangeArrowheads="1"/>
          </p:cNvSpPr>
          <p:nvPr/>
        </p:nvSpPr>
        <p:spPr bwMode="auto">
          <a:xfrm>
            <a:off x="2700338" y="2689225"/>
            <a:ext cx="2627642" cy="584775"/>
          </a:xfrm>
          <a:prstGeom prst="rect">
            <a:avLst/>
          </a:prstGeom>
          <a:noFill/>
          <a:ln w="9525" algn="ctr">
            <a:noFill/>
            <a:miter lim="800000"/>
            <a:headEnd/>
            <a:tailEnd/>
          </a:ln>
        </p:spPr>
        <p:txBody>
          <a:bodyPr wrap="none">
            <a:spAutoFit/>
          </a:bodyPr>
          <a:lstStyle/>
          <a:p>
            <a:pPr eaLnBrk="0" hangingPunct="0">
              <a:buNone/>
            </a:pPr>
            <a:r>
              <a:rPr lang="en-US" altLang="zh-CN" sz="3200" b="1" smtClean="0">
                <a:solidFill>
                  <a:srgbClr val="FF0000"/>
                </a:solidFill>
                <a:latin typeface="Times New Roman" pitchFamily="18" charset="0"/>
                <a:ea typeface="宋体" charset="-122"/>
                <a:cs typeface="Times New Roman" pitchFamily="18" charset="0"/>
              </a:rPr>
              <a:t>Graphics</a:t>
            </a:r>
            <a:r>
              <a:rPr lang="zh-CN" altLang="en-US" sz="3200" b="1" smtClean="0">
                <a:solidFill>
                  <a:srgbClr val="FF0000"/>
                </a:solidFill>
                <a:ea typeface="宋体" charset="-122"/>
              </a:rPr>
              <a:t>绘图</a:t>
            </a:r>
            <a:endParaRPr lang="en-US" altLang="zh-CN" sz="3200" b="1">
              <a:solidFill>
                <a:srgbClr val="FF0000"/>
              </a:solidFill>
              <a:ea typeface="宋体" charset="-122"/>
            </a:endParaRPr>
          </a:p>
        </p:txBody>
      </p:sp>
      <p:grpSp>
        <p:nvGrpSpPr>
          <p:cNvPr id="8" name="Group 46"/>
          <p:cNvGrpSpPr>
            <a:grpSpLocks/>
          </p:cNvGrpSpPr>
          <p:nvPr/>
        </p:nvGrpSpPr>
        <p:grpSpPr bwMode="auto">
          <a:xfrm>
            <a:off x="1828800" y="2789284"/>
            <a:ext cx="608013" cy="533400"/>
            <a:chOff x="1152" y="1851"/>
            <a:chExt cx="383" cy="336"/>
          </a:xfrm>
        </p:grpSpPr>
        <p:grpSp>
          <p:nvGrpSpPr>
            <p:cNvPr id="9" name="Group 7"/>
            <p:cNvGrpSpPr>
              <a:grpSpLocks/>
            </p:cNvGrpSpPr>
            <p:nvPr/>
          </p:nvGrpSpPr>
          <p:grpSpPr bwMode="auto">
            <a:xfrm>
              <a:off x="1152" y="1851"/>
              <a:ext cx="383" cy="336"/>
              <a:chOff x="3174" y="2656"/>
              <a:chExt cx="1549" cy="1351"/>
            </a:xfrm>
          </p:grpSpPr>
          <p:sp>
            <p:nvSpPr>
              <p:cNvPr id="19"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20"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21" name="AutoShape 10"/>
              <p:cNvSpPr>
                <a:spLocks noChangeArrowheads="1"/>
              </p:cNvSpPr>
              <p:nvPr/>
            </p:nvSpPr>
            <p:spPr bwMode="gray">
              <a:xfrm>
                <a:off x="3263" y="2736"/>
                <a:ext cx="1351" cy="1166"/>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18" name="Text Box 16"/>
            <p:cNvSpPr txBox="1">
              <a:spLocks noChangeArrowheads="1"/>
            </p:cNvSpPr>
            <p:nvPr/>
          </p:nvSpPr>
          <p:spPr bwMode="gray">
            <a:xfrm>
              <a:off x="1235" y="1877"/>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2</a:t>
              </a:r>
            </a:p>
          </p:txBody>
        </p:sp>
      </p:grpSp>
      <p:sp>
        <p:nvSpPr>
          <p:cNvPr id="22" name="Line 25"/>
          <p:cNvSpPr>
            <a:spLocks noChangeShapeType="1"/>
          </p:cNvSpPr>
          <p:nvPr/>
        </p:nvSpPr>
        <p:spPr bwMode="auto">
          <a:xfrm>
            <a:off x="2438400" y="4195225"/>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23" name="Text Box 26"/>
          <p:cNvSpPr txBox="1">
            <a:spLocks noChangeArrowheads="1"/>
          </p:cNvSpPr>
          <p:nvPr/>
        </p:nvSpPr>
        <p:spPr bwMode="auto">
          <a:xfrm>
            <a:off x="2700338" y="3603625"/>
            <a:ext cx="2079415" cy="584775"/>
          </a:xfrm>
          <a:prstGeom prst="rect">
            <a:avLst/>
          </a:prstGeom>
          <a:noFill/>
          <a:ln w="9525" algn="ctr">
            <a:noFill/>
            <a:miter lim="800000"/>
            <a:headEnd/>
            <a:tailEnd/>
          </a:ln>
        </p:spPr>
        <p:txBody>
          <a:bodyPr wrap="none">
            <a:spAutoFit/>
          </a:bodyPr>
          <a:lstStyle/>
          <a:p>
            <a:pPr eaLnBrk="0" hangingPunct="0">
              <a:buNone/>
            </a:pPr>
            <a:r>
              <a:rPr lang="en-US" altLang="zh-CN" sz="3200" b="1" smtClean="0">
                <a:solidFill>
                  <a:schemeClr val="tx2"/>
                </a:solidFill>
                <a:latin typeface="Times New Roman" pitchFamily="18" charset="0"/>
                <a:ea typeface="宋体" charset="-122"/>
                <a:cs typeface="Times New Roman" pitchFamily="18" charset="0"/>
              </a:rPr>
              <a:t>Swing</a:t>
            </a:r>
            <a:r>
              <a:rPr lang="zh-CN" altLang="en-US" sz="3200" b="1" smtClean="0">
                <a:solidFill>
                  <a:schemeClr val="tx2"/>
                </a:solidFill>
                <a:ea typeface="宋体" charset="-122"/>
              </a:rPr>
              <a:t>组件</a:t>
            </a:r>
            <a:endParaRPr lang="en-US" altLang="zh-CN" sz="3200" b="1">
              <a:solidFill>
                <a:schemeClr val="tx2"/>
              </a:solidFill>
              <a:ea typeface="宋体" charset="-122"/>
            </a:endParaRPr>
          </a:p>
        </p:txBody>
      </p:sp>
      <p:grpSp>
        <p:nvGrpSpPr>
          <p:cNvPr id="16" name="Group 47"/>
          <p:cNvGrpSpPr>
            <a:grpSpLocks/>
          </p:cNvGrpSpPr>
          <p:nvPr/>
        </p:nvGrpSpPr>
        <p:grpSpPr bwMode="auto">
          <a:xfrm>
            <a:off x="1828800" y="3693055"/>
            <a:ext cx="608013" cy="533400"/>
            <a:chOff x="1152" y="2413"/>
            <a:chExt cx="383" cy="336"/>
          </a:xfrm>
        </p:grpSpPr>
        <p:grpSp>
          <p:nvGrpSpPr>
            <p:cNvPr id="17" name="Group 17"/>
            <p:cNvGrpSpPr>
              <a:grpSpLocks/>
            </p:cNvGrpSpPr>
            <p:nvPr/>
          </p:nvGrpSpPr>
          <p:grpSpPr bwMode="auto">
            <a:xfrm>
              <a:off x="1152" y="2413"/>
              <a:ext cx="383" cy="336"/>
              <a:chOff x="1110" y="2656"/>
              <a:chExt cx="1549" cy="1351"/>
            </a:xfrm>
          </p:grpSpPr>
          <p:sp>
            <p:nvSpPr>
              <p:cNvPr id="2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2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29" name="AutoShape 20"/>
              <p:cNvSpPr>
                <a:spLocks noChangeArrowheads="1"/>
              </p:cNvSpPr>
              <p:nvPr/>
            </p:nvSpPr>
            <p:spPr bwMode="gray">
              <a:xfrm>
                <a:off x="1199" y="2736"/>
                <a:ext cx="1351" cy="1166"/>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26" name="Text Box 27"/>
            <p:cNvSpPr txBox="1">
              <a:spLocks noChangeArrowheads="1"/>
            </p:cNvSpPr>
            <p:nvPr/>
          </p:nvSpPr>
          <p:spPr bwMode="gray">
            <a:xfrm>
              <a:off x="1235" y="2443"/>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3</a:t>
              </a:r>
            </a:p>
          </p:txBody>
        </p:sp>
      </p:grpSp>
      <p:sp>
        <p:nvSpPr>
          <p:cNvPr id="30" name="Line 14"/>
          <p:cNvSpPr>
            <a:spLocks noChangeShapeType="1"/>
          </p:cNvSpPr>
          <p:nvPr/>
        </p:nvSpPr>
        <p:spPr bwMode="auto">
          <a:xfrm>
            <a:off x="2438400" y="5148263"/>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31" name="Text Box 15"/>
          <p:cNvSpPr txBox="1">
            <a:spLocks noChangeArrowheads="1"/>
          </p:cNvSpPr>
          <p:nvPr/>
        </p:nvSpPr>
        <p:spPr bwMode="auto">
          <a:xfrm>
            <a:off x="2700338" y="4572000"/>
            <a:ext cx="2079415" cy="584775"/>
          </a:xfrm>
          <a:prstGeom prst="rect">
            <a:avLst/>
          </a:prstGeom>
          <a:noFill/>
          <a:ln w="9525" algn="ctr">
            <a:noFill/>
            <a:miter lim="800000"/>
            <a:headEnd/>
            <a:tailEnd/>
          </a:ln>
        </p:spPr>
        <p:txBody>
          <a:bodyPr wrap="none">
            <a:spAutoFit/>
          </a:bodyPr>
          <a:lstStyle/>
          <a:p>
            <a:pPr eaLnBrk="0" hangingPunct="0">
              <a:buNone/>
            </a:pPr>
            <a:r>
              <a:rPr lang="en-US" altLang="zh-CN" sz="3200" b="1" smtClean="0">
                <a:solidFill>
                  <a:schemeClr val="tx2"/>
                </a:solidFill>
                <a:latin typeface="Times New Roman" pitchFamily="18" charset="0"/>
                <a:ea typeface="宋体" charset="-122"/>
                <a:cs typeface="Times New Roman" pitchFamily="18" charset="0"/>
              </a:rPr>
              <a:t>Swing</a:t>
            </a:r>
            <a:r>
              <a:rPr lang="zh-CN" altLang="en-US" sz="3200" b="1" smtClean="0">
                <a:solidFill>
                  <a:schemeClr val="tx2"/>
                </a:solidFill>
                <a:latin typeface="Times New Roman" pitchFamily="18" charset="0"/>
                <a:ea typeface="宋体" charset="-122"/>
                <a:cs typeface="Times New Roman" pitchFamily="18" charset="0"/>
              </a:rPr>
              <a:t>举例</a:t>
            </a:r>
            <a:endParaRPr lang="en-US" altLang="zh-CN" sz="3200" b="1">
              <a:solidFill>
                <a:schemeClr val="tx2"/>
              </a:solidFill>
              <a:ea typeface="宋体" charset="-122"/>
            </a:endParaRPr>
          </a:p>
        </p:txBody>
      </p:sp>
      <p:grpSp>
        <p:nvGrpSpPr>
          <p:cNvPr id="24" name="Group 46"/>
          <p:cNvGrpSpPr>
            <a:grpSpLocks/>
          </p:cNvGrpSpPr>
          <p:nvPr/>
        </p:nvGrpSpPr>
        <p:grpSpPr bwMode="auto">
          <a:xfrm>
            <a:off x="1828800" y="4625975"/>
            <a:ext cx="608013" cy="533400"/>
            <a:chOff x="1152" y="1851"/>
            <a:chExt cx="383" cy="336"/>
          </a:xfrm>
        </p:grpSpPr>
        <p:grpSp>
          <p:nvGrpSpPr>
            <p:cNvPr id="25" name="Group 7"/>
            <p:cNvGrpSpPr>
              <a:grpSpLocks/>
            </p:cNvGrpSpPr>
            <p:nvPr/>
          </p:nvGrpSpPr>
          <p:grpSpPr bwMode="auto">
            <a:xfrm>
              <a:off x="1152" y="1851"/>
              <a:ext cx="383" cy="336"/>
              <a:chOff x="3174" y="2656"/>
              <a:chExt cx="1549" cy="1351"/>
            </a:xfrm>
          </p:grpSpPr>
          <p:sp>
            <p:nvSpPr>
              <p:cNvPr id="35"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36"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37" name="AutoShape 10"/>
              <p:cNvSpPr>
                <a:spLocks noChangeArrowheads="1"/>
              </p:cNvSpPr>
              <p:nvPr/>
            </p:nvSpPr>
            <p:spPr bwMode="gray">
              <a:xfrm>
                <a:off x="3263" y="2736"/>
                <a:ext cx="1351" cy="1166"/>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34" name="Text Box 16"/>
            <p:cNvSpPr txBox="1">
              <a:spLocks noChangeArrowheads="1"/>
            </p:cNvSpPr>
            <p:nvPr/>
          </p:nvSpPr>
          <p:spPr bwMode="gray">
            <a:xfrm>
              <a:off x="1235" y="1877"/>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smtClean="0">
                  <a:solidFill>
                    <a:schemeClr val="bg1"/>
                  </a:solidFill>
                  <a:ea typeface="宋体" charset="-122"/>
                </a:rPr>
                <a:t>4</a:t>
              </a:r>
              <a:endParaRPr lang="en-US" altLang="zh-CN" sz="2400" b="1">
                <a:solidFill>
                  <a:schemeClr val="bg1"/>
                </a:solidFill>
                <a:ea typeface="宋体" charset="-122"/>
              </a:endParaRPr>
            </a:p>
          </p:txBody>
        </p:sp>
      </p:grpSp>
    </p:spTree>
    <p:extLst>
      <p:ext uri="{BB962C8B-B14F-4D97-AF65-F5344CB8AC3E}">
        <p14:creationId xmlns:p14="http://schemas.microsoft.com/office/powerpoint/2010/main" val="316015266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70</a:t>
            </a:fld>
            <a:endParaRPr lang="en-US" altLang="zh-CN" dirty="0"/>
          </a:p>
        </p:txBody>
      </p:sp>
      <p:sp>
        <p:nvSpPr>
          <p:cNvPr id="6" name="标题 5"/>
          <p:cNvSpPr>
            <a:spLocks noGrp="1"/>
          </p:cNvSpPr>
          <p:nvPr>
            <p:ph type="title"/>
          </p:nvPr>
        </p:nvSpPr>
        <p:spPr/>
        <p:txBody>
          <a:bodyPr/>
          <a:lstStyle/>
          <a:p>
            <a:r>
              <a:rPr lang="en-US" altLang="zh-CN" smtClean="0"/>
              <a:t>QQ</a:t>
            </a:r>
            <a:r>
              <a:rPr lang="zh-CN" altLang="en-US" smtClean="0"/>
              <a:t>登录界面</a:t>
            </a:r>
            <a:r>
              <a:rPr lang="en-US" altLang="zh-CN" smtClean="0">
                <a:latin typeface="Times New Roman" pitchFamily="18" charset="0"/>
                <a:cs typeface="Times New Roman" pitchFamily="18" charset="0"/>
              </a:rPr>
              <a:t>(cont.)</a:t>
            </a:r>
            <a:endParaRPr lang="zh-CN" altLang="en-US">
              <a:latin typeface="Times New Roman" pitchFamily="18" charset="0"/>
              <a:cs typeface="Times New Roman" pitchFamily="18" charset="0"/>
            </a:endParaRPr>
          </a:p>
        </p:txBody>
      </p:sp>
      <p:sp>
        <p:nvSpPr>
          <p:cNvPr id="5" name="TextBox 4"/>
          <p:cNvSpPr txBox="1"/>
          <p:nvPr/>
        </p:nvSpPr>
        <p:spPr>
          <a:xfrm>
            <a:off x="76200" y="1214021"/>
            <a:ext cx="8153400" cy="5262979"/>
          </a:xfrm>
          <a:prstGeom prst="rect">
            <a:avLst/>
          </a:prstGeom>
          <a:noFill/>
          <a:ln>
            <a:solidFill>
              <a:schemeClr val="tx1"/>
            </a:solidFill>
          </a:ln>
        </p:spPr>
        <p:txBody>
          <a:bodyPr wrap="square" rtlCol="0">
            <a:spAutoFit/>
          </a:bodyPr>
          <a:lstStyle/>
          <a:p>
            <a:pPr>
              <a:spcBef>
                <a:spcPts val="0"/>
              </a:spcBef>
              <a:buNone/>
            </a:pPr>
            <a:r>
              <a:rPr lang="en-US" altLang="zh-CN" sz="1400" b="1" smtClean="0">
                <a:latin typeface="Courier New" pitchFamily="49" charset="0"/>
                <a:cs typeface="Courier New" pitchFamily="49" charset="0"/>
              </a:rPr>
              <a:t>private JPanel getAccountPanel() {</a:t>
            </a:r>
          </a:p>
          <a:p>
            <a:pPr>
              <a:spcBef>
                <a:spcPts val="0"/>
              </a:spcBef>
              <a:buNone/>
            </a:pPr>
            <a:r>
              <a:rPr lang="en-US" altLang="zh-CN" sz="1400" b="1" smtClean="0">
                <a:latin typeface="Courier New" pitchFamily="49" charset="0"/>
                <a:cs typeface="Courier New" pitchFamily="49" charset="0"/>
              </a:rPr>
              <a:t>    JPanel accountPanel = new JPanel();</a:t>
            </a:r>
          </a:p>
          <a:p>
            <a:pPr>
              <a:spcBef>
                <a:spcPts val="0"/>
              </a:spcBef>
              <a:buNone/>
            </a:pPr>
            <a:r>
              <a:rPr lang="en-US" altLang="zh-CN" sz="1400" b="1" smtClean="0">
                <a:latin typeface="Courier New" pitchFamily="49" charset="0"/>
                <a:cs typeface="Courier New" pitchFamily="49" charset="0"/>
              </a:rPr>
              <a:t>        </a:t>
            </a:r>
          </a:p>
          <a:p>
            <a:pPr>
              <a:spcBef>
                <a:spcPts val="0"/>
              </a:spcBef>
              <a:buNone/>
            </a:pPr>
            <a:r>
              <a:rPr lang="en-US" altLang="zh-CN" sz="1400" b="1" smtClean="0">
                <a:latin typeface="Courier New" pitchFamily="49" charset="0"/>
                <a:cs typeface="Courier New" pitchFamily="49" charset="0"/>
              </a:rPr>
              <a:t>    //accountPanel = user + password + checkPanel</a:t>
            </a:r>
          </a:p>
          <a:p>
            <a:pPr>
              <a:spcBef>
                <a:spcPts val="0"/>
              </a:spcBef>
              <a:buNone/>
            </a:pPr>
            <a:r>
              <a:rPr lang="en-US" altLang="zh-CN" sz="1400" b="1" smtClean="0">
                <a:latin typeface="Courier New" pitchFamily="49" charset="0"/>
                <a:cs typeface="Courier New" pitchFamily="49" charset="0"/>
              </a:rPr>
              <a:t>    accountPanel.setLayout(new BorderLayout(0, 5));        </a:t>
            </a:r>
          </a:p>
          <a:p>
            <a:pPr>
              <a:spcBef>
                <a:spcPts val="0"/>
              </a:spcBef>
              <a:buNone/>
            </a:pPr>
            <a:r>
              <a:rPr lang="en-US" altLang="zh-CN" sz="1400" b="1" smtClean="0">
                <a:latin typeface="Courier New" pitchFamily="49" charset="0"/>
                <a:cs typeface="Courier New" pitchFamily="49" charset="0"/>
              </a:rPr>
              <a:t>    //1.</a:t>
            </a:r>
            <a:r>
              <a:rPr lang="zh-CN" altLang="en-US" sz="1400" b="1" smtClean="0">
                <a:latin typeface="Courier New" pitchFamily="49" charset="0"/>
                <a:cs typeface="Courier New" pitchFamily="49" charset="0"/>
              </a:rPr>
              <a:t>用户帐号</a:t>
            </a:r>
          </a:p>
          <a:p>
            <a:pPr>
              <a:spcBef>
                <a:spcPts val="0"/>
              </a:spcBef>
              <a:buNone/>
            </a:pPr>
            <a:r>
              <a:rPr lang="zh-CN" altLang="en-US" sz="1400" b="1" smtClean="0">
                <a:latin typeface="Courier New" pitchFamily="49" charset="0"/>
                <a:cs typeface="Courier New" pitchFamily="49" charset="0"/>
              </a:rPr>
              <a:t>    </a:t>
            </a:r>
            <a:r>
              <a:rPr lang="en-US" altLang="zh-CN" sz="1400" b="1" smtClean="0">
                <a:latin typeface="Courier New" pitchFamily="49" charset="0"/>
                <a:cs typeface="Courier New" pitchFamily="49" charset="0"/>
              </a:rPr>
              <a:t>String[] ids = {"8278320112                        ", </a:t>
            </a:r>
          </a:p>
          <a:p>
            <a:pPr>
              <a:spcBef>
                <a:spcPts val="0"/>
              </a:spcBef>
              <a:buNone/>
            </a:pPr>
            <a:r>
              <a:rPr lang="en-US" altLang="zh-CN" sz="1400" b="1" smtClean="0">
                <a:latin typeface="Courier New" pitchFamily="49" charset="0"/>
                <a:cs typeface="Courier New" pitchFamily="49" charset="0"/>
              </a:rPr>
              <a:t>                    "6278293426                        ", </a:t>
            </a:r>
          </a:p>
          <a:p>
            <a:pPr>
              <a:spcBef>
                <a:spcPts val="0"/>
              </a:spcBef>
              <a:buNone/>
            </a:pPr>
            <a:r>
              <a:rPr lang="en-US" altLang="zh-CN" sz="1400" b="1" smtClean="0">
                <a:latin typeface="Courier New" pitchFamily="49" charset="0"/>
                <a:cs typeface="Courier New" pitchFamily="49" charset="0"/>
              </a:rPr>
              <a:t>                    "6277316851                        "};</a:t>
            </a:r>
          </a:p>
          <a:p>
            <a:pPr>
              <a:spcBef>
                <a:spcPts val="0"/>
              </a:spcBef>
              <a:buNone/>
            </a:pPr>
            <a:r>
              <a:rPr lang="en-US" altLang="zh-CN" sz="1400" b="1" smtClean="0">
                <a:latin typeface="Courier New" pitchFamily="49" charset="0"/>
                <a:cs typeface="Courier New" pitchFamily="49" charset="0"/>
              </a:rPr>
              <a:t>    JComboBox&lt;String&gt; user = new JComboBox&lt;String&gt;(ids);</a:t>
            </a:r>
          </a:p>
          <a:p>
            <a:pPr>
              <a:spcBef>
                <a:spcPts val="0"/>
              </a:spcBef>
              <a:buNone/>
            </a:pPr>
            <a:r>
              <a:rPr lang="en-US" altLang="zh-CN" sz="1400" b="1" smtClean="0">
                <a:latin typeface="Courier New" pitchFamily="49" charset="0"/>
                <a:cs typeface="Courier New" pitchFamily="49" charset="0"/>
              </a:rPr>
              <a:t>    user.setEditable(true);</a:t>
            </a:r>
          </a:p>
          <a:p>
            <a:pPr>
              <a:spcBef>
                <a:spcPts val="0"/>
              </a:spcBef>
              <a:buNone/>
            </a:pPr>
            <a:r>
              <a:rPr lang="en-US" altLang="zh-CN" sz="1400" b="1" smtClean="0">
                <a:latin typeface="Courier New" pitchFamily="49" charset="0"/>
                <a:cs typeface="Courier New" pitchFamily="49" charset="0"/>
              </a:rPr>
              <a:t>    accountPanel.add(user, "North");</a:t>
            </a:r>
          </a:p>
          <a:p>
            <a:pPr>
              <a:spcBef>
                <a:spcPts val="0"/>
              </a:spcBef>
              <a:buNone/>
            </a:pPr>
            <a:endParaRPr lang="en-US" altLang="zh-CN" sz="1400" b="1" smtClean="0">
              <a:latin typeface="Courier New" pitchFamily="49" charset="0"/>
              <a:cs typeface="Courier New" pitchFamily="49" charset="0"/>
            </a:endParaRPr>
          </a:p>
          <a:p>
            <a:pPr>
              <a:spcBef>
                <a:spcPts val="0"/>
              </a:spcBef>
              <a:buNone/>
            </a:pPr>
            <a:r>
              <a:rPr lang="en-US" altLang="zh-CN" sz="1400" b="1" smtClean="0">
                <a:latin typeface="Courier New" pitchFamily="49" charset="0"/>
                <a:cs typeface="Courier New" pitchFamily="49" charset="0"/>
              </a:rPr>
              <a:t>    //2.</a:t>
            </a:r>
            <a:r>
              <a:rPr lang="zh-CN" altLang="en-US" sz="1400" b="1" smtClean="0">
                <a:latin typeface="Courier New" pitchFamily="49" charset="0"/>
                <a:cs typeface="Courier New" pitchFamily="49" charset="0"/>
              </a:rPr>
              <a:t>密码</a:t>
            </a:r>
          </a:p>
          <a:p>
            <a:pPr>
              <a:spcBef>
                <a:spcPts val="0"/>
              </a:spcBef>
              <a:buNone/>
            </a:pPr>
            <a:r>
              <a:rPr lang="zh-CN" altLang="en-US" sz="1400" b="1" smtClean="0">
                <a:latin typeface="Courier New" pitchFamily="49" charset="0"/>
                <a:cs typeface="Courier New" pitchFamily="49" charset="0"/>
              </a:rPr>
              <a:t>    </a:t>
            </a:r>
            <a:r>
              <a:rPr lang="en-US" altLang="zh-CN" sz="1400" b="1" smtClean="0">
                <a:latin typeface="Courier New" pitchFamily="49" charset="0"/>
                <a:cs typeface="Courier New" pitchFamily="49" charset="0"/>
              </a:rPr>
              <a:t>JPasswordField password = new JPasswordField(15);</a:t>
            </a:r>
          </a:p>
          <a:p>
            <a:pPr>
              <a:spcBef>
                <a:spcPts val="0"/>
              </a:spcBef>
              <a:buNone/>
            </a:pPr>
            <a:r>
              <a:rPr lang="en-US" altLang="zh-CN" sz="1400" b="1" smtClean="0">
                <a:latin typeface="Courier New" pitchFamily="49" charset="0"/>
                <a:cs typeface="Courier New" pitchFamily="49" charset="0"/>
              </a:rPr>
              <a:t>    accountPanel.add(password, "Center");</a:t>
            </a:r>
          </a:p>
          <a:p>
            <a:pPr>
              <a:spcBef>
                <a:spcPts val="0"/>
              </a:spcBef>
              <a:buNone/>
            </a:pPr>
            <a:r>
              <a:rPr lang="en-US" altLang="zh-CN" sz="1400" b="1" smtClean="0">
                <a:latin typeface="Courier New" pitchFamily="49" charset="0"/>
                <a:cs typeface="Courier New" pitchFamily="49" charset="0"/>
              </a:rPr>
              <a:t>        </a:t>
            </a:r>
          </a:p>
          <a:p>
            <a:pPr>
              <a:spcBef>
                <a:spcPts val="0"/>
              </a:spcBef>
              <a:buNone/>
            </a:pPr>
            <a:r>
              <a:rPr lang="en-US" altLang="zh-CN" sz="1400" b="1" smtClean="0">
                <a:latin typeface="Courier New" pitchFamily="49" charset="0"/>
                <a:cs typeface="Courier New" pitchFamily="49" charset="0"/>
              </a:rPr>
              <a:t>    //3.</a:t>
            </a:r>
            <a:r>
              <a:rPr lang="zh-CN" altLang="en-US" sz="1400" b="1" smtClean="0">
                <a:latin typeface="Courier New" pitchFamily="49" charset="0"/>
                <a:cs typeface="Courier New" pitchFamily="49" charset="0"/>
              </a:rPr>
              <a:t>设置复选框</a:t>
            </a:r>
          </a:p>
          <a:p>
            <a:pPr>
              <a:spcBef>
                <a:spcPts val="0"/>
              </a:spcBef>
              <a:buNone/>
            </a:pPr>
            <a:r>
              <a:rPr lang="zh-CN" altLang="en-US" sz="1400" b="1" smtClean="0">
                <a:latin typeface="Courier New" pitchFamily="49" charset="0"/>
                <a:cs typeface="Courier New" pitchFamily="49" charset="0"/>
              </a:rPr>
              <a:t>    </a:t>
            </a:r>
            <a:r>
              <a:rPr lang="en-US" altLang="zh-CN" sz="1400" b="1" smtClean="0">
                <a:latin typeface="Courier New" pitchFamily="49" charset="0"/>
                <a:cs typeface="Courier New" pitchFamily="49" charset="0"/>
              </a:rPr>
              <a:t>JPanel checkPanel = getCheckPanel();</a:t>
            </a:r>
          </a:p>
          <a:p>
            <a:pPr>
              <a:spcBef>
                <a:spcPts val="0"/>
              </a:spcBef>
              <a:buNone/>
            </a:pPr>
            <a:r>
              <a:rPr lang="en-US" altLang="zh-CN" sz="1400" b="1" smtClean="0">
                <a:latin typeface="Courier New" pitchFamily="49" charset="0"/>
                <a:cs typeface="Courier New" pitchFamily="49" charset="0"/>
              </a:rPr>
              <a:t>    checkPanel.setOpaque(false);</a:t>
            </a:r>
          </a:p>
          <a:p>
            <a:pPr>
              <a:spcBef>
                <a:spcPts val="0"/>
              </a:spcBef>
              <a:buNone/>
            </a:pPr>
            <a:r>
              <a:rPr lang="en-US" altLang="zh-CN" sz="1400" b="1" smtClean="0">
                <a:latin typeface="Courier New" pitchFamily="49" charset="0"/>
                <a:cs typeface="Courier New" pitchFamily="49" charset="0"/>
              </a:rPr>
              <a:t>    accountPanel.add(checkPanel, "South");</a:t>
            </a:r>
          </a:p>
          <a:p>
            <a:pPr>
              <a:spcBef>
                <a:spcPts val="0"/>
              </a:spcBef>
              <a:buNone/>
            </a:pPr>
            <a:r>
              <a:rPr lang="en-US" altLang="zh-CN" sz="1400" b="1" smtClean="0">
                <a:latin typeface="Courier New" pitchFamily="49" charset="0"/>
                <a:cs typeface="Courier New" pitchFamily="49" charset="0"/>
              </a:rPr>
              <a:t>                </a:t>
            </a:r>
          </a:p>
          <a:p>
            <a:pPr>
              <a:spcBef>
                <a:spcPts val="0"/>
              </a:spcBef>
              <a:buNone/>
            </a:pPr>
            <a:r>
              <a:rPr lang="en-US" altLang="zh-CN" sz="1400" b="1" smtClean="0">
                <a:latin typeface="Courier New" pitchFamily="49" charset="0"/>
                <a:cs typeface="Courier New" pitchFamily="49" charset="0"/>
              </a:rPr>
              <a:t>    return(accountPanel);</a:t>
            </a:r>
          </a:p>
          <a:p>
            <a:pPr>
              <a:spcBef>
                <a:spcPts val="0"/>
              </a:spcBef>
              <a:buNone/>
            </a:pPr>
            <a:r>
              <a:rPr lang="en-US" altLang="zh-CN" sz="1400" b="1" smtClean="0">
                <a:latin typeface="Courier New" pitchFamily="49" charset="0"/>
                <a:cs typeface="Courier New" pitchFamily="49" charset="0"/>
              </a:rPr>
              <a:t>}</a:t>
            </a:r>
          </a:p>
        </p:txBody>
      </p:sp>
      <p:pic>
        <p:nvPicPr>
          <p:cNvPr id="7" name="图片 6" descr="无标题.jpg"/>
          <p:cNvPicPr>
            <a:picLocks noChangeAspect="1"/>
          </p:cNvPicPr>
          <p:nvPr/>
        </p:nvPicPr>
        <p:blipFill>
          <a:blip r:embed="rId2" cstate="print"/>
          <a:stretch>
            <a:fillRect/>
          </a:stretch>
        </p:blipFill>
        <p:spPr>
          <a:xfrm>
            <a:off x="5334000" y="3886200"/>
            <a:ext cx="3752850" cy="2895600"/>
          </a:xfrm>
          <a:prstGeom prst="rect">
            <a:avLst/>
          </a:prstGeom>
        </p:spPr>
      </p:pic>
      <p:sp>
        <p:nvSpPr>
          <p:cNvPr id="12" name="矩形 11"/>
          <p:cNvSpPr/>
          <p:nvPr/>
        </p:nvSpPr>
        <p:spPr bwMode="auto">
          <a:xfrm>
            <a:off x="6324600" y="5257800"/>
            <a:ext cx="1676400" cy="9906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p:txBody>
      </p:sp>
      <p:sp>
        <p:nvSpPr>
          <p:cNvPr id="15" name="矩形 14"/>
          <p:cNvSpPr/>
          <p:nvPr/>
        </p:nvSpPr>
        <p:spPr bwMode="auto">
          <a:xfrm>
            <a:off x="6324600" y="5257800"/>
            <a:ext cx="1676400" cy="2520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p:txBody>
      </p:sp>
      <p:sp>
        <p:nvSpPr>
          <p:cNvPr id="16" name="矩形 15"/>
          <p:cNvSpPr/>
          <p:nvPr/>
        </p:nvSpPr>
        <p:spPr bwMode="auto">
          <a:xfrm>
            <a:off x="6324600" y="5562600"/>
            <a:ext cx="1676400" cy="2520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p:txBody>
      </p:sp>
      <p:sp>
        <p:nvSpPr>
          <p:cNvPr id="17" name="矩形 16"/>
          <p:cNvSpPr/>
          <p:nvPr/>
        </p:nvSpPr>
        <p:spPr bwMode="auto">
          <a:xfrm>
            <a:off x="6324600" y="5867400"/>
            <a:ext cx="1676400" cy="2520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grpId="1" nodeType="clickEffect">
                                  <p:stCondLst>
                                    <p:cond delay="0"/>
                                  </p:stCondLst>
                                  <p:childTnLst>
                                    <p:animEffect transition="out" filter="wipe(down)">
                                      <p:cBhvr>
                                        <p:cTn id="10" dur="500"/>
                                        <p:tgtEl>
                                          <p:spTgt spid="12"/>
                                        </p:tgtEl>
                                      </p:cBhvr>
                                    </p:animEffect>
                                    <p:set>
                                      <p:cBhvr>
                                        <p:cTn id="11" dur="1" fill="hold">
                                          <p:stCondLst>
                                            <p:cond delay="499"/>
                                          </p:stCondLst>
                                        </p:cTn>
                                        <p:tgtEl>
                                          <p:spTgt spid="12"/>
                                        </p:tgtEl>
                                        <p:attrNameLst>
                                          <p:attrName>style.visibility</p:attrName>
                                        </p:attrNameLst>
                                      </p:cBhvr>
                                      <p:to>
                                        <p:strVal val="hidden"/>
                                      </p:to>
                                    </p:set>
                                  </p:childTnLst>
                                </p:cTn>
                              </p:par>
                            </p:childTnLst>
                          </p:cTn>
                        </p:par>
                        <p:par>
                          <p:cTn id="12" fill="hold">
                            <p:stCondLst>
                              <p:cond delay="500"/>
                            </p:stCondLst>
                            <p:childTnLst>
                              <p:par>
                                <p:cTn id="13" presetID="2" presetClass="entr" presetSubtype="2"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1+#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1+#ppt_w/2"/>
                                          </p:val>
                                        </p:tav>
                                        <p:tav tm="100000">
                                          <p:val>
                                            <p:strVal val="#ppt_x"/>
                                          </p:val>
                                        </p:tav>
                                      </p:tavLst>
                                    </p:anim>
                                    <p:anim calcmode="lin" valueType="num">
                                      <p:cBhvr additive="base">
                                        <p:cTn id="22"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1+#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5" grpId="0" animBg="1"/>
      <p:bldP spid="16" grpId="0" animBg="1"/>
      <p:bldP spid="1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71</a:t>
            </a:fld>
            <a:endParaRPr lang="en-US" altLang="zh-CN" dirty="0"/>
          </a:p>
        </p:txBody>
      </p:sp>
      <p:sp>
        <p:nvSpPr>
          <p:cNvPr id="6" name="标题 5"/>
          <p:cNvSpPr>
            <a:spLocks noGrp="1"/>
          </p:cNvSpPr>
          <p:nvPr>
            <p:ph type="title"/>
          </p:nvPr>
        </p:nvSpPr>
        <p:spPr/>
        <p:txBody>
          <a:bodyPr/>
          <a:lstStyle/>
          <a:p>
            <a:r>
              <a:rPr lang="en-US" altLang="zh-CN" smtClean="0"/>
              <a:t>QQ</a:t>
            </a:r>
            <a:r>
              <a:rPr lang="zh-CN" altLang="en-US" smtClean="0"/>
              <a:t>登录界面</a:t>
            </a:r>
            <a:r>
              <a:rPr lang="en-US" altLang="zh-CN" smtClean="0">
                <a:latin typeface="Times New Roman" pitchFamily="18" charset="0"/>
                <a:cs typeface="Times New Roman" pitchFamily="18" charset="0"/>
              </a:rPr>
              <a:t>(cont.)</a:t>
            </a:r>
            <a:endParaRPr lang="zh-CN" altLang="en-US">
              <a:latin typeface="Times New Roman" pitchFamily="18" charset="0"/>
              <a:cs typeface="Times New Roman" pitchFamily="18" charset="0"/>
            </a:endParaRPr>
          </a:p>
        </p:txBody>
      </p:sp>
      <p:sp>
        <p:nvSpPr>
          <p:cNvPr id="5" name="TextBox 4"/>
          <p:cNvSpPr txBox="1"/>
          <p:nvPr/>
        </p:nvSpPr>
        <p:spPr>
          <a:xfrm>
            <a:off x="76200" y="1214021"/>
            <a:ext cx="8153400" cy="3754874"/>
          </a:xfrm>
          <a:prstGeom prst="rect">
            <a:avLst/>
          </a:prstGeom>
          <a:noFill/>
          <a:ln>
            <a:solidFill>
              <a:schemeClr val="tx1"/>
            </a:solidFill>
          </a:ln>
        </p:spPr>
        <p:txBody>
          <a:bodyPr wrap="square" rtlCol="0">
            <a:spAutoFit/>
          </a:bodyPr>
          <a:lstStyle/>
          <a:p>
            <a:pPr>
              <a:spcBef>
                <a:spcPts val="0"/>
              </a:spcBef>
              <a:buNone/>
            </a:pPr>
            <a:r>
              <a:rPr lang="en-US" altLang="zh-CN" sz="1400" b="1" smtClean="0">
                <a:latin typeface="Courier New" pitchFamily="49" charset="0"/>
                <a:cs typeface="Courier New" pitchFamily="49" charset="0"/>
              </a:rPr>
              <a:t>    private JPanel getCheckPanel()</a:t>
            </a:r>
          </a:p>
          <a:p>
            <a:pPr>
              <a:spcBef>
                <a:spcPts val="0"/>
              </a:spcBef>
              <a:buNone/>
            </a:pPr>
            <a:r>
              <a:rPr lang="en-US" altLang="zh-CN" sz="1400" b="1" smtClean="0">
                <a:latin typeface="Courier New" pitchFamily="49" charset="0"/>
                <a:cs typeface="Courier New" pitchFamily="49" charset="0"/>
              </a:rPr>
              <a:t>    {</a:t>
            </a:r>
          </a:p>
          <a:p>
            <a:pPr>
              <a:spcBef>
                <a:spcPts val="0"/>
              </a:spcBef>
              <a:buNone/>
            </a:pPr>
            <a:r>
              <a:rPr lang="en-US" altLang="zh-CN" sz="1400" b="1" smtClean="0">
                <a:latin typeface="Courier New" pitchFamily="49" charset="0"/>
                <a:cs typeface="Courier New" pitchFamily="49" charset="0"/>
              </a:rPr>
              <a:t>        JPanel checkPanel = new JPanel();</a:t>
            </a:r>
          </a:p>
          <a:p>
            <a:pPr>
              <a:spcBef>
                <a:spcPts val="0"/>
              </a:spcBef>
              <a:buNone/>
            </a:pPr>
            <a:r>
              <a:rPr lang="en-US" altLang="zh-CN" sz="1400" b="1" smtClean="0">
                <a:latin typeface="Courier New" pitchFamily="49" charset="0"/>
                <a:cs typeface="Courier New" pitchFamily="49" charset="0"/>
              </a:rPr>
              <a:t>        </a:t>
            </a:r>
          </a:p>
          <a:p>
            <a:pPr>
              <a:spcBef>
                <a:spcPts val="0"/>
              </a:spcBef>
              <a:buNone/>
            </a:pPr>
            <a:r>
              <a:rPr lang="en-US" altLang="zh-CN" sz="1400" b="1" smtClean="0">
                <a:latin typeface="Courier New" pitchFamily="49" charset="0"/>
                <a:cs typeface="Courier New" pitchFamily="49" charset="0"/>
              </a:rPr>
              <a:t>        // checkPanel = check1 + check2</a:t>
            </a:r>
          </a:p>
          <a:p>
            <a:pPr>
              <a:spcBef>
                <a:spcPts val="0"/>
              </a:spcBef>
              <a:buNone/>
            </a:pPr>
            <a:r>
              <a:rPr lang="en-US" altLang="zh-CN" sz="1400" b="1" smtClean="0">
                <a:latin typeface="Courier New" pitchFamily="49" charset="0"/>
                <a:cs typeface="Courier New" pitchFamily="49" charset="0"/>
              </a:rPr>
              <a:t>        checkPanel.setLayout(new BoxLayout(checkPanel,BoxLayout.X_AXIS));</a:t>
            </a:r>
          </a:p>
          <a:p>
            <a:pPr>
              <a:spcBef>
                <a:spcPts val="0"/>
              </a:spcBef>
              <a:buNone/>
            </a:pPr>
            <a:r>
              <a:rPr lang="en-US" altLang="zh-CN" sz="1400" b="1" smtClean="0">
                <a:latin typeface="Courier New" pitchFamily="49" charset="0"/>
                <a:cs typeface="Courier New" pitchFamily="49" charset="0"/>
              </a:rPr>
              <a:t>        Font font= new Font("</a:t>
            </a:r>
            <a:r>
              <a:rPr lang="zh-CN" altLang="en-US" sz="1400" b="1" smtClean="0">
                <a:latin typeface="Courier New" pitchFamily="49" charset="0"/>
                <a:cs typeface="Courier New" pitchFamily="49" charset="0"/>
              </a:rPr>
              <a:t>宋体</a:t>
            </a:r>
            <a:r>
              <a:rPr lang="en-US" altLang="zh-CN" sz="1400" b="1" smtClean="0">
                <a:latin typeface="Courier New" pitchFamily="49" charset="0"/>
                <a:cs typeface="Courier New" pitchFamily="49" charset="0"/>
              </a:rPr>
              <a:t>", Font.BOLD, 12);</a:t>
            </a:r>
          </a:p>
          <a:p>
            <a:pPr>
              <a:spcBef>
                <a:spcPts val="0"/>
              </a:spcBef>
              <a:buNone/>
            </a:pPr>
            <a:r>
              <a:rPr lang="en-US" altLang="zh-CN" sz="1400" b="1" smtClean="0">
                <a:latin typeface="Courier New" pitchFamily="49" charset="0"/>
                <a:cs typeface="Courier New" pitchFamily="49" charset="0"/>
              </a:rPr>
              <a:t>        JCheckBox check1 = new JCheckBox("</a:t>
            </a:r>
            <a:r>
              <a:rPr lang="zh-CN" altLang="en-US" sz="1400" b="1" smtClean="0">
                <a:latin typeface="Courier New" pitchFamily="49" charset="0"/>
                <a:cs typeface="Courier New" pitchFamily="49" charset="0"/>
              </a:rPr>
              <a:t>记住密码</a:t>
            </a:r>
            <a:r>
              <a:rPr lang="en-US" altLang="zh-CN" sz="1400" b="1" smtClean="0">
                <a:latin typeface="Courier New" pitchFamily="49" charset="0"/>
                <a:cs typeface="Courier New" pitchFamily="49" charset="0"/>
              </a:rPr>
              <a:t>", true);        </a:t>
            </a:r>
          </a:p>
          <a:p>
            <a:pPr>
              <a:spcBef>
                <a:spcPts val="0"/>
              </a:spcBef>
              <a:buNone/>
            </a:pPr>
            <a:r>
              <a:rPr lang="en-US" altLang="zh-CN" sz="1400" b="1" smtClean="0">
                <a:latin typeface="Courier New" pitchFamily="49" charset="0"/>
                <a:cs typeface="Courier New" pitchFamily="49" charset="0"/>
              </a:rPr>
              <a:t>        check1.setFont(font);</a:t>
            </a:r>
          </a:p>
          <a:p>
            <a:pPr>
              <a:spcBef>
                <a:spcPts val="0"/>
              </a:spcBef>
              <a:buNone/>
            </a:pPr>
            <a:r>
              <a:rPr lang="en-US" altLang="zh-CN" sz="1400" b="1" smtClean="0">
                <a:latin typeface="Courier New" pitchFamily="49" charset="0"/>
                <a:cs typeface="Courier New" pitchFamily="49" charset="0"/>
              </a:rPr>
              <a:t>        checkPanel.add(check1);</a:t>
            </a:r>
          </a:p>
          <a:p>
            <a:pPr>
              <a:spcBef>
                <a:spcPts val="0"/>
              </a:spcBef>
              <a:buNone/>
            </a:pPr>
            <a:r>
              <a:rPr lang="en-US" altLang="zh-CN" sz="1400" b="1" smtClean="0">
                <a:latin typeface="Courier New" pitchFamily="49" charset="0"/>
                <a:cs typeface="Courier New" pitchFamily="49" charset="0"/>
              </a:rPr>
              <a:t>        </a:t>
            </a:r>
          </a:p>
          <a:p>
            <a:pPr>
              <a:spcBef>
                <a:spcPts val="0"/>
              </a:spcBef>
              <a:buNone/>
            </a:pPr>
            <a:r>
              <a:rPr lang="en-US" altLang="zh-CN" sz="1400" b="1" smtClean="0">
                <a:latin typeface="Courier New" pitchFamily="49" charset="0"/>
                <a:cs typeface="Courier New" pitchFamily="49" charset="0"/>
              </a:rPr>
              <a:t>        JCheckBox check2 = new JCheckBox("</a:t>
            </a:r>
            <a:r>
              <a:rPr lang="zh-CN" altLang="en-US" sz="1400" b="1" smtClean="0">
                <a:latin typeface="Courier New" pitchFamily="49" charset="0"/>
                <a:cs typeface="Courier New" pitchFamily="49" charset="0"/>
              </a:rPr>
              <a:t>自动登录</a:t>
            </a:r>
            <a:r>
              <a:rPr lang="en-US" altLang="zh-CN" sz="1400" b="1" smtClean="0">
                <a:latin typeface="Courier New" pitchFamily="49" charset="0"/>
                <a:cs typeface="Courier New" pitchFamily="49" charset="0"/>
              </a:rPr>
              <a:t>", false);</a:t>
            </a:r>
          </a:p>
          <a:p>
            <a:pPr>
              <a:spcBef>
                <a:spcPts val="0"/>
              </a:spcBef>
              <a:buNone/>
            </a:pPr>
            <a:r>
              <a:rPr lang="en-US" altLang="zh-CN" sz="1400" b="1" smtClean="0">
                <a:latin typeface="Courier New" pitchFamily="49" charset="0"/>
                <a:cs typeface="Courier New" pitchFamily="49" charset="0"/>
              </a:rPr>
              <a:t>        check2.setFont(font); </a:t>
            </a:r>
          </a:p>
          <a:p>
            <a:pPr>
              <a:spcBef>
                <a:spcPts val="0"/>
              </a:spcBef>
              <a:buNone/>
            </a:pPr>
            <a:r>
              <a:rPr lang="en-US" altLang="zh-CN" sz="1400" b="1" smtClean="0">
                <a:latin typeface="Courier New" pitchFamily="49" charset="0"/>
                <a:cs typeface="Courier New" pitchFamily="49" charset="0"/>
              </a:rPr>
              <a:t>        checkPanel.add(check2);</a:t>
            </a:r>
          </a:p>
          <a:p>
            <a:pPr>
              <a:spcBef>
                <a:spcPts val="0"/>
              </a:spcBef>
              <a:buNone/>
            </a:pPr>
            <a:endParaRPr lang="en-US" altLang="zh-CN" sz="1400" b="1" smtClean="0">
              <a:latin typeface="Courier New" pitchFamily="49" charset="0"/>
              <a:cs typeface="Courier New" pitchFamily="49" charset="0"/>
            </a:endParaRPr>
          </a:p>
          <a:p>
            <a:pPr>
              <a:spcBef>
                <a:spcPts val="0"/>
              </a:spcBef>
              <a:buNone/>
            </a:pPr>
            <a:r>
              <a:rPr lang="en-US" altLang="zh-CN" sz="1400" b="1" smtClean="0">
                <a:latin typeface="Courier New" pitchFamily="49" charset="0"/>
                <a:cs typeface="Courier New" pitchFamily="49" charset="0"/>
              </a:rPr>
              <a:t>        return(checkPanel);</a:t>
            </a:r>
          </a:p>
          <a:p>
            <a:pPr>
              <a:spcBef>
                <a:spcPts val="0"/>
              </a:spcBef>
              <a:buNone/>
            </a:pPr>
            <a:r>
              <a:rPr lang="en-US" altLang="zh-CN" sz="1400" b="1" smtClean="0">
                <a:latin typeface="Courier New" pitchFamily="49" charset="0"/>
                <a:cs typeface="Courier New" pitchFamily="49" charset="0"/>
              </a:rPr>
              <a:t>    }</a:t>
            </a:r>
          </a:p>
        </p:txBody>
      </p:sp>
      <p:pic>
        <p:nvPicPr>
          <p:cNvPr id="7" name="图片 6" descr="无标题.jpg"/>
          <p:cNvPicPr>
            <a:picLocks noChangeAspect="1"/>
          </p:cNvPicPr>
          <p:nvPr/>
        </p:nvPicPr>
        <p:blipFill>
          <a:blip r:embed="rId2" cstate="print"/>
          <a:stretch>
            <a:fillRect/>
          </a:stretch>
        </p:blipFill>
        <p:spPr>
          <a:xfrm>
            <a:off x="5334000" y="3886200"/>
            <a:ext cx="3752850" cy="2895600"/>
          </a:xfrm>
          <a:prstGeom prst="rect">
            <a:avLst/>
          </a:prstGeom>
        </p:spPr>
      </p:pic>
      <p:sp>
        <p:nvSpPr>
          <p:cNvPr id="17" name="矩形 16"/>
          <p:cNvSpPr/>
          <p:nvPr/>
        </p:nvSpPr>
        <p:spPr bwMode="auto">
          <a:xfrm>
            <a:off x="6324600" y="5808000"/>
            <a:ext cx="1676400" cy="2880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p:txBody>
      </p:sp>
      <p:sp>
        <p:nvSpPr>
          <p:cNvPr id="10" name="矩形 9"/>
          <p:cNvSpPr/>
          <p:nvPr/>
        </p:nvSpPr>
        <p:spPr bwMode="auto">
          <a:xfrm>
            <a:off x="6324600" y="5791200"/>
            <a:ext cx="720000" cy="3048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p:txBody>
      </p:sp>
      <p:sp>
        <p:nvSpPr>
          <p:cNvPr id="11" name="矩形 10"/>
          <p:cNvSpPr/>
          <p:nvPr/>
        </p:nvSpPr>
        <p:spPr bwMode="auto">
          <a:xfrm>
            <a:off x="7052400" y="5791200"/>
            <a:ext cx="900000" cy="3048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17"/>
                                        </p:tgtEl>
                                      </p:cBhvr>
                                    </p:animEffect>
                                    <p:set>
                                      <p:cBhvr>
                                        <p:cTn id="7" dur="1" fill="hold">
                                          <p:stCondLst>
                                            <p:cond delay="499"/>
                                          </p:stCondLst>
                                        </p:cTn>
                                        <p:tgtEl>
                                          <p:spTgt spid="17"/>
                                        </p:tgtEl>
                                        <p:attrNameLst>
                                          <p:attrName>style.visibility</p:attrName>
                                        </p:attrNameLst>
                                      </p:cBhvr>
                                      <p:to>
                                        <p:strVal val="hidden"/>
                                      </p:to>
                                    </p:se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1+#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0" grpId="0" animBg="1"/>
      <p:bldP spid="11"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72</a:t>
            </a:fld>
            <a:endParaRPr lang="en-US" altLang="zh-CN" dirty="0"/>
          </a:p>
        </p:txBody>
      </p:sp>
      <p:sp>
        <p:nvSpPr>
          <p:cNvPr id="6" name="标题 5"/>
          <p:cNvSpPr>
            <a:spLocks noGrp="1"/>
          </p:cNvSpPr>
          <p:nvPr>
            <p:ph type="title"/>
          </p:nvPr>
        </p:nvSpPr>
        <p:spPr/>
        <p:txBody>
          <a:bodyPr/>
          <a:lstStyle/>
          <a:p>
            <a:r>
              <a:rPr lang="en-US" altLang="zh-CN" smtClean="0"/>
              <a:t>QQ</a:t>
            </a:r>
            <a:r>
              <a:rPr lang="zh-CN" altLang="en-US" smtClean="0"/>
              <a:t>登录界面</a:t>
            </a:r>
            <a:r>
              <a:rPr lang="en-US" altLang="zh-CN" smtClean="0">
                <a:latin typeface="Times New Roman" pitchFamily="18" charset="0"/>
                <a:cs typeface="Times New Roman" pitchFamily="18" charset="0"/>
              </a:rPr>
              <a:t>(cont.)</a:t>
            </a:r>
            <a:endParaRPr lang="zh-CN" altLang="en-US">
              <a:latin typeface="Times New Roman" pitchFamily="18" charset="0"/>
              <a:cs typeface="Times New Roman" pitchFamily="18" charset="0"/>
            </a:endParaRPr>
          </a:p>
        </p:txBody>
      </p:sp>
      <p:sp>
        <p:nvSpPr>
          <p:cNvPr id="5" name="TextBox 4"/>
          <p:cNvSpPr txBox="1"/>
          <p:nvPr/>
        </p:nvSpPr>
        <p:spPr>
          <a:xfrm>
            <a:off x="76200" y="1214021"/>
            <a:ext cx="8153400" cy="5232202"/>
          </a:xfrm>
          <a:prstGeom prst="rect">
            <a:avLst/>
          </a:prstGeom>
          <a:noFill/>
          <a:ln>
            <a:solidFill>
              <a:schemeClr val="tx1"/>
            </a:solidFill>
          </a:ln>
        </p:spPr>
        <p:txBody>
          <a:bodyPr wrap="square" rtlCol="0">
            <a:spAutoFit/>
          </a:bodyPr>
          <a:lstStyle/>
          <a:p>
            <a:pPr>
              <a:spcBef>
                <a:spcPts val="0"/>
              </a:spcBef>
              <a:buNone/>
            </a:pPr>
            <a:r>
              <a:rPr lang="en-US" altLang="zh-CN" sz="1400" b="1" smtClean="0">
                <a:latin typeface="Courier New" pitchFamily="49" charset="0"/>
                <a:cs typeface="Courier New" pitchFamily="49" charset="0"/>
              </a:rPr>
              <a:t>private JPanel getRegisterPanel()</a:t>
            </a:r>
          </a:p>
          <a:p>
            <a:pPr>
              <a:spcBef>
                <a:spcPts val="0"/>
              </a:spcBef>
              <a:buNone/>
            </a:pPr>
            <a:r>
              <a:rPr lang="en-US" altLang="zh-CN" sz="1400" b="1" smtClean="0">
                <a:latin typeface="Courier New" pitchFamily="49" charset="0"/>
                <a:cs typeface="Courier New" pitchFamily="49" charset="0"/>
              </a:rPr>
              <a:t>{</a:t>
            </a:r>
          </a:p>
          <a:p>
            <a:pPr>
              <a:spcBef>
                <a:spcPts val="0"/>
              </a:spcBef>
              <a:buNone/>
            </a:pPr>
            <a:r>
              <a:rPr lang="en-US" altLang="zh-CN" sz="1400" b="1" smtClean="0">
                <a:latin typeface="Courier New" pitchFamily="49" charset="0"/>
                <a:cs typeface="Courier New" pitchFamily="49" charset="0"/>
              </a:rPr>
              <a:t>    JPanel registerPanel = new JPanel(); </a:t>
            </a:r>
          </a:p>
          <a:p>
            <a:pPr>
              <a:spcBef>
                <a:spcPts val="0"/>
              </a:spcBef>
              <a:buNone/>
            </a:pPr>
            <a:r>
              <a:rPr lang="en-US" altLang="zh-CN" sz="1200" b="1" smtClean="0">
                <a:latin typeface="Courier New" pitchFamily="49" charset="0"/>
                <a:cs typeface="Courier New" pitchFamily="49" charset="0"/>
              </a:rPr>
              <a:t>    registerPanel.setLayout(new BoxLayout(registerPanel, BoxLayout.Y_AXIS));</a:t>
            </a:r>
          </a:p>
          <a:p>
            <a:pPr>
              <a:spcBef>
                <a:spcPts val="0"/>
              </a:spcBef>
              <a:buNone/>
            </a:pPr>
            <a:endParaRPr lang="en-US" altLang="zh-CN" sz="1400" b="1" smtClean="0">
              <a:latin typeface="Courier New" pitchFamily="49" charset="0"/>
              <a:cs typeface="Courier New" pitchFamily="49" charset="0"/>
            </a:endParaRPr>
          </a:p>
          <a:p>
            <a:pPr>
              <a:spcBef>
                <a:spcPts val="0"/>
              </a:spcBef>
              <a:buNone/>
            </a:pPr>
            <a:r>
              <a:rPr lang="en-US" altLang="zh-CN" sz="1400" b="1" smtClean="0">
                <a:latin typeface="Courier New" pitchFamily="49" charset="0"/>
                <a:cs typeface="Courier New" pitchFamily="49" charset="0"/>
              </a:rPr>
              <a:t>    // registerPanel = button1 + button2</a:t>
            </a:r>
          </a:p>
          <a:p>
            <a:pPr>
              <a:spcBef>
                <a:spcPts val="0"/>
              </a:spcBef>
              <a:buNone/>
            </a:pPr>
            <a:r>
              <a:rPr lang="en-US" altLang="zh-CN" sz="1400" b="1" smtClean="0">
                <a:latin typeface="Courier New" pitchFamily="49" charset="0"/>
                <a:cs typeface="Courier New" pitchFamily="49" charset="0"/>
              </a:rPr>
              <a:t>    JButton button1 = new JButton("</a:t>
            </a:r>
            <a:r>
              <a:rPr lang="zh-CN" altLang="en-US" sz="1400" b="1" smtClean="0">
                <a:latin typeface="Courier New" pitchFamily="49" charset="0"/>
                <a:cs typeface="Courier New" pitchFamily="49" charset="0"/>
              </a:rPr>
              <a:t>注册帐号</a:t>
            </a:r>
            <a:r>
              <a:rPr lang="en-US" altLang="zh-CN" sz="1400" b="1" smtClean="0">
                <a:latin typeface="Courier New" pitchFamily="49" charset="0"/>
                <a:cs typeface="Courier New" pitchFamily="49" charset="0"/>
              </a:rPr>
              <a:t>"); </a:t>
            </a:r>
          </a:p>
          <a:p>
            <a:pPr>
              <a:spcBef>
                <a:spcPts val="0"/>
              </a:spcBef>
              <a:buNone/>
            </a:pPr>
            <a:r>
              <a:rPr lang="en-US" altLang="zh-CN" sz="1400" b="1" smtClean="0">
                <a:latin typeface="Courier New" pitchFamily="49" charset="0"/>
                <a:cs typeface="Courier New" pitchFamily="49" charset="0"/>
              </a:rPr>
              <a:t>    button1.setBorderPainted(false);</a:t>
            </a:r>
          </a:p>
          <a:p>
            <a:pPr>
              <a:spcBef>
                <a:spcPts val="0"/>
              </a:spcBef>
              <a:buNone/>
            </a:pPr>
            <a:r>
              <a:rPr lang="en-US" altLang="zh-CN" sz="1400" b="1" smtClean="0">
                <a:latin typeface="Courier New" pitchFamily="49" charset="0"/>
                <a:cs typeface="Courier New" pitchFamily="49" charset="0"/>
              </a:rPr>
              <a:t>    button1.setFocusPainted(false);</a:t>
            </a:r>
          </a:p>
          <a:p>
            <a:pPr>
              <a:spcBef>
                <a:spcPts val="0"/>
              </a:spcBef>
              <a:buNone/>
            </a:pPr>
            <a:r>
              <a:rPr lang="en-US" altLang="zh-CN" sz="1400" b="1" smtClean="0">
                <a:latin typeface="Courier New" pitchFamily="49" charset="0"/>
                <a:cs typeface="Courier New" pitchFamily="49" charset="0"/>
              </a:rPr>
              <a:t>    button1.setContentAreaFilled(false);</a:t>
            </a:r>
          </a:p>
          <a:p>
            <a:pPr>
              <a:spcBef>
                <a:spcPts val="0"/>
              </a:spcBef>
              <a:buNone/>
            </a:pPr>
            <a:r>
              <a:rPr lang="en-US" altLang="zh-CN" sz="1400" b="1" smtClean="0">
                <a:latin typeface="Courier New" pitchFamily="49" charset="0"/>
                <a:cs typeface="Courier New" pitchFamily="49" charset="0"/>
              </a:rPr>
              <a:t>    button1.setAlignmentX(Component.LEFT_ALIGNMENT);</a:t>
            </a:r>
          </a:p>
          <a:p>
            <a:pPr>
              <a:spcBef>
                <a:spcPts val="0"/>
              </a:spcBef>
              <a:buNone/>
            </a:pPr>
            <a:r>
              <a:rPr lang="en-US" altLang="zh-CN" sz="1400" b="1" smtClean="0">
                <a:latin typeface="Courier New" pitchFamily="49" charset="0"/>
                <a:cs typeface="Courier New" pitchFamily="49" charset="0"/>
              </a:rPr>
              <a:t>    registerPanel.add(button1);</a:t>
            </a:r>
          </a:p>
          <a:p>
            <a:pPr>
              <a:spcBef>
                <a:spcPts val="0"/>
              </a:spcBef>
              <a:buNone/>
            </a:pPr>
            <a:r>
              <a:rPr lang="en-US" altLang="zh-CN" sz="1400" b="1" smtClean="0">
                <a:latin typeface="Courier New" pitchFamily="49" charset="0"/>
                <a:cs typeface="Courier New" pitchFamily="49" charset="0"/>
              </a:rPr>
              <a:t>    button1.addActionListener(this);</a:t>
            </a:r>
          </a:p>
          <a:p>
            <a:pPr>
              <a:spcBef>
                <a:spcPts val="0"/>
              </a:spcBef>
              <a:buNone/>
            </a:pPr>
            <a:r>
              <a:rPr lang="en-US" altLang="zh-CN" sz="1400" b="1" smtClean="0">
                <a:latin typeface="Courier New" pitchFamily="49" charset="0"/>
                <a:cs typeface="Courier New" pitchFamily="49" charset="0"/>
              </a:rPr>
              <a:t>      </a:t>
            </a:r>
          </a:p>
          <a:p>
            <a:pPr>
              <a:spcBef>
                <a:spcPts val="0"/>
              </a:spcBef>
              <a:buNone/>
            </a:pPr>
            <a:r>
              <a:rPr lang="en-US" altLang="zh-CN" sz="1400" b="1" smtClean="0">
                <a:latin typeface="Courier New" pitchFamily="49" charset="0"/>
                <a:cs typeface="Courier New" pitchFamily="49" charset="0"/>
              </a:rPr>
              <a:t>    JButton button2 = new JButton("</a:t>
            </a:r>
            <a:r>
              <a:rPr lang="zh-CN" altLang="en-US" sz="1400" b="1" smtClean="0">
                <a:latin typeface="Courier New" pitchFamily="49" charset="0"/>
                <a:cs typeface="Courier New" pitchFamily="49" charset="0"/>
              </a:rPr>
              <a:t>找回密码</a:t>
            </a:r>
            <a:r>
              <a:rPr lang="en-US" altLang="zh-CN" sz="1400" b="1" smtClean="0">
                <a:latin typeface="Courier New" pitchFamily="49" charset="0"/>
                <a:cs typeface="Courier New" pitchFamily="49" charset="0"/>
              </a:rPr>
              <a:t>");</a:t>
            </a:r>
          </a:p>
          <a:p>
            <a:pPr>
              <a:spcBef>
                <a:spcPts val="0"/>
              </a:spcBef>
              <a:buNone/>
            </a:pPr>
            <a:r>
              <a:rPr lang="en-US" altLang="zh-CN" sz="1400" b="1" smtClean="0">
                <a:latin typeface="Courier New" pitchFamily="49" charset="0"/>
                <a:cs typeface="Courier New" pitchFamily="49" charset="0"/>
              </a:rPr>
              <a:t>    button2.setBorderPainted(false);</a:t>
            </a:r>
          </a:p>
          <a:p>
            <a:pPr>
              <a:spcBef>
                <a:spcPts val="0"/>
              </a:spcBef>
              <a:buNone/>
            </a:pPr>
            <a:r>
              <a:rPr lang="en-US" altLang="zh-CN" sz="1400" b="1" smtClean="0">
                <a:latin typeface="Courier New" pitchFamily="49" charset="0"/>
                <a:cs typeface="Courier New" pitchFamily="49" charset="0"/>
              </a:rPr>
              <a:t>    button2.setFocusPainted(false);</a:t>
            </a:r>
          </a:p>
          <a:p>
            <a:pPr>
              <a:spcBef>
                <a:spcPts val="0"/>
              </a:spcBef>
              <a:buNone/>
            </a:pPr>
            <a:r>
              <a:rPr lang="en-US" altLang="zh-CN" sz="1400" b="1" smtClean="0">
                <a:latin typeface="Courier New" pitchFamily="49" charset="0"/>
                <a:cs typeface="Courier New" pitchFamily="49" charset="0"/>
              </a:rPr>
              <a:t>    button2.setContentAreaFilled(false);</a:t>
            </a:r>
          </a:p>
          <a:p>
            <a:pPr>
              <a:spcBef>
                <a:spcPts val="0"/>
              </a:spcBef>
              <a:buNone/>
            </a:pPr>
            <a:r>
              <a:rPr lang="en-US" altLang="zh-CN" sz="1400" b="1" smtClean="0">
                <a:latin typeface="Courier New" pitchFamily="49" charset="0"/>
                <a:cs typeface="Courier New" pitchFamily="49" charset="0"/>
              </a:rPr>
              <a:t>    button2.setAlignmentX(Component.LEFT_ALIGNMENT);</a:t>
            </a:r>
          </a:p>
          <a:p>
            <a:pPr>
              <a:spcBef>
                <a:spcPts val="0"/>
              </a:spcBef>
              <a:buNone/>
            </a:pPr>
            <a:r>
              <a:rPr lang="en-US" altLang="zh-CN" sz="1400" b="1" smtClean="0">
                <a:latin typeface="Courier New" pitchFamily="49" charset="0"/>
                <a:cs typeface="Courier New" pitchFamily="49" charset="0"/>
              </a:rPr>
              <a:t>    registerPanel.add(button2);</a:t>
            </a:r>
          </a:p>
          <a:p>
            <a:pPr>
              <a:spcBef>
                <a:spcPts val="0"/>
              </a:spcBef>
              <a:buNone/>
            </a:pPr>
            <a:r>
              <a:rPr lang="en-US" altLang="zh-CN" sz="1400" b="1" smtClean="0">
                <a:latin typeface="Courier New" pitchFamily="49" charset="0"/>
                <a:cs typeface="Courier New" pitchFamily="49" charset="0"/>
              </a:rPr>
              <a:t>    button2.addActionListener(this);</a:t>
            </a:r>
          </a:p>
          <a:p>
            <a:pPr>
              <a:spcBef>
                <a:spcPts val="0"/>
              </a:spcBef>
              <a:buNone/>
            </a:pPr>
            <a:r>
              <a:rPr lang="en-US" altLang="zh-CN" sz="1400" b="1" smtClean="0">
                <a:latin typeface="Courier New" pitchFamily="49" charset="0"/>
                <a:cs typeface="Courier New" pitchFamily="49" charset="0"/>
              </a:rPr>
              <a:t>        </a:t>
            </a:r>
          </a:p>
          <a:p>
            <a:pPr>
              <a:spcBef>
                <a:spcPts val="0"/>
              </a:spcBef>
              <a:buNone/>
            </a:pPr>
            <a:r>
              <a:rPr lang="en-US" altLang="zh-CN" sz="1400" b="1" smtClean="0">
                <a:latin typeface="Courier New" pitchFamily="49" charset="0"/>
                <a:cs typeface="Courier New" pitchFamily="49" charset="0"/>
              </a:rPr>
              <a:t>    return(registerPanel);</a:t>
            </a:r>
          </a:p>
          <a:p>
            <a:pPr>
              <a:spcBef>
                <a:spcPts val="0"/>
              </a:spcBef>
              <a:buNone/>
            </a:pPr>
            <a:r>
              <a:rPr lang="en-US" altLang="zh-CN" sz="1400" b="1" smtClean="0">
                <a:latin typeface="Courier New" pitchFamily="49" charset="0"/>
                <a:cs typeface="Courier New" pitchFamily="49" charset="0"/>
              </a:rPr>
              <a:t>} </a:t>
            </a:r>
          </a:p>
        </p:txBody>
      </p:sp>
      <p:pic>
        <p:nvPicPr>
          <p:cNvPr id="7" name="图片 6" descr="无标题.jpg"/>
          <p:cNvPicPr>
            <a:picLocks noChangeAspect="1"/>
          </p:cNvPicPr>
          <p:nvPr/>
        </p:nvPicPr>
        <p:blipFill>
          <a:blip r:embed="rId2" cstate="print"/>
          <a:stretch>
            <a:fillRect/>
          </a:stretch>
        </p:blipFill>
        <p:spPr>
          <a:xfrm>
            <a:off x="5334000" y="3886200"/>
            <a:ext cx="3752850" cy="2895600"/>
          </a:xfrm>
          <a:prstGeom prst="rect">
            <a:avLst/>
          </a:prstGeom>
        </p:spPr>
      </p:pic>
      <p:sp>
        <p:nvSpPr>
          <p:cNvPr id="17" name="矩形 16"/>
          <p:cNvSpPr/>
          <p:nvPr/>
        </p:nvSpPr>
        <p:spPr bwMode="auto">
          <a:xfrm>
            <a:off x="8001000" y="5334000"/>
            <a:ext cx="990600" cy="6858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p:txBody>
      </p:sp>
      <p:sp>
        <p:nvSpPr>
          <p:cNvPr id="10" name="矩形 9"/>
          <p:cNvSpPr/>
          <p:nvPr/>
        </p:nvSpPr>
        <p:spPr bwMode="auto">
          <a:xfrm>
            <a:off x="8001000" y="5334000"/>
            <a:ext cx="936000" cy="3240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p:txBody>
      </p:sp>
      <p:sp>
        <p:nvSpPr>
          <p:cNvPr id="11" name="矩形 10"/>
          <p:cNvSpPr/>
          <p:nvPr/>
        </p:nvSpPr>
        <p:spPr bwMode="auto">
          <a:xfrm>
            <a:off x="8015400" y="5695800"/>
            <a:ext cx="936000" cy="3240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17"/>
                                        </p:tgtEl>
                                      </p:cBhvr>
                                    </p:animEffect>
                                    <p:set>
                                      <p:cBhvr>
                                        <p:cTn id="7" dur="1" fill="hold">
                                          <p:stCondLst>
                                            <p:cond delay="499"/>
                                          </p:stCondLst>
                                        </p:cTn>
                                        <p:tgtEl>
                                          <p:spTgt spid="17"/>
                                        </p:tgtEl>
                                        <p:attrNameLst>
                                          <p:attrName>style.visibility</p:attrName>
                                        </p:attrNameLst>
                                      </p:cBhvr>
                                      <p:to>
                                        <p:strVal val="hidden"/>
                                      </p:to>
                                    </p:se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1+#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0" grpId="0" animBg="1"/>
      <p:bldP spid="11"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73</a:t>
            </a:fld>
            <a:endParaRPr lang="en-US" altLang="zh-CN" dirty="0"/>
          </a:p>
        </p:txBody>
      </p:sp>
      <p:sp>
        <p:nvSpPr>
          <p:cNvPr id="6" name="标题 5"/>
          <p:cNvSpPr>
            <a:spLocks noGrp="1"/>
          </p:cNvSpPr>
          <p:nvPr>
            <p:ph type="title"/>
          </p:nvPr>
        </p:nvSpPr>
        <p:spPr/>
        <p:txBody>
          <a:bodyPr/>
          <a:lstStyle/>
          <a:p>
            <a:r>
              <a:rPr lang="en-US" altLang="zh-CN" smtClean="0"/>
              <a:t>QQ</a:t>
            </a:r>
            <a:r>
              <a:rPr lang="zh-CN" altLang="en-US" smtClean="0"/>
              <a:t>登录界面</a:t>
            </a:r>
            <a:r>
              <a:rPr lang="en-US" altLang="zh-CN" smtClean="0">
                <a:latin typeface="Times New Roman" pitchFamily="18" charset="0"/>
                <a:cs typeface="Times New Roman" pitchFamily="18" charset="0"/>
              </a:rPr>
              <a:t>(cont.)</a:t>
            </a:r>
            <a:endParaRPr lang="zh-CN" altLang="en-US">
              <a:latin typeface="Times New Roman" pitchFamily="18" charset="0"/>
              <a:cs typeface="Times New Roman" pitchFamily="18" charset="0"/>
            </a:endParaRPr>
          </a:p>
        </p:txBody>
      </p:sp>
      <p:sp>
        <p:nvSpPr>
          <p:cNvPr id="5" name="TextBox 4"/>
          <p:cNvSpPr txBox="1"/>
          <p:nvPr/>
        </p:nvSpPr>
        <p:spPr>
          <a:xfrm>
            <a:off x="76200" y="1214021"/>
            <a:ext cx="8153400" cy="5262979"/>
          </a:xfrm>
          <a:prstGeom prst="rect">
            <a:avLst/>
          </a:prstGeom>
          <a:noFill/>
          <a:ln>
            <a:solidFill>
              <a:schemeClr val="tx1"/>
            </a:solidFill>
          </a:ln>
        </p:spPr>
        <p:txBody>
          <a:bodyPr wrap="square" rtlCol="0">
            <a:spAutoFit/>
          </a:bodyPr>
          <a:lstStyle/>
          <a:p>
            <a:pPr>
              <a:spcBef>
                <a:spcPts val="0"/>
              </a:spcBef>
              <a:buNone/>
            </a:pPr>
            <a:r>
              <a:rPr lang="en-US" altLang="zh-CN" sz="1400" b="1" smtClean="0">
                <a:latin typeface="Courier New" pitchFamily="49" charset="0"/>
                <a:cs typeface="Courier New" pitchFamily="49" charset="0"/>
              </a:rPr>
              <a:t>private JPanel getButtonPanel() {</a:t>
            </a:r>
          </a:p>
          <a:p>
            <a:pPr>
              <a:spcBef>
                <a:spcPts val="0"/>
              </a:spcBef>
              <a:buNone/>
            </a:pPr>
            <a:r>
              <a:rPr lang="en-US" altLang="zh-CN" sz="1400" b="1" smtClean="0">
                <a:latin typeface="Courier New" pitchFamily="49" charset="0"/>
                <a:cs typeface="Courier New" pitchFamily="49" charset="0"/>
              </a:rPr>
              <a:t>    JPanel buttonPanel = new JPanel();</a:t>
            </a:r>
          </a:p>
          <a:p>
            <a:pPr>
              <a:spcBef>
                <a:spcPts val="0"/>
              </a:spcBef>
              <a:buNone/>
            </a:pPr>
            <a:r>
              <a:rPr lang="en-US" altLang="zh-CN" sz="1400" b="1" smtClean="0">
                <a:latin typeface="Courier New" pitchFamily="49" charset="0"/>
                <a:cs typeface="Courier New" pitchFamily="49" charset="0"/>
              </a:rPr>
              <a:t>    buttonPanel.setLayout(new BorderLayout(50,0));</a:t>
            </a:r>
          </a:p>
          <a:p>
            <a:pPr>
              <a:spcBef>
                <a:spcPts val="0"/>
              </a:spcBef>
              <a:buNone/>
            </a:pPr>
            <a:endParaRPr lang="en-US" altLang="zh-CN" sz="1400" b="1" smtClean="0">
              <a:latin typeface="Courier New" pitchFamily="49" charset="0"/>
              <a:cs typeface="Courier New" pitchFamily="49" charset="0"/>
            </a:endParaRPr>
          </a:p>
          <a:p>
            <a:pPr>
              <a:spcBef>
                <a:spcPts val="0"/>
              </a:spcBef>
              <a:buNone/>
            </a:pPr>
            <a:r>
              <a:rPr lang="en-US" altLang="zh-CN" sz="1400" b="1" smtClean="0">
                <a:latin typeface="Courier New" pitchFamily="49" charset="0"/>
                <a:cs typeface="Courier New" pitchFamily="49" charset="0"/>
              </a:rPr>
              <a:t>    // buttonPanel = button1 + button2</a:t>
            </a:r>
          </a:p>
          <a:p>
            <a:pPr>
              <a:spcBef>
                <a:spcPts val="0"/>
              </a:spcBef>
              <a:buNone/>
            </a:pPr>
            <a:r>
              <a:rPr lang="en-US" altLang="zh-CN" sz="1400" b="1" smtClean="0">
                <a:latin typeface="Courier New" pitchFamily="49" charset="0"/>
                <a:cs typeface="Courier New" pitchFamily="49" charset="0"/>
              </a:rPr>
              <a:t>    JButton button1 = new JButton(new ImageIcon("</a:t>
            </a:r>
            <a:r>
              <a:rPr lang="zh-CN" altLang="en-US" sz="1400" b="1" smtClean="0">
                <a:latin typeface="Courier New" pitchFamily="49" charset="0"/>
                <a:cs typeface="Courier New" pitchFamily="49" charset="0"/>
              </a:rPr>
              <a:t>多帐号登录</a:t>
            </a:r>
            <a:r>
              <a:rPr lang="en-US" altLang="zh-CN" sz="1400" b="1" smtClean="0">
                <a:latin typeface="Courier New" pitchFamily="49" charset="0"/>
                <a:cs typeface="Courier New" pitchFamily="49" charset="0"/>
              </a:rPr>
              <a:t>.jpg"));</a:t>
            </a:r>
          </a:p>
          <a:p>
            <a:pPr>
              <a:spcBef>
                <a:spcPts val="0"/>
              </a:spcBef>
              <a:buNone/>
            </a:pPr>
            <a:r>
              <a:rPr lang="en-US" altLang="zh-CN" sz="1400" b="1" smtClean="0">
                <a:latin typeface="Courier New" pitchFamily="49" charset="0"/>
                <a:cs typeface="Courier New" pitchFamily="49" charset="0"/>
              </a:rPr>
              <a:t>    button1.setBorderPainted(false);</a:t>
            </a:r>
          </a:p>
          <a:p>
            <a:pPr>
              <a:spcBef>
                <a:spcPts val="0"/>
              </a:spcBef>
              <a:buNone/>
            </a:pPr>
            <a:r>
              <a:rPr lang="en-US" altLang="zh-CN" sz="1400" b="1" smtClean="0">
                <a:latin typeface="Courier New" pitchFamily="49" charset="0"/>
                <a:cs typeface="Courier New" pitchFamily="49" charset="0"/>
              </a:rPr>
              <a:t>    button1.setFocusPainted(false);</a:t>
            </a:r>
          </a:p>
          <a:p>
            <a:pPr>
              <a:spcBef>
                <a:spcPts val="0"/>
              </a:spcBef>
              <a:buNone/>
            </a:pPr>
            <a:r>
              <a:rPr lang="en-US" altLang="zh-CN" sz="1400" b="1" smtClean="0">
                <a:latin typeface="Courier New" pitchFamily="49" charset="0"/>
                <a:cs typeface="Courier New" pitchFamily="49" charset="0"/>
              </a:rPr>
              <a:t>    button1.setContentAreaFilled(false); </a:t>
            </a:r>
          </a:p>
          <a:p>
            <a:pPr>
              <a:spcBef>
                <a:spcPts val="0"/>
              </a:spcBef>
              <a:buNone/>
            </a:pPr>
            <a:r>
              <a:rPr lang="en-US" altLang="zh-CN" sz="1400" b="1" smtClean="0">
                <a:latin typeface="Courier New" pitchFamily="49" charset="0"/>
                <a:cs typeface="Courier New" pitchFamily="49" charset="0"/>
              </a:rPr>
              <a:t>    buttonPanel.add(button1,"West");</a:t>
            </a:r>
          </a:p>
          <a:p>
            <a:pPr>
              <a:spcBef>
                <a:spcPts val="0"/>
              </a:spcBef>
              <a:buNone/>
            </a:pPr>
            <a:r>
              <a:rPr lang="en-US" altLang="zh-CN" sz="1400" b="1" smtClean="0">
                <a:latin typeface="Courier New" pitchFamily="49" charset="0"/>
                <a:cs typeface="Courier New" pitchFamily="49" charset="0"/>
              </a:rPr>
              <a:t>    button1.addActionListener(this);       </a:t>
            </a:r>
          </a:p>
          <a:p>
            <a:pPr>
              <a:spcBef>
                <a:spcPts val="0"/>
              </a:spcBef>
              <a:buNone/>
            </a:pPr>
            <a:endParaRPr lang="en-US" altLang="zh-CN" sz="1400" b="1" smtClean="0">
              <a:latin typeface="Courier New" pitchFamily="49" charset="0"/>
              <a:cs typeface="Courier New" pitchFamily="49" charset="0"/>
            </a:endParaRPr>
          </a:p>
          <a:p>
            <a:pPr>
              <a:spcBef>
                <a:spcPts val="0"/>
              </a:spcBef>
              <a:buNone/>
            </a:pPr>
            <a:r>
              <a:rPr lang="en-US" altLang="zh-CN" sz="1400" b="1" smtClean="0">
                <a:latin typeface="Courier New" pitchFamily="49" charset="0"/>
                <a:cs typeface="Courier New" pitchFamily="49" charset="0"/>
              </a:rPr>
              <a:t>    m_loginButton = new JButton("      </a:t>
            </a:r>
            <a:r>
              <a:rPr lang="zh-CN" altLang="en-US" sz="1400" b="1" smtClean="0">
                <a:latin typeface="Courier New" pitchFamily="49" charset="0"/>
                <a:cs typeface="Courier New" pitchFamily="49" charset="0"/>
              </a:rPr>
              <a:t>登           录      </a:t>
            </a:r>
            <a:r>
              <a:rPr lang="en-US" altLang="zh-CN" sz="1400" b="1" smtClean="0">
                <a:latin typeface="Courier New" pitchFamily="49" charset="0"/>
                <a:cs typeface="Courier New" pitchFamily="49" charset="0"/>
              </a:rPr>
              <a:t>");</a:t>
            </a:r>
          </a:p>
          <a:p>
            <a:pPr>
              <a:spcBef>
                <a:spcPts val="0"/>
              </a:spcBef>
              <a:buNone/>
            </a:pPr>
            <a:r>
              <a:rPr lang="en-US" altLang="zh-CN" sz="1400" b="1" smtClean="0">
                <a:latin typeface="Courier New" pitchFamily="49" charset="0"/>
                <a:cs typeface="Courier New" pitchFamily="49" charset="0"/>
              </a:rPr>
              <a:t>    buttonPanel.add(m_loginButton, "Center");</a:t>
            </a:r>
          </a:p>
          <a:p>
            <a:pPr>
              <a:spcBef>
                <a:spcPts val="0"/>
              </a:spcBef>
              <a:buNone/>
            </a:pPr>
            <a:r>
              <a:rPr lang="en-US" altLang="zh-CN" sz="1400" b="1" smtClean="0">
                <a:latin typeface="Courier New" pitchFamily="49" charset="0"/>
                <a:cs typeface="Courier New" pitchFamily="49" charset="0"/>
              </a:rPr>
              <a:t>    m_loginButton.addActionListener(this);        </a:t>
            </a:r>
          </a:p>
          <a:p>
            <a:pPr>
              <a:spcBef>
                <a:spcPts val="0"/>
              </a:spcBef>
              <a:buNone/>
            </a:pPr>
            <a:endParaRPr lang="en-US" altLang="zh-CN" sz="1400" b="1" smtClean="0">
              <a:latin typeface="Courier New" pitchFamily="49" charset="0"/>
              <a:cs typeface="Courier New" pitchFamily="49" charset="0"/>
            </a:endParaRPr>
          </a:p>
          <a:p>
            <a:pPr>
              <a:spcBef>
                <a:spcPts val="0"/>
              </a:spcBef>
              <a:buNone/>
            </a:pPr>
            <a:r>
              <a:rPr lang="en-US" altLang="zh-CN" sz="1400" b="1" smtClean="0">
                <a:latin typeface="Courier New" pitchFamily="49" charset="0"/>
                <a:cs typeface="Courier New" pitchFamily="49" charset="0"/>
              </a:rPr>
              <a:t>    JButton button2 = new JButton(new ImageIcon("</a:t>
            </a:r>
            <a:r>
              <a:rPr lang="zh-CN" altLang="en-US" sz="1400" b="1" smtClean="0">
                <a:latin typeface="Courier New" pitchFamily="49" charset="0"/>
                <a:cs typeface="Courier New" pitchFamily="49" charset="0"/>
              </a:rPr>
              <a:t>二维码登录</a:t>
            </a:r>
            <a:r>
              <a:rPr lang="en-US" altLang="zh-CN" sz="1400" b="1" smtClean="0">
                <a:latin typeface="Courier New" pitchFamily="49" charset="0"/>
                <a:cs typeface="Courier New" pitchFamily="49" charset="0"/>
              </a:rPr>
              <a:t>.jpg"));</a:t>
            </a:r>
          </a:p>
          <a:p>
            <a:pPr>
              <a:spcBef>
                <a:spcPts val="0"/>
              </a:spcBef>
              <a:buNone/>
            </a:pPr>
            <a:r>
              <a:rPr lang="en-US" altLang="zh-CN" sz="1400" b="1" smtClean="0">
                <a:latin typeface="Courier New" pitchFamily="49" charset="0"/>
                <a:cs typeface="Courier New" pitchFamily="49" charset="0"/>
              </a:rPr>
              <a:t>    button2.setBorderPainted(false);</a:t>
            </a:r>
          </a:p>
          <a:p>
            <a:pPr>
              <a:spcBef>
                <a:spcPts val="0"/>
              </a:spcBef>
              <a:buNone/>
            </a:pPr>
            <a:r>
              <a:rPr lang="en-US" altLang="zh-CN" sz="1400" b="1" smtClean="0">
                <a:latin typeface="Courier New" pitchFamily="49" charset="0"/>
                <a:cs typeface="Courier New" pitchFamily="49" charset="0"/>
              </a:rPr>
              <a:t>    button2.setFocusPainted(false);</a:t>
            </a:r>
          </a:p>
          <a:p>
            <a:pPr>
              <a:spcBef>
                <a:spcPts val="0"/>
              </a:spcBef>
              <a:buNone/>
            </a:pPr>
            <a:r>
              <a:rPr lang="en-US" altLang="zh-CN" sz="1400" b="1" smtClean="0">
                <a:latin typeface="Courier New" pitchFamily="49" charset="0"/>
                <a:cs typeface="Courier New" pitchFamily="49" charset="0"/>
              </a:rPr>
              <a:t>    button2.setContentAreaFilled(false);</a:t>
            </a:r>
          </a:p>
          <a:p>
            <a:pPr>
              <a:spcBef>
                <a:spcPts val="0"/>
              </a:spcBef>
              <a:buNone/>
            </a:pPr>
            <a:r>
              <a:rPr lang="en-US" altLang="zh-CN" sz="1400" b="1" smtClean="0">
                <a:latin typeface="Courier New" pitchFamily="49" charset="0"/>
                <a:cs typeface="Courier New" pitchFamily="49" charset="0"/>
              </a:rPr>
              <a:t>    buttonPanel.add(button2 , "East");</a:t>
            </a:r>
          </a:p>
          <a:p>
            <a:pPr>
              <a:spcBef>
                <a:spcPts val="0"/>
              </a:spcBef>
              <a:buNone/>
            </a:pPr>
            <a:r>
              <a:rPr lang="en-US" altLang="zh-CN" sz="1400" b="1" smtClean="0">
                <a:latin typeface="Courier New" pitchFamily="49" charset="0"/>
                <a:cs typeface="Courier New" pitchFamily="49" charset="0"/>
              </a:rPr>
              <a:t>    button2.addActionListener(this);        </a:t>
            </a:r>
          </a:p>
          <a:p>
            <a:pPr>
              <a:spcBef>
                <a:spcPts val="0"/>
              </a:spcBef>
              <a:buNone/>
            </a:pPr>
            <a:r>
              <a:rPr lang="en-US" altLang="zh-CN" sz="1400" b="1" smtClean="0">
                <a:latin typeface="Courier New" pitchFamily="49" charset="0"/>
                <a:cs typeface="Courier New" pitchFamily="49" charset="0"/>
              </a:rPr>
              <a:t>    return(buttonPanel);</a:t>
            </a:r>
          </a:p>
          <a:p>
            <a:pPr>
              <a:spcBef>
                <a:spcPts val="0"/>
              </a:spcBef>
              <a:buNone/>
            </a:pPr>
            <a:r>
              <a:rPr lang="en-US" altLang="zh-CN" sz="1400" b="1" smtClean="0">
                <a:latin typeface="Courier New" pitchFamily="49" charset="0"/>
                <a:cs typeface="Courier New" pitchFamily="49" charset="0"/>
              </a:rPr>
              <a:t>}</a:t>
            </a:r>
          </a:p>
        </p:txBody>
      </p:sp>
      <p:pic>
        <p:nvPicPr>
          <p:cNvPr id="7" name="图片 6" descr="无标题.jpg"/>
          <p:cNvPicPr>
            <a:picLocks noChangeAspect="1"/>
          </p:cNvPicPr>
          <p:nvPr/>
        </p:nvPicPr>
        <p:blipFill>
          <a:blip r:embed="rId2" cstate="print"/>
          <a:stretch>
            <a:fillRect/>
          </a:stretch>
        </p:blipFill>
        <p:spPr>
          <a:xfrm>
            <a:off x="5334000" y="3886200"/>
            <a:ext cx="3752850" cy="2895600"/>
          </a:xfrm>
          <a:prstGeom prst="rect">
            <a:avLst/>
          </a:prstGeom>
        </p:spPr>
      </p:pic>
      <p:sp>
        <p:nvSpPr>
          <p:cNvPr id="17" name="矩形 16"/>
          <p:cNvSpPr/>
          <p:nvPr/>
        </p:nvSpPr>
        <p:spPr bwMode="auto">
          <a:xfrm>
            <a:off x="5410200" y="6248400"/>
            <a:ext cx="3581400" cy="5004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p:txBody>
      </p:sp>
      <p:sp>
        <p:nvSpPr>
          <p:cNvPr id="10" name="矩形 9"/>
          <p:cNvSpPr/>
          <p:nvPr/>
        </p:nvSpPr>
        <p:spPr bwMode="auto">
          <a:xfrm>
            <a:off x="5410200" y="6281400"/>
            <a:ext cx="685800" cy="5004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p:txBody>
      </p:sp>
      <p:sp>
        <p:nvSpPr>
          <p:cNvPr id="11" name="矩形 10"/>
          <p:cNvSpPr/>
          <p:nvPr/>
        </p:nvSpPr>
        <p:spPr bwMode="auto">
          <a:xfrm>
            <a:off x="6400800" y="6281400"/>
            <a:ext cx="1600200" cy="5004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p:txBody>
      </p:sp>
      <p:sp>
        <p:nvSpPr>
          <p:cNvPr id="9" name="矩形 8"/>
          <p:cNvSpPr/>
          <p:nvPr/>
        </p:nvSpPr>
        <p:spPr bwMode="auto">
          <a:xfrm>
            <a:off x="8382000" y="6248400"/>
            <a:ext cx="609600" cy="5004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17"/>
                                        </p:tgtEl>
                                      </p:cBhvr>
                                    </p:animEffect>
                                    <p:set>
                                      <p:cBhvr>
                                        <p:cTn id="7" dur="1" fill="hold">
                                          <p:stCondLst>
                                            <p:cond delay="499"/>
                                          </p:stCondLst>
                                        </p:cTn>
                                        <p:tgtEl>
                                          <p:spTgt spid="17"/>
                                        </p:tgtEl>
                                        <p:attrNameLst>
                                          <p:attrName>style.visibility</p:attrName>
                                        </p:attrNameLst>
                                      </p:cBhvr>
                                      <p:to>
                                        <p:strVal val="hidden"/>
                                      </p:to>
                                    </p:se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1+#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1+#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0" grpId="0" animBg="1"/>
      <p:bldP spid="11" grpId="0" animBg="1"/>
      <p:bldP spid="9"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74</a:t>
            </a:fld>
            <a:endParaRPr lang="en-US" altLang="zh-CN" dirty="0"/>
          </a:p>
        </p:txBody>
      </p:sp>
      <p:sp>
        <p:nvSpPr>
          <p:cNvPr id="6" name="标题 5"/>
          <p:cNvSpPr>
            <a:spLocks noGrp="1"/>
          </p:cNvSpPr>
          <p:nvPr>
            <p:ph type="title"/>
          </p:nvPr>
        </p:nvSpPr>
        <p:spPr/>
        <p:txBody>
          <a:bodyPr/>
          <a:lstStyle/>
          <a:p>
            <a:r>
              <a:rPr lang="en-US" altLang="zh-CN" smtClean="0"/>
              <a:t>QQ</a:t>
            </a:r>
            <a:r>
              <a:rPr lang="zh-CN" altLang="en-US" smtClean="0"/>
              <a:t>登录界面</a:t>
            </a:r>
            <a:r>
              <a:rPr lang="en-US" altLang="zh-CN" smtClean="0">
                <a:latin typeface="Times New Roman" pitchFamily="18" charset="0"/>
                <a:cs typeface="Times New Roman" pitchFamily="18" charset="0"/>
              </a:rPr>
              <a:t>(cont.)</a:t>
            </a:r>
            <a:endParaRPr lang="zh-CN" altLang="en-US">
              <a:latin typeface="Times New Roman" pitchFamily="18" charset="0"/>
              <a:cs typeface="Times New Roman" pitchFamily="18" charset="0"/>
            </a:endParaRPr>
          </a:p>
        </p:txBody>
      </p:sp>
      <p:sp>
        <p:nvSpPr>
          <p:cNvPr id="5" name="TextBox 4"/>
          <p:cNvSpPr txBox="1"/>
          <p:nvPr/>
        </p:nvSpPr>
        <p:spPr>
          <a:xfrm>
            <a:off x="76200" y="1425476"/>
            <a:ext cx="8915400" cy="2308324"/>
          </a:xfrm>
          <a:prstGeom prst="rect">
            <a:avLst/>
          </a:prstGeom>
          <a:noFill/>
          <a:ln>
            <a:solidFill>
              <a:schemeClr val="tx1"/>
            </a:solidFill>
          </a:ln>
        </p:spPr>
        <p:txBody>
          <a:bodyPr wrap="square" rtlCol="0">
            <a:spAutoFit/>
          </a:bodyPr>
          <a:lstStyle/>
          <a:p>
            <a:pPr>
              <a:spcBef>
                <a:spcPts val="0"/>
              </a:spcBef>
              <a:buNone/>
            </a:pPr>
            <a:r>
              <a:rPr lang="en-US" altLang="zh-CN" b="1" smtClean="0">
                <a:latin typeface="Courier New" pitchFamily="49" charset="0"/>
                <a:cs typeface="Courier New" pitchFamily="49" charset="0"/>
              </a:rPr>
              <a:t>public void actionPerformed(ActionEvent e){</a:t>
            </a:r>
          </a:p>
          <a:p>
            <a:pPr>
              <a:spcBef>
                <a:spcPts val="0"/>
              </a:spcBef>
              <a:buNone/>
            </a:pPr>
            <a:r>
              <a:rPr lang="en-US" altLang="zh-CN" b="1" smtClean="0">
                <a:latin typeface="Courier New" pitchFamily="49" charset="0"/>
                <a:cs typeface="Courier New" pitchFamily="49" charset="0"/>
              </a:rPr>
              <a:t>        Object obj = e.getSource();</a:t>
            </a:r>
          </a:p>
          <a:p>
            <a:pPr>
              <a:spcBef>
                <a:spcPts val="0"/>
              </a:spcBef>
              <a:buNone/>
            </a:pPr>
            <a:r>
              <a:rPr lang="en-US" altLang="zh-CN" b="1" smtClean="0">
                <a:latin typeface="Courier New" pitchFamily="49" charset="0"/>
                <a:cs typeface="Courier New" pitchFamily="49" charset="0"/>
              </a:rPr>
              <a:t>        if(obj == (Object)m_loginButton)</a:t>
            </a:r>
          </a:p>
          <a:p>
            <a:pPr>
              <a:spcBef>
                <a:spcPts val="0"/>
              </a:spcBef>
              <a:buNone/>
            </a:pPr>
            <a:r>
              <a:rPr lang="en-US" altLang="zh-CN" b="1" smtClean="0">
                <a:latin typeface="Courier New" pitchFamily="49" charset="0"/>
                <a:cs typeface="Courier New" pitchFamily="49" charset="0"/>
              </a:rPr>
              <a:t>            JOptionPane.showMessageDialog(null, "login");</a:t>
            </a:r>
          </a:p>
          <a:p>
            <a:pPr>
              <a:spcBef>
                <a:spcPts val="0"/>
              </a:spcBef>
              <a:buNone/>
            </a:pPr>
            <a:r>
              <a:rPr lang="en-US" altLang="zh-CN" b="1" smtClean="0">
                <a:latin typeface="Courier New" pitchFamily="49" charset="0"/>
                <a:cs typeface="Courier New" pitchFamily="49" charset="0"/>
              </a:rPr>
              <a:t>        else </a:t>
            </a:r>
          </a:p>
          <a:p>
            <a:pPr>
              <a:spcBef>
                <a:spcPts val="0"/>
              </a:spcBef>
              <a:buNone/>
            </a:pPr>
            <a:r>
              <a:rPr lang="en-US" altLang="zh-CN" b="1" smtClean="0">
                <a:latin typeface="Courier New" pitchFamily="49" charset="0"/>
                <a:cs typeface="Courier New" pitchFamily="49" charset="0"/>
              </a:rPr>
              <a:t>           JOptionPane.showMessageDialog(null, </a:t>
            </a:r>
            <a:r>
              <a:rPr lang="en-US" altLang="zh-CN" sz="1600" b="1" smtClean="0">
                <a:latin typeface="Courier New" pitchFamily="49" charset="0"/>
                <a:cs typeface="Courier New" pitchFamily="49" charset="0"/>
              </a:rPr>
              <a:t>"button pressed"</a:t>
            </a:r>
            <a:r>
              <a:rPr lang="en-US" altLang="zh-CN" b="1" smtClean="0">
                <a:latin typeface="Courier New" pitchFamily="49" charset="0"/>
                <a:cs typeface="Courier New" pitchFamily="49" charset="0"/>
              </a:rPr>
              <a:t>);</a:t>
            </a:r>
          </a:p>
          <a:p>
            <a:pPr>
              <a:spcBef>
                <a:spcPts val="0"/>
              </a:spcBef>
              <a:buNone/>
            </a:pPr>
            <a:r>
              <a:rPr lang="en-US" altLang="zh-CN" b="1" smtClean="0">
                <a:latin typeface="Courier New" pitchFamily="49" charset="0"/>
                <a:cs typeface="Courier New" pitchFamily="49" charset="0"/>
              </a:rPr>
              <a:t>    }</a:t>
            </a:r>
          </a:p>
          <a:p>
            <a:pPr>
              <a:spcBef>
                <a:spcPts val="0"/>
              </a:spcBef>
              <a:buNone/>
            </a:pPr>
            <a:r>
              <a:rPr lang="en-US" altLang="zh-CN" b="1" smtClean="0">
                <a:latin typeface="Courier New" pitchFamily="49" charset="0"/>
                <a:cs typeface="Courier New" pitchFamily="49" charset="0"/>
              </a:rPr>
              <a:t>}</a:t>
            </a:r>
          </a:p>
        </p:txBody>
      </p:sp>
      <p:pic>
        <p:nvPicPr>
          <p:cNvPr id="7" name="图片 6" descr="无标题.jpg"/>
          <p:cNvPicPr>
            <a:picLocks noChangeAspect="1"/>
          </p:cNvPicPr>
          <p:nvPr/>
        </p:nvPicPr>
        <p:blipFill>
          <a:blip r:embed="rId2" cstate="print"/>
          <a:stretch>
            <a:fillRect/>
          </a:stretch>
        </p:blipFill>
        <p:spPr>
          <a:xfrm>
            <a:off x="5334000" y="3886200"/>
            <a:ext cx="3752850" cy="2895600"/>
          </a:xfrm>
          <a:prstGeom prst="rect">
            <a:avLst/>
          </a:prstGeom>
        </p:spPr>
      </p:pic>
      <p:sp>
        <p:nvSpPr>
          <p:cNvPr id="10" name="矩形 9"/>
          <p:cNvSpPr/>
          <p:nvPr/>
        </p:nvSpPr>
        <p:spPr bwMode="auto">
          <a:xfrm>
            <a:off x="5410200" y="6281400"/>
            <a:ext cx="685800" cy="5004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p:txBody>
      </p:sp>
      <p:sp>
        <p:nvSpPr>
          <p:cNvPr id="11" name="矩形 10"/>
          <p:cNvSpPr/>
          <p:nvPr/>
        </p:nvSpPr>
        <p:spPr bwMode="auto">
          <a:xfrm>
            <a:off x="6400800" y="6281400"/>
            <a:ext cx="1600200" cy="5004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p:txBody>
      </p:sp>
      <p:sp>
        <p:nvSpPr>
          <p:cNvPr id="9" name="矩形 8"/>
          <p:cNvSpPr/>
          <p:nvPr/>
        </p:nvSpPr>
        <p:spPr bwMode="auto">
          <a:xfrm>
            <a:off x="8382000" y="6248400"/>
            <a:ext cx="609600" cy="5004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p:txBody>
      </p:sp>
      <p:sp>
        <p:nvSpPr>
          <p:cNvPr id="12" name="矩形 11"/>
          <p:cNvSpPr/>
          <p:nvPr/>
        </p:nvSpPr>
        <p:spPr bwMode="auto">
          <a:xfrm>
            <a:off x="8001000" y="5334000"/>
            <a:ext cx="936000" cy="3240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p:txBody>
      </p:sp>
      <p:sp>
        <p:nvSpPr>
          <p:cNvPr id="13" name="矩形 12"/>
          <p:cNvSpPr/>
          <p:nvPr/>
        </p:nvSpPr>
        <p:spPr bwMode="auto">
          <a:xfrm>
            <a:off x="8015400" y="5695800"/>
            <a:ext cx="936000" cy="324000"/>
          </a:xfrm>
          <a:prstGeom prst="rect">
            <a:avLst/>
          </a:prstGeom>
          <a:solidFill>
            <a:srgbClr val="E8B6E7">
              <a:alpha val="64000"/>
            </a:srgbClr>
          </a:solid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75</a:t>
            </a:fld>
            <a:endParaRPr lang="en-US" altLang="zh-CN"/>
          </a:p>
        </p:txBody>
      </p:sp>
      <p:sp>
        <p:nvSpPr>
          <p:cNvPr id="7" name="Text Box 5"/>
          <p:cNvSpPr txBox="1">
            <a:spLocks noChangeArrowheads="1"/>
          </p:cNvSpPr>
          <p:nvPr/>
        </p:nvSpPr>
        <p:spPr bwMode="auto">
          <a:xfrm>
            <a:off x="533400" y="2691825"/>
            <a:ext cx="8275022" cy="584775"/>
          </a:xfrm>
          <a:prstGeom prst="rect">
            <a:avLst/>
          </a:prstGeom>
          <a:noFill/>
          <a:ln w="9525">
            <a:noFill/>
            <a:miter lim="800000"/>
            <a:headEnd/>
            <a:tailEnd/>
          </a:ln>
        </p:spPr>
        <p:txBody>
          <a:bodyPr wrap="none">
            <a:spAutoFit/>
          </a:bodyPr>
          <a:lstStyle/>
          <a:p>
            <a:pPr fontAlgn="ctr">
              <a:spcBef>
                <a:spcPct val="50000"/>
              </a:spcBef>
              <a:buNone/>
            </a:pPr>
            <a:r>
              <a:rPr kumimoji="1" lang="en-US" altLang="zh-CN" sz="3200" b="1" smtClean="0">
                <a:solidFill>
                  <a:srgbClr val="C00000"/>
                </a:solidFill>
                <a:latin typeface="Times New Roman" pitchFamily="18" charset="0"/>
                <a:ea typeface="宋体" charset="-122"/>
              </a:rPr>
              <a:t>http://docs.oracle.com/javase/tutorial/uiswing/</a:t>
            </a:r>
            <a:endParaRPr kumimoji="1" lang="en-US" altLang="zh-CN" sz="3200" b="1">
              <a:solidFill>
                <a:srgbClr val="C00000"/>
              </a:solidFill>
              <a:latin typeface="Times New Roman" pitchFamily="18" charset="0"/>
              <a:ea typeface="宋体" charset="-122"/>
            </a:endParaRPr>
          </a:p>
        </p:txBody>
      </p:sp>
      <p:sp>
        <p:nvSpPr>
          <p:cNvPr id="5" name="标题 5"/>
          <p:cNvSpPr>
            <a:spLocks noGrp="1"/>
          </p:cNvSpPr>
          <p:nvPr>
            <p:ph type="title"/>
          </p:nvPr>
        </p:nvSpPr>
        <p:spPr>
          <a:xfrm>
            <a:off x="152400" y="228600"/>
            <a:ext cx="8839200" cy="685800"/>
          </a:xfrm>
        </p:spPr>
        <p:txBody>
          <a:bodyPr/>
          <a:lstStyle/>
          <a:p>
            <a:r>
              <a:rPr lang="zh-CN" altLang="en-US" smtClean="0">
                <a:latin typeface="Times New Roman" pitchFamily="18" charset="0"/>
                <a:cs typeface="Times New Roman" pitchFamily="18" charset="0"/>
              </a:rPr>
              <a:t>参考文档</a:t>
            </a:r>
            <a:endParaRPr lang="zh-CN" altLang="en-US">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矩形 377"/>
          <p:cNvSpPr/>
          <p:nvPr/>
        </p:nvSpPr>
        <p:spPr bwMode="auto">
          <a:xfrm>
            <a:off x="876812" y="2494813"/>
            <a:ext cx="5083200" cy="3150000"/>
          </a:xfrm>
          <a:prstGeom prst="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p:txBody>
      </p:sp>
      <p:sp>
        <p:nvSpPr>
          <p:cNvPr id="2" name="标题 1"/>
          <p:cNvSpPr>
            <a:spLocks noGrp="1"/>
          </p:cNvSpPr>
          <p:nvPr>
            <p:ph type="title"/>
          </p:nvPr>
        </p:nvSpPr>
        <p:spPr/>
        <p:txBody>
          <a:bodyPr/>
          <a:lstStyle/>
          <a:p>
            <a:r>
              <a:rPr lang="en-US" altLang="zh-CN" smtClean="0">
                <a:latin typeface="Times New Roman" panose="02020603050405020304" pitchFamily="18" charset="0"/>
                <a:cs typeface="Times New Roman" panose="02020603050405020304" pitchFamily="18" charset="0"/>
              </a:rPr>
              <a:t>1</a:t>
            </a:r>
            <a:r>
              <a:rPr lang="zh-CN" altLang="en-US" smtClean="0">
                <a:latin typeface="Times New Roman" panose="02020603050405020304" pitchFamily="18" charset="0"/>
                <a:cs typeface="Times New Roman" panose="02020603050405020304" pitchFamily="18" charset="0"/>
              </a:rPr>
              <a:t>、绘图环境</a:t>
            </a:r>
            <a:endParaRPr lang="zh-CN" altLang="en-US">
              <a:latin typeface="Times New Roman" panose="02020603050405020304" pitchFamily="18" charset="0"/>
              <a:cs typeface="Times New Roman" panose="02020603050405020304"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8</a:t>
            </a:fld>
            <a:endParaRPr lang="en-US" altLang="zh-CN"/>
          </a:p>
        </p:txBody>
      </p:sp>
      <p:sp>
        <p:nvSpPr>
          <p:cNvPr id="377" name="TextBox 376"/>
          <p:cNvSpPr txBox="1"/>
          <p:nvPr/>
        </p:nvSpPr>
        <p:spPr>
          <a:xfrm>
            <a:off x="893167" y="2467213"/>
            <a:ext cx="5186035" cy="3323987"/>
          </a:xfrm>
          <a:prstGeom prst="rect">
            <a:avLst/>
          </a:prstGeom>
          <a:noFill/>
        </p:spPr>
        <p:txBody>
          <a:bodyPr wrap="none" rtlCol="0">
            <a:spAutoFit/>
          </a:bodyPr>
          <a:lstStyle/>
          <a:p>
            <a:pPr>
              <a:lnSpc>
                <a:spcPts val="1200"/>
              </a:lnSpc>
              <a:spcBef>
                <a:spcPts val="0"/>
              </a:spcBef>
              <a:buNone/>
            </a:pPr>
            <a:r>
              <a:rPr lang="en-US" altLang="zh-CN" sz="2000" b="1" smtClean="0">
                <a:solidFill>
                  <a:schemeClr val="bg1"/>
                </a:solidFill>
                <a:latin typeface="Times New Roman" panose="02020603050405020304" pitchFamily="18" charset="0"/>
                <a:cs typeface="Times New Roman" panose="02020603050405020304" pitchFamily="18" charset="0"/>
              </a:rPr>
              <a:t>. . . . . . . . . . . . . . . .</a:t>
            </a:r>
            <a:r>
              <a:rPr lang="en-US" altLang="zh-CN" sz="2000" b="1">
                <a:solidFill>
                  <a:schemeClr val="bg1"/>
                </a:solidFill>
                <a:latin typeface="Times New Roman" panose="02020603050405020304" pitchFamily="18" charset="0"/>
                <a:cs typeface="Times New Roman" panose="02020603050405020304" pitchFamily="18" charset="0"/>
              </a:rPr>
              <a:t> . . . </a:t>
            </a:r>
            <a:r>
              <a:rPr lang="en-US" altLang="zh-CN" sz="2000" b="1" smtClean="0">
                <a:solidFill>
                  <a:schemeClr val="bg1"/>
                </a:solidFill>
                <a:latin typeface="Times New Roman" panose="02020603050405020304" pitchFamily="18" charset="0"/>
                <a:cs typeface="Times New Roman" panose="02020603050405020304" pitchFamily="18" charset="0"/>
              </a:rPr>
              <a:t>. </a:t>
            </a:r>
            <a:r>
              <a:rPr lang="en-US" altLang="zh-CN" sz="2000" b="1">
                <a:solidFill>
                  <a:schemeClr val="bg1"/>
                </a:solidFill>
                <a:latin typeface="Times New Roman" panose="02020603050405020304" pitchFamily="18" charset="0"/>
                <a:cs typeface="Times New Roman" panose="02020603050405020304" pitchFamily="18" charset="0"/>
              </a:rPr>
              <a:t>. . . . . . . . . . . . . . . . . . . </a:t>
            </a:r>
          </a:p>
          <a:p>
            <a:pPr>
              <a:lnSpc>
                <a:spcPts val="1200"/>
              </a:lnSpc>
              <a:spcBef>
                <a:spcPts val="0"/>
              </a:spcBef>
              <a:buNone/>
            </a:pPr>
            <a:r>
              <a:rPr lang="en-US" altLang="zh-CN" sz="2000" b="1">
                <a:solidFill>
                  <a:schemeClr val="bg1"/>
                </a:solidFill>
                <a:latin typeface="Times New Roman" panose="02020603050405020304" pitchFamily="18" charset="0"/>
                <a:cs typeface="Times New Roman" panose="02020603050405020304" pitchFamily="18" charset="0"/>
              </a:rPr>
              <a:t>. . . . . . . . . . . . . . . . . . . . . . . . . . . . . . . . . . . . . . .</a:t>
            </a:r>
          </a:p>
          <a:p>
            <a:pPr>
              <a:lnSpc>
                <a:spcPts val="1200"/>
              </a:lnSpc>
              <a:spcBef>
                <a:spcPts val="0"/>
              </a:spcBef>
              <a:buNone/>
            </a:pPr>
            <a:r>
              <a:rPr lang="en-US" altLang="zh-CN" sz="2000" b="1">
                <a:solidFill>
                  <a:schemeClr val="bg1"/>
                </a:solidFill>
                <a:latin typeface="Times New Roman" panose="02020603050405020304" pitchFamily="18" charset="0"/>
                <a:cs typeface="Times New Roman" panose="02020603050405020304" pitchFamily="18" charset="0"/>
              </a:rPr>
              <a:t>. . . . . . . . . . . . . . . . . . . . . . . . . . . . . . . . . . . . . . </a:t>
            </a:r>
            <a:r>
              <a:rPr lang="en-US" altLang="zh-CN" sz="2000" b="1" smtClean="0">
                <a:solidFill>
                  <a:schemeClr val="bg1"/>
                </a:solidFill>
                <a:latin typeface="Times New Roman" panose="02020603050405020304" pitchFamily="18" charset="0"/>
                <a:cs typeface="Times New Roman" panose="02020603050405020304" pitchFamily="18" charset="0"/>
              </a:rPr>
              <a:t>.</a:t>
            </a:r>
          </a:p>
          <a:p>
            <a:pPr>
              <a:lnSpc>
                <a:spcPts val="1200"/>
              </a:lnSpc>
              <a:spcBef>
                <a:spcPts val="0"/>
              </a:spcBef>
              <a:buNone/>
            </a:pPr>
            <a:r>
              <a:rPr lang="en-US" altLang="zh-CN" sz="2000" b="1">
                <a:solidFill>
                  <a:schemeClr val="bg1"/>
                </a:solidFill>
                <a:latin typeface="Times New Roman" panose="02020603050405020304" pitchFamily="18" charset="0"/>
                <a:cs typeface="Times New Roman" panose="02020603050405020304" pitchFamily="18" charset="0"/>
              </a:rPr>
              <a:t>. . . . . . . . . . . . . . . . . . . . . . . . . . . . . . . . . . . . . . </a:t>
            </a:r>
            <a:r>
              <a:rPr lang="en-US" altLang="zh-CN" sz="2000" b="1" smtClean="0">
                <a:solidFill>
                  <a:schemeClr val="bg1"/>
                </a:solidFill>
                <a:latin typeface="Times New Roman" panose="02020603050405020304" pitchFamily="18" charset="0"/>
                <a:cs typeface="Times New Roman" panose="02020603050405020304" pitchFamily="18" charset="0"/>
              </a:rPr>
              <a:t>.</a:t>
            </a:r>
          </a:p>
          <a:p>
            <a:pPr>
              <a:lnSpc>
                <a:spcPts val="1200"/>
              </a:lnSpc>
              <a:spcBef>
                <a:spcPts val="0"/>
              </a:spcBef>
              <a:buNone/>
            </a:pPr>
            <a:r>
              <a:rPr lang="en-US" altLang="zh-CN" sz="2000" b="1">
                <a:solidFill>
                  <a:schemeClr val="bg1"/>
                </a:solidFill>
                <a:latin typeface="Times New Roman" panose="02020603050405020304" pitchFamily="18" charset="0"/>
                <a:cs typeface="Times New Roman" panose="02020603050405020304" pitchFamily="18" charset="0"/>
              </a:rPr>
              <a:t>. . . . . . . . . . . . . . . . . . . . . . . . . . . . . . . . . . . . . . </a:t>
            </a:r>
            <a:r>
              <a:rPr lang="en-US" altLang="zh-CN" sz="2000" b="1" smtClean="0">
                <a:solidFill>
                  <a:schemeClr val="bg1"/>
                </a:solidFill>
                <a:latin typeface="Times New Roman" panose="02020603050405020304" pitchFamily="18" charset="0"/>
                <a:cs typeface="Times New Roman" panose="02020603050405020304" pitchFamily="18" charset="0"/>
              </a:rPr>
              <a:t>.</a:t>
            </a:r>
          </a:p>
          <a:p>
            <a:pPr>
              <a:lnSpc>
                <a:spcPts val="1200"/>
              </a:lnSpc>
              <a:spcBef>
                <a:spcPts val="0"/>
              </a:spcBef>
              <a:buNone/>
            </a:pPr>
            <a:r>
              <a:rPr lang="en-US" altLang="zh-CN" sz="2000" b="1">
                <a:solidFill>
                  <a:schemeClr val="bg1"/>
                </a:solidFill>
                <a:latin typeface="Times New Roman" panose="02020603050405020304" pitchFamily="18" charset="0"/>
                <a:cs typeface="Times New Roman" panose="02020603050405020304" pitchFamily="18" charset="0"/>
              </a:rPr>
              <a:t>. . . . . . . . . . . . . . . . . . . . . . . . . . . . . . . . . . . . . . </a:t>
            </a:r>
            <a:r>
              <a:rPr lang="en-US" altLang="zh-CN" sz="2000" b="1" smtClean="0">
                <a:solidFill>
                  <a:schemeClr val="bg1"/>
                </a:solidFill>
                <a:latin typeface="Times New Roman" panose="02020603050405020304" pitchFamily="18" charset="0"/>
                <a:cs typeface="Times New Roman" panose="02020603050405020304" pitchFamily="18" charset="0"/>
              </a:rPr>
              <a:t>.</a:t>
            </a:r>
          </a:p>
          <a:p>
            <a:pPr>
              <a:lnSpc>
                <a:spcPts val="1200"/>
              </a:lnSpc>
              <a:spcBef>
                <a:spcPts val="0"/>
              </a:spcBef>
              <a:buNone/>
            </a:pPr>
            <a:r>
              <a:rPr lang="en-US" altLang="zh-CN" sz="2000" b="1">
                <a:solidFill>
                  <a:schemeClr val="bg1"/>
                </a:solidFill>
                <a:latin typeface="Times New Roman" panose="02020603050405020304" pitchFamily="18" charset="0"/>
                <a:cs typeface="Times New Roman" panose="02020603050405020304" pitchFamily="18" charset="0"/>
              </a:rPr>
              <a:t>. . . . . . . . . . . . . . . . . . . . . . . . . . . . . . . . . . . . . . </a:t>
            </a:r>
            <a:r>
              <a:rPr lang="en-US" altLang="zh-CN" sz="2000" b="1" smtClean="0">
                <a:solidFill>
                  <a:schemeClr val="bg1"/>
                </a:solidFill>
                <a:latin typeface="Times New Roman" panose="02020603050405020304" pitchFamily="18" charset="0"/>
                <a:cs typeface="Times New Roman" panose="02020603050405020304" pitchFamily="18" charset="0"/>
              </a:rPr>
              <a:t>.</a:t>
            </a:r>
          </a:p>
          <a:p>
            <a:pPr>
              <a:lnSpc>
                <a:spcPts val="1200"/>
              </a:lnSpc>
              <a:spcBef>
                <a:spcPts val="0"/>
              </a:spcBef>
              <a:buNone/>
            </a:pPr>
            <a:r>
              <a:rPr lang="en-US" altLang="zh-CN" sz="2000" b="1">
                <a:solidFill>
                  <a:schemeClr val="bg1"/>
                </a:solidFill>
                <a:latin typeface="Times New Roman" panose="02020603050405020304" pitchFamily="18" charset="0"/>
                <a:cs typeface="Times New Roman" panose="02020603050405020304" pitchFamily="18" charset="0"/>
              </a:rPr>
              <a:t>. . . . . . . . . . . . . . . . . . . . . . . . . . . . . . . . . . . . . . </a:t>
            </a:r>
            <a:r>
              <a:rPr lang="en-US" altLang="zh-CN" sz="2000" b="1" smtClean="0">
                <a:solidFill>
                  <a:schemeClr val="bg1"/>
                </a:solidFill>
                <a:latin typeface="Times New Roman" panose="02020603050405020304" pitchFamily="18" charset="0"/>
                <a:cs typeface="Times New Roman" panose="02020603050405020304" pitchFamily="18" charset="0"/>
              </a:rPr>
              <a:t>.</a:t>
            </a:r>
          </a:p>
          <a:p>
            <a:pPr>
              <a:lnSpc>
                <a:spcPts val="1200"/>
              </a:lnSpc>
              <a:spcBef>
                <a:spcPts val="0"/>
              </a:spcBef>
              <a:buNone/>
            </a:pPr>
            <a:r>
              <a:rPr lang="en-US" altLang="zh-CN" sz="2000" b="1">
                <a:solidFill>
                  <a:schemeClr val="bg1"/>
                </a:solidFill>
                <a:latin typeface="Times New Roman" panose="02020603050405020304" pitchFamily="18" charset="0"/>
                <a:cs typeface="Times New Roman" panose="02020603050405020304" pitchFamily="18" charset="0"/>
              </a:rPr>
              <a:t>. . . . . . . . . . . . . . . . . . . . . . . . . . . . . . . . . . . . . . </a:t>
            </a:r>
            <a:r>
              <a:rPr lang="en-US" altLang="zh-CN" sz="2000" b="1" smtClean="0">
                <a:solidFill>
                  <a:schemeClr val="bg1"/>
                </a:solidFill>
                <a:latin typeface="Times New Roman" panose="02020603050405020304" pitchFamily="18" charset="0"/>
                <a:cs typeface="Times New Roman" panose="02020603050405020304" pitchFamily="18" charset="0"/>
              </a:rPr>
              <a:t>.</a:t>
            </a:r>
          </a:p>
          <a:p>
            <a:pPr>
              <a:lnSpc>
                <a:spcPts val="1200"/>
              </a:lnSpc>
              <a:spcBef>
                <a:spcPts val="0"/>
              </a:spcBef>
              <a:buNone/>
            </a:pPr>
            <a:r>
              <a:rPr lang="en-US" altLang="zh-CN" sz="2000" b="1">
                <a:solidFill>
                  <a:schemeClr val="bg1"/>
                </a:solidFill>
                <a:latin typeface="Times New Roman" panose="02020603050405020304" pitchFamily="18" charset="0"/>
                <a:cs typeface="Times New Roman" panose="02020603050405020304" pitchFamily="18" charset="0"/>
              </a:rPr>
              <a:t>. . . . . . . . . . . . . . . . . . . . . . . . . . . . . . . . . . . . . . </a:t>
            </a:r>
            <a:r>
              <a:rPr lang="en-US" altLang="zh-CN" sz="2000" b="1" smtClean="0">
                <a:solidFill>
                  <a:schemeClr val="bg1"/>
                </a:solidFill>
                <a:latin typeface="Times New Roman" panose="02020603050405020304" pitchFamily="18" charset="0"/>
                <a:cs typeface="Times New Roman" panose="02020603050405020304" pitchFamily="18" charset="0"/>
              </a:rPr>
              <a:t>.</a:t>
            </a:r>
          </a:p>
          <a:p>
            <a:pPr>
              <a:lnSpc>
                <a:spcPts val="1200"/>
              </a:lnSpc>
              <a:spcBef>
                <a:spcPts val="0"/>
              </a:spcBef>
              <a:buNone/>
            </a:pPr>
            <a:r>
              <a:rPr lang="en-US" altLang="zh-CN" sz="2000" b="1">
                <a:solidFill>
                  <a:schemeClr val="bg1"/>
                </a:solidFill>
                <a:latin typeface="Times New Roman" panose="02020603050405020304" pitchFamily="18" charset="0"/>
                <a:cs typeface="Times New Roman" panose="02020603050405020304" pitchFamily="18" charset="0"/>
              </a:rPr>
              <a:t>. . . . . . . . . . . . . . . . . . . . . . . . . . . . . . . . . . . . . . </a:t>
            </a:r>
            <a:r>
              <a:rPr lang="en-US" altLang="zh-CN" sz="2000" b="1" smtClean="0">
                <a:solidFill>
                  <a:schemeClr val="bg1"/>
                </a:solidFill>
                <a:latin typeface="Times New Roman" panose="02020603050405020304" pitchFamily="18" charset="0"/>
                <a:cs typeface="Times New Roman" panose="02020603050405020304" pitchFamily="18" charset="0"/>
              </a:rPr>
              <a:t>.</a:t>
            </a:r>
          </a:p>
          <a:p>
            <a:pPr>
              <a:lnSpc>
                <a:spcPts val="1200"/>
              </a:lnSpc>
              <a:spcBef>
                <a:spcPts val="0"/>
              </a:spcBef>
              <a:buNone/>
            </a:pPr>
            <a:r>
              <a:rPr lang="en-US" altLang="zh-CN" sz="2000" b="1">
                <a:solidFill>
                  <a:schemeClr val="bg1"/>
                </a:solidFill>
                <a:latin typeface="Times New Roman" panose="02020603050405020304" pitchFamily="18" charset="0"/>
                <a:cs typeface="Times New Roman" panose="02020603050405020304" pitchFamily="18" charset="0"/>
              </a:rPr>
              <a:t>. . . . . . . . . . . . . . . . . . . . . . . . . . . . . . . . . . . . . . </a:t>
            </a:r>
            <a:r>
              <a:rPr lang="en-US" altLang="zh-CN" sz="2000" b="1" smtClean="0">
                <a:solidFill>
                  <a:schemeClr val="bg1"/>
                </a:solidFill>
                <a:latin typeface="Times New Roman" panose="02020603050405020304" pitchFamily="18" charset="0"/>
                <a:cs typeface="Times New Roman" panose="02020603050405020304" pitchFamily="18" charset="0"/>
              </a:rPr>
              <a:t>.</a:t>
            </a:r>
          </a:p>
          <a:p>
            <a:pPr>
              <a:lnSpc>
                <a:spcPts val="1200"/>
              </a:lnSpc>
              <a:spcBef>
                <a:spcPts val="0"/>
              </a:spcBef>
              <a:buNone/>
            </a:pPr>
            <a:r>
              <a:rPr lang="en-US" altLang="zh-CN" sz="2000" b="1">
                <a:solidFill>
                  <a:schemeClr val="bg1"/>
                </a:solidFill>
                <a:latin typeface="Times New Roman" panose="02020603050405020304" pitchFamily="18" charset="0"/>
                <a:cs typeface="Times New Roman" panose="02020603050405020304" pitchFamily="18" charset="0"/>
              </a:rPr>
              <a:t>. . . . . . . . . . . . . . . . . . . . . . . . . . . . . . . . . . . . . . </a:t>
            </a:r>
            <a:r>
              <a:rPr lang="en-US" altLang="zh-CN" sz="2000" b="1" smtClean="0">
                <a:solidFill>
                  <a:schemeClr val="bg1"/>
                </a:solidFill>
                <a:latin typeface="Times New Roman" panose="02020603050405020304" pitchFamily="18" charset="0"/>
                <a:cs typeface="Times New Roman" panose="02020603050405020304" pitchFamily="18" charset="0"/>
              </a:rPr>
              <a:t>.</a:t>
            </a:r>
          </a:p>
          <a:p>
            <a:pPr>
              <a:lnSpc>
                <a:spcPts val="1200"/>
              </a:lnSpc>
              <a:spcBef>
                <a:spcPts val="0"/>
              </a:spcBef>
              <a:buNone/>
            </a:pPr>
            <a:r>
              <a:rPr lang="en-US" altLang="zh-CN" sz="2000" b="1">
                <a:solidFill>
                  <a:schemeClr val="bg1"/>
                </a:solidFill>
                <a:latin typeface="Times New Roman" panose="02020603050405020304" pitchFamily="18" charset="0"/>
                <a:cs typeface="Times New Roman" panose="02020603050405020304" pitchFamily="18" charset="0"/>
              </a:rPr>
              <a:t>. . . . . . . . . . . . . . . . . . . . . . . . . . . . . . . . . . . . . . </a:t>
            </a:r>
            <a:r>
              <a:rPr lang="en-US" altLang="zh-CN" sz="2000" b="1" smtClean="0">
                <a:solidFill>
                  <a:schemeClr val="bg1"/>
                </a:solidFill>
                <a:latin typeface="Times New Roman" panose="02020603050405020304" pitchFamily="18" charset="0"/>
                <a:cs typeface="Times New Roman" panose="02020603050405020304" pitchFamily="18" charset="0"/>
              </a:rPr>
              <a:t>.</a:t>
            </a:r>
          </a:p>
          <a:p>
            <a:pPr>
              <a:lnSpc>
                <a:spcPts val="1200"/>
              </a:lnSpc>
              <a:spcBef>
                <a:spcPts val="0"/>
              </a:spcBef>
              <a:buNone/>
            </a:pPr>
            <a:r>
              <a:rPr lang="en-US" altLang="zh-CN" sz="2000" b="1">
                <a:solidFill>
                  <a:schemeClr val="bg1"/>
                </a:solidFill>
                <a:latin typeface="Times New Roman" panose="02020603050405020304" pitchFamily="18" charset="0"/>
                <a:cs typeface="Times New Roman" panose="02020603050405020304" pitchFamily="18" charset="0"/>
              </a:rPr>
              <a:t>. . . . . . . . . . . . . . . . . . . . . . . . . . . . . . . . . . . . . . </a:t>
            </a:r>
            <a:r>
              <a:rPr lang="en-US" altLang="zh-CN" sz="2000" b="1" smtClean="0">
                <a:solidFill>
                  <a:schemeClr val="bg1"/>
                </a:solidFill>
                <a:latin typeface="Times New Roman" panose="02020603050405020304" pitchFamily="18" charset="0"/>
                <a:cs typeface="Times New Roman" panose="02020603050405020304" pitchFamily="18" charset="0"/>
              </a:rPr>
              <a:t>.</a:t>
            </a:r>
          </a:p>
          <a:p>
            <a:pPr>
              <a:lnSpc>
                <a:spcPts val="1200"/>
              </a:lnSpc>
              <a:spcBef>
                <a:spcPts val="0"/>
              </a:spcBef>
              <a:buNone/>
            </a:pPr>
            <a:r>
              <a:rPr lang="en-US" altLang="zh-CN" sz="2000" b="1">
                <a:solidFill>
                  <a:schemeClr val="bg1"/>
                </a:solidFill>
                <a:latin typeface="Times New Roman" panose="02020603050405020304" pitchFamily="18" charset="0"/>
                <a:cs typeface="Times New Roman" panose="02020603050405020304" pitchFamily="18" charset="0"/>
              </a:rPr>
              <a:t>. . . . . . . . . . . . . . . . . . . . . . . . . . . . . . . . . . . . . . </a:t>
            </a:r>
            <a:r>
              <a:rPr lang="en-US" altLang="zh-CN" sz="2000" b="1" smtClean="0">
                <a:solidFill>
                  <a:schemeClr val="bg1"/>
                </a:solidFill>
                <a:latin typeface="Times New Roman" panose="02020603050405020304" pitchFamily="18" charset="0"/>
                <a:cs typeface="Times New Roman" panose="02020603050405020304" pitchFamily="18" charset="0"/>
              </a:rPr>
              <a:t>.</a:t>
            </a:r>
          </a:p>
          <a:p>
            <a:pPr>
              <a:lnSpc>
                <a:spcPts val="1200"/>
              </a:lnSpc>
              <a:spcBef>
                <a:spcPts val="0"/>
              </a:spcBef>
              <a:buNone/>
            </a:pPr>
            <a:r>
              <a:rPr lang="en-US" altLang="zh-CN" sz="2000" b="1">
                <a:solidFill>
                  <a:schemeClr val="bg1"/>
                </a:solidFill>
                <a:latin typeface="Times New Roman" panose="02020603050405020304" pitchFamily="18" charset="0"/>
                <a:cs typeface="Times New Roman" panose="02020603050405020304" pitchFamily="18" charset="0"/>
              </a:rPr>
              <a:t>. . . . . . . . . . . . . . . . . . . . . . . . . . . . . . . . . . . . . . </a:t>
            </a:r>
            <a:r>
              <a:rPr lang="en-US" altLang="zh-CN" sz="2000" b="1" smtClean="0">
                <a:solidFill>
                  <a:schemeClr val="bg1"/>
                </a:solidFill>
                <a:latin typeface="Times New Roman" panose="02020603050405020304" pitchFamily="18" charset="0"/>
                <a:cs typeface="Times New Roman" panose="02020603050405020304" pitchFamily="18" charset="0"/>
              </a:rPr>
              <a:t>.</a:t>
            </a:r>
          </a:p>
          <a:p>
            <a:pPr>
              <a:lnSpc>
                <a:spcPts val="1200"/>
              </a:lnSpc>
              <a:spcBef>
                <a:spcPts val="0"/>
              </a:spcBef>
              <a:buNone/>
            </a:pPr>
            <a:r>
              <a:rPr lang="en-US" altLang="zh-CN" sz="2000" b="1">
                <a:solidFill>
                  <a:schemeClr val="bg1"/>
                </a:solidFill>
                <a:latin typeface="Times New Roman" panose="02020603050405020304" pitchFamily="18" charset="0"/>
                <a:cs typeface="Times New Roman" panose="02020603050405020304" pitchFamily="18" charset="0"/>
              </a:rPr>
              <a:t>. . . . . . . . . . . . . . . . . . . . . . . . . . . . . . . . . . . . . . </a:t>
            </a:r>
            <a:r>
              <a:rPr lang="en-US" altLang="zh-CN" sz="2000" b="1" smtClean="0">
                <a:solidFill>
                  <a:schemeClr val="bg1"/>
                </a:solidFill>
                <a:latin typeface="Times New Roman" panose="02020603050405020304" pitchFamily="18" charset="0"/>
                <a:cs typeface="Times New Roman" panose="02020603050405020304" pitchFamily="18" charset="0"/>
              </a:rPr>
              <a:t>.</a:t>
            </a:r>
          </a:p>
          <a:p>
            <a:pPr>
              <a:lnSpc>
                <a:spcPts val="1200"/>
              </a:lnSpc>
              <a:spcBef>
                <a:spcPts val="0"/>
              </a:spcBef>
              <a:buNone/>
            </a:pPr>
            <a:r>
              <a:rPr lang="en-US" altLang="zh-CN" sz="2000" b="1">
                <a:solidFill>
                  <a:schemeClr val="bg1"/>
                </a:solidFill>
                <a:latin typeface="Times New Roman" panose="02020603050405020304" pitchFamily="18" charset="0"/>
                <a:cs typeface="Times New Roman" panose="02020603050405020304" pitchFamily="18" charset="0"/>
              </a:rPr>
              <a:t>. . . . . . . . . . . . . . . . . . . . . . . . . . . . . . . . . . . . . . </a:t>
            </a:r>
            <a:r>
              <a:rPr lang="en-US" altLang="zh-CN" sz="2000" b="1" smtClean="0">
                <a:solidFill>
                  <a:schemeClr val="bg1"/>
                </a:solidFill>
                <a:latin typeface="Times New Roman" panose="02020603050405020304" pitchFamily="18" charset="0"/>
                <a:cs typeface="Times New Roman" panose="02020603050405020304" pitchFamily="18" charset="0"/>
              </a:rPr>
              <a:t>.</a:t>
            </a:r>
          </a:p>
          <a:p>
            <a:pPr>
              <a:lnSpc>
                <a:spcPts val="1200"/>
              </a:lnSpc>
              <a:spcBef>
                <a:spcPts val="0"/>
              </a:spcBef>
              <a:buNone/>
            </a:pPr>
            <a:r>
              <a:rPr lang="en-US" altLang="zh-CN" sz="2000" b="1">
                <a:solidFill>
                  <a:schemeClr val="bg1"/>
                </a:solidFill>
                <a:latin typeface="Times New Roman" panose="02020603050405020304" pitchFamily="18" charset="0"/>
                <a:cs typeface="Times New Roman" panose="02020603050405020304" pitchFamily="18" charset="0"/>
              </a:rPr>
              <a:t>. . . . . . . . . . . . . . . . . . . . . . . . . . . . . . . . . . . . . . .</a:t>
            </a:r>
          </a:p>
          <a:p>
            <a:pPr>
              <a:lnSpc>
                <a:spcPts val="1200"/>
              </a:lnSpc>
              <a:spcBef>
                <a:spcPts val="0"/>
              </a:spcBef>
              <a:buNone/>
            </a:pPr>
            <a:endParaRPr lang="zh-CN" altLang="en-US" sz="2000" b="1">
              <a:solidFill>
                <a:schemeClr val="bg1"/>
              </a:solidFill>
              <a:latin typeface="Times New Roman" panose="02020603050405020304" pitchFamily="18" charset="0"/>
              <a:cs typeface="Times New Roman" panose="02020603050405020304" pitchFamily="18" charset="0"/>
            </a:endParaRPr>
          </a:p>
        </p:txBody>
      </p:sp>
      <p:cxnSp>
        <p:nvCxnSpPr>
          <p:cNvPr id="380" name="直接箭头连接符 379"/>
          <p:cNvCxnSpPr/>
          <p:nvPr/>
        </p:nvCxnSpPr>
        <p:spPr bwMode="auto">
          <a:xfrm flipH="1">
            <a:off x="1050002" y="1828800"/>
            <a:ext cx="381000" cy="685800"/>
          </a:xfrm>
          <a:prstGeom prst="straightConnector1">
            <a:avLst/>
          </a:prstGeom>
          <a:noFill/>
          <a:ln w="28575" cap="flat" cmpd="sng" algn="ctr">
            <a:solidFill>
              <a:srgbClr val="00B0F0"/>
            </a:solidFill>
            <a:prstDash val="solid"/>
            <a:round/>
            <a:headEnd type="none" w="med" len="med"/>
            <a:tailEnd type="arrow"/>
          </a:ln>
          <a:effectLst/>
        </p:spPr>
      </p:cxnSp>
      <p:sp>
        <p:nvSpPr>
          <p:cNvPr id="381" name="TextBox 380"/>
          <p:cNvSpPr txBox="1"/>
          <p:nvPr/>
        </p:nvSpPr>
        <p:spPr>
          <a:xfrm>
            <a:off x="1354802" y="1524000"/>
            <a:ext cx="2089033" cy="461665"/>
          </a:xfrm>
          <a:prstGeom prst="rect">
            <a:avLst/>
          </a:prstGeom>
          <a:noFill/>
        </p:spPr>
        <p:txBody>
          <a:bodyPr wrap="none" rtlCol="0">
            <a:spAutoFit/>
          </a:bodyPr>
          <a:lstStyle/>
          <a:p>
            <a:pPr>
              <a:buNone/>
            </a:pPr>
            <a:r>
              <a:rPr lang="zh-CN" altLang="en-US" sz="2400" b="1">
                <a:latin typeface="Times New Roman" panose="02020603050405020304" pitchFamily="18" charset="0"/>
                <a:ea typeface="宋体" panose="02010600030101010101" pitchFamily="2" charset="-122"/>
                <a:cs typeface="Times New Roman" panose="02020603050405020304" pitchFamily="18" charset="0"/>
              </a:rPr>
              <a:t>像素</a:t>
            </a:r>
            <a:r>
              <a:rPr lang="zh-CN" altLang="en-US" sz="2400" b="1" smtClean="0">
                <a:latin typeface="Times New Roman" panose="02020603050405020304" pitchFamily="18" charset="0"/>
                <a:ea typeface="宋体" panose="02010600030101010101" pitchFamily="2" charset="-122"/>
                <a:cs typeface="Times New Roman" panose="02020603050405020304" pitchFamily="18" charset="0"/>
              </a:rPr>
              <a:t>坐标</a:t>
            </a:r>
            <a:r>
              <a:rPr lang="en-US" altLang="zh-CN" sz="2400" b="1" smtClean="0">
                <a:latin typeface="Times New Roman" panose="02020603050405020304" pitchFamily="18" charset="0"/>
                <a:ea typeface="宋体" panose="02010600030101010101" pitchFamily="2" charset="-122"/>
                <a:cs typeface="Times New Roman" panose="02020603050405020304" pitchFamily="18" charset="0"/>
              </a:rPr>
              <a:t>(0, 0)</a:t>
            </a:r>
            <a:endParaRPr lang="zh-CN" altLang="en-US" sz="2400" b="1">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383" name="直接箭头连接符 382"/>
          <p:cNvCxnSpPr/>
          <p:nvPr/>
        </p:nvCxnSpPr>
        <p:spPr bwMode="auto">
          <a:xfrm>
            <a:off x="745202" y="2362200"/>
            <a:ext cx="5176800" cy="0"/>
          </a:xfrm>
          <a:prstGeom prst="straightConnector1">
            <a:avLst/>
          </a:prstGeom>
          <a:noFill/>
          <a:ln w="22225" cap="flat" cmpd="sng" algn="ctr">
            <a:solidFill>
              <a:srgbClr val="990000"/>
            </a:solidFill>
            <a:prstDash val="solid"/>
            <a:round/>
            <a:headEnd type="none" w="med" len="med"/>
            <a:tailEnd type="arrow"/>
          </a:ln>
          <a:effectLst/>
        </p:spPr>
      </p:cxnSp>
      <p:sp>
        <p:nvSpPr>
          <p:cNvPr id="385" name="TextBox 384"/>
          <p:cNvSpPr txBox="1"/>
          <p:nvPr/>
        </p:nvSpPr>
        <p:spPr>
          <a:xfrm>
            <a:off x="5698202" y="1824335"/>
            <a:ext cx="364202" cy="523220"/>
          </a:xfrm>
          <a:prstGeom prst="rect">
            <a:avLst/>
          </a:prstGeom>
          <a:noFill/>
        </p:spPr>
        <p:txBody>
          <a:bodyPr wrap="none" rtlCol="0">
            <a:spAutoFit/>
          </a:bodyPr>
          <a:lstStyle/>
          <a:p>
            <a:pPr>
              <a:buNone/>
            </a:pPr>
            <a:r>
              <a:rPr lang="en-US" altLang="zh-CN" sz="2800" b="1" smtClean="0">
                <a:solidFill>
                  <a:srgbClr val="990000"/>
                </a:solidFill>
                <a:latin typeface="Times New Roman" panose="02020603050405020304" pitchFamily="18" charset="0"/>
                <a:ea typeface="宋体" panose="02010600030101010101" pitchFamily="2" charset="-122"/>
                <a:cs typeface="Times New Roman" panose="02020603050405020304" pitchFamily="18" charset="0"/>
              </a:rPr>
              <a:t>x</a:t>
            </a:r>
            <a:endParaRPr lang="zh-CN" altLang="en-US" sz="2800" b="1">
              <a:solidFill>
                <a:srgbClr val="990000"/>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386" name="直接箭头连接符 385"/>
          <p:cNvCxnSpPr/>
          <p:nvPr/>
        </p:nvCxnSpPr>
        <p:spPr bwMode="auto">
          <a:xfrm>
            <a:off x="745202" y="2362200"/>
            <a:ext cx="0" cy="3352800"/>
          </a:xfrm>
          <a:prstGeom prst="straightConnector1">
            <a:avLst/>
          </a:prstGeom>
          <a:noFill/>
          <a:ln w="22225" cap="flat" cmpd="sng" algn="ctr">
            <a:solidFill>
              <a:srgbClr val="990000"/>
            </a:solidFill>
            <a:prstDash val="solid"/>
            <a:round/>
            <a:headEnd type="none" w="med" len="med"/>
            <a:tailEnd type="arrow"/>
          </a:ln>
          <a:effectLst/>
        </p:spPr>
      </p:cxnSp>
      <p:sp>
        <p:nvSpPr>
          <p:cNvPr id="388" name="TextBox 387"/>
          <p:cNvSpPr txBox="1"/>
          <p:nvPr/>
        </p:nvSpPr>
        <p:spPr>
          <a:xfrm>
            <a:off x="304800" y="5334000"/>
            <a:ext cx="364202" cy="523220"/>
          </a:xfrm>
          <a:prstGeom prst="rect">
            <a:avLst/>
          </a:prstGeom>
          <a:noFill/>
        </p:spPr>
        <p:txBody>
          <a:bodyPr wrap="none" rtlCol="0">
            <a:spAutoFit/>
          </a:bodyPr>
          <a:lstStyle/>
          <a:p>
            <a:pPr>
              <a:buNone/>
            </a:pPr>
            <a:r>
              <a:rPr lang="en-US" altLang="zh-CN" sz="2800" b="1" smtClean="0">
                <a:solidFill>
                  <a:srgbClr val="990000"/>
                </a:solidFill>
                <a:latin typeface="Times New Roman" panose="02020603050405020304" pitchFamily="18" charset="0"/>
                <a:ea typeface="宋体" panose="02010600030101010101" pitchFamily="2" charset="-122"/>
                <a:cs typeface="Times New Roman" panose="02020603050405020304" pitchFamily="18" charset="0"/>
              </a:rPr>
              <a:t>y</a:t>
            </a:r>
            <a:endParaRPr lang="zh-CN" altLang="en-US" sz="2800" b="1">
              <a:solidFill>
                <a:srgbClr val="9900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89" name="图片 38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3038475"/>
            <a:ext cx="2857500" cy="2143125"/>
          </a:xfrm>
          <a:prstGeom prst="rect">
            <a:avLst/>
          </a:prstGeom>
        </p:spPr>
      </p:pic>
    </p:spTree>
    <p:extLst>
      <p:ext uri="{BB962C8B-B14F-4D97-AF65-F5344CB8AC3E}">
        <p14:creationId xmlns:p14="http://schemas.microsoft.com/office/powerpoint/2010/main" val="307278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89"/>
                                        </p:tgtEl>
                                        <p:attrNameLst>
                                          <p:attrName>style.visibility</p:attrName>
                                        </p:attrNameLst>
                                      </p:cBhvr>
                                      <p:to>
                                        <p:strVal val="visible"/>
                                      </p:to>
                                    </p:set>
                                    <p:animEffect transition="in" filter="dissolve">
                                      <p:cBhvr>
                                        <p:cTn id="7" dur="500"/>
                                        <p:tgtEl>
                                          <p:spTgt spid="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2</a:t>
            </a:r>
            <a:r>
              <a:rPr lang="zh-CN" altLang="en-US" smtClean="0">
                <a:latin typeface="Times New Roman" pitchFamily="18" charset="0"/>
                <a:cs typeface="Times New Roman" pitchFamily="18" charset="0"/>
              </a:rPr>
              <a:t>、颜色</a:t>
            </a:r>
            <a:endParaRPr lang="zh-CN" altLang="en-US">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9</a:t>
            </a:fld>
            <a:endParaRPr lang="en-US" altLang="zh-CN"/>
          </a:p>
        </p:txBody>
      </p:sp>
      <p:sp>
        <p:nvSpPr>
          <p:cNvPr id="5" name="Rectangle 2" descr="Rectangle: Click to edit Master text styles&#10;Second level&#10;Third level&#10;Fourth level&#10;Fifth level"/>
          <p:cNvSpPr txBox="1">
            <a:spLocks noChangeArrowheads="1"/>
          </p:cNvSpPr>
          <p:nvPr/>
        </p:nvSpPr>
        <p:spPr bwMode="auto">
          <a:xfrm>
            <a:off x="685800" y="1524000"/>
            <a:ext cx="77724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0850" lvl="0" indent="-450850">
              <a:spcBef>
                <a:spcPct val="50000"/>
              </a:spcBef>
              <a:buClr>
                <a:schemeClr val="tx1"/>
              </a:buClr>
              <a:buSzPct val="90000"/>
              <a:buFont typeface="Wingdings 2" pitchFamily="18" charset="2"/>
              <a:buChar char="ö"/>
              <a:defRPr/>
            </a:pPr>
            <a:r>
              <a:rPr lang="zh-CN" altLang="en-US" sz="3200" b="1" kern="0" smtClean="0">
                <a:latin typeface="Times New Roman" panose="02020603050405020304" pitchFamily="18" charset="0"/>
                <a:ea typeface="宋体" pitchFamily="2" charset="-122"/>
                <a:cs typeface="Times New Roman" panose="02020603050405020304" pitchFamily="18" charset="0"/>
              </a:rPr>
              <a:t>颜色类</a:t>
            </a:r>
            <a:r>
              <a:rPr lang="en-US" altLang="zh-CN" sz="3200" b="1" kern="0" smtClean="0">
                <a:latin typeface="Times New Roman" panose="02020603050405020304" pitchFamily="18" charset="0"/>
                <a:ea typeface="宋体" pitchFamily="2" charset="-122"/>
                <a:cs typeface="Times New Roman" panose="02020603050405020304" pitchFamily="18" charset="0"/>
              </a:rPr>
              <a:t>java.awt.Color</a:t>
            </a:r>
            <a:r>
              <a:rPr lang="zh-CN" altLang="en-US" sz="3200" b="1" kern="0" smtClean="0">
                <a:latin typeface="Times New Roman" panose="02020603050405020304" pitchFamily="18" charset="0"/>
                <a:ea typeface="宋体" pitchFamily="2" charset="-122"/>
                <a:cs typeface="Times New Roman" panose="02020603050405020304" pitchFamily="18" charset="0"/>
              </a:rPr>
              <a:t>，</a:t>
            </a:r>
            <a:r>
              <a:rPr lang="en-US" altLang="zh-CN" sz="3200" b="1" kern="0" smtClean="0">
                <a:solidFill>
                  <a:srgbClr val="FF0000"/>
                </a:solidFill>
                <a:latin typeface="Times New Roman" panose="02020603050405020304" pitchFamily="18" charset="0"/>
                <a:ea typeface="宋体" pitchFamily="2" charset="-122"/>
                <a:cs typeface="Times New Roman" panose="02020603050405020304" pitchFamily="18" charset="0"/>
              </a:rPr>
              <a:t>R</a:t>
            </a:r>
            <a:r>
              <a:rPr lang="en-US" altLang="zh-CN" sz="3200" b="1" kern="0" smtClean="0">
                <a:solidFill>
                  <a:srgbClr val="00B050"/>
                </a:solidFill>
                <a:latin typeface="Times New Roman" panose="02020603050405020304" pitchFamily="18" charset="0"/>
                <a:ea typeface="宋体" pitchFamily="2" charset="-122"/>
                <a:cs typeface="Times New Roman" panose="02020603050405020304" pitchFamily="18" charset="0"/>
              </a:rPr>
              <a:t>G</a:t>
            </a:r>
            <a:r>
              <a:rPr lang="en-US" altLang="zh-CN" sz="3200" b="1" kern="0" smtClean="0">
                <a:solidFill>
                  <a:srgbClr val="0000FF"/>
                </a:solidFill>
                <a:latin typeface="Times New Roman" panose="02020603050405020304" pitchFamily="18" charset="0"/>
                <a:ea typeface="宋体" pitchFamily="2" charset="-122"/>
                <a:cs typeface="Times New Roman" panose="02020603050405020304" pitchFamily="18" charset="0"/>
              </a:rPr>
              <a:t>B</a:t>
            </a:r>
            <a:r>
              <a:rPr lang="zh-CN" altLang="en-US" sz="3200" b="1" kern="0" smtClean="0">
                <a:latin typeface="Times New Roman" panose="02020603050405020304" pitchFamily="18" charset="0"/>
                <a:ea typeface="宋体" pitchFamily="2" charset="-122"/>
                <a:cs typeface="Times New Roman" panose="02020603050405020304" pitchFamily="18" charset="0"/>
              </a:rPr>
              <a:t>格式</a:t>
            </a:r>
            <a:r>
              <a:rPr lang="en-US" altLang="zh-CN" sz="3200" b="1" kern="0" smtClean="0">
                <a:latin typeface="Times New Roman" panose="02020603050405020304" pitchFamily="18" charset="0"/>
                <a:ea typeface="宋体" pitchFamily="2" charset="-122"/>
                <a:cs typeface="Times New Roman" panose="02020603050405020304" pitchFamily="18" charset="0"/>
              </a:rPr>
              <a:t/>
            </a:r>
            <a:br>
              <a:rPr lang="en-US" altLang="zh-CN" sz="3200" b="1" kern="0" smtClean="0">
                <a:latin typeface="Times New Roman" panose="02020603050405020304" pitchFamily="18" charset="0"/>
                <a:ea typeface="宋体" pitchFamily="2" charset="-122"/>
                <a:cs typeface="Times New Roman" panose="02020603050405020304" pitchFamily="18" charset="0"/>
              </a:rPr>
            </a:br>
            <a:r>
              <a:rPr lang="en-US" altLang="zh-CN" sz="3200" b="1" kern="0" smtClean="0">
                <a:latin typeface="Times New Roman" panose="02020603050405020304" pitchFamily="18" charset="0"/>
                <a:ea typeface="宋体" pitchFamily="2" charset="-122"/>
                <a:cs typeface="Times New Roman" panose="02020603050405020304" pitchFamily="18" charset="0"/>
              </a:rPr>
              <a:t>new Color(0,  255,  0);</a:t>
            </a:r>
            <a:br>
              <a:rPr lang="en-US" altLang="zh-CN" sz="3200" b="1" kern="0" smtClean="0">
                <a:latin typeface="Times New Roman" panose="02020603050405020304" pitchFamily="18" charset="0"/>
                <a:ea typeface="宋体" pitchFamily="2" charset="-122"/>
                <a:cs typeface="Times New Roman" panose="02020603050405020304" pitchFamily="18" charset="0"/>
              </a:rPr>
            </a:br>
            <a:r>
              <a:rPr lang="en-US" altLang="zh-CN" sz="3200" b="1" kern="0" smtClean="0">
                <a:latin typeface="Times New Roman" panose="02020603050405020304" pitchFamily="18" charset="0"/>
                <a:ea typeface="宋体" pitchFamily="2" charset="-122"/>
                <a:cs typeface="Times New Roman" panose="02020603050405020304" pitchFamily="18" charset="0"/>
              </a:rPr>
              <a:t/>
            </a:r>
            <a:br>
              <a:rPr lang="en-US" altLang="zh-CN" sz="3200" b="1" kern="0" smtClean="0">
                <a:latin typeface="Times New Roman" panose="02020603050405020304" pitchFamily="18" charset="0"/>
                <a:ea typeface="宋体" pitchFamily="2" charset="-122"/>
                <a:cs typeface="Times New Roman" panose="02020603050405020304" pitchFamily="18" charset="0"/>
              </a:rPr>
            </a:br>
            <a:r>
              <a:rPr lang="en-US" altLang="zh-CN" sz="3200" b="1" kern="0" smtClean="0">
                <a:latin typeface="Times New Roman" panose="02020603050405020304" pitchFamily="18" charset="0"/>
                <a:ea typeface="宋体" pitchFamily="2" charset="-122"/>
                <a:cs typeface="Times New Roman" panose="02020603050405020304" pitchFamily="18" charset="0"/>
              </a:rPr>
              <a:t>                  </a:t>
            </a:r>
            <a:r>
              <a:rPr lang="zh-CN" altLang="en-US" sz="3200" b="1" kern="0" smtClean="0">
                <a:solidFill>
                  <a:srgbClr val="FF0000"/>
                </a:solidFill>
                <a:latin typeface="Times New Roman" panose="02020603050405020304" pitchFamily="18" charset="0"/>
                <a:ea typeface="宋体" pitchFamily="2" charset="-122"/>
                <a:cs typeface="Times New Roman" panose="02020603050405020304" pitchFamily="18" charset="0"/>
              </a:rPr>
              <a:t>红</a:t>
            </a:r>
            <a:r>
              <a:rPr lang="zh-CN" altLang="en-US" sz="3200" b="1" kern="0" smtClean="0">
                <a:latin typeface="Times New Roman" panose="02020603050405020304" pitchFamily="18" charset="0"/>
                <a:ea typeface="宋体" pitchFamily="2" charset="-122"/>
                <a:cs typeface="Times New Roman" panose="02020603050405020304" pitchFamily="18" charset="0"/>
              </a:rPr>
              <a:t>   </a:t>
            </a:r>
            <a:r>
              <a:rPr lang="zh-CN" altLang="en-US" sz="3200" b="1" kern="0" smtClean="0">
                <a:solidFill>
                  <a:srgbClr val="00B050"/>
                </a:solidFill>
                <a:latin typeface="Times New Roman" panose="02020603050405020304" pitchFamily="18" charset="0"/>
                <a:ea typeface="宋体" pitchFamily="2" charset="-122"/>
                <a:cs typeface="Times New Roman" panose="02020603050405020304" pitchFamily="18" charset="0"/>
              </a:rPr>
              <a:t>绿</a:t>
            </a:r>
            <a:r>
              <a:rPr lang="zh-CN" altLang="en-US" sz="3200" b="1" kern="0" smtClean="0">
                <a:latin typeface="Times New Roman" panose="02020603050405020304" pitchFamily="18" charset="0"/>
                <a:ea typeface="宋体" pitchFamily="2" charset="-122"/>
                <a:cs typeface="Times New Roman" panose="02020603050405020304" pitchFamily="18" charset="0"/>
              </a:rPr>
              <a:t>   </a:t>
            </a:r>
            <a:r>
              <a:rPr lang="zh-CN" altLang="en-US" sz="3200" b="1" kern="0" smtClean="0">
                <a:solidFill>
                  <a:srgbClr val="0000FF"/>
                </a:solidFill>
                <a:latin typeface="Times New Roman" panose="02020603050405020304" pitchFamily="18" charset="0"/>
                <a:ea typeface="宋体" pitchFamily="2" charset="-122"/>
                <a:cs typeface="Times New Roman" panose="02020603050405020304" pitchFamily="18" charset="0"/>
              </a:rPr>
              <a:t>蓝</a:t>
            </a:r>
            <a:endParaRPr lang="en-US" altLang="zh-CN" sz="3200" b="1" kern="0" smtClean="0">
              <a:solidFill>
                <a:srgbClr val="0000FF"/>
              </a:solidFill>
              <a:latin typeface="Times New Roman" panose="02020603050405020304" pitchFamily="18" charset="0"/>
              <a:ea typeface="宋体" pitchFamily="2" charset="-122"/>
              <a:cs typeface="Times New Roman" panose="02020603050405020304" pitchFamily="18" charset="0"/>
            </a:endParaRPr>
          </a:p>
          <a:p>
            <a:pPr marL="450850" lvl="0" indent="-450850">
              <a:spcBef>
                <a:spcPts val="2500"/>
              </a:spcBef>
              <a:buClr>
                <a:schemeClr val="tx1"/>
              </a:buClr>
              <a:buSzPct val="90000"/>
              <a:buFont typeface="Wingdings 2" pitchFamily="18" charset="2"/>
              <a:buChar char="ö"/>
              <a:defRPr/>
            </a:pPr>
            <a:r>
              <a:rPr lang="en-US" altLang="zh-CN" sz="3200" b="1" kern="0" smtClean="0">
                <a:latin typeface="Times New Roman" panose="02020603050405020304" pitchFamily="18" charset="0"/>
                <a:ea typeface="宋体" pitchFamily="2" charset="-122"/>
                <a:cs typeface="Times New Roman" panose="02020603050405020304" pitchFamily="18" charset="0"/>
              </a:rPr>
              <a:t>RGB</a:t>
            </a:r>
            <a:r>
              <a:rPr lang="zh-CN" altLang="en-US" sz="3200" b="1" kern="0" smtClean="0">
                <a:latin typeface="Times New Roman" panose="02020603050405020304" pitchFamily="18" charset="0"/>
                <a:ea typeface="宋体" pitchFamily="2" charset="-122"/>
                <a:cs typeface="Times New Roman" panose="02020603050405020304" pitchFamily="18" charset="0"/>
              </a:rPr>
              <a:t>的取值范围为</a:t>
            </a:r>
            <a:r>
              <a:rPr lang="en-US" altLang="zh-CN" sz="3200" b="1" kern="0" smtClean="0">
                <a:latin typeface="Times New Roman" panose="02020603050405020304" pitchFamily="18" charset="0"/>
                <a:ea typeface="宋体" pitchFamily="2" charset="-122"/>
                <a:cs typeface="Times New Roman" panose="02020603050405020304" pitchFamily="18" charset="0"/>
              </a:rPr>
              <a:t>0-255</a:t>
            </a:r>
            <a:r>
              <a:rPr lang="zh-CN" altLang="en-US" sz="3200" b="1" kern="0" smtClean="0">
                <a:latin typeface="Times New Roman" panose="02020603050405020304" pitchFamily="18" charset="0"/>
                <a:ea typeface="宋体" pitchFamily="2" charset="-122"/>
                <a:cs typeface="Times New Roman" panose="02020603050405020304" pitchFamily="18" charset="0"/>
              </a:rPr>
              <a:t>，共</a:t>
            </a:r>
            <a:r>
              <a:rPr lang="en-US" altLang="zh-CN" sz="3200" b="1" kern="0" smtClean="0">
                <a:solidFill>
                  <a:srgbClr val="FF0000"/>
                </a:solidFill>
                <a:latin typeface="Times New Roman" panose="02020603050405020304" pitchFamily="18" charset="0"/>
                <a:ea typeface="宋体" pitchFamily="2" charset="-122"/>
                <a:cs typeface="Times New Roman" panose="02020603050405020304" pitchFamily="18" charset="0"/>
              </a:rPr>
              <a:t>16777216</a:t>
            </a:r>
            <a:r>
              <a:rPr lang="zh-CN" altLang="en-US" sz="3200" b="1" kern="0" smtClean="0">
                <a:latin typeface="Times New Roman" panose="02020603050405020304" pitchFamily="18" charset="0"/>
                <a:ea typeface="宋体" pitchFamily="2" charset="-122"/>
                <a:cs typeface="Times New Roman" panose="02020603050405020304" pitchFamily="18" charset="0"/>
              </a:rPr>
              <a:t>色</a:t>
            </a:r>
            <a:endParaRPr lang="en-US" altLang="zh-CN" sz="3200" b="1" kern="0" smtClean="0">
              <a:latin typeface="Times New Roman" panose="02020603050405020304" pitchFamily="18" charset="0"/>
              <a:ea typeface="宋体" pitchFamily="2" charset="-122"/>
              <a:cs typeface="Times New Roman" panose="02020603050405020304" pitchFamily="18" charset="0"/>
            </a:endParaRPr>
          </a:p>
          <a:p>
            <a:pPr marL="450850" lvl="0" indent="-450850">
              <a:spcBef>
                <a:spcPts val="2500"/>
              </a:spcBef>
              <a:buClr>
                <a:schemeClr val="tx1"/>
              </a:buClr>
              <a:buSzPct val="90000"/>
              <a:buFont typeface="Wingdings 2" pitchFamily="18" charset="2"/>
              <a:buChar char="ö"/>
              <a:defRPr/>
            </a:pPr>
            <a:r>
              <a:rPr lang="zh-CN" altLang="en-US" sz="3200" b="1" kern="0" smtClean="0">
                <a:latin typeface="Times New Roman" panose="02020603050405020304" pitchFamily="18" charset="0"/>
                <a:ea typeface="宋体" pitchFamily="2" charset="-122"/>
                <a:cs typeface="Times New Roman" panose="02020603050405020304" pitchFamily="18" charset="0"/>
              </a:rPr>
              <a:t>基本颜色</a:t>
            </a:r>
            <a:r>
              <a:rPr lang="en-US" altLang="zh-CN" sz="3200" b="1" kern="0" smtClean="0">
                <a:latin typeface="Times New Roman" panose="02020603050405020304" pitchFamily="18" charset="0"/>
                <a:ea typeface="宋体" pitchFamily="2" charset="-122"/>
                <a:cs typeface="Times New Roman" panose="02020603050405020304" pitchFamily="18" charset="0"/>
              </a:rPr>
              <a:t>: </a:t>
            </a:r>
            <a:r>
              <a:rPr lang="en-US" altLang="zh-CN" sz="2800" b="1" kern="0" smtClean="0">
                <a:latin typeface="Times New Roman" panose="02020603050405020304" pitchFamily="18" charset="0"/>
                <a:ea typeface="宋体" pitchFamily="2" charset="-122"/>
                <a:cs typeface="Times New Roman" panose="02020603050405020304" pitchFamily="18" charset="0"/>
              </a:rPr>
              <a:t>Color.GREEN</a:t>
            </a:r>
            <a:r>
              <a:rPr lang="en-US" altLang="zh-CN" sz="2800" b="1" kern="0">
                <a:latin typeface="Times New Roman" panose="02020603050405020304" pitchFamily="18" charset="0"/>
                <a:ea typeface="宋体" pitchFamily="2" charset="-122"/>
                <a:cs typeface="Times New Roman" panose="02020603050405020304" pitchFamily="18" charset="0"/>
              </a:rPr>
              <a:t>, Color. BLACK</a:t>
            </a:r>
            <a:r>
              <a:rPr lang="zh-CN" altLang="en-US" sz="3200" b="1" kern="0" smtClean="0">
                <a:latin typeface="Times New Roman" panose="02020603050405020304" pitchFamily="18" charset="0"/>
                <a:ea typeface="宋体" pitchFamily="2" charset="-122"/>
                <a:cs typeface="Times New Roman" panose="02020603050405020304" pitchFamily="18" charset="0"/>
              </a:rPr>
              <a:t>等</a:t>
            </a:r>
            <a:r>
              <a:rPr lang="en-US" altLang="zh-CN" sz="3200" b="1" kern="0">
                <a:latin typeface="Times New Roman" panose="02020603050405020304" pitchFamily="18" charset="0"/>
                <a:ea typeface="宋体" pitchFamily="2" charset="-122"/>
                <a:cs typeface="Times New Roman" panose="02020603050405020304" pitchFamily="18" charset="0"/>
              </a:rPr>
              <a:t/>
            </a:r>
            <a:br>
              <a:rPr lang="en-US" altLang="zh-CN" sz="3200" b="1" kern="0">
                <a:latin typeface="Times New Roman" panose="02020603050405020304" pitchFamily="18" charset="0"/>
                <a:ea typeface="宋体" pitchFamily="2" charset="-122"/>
                <a:cs typeface="Times New Roman" panose="02020603050405020304" pitchFamily="18" charset="0"/>
              </a:rPr>
            </a:br>
            <a:r>
              <a:rPr lang="en-US" altLang="zh-CN" sz="3200" b="1" kern="0">
                <a:latin typeface="Times New Roman" panose="02020603050405020304" pitchFamily="18" charset="0"/>
                <a:ea typeface="宋体" pitchFamily="2" charset="-122"/>
                <a:cs typeface="Times New Roman" panose="02020603050405020304" pitchFamily="18" charset="0"/>
              </a:rPr>
              <a:t/>
            </a:r>
            <a:br>
              <a:rPr lang="en-US" altLang="zh-CN" sz="3200" b="1" kern="0">
                <a:latin typeface="Times New Roman" panose="02020603050405020304" pitchFamily="18" charset="0"/>
                <a:ea typeface="宋体" pitchFamily="2" charset="-122"/>
                <a:cs typeface="Times New Roman" panose="02020603050405020304" pitchFamily="18" charset="0"/>
              </a:rPr>
            </a:br>
            <a:endParaRPr kumimoji="0" lang="en-US" altLang="zh-CN" sz="3200" b="1" i="0" u="none" strike="noStrike" kern="0" cap="none" spc="0" normalizeH="0" baseline="0" noProof="0" smtClean="0">
              <a:ln>
                <a:noFill/>
              </a:ln>
              <a:solidFill>
                <a:schemeClr val="tx1"/>
              </a:solidFill>
              <a:effectLst/>
              <a:uLnTx/>
              <a:uFillTx/>
              <a:latin typeface="Times New Roman" panose="02020603050405020304" pitchFamily="18" charset="0"/>
              <a:ea typeface="宋体" pitchFamily="2" charset="-122"/>
              <a:cs typeface="Times New Roman" panose="02020603050405020304" pitchFamily="18" charset="0"/>
            </a:endParaRPr>
          </a:p>
        </p:txBody>
      </p:sp>
      <p:cxnSp>
        <p:nvCxnSpPr>
          <p:cNvPr id="7" name="直接箭头连接符 6"/>
          <p:cNvCxnSpPr/>
          <p:nvPr/>
        </p:nvCxnSpPr>
        <p:spPr bwMode="auto">
          <a:xfrm flipV="1">
            <a:off x="3276600" y="2590800"/>
            <a:ext cx="0" cy="417600"/>
          </a:xfrm>
          <a:prstGeom prst="straightConnector1">
            <a:avLst/>
          </a:prstGeom>
          <a:noFill/>
          <a:ln w="25400" cap="flat" cmpd="sng" algn="ctr">
            <a:solidFill>
              <a:schemeClr val="tx1"/>
            </a:solidFill>
            <a:prstDash val="solid"/>
            <a:round/>
            <a:headEnd type="none" w="med" len="med"/>
            <a:tailEnd type="arrow"/>
          </a:ln>
          <a:effectLst/>
        </p:spPr>
      </p:cxnSp>
      <p:cxnSp>
        <p:nvCxnSpPr>
          <p:cNvPr id="10" name="直接箭头连接符 9"/>
          <p:cNvCxnSpPr/>
          <p:nvPr/>
        </p:nvCxnSpPr>
        <p:spPr bwMode="auto">
          <a:xfrm flipV="1">
            <a:off x="3962400" y="2590800"/>
            <a:ext cx="0" cy="417600"/>
          </a:xfrm>
          <a:prstGeom prst="straightConnector1">
            <a:avLst/>
          </a:prstGeom>
          <a:noFill/>
          <a:ln w="25400" cap="flat" cmpd="sng" algn="ctr">
            <a:solidFill>
              <a:schemeClr val="tx1"/>
            </a:solidFill>
            <a:prstDash val="solid"/>
            <a:round/>
            <a:headEnd type="none" w="med" len="med"/>
            <a:tailEnd type="arrow"/>
          </a:ln>
          <a:effectLst/>
        </p:spPr>
      </p:cxnSp>
      <p:cxnSp>
        <p:nvCxnSpPr>
          <p:cNvPr id="11" name="直接箭头连接符 10"/>
          <p:cNvCxnSpPr/>
          <p:nvPr/>
        </p:nvCxnSpPr>
        <p:spPr bwMode="auto">
          <a:xfrm flipV="1">
            <a:off x="4672800" y="2590800"/>
            <a:ext cx="0" cy="417600"/>
          </a:xfrm>
          <a:prstGeom prst="straightConnector1">
            <a:avLst/>
          </a:prstGeom>
          <a:noFill/>
          <a:ln w="2540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646871197"/>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ahoma"/>
        <a:ea typeface="黑体"/>
        <a:cs typeface=""/>
      </a:majorFont>
      <a:minorFont>
        <a:latin typeface="Arial"/>
        <a:ea typeface="黑体"/>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 typeface="Wingdings" pitchFamily="2" charset="2"/>
          <a:buChar char="•"/>
          <a:tabLst/>
          <a:defRPr kumimoji="0" lang="zh-CN" altLang="en-US" sz="1800" b="0" i="0" u="none" strike="noStrike" cap="none" normalizeH="0" baseline="0" smtClean="0">
            <a:ln>
              <a:noFill/>
            </a:ln>
            <a:solidFill>
              <a:schemeClr val="tx1"/>
            </a:solidFill>
            <a:effectLst/>
            <a:latin typeface="Arial" pitchFamily="34" charset="0"/>
            <a:ea typeface="黑体"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 typeface="Wingdings" pitchFamily="2" charset="2"/>
          <a:buChar char="•"/>
          <a:tabLst/>
          <a:defRPr kumimoji="0" lang="zh-CN" altLang="en-US" sz="1800" b="0" i="0" u="none" strike="noStrike" cap="none" normalizeH="0" baseline="0" smtClean="0">
            <a:ln>
              <a:noFill/>
            </a:ln>
            <a:solidFill>
              <a:schemeClr val="tx1"/>
            </a:solidFill>
            <a:effectLst/>
            <a:latin typeface="Arial" pitchFamily="34" charset="0"/>
            <a:ea typeface="黑体"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20649</TotalTime>
  <Words>5071</Words>
  <Application>Microsoft Office PowerPoint</Application>
  <PresentationFormat>全屏显示(4:3)</PresentationFormat>
  <Paragraphs>917</Paragraphs>
  <Slides>75</Slides>
  <Notes>1</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幻灯片标题</vt:lpstr>
      </vt:variant>
      <vt:variant>
        <vt:i4>75</vt:i4>
      </vt:variant>
      <vt:variant>
        <vt:lpstr>自定义放映</vt:lpstr>
      </vt:variant>
      <vt:variant>
        <vt:i4>1</vt:i4>
      </vt:variant>
    </vt:vector>
  </HeadingPairs>
  <TitlesOfParts>
    <vt:vector size="95" baseType="lpstr">
      <vt:lpstr>AvantGarde</vt:lpstr>
      <vt:lpstr>黑体</vt:lpstr>
      <vt:lpstr>华文彩云</vt:lpstr>
      <vt:lpstr>楷体</vt:lpstr>
      <vt:lpstr>楷体_GB2312</vt:lpstr>
      <vt:lpstr>隶书</vt:lpstr>
      <vt:lpstr>宋体</vt:lpstr>
      <vt:lpstr>幼圆</vt:lpstr>
      <vt:lpstr>Arial</vt:lpstr>
      <vt:lpstr>Book Antiqua</vt:lpstr>
      <vt:lpstr>Copperplate Gothic Light</vt:lpstr>
      <vt:lpstr>Courier New</vt:lpstr>
      <vt:lpstr>Helvetica</vt:lpstr>
      <vt:lpstr>Maiandra GD</vt:lpstr>
      <vt:lpstr>Tahoma</vt:lpstr>
      <vt:lpstr>Times New Roman</vt:lpstr>
      <vt:lpstr>Wingdings</vt:lpstr>
      <vt:lpstr>Wingdings 2</vt:lpstr>
      <vt:lpstr>默认设计模板</vt:lpstr>
      <vt:lpstr>第5章 图形用户界面</vt:lpstr>
      <vt:lpstr>教学内容</vt:lpstr>
      <vt:lpstr>字符 VS 图形界面</vt:lpstr>
      <vt:lpstr>谁发明了图形用户界面</vt:lpstr>
      <vt:lpstr>何为图形用户界面？</vt:lpstr>
      <vt:lpstr>Java的做法</vt:lpstr>
      <vt:lpstr>教学内容</vt:lpstr>
      <vt:lpstr>1、绘图环境</vt:lpstr>
      <vt:lpstr>2、颜色</vt:lpstr>
      <vt:lpstr>Color类常用方法</vt:lpstr>
      <vt:lpstr>3、字体</vt:lpstr>
      <vt:lpstr>Font类常用方法</vt:lpstr>
      <vt:lpstr>4、Graphics类</vt:lpstr>
      <vt:lpstr>Graphics类常用方法</vt:lpstr>
      <vt:lpstr>用Graphics绘图</vt:lpstr>
      <vt:lpstr>用Graphics绘图(2)</vt:lpstr>
      <vt:lpstr>用Graphics绘图(3)</vt:lpstr>
      <vt:lpstr>用Graphics绘图(4)</vt:lpstr>
      <vt:lpstr>用Graphics绘图(5)</vt:lpstr>
      <vt:lpstr>用Graphics绘图(6)</vt:lpstr>
      <vt:lpstr>用Graphics绘图(7)</vt:lpstr>
      <vt:lpstr>教学内容</vt:lpstr>
      <vt:lpstr>1、Swing概述</vt:lpstr>
      <vt:lpstr>Swing相关类</vt:lpstr>
      <vt:lpstr>组件(Component)</vt:lpstr>
      <vt:lpstr>PowerPoint 演示文稿</vt:lpstr>
      <vt:lpstr>2、容器(Container)</vt:lpstr>
      <vt:lpstr>PowerPoint 演示文稿</vt:lpstr>
      <vt:lpstr>PowerPoint 演示文稿</vt:lpstr>
      <vt:lpstr>Frames</vt:lpstr>
      <vt:lpstr>直接在Frame上画图</vt:lpstr>
      <vt:lpstr>Panels</vt:lpstr>
      <vt:lpstr>在Panel上画图</vt:lpstr>
      <vt:lpstr>3、基本控件</vt:lpstr>
      <vt:lpstr> </vt:lpstr>
      <vt:lpstr>基本的GUI组件 </vt:lpstr>
      <vt:lpstr>如何添加GUI组件</vt:lpstr>
      <vt:lpstr>JLabel和JButton举例</vt:lpstr>
      <vt:lpstr>4、布局管理器</vt:lpstr>
      <vt:lpstr>    </vt:lpstr>
      <vt:lpstr>FlowLayout    </vt:lpstr>
      <vt:lpstr>FlowLayout及多Panel举例</vt:lpstr>
      <vt:lpstr>   </vt:lpstr>
      <vt:lpstr>BorderLayout    </vt:lpstr>
      <vt:lpstr>BorderLayout (cont.)</vt:lpstr>
      <vt:lpstr>GridLayout    </vt:lpstr>
      <vt:lpstr>PowerPoint 演示文稿</vt:lpstr>
      <vt:lpstr>5、事件处理</vt:lpstr>
      <vt:lpstr>什么是事件</vt:lpstr>
      <vt:lpstr>事件模型</vt:lpstr>
      <vt:lpstr>事件模型(cont.)</vt:lpstr>
      <vt:lpstr>程序员需要做的事情</vt:lpstr>
      <vt:lpstr>示例</vt:lpstr>
      <vt:lpstr>事件的类型</vt:lpstr>
      <vt:lpstr>事件的类型</vt:lpstr>
      <vt:lpstr>事件的类型</vt:lpstr>
      <vt:lpstr>事件监听接口</vt:lpstr>
      <vt:lpstr>鼠标事件监听接口</vt:lpstr>
      <vt:lpstr>鼠标拖放举例</vt:lpstr>
      <vt:lpstr>鼠标拖放举例(cont.)</vt:lpstr>
      <vt:lpstr>鼠标拖放举例(cont.)</vt:lpstr>
      <vt:lpstr>教学内容</vt:lpstr>
      <vt:lpstr>QQ登录界面</vt:lpstr>
      <vt:lpstr>JFrame的层次结构</vt:lpstr>
      <vt:lpstr>JFrame的层次结构(cont.)</vt:lpstr>
      <vt:lpstr>Layered Pane</vt:lpstr>
      <vt:lpstr>QQ登录界面</vt:lpstr>
      <vt:lpstr>QQ登录界面(cont.)</vt:lpstr>
      <vt:lpstr>QQ登录界面(cont.)</vt:lpstr>
      <vt:lpstr>QQ登录界面(cont.)</vt:lpstr>
      <vt:lpstr>QQ登录界面(cont.)</vt:lpstr>
      <vt:lpstr>QQ登录界面(cont.)</vt:lpstr>
      <vt:lpstr>QQ登录界面(cont.)</vt:lpstr>
      <vt:lpstr>QQ登录界面(cont.)</vt:lpstr>
      <vt:lpstr>参考文档</vt:lpstr>
      <vt:lpstr>自定义放映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cwj</dc:creator>
  <cp:lastModifiedBy>AutoBVT</cp:lastModifiedBy>
  <cp:revision>1790</cp:revision>
  <cp:lastPrinted>1601-01-01T00:00:00Z</cp:lastPrinted>
  <dcterms:created xsi:type="dcterms:W3CDTF">1601-01-01T00:00:00Z</dcterms:created>
  <dcterms:modified xsi:type="dcterms:W3CDTF">2018-05-02T01:34:27Z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