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25" r:id="rId2"/>
    <p:sldId id="390" r:id="rId3"/>
    <p:sldId id="391" r:id="rId4"/>
    <p:sldId id="374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3" r:id="rId13"/>
    <p:sldId id="404" r:id="rId14"/>
    <p:sldId id="405" r:id="rId15"/>
    <p:sldId id="449" r:id="rId16"/>
    <p:sldId id="406" r:id="rId17"/>
    <p:sldId id="407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8" r:id="rId27"/>
    <p:sldId id="419" r:id="rId28"/>
    <p:sldId id="420" r:id="rId29"/>
    <p:sldId id="421" r:id="rId30"/>
    <p:sldId id="424" r:id="rId31"/>
    <p:sldId id="423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4" r:id="rId41"/>
    <p:sldId id="432" r:id="rId42"/>
    <p:sldId id="435" r:id="rId43"/>
    <p:sldId id="436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37" r:id="rId55"/>
    <p:sldId id="448" r:id="rId56"/>
    <p:sldId id="450" r:id="rId57"/>
    <p:sldId id="451" r:id="rId58"/>
    <p:sldId id="452" r:id="rId59"/>
    <p:sldId id="453" r:id="rId60"/>
    <p:sldId id="454" r:id="rId61"/>
    <p:sldId id="455" r:id="rId62"/>
    <p:sldId id="456" r:id="rId63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FF0000"/>
    <a:srgbClr val="973095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12" d="100"/>
          <a:sy n="112" d="100"/>
        </p:scale>
        <p:origin x="4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089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200"/>
            <a:ext cx="24860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9442" y="5416550"/>
            <a:ext cx="2486025" cy="139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 线程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状态转换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" y="1350962"/>
            <a:ext cx="8723312" cy="4052888"/>
            <a:chOff x="135" y="576"/>
            <a:chExt cx="5495" cy="2553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5" y="576"/>
            <a:ext cx="5495" cy="2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3" imgW="11266667" imgH="2619048" progId="PBrush">
                    <p:embed/>
                  </p:oleObj>
                </mc:Choice>
                <mc:Fallback>
                  <p:oleObj r:id="rId3" imgW="11266667" imgH="2619048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" y="576"/>
                          <a:ext cx="5495" cy="2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18" y="2916"/>
              <a:ext cx="4435" cy="213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（本图摘自</a:t>
              </a:r>
              <a:r>
                <a:rPr kumimoji="1" lang="en-US" altLang="zh-CN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Andrew S. Tanenbaum</a:t>
              </a: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： “</a:t>
              </a:r>
              <a:r>
                <a:rPr kumimoji="1" lang="en-US" altLang="zh-CN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Modern Operating Systems”</a:t>
              </a:r>
              <a:r>
                <a:rPr kumimoji="1" lang="zh-CN" altLang="en-US" sz="16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，下同）</a:t>
              </a: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00400" y="5867400"/>
            <a:ext cx="39613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ea typeface="宋体" charset="-122"/>
              </a:rPr>
              <a:t>此</a:t>
            </a:r>
            <a:r>
              <a:rPr kumimoji="1" lang="en-US" altLang="zh-CN" sz="2400" b="1">
                <a:solidFill>
                  <a:srgbClr val="0000FF"/>
                </a:solidFill>
                <a:ea typeface="宋体" charset="-122"/>
              </a:rPr>
              <a:t>PPT</a:t>
            </a:r>
            <a:r>
              <a:rPr kumimoji="1" lang="zh-CN" altLang="en-US" sz="2400" b="1">
                <a:solidFill>
                  <a:srgbClr val="0000FF"/>
                </a:solidFill>
                <a:ea typeface="宋体" charset="-122"/>
              </a:rPr>
              <a:t>程序处于什么状态 </a:t>
            </a:r>
            <a:r>
              <a:rPr kumimoji="1" lang="zh-CN" altLang="en-US" sz="2400" b="1" smtClean="0">
                <a:solidFill>
                  <a:srgbClr val="0000FF"/>
                </a:solidFill>
                <a:ea typeface="宋体" charset="-122"/>
              </a:rPr>
              <a:t>？</a:t>
            </a:r>
            <a:endParaRPr kumimoji="1" lang="zh-CN" altLang="en-US" sz="2400" b="1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76375" y="2598738"/>
            <a:ext cx="131763" cy="714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4025" y="2236788"/>
            <a:ext cx="8467383" cy="280076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自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20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世纪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60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年代提出进程概念以来，在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操作</a:t>
            </a: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系统中一直是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以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进程为</a:t>
            </a: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独立运行的基本单位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直到</a:t>
            </a: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80</a:t>
            </a:r>
            <a:r>
              <a:rPr kumimoji="1" lang="zh-CN" altLang="en-US" sz="3200" b="1">
                <a:ea typeface="宋体" charset="-122"/>
              </a:rPr>
              <a:t>年代中期，人们又</a:t>
            </a:r>
            <a:r>
              <a:rPr kumimoji="1" lang="zh-CN" altLang="en-US" sz="3200" b="1" smtClean="0">
                <a:ea typeface="宋体" charset="-122"/>
              </a:rPr>
              <a:t>提出更</a:t>
            </a:r>
            <a:r>
              <a:rPr kumimoji="1" lang="zh-CN" altLang="en-US" sz="3200" b="1">
                <a:ea typeface="宋体" charset="-122"/>
              </a:rPr>
              <a:t>小的能独立运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行的基本单位 </a:t>
            </a:r>
            <a:r>
              <a:rPr kumimoji="1" lang="zh-CN" altLang="en-US" sz="3200" b="1">
                <a:ea typeface="宋体" charset="-122"/>
                <a:sym typeface="Symbol" pitchFamily="18" charset="2"/>
              </a:rPr>
              <a:t> 线程。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什么是线程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2625" y="1778000"/>
            <a:ext cx="7802200" cy="3693319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Thread</a:t>
            </a: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 sequential execution stream within</a:t>
            </a:r>
            <a:b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a process;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A </a:t>
            </a:r>
            <a:r>
              <a:rPr kumimoji="1" lang="en-US" altLang="zh-CN" sz="36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thread</a:t>
            </a: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of execution;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kumimoji="1" lang="zh-CN" altLang="en-US" sz="3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进程当中的一条执行流程。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800" y="1193575"/>
            <a:ext cx="8115042" cy="373640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从两个方面来理解进程：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从资源组合的角度：进程把一组相关的</a:t>
            </a:r>
            <a:b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   资源组合起来，构成了一个资源平台</a:t>
            </a:r>
            <a:b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 （环境），包括地址空间（代码段、数据</a:t>
            </a:r>
            <a:b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   段）、打开的文件等各种资源；</a:t>
            </a:r>
          </a:p>
          <a:p>
            <a:pPr eaLnBrk="1" hangingPunct="1">
              <a:spcBef>
                <a:spcPct val="10000"/>
              </a:spcBef>
              <a:buFontTx/>
              <a:buBlip>
                <a:blip r:embed="rId2"/>
              </a:buBlip>
            </a:pP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从运行的角度：代码在这个资源平台上的</a:t>
            </a:r>
            <a:b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3200" b="1" dirty="0">
                <a:solidFill>
                  <a:srgbClr val="2B166E"/>
                </a:solidFill>
                <a:ea typeface="宋体" charset="-122"/>
              </a:rPr>
              <a:t>     一条执行流程（线程）。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057400" y="4844257"/>
            <a:ext cx="5837237" cy="1790700"/>
            <a:chOff x="1287" y="2929"/>
            <a:chExt cx="3677" cy="1128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155" y="2969"/>
              <a:ext cx="1271" cy="1088"/>
              <a:chOff x="1948" y="2897"/>
              <a:chExt cx="1271" cy="1088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948" y="2897"/>
                <a:ext cx="1271" cy="1088"/>
              </a:xfrm>
              <a:prstGeom prst="rect">
                <a:avLst/>
              </a:prstGeom>
              <a:solidFill>
                <a:srgbClr val="808080"/>
              </a:solidFill>
              <a:ln w="635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2464" y="3045"/>
                <a:ext cx="249" cy="813"/>
              </a:xfrm>
              <a:custGeom>
                <a:avLst/>
                <a:gdLst>
                  <a:gd name="T0" fmla="*/ 131 w 249"/>
                  <a:gd name="T1" fmla="*/ 0 h 813"/>
                  <a:gd name="T2" fmla="*/ 12 w 249"/>
                  <a:gd name="T3" fmla="*/ 182 h 813"/>
                  <a:gd name="T4" fmla="*/ 58 w 249"/>
                  <a:gd name="T5" fmla="*/ 256 h 813"/>
                  <a:gd name="T6" fmla="*/ 204 w 249"/>
                  <a:gd name="T7" fmla="*/ 329 h 813"/>
                  <a:gd name="T8" fmla="*/ 241 w 249"/>
                  <a:gd name="T9" fmla="*/ 438 h 813"/>
                  <a:gd name="T10" fmla="*/ 158 w 249"/>
                  <a:gd name="T11" fmla="*/ 512 h 813"/>
                  <a:gd name="T12" fmla="*/ 67 w 249"/>
                  <a:gd name="T13" fmla="*/ 576 h 813"/>
                  <a:gd name="T14" fmla="*/ 30 w 249"/>
                  <a:gd name="T15" fmla="*/ 658 h 813"/>
                  <a:gd name="T16" fmla="*/ 39 w 249"/>
                  <a:gd name="T17" fmla="*/ 813 h 8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9"/>
                  <a:gd name="T28" fmla="*/ 0 h 813"/>
                  <a:gd name="T29" fmla="*/ 249 w 249"/>
                  <a:gd name="T30" fmla="*/ 813 h 8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9" h="813">
                    <a:moveTo>
                      <a:pt x="131" y="0"/>
                    </a:moveTo>
                    <a:cubicBezTo>
                      <a:pt x="77" y="69"/>
                      <a:pt x="24" y="139"/>
                      <a:pt x="12" y="182"/>
                    </a:cubicBezTo>
                    <a:cubicBezTo>
                      <a:pt x="0" y="225"/>
                      <a:pt x="26" y="232"/>
                      <a:pt x="58" y="256"/>
                    </a:cubicBezTo>
                    <a:cubicBezTo>
                      <a:pt x="90" y="280"/>
                      <a:pt x="174" y="299"/>
                      <a:pt x="204" y="329"/>
                    </a:cubicBezTo>
                    <a:cubicBezTo>
                      <a:pt x="234" y="359"/>
                      <a:pt x="249" y="407"/>
                      <a:pt x="241" y="438"/>
                    </a:cubicBezTo>
                    <a:cubicBezTo>
                      <a:pt x="233" y="469"/>
                      <a:pt x="187" y="489"/>
                      <a:pt x="158" y="512"/>
                    </a:cubicBezTo>
                    <a:cubicBezTo>
                      <a:pt x="129" y="535"/>
                      <a:pt x="88" y="552"/>
                      <a:pt x="67" y="576"/>
                    </a:cubicBezTo>
                    <a:cubicBezTo>
                      <a:pt x="46" y="600"/>
                      <a:pt x="35" y="619"/>
                      <a:pt x="30" y="658"/>
                    </a:cubicBezTo>
                    <a:cubicBezTo>
                      <a:pt x="25" y="697"/>
                      <a:pt x="38" y="787"/>
                      <a:pt x="39" y="813"/>
                    </a:cubicBezTo>
                  </a:path>
                </a:pathLst>
              </a:custGeom>
              <a:noFill/>
              <a:ln w="635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227" y="3117"/>
              <a:ext cx="750" cy="0"/>
            </a:xfrm>
            <a:prstGeom prst="line">
              <a:avLst/>
            </a:prstGeom>
            <a:noFill/>
            <a:ln w="28575">
              <a:solidFill>
                <a:srgbClr val="661414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48" y="2929"/>
              <a:ext cx="1016" cy="32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rgbClr val="660000"/>
                  </a:solidFill>
                  <a:ea typeface="宋体" charset="-122"/>
                </a:rPr>
                <a:t>资源平台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801" y="3256"/>
              <a:ext cx="870" cy="291"/>
            </a:xfrm>
            <a:prstGeom prst="line">
              <a:avLst/>
            </a:prstGeom>
            <a:noFill/>
            <a:ln w="28575">
              <a:solidFill>
                <a:srgbClr val="66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87" y="3359"/>
              <a:ext cx="566" cy="32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rgbClr val="661414"/>
                  </a:solidFill>
                  <a:ea typeface="宋体" charset="-122"/>
                </a:rPr>
                <a:t>线程</a:t>
              </a: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什么是线程</a:t>
            </a:r>
            <a:r>
              <a:rPr lang="en-US" altLang="zh-CN" smtClean="0"/>
              <a:t>(2)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什么是线程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20788" y="1279525"/>
            <a:ext cx="6813550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进程  ＝  线程 ＋ 资源平台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9038" y="2062032"/>
            <a:ext cx="7291099" cy="235756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优点：</a:t>
            </a:r>
          </a:p>
          <a:p>
            <a:pPr eaLnBrk="1" hangingPunct="1"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一个进程中可以同时存在多个线程；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各个线程之间可以并发地执行；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3200" b="1">
                <a:solidFill>
                  <a:srgbClr val="2B166E"/>
                </a:solidFill>
                <a:ea typeface="宋体" charset="-122"/>
              </a:rPr>
              <a:t>  各个线程之间可以共享地址空间。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08375" y="4619625"/>
            <a:ext cx="2017713" cy="1727200"/>
            <a:chOff x="2246" y="2990"/>
            <a:chExt cx="1271" cy="108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6" y="2990"/>
              <a:ext cx="1271" cy="1088"/>
            </a:xfrm>
            <a:prstGeom prst="rect">
              <a:avLst/>
            </a:prstGeom>
            <a:solidFill>
              <a:srgbClr val="808080"/>
            </a:solidFill>
            <a:ln w="635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02" y="3138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23" y="313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065" y="313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什么是线程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590800"/>
            <a:ext cx="6873998" cy="163121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solidFill>
                  <a:srgbClr val="FF0000"/>
                </a:solidFill>
                <a:latin typeface="黑体" pitchFamily="49" charset="-122"/>
              </a:rPr>
              <a:t>到底什么是线程？什么叫代码</a:t>
            </a:r>
            <a:endParaRPr kumimoji="1" lang="en-US" altLang="zh-CN" sz="4000" b="1" smtClean="0">
              <a:solidFill>
                <a:srgbClr val="FF0000"/>
              </a:solidFill>
              <a:latin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的一条执行流程？</a:t>
            </a:r>
            <a:endParaRPr kumimoji="1" lang="zh-CN" altLang="en-US" sz="4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线程与进程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9125" y="1828800"/>
            <a:ext cx="8208979" cy="362560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进程是资源分配单位，线程是</a:t>
            </a:r>
            <a:r>
              <a:rPr kumimoji="1" lang="en-US" altLang="zh-CN" sz="28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调度单位；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进程拥有一个完整的资源平台，而线程只独享</a:t>
            </a:r>
            <a:b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   必不可少的资源，如寄存器和栈；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线程同样具有就绪、阻塞和执行三种基本状态，</a:t>
            </a:r>
            <a:b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   同样具有状态之间的转换关系；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线程能减少并发执行的时间和空间开销；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  线程 ＝ </a:t>
            </a:r>
            <a:r>
              <a:rPr kumimoji="1" lang="zh-CN" altLang="en-US" sz="2800" b="1">
                <a:solidFill>
                  <a:srgbClr val="660000"/>
                </a:solidFill>
                <a:ea typeface="黑体" pitchFamily="49" charset="-122"/>
              </a:rPr>
              <a:t>轻量级进程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（</a:t>
            </a:r>
            <a:r>
              <a:rPr kumimoji="1" lang="en-US" altLang="zh-CN" sz="28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lightweight  process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直接继承了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类，并实现了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接口。位于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包中，封装了线程对象需要的属性和方法</a:t>
            </a:r>
          </a:p>
          <a:p>
            <a:pPr lvl="1"/>
            <a:r>
              <a:rPr lang="zh-CN" altLang="en-US" sz="2800" smtClean="0"/>
              <a:t>继承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800" smtClean="0"/>
              <a:t>类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创建多线程的方法之一</a:t>
            </a:r>
            <a:endParaRPr lang="en-US" altLang="zh-CN" sz="2800" dirty="0" smtClean="0"/>
          </a:p>
          <a:p>
            <a:pPr lvl="2"/>
            <a:r>
              <a:rPr lang="zh-CN" altLang="en-US" sz="2400" smtClean="0"/>
              <a:t>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400" smtClean="0"/>
              <a:t>类派生一个子类，并创建子类对象</a:t>
            </a:r>
            <a:endParaRPr lang="en-US" altLang="zh-CN" sz="2400" smtClean="0"/>
          </a:p>
          <a:p>
            <a:pPr lvl="2"/>
            <a:r>
              <a:rPr lang="zh-CN" altLang="en-US" sz="2400" smtClean="0"/>
              <a:t>子类应该重写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zh-CN" altLang="en-US" sz="2400" smtClean="0"/>
              <a:t>方法，写入需要在新线程中执行的语句段</a:t>
            </a:r>
            <a:endParaRPr lang="en-US" altLang="zh-CN" sz="2400" smtClean="0"/>
          </a:p>
          <a:p>
            <a:pPr lvl="2"/>
            <a:r>
              <a:rPr lang="zh-CN" altLang="en-US" sz="2400" smtClean="0"/>
              <a:t>调用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就绪新线程，运行时自动进入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run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001000" cy="501675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MultiThread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SpeakThread thread = new SpeakThread();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SpeakThread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进程与线程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41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63003"/>
            <a:ext cx="4191000" cy="3394797"/>
          </a:xfrm>
          <a:prstGeom prst="rect">
            <a:avLst/>
          </a:prstGeom>
        </p:spPr>
      </p:pic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例子修改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001000" cy="532453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MultiThread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SpeakThread thread = new SpeakThread();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try{Thread.sleep(1);} catch(Exception e){}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SpeakThread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63003"/>
            <a:ext cx="4191000" cy="3394797"/>
          </a:xfrm>
          <a:prstGeom prst="rect">
            <a:avLst/>
          </a:prstGeom>
        </p:spPr>
      </p:pic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6670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speak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609600" y="2590800"/>
            <a:ext cx="1676400" cy="1638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类常用方法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1524000"/>
          <a:ext cx="8458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Thread()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Thread(Runnable target)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构造一个新的线程对象，以一个实现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Runnable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接口的类的对象为参数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Thread(String name)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构造一个新的线程对象，并指定线程名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Thread currentThread()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返回当前正在运行的线程对象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void yield()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使当前线程对象暂停，允许别的线程开始运行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static void sleep(long millis)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使当前线程暂停运行指定毫秒数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mtClean="0"/>
              <a:t>类常用方法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1524000"/>
          <a:ext cx="84582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void start()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启动线程，加入就绪队列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run()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Thread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的子类应重写此方法，内容应为该线程应执行的任务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stop()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停止线程运行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interrupt()</a:t>
                      </a:r>
                      <a:endParaRPr lang="zh-CN" altLang="en-US" sz="2000" b="1" kern="120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中断此线程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setPriority(</a:t>
                      </a:r>
                    </a:p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 newPriority)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设置线程优先级</a:t>
                      </a:r>
                    </a:p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void setDaemon(Boolean on)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设置是否为后台线程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final boolean isAlive()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判断线程是否处于活动状态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接口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只有一个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方法</a:t>
            </a:r>
          </a:p>
          <a:p>
            <a:pPr lvl="1"/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solidFill>
                  <a:srgbClr val="0000FF"/>
                </a:solidFill>
              </a:rPr>
              <a:t>不支持多继承</a:t>
            </a:r>
            <a:r>
              <a:rPr lang="zh-CN" altLang="en-US" sz="2800" smtClean="0"/>
              <a:t>，如果已经继承了某个基类，便需要实现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/>
              <a:t>接口来生成多线程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以实现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2800" smtClean="0"/>
              <a:t>的对象为参数建立新的线程，然后调用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800" smtClean="0"/>
              <a:t>方法，使之就绪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again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001000" cy="532453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MultiThread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{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("main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thread = new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Thread t = new Thread(thread);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("I'm eating");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("main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SpeakThread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 Runnable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("new thread starts");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("I'm speaking");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("new thread ends");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线程间的数据共享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mtClean="0"/>
              <a:t>语言中的数据共享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729727" cy="255454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</a:rPr>
              <a:t>在</a:t>
            </a:r>
            <a:r>
              <a:rPr kumimoji="1" lang="en-US" altLang="zh-CN" sz="4000" b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4000" b="1" smtClean="0">
                <a:latin typeface="黑体" pitchFamily="49" charset="-122"/>
              </a:rPr>
              <a:t>语言中，同一进程内的多</a:t>
            </a:r>
            <a:endParaRPr kumimoji="1" lang="en-US" altLang="zh-CN" sz="4000" b="1" smtClean="0">
              <a:latin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  <a:ea typeface="黑体" pitchFamily="49" charset="-122"/>
              </a:rPr>
              <a:t>个线程之间可通过全局变量</a:t>
            </a:r>
            <a:endParaRPr kumimoji="1" lang="en-US" altLang="zh-CN" sz="4000" b="1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4000" b="1" smtClean="0">
                <a:latin typeface="黑体" pitchFamily="49" charset="-122"/>
              </a:rPr>
              <a:t>来共享数据。</a:t>
            </a:r>
            <a:endParaRPr kumimoji="1" lang="zh-CN" altLang="en-US" sz="40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语言中的数据共享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806476"/>
            <a:ext cx="6477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全局变量？</a:t>
            </a:r>
            <a:endParaRPr kumimoji="1" lang="zh-CN" altLang="en-US" sz="3600" b="1">
              <a:latin typeface="宋体" charset="-122"/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局部变量？</a:t>
            </a:r>
            <a:endParaRPr kumimoji="1" lang="zh-CN" altLang="en-US" sz="3600" b="1">
              <a:latin typeface="宋体" charset="-122"/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3600" b="1" smtClean="0">
                <a:latin typeface="宋体" charset="-122"/>
                <a:ea typeface="宋体" charset="-122"/>
              </a:rPr>
              <a:t>堆？</a:t>
            </a:r>
            <a:endParaRPr kumimoji="1" lang="en-US" altLang="zh-CN" sz="3600" b="1" smtClean="0">
              <a:latin typeface="宋体" charset="-122"/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ü"/>
            </a:pPr>
            <a:r>
              <a:rPr kumimoji="1" lang="zh-CN" altLang="en-US" sz="3200" b="1" smtClean="0">
                <a:latin typeface="宋体" charset="-122"/>
                <a:ea typeface="宋体" charset="-122"/>
              </a:rPr>
              <a:t>创建相应的对象</a:t>
            </a:r>
            <a:endParaRPr kumimoji="1" lang="en-US" altLang="zh-CN" sz="3200" b="1" smtClean="0">
              <a:latin typeface="宋体" charset="-122"/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ü"/>
            </a:pPr>
            <a:r>
              <a:rPr kumimoji="1" lang="zh-CN" altLang="en-US" sz="3200" b="1" smtClean="0">
                <a:latin typeface="宋体" charset="-122"/>
                <a:ea typeface="宋体" charset="-122"/>
              </a:rPr>
              <a:t>将对象引用作为参数传给函数</a:t>
            </a:r>
            <a:endParaRPr kumimoji="1" lang="zh-CN" altLang="en-US" sz="3200" b="1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04800" y="2057400"/>
            <a:ext cx="8595623" cy="280076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为了提高计算机系统中各种资源的利用率，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现代操作系统广泛采用多道程序技术（</a:t>
            </a: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multi-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programming</a:t>
            </a:r>
            <a:r>
              <a:rPr kumimoji="1" lang="zh-CN" altLang="en-US" sz="3200" b="1">
                <a:ea typeface="宋体" charset="-122"/>
              </a:rPr>
              <a:t>），使多个程序同时在系统中存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ea typeface="宋体" charset="-122"/>
              </a:rPr>
              <a:t>在并运行。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多线程售票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2627055"/>
            <a:ext cx="8001000" cy="255454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TestSellTickets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SellTickets t = new SellTickets();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"thread1").start();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"thread2").start();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new Thread(t, "thread3").start();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36024" y="1639669"/>
            <a:ext cx="3659976" cy="64633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 smtClean="0">
                <a:latin typeface="黑体" pitchFamily="49" charset="-122"/>
              </a:rPr>
              <a:t>3</a:t>
            </a:r>
            <a:r>
              <a:rPr kumimoji="1" lang="zh-CN" altLang="en-US" sz="3600" b="1" smtClean="0">
                <a:latin typeface="黑体" pitchFamily="49" charset="-122"/>
              </a:rPr>
              <a:t>个线程同时售票</a:t>
            </a:r>
            <a:endParaRPr kumimoji="1" lang="en-US" altLang="zh-CN" sz="3600" b="1" smtClean="0"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多线程售票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458200" cy="4370427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SellTickets implements Runnable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private int tickets = 6;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while(tickets &gt; 0)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int waitTime = (int)(Math.random() * 1000);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try{Thread.sleep(waitTime);} catch(Exception e){}</a:t>
            </a: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System.out.println(Thread.currentThread().getName()+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               " is selling ticket " + tickets);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tickets --;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533400" y="1524000"/>
            <a:ext cx="7620000" cy="4724400"/>
          </a:xfrm>
          <a:prstGeom prst="rect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1430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thread1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86200" y="1905000"/>
            <a:ext cx="1295400" cy="1143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tickets</a:t>
            </a:r>
          </a:p>
          <a:p>
            <a:pPr algn="ctr">
              <a:buNone/>
            </a:pPr>
            <a:endParaRPr lang="en-US" altLang="zh-CN" sz="20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6576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thread2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248400" y="4381500"/>
            <a:ext cx="1676400" cy="1638300"/>
          </a:xfrm>
          <a:prstGeom prst="ellipse">
            <a:avLst/>
          </a:prstGeom>
          <a:solidFill>
            <a:srgbClr val="9730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thread3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67200" y="2514600"/>
            <a:ext cx="609600" cy="3810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 6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1676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2362200" y="2971800"/>
            <a:ext cx="1752600" cy="1524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2" idx="0"/>
          </p:cNvCxnSpPr>
          <p:nvPr/>
        </p:nvCxnSpPr>
        <p:spPr bwMode="auto">
          <a:xfrm flipH="1" flipV="1">
            <a:off x="5105400" y="2895600"/>
            <a:ext cx="1981200" cy="14859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1" idx="0"/>
            <a:endCxn id="9" idx="4"/>
          </p:cNvCxnSpPr>
          <p:nvPr/>
        </p:nvCxnSpPr>
        <p:spPr bwMode="auto">
          <a:xfrm flipV="1">
            <a:off x="4495800" y="3048000"/>
            <a:ext cx="38100" cy="13335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线程间的数据共享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线程间的互斥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线程间互斥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Aft>
                <a:spcPts val="100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</a:pPr>
            <a:r>
              <a:rPr lang="zh-CN" altLang="en-US" sz="3200" b="1" kern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：两个或多个线程在访问共享资源时，如何确保它们不会相互妨碍，如教室座位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互斥产生的原因</a:t>
            </a: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2B166E"/>
              </a:buClr>
              <a:buSzTx/>
              <a:buFont typeface="Times New Roman" pitchFamily="18" charset="0"/>
              <a:buChar char="☺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线程宏观上并发执行，但微观上轮流执行</a:t>
            </a: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2B166E"/>
              </a:buClr>
              <a:buSzTx/>
              <a:buFont typeface="Times New Roman" pitchFamily="18" charset="0"/>
              <a:buChar char="☺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访问共享资源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线程间互斥的例子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1838" y="1379538"/>
            <a:ext cx="7762875" cy="479266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SzPct val="75000"/>
              <a:buFont typeface="Wingdings" pitchFamily="2" charset="2"/>
              <a:buNone/>
            </a:pPr>
            <a:r>
              <a:rPr kumimoji="1" lang="en-US" altLang="zh-CN" sz="3600" b="1" dirty="0">
                <a:latin typeface="Arial" pitchFamily="34" charset="0"/>
                <a:ea typeface="宋体" pitchFamily="2" charset="-122"/>
              </a:rPr>
              <a:t>【</a:t>
            </a:r>
            <a:r>
              <a:rPr kumimoji="1" lang="zh-CN" altLang="en-US" sz="3600" b="1" dirty="0">
                <a:latin typeface="Arial" pitchFamily="34" charset="0"/>
                <a:ea typeface="宋体" pitchFamily="2" charset="-122"/>
              </a:rPr>
              <a:t>例子</a:t>
            </a:r>
            <a:r>
              <a:rPr kumimoji="1" lang="en-US" altLang="zh-CN" sz="3600" b="1" dirty="0">
                <a:latin typeface="Arial" pitchFamily="34" charset="0"/>
                <a:ea typeface="宋体" pitchFamily="2" charset="-122"/>
              </a:rPr>
              <a:t>】</a:t>
            </a:r>
            <a:r>
              <a:rPr kumimoji="1" lang="zh-CN" altLang="en-US" sz="3600" b="1" dirty="0">
                <a:latin typeface="Arial" pitchFamily="34" charset="0"/>
                <a:ea typeface="宋体" pitchFamily="2" charset="-122"/>
              </a:rPr>
              <a:t>两</a:t>
            </a:r>
            <a:r>
              <a:rPr kumimoji="1" lang="zh-CN" altLang="en-US" sz="3600" b="1" dirty="0" smtClean="0">
                <a:latin typeface="Arial" pitchFamily="34" charset="0"/>
                <a:ea typeface="宋体" pitchFamily="2" charset="-122"/>
              </a:rPr>
              <a:t>个线程</a:t>
            </a:r>
            <a:r>
              <a:rPr kumimoji="1" lang="zh-CN" altLang="en-US" sz="3600" b="1" dirty="0">
                <a:latin typeface="Arial" pitchFamily="34" charset="0"/>
                <a:ea typeface="宋体" pitchFamily="2" charset="-122"/>
              </a:rPr>
              <a:t>，读－修改－写</a:t>
            </a:r>
          </a:p>
          <a:p>
            <a:pPr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dirty="0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 dirty="0">
                <a:latin typeface="Arial" pitchFamily="34" charset="0"/>
                <a:ea typeface="宋体" pitchFamily="2" charset="-122"/>
              </a:rPr>
              <a:t>1			    </a:t>
            </a:r>
            <a:r>
              <a:rPr kumimoji="1" lang="zh-CN" altLang="en-US" sz="3200" b="1" dirty="0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 dirty="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  <a:t>tmp1 = count;	  tmp2 = count;</a:t>
            </a:r>
            <a:b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  <a:t>tmp1 ++;         tmp2 = tmp2+2;</a:t>
            </a:r>
            <a:b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  <a:t>count = tmp1;    count = tmp2;</a:t>
            </a:r>
            <a:br>
              <a:rPr kumimoji="1" lang="en-US" altLang="zh-CN" sz="3200" b="1" dirty="0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 dirty="0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2800" b="1" dirty="0">
                <a:latin typeface="Courier New" pitchFamily="49" charset="0"/>
                <a:ea typeface="宋体" pitchFamily="2" charset="-122"/>
              </a:rPr>
              <a:t>请问：如果在</a:t>
            </a:r>
            <a:r>
              <a:rPr kumimoji="1" lang="zh-CN" altLang="en-US" sz="2800" b="1" dirty="0" smtClean="0">
                <a:latin typeface="Courier New" pitchFamily="49" charset="0"/>
                <a:ea typeface="宋体" pitchFamily="2" charset="-122"/>
              </a:rPr>
              <a:t>这些线程</a:t>
            </a:r>
            <a:r>
              <a:rPr kumimoji="1" lang="zh-CN" altLang="en-US" sz="2800" b="1" dirty="0">
                <a:latin typeface="Courier New" pitchFamily="49" charset="0"/>
                <a:ea typeface="宋体" pitchFamily="2" charset="-122"/>
              </a:rPr>
              <a:t>执行之前，</a:t>
            </a:r>
            <a:r>
              <a:rPr kumimoji="1" lang="en-US" altLang="zh-CN" sz="2800" b="1" dirty="0">
                <a:latin typeface="Courier New" pitchFamily="49" charset="0"/>
                <a:ea typeface="宋体" pitchFamily="2" charset="-122"/>
              </a:rPr>
              <a:t>count</a:t>
            </a:r>
            <a:r>
              <a:rPr kumimoji="1" lang="zh-CN" altLang="en-US" sz="2800" b="1" dirty="0">
                <a:latin typeface="Courier New" pitchFamily="49" charset="0"/>
                <a:ea typeface="宋体" pitchFamily="2" charset="-122"/>
              </a:rPr>
              <a:t>变量的</a:t>
            </a:r>
          </a:p>
          <a:p>
            <a:pPr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2800" b="1" dirty="0">
                <a:latin typeface="Courier New" pitchFamily="49" charset="0"/>
                <a:ea typeface="宋体" pitchFamily="2" charset="-122"/>
              </a:rPr>
              <a:t>值为</a:t>
            </a:r>
            <a:r>
              <a:rPr kumimoji="1" lang="en-US" altLang="zh-CN" sz="2800" b="1" dirty="0">
                <a:latin typeface="Courier New" pitchFamily="49" charset="0"/>
                <a:ea typeface="宋体" pitchFamily="2" charset="-122"/>
              </a:rPr>
              <a:t>1</a:t>
            </a:r>
            <a:r>
              <a:rPr kumimoji="1" lang="zh-CN" altLang="en-US" sz="2800" b="1" dirty="0">
                <a:latin typeface="Courier New" pitchFamily="49" charset="0"/>
                <a:ea typeface="宋体" pitchFamily="2" charset="-122"/>
              </a:rPr>
              <a:t>，那么它最后的结果是多少</a:t>
            </a:r>
            <a:r>
              <a:rPr kumimoji="1" lang="zh-CN" altLang="en-US" sz="3200" b="1" dirty="0">
                <a:latin typeface="Courier New" pitchFamily="49" charset="0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1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600" y="1676400"/>
            <a:ext cx="8577989" cy="427809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interrupt...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2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1677988"/>
            <a:ext cx="8496300" cy="47705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interrupt...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  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tmp2;(=3)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情形</a:t>
            </a:r>
            <a:r>
              <a:rPr lang="en-US" altLang="zh-CN" smtClean="0"/>
              <a:t>3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600" y="1677600"/>
            <a:ext cx="8496300" cy="427809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1			   </a:t>
            </a:r>
            <a:r>
              <a:rPr kumimoji="1" lang="zh-CN" altLang="en-US" sz="3200" b="1" smtClean="0">
                <a:latin typeface="Arial" pitchFamily="34" charset="0"/>
                <a:ea typeface="宋体" pitchFamily="2" charset="-122"/>
              </a:rPr>
              <a:t>线程</a:t>
            </a:r>
            <a:r>
              <a:rPr kumimoji="1" lang="en-US" altLang="zh-CN" sz="3200" b="1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= count;(=1)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tmp1 ++;(=2)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count = tmp1;(=2)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count;(=2)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tmp2 = tmp2+2;(=4)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3200" b="1">
                <a:latin typeface="Courier New" pitchFamily="49" charset="0"/>
                <a:ea typeface="宋体" pitchFamily="2" charset="-122"/>
              </a:rPr>
              <a:t>                count = tmp2;(=4)</a:t>
            </a:r>
            <a:br>
              <a:rPr kumimoji="1" lang="en-US" altLang="zh-CN" sz="3200" b="1">
                <a:latin typeface="Courier New" pitchFamily="49" charset="0"/>
                <a:ea typeface="宋体" pitchFamily="2" charset="-122"/>
              </a:rPr>
            </a:br>
            <a:endParaRPr kumimoji="1" lang="en-US" altLang="zh-CN" sz="3200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460242"/>
            <a:ext cx="8001000" cy="501675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TestME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Data d = new Data(1);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Thread1 t1 = new Thread1(d);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t1.start();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Thread2 t2 = new Thread2(d);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t2.start();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System.out.println(d.count);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Data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Data(int n)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count = n;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38450" y="6237288"/>
            <a:ext cx="4927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multi-programming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888" y="349250"/>
            <a:ext cx="5605462" cy="588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885414"/>
            <a:ext cx="4419600" cy="360098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Thread1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Thread1(Data d){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tmp1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tmp1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data.count =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0" y="1885414"/>
            <a:ext cx="4495800" cy="360098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Thread2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Thread2(Data d)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tmp2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tmp2 = tmp2 + 2;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data.count =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怎么办？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解决之道</a:t>
            </a:r>
          </a:p>
          <a:p>
            <a:pPr marL="1074738" lvl="1" indent="-444500">
              <a:spcBef>
                <a:spcPct val="500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3200" b="1" kern="0" smtClean="0">
                <a:latin typeface="楷体_GB2312" pitchFamily="49" charset="-122"/>
                <a:ea typeface="楷体_GB2312" pitchFamily="49" charset="-122"/>
              </a:rPr>
              <a:t>互斥的根源是两个或多个线程对同一共享数据同时进行读写操作，从而使最后的结果不可预测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3200" b="1" kern="0" smtClean="0">
                <a:latin typeface="楷体_GB2312" pitchFamily="49" charset="-122"/>
                <a:ea typeface="楷体_GB2312" pitchFamily="49" charset="-122"/>
              </a:rPr>
              <a:t>解决之道就是在同一时刻，只允许一个线程访问该共享数据，即如果当前已有一个线程正在使用该数据，那么其他线程暂时不能访问。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互斥锁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引入了对象互斥锁的概念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每个对象对应于一个“互斥锁”的标记，可保证在任一时刻只有一个线程能访问该对象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synchronized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对象未被访问时，其锁是打开的；当对象被某个线程访问时，锁被关上，其他线程就无法访问，直至该线程访问完毕打开锁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基于互斥锁的数据共享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885414"/>
            <a:ext cx="4419600" cy="418576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Thread1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Thread1(Data d){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synchronized(data){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tmp1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tmp1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data.count = tmp1;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0" y="1885414"/>
            <a:ext cx="4495800" cy="418576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class Thread2 extends Thread{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Data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Thread2(Data d)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data = d;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int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synchronized(data){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tmp2 = data.count;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tmp2 = tmp2 + 2;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   data.count = tmp2;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19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9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线程间同步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Aft>
                <a:spcPts val="100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</a:pPr>
            <a:r>
              <a:rPr lang="zh-CN" altLang="en-US" sz="3200" b="1" kern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同步</a:t>
            </a: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：多个线程中发生的事件存在某种时序关系，因此在各个线程之间必须协同合作，相互配合，使各个线程按一定的速度执行，以共同完成某一项任务。如两同学相约看电影。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0850" lvl="0" indent="-450850">
              <a:buClr>
                <a:srgbClr val="2B166E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宋体" pitchFamily="2" charset="-122"/>
                <a:ea typeface="宋体" pitchFamily="2" charset="-122"/>
              </a:rPr>
              <a:t>同步：合作。	互斥：竞争。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1554162"/>
            <a:ext cx="755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3200" b="1" smtClean="0">
                <a:ea typeface="宋体" pitchFamily="2" charset="-122"/>
              </a:rPr>
              <a:t>共享</a:t>
            </a:r>
            <a:r>
              <a:rPr kumimoji="1" lang="zh-CN" altLang="en-US" sz="3200" b="1">
                <a:ea typeface="宋体" pitchFamily="2" charset="-122"/>
              </a:rPr>
              <a:t>缓冲区的</a:t>
            </a:r>
            <a:r>
              <a:rPr kumimoji="1" lang="zh-CN" altLang="en-US" sz="3200" b="1" smtClean="0">
                <a:ea typeface="宋体" pitchFamily="2" charset="-122"/>
              </a:rPr>
              <a:t>合作线程</a:t>
            </a:r>
            <a:r>
              <a:rPr kumimoji="1" lang="zh-CN" altLang="en-US" sz="3200" b="1">
                <a:ea typeface="宋体" pitchFamily="2" charset="-122"/>
              </a:rPr>
              <a:t>的同步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5763" y="2449513"/>
            <a:ext cx="84391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zh-CN" altLang="en-US" sz="2800" b="1">
                <a:ea typeface="宋体" pitchFamily="2" charset="-122"/>
              </a:rPr>
              <a:t>设有一个缓冲区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，只能存放一个数据。生产者</a:t>
            </a:r>
            <a:endParaRPr kumimoji="1"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线程（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Producer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）不断产生数据，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送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，消费者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线程（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Consumer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）从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buffer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中取出数据打印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。如不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加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，会出现多种打印结果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，这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取决于这两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个线程运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的相对速度。在这众多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的打印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结果中，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只有这两个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的运行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刚好匹配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的一种是正确的，其它均为错误。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8" name="图片 7" descr="659771737900580317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3819525" cy="3171825"/>
          </a:xfrm>
          <a:prstGeom prst="rect">
            <a:avLst/>
          </a:prstGeom>
        </p:spPr>
      </p:pic>
      <p:pic>
        <p:nvPicPr>
          <p:cNvPr id="9" name="图片 8" descr="20128202054596418_asqql_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726" y="2133600"/>
            <a:ext cx="4066674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ProducerConsumer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b = new Buffer();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Producer p = new Producer(b);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Consumer c = new Consumer(b);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Buffer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data;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Producer extends Thread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Producer(Buffer b)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buffer.data =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378565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Consumer extends Thread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Consumer(Buffer b)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System.out.println(buffer.data);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0" y="5867400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程序的输出结果？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什么是进程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2613" y="1077913"/>
            <a:ext cx="7983537" cy="64633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A  process  </a:t>
            </a:r>
            <a:r>
              <a:rPr kumimoji="1" lang="zh-CN" altLang="en-US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＝  </a:t>
            </a:r>
            <a:r>
              <a:rPr kumimoji="1" lang="en-US" altLang="zh-CN" sz="3600" b="1">
                <a:latin typeface="Times New Roman" pitchFamily="18" charset="0"/>
                <a:ea typeface="宋体" charset="-122"/>
                <a:cs typeface="Times New Roman" pitchFamily="18" charset="0"/>
              </a:rPr>
              <a:t>a  program  in  execution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2600" y="1811338"/>
            <a:ext cx="8401050" cy="474591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ea typeface="宋体" charset="-122"/>
              </a:rPr>
              <a:t>一个进程应该包括：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程序的代码；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程序的数据；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</a:t>
            </a:r>
            <a:r>
              <a:rPr kumimoji="1" lang="en-US" altLang="zh-CN" sz="2800" b="1">
                <a:ea typeface="宋体" charset="-122"/>
              </a:rPr>
              <a:t>CPU</a:t>
            </a:r>
            <a:r>
              <a:rPr kumimoji="1" lang="zh-CN" altLang="en-US" sz="2800" b="1">
                <a:ea typeface="宋体" charset="-122"/>
              </a:rPr>
              <a:t>寄存器的值，如</a:t>
            </a:r>
            <a:r>
              <a:rPr kumimoji="1" lang="en-US" altLang="zh-CN" sz="2800" b="1">
                <a:ea typeface="宋体" charset="-122"/>
              </a:rPr>
              <a:t>PC</a:t>
            </a:r>
            <a:r>
              <a:rPr kumimoji="1" lang="zh-CN" altLang="en-US" sz="2800" b="1">
                <a:ea typeface="宋体" charset="-122"/>
              </a:rPr>
              <a:t>，用来指示下一条将运行</a:t>
            </a:r>
            <a:br>
              <a:rPr kumimoji="1" lang="zh-CN" altLang="en-US" sz="2800" b="1">
                <a:ea typeface="宋体" charset="-122"/>
              </a:rPr>
            </a:br>
            <a:r>
              <a:rPr kumimoji="1" lang="zh-CN" altLang="en-US" sz="2800" b="1">
                <a:ea typeface="宋体" charset="-122"/>
              </a:rPr>
              <a:t>     的指令、通用寄存器等；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堆、栈；</a:t>
            </a:r>
          </a:p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kumimoji="1" lang="zh-CN" altLang="en-US" sz="2800" b="1">
                <a:ea typeface="宋体" charset="-122"/>
              </a:rPr>
              <a:t>  一组系统资源（如地址空间、打开的文件）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kumimoji="1" lang="zh-CN" altLang="en-US" sz="2800" b="1">
                <a:ea typeface="宋体" charset="-122"/>
              </a:rPr>
              <a:t>        总之，进程包含了正在运行的一个程序的所有</a:t>
            </a:r>
            <a:br>
              <a:rPr kumimoji="1" lang="zh-CN" altLang="en-US" sz="2800" b="1">
                <a:ea typeface="宋体" charset="-122"/>
              </a:rPr>
            </a:br>
            <a:r>
              <a:rPr kumimoji="1" lang="zh-CN" altLang="en-US" sz="2800" b="1">
                <a:ea typeface="宋体" charset="-122"/>
              </a:rPr>
              <a:t>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线程间通信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buClr>
                <a:srgbClr val="2B166E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线程间通信方法（</a:t>
            </a:r>
            <a:r>
              <a:rPr lang="en-US" altLang="zh-CN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3200" b="1" kern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wait()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：暂停当前线程的执行，进入等待状态，并释放相应对象的互斥锁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notify()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唤醒一个处于等待状态的线程，然后本线程继续执行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notifyAll()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唤醒所有处于等待状态的线程，本线程继续执行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8001000" cy="286232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ProducerConsumer2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b = new Buffer();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Producer p = new Producer(b);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Consumer c = new Consumer(b);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c.start();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219200"/>
            <a:ext cx="8001000" cy="54880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Buffer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int data;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boolean isEmpty = true;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produce(int n)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if(isEmpty == false){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try{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wait();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}catch(Exception e){}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data = n;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isEmpty = false;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notify();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consume()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if(isEmpty == true){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try{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wait();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}catch(Exception e){}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System.out.println(data);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isEmpty = true;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zh-CN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notify();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1217559"/>
            <a:ext cx="8001000" cy="54880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Producer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Producer(Buffer b)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buffer.produce(i);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Consumer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Buffer buffer;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Consumer(Buffer b)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buffer = b;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int i;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for(i = 1; i &lt;= 5; i++) buffer.consume();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进程与线程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214674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线程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线程间的数据共享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线程间的互斥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线程调度与优先级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线程的状态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806" y="1143000"/>
            <a:ext cx="6090994" cy="553603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15937" y="3962400"/>
            <a:ext cx="2684463" cy="914400"/>
            <a:chOff x="134937" y="4038600"/>
            <a:chExt cx="2684463" cy="914400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157288" y="4038600"/>
              <a:ext cx="595312" cy="454025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34937" y="4491335"/>
              <a:ext cx="26844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ea typeface="宋体" pitchFamily="2" charset="-122"/>
                </a:rPr>
                <a:t>选择谁去运行？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线程调度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线程调度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在单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的系统中，多个线程需要共享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，在任何时间点上实际只能有一个线程在运行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控制多个线程在同一个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上以某种顺序运行称为线程调度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虚拟机采用的是可抢占的优先级调度算法。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线程优先级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线程的优先级用数字来表示，范围从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到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，即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Thread.MIN_PRIORITY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到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Thread.MAX_PRIORITY</a:t>
            </a:r>
            <a:endParaRPr lang="zh-CN" altLang="en-US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一个线程的缺省优先级是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，即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Thread.NORM_PRIORITY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getPriority();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setPriority(int newPriority);</a:t>
            </a:r>
            <a:endParaRPr lang="zh-CN" altLang="en-US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调度队列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447800"/>
            <a:ext cx="8191500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一个段子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371600"/>
            <a:ext cx="74485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办公室有俩美女，互相谁也不服气，常为小事争吵，经理很是头疼。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这天早上，经理刚进办公室，又看到两人在争吵。 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经理十分生气：“大清早就吵架，太不像话了！你们把原因给我讲清楚！”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两美女一听，又争先恐后各执一词吵成一团。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“够了！”经理大吼一声：“胖的先讲！” 顿时，世界安静了。</a:t>
            </a: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</a:t>
            </a:r>
            <a:r>
              <a:rPr kumimoji="1" lang="en-US" altLang="zh-CN" smtClean="0">
                <a:ea typeface="黑体" pitchFamily="49" charset="-122"/>
              </a:rPr>
              <a:t>≠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1300163"/>
            <a:ext cx="7772400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A program is C statements or commands</a:t>
            </a:r>
            <a:b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静态的；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A process is program + running context</a:t>
            </a:r>
            <a:br>
              <a:rPr kumimoji="1" lang="en-US" altLang="zh-CN" sz="32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动态的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414713"/>
            <a:ext cx="3200400" cy="289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main( )</a:t>
            </a:r>
            <a:b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A( )</a:t>
            </a:r>
            <a:b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PROGRAM</a:t>
            </a:r>
            <a:endParaRPr lang="en-US" altLang="zh-CN" sz="2000" b="1">
              <a:solidFill>
                <a:srgbClr val="2B166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800600" y="3414713"/>
            <a:ext cx="3200400" cy="2895600"/>
            <a:chOff x="3024" y="2151"/>
            <a:chExt cx="2016" cy="182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024" y="2151"/>
              <a:ext cx="2016" cy="18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main( )</a:t>
              </a:r>
              <a:b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{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…..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}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A( )</a:t>
              </a:r>
              <a:b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{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…..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}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	</a:t>
              </a:r>
              <a:r>
                <a:rPr lang="en-US" altLang="zh-CN" sz="24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PROCESS</a:t>
              </a:r>
              <a:endParaRPr lang="en-US" altLang="zh-CN" sz="20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176" y="2247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heap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76" y="2727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0"/>
                </a:spcBef>
                <a:buNone/>
              </a:pPr>
              <a:r>
                <a:rPr lang="zh-CN" altLang="en-US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  </a:t>
              </a: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Stack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 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altLang="zh-CN" sz="2000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18" y="3423"/>
              <a:ext cx="9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>
                  <a:solidFill>
                    <a:srgbClr val="2B166E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Registers,PC</a:t>
              </a: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52400" y="5800737"/>
            <a:ext cx="1718740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ea typeface="宋体" charset="-122"/>
              </a:rPr>
              <a:t>举例 </a:t>
            </a:r>
            <a:endParaRPr kumimoji="1"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进程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17559"/>
            <a:ext cx="8305800" cy="547842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1" lang="en-US" altLang="zh-CN" b="1">
                <a:latin typeface="Courier New" pitchFamily="49" charset="0"/>
                <a:cs typeface="Courier New" pitchFamily="49" charset="0"/>
              </a:rPr>
              <a:t>TestPriority 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MyThread t1= new MyThread("I'm a pretty woman.");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t1.setPriority(Thread.MIN_PRIORITY);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t1.start();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MyThread t2 = new MyThread("I'm a fat woman.");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t2.setPriority(Thread.MAX_PRIORITY);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t2.start();       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class MyThread extends Thread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String message;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MyThread(String m)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message = m;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for(int i = 1; i &lt;= 3; i++) 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System.out.println(message+" Priority</a:t>
            </a: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:"+</a:t>
            </a: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getPriority());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ts val="2100"/>
              </a:lnSpc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输出结果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166434" y="2057400"/>
            <a:ext cx="4615366" cy="362560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D:\Temp\Java&gt;java Test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fat woman. Priority: 10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I'm a pretty woman. Priority: 1</a:t>
            </a:r>
            <a:endParaRPr lang="zh-CN" altLang="en-US" sz="2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线程调度的几个问题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现代计算机都是多核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，可以在物理上同时运行多个线程</a:t>
            </a:r>
          </a:p>
          <a:p>
            <a:pPr marL="1074738" lvl="1" indent="-444500">
              <a:spcBef>
                <a:spcPts val="1200"/>
              </a:spcBef>
              <a:buClr>
                <a:srgbClr val="2B166E"/>
              </a:buClr>
              <a:buFont typeface="Times New Roman" pitchFamily="18" charset="0"/>
              <a:buChar char="☺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JVM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调度器的实现取决于具体的操作系统平台，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个优先级可能与底层操作系统的优先级个数不同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进程的并发运行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8" name="Picture 5" descr="2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1220788"/>
            <a:ext cx="8258175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78100" y="5834063"/>
            <a:ext cx="4257675" cy="5191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ea typeface="楷体_GB2312" pitchFamily="49" charset="-122"/>
              </a:rPr>
              <a:t>四个进程在并发地运行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39888" y="5245100"/>
            <a:ext cx="6281737" cy="338554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（本图摘自</a:t>
            </a:r>
            <a:r>
              <a:rPr kumimoji="1" lang="en-US" altLang="zh-CN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Andrew S. Tanenbaum</a:t>
            </a: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 “</a:t>
            </a:r>
            <a:r>
              <a:rPr kumimoji="1" lang="en-US" altLang="zh-CN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Modern Operating Systems”</a:t>
            </a:r>
            <a:r>
              <a:rPr kumimoji="1" lang="zh-CN" altLang="en-US" sz="1600" b="1">
                <a:solidFill>
                  <a:srgbClr val="2B166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11450" y="4195763"/>
            <a:ext cx="30861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b="1">
                <a:solidFill>
                  <a:srgbClr val="FF0000"/>
                </a:solidFill>
                <a:ea typeface="宋体" charset="-122"/>
              </a:rPr>
              <a:t>如何实现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逻辑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charset="-122"/>
              </a:rPr>
              <a:t>？ </a:t>
            </a:r>
            <a:endParaRPr kumimoji="1"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进程的状态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8613" y="2185988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FF"/>
              </a:buClr>
              <a:buNone/>
            </a:pPr>
            <a:r>
              <a:rPr kumimoji="1" lang="zh-CN" altLang="en-US" sz="3600" b="1">
                <a:latin typeface="宋体" charset="-122"/>
                <a:ea typeface="宋体" charset="-122"/>
              </a:rPr>
              <a:t>进程的三种基本状态：</a:t>
            </a:r>
          </a:p>
          <a:p>
            <a:pPr eaLnBrk="1" hangingPunct="1">
              <a:spcBef>
                <a:spcPct val="50000"/>
              </a:spcBef>
              <a:buClr>
                <a:srgbClr val="FF00FF"/>
              </a:buClr>
              <a:buNone/>
            </a:pPr>
            <a:r>
              <a:rPr kumimoji="1" lang="zh-CN" altLang="en-US" sz="3600" b="1">
                <a:latin typeface="宋体" charset="-122"/>
                <a:ea typeface="宋体" charset="-122"/>
              </a:rPr>
              <a:t>   进程在生命结束前处于且仅处于三种基本状态之一，不同系统设置的进程状态数目不同。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进程的状态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1938" y="1739900"/>
            <a:ext cx="86868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运行状态（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Running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：进程占有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，并在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上运行。处于此状态的进程数目小于等于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的数目。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就绪状态（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Ready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：进程已经具备运行条件，但由于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忙暂时不能运行，只要分得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即可执行；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阻塞状态（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Blocked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：指进程因等待某种事件的发生而暂时不能运行的状态（如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操作或进程同步）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,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此时，即使</a:t>
            </a:r>
            <a:r>
              <a:rPr kumimoji="1" lang="en-US" altLang="zh-CN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CPU</a:t>
            </a:r>
            <a:r>
              <a:rPr kumimoji="1" lang="zh-CN" altLang="en-US" sz="2800" b="1">
                <a:solidFill>
                  <a:srgbClr val="2B166E"/>
                </a:solidFill>
                <a:latin typeface="宋体" charset="-122"/>
                <a:ea typeface="宋体" charset="-122"/>
              </a:rPr>
              <a:t>空闲，该进程也不能运行。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22663" y="5521325"/>
            <a:ext cx="20208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修理自行车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93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11883</TotalTime>
  <Words>3000</Words>
  <Application>Microsoft Office PowerPoint</Application>
  <PresentationFormat>全屏显示(4:3)</PresentationFormat>
  <Paragraphs>617</Paragraphs>
  <Slides>62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78" baseType="lpstr">
      <vt:lpstr>黑体</vt:lpstr>
      <vt:lpstr>华文彩云</vt:lpstr>
      <vt:lpstr>楷体</vt:lpstr>
      <vt:lpstr>楷体_GB2312</vt:lpstr>
      <vt:lpstr>隶书</vt:lpstr>
      <vt:lpstr>宋体</vt:lpstr>
      <vt:lpstr>幼圆</vt:lpstr>
      <vt:lpstr>Arial</vt:lpstr>
      <vt:lpstr>Courier New</vt:lpstr>
      <vt:lpstr>Symbol</vt:lpstr>
      <vt:lpstr>Tahoma</vt:lpstr>
      <vt:lpstr>Times New Roman</vt:lpstr>
      <vt:lpstr>Wingdings</vt:lpstr>
      <vt:lpstr>Wingdings 2</vt:lpstr>
      <vt:lpstr>默认设计模板</vt:lpstr>
      <vt:lpstr>第6章 线程</vt:lpstr>
      <vt:lpstr>教学内容</vt:lpstr>
      <vt:lpstr>进程</vt:lpstr>
      <vt:lpstr>PowerPoint 演示文稿</vt:lpstr>
      <vt:lpstr>什么是进程</vt:lpstr>
      <vt:lpstr>进程≠程序</vt:lpstr>
      <vt:lpstr>进程的并发运行</vt:lpstr>
      <vt:lpstr>进程的状态</vt:lpstr>
      <vt:lpstr>进程的状态(2)</vt:lpstr>
      <vt:lpstr>状态转换</vt:lpstr>
      <vt:lpstr>线程(thread)</vt:lpstr>
      <vt:lpstr>什么是线程</vt:lpstr>
      <vt:lpstr>什么是线程(2)</vt:lpstr>
      <vt:lpstr>什么是线程(3)</vt:lpstr>
      <vt:lpstr>什么是线程(4)</vt:lpstr>
      <vt:lpstr>线程与进程</vt:lpstr>
      <vt:lpstr>教学内容</vt:lpstr>
      <vt:lpstr>1、Thread类</vt:lpstr>
      <vt:lpstr>一个例子</vt:lpstr>
      <vt:lpstr>执行过程</vt:lpstr>
      <vt:lpstr>例子修改</vt:lpstr>
      <vt:lpstr>执行过程</vt:lpstr>
      <vt:lpstr>Thread类常用方法</vt:lpstr>
      <vt:lpstr>Thread类常用方法</vt:lpstr>
      <vt:lpstr>2、Runnable接口</vt:lpstr>
      <vt:lpstr>一个例子again</vt:lpstr>
      <vt:lpstr>教学内容</vt:lpstr>
      <vt:lpstr>C语言中的数据共享</vt:lpstr>
      <vt:lpstr>Java语言中的数据共享</vt:lpstr>
      <vt:lpstr>多线程售票</vt:lpstr>
      <vt:lpstr>多线程售票(2)</vt:lpstr>
      <vt:lpstr>执行过程</vt:lpstr>
      <vt:lpstr>教学内容</vt:lpstr>
      <vt:lpstr>线程间互斥</vt:lpstr>
      <vt:lpstr>线程间互斥的例子</vt:lpstr>
      <vt:lpstr>情形1 </vt:lpstr>
      <vt:lpstr>情形2 </vt:lpstr>
      <vt:lpstr>情形3 </vt:lpstr>
      <vt:lpstr>Java实现</vt:lpstr>
      <vt:lpstr>Java实现</vt:lpstr>
      <vt:lpstr>怎么办？ </vt:lpstr>
      <vt:lpstr>互斥锁 </vt:lpstr>
      <vt:lpstr>基于互斥锁的数据共享</vt:lpstr>
      <vt:lpstr>线程间同步</vt:lpstr>
      <vt:lpstr>同步的例子</vt:lpstr>
      <vt:lpstr>同步的例子</vt:lpstr>
      <vt:lpstr>Java实现？</vt:lpstr>
      <vt:lpstr>Java实现？</vt:lpstr>
      <vt:lpstr>Java实现？</vt:lpstr>
      <vt:lpstr>线程间通信 </vt:lpstr>
      <vt:lpstr>Java实现</vt:lpstr>
      <vt:lpstr>Java实现</vt:lpstr>
      <vt:lpstr>Java实现</vt:lpstr>
      <vt:lpstr>教学内容</vt:lpstr>
      <vt:lpstr>Java线程的状态</vt:lpstr>
      <vt:lpstr>线程调度</vt:lpstr>
      <vt:lpstr>优先级 </vt:lpstr>
      <vt:lpstr>调度队列 </vt:lpstr>
      <vt:lpstr>一个段子</vt:lpstr>
      <vt:lpstr>Java代码</vt:lpstr>
      <vt:lpstr>输出结果</vt:lpstr>
      <vt:lpstr>几个问题</vt:lpstr>
      <vt:lpstr>自定义放映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AutoBVT</cp:lastModifiedBy>
  <cp:revision>1396</cp:revision>
  <cp:lastPrinted>1601-01-01T00:00:00Z</cp:lastPrinted>
  <dcterms:created xsi:type="dcterms:W3CDTF">1601-01-01T00:00:00Z</dcterms:created>
  <dcterms:modified xsi:type="dcterms:W3CDTF">2018-04-18T08:39:24Z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