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8" r:id="rId2"/>
    <p:sldId id="611" r:id="rId3"/>
    <p:sldId id="612" r:id="rId4"/>
    <p:sldId id="604" r:id="rId5"/>
    <p:sldId id="610" r:id="rId6"/>
    <p:sldId id="608" r:id="rId7"/>
    <p:sldId id="609" r:id="rId8"/>
    <p:sldId id="577" r:id="rId9"/>
    <p:sldId id="613" r:id="rId10"/>
    <p:sldId id="595" r:id="rId11"/>
    <p:sldId id="589" r:id="rId12"/>
    <p:sldId id="583" r:id="rId13"/>
    <p:sldId id="575" r:id="rId14"/>
    <p:sldId id="578" r:id="rId15"/>
    <p:sldId id="586" r:id="rId16"/>
    <p:sldId id="587" r:id="rId17"/>
    <p:sldId id="615" r:id="rId18"/>
    <p:sldId id="616" r:id="rId19"/>
    <p:sldId id="588" r:id="rId20"/>
    <p:sldId id="617" r:id="rId21"/>
    <p:sldId id="596" r:id="rId22"/>
    <p:sldId id="533" r:id="rId23"/>
    <p:sldId id="534" r:id="rId24"/>
    <p:sldId id="535" r:id="rId25"/>
    <p:sldId id="536" r:id="rId26"/>
    <p:sldId id="572" r:id="rId27"/>
    <p:sldId id="537" r:id="rId28"/>
    <p:sldId id="597" r:id="rId29"/>
    <p:sldId id="538" r:id="rId30"/>
    <p:sldId id="557" r:id="rId31"/>
    <p:sldId id="540" r:id="rId32"/>
    <p:sldId id="593" r:id="rId33"/>
    <p:sldId id="541" r:id="rId34"/>
    <p:sldId id="542" r:id="rId35"/>
    <p:sldId id="543" r:id="rId36"/>
    <p:sldId id="585" r:id="rId37"/>
    <p:sldId id="598" r:id="rId38"/>
    <p:sldId id="544" r:id="rId39"/>
    <p:sldId id="559" r:id="rId40"/>
    <p:sldId id="590" r:id="rId41"/>
    <p:sldId id="573" r:id="rId42"/>
    <p:sldId id="561" r:id="rId43"/>
    <p:sldId id="600" r:id="rId44"/>
    <p:sldId id="562" r:id="rId45"/>
    <p:sldId id="563" r:id="rId46"/>
    <p:sldId id="591" r:id="rId47"/>
    <p:sldId id="601" r:id="rId48"/>
    <p:sldId id="547" r:id="rId49"/>
    <p:sldId id="548" r:id="rId50"/>
    <p:sldId id="564" r:id="rId51"/>
    <p:sldId id="605" r:id="rId52"/>
    <p:sldId id="606" r:id="rId53"/>
    <p:sldId id="602" r:id="rId54"/>
    <p:sldId id="549" r:id="rId55"/>
    <p:sldId id="566" r:id="rId56"/>
    <p:sldId id="603" r:id="rId57"/>
    <p:sldId id="592" r:id="rId58"/>
    <p:sldId id="568" r:id="rId59"/>
    <p:sldId id="567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1654" autoAdjust="0"/>
  </p:normalViewPr>
  <p:slideViewPr>
    <p:cSldViewPr>
      <p:cViewPr varScale="1">
        <p:scale>
          <a:sx n="67" d="100"/>
          <a:sy n="67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程序可以内嵌在</a:t>
            </a:r>
            <a:r>
              <a:rPr lang="en-US" altLang="zh-CN" smtClean="0"/>
              <a:t>HTML</a:t>
            </a:r>
            <a:r>
              <a:rPr lang="zh-CN" altLang="en-US" smtClean="0"/>
              <a:t>网页中，通过</a:t>
            </a:r>
            <a:r>
              <a:rPr lang="en-US" altLang="zh-CN" smtClean="0"/>
              <a:t>Web</a:t>
            </a:r>
            <a:r>
              <a:rPr lang="zh-CN" altLang="en-US" smtClean="0"/>
              <a:t>浏览器下载，给</a:t>
            </a:r>
            <a:r>
              <a:rPr lang="en-US" altLang="zh-CN" smtClean="0"/>
              <a:t>Web</a:t>
            </a:r>
            <a:r>
              <a:rPr lang="zh-CN" altLang="en-US" smtClean="0"/>
              <a:t>客户带来生动的动画和灵活的交互性。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0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3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5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编译器，是将源程序翻译成机器语言程序的软件。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2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Hello World：代表学习计算机语言的第一个入门小程序。现在泛指接触新事物的第一步。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class ：是java中的关键字，用于定义类，java语言的程序代码都需要定义在类中。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关键字：被java语言赋予了特殊含义的单词。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Demo：为了方便使用这个类，给类自定义的类名。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{  }：定义该类中代码的范围。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main方法：作用在于保证一个类可以独立运行。因为它是程序的入口。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System.out.println():系统输出打印数据，可以将()中的内容打印在控制台上。可以直接在控制台看到jvm运行java程序后的结果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2955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Java EE</a:t>
            </a:r>
            <a:endParaRPr lang="zh-CN" altLang="zh-CN" sz="8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5805263"/>
            <a:ext cx="43924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主讲：邹向华   </a:t>
            </a:r>
            <a:endParaRPr lang="en-US" altLang="zh-CN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1-1 Java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语言概述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72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232" y="836712"/>
            <a:ext cx="4076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smtClean="0">
                <a:ea typeface="宋体" pitchFamily="2" charset="-122"/>
                <a:cs typeface="Times New Roman" pitchFamily="18" charset="0"/>
              </a:rPr>
              <a:t>1.1  Java</a:t>
            </a:r>
            <a:r>
              <a:rPr lang="zh-CN" altLang="en-US" sz="4000" b="1" dirty="0">
                <a:ea typeface="宋体" pitchFamily="2" charset="-122"/>
                <a:cs typeface="Times New Roman" pitchFamily="18" charset="0"/>
              </a:rPr>
              <a:t>语言概述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23528" y="1700808"/>
            <a:ext cx="8208912" cy="47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SUN(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tanford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niversity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etwork</a:t>
            </a:r>
            <a:r>
              <a:rPr lang="zh-CN" altLang="en-US" sz="2400">
                <a:latin typeface="+mn-lt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smtClean="0">
                <a:latin typeface="+mn-lt"/>
                <a:ea typeface="宋体" pitchFamily="2" charset="-122"/>
                <a:cs typeface="Times New Roman" pitchFamily="18" charset="0"/>
              </a:rPr>
              <a:t>斯坦福大学网络公司 </a:t>
            </a:r>
            <a:r>
              <a:rPr lang="en-US" altLang="zh-CN" sz="2400" smtClean="0">
                <a:latin typeface="+mn-lt"/>
                <a:ea typeface="宋体" pitchFamily="2" charset="-122"/>
                <a:cs typeface="Times New Roman" pitchFamily="18" charset="0"/>
              </a:rPr>
              <a:t>) 1995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年推出的一门高级编程语言。</a:t>
            </a:r>
          </a:p>
          <a:p>
            <a:pPr marL="1028700" lvl="1" eaLnBrk="1" hangingPunct="1">
              <a:lnSpc>
                <a:spcPts val="27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最初命名为</a:t>
            </a:r>
            <a:r>
              <a:rPr lang="en-US" altLang="zh-CN" sz="2000" smtClean="0">
                <a:latin typeface="+mn-lt"/>
                <a:ea typeface="宋体" pitchFamily="2" charset="-122"/>
                <a:cs typeface="Times New Roman" pitchFamily="18" charset="0"/>
              </a:rPr>
              <a:t>Oak (</a:t>
            </a: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橡树</a:t>
            </a:r>
            <a:r>
              <a:rPr lang="en-US" altLang="zh-CN" sz="2000" smtClean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1028700" lvl="1" eaLnBrk="1" hangingPunct="1">
              <a:lnSpc>
                <a:spcPts val="27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最初的目的：与家电一起使用</a:t>
            </a:r>
            <a:endParaRPr lang="en-US" altLang="zh-CN" sz="200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28700" lvl="1" eaLnBrk="1" hangingPunct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sz="2000" smtClean="0">
                <a:latin typeface="+mn-lt"/>
                <a:ea typeface="宋体" pitchFamily="2" charset="-122"/>
                <a:cs typeface="Times New Roman" pitchFamily="18" charset="0"/>
              </a:rPr>
              <a:t>1994</a:t>
            </a: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年，开发组意识到</a:t>
            </a:r>
            <a:r>
              <a:rPr lang="en-US" altLang="zh-CN" sz="2000" smtClean="0">
                <a:latin typeface="+mn-lt"/>
                <a:ea typeface="宋体" pitchFamily="2" charset="-122"/>
                <a:cs typeface="Times New Roman" pitchFamily="18" charset="0"/>
              </a:rPr>
              <a:t>Oak </a:t>
            </a: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非常适合于互联网</a:t>
            </a:r>
            <a:endParaRPr lang="en-US" altLang="zh-CN" sz="200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28700" lvl="1" eaLnBrk="1" hangingPunct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sz="2000" smtClean="0">
                <a:latin typeface="+mn-lt"/>
                <a:ea typeface="宋体" pitchFamily="2" charset="-122"/>
                <a:cs typeface="Times New Roman" pitchFamily="18" charset="0"/>
              </a:rPr>
              <a:t>19</a:t>
            </a: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95年</a:t>
            </a:r>
            <a:r>
              <a:rPr lang="zh-CN" altLang="en-US" sz="2000" dirty="0">
                <a:latin typeface="+mn-lt"/>
                <a:ea typeface="宋体" pitchFamily="2" charset="-122"/>
                <a:cs typeface="Times New Roman" pitchFamily="18" charset="0"/>
              </a:rPr>
              <a:t>，SUN发布JDK 1</a:t>
            </a:r>
            <a:r>
              <a:rPr lang="zh-CN" altLang="en-US" sz="2000">
                <a:latin typeface="+mn-lt"/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0</a:t>
            </a:r>
            <a:endParaRPr lang="en-US" altLang="zh-CN" sz="200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28700" lvl="1" eaLnBrk="1" hangingPunct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sz="2000" smtClean="0">
                <a:latin typeface="+mn-lt"/>
                <a:ea typeface="宋体" pitchFamily="2" charset="-122"/>
                <a:cs typeface="Times New Roman" pitchFamily="18" charset="0"/>
              </a:rPr>
              <a:t>1996</a:t>
            </a: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年，发布正式版</a:t>
            </a:r>
            <a:endParaRPr lang="en-US" altLang="zh-CN" sz="200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28700" lvl="1" eaLnBrk="1" hangingPunct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sz="2000" smtClean="0">
                <a:latin typeface="+mn-lt"/>
                <a:ea typeface="宋体" pitchFamily="2" charset="-122"/>
                <a:cs typeface="Times New Roman" pitchFamily="18" charset="0"/>
              </a:rPr>
              <a:t>19</a:t>
            </a: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98年</a:t>
            </a:r>
            <a:r>
              <a:rPr lang="zh-CN" altLang="en-US" sz="2000" dirty="0">
                <a:latin typeface="+mn-lt"/>
                <a:ea typeface="宋体" pitchFamily="2" charset="-122"/>
                <a:cs typeface="Times New Roman" pitchFamily="18" charset="0"/>
              </a:rPr>
              <a:t>，JDK1.2，后续JDK1.3， 1.4，1.5（更名为Java5.</a:t>
            </a:r>
            <a:r>
              <a:rPr lang="zh-CN" altLang="en-US" sz="2000">
                <a:latin typeface="+mn-lt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00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28700" lvl="1" eaLnBrk="1" hangingPunct="1">
              <a:lnSpc>
                <a:spcPts val="27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最新版本为 JDK </a:t>
            </a:r>
            <a:r>
              <a:rPr lang="en-US" altLang="zh-CN" sz="2000" smtClean="0">
                <a:latin typeface="+mn-lt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00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一种面向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Internet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的编程语言。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随着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技术在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web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方面的不断成熟，已经成为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Web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应用程序的首选开发语言。</a:t>
            </a:r>
          </a:p>
        </p:txBody>
      </p:sp>
    </p:spTree>
    <p:extLst>
      <p:ext uri="{BB962C8B-B14F-4D97-AF65-F5344CB8AC3E}">
        <p14:creationId xmlns:p14="http://schemas.microsoft.com/office/powerpoint/2010/main" val="23961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232" y="836712"/>
            <a:ext cx="4076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smtClean="0">
                <a:ea typeface="宋体" pitchFamily="2" charset="-122"/>
                <a:cs typeface="Times New Roman" pitchFamily="18" charset="0"/>
              </a:rPr>
              <a:t>1.1  Java</a:t>
            </a:r>
            <a:r>
              <a:rPr lang="zh-CN" altLang="en-US" sz="4000" b="1" dirty="0">
                <a:ea typeface="宋体" pitchFamily="2" charset="-122"/>
                <a:cs typeface="Times New Roman" pitchFamily="18" charset="0"/>
              </a:rPr>
              <a:t>语言概述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5"/>
          <a:stretch>
            <a:fillRect/>
          </a:stretch>
        </p:blipFill>
        <p:spPr bwMode="auto">
          <a:xfrm>
            <a:off x="395536" y="1709649"/>
            <a:ext cx="3008371" cy="28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0" b="27435"/>
          <a:stretch>
            <a:fillRect/>
          </a:stretch>
        </p:blipFill>
        <p:spPr bwMode="auto">
          <a:xfrm>
            <a:off x="4653628" y="1803312"/>
            <a:ext cx="3662788" cy="178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21088"/>
            <a:ext cx="48446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22263" y="1087016"/>
            <a:ext cx="4467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</a:rPr>
              <a:t>技术体系平台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24314"/>
              </p:ext>
            </p:extLst>
          </p:nvPr>
        </p:nvGraphicFramePr>
        <p:xfrm>
          <a:off x="311883" y="1916624"/>
          <a:ext cx="8570217" cy="43028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70217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 Standard Edition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标准版</a:t>
                      </a: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支持面向桌面级应用（如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Windows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下的应用程序）的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平台，提供了完整的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核心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API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，此版本以前称为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J2SE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379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EE(Java Enterprise Edition)企业版</a:t>
                      </a: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是为开发企业环境下的应用程序提供的一套解决方案。该技术体系中包含的技术如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Servlet 、Jsp等，主要针对于Web应用程序开发。版本以前称为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J2EE</a:t>
                      </a:r>
                    </a:p>
                  </a:txBody>
                  <a:tcPr marL="91442" marR="91442" marT="45726" marB="45726" horzOverflow="overflow"/>
                </a:tc>
              </a:tr>
              <a:tr h="417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ME(Java Micro Edition)小型版</a:t>
                      </a: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支持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程序运行在移动终端（手机、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PDA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）上的平台，对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 API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有所精简，并加入了针对移动终端的支持，此版本以前称为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J2ME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 Card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itchFamily="2" charset="-122"/>
                        </a:rPr>
                        <a:t>支持一些</a:t>
                      </a:r>
                      <a:r>
                        <a:rPr lang="en-US" altLang="zh-CN" sz="2000" dirty="0" smtClean="0">
                          <a:latin typeface="+mn-lt"/>
                          <a:ea typeface="宋体" pitchFamily="2" charset="-122"/>
                        </a:rPr>
                        <a:t>Java</a:t>
                      </a:r>
                      <a:r>
                        <a:rPr lang="zh-CN" altLang="en-US" sz="2000" dirty="0" smtClean="0">
                          <a:latin typeface="+mn-lt"/>
                          <a:ea typeface="宋体" pitchFamily="2" charset="-122"/>
                        </a:rPr>
                        <a:t>小程序（</a:t>
                      </a:r>
                      <a:r>
                        <a:rPr lang="en-US" altLang="zh-CN" sz="2000" dirty="0" smtClean="0">
                          <a:latin typeface="+mn-lt"/>
                          <a:ea typeface="宋体" pitchFamily="2" charset="-122"/>
                        </a:rPr>
                        <a:t>Applets</a:t>
                      </a:r>
                      <a:r>
                        <a:rPr lang="zh-CN" altLang="en-US" sz="2000" dirty="0" smtClean="0">
                          <a:latin typeface="+mn-lt"/>
                          <a:ea typeface="宋体" pitchFamily="2" charset="-122"/>
                        </a:rPr>
                        <a:t>）运行在小内存设备（如智能卡）上的平台</a:t>
                      </a:r>
                      <a:endParaRPr lang="zh-CN" altLang="en-US" sz="2000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186682" cy="875156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在各领域中的应用</a:t>
            </a:r>
            <a:endParaRPr lang="zh-CN" altLang="en-US" sz="3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596" y="1600199"/>
            <a:ext cx="8215137" cy="3845025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从</a:t>
            </a:r>
            <a:r>
              <a:rPr lang="en-US" altLang="zh-CN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的应用领域来分，</a:t>
            </a:r>
            <a:r>
              <a:rPr lang="en-US" altLang="zh-CN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语言的应用方向主要表现在以下几个方面：</a:t>
            </a:r>
            <a:endParaRPr lang="en-US" altLang="zh-CN" sz="24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企业级应用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：主要指复杂的大企业的软件系统、各种类型的网站。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的安全机制以及它的跨平台的优势，使它在分布式系统领域开发中有广泛应用。应用领域包括金融、电信、交通、电子商务等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0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典型的Java EE结构的应用程序包括四层：</a:t>
            </a:r>
            <a:r>
              <a:rPr lang="zh-CN" altLang="zh-CN" sz="2000" dirty="0">
                <a:solidFill>
                  <a:srgbClr val="99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客户层、表示逻辑层（</a:t>
            </a:r>
            <a:r>
              <a:rPr lang="en-US" altLang="zh-CN" sz="2000" dirty="0">
                <a:solidFill>
                  <a:srgbClr val="99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</a:t>
            </a:r>
            <a:r>
              <a:rPr lang="zh-CN" altLang="zh-CN" sz="2000" dirty="0">
                <a:solidFill>
                  <a:srgbClr val="99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eb层）、业务逻辑层和企业信息系统层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平台应用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：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应用程序使用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语言编写。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开发水平的高低很大程度上取决于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语言核心能力是否扎实。</a:t>
            </a:r>
            <a:endParaRPr lang="en-US" altLang="zh-CN" sz="20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移动领域应用，主要表现在消费和嵌入式领域，是指在各种小型设备上的应用，包括手机、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PDA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、机顶盒、汽车通信设备等。</a:t>
            </a:r>
          </a:p>
        </p:txBody>
      </p:sp>
    </p:spTree>
    <p:extLst>
      <p:ext uri="{BB962C8B-B14F-4D97-AF65-F5344CB8AC3E}">
        <p14:creationId xmlns:p14="http://schemas.microsoft.com/office/powerpoint/2010/main" val="239008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</a:t>
            </a:r>
            <a:r>
              <a:rPr lang="zh-CN" altLang="en-US" sz="2800" b="1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的诞生历史</a:t>
            </a:r>
            <a:endParaRPr lang="zh-CN" altLang="en-US" sz="28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531" y="1693257"/>
            <a:ext cx="854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之父</a:t>
            </a:r>
            <a:r>
              <a:rPr lang="en-US" altLang="zh-CN" sz="2000" dirty="0" err="1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Jgosling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团队在开发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”Green”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项目时，发现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缺少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垃圾回收系统，还有可移植的安全性、分布程序设计、和多线程功能。最后，他们想要一种易于移植到各种设备上的平台。</a:t>
            </a:r>
          </a:p>
        </p:txBody>
      </p:sp>
      <p:sp>
        <p:nvSpPr>
          <p:cNvPr id="3" name="矩形 2"/>
          <p:cNvSpPr/>
          <p:nvPr/>
        </p:nvSpPr>
        <p:spPr>
          <a:xfrm>
            <a:off x="373091" y="2852936"/>
            <a:ext cx="61686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确实是从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语言和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语言继承了许多成份，甚至可以将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看成是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</a:t>
            </a:r>
            <a:r>
              <a:rPr lang="en-US" altLang="zh-CN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发展和衍生的产物。比如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语言的变量声明，操作符形式，参数传递，流程控制等方面和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语言、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语言完全相同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。但同时，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是一个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纯粹的面向对象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的程序设计语言，它继承了 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语言面向对象技术的核心。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舍弃了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语言中容易引起错误的指针（以引用取代）、运算符重载（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operator overloading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）、多重继承（以接口取代）等特性，增加了垃圾回收器功能用于回收不再被引用的对象所占据的内存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空间。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JDK1.5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又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引入了泛型编程（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Generic Programming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）、类型安全的枚举、不定长参数和自动装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拆箱</a:t>
            </a:r>
          </a:p>
        </p:txBody>
      </p:sp>
      <p:pic>
        <p:nvPicPr>
          <p:cNvPr id="1026" name="Picture 2" descr="C:\Users\Administrator\Desktop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70359"/>
            <a:ext cx="2652754" cy="398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3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语言的主要特性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语言是易学的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语言的语法与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语言很接近，使得大多数程序员很容易学习和使用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语言是强制面向对象的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语言提供类、接口和继承等原语，为了简单起见，只支持类之间的单继承，但支持接口之间的多继承，并支持类与接口之间的实现机制（关键字为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implements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语言是分布式的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语言支持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Internet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应用的开发，在基本的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应用编程接口中有一个网络应用编程接口（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 net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），它提供了用于网络应用编程的类库，包括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URL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URLConnection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Socket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ServerSocket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等。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RMI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（远程方法激活）机制也是开发分布式应用的重要手段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语言是健壮的。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的强类型机制、异常处理、垃圾的自动收集等是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程序健壮性的重要保证。对指针的丢弃是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的明智选择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3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语言的主要特性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语言是安全的。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通常被用在网络环境中，为此，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提供了一个安全机制以防恶意代码的攻击。如：安全防范机制（类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ClassLoader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），如分配不同的名字空间以防替代本地的同名类、字节代码检查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b="1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语言是体系结构中立的。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程序（后缀为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的文件）在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平台上被编译为体系结构中立的字节码格式（后缀为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的文件），然后可以在实现这个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平台的任何系统中运行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语言是解释型的。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如前所述，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平台上被编译为字节码格式，然后可以在实现这个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平台的任何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系统的解释器中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运行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是性能略高的。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与那些解释型的高级脚本语言相比，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的性能还是较优的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语言是原生支持多线程的。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语言中，线程是一种特殊的对象，它必须由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类或其子（孙）类来创建。</a:t>
            </a:r>
          </a:p>
        </p:txBody>
      </p:sp>
    </p:spTree>
    <p:extLst>
      <p:ext uri="{BB962C8B-B14F-4D97-AF65-F5344CB8AC3E}">
        <p14:creationId xmlns:p14="http://schemas.microsoft.com/office/powerpoint/2010/main" val="83202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J2EE 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学习之路 </a:t>
            </a:r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1/3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第一阶段：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基础，包括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语法，面向对象特征，常见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API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，集合框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架</a:t>
            </a:r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二阶段：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界面编程，包括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AWT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，事件机制，</a:t>
            </a:r>
            <a:r>
              <a:rPr lang="en-US" altLang="zh-CN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SWING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三阶段：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 API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：输入输出，多线程，网络编程，反射注解等，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的精华部分； </a:t>
            </a: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四阶段：数据库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SQL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基础，包括增删改查操作以及多表查询； </a:t>
            </a: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五阶段：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JDBC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编程：包括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JDBC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原理，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JDBC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连接库，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JDBC API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，虽然现在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Hibernate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比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JDBC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要方便许多，但是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JDBC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技术仍然在使用，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JDBC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思想尤为重要； 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第六阶段：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JDBC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深入理解高级特性：包括数据库连接池，存储过程，触发器，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CRM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思想； </a:t>
            </a:r>
          </a:p>
          <a:p>
            <a:r>
              <a:rPr lang="en-US" altLang="zh-CN" sz="2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endParaRPr lang="zh-CN" altLang="en-US" sz="2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3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J2EE 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学习之路 </a:t>
            </a:r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2/3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第七阶段：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HTML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语言学习，包括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HTML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标签，表单标签以及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CSS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，这是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Web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应用开发的基础； </a:t>
            </a: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八阶段：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JavaScript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脚本语言，包括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javaScript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语法和对象，就这两个方面的内容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； </a:t>
            </a:r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九阶段：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DOM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编程，包括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DOM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原理，常用的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DOM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元素以及比较重要的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DOM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编程思想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；</a:t>
            </a:r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十阶段：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Servlet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开发，从此开始踏入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开发的重要一步，包括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XML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Tomcat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服务器的安装使用操作，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HTTP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协议简单理解，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Servlet API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等，这个是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 web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开发的基础。 </a:t>
            </a: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十一阶段：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JSP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JSP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语法和标签，自定义标签，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EL,JSTL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库了解以及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MVC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三层架构的设计模式理念； </a:t>
            </a: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十二阶段：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AJAX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AJAX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原理，请求响应处理，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AJAX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开发库； </a:t>
            </a:r>
          </a:p>
        </p:txBody>
      </p:sp>
    </p:spTree>
    <p:extLst>
      <p:ext uri="{BB962C8B-B14F-4D97-AF65-F5344CB8AC3E}">
        <p14:creationId xmlns:p14="http://schemas.microsoft.com/office/powerpoint/2010/main" val="20279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16719" y="769143"/>
            <a:ext cx="8153400" cy="838200"/>
          </a:xfrm>
          <a:prstGeom prst="rect">
            <a:avLst/>
          </a:prstGeo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dirty="0" smtClean="0">
                <a:ea typeface="黑体" pitchFamily="49" charset="-122"/>
              </a:rPr>
              <a:t>课程组成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16719" y="1607344"/>
            <a:ext cx="8472489" cy="2552700"/>
          </a:xfrm>
          <a:prstGeom prst="rect">
            <a:avLst/>
          </a:prstGeo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第一部分  </a:t>
            </a:r>
            <a:r>
              <a:rPr lang="en-US" altLang="zh-CN" dirty="0" smtClean="0">
                <a:latin typeface="宋体" pitchFamily="2" charset="-122"/>
              </a:rPr>
              <a:t>J2EE</a:t>
            </a:r>
            <a:r>
              <a:rPr lang="zh-CN" altLang="en-US" dirty="0" smtClean="0">
                <a:latin typeface="宋体" pitchFamily="2" charset="-122"/>
              </a:rPr>
              <a:t>概述和</a:t>
            </a:r>
            <a:r>
              <a:rPr lang="en-US" altLang="zh-CN" dirty="0" smtClean="0">
                <a:latin typeface="宋体" pitchFamily="2" charset="-122"/>
              </a:rPr>
              <a:t>Java</a:t>
            </a:r>
            <a:r>
              <a:rPr lang="zh-CN" altLang="en-US" dirty="0">
                <a:latin typeface="宋体" pitchFamily="2" charset="-122"/>
              </a:rPr>
              <a:t>回</a:t>
            </a:r>
            <a:r>
              <a:rPr lang="zh-CN" altLang="en-US" dirty="0" smtClean="0">
                <a:latin typeface="宋体" pitchFamily="2" charset="-122"/>
              </a:rPr>
              <a:t>顾 </a:t>
            </a:r>
            <a:endParaRPr lang="en-US" altLang="zh-CN" dirty="0" smtClean="0"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第二部分  </a:t>
            </a:r>
            <a:r>
              <a:rPr lang="en-US" altLang="zh-CN" dirty="0" smtClean="0">
                <a:latin typeface="宋体" pitchFamily="2" charset="-122"/>
              </a:rPr>
              <a:t>JSP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JavaBean</a:t>
            </a:r>
            <a:endParaRPr lang="en-US" altLang="zh-CN" dirty="0" smtClean="0">
              <a:solidFill>
                <a:srgbClr val="800000"/>
              </a:solidFill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第三部</a:t>
            </a:r>
            <a:r>
              <a:rPr lang="zh-CN" altLang="en-US" dirty="0">
                <a:latin typeface="宋体" pitchFamily="2" charset="-122"/>
              </a:rPr>
              <a:t>分  </a:t>
            </a:r>
            <a:r>
              <a:rPr lang="en-US" altLang="zh-CN" dirty="0" smtClean="0">
                <a:latin typeface="宋体" pitchFamily="2" charset="-122"/>
              </a:rPr>
              <a:t>Spring/Struts/</a:t>
            </a:r>
            <a:r>
              <a:rPr lang="en-US" altLang="zh-CN" dirty="0" err="1" smtClean="0">
                <a:latin typeface="宋体" pitchFamily="2" charset="-122"/>
              </a:rPr>
              <a:t>Mybatis</a:t>
            </a:r>
            <a:endParaRPr lang="en-US" altLang="zh-CN" dirty="0" smtClean="0">
              <a:solidFill>
                <a:srgbClr val="800000"/>
              </a:solidFill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第</a:t>
            </a:r>
            <a:r>
              <a:rPr lang="zh-CN" altLang="en-US" dirty="0">
                <a:latin typeface="宋体" pitchFamily="2" charset="-122"/>
              </a:rPr>
              <a:t>四</a:t>
            </a:r>
            <a:r>
              <a:rPr lang="zh-CN" altLang="en-US" dirty="0" smtClean="0">
                <a:latin typeface="宋体" pitchFamily="2" charset="-122"/>
              </a:rPr>
              <a:t>部</a:t>
            </a:r>
            <a:r>
              <a:rPr lang="zh-CN" altLang="en-US" dirty="0">
                <a:latin typeface="宋体" pitchFamily="2" charset="-122"/>
              </a:rPr>
              <a:t>分  </a:t>
            </a:r>
            <a:r>
              <a:rPr lang="en-US" dirty="0"/>
              <a:t>SSH</a:t>
            </a:r>
            <a:r>
              <a:rPr lang="zh-CN" altLang="en-US" dirty="0"/>
              <a:t>整合开发环境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solidFill>
                <a:srgbClr val="800000"/>
              </a:solidFill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latin typeface="宋体" pitchFamily="2" charset="-122"/>
              </a:rPr>
              <a:t>		</a:t>
            </a:r>
            <a:r>
              <a:rPr lang="zh-CN" altLang="en-US" dirty="0" smtClean="0">
                <a:latin typeface="Arial" charset="0"/>
                <a:ea typeface="黑体" pitchFamily="49" charset="-122"/>
              </a:rPr>
              <a:t>				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3528" y="3445668"/>
            <a:ext cx="8191500" cy="857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b="1" kern="0" dirty="0">
                <a:solidFill>
                  <a:srgbClr val="800000"/>
                </a:solidFill>
                <a:latin typeface="+mj-lt"/>
                <a:ea typeface="黑体" pitchFamily="2" charset="-122"/>
                <a:cs typeface="+mj-cs"/>
              </a:rPr>
              <a:t>参</a:t>
            </a:r>
            <a:r>
              <a:rPr lang="zh-CN" altLang="en-US" sz="3600" b="1" kern="0" dirty="0" smtClean="0">
                <a:solidFill>
                  <a:srgbClr val="800000"/>
                </a:solidFill>
                <a:latin typeface="+mj-lt"/>
                <a:ea typeface="黑体" pitchFamily="2" charset="-122"/>
                <a:cs typeface="+mj-cs"/>
              </a:rPr>
              <a:t>考书籍</a:t>
            </a:r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6720" y="4231481"/>
            <a:ext cx="8305799" cy="1857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287338" indent="-287338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b="1" dirty="0" smtClean="0">
                <a:solidFill>
                  <a:srgbClr val="C00000"/>
                </a:solidFill>
              </a:rPr>
              <a:t> Java EE</a:t>
            </a:r>
            <a:r>
              <a:rPr lang="zh-CN" altLang="en-US" b="1" dirty="0" smtClean="0">
                <a:solidFill>
                  <a:srgbClr val="C00000"/>
                </a:solidFill>
              </a:rPr>
              <a:t>技术试验教程      韩姗姗 王春平 清华大学出版社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87338" indent="-287338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经典</a:t>
            </a:r>
            <a:r>
              <a:rPr lang="en-US" altLang="zh-CN" b="1" dirty="0">
                <a:solidFill>
                  <a:srgbClr val="C00000"/>
                </a:solidFill>
              </a:rPr>
              <a:t>Java EE</a:t>
            </a:r>
            <a:r>
              <a:rPr lang="zh-CN" altLang="en-US" b="1" dirty="0">
                <a:solidFill>
                  <a:srgbClr val="C00000"/>
                </a:solidFill>
              </a:rPr>
              <a:t>企业应用实</a:t>
            </a:r>
            <a:r>
              <a:rPr lang="zh-CN" altLang="en-US" b="1" dirty="0" smtClean="0">
                <a:solidFill>
                  <a:srgbClr val="C00000"/>
                </a:solidFill>
              </a:rPr>
              <a:t>战 李刚  电</a:t>
            </a:r>
            <a:r>
              <a:rPr lang="zh-CN" altLang="en-US" b="1" dirty="0">
                <a:solidFill>
                  <a:srgbClr val="C00000"/>
                </a:solidFill>
              </a:rPr>
              <a:t>子工业出版</a:t>
            </a:r>
            <a:r>
              <a:rPr lang="zh-CN" altLang="en-US" b="1" dirty="0" smtClean="0">
                <a:solidFill>
                  <a:srgbClr val="C00000"/>
                </a:solidFill>
              </a:rPr>
              <a:t>社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87338" indent="-287338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EJB JPA</a:t>
            </a:r>
            <a:r>
              <a:rPr lang="zh-CN" altLang="en-US" b="1" dirty="0">
                <a:solidFill>
                  <a:srgbClr val="C00000"/>
                </a:solidFill>
              </a:rPr>
              <a:t>数据库持久层开发实践详</a:t>
            </a:r>
            <a:r>
              <a:rPr lang="zh-CN" altLang="en-US" b="1" dirty="0" smtClean="0">
                <a:solidFill>
                  <a:srgbClr val="C00000"/>
                </a:solidFill>
              </a:rPr>
              <a:t>解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冯</a:t>
            </a:r>
            <a:r>
              <a:rPr lang="zh-CN" altLang="en-US" b="1" dirty="0">
                <a:solidFill>
                  <a:srgbClr val="C00000"/>
                </a:solidFill>
              </a:rPr>
              <a:t>曼</a:t>
            </a:r>
            <a:r>
              <a:rPr lang="zh-CN" altLang="en-US" b="1" dirty="0" smtClean="0">
                <a:solidFill>
                  <a:srgbClr val="C00000"/>
                </a:solidFill>
              </a:rPr>
              <a:t>菲 电</a:t>
            </a:r>
            <a:r>
              <a:rPr lang="zh-CN" altLang="en-US" b="1" dirty="0">
                <a:solidFill>
                  <a:srgbClr val="C00000"/>
                </a:solidFill>
              </a:rPr>
              <a:t>子工业出版社。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7338" indent="-287338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kern="0" dirty="0" smtClean="0">
                <a:latin typeface="宋体" pitchFamily="2" charset="-122"/>
                <a:ea typeface="+mn-ea"/>
              </a:rPr>
              <a:t>     </a:t>
            </a:r>
            <a:endParaRPr lang="en-US" altLang="zh-CN" sz="2800" b="1" kern="0" dirty="0">
              <a:latin typeface="宋体" pitchFamily="2" charset="-122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442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J2EE 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学习之路 </a:t>
            </a:r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3/3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第十三阶段：轻量级框架，三大框架之一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Struts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框架的学习，自此踏入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 web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开发的精华部分，包括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Struts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体系架构，各种组件，标签库和扩展性的学习； </a:t>
            </a: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十四阶段：</a:t>
            </a:r>
            <a:r>
              <a:rPr lang="en-US" altLang="zh-CN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Hibernate/</a:t>
            </a:r>
            <a:r>
              <a:rPr lang="en-US" altLang="zh-CN" sz="2200" dirty="0" err="1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Mybatis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框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架学习，三大框架之一，包括检索映射技术，多表查询技术，缓存技术以及性能方面的优化； </a:t>
            </a: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十五阶段：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Spring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框架的学习，三大框架之一，包括了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IOC,AOP,DataSource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，事务，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SSH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集成以及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JPA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集成； </a:t>
            </a: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第十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六阶段：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Maven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项目自动构建框架的学习；  </a:t>
            </a: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十七阶段：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Dubbo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_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分布式服务框架；</a:t>
            </a:r>
          </a:p>
          <a:p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第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十八阶段：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ZooKeeper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分布式服务框架的学习；  </a:t>
            </a:r>
          </a:p>
        </p:txBody>
      </p:sp>
    </p:spTree>
    <p:extLst>
      <p:ext uri="{BB962C8B-B14F-4D97-AF65-F5344CB8AC3E}">
        <p14:creationId xmlns:p14="http://schemas.microsoft.com/office/powerpoint/2010/main" val="18697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1988840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1-2 Java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程序运行机制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及运行过程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72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24197"/>
            <a:ext cx="6264696" cy="792088"/>
          </a:xfrm>
        </p:spPr>
        <p:txBody>
          <a:bodyPr>
            <a:normAutofit fontScale="90000"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1.2 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80" y="1909892"/>
            <a:ext cx="8229600" cy="45434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特点一：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面向对象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两个基本概念：类、对象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三大特性：封装、继承、多态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特点二：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健壮性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吸收了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C/C++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语言的优点，但去掉了其影响程序健壮性的部分（如指针、内存的申请与释放等），提供了一个相对安全的内存管理和访问机制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特点三：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跨平台性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跨平台性：通过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语言编写的应用程序在不同的系统平台上都可以运行。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Write once , Run Anywhere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”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原理：只要在需要运行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应用程序的操作系统上，先安装一个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虚拟机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(JVM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ava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irtual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achine)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即可。由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来负责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程序在该系统中的运行。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49" y="132160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语言的特点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26" y="1453952"/>
            <a:ext cx="5814656" cy="57227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语言的特点：跨平台性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5545543"/>
            <a:ext cx="8229600" cy="9077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因为有了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，同一个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程序在三个不同的操作系统中都可以执行。这样就实现了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程序的跨平台性。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563938" y="2235603"/>
            <a:ext cx="1944687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682625" y="3748490"/>
            <a:ext cx="2447925" cy="1439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419475" y="3748490"/>
            <a:ext cx="2449513" cy="1439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156325" y="3748490"/>
            <a:ext cx="2449513" cy="1439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椭圆 9"/>
          <p:cNvSpPr>
            <a:spLocks noChangeArrowheads="1"/>
          </p:cNvSpPr>
          <p:nvPr/>
        </p:nvSpPr>
        <p:spPr bwMode="auto">
          <a:xfrm>
            <a:off x="1042988" y="3843557"/>
            <a:ext cx="1728787" cy="7191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10"/>
          <p:cNvSpPr>
            <a:spLocks noChangeArrowheads="1"/>
          </p:cNvSpPr>
          <p:nvPr/>
        </p:nvSpPr>
        <p:spPr bwMode="auto">
          <a:xfrm>
            <a:off x="3779838" y="3843557"/>
            <a:ext cx="1728787" cy="7191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11"/>
          <p:cNvSpPr>
            <a:spLocks noChangeArrowheads="1"/>
          </p:cNvSpPr>
          <p:nvPr/>
        </p:nvSpPr>
        <p:spPr bwMode="auto">
          <a:xfrm>
            <a:off x="6516688" y="3843557"/>
            <a:ext cx="1728787" cy="7207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804890" y="229823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程序</a:t>
            </a:r>
            <a:endParaRPr lang="zh-CN" altLang="en-US" sz="24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923740" y="4731501"/>
            <a:ext cx="2089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983048" y="4725865"/>
            <a:ext cx="173196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Linux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718476" y="4731501"/>
            <a:ext cx="162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Mac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1142812" y="4024010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Win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914782" y="4029638"/>
            <a:ext cx="1728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linux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6673676" y="4009353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Mac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 rot="5400000">
            <a:off x="2705986" y="2013261"/>
            <a:ext cx="1031692" cy="2628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 rot="16200000" flipH="1">
            <a:off x="4074411" y="3273736"/>
            <a:ext cx="1031692" cy="107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10" idx="0"/>
          </p:cNvCxnSpPr>
          <p:nvPr/>
        </p:nvCxnSpPr>
        <p:spPr>
          <a:xfrm rot="16200000" flipH="1">
            <a:off x="5442836" y="1905311"/>
            <a:ext cx="1031692" cy="284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/>
        </p:nvSpPr>
        <p:spPr>
          <a:xfrm>
            <a:off x="1835696" y="692696"/>
            <a:ext cx="62646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1.2 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204311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两种核心机制</a:t>
            </a:r>
            <a:endParaRPr lang="en-US" altLang="zh-CN" sz="32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虚拟机  </a:t>
            </a: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(Java </a:t>
            </a:r>
            <a:r>
              <a:rPr lang="en-US" altLang="zh-CN" sz="2800" err="1" smtClean="0">
                <a:ea typeface="宋体" pitchFamily="2" charset="-122"/>
                <a:cs typeface="Times New Roman" pitchFamily="18" charset="0"/>
              </a:rPr>
              <a:t>Virtal</a:t>
            </a: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 Machine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垃圾收集机制  </a:t>
            </a: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(Garbage Collection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91680" y="764704"/>
            <a:ext cx="6264696" cy="792088"/>
          </a:xfrm>
        </p:spPr>
        <p:txBody>
          <a:bodyPr>
            <a:normAutofit fontScale="90000"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1.2 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4608512" cy="64807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核心机制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—Java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虚拟机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781751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是一个虚拟的计算机，具有指令集并使用不同的存储区域。负责执行指令，管理数据、内存、寄存器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对于不同的平台，有不同的虚拟机。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虚拟机机制屏蔽了底层运行平台的差别，实现了“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一次编译，到处</a:t>
            </a:r>
            <a:r>
              <a:rPr lang="zh-CN" altLang="en-US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”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7" descr="捕获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63616" y="3933056"/>
            <a:ext cx="7951788" cy="244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99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71600" y="980728"/>
            <a:ext cx="756084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91680" y="1556792"/>
            <a:ext cx="6192688" cy="4104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5736" y="2204864"/>
            <a:ext cx="504056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71800" y="2708920"/>
            <a:ext cx="3744416" cy="180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19872" y="3284984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硬件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3848" y="27089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操作系统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3848" y="22048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JVM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16195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字节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码文件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7784" y="10434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用户 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user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7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988558" cy="6466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核心机制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垃圾回收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80920" cy="41044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不再使用的内存空间应回收—— 垃圾回收。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C/C++等语言中，由程序员负责回收无用内存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Java 语言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消除了程序员回收无用内存空间的责任：它提供一种系统级线程跟踪存储空间的分配情况。并在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JVM空闲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时，检查并释放那些可被释放的存储空间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垃圾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回收在Java程序运行过程中自动进行，程序员无法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精确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控制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干预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程序还会出现内存泄漏和内存溢出问题吗？</a:t>
            </a:r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Yes!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1-3 Java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语言的环境搭建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722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764704"/>
            <a:ext cx="6525918" cy="709806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1.3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语言的环境搭建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1"/>
            <a:ext cx="8572560" cy="42576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明确什么是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JDK, JRE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下载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安装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配置环境变量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系统执行命令时要搜寻的路径。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验证是否成功：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java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选择合适的文本编辑器或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IDE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开发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16719" y="769143"/>
            <a:ext cx="8153400" cy="838200"/>
          </a:xfrm>
          <a:prstGeom prst="rect">
            <a:avLst/>
          </a:prstGeo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16719" y="1607344"/>
            <a:ext cx="8472489" cy="2552700"/>
          </a:xfrm>
          <a:prstGeom prst="rect">
            <a:avLst/>
          </a:prstGeo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latin typeface="宋体" pitchFamily="2" charset="-122"/>
              </a:rPr>
              <a:t>		</a:t>
            </a:r>
            <a:r>
              <a:rPr lang="zh-CN" altLang="en-US" dirty="0" smtClean="0">
                <a:latin typeface="Arial" charset="0"/>
                <a:ea typeface="黑体" pitchFamily="49" charset="-122"/>
              </a:rPr>
              <a:t>				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1014" y="785811"/>
            <a:ext cx="8191500" cy="857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b="1" kern="0" dirty="0">
                <a:solidFill>
                  <a:srgbClr val="800000"/>
                </a:solidFill>
                <a:latin typeface="+mj-lt"/>
                <a:ea typeface="黑体" pitchFamily="2" charset="-122"/>
                <a:cs typeface="+mj-cs"/>
              </a:rPr>
              <a:t>成绩评定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014" y="1772816"/>
            <a:ext cx="8305799" cy="1857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287338" indent="-287338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课</a:t>
            </a:r>
            <a:r>
              <a:rPr lang="zh-CN" altLang="en-US" b="1" dirty="0" smtClean="0">
                <a:solidFill>
                  <a:srgbClr val="C00000"/>
                </a:solidFill>
              </a:rPr>
              <a:t>堂作业</a:t>
            </a:r>
            <a:r>
              <a:rPr lang="en-US" altLang="zh-CN" b="1" dirty="0" smtClean="0">
                <a:solidFill>
                  <a:srgbClr val="C00000"/>
                </a:solidFill>
              </a:rPr>
              <a:t>(10%</a:t>
            </a:r>
            <a:r>
              <a:rPr lang="zh-CN" altLang="en-US" b="1" dirty="0" smtClean="0">
                <a:solidFill>
                  <a:srgbClr val="C00000"/>
                </a:solidFill>
              </a:rPr>
              <a:t> 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87338" indent="-287338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考</a:t>
            </a:r>
            <a:r>
              <a:rPr lang="zh-CN" altLang="en-US" b="1" dirty="0">
                <a:solidFill>
                  <a:srgbClr val="C00000"/>
                </a:solidFill>
              </a:rPr>
              <a:t>勤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10%）</a:t>
            </a:r>
          </a:p>
          <a:p>
            <a:pPr marL="287338" indent="-287338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学期项目（</a:t>
            </a:r>
            <a:r>
              <a:rPr lang="en-US" altLang="zh-CN" b="1" dirty="0" smtClean="0">
                <a:solidFill>
                  <a:srgbClr val="C00000"/>
                </a:solidFill>
              </a:rPr>
              <a:t>40%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87338" indent="-287338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期</a:t>
            </a:r>
            <a:r>
              <a:rPr lang="zh-CN" altLang="en-US" b="1" dirty="0" smtClean="0">
                <a:solidFill>
                  <a:srgbClr val="C00000"/>
                </a:solidFill>
              </a:rPr>
              <a:t>末考试（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en-US" altLang="zh-CN" b="1" dirty="0" smtClean="0">
                <a:solidFill>
                  <a:srgbClr val="C00000"/>
                </a:solidFill>
              </a:rPr>
              <a:t>0</a:t>
            </a:r>
            <a:r>
              <a:rPr lang="en-US" altLang="zh-CN" b="1" dirty="0">
                <a:solidFill>
                  <a:srgbClr val="C00000"/>
                </a:solidFill>
              </a:rPr>
              <a:t>%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7338" indent="-287338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kern="0" dirty="0" smtClean="0">
                <a:latin typeface="宋体" pitchFamily="2" charset="-122"/>
                <a:ea typeface="+mn-ea"/>
              </a:rPr>
              <a:t>     </a:t>
            </a:r>
            <a:endParaRPr lang="en-US" altLang="zh-CN" sz="2800" b="1" kern="0" dirty="0">
              <a:latin typeface="宋体" pitchFamily="2" charset="-122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8273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6" y="908720"/>
            <a:ext cx="3340486" cy="70980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什么是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57306"/>
              </p:ext>
            </p:extLst>
          </p:nvPr>
        </p:nvGraphicFramePr>
        <p:xfrm>
          <a:off x="466725" y="1847850"/>
          <a:ext cx="8425755" cy="3885406"/>
        </p:xfrm>
        <a:graphic>
          <a:graphicData uri="http://schemas.openxmlformats.org/drawingml/2006/table">
            <a:tbl>
              <a:tblPr/>
              <a:tblGrid>
                <a:gridCol w="8425755"/>
              </a:tblGrid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JDK(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evelopment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it    Java开发工具包)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3440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JDK是提供给Java开发人员使用的，其中包含了java的开发工具，也包括了JRE。所以安装了JDK，就不用在单独安装JRE了。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其中的开发工具：编译工具(javac.exe)  打包工具(jar.exe)等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JRE(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untime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nvironment    Java运行环境)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5674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包括Java虚拟机(JVM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V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irtual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M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achine)和Java程序所需的核心类库等，如果想要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运行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一个开发好的Java程序，计算机中只需要安装JRE即可。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3700" y="5920050"/>
            <a:ext cx="785070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简单而言，使用JDK的开发工具完成的java程序，交给JRE去运行。</a:t>
            </a:r>
          </a:p>
        </p:txBody>
      </p:sp>
    </p:spTree>
    <p:extLst>
      <p:ext uri="{BB962C8B-B14F-4D97-AF65-F5344CB8AC3E}">
        <p14:creationId xmlns:p14="http://schemas.microsoft.com/office/powerpoint/2010/main" val="42290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each\01_javaSE\_尚硅谷_xxxx班_JavaSE\尚硅谷_JAVASE课件\尚硅谷_宋红康_第1章_Java语言概述\java8.0_plat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63711"/>
            <a:ext cx="842962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397" y="116632"/>
            <a:ext cx="4680520" cy="504056"/>
          </a:xfrm>
        </p:spPr>
        <p:txBody>
          <a:bodyPr>
            <a:noAutofit/>
          </a:bodyPr>
          <a:lstStyle/>
          <a:p>
            <a:r>
              <a:rPr lang="en-US" altLang="zh-CN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r>
              <a:rPr lang="zh-CN" altLang="en-US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关系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366" y="3556098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9066" y="4276079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3608" y="6004271"/>
            <a:ext cx="1224136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71800" y="625827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/>
              <a:t>Java 8.0 Platform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6067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397" y="116632"/>
            <a:ext cx="4680520" cy="504056"/>
          </a:xfrm>
        </p:spPr>
        <p:txBody>
          <a:bodyPr>
            <a:noAutofit/>
          </a:bodyPr>
          <a:lstStyle/>
          <a:p>
            <a:r>
              <a:rPr lang="en-US" altLang="zh-CN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r>
              <a:rPr lang="zh-CN" altLang="en-US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关系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980728"/>
            <a:ext cx="3600400" cy="339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83568" y="4725144"/>
            <a:ext cx="6789614" cy="858837"/>
          </a:xfrm>
        </p:spPr>
        <p:txBody>
          <a:bodyPr>
            <a:noAutofit/>
          </a:bodyPr>
          <a:lstStyle/>
          <a:p>
            <a:pPr marL="361950" indent="-361950">
              <a:defRPr/>
            </a:pPr>
            <a:r>
              <a:rPr lang="en-US" altLang="zh-CN" sz="2400" smtClean="0">
                <a:latin typeface="+mj-lt"/>
                <a:ea typeface="宋体" pitchFamily="2" charset="-122"/>
              </a:rPr>
              <a:t>JDK = JRE </a:t>
            </a:r>
            <a:r>
              <a:rPr lang="en-US" altLang="zh-CN" sz="2400" dirty="0" smtClean="0">
                <a:latin typeface="+mj-lt"/>
                <a:ea typeface="宋体" pitchFamily="2" charset="-122"/>
              </a:rPr>
              <a:t>+ </a:t>
            </a:r>
            <a:r>
              <a:rPr lang="zh-CN" altLang="en-US" sz="2400" dirty="0" smtClean="0">
                <a:latin typeface="+mj-lt"/>
                <a:ea typeface="宋体" pitchFamily="2" charset="-122"/>
              </a:rPr>
              <a:t>开发工具集（例如</a:t>
            </a:r>
            <a:r>
              <a:rPr lang="en-US" altLang="zh-CN" sz="2400" dirty="0" err="1" smtClean="0">
                <a:latin typeface="+mj-lt"/>
                <a:ea typeface="宋体" pitchFamily="2" charset="-122"/>
              </a:rPr>
              <a:t>Javac</a:t>
            </a:r>
            <a:r>
              <a:rPr lang="zh-CN" altLang="en-US" sz="2400" dirty="0" smtClean="0">
                <a:latin typeface="+mj-lt"/>
                <a:ea typeface="宋体" pitchFamily="2" charset="-122"/>
              </a:rPr>
              <a:t>编译工具</a:t>
            </a:r>
            <a:r>
              <a:rPr lang="zh-CN" altLang="en-US" sz="2400" smtClean="0">
                <a:latin typeface="+mj-lt"/>
                <a:ea typeface="宋体" pitchFamily="2" charset="-122"/>
              </a:rPr>
              <a:t>等）</a:t>
            </a:r>
            <a:endParaRPr lang="en-US" altLang="zh-CN" sz="2400" smtClean="0">
              <a:latin typeface="+mj-lt"/>
              <a:ea typeface="宋体" pitchFamily="2" charset="-122"/>
            </a:endParaRPr>
          </a:p>
          <a:p>
            <a:pPr marL="361950" indent="-361950">
              <a:defRPr/>
            </a:pPr>
            <a:r>
              <a:rPr lang="en-US" altLang="zh-CN" sz="2400">
                <a:ea typeface="宋体" pitchFamily="2" charset="-122"/>
              </a:rPr>
              <a:t>JRE = JVM + Java SE</a:t>
            </a:r>
            <a:r>
              <a:rPr lang="zh-CN" altLang="en-US" sz="2400">
                <a:ea typeface="宋体" pitchFamily="2" charset="-122"/>
              </a:rPr>
              <a:t>标准类</a:t>
            </a:r>
            <a:r>
              <a:rPr lang="zh-CN" altLang="en-US" sz="2400" smtClean="0">
                <a:ea typeface="宋体" pitchFamily="2" charset="-122"/>
              </a:rPr>
              <a:t>库</a:t>
            </a:r>
            <a:endParaRPr lang="zh-CN" altLang="en-US" sz="24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96" y="980728"/>
            <a:ext cx="3744416" cy="64807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下载、安装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6756"/>
            <a:ext cx="8229600" cy="43365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官方网址：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www.oracle.com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java.sun.com</a:t>
            </a:r>
          </a:p>
          <a:p>
            <a:pPr>
              <a:buFont typeface="Wingdings" pitchFamily="2" charset="2"/>
              <a:buChar char="l"/>
            </a:pP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傻瓜式安装，下一步即可。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建议：安装路径不要有中文或者特殊符号如空格等。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当提示安装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JRE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时，可以选择不安装。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3672408" cy="50405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4"/>
            <a:ext cx="8535322" cy="48291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命令行中敲入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，出现错误提示：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错误原因：当前执行的程序在当前目录下如果不存在，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系统会在系统中已有的一个名为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的环境变量指定的目录中查找。如果仍未找到，会出现以上的错误提示。所以进入到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安装路径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\bin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目录下，执行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，会看到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参数提示信息。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132856"/>
            <a:ext cx="6163048" cy="114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5" y="5373216"/>
            <a:ext cx="650345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210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每次执行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的工具都要进入到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目录下，是非常麻烦的。可不可以在任何目录下都可以执行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的工具呢？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系统在查找可执行程序的原理，可以将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工具所在路径定义到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环境变量中，让系统帮我们去找运行执行的程序。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配置方法：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我的电脑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属性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高级系统设置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环境变量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编辑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环境变量，在变量值开始处加上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工具所在目录，后面用 “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; ”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和其他值分隔开即可。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打开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命令行，任意目录下敲入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。如果出现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的参数信息，配置成功。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zh-CN" altLang="en-US" sz="2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注：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具体操作流程，</a:t>
            </a:r>
            <a:r>
              <a:rPr lang="zh-CN" altLang="en-US" sz="2000" b="1">
                <a:ea typeface="宋体" pitchFamily="2" charset="-122"/>
                <a:cs typeface="Times New Roman" pitchFamily="18" charset="0"/>
              </a:rPr>
              <a:t>参看</a:t>
            </a:r>
            <a:r>
              <a:rPr lang="en-US" altLang="zh-CN" sz="2000" b="1" smtClean="0">
                <a:ea typeface="宋体" pitchFamily="2" charset="-122"/>
                <a:cs typeface="Times New Roman" pitchFamily="18" charset="0"/>
              </a:rPr>
              <a:t>JDK8</a:t>
            </a:r>
            <a:r>
              <a:rPr lang="zh-CN" altLang="en-US" sz="2000" b="1" smtClean="0">
                <a:ea typeface="宋体" pitchFamily="2" charset="-122"/>
                <a:cs typeface="Times New Roman" pitchFamily="18" charset="0"/>
              </a:rPr>
              <a:t>下载</a:t>
            </a:r>
            <a:r>
              <a:rPr lang="en-US" altLang="zh-CN" sz="2000" b="1" smtClean="0"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sz="2000" b="1" smtClean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sz="2000" b="1" smtClean="0"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.doc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3672408" cy="504056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56" y="3334805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path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35696" y="3512363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D:\</a:t>
            </a:r>
            <a:r>
              <a:rPr lang="en-US" altLang="zh-CN" smtClean="0"/>
              <a:t>developer_tools\Java\jdk1.8.0_131\bin;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0"/>
          </p:cNvCxnSpPr>
          <p:nvPr/>
        </p:nvCxnSpPr>
        <p:spPr>
          <a:xfrm flipV="1">
            <a:off x="862132" y="2162474"/>
            <a:ext cx="921695" cy="117233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1700808"/>
            <a:ext cx="601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path:window</a:t>
            </a:r>
            <a:r>
              <a:rPr lang="zh-CN" altLang="en-US" smtClean="0">
                <a:ea typeface="宋体" panose="02010600030101010101" pitchFamily="2" charset="-122"/>
              </a:rPr>
              <a:t>操作系统执行命令时，所</a:t>
            </a:r>
            <a:r>
              <a:rPr lang="zh-CN" altLang="en-US">
                <a:ea typeface="宋体" panose="02010600030101010101" pitchFamily="2" charset="-122"/>
              </a:rPr>
              <a:t>要</a:t>
            </a:r>
            <a:r>
              <a:rPr lang="zh-CN" altLang="en-US" smtClean="0">
                <a:ea typeface="宋体" panose="02010600030101010101" pitchFamily="2" charset="-122"/>
              </a:rPr>
              <a:t>搜寻的路径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目的：希望</a:t>
            </a:r>
            <a:r>
              <a:rPr lang="en-US" altLang="zh-CN">
                <a:ea typeface="宋体" panose="02010600030101010101" pitchFamily="2" charset="-122"/>
              </a:rPr>
              <a:t>D:\developer_tools\Java\jdk1.8.0_131</a:t>
            </a:r>
            <a:r>
              <a:rPr lang="zh-CN" altLang="en-US" smtClean="0">
                <a:ea typeface="宋体" panose="02010600030101010101" pitchFamily="2" charset="-122"/>
              </a:rPr>
              <a:t>路径下的命令可以在任何文件路径下执行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91134" y="3512363"/>
            <a:ext cx="361697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99619" y="3881695"/>
            <a:ext cx="0" cy="7154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91134" y="4597129"/>
            <a:ext cx="390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JAVA_HOME=</a:t>
            </a:r>
          </a:p>
          <a:p>
            <a:r>
              <a:rPr lang="en-US" altLang="zh-CN"/>
              <a:t>D:\developer_tools\Java\jdk1.8.0_131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067598" y="3697030"/>
            <a:ext cx="8640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48264" y="3358733"/>
            <a:ext cx="20882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%JAVA_HOME%\bin;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61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开发体验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— HelloWorld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722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折角形 22"/>
          <p:cNvSpPr/>
          <p:nvPr/>
        </p:nvSpPr>
        <p:spPr>
          <a:xfrm>
            <a:off x="6764312" y="4362806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多文档 20"/>
          <p:cNvSpPr/>
          <p:nvPr/>
        </p:nvSpPr>
        <p:spPr>
          <a:xfrm>
            <a:off x="3569020" y="4347208"/>
            <a:ext cx="1785950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折角形 18"/>
          <p:cNvSpPr/>
          <p:nvPr/>
        </p:nvSpPr>
        <p:spPr>
          <a:xfrm>
            <a:off x="834655" y="4356444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899" y="1628800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步骤：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代码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到扩展名为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的文件中。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命令对该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编译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命令对生成的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运行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928662" y="4518521"/>
            <a:ext cx="1512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667099" y="4518521"/>
            <a:ext cx="158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908774" y="4518521"/>
            <a:ext cx="1223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2514574" y="4293096"/>
            <a:ext cx="1223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javac.exe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2586012" y="4805858"/>
            <a:ext cx="1223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  译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5467324" y="4294683"/>
            <a:ext cx="12239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java.exe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538762" y="4734421"/>
            <a:ext cx="1152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  行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163214" y="5481513"/>
            <a:ext cx="1476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18" name="矩形 17"/>
          <p:cNvSpPr/>
          <p:nvPr/>
        </p:nvSpPr>
        <p:spPr>
          <a:xfrm>
            <a:off x="1163586" y="5505946"/>
            <a:ext cx="936625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370112" y="4734421"/>
            <a:ext cx="1368425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22862" y="4734421"/>
            <a:ext cx="144145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30077" y="816074"/>
            <a:ext cx="5535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ea typeface="宋体" pitchFamily="2" charset="-122"/>
                <a:cs typeface="Times New Roman" pitchFamily="18" charset="0"/>
              </a:rPr>
              <a:t>1.4 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开发体验 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— </a:t>
            </a:r>
            <a:r>
              <a:rPr lang="en-US" altLang="zh-CN" sz="3600" b="1" dirty="0" err="1">
                <a:ea typeface="宋体" pitchFamily="2" charset="-122"/>
                <a:cs typeface="Times New Roman" pitchFamily="18" charset="0"/>
              </a:rPr>
              <a:t>HelloWorld</a:t>
            </a:r>
            <a:endParaRPr lang="en-US" altLang="zh-CN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9974" y="550594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字节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码文件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14836" y="5566271"/>
            <a:ext cx="1261220" cy="30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endCxn id="21" idx="2"/>
          </p:cNvCxnSpPr>
          <p:nvPr/>
        </p:nvCxnSpPr>
        <p:spPr>
          <a:xfrm flipH="1" flipV="1">
            <a:off x="4337805" y="5171999"/>
            <a:ext cx="107641" cy="33394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620473" y="5142262"/>
            <a:ext cx="64632" cy="3392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7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08" y="0"/>
            <a:ext cx="6000792" cy="690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323528" y="980728"/>
            <a:ext cx="28196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一：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编写</a:t>
            </a:r>
          </a:p>
          <a:p>
            <a:pPr marL="50400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选择</a:t>
            </a:r>
            <a:r>
              <a:rPr lang="zh-CN" altLang="en-US" sz="2400" dirty="0">
                <a:ea typeface="宋体" charset="-122"/>
              </a:rPr>
              <a:t>最简单的</a:t>
            </a:r>
            <a:r>
              <a:rPr lang="zh-CN" altLang="en-US" sz="2400" dirty="0" smtClean="0">
                <a:ea typeface="宋体" charset="-122"/>
              </a:rPr>
              <a:t>编辑器：记事本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marL="50400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敲入代码    </a:t>
            </a:r>
            <a:r>
              <a:rPr lang="en-US" altLang="zh-CN" sz="2400" dirty="0" smtClean="0">
                <a:ea typeface="宋体" charset="-122"/>
              </a:rPr>
              <a:t>class Test{</a:t>
            </a:r>
            <a:r>
              <a:rPr lang="zh-CN" altLang="en-US" sz="2400" dirty="0" smtClean="0">
                <a:ea typeface="宋体" charset="-122"/>
              </a:rPr>
              <a:t>  </a:t>
            </a:r>
            <a:r>
              <a:rPr lang="en-US" altLang="zh-CN" sz="2400" dirty="0">
                <a:ea typeface="宋体" charset="-122"/>
              </a:rPr>
              <a:t>}</a:t>
            </a:r>
          </a:p>
          <a:p>
            <a:pPr eaLnBrk="1" hangingPunct="1"/>
            <a:r>
              <a:rPr lang="zh-CN" altLang="en-US" sz="2400" dirty="0" smtClean="0">
                <a:ea typeface="宋体" charset="-122"/>
              </a:rPr>
              <a:t> 将</a:t>
            </a:r>
            <a:r>
              <a:rPr lang="zh-CN" altLang="en-US" sz="2400" dirty="0">
                <a:ea typeface="宋体" charset="-122"/>
              </a:rPr>
              <a:t>文件保存</a:t>
            </a:r>
            <a:r>
              <a:rPr lang="zh-CN" altLang="en-US" sz="2400" dirty="0" smtClean="0">
                <a:ea typeface="宋体" charset="-122"/>
              </a:rPr>
              <a:t>成</a:t>
            </a:r>
            <a:r>
              <a:rPr lang="en-US" altLang="zh-CN" sz="2400" dirty="0" smtClean="0">
                <a:ea typeface="宋体" charset="-122"/>
              </a:rPr>
              <a:t>Test.java</a:t>
            </a:r>
            <a:r>
              <a:rPr lang="zh-CN" altLang="en-US" sz="2400" dirty="0">
                <a:ea typeface="宋体" charset="-122"/>
              </a:rPr>
              <a:t>，这个文件是</a:t>
            </a:r>
            <a:r>
              <a:rPr lang="zh-CN" altLang="en-US" sz="2400" dirty="0" smtClean="0">
                <a:ea typeface="宋体" charset="-122"/>
              </a:rPr>
              <a:t>存放</a:t>
            </a:r>
            <a:r>
              <a:rPr lang="en-US" altLang="zh-CN" sz="2400" dirty="0" smtClean="0">
                <a:ea typeface="宋体" charset="-122"/>
              </a:rPr>
              <a:t>java</a:t>
            </a:r>
            <a:r>
              <a:rPr lang="zh-CN" altLang="en-US" sz="2400" dirty="0">
                <a:ea typeface="宋体" charset="-122"/>
              </a:rPr>
              <a:t>代码的文件，称为源文件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39508" y="4470076"/>
            <a:ext cx="2561318" cy="258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00" y="4951046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取消勾选</a:t>
            </a:r>
            <a:endParaRPr lang="zh-CN" altLang="en-US" b="1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cxnSp>
        <p:nvCxnSpPr>
          <p:cNvPr id="3" name="直接箭头连接符 2"/>
          <p:cNvCxnSpPr>
            <a:stCxn id="6" idx="3"/>
          </p:cNvCxnSpPr>
          <p:nvPr/>
        </p:nvCxnSpPr>
        <p:spPr>
          <a:xfrm flipV="1">
            <a:off x="3143208" y="4599304"/>
            <a:ext cx="796300" cy="53640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7584" y="2492896"/>
            <a:ext cx="75341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</a:t>
            </a:r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基础是学习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JavaEE</a:t>
            </a:r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、大数据、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Android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开发的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基石！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24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84572" y="1628800"/>
            <a:ext cx="7537450" cy="31675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defRPr/>
            </a:pPr>
            <a:r>
              <a:rPr lang="zh-CN" altLang="en-US" sz="3200" smtClean="0">
                <a:latin typeface="+mj-lt"/>
                <a:ea typeface="宋体" pitchFamily="2" charset="-122"/>
              </a:rPr>
              <a:t>第一个</a:t>
            </a:r>
            <a:r>
              <a:rPr lang="en-US" altLang="zh-CN" sz="3200" smtClean="0">
                <a:latin typeface="+mj-lt"/>
                <a:ea typeface="宋体" pitchFamily="2" charset="-122"/>
              </a:rPr>
              <a:t>Java程序</a:t>
            </a:r>
          </a:p>
          <a:p>
            <a:pPr marL="704850" lvl="1" indent="-361950">
              <a:buFont typeface="Times" pitchFamily="18" charset="0"/>
              <a:buNone/>
              <a:defRPr/>
            </a:pPr>
            <a:r>
              <a:rPr lang="en-US" altLang="zh-CN" sz="2400" smtClean="0">
                <a:latin typeface="+mj-lt"/>
                <a:ea typeface="宋体" pitchFamily="2" charset="-122"/>
              </a:rPr>
              <a:t>public class Test{</a:t>
            </a:r>
          </a:p>
          <a:p>
            <a:pPr marL="704850" lvl="1" indent="-361950">
              <a:buFont typeface="Times" pitchFamily="18" charset="0"/>
              <a:buNone/>
              <a:defRPr/>
            </a:pPr>
            <a:r>
              <a:rPr lang="en-US" altLang="zh-CN" sz="2400" smtClean="0">
                <a:latin typeface="+mj-lt"/>
                <a:ea typeface="宋体" pitchFamily="2" charset="-122"/>
              </a:rPr>
              <a:t>      </a:t>
            </a:r>
            <a:r>
              <a:rPr lang="en-US" altLang="zh-CN" sz="2400" smtClean="0">
                <a:solidFill>
                  <a:schemeClr val="bg1">
                    <a:lumMod val="75000"/>
                  </a:schemeClr>
                </a:solidFill>
                <a:latin typeface="+mj-lt"/>
                <a:ea typeface="宋体" pitchFamily="2" charset="-122"/>
              </a:rPr>
              <a:t>public static void main(String[] args) {</a:t>
            </a:r>
          </a:p>
          <a:p>
            <a:pPr marL="704850" lvl="1" indent="-361950">
              <a:buFont typeface="Times" pitchFamily="18" charset="0"/>
              <a:buNone/>
              <a:defRPr/>
            </a:pPr>
            <a:r>
              <a:rPr lang="en-US" altLang="zh-CN" sz="2400" smtClean="0">
                <a:solidFill>
                  <a:schemeClr val="bg1">
                    <a:lumMod val="75000"/>
                  </a:schemeClr>
                </a:solidFill>
                <a:latin typeface="+mj-lt"/>
                <a:ea typeface="宋体" pitchFamily="2" charset="-122"/>
              </a:rPr>
              <a:t>             System.out.println(“Hello World!”);</a:t>
            </a:r>
          </a:p>
          <a:p>
            <a:pPr marL="704850" lvl="1" indent="-361950">
              <a:buFont typeface="Times" pitchFamily="18" charset="0"/>
              <a:buNone/>
              <a:defRPr/>
            </a:pPr>
            <a:r>
              <a:rPr lang="en-US" altLang="zh-CN" sz="2400" smtClean="0">
                <a:solidFill>
                  <a:schemeClr val="bg1">
                    <a:lumMod val="75000"/>
                  </a:schemeClr>
                </a:solidFill>
                <a:latin typeface="+mj-lt"/>
                <a:ea typeface="宋体" pitchFamily="2" charset="-122"/>
              </a:rPr>
              <a:t>       }</a:t>
            </a:r>
          </a:p>
          <a:p>
            <a:pPr marL="704850" lvl="1" indent="-361950">
              <a:buFont typeface="Times" pitchFamily="18" charset="0"/>
              <a:buNone/>
              <a:defRPr/>
            </a:pPr>
            <a:r>
              <a:rPr lang="en-US" altLang="zh-CN" sz="2400" smtClean="0">
                <a:latin typeface="+mj-lt"/>
                <a:ea typeface="宋体" pitchFamily="2" charset="-122"/>
              </a:rPr>
              <a:t> }</a:t>
            </a:r>
            <a:endParaRPr lang="en-US" altLang="zh-CN" sz="2400" dirty="0" smtClean="0"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79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8245" y="1412776"/>
            <a:ext cx="8044515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spcAft>
                <a:spcPts val="1800"/>
              </a:spcAft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二</a:t>
            </a:r>
            <a:r>
              <a:rPr lang="zh-CN" altLang="en-US" sz="2400" b="1">
                <a:solidFill>
                  <a:srgbClr val="FF0000"/>
                </a:solidFill>
                <a:ea typeface="宋体" charset="-122"/>
              </a:rPr>
              <a:t>：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编译</a:t>
            </a:r>
            <a:endParaRPr lang="en-US" altLang="zh-CN" sz="2400" b="1" smtClean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spcAft>
                <a:spcPts val="1800"/>
              </a:spcAft>
            </a:pPr>
            <a:endParaRPr lang="en-US" altLang="zh-CN" sz="1600" smtClean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spcAft>
                <a:spcPts val="1800"/>
              </a:spcAft>
            </a:pPr>
            <a:endParaRPr lang="zh-CN" altLang="en-US" dirty="0">
              <a:solidFill>
                <a:srgbClr val="FF0000"/>
              </a:solidFill>
              <a:ea typeface="宋体" charset="-122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有了</a:t>
            </a:r>
            <a:r>
              <a:rPr lang="en-US" altLang="zh-CN" sz="2400" dirty="0">
                <a:ea typeface="宋体" charset="-122"/>
              </a:rPr>
              <a:t>java</a:t>
            </a:r>
            <a:r>
              <a:rPr lang="zh-CN" altLang="en-US" sz="2400" dirty="0">
                <a:ea typeface="宋体" charset="-122"/>
              </a:rPr>
              <a:t>源文件，通过编译器将其编译</a:t>
            </a:r>
            <a:r>
              <a:rPr lang="zh-CN" altLang="en-US" sz="2400" dirty="0" smtClean="0">
                <a:ea typeface="宋体" charset="-122"/>
              </a:rPr>
              <a:t>成</a:t>
            </a:r>
            <a:r>
              <a:rPr lang="en-US" altLang="zh-CN" sz="2400" dirty="0" smtClean="0">
                <a:ea typeface="宋体" charset="-122"/>
              </a:rPr>
              <a:t>JVM</a:t>
            </a:r>
            <a:r>
              <a:rPr lang="zh-CN" altLang="en-US" sz="2400" dirty="0">
                <a:ea typeface="宋体" charset="-122"/>
              </a:rPr>
              <a:t>可以识别的字节码文件。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在</a:t>
            </a:r>
            <a:r>
              <a:rPr lang="zh-CN" altLang="en-US" sz="2400" dirty="0">
                <a:ea typeface="宋体" charset="-122"/>
              </a:rPr>
              <a:t>该源文件目录下，通过</a:t>
            </a:r>
            <a:r>
              <a:rPr lang="en-US" altLang="zh-CN" sz="2400" dirty="0" err="1">
                <a:ea typeface="宋体" charset="-122"/>
              </a:rPr>
              <a:t>javac</a:t>
            </a:r>
            <a:r>
              <a:rPr lang="zh-CN" altLang="en-US" sz="2400" dirty="0">
                <a:ea typeface="宋体" charset="-122"/>
              </a:rPr>
              <a:t>编译工具</a:t>
            </a:r>
            <a:r>
              <a:rPr lang="zh-CN" altLang="en-US" sz="2400" dirty="0" smtClean="0">
                <a:ea typeface="宋体" charset="-122"/>
              </a:rPr>
              <a:t>对</a:t>
            </a:r>
            <a:r>
              <a:rPr lang="en-US" altLang="zh-CN" sz="2400" dirty="0" smtClean="0">
                <a:ea typeface="宋体" charset="-122"/>
              </a:rPr>
              <a:t>Test.java</a:t>
            </a:r>
            <a:r>
              <a:rPr lang="zh-CN" altLang="en-US" sz="2400" dirty="0">
                <a:ea typeface="宋体" charset="-122"/>
              </a:rPr>
              <a:t>文件进行编译。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如果</a:t>
            </a:r>
            <a:r>
              <a:rPr lang="zh-CN" altLang="en-US" sz="2400" dirty="0">
                <a:ea typeface="宋体" charset="-122"/>
              </a:rPr>
              <a:t>程序没有错误，没有任何提示，但在</a:t>
            </a:r>
            <a:r>
              <a:rPr lang="zh-CN" altLang="en-US" sz="2400" dirty="0" smtClean="0">
                <a:ea typeface="宋体" charset="-122"/>
              </a:rPr>
              <a:t>当前</a:t>
            </a:r>
            <a:r>
              <a:rPr lang="zh-CN" altLang="en-US" sz="2400" dirty="0">
                <a:ea typeface="宋体" charset="-122"/>
              </a:rPr>
              <a:t>目录下会出现一</a:t>
            </a:r>
            <a:r>
              <a:rPr lang="zh-CN" altLang="en-US" sz="2400" dirty="0" smtClean="0">
                <a:ea typeface="宋体" charset="-122"/>
              </a:rPr>
              <a:t>个</a:t>
            </a:r>
            <a:r>
              <a:rPr lang="en-US" altLang="zh-CN" sz="2400" dirty="0" err="1" smtClean="0">
                <a:ea typeface="宋体" charset="-122"/>
              </a:rPr>
              <a:t>Test.class</a:t>
            </a:r>
            <a:r>
              <a:rPr lang="zh-CN" altLang="en-US" sz="2400" dirty="0">
                <a:ea typeface="宋体" charset="-122"/>
              </a:rPr>
              <a:t>文件，该</a:t>
            </a:r>
            <a:r>
              <a:rPr lang="zh-CN" altLang="en-US" sz="2400" dirty="0" smtClean="0">
                <a:ea typeface="宋体" charset="-122"/>
              </a:rPr>
              <a:t>文件</a:t>
            </a:r>
            <a:r>
              <a:rPr lang="zh-CN" altLang="en-US" sz="2400" dirty="0">
                <a:ea typeface="宋体" charset="-122"/>
              </a:rPr>
              <a:t>称为字节码文件，也是可以执行的</a:t>
            </a:r>
            <a:r>
              <a:rPr lang="en-US" altLang="zh-CN" sz="2400" dirty="0">
                <a:ea typeface="宋体" charset="-122"/>
              </a:rPr>
              <a:t>java</a:t>
            </a:r>
            <a:r>
              <a:rPr lang="zh-CN" altLang="en-US" sz="2400" dirty="0" smtClean="0">
                <a:ea typeface="宋体" charset="-122"/>
              </a:rPr>
              <a:t>的程序。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382571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4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413916" y="908720"/>
            <a:ext cx="69865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三：运行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有了</a:t>
            </a:r>
            <a:r>
              <a:rPr lang="zh-CN" altLang="en-US" sz="2000" dirty="0">
                <a:ea typeface="宋体" charset="-122"/>
              </a:rPr>
              <a:t>可执行的</a:t>
            </a:r>
            <a:r>
              <a:rPr lang="en-US" altLang="zh-CN" sz="2000" dirty="0">
                <a:ea typeface="宋体" charset="-122"/>
              </a:rPr>
              <a:t>java</a:t>
            </a:r>
            <a:r>
              <a:rPr lang="zh-CN" altLang="en-US" sz="2000" dirty="0">
                <a:ea typeface="宋体" charset="-122"/>
              </a:rPr>
              <a:t>程序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en-US" altLang="zh-CN" sz="2000" dirty="0" err="1" smtClean="0">
                <a:ea typeface="宋体" charset="-122"/>
              </a:rPr>
              <a:t>Test.class</a:t>
            </a:r>
            <a:r>
              <a:rPr lang="zh-CN" altLang="en-US" sz="2000" dirty="0">
                <a:ea typeface="宋体" charset="-122"/>
              </a:rPr>
              <a:t>字节码文件</a:t>
            </a:r>
            <a:r>
              <a:rPr lang="en-US" altLang="zh-CN" sz="2000" dirty="0">
                <a:ea typeface="宋体" charset="-122"/>
              </a:rPr>
              <a:t>)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通过</a:t>
            </a:r>
            <a:r>
              <a:rPr lang="zh-CN" altLang="en-US" sz="2000" dirty="0">
                <a:ea typeface="宋体" charset="-122"/>
              </a:rPr>
              <a:t>运行工具</a:t>
            </a:r>
            <a:r>
              <a:rPr lang="en-US" altLang="zh-CN" sz="2000" dirty="0">
                <a:ea typeface="宋体" charset="-122"/>
              </a:rPr>
              <a:t>java.exe</a:t>
            </a:r>
            <a:r>
              <a:rPr lang="zh-CN" altLang="en-US" sz="2000" dirty="0">
                <a:ea typeface="宋体" charset="-122"/>
              </a:rPr>
              <a:t>对字节码文件进行执行。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出现</a:t>
            </a:r>
            <a:r>
              <a:rPr lang="zh-CN" altLang="en-US" sz="2000" dirty="0">
                <a:ea typeface="宋体" charset="-122"/>
              </a:rPr>
              <a:t>提示：缺少一个名称为</a:t>
            </a:r>
            <a:r>
              <a:rPr lang="en-US" altLang="zh-CN" sz="2000" dirty="0">
                <a:ea typeface="宋体" charset="-122"/>
              </a:rPr>
              <a:t>main</a:t>
            </a:r>
            <a:r>
              <a:rPr lang="zh-CN" altLang="en-US" sz="2000" dirty="0">
                <a:ea typeface="宋体" charset="-122"/>
              </a:rPr>
              <a:t>的方法。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37896" name="TextBox 7"/>
          <p:cNvSpPr txBox="1">
            <a:spLocks noChangeArrowheads="1"/>
          </p:cNvSpPr>
          <p:nvPr/>
        </p:nvSpPr>
        <p:spPr bwMode="auto">
          <a:xfrm>
            <a:off x="251520" y="3356992"/>
            <a:ext cx="871296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因为</a:t>
            </a:r>
            <a:r>
              <a:rPr lang="zh-CN" altLang="en-US" sz="2000" dirty="0">
                <a:ea typeface="宋体" charset="-122"/>
              </a:rPr>
              <a:t>一个程序的执行需要一个起始点或者入口，所以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en-US" altLang="zh-CN" sz="2000" dirty="0" smtClean="0">
                <a:ea typeface="宋体" charset="-122"/>
              </a:rPr>
              <a:t>Test</a:t>
            </a:r>
            <a:r>
              <a:rPr lang="zh-CN" altLang="en-US" sz="2000" dirty="0" smtClean="0">
                <a:ea typeface="宋体" charset="-122"/>
              </a:rPr>
              <a:t>类中</a:t>
            </a:r>
            <a:r>
              <a:rPr lang="zh-CN" altLang="en-US" sz="2000" dirty="0">
                <a:ea typeface="宋体" charset="-122"/>
              </a:rPr>
              <a:t>的加入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public static void main(String[] 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){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}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对</a:t>
            </a:r>
            <a:r>
              <a:rPr lang="zh-CN" altLang="en-US" sz="2000" dirty="0">
                <a:ea typeface="宋体" charset="-122"/>
              </a:rPr>
              <a:t>修改后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Test.java</a:t>
            </a:r>
            <a:r>
              <a:rPr lang="zh-CN" altLang="en-US" sz="2000" dirty="0">
                <a:ea typeface="宋体" charset="-122"/>
              </a:rPr>
              <a:t>源文件需要重新编译，生成新的</a:t>
            </a:r>
            <a:r>
              <a:rPr lang="en-US" altLang="zh-CN" sz="2000" dirty="0">
                <a:ea typeface="宋体" charset="-122"/>
              </a:rPr>
              <a:t>class</a:t>
            </a:r>
            <a:r>
              <a:rPr lang="zh-CN" altLang="en-US" sz="2000" dirty="0" smtClean="0">
                <a:ea typeface="宋体" charset="-122"/>
              </a:rPr>
              <a:t>文件</a:t>
            </a:r>
            <a:r>
              <a:rPr lang="zh-CN" altLang="en-US" sz="2000" dirty="0">
                <a:ea typeface="宋体" charset="-122"/>
              </a:rPr>
              <a:t>后，再进行执行。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发现</a:t>
            </a:r>
            <a:r>
              <a:rPr lang="zh-CN" altLang="en-US" sz="2000" dirty="0">
                <a:ea typeface="宋体" charset="-122"/>
              </a:rPr>
              <a:t>没有编译失败，但也没有任何效果，因为并没有告诉</a:t>
            </a:r>
            <a:r>
              <a:rPr lang="en-US" altLang="zh-CN" sz="2000" dirty="0" smtClean="0">
                <a:ea typeface="宋体" charset="-122"/>
              </a:rPr>
              <a:t>JVM</a:t>
            </a:r>
            <a:r>
              <a:rPr lang="zh-CN" altLang="en-US" sz="2000" dirty="0" smtClean="0">
                <a:ea typeface="宋体" charset="-122"/>
              </a:rPr>
              <a:t>要</a:t>
            </a:r>
            <a:r>
              <a:rPr lang="zh-CN" altLang="en-US" sz="2000" dirty="0">
                <a:ea typeface="宋体" charset="-122"/>
              </a:rPr>
              <a:t>帮我们做什么事情，也就是没有可以具体执行的语句。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想</a:t>
            </a:r>
            <a:r>
              <a:rPr lang="zh-CN" altLang="en-US" sz="2000" dirty="0">
                <a:ea typeface="宋体" charset="-122"/>
              </a:rPr>
              <a:t>要和</a:t>
            </a:r>
            <a:r>
              <a:rPr lang="en-US" altLang="zh-CN" sz="2000" dirty="0">
                <a:ea typeface="宋体" charset="-122"/>
              </a:rPr>
              <a:t>JVM</a:t>
            </a:r>
            <a:r>
              <a:rPr lang="zh-CN" altLang="en-US" sz="2000" dirty="0">
                <a:ea typeface="宋体" charset="-122"/>
              </a:rPr>
              <a:t>来个互动，只要在</a:t>
            </a:r>
            <a:r>
              <a:rPr lang="en-US" altLang="zh-CN" sz="2000" dirty="0">
                <a:ea typeface="宋体" charset="-122"/>
              </a:rPr>
              <a:t>main</a:t>
            </a:r>
            <a:r>
              <a:rPr lang="zh-CN" altLang="en-US" sz="2000" dirty="0">
                <a:ea typeface="宋体" charset="-122"/>
              </a:rPr>
              <a:t>方法中加入一句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FF0000"/>
                </a:solidFill>
                <a:ea typeface="宋体" charset="-122"/>
              </a:rPr>
              <a:t>System.out.println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(“Hello World");</a:t>
            </a:r>
            <a:r>
              <a:rPr lang="zh-CN" altLang="en-US" sz="2000" dirty="0">
                <a:ea typeface="宋体" charset="-122"/>
              </a:rPr>
              <a:t>因为程序进行改动，所以再</a:t>
            </a:r>
            <a:r>
              <a:rPr lang="zh-CN" altLang="en-US" sz="2000" dirty="0" smtClean="0">
                <a:ea typeface="宋体" charset="-122"/>
              </a:rPr>
              <a:t>重新</a:t>
            </a:r>
            <a:r>
              <a:rPr lang="zh-CN" altLang="en-US" sz="2000" dirty="0">
                <a:ea typeface="宋体" charset="-122"/>
              </a:rPr>
              <a:t>编译，运行即可。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5" y="2460626"/>
            <a:ext cx="6602251" cy="85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4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1-5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常见问题及解决方法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722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7456" y="8367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itchFamily="2" charset="-122"/>
              </a:rPr>
              <a:t>1.5 </a:t>
            </a:r>
            <a:r>
              <a:rPr lang="zh-CN" altLang="en-US" sz="3600" b="1" dirty="0">
                <a:ea typeface="宋体" pitchFamily="2" charset="-122"/>
              </a:rPr>
              <a:t>常见问题及解决</a:t>
            </a:r>
            <a:r>
              <a:rPr lang="zh-CN" altLang="en-US" sz="3600" b="1" dirty="0" smtClean="0">
                <a:ea typeface="宋体" pitchFamily="2" charset="-122"/>
              </a:rPr>
              <a:t>方法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1560" y="3035391"/>
            <a:ext cx="691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源文件名不存在或者写错，或者当前路径错误。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77168" y="5263034"/>
            <a:ext cx="792088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类文件名写错，或者类文件不在当前路径下，或者不在</a:t>
            </a:r>
            <a:r>
              <a:rPr lang="en-US" altLang="zh-CN" sz="2400" dirty="0" err="1">
                <a:ea typeface="宋体" charset="-122"/>
              </a:rPr>
              <a:t>classpath</a:t>
            </a:r>
            <a:r>
              <a:rPr lang="zh-CN" altLang="en-US" sz="2400" dirty="0">
                <a:ea typeface="宋体" charset="-122"/>
              </a:rPr>
              <a:t>指定路径下。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8" y="1828377"/>
            <a:ext cx="5342813" cy="120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11" y="4357679"/>
            <a:ext cx="539006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7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910461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itchFamily="2" charset="-122"/>
              </a:rPr>
              <a:t>1.5 </a:t>
            </a:r>
            <a:r>
              <a:rPr lang="zh-CN" altLang="en-US" sz="3600" b="1" dirty="0">
                <a:ea typeface="宋体" pitchFamily="2" charset="-122"/>
              </a:rPr>
              <a:t>常见问题及解决</a:t>
            </a:r>
            <a:r>
              <a:rPr lang="zh-CN" altLang="en-US" sz="3600" b="1" dirty="0" smtClean="0">
                <a:ea typeface="宋体" pitchFamily="2" charset="-122"/>
              </a:rPr>
              <a:t>方法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0297" y="5550331"/>
            <a:ext cx="8568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编译失败，注意错误出现的行数</a:t>
            </a:r>
            <a:r>
              <a:rPr lang="zh-CN" altLang="en-US" sz="2400" dirty="0" smtClean="0">
                <a:ea typeface="宋体" charset="-122"/>
              </a:rPr>
              <a:t>，再到</a:t>
            </a:r>
            <a:r>
              <a:rPr lang="zh-CN" altLang="en-US" sz="2400" dirty="0">
                <a:ea typeface="宋体" charset="-122"/>
              </a:rPr>
              <a:t>源代码中指定</a:t>
            </a:r>
            <a:r>
              <a:rPr lang="zh-CN" altLang="en-US" sz="2400" dirty="0" smtClean="0">
                <a:ea typeface="宋体" charset="-122"/>
              </a:rPr>
              <a:t>位置改错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33907"/>
            <a:ext cx="813035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3" y="3156551"/>
            <a:ext cx="813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声明为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的主类应与文件名一致，否知编译失败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978982"/>
            <a:ext cx="6984777" cy="160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8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910461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itchFamily="2" charset="-122"/>
              </a:rPr>
              <a:t>1.5 </a:t>
            </a:r>
            <a:r>
              <a:rPr lang="zh-CN" altLang="en-US" sz="3600" b="1" dirty="0">
                <a:ea typeface="宋体" pitchFamily="2" charset="-122"/>
              </a:rPr>
              <a:t>常见问题及解决</a:t>
            </a:r>
            <a:r>
              <a:rPr lang="zh-CN" altLang="en-US" sz="3600" b="1" dirty="0" smtClean="0">
                <a:ea typeface="宋体" pitchFamily="2" charset="-122"/>
              </a:rPr>
              <a:t>方法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0648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ea typeface="宋体" panose="02010600030101010101" pitchFamily="2" charset="-122"/>
              </a:rPr>
              <a:t>总结：</a:t>
            </a:r>
            <a:endParaRPr lang="en-US" altLang="zh-CN" sz="2800" b="1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学习编程最容易犯的错是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语法错误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r>
              <a:rPr lang="en-US" altLang="zh-CN" sz="2400" smtClean="0">
                <a:ea typeface="宋体" panose="02010600030101010101" pitchFamily="2" charset="-122"/>
              </a:rPr>
              <a:t>Java</a:t>
            </a:r>
            <a:r>
              <a:rPr lang="zh-CN" altLang="en-US" sz="2400" smtClean="0">
                <a:ea typeface="宋体" panose="02010600030101010101" pitchFamily="2" charset="-122"/>
              </a:rPr>
              <a:t>要求你必须按照语法规则编写代码。如果你的程序违反了语法规则，例如：忘记了分号、大括号、引号，或者拼错了单词，</a:t>
            </a:r>
            <a:r>
              <a:rPr lang="en-US" altLang="zh-CN" sz="2400" smtClean="0">
                <a:ea typeface="宋体" panose="02010600030101010101" pitchFamily="2" charset="-122"/>
              </a:rPr>
              <a:t>java</a:t>
            </a:r>
            <a:r>
              <a:rPr lang="zh-CN" altLang="en-US" sz="2400" smtClean="0">
                <a:ea typeface="宋体" panose="02010600030101010101" pitchFamily="2" charset="-122"/>
              </a:rPr>
              <a:t>编译器都会报语法错误。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尝试着去看懂编译器会报告的错误信息。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9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1-6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注释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722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320480" cy="853822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1.6 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注  释</a:t>
            </a: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(comment)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用于注解说明解释程序的文字就是注释。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中的注释类型：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单行注释  </a:t>
            </a:r>
            <a:endParaRPr lang="en-US" altLang="zh-CN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行注释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文档注释 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(java</a:t>
            </a:r>
            <a:r>
              <a:rPr lang="zh-CN" altLang="en-US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特有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提高了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代码的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阅读性；调试程序的重要方法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注释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是一个程序员必须要具有的良好编程习惯。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将自己的思想通过注释先整理出来，再用代码去体现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</a:rPr>
              <a:t>单行注释</a:t>
            </a:r>
            <a:endParaRPr lang="en-US" altLang="zh-CN" b="1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格式：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</a:rPr>
              <a:t>注释文字 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</a:rPr>
              <a:t>多行注释</a:t>
            </a:r>
            <a:endParaRPr lang="en-US" altLang="zh-CN" b="1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格式：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	/* 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</a:rPr>
              <a:t>注释文字 *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/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注：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对于单行和多行注释，被注释的文字，不会被</a:t>
            </a:r>
            <a:r>
              <a:rPr lang="en-US" altLang="zh-CN" dirty="0" smtClean="0">
                <a:ea typeface="宋体" pitchFamily="2" charset="-122"/>
              </a:rPr>
              <a:t>JVM</a:t>
            </a:r>
            <a:r>
              <a:rPr lang="zh-CN" altLang="en-US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java</a:t>
            </a:r>
            <a:r>
              <a:rPr lang="zh-CN" altLang="en-US" dirty="0" smtClean="0">
                <a:ea typeface="宋体" pitchFamily="2" charset="-122"/>
              </a:rPr>
              <a:t>虚拟机）解释执行。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多行注释里面不允许有多行注释嵌套。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59832" y="764704"/>
            <a:ext cx="2764422" cy="70980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1.6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46826"/>
            <a:ext cx="5999709" cy="33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96" y="286388"/>
            <a:ext cx="5782837" cy="285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" y="68626"/>
            <a:ext cx="3170649" cy="528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04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987824" y="764704"/>
            <a:ext cx="2764422" cy="70980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1.6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5689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文档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注释（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特有）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格式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/**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@author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指定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程序的作者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@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version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指定源文件的版本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    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endParaRPr lang="en-US" altLang="zh-CN" sz="2400" b="1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charset="-122"/>
              </a:rPr>
              <a:t>注释内容可以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en-US" altLang="zh-CN" sz="2400" dirty="0" smtClean="0">
                <a:ea typeface="宋体" charset="-122"/>
              </a:rPr>
              <a:t>JDK</a:t>
            </a:r>
            <a:r>
              <a:rPr lang="zh-CN" altLang="en-US" sz="2400" dirty="0">
                <a:ea typeface="宋体" charset="-122"/>
              </a:rPr>
              <a:t>提供的工具 </a:t>
            </a:r>
            <a:r>
              <a:rPr lang="en-US" altLang="zh-CN" sz="2400" dirty="0" err="1">
                <a:ea typeface="宋体" charset="-122"/>
              </a:rPr>
              <a:t>javadoc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所解析，生成一套以网页文件</a:t>
            </a:r>
            <a:r>
              <a:rPr lang="zh-CN" altLang="en-US" sz="2400" dirty="0" smtClean="0">
                <a:ea typeface="宋体" charset="-122"/>
              </a:rPr>
              <a:t>形式体现</a:t>
            </a:r>
            <a:r>
              <a:rPr lang="zh-CN" altLang="en-US" sz="2400" dirty="0">
                <a:ea typeface="宋体" charset="-122"/>
              </a:rPr>
              <a:t>的该程序的说明文档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操作方式</a:t>
            </a:r>
            <a:endParaRPr lang="zh-CN" altLang="en-US" sz="2400" dirty="0">
              <a:ea typeface="宋体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39080"/>
            <a:ext cx="8064896" cy="4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7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043608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1-7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小结第一个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Java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程序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326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4104456" cy="78181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1.7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小结第一个程序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Java源文件以“java”为扩展名。源文件的基本组成部分是类（class），如本类中的</a:t>
            </a:r>
            <a:r>
              <a:rPr lang="zh-CN" altLang="en-US" sz="2400" dirty="0" smtClean="0">
                <a:ea typeface="宋体" pitchFamily="2" charset="-122"/>
              </a:rPr>
              <a:t>Hello</a:t>
            </a:r>
            <a:r>
              <a:rPr lang="en-US" altLang="zh-CN" sz="2400" dirty="0" smtClean="0">
                <a:ea typeface="宋体" pitchFamily="2" charset="-122"/>
              </a:rPr>
              <a:t>World</a:t>
            </a:r>
            <a:r>
              <a:rPr lang="zh-CN" altLang="en-US" sz="2400" dirty="0">
                <a:ea typeface="宋体" pitchFamily="2" charset="-122"/>
              </a:rPr>
              <a:t>类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应用程序的执行入口是</a:t>
            </a:r>
            <a:r>
              <a:rPr lang="en-US" altLang="zh-CN" sz="2400" dirty="0" smtClean="0">
                <a:ea typeface="宋体" pitchFamily="2" charset="-122"/>
              </a:rPr>
              <a:t>main()</a:t>
            </a:r>
            <a:r>
              <a:rPr lang="zh-CN" altLang="en-US" sz="2400" dirty="0" smtClean="0">
                <a:ea typeface="宋体" pitchFamily="2" charset="-122"/>
              </a:rPr>
              <a:t>方法。它有固定的书写格式：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public static void main(String[]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  {...}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语言严格区分大小写。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方法由一条条语句构成，每个语句以“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  <a:r>
              <a:rPr lang="zh-CN" altLang="en-US" sz="2400" dirty="0" smtClean="0">
                <a:ea typeface="宋体" pitchFamily="2" charset="-122"/>
              </a:rPr>
              <a:t>”结束。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smtClean="0">
                <a:ea typeface="宋体" pitchFamily="2" charset="-122"/>
              </a:rPr>
              <a:t>大括号</a:t>
            </a:r>
            <a:r>
              <a:rPr lang="zh-CN" altLang="en-US" sz="2400" dirty="0" smtClean="0">
                <a:ea typeface="宋体" pitchFamily="2" charset="-122"/>
              </a:rPr>
              <a:t>都是成对出现的，</a:t>
            </a:r>
            <a:r>
              <a:rPr lang="zh-CN" altLang="en-US" sz="2400" smtClean="0">
                <a:ea typeface="宋体" pitchFamily="2" charset="-122"/>
              </a:rPr>
              <a:t>缺一不可。</a:t>
            </a:r>
            <a:endParaRPr lang="en-US" altLang="zh-CN" sz="240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>
                <a:ea typeface="宋体" pitchFamily="2" charset="-122"/>
              </a:rPr>
              <a:t>一个源文件中最多只能有一个</a:t>
            </a:r>
            <a:r>
              <a:rPr lang="en-US" altLang="zh-CN" sz="2400">
                <a:ea typeface="宋体" pitchFamily="2" charset="-122"/>
              </a:rPr>
              <a:t>public</a:t>
            </a:r>
            <a:r>
              <a:rPr lang="zh-CN" altLang="en-US" sz="2400">
                <a:ea typeface="宋体" pitchFamily="2" charset="-122"/>
              </a:rPr>
              <a:t>类。其它类的个数不限，如果源文件包含一个</a:t>
            </a:r>
            <a:r>
              <a:rPr lang="en-US" altLang="zh-CN" sz="2400">
                <a:ea typeface="宋体" pitchFamily="2" charset="-122"/>
              </a:rPr>
              <a:t>public</a:t>
            </a:r>
            <a:r>
              <a:rPr lang="zh-CN" altLang="en-US" sz="2400">
                <a:ea typeface="宋体" pitchFamily="2" charset="-122"/>
              </a:rPr>
              <a:t>类，则文件名必须按该类名命名。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endParaRPr lang="zh-CN" altLang="en-US" sz="24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1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1-8 Java API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文档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722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92696"/>
            <a:ext cx="4924662" cy="720080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1.8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文档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39890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sz="2400" dirty="0" smtClean="0">
                <a:ea typeface="宋体" pitchFamily="2" charset="-122"/>
                <a:cs typeface="Times New Roman" pitchFamily="18" charset="0"/>
              </a:rPr>
              <a:t>Application Programming Interface,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应用程序编程接口）是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提供的基本编程接口。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语言提供了大量的基础类，因此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Oracle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也为这些基础类提供了相应的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文档，用于告诉开发者如何使用这些类，以及这些类里包含的方法。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下载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http://www.oracle.com/technetwork/java/javase/downloads/index.html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Additional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Resources-Java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SE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8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Documentation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下载。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详见</a:t>
            </a:r>
            <a:r>
              <a:rPr lang="zh-CN" altLang="en-US" sz="2400" b="1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smtClean="0">
                <a:ea typeface="宋体" pitchFamily="2" charset="-122"/>
                <a:cs typeface="Times New Roman" pitchFamily="18" charset="0"/>
              </a:rPr>
              <a:t>JDK8</a:t>
            </a:r>
            <a:r>
              <a:rPr lang="zh-CN" altLang="en-US" sz="2400" b="1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下载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.doc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302000" y="748507"/>
            <a:ext cx="4662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600" b="1" smtClean="0">
                <a:latin typeface="+mn-lt"/>
                <a:ea typeface="宋体" pitchFamily="2" charset="-122"/>
                <a:cs typeface="Times New Roman" pitchFamily="18" charset="0"/>
              </a:rPr>
              <a:t>1.8 Java </a:t>
            </a:r>
            <a:r>
              <a:rPr lang="en-US" altLang="zh-CN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文档</a:t>
            </a:r>
          </a:p>
        </p:txBody>
      </p:sp>
      <p:pic>
        <p:nvPicPr>
          <p:cNvPr id="4915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8139113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76275" y="1916113"/>
            <a:ext cx="1662113" cy="1944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2625" y="4006850"/>
            <a:ext cx="1624013" cy="2365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11413" y="1916113"/>
            <a:ext cx="6443662" cy="4456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9600" y="1592263"/>
            <a:ext cx="1204913" cy="3952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2" name="TextBox 7"/>
          <p:cNvSpPr txBox="1">
            <a:spLocks noChangeArrowheads="1"/>
          </p:cNvSpPr>
          <p:nvPr/>
        </p:nvSpPr>
        <p:spPr bwMode="auto">
          <a:xfrm>
            <a:off x="609600" y="1619250"/>
            <a:ext cx="1204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包列表区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3975" y="4329113"/>
            <a:ext cx="1204913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4" name="TextBox 15"/>
          <p:cNvSpPr txBox="1">
            <a:spLocks noChangeArrowheads="1"/>
          </p:cNvSpPr>
          <p:nvPr/>
        </p:nvSpPr>
        <p:spPr bwMode="auto">
          <a:xfrm>
            <a:off x="53975" y="4356100"/>
            <a:ext cx="1204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类列表区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877050" y="2600325"/>
            <a:ext cx="1349375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6" name="TextBox 17"/>
          <p:cNvSpPr txBox="1">
            <a:spLocks noChangeArrowheads="1"/>
          </p:cNvSpPr>
          <p:nvPr/>
        </p:nvSpPr>
        <p:spPr bwMode="auto">
          <a:xfrm>
            <a:off x="6877050" y="2627313"/>
            <a:ext cx="134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详细说明区</a:t>
            </a:r>
          </a:p>
        </p:txBody>
      </p:sp>
    </p:spTree>
    <p:extLst>
      <p:ext uri="{BB962C8B-B14F-4D97-AF65-F5344CB8AC3E}">
        <p14:creationId xmlns:p14="http://schemas.microsoft.com/office/powerpoint/2010/main" val="33844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1-9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良好的编程风格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722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2339752" y="783175"/>
            <a:ext cx="4662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600" b="1" smtClean="0">
                <a:latin typeface="+mn-lt"/>
                <a:ea typeface="宋体" pitchFamily="2" charset="-122"/>
                <a:cs typeface="Times New Roman" pitchFamily="18" charset="0"/>
              </a:rPr>
              <a:t>1.9 </a:t>
            </a:r>
            <a:r>
              <a:rPr lang="zh-CN" altLang="en-US" sz="3600" b="1" smtClean="0">
                <a:latin typeface="+mn-lt"/>
                <a:ea typeface="宋体" pitchFamily="2" charset="-122"/>
                <a:cs typeface="Times New Roman" pitchFamily="18" charset="0"/>
              </a:rPr>
              <a:t>良好的编程风格</a:t>
            </a:r>
            <a:endParaRPr lang="zh-CN" altLang="en-US" sz="36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708" y="1340768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smtClean="0">
                <a:ea typeface="宋体" panose="02010600030101010101" pitchFamily="2" charset="-122"/>
              </a:rPr>
              <a:t>正确的注释和注释风格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smtClean="0">
                <a:ea typeface="宋体" panose="02010600030101010101" pitchFamily="2" charset="-122"/>
              </a:rPr>
              <a:t>使用文档注释来注释整个类或整个方法。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smtClean="0">
                <a:ea typeface="宋体" panose="02010600030101010101" pitchFamily="2" charset="-122"/>
              </a:rPr>
              <a:t>如果注释方法中的某一个步骤，使用单行或多行注释。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smtClean="0">
                <a:ea typeface="宋体" panose="02010600030101010101" pitchFamily="2" charset="-122"/>
              </a:rPr>
              <a:t>正确的缩进和空白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smtClean="0">
                <a:ea typeface="宋体" panose="02010600030101010101" pitchFamily="2" charset="-122"/>
              </a:rPr>
              <a:t>使用一次</a:t>
            </a:r>
            <a:r>
              <a:rPr lang="en-US" altLang="zh-CN" sz="2000" smtClean="0">
                <a:ea typeface="宋体" panose="02010600030101010101" pitchFamily="2" charset="-122"/>
              </a:rPr>
              <a:t>tab</a:t>
            </a:r>
            <a:r>
              <a:rPr lang="zh-CN" altLang="en-US" sz="2000" smtClean="0">
                <a:ea typeface="宋体" panose="02010600030101010101" pitchFamily="2" charset="-122"/>
              </a:rPr>
              <a:t>操作，实现缩进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smtClean="0">
                <a:ea typeface="宋体" panose="02010600030101010101" pitchFamily="2" charset="-122"/>
              </a:rPr>
              <a:t>运算符两边习惯性各加一个空格。比如：</a:t>
            </a:r>
            <a:r>
              <a:rPr lang="en-US" altLang="zh-CN" sz="2000" smtClean="0">
                <a:ea typeface="宋体" panose="02010600030101010101" pitchFamily="2" charset="-122"/>
              </a:rPr>
              <a:t>2 + 4 </a:t>
            </a:r>
            <a:r>
              <a:rPr lang="zh-CN" altLang="en-US" sz="2000" smtClean="0">
                <a:ea typeface="宋体" panose="02010600030101010101" pitchFamily="2" charset="-122"/>
              </a:rPr>
              <a:t>* </a:t>
            </a:r>
            <a:r>
              <a:rPr lang="en-US" altLang="zh-CN" sz="2000" smtClean="0">
                <a:ea typeface="宋体" panose="02010600030101010101" pitchFamily="2" charset="-122"/>
              </a:rPr>
              <a:t>5</a:t>
            </a:r>
            <a:r>
              <a:rPr lang="zh-CN" altLang="en-US" sz="2000" smtClean="0">
                <a:ea typeface="宋体" panose="02010600030101010101" pitchFamily="2" charset="-122"/>
              </a:rPr>
              <a:t>。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smtClean="0">
                <a:ea typeface="宋体" panose="02010600030101010101" pitchFamily="2" charset="-122"/>
              </a:rPr>
              <a:t>块的风格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anose="02010600030101010101" pitchFamily="2" charset="-122"/>
              </a:rPr>
              <a:t>Java API </a:t>
            </a:r>
            <a:r>
              <a:rPr lang="zh-CN" altLang="en-US" sz="2000" smtClean="0">
                <a:ea typeface="宋体" panose="02010600030101010101" pitchFamily="2" charset="-122"/>
              </a:rPr>
              <a:t>源代码选择了行尾风格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541" y="4205987"/>
            <a:ext cx="4248472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8549" y="4566027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public class Test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public </a:t>
            </a:r>
            <a:r>
              <a:rPr lang="en-US" altLang="zh-CN"/>
              <a:t>static void main(String[] args) {</a:t>
            </a:r>
          </a:p>
          <a:p>
            <a:r>
              <a:rPr lang="en-US" altLang="zh-CN" smtClean="0"/>
              <a:t>        System.out.println</a:t>
            </a:r>
            <a:r>
              <a:rPr lang="en-US" altLang="zh-CN"/>
              <a:t>("Block Style!");</a:t>
            </a:r>
          </a:p>
          <a:p>
            <a:r>
              <a:rPr lang="en-US" altLang="zh-CN" smtClean="0"/>
              <a:t>   }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6016" y="4205987"/>
            <a:ext cx="4248472" cy="2008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23687" y="4205987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public class Test </a:t>
            </a:r>
            <a:endParaRPr lang="en-US" altLang="zh-CN" smtClean="0"/>
          </a:p>
          <a:p>
            <a:r>
              <a:rPr lang="en-US" altLang="zh-CN" smtClean="0"/>
              <a:t>{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 smtClean="0"/>
              <a:t>   public </a:t>
            </a:r>
            <a:r>
              <a:rPr lang="en-US" altLang="zh-CN"/>
              <a:t>static void main(String[] args) 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{</a:t>
            </a:r>
            <a:endParaRPr lang="en-US" altLang="zh-CN"/>
          </a:p>
          <a:p>
            <a:r>
              <a:rPr lang="en-US" altLang="zh-CN" smtClean="0"/>
              <a:t>        System.out.println</a:t>
            </a:r>
            <a:r>
              <a:rPr lang="en-US" altLang="zh-CN"/>
              <a:t>("Block Style!");</a:t>
            </a:r>
          </a:p>
          <a:p>
            <a:r>
              <a:rPr lang="en-US" altLang="zh-CN" smtClean="0"/>
              <a:t>   }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64693" y="63000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行尾风格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5855" y="63000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次行风格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9050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131840" y="764704"/>
            <a:ext cx="33843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ea typeface="宋体" charset="-122"/>
              </a:rPr>
              <a:t>知识回顾</a:t>
            </a:r>
            <a:endParaRPr lang="zh-CN" altLang="en-US" sz="3600" b="1" dirty="0">
              <a:ea typeface="宋体" charset="-122"/>
            </a:endParaRP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718567" y="1772816"/>
            <a:ext cx="756285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ea typeface="宋体" charset="-122"/>
              </a:rPr>
              <a:t>●  JDK,JRE,JVM</a:t>
            </a:r>
            <a:r>
              <a:rPr lang="zh-CN" altLang="en-US" sz="2400" dirty="0">
                <a:ea typeface="宋体" charset="-122"/>
              </a:rPr>
              <a:t>的关系。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zh-CN" altLang="en-US" sz="2400" dirty="0" smtClean="0">
                <a:ea typeface="宋体" charset="-122"/>
              </a:rPr>
              <a:t>●  环境</a:t>
            </a:r>
            <a:r>
              <a:rPr lang="zh-CN" altLang="en-US" sz="2400" dirty="0">
                <a:ea typeface="宋体" charset="-122"/>
              </a:rPr>
              <a:t>变量</a:t>
            </a:r>
            <a:r>
              <a:rPr lang="en-US" altLang="zh-CN" sz="2400" dirty="0" smtClean="0">
                <a:ea typeface="宋体" charset="-122"/>
              </a:rPr>
              <a:t>path</a:t>
            </a:r>
            <a:r>
              <a:rPr lang="zh-CN" altLang="en-US" sz="2400" dirty="0" smtClean="0">
                <a:ea typeface="宋体" charset="-122"/>
              </a:rPr>
              <a:t>配置及其作用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●  Java</a:t>
            </a:r>
            <a:r>
              <a:rPr lang="zh-CN" altLang="en-US" sz="2400" dirty="0">
                <a:ea typeface="宋体" charset="-122"/>
              </a:rPr>
              <a:t>程序的编写、编译、</a:t>
            </a:r>
            <a:r>
              <a:rPr lang="zh-CN" altLang="en-US" sz="2400">
                <a:ea typeface="宋体" charset="-122"/>
              </a:rPr>
              <a:t>运行</a:t>
            </a:r>
            <a:r>
              <a:rPr lang="zh-CN" altLang="en-US" sz="2400" smtClean="0">
                <a:ea typeface="宋体" charset="-122"/>
              </a:rPr>
              <a:t>步骤</a:t>
            </a:r>
            <a:r>
              <a:rPr lang="zh-CN" altLang="en-US" sz="2400" dirty="0">
                <a:ea typeface="宋体" charset="-122"/>
              </a:rPr>
              <a:t>：</a:t>
            </a:r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zh-CN" altLang="en-US" sz="2400" dirty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●  Java</a:t>
            </a:r>
            <a:r>
              <a:rPr lang="zh-CN" altLang="en-US" sz="2400" dirty="0">
                <a:ea typeface="宋体" charset="-122"/>
              </a:rPr>
              <a:t>程序编写的规则。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zh-CN" altLang="en-US" sz="2400" dirty="0">
                <a:ea typeface="宋体" charset="-122"/>
              </a:rPr>
              <a:t>●  在配置环境、编译、运行各个步骤中常见的错误以</a:t>
            </a:r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      </a:t>
            </a:r>
            <a:r>
              <a:rPr lang="zh-CN" altLang="en-US" sz="2400" dirty="0">
                <a:ea typeface="宋体" charset="-122"/>
              </a:rPr>
              <a:t>及解决方法。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38433"/>
            <a:ext cx="5135860" cy="108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825500" y="1052513"/>
            <a:ext cx="4682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  <a:ea typeface="宋体" pitchFamily="2" charset="-122"/>
                <a:cs typeface="Times New Roman" pitchFamily="18" charset="0"/>
              </a:rPr>
              <a:t>补充：</a:t>
            </a:r>
            <a:r>
              <a:rPr lang="en-US" altLang="zh-CN" sz="2800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+mn-lt"/>
                <a:ea typeface="宋体" pitchFamily="2" charset="-122"/>
                <a:cs typeface="Times New Roman" pitchFamily="18" charset="0"/>
              </a:rPr>
              <a:t>开发工具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8163" y="2060848"/>
            <a:ext cx="813911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文本编辑工具：</a:t>
            </a:r>
            <a:endParaRPr lang="en-US" altLang="zh-CN" sz="2400" dirty="0" smtClean="0">
              <a:latin typeface="+mn-lt"/>
              <a:ea typeface="宋体" panose="02010600030101010101" pitchFamily="2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     </a:t>
            </a:r>
            <a:r>
              <a:rPr lang="zh-CN" altLang="en-US" sz="240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记事本</a:t>
            </a:r>
            <a:r>
              <a:rPr lang="en-US" altLang="zh-CN" sz="240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                      UltraEdit          EditPlus                                 </a:t>
            </a:r>
          </a:p>
          <a:p>
            <a:pPr eaLnBrk="1" hangingPunct="1">
              <a:defRPr/>
            </a:pPr>
            <a:r>
              <a:rPr lang="en-US" altLang="zh-CN" sz="2400">
                <a:latin typeface="+mn-lt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    TextPad		NotePad</a:t>
            </a:r>
            <a:endParaRPr lang="zh-CN" altLang="en-US" sz="2400" dirty="0" smtClean="0">
              <a:latin typeface="+mn-lt"/>
              <a:ea typeface="宋体" panose="02010600030101010101" pitchFamily="2" charset="-122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zh-CN" sz="2400" dirty="0" smtClean="0">
              <a:latin typeface="+mn-lt"/>
              <a:ea typeface="宋体" panose="02010600030101010101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集成开发环境（</a:t>
            </a: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IDE)</a:t>
            </a: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latin typeface="+mn-lt"/>
              <a:ea typeface="宋体" panose="02010600030101010101" pitchFamily="2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IntelliJ</a:t>
            </a: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IDEA                     Eclipse</a:t>
            </a:r>
            <a:endParaRPr lang="en-US" altLang="zh-CN" sz="2400" dirty="0" smtClean="0">
              <a:latin typeface="+mn-lt"/>
              <a:ea typeface="宋体" panose="02010600030101010101" pitchFamily="2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400" smtClean="0">
                <a:latin typeface="+mn-lt"/>
                <a:ea typeface="宋体" panose="02010600030101010101" pitchFamily="2" charset="-122"/>
                <a:cs typeface="Times New Roman" pitchFamily="18" charset="0"/>
              </a:rPr>
              <a:t>        MyEclipse                        NetBeans</a:t>
            </a:r>
            <a:endParaRPr lang="zh-CN" altLang="en-US" sz="2400" dirty="0" smtClean="0">
              <a:latin typeface="+mn-lt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4"/>
          <p:cNvSpPr>
            <a:spLocks noGrp="1"/>
          </p:cNvSpPr>
          <p:nvPr>
            <p:ph type="title"/>
          </p:nvPr>
        </p:nvSpPr>
        <p:spPr>
          <a:xfrm>
            <a:off x="2195735" y="980728"/>
            <a:ext cx="4762811" cy="5760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2800" b="1" smtClean="0">
                <a:latin typeface="+mn-lt"/>
                <a:ea typeface="宋体" panose="02010600030101010101" pitchFamily="2" charset="-122"/>
              </a:rPr>
              <a:t>举例：</a:t>
            </a:r>
            <a:r>
              <a:rPr lang="en-US" altLang="zh-CN" sz="2800" b="1" smtClean="0">
                <a:latin typeface="+mn-lt"/>
                <a:ea typeface="宋体" panose="02010600030101010101" pitchFamily="2" charset="-122"/>
              </a:rPr>
              <a:t>Spring </a:t>
            </a:r>
            <a:r>
              <a:rPr lang="en-US" altLang="zh-CN" sz="2800" b="1" dirty="0" smtClean="0">
                <a:latin typeface="+mn-lt"/>
                <a:ea typeface="宋体" panose="02010600030101010101" pitchFamily="2" charset="-122"/>
              </a:rPr>
              <a:t>– Rest(Spring MVC)</a:t>
            </a:r>
            <a:endParaRPr sz="2800" b="1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1903250" cy="16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15553"/>
            <a:ext cx="2994687" cy="1569593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203848" y="2384792"/>
            <a:ext cx="1517309" cy="57606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hape 644"/>
          <p:cNvSpPr txBox="1">
            <a:spLocks/>
          </p:cNvSpPr>
          <p:nvPr/>
        </p:nvSpPr>
        <p:spPr>
          <a:xfrm>
            <a:off x="817676" y="3558286"/>
            <a:ext cx="27363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核心代码：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22" y="4098254"/>
            <a:ext cx="3501827" cy="23467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3500824"/>
            <a:ext cx="2446320" cy="29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6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44"/>
          <p:cNvSpPr>
            <a:spLocks noGrp="1"/>
          </p:cNvSpPr>
          <p:nvPr>
            <p:ph type="title"/>
          </p:nvPr>
        </p:nvSpPr>
        <p:spPr>
          <a:xfrm>
            <a:off x="2195736" y="836712"/>
            <a:ext cx="4762811" cy="5760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2800" b="1" smtClean="0">
                <a:latin typeface="+mn-lt"/>
                <a:ea typeface="宋体" panose="02010600030101010101" pitchFamily="2" charset="-122"/>
              </a:rPr>
              <a:t>举例：</a:t>
            </a:r>
            <a:r>
              <a:rPr lang="en-US" altLang="zh-CN" sz="2800" b="1" smtClean="0">
                <a:latin typeface="+mn-lt"/>
                <a:ea typeface="宋体" panose="02010600030101010101" pitchFamily="2" charset="-122"/>
              </a:rPr>
              <a:t>Spark </a:t>
            </a:r>
            <a:r>
              <a:rPr lang="en-US" altLang="zh-CN" sz="2800" b="1" dirty="0" smtClean="0">
                <a:latin typeface="+mn-lt"/>
                <a:ea typeface="宋体" panose="02010600030101010101" pitchFamily="2" charset="-122"/>
              </a:rPr>
              <a:t>– Spark Streaming</a:t>
            </a:r>
            <a:endParaRPr sz="2800" b="1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4" descr="“水过滤器”的图片搜索结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23129" r="19369" b="1784"/>
          <a:stretch/>
        </p:blipFill>
        <p:spPr bwMode="auto">
          <a:xfrm>
            <a:off x="4647920" y="2539674"/>
            <a:ext cx="942146" cy="11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539552" y="1556792"/>
            <a:ext cx="3312368" cy="2592288"/>
          </a:xfrm>
          <a:prstGeom prst="roundRect">
            <a:avLst>
              <a:gd name="adj" fmla="val 762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855019"/>
            <a:ext cx="331236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552" y="2547335"/>
            <a:ext cx="331236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0327" y="3245166"/>
            <a:ext cx="331236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0"/>
          <p:cNvSpPr txBox="1"/>
          <p:nvPr/>
        </p:nvSpPr>
        <p:spPr>
          <a:xfrm>
            <a:off x="1294672" y="1887000"/>
            <a:ext cx="16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Topic A</a:t>
            </a:r>
            <a:r>
              <a:rPr lang="zh-CN" altLang="en-US" dirty="0" smtClean="0">
                <a:solidFill>
                  <a:schemeClr val="bg1"/>
                </a:solidFill>
              </a:rPr>
              <a:t>（水管）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1060780" y="2556429"/>
            <a:ext cx="220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Topic Process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水管）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1043609" y="3266348"/>
            <a:ext cx="236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Topic </a:t>
            </a:r>
            <a:r>
              <a:rPr lang="en-US" altLang="zh-CN" dirty="0" err="1" smtClean="0">
                <a:solidFill>
                  <a:schemeClr val="bg1"/>
                </a:solidFill>
              </a:rPr>
              <a:t>Realtime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水管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4634712" y="1737397"/>
            <a:ext cx="122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Spark</a:t>
            </a:r>
          </a:p>
          <a:p>
            <a:r>
              <a:rPr lang="en-US" altLang="zh-CN" dirty="0"/>
              <a:t>Streaming</a:t>
            </a:r>
            <a:endParaRPr lang="zh-CN" altLang="en-US" dirty="0"/>
          </a:p>
        </p:txBody>
      </p:sp>
      <p:sp>
        <p:nvSpPr>
          <p:cNvPr id="12" name="右弧形箭头 11"/>
          <p:cNvSpPr/>
          <p:nvPr/>
        </p:nvSpPr>
        <p:spPr>
          <a:xfrm>
            <a:off x="3878347" y="2708350"/>
            <a:ext cx="1224136" cy="958922"/>
          </a:xfrm>
          <a:prstGeom prst="curvedLeftArrow">
            <a:avLst>
              <a:gd name="adj1" fmla="val 12655"/>
              <a:gd name="adj2" fmla="val 50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Shape 644"/>
          <p:cNvSpPr txBox="1">
            <a:spLocks/>
          </p:cNvSpPr>
          <p:nvPr/>
        </p:nvSpPr>
        <p:spPr>
          <a:xfrm>
            <a:off x="323528" y="4128563"/>
            <a:ext cx="27363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核心代码：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16129" t="34663" b="28108"/>
          <a:stretch/>
        </p:blipFill>
        <p:spPr>
          <a:xfrm>
            <a:off x="2123728" y="4263758"/>
            <a:ext cx="6821327" cy="23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>
            <a:spLocks noChangeArrowheads="1"/>
          </p:cNvSpPr>
          <p:nvPr/>
        </p:nvSpPr>
        <p:spPr bwMode="auto">
          <a:xfrm>
            <a:off x="3814763" y="577056"/>
            <a:ext cx="3311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defRPr sz="2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charset="0"/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 b="1">
                <a:solidFill>
                  <a:srgbClr val="FF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FF0000"/>
              </a:buClr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1.1.1  </a:t>
            </a: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cs typeface="Times New Roman" charset="0"/>
              </a:rPr>
              <a:t>什么是</a:t>
            </a:r>
            <a:r>
              <a:rPr lang="en-US" altLang="zh-CN" sz="2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Java EE</a:t>
            </a:r>
            <a:r>
              <a:rPr lang="en-US" altLang="zh-CN" sz="2400">
                <a:solidFill>
                  <a:srgbClr val="0000FF"/>
                </a:solidFill>
                <a:cs typeface="Times New Roman" charset="0"/>
              </a:rPr>
              <a:t> </a:t>
            </a:r>
          </a:p>
        </p:txBody>
      </p:sp>
      <p:sp>
        <p:nvSpPr>
          <p:cNvPr id="132" name="TextBox 3"/>
          <p:cNvSpPr txBox="1">
            <a:spLocks noChangeArrowheads="1"/>
          </p:cNvSpPr>
          <p:nvPr/>
        </p:nvSpPr>
        <p:spPr bwMode="auto">
          <a:xfrm>
            <a:off x="503238" y="1727994"/>
            <a:ext cx="7416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defRPr/>
            </a:pPr>
            <a:r>
              <a:rPr lang="zh-CN" altLang="zh-CN" sz="2000" dirty="0" smtClean="0">
                <a:latin typeface="+mn-lt"/>
              </a:rPr>
              <a:t>Java EE（JavaTM  Platform，Enterprise Edition），即Java平台企业版，是Sun公司为企业级应用推出的标准平台。它为应用程序组件定义了四种容器：</a:t>
            </a:r>
            <a:r>
              <a:rPr lang="zh-CN" altLang="zh-CN" sz="2000" dirty="0" smtClean="0">
                <a:solidFill>
                  <a:srgbClr val="993300"/>
                </a:solidFill>
                <a:latin typeface="+mn-lt"/>
              </a:rPr>
              <a:t>Web、Enterprise JavaBean（EJB）、应用程序客户机和 Applet</a:t>
            </a:r>
            <a:r>
              <a:rPr lang="zh-CN" altLang="zh-CN" sz="2000" dirty="0" smtClean="0">
                <a:latin typeface="+mn-lt"/>
              </a:rPr>
              <a:t>。能够为我们帮助开发和部署可移植、健壮、可伸缩且安全的服务器端 Java应用程序</a:t>
            </a:r>
            <a:r>
              <a:rPr lang="zh-CN" altLang="zh-CN" sz="2000" dirty="0" smtClean="0"/>
              <a:t>。</a:t>
            </a:r>
            <a:endParaRPr lang="zh-CN" altLang="en-US" sz="2000" dirty="0" smtClean="0"/>
          </a:p>
        </p:txBody>
      </p:sp>
      <p:sp>
        <p:nvSpPr>
          <p:cNvPr id="143" name="矩形 4"/>
          <p:cNvSpPr>
            <a:spLocks noChangeArrowheads="1"/>
          </p:cNvSpPr>
          <p:nvPr/>
        </p:nvSpPr>
        <p:spPr bwMode="auto">
          <a:xfrm>
            <a:off x="520700" y="3955256"/>
            <a:ext cx="6948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defRPr sz="2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charset="0"/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defRPr sz="2000" b="1">
                <a:solidFill>
                  <a:srgbClr val="FF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zh-CN" altLang="zh-CN" sz="2000" dirty="0"/>
              <a:t>典型的Java EE结构的应用程序包括四层：</a:t>
            </a:r>
            <a:r>
              <a:rPr lang="zh-CN" altLang="zh-CN" sz="2000" dirty="0">
                <a:solidFill>
                  <a:srgbClr val="993300"/>
                </a:solidFill>
              </a:rPr>
              <a:t>客户层、表示逻辑层（</a:t>
            </a:r>
            <a:r>
              <a:rPr lang="en-US" altLang="zh-CN" sz="2000" dirty="0">
                <a:solidFill>
                  <a:srgbClr val="993300"/>
                </a:solidFill>
              </a:rPr>
              <a:t>W</a:t>
            </a:r>
            <a:r>
              <a:rPr lang="zh-CN" altLang="zh-CN" sz="2000" dirty="0">
                <a:solidFill>
                  <a:srgbClr val="993300"/>
                </a:solidFill>
              </a:rPr>
              <a:t>eb层）、业务逻辑层和企业信息系统层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72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5809</TotalTime>
  <Words>5975</Words>
  <Application>Microsoft Office PowerPoint</Application>
  <PresentationFormat>On-screen Show (4:3)</PresentationFormat>
  <Paragraphs>395</Paragraphs>
  <Slides>59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PPT模板</vt:lpstr>
      <vt:lpstr>  Java EE</vt:lpstr>
      <vt:lpstr>PowerPoint Presentation</vt:lpstr>
      <vt:lpstr>PowerPoint Presentation</vt:lpstr>
      <vt:lpstr>PowerPoint Presentation</vt:lpstr>
      <vt:lpstr>PowerPoint Presentation</vt:lpstr>
      <vt:lpstr>举例：Spring – Rest(Spring MVC)</vt:lpstr>
      <vt:lpstr>举例：Spark – Spark 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Java在各领域中的应用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1.2  Java语言运行机制及运行过程</vt:lpstr>
      <vt:lpstr>Java语言的特点：跨平台性</vt:lpstr>
      <vt:lpstr>1.2  Java语言运行机制及运行过程</vt:lpstr>
      <vt:lpstr>核心机制—Java虚拟机</vt:lpstr>
      <vt:lpstr>PowerPoint Presentation</vt:lpstr>
      <vt:lpstr>核心机制—垃圾回收</vt:lpstr>
      <vt:lpstr>PowerPoint Presentation</vt:lpstr>
      <vt:lpstr>1.3 Java语言的环境搭建</vt:lpstr>
      <vt:lpstr>什么是JDK，JRE</vt:lpstr>
      <vt:lpstr>JDK、JRE、JVM关系</vt:lpstr>
      <vt:lpstr>JDK、JRE、JVM关系</vt:lpstr>
      <vt:lpstr>下载、安装JDK</vt:lpstr>
      <vt:lpstr>配置环境变量 path</vt:lpstr>
      <vt:lpstr>配置环境变量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1.6 注  释(comment)</vt:lpstr>
      <vt:lpstr>1.6 注  释</vt:lpstr>
      <vt:lpstr>1.6 注  释</vt:lpstr>
      <vt:lpstr>PowerPoint Presentation</vt:lpstr>
      <vt:lpstr>1.7 小结第一个程序</vt:lpstr>
      <vt:lpstr>PowerPoint Presentation</vt:lpstr>
      <vt:lpstr>1.8 Java API文档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Sam</dc:creator>
  <cp:lastModifiedBy>Sam</cp:lastModifiedBy>
  <cp:revision>791</cp:revision>
  <dcterms:created xsi:type="dcterms:W3CDTF">2012-08-05T14:09:30Z</dcterms:created>
  <dcterms:modified xsi:type="dcterms:W3CDTF">2018-09-05T01:30:20Z</dcterms:modified>
</cp:coreProperties>
</file>