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679" r:id="rId3"/>
    <p:sldId id="555" r:id="rId4"/>
    <p:sldId id="680" r:id="rId5"/>
    <p:sldId id="667" r:id="rId6"/>
    <p:sldId id="683" r:id="rId7"/>
    <p:sldId id="557" r:id="rId8"/>
    <p:sldId id="691" r:id="rId9"/>
    <p:sldId id="558" r:id="rId10"/>
    <p:sldId id="682" r:id="rId11"/>
    <p:sldId id="561" r:id="rId12"/>
    <p:sldId id="562" r:id="rId13"/>
    <p:sldId id="662" r:id="rId14"/>
    <p:sldId id="563" r:id="rId15"/>
    <p:sldId id="641" r:id="rId16"/>
    <p:sldId id="616" r:id="rId17"/>
    <p:sldId id="684" r:id="rId18"/>
    <p:sldId id="693" r:id="rId19"/>
    <p:sldId id="566" r:id="rId20"/>
    <p:sldId id="685" r:id="rId21"/>
    <p:sldId id="567" r:id="rId22"/>
    <p:sldId id="568" r:id="rId23"/>
    <p:sldId id="686" r:id="rId24"/>
    <p:sldId id="570" r:id="rId25"/>
    <p:sldId id="687" r:id="rId26"/>
    <p:sldId id="571" r:id="rId27"/>
    <p:sldId id="653" r:id="rId28"/>
    <p:sldId id="688" r:id="rId29"/>
    <p:sldId id="617" r:id="rId30"/>
    <p:sldId id="689" r:id="rId31"/>
    <p:sldId id="573" r:id="rId32"/>
    <p:sldId id="574" r:id="rId33"/>
    <p:sldId id="670" r:id="rId34"/>
    <p:sldId id="618" r:id="rId35"/>
    <p:sldId id="671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3" autoAdjust="0"/>
    <p:restoredTop sz="97991" autoAdjust="0"/>
  </p:normalViewPr>
  <p:slideViewPr>
    <p:cSldViewPr>
      <p:cViewPr varScale="1">
        <p:scale>
          <a:sx n="72" d="100"/>
          <a:sy n="72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7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2204864"/>
            <a:ext cx="8208912" cy="2427089"/>
          </a:xfrm>
        </p:spPr>
        <p:txBody>
          <a:bodyPr>
            <a:noAutofit/>
          </a:bodyPr>
          <a:lstStyle/>
          <a:p>
            <a: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基本</a:t>
            </a: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语法</a:t>
            </a:r>
            <a: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下</a:t>
            </a:r>
            <a: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</a:b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程序流程控制</a:t>
            </a:r>
            <a:endParaRPr lang="zh-CN" altLang="zh-CN" sz="66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984" y="5613047"/>
            <a:ext cx="471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主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讲：邹向华</a:t>
            </a:r>
            <a:endParaRPr lang="en-US" altLang="zh-CN" sz="40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2-5-3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分支语句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switch-case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31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20688"/>
            <a:ext cx="5452095" cy="792088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分支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结构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语句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3600400" cy="5064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switch(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… …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case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N;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default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} </a:t>
            </a:r>
          </a:p>
        </p:txBody>
      </p:sp>
    </p:spTree>
    <p:extLst>
      <p:ext uri="{BB962C8B-B14F-4D97-AF65-F5344CB8AC3E}">
        <p14:creationId xmlns:p14="http://schemas.microsoft.com/office/powerpoint/2010/main" val="32336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476672"/>
            <a:ext cx="6314499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1268760"/>
            <a:ext cx="76327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1;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switch 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("zero");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("one");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("default");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	 	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        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916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-11400"/>
            <a:ext cx="5378395" cy="98140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79512" y="764704"/>
            <a:ext cx="8568952" cy="596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       public static void main(String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String season = “summer”;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switch 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(season) 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“spring”: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春暖花开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case “summer”: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夏日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炎炎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	case “autumn”: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秋高气爽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			case “winter”: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冬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雪皑皑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       	default: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季节输入有误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");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break;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 	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}}}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764704"/>
            <a:ext cx="5148666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语句有关规则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8405" y="1772816"/>
            <a:ext cx="835342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中</a:t>
            </a:r>
            <a:r>
              <a:rPr lang="zh-CN" altLang="en-US" sz="2400">
                <a:ea typeface="宋体" pitchFamily="2" charset="-122"/>
                <a:cs typeface="Times New Roman" pitchFamily="18" charset="0"/>
              </a:rPr>
              <a:t>表达式</a:t>
            </a:r>
            <a:r>
              <a:rPr lang="zh-CN" altLang="en-US" sz="2400" smtClean="0">
                <a:ea typeface="宋体" pitchFamily="2" charset="-122"/>
                <a:cs typeface="Times New Roman" pitchFamily="18" charset="0"/>
              </a:rPr>
              <a:t>的值</a:t>
            </a:r>
            <a:r>
              <a:rPr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是下述几种类型之一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byte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short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，枚举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子句中的值必须是</a:t>
            </a:r>
            <a:r>
              <a:rPr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常量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，且所有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子句中的值应是不同的；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default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子句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可任选的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，当没有匹配的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时，执行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default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语句用来在执行完一个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case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分支后使程序跳出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语句块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；如果没有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，程序会顺序执行到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结尾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6" y="692696"/>
            <a:ext cx="3312368" cy="72008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例  题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把小写类型的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char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型转为大写。只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转换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a, b, c, d, e.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其它的输出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“other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。 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en-US" altLang="zh-CN" smtClean="0">
                <a:ea typeface="宋体" pitchFamily="2" charset="-122"/>
                <a:cs typeface="Times New Roman" pitchFamily="18" charset="0"/>
                <a:sym typeface="Wingdings" panose="05000000000000000000" pitchFamily="2" charset="2"/>
              </a:rPr>
              <a:t>char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对学生成绩大于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分的，输出“合格”。低于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60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分的，输出“不合格”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根据用于指定月份，打印该月份所属的季节。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3,4,5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春季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6,7,8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夏季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9,10,11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秋季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12, 1, 2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冬季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编写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程序：从键盘上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输入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2017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month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”和“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day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”，要求通过程序输出输入的日期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2017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的第几天。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411760" y="978113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switch</a:t>
            </a:r>
            <a:r>
              <a:rPr lang="zh-CN" altLang="en-US" sz="3600" b="1" dirty="0">
                <a:latin typeface="+mn-lt"/>
              </a:rPr>
              <a:t>和</a:t>
            </a:r>
            <a:r>
              <a:rPr lang="en-US" altLang="zh-CN" sz="3600" b="1" dirty="0">
                <a:latin typeface="+mn-lt"/>
              </a:rPr>
              <a:t>if</a:t>
            </a:r>
            <a:r>
              <a:rPr lang="zh-CN" altLang="en-US" sz="3600" b="1" dirty="0">
                <a:latin typeface="+mn-lt"/>
              </a:rPr>
              <a:t>语句的对比</a:t>
            </a: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611188" y="1988840"/>
            <a:ext cx="79232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n-lt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语句很像，具体什么场景下，应用哪个语句呢？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endParaRPr lang="en-US" altLang="zh-CN" dirty="0" smtClean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zh-CN" altLang="en-US" dirty="0">
                <a:latin typeface="+mn-lt"/>
              </a:rPr>
              <a:t>判断的具体数值不多，</a:t>
            </a:r>
            <a:r>
              <a:rPr lang="zh-CN" altLang="en-US" dirty="0" smtClean="0">
                <a:latin typeface="+mn-lt"/>
              </a:rPr>
              <a:t>而</a:t>
            </a:r>
            <a:r>
              <a:rPr lang="zh-CN" altLang="en-US" dirty="0">
                <a:latin typeface="+mn-lt"/>
              </a:rPr>
              <a:t>且</a:t>
            </a:r>
            <a:r>
              <a:rPr lang="zh-CN" altLang="en-US" dirty="0" smtClean="0">
                <a:latin typeface="+mn-lt"/>
              </a:rPr>
              <a:t>符合</a:t>
            </a:r>
            <a:r>
              <a:rPr lang="en-US" altLang="zh-CN" dirty="0">
                <a:latin typeface="+mn-lt"/>
              </a:rPr>
              <a:t>byte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short </a:t>
            </a:r>
            <a:r>
              <a:rPr lang="zh-CN" altLang="en-US" dirty="0">
                <a:latin typeface="+mn-lt"/>
              </a:rPr>
              <a:t>、</a:t>
            </a:r>
            <a:r>
              <a:rPr lang="en-US" altLang="zh-CN" dirty="0" err="1">
                <a:latin typeface="+mn-lt"/>
              </a:rPr>
              <a:t>int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char</a:t>
            </a:r>
            <a:r>
              <a:rPr lang="zh-CN" altLang="en-US" dirty="0">
                <a:latin typeface="+mn-lt"/>
              </a:rPr>
              <a:t>这四种类型。虽然两个语句都可以使用，建议使用</a:t>
            </a:r>
            <a:r>
              <a:rPr lang="en-US" altLang="zh-CN" dirty="0" err="1">
                <a:latin typeface="+mn-lt"/>
              </a:rPr>
              <a:t>swtich</a:t>
            </a:r>
            <a:r>
              <a:rPr lang="zh-CN" altLang="en-US" dirty="0">
                <a:latin typeface="+mn-lt"/>
              </a:rPr>
              <a:t>语句。因为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效率稍高</a:t>
            </a:r>
            <a:r>
              <a:rPr lang="zh-CN" altLang="en-US" dirty="0">
                <a:latin typeface="+mn-lt"/>
              </a:rPr>
              <a:t>。</a:t>
            </a:r>
          </a:p>
          <a:p>
            <a:pPr eaLnBrk="1" hangingPunct="1"/>
            <a:endParaRPr lang="zh-CN" altLang="en-US" dirty="0">
              <a:latin typeface="+mn-lt"/>
            </a:endParaRP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zh-CN" altLang="en-US" dirty="0" smtClean="0">
                <a:latin typeface="+mn-lt"/>
              </a:rPr>
              <a:t>其他</a:t>
            </a:r>
            <a:r>
              <a:rPr lang="zh-CN" altLang="en-US" dirty="0">
                <a:latin typeface="+mn-lt"/>
              </a:rPr>
              <a:t>情况：对区间判断，对结果为</a:t>
            </a:r>
            <a:r>
              <a:rPr lang="en-US" altLang="zh-CN" dirty="0">
                <a:latin typeface="+mn-lt"/>
              </a:rPr>
              <a:t>boolean</a:t>
            </a:r>
            <a:r>
              <a:rPr lang="zh-CN" altLang="en-US" dirty="0">
                <a:latin typeface="+mn-lt"/>
              </a:rPr>
              <a:t>类型判断，使用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if</a:t>
            </a:r>
            <a:r>
              <a:rPr lang="zh-CN" altLang="en-US" dirty="0">
                <a:latin typeface="+mn-lt"/>
              </a:rPr>
              <a:t>的使用范围更广。</a:t>
            </a:r>
          </a:p>
        </p:txBody>
      </p:sp>
    </p:spTree>
    <p:extLst>
      <p:ext uri="{BB962C8B-B14F-4D97-AF65-F5344CB8AC3E}">
        <p14:creationId xmlns:p14="http://schemas.microsoft.com/office/powerpoint/2010/main" val="3709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38197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58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064896" cy="3888432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z="2400" b="1" smtClean="0">
                <a:ea typeface="宋体" pitchFamily="2" charset="-122"/>
                <a:cs typeface="Times New Roman" pitchFamily="18" charset="0"/>
              </a:rPr>
              <a:t>语句</a:t>
            </a:r>
            <a:endParaRPr lang="zh-CN" altLang="en-US" sz="2400" b="1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在某些条件满足的情况下，反复执行特定代码的功能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endParaRPr lang="en-US" altLang="zh-CN" sz="2400" b="1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smtClean="0"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语句分类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do/while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 </a:t>
            </a:r>
          </a:p>
        </p:txBody>
      </p:sp>
    </p:spTree>
    <p:extLst>
      <p:ext uri="{BB962C8B-B14F-4D97-AF65-F5344CB8AC3E}">
        <p14:creationId xmlns:p14="http://schemas.microsoft.com/office/powerpoint/2010/main" val="39955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20688"/>
            <a:ext cx="3600326" cy="9131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循环</a:t>
            </a:r>
            <a:r>
              <a:rPr lang="zh-CN" altLang="en-US" b="1" dirty="0">
                <a:latin typeface="+mn-lt"/>
                <a:ea typeface="宋体" pitchFamily="2" charset="-122"/>
                <a:cs typeface="Arial Unicode MS" pitchFamily="34" charset="-122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064896" cy="5112568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smtClean="0"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语句的四个组成部分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初始化部分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(init_statement)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条件部分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(test_exp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循环体部分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(body_statement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迭代部分</a:t>
            </a:r>
            <a:r>
              <a:rPr lang="en-US" altLang="zh-CN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(alter_statement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endParaRPr lang="zh-CN" altLang="en-US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6732240" y="4570821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循环条件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99759" y="2991821"/>
            <a:ext cx="1564579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初始化部分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16698" y="4725144"/>
            <a:ext cx="1564579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循环体部分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20717" y="3789040"/>
            <a:ext cx="1564579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迭代部分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4047" y="5753706"/>
            <a:ext cx="1564579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</a:t>
            </a:r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7598022" y="2420888"/>
            <a:ext cx="0" cy="4932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82048" y="3351861"/>
            <a:ext cx="14288" cy="12075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</p:cNvCxnSpPr>
          <p:nvPr/>
        </p:nvCxnSpPr>
        <p:spPr>
          <a:xfrm flipH="1">
            <a:off x="7586388" y="5218893"/>
            <a:ext cx="9948" cy="5348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1"/>
            <a:endCxn id="6" idx="3"/>
          </p:cNvCxnSpPr>
          <p:nvPr/>
        </p:nvCxnSpPr>
        <p:spPr>
          <a:xfrm flipH="1">
            <a:off x="5981277" y="4894857"/>
            <a:ext cx="750963" cy="103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7" idx="2"/>
          </p:cNvCxnSpPr>
          <p:nvPr/>
        </p:nvCxnSpPr>
        <p:spPr>
          <a:xfrm flipV="1">
            <a:off x="5198988" y="4149080"/>
            <a:ext cx="4019" cy="5760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2329" y="46155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98022" y="521889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23" name="直接连接符 22"/>
          <p:cNvCxnSpPr>
            <a:stCxn id="7" idx="0"/>
          </p:cNvCxnSpPr>
          <p:nvPr/>
        </p:nvCxnSpPr>
        <p:spPr>
          <a:xfrm flipH="1" flipV="1">
            <a:off x="5198987" y="3573016"/>
            <a:ext cx="4020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198987" y="3573016"/>
            <a:ext cx="238306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4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程序流程控制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44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2-5-4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f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or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58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9872" y="620688"/>
            <a:ext cx="2967881" cy="72149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12968" cy="4800600"/>
          </a:xfrm>
          <a:noFill/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>
              <a:buClr>
                <a:srgbClr val="000000"/>
              </a:buClr>
              <a:buNone/>
            </a:pPr>
            <a:r>
              <a:rPr lang="zh-CN" altLang="en-US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(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初始化表达式</a:t>
            </a:r>
            <a:r>
              <a:rPr lang="zh-CN" altLang="zh-CN" sz="2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</a:t>
            </a:r>
            <a:r>
              <a:rPr lang="en-US" altLang="zh-CN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zh-CN" altLang="zh-CN" sz="22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⑤⑧</a:t>
            </a:r>
            <a:r>
              <a:rPr lang="en-US" altLang="zh-CN" sz="22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2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更改表达式④⑦</a:t>
            </a:r>
            <a:r>
              <a:rPr lang="en-US" altLang="zh-CN" sz="2200" b="1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	语句或语句块</a:t>
            </a:r>
            <a:r>
              <a:rPr lang="zh-CN" altLang="zh-CN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⑥</a:t>
            </a:r>
            <a:r>
              <a:rPr lang="zh-CN" altLang="zh-CN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algn="just"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｝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" y="3889423"/>
            <a:ext cx="7124118" cy="20628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448" y="3964695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97514" y="353606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40654" y="3964695"/>
            <a:ext cx="178595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12158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021218" y="3076747"/>
            <a:ext cx="1883391" cy="880281"/>
          </a:xfrm>
          <a:custGeom>
            <a:avLst/>
            <a:gdLst>
              <a:gd name="connsiteX0" fmla="*/ 0 w 1883391"/>
              <a:gd name="connsiteY0" fmla="*/ 839337 h 880281"/>
              <a:gd name="connsiteX1" fmla="*/ 1119117 w 1883391"/>
              <a:gd name="connsiteY1" fmla="*/ 6824 h 880281"/>
              <a:gd name="connsiteX2" fmla="*/ 1883391 w 1883391"/>
              <a:gd name="connsiteY2" fmla="*/ 880281 h 8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3391" h="880281">
                <a:moveTo>
                  <a:pt x="0" y="839337"/>
                </a:moveTo>
                <a:cubicBezTo>
                  <a:pt x="402609" y="419668"/>
                  <a:pt x="805219" y="0"/>
                  <a:pt x="1119117" y="6824"/>
                </a:cubicBezTo>
                <a:cubicBezTo>
                  <a:pt x="1433015" y="13648"/>
                  <a:pt x="1658203" y="446964"/>
                  <a:pt x="1883391" y="88028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2"/>
          </p:cNvCxnSpPr>
          <p:nvPr/>
        </p:nvCxnSpPr>
        <p:spPr>
          <a:xfrm rot="5400000">
            <a:off x="4855452" y="3843681"/>
            <a:ext cx="162505" cy="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endCxn id="9" idx="2"/>
          </p:cNvCxnSpPr>
          <p:nvPr/>
        </p:nvCxnSpPr>
        <p:spPr>
          <a:xfrm>
            <a:off x="4683046" y="3794523"/>
            <a:ext cx="221563" cy="162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225944" y="4607637"/>
            <a:ext cx="485778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91182" y="4120801"/>
            <a:ext cx="773373" cy="914400"/>
          </a:xfrm>
          <a:custGeom>
            <a:avLst/>
            <a:gdLst>
              <a:gd name="connsiteX0" fmla="*/ 136478 w 773373"/>
              <a:gd name="connsiteY0" fmla="*/ 0 h 914400"/>
              <a:gd name="connsiteX1" fmla="*/ 750627 w 773373"/>
              <a:gd name="connsiteY1" fmla="*/ 668741 h 914400"/>
              <a:gd name="connsiteX2" fmla="*/ 0 w 773373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373" h="914400">
                <a:moveTo>
                  <a:pt x="136478" y="0"/>
                </a:moveTo>
                <a:cubicBezTo>
                  <a:pt x="454925" y="258170"/>
                  <a:pt x="773373" y="516341"/>
                  <a:pt x="750627" y="668741"/>
                </a:cubicBezTo>
                <a:cubicBezTo>
                  <a:pt x="727881" y="821141"/>
                  <a:pt x="363940" y="867770"/>
                  <a:pt x="0" y="914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2"/>
          </p:cNvCxnSpPr>
          <p:nvPr/>
        </p:nvCxnSpPr>
        <p:spPr>
          <a:xfrm rot="5400000">
            <a:off x="6016549" y="4896584"/>
            <a:ext cx="213250" cy="63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</p:cNvCxnSpPr>
          <p:nvPr/>
        </p:nvCxnSpPr>
        <p:spPr>
          <a:xfrm>
            <a:off x="6091182" y="5035201"/>
            <a:ext cx="206860" cy="215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97712" y="5322017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任意多边形 16"/>
          <p:cNvSpPr/>
          <p:nvPr/>
        </p:nvSpPr>
        <p:spPr>
          <a:xfrm>
            <a:off x="4699110" y="4380109"/>
            <a:ext cx="3257266" cy="2001219"/>
          </a:xfrm>
          <a:custGeom>
            <a:avLst/>
            <a:gdLst>
              <a:gd name="connsiteX0" fmla="*/ 0 w 3257266"/>
              <a:gd name="connsiteY0" fmla="*/ 887104 h 3009331"/>
              <a:gd name="connsiteX1" fmla="*/ 791571 w 3257266"/>
              <a:gd name="connsiteY1" fmla="*/ 2852382 h 3009331"/>
              <a:gd name="connsiteX2" fmla="*/ 2988860 w 3257266"/>
              <a:gd name="connsiteY2" fmla="*/ 1828800 h 3009331"/>
              <a:gd name="connsiteX3" fmla="*/ 2402006 w 3257266"/>
              <a:gd name="connsiteY3" fmla="*/ 0 h 300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266" h="3009331">
                <a:moveTo>
                  <a:pt x="0" y="887104"/>
                </a:moveTo>
                <a:cubicBezTo>
                  <a:pt x="146714" y="1791268"/>
                  <a:pt x="293428" y="2695433"/>
                  <a:pt x="791571" y="2852382"/>
                </a:cubicBezTo>
                <a:cubicBezTo>
                  <a:pt x="1289714" y="3009331"/>
                  <a:pt x="2720454" y="2304197"/>
                  <a:pt x="2988860" y="1828800"/>
                </a:cubicBezTo>
                <a:cubicBezTo>
                  <a:pt x="3257266" y="1353403"/>
                  <a:pt x="2829636" y="676701"/>
                  <a:pt x="240200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83794" y="3964695"/>
            <a:ext cx="71438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rot="5400000">
            <a:off x="6946209" y="4514128"/>
            <a:ext cx="285752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24804" y="4406971"/>
            <a:ext cx="214314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55232" y="3464629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449737" y="2685511"/>
            <a:ext cx="1555845" cy="1271517"/>
          </a:xfrm>
          <a:custGeom>
            <a:avLst/>
            <a:gdLst>
              <a:gd name="connsiteX0" fmla="*/ 1555845 w 1555845"/>
              <a:gd name="connsiteY0" fmla="*/ 1257869 h 1271517"/>
              <a:gd name="connsiteX1" fmla="*/ 1201003 w 1555845"/>
              <a:gd name="connsiteY1" fmla="*/ 2275 h 1271517"/>
              <a:gd name="connsiteX2" fmla="*/ 0 w 1555845"/>
              <a:gd name="connsiteY2" fmla="*/ 1271517 h 127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845" h="1271517">
                <a:moveTo>
                  <a:pt x="1555845" y="1257869"/>
                </a:moveTo>
                <a:cubicBezTo>
                  <a:pt x="1508078" y="628934"/>
                  <a:pt x="1460311" y="0"/>
                  <a:pt x="1201003" y="2275"/>
                </a:cubicBezTo>
                <a:cubicBezTo>
                  <a:pt x="941696" y="4550"/>
                  <a:pt x="470848" y="638033"/>
                  <a:pt x="0" y="127151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8" idx="3"/>
            <a:endCxn id="22" idx="2"/>
          </p:cNvCxnSpPr>
          <p:nvPr/>
        </p:nvCxnSpPr>
        <p:spPr>
          <a:xfrm flipH="1">
            <a:off x="5449737" y="3649295"/>
            <a:ext cx="133925" cy="30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22" idx="2"/>
          </p:cNvCxnSpPr>
          <p:nvPr/>
        </p:nvCxnSpPr>
        <p:spPr>
          <a:xfrm flipV="1">
            <a:off x="5449737" y="3821819"/>
            <a:ext cx="348239" cy="13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0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340768"/>
            <a:ext cx="79928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800" b="1" dirty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/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ForLoop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for(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=1;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&lt;=100;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	  result +=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          }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 	          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	}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	}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4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2-5-5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while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58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548680"/>
            <a:ext cx="3832672" cy="890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640762" cy="50292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while( 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	语句或语句块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	[</a:t>
            </a:r>
            <a:r>
              <a:rPr lang="zh-CN" altLang="en-US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80000"/>
              </a:lnSpc>
              <a:buClr>
                <a:srgbClr val="000000"/>
              </a:buClr>
              <a:buFontTx/>
              <a:buNone/>
            </a:pPr>
            <a:r>
              <a:rPr lang="en-US" altLang="zh-CN" sz="22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i=1;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while(i&lt;=100) {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result += i;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 	       	        i++;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2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2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}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r>
              <a:rPr lang="en-US" altLang="zh-CN" sz="2200" b="1" dirty="0" smtClean="0">
                <a:solidFill>
                  <a:srgbClr val="0066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8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2-5-6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循环结构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3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>
                <a:solidFill>
                  <a:schemeClr val="bg1"/>
                </a:solidFill>
                <a:ea typeface="隶书" panose="02010509060101010101" pitchFamily="49" charset="-122"/>
              </a:rPr>
              <a:t>d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o-while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循环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7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660007" cy="76700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o-while 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循环语句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784976" cy="5256584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语法格式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初始化语句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do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｛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	语句或语句块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        [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更改语句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;]</a:t>
            </a:r>
          </a:p>
          <a:p>
            <a:pPr algn="just" eaLnBrk="1" hangingPunct="1">
              <a:lnSpc>
                <a:spcPct val="90000"/>
              </a:lnSpc>
              <a:buClr>
                <a:srgbClr val="000000"/>
              </a:buClr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｝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while(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布尔值测试表达式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</a:t>
            </a:r>
          </a:p>
          <a:p>
            <a:pPr eaLnBrk="1" hangingPunct="1">
              <a:lnSpc>
                <a:spcPct val="1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应用举例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1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WhileLoop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		 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result = 0,  i=1;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do{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   result += i;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       		       	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}while(i&lt;=100);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</a:t>
            </a:r>
            <a:r>
              <a:rPr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("result=" + result);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  </a:t>
            </a:r>
          </a:p>
        </p:txBody>
      </p:sp>
    </p:spTree>
    <p:extLst>
      <p:ext uri="{BB962C8B-B14F-4D97-AF65-F5344CB8AC3E}">
        <p14:creationId xmlns:p14="http://schemas.microsoft.com/office/powerpoint/2010/main" val="1432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68863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PositiveNegative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public static void main(String[]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//while(true)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Scanner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= new Scanner(System.in);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a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统计正数的个数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b = 0;//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统计负数的个数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for(;;){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请输入一个整数：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 z = 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scanner.nextInt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if(z&gt;0)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a++;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 if(z&lt;0)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b++;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else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		break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; }</a:t>
            </a:r>
            <a:endParaRPr lang="en-US" altLang="zh-CN" sz="20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正数的个数为：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"+a);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000" dirty="0">
                <a:ea typeface="宋体" pitchFamily="2" charset="-122"/>
                <a:cs typeface="Times New Roman" pitchFamily="18" charset="0"/>
              </a:rPr>
              <a:t>负数的个数为：</a:t>
            </a:r>
            <a:r>
              <a:rPr lang="en-US" altLang="zh-CN" sz="2000" dirty="0">
                <a:ea typeface="宋体" pitchFamily="2" charset="-122"/>
                <a:cs typeface="Times New Roman" pitchFamily="18" charset="0"/>
              </a:rPr>
              <a:t>"+b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);  } }</a:t>
            </a:r>
            <a:endParaRPr lang="zh-CN" altLang="en-US" sz="20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4208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2-5-7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嵌套循环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7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5429287"/>
            <a:ext cx="5112568" cy="879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2627784" y="764704"/>
            <a:ext cx="4104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 smtClean="0">
                <a:latin typeface="+mn-lt"/>
                <a:ea typeface="宋体" pitchFamily="2" charset="-122"/>
                <a:cs typeface="Times New Roman" pitchFamily="18" charset="0"/>
              </a:rPr>
              <a:t>嵌套循环</a:t>
            </a:r>
            <a:r>
              <a:rPr lang="en-US" altLang="zh-CN" sz="3600" b="1" smtClean="0">
                <a:latin typeface="+mn-lt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3600" b="1" smtClean="0">
                <a:latin typeface="+mn-lt"/>
                <a:ea typeface="宋体" pitchFamily="2" charset="-122"/>
                <a:cs typeface="Times New Roman" pitchFamily="18" charset="0"/>
              </a:rPr>
              <a:t>多重循环</a:t>
            </a:r>
            <a:r>
              <a:rPr lang="en-US" altLang="zh-CN" sz="3600" b="1" smtClean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6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332573" y="1524848"/>
            <a:ext cx="842493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将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一个循环放在另一个循环体内，就形成了嵌套循环。其中，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for ,while ,do…while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均可以作为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外层循环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内层循环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实质上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，嵌套循环就是把内层循环当成外层循环的循环体。当只有内层循环的循环条件为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false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时，才会完全跳出内层循环，才可结束外层的当次循环，开始下一次的循环</a:t>
            </a: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endParaRPr lang="en-US" altLang="zh-CN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l"/>
            </a:pPr>
            <a:r>
              <a:rPr lang="zh-CN" altLang="en-US" dirty="0" smtClean="0">
                <a:latin typeface="+mn-lt"/>
                <a:ea typeface="宋体" pitchFamily="2" charset="-122"/>
                <a:cs typeface="Times New Roman" pitchFamily="18" charset="0"/>
              </a:rPr>
              <a:t>设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外层循环次数为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次，内层为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次，则内层循环体实际上需要执行</a:t>
            </a:r>
            <a:r>
              <a:rPr lang="en-US" altLang="zh-CN" dirty="0">
                <a:latin typeface="+mn-lt"/>
                <a:ea typeface="宋体" pitchFamily="2" charset="-122"/>
                <a:cs typeface="Times New Roman" pitchFamily="18" charset="0"/>
              </a:rPr>
              <a:t>m*n=</a:t>
            </a:r>
            <a:r>
              <a:rPr lang="en-US" altLang="zh-CN" dirty="0" err="1">
                <a:latin typeface="+mn-lt"/>
                <a:ea typeface="宋体" pitchFamily="2" charset="-122"/>
                <a:cs typeface="Times New Roman" pitchFamily="18" charset="0"/>
              </a:rPr>
              <a:t>mn</a:t>
            </a:r>
            <a:r>
              <a:rPr lang="zh-CN" altLang="en-US" dirty="0">
                <a:latin typeface="+mn-lt"/>
                <a:ea typeface="宋体" pitchFamily="2" charset="-122"/>
                <a:cs typeface="Times New Roman" pitchFamily="18" charset="0"/>
              </a:rPr>
              <a:t>次。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5451564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例题：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）九九乘法表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</a:rPr>
              <a:t>             </a:t>
            </a:r>
            <a:r>
              <a:rPr lang="en-US" altLang="zh-CN" sz="2400" b="1" smtClean="0">
                <a:ea typeface="宋体" pitchFamily="2" charset="-122"/>
              </a:rPr>
              <a:t>2</a:t>
            </a:r>
            <a:r>
              <a:rPr lang="zh-CN" altLang="en-US" sz="2400" b="1" smtClean="0">
                <a:ea typeface="宋体" pitchFamily="2" charset="-122"/>
              </a:rPr>
              <a:t>）</a:t>
            </a:r>
            <a:r>
              <a:rPr lang="en-US" altLang="zh-CN" sz="2400" b="1" smtClean="0">
                <a:ea typeface="宋体" pitchFamily="2" charset="-122"/>
              </a:rPr>
              <a:t>100</a:t>
            </a:r>
            <a:r>
              <a:rPr lang="zh-CN" altLang="en-US" sz="2400" b="1" smtClean="0">
                <a:ea typeface="宋体" pitchFamily="2" charset="-122"/>
              </a:rPr>
              <a:t>以内的</a:t>
            </a:r>
            <a:r>
              <a:rPr lang="zh-CN" altLang="en-US" sz="2400" b="1" dirty="0" smtClean="0">
                <a:ea typeface="宋体" pitchFamily="2" charset="-122"/>
              </a:rPr>
              <a:t>所有质数</a:t>
            </a:r>
            <a:endParaRPr lang="zh-CN" altLang="en-US" sz="24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4248472" cy="72008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2.5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程序流程控制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979" y="1628800"/>
            <a:ext cx="8613517" cy="453650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从上到下逐行地执行，中间没有任何判断和跳转。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分支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条件，选择性地执行某段代码。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if…else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switch-case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两种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分支语句。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33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结构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根据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循环条件，重复性的执行某段代码。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do…while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for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三种循环语句。</a:t>
            </a: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提供了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foreach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循环，方便的遍历集合、数组元素。</a:t>
            </a:r>
          </a:p>
          <a:p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2-5-8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特殊关键字的使用：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break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、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continue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7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40089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97030"/>
            <a:ext cx="8064500" cy="451229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语句用于终止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某个语句块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的执行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    ……	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break;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语句出现在多层嵌套的语句块中时，可以通过标签指明要终止的是哪一层语句块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label1: 	{   ……       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label2:	         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label3:			{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break label2;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           ……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		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  }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}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7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48680"/>
            <a:ext cx="4299967" cy="88774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792"/>
            <a:ext cx="8208963" cy="4824536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语句用法举例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TestBreak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public static void main(String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for(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 = 0; i&lt;10; i++){ 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if(i==3)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break;	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	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 i =" + i);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}</a:t>
            </a:r>
          </a:p>
          <a:p>
            <a:pPr lvl="2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("Game Over!");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}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zh-CN" sz="22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20688"/>
            <a:ext cx="4248472" cy="864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特殊流程控制语句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2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13788" cy="5214950"/>
          </a:xfrm>
          <a:noFill/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b="1" dirty="0" smtClean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语句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语句用于跳过某个循环语句块的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一次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执行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语句出现在多层嵌套的循环语句体中时，可以通过标签指明要跳过的是哪一层循环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zh-CN" altLang="en-US" sz="5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语句用法举例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ContinueTest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public static void main(String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	   for 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= 0;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&lt; 100;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++) {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      	         	  if (i%10==0)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	        		continue;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 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         	               }  }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5541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931" y="646338"/>
            <a:ext cx="5344145" cy="83844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smtClean="0">
                <a:latin typeface="+mn-lt"/>
                <a:ea typeface="宋体" pitchFamily="2" charset="-122"/>
                <a:cs typeface="Arial Unicode MS" pitchFamily="34" charset="-122"/>
              </a:rPr>
              <a:t>附加：</a:t>
            </a:r>
            <a:r>
              <a:rPr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流程控制语句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3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：并非专门用于结束循环的，它的功能是结束一个方法。当一个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方法执行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到一个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语句时，这个方法将被结束。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不同的是，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直接结束整个方法，不管这个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处于多少层循环之内</a:t>
            </a:r>
          </a:p>
        </p:txBody>
      </p:sp>
    </p:spTree>
    <p:extLst>
      <p:ext uri="{BB962C8B-B14F-4D97-AF65-F5344CB8AC3E}">
        <p14:creationId xmlns:p14="http://schemas.microsoft.com/office/powerpoint/2010/main" val="6395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824586" cy="81461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Arial Unicode MS" pitchFamily="34" charset="-122"/>
              </a:rPr>
              <a:t>特殊流程控制语句说明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8800"/>
            <a:ext cx="8712968" cy="4896544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switch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中。</a:t>
            </a: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只能用于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循环语句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二者功能类似，但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本次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循环，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是终止</a:t>
            </a:r>
            <a:r>
              <a:rPr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本层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循环。</a:t>
            </a: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reak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之后不能有其他的语句，因为程序永远不会执行其后的语句。</a:t>
            </a: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标号语句必须紧接在循环的头部。标号语句不能用在非循环语句的</a:t>
            </a:r>
            <a:r>
              <a:rPr lang="zh-CN" altLang="en-US">
                <a:ea typeface="宋体" pitchFamily="2" charset="-122"/>
                <a:cs typeface="Times New Roman" pitchFamily="18" charset="0"/>
              </a:rPr>
              <a:t>前面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mtClean="0">
              <a:ea typeface="宋体" pitchFamily="2" charset="-122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很多语言都有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语句，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语句可以随意将控制转移到程序中的任意一条语句上，然后执行它。但使程序容易出错。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中的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break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continue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是不同于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goto</a:t>
            </a:r>
            <a:r>
              <a:rPr lang="zh-CN" altLang="en-US" smtClean="0">
                <a:ea typeface="宋体" pitchFamily="2" charset="-122"/>
                <a:cs typeface="Times New Roman" pitchFamily="18" charset="0"/>
              </a:rPr>
              <a:t>的。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2-5-1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顺序结构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31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692696"/>
            <a:ext cx="3960440" cy="720080"/>
          </a:xfrm>
        </p:spPr>
        <p:txBody>
          <a:bodyPr>
            <a:normAutofit/>
          </a:bodyPr>
          <a:lstStyle/>
          <a:p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2.5.1  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顺序结构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109461" cy="48965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3500" b="1" dirty="0">
                <a:ea typeface="宋体" pitchFamily="2" charset="-122"/>
                <a:cs typeface="Times New Roman" pitchFamily="18" charset="0"/>
              </a:rPr>
              <a:t>顺序结构</a:t>
            </a: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中定义成员变量时采用合法的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前向引用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。如：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错误形式：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num2 = num1 + 2</a:t>
            </a:r>
            <a:r>
              <a:rPr lang="zh-CN" altLang="en-US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num1 = 12;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8144" y="2996952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68144" y="386104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8144" y="566124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执行语句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6784651" y="33569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</p:cNvCxnSpPr>
          <p:nvPr/>
        </p:nvCxnSpPr>
        <p:spPr>
          <a:xfrm>
            <a:off x="6784651" y="4221088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>
            <a:off x="6784651" y="5157192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467682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</a:rPr>
              <a:t>… 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395536" y="2060848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2-5-2 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分支语句</a:t>
            </a:r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1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：</a:t>
            </a:r>
            <a:endParaRPr lang="en-US" altLang="zh-CN" sz="4800" smtClean="0">
              <a:solidFill>
                <a:schemeClr val="bg1"/>
              </a:solidFill>
              <a:ea typeface="隶书" panose="02010509060101010101" pitchFamily="49" charset="-122"/>
            </a:endParaRPr>
          </a:p>
          <a:p>
            <a:pPr algn="ctr"/>
            <a:r>
              <a:rPr lang="en-US" altLang="zh-CN" sz="4800" smtClean="0">
                <a:solidFill>
                  <a:schemeClr val="bg1"/>
                </a:solidFill>
                <a:ea typeface="隶书" panose="02010509060101010101" pitchFamily="49" charset="-122"/>
              </a:rPr>
              <a:t>if-else</a:t>
            </a:r>
            <a:r>
              <a:rPr lang="zh-CN" altLang="en-US" sz="4800" smtClean="0">
                <a:solidFill>
                  <a:schemeClr val="bg1"/>
                </a:solidFill>
                <a:ea typeface="隶书" panose="02010509060101010101" pitchFamily="49" charset="-122"/>
              </a:rPr>
              <a:t>结构</a:t>
            </a:r>
            <a:endParaRPr lang="zh-CN" altLang="en-US" sz="4800" dirty="0">
              <a:solidFill>
                <a:schemeClr val="bg1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58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95536" y="1484784"/>
            <a:ext cx="331311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if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语句三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种格式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b="1">
                <a:latin typeface="+mn-lt"/>
                <a:ea typeface="宋体" pitchFamily="2" charset="-122"/>
                <a:cs typeface="Times New Roman" pitchFamily="18" charset="0"/>
              </a:rPr>
              <a:t>.  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if(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){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执行代码块；</a:t>
            </a:r>
          </a:p>
          <a:p>
            <a:pPr eaLnBrk="1" hangingPunct="1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  <a:endParaRPr lang="en-US" altLang="zh-CN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分支语句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 if-else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40346" y="149772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>
                <a:ea typeface="宋体" pitchFamily="2" charset="-122"/>
                <a:cs typeface="Times New Roman" pitchFamily="18" charset="0"/>
              </a:rPr>
              <a:t>2.  if(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条件表达式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){</a:t>
            </a:r>
          </a:p>
          <a:p>
            <a:r>
              <a:rPr lang="en-US" altLang="zh-CN" b="1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执行代码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块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1;</a:t>
            </a:r>
            <a:endParaRPr lang="zh-CN" altLang="en-US" b="1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zh-CN" altLang="en-US" b="1"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else{</a:t>
            </a:r>
          </a:p>
          <a:p>
            <a:r>
              <a:rPr lang="en-US" altLang="zh-CN" b="1"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b="1">
                <a:ea typeface="宋体" pitchFamily="2" charset="-122"/>
                <a:cs typeface="Times New Roman" pitchFamily="18" charset="0"/>
              </a:rPr>
              <a:t>执行代码</a:t>
            </a:r>
            <a:r>
              <a:rPr lang="zh-CN" altLang="en-US" b="1" smtClean="0">
                <a:ea typeface="宋体" pitchFamily="2" charset="-122"/>
                <a:cs typeface="Times New Roman" pitchFamily="18" charset="0"/>
              </a:rPr>
              <a:t>块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;</a:t>
            </a:r>
            <a:endParaRPr lang="zh-CN" altLang="en-US" b="1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b="1"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586858" y="3429000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决策 6"/>
          <p:cNvSpPr/>
          <p:nvPr/>
        </p:nvSpPr>
        <p:spPr>
          <a:xfrm>
            <a:off x="722762" y="3865075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00506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7" idx="2"/>
            <a:endCxn id="12" idx="0"/>
          </p:cNvCxnSpPr>
          <p:nvPr/>
        </p:nvCxnSpPr>
        <p:spPr>
          <a:xfrm>
            <a:off x="1586858" y="4513147"/>
            <a:ext cx="13217" cy="6106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3568" y="5123819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执行代码块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584614" y="5483859"/>
            <a:ext cx="15461" cy="1041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7816" y="4678594"/>
            <a:ext cx="70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true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3" name="肘形连接符 22"/>
          <p:cNvCxnSpPr>
            <a:stCxn id="7" idx="3"/>
          </p:cNvCxnSpPr>
          <p:nvPr/>
        </p:nvCxnSpPr>
        <p:spPr>
          <a:xfrm>
            <a:off x="2450954" y="4189111"/>
            <a:ext cx="320846" cy="181549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628764" y="6004601"/>
            <a:ext cx="114303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6582" y="3855805"/>
            <a:ext cx="82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false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168538" y="3361349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5304442" y="3797424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20466" y="395218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87452" y="484731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79332" y="4867906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5" name="肘形连接符 34"/>
          <p:cNvCxnSpPr>
            <a:stCxn id="28" idx="1"/>
            <a:endCxn id="32" idx="0"/>
          </p:cNvCxnSpPr>
          <p:nvPr/>
        </p:nvCxnSpPr>
        <p:spPr>
          <a:xfrm rot="10800000" flipV="1">
            <a:off x="4603960" y="4121460"/>
            <a:ext cx="700483" cy="72585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8" idx="3"/>
            <a:endCxn id="33" idx="0"/>
          </p:cNvCxnSpPr>
          <p:nvPr/>
        </p:nvCxnSpPr>
        <p:spPr>
          <a:xfrm>
            <a:off x="7032634" y="4121460"/>
            <a:ext cx="1063205" cy="74644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12354" y="37797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375759" y="368571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204542" y="6004602"/>
            <a:ext cx="99011" cy="9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肘形连接符 43"/>
          <p:cNvCxnSpPr>
            <a:stCxn id="32" idx="2"/>
            <a:endCxn id="42" idx="2"/>
          </p:cNvCxnSpPr>
          <p:nvPr/>
        </p:nvCxnSpPr>
        <p:spPr>
          <a:xfrm rot="16200000" flipH="1">
            <a:off x="4982192" y="4829124"/>
            <a:ext cx="844116" cy="16005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3" idx="2"/>
            <a:endCxn id="42" idx="6"/>
          </p:cNvCxnSpPr>
          <p:nvPr/>
        </p:nvCxnSpPr>
        <p:spPr>
          <a:xfrm rot="5400000">
            <a:off x="6787932" y="4743567"/>
            <a:ext cx="823528" cy="17922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2" idx="4"/>
          </p:cNvCxnSpPr>
          <p:nvPr/>
        </p:nvCxnSpPr>
        <p:spPr>
          <a:xfrm flipH="1">
            <a:off x="6254047" y="6098346"/>
            <a:ext cx="1" cy="4269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7504" y="1484784"/>
            <a:ext cx="2952328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3.  if(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条件</a:t>
            </a:r>
            <a:r>
              <a:rPr lang="zh-CN" altLang="en-US" sz="2000" b="1" smtClean="0">
                <a:latin typeface="+mn-lt"/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000" b="1" smtClean="0">
                <a:latin typeface="+mn-lt"/>
                <a:ea typeface="宋体" pitchFamily="2" charset="-122"/>
                <a:cs typeface="Times New Roman" pitchFamily="18" charset="0"/>
              </a:rPr>
              <a:t>1){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sz="2000" b="1" smtClean="0">
                <a:latin typeface="+mn-lt"/>
                <a:ea typeface="宋体" pitchFamily="2" charset="-122"/>
                <a:cs typeface="Times New Roman" pitchFamily="18" charset="0"/>
              </a:rPr>
              <a:t>块</a:t>
            </a:r>
            <a:r>
              <a:rPr lang="en-US" altLang="zh-CN" sz="2000" b="1" smtClean="0">
                <a:latin typeface="+mn-lt"/>
                <a:ea typeface="宋体" pitchFamily="2" charset="-122"/>
                <a:cs typeface="Times New Roman" pitchFamily="18" charset="0"/>
              </a:rPr>
              <a:t>1;</a:t>
            </a:r>
            <a:endParaRPr lang="zh-CN" altLang="en-US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else if (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条件</a:t>
            </a:r>
            <a:r>
              <a:rPr lang="zh-CN" altLang="en-US" sz="2000" b="1" smtClean="0">
                <a:latin typeface="+mn-lt"/>
                <a:ea typeface="宋体" pitchFamily="2" charset="-122"/>
                <a:cs typeface="Times New Roman" pitchFamily="18" charset="0"/>
              </a:rPr>
              <a:t>表达式</a:t>
            </a:r>
            <a:r>
              <a:rPr lang="en-US" altLang="zh-CN" sz="2000" b="1" smtClean="0">
                <a:latin typeface="+mn-lt"/>
                <a:ea typeface="宋体" pitchFamily="2" charset="-122"/>
                <a:cs typeface="Times New Roman" pitchFamily="18" charset="0"/>
              </a:rPr>
              <a:t>2){</a:t>
            </a:r>
            <a:endParaRPr lang="en-US" altLang="zh-CN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sz="2000" b="1" smtClean="0">
                <a:latin typeface="+mn-lt"/>
                <a:ea typeface="宋体" pitchFamily="2" charset="-122"/>
                <a:cs typeface="Times New Roman" pitchFamily="18" charset="0"/>
              </a:rPr>
              <a:t>块</a:t>
            </a:r>
            <a:r>
              <a:rPr lang="en-US" altLang="zh-CN" sz="2000" b="1" smtClean="0">
                <a:latin typeface="+mn-lt"/>
                <a:ea typeface="宋体" pitchFamily="2" charset="-122"/>
                <a:cs typeface="Times New Roman" pitchFamily="18" charset="0"/>
              </a:rPr>
              <a:t>2;</a:t>
            </a:r>
            <a:endParaRPr lang="zh-CN" altLang="en-US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宋体" pitchFamily="2" charset="-122"/>
                <a:cs typeface="Times New Roman" pitchFamily="18" charset="0"/>
              </a:rPr>
              <a:t>……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else{</a:t>
            </a:r>
          </a:p>
          <a:p>
            <a:pPr eaLnBrk="1" hangingPunct="1"/>
            <a:r>
              <a:rPr 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	</a:t>
            </a:r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执行</a:t>
            </a:r>
            <a:r>
              <a:rPr lang="zh-CN" altLang="en-US" sz="2000" b="1">
                <a:latin typeface="+mn-lt"/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sz="2000" b="1" smtClean="0">
                <a:latin typeface="+mn-lt"/>
                <a:ea typeface="宋体" pitchFamily="2" charset="-122"/>
                <a:cs typeface="Times New Roman" pitchFamily="18" charset="0"/>
              </a:rPr>
              <a:t>块</a:t>
            </a:r>
            <a:r>
              <a:rPr lang="en-US" altLang="zh-CN" sz="2000" b="1" smtClean="0">
                <a:latin typeface="+mn-lt"/>
                <a:ea typeface="宋体" pitchFamily="2" charset="-122"/>
                <a:cs typeface="Times New Roman" pitchFamily="18" charset="0"/>
              </a:rPr>
              <a:t>n;</a:t>
            </a:r>
            <a:endParaRPr lang="zh-CN" altLang="en-US" sz="20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000" b="1" dirty="0"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zh-CN" altLang="en-US" sz="20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83878"/>
            <a:ext cx="5688632" cy="8009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分支语句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1" smtClean="0">
                <a:latin typeface="+mn-lt"/>
                <a:ea typeface="宋体" pitchFamily="2" charset="-122"/>
                <a:cs typeface="Times New Roman" pitchFamily="18" charset="0"/>
              </a:rPr>
              <a:t> if-else</a:t>
            </a:r>
            <a:r>
              <a:rPr lang="zh-CN" altLang="en-US" b="1" smtClean="0">
                <a:latin typeface="+mn-lt"/>
                <a:ea typeface="宋体" pitchFamily="2" charset="-122"/>
                <a:cs typeface="Times New Roman" pitchFamily="18" charset="0"/>
              </a:rPr>
              <a:t>结构</a:t>
            </a:r>
            <a:endParaRPr lang="zh-CN" altLang="en-US" b="1" dirty="0" smtClean="0">
              <a:solidFill>
                <a:schemeClr val="tx1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923928" y="1480757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3059832" y="1916832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9852" y="207159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9" idx="2"/>
          </p:cNvCxnSpPr>
          <p:nvPr/>
        </p:nvCxnSpPr>
        <p:spPr>
          <a:xfrm>
            <a:off x="3923928" y="2564904"/>
            <a:ext cx="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028129" y="3007858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25649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3944636" y="3367898"/>
            <a:ext cx="0" cy="31574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决策 14"/>
          <p:cNvSpPr/>
          <p:nvPr/>
        </p:nvSpPr>
        <p:spPr>
          <a:xfrm>
            <a:off x="5004048" y="2539806"/>
            <a:ext cx="1728192" cy="648072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9" idx="3"/>
            <a:endCxn id="15" idx="0"/>
          </p:cNvCxnSpPr>
          <p:nvPr/>
        </p:nvCxnSpPr>
        <p:spPr>
          <a:xfrm>
            <a:off x="4788024" y="2240868"/>
            <a:ext cx="1080120" cy="2989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4068" y="269456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宋体" panose="02010600030101010101" pitchFamily="2" charset="-122"/>
                <a:ea typeface="宋体" panose="02010600030101010101" pitchFamily="2" charset="-122"/>
              </a:rPr>
              <a:t>条件表达式</a:t>
            </a:r>
            <a:r>
              <a:rPr lang="en-US" altLang="zh-CN" sz="16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1637" y="3786770"/>
            <a:ext cx="1833014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71859" y="32805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true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15" idx="2"/>
          </p:cNvCxnSpPr>
          <p:nvPr/>
        </p:nvCxnSpPr>
        <p:spPr>
          <a:xfrm>
            <a:off x="5868144" y="3187878"/>
            <a:ext cx="0" cy="5545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10800000" flipV="1">
            <a:off x="3944636" y="4141619"/>
            <a:ext cx="1968644" cy="821039"/>
          </a:xfrm>
          <a:prstGeom prst="bentConnector3">
            <a:avLst>
              <a:gd name="adj1" fmla="val 13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28957" y="1912805"/>
            <a:ext cx="79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35" name="肘形连接符 34"/>
          <p:cNvCxnSpPr>
            <a:stCxn id="15" idx="3"/>
          </p:cNvCxnSpPr>
          <p:nvPr/>
        </p:nvCxnSpPr>
        <p:spPr>
          <a:xfrm>
            <a:off x="6732240" y="2863842"/>
            <a:ext cx="1016496" cy="32403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20283" y="2539806"/>
            <a:ext cx="74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354788" y="3295362"/>
            <a:ext cx="78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… …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96336" y="4192099"/>
            <a:ext cx="1477166" cy="360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ea typeface="宋体" panose="02010600030101010101" pitchFamily="2" charset="-122"/>
              </a:rPr>
              <a:t>执行代码块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41" name="肘形连接符 40"/>
          <p:cNvCxnSpPr>
            <a:stCxn id="38" idx="3"/>
            <a:endCxn id="39" idx="0"/>
          </p:cNvCxnSpPr>
          <p:nvPr/>
        </p:nvCxnSpPr>
        <p:spPr>
          <a:xfrm>
            <a:off x="8142684" y="3526195"/>
            <a:ext cx="192235" cy="66590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4919" y="3187878"/>
            <a:ext cx="7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false</a:t>
            </a:r>
            <a:endParaRPr lang="zh-CN" altLang="en-US"/>
          </a:p>
        </p:txBody>
      </p:sp>
      <p:cxnSp>
        <p:nvCxnSpPr>
          <p:cNvPr id="44" name="肘形连接符 43"/>
          <p:cNvCxnSpPr>
            <a:stCxn id="39" idx="2"/>
          </p:cNvCxnSpPr>
          <p:nvPr/>
        </p:nvCxnSpPr>
        <p:spPr>
          <a:xfrm rot="5400000">
            <a:off x="5441208" y="3055568"/>
            <a:ext cx="1397141" cy="4390283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4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581063"/>
            <a:ext cx="5401220" cy="105447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if-else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ea typeface="宋体" pitchFamily="2" charset="-122"/>
                <a:cs typeface="Times New Roman" pitchFamily="18" charset="0"/>
              </a:rPr>
              <a:t>语句应用举例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77445" y="1628800"/>
            <a:ext cx="8352928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TestAge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[]){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age = 75;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if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(age&lt; 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不可能！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 else if (age&gt;250)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是个妖怪！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 else {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(“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人家芳龄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 + age +"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马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马乎乎啦！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12516</TotalTime>
  <Words>1658</Words>
  <Application>Microsoft Office PowerPoint</Application>
  <PresentationFormat>On-screen Show (4:3)</PresentationFormat>
  <Paragraphs>334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PPT模板</vt:lpstr>
      <vt:lpstr> Java基本语法(下)： 程序流程控制</vt:lpstr>
      <vt:lpstr>PowerPoint Presentation</vt:lpstr>
      <vt:lpstr>2.5  程序流程控制</vt:lpstr>
      <vt:lpstr>PowerPoint Presentation</vt:lpstr>
      <vt:lpstr>2.5.1  顺序结构</vt:lpstr>
      <vt:lpstr>PowerPoint Presentation</vt:lpstr>
      <vt:lpstr>分支语句1： if-else结构</vt:lpstr>
      <vt:lpstr>分支语句1： if-else结构</vt:lpstr>
      <vt:lpstr>if-else语句应用举例</vt:lpstr>
      <vt:lpstr>PowerPoint Presentation</vt:lpstr>
      <vt:lpstr>分支结构2：switch语句</vt:lpstr>
      <vt:lpstr>switch语句应用举例</vt:lpstr>
      <vt:lpstr>switch语句应用举例</vt:lpstr>
      <vt:lpstr>switch语句有关规则</vt:lpstr>
      <vt:lpstr>例  题</vt:lpstr>
      <vt:lpstr>PowerPoint Presentation</vt:lpstr>
      <vt:lpstr>PowerPoint Presentation</vt:lpstr>
      <vt:lpstr>循环结构</vt:lpstr>
      <vt:lpstr>循环结构</vt:lpstr>
      <vt:lpstr>PowerPoint Presentation</vt:lpstr>
      <vt:lpstr>for 循环语句</vt:lpstr>
      <vt:lpstr>PowerPoint Presentation</vt:lpstr>
      <vt:lpstr>PowerPoint Presentation</vt:lpstr>
      <vt:lpstr>while 循环语句</vt:lpstr>
      <vt:lpstr>PowerPoint Presentation</vt:lpstr>
      <vt:lpstr>do-while 循环语句</vt:lpstr>
      <vt:lpstr>PowerPoint Presentation</vt:lpstr>
      <vt:lpstr>PowerPoint Presentation</vt:lpstr>
      <vt:lpstr>PowerPoint Presentation</vt:lpstr>
      <vt:lpstr>PowerPoint Presentation</vt:lpstr>
      <vt:lpstr>特殊流程控制语句1</vt:lpstr>
      <vt:lpstr>特殊流程控制语句1</vt:lpstr>
      <vt:lpstr>特殊流程控制语句2</vt:lpstr>
      <vt:lpstr>附加：特殊流程控制语句3</vt:lpstr>
      <vt:lpstr>特殊流程控制语句说明</vt:lpstr>
    </vt:vector>
  </TitlesOfParts>
  <Company>Nenu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Sam</dc:creator>
  <cp:lastModifiedBy>Sam</cp:lastModifiedBy>
  <cp:revision>1240</cp:revision>
  <dcterms:created xsi:type="dcterms:W3CDTF">2012-08-05T14:09:30Z</dcterms:created>
  <dcterms:modified xsi:type="dcterms:W3CDTF">2018-09-04T08:27:56Z</dcterms:modified>
</cp:coreProperties>
</file>