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258" r:id="rId2"/>
    <p:sldId id="678" r:id="rId3"/>
    <p:sldId id="622" r:id="rId4"/>
    <p:sldId id="490" r:id="rId5"/>
    <p:sldId id="652" r:id="rId6"/>
    <p:sldId id="621" r:id="rId7"/>
    <p:sldId id="491" r:id="rId8"/>
    <p:sldId id="612" r:id="rId9"/>
    <p:sldId id="492" r:id="rId10"/>
    <p:sldId id="664" r:id="rId11"/>
    <p:sldId id="665" r:id="rId12"/>
    <p:sldId id="653" r:id="rId13"/>
    <p:sldId id="654" r:id="rId14"/>
    <p:sldId id="493" r:id="rId15"/>
    <p:sldId id="623" r:id="rId16"/>
    <p:sldId id="624" r:id="rId17"/>
    <p:sldId id="625" r:id="rId18"/>
    <p:sldId id="497" r:id="rId19"/>
    <p:sldId id="581" r:id="rId20"/>
    <p:sldId id="686" r:id="rId21"/>
    <p:sldId id="689" r:id="rId22"/>
    <p:sldId id="655" r:id="rId23"/>
    <p:sldId id="498" r:id="rId24"/>
    <p:sldId id="545" r:id="rId25"/>
    <p:sldId id="544" r:id="rId26"/>
    <p:sldId id="685" r:id="rId27"/>
    <p:sldId id="656" r:id="rId28"/>
    <p:sldId id="499" r:id="rId29"/>
    <p:sldId id="649" r:id="rId30"/>
    <p:sldId id="657" r:id="rId31"/>
    <p:sldId id="627" r:id="rId32"/>
    <p:sldId id="500" r:id="rId33"/>
    <p:sldId id="626" r:id="rId34"/>
    <p:sldId id="564" r:id="rId35"/>
    <p:sldId id="501" r:id="rId36"/>
    <p:sldId id="563" r:id="rId37"/>
    <p:sldId id="502" r:id="rId38"/>
    <p:sldId id="503" r:id="rId39"/>
    <p:sldId id="505" r:id="rId40"/>
    <p:sldId id="506" r:id="rId41"/>
    <p:sldId id="546" r:id="rId42"/>
    <p:sldId id="547" r:id="rId43"/>
    <p:sldId id="646" r:id="rId44"/>
    <p:sldId id="507" r:id="rId45"/>
    <p:sldId id="658" r:id="rId46"/>
    <p:sldId id="548" r:id="rId47"/>
    <p:sldId id="549" r:id="rId48"/>
    <p:sldId id="550" r:id="rId49"/>
    <p:sldId id="551" r:id="rId50"/>
    <p:sldId id="552" r:id="rId51"/>
    <p:sldId id="648" r:id="rId52"/>
    <p:sldId id="565" r:id="rId53"/>
    <p:sldId id="580" r:id="rId54"/>
    <p:sldId id="582" r:id="rId55"/>
    <p:sldId id="589" r:id="rId56"/>
    <p:sldId id="590" r:id="rId57"/>
    <p:sldId id="591" r:id="rId58"/>
    <p:sldId id="585" r:id="rId59"/>
    <p:sldId id="691" r:id="rId60"/>
    <p:sldId id="586" r:id="rId61"/>
    <p:sldId id="692" r:id="rId62"/>
    <p:sldId id="604" r:id="rId63"/>
    <p:sldId id="693" r:id="rId64"/>
    <p:sldId id="647" r:id="rId65"/>
    <p:sldId id="672" r:id="rId66"/>
    <p:sldId id="694" r:id="rId67"/>
    <p:sldId id="673" r:id="rId68"/>
    <p:sldId id="659" r:id="rId69"/>
    <p:sldId id="509" r:id="rId70"/>
    <p:sldId id="510" r:id="rId71"/>
    <p:sldId id="511" r:id="rId72"/>
    <p:sldId id="554" r:id="rId73"/>
    <p:sldId id="555" r:id="rId74"/>
    <p:sldId id="660" r:id="rId75"/>
    <p:sldId id="513" r:id="rId76"/>
    <p:sldId id="514" r:id="rId77"/>
    <p:sldId id="597" r:id="rId78"/>
    <p:sldId id="524" r:id="rId79"/>
    <p:sldId id="525" r:id="rId80"/>
    <p:sldId id="679" r:id="rId81"/>
    <p:sldId id="680" r:id="rId82"/>
    <p:sldId id="681" r:id="rId83"/>
    <p:sldId id="661" r:id="rId84"/>
    <p:sldId id="557" r:id="rId85"/>
    <p:sldId id="558" r:id="rId86"/>
    <p:sldId id="559" r:id="rId87"/>
    <p:sldId id="560" r:id="rId88"/>
    <p:sldId id="561" r:id="rId89"/>
    <p:sldId id="682" r:id="rId90"/>
    <p:sldId id="537" r:id="rId91"/>
    <p:sldId id="535" r:id="rId92"/>
    <p:sldId id="536" r:id="rId93"/>
    <p:sldId id="669" r:id="rId94"/>
    <p:sldId id="670" r:id="rId95"/>
    <p:sldId id="539" r:id="rId96"/>
    <p:sldId id="662" r:id="rId97"/>
    <p:sldId id="541" r:id="rId9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6317" autoAdjust="0"/>
  </p:normalViewPr>
  <p:slideViewPr>
    <p:cSldViewPr>
      <p:cViewPr>
        <p:scale>
          <a:sx n="70" d="100"/>
          <a:sy n="70" d="100"/>
        </p:scale>
        <p:origin x="-1368"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2018/9/3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a:t>
            </a:fld>
            <a:endParaRPr lang="zh-CN" altLang="en-US"/>
          </a:p>
        </p:txBody>
      </p:sp>
    </p:spTree>
    <p:extLst>
      <p:ext uri="{BB962C8B-B14F-4D97-AF65-F5344CB8AC3E}">
        <p14:creationId xmlns:p14="http://schemas.microsoft.com/office/powerpoint/2010/main" val="2209622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Wingdings" panose="05000000000000000000" pitchFamily="2" charset="2"/>
              <a:buNone/>
            </a:pPr>
            <a:r>
              <a:rPr lang="zh-CN" altLang="en-US" sz="2800" dirty="0" smtClean="0">
                <a:latin typeface="Courier New" panose="02070309020205020404" pitchFamily="49" charset="0"/>
                <a:ea typeface="新宋体" panose="02010609030101010101" pitchFamily="49" charset="-122"/>
                <a:cs typeface="Courier New" panose="02070309020205020404" pitchFamily="49" charset="0"/>
              </a:rPr>
              <a:t>生活中描述事物无非就是描述事物的</a:t>
            </a:r>
            <a:r>
              <a:rPr lang="zh-CN" altLang="en-US" sz="2800"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属性</a:t>
            </a:r>
            <a:r>
              <a:rPr lang="zh-CN" altLang="en-US" sz="2800" dirty="0" smtClean="0">
                <a:latin typeface="Courier New" panose="02070309020205020404" pitchFamily="49" charset="0"/>
                <a:ea typeface="新宋体" panose="02010609030101010101" pitchFamily="49" charset="-122"/>
                <a:cs typeface="Courier New" panose="02070309020205020404" pitchFamily="49" charset="0"/>
              </a:rPr>
              <a:t>和</a:t>
            </a:r>
            <a:r>
              <a:rPr lang="zh-CN" altLang="en-US" sz="2800"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行为</a:t>
            </a:r>
            <a:r>
              <a:rPr lang="zh-CN" altLang="en-US" sz="2800" dirty="0" smtClean="0">
                <a:latin typeface="Courier New" panose="02070309020205020404" pitchFamily="49" charset="0"/>
                <a:ea typeface="新宋体" panose="02010609030101010101" pitchFamily="49" charset="-122"/>
                <a:cs typeface="Courier New" panose="02070309020205020404" pitchFamily="49" charset="0"/>
              </a:rPr>
              <a:t>。</a:t>
            </a:r>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如：人有身高，体重等属性，有说话，打球等行为。</a:t>
            </a:r>
            <a:endParaRPr lang="en-US" altLang="zh-CN" sz="2400" dirty="0" smtClean="0">
              <a:latin typeface="Courier New" panose="02070309020205020404" pitchFamily="49" charset="0"/>
              <a:ea typeface="新宋体" panose="02010609030101010101" pitchFamily="49" charset="-122"/>
              <a:cs typeface="Courier New" panose="02070309020205020404" pitchFamily="49" charset="0"/>
            </a:endParaRP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15</a:t>
            </a:fld>
            <a:endParaRPr lang="zh-CN" altLang="en-US"/>
          </a:p>
        </p:txBody>
      </p:sp>
    </p:spTree>
    <p:extLst>
      <p:ext uri="{BB962C8B-B14F-4D97-AF65-F5344CB8AC3E}">
        <p14:creationId xmlns:p14="http://schemas.microsoft.com/office/powerpoint/2010/main" val="1297009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31</a:t>
            </a:fld>
            <a:endParaRPr lang="zh-CN" altLang="en-US"/>
          </a:p>
        </p:txBody>
      </p:sp>
    </p:spTree>
    <p:extLst>
      <p:ext uri="{BB962C8B-B14F-4D97-AF65-F5344CB8AC3E}">
        <p14:creationId xmlns:p14="http://schemas.microsoft.com/office/powerpoint/2010/main" val="2340895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BCF05382-C072-46E7-888F-46DF70906768}" type="slidenum">
              <a:rPr lang="en-US" altLang="zh-CN"/>
              <a:pPr/>
              <a:t>39</a:t>
            </a:fld>
            <a:endParaRPr lang="en-US" altLang="zh-CN"/>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547BB441-98CA-441F-8500-40287AEBF9C5}" type="slidenum">
              <a:rPr lang="en-US" altLang="zh-CN"/>
              <a:pPr/>
              <a:t>40</a:t>
            </a:fld>
            <a:endParaRPr lang="en-US" altLang="zh-CN"/>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41413" y="754063"/>
            <a:ext cx="4391025" cy="3294062"/>
          </a:xfrm>
        </p:spPr>
      </p:sp>
      <p:sp>
        <p:nvSpPr>
          <p:cNvPr id="31747" name="Rectangle 3"/>
          <p:cNvSpPr>
            <a:spLocks noGrp="1" noChangeArrowheads="1"/>
          </p:cNvSpPr>
          <p:nvPr>
            <p:ph type="body" idx="1"/>
          </p:nvPr>
        </p:nvSpPr>
        <p:spPr>
          <a:noFill/>
        </p:spPr>
        <p:txBody>
          <a:bodyPr/>
          <a:lstStyle/>
          <a:p>
            <a:pPr eaLnBrk="1" hangingPunct="1"/>
            <a:r>
              <a:rPr lang="zh-CN" altLang="en-US" smtClean="0">
                <a:ea typeface="宋体" charset="-122"/>
              </a:rPr>
              <a:t>只要是用new操作符定义的实体就会在堆内存中开辟一个新的空间。</a:t>
            </a:r>
          </a:p>
          <a:p>
            <a:pPr eaLnBrk="1" hangingPunct="1"/>
            <a:r>
              <a:rPr lang="zh-CN" altLang="en-US" smtClean="0">
                <a:ea typeface="宋体" charset="-122"/>
              </a:rPr>
              <a:t>并每一个对象中都有一份属于自己的属性。</a:t>
            </a:r>
          </a:p>
          <a:p>
            <a:pPr eaLnBrk="1" hangingPunct="1"/>
            <a:r>
              <a:rPr lang="zh-CN" altLang="en-US" smtClean="0">
                <a:ea typeface="宋体" charset="-122"/>
              </a:rPr>
              <a:t>通过 对象.对象成员 的方式操作对象中的成员，</a:t>
            </a:r>
          </a:p>
          <a:p>
            <a:pPr eaLnBrk="1" hangingPunct="1"/>
            <a:r>
              <a:rPr lang="zh-CN" altLang="en-US" smtClean="0">
                <a:ea typeface="宋体" charset="-122"/>
              </a:rPr>
              <a:t>对其中一个对象的成员进行了修改。和另一个对象没有关系。</a:t>
            </a: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281974C-A43B-40A2-93AE-54E761BC5B2F}" type="slidenum">
              <a:rPr lang="en-US" altLang="zh-CN"/>
              <a:pPr/>
              <a:t>44</a:t>
            </a:fld>
            <a:endParaRPr lang="en-US" altLang="zh-CN"/>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r>
              <a:rPr lang="zh-CN" altLang="en-US" smtClean="0"/>
              <a:t>法一：</a:t>
            </a:r>
            <a:endParaRPr lang="en-US" altLang="zh-CN" smtClean="0"/>
          </a:p>
          <a:p>
            <a:r>
              <a:rPr lang="en-US" altLang="zh-CN" smtClean="0"/>
              <a:t>public static void method(int a, int b) { </a:t>
            </a:r>
          </a:p>
          <a:p>
            <a:r>
              <a:rPr lang="en-US" altLang="zh-CN" smtClean="0"/>
              <a:t>// </a:t>
            </a:r>
            <a:r>
              <a:rPr lang="zh-CN" altLang="en-US" smtClean="0"/>
              <a:t>在不改变原本题目的前提下，如何写这个函数才能在</a:t>
            </a:r>
            <a:r>
              <a:rPr lang="en-US" altLang="zh-CN" smtClean="0"/>
              <a:t>main</a:t>
            </a:r>
            <a:r>
              <a:rPr lang="zh-CN" altLang="en-US" smtClean="0"/>
              <a:t>函数中输出</a:t>
            </a:r>
            <a:r>
              <a:rPr lang="en-US" altLang="zh-CN" smtClean="0"/>
              <a:t>a=100</a:t>
            </a:r>
            <a:r>
              <a:rPr lang="zh-CN" altLang="en-US" smtClean="0"/>
              <a:t>，</a:t>
            </a:r>
            <a:r>
              <a:rPr lang="en-US" altLang="zh-CN" smtClean="0"/>
              <a:t>b=200</a:t>
            </a:r>
            <a:r>
              <a:rPr lang="zh-CN" altLang="en-US" smtClean="0"/>
              <a:t>？ </a:t>
            </a:r>
            <a:endParaRPr lang="en-US" altLang="zh-CN" smtClean="0"/>
          </a:p>
          <a:p>
            <a:r>
              <a:rPr lang="en-US" altLang="zh-CN" smtClean="0"/>
              <a:t>a = a*10; </a:t>
            </a:r>
          </a:p>
          <a:p>
            <a:r>
              <a:rPr lang="en-US" altLang="zh-CN" smtClean="0"/>
              <a:t>b = b*20; </a:t>
            </a:r>
          </a:p>
          <a:p>
            <a:r>
              <a:rPr lang="en-US" altLang="zh-CN" smtClean="0"/>
              <a:t>System.out.println(a); </a:t>
            </a:r>
          </a:p>
          <a:p>
            <a:r>
              <a:rPr lang="en-US" altLang="zh-CN" smtClean="0"/>
              <a:t>System.out.println(b); </a:t>
            </a:r>
          </a:p>
          <a:p>
            <a:r>
              <a:rPr lang="en-US" altLang="zh-CN" smtClean="0"/>
              <a:t>System.exit(0); </a:t>
            </a:r>
          </a:p>
          <a:p>
            <a:r>
              <a:rPr lang="en-US" altLang="zh-CN" smtClean="0"/>
              <a:t>}</a:t>
            </a:r>
          </a:p>
          <a:p>
            <a:r>
              <a:rPr lang="zh-CN" altLang="en-US" smtClean="0"/>
              <a:t>法二：</a:t>
            </a:r>
            <a:endParaRPr lang="en-US" altLang="zh-CN" smtClean="0"/>
          </a:p>
          <a:p>
            <a:r>
              <a:rPr lang="en-US" altLang="zh-CN" sz="1200" b="1" kern="1200" smtClean="0">
                <a:solidFill>
                  <a:schemeClr val="tx1"/>
                </a:solidFill>
                <a:latin typeface="+mn-lt"/>
                <a:ea typeface="+mn-ea"/>
                <a:cs typeface="+mn-cs"/>
              </a:rPr>
              <a:t>public static void method(int a, int b) {</a:t>
            </a:r>
          </a:p>
          <a:p>
            <a:endParaRPr lang="zh-CN" altLang="en-US" sz="1200"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PrintStream ps = </a:t>
            </a:r>
            <a:r>
              <a:rPr lang="en-US" altLang="zh-CN" sz="1200" b="1" kern="1200" smtClean="0">
                <a:solidFill>
                  <a:schemeClr val="tx1"/>
                </a:solidFill>
                <a:latin typeface="+mn-lt"/>
                <a:ea typeface="+mn-ea"/>
                <a:cs typeface="+mn-cs"/>
              </a:rPr>
              <a:t>new PrintStream(System.</a:t>
            </a:r>
            <a:r>
              <a:rPr lang="en-US" altLang="zh-CN" sz="1200" b="1" i="1" kern="1200" smtClean="0">
                <a:solidFill>
                  <a:schemeClr val="tx1"/>
                </a:solidFill>
                <a:latin typeface="+mn-lt"/>
                <a:ea typeface="+mn-ea"/>
                <a:cs typeface="+mn-cs"/>
              </a:rPr>
              <a:t>out){</a:t>
            </a:r>
          </a:p>
          <a:p>
            <a:r>
              <a:rPr lang="en-US" altLang="zh-CN" sz="1200" kern="1200" smtClean="0">
                <a:solidFill>
                  <a:schemeClr val="tx1"/>
                </a:solidFill>
                <a:latin typeface="+mn-lt"/>
                <a:ea typeface="+mn-ea"/>
                <a:cs typeface="+mn-cs"/>
              </a:rPr>
              <a:t>@Override</a:t>
            </a:r>
          </a:p>
          <a:p>
            <a:r>
              <a:rPr lang="en-US" altLang="zh-CN" sz="1200" b="1" kern="1200" smtClean="0">
                <a:solidFill>
                  <a:schemeClr val="tx1"/>
                </a:solidFill>
                <a:latin typeface="+mn-lt"/>
                <a:ea typeface="+mn-ea"/>
                <a:cs typeface="+mn-cs"/>
              </a:rPr>
              <a:t>public void println(String x) {</a:t>
            </a:r>
          </a:p>
          <a:p>
            <a:endParaRPr lang="zh-CN" altLang="en-US" sz="1200" kern="1200" smtClean="0">
              <a:solidFill>
                <a:schemeClr val="tx1"/>
              </a:solidFill>
              <a:latin typeface="+mn-lt"/>
              <a:ea typeface="+mn-ea"/>
              <a:cs typeface="+mn-cs"/>
            </a:endParaRPr>
          </a:p>
          <a:p>
            <a:r>
              <a:rPr lang="en-US" altLang="zh-CN" sz="1200" b="1" kern="1200" smtClean="0">
                <a:solidFill>
                  <a:schemeClr val="tx1"/>
                </a:solidFill>
                <a:latin typeface="+mn-lt"/>
                <a:ea typeface="+mn-ea"/>
                <a:cs typeface="+mn-cs"/>
              </a:rPr>
              <a:t>if("a=10".equals(x)){</a:t>
            </a:r>
          </a:p>
          <a:p>
            <a:r>
              <a:rPr lang="en-US" altLang="zh-CN" sz="1200" kern="1200" smtClean="0">
                <a:solidFill>
                  <a:schemeClr val="tx1"/>
                </a:solidFill>
                <a:latin typeface="+mn-lt"/>
                <a:ea typeface="+mn-ea"/>
                <a:cs typeface="+mn-cs"/>
              </a:rPr>
              <a:t>x = "a=100";</a:t>
            </a:r>
          </a:p>
          <a:p>
            <a:r>
              <a:rPr lang="en-US" altLang="zh-CN" sz="1200" kern="1200" smtClean="0">
                <a:solidFill>
                  <a:schemeClr val="tx1"/>
                </a:solidFill>
                <a:latin typeface="+mn-lt"/>
                <a:ea typeface="+mn-ea"/>
                <a:cs typeface="+mn-cs"/>
              </a:rPr>
              <a:t>}</a:t>
            </a:r>
            <a:r>
              <a:rPr lang="en-US" altLang="zh-CN" sz="1200" b="1" kern="1200" smtClean="0">
                <a:solidFill>
                  <a:schemeClr val="tx1"/>
                </a:solidFill>
                <a:latin typeface="+mn-lt"/>
                <a:ea typeface="+mn-ea"/>
                <a:cs typeface="+mn-cs"/>
              </a:rPr>
              <a:t>else if("b=10".equals(x)){</a:t>
            </a:r>
          </a:p>
          <a:p>
            <a:r>
              <a:rPr lang="en-US" altLang="zh-CN" sz="1200" kern="1200" smtClean="0">
                <a:solidFill>
                  <a:schemeClr val="tx1"/>
                </a:solidFill>
                <a:latin typeface="+mn-lt"/>
                <a:ea typeface="+mn-ea"/>
                <a:cs typeface="+mn-cs"/>
              </a:rPr>
              <a:t>x = "b=200";</a:t>
            </a:r>
          </a:p>
          <a:p>
            <a:r>
              <a:rPr lang="en-US" altLang="zh-CN" sz="1200" kern="1200" smtClean="0">
                <a:solidFill>
                  <a:schemeClr val="tx1"/>
                </a:solidFill>
                <a:latin typeface="+mn-lt"/>
                <a:ea typeface="+mn-ea"/>
                <a:cs typeface="+mn-cs"/>
              </a:rPr>
              <a:t>}</a:t>
            </a:r>
          </a:p>
          <a:p>
            <a:r>
              <a:rPr lang="en-US" altLang="zh-CN" sz="1200" b="1" kern="1200" smtClean="0">
                <a:solidFill>
                  <a:schemeClr val="tx1"/>
                </a:solidFill>
                <a:latin typeface="+mn-lt"/>
                <a:ea typeface="+mn-ea"/>
                <a:cs typeface="+mn-cs"/>
              </a:rPr>
              <a:t>super.println(x);</a:t>
            </a:r>
          </a:p>
          <a:p>
            <a:r>
              <a:rPr lang="en-US" altLang="zh-CN" sz="1200" kern="1200" smtClean="0">
                <a:solidFill>
                  <a:schemeClr val="tx1"/>
                </a:solidFill>
                <a:latin typeface="+mn-lt"/>
                <a:ea typeface="+mn-ea"/>
                <a:cs typeface="+mn-cs"/>
              </a:rPr>
              <a:t>}</a:t>
            </a:r>
          </a:p>
          <a:p>
            <a:r>
              <a:rPr lang="en-US" altLang="zh-CN" sz="1200" kern="1200" smtClean="0">
                <a:solidFill>
                  <a:schemeClr val="tx1"/>
                </a:solidFill>
                <a:latin typeface="+mn-lt"/>
                <a:ea typeface="+mn-ea"/>
                <a:cs typeface="+mn-cs"/>
              </a:rPr>
              <a:t>};</a:t>
            </a:r>
          </a:p>
          <a:p>
            <a:endParaRPr lang="zh-CN" altLang="en-US" sz="1200"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System.</a:t>
            </a:r>
            <a:r>
              <a:rPr lang="en-US" altLang="zh-CN" sz="1200" i="1" kern="1200" smtClean="0">
                <a:solidFill>
                  <a:schemeClr val="tx1"/>
                </a:solidFill>
                <a:latin typeface="+mn-lt"/>
                <a:ea typeface="+mn-ea"/>
                <a:cs typeface="+mn-cs"/>
              </a:rPr>
              <a:t>setOut(ps);</a:t>
            </a:r>
          </a:p>
          <a:p>
            <a:endParaRPr lang="zh-CN" altLang="en-US" sz="1200"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a:t>
            </a:r>
            <a:endParaRPr lang="zh-CN" altLang="en-US"/>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65</a:t>
            </a:fld>
            <a:endParaRPr lang="zh-CN" altLang="en-US"/>
          </a:p>
        </p:txBody>
      </p:sp>
    </p:spTree>
    <p:extLst>
      <p:ext uri="{BB962C8B-B14F-4D97-AF65-F5344CB8AC3E}">
        <p14:creationId xmlns:p14="http://schemas.microsoft.com/office/powerpoint/2010/main" val="107320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07BE8F43-0AF1-4B7F-9ECE-8F0750128BB7}" type="slidenum">
              <a:rPr lang="en-US" altLang="zh-CN"/>
              <a:pPr>
                <a:defRPr/>
              </a:pPr>
              <a:t>‹#›</a:t>
            </a:fld>
            <a:endParaRPr lang="en-US" altLang="zh-CN"/>
          </a:p>
        </p:txBody>
      </p:sp>
    </p:spTree>
    <p:extLst>
      <p:ext uri="{BB962C8B-B14F-4D97-AF65-F5344CB8AC3E}">
        <p14:creationId xmlns:p14="http://schemas.microsoft.com/office/powerpoint/2010/main" val="1380384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0371507E-089B-42E1-8CD6-F2610FE4EF22}" type="slidenum">
              <a:rPr lang="en-US" altLang="zh-CN"/>
              <a:pPr>
                <a:defRPr/>
              </a:pPr>
              <a:t>‹#›</a:t>
            </a:fld>
            <a:endParaRPr lang="en-US" altLang="zh-CN"/>
          </a:p>
        </p:txBody>
      </p:sp>
    </p:spTree>
    <p:extLst>
      <p:ext uri="{BB962C8B-B14F-4D97-AF65-F5344CB8AC3E}">
        <p14:creationId xmlns:p14="http://schemas.microsoft.com/office/powerpoint/2010/main" val="1172014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58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E1B62E4F-1CFC-43F4-A98A-5A48D4B5F08B}" type="slidenum">
              <a:rPr lang="en-US" altLang="zh-CN"/>
              <a:pPr>
                <a:defRPr/>
              </a:pPr>
              <a:t>‹#›</a:t>
            </a:fld>
            <a:endParaRPr lang="en-US" altLang="zh-CN"/>
          </a:p>
        </p:txBody>
      </p:sp>
    </p:spTree>
    <p:extLst>
      <p:ext uri="{BB962C8B-B14F-4D97-AF65-F5344CB8AC3E}">
        <p14:creationId xmlns:p14="http://schemas.microsoft.com/office/powerpoint/2010/main" val="396333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7.jpeg"/><Relationship Id="rId4" Type="http://schemas.openxmlformats.org/officeDocument/2006/relationships/image" Target="../media/image16.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4.xml"/><Relationship Id="rId6" Type="http://schemas.openxmlformats.org/officeDocument/2006/relationships/hyperlink" Target="PassValue.java" TargetMode="External"/><Relationship Id="rId5" Type="http://schemas.openxmlformats.org/officeDocument/2006/relationships/image" Target="../media/image22.jpeg"/><Relationship Id="rId4" Type="http://schemas.openxmlformats.org/officeDocument/2006/relationships/image" Target="../media/image21.jpeg"/></Relationships>
</file>

<file path=ppt/slides/_rels/slide5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4.xml"/><Relationship Id="rId6" Type="http://schemas.openxmlformats.org/officeDocument/2006/relationships/hyperlink" Target="PassRef.java" TargetMode="External"/><Relationship Id="rId5" Type="http://schemas.openxmlformats.org/officeDocument/2006/relationships/image" Target="../media/image26.jpeg"/><Relationship Id="rId4" Type="http://schemas.openxmlformats.org/officeDocument/2006/relationships/image" Target="../media/image25.jpeg"/></Relationships>
</file>

<file path=ppt/slides/_rels/slide5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4.xml"/><Relationship Id="rId6" Type="http://schemas.openxmlformats.org/officeDocument/2006/relationships/hyperlink" Target="PassRef1.java" TargetMode="External"/><Relationship Id="rId5" Type="http://schemas.openxmlformats.org/officeDocument/2006/relationships/image" Target="../media/image30.jpeg"/><Relationship Id="rId4" Type="http://schemas.openxmlformats.org/officeDocument/2006/relationships/image" Target="../media/image29.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179512" y="1484784"/>
            <a:ext cx="8208912" cy="2664296"/>
          </a:xfrm>
        </p:spPr>
        <p:txBody>
          <a:bodyPr>
            <a:normAutofit/>
          </a:bodyPr>
          <a:lstStyle/>
          <a:p>
            <a:r>
              <a:rPr lang="zh-CN" altLang="en-US" sz="8000" b="1" smtClean="0">
                <a:solidFill>
                  <a:srgbClr val="000066"/>
                </a:solidFill>
                <a:effectLst>
                  <a:outerShdw blurRad="38100" dist="38100" dir="2700000" algn="tl">
                    <a:srgbClr val="000000">
                      <a:alpha val="43137"/>
                    </a:srgbClr>
                  </a:outerShdw>
                </a:effectLst>
                <a:latin typeface="楷体" pitchFamily="49" charset="-122"/>
                <a:ea typeface="楷体" pitchFamily="49" charset="-122"/>
              </a:rPr>
              <a:t>第</a:t>
            </a:r>
            <a:r>
              <a:rPr lang="en-US" altLang="zh-CN" sz="8000" b="1" smtClean="0">
                <a:solidFill>
                  <a:srgbClr val="000066"/>
                </a:solidFill>
                <a:effectLst>
                  <a:outerShdw blurRad="38100" dist="38100" dir="2700000" algn="tl">
                    <a:srgbClr val="000000">
                      <a:alpha val="43137"/>
                    </a:srgbClr>
                  </a:outerShdw>
                </a:effectLst>
                <a:latin typeface="楷体" pitchFamily="49" charset="-122"/>
                <a:ea typeface="楷体" pitchFamily="49" charset="-122"/>
              </a:rPr>
              <a:t>4</a:t>
            </a:r>
            <a:r>
              <a:rPr lang="zh-CN" altLang="en-US" sz="8000" b="1" smtClean="0">
                <a:solidFill>
                  <a:srgbClr val="000066"/>
                </a:solidFill>
                <a:effectLst>
                  <a:outerShdw blurRad="38100" dist="38100" dir="2700000" algn="tl">
                    <a:srgbClr val="000000">
                      <a:alpha val="43137"/>
                    </a:srgbClr>
                  </a:outerShdw>
                </a:effectLst>
                <a:latin typeface="楷体" pitchFamily="49" charset="-122"/>
                <a:ea typeface="楷体" pitchFamily="49" charset="-122"/>
              </a:rPr>
              <a:t>章</a:t>
            </a:r>
            <a:r>
              <a:rPr lang="en-US" altLang="zh-CN" sz="8000" b="1" dirty="0" smtClean="0">
                <a:solidFill>
                  <a:srgbClr val="000066"/>
                </a:solidFill>
                <a:effectLst>
                  <a:outerShdw blurRad="38100" dist="38100" dir="2700000" algn="tl">
                    <a:srgbClr val="000000">
                      <a:alpha val="43137"/>
                    </a:srgbClr>
                  </a:outerShdw>
                </a:effectLst>
                <a:latin typeface="楷体" pitchFamily="49" charset="-122"/>
                <a:ea typeface="楷体" pitchFamily="49" charset="-122"/>
              </a:rPr>
              <a:t/>
            </a:r>
            <a:br>
              <a:rPr lang="en-US" altLang="zh-CN" sz="8000" b="1" dirty="0" smtClean="0">
                <a:solidFill>
                  <a:srgbClr val="000066"/>
                </a:solidFill>
                <a:effectLst>
                  <a:outerShdw blurRad="38100" dist="38100" dir="2700000" algn="tl">
                    <a:srgbClr val="000000">
                      <a:alpha val="43137"/>
                    </a:srgbClr>
                  </a:outerShdw>
                </a:effectLst>
                <a:latin typeface="楷体" pitchFamily="49" charset="-122"/>
                <a:ea typeface="楷体" pitchFamily="49" charset="-122"/>
              </a:rPr>
            </a:br>
            <a:r>
              <a:rPr lang="zh-CN" altLang="en-US" sz="8000" b="1" smtClean="0">
                <a:solidFill>
                  <a:srgbClr val="000066"/>
                </a:solidFill>
                <a:effectLst>
                  <a:outerShdw blurRad="38100" dist="38100" dir="2700000" algn="tl">
                    <a:srgbClr val="000000">
                      <a:alpha val="43137"/>
                    </a:srgbClr>
                  </a:outerShdw>
                </a:effectLst>
                <a:latin typeface="楷体" pitchFamily="49" charset="-122"/>
                <a:ea typeface="楷体" pitchFamily="49" charset="-122"/>
              </a:rPr>
              <a:t>面向对象编程</a:t>
            </a:r>
            <a:r>
              <a:rPr lang="en-US" altLang="zh-CN" sz="8000" b="1" smtClean="0">
                <a:solidFill>
                  <a:srgbClr val="000066"/>
                </a:solidFill>
                <a:effectLst>
                  <a:outerShdw blurRad="38100" dist="38100" dir="2700000" algn="tl">
                    <a:srgbClr val="000000">
                      <a:alpha val="43137"/>
                    </a:srgbClr>
                  </a:outerShdw>
                </a:effectLst>
                <a:latin typeface="楷体" pitchFamily="49" charset="-122"/>
                <a:ea typeface="楷体" pitchFamily="49" charset="-122"/>
              </a:rPr>
              <a:t>(</a:t>
            </a:r>
            <a:r>
              <a:rPr lang="zh-CN" altLang="en-US" sz="8000" b="1" smtClean="0">
                <a:solidFill>
                  <a:srgbClr val="000066"/>
                </a:solidFill>
                <a:effectLst>
                  <a:outerShdw blurRad="38100" dist="38100" dir="2700000" algn="tl">
                    <a:srgbClr val="000000">
                      <a:alpha val="43137"/>
                    </a:srgbClr>
                  </a:outerShdw>
                </a:effectLst>
                <a:latin typeface="楷体" pitchFamily="49" charset="-122"/>
                <a:ea typeface="楷体" pitchFamily="49" charset="-122"/>
              </a:rPr>
              <a:t>上</a:t>
            </a:r>
            <a:r>
              <a:rPr lang="en-US" altLang="zh-CN" sz="8000" b="1" smtClean="0">
                <a:solidFill>
                  <a:srgbClr val="000066"/>
                </a:solidFill>
                <a:effectLst>
                  <a:outerShdw blurRad="38100" dist="38100" dir="2700000" algn="tl">
                    <a:srgbClr val="000000">
                      <a:alpha val="43137"/>
                    </a:srgbClr>
                  </a:outerShdw>
                </a:effectLst>
                <a:latin typeface="楷体" pitchFamily="49" charset="-122"/>
                <a:ea typeface="楷体" pitchFamily="49" charset="-122"/>
              </a:rPr>
              <a:t>)</a:t>
            </a:r>
            <a:endParaRPr lang="zh-CN" altLang="zh-CN" sz="8000" b="1" dirty="0" smtClean="0">
              <a:solidFill>
                <a:srgbClr val="000066"/>
              </a:solidFill>
              <a:effectLst>
                <a:outerShdw blurRad="38100" dist="38100" dir="2700000" algn="tl">
                  <a:srgbClr val="000000">
                    <a:alpha val="43137"/>
                  </a:srgbClr>
                </a:outerShdw>
              </a:effectLst>
              <a:latin typeface="楷体" pitchFamily="49" charset="-122"/>
              <a:ea typeface="楷体" pitchFamily="49" charset="-122"/>
            </a:endParaRPr>
          </a:p>
        </p:txBody>
      </p:sp>
      <p:sp>
        <p:nvSpPr>
          <p:cNvPr id="4" name="TextBox 3"/>
          <p:cNvSpPr txBox="1"/>
          <p:nvPr/>
        </p:nvSpPr>
        <p:spPr>
          <a:xfrm>
            <a:off x="0" y="5613047"/>
            <a:ext cx="9144000" cy="707886"/>
          </a:xfrm>
          <a:prstGeom prst="rect">
            <a:avLst/>
          </a:prstGeom>
          <a:noFill/>
        </p:spPr>
        <p:txBody>
          <a:bodyPr wrap="square" rtlCol="0">
            <a:spAutoFit/>
          </a:bodyPr>
          <a:lstStyle/>
          <a:p>
            <a:r>
              <a:rPr lang="en-US" altLang="zh-CN" sz="4000" b="1" dirty="0" smtClean="0">
                <a:solidFill>
                  <a:srgbClr val="000066"/>
                </a:solidFill>
                <a:effectLst>
                  <a:outerShdw blurRad="38100" dist="38100" dir="2700000" algn="tl">
                    <a:srgbClr val="000000">
                      <a:alpha val="43137"/>
                    </a:srgbClr>
                  </a:outerShdw>
                </a:effectLst>
                <a:latin typeface="楷体" pitchFamily="49" charset="-122"/>
                <a:ea typeface="楷体" pitchFamily="49" charset="-122"/>
              </a:rPr>
              <a:t>                     </a:t>
            </a:r>
            <a:r>
              <a:rPr lang="zh-CN" altLang="en-US" sz="4000" b="1" dirty="0" smtClean="0">
                <a:solidFill>
                  <a:srgbClr val="000066"/>
                </a:solidFill>
                <a:effectLst>
                  <a:outerShdw blurRad="38100" dist="38100" dir="2700000" algn="tl">
                    <a:srgbClr val="000000">
                      <a:alpha val="43137"/>
                    </a:srgbClr>
                  </a:outerShdw>
                </a:effectLst>
                <a:latin typeface="楷体" pitchFamily="49" charset="-122"/>
                <a:ea typeface="楷体" pitchFamily="49" charset="-122"/>
              </a:rPr>
              <a:t>主讲：邹向华</a:t>
            </a:r>
            <a:endParaRPr lang="zh-CN" altLang="en-US" sz="3600" b="1" dirty="0">
              <a:solidFill>
                <a:srgbClr val="000066"/>
              </a:solidFill>
              <a:effectLst>
                <a:outerShdw blurRad="38100" dist="38100" dir="2700000" algn="tl">
                  <a:srgbClr val="000000">
                    <a:alpha val="43137"/>
                  </a:srgbClr>
                </a:outerShdw>
              </a:effectLst>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809253" y="1317625"/>
            <a:ext cx="757917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dirty="0">
                <a:latin typeface="宋体" charset="-122"/>
              </a:rPr>
              <a:t>1.我</a:t>
            </a:r>
            <a:r>
              <a:rPr lang="zh-CN" altLang="en-US" sz="2400" b="1" dirty="0" smtClean="0">
                <a:latin typeface="宋体" charset="-122"/>
              </a:rPr>
              <a:t>要开车去丽江，</a:t>
            </a:r>
            <a:r>
              <a:rPr lang="zh-CN" altLang="en-US" sz="2400" b="1" dirty="0">
                <a:latin typeface="宋体" charset="-122"/>
              </a:rPr>
              <a:t>这句话包含的类和方法有什么？</a:t>
            </a:r>
          </a:p>
        </p:txBody>
      </p:sp>
      <p:sp>
        <p:nvSpPr>
          <p:cNvPr id="5" name="TextBox 4"/>
          <p:cNvSpPr txBox="1"/>
          <p:nvPr/>
        </p:nvSpPr>
        <p:spPr>
          <a:xfrm>
            <a:off x="763175" y="2319263"/>
            <a:ext cx="6480720" cy="461665"/>
          </a:xfrm>
          <a:prstGeom prst="rect">
            <a:avLst/>
          </a:prstGeom>
          <a:noFill/>
        </p:spPr>
        <p:txBody>
          <a:bodyPr wrap="square" rtlCol="0">
            <a:spAutoFit/>
          </a:bodyPr>
          <a:lstStyle/>
          <a:p>
            <a:r>
              <a:rPr lang="en-US" altLang="zh-CN" sz="2400" b="1" dirty="0" smtClean="0">
                <a:latin typeface="宋体" pitchFamily="2" charset="-122"/>
                <a:ea typeface="宋体" pitchFamily="2" charset="-122"/>
              </a:rPr>
              <a:t>2.</a:t>
            </a:r>
            <a:r>
              <a:rPr lang="zh-CN" altLang="en-US" sz="2400" b="1" dirty="0" smtClean="0">
                <a:latin typeface="宋体" pitchFamily="2" charset="-122"/>
                <a:ea typeface="宋体" pitchFamily="2" charset="-122"/>
              </a:rPr>
              <a:t>体会以下几个经典案例涉及到的类和方法。</a:t>
            </a:r>
            <a:endParaRPr lang="zh-CN" altLang="en-US" sz="2400" b="1" dirty="0">
              <a:latin typeface="宋体" pitchFamily="2" charset="-122"/>
              <a:ea typeface="宋体" pitchFamily="2" charset="-122"/>
            </a:endParaRPr>
          </a:p>
        </p:txBody>
      </p:sp>
      <p:sp>
        <p:nvSpPr>
          <p:cNvPr id="2" name="TextBox 1"/>
          <p:cNvSpPr txBox="1"/>
          <p:nvPr/>
        </p:nvSpPr>
        <p:spPr>
          <a:xfrm>
            <a:off x="881009" y="2780928"/>
            <a:ext cx="6859343" cy="2308324"/>
          </a:xfrm>
          <a:prstGeom prst="rect">
            <a:avLst/>
          </a:prstGeom>
          <a:noFill/>
        </p:spPr>
        <p:txBody>
          <a:bodyPr wrap="square" rtlCol="0">
            <a:spAutoFit/>
          </a:bodyPr>
          <a:lstStyle/>
          <a:p>
            <a:pPr marL="342900" indent="-342900">
              <a:lnSpc>
                <a:spcPct val="150000"/>
              </a:lnSpc>
              <a:buFont typeface="Wingdings" pitchFamily="2" charset="2"/>
              <a:buChar char="Ø"/>
            </a:pPr>
            <a:r>
              <a:rPr lang="zh-CN" altLang="en-US" sz="2400" dirty="0">
                <a:latin typeface="宋体" pitchFamily="2" charset="-122"/>
                <a:ea typeface="宋体" pitchFamily="2" charset="-122"/>
              </a:rPr>
              <a:t>人在黑板上画</a:t>
            </a:r>
            <a:r>
              <a:rPr lang="zh-CN" altLang="en-US" sz="2400" dirty="0" smtClean="0">
                <a:latin typeface="宋体" pitchFamily="2" charset="-122"/>
                <a:ea typeface="宋体" pitchFamily="2" charset="-122"/>
              </a:rPr>
              <a:t>圆</a:t>
            </a:r>
            <a:endParaRPr lang="en-US" altLang="zh-CN" sz="2400" dirty="0" smtClean="0">
              <a:latin typeface="宋体" pitchFamily="2" charset="-122"/>
              <a:ea typeface="宋体" pitchFamily="2" charset="-122"/>
            </a:endParaRPr>
          </a:p>
          <a:p>
            <a:pPr marL="342900" indent="-342900">
              <a:lnSpc>
                <a:spcPct val="150000"/>
              </a:lnSpc>
              <a:buFont typeface="Wingdings" pitchFamily="2" charset="2"/>
              <a:buChar char="Ø"/>
            </a:pPr>
            <a:r>
              <a:rPr lang="zh-CN" altLang="en-US" sz="2400" dirty="0" smtClean="0">
                <a:latin typeface="宋体" pitchFamily="2" charset="-122"/>
                <a:ea typeface="宋体" pitchFamily="2" charset="-122"/>
              </a:rPr>
              <a:t>列车</a:t>
            </a:r>
            <a:r>
              <a:rPr lang="zh-CN" altLang="en-US" sz="2400" dirty="0">
                <a:latin typeface="宋体" pitchFamily="2" charset="-122"/>
                <a:ea typeface="宋体" pitchFamily="2" charset="-122"/>
              </a:rPr>
              <a:t>司机</a:t>
            </a:r>
            <a:r>
              <a:rPr lang="zh-CN" altLang="en-US" sz="2400" dirty="0" smtClean="0">
                <a:latin typeface="宋体" pitchFamily="2" charset="-122"/>
                <a:ea typeface="宋体" pitchFamily="2" charset="-122"/>
              </a:rPr>
              <a:t>紧急刹车</a:t>
            </a:r>
            <a:endParaRPr lang="en-US" altLang="zh-CN" sz="2400" dirty="0" smtClean="0">
              <a:latin typeface="宋体" pitchFamily="2" charset="-122"/>
              <a:ea typeface="宋体" pitchFamily="2" charset="-122"/>
            </a:endParaRPr>
          </a:p>
          <a:p>
            <a:pPr marL="342900" indent="-342900">
              <a:lnSpc>
                <a:spcPct val="150000"/>
              </a:lnSpc>
              <a:buFont typeface="Wingdings" pitchFamily="2" charset="2"/>
              <a:buChar char="Ø"/>
            </a:pPr>
            <a:r>
              <a:rPr lang="zh-CN" altLang="en-US" sz="2400" dirty="0" smtClean="0">
                <a:latin typeface="宋体" pitchFamily="2" charset="-122"/>
                <a:ea typeface="宋体" pitchFamily="2" charset="-122"/>
              </a:rPr>
              <a:t>售货员</a:t>
            </a:r>
            <a:r>
              <a:rPr lang="zh-CN" altLang="en-US" sz="2400" dirty="0">
                <a:latin typeface="宋体" pitchFamily="2" charset="-122"/>
                <a:ea typeface="宋体" pitchFamily="2" charset="-122"/>
              </a:rPr>
              <a:t>统计收获小票的</a:t>
            </a:r>
            <a:r>
              <a:rPr lang="zh-CN" altLang="en-US" sz="2400" dirty="0" smtClean="0">
                <a:latin typeface="宋体" pitchFamily="2" charset="-122"/>
                <a:ea typeface="宋体" pitchFamily="2" charset="-122"/>
              </a:rPr>
              <a:t>金额</a:t>
            </a:r>
            <a:endParaRPr lang="en-US" altLang="zh-CN" sz="2400" dirty="0" smtClean="0">
              <a:latin typeface="宋体" pitchFamily="2" charset="-122"/>
              <a:ea typeface="宋体" pitchFamily="2" charset="-122"/>
            </a:endParaRPr>
          </a:p>
          <a:p>
            <a:pPr marL="342900" indent="-342900">
              <a:lnSpc>
                <a:spcPct val="150000"/>
              </a:lnSpc>
              <a:buFont typeface="Wingdings" pitchFamily="2" charset="2"/>
              <a:buChar char="Ø"/>
            </a:pPr>
            <a:r>
              <a:rPr lang="zh-CN" altLang="en-US" sz="2400" dirty="0" smtClean="0">
                <a:latin typeface="宋体" pitchFamily="2" charset="-122"/>
                <a:ea typeface="宋体" pitchFamily="2" charset="-122"/>
              </a:rPr>
              <a:t>你</a:t>
            </a:r>
            <a:r>
              <a:rPr lang="zh-CN" altLang="en-US" sz="2400" dirty="0">
                <a:latin typeface="宋体" pitchFamily="2" charset="-122"/>
                <a:ea typeface="宋体" pitchFamily="2" charset="-122"/>
              </a:rPr>
              <a:t>把门关上</a:t>
            </a:r>
            <a:r>
              <a:rPr lang="zh-CN" altLang="en-US" sz="2400" dirty="0" smtClean="0">
                <a:latin typeface="宋体" pitchFamily="2" charset="-122"/>
                <a:ea typeface="宋体" pitchFamily="2" charset="-122"/>
              </a:rPr>
              <a:t>了</a:t>
            </a:r>
            <a:endParaRPr lang="zh-CN" altLang="en-US" sz="2400" dirty="0">
              <a:latin typeface="宋体" pitchFamily="2" charset="-122"/>
              <a:ea typeface="宋体" pitchFamily="2" charset="-122"/>
            </a:endParaRPr>
          </a:p>
        </p:txBody>
      </p:sp>
    </p:spTree>
    <p:extLst>
      <p:ext uri="{BB962C8B-B14F-4D97-AF65-F5344CB8AC3E}">
        <p14:creationId xmlns:p14="http://schemas.microsoft.com/office/powerpoint/2010/main" val="4212982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4670" y="1240742"/>
            <a:ext cx="6480720" cy="461665"/>
          </a:xfrm>
          <a:prstGeom prst="rect">
            <a:avLst/>
          </a:prstGeom>
          <a:noFill/>
        </p:spPr>
        <p:txBody>
          <a:bodyPr wrap="square" rtlCol="0">
            <a:spAutoFit/>
          </a:bodyPr>
          <a:lstStyle/>
          <a:p>
            <a:r>
              <a:rPr lang="en-US" altLang="zh-CN" sz="2400" b="1" dirty="0" smtClean="0">
                <a:latin typeface="宋体" pitchFamily="2" charset="-122"/>
                <a:ea typeface="宋体" pitchFamily="2" charset="-122"/>
              </a:rPr>
              <a:t>3.</a:t>
            </a:r>
            <a:r>
              <a:rPr lang="zh-CN" altLang="en-US" sz="2400" b="1" dirty="0" smtClean="0">
                <a:latin typeface="宋体" pitchFamily="2" charset="-122"/>
                <a:ea typeface="宋体" pitchFamily="2" charset="-122"/>
              </a:rPr>
              <a:t>抽象出下面系统中的“类”及其关系。</a:t>
            </a:r>
            <a:endParaRPr lang="zh-CN" altLang="en-US" sz="2400" b="1" dirty="0">
              <a:latin typeface="宋体" pitchFamily="2" charset="-122"/>
              <a:ea typeface="宋体" pitchFamily="2" charset="-122"/>
            </a:endParaRPr>
          </a:p>
        </p:txBody>
      </p:sp>
      <p:sp>
        <p:nvSpPr>
          <p:cNvPr id="6" name="矩形 5"/>
          <p:cNvSpPr/>
          <p:nvPr/>
        </p:nvSpPr>
        <p:spPr>
          <a:xfrm>
            <a:off x="1187624" y="2636912"/>
            <a:ext cx="108012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b="1" dirty="0" smtClean="0"/>
              <a:t>旅行社</a:t>
            </a:r>
            <a:endParaRPr lang="zh-CN" altLang="en-US" sz="2000" b="1" dirty="0"/>
          </a:p>
        </p:txBody>
      </p:sp>
      <p:cxnSp>
        <p:nvCxnSpPr>
          <p:cNvPr id="7" name="直接箭头连接符 6"/>
          <p:cNvCxnSpPr>
            <a:stCxn id="6" idx="3"/>
          </p:cNvCxnSpPr>
          <p:nvPr/>
        </p:nvCxnSpPr>
        <p:spPr>
          <a:xfrm>
            <a:off x="2267744" y="2888940"/>
            <a:ext cx="648072"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2915816" y="2573220"/>
            <a:ext cx="1368152" cy="72008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2000" b="1" dirty="0" smtClean="0">
                <a:solidFill>
                  <a:schemeClr val="tx1"/>
                </a:solidFill>
              </a:rPr>
              <a:t>预订</a:t>
            </a:r>
            <a:endParaRPr lang="en-US" altLang="zh-CN" sz="2000" b="1" dirty="0" smtClean="0">
              <a:solidFill>
                <a:schemeClr val="tx1"/>
              </a:solidFill>
            </a:endParaRPr>
          </a:p>
          <a:p>
            <a:pPr algn="ctr"/>
            <a:r>
              <a:rPr lang="zh-CN" altLang="en-US" sz="2000" b="1" dirty="0">
                <a:solidFill>
                  <a:schemeClr val="tx1"/>
                </a:solidFill>
              </a:rPr>
              <a:t>机票</a:t>
            </a:r>
          </a:p>
        </p:txBody>
      </p:sp>
      <p:cxnSp>
        <p:nvCxnSpPr>
          <p:cNvPr id="9" name="直接箭头连接符 8"/>
          <p:cNvCxnSpPr>
            <a:stCxn id="8" idx="6"/>
          </p:cNvCxnSpPr>
          <p:nvPr/>
        </p:nvCxnSpPr>
        <p:spPr>
          <a:xfrm>
            <a:off x="4283968" y="2933260"/>
            <a:ext cx="1512168"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5825230" y="2456708"/>
            <a:ext cx="1440160" cy="792088"/>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2000" b="1" dirty="0" smtClean="0">
                <a:solidFill>
                  <a:schemeClr val="tx1"/>
                </a:solidFill>
              </a:rPr>
              <a:t>准备</a:t>
            </a:r>
            <a:endParaRPr lang="en-US" altLang="zh-CN" sz="2000" b="1" dirty="0" smtClean="0">
              <a:solidFill>
                <a:schemeClr val="tx1"/>
              </a:solidFill>
            </a:endParaRPr>
          </a:p>
          <a:p>
            <a:pPr algn="ctr"/>
            <a:r>
              <a:rPr lang="zh-CN" altLang="en-US" sz="2000" b="1" dirty="0">
                <a:solidFill>
                  <a:schemeClr val="tx1"/>
                </a:solidFill>
              </a:rPr>
              <a:t>机票</a:t>
            </a:r>
          </a:p>
        </p:txBody>
      </p:sp>
      <p:sp>
        <p:nvSpPr>
          <p:cNvPr id="11" name="等于号 10"/>
          <p:cNvSpPr/>
          <p:nvPr/>
        </p:nvSpPr>
        <p:spPr>
          <a:xfrm>
            <a:off x="1862318" y="3717032"/>
            <a:ext cx="1404156" cy="504056"/>
          </a:xfrm>
          <a:prstGeom prst="mathEqua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solidFill>
                <a:schemeClr val="tx1"/>
              </a:solidFill>
            </a:endParaRPr>
          </a:p>
        </p:txBody>
      </p:sp>
      <p:sp>
        <p:nvSpPr>
          <p:cNvPr id="12" name="TextBox 11"/>
          <p:cNvSpPr txBox="1"/>
          <p:nvPr/>
        </p:nvSpPr>
        <p:spPr>
          <a:xfrm>
            <a:off x="1862318" y="4221088"/>
            <a:ext cx="1352996" cy="400110"/>
          </a:xfrm>
          <a:prstGeom prst="rect">
            <a:avLst/>
          </a:prstGeom>
          <a:noFill/>
        </p:spPr>
        <p:txBody>
          <a:bodyPr wrap="square" rtlCol="0">
            <a:spAutoFit/>
          </a:bodyPr>
          <a:lstStyle/>
          <a:p>
            <a:r>
              <a:rPr lang="zh-CN" altLang="en-US" sz="2000" b="1" dirty="0" smtClean="0"/>
              <a:t>航班目录</a:t>
            </a:r>
            <a:endParaRPr lang="zh-CN" altLang="en-US" sz="2000" b="1" dirty="0"/>
          </a:p>
        </p:txBody>
      </p:sp>
      <p:cxnSp>
        <p:nvCxnSpPr>
          <p:cNvPr id="13" name="直接箭头连接符 12"/>
          <p:cNvCxnSpPr>
            <a:stCxn id="11" idx="5"/>
            <a:endCxn id="8" idx="3"/>
          </p:cNvCxnSpPr>
          <p:nvPr/>
        </p:nvCxnSpPr>
        <p:spPr>
          <a:xfrm flipV="1">
            <a:off x="2564396" y="3187847"/>
            <a:ext cx="551781" cy="633021"/>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5"/>
          </p:cNvCxnSpPr>
          <p:nvPr/>
        </p:nvCxnSpPr>
        <p:spPr>
          <a:xfrm>
            <a:off x="4083607" y="3187847"/>
            <a:ext cx="704417" cy="781213"/>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4435815" y="3969060"/>
            <a:ext cx="1072289" cy="62136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2000" b="1" dirty="0" smtClean="0">
                <a:solidFill>
                  <a:schemeClr val="tx1"/>
                </a:solidFill>
              </a:rPr>
              <a:t>记账</a:t>
            </a:r>
            <a:endParaRPr lang="zh-CN" altLang="en-US" sz="2000" b="1" dirty="0">
              <a:solidFill>
                <a:schemeClr val="tx1"/>
              </a:solidFill>
            </a:endParaRPr>
          </a:p>
        </p:txBody>
      </p:sp>
      <p:cxnSp>
        <p:nvCxnSpPr>
          <p:cNvPr id="16" name="直接箭头连接符 15"/>
          <p:cNvCxnSpPr>
            <a:stCxn id="15" idx="3"/>
          </p:cNvCxnSpPr>
          <p:nvPr/>
        </p:nvCxnSpPr>
        <p:spPr>
          <a:xfrm flipH="1">
            <a:off x="4083607" y="4499424"/>
            <a:ext cx="509241" cy="729776"/>
          </a:xfrm>
          <a:prstGeom prst="straightConnector1">
            <a:avLst/>
          </a:prstGeom>
          <a:ln w="3175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7" name="等于号 16"/>
          <p:cNvSpPr/>
          <p:nvPr/>
        </p:nvSpPr>
        <p:spPr>
          <a:xfrm>
            <a:off x="3215314" y="5229200"/>
            <a:ext cx="1404156" cy="504056"/>
          </a:xfrm>
          <a:prstGeom prst="mathEqua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solidFill>
                <a:schemeClr val="tx1"/>
              </a:solidFill>
            </a:endParaRPr>
          </a:p>
        </p:txBody>
      </p:sp>
      <p:sp>
        <p:nvSpPr>
          <p:cNvPr id="18" name="TextBox 17"/>
          <p:cNvSpPr txBox="1"/>
          <p:nvPr/>
        </p:nvSpPr>
        <p:spPr>
          <a:xfrm>
            <a:off x="3275856" y="5661248"/>
            <a:ext cx="1271606" cy="400110"/>
          </a:xfrm>
          <a:prstGeom prst="rect">
            <a:avLst/>
          </a:prstGeom>
          <a:noFill/>
        </p:spPr>
        <p:txBody>
          <a:bodyPr wrap="square" rtlCol="0">
            <a:spAutoFit/>
          </a:bodyPr>
          <a:lstStyle/>
          <a:p>
            <a:r>
              <a:rPr lang="zh-CN" altLang="en-US" sz="2000" b="1" dirty="0" smtClean="0"/>
              <a:t>记账文件</a:t>
            </a:r>
            <a:endParaRPr lang="zh-CN" altLang="en-US" sz="2000" b="1" dirty="0"/>
          </a:p>
        </p:txBody>
      </p:sp>
      <p:sp>
        <p:nvSpPr>
          <p:cNvPr id="19" name="矩形 18"/>
          <p:cNvSpPr/>
          <p:nvPr/>
        </p:nvSpPr>
        <p:spPr>
          <a:xfrm>
            <a:off x="6588224" y="4437279"/>
            <a:ext cx="1296144" cy="4947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b="1" dirty="0" smtClean="0"/>
              <a:t>旅  客</a:t>
            </a:r>
            <a:endParaRPr lang="zh-CN" altLang="en-US" sz="2000" b="1" dirty="0"/>
          </a:p>
        </p:txBody>
      </p:sp>
      <p:cxnSp>
        <p:nvCxnSpPr>
          <p:cNvPr id="20" name="直接箭头连接符 19"/>
          <p:cNvCxnSpPr>
            <a:stCxn id="10" idx="5"/>
            <a:endCxn id="19" idx="0"/>
          </p:cNvCxnSpPr>
          <p:nvPr/>
        </p:nvCxnSpPr>
        <p:spPr>
          <a:xfrm>
            <a:off x="7054483" y="3132797"/>
            <a:ext cx="181813" cy="130448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5" idx="6"/>
            <a:endCxn id="19" idx="1"/>
          </p:cNvCxnSpPr>
          <p:nvPr/>
        </p:nvCxnSpPr>
        <p:spPr>
          <a:xfrm>
            <a:off x="5508104" y="4279740"/>
            <a:ext cx="1080120" cy="404921"/>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93450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87624" y="2060848"/>
            <a:ext cx="6984776" cy="1569660"/>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4-2 java</a:t>
            </a:r>
            <a:r>
              <a:rPr lang="zh-CN" altLang="en-US" sz="4800" smtClean="0">
                <a:solidFill>
                  <a:schemeClr val="bg1"/>
                </a:solidFill>
                <a:ea typeface="隶书" panose="02010509060101010101" pitchFamily="49" charset="-122"/>
              </a:rPr>
              <a:t>语言的基本元素：类和对象</a:t>
            </a:r>
            <a:r>
              <a:rPr lang="en-US" altLang="zh-CN" sz="4800" smtClean="0">
                <a:solidFill>
                  <a:schemeClr val="bg1"/>
                </a:solidFill>
                <a:ea typeface="隶书" panose="02010509060101010101" pitchFamily="49" charset="-122"/>
              </a:rPr>
              <a:t> </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2368152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483768" y="620688"/>
            <a:ext cx="4680520" cy="792088"/>
          </a:xfrm>
        </p:spPr>
        <p:txBody>
          <a:bodyPr/>
          <a:lstStyle/>
          <a:p>
            <a:pPr eaLnBrk="1" hangingPunct="1"/>
            <a:r>
              <a:rPr lang="zh-CN" altLang="en-US" b="1" dirty="0" smtClean="0">
                <a:solidFill>
                  <a:schemeClr val="tx1"/>
                </a:solidFill>
                <a:latin typeface="+mn-lt"/>
                <a:ea typeface="宋体" pitchFamily="2" charset="-122"/>
                <a:cs typeface="Arial Unicode MS" pitchFamily="34" charset="-122"/>
              </a:rPr>
              <a:t>面向对象的思想概述</a:t>
            </a:r>
          </a:p>
        </p:txBody>
      </p:sp>
      <p:sp>
        <p:nvSpPr>
          <p:cNvPr id="5123" name="Rectangle 3"/>
          <p:cNvSpPr>
            <a:spLocks noGrp="1" noChangeArrowheads="1"/>
          </p:cNvSpPr>
          <p:nvPr>
            <p:ph type="body" idx="1"/>
          </p:nvPr>
        </p:nvSpPr>
        <p:spPr>
          <a:xfrm>
            <a:off x="251520" y="1556792"/>
            <a:ext cx="8658236" cy="3744416"/>
          </a:xfrm>
        </p:spPr>
        <p:txBody>
          <a:bodyPr>
            <a:noAutofit/>
          </a:bodyPr>
          <a:lstStyle/>
          <a:p>
            <a:pPr marL="0" indent="0">
              <a:lnSpc>
                <a:spcPct val="90000"/>
              </a:lnSpc>
              <a:buClr>
                <a:schemeClr val="tx1"/>
              </a:buClr>
              <a:buNone/>
            </a:pPr>
            <a:endParaRPr lang="en-US" altLang="zh-CN" sz="1200" dirty="0" smtClean="0">
              <a:ea typeface="宋体" pitchFamily="2" charset="-122"/>
              <a:cs typeface="Times New Roman" pitchFamily="18" charset="0"/>
            </a:endParaRPr>
          </a:p>
          <a:p>
            <a:pPr eaLnBrk="1" hangingPunct="1">
              <a:lnSpc>
                <a:spcPct val="90000"/>
              </a:lnSpc>
              <a:buClr>
                <a:schemeClr val="tx1"/>
              </a:buClr>
              <a:buFont typeface="Wingdings" pitchFamily="2" charset="2"/>
              <a:buChar char="l"/>
            </a:pPr>
            <a:r>
              <a:rPr lang="zh-CN" altLang="en-US" dirty="0" smtClean="0">
                <a:solidFill>
                  <a:srgbClr val="C00000"/>
                </a:solidFill>
                <a:ea typeface="宋体" pitchFamily="2" charset="-122"/>
                <a:cs typeface="Times New Roman" pitchFamily="18" charset="0"/>
              </a:rPr>
              <a:t>类</a:t>
            </a:r>
            <a:r>
              <a:rPr lang="en-US" altLang="zh-CN" dirty="0" smtClean="0">
                <a:solidFill>
                  <a:srgbClr val="C00000"/>
                </a:solidFill>
                <a:ea typeface="宋体" pitchFamily="2" charset="-122"/>
                <a:cs typeface="Times New Roman" pitchFamily="18" charset="0"/>
              </a:rPr>
              <a:t>(class)</a:t>
            </a:r>
            <a:r>
              <a:rPr lang="zh-CN" altLang="en-US" dirty="0" smtClean="0">
                <a:ea typeface="宋体" pitchFamily="2" charset="-122"/>
                <a:cs typeface="Times New Roman" pitchFamily="18" charset="0"/>
              </a:rPr>
              <a:t>和</a:t>
            </a:r>
            <a:r>
              <a:rPr lang="zh-CN" altLang="en-US" dirty="0" smtClean="0">
                <a:solidFill>
                  <a:srgbClr val="C00000"/>
                </a:solidFill>
                <a:ea typeface="宋体" pitchFamily="2" charset="-122"/>
                <a:cs typeface="Times New Roman" pitchFamily="18" charset="0"/>
              </a:rPr>
              <a:t>对象</a:t>
            </a:r>
            <a:r>
              <a:rPr lang="en-US" altLang="zh-CN" dirty="0" smtClean="0">
                <a:solidFill>
                  <a:srgbClr val="C00000"/>
                </a:solidFill>
                <a:ea typeface="宋体" pitchFamily="2" charset="-122"/>
                <a:cs typeface="Times New Roman" pitchFamily="18" charset="0"/>
              </a:rPr>
              <a:t>(object)</a:t>
            </a:r>
            <a:r>
              <a:rPr lang="zh-CN" altLang="en-US" dirty="0" smtClean="0">
                <a:ea typeface="宋体" pitchFamily="2" charset="-122"/>
                <a:cs typeface="Times New Roman" pitchFamily="18" charset="0"/>
              </a:rPr>
              <a:t>是面向对象的核心概念。</a:t>
            </a:r>
            <a:endParaRPr lang="en-US" altLang="zh-CN" dirty="0" smtClean="0">
              <a:ea typeface="宋体" pitchFamily="2" charset="-122"/>
              <a:cs typeface="Times New Roman" pitchFamily="18" charset="0"/>
            </a:endParaRPr>
          </a:p>
          <a:p>
            <a:pPr lvl="1">
              <a:lnSpc>
                <a:spcPct val="150000"/>
              </a:lnSpc>
              <a:buClr>
                <a:schemeClr val="tx1"/>
              </a:buClr>
              <a:buFont typeface="Wingdings" pitchFamily="2" charset="2"/>
              <a:buChar char="Ø"/>
            </a:pPr>
            <a:r>
              <a:rPr lang="zh-CN" altLang="en-US" dirty="0" smtClean="0">
                <a:ea typeface="宋体" pitchFamily="2" charset="-122"/>
                <a:cs typeface="Times New Roman" pitchFamily="18" charset="0"/>
              </a:rPr>
              <a:t>类是对</a:t>
            </a:r>
            <a:r>
              <a:rPr lang="zh-CN" altLang="en-US" smtClean="0">
                <a:ea typeface="宋体" pitchFamily="2" charset="-122"/>
                <a:cs typeface="Times New Roman" pitchFamily="18" charset="0"/>
              </a:rPr>
              <a:t>一类事物的描述</a:t>
            </a:r>
            <a:r>
              <a:rPr lang="zh-CN" altLang="en-US" dirty="0" smtClean="0">
                <a:ea typeface="宋体" pitchFamily="2" charset="-122"/>
                <a:cs typeface="Times New Roman" pitchFamily="18" charset="0"/>
              </a:rPr>
              <a:t>，是</a:t>
            </a:r>
            <a:r>
              <a:rPr lang="zh-CN" altLang="en-US" dirty="0" smtClean="0">
                <a:solidFill>
                  <a:srgbClr val="0000FF"/>
                </a:solidFill>
                <a:ea typeface="宋体" pitchFamily="2" charset="-122"/>
                <a:cs typeface="Times New Roman" pitchFamily="18" charset="0"/>
              </a:rPr>
              <a:t>抽象的</a:t>
            </a:r>
            <a:r>
              <a:rPr lang="zh-CN" altLang="en-US" dirty="0" smtClean="0">
                <a:ea typeface="宋体" pitchFamily="2" charset="-122"/>
                <a:cs typeface="Times New Roman" pitchFamily="18" charset="0"/>
              </a:rPr>
              <a:t>、概念上的定义</a:t>
            </a:r>
            <a:endParaRPr lang="en-US" altLang="zh-CN" dirty="0" smtClean="0">
              <a:ea typeface="宋体" pitchFamily="2" charset="-122"/>
              <a:cs typeface="Times New Roman" pitchFamily="18" charset="0"/>
            </a:endParaRPr>
          </a:p>
          <a:p>
            <a:pPr lvl="1">
              <a:lnSpc>
                <a:spcPct val="150000"/>
              </a:lnSpc>
              <a:buClr>
                <a:schemeClr val="tx1"/>
              </a:buClr>
              <a:buFont typeface="Wingdings" pitchFamily="2" charset="2"/>
              <a:buChar char="Ø"/>
            </a:pPr>
            <a:r>
              <a:rPr lang="zh-CN" altLang="en-US" dirty="0" smtClean="0">
                <a:ea typeface="宋体" pitchFamily="2" charset="-122"/>
                <a:cs typeface="Times New Roman" pitchFamily="18" charset="0"/>
              </a:rPr>
              <a:t>对象是实际存在的该类事物的每个个体，因而也称</a:t>
            </a:r>
            <a:r>
              <a:rPr lang="zh-CN" altLang="en-US" dirty="0" smtClean="0">
                <a:solidFill>
                  <a:srgbClr val="0000FF"/>
                </a:solidFill>
                <a:ea typeface="宋体" pitchFamily="2" charset="-122"/>
                <a:cs typeface="Times New Roman" pitchFamily="18" charset="0"/>
              </a:rPr>
              <a:t>实例</a:t>
            </a:r>
            <a:r>
              <a:rPr lang="en-US" altLang="zh-CN" dirty="0" smtClean="0">
                <a:ea typeface="宋体" pitchFamily="2" charset="-122"/>
                <a:cs typeface="Times New Roman" pitchFamily="18" charset="0"/>
              </a:rPr>
              <a:t>(instance)</a:t>
            </a:r>
            <a:r>
              <a:rPr lang="zh-CN" altLang="en-US" dirty="0" smtClean="0">
                <a:ea typeface="宋体" pitchFamily="2" charset="-122"/>
                <a:cs typeface="Times New Roman" pitchFamily="18" charset="0"/>
              </a:rPr>
              <a:t>。</a:t>
            </a:r>
            <a:endParaRPr lang="en-US" altLang="zh-CN" dirty="0" smtClean="0">
              <a:ea typeface="宋体" pitchFamily="2" charset="-122"/>
              <a:cs typeface="Times New Roman" pitchFamily="18" charset="0"/>
            </a:endParaRPr>
          </a:p>
          <a:p>
            <a:pPr marL="57150" lvl="1" indent="-342900">
              <a:lnSpc>
                <a:spcPct val="90000"/>
              </a:lnSpc>
              <a:spcBef>
                <a:spcPts val="1800"/>
              </a:spcBef>
              <a:buClr>
                <a:schemeClr val="tx1"/>
              </a:buClr>
              <a:buFont typeface="Wingdings" pitchFamily="2" charset="2"/>
              <a:buChar char="l"/>
            </a:pPr>
            <a:endParaRPr lang="en-US" altLang="zh-CN" sz="1800" smtClean="0">
              <a:ea typeface="宋体" pitchFamily="2" charset="-122"/>
              <a:cs typeface="Times New Roman" pitchFamily="18" charset="0"/>
            </a:endParaRPr>
          </a:p>
          <a:p>
            <a:pPr marL="57150" lvl="1" indent="-342900">
              <a:lnSpc>
                <a:spcPct val="90000"/>
              </a:lnSpc>
              <a:spcBef>
                <a:spcPts val="1800"/>
              </a:spcBef>
              <a:buClr>
                <a:schemeClr val="tx1"/>
              </a:buClr>
              <a:buFont typeface="Wingdings" pitchFamily="2" charset="2"/>
              <a:buChar char="l"/>
            </a:pPr>
            <a:r>
              <a:rPr lang="zh-CN" altLang="en-US" sz="2800" smtClean="0">
                <a:ea typeface="宋体" pitchFamily="2" charset="-122"/>
                <a:cs typeface="Times New Roman" pitchFamily="18" charset="0"/>
              </a:rPr>
              <a:t>“</a:t>
            </a:r>
            <a:r>
              <a:rPr lang="zh-CN" altLang="en-US" sz="2800" dirty="0" smtClean="0">
                <a:ea typeface="宋体" pitchFamily="2" charset="-122"/>
                <a:cs typeface="Times New Roman" pitchFamily="18" charset="0"/>
              </a:rPr>
              <a:t>万事万物皆对象”</a:t>
            </a:r>
          </a:p>
        </p:txBody>
      </p:sp>
    </p:spTree>
    <p:extLst>
      <p:ext uri="{BB962C8B-B14F-4D97-AF65-F5344CB8AC3E}">
        <p14:creationId xmlns:p14="http://schemas.microsoft.com/office/powerpoint/2010/main" val="19006273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3"/>
          <p:cNvSpPr txBox="1">
            <a:spLocks noChangeArrowheads="1"/>
          </p:cNvSpPr>
          <p:nvPr/>
        </p:nvSpPr>
        <p:spPr bwMode="auto">
          <a:xfrm>
            <a:off x="251520" y="4724400"/>
            <a:ext cx="8712968" cy="1569660"/>
          </a:xfrm>
          <a:prstGeom prst="rect">
            <a:avLst/>
          </a:prstGeom>
          <a:noFill/>
          <a:ln w="9525">
            <a:noFill/>
            <a:miter lim="800000"/>
            <a:headEnd/>
            <a:tailEnd/>
          </a:ln>
        </p:spPr>
        <p:txBody>
          <a:bodyPr wrap="square">
            <a:spAutoFit/>
          </a:bodyPr>
          <a:lstStyle/>
          <a:p>
            <a:pPr marL="342900" indent="-342900">
              <a:spcBef>
                <a:spcPct val="50000"/>
              </a:spcBef>
              <a:buFont typeface="Wingdings" pitchFamily="2" charset="2"/>
              <a:buChar char="Ø"/>
            </a:pPr>
            <a:r>
              <a:rPr kumimoji="0" lang="zh-CN" altLang="en-US" sz="2400" dirty="0" smtClean="0">
                <a:latin typeface="宋体" pitchFamily="2" charset="-122"/>
                <a:ea typeface="宋体" pitchFamily="2" charset="-122"/>
                <a:cs typeface="Arial Unicode MS" pitchFamily="34" charset="-122"/>
              </a:rPr>
              <a:t>可以理解为：</a:t>
            </a:r>
            <a:r>
              <a:rPr kumimoji="0" lang="zh-CN" altLang="en-US" sz="2300" b="1" dirty="0" smtClean="0">
                <a:solidFill>
                  <a:srgbClr val="0000FF"/>
                </a:solidFill>
                <a:latin typeface="宋体" pitchFamily="2" charset="-122"/>
                <a:ea typeface="宋体" pitchFamily="2" charset="-122"/>
                <a:cs typeface="Arial Unicode MS" pitchFamily="34" charset="-122"/>
              </a:rPr>
              <a:t>类 </a:t>
            </a:r>
            <a:r>
              <a:rPr kumimoji="0" lang="en-US" altLang="zh-CN" sz="2300" b="1" smtClean="0">
                <a:solidFill>
                  <a:srgbClr val="0000FF"/>
                </a:solidFill>
                <a:latin typeface="宋体" pitchFamily="2" charset="-122"/>
                <a:ea typeface="宋体" pitchFamily="2" charset="-122"/>
                <a:cs typeface="Arial Unicode MS" pitchFamily="34" charset="-122"/>
              </a:rPr>
              <a:t>= </a:t>
            </a:r>
            <a:r>
              <a:rPr kumimoji="0" lang="zh-CN" altLang="en-US" sz="2300" b="1" smtClean="0">
                <a:solidFill>
                  <a:srgbClr val="0000FF"/>
                </a:solidFill>
                <a:latin typeface="宋体" pitchFamily="2" charset="-122"/>
                <a:ea typeface="宋体" pitchFamily="2" charset="-122"/>
                <a:cs typeface="Arial Unicode MS" pitchFamily="34" charset="-122"/>
              </a:rPr>
              <a:t>抽象概念的人</a:t>
            </a:r>
            <a:r>
              <a:rPr lang="zh-CN" altLang="en-US" sz="2300" b="1" smtClean="0">
                <a:solidFill>
                  <a:srgbClr val="0000FF"/>
                </a:solidFill>
                <a:latin typeface="宋体" pitchFamily="2" charset="-122"/>
                <a:ea typeface="宋体" pitchFamily="2" charset="-122"/>
                <a:cs typeface="Arial Unicode MS" pitchFamily="34" charset="-122"/>
              </a:rPr>
              <a:t>；</a:t>
            </a:r>
            <a:r>
              <a:rPr lang="zh-CN" altLang="en-US" sz="2300" b="1" dirty="0" smtClean="0">
                <a:solidFill>
                  <a:srgbClr val="0000FF"/>
                </a:solidFill>
                <a:latin typeface="宋体" pitchFamily="2" charset="-122"/>
                <a:ea typeface="宋体" pitchFamily="2" charset="-122"/>
                <a:cs typeface="Arial Unicode MS" pitchFamily="34" charset="-122"/>
              </a:rPr>
              <a:t>对象 </a:t>
            </a:r>
            <a:r>
              <a:rPr lang="en-US" altLang="zh-CN" sz="2300" b="1" dirty="0" smtClean="0">
                <a:solidFill>
                  <a:srgbClr val="0000FF"/>
                </a:solidFill>
                <a:latin typeface="宋体" pitchFamily="2" charset="-122"/>
                <a:ea typeface="宋体" pitchFamily="2" charset="-122"/>
                <a:cs typeface="Arial Unicode MS" pitchFamily="34" charset="-122"/>
              </a:rPr>
              <a:t>= </a:t>
            </a:r>
            <a:r>
              <a:rPr lang="zh-CN" altLang="en-US" sz="2300" b="1" smtClean="0">
                <a:solidFill>
                  <a:srgbClr val="0000FF"/>
                </a:solidFill>
                <a:latin typeface="宋体" pitchFamily="2" charset="-122"/>
                <a:ea typeface="宋体" pitchFamily="2" charset="-122"/>
                <a:cs typeface="Arial Unicode MS" pitchFamily="34" charset="-122"/>
              </a:rPr>
              <a:t>实实在在的</a:t>
            </a:r>
            <a:r>
              <a:rPr lang="zh-CN" altLang="en-US" sz="2300" b="1">
                <a:solidFill>
                  <a:srgbClr val="0000FF"/>
                </a:solidFill>
                <a:latin typeface="宋体" pitchFamily="2" charset="-122"/>
                <a:ea typeface="宋体" pitchFamily="2" charset="-122"/>
                <a:cs typeface="Arial Unicode MS" pitchFamily="34" charset="-122"/>
              </a:rPr>
              <a:t>某个人</a:t>
            </a:r>
            <a:endParaRPr lang="en-US" altLang="zh-CN" sz="2300" b="1" dirty="0" smtClean="0">
              <a:solidFill>
                <a:srgbClr val="0000FF"/>
              </a:solidFill>
              <a:latin typeface="宋体" pitchFamily="2" charset="-122"/>
              <a:ea typeface="宋体" pitchFamily="2" charset="-122"/>
              <a:cs typeface="Arial Unicode MS" pitchFamily="34" charset="-122"/>
            </a:endParaRPr>
          </a:p>
          <a:p>
            <a:pPr marL="342900" lvl="1" indent="-342900">
              <a:spcBef>
                <a:spcPct val="50000"/>
              </a:spcBef>
              <a:buFont typeface="Wingdings" pitchFamily="2" charset="2"/>
              <a:buChar char="Ø"/>
            </a:pPr>
            <a:r>
              <a:rPr lang="zh-CN" altLang="en-US" sz="2400" dirty="0">
                <a:latin typeface="宋体" panose="02010600030101010101" pitchFamily="2" charset="-122"/>
                <a:ea typeface="宋体" panose="02010600030101010101" pitchFamily="2" charset="-122"/>
                <a:cs typeface="Courier New" panose="02070309020205020404" pitchFamily="49" charset="0"/>
              </a:rPr>
              <a:t>面向对象程序设计的重点是</a:t>
            </a:r>
            <a:r>
              <a:rPr lang="zh-CN" altLang="en-US" sz="2400" b="1" dirty="0">
                <a:solidFill>
                  <a:srgbClr val="C00000"/>
                </a:solidFill>
                <a:latin typeface="宋体" panose="02010600030101010101" pitchFamily="2" charset="-122"/>
                <a:ea typeface="宋体" panose="02010600030101010101" pitchFamily="2" charset="-122"/>
                <a:cs typeface="Courier New" panose="02070309020205020404" pitchFamily="49" charset="0"/>
              </a:rPr>
              <a:t>类的</a:t>
            </a:r>
            <a:r>
              <a:rPr lang="zh-CN" altLang="en-US" sz="2400" b="1" dirty="0" smtClean="0">
                <a:solidFill>
                  <a:srgbClr val="C00000"/>
                </a:solidFill>
                <a:latin typeface="宋体" panose="02010600030101010101" pitchFamily="2" charset="-122"/>
                <a:ea typeface="宋体" panose="02010600030101010101" pitchFamily="2" charset="-122"/>
                <a:cs typeface="Courier New" panose="02070309020205020404" pitchFamily="49" charset="0"/>
              </a:rPr>
              <a:t>设计</a:t>
            </a:r>
            <a:endParaRPr kumimoji="0" lang="en-US" altLang="zh-CN" sz="2400" b="1" dirty="0">
              <a:solidFill>
                <a:srgbClr val="0000FF"/>
              </a:solidFill>
              <a:latin typeface="宋体" pitchFamily="2" charset="-122"/>
              <a:ea typeface="宋体" pitchFamily="2" charset="-122"/>
              <a:cs typeface="Arial Unicode MS" pitchFamily="34" charset="-122"/>
            </a:endParaRPr>
          </a:p>
          <a:p>
            <a:pPr marL="342900" indent="-342900">
              <a:spcBef>
                <a:spcPct val="50000"/>
              </a:spcBef>
              <a:buFont typeface="Wingdings" pitchFamily="2" charset="2"/>
              <a:buChar char="Ø"/>
            </a:pPr>
            <a:r>
              <a:rPr lang="zh-CN" altLang="en-US" sz="2400" dirty="0">
                <a:latin typeface="宋体" panose="02010600030101010101" pitchFamily="2" charset="-122"/>
                <a:ea typeface="宋体" panose="02010600030101010101" pitchFamily="2" charset="-122"/>
              </a:rPr>
              <a:t>定义类其实是定义类中的成员</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成员变量和成员方法</a:t>
            </a:r>
            <a:r>
              <a:rPr lang="en-US" altLang="zh-CN" sz="2400" dirty="0">
                <a:latin typeface="宋体" panose="02010600030101010101" pitchFamily="2" charset="-122"/>
                <a:ea typeface="宋体" panose="02010600030101010101" pitchFamily="2" charset="-122"/>
              </a:rPr>
              <a:t>)</a:t>
            </a:r>
            <a:endParaRPr kumimoji="0" lang="en-US" altLang="zh-CN" sz="2400" b="1" dirty="0" smtClean="0">
              <a:solidFill>
                <a:srgbClr val="0000FF"/>
              </a:solidFill>
              <a:latin typeface="宋体" pitchFamily="2" charset="-122"/>
              <a:ea typeface="宋体" pitchFamily="2" charset="-122"/>
              <a:cs typeface="Arial Unicode MS" pitchFamily="34" charset="-122"/>
            </a:endParaRPr>
          </a:p>
        </p:txBody>
      </p:sp>
      <p:sp>
        <p:nvSpPr>
          <p:cNvPr id="6148" name="Rectangle 4"/>
          <p:cNvSpPr>
            <a:spLocks noGrp="1" noChangeArrowheads="1"/>
          </p:cNvSpPr>
          <p:nvPr>
            <p:ph type="title"/>
          </p:nvPr>
        </p:nvSpPr>
        <p:spPr>
          <a:xfrm>
            <a:off x="2123728" y="620688"/>
            <a:ext cx="5423602" cy="797163"/>
          </a:xfrm>
          <a:noFill/>
        </p:spPr>
        <p:txBody>
          <a:bodyPr anchor="b">
            <a:normAutofit/>
          </a:bodyPr>
          <a:lstStyle/>
          <a:p>
            <a:pPr eaLnBrk="1" hangingPunct="1"/>
            <a:r>
              <a:rPr lang="zh-CN" altLang="en-US" b="1" dirty="0" smtClean="0">
                <a:latin typeface="宋体" pitchFamily="2" charset="-122"/>
                <a:ea typeface="宋体" pitchFamily="2" charset="-122"/>
                <a:cs typeface="Arial Unicode MS" pitchFamily="34" charset="-122"/>
              </a:rPr>
              <a:t>面向对象的思想概述</a:t>
            </a:r>
          </a:p>
        </p:txBody>
      </p:sp>
      <p:sp>
        <p:nvSpPr>
          <p:cNvPr id="2" name="TextBox 1"/>
          <p:cNvSpPr txBox="1"/>
          <p:nvPr/>
        </p:nvSpPr>
        <p:spPr>
          <a:xfrm>
            <a:off x="4193896" y="1196752"/>
            <a:ext cx="971984" cy="1015663"/>
          </a:xfrm>
          <a:prstGeom prst="rect">
            <a:avLst/>
          </a:prstGeom>
          <a:noFill/>
        </p:spPr>
        <p:txBody>
          <a:bodyPr wrap="square" rtlCol="0">
            <a:spAutoFit/>
          </a:bodyPr>
          <a:lstStyle/>
          <a:p>
            <a:r>
              <a:rPr lang="zh-CN" altLang="en-US" sz="6000" smtClean="0">
                <a:latin typeface="华文新魏" panose="02010800040101010101" pitchFamily="2" charset="-122"/>
                <a:ea typeface="华文新魏" panose="02010800040101010101" pitchFamily="2" charset="-122"/>
              </a:rPr>
              <a:t>人</a:t>
            </a:r>
            <a:endParaRPr lang="zh-CN" altLang="en-US" sz="6000">
              <a:latin typeface="华文新魏" panose="02010800040101010101" pitchFamily="2" charset="-122"/>
              <a:ea typeface="华文新魏" panose="02010800040101010101" pitchFamily="2" charset="-122"/>
            </a:endParaRPr>
          </a:p>
        </p:txBody>
      </p:sp>
      <p:pic>
        <p:nvPicPr>
          <p:cNvPr id="1026" name="Picture 2" descr="C:\Users\Administrator\Desktop\tim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635442"/>
            <a:ext cx="1320862" cy="187855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dministrator\Desktop\20141201082352eb15e.jpg"/>
          <p:cNvPicPr>
            <a:picLocks noChangeAspect="1" noChangeArrowheads="1"/>
          </p:cNvPicPr>
          <p:nvPr/>
        </p:nvPicPr>
        <p:blipFill rotWithShape="1">
          <a:blip r:embed="rId3">
            <a:extLst>
              <a:ext uri="{28A0092B-C50C-407E-A947-70E740481C1C}">
                <a14:useLocalDpi xmlns:a14="http://schemas.microsoft.com/office/drawing/2010/main" val="0"/>
              </a:ext>
            </a:extLst>
          </a:blip>
          <a:srcRect l="18498" t="4572" r="23640" b="3025"/>
          <a:stretch/>
        </p:blipFill>
        <p:spPr bwMode="auto">
          <a:xfrm>
            <a:off x="3923928" y="2650877"/>
            <a:ext cx="1388105" cy="18631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0232" y="2658595"/>
            <a:ext cx="1449709" cy="1863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直接连接符 3"/>
          <p:cNvCxnSpPr>
            <a:endCxn id="2" idx="2"/>
          </p:cNvCxnSpPr>
          <p:nvPr/>
        </p:nvCxnSpPr>
        <p:spPr>
          <a:xfrm>
            <a:off x="4679888" y="1916832"/>
            <a:ext cx="0" cy="295583"/>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992071" y="2212415"/>
            <a:ext cx="5393015"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endCxn id="1026" idx="0"/>
          </p:cNvCxnSpPr>
          <p:nvPr/>
        </p:nvCxnSpPr>
        <p:spPr>
          <a:xfrm>
            <a:off x="1992071" y="2212415"/>
            <a:ext cx="0" cy="42302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2" idx="2"/>
          </p:cNvCxnSpPr>
          <p:nvPr/>
        </p:nvCxnSpPr>
        <p:spPr>
          <a:xfrm>
            <a:off x="4679888" y="2212415"/>
            <a:ext cx="8690" cy="42302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1028" idx="0"/>
          </p:cNvCxnSpPr>
          <p:nvPr/>
        </p:nvCxnSpPr>
        <p:spPr>
          <a:xfrm>
            <a:off x="7385086" y="2212415"/>
            <a:ext cx="1" cy="44618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3433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052736"/>
            <a:ext cx="3643946" cy="584775"/>
          </a:xfrm>
          <a:prstGeom prst="rect">
            <a:avLst/>
          </a:prstGeom>
        </p:spPr>
        <p:txBody>
          <a:bodyPr wrap="none">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4" name="矩形 3"/>
          <p:cNvSpPr/>
          <p:nvPr/>
        </p:nvSpPr>
        <p:spPr>
          <a:xfrm>
            <a:off x="464755" y="2276872"/>
            <a:ext cx="8424936" cy="3262432"/>
          </a:xfrm>
          <a:prstGeom prst="rect">
            <a:avLst/>
          </a:prstGeom>
        </p:spPr>
        <p:txBody>
          <a:bodyPr wrap="square">
            <a:spAutoFit/>
          </a:bodyPr>
          <a:lstStyle/>
          <a:p>
            <a:pPr marL="342900" lvl="1" indent="-342900">
              <a:buFont typeface="Wingdings" panose="05000000000000000000" pitchFamily="2" charset="2"/>
              <a:buChar char="l"/>
            </a:pPr>
            <a:r>
              <a:rPr lang="zh-CN" altLang="en-US" sz="2400" smtClean="0">
                <a:latin typeface="Courier New" panose="02070309020205020404" pitchFamily="49" charset="0"/>
                <a:ea typeface="宋体" pitchFamily="2" charset="-122"/>
                <a:cs typeface="Courier New" panose="02070309020205020404" pitchFamily="49" charset="0"/>
              </a:rPr>
              <a:t>现实世界的生物体，大到鲸鱼，小到蚂蚁，都是由最基本的</a:t>
            </a:r>
            <a:r>
              <a:rPr lang="zh-CN" altLang="en-US" sz="2400" smtClean="0">
                <a:solidFill>
                  <a:srgbClr val="FF0000"/>
                </a:solidFill>
                <a:latin typeface="Courier New" panose="02070309020205020404" pitchFamily="49" charset="0"/>
                <a:ea typeface="宋体" pitchFamily="2" charset="-122"/>
                <a:cs typeface="Courier New" panose="02070309020205020404" pitchFamily="49" charset="0"/>
              </a:rPr>
              <a:t>细胞</a:t>
            </a:r>
            <a:r>
              <a:rPr lang="zh-CN" altLang="en-US" sz="2400" smtClean="0">
                <a:latin typeface="Courier New" panose="02070309020205020404" pitchFamily="49" charset="0"/>
                <a:ea typeface="宋体" pitchFamily="2" charset="-122"/>
                <a:cs typeface="Courier New" panose="02070309020205020404" pitchFamily="49" charset="0"/>
              </a:rPr>
              <a:t>构成的。同理</a:t>
            </a:r>
            <a:r>
              <a:rPr lang="zh-CN" altLang="en-US" sz="2400" dirty="0" smtClean="0">
                <a:latin typeface="Courier New" panose="02070309020205020404" pitchFamily="49" charset="0"/>
                <a:ea typeface="宋体" pitchFamily="2" charset="-122"/>
                <a:cs typeface="Courier New" panose="02070309020205020404" pitchFamily="49" charset="0"/>
              </a:rPr>
              <a:t>，</a:t>
            </a:r>
            <a:r>
              <a:rPr lang="en-US" altLang="zh-CN" sz="2400" dirty="0" smtClean="0">
                <a:latin typeface="Courier New" panose="02070309020205020404" pitchFamily="49" charset="0"/>
                <a:ea typeface="宋体" pitchFamily="2" charset="-122"/>
                <a:cs typeface="Courier New" panose="02070309020205020404" pitchFamily="49" charset="0"/>
              </a:rPr>
              <a:t>Java</a:t>
            </a:r>
            <a:r>
              <a:rPr lang="zh-CN" altLang="en-US" sz="2400" dirty="0" smtClean="0">
                <a:latin typeface="Courier New" panose="02070309020205020404" pitchFamily="49" charset="0"/>
                <a:ea typeface="宋体" pitchFamily="2" charset="-122"/>
                <a:cs typeface="Courier New" panose="02070309020205020404" pitchFamily="49" charset="0"/>
              </a:rPr>
              <a:t>代码世界是由诸多个不同功能的</a:t>
            </a:r>
            <a:r>
              <a:rPr lang="zh-CN" altLang="en-US" sz="2400" dirty="0" smtClean="0">
                <a:solidFill>
                  <a:srgbClr val="C00000"/>
                </a:solidFill>
                <a:latin typeface="Courier New" panose="02070309020205020404" pitchFamily="49" charset="0"/>
                <a:ea typeface="宋体" pitchFamily="2" charset="-122"/>
                <a:cs typeface="Courier New" panose="02070309020205020404" pitchFamily="49" charset="0"/>
              </a:rPr>
              <a:t>类</a:t>
            </a:r>
            <a:r>
              <a:rPr lang="zh-CN" altLang="en-US" sz="2400" dirty="0" smtClean="0">
                <a:latin typeface="Courier New" panose="02070309020205020404" pitchFamily="49" charset="0"/>
                <a:ea typeface="宋体" pitchFamily="2" charset="-122"/>
                <a:cs typeface="Courier New" panose="02070309020205020404" pitchFamily="49" charset="0"/>
              </a:rPr>
              <a:t>构成的。</a:t>
            </a:r>
            <a:endParaRPr lang="en-US" altLang="zh-CN" sz="2400" dirty="0" smtClean="0">
              <a:latin typeface="Courier New" panose="02070309020205020404" pitchFamily="49" charset="0"/>
              <a:ea typeface="宋体" pitchFamily="2" charset="-122"/>
              <a:cs typeface="Courier New" panose="02070309020205020404" pitchFamily="49" charset="0"/>
            </a:endParaRPr>
          </a:p>
          <a:p>
            <a:endParaRPr lang="en-US" altLang="zh-CN" sz="2800" dirty="0" smtClean="0">
              <a:latin typeface="Courier New" panose="02070309020205020404" pitchFamily="49" charset="0"/>
              <a:ea typeface="新宋体" panose="02010609030101010101" pitchFamily="49" charset="-122"/>
              <a:cs typeface="Courier New" panose="02070309020205020404" pitchFamily="49" charset="0"/>
            </a:endParaRPr>
          </a:p>
          <a:p>
            <a:pPr marL="342900" indent="-342900">
              <a:buFont typeface="Wingdings" pitchFamily="2" charset="2"/>
              <a:buChar char="l"/>
            </a:pPr>
            <a:r>
              <a:rPr lang="zh-CN" altLang="en-US" sz="2400" smtClean="0">
                <a:latin typeface="Courier New" panose="02070309020205020404" pitchFamily="49" charset="0"/>
                <a:ea typeface="新宋体" panose="02010609030101010101" pitchFamily="49" charset="-122"/>
                <a:cs typeface="Courier New" panose="02070309020205020404" pitchFamily="49" charset="0"/>
              </a:rPr>
              <a:t>现实生物世界中的细胞又是</a:t>
            </a:r>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由什么构成的</a:t>
            </a:r>
            <a:r>
              <a:rPr lang="zh-CN" altLang="en-US" sz="2400" smtClean="0">
                <a:latin typeface="Courier New" panose="02070309020205020404" pitchFamily="49" charset="0"/>
                <a:ea typeface="新宋体" panose="02010609030101010101" pitchFamily="49" charset="-122"/>
                <a:cs typeface="Courier New" panose="02070309020205020404" pitchFamily="49" charset="0"/>
              </a:rPr>
              <a:t>呢？细胞核、细胞质、</a:t>
            </a:r>
            <a:r>
              <a:rPr lang="en-US" altLang="zh-CN" sz="2400" smtClean="0">
                <a:latin typeface="Courier New" panose="02070309020205020404" pitchFamily="49" charset="0"/>
                <a:ea typeface="新宋体" panose="02010609030101010101" pitchFamily="49" charset="-122"/>
                <a:cs typeface="Courier New" panose="02070309020205020404" pitchFamily="49" charset="0"/>
              </a:rPr>
              <a:t>… </a:t>
            </a:r>
            <a:r>
              <a:rPr lang="zh-CN" altLang="en-US" sz="2400" smtClean="0">
                <a:latin typeface="Courier New" panose="02070309020205020404" pitchFamily="49" charset="0"/>
                <a:ea typeface="新宋体" panose="02010609030101010101" pitchFamily="49" charset="-122"/>
                <a:cs typeface="Courier New" panose="02070309020205020404" pitchFamily="49" charset="0"/>
              </a:rPr>
              <a:t>那么</a:t>
            </a:r>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a:t>
            </a:r>
            <a:r>
              <a:rPr lang="en-US" altLang="zh-CN" sz="2400"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中用类</a:t>
            </a:r>
            <a:r>
              <a:rPr lang="en-US" altLang="zh-CN" sz="2400" dirty="0">
                <a:latin typeface="Courier New" panose="02070309020205020404" pitchFamily="49" charset="0"/>
                <a:ea typeface="新宋体" panose="02010609030101010101" pitchFamily="49" charset="-122"/>
                <a:cs typeface="Courier New" panose="02070309020205020404" pitchFamily="49" charset="0"/>
              </a:rPr>
              <a:t>class</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来描述事物也是如此</a:t>
            </a:r>
          </a:p>
          <a:p>
            <a:pPr marL="1085850" lvl="1" indent="-342900">
              <a:spcBef>
                <a:spcPts val="1200"/>
              </a:spcBef>
              <a:buFont typeface="Wingdings" pitchFamily="2" charset="2"/>
              <a:buChar char="Ø"/>
            </a:pPr>
            <a:r>
              <a:rPr lang="zh-CN" altLang="en-US" sz="24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属 性</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：对应类中的成员变量</a:t>
            </a:r>
          </a:p>
          <a:p>
            <a:pPr marL="1085850" lvl="1" indent="-342900">
              <a:buFont typeface="Wingdings" pitchFamily="2" charset="2"/>
              <a:buChar char="Ø"/>
            </a:pPr>
            <a:r>
              <a:rPr lang="zh-CN" altLang="en-US" sz="24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行 为</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：对应类中的成员</a:t>
            </a:r>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方法</a:t>
            </a:r>
            <a:endParaRPr lang="zh-CN" altLang="en-US" sz="2400"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5" name="矩形 4"/>
          <p:cNvSpPr/>
          <p:nvPr/>
        </p:nvSpPr>
        <p:spPr>
          <a:xfrm>
            <a:off x="891561" y="5877272"/>
            <a:ext cx="7560840" cy="461665"/>
          </a:xfrm>
          <a:prstGeom prst="rect">
            <a:avLst/>
          </a:prstGeom>
          <a:solidFill>
            <a:srgbClr val="FFFF00"/>
          </a:solidFill>
          <a:ln>
            <a:solidFill>
              <a:srgbClr val="FF0000"/>
            </a:solidFill>
          </a:ln>
          <a:effectLst>
            <a:outerShdw blurRad="50800" dist="50800" dir="5400000" algn="ctr" rotWithShape="0">
              <a:schemeClr val="accent6">
                <a:lumMod val="40000"/>
                <a:lumOff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0000FF"/>
                </a:solidFill>
                <a:ea typeface="宋体" pitchFamily="2" charset="-122"/>
                <a:cs typeface="Times New Roman" pitchFamily="18" charset="0"/>
              </a:rPr>
              <a:t>Field = </a:t>
            </a:r>
            <a:r>
              <a:rPr lang="zh-CN" altLang="en-US" sz="2400" b="1" dirty="0">
                <a:solidFill>
                  <a:srgbClr val="0000FF"/>
                </a:solidFill>
                <a:ea typeface="宋体" pitchFamily="2" charset="-122"/>
                <a:cs typeface="Times New Roman" pitchFamily="18" charset="0"/>
              </a:rPr>
              <a:t>属性 </a:t>
            </a:r>
            <a:r>
              <a:rPr lang="en-US" altLang="zh-CN" sz="2400" b="1" dirty="0">
                <a:solidFill>
                  <a:srgbClr val="0000FF"/>
                </a:solidFill>
                <a:ea typeface="宋体" pitchFamily="2" charset="-122"/>
                <a:cs typeface="Times New Roman" pitchFamily="18" charset="0"/>
              </a:rPr>
              <a:t>= </a:t>
            </a:r>
            <a:r>
              <a:rPr lang="zh-CN" altLang="en-US" sz="2400" b="1" dirty="0">
                <a:solidFill>
                  <a:srgbClr val="0000FF"/>
                </a:solidFill>
                <a:ea typeface="宋体" pitchFamily="2" charset="-122"/>
                <a:cs typeface="Times New Roman" pitchFamily="18" charset="0"/>
              </a:rPr>
              <a:t>成员变量，</a:t>
            </a:r>
            <a:r>
              <a:rPr lang="en-US" altLang="zh-CN" sz="2400" b="1" dirty="0">
                <a:solidFill>
                  <a:srgbClr val="0000FF"/>
                </a:solidFill>
                <a:ea typeface="宋体" pitchFamily="2" charset="-122"/>
                <a:cs typeface="Times New Roman" pitchFamily="18" charset="0"/>
              </a:rPr>
              <a:t>Method =  (</a:t>
            </a:r>
            <a:r>
              <a:rPr lang="zh-CN" altLang="en-US" sz="2400" b="1" dirty="0">
                <a:solidFill>
                  <a:srgbClr val="0000FF"/>
                </a:solidFill>
                <a:ea typeface="宋体" pitchFamily="2" charset="-122"/>
                <a:cs typeface="Times New Roman" pitchFamily="18" charset="0"/>
              </a:rPr>
              <a:t>成员</a:t>
            </a:r>
            <a:r>
              <a:rPr lang="en-US" altLang="zh-CN" sz="2400" b="1" dirty="0">
                <a:solidFill>
                  <a:srgbClr val="0000FF"/>
                </a:solidFill>
                <a:ea typeface="宋体" pitchFamily="2" charset="-122"/>
                <a:cs typeface="Times New Roman" pitchFamily="18" charset="0"/>
              </a:rPr>
              <a:t>)</a:t>
            </a:r>
            <a:r>
              <a:rPr lang="zh-CN" altLang="en-US" sz="2400" b="1" dirty="0">
                <a:solidFill>
                  <a:srgbClr val="0000FF"/>
                </a:solidFill>
                <a:ea typeface="宋体" pitchFamily="2" charset="-122"/>
                <a:cs typeface="Times New Roman" pitchFamily="18" charset="0"/>
              </a:rPr>
              <a:t>方法 </a:t>
            </a:r>
            <a:r>
              <a:rPr lang="en-US" altLang="zh-CN" sz="2400" b="1" dirty="0">
                <a:solidFill>
                  <a:srgbClr val="0000FF"/>
                </a:solidFill>
                <a:ea typeface="宋体" pitchFamily="2" charset="-122"/>
                <a:cs typeface="Times New Roman" pitchFamily="18" charset="0"/>
              </a:rPr>
              <a:t>= </a:t>
            </a:r>
            <a:r>
              <a:rPr lang="zh-CN" altLang="en-US" sz="2400" b="1" dirty="0">
                <a:solidFill>
                  <a:srgbClr val="0000FF"/>
                </a:solidFill>
                <a:ea typeface="宋体" pitchFamily="2" charset="-122"/>
                <a:cs typeface="Times New Roman" pitchFamily="18" charset="0"/>
              </a:rPr>
              <a:t>函数</a:t>
            </a:r>
          </a:p>
        </p:txBody>
      </p:sp>
      <p:pic>
        <p:nvPicPr>
          <p:cNvPr id="3" name="Picture 2" descr="C:\Users\Administrator\Desktop\timg.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453" b="6971"/>
          <a:stretch/>
        </p:blipFill>
        <p:spPr bwMode="auto">
          <a:xfrm>
            <a:off x="6230361" y="24547"/>
            <a:ext cx="2838220" cy="2180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524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teach\01_javaSE\[尚硅谷]课件\尚硅谷_宋红康_第3章_面向对象编程\类的成员构成v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976" y="1772816"/>
            <a:ext cx="8453551" cy="31683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39552" y="908720"/>
            <a:ext cx="4137671" cy="584775"/>
          </a:xfrm>
          <a:prstGeom prst="rect">
            <a:avLst/>
          </a:prstGeom>
        </p:spPr>
        <p:txBody>
          <a:bodyPr wrap="none">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1.java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3" name="TextBox 2"/>
          <p:cNvSpPr txBox="1"/>
          <p:nvPr/>
        </p:nvSpPr>
        <p:spPr>
          <a:xfrm>
            <a:off x="2771800" y="5805264"/>
            <a:ext cx="4104456" cy="400110"/>
          </a:xfrm>
          <a:prstGeom prst="rect">
            <a:avLst/>
          </a:prstGeom>
          <a:noFill/>
        </p:spPr>
        <p:txBody>
          <a:bodyPr wrap="square" rtlCol="0">
            <a:spAutoFit/>
          </a:bodyPr>
          <a:lstStyle/>
          <a:p>
            <a:r>
              <a:rPr lang="zh-CN" altLang="en-US" sz="2000" b="1" u="sng" dirty="0" smtClean="0">
                <a:latin typeface="Courier New" panose="02070309020205020404" pitchFamily="49" charset="0"/>
                <a:ea typeface="新宋体" panose="02010609030101010101" pitchFamily="49" charset="-122"/>
                <a:cs typeface="Courier New" panose="02070309020205020404" pitchFamily="49" charset="0"/>
              </a:rPr>
              <a:t>类的成员构成 </a:t>
            </a:r>
            <a:r>
              <a:rPr lang="en-US" altLang="zh-CN" sz="2000" b="1" u="sng" dirty="0" smtClean="0">
                <a:latin typeface="Courier New" panose="02070309020205020404" pitchFamily="49" charset="0"/>
                <a:ea typeface="新宋体" panose="02010609030101010101" pitchFamily="49" charset="-122"/>
                <a:cs typeface="Courier New" panose="02070309020205020404" pitchFamily="49" charset="0"/>
              </a:rPr>
              <a:t>version 1.0</a:t>
            </a:r>
            <a:endParaRPr lang="zh-CN" altLang="en-US" sz="2000" b="1" u="sng" dirty="0">
              <a:latin typeface="Courier New" panose="02070309020205020404" pitchFamily="49" charset="0"/>
              <a:ea typeface="新宋体" panose="02010609030101010101" pitchFamily="49" charset="-122"/>
              <a:cs typeface="Courier New" panose="02070309020205020404" pitchFamily="49" charset="0"/>
            </a:endParaRPr>
          </a:p>
        </p:txBody>
      </p:sp>
    </p:spTree>
    <p:extLst>
      <p:ext uri="{BB962C8B-B14F-4D97-AF65-F5344CB8AC3E}">
        <p14:creationId xmlns:p14="http://schemas.microsoft.com/office/powerpoint/2010/main" val="2728296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teach\01_javaSE\[尚硅谷]课件\尚硅谷_宋红康_第3章_面向对象编程\类的成员构成v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2566"/>
            <a:ext cx="6336704" cy="67684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39552" y="5353631"/>
            <a:ext cx="1872208" cy="707886"/>
          </a:xfrm>
          <a:prstGeom prst="rect">
            <a:avLst/>
          </a:prstGeom>
          <a:noFill/>
        </p:spPr>
        <p:txBody>
          <a:bodyPr wrap="square" rtlCol="0">
            <a:spAutoFit/>
          </a:bodyPr>
          <a:lstStyle/>
          <a:p>
            <a:r>
              <a:rPr lang="zh-CN" altLang="en-US" sz="2000" b="1" u="sng" dirty="0">
                <a:latin typeface="Courier New" panose="02070309020205020404" pitchFamily="49" charset="0"/>
                <a:ea typeface="新宋体" panose="02010609030101010101" pitchFamily="49" charset="-122"/>
                <a:cs typeface="Courier New" panose="02070309020205020404" pitchFamily="49" charset="0"/>
              </a:rPr>
              <a:t>类的成员构成 </a:t>
            </a:r>
            <a:r>
              <a:rPr lang="en-US" altLang="zh-CN" sz="2000" b="1" u="sng" dirty="0" err="1">
                <a:latin typeface="Courier New" panose="02070309020205020404" pitchFamily="49" charset="0"/>
                <a:ea typeface="新宋体" panose="02010609030101010101" pitchFamily="49" charset="-122"/>
                <a:cs typeface="Courier New" panose="02070309020205020404" pitchFamily="49" charset="0"/>
              </a:rPr>
              <a:t>verson</a:t>
            </a:r>
            <a:r>
              <a:rPr lang="en-US" altLang="zh-CN" sz="2000" b="1" u="sng" dirty="0">
                <a:latin typeface="Courier New" panose="02070309020205020404" pitchFamily="49" charset="0"/>
                <a:ea typeface="新宋体" panose="02010609030101010101" pitchFamily="49" charset="-122"/>
                <a:cs typeface="Courier New" panose="02070309020205020404" pitchFamily="49" charset="0"/>
              </a:rPr>
              <a:t> </a:t>
            </a:r>
            <a:r>
              <a:rPr lang="en-US" altLang="zh-CN" sz="2000" b="1" u="sng" dirty="0" smtClean="0">
                <a:latin typeface="Courier New" panose="02070309020205020404" pitchFamily="49" charset="0"/>
                <a:ea typeface="新宋体" panose="02010609030101010101" pitchFamily="49" charset="-122"/>
                <a:cs typeface="Courier New" panose="02070309020205020404" pitchFamily="49" charset="0"/>
              </a:rPr>
              <a:t>2.0</a:t>
            </a:r>
            <a:endParaRPr lang="zh-CN" altLang="en-US" sz="2000" b="1" u="sng" dirty="0">
              <a:latin typeface="Courier New" panose="02070309020205020404" pitchFamily="49" charset="0"/>
              <a:ea typeface="新宋体" panose="02010609030101010101" pitchFamily="49" charset="-122"/>
              <a:cs typeface="Courier New" panose="02070309020205020404" pitchFamily="49" charset="0"/>
            </a:endParaRPr>
          </a:p>
        </p:txBody>
      </p:sp>
    </p:spTree>
    <p:extLst>
      <p:ext uri="{BB962C8B-B14F-4D97-AF65-F5344CB8AC3E}">
        <p14:creationId xmlns:p14="http://schemas.microsoft.com/office/powerpoint/2010/main" val="222020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915816" y="836712"/>
            <a:ext cx="3456384" cy="616097"/>
          </a:xfrm>
        </p:spPr>
        <p:txBody>
          <a:bodyPr>
            <a:noAutofit/>
          </a:bodyPr>
          <a:lstStyle/>
          <a:p>
            <a:pPr eaLnBrk="1" hangingPunct="1"/>
            <a:r>
              <a:rPr lang="zh-CN" altLang="en-US" b="1" dirty="0" smtClean="0">
                <a:latin typeface="+mn-lt"/>
                <a:ea typeface="宋体" pitchFamily="2" charset="-122"/>
                <a:cs typeface="Arial Unicode MS" pitchFamily="34" charset="-122"/>
              </a:rPr>
              <a:t>类的语法格式</a:t>
            </a:r>
          </a:p>
        </p:txBody>
      </p:sp>
      <p:sp>
        <p:nvSpPr>
          <p:cNvPr id="10243" name="Text Box 3"/>
          <p:cNvSpPr txBox="1">
            <a:spLocks noChangeArrowheads="1"/>
          </p:cNvSpPr>
          <p:nvPr/>
        </p:nvSpPr>
        <p:spPr bwMode="auto">
          <a:xfrm>
            <a:off x="323528" y="1733902"/>
            <a:ext cx="8064500" cy="4647426"/>
          </a:xfrm>
          <a:prstGeom prst="rect">
            <a:avLst/>
          </a:prstGeom>
          <a:noFill/>
          <a:ln w="9525">
            <a:noFill/>
            <a:miter lim="800000"/>
            <a:headEnd/>
            <a:tailEnd/>
          </a:ln>
        </p:spPr>
        <p:txBody>
          <a:bodyPr>
            <a:spAutoFit/>
          </a:bodyPr>
          <a:lstStyle/>
          <a:p>
            <a:pPr marL="0" lvl="2"/>
            <a:r>
              <a:rPr lang="zh-CN" altLang="en-US" sz="2000" b="1" dirty="0" smtClean="0">
                <a:solidFill>
                  <a:srgbClr val="00B050"/>
                </a:solidFill>
                <a:ea typeface="宋体" pitchFamily="2" charset="-122"/>
                <a:cs typeface="Times New Roman" pitchFamily="18" charset="0"/>
              </a:rPr>
              <a:t>修饰符</a:t>
            </a:r>
            <a:r>
              <a:rPr lang="en-US" altLang="zh-CN" sz="2000" b="1" dirty="0" smtClean="0">
                <a:solidFill>
                  <a:srgbClr val="00B050"/>
                </a:solidFill>
                <a:ea typeface="宋体" pitchFamily="2" charset="-122"/>
                <a:cs typeface="Times New Roman" pitchFamily="18" charset="0"/>
              </a:rPr>
              <a:t> </a:t>
            </a:r>
            <a:r>
              <a:rPr lang="en-US" altLang="zh-CN" sz="2000" b="1" dirty="0" smtClean="0">
                <a:solidFill>
                  <a:srgbClr val="FF0000"/>
                </a:solidFill>
                <a:ea typeface="宋体" pitchFamily="2" charset="-122"/>
                <a:cs typeface="Times New Roman" pitchFamily="18" charset="0"/>
              </a:rPr>
              <a:t>class</a:t>
            </a:r>
            <a:r>
              <a:rPr lang="en-US" altLang="zh-CN" sz="2000" b="1" dirty="0" smtClean="0">
                <a:ea typeface="宋体" pitchFamily="2" charset="-122"/>
                <a:cs typeface="Times New Roman" pitchFamily="18" charset="0"/>
              </a:rPr>
              <a:t> </a:t>
            </a:r>
            <a:r>
              <a:rPr lang="en-US" altLang="zh-CN" sz="2000" b="1" dirty="0" smtClean="0">
                <a:solidFill>
                  <a:srgbClr val="7030A0"/>
                </a:solidFill>
                <a:ea typeface="宋体" pitchFamily="2" charset="-122"/>
                <a:cs typeface="Times New Roman" pitchFamily="18" charset="0"/>
              </a:rPr>
              <a:t> </a:t>
            </a:r>
            <a:r>
              <a:rPr lang="zh-CN" altLang="en-US" sz="2000" b="1" dirty="0" smtClean="0">
                <a:solidFill>
                  <a:srgbClr val="7030A0"/>
                </a:solidFill>
                <a:ea typeface="宋体" pitchFamily="2" charset="-122"/>
                <a:cs typeface="Times New Roman" pitchFamily="18" charset="0"/>
              </a:rPr>
              <a:t>类名</a:t>
            </a:r>
            <a:r>
              <a:rPr lang="en-US" altLang="zh-CN" sz="2000" b="1" dirty="0" smtClean="0">
                <a:solidFill>
                  <a:srgbClr val="FF0000"/>
                </a:solidFill>
                <a:ea typeface="宋体" pitchFamily="2" charset="-122"/>
                <a:cs typeface="Times New Roman" pitchFamily="18" charset="0"/>
              </a:rPr>
              <a:t> {</a:t>
            </a:r>
          </a:p>
          <a:p>
            <a:pPr marL="0" lvl="2">
              <a:lnSpc>
                <a:spcPct val="90000"/>
              </a:lnSpc>
              <a:spcBef>
                <a:spcPct val="50000"/>
              </a:spcBef>
            </a:pPr>
            <a:r>
              <a:rPr lang="en-US" altLang="zh-CN" sz="2000" b="1" dirty="0">
                <a:ea typeface="宋体" pitchFamily="2" charset="-122"/>
                <a:cs typeface="Times New Roman" pitchFamily="18" charset="0"/>
              </a:rPr>
              <a:t>	</a:t>
            </a:r>
            <a:r>
              <a:rPr lang="zh-CN" altLang="en-US" sz="2000" b="1" dirty="0" smtClean="0">
                <a:ea typeface="宋体" pitchFamily="2" charset="-122"/>
                <a:cs typeface="Times New Roman" pitchFamily="18" charset="0"/>
              </a:rPr>
              <a:t>属性声明</a:t>
            </a:r>
            <a:r>
              <a:rPr lang="en-US" altLang="zh-CN" sz="2000" b="1" dirty="0" smtClean="0">
                <a:ea typeface="宋体" pitchFamily="2" charset="-122"/>
                <a:cs typeface="Times New Roman" pitchFamily="18" charset="0"/>
              </a:rPr>
              <a:t>;</a:t>
            </a:r>
            <a:r>
              <a:rPr lang="en-US" altLang="zh-CN" sz="2000" b="1" dirty="0">
                <a:ea typeface="宋体" pitchFamily="2" charset="-122"/>
                <a:cs typeface="Times New Roman" pitchFamily="18" charset="0"/>
              </a:rPr>
              <a:t>	</a:t>
            </a:r>
            <a:endParaRPr lang="en-US" altLang="zh-CN" sz="2000" b="1" dirty="0" smtClean="0">
              <a:ea typeface="宋体" pitchFamily="2" charset="-122"/>
              <a:cs typeface="Times New Roman" pitchFamily="18" charset="0"/>
            </a:endParaRPr>
          </a:p>
          <a:p>
            <a:pPr marL="0" lvl="2">
              <a:lnSpc>
                <a:spcPct val="90000"/>
              </a:lnSpc>
              <a:spcBef>
                <a:spcPct val="50000"/>
              </a:spcBef>
            </a:pPr>
            <a:r>
              <a:rPr lang="en-US" altLang="zh-CN" sz="2000" b="1" dirty="0">
                <a:ea typeface="宋体" pitchFamily="2" charset="-122"/>
                <a:cs typeface="Times New Roman" pitchFamily="18" charset="0"/>
              </a:rPr>
              <a:t>	</a:t>
            </a:r>
            <a:r>
              <a:rPr lang="zh-CN" altLang="en-US" sz="2000" b="1" dirty="0">
                <a:ea typeface="宋体" pitchFamily="2" charset="-122"/>
                <a:cs typeface="Times New Roman" pitchFamily="18" charset="0"/>
              </a:rPr>
              <a:t>方法</a:t>
            </a:r>
            <a:r>
              <a:rPr lang="zh-CN" altLang="en-US" sz="2000" b="1" dirty="0" smtClean="0">
                <a:ea typeface="宋体" pitchFamily="2" charset="-122"/>
                <a:cs typeface="Times New Roman" pitchFamily="18" charset="0"/>
              </a:rPr>
              <a:t>声明</a:t>
            </a:r>
            <a:r>
              <a:rPr lang="en-US" altLang="zh-CN" sz="2000" b="1" dirty="0" smtClean="0">
                <a:ea typeface="宋体" pitchFamily="2" charset="-122"/>
                <a:cs typeface="Times New Roman" pitchFamily="18" charset="0"/>
              </a:rPr>
              <a:t>;</a:t>
            </a:r>
            <a:endParaRPr lang="en-US" altLang="zh-CN" sz="2000" b="1" dirty="0">
              <a:ea typeface="宋体" pitchFamily="2" charset="-122"/>
              <a:cs typeface="Times New Roman" pitchFamily="18" charset="0"/>
            </a:endParaRPr>
          </a:p>
          <a:p>
            <a:pPr marL="0" lvl="2">
              <a:lnSpc>
                <a:spcPct val="90000"/>
              </a:lnSpc>
              <a:spcBef>
                <a:spcPct val="50000"/>
              </a:spcBef>
            </a:pPr>
            <a:r>
              <a:rPr lang="en-US" altLang="zh-CN" sz="2000" b="1" dirty="0" smtClean="0">
                <a:solidFill>
                  <a:srgbClr val="FF0000"/>
                </a:solidFill>
                <a:ea typeface="宋体" pitchFamily="2" charset="-122"/>
                <a:cs typeface="Times New Roman" pitchFamily="18" charset="0"/>
              </a:rPr>
              <a:t>}</a:t>
            </a:r>
          </a:p>
          <a:p>
            <a:pPr>
              <a:lnSpc>
                <a:spcPct val="90000"/>
              </a:lnSpc>
              <a:spcBef>
                <a:spcPct val="50000"/>
              </a:spcBef>
            </a:pPr>
            <a:r>
              <a:rPr lang="zh-CN" altLang="en-US" sz="2000" b="1" dirty="0" smtClean="0">
                <a:ea typeface="宋体" pitchFamily="2" charset="-122"/>
                <a:cs typeface="Times New Roman" pitchFamily="18" charset="0"/>
              </a:rPr>
              <a:t>说明</a:t>
            </a:r>
            <a:r>
              <a:rPr lang="zh-CN" altLang="en-US" sz="2000" b="1" dirty="0">
                <a:ea typeface="宋体" pitchFamily="2" charset="-122"/>
                <a:cs typeface="Times New Roman" pitchFamily="18" charset="0"/>
              </a:rPr>
              <a:t>：</a:t>
            </a:r>
            <a:r>
              <a:rPr lang="zh-CN" altLang="en-US" sz="2000" b="1" dirty="0">
                <a:solidFill>
                  <a:srgbClr val="00B050"/>
                </a:solidFill>
                <a:ea typeface="宋体" pitchFamily="2" charset="-122"/>
                <a:cs typeface="Times New Roman" pitchFamily="18" charset="0"/>
              </a:rPr>
              <a:t>修饰符</a:t>
            </a:r>
            <a:r>
              <a:rPr lang="en-US" altLang="zh-CN" sz="2000" b="1" dirty="0">
                <a:solidFill>
                  <a:srgbClr val="00B050"/>
                </a:solidFill>
                <a:ea typeface="宋体" pitchFamily="2" charset="-122"/>
                <a:cs typeface="Times New Roman" pitchFamily="18" charset="0"/>
              </a:rPr>
              <a:t>public</a:t>
            </a:r>
            <a:r>
              <a:rPr lang="zh-CN" altLang="en-US" sz="2000" b="1" dirty="0">
                <a:ea typeface="宋体" pitchFamily="2" charset="-122"/>
                <a:cs typeface="Times New Roman" pitchFamily="18" charset="0"/>
              </a:rPr>
              <a:t>：类可以被任意访问</a:t>
            </a:r>
          </a:p>
          <a:p>
            <a:pPr>
              <a:lnSpc>
                <a:spcPct val="90000"/>
              </a:lnSpc>
              <a:spcBef>
                <a:spcPct val="50000"/>
              </a:spcBef>
            </a:pPr>
            <a:r>
              <a:rPr lang="zh-CN" altLang="en-US" sz="2000" b="1" dirty="0">
                <a:ea typeface="宋体" pitchFamily="2" charset="-122"/>
                <a:cs typeface="Times New Roman" pitchFamily="18" charset="0"/>
              </a:rPr>
              <a:t>	类的正文要用</a:t>
            </a:r>
            <a:r>
              <a:rPr lang="en-US" altLang="zh-CN" sz="2000" b="1" dirty="0">
                <a:ea typeface="宋体" pitchFamily="2" charset="-122"/>
                <a:cs typeface="Times New Roman" pitchFamily="18" charset="0"/>
              </a:rPr>
              <a:t>{  }</a:t>
            </a:r>
            <a:r>
              <a:rPr lang="zh-CN" altLang="en-US" sz="2000" b="1" dirty="0">
                <a:ea typeface="宋体" pitchFamily="2" charset="-122"/>
                <a:cs typeface="Times New Roman" pitchFamily="18" charset="0"/>
              </a:rPr>
              <a:t>括起来</a:t>
            </a:r>
          </a:p>
          <a:p>
            <a:pPr>
              <a:lnSpc>
                <a:spcPct val="90000"/>
              </a:lnSpc>
              <a:spcBef>
                <a:spcPct val="50000"/>
              </a:spcBef>
            </a:pPr>
            <a:r>
              <a:rPr lang="zh-CN" altLang="en-US" sz="2000" b="1" dirty="0">
                <a:ea typeface="宋体" pitchFamily="2" charset="-122"/>
                <a:cs typeface="Times New Roman" pitchFamily="18" charset="0"/>
              </a:rPr>
              <a:t>举例：</a:t>
            </a:r>
          </a:p>
          <a:p>
            <a:pPr>
              <a:lnSpc>
                <a:spcPct val="90000"/>
              </a:lnSpc>
            </a:pPr>
            <a:r>
              <a:rPr lang="zh-CN" altLang="en-US" sz="2000" b="1" dirty="0">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public class  Person{</a:t>
            </a:r>
          </a:p>
          <a:p>
            <a:pPr lvl="2">
              <a:lnSpc>
                <a:spcPct val="90000"/>
              </a:lnSpc>
            </a:pPr>
            <a:r>
              <a:rPr lang="en-US" altLang="zh-CN" sz="2000" b="1" dirty="0">
                <a:solidFill>
                  <a:srgbClr val="C00000"/>
                </a:solidFill>
                <a:ea typeface="宋体" pitchFamily="2" charset="-122"/>
                <a:cs typeface="Times New Roman" pitchFamily="18" charset="0"/>
              </a:rPr>
              <a:t>    private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age ;</a:t>
            </a:r>
            <a:r>
              <a:rPr lang="en-US" altLang="zh-CN" sz="2000" b="1" dirty="0">
                <a:solidFill>
                  <a:schemeClr val="accent2"/>
                </a:solidFill>
                <a:ea typeface="宋体" pitchFamily="2" charset="-122"/>
                <a:cs typeface="Times New Roman" pitchFamily="18" charset="0"/>
              </a:rPr>
              <a:t>	</a:t>
            </a:r>
            <a:r>
              <a:rPr lang="en-US" altLang="zh-CN" sz="2000" b="1" dirty="0">
                <a:solidFill>
                  <a:srgbClr val="0000FF"/>
                </a:solidFill>
                <a:ea typeface="宋体" pitchFamily="2" charset="-122"/>
                <a:cs typeface="Times New Roman" pitchFamily="18" charset="0"/>
              </a:rPr>
              <a:t>            //</a:t>
            </a:r>
            <a:r>
              <a:rPr lang="zh-CN" altLang="en-US" sz="2000" b="1" dirty="0">
                <a:solidFill>
                  <a:srgbClr val="0000FF"/>
                </a:solidFill>
                <a:ea typeface="宋体" pitchFamily="2" charset="-122"/>
                <a:cs typeface="Times New Roman" pitchFamily="18" charset="0"/>
              </a:rPr>
              <a:t>声明私有变量 </a:t>
            </a:r>
            <a:r>
              <a:rPr lang="en-US" altLang="zh-CN" sz="2000" b="1" dirty="0">
                <a:solidFill>
                  <a:srgbClr val="0000FF"/>
                </a:solidFill>
                <a:ea typeface="宋体" pitchFamily="2" charset="-122"/>
                <a:cs typeface="Times New Roman" pitchFamily="18" charset="0"/>
              </a:rPr>
              <a:t>age</a:t>
            </a:r>
          </a:p>
          <a:p>
            <a:pPr lvl="2">
              <a:lnSpc>
                <a:spcPct val="90000"/>
              </a:lnSpc>
            </a:pPr>
            <a:r>
              <a:rPr lang="en-US" altLang="zh-CN" sz="2000" b="1" dirty="0">
                <a:solidFill>
                  <a:schemeClr val="accent2"/>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public void </a:t>
            </a:r>
            <a:r>
              <a:rPr lang="en-US" altLang="zh-CN" sz="2000" b="1" dirty="0" err="1">
                <a:solidFill>
                  <a:srgbClr val="C00000"/>
                </a:solidFill>
                <a:ea typeface="宋体" pitchFamily="2" charset="-122"/>
                <a:cs typeface="Times New Roman" pitchFamily="18" charset="0"/>
              </a:rPr>
              <a:t>showAge</a:t>
            </a:r>
            <a:r>
              <a:rPr lang="en-US" altLang="zh-CN" sz="2000" b="1" dirty="0">
                <a:solidFill>
                  <a:srgbClr val="C00000"/>
                </a:solidFill>
                <a:ea typeface="宋体" pitchFamily="2" charset="-122"/>
                <a:cs typeface="Times New Roman" pitchFamily="18" charset="0"/>
              </a:rPr>
              <a:t>(</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i</a:t>
            </a:r>
            <a:r>
              <a:rPr lang="en-US" altLang="zh-CN" sz="2000" b="1" dirty="0">
                <a:solidFill>
                  <a:srgbClr val="C00000"/>
                </a:solidFill>
                <a:ea typeface="宋体" pitchFamily="2" charset="-122"/>
                <a:cs typeface="Times New Roman" pitchFamily="18" charset="0"/>
              </a:rPr>
              <a:t>) { </a:t>
            </a:r>
            <a:r>
              <a:rPr lang="en-US" altLang="zh-CN" sz="2000" b="1" dirty="0">
                <a:solidFill>
                  <a:srgbClr val="0000FF"/>
                </a:solidFill>
                <a:ea typeface="宋体" pitchFamily="2" charset="-122"/>
                <a:cs typeface="Times New Roman" pitchFamily="18" charset="0"/>
              </a:rPr>
              <a:t>//</a:t>
            </a:r>
            <a:r>
              <a:rPr lang="zh-CN" altLang="en-US" sz="2000" b="1" dirty="0">
                <a:solidFill>
                  <a:srgbClr val="0000FF"/>
                </a:solidFill>
                <a:ea typeface="宋体" pitchFamily="2" charset="-122"/>
                <a:cs typeface="Times New Roman" pitchFamily="18" charset="0"/>
              </a:rPr>
              <a:t>声明方法</a:t>
            </a:r>
            <a:r>
              <a:rPr lang="en-US" altLang="zh-CN" sz="2000" b="1" dirty="0" err="1" smtClean="0">
                <a:solidFill>
                  <a:srgbClr val="0000FF"/>
                </a:solidFill>
                <a:ea typeface="宋体" pitchFamily="2" charset="-122"/>
                <a:cs typeface="Times New Roman" pitchFamily="18" charset="0"/>
              </a:rPr>
              <a:t>showAge</a:t>
            </a:r>
            <a:r>
              <a:rPr lang="en-US" altLang="zh-CN" sz="2000" b="1" dirty="0" smtClean="0">
                <a:solidFill>
                  <a:srgbClr val="0000FF"/>
                </a:solidFill>
                <a:ea typeface="宋体" pitchFamily="2" charset="-122"/>
                <a:cs typeface="Times New Roman" pitchFamily="18" charset="0"/>
              </a:rPr>
              <a:t>( )</a:t>
            </a:r>
            <a:endParaRPr lang="en-US" altLang="zh-CN" sz="2000" b="1" dirty="0">
              <a:solidFill>
                <a:srgbClr val="0000FF"/>
              </a:solidFill>
              <a:ea typeface="宋体" pitchFamily="2" charset="-122"/>
              <a:cs typeface="Times New Roman" pitchFamily="18" charset="0"/>
            </a:endParaRPr>
          </a:p>
          <a:p>
            <a:pPr lvl="2">
              <a:lnSpc>
                <a:spcPct val="90000"/>
              </a:lnSpc>
            </a:pPr>
            <a:r>
              <a:rPr lang="en-US" altLang="zh-CN" sz="2000" b="1" dirty="0">
                <a:solidFill>
                  <a:schemeClr val="accent2"/>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age = </a:t>
            </a:r>
            <a:r>
              <a:rPr lang="en-US" altLang="zh-CN" sz="2000" b="1" dirty="0" err="1">
                <a:solidFill>
                  <a:srgbClr val="C00000"/>
                </a:solidFill>
                <a:ea typeface="宋体" pitchFamily="2" charset="-122"/>
                <a:cs typeface="Times New Roman" pitchFamily="18" charset="0"/>
              </a:rPr>
              <a:t>i</a:t>
            </a:r>
            <a:r>
              <a:rPr lang="en-US" altLang="zh-CN" sz="2000" b="1" dirty="0">
                <a:solidFill>
                  <a:srgbClr val="C00000"/>
                </a:solidFill>
                <a:ea typeface="宋体" pitchFamily="2" charset="-122"/>
                <a:cs typeface="Times New Roman" pitchFamily="18" charset="0"/>
              </a:rPr>
              <a:t>;</a:t>
            </a:r>
          </a:p>
          <a:p>
            <a:pPr lvl="2">
              <a:lnSpc>
                <a:spcPct val="90000"/>
              </a:lnSpc>
            </a:pPr>
            <a:r>
              <a:rPr lang="en-US" altLang="zh-CN" sz="2000" b="1" dirty="0">
                <a:solidFill>
                  <a:srgbClr val="C00000"/>
                </a:solidFill>
                <a:ea typeface="宋体" pitchFamily="2" charset="-122"/>
                <a:cs typeface="Times New Roman" pitchFamily="18" charset="0"/>
              </a:rPr>
              <a:t>    }</a:t>
            </a:r>
          </a:p>
          <a:p>
            <a:pPr lvl="2">
              <a:lnSpc>
                <a:spcPct val="90000"/>
              </a:lnSpc>
            </a:pPr>
            <a:r>
              <a:rPr lang="en-US" altLang="zh-CN" sz="2000" b="1" dirty="0">
                <a:solidFill>
                  <a:srgbClr val="C00000"/>
                </a:solidFill>
                <a:ea typeface="宋体" pitchFamily="2" charset="-122"/>
                <a:cs typeface="Times New Roman" pitchFamily="18" charset="0"/>
              </a:rPr>
              <a:t>}</a:t>
            </a:r>
          </a:p>
        </p:txBody>
      </p:sp>
      <p:sp>
        <p:nvSpPr>
          <p:cNvPr id="2" name="矩形 1"/>
          <p:cNvSpPr/>
          <p:nvPr/>
        </p:nvSpPr>
        <p:spPr>
          <a:xfrm>
            <a:off x="323528" y="1733902"/>
            <a:ext cx="8496944" cy="2535967"/>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Tree>
    <p:extLst>
      <p:ext uri="{BB962C8B-B14F-4D97-AF65-F5344CB8AC3E}">
        <p14:creationId xmlns:p14="http://schemas.microsoft.com/office/powerpoint/2010/main" val="4013579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3371" y="907208"/>
            <a:ext cx="3960440" cy="646331"/>
          </a:xfrm>
          <a:prstGeom prst="rect">
            <a:avLst/>
          </a:prstGeom>
          <a:noFill/>
        </p:spPr>
        <p:txBody>
          <a:bodyPr wrap="square" rtlCol="0">
            <a:spAutoFit/>
          </a:bodyPr>
          <a:lstStyle/>
          <a:p>
            <a:r>
              <a:rPr lang="zh-CN" altLang="en-US" sz="3600" b="1" dirty="0" smtClean="0">
                <a:ea typeface="宋体" pitchFamily="2" charset="-122"/>
                <a:cs typeface="Times New Roman" pitchFamily="18" charset="0"/>
              </a:rPr>
              <a:t>创建</a:t>
            </a:r>
            <a:r>
              <a:rPr lang="en-US" altLang="zh-CN" sz="3600" b="1" dirty="0" smtClean="0">
                <a:ea typeface="宋体" pitchFamily="2" charset="-122"/>
                <a:cs typeface="Times New Roman" pitchFamily="18" charset="0"/>
              </a:rPr>
              <a:t>Java</a:t>
            </a:r>
            <a:r>
              <a:rPr lang="zh-CN" altLang="en-US" sz="3600" b="1" dirty="0" smtClean="0">
                <a:ea typeface="宋体" pitchFamily="2" charset="-122"/>
                <a:cs typeface="Times New Roman" pitchFamily="18" charset="0"/>
              </a:rPr>
              <a:t>自定义类</a:t>
            </a:r>
            <a:endParaRPr lang="zh-CN" altLang="en-US" sz="3600" b="1" dirty="0">
              <a:ea typeface="宋体" pitchFamily="2" charset="-122"/>
              <a:cs typeface="Times New Roman" pitchFamily="18" charset="0"/>
            </a:endParaRPr>
          </a:p>
        </p:txBody>
      </p:sp>
      <p:sp>
        <p:nvSpPr>
          <p:cNvPr id="5" name="TextBox 4"/>
          <p:cNvSpPr txBox="1"/>
          <p:nvPr/>
        </p:nvSpPr>
        <p:spPr>
          <a:xfrm>
            <a:off x="323528" y="1772816"/>
            <a:ext cx="8568952" cy="2862322"/>
          </a:xfrm>
          <a:prstGeom prst="rect">
            <a:avLst/>
          </a:prstGeom>
          <a:noFill/>
        </p:spPr>
        <p:txBody>
          <a:bodyPr wrap="square" rtlCol="0">
            <a:spAutoFit/>
          </a:bodyPr>
          <a:lstStyle/>
          <a:p>
            <a:r>
              <a:rPr lang="zh-CN" altLang="en-US" sz="2800" b="1" dirty="0" smtClean="0">
                <a:ea typeface="宋体" pitchFamily="2" charset="-122"/>
                <a:cs typeface="Times New Roman" pitchFamily="18" charset="0"/>
              </a:rPr>
              <a:t>步骤：</a:t>
            </a:r>
            <a:endParaRPr lang="en-US" altLang="zh-CN" sz="2800" b="1" dirty="0" smtClean="0">
              <a:ea typeface="宋体" pitchFamily="2" charset="-122"/>
              <a:cs typeface="Times New Roman" pitchFamily="18" charset="0"/>
            </a:endParaRPr>
          </a:p>
          <a:p>
            <a:endParaRPr lang="en-US" altLang="zh-CN" sz="1200" dirty="0" smtClean="0">
              <a:ea typeface="宋体" pitchFamily="2" charset="-122"/>
              <a:cs typeface="Times New Roman" pitchFamily="18" charset="0"/>
            </a:endParaRPr>
          </a:p>
          <a:p>
            <a:pPr marL="514350" indent="-514350">
              <a:buFont typeface="+mj-lt"/>
              <a:buAutoNum type="arabicPeriod"/>
            </a:pPr>
            <a:r>
              <a:rPr lang="zh-CN" altLang="en-US" sz="2800" dirty="0" smtClean="0">
                <a:ea typeface="宋体" pitchFamily="2" charset="-122"/>
                <a:cs typeface="Times New Roman" pitchFamily="18" charset="0"/>
              </a:rPr>
              <a:t>定义类（考虑修饰符、类名）</a:t>
            </a:r>
            <a:endParaRPr lang="en-US" altLang="zh-CN" sz="2800" dirty="0" smtClean="0">
              <a:ea typeface="宋体" pitchFamily="2" charset="-122"/>
              <a:cs typeface="Times New Roman" pitchFamily="18" charset="0"/>
            </a:endParaRPr>
          </a:p>
          <a:p>
            <a:pPr marL="514350" indent="-514350">
              <a:buFont typeface="+mj-lt"/>
              <a:buAutoNum type="arabicPeriod"/>
            </a:pPr>
            <a:r>
              <a:rPr lang="zh-CN" altLang="en-US" sz="2800" dirty="0" smtClean="0">
                <a:ea typeface="宋体" pitchFamily="2" charset="-122"/>
                <a:cs typeface="Times New Roman" pitchFamily="18" charset="0"/>
              </a:rPr>
              <a:t>编写类的属性（考虑修饰符、属性类型、属性名、初始化值）</a:t>
            </a:r>
            <a:endParaRPr lang="en-US" altLang="zh-CN" sz="2800" dirty="0" smtClean="0">
              <a:ea typeface="宋体" pitchFamily="2" charset="-122"/>
              <a:cs typeface="Times New Roman" pitchFamily="18" charset="0"/>
            </a:endParaRPr>
          </a:p>
          <a:p>
            <a:pPr marL="514350" indent="-514350">
              <a:buFont typeface="+mj-lt"/>
              <a:buAutoNum type="arabicPeriod"/>
            </a:pPr>
            <a:r>
              <a:rPr lang="zh-CN" altLang="en-US" sz="2800" dirty="0" smtClean="0">
                <a:ea typeface="宋体" pitchFamily="2" charset="-122"/>
                <a:cs typeface="Times New Roman" pitchFamily="18" charset="0"/>
              </a:rPr>
              <a:t>编写类的方法（考虑修饰符、</a:t>
            </a:r>
            <a:r>
              <a:rPr lang="zh-CN" altLang="en-US" sz="2800" dirty="0">
                <a:ea typeface="宋体" pitchFamily="2" charset="-122"/>
                <a:cs typeface="Times New Roman" pitchFamily="18" charset="0"/>
              </a:rPr>
              <a:t>返回</a:t>
            </a:r>
            <a:r>
              <a:rPr lang="zh-CN" altLang="en-US" sz="2800" dirty="0" smtClean="0">
                <a:ea typeface="宋体" pitchFamily="2" charset="-122"/>
                <a:cs typeface="Times New Roman" pitchFamily="18" charset="0"/>
              </a:rPr>
              <a:t>值类型、方法名、形参等）</a:t>
            </a:r>
            <a:endParaRPr lang="zh-CN" altLang="en-US" sz="2800" dirty="0">
              <a:ea typeface="宋体" pitchFamily="2" charset="-122"/>
              <a:cs typeface="Times New Roman" pitchFamily="18" charset="0"/>
            </a:endParaRPr>
          </a:p>
        </p:txBody>
      </p:sp>
      <p:sp>
        <p:nvSpPr>
          <p:cNvPr id="6" name="TextBox 5"/>
          <p:cNvSpPr txBox="1"/>
          <p:nvPr/>
        </p:nvSpPr>
        <p:spPr>
          <a:xfrm>
            <a:off x="467544" y="5445224"/>
            <a:ext cx="8424936" cy="830997"/>
          </a:xfrm>
          <a:prstGeom prst="rect">
            <a:avLst/>
          </a:prstGeom>
          <a:noFill/>
        </p:spPr>
        <p:txBody>
          <a:bodyPr wrap="square" rtlCol="0">
            <a:spAutoFit/>
          </a:bodyPr>
          <a:lstStyle/>
          <a:p>
            <a:r>
              <a:rPr lang="zh-CN" altLang="en-US" sz="2400" b="1" dirty="0" smtClean="0">
                <a:ea typeface="宋体" pitchFamily="2" charset="-122"/>
                <a:cs typeface="Times New Roman" pitchFamily="18" charset="0"/>
              </a:rPr>
              <a:t>练习：</a:t>
            </a:r>
            <a:endParaRPr lang="en-US" altLang="zh-CN" sz="2400" b="1" dirty="0" smtClean="0">
              <a:ea typeface="宋体" pitchFamily="2" charset="-122"/>
              <a:cs typeface="Times New Roman" pitchFamily="18" charset="0"/>
            </a:endParaRPr>
          </a:p>
          <a:p>
            <a:r>
              <a:rPr lang="zh-CN" altLang="en-US" sz="2400" dirty="0" smtClean="0">
                <a:ea typeface="宋体" pitchFamily="2" charset="-122"/>
                <a:cs typeface="Times New Roman" pitchFamily="18" charset="0"/>
              </a:rPr>
              <a:t>定义</a:t>
            </a:r>
            <a:r>
              <a:rPr lang="en-US" altLang="zh-CN" sz="2400" dirty="0" smtClean="0">
                <a:ea typeface="宋体" pitchFamily="2" charset="-122"/>
                <a:cs typeface="Times New Roman" pitchFamily="18" charset="0"/>
              </a:rPr>
              <a:t>Person</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Animal</a:t>
            </a:r>
            <a:r>
              <a:rPr lang="zh-CN" altLang="en-US" sz="2400" dirty="0" smtClean="0">
                <a:ea typeface="宋体" pitchFamily="2" charset="-122"/>
                <a:cs typeface="Times New Roman" pitchFamily="18" charset="0"/>
              </a:rPr>
              <a:t>、</a:t>
            </a:r>
            <a:r>
              <a:rPr lang="en-US" altLang="zh-CN" sz="2400" dirty="0" err="1" smtClean="0">
                <a:ea typeface="宋体" pitchFamily="2" charset="-122"/>
                <a:cs typeface="Times New Roman" pitchFamily="18" charset="0"/>
              </a:rPr>
              <a:t>ClassRoom</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Zoo</a:t>
            </a:r>
            <a:r>
              <a:rPr lang="zh-CN" altLang="en-US" sz="2400" dirty="0" smtClean="0">
                <a:ea typeface="宋体" pitchFamily="2" charset="-122"/>
                <a:cs typeface="Times New Roman" pitchFamily="18" charset="0"/>
              </a:rPr>
              <a:t>等类，加以体会。</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628445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圆角矩形 150"/>
          <p:cNvSpPr/>
          <p:nvPr/>
        </p:nvSpPr>
        <p:spPr>
          <a:xfrm>
            <a:off x="2098124" y="4149661"/>
            <a:ext cx="772424" cy="71238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5" name="TextBox 4"/>
          <p:cNvSpPr txBox="1"/>
          <p:nvPr/>
        </p:nvSpPr>
        <p:spPr>
          <a:xfrm>
            <a:off x="4635718" y="44624"/>
            <a:ext cx="4316336" cy="646331"/>
          </a:xfrm>
          <a:prstGeom prst="rect">
            <a:avLst/>
          </a:prstGeom>
          <a:noFill/>
        </p:spPr>
        <p:txBody>
          <a:bodyPr wrap="square" rtlCol="0">
            <a:spAutoFit/>
          </a:bodyPr>
          <a:lstStyle/>
          <a:p>
            <a:r>
              <a:rPr lang="en-US" altLang="zh-CN" sz="3600" b="1" dirty="0" smtClean="0">
                <a:solidFill>
                  <a:srgbClr val="FFFF00"/>
                </a:solidFill>
                <a:latin typeface="Courier New" panose="02070309020205020404" pitchFamily="49" charset="0"/>
                <a:ea typeface="宋体" pitchFamily="2" charset="-122"/>
                <a:cs typeface="Courier New" panose="02070309020205020404" pitchFamily="49" charset="0"/>
              </a:rPr>
              <a:t>Java</a:t>
            </a:r>
            <a:r>
              <a:rPr lang="zh-CN" altLang="en-US" sz="3600" b="1" dirty="0" smtClean="0">
                <a:solidFill>
                  <a:srgbClr val="FFFF00"/>
                </a:solidFill>
                <a:latin typeface="Courier New" panose="02070309020205020404" pitchFamily="49" charset="0"/>
                <a:ea typeface="宋体" pitchFamily="2" charset="-122"/>
                <a:cs typeface="Courier New" panose="02070309020205020404" pitchFamily="49" charset="0"/>
              </a:rPr>
              <a:t>基础知识图解</a:t>
            </a:r>
            <a:endParaRPr lang="zh-CN" altLang="en-US" sz="3600" b="1" dirty="0">
              <a:solidFill>
                <a:srgbClr val="FFFF00"/>
              </a:solidFill>
              <a:latin typeface="Courier New" panose="02070309020205020404" pitchFamily="49" charset="0"/>
              <a:ea typeface="宋体" pitchFamily="2" charset="-122"/>
              <a:cs typeface="Courier New" panose="02070309020205020404" pitchFamily="49" charset="0"/>
            </a:endParaRPr>
          </a:p>
        </p:txBody>
      </p:sp>
      <p:sp>
        <p:nvSpPr>
          <p:cNvPr id="101" name="圆角矩形 100"/>
          <p:cNvSpPr/>
          <p:nvPr/>
        </p:nvSpPr>
        <p:spPr>
          <a:xfrm>
            <a:off x="183802" y="908720"/>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2" name="圆角矩形 101"/>
          <p:cNvSpPr/>
          <p:nvPr/>
        </p:nvSpPr>
        <p:spPr>
          <a:xfrm>
            <a:off x="2056010" y="920552"/>
            <a:ext cx="145536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3" name="圆角矩形 102"/>
          <p:cNvSpPr/>
          <p:nvPr/>
        </p:nvSpPr>
        <p:spPr>
          <a:xfrm>
            <a:off x="5584402" y="908720"/>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4" name="圆角矩形 103"/>
          <p:cNvSpPr/>
          <p:nvPr/>
        </p:nvSpPr>
        <p:spPr>
          <a:xfrm>
            <a:off x="4899776" y="2420888"/>
            <a:ext cx="968368"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5" name="圆角矩形 104"/>
          <p:cNvSpPr/>
          <p:nvPr/>
        </p:nvSpPr>
        <p:spPr>
          <a:xfrm>
            <a:off x="6948264" y="2420888"/>
            <a:ext cx="9361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6" name="圆角矩形 105"/>
          <p:cNvSpPr/>
          <p:nvPr/>
        </p:nvSpPr>
        <p:spPr>
          <a:xfrm>
            <a:off x="5951345" y="2420888"/>
            <a:ext cx="852903"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7" name="圆角矩形 106"/>
          <p:cNvSpPr/>
          <p:nvPr/>
        </p:nvSpPr>
        <p:spPr>
          <a:xfrm>
            <a:off x="8013450" y="2420888"/>
            <a:ext cx="73501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8" name="圆角矩形 107"/>
          <p:cNvSpPr/>
          <p:nvPr/>
        </p:nvSpPr>
        <p:spPr>
          <a:xfrm>
            <a:off x="5548670" y="3429000"/>
            <a:ext cx="1800562" cy="4320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9" name="圆角矩形 108"/>
          <p:cNvSpPr/>
          <p:nvPr/>
        </p:nvSpPr>
        <p:spPr>
          <a:xfrm>
            <a:off x="7890449" y="4243927"/>
            <a:ext cx="982318" cy="45595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0" name="圆角矩形 109"/>
          <p:cNvSpPr/>
          <p:nvPr/>
        </p:nvSpPr>
        <p:spPr>
          <a:xfrm>
            <a:off x="4009150" y="4222587"/>
            <a:ext cx="929716" cy="414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1" name="圆角矩形 110"/>
          <p:cNvSpPr/>
          <p:nvPr/>
        </p:nvSpPr>
        <p:spPr>
          <a:xfrm>
            <a:off x="7143489" y="4228965"/>
            <a:ext cx="596863" cy="4076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2" name="圆角矩形 111"/>
          <p:cNvSpPr/>
          <p:nvPr/>
        </p:nvSpPr>
        <p:spPr>
          <a:xfrm>
            <a:off x="6278876" y="4206563"/>
            <a:ext cx="669388" cy="55221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3" name="圆角矩形 112"/>
          <p:cNvSpPr/>
          <p:nvPr/>
        </p:nvSpPr>
        <p:spPr>
          <a:xfrm>
            <a:off x="5080346" y="4246349"/>
            <a:ext cx="973610" cy="39023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5" name="圆角矩形 114"/>
          <p:cNvSpPr/>
          <p:nvPr/>
        </p:nvSpPr>
        <p:spPr>
          <a:xfrm>
            <a:off x="5240809" y="4862046"/>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6" name="圆角矩形 115"/>
          <p:cNvSpPr/>
          <p:nvPr/>
        </p:nvSpPr>
        <p:spPr>
          <a:xfrm>
            <a:off x="8173668"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7" name="圆角矩形 116"/>
          <p:cNvSpPr/>
          <p:nvPr/>
        </p:nvSpPr>
        <p:spPr>
          <a:xfrm>
            <a:off x="7449589"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8" name="圆角矩形 117"/>
          <p:cNvSpPr/>
          <p:nvPr/>
        </p:nvSpPr>
        <p:spPr>
          <a:xfrm>
            <a:off x="6699146" y="5877271"/>
            <a:ext cx="642973" cy="65678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9" name="圆角矩形 118"/>
          <p:cNvSpPr/>
          <p:nvPr/>
        </p:nvSpPr>
        <p:spPr>
          <a:xfrm>
            <a:off x="5771249" y="5877272"/>
            <a:ext cx="81054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0" name="圆角矩形 119"/>
          <p:cNvSpPr/>
          <p:nvPr/>
        </p:nvSpPr>
        <p:spPr>
          <a:xfrm>
            <a:off x="5051169"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2" name="圆角矩形 121"/>
          <p:cNvSpPr/>
          <p:nvPr/>
        </p:nvSpPr>
        <p:spPr>
          <a:xfrm>
            <a:off x="4101491" y="5863217"/>
            <a:ext cx="7939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3" name="圆角矩形 122"/>
          <p:cNvSpPr/>
          <p:nvPr/>
        </p:nvSpPr>
        <p:spPr>
          <a:xfrm>
            <a:off x="3301875"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4" name="圆角矩形 123"/>
          <p:cNvSpPr/>
          <p:nvPr/>
        </p:nvSpPr>
        <p:spPr>
          <a:xfrm>
            <a:off x="2464439" y="5877272"/>
            <a:ext cx="646804"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itchFamily="2" charset="-122"/>
              <a:cs typeface="Times New Roman" pitchFamily="18" charset="0"/>
            </a:endParaRPr>
          </a:p>
        </p:txBody>
      </p:sp>
      <p:sp>
        <p:nvSpPr>
          <p:cNvPr id="125" name="圆角矩形 124"/>
          <p:cNvSpPr/>
          <p:nvPr/>
        </p:nvSpPr>
        <p:spPr>
          <a:xfrm>
            <a:off x="226633" y="5877272"/>
            <a:ext cx="1354123"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itchFamily="2" charset="-122"/>
              <a:cs typeface="Times New Roman" pitchFamily="18" charset="0"/>
            </a:endParaRPr>
          </a:p>
        </p:txBody>
      </p:sp>
      <p:sp>
        <p:nvSpPr>
          <p:cNvPr id="126" name="圆角矩形 125"/>
          <p:cNvSpPr/>
          <p:nvPr/>
        </p:nvSpPr>
        <p:spPr>
          <a:xfrm>
            <a:off x="2098124" y="2222160"/>
            <a:ext cx="1190599"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33" name="TextBox 132"/>
          <p:cNvSpPr txBox="1"/>
          <p:nvPr/>
        </p:nvSpPr>
        <p:spPr>
          <a:xfrm>
            <a:off x="183802" y="955467"/>
            <a:ext cx="1584176" cy="338554"/>
          </a:xfrm>
          <a:prstGeom prst="rect">
            <a:avLst/>
          </a:prstGeom>
          <a:noFill/>
        </p:spPr>
        <p:txBody>
          <a:bodyPr wrap="square" rtlCol="0">
            <a:spAutoFit/>
          </a:bodyPr>
          <a:lstStyle/>
          <a:p>
            <a:r>
              <a:rPr lang="en-US" altLang="zh-CN" sz="1600" smtClean="0">
                <a:ea typeface="宋体" pitchFamily="2" charset="-122"/>
                <a:cs typeface="Times New Roman" pitchFamily="18" charset="0"/>
              </a:rPr>
              <a:t>Java</a:t>
            </a:r>
            <a:r>
              <a:rPr lang="zh-CN" altLang="en-US" sz="1600" smtClean="0">
                <a:ea typeface="宋体" pitchFamily="2" charset="-122"/>
                <a:cs typeface="Times New Roman" pitchFamily="18" charset="0"/>
              </a:rPr>
              <a:t>发展</a:t>
            </a:r>
            <a:r>
              <a:rPr lang="zh-CN" altLang="en-US" sz="1600" dirty="0" smtClean="0">
                <a:ea typeface="宋体" pitchFamily="2" charset="-122"/>
                <a:cs typeface="Times New Roman" pitchFamily="18" charset="0"/>
              </a:rPr>
              <a:t>历程</a:t>
            </a:r>
            <a:endParaRPr lang="zh-CN" altLang="en-US" sz="1600" dirty="0">
              <a:ea typeface="宋体" pitchFamily="2" charset="-122"/>
              <a:cs typeface="Times New Roman" pitchFamily="18" charset="0"/>
            </a:endParaRPr>
          </a:p>
        </p:txBody>
      </p:sp>
      <p:sp>
        <p:nvSpPr>
          <p:cNvPr id="134" name="TextBox 133"/>
          <p:cNvSpPr txBox="1"/>
          <p:nvPr/>
        </p:nvSpPr>
        <p:spPr>
          <a:xfrm>
            <a:off x="2072520" y="972944"/>
            <a:ext cx="1491368"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环境搭建</a:t>
            </a:r>
            <a:endParaRPr lang="zh-CN" altLang="en-US" sz="1600" dirty="0">
              <a:ea typeface="宋体" pitchFamily="2" charset="-122"/>
              <a:cs typeface="Times New Roman" pitchFamily="18" charset="0"/>
            </a:endParaRPr>
          </a:p>
        </p:txBody>
      </p:sp>
      <p:sp>
        <p:nvSpPr>
          <p:cNvPr id="135" name="TextBox 134"/>
          <p:cNvSpPr txBox="1"/>
          <p:nvPr/>
        </p:nvSpPr>
        <p:spPr>
          <a:xfrm>
            <a:off x="5638543" y="941365"/>
            <a:ext cx="1440160"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基础程序设计</a:t>
            </a:r>
            <a:endParaRPr lang="zh-CN" altLang="en-US" sz="1600" dirty="0">
              <a:ea typeface="宋体" pitchFamily="2" charset="-122"/>
              <a:cs typeface="Times New Roman" pitchFamily="18" charset="0"/>
            </a:endParaRPr>
          </a:p>
        </p:txBody>
      </p:sp>
      <p:sp>
        <p:nvSpPr>
          <p:cNvPr id="136" name="TextBox 135"/>
          <p:cNvSpPr txBox="1"/>
          <p:nvPr/>
        </p:nvSpPr>
        <p:spPr>
          <a:xfrm>
            <a:off x="4913261" y="2492896"/>
            <a:ext cx="1098899"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数据类型</a:t>
            </a:r>
            <a:endParaRPr lang="zh-CN" altLang="en-US" sz="1600" dirty="0">
              <a:ea typeface="宋体" pitchFamily="2" charset="-122"/>
              <a:cs typeface="Times New Roman" pitchFamily="18" charset="0"/>
            </a:endParaRPr>
          </a:p>
        </p:txBody>
      </p:sp>
      <p:sp>
        <p:nvSpPr>
          <p:cNvPr id="137" name="TextBox 136"/>
          <p:cNvSpPr txBox="1"/>
          <p:nvPr/>
        </p:nvSpPr>
        <p:spPr>
          <a:xfrm>
            <a:off x="6928225" y="2460555"/>
            <a:ext cx="1109769" cy="338554"/>
          </a:xfrm>
          <a:prstGeom prst="rect">
            <a:avLst/>
          </a:prstGeom>
          <a:noFill/>
        </p:spPr>
        <p:txBody>
          <a:bodyPr wrap="square" rtlCol="0">
            <a:spAutoFit/>
          </a:bodyPr>
          <a:lstStyle/>
          <a:p>
            <a:r>
              <a:rPr lang="zh-CN" altLang="en-US" sz="1600" dirty="0">
                <a:ea typeface="宋体" pitchFamily="2" charset="-122"/>
                <a:cs typeface="Times New Roman" pitchFamily="18" charset="0"/>
              </a:rPr>
              <a:t>流程</a:t>
            </a:r>
            <a:r>
              <a:rPr lang="zh-CN" altLang="en-US" sz="1600" dirty="0" smtClean="0">
                <a:ea typeface="宋体" pitchFamily="2" charset="-122"/>
                <a:cs typeface="Times New Roman" pitchFamily="18" charset="0"/>
              </a:rPr>
              <a:t>控制</a:t>
            </a:r>
            <a:endParaRPr lang="zh-CN" altLang="en-US" sz="1600" dirty="0">
              <a:ea typeface="宋体" pitchFamily="2" charset="-122"/>
              <a:cs typeface="Times New Roman" pitchFamily="18" charset="0"/>
            </a:endParaRPr>
          </a:p>
        </p:txBody>
      </p:sp>
      <p:sp>
        <p:nvSpPr>
          <p:cNvPr id="138" name="TextBox 137"/>
          <p:cNvSpPr txBox="1"/>
          <p:nvPr/>
        </p:nvSpPr>
        <p:spPr>
          <a:xfrm>
            <a:off x="5968098" y="2460555"/>
            <a:ext cx="913069" cy="338554"/>
          </a:xfrm>
          <a:prstGeom prst="rect">
            <a:avLst/>
          </a:prstGeom>
          <a:noFill/>
        </p:spPr>
        <p:txBody>
          <a:bodyPr wrap="square" rtlCol="0">
            <a:spAutoFit/>
          </a:bodyPr>
          <a:lstStyle/>
          <a:p>
            <a:r>
              <a:rPr lang="zh-CN" altLang="en-US" sz="1600" dirty="0">
                <a:ea typeface="宋体" pitchFamily="2" charset="-122"/>
                <a:cs typeface="Times New Roman" pitchFamily="18" charset="0"/>
              </a:rPr>
              <a:t>运算符</a:t>
            </a:r>
          </a:p>
        </p:txBody>
      </p:sp>
      <p:sp>
        <p:nvSpPr>
          <p:cNvPr id="139" name="TextBox 138"/>
          <p:cNvSpPr txBox="1"/>
          <p:nvPr/>
        </p:nvSpPr>
        <p:spPr>
          <a:xfrm>
            <a:off x="8049725" y="2442374"/>
            <a:ext cx="698739" cy="338554"/>
          </a:xfrm>
          <a:prstGeom prst="rect">
            <a:avLst/>
          </a:prstGeom>
          <a:noFill/>
        </p:spPr>
        <p:txBody>
          <a:bodyPr wrap="square" rtlCol="0">
            <a:spAutoFit/>
          </a:bodyPr>
          <a:lstStyle/>
          <a:p>
            <a:r>
              <a:rPr lang="zh-CN" altLang="en-US" sz="1600" dirty="0">
                <a:ea typeface="宋体" pitchFamily="2" charset="-122"/>
                <a:cs typeface="Times New Roman" pitchFamily="18" charset="0"/>
              </a:rPr>
              <a:t>数组</a:t>
            </a:r>
          </a:p>
        </p:txBody>
      </p:sp>
      <p:sp>
        <p:nvSpPr>
          <p:cNvPr id="140" name="TextBox 139"/>
          <p:cNvSpPr txBox="1"/>
          <p:nvPr/>
        </p:nvSpPr>
        <p:spPr>
          <a:xfrm>
            <a:off x="5652120" y="3504467"/>
            <a:ext cx="1711778" cy="369332"/>
          </a:xfrm>
          <a:prstGeom prst="rect">
            <a:avLst/>
          </a:prstGeom>
          <a:noFill/>
        </p:spPr>
        <p:txBody>
          <a:bodyPr wrap="square" rtlCol="0">
            <a:spAutoFit/>
          </a:bodyPr>
          <a:lstStyle/>
          <a:p>
            <a:r>
              <a:rPr lang="zh-CN" altLang="en-US" dirty="0" smtClean="0">
                <a:ea typeface="宋体" pitchFamily="2" charset="-122"/>
                <a:cs typeface="Times New Roman" pitchFamily="18" charset="0"/>
              </a:rPr>
              <a:t>面向对象</a:t>
            </a:r>
            <a:r>
              <a:rPr lang="zh-CN" altLang="en-US" dirty="0">
                <a:ea typeface="宋体" pitchFamily="2" charset="-122"/>
                <a:cs typeface="Times New Roman" pitchFamily="18" charset="0"/>
              </a:rPr>
              <a:t>编程</a:t>
            </a:r>
          </a:p>
        </p:txBody>
      </p:sp>
      <p:sp>
        <p:nvSpPr>
          <p:cNvPr id="141" name="TextBox 140"/>
          <p:cNvSpPr txBox="1"/>
          <p:nvPr/>
        </p:nvSpPr>
        <p:spPr>
          <a:xfrm>
            <a:off x="4041415" y="4286197"/>
            <a:ext cx="932483" cy="338554"/>
          </a:xfrm>
          <a:prstGeom prst="rect">
            <a:avLst/>
          </a:prstGeom>
          <a:noFill/>
        </p:spPr>
        <p:txBody>
          <a:bodyPr wrap="square" rtlCol="0">
            <a:spAutoFit/>
          </a:bodyPr>
          <a:lstStyle/>
          <a:p>
            <a:r>
              <a:rPr lang="zh-CN" altLang="en-US" sz="1600" smtClean="0">
                <a:ea typeface="宋体" pitchFamily="2" charset="-122"/>
                <a:cs typeface="Times New Roman" pitchFamily="18" charset="0"/>
              </a:rPr>
              <a:t>类</a:t>
            </a:r>
            <a:r>
              <a:rPr lang="en-US" altLang="zh-CN" sz="1600">
                <a:ea typeface="宋体" pitchFamily="2" charset="-122"/>
                <a:cs typeface="Times New Roman" pitchFamily="18" charset="0"/>
              </a:rPr>
              <a:t>/</a:t>
            </a:r>
            <a:r>
              <a:rPr lang="zh-CN" altLang="en-US" sz="1600" smtClean="0">
                <a:ea typeface="宋体" pitchFamily="2" charset="-122"/>
                <a:cs typeface="Times New Roman" pitchFamily="18" charset="0"/>
              </a:rPr>
              <a:t>对象</a:t>
            </a:r>
            <a:endParaRPr lang="zh-CN" altLang="en-US" sz="1600" dirty="0">
              <a:ea typeface="宋体" pitchFamily="2" charset="-122"/>
              <a:cs typeface="Times New Roman" pitchFamily="18" charset="0"/>
            </a:endParaRPr>
          </a:p>
        </p:txBody>
      </p:sp>
      <p:sp>
        <p:nvSpPr>
          <p:cNvPr id="142" name="TextBox 141"/>
          <p:cNvSpPr txBox="1"/>
          <p:nvPr/>
        </p:nvSpPr>
        <p:spPr>
          <a:xfrm>
            <a:off x="5045353" y="4290674"/>
            <a:ext cx="1043596" cy="338554"/>
          </a:xfrm>
          <a:prstGeom prst="rect">
            <a:avLst/>
          </a:prstGeom>
          <a:noFill/>
        </p:spPr>
        <p:txBody>
          <a:bodyPr wrap="square" rtlCol="0">
            <a:spAutoFit/>
          </a:bodyPr>
          <a:lstStyle/>
          <a:p>
            <a:r>
              <a:rPr lang="zh-CN" altLang="en-US" sz="1600" smtClean="0">
                <a:ea typeface="宋体" pitchFamily="2" charset="-122"/>
                <a:cs typeface="Times New Roman" pitchFamily="18" charset="0"/>
              </a:rPr>
              <a:t>类的结构</a:t>
            </a:r>
            <a:endParaRPr lang="zh-CN" altLang="en-US" sz="1600" dirty="0">
              <a:ea typeface="宋体" pitchFamily="2" charset="-122"/>
              <a:cs typeface="Times New Roman" pitchFamily="18" charset="0"/>
            </a:endParaRPr>
          </a:p>
        </p:txBody>
      </p:sp>
      <p:sp>
        <p:nvSpPr>
          <p:cNvPr id="144" name="TextBox 143"/>
          <p:cNvSpPr txBox="1"/>
          <p:nvPr/>
        </p:nvSpPr>
        <p:spPr>
          <a:xfrm>
            <a:off x="7884368" y="4293096"/>
            <a:ext cx="1008745"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设计模式</a:t>
            </a:r>
            <a:endParaRPr lang="zh-CN" altLang="en-US" sz="1600" dirty="0">
              <a:ea typeface="宋体" pitchFamily="2" charset="-122"/>
              <a:cs typeface="Times New Roman" pitchFamily="18" charset="0"/>
            </a:endParaRPr>
          </a:p>
        </p:txBody>
      </p:sp>
      <p:sp>
        <p:nvSpPr>
          <p:cNvPr id="145" name="TextBox 144"/>
          <p:cNvSpPr txBox="1"/>
          <p:nvPr/>
        </p:nvSpPr>
        <p:spPr>
          <a:xfrm>
            <a:off x="7155329" y="4272191"/>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接口</a:t>
            </a:r>
          </a:p>
        </p:txBody>
      </p:sp>
      <p:sp>
        <p:nvSpPr>
          <p:cNvPr id="146" name="TextBox 145"/>
          <p:cNvSpPr txBox="1"/>
          <p:nvPr/>
        </p:nvSpPr>
        <p:spPr>
          <a:xfrm>
            <a:off x="6324788" y="4212377"/>
            <a:ext cx="653395" cy="584775"/>
          </a:xfrm>
          <a:prstGeom prst="rect">
            <a:avLst/>
          </a:prstGeom>
          <a:noFill/>
        </p:spPr>
        <p:txBody>
          <a:bodyPr wrap="square" rtlCol="0">
            <a:spAutoFit/>
          </a:bodyPr>
          <a:lstStyle/>
          <a:p>
            <a:r>
              <a:rPr lang="zh-CN" altLang="en-US" sz="1600" dirty="0">
                <a:ea typeface="宋体" pitchFamily="2" charset="-122"/>
                <a:cs typeface="Times New Roman" pitchFamily="18" charset="0"/>
              </a:rPr>
              <a:t>三</a:t>
            </a:r>
            <a:r>
              <a:rPr lang="zh-CN" altLang="en-US" sz="1600" dirty="0" smtClean="0">
                <a:ea typeface="宋体" pitchFamily="2" charset="-122"/>
                <a:cs typeface="Times New Roman" pitchFamily="18" charset="0"/>
              </a:rPr>
              <a:t>大特性</a:t>
            </a:r>
            <a:endParaRPr lang="zh-CN" altLang="en-US" sz="1600" dirty="0">
              <a:ea typeface="宋体" pitchFamily="2" charset="-122"/>
              <a:cs typeface="Times New Roman" pitchFamily="18" charset="0"/>
            </a:endParaRPr>
          </a:p>
        </p:txBody>
      </p:sp>
      <p:sp>
        <p:nvSpPr>
          <p:cNvPr id="147" name="TextBox 146"/>
          <p:cNvSpPr txBox="1"/>
          <p:nvPr/>
        </p:nvSpPr>
        <p:spPr>
          <a:xfrm>
            <a:off x="5267263" y="4908793"/>
            <a:ext cx="1413706"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应用程序开发</a:t>
            </a:r>
            <a:endParaRPr lang="zh-CN" altLang="en-US" sz="1600" dirty="0">
              <a:ea typeface="宋体" pitchFamily="2" charset="-122"/>
              <a:cs typeface="Times New Roman" pitchFamily="18" charset="0"/>
            </a:endParaRPr>
          </a:p>
        </p:txBody>
      </p:sp>
      <p:sp>
        <p:nvSpPr>
          <p:cNvPr id="148" name="TextBox 147"/>
          <p:cNvSpPr txBox="1"/>
          <p:nvPr/>
        </p:nvSpPr>
        <p:spPr>
          <a:xfrm>
            <a:off x="2464439" y="5926560"/>
            <a:ext cx="812219"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JDBC</a:t>
            </a:r>
            <a:endParaRPr lang="zh-CN" altLang="en-US" sz="1600" dirty="0">
              <a:ea typeface="宋体" pitchFamily="2" charset="-122"/>
              <a:cs typeface="Times New Roman" pitchFamily="18" charset="0"/>
            </a:endParaRPr>
          </a:p>
        </p:txBody>
      </p:sp>
      <p:sp>
        <p:nvSpPr>
          <p:cNvPr id="149" name="TextBox 148"/>
          <p:cNvSpPr txBox="1"/>
          <p:nvPr/>
        </p:nvSpPr>
        <p:spPr>
          <a:xfrm>
            <a:off x="3322977" y="5924019"/>
            <a:ext cx="61766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集合</a:t>
            </a:r>
            <a:endParaRPr lang="zh-CN" altLang="en-US" sz="1600" dirty="0">
              <a:ea typeface="宋体" pitchFamily="2" charset="-122"/>
              <a:cs typeface="Times New Roman" pitchFamily="18" charset="0"/>
            </a:endParaRPr>
          </a:p>
        </p:txBody>
      </p:sp>
      <p:sp>
        <p:nvSpPr>
          <p:cNvPr id="150" name="TextBox 149"/>
          <p:cNvSpPr txBox="1"/>
          <p:nvPr/>
        </p:nvSpPr>
        <p:spPr>
          <a:xfrm>
            <a:off x="4115065" y="5901292"/>
            <a:ext cx="956506" cy="338554"/>
          </a:xfrm>
          <a:prstGeom prst="rect">
            <a:avLst/>
          </a:prstGeom>
          <a:noFill/>
        </p:spPr>
        <p:txBody>
          <a:bodyPr wrap="square" rtlCol="0">
            <a:spAutoFit/>
          </a:bodyPr>
          <a:lstStyle/>
          <a:p>
            <a:r>
              <a:rPr lang="en-US" altLang="zh-CN" sz="1600" smtClean="0">
                <a:ea typeface="宋体" pitchFamily="2" charset="-122"/>
                <a:cs typeface="Times New Roman" pitchFamily="18" charset="0"/>
              </a:rPr>
              <a:t>IO/NIO</a:t>
            </a:r>
            <a:endParaRPr lang="zh-CN" altLang="en-US" sz="1600" dirty="0">
              <a:ea typeface="宋体" pitchFamily="2" charset="-122"/>
              <a:cs typeface="Times New Roman" pitchFamily="18" charset="0"/>
            </a:endParaRPr>
          </a:p>
        </p:txBody>
      </p:sp>
      <p:sp>
        <p:nvSpPr>
          <p:cNvPr id="152" name="TextBox 151"/>
          <p:cNvSpPr txBox="1"/>
          <p:nvPr/>
        </p:nvSpPr>
        <p:spPr>
          <a:xfrm>
            <a:off x="5081579" y="5949280"/>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类库</a:t>
            </a:r>
          </a:p>
        </p:txBody>
      </p:sp>
      <p:sp>
        <p:nvSpPr>
          <p:cNvPr id="153" name="TextBox 152"/>
          <p:cNvSpPr txBox="1"/>
          <p:nvPr/>
        </p:nvSpPr>
        <p:spPr>
          <a:xfrm>
            <a:off x="5771249" y="5949280"/>
            <a:ext cx="810226" cy="338554"/>
          </a:xfrm>
          <a:prstGeom prst="rect">
            <a:avLst/>
          </a:prstGeom>
          <a:noFill/>
        </p:spPr>
        <p:txBody>
          <a:bodyPr wrap="square" rtlCol="0">
            <a:spAutoFit/>
          </a:bodyPr>
          <a:lstStyle/>
          <a:p>
            <a:r>
              <a:rPr lang="zh-CN" altLang="en-US" sz="1600" dirty="0">
                <a:ea typeface="宋体" pitchFamily="2" charset="-122"/>
                <a:cs typeface="Times New Roman" pitchFamily="18" charset="0"/>
              </a:rPr>
              <a:t>多线程</a:t>
            </a:r>
          </a:p>
        </p:txBody>
      </p:sp>
      <p:sp>
        <p:nvSpPr>
          <p:cNvPr id="154" name="TextBox 153"/>
          <p:cNvSpPr txBox="1"/>
          <p:nvPr/>
        </p:nvSpPr>
        <p:spPr>
          <a:xfrm>
            <a:off x="6707353" y="5949280"/>
            <a:ext cx="740879" cy="584775"/>
          </a:xfrm>
          <a:prstGeom prst="rect">
            <a:avLst/>
          </a:prstGeom>
          <a:noFill/>
        </p:spPr>
        <p:txBody>
          <a:bodyPr wrap="square" rtlCol="0">
            <a:spAutoFit/>
          </a:bodyPr>
          <a:lstStyle/>
          <a:p>
            <a:r>
              <a:rPr lang="zh-CN" altLang="en-US" sz="1600" smtClean="0">
                <a:ea typeface="宋体" pitchFamily="2" charset="-122"/>
                <a:cs typeface="Times New Roman" pitchFamily="18" charset="0"/>
              </a:rPr>
              <a:t>异常处理</a:t>
            </a:r>
            <a:endParaRPr lang="zh-CN" altLang="en-US" sz="1600" dirty="0">
              <a:ea typeface="宋体" pitchFamily="2" charset="-122"/>
              <a:cs typeface="Times New Roman" pitchFamily="18" charset="0"/>
            </a:endParaRPr>
          </a:p>
        </p:txBody>
      </p:sp>
      <p:sp>
        <p:nvSpPr>
          <p:cNvPr id="155" name="TextBox 154"/>
          <p:cNvSpPr txBox="1"/>
          <p:nvPr/>
        </p:nvSpPr>
        <p:spPr>
          <a:xfrm>
            <a:off x="7462133" y="5918181"/>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反射</a:t>
            </a:r>
          </a:p>
        </p:txBody>
      </p:sp>
      <p:sp>
        <p:nvSpPr>
          <p:cNvPr id="156" name="TextBox 155"/>
          <p:cNvSpPr txBox="1"/>
          <p:nvPr/>
        </p:nvSpPr>
        <p:spPr>
          <a:xfrm>
            <a:off x="8177923" y="5924019"/>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网络</a:t>
            </a:r>
          </a:p>
        </p:txBody>
      </p:sp>
      <p:sp>
        <p:nvSpPr>
          <p:cNvPr id="157" name="TextBox 156"/>
          <p:cNvSpPr txBox="1"/>
          <p:nvPr/>
        </p:nvSpPr>
        <p:spPr>
          <a:xfrm>
            <a:off x="154625" y="5949280"/>
            <a:ext cx="1395437"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Oracle/MySQL</a:t>
            </a:r>
            <a:endParaRPr lang="zh-CN" altLang="en-US" sz="1600" dirty="0">
              <a:ea typeface="宋体" pitchFamily="2" charset="-122"/>
              <a:cs typeface="Times New Roman" pitchFamily="18" charset="0"/>
            </a:endParaRPr>
          </a:p>
        </p:txBody>
      </p:sp>
      <p:sp>
        <p:nvSpPr>
          <p:cNvPr id="159" name="TextBox 158"/>
          <p:cNvSpPr txBox="1"/>
          <p:nvPr/>
        </p:nvSpPr>
        <p:spPr>
          <a:xfrm>
            <a:off x="2123729" y="4221088"/>
            <a:ext cx="864095" cy="584775"/>
          </a:xfrm>
          <a:prstGeom prst="rect">
            <a:avLst/>
          </a:prstGeom>
          <a:noFill/>
        </p:spPr>
        <p:txBody>
          <a:bodyPr wrap="square" rtlCol="0">
            <a:spAutoFit/>
          </a:bodyPr>
          <a:lstStyle/>
          <a:p>
            <a:r>
              <a:rPr lang="en-US" altLang="zh-CN" sz="1600" smtClean="0">
                <a:ea typeface="宋体" pitchFamily="2" charset="-122"/>
                <a:cs typeface="Times New Roman" pitchFamily="18" charset="0"/>
              </a:rPr>
              <a:t>Java</a:t>
            </a:r>
            <a:r>
              <a:rPr lang="zh-CN" altLang="en-US" sz="1600" smtClean="0">
                <a:ea typeface="宋体" pitchFamily="2" charset="-122"/>
                <a:cs typeface="Times New Roman" pitchFamily="18" charset="0"/>
              </a:rPr>
              <a:t>新</a:t>
            </a:r>
            <a:r>
              <a:rPr lang="zh-CN" altLang="en-US" sz="1600" dirty="0" smtClean="0">
                <a:ea typeface="宋体" pitchFamily="2" charset="-122"/>
                <a:cs typeface="Times New Roman" pitchFamily="18" charset="0"/>
              </a:rPr>
              <a:t>特性</a:t>
            </a:r>
            <a:endParaRPr lang="zh-CN" altLang="en-US" sz="1600" dirty="0">
              <a:ea typeface="宋体" pitchFamily="2" charset="-122"/>
              <a:cs typeface="Times New Roman" pitchFamily="18" charset="0"/>
            </a:endParaRPr>
          </a:p>
        </p:txBody>
      </p:sp>
      <p:cxnSp>
        <p:nvCxnSpPr>
          <p:cNvPr id="165" name="直接箭头连接符 164"/>
          <p:cNvCxnSpPr>
            <a:stCxn id="101" idx="3"/>
            <a:endCxn id="102" idx="1"/>
          </p:cNvCxnSpPr>
          <p:nvPr/>
        </p:nvCxnSpPr>
        <p:spPr>
          <a:xfrm>
            <a:off x="1623962" y="1124744"/>
            <a:ext cx="432048" cy="1183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34" idx="3"/>
            <a:endCxn id="103" idx="1"/>
          </p:cNvCxnSpPr>
          <p:nvPr/>
        </p:nvCxnSpPr>
        <p:spPr>
          <a:xfrm flipV="1">
            <a:off x="3563888" y="1124744"/>
            <a:ext cx="2020514" cy="1747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p:nvPr/>
        </p:nvCxnSpPr>
        <p:spPr>
          <a:xfrm>
            <a:off x="6278876" y="1368407"/>
            <a:ext cx="0" cy="1052481"/>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8" name="肘形连接符 167"/>
          <p:cNvCxnSpPr>
            <a:endCxn id="104" idx="0"/>
          </p:cNvCxnSpPr>
          <p:nvPr/>
        </p:nvCxnSpPr>
        <p:spPr>
          <a:xfrm rot="10800000" flipV="1">
            <a:off x="5383960" y="1882928"/>
            <a:ext cx="1456572" cy="537959"/>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0" name="肘形连接符 169"/>
          <p:cNvCxnSpPr>
            <a:endCxn id="107" idx="0"/>
          </p:cNvCxnSpPr>
          <p:nvPr/>
        </p:nvCxnSpPr>
        <p:spPr>
          <a:xfrm>
            <a:off x="6529953" y="1882929"/>
            <a:ext cx="1851004" cy="537959"/>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1" name="肘形连接符 170"/>
          <p:cNvCxnSpPr/>
          <p:nvPr/>
        </p:nvCxnSpPr>
        <p:spPr>
          <a:xfrm rot="16200000" flipH="1">
            <a:off x="2578947" y="2437978"/>
            <a:ext cx="3957616" cy="1366106"/>
          </a:xfrm>
          <a:prstGeom prst="bentConnector3">
            <a:avLst>
              <a:gd name="adj1" fmla="val 99658"/>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3876037" y="3629784"/>
            <a:ext cx="167783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肘形连接符 173"/>
          <p:cNvCxnSpPr>
            <a:stCxn id="108" idx="2"/>
            <a:endCxn id="109" idx="0"/>
          </p:cNvCxnSpPr>
          <p:nvPr/>
        </p:nvCxnSpPr>
        <p:spPr>
          <a:xfrm rot="16200000" flipH="1">
            <a:off x="7223840" y="3086158"/>
            <a:ext cx="382879" cy="1932657"/>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肘形连接符 174"/>
          <p:cNvCxnSpPr>
            <a:stCxn id="108" idx="2"/>
            <a:endCxn id="113" idx="0"/>
          </p:cNvCxnSpPr>
          <p:nvPr/>
        </p:nvCxnSpPr>
        <p:spPr>
          <a:xfrm rot="5400000">
            <a:off x="5815401" y="3612798"/>
            <a:ext cx="385301" cy="88180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肘形连接符 175"/>
          <p:cNvCxnSpPr>
            <a:stCxn id="108" idx="2"/>
            <a:endCxn id="110" idx="0"/>
          </p:cNvCxnSpPr>
          <p:nvPr/>
        </p:nvCxnSpPr>
        <p:spPr>
          <a:xfrm rot="5400000">
            <a:off x="5280711" y="3054346"/>
            <a:ext cx="361539" cy="1974943"/>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肘形连接符 176"/>
          <p:cNvCxnSpPr>
            <a:stCxn id="108" idx="2"/>
            <a:endCxn id="111" idx="0"/>
          </p:cNvCxnSpPr>
          <p:nvPr/>
        </p:nvCxnSpPr>
        <p:spPr>
          <a:xfrm rot="16200000" flipH="1">
            <a:off x="6761478" y="3548521"/>
            <a:ext cx="367917" cy="99297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肘形连接符 177"/>
          <p:cNvCxnSpPr>
            <a:stCxn id="108" idx="2"/>
            <a:endCxn id="112" idx="0"/>
          </p:cNvCxnSpPr>
          <p:nvPr/>
        </p:nvCxnSpPr>
        <p:spPr>
          <a:xfrm rot="16200000" flipH="1">
            <a:off x="6358503" y="3951495"/>
            <a:ext cx="345515" cy="16461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9" name="肘形连接符 178"/>
          <p:cNvCxnSpPr>
            <a:stCxn id="115" idx="2"/>
            <a:endCxn id="124" idx="0"/>
          </p:cNvCxnSpPr>
          <p:nvPr/>
        </p:nvCxnSpPr>
        <p:spPr>
          <a:xfrm rot="5400000">
            <a:off x="4082776" y="3999159"/>
            <a:ext cx="583178" cy="317304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0" name="肘形连接符 179"/>
          <p:cNvCxnSpPr>
            <a:stCxn id="115" idx="2"/>
            <a:endCxn id="123" idx="0"/>
          </p:cNvCxnSpPr>
          <p:nvPr/>
        </p:nvCxnSpPr>
        <p:spPr>
          <a:xfrm rot="5400000">
            <a:off x="4501494" y="4417877"/>
            <a:ext cx="583178" cy="233561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1" name="肘形连接符 180"/>
          <p:cNvCxnSpPr>
            <a:stCxn id="115" idx="2"/>
            <a:endCxn id="122" idx="0"/>
          </p:cNvCxnSpPr>
          <p:nvPr/>
        </p:nvCxnSpPr>
        <p:spPr>
          <a:xfrm rot="5400000">
            <a:off x="4945105" y="4847432"/>
            <a:ext cx="569123" cy="1462446"/>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3" name="肘形连接符 182"/>
          <p:cNvCxnSpPr>
            <a:stCxn id="115" idx="2"/>
            <a:endCxn id="120" idx="0"/>
          </p:cNvCxnSpPr>
          <p:nvPr/>
        </p:nvCxnSpPr>
        <p:spPr>
          <a:xfrm rot="5400000">
            <a:off x="5376141" y="5292524"/>
            <a:ext cx="583178" cy="58631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4" name="肘形连接符 183"/>
          <p:cNvCxnSpPr>
            <a:stCxn id="115" idx="2"/>
            <a:endCxn id="119" idx="0"/>
          </p:cNvCxnSpPr>
          <p:nvPr/>
        </p:nvCxnSpPr>
        <p:spPr>
          <a:xfrm rot="16200000" flipH="1">
            <a:off x="5777116" y="5477867"/>
            <a:ext cx="583178" cy="21563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肘形连接符 184"/>
          <p:cNvCxnSpPr>
            <a:stCxn id="115" idx="2"/>
            <a:endCxn id="118" idx="0"/>
          </p:cNvCxnSpPr>
          <p:nvPr/>
        </p:nvCxnSpPr>
        <p:spPr>
          <a:xfrm rot="16200000" flipH="1">
            <a:off x="6199173" y="5055810"/>
            <a:ext cx="583177" cy="105974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6" name="肘形连接符 185"/>
          <p:cNvCxnSpPr>
            <a:stCxn id="115" idx="2"/>
            <a:endCxn id="155" idx="0"/>
          </p:cNvCxnSpPr>
          <p:nvPr/>
        </p:nvCxnSpPr>
        <p:spPr>
          <a:xfrm rot="16200000" flipH="1">
            <a:off x="6553883" y="4701099"/>
            <a:ext cx="624087" cy="1810075"/>
          </a:xfrm>
          <a:prstGeom prst="bentConnector3">
            <a:avLst>
              <a:gd name="adj1" fmla="val 45626"/>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7" name="肘形连接符 186"/>
          <p:cNvCxnSpPr>
            <a:stCxn id="115" idx="2"/>
            <a:endCxn id="116" idx="0"/>
          </p:cNvCxnSpPr>
          <p:nvPr/>
        </p:nvCxnSpPr>
        <p:spPr>
          <a:xfrm rot="16200000" flipH="1">
            <a:off x="6937390" y="4317592"/>
            <a:ext cx="583178" cy="253618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H="1">
            <a:off x="1580756" y="6068035"/>
            <a:ext cx="883684"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2870549" y="4564216"/>
            <a:ext cx="100548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105" idx="0"/>
          </p:cNvCxnSpPr>
          <p:nvPr/>
        </p:nvCxnSpPr>
        <p:spPr>
          <a:xfrm>
            <a:off x="7416316" y="1894647"/>
            <a:ext cx="0" cy="52624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123728" y="2268907"/>
            <a:ext cx="1192390"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Eclipse</a:t>
            </a:r>
            <a:r>
              <a:rPr lang="zh-CN" altLang="en-US" sz="1600" dirty="0" smtClean="0">
                <a:ea typeface="宋体" pitchFamily="2" charset="-122"/>
                <a:cs typeface="Times New Roman" pitchFamily="18" charset="0"/>
              </a:rPr>
              <a:t>使用</a:t>
            </a:r>
            <a:endParaRPr lang="zh-CN" altLang="en-US" sz="1600" dirty="0">
              <a:ea typeface="宋体" pitchFamily="2" charset="-122"/>
              <a:cs typeface="Times New Roman" pitchFamily="18" charset="0"/>
            </a:endParaRPr>
          </a:p>
        </p:txBody>
      </p:sp>
      <p:cxnSp>
        <p:nvCxnSpPr>
          <p:cNvPr id="98" name="直接箭头连接符 97"/>
          <p:cNvCxnSpPr>
            <a:endCxn id="169" idx="3"/>
          </p:cNvCxnSpPr>
          <p:nvPr/>
        </p:nvCxnSpPr>
        <p:spPr>
          <a:xfrm flipH="1">
            <a:off x="3316118" y="2420888"/>
            <a:ext cx="558584"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2" name="圆角矩形 181"/>
          <p:cNvSpPr/>
          <p:nvPr/>
        </p:nvSpPr>
        <p:spPr>
          <a:xfrm>
            <a:off x="683568" y="1421514"/>
            <a:ext cx="646804" cy="35856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6" name="圆角矩形 195"/>
          <p:cNvSpPr/>
          <p:nvPr/>
        </p:nvSpPr>
        <p:spPr>
          <a:xfrm>
            <a:off x="665483" y="2924944"/>
            <a:ext cx="646804" cy="38178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7" name="圆角矩形 196"/>
          <p:cNvSpPr/>
          <p:nvPr/>
        </p:nvSpPr>
        <p:spPr>
          <a:xfrm>
            <a:off x="305068" y="2420126"/>
            <a:ext cx="1134583" cy="37898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8" name="圆角矩形 197"/>
          <p:cNvSpPr/>
          <p:nvPr/>
        </p:nvSpPr>
        <p:spPr>
          <a:xfrm>
            <a:off x="269066" y="3429000"/>
            <a:ext cx="1061306" cy="40980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9" name="圆角矩形 198"/>
          <p:cNvSpPr/>
          <p:nvPr/>
        </p:nvSpPr>
        <p:spPr>
          <a:xfrm>
            <a:off x="333608" y="4009421"/>
            <a:ext cx="1009380" cy="53248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00" name="TextBox 199"/>
          <p:cNvSpPr txBox="1"/>
          <p:nvPr/>
        </p:nvSpPr>
        <p:spPr>
          <a:xfrm>
            <a:off x="683568" y="1441528"/>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泛型</a:t>
            </a:r>
          </a:p>
        </p:txBody>
      </p:sp>
      <p:sp>
        <p:nvSpPr>
          <p:cNvPr id="201" name="TextBox 200"/>
          <p:cNvSpPr txBox="1"/>
          <p:nvPr/>
        </p:nvSpPr>
        <p:spPr>
          <a:xfrm>
            <a:off x="683568" y="2946430"/>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枚举</a:t>
            </a:r>
          </a:p>
        </p:txBody>
      </p:sp>
      <p:sp>
        <p:nvSpPr>
          <p:cNvPr id="202" name="TextBox 201"/>
          <p:cNvSpPr txBox="1"/>
          <p:nvPr/>
        </p:nvSpPr>
        <p:spPr>
          <a:xfrm>
            <a:off x="323528" y="2442374"/>
            <a:ext cx="1098578"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装箱</a:t>
            </a:r>
            <a:r>
              <a:rPr lang="en-US" altLang="zh-CN" sz="1600" dirty="0" smtClean="0">
                <a:ea typeface="宋体" pitchFamily="2" charset="-122"/>
                <a:cs typeface="Times New Roman" pitchFamily="18" charset="0"/>
              </a:rPr>
              <a:t>/</a:t>
            </a:r>
            <a:r>
              <a:rPr lang="zh-CN" altLang="en-US" sz="1600" dirty="0" smtClean="0">
                <a:ea typeface="宋体" pitchFamily="2" charset="-122"/>
                <a:cs typeface="Times New Roman" pitchFamily="18" charset="0"/>
              </a:rPr>
              <a:t>拆箱</a:t>
            </a:r>
            <a:endParaRPr lang="zh-CN" altLang="en-US" sz="1600" dirty="0">
              <a:ea typeface="宋体" pitchFamily="2" charset="-122"/>
              <a:cs typeface="Times New Roman" pitchFamily="18" charset="0"/>
            </a:endParaRPr>
          </a:p>
        </p:txBody>
      </p:sp>
      <p:sp>
        <p:nvSpPr>
          <p:cNvPr id="203" name="TextBox 202"/>
          <p:cNvSpPr txBox="1"/>
          <p:nvPr/>
        </p:nvSpPr>
        <p:spPr>
          <a:xfrm>
            <a:off x="323528" y="3501008"/>
            <a:ext cx="100811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可变参数</a:t>
            </a:r>
            <a:endParaRPr lang="zh-CN" altLang="en-US" sz="1600" dirty="0">
              <a:ea typeface="宋体" pitchFamily="2" charset="-122"/>
              <a:cs typeface="Times New Roman" pitchFamily="18" charset="0"/>
            </a:endParaRPr>
          </a:p>
        </p:txBody>
      </p:sp>
      <p:sp>
        <p:nvSpPr>
          <p:cNvPr id="204" name="TextBox 203"/>
          <p:cNvSpPr txBox="1"/>
          <p:nvPr/>
        </p:nvSpPr>
        <p:spPr>
          <a:xfrm>
            <a:off x="431538" y="3996353"/>
            <a:ext cx="972110" cy="584775"/>
          </a:xfrm>
          <a:prstGeom prst="rect">
            <a:avLst/>
          </a:prstGeom>
          <a:noFill/>
        </p:spPr>
        <p:txBody>
          <a:bodyPr wrap="square" rtlCol="0">
            <a:spAutoFit/>
          </a:bodyPr>
          <a:lstStyle/>
          <a:p>
            <a:r>
              <a:rPr lang="en-US" altLang="zh-CN" sz="1600" smtClean="0">
                <a:ea typeface="宋体" pitchFamily="2" charset="-122"/>
                <a:cs typeface="Times New Roman" pitchFamily="18" charset="0"/>
              </a:rPr>
              <a:t>Lambda</a:t>
            </a:r>
          </a:p>
          <a:p>
            <a:r>
              <a:rPr lang="zh-CN" altLang="en-US" sz="1600" smtClean="0">
                <a:ea typeface="宋体" pitchFamily="2" charset="-122"/>
                <a:cs typeface="Times New Roman" pitchFamily="18" charset="0"/>
              </a:rPr>
              <a:t>表达式</a:t>
            </a:r>
            <a:endParaRPr lang="zh-CN" altLang="en-US" sz="1600" dirty="0">
              <a:ea typeface="宋体" pitchFamily="2" charset="-122"/>
              <a:cs typeface="Times New Roman" pitchFamily="18" charset="0"/>
            </a:endParaRPr>
          </a:p>
        </p:txBody>
      </p:sp>
      <p:cxnSp>
        <p:nvCxnSpPr>
          <p:cNvPr id="205" name="肘形连接符 204"/>
          <p:cNvCxnSpPr>
            <a:stCxn id="159" idx="1"/>
            <a:endCxn id="200" idx="3"/>
          </p:cNvCxnSpPr>
          <p:nvPr/>
        </p:nvCxnSpPr>
        <p:spPr>
          <a:xfrm rot="10800000">
            <a:off x="1340499" y="1610806"/>
            <a:ext cx="783230" cy="2902671"/>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7" name="肘形连接符 206"/>
          <p:cNvCxnSpPr>
            <a:stCxn id="159" idx="1"/>
            <a:endCxn id="201" idx="3"/>
          </p:cNvCxnSpPr>
          <p:nvPr/>
        </p:nvCxnSpPr>
        <p:spPr>
          <a:xfrm rot="10800000">
            <a:off x="1340499" y="3115708"/>
            <a:ext cx="783230" cy="1397769"/>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9" name="肘形连接符 208"/>
          <p:cNvCxnSpPr>
            <a:stCxn id="151" idx="1"/>
            <a:endCxn id="202" idx="3"/>
          </p:cNvCxnSpPr>
          <p:nvPr/>
        </p:nvCxnSpPr>
        <p:spPr>
          <a:xfrm rot="10800000">
            <a:off x="1422106" y="2611652"/>
            <a:ext cx="676018" cy="1894203"/>
          </a:xfrm>
          <a:prstGeom prst="bentConnector3">
            <a:avLst>
              <a:gd name="adj1" fmla="val 54038"/>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1" name="肘形连接符 210"/>
          <p:cNvCxnSpPr>
            <a:stCxn id="159" idx="1"/>
            <a:endCxn id="198" idx="3"/>
          </p:cNvCxnSpPr>
          <p:nvPr/>
        </p:nvCxnSpPr>
        <p:spPr>
          <a:xfrm rot="10800000">
            <a:off x="1330373" y="3633902"/>
            <a:ext cx="793357" cy="879574"/>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3" name="肘形连接符 212"/>
          <p:cNvCxnSpPr>
            <a:stCxn id="151" idx="1"/>
            <a:endCxn id="204" idx="3"/>
          </p:cNvCxnSpPr>
          <p:nvPr/>
        </p:nvCxnSpPr>
        <p:spPr>
          <a:xfrm rot="10800000">
            <a:off x="1403648" y="4288742"/>
            <a:ext cx="694476" cy="217113"/>
          </a:xfrm>
          <a:prstGeom prst="bentConnector3">
            <a:avLst>
              <a:gd name="adj1" fmla="val 53930"/>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7" name="圆角矩形 96"/>
          <p:cNvSpPr/>
          <p:nvPr/>
        </p:nvSpPr>
        <p:spPr>
          <a:xfrm>
            <a:off x="2098124" y="2831450"/>
            <a:ext cx="1190599"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cxnSp>
        <p:nvCxnSpPr>
          <p:cNvPr id="99" name="直接箭头连接符 98"/>
          <p:cNvCxnSpPr/>
          <p:nvPr/>
        </p:nvCxnSpPr>
        <p:spPr>
          <a:xfrm flipH="1">
            <a:off x="3316118" y="3030178"/>
            <a:ext cx="558584"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155474" y="2878197"/>
            <a:ext cx="1192390" cy="338554"/>
          </a:xfrm>
          <a:prstGeom prst="rect">
            <a:avLst/>
          </a:prstGeom>
          <a:noFill/>
        </p:spPr>
        <p:txBody>
          <a:bodyPr wrap="square" rtlCol="0">
            <a:spAutoFit/>
          </a:bodyPr>
          <a:lstStyle/>
          <a:p>
            <a:r>
              <a:rPr lang="en-US" altLang="zh-CN" sz="1600" smtClean="0">
                <a:ea typeface="宋体" pitchFamily="2" charset="-122"/>
                <a:cs typeface="Times New Roman" pitchFamily="18" charset="0"/>
              </a:rPr>
              <a:t>IDEA </a:t>
            </a:r>
            <a:r>
              <a:rPr lang="zh-CN" altLang="en-US" sz="1600" smtClean="0">
                <a:ea typeface="宋体" pitchFamily="2" charset="-122"/>
                <a:cs typeface="Times New Roman" pitchFamily="18" charset="0"/>
              </a:rPr>
              <a:t>使用</a:t>
            </a:r>
            <a:endParaRPr lang="zh-CN" altLang="en-US" sz="1600" dirty="0">
              <a:ea typeface="宋体" pitchFamily="2" charset="-122"/>
              <a:cs typeface="Times New Roman" pitchFamily="18" charset="0"/>
            </a:endParaRPr>
          </a:p>
        </p:txBody>
      </p:sp>
      <p:sp>
        <p:nvSpPr>
          <p:cNvPr id="121" name="圆角矩形 120"/>
          <p:cNvSpPr/>
          <p:nvPr/>
        </p:nvSpPr>
        <p:spPr>
          <a:xfrm>
            <a:off x="8397654" y="3219269"/>
            <a:ext cx="566834" cy="61035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7" name="TextBox 126"/>
          <p:cNvSpPr txBox="1"/>
          <p:nvPr/>
        </p:nvSpPr>
        <p:spPr>
          <a:xfrm>
            <a:off x="8409765" y="3212976"/>
            <a:ext cx="698739" cy="584775"/>
          </a:xfrm>
          <a:prstGeom prst="rect">
            <a:avLst/>
          </a:prstGeom>
          <a:noFill/>
        </p:spPr>
        <p:txBody>
          <a:bodyPr wrap="square" rtlCol="0">
            <a:spAutoFit/>
          </a:bodyPr>
          <a:lstStyle/>
          <a:p>
            <a:r>
              <a:rPr lang="zh-CN" altLang="en-US" sz="1600" smtClean="0">
                <a:ea typeface="宋体" pitchFamily="2" charset="-122"/>
                <a:cs typeface="Times New Roman" pitchFamily="18" charset="0"/>
              </a:rPr>
              <a:t>数据结构</a:t>
            </a:r>
            <a:endParaRPr lang="zh-CN" altLang="en-US" sz="1600" dirty="0">
              <a:ea typeface="宋体" pitchFamily="2" charset="-122"/>
              <a:cs typeface="Times New Roman" pitchFamily="18" charset="0"/>
            </a:endParaRPr>
          </a:p>
        </p:txBody>
      </p:sp>
      <p:sp>
        <p:nvSpPr>
          <p:cNvPr id="128" name="圆角矩形 127"/>
          <p:cNvSpPr/>
          <p:nvPr/>
        </p:nvSpPr>
        <p:spPr>
          <a:xfrm>
            <a:off x="7605566" y="3228445"/>
            <a:ext cx="566834" cy="61035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9" name="TextBox 128"/>
          <p:cNvSpPr txBox="1"/>
          <p:nvPr/>
        </p:nvSpPr>
        <p:spPr>
          <a:xfrm>
            <a:off x="7617677" y="3228445"/>
            <a:ext cx="698739" cy="584775"/>
          </a:xfrm>
          <a:prstGeom prst="rect">
            <a:avLst/>
          </a:prstGeom>
          <a:noFill/>
        </p:spPr>
        <p:txBody>
          <a:bodyPr wrap="square" rtlCol="0">
            <a:spAutoFit/>
          </a:bodyPr>
          <a:lstStyle/>
          <a:p>
            <a:r>
              <a:rPr lang="zh-CN" altLang="en-US" sz="1600" smtClean="0">
                <a:ea typeface="宋体" pitchFamily="2" charset="-122"/>
                <a:cs typeface="Times New Roman" pitchFamily="18" charset="0"/>
              </a:rPr>
              <a:t>排序算法</a:t>
            </a:r>
            <a:endParaRPr lang="zh-CN" altLang="en-US" sz="1600" dirty="0">
              <a:ea typeface="宋体" pitchFamily="2" charset="-122"/>
              <a:cs typeface="Times New Roman" pitchFamily="18" charset="0"/>
            </a:endParaRPr>
          </a:p>
        </p:txBody>
      </p:sp>
      <p:cxnSp>
        <p:nvCxnSpPr>
          <p:cNvPr id="18" name="肘形连接符 17"/>
          <p:cNvCxnSpPr>
            <a:stCxn id="107" idx="2"/>
            <a:endCxn id="121" idx="0"/>
          </p:cNvCxnSpPr>
          <p:nvPr/>
        </p:nvCxnSpPr>
        <p:spPr>
          <a:xfrm rot="16200000" flipH="1">
            <a:off x="8347848" y="2886045"/>
            <a:ext cx="366333" cy="30011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4" name="圆角矩形 113"/>
          <p:cNvSpPr/>
          <p:nvPr/>
        </p:nvSpPr>
        <p:spPr>
          <a:xfrm>
            <a:off x="4097976" y="2425090"/>
            <a:ext cx="690048"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30" name="TextBox 129"/>
          <p:cNvSpPr txBox="1"/>
          <p:nvPr/>
        </p:nvSpPr>
        <p:spPr>
          <a:xfrm>
            <a:off x="4041415" y="2484657"/>
            <a:ext cx="818617" cy="338554"/>
          </a:xfrm>
          <a:prstGeom prst="rect">
            <a:avLst/>
          </a:prstGeom>
          <a:noFill/>
        </p:spPr>
        <p:txBody>
          <a:bodyPr wrap="square" rtlCol="0">
            <a:spAutoFit/>
          </a:bodyPr>
          <a:lstStyle/>
          <a:p>
            <a:r>
              <a:rPr lang="zh-CN" altLang="en-US" sz="1600" smtClean="0">
                <a:ea typeface="宋体" pitchFamily="2" charset="-122"/>
                <a:cs typeface="Times New Roman" pitchFamily="18" charset="0"/>
              </a:rPr>
              <a:t>关键字</a:t>
            </a:r>
            <a:endParaRPr lang="zh-CN" altLang="en-US" sz="1600" dirty="0">
              <a:ea typeface="宋体" pitchFamily="2" charset="-122"/>
              <a:cs typeface="Times New Roman" pitchFamily="18" charset="0"/>
            </a:endParaRPr>
          </a:p>
        </p:txBody>
      </p:sp>
      <p:cxnSp>
        <p:nvCxnSpPr>
          <p:cNvPr id="11" name="肘形连接符 10"/>
          <p:cNvCxnSpPr/>
          <p:nvPr/>
        </p:nvCxnSpPr>
        <p:spPr>
          <a:xfrm rot="5400000">
            <a:off x="4816564" y="952188"/>
            <a:ext cx="1084322" cy="186148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8" name="圆角矩形 207"/>
          <p:cNvSpPr/>
          <p:nvPr/>
        </p:nvSpPr>
        <p:spPr>
          <a:xfrm>
            <a:off x="565723" y="1882049"/>
            <a:ext cx="793467" cy="38685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10" name="TextBox 209"/>
          <p:cNvSpPr txBox="1"/>
          <p:nvPr/>
        </p:nvSpPr>
        <p:spPr>
          <a:xfrm>
            <a:off x="540931" y="1938318"/>
            <a:ext cx="849054" cy="338554"/>
          </a:xfrm>
          <a:prstGeom prst="rect">
            <a:avLst/>
          </a:prstGeom>
          <a:noFill/>
        </p:spPr>
        <p:txBody>
          <a:bodyPr wrap="square" rtlCol="0">
            <a:spAutoFit/>
          </a:bodyPr>
          <a:lstStyle/>
          <a:p>
            <a:r>
              <a:rPr lang="zh-CN" altLang="en-US" sz="1600" smtClean="0">
                <a:ea typeface="宋体" pitchFamily="2" charset="-122"/>
                <a:cs typeface="Times New Roman" pitchFamily="18" charset="0"/>
              </a:rPr>
              <a:t>元注解</a:t>
            </a:r>
            <a:endParaRPr lang="zh-CN" altLang="en-US" sz="1600" dirty="0">
              <a:ea typeface="宋体" pitchFamily="2" charset="-122"/>
              <a:cs typeface="Times New Roman" pitchFamily="18" charset="0"/>
            </a:endParaRPr>
          </a:p>
        </p:txBody>
      </p:sp>
      <p:cxnSp>
        <p:nvCxnSpPr>
          <p:cNvPr id="214" name="肘形连接符 213"/>
          <p:cNvCxnSpPr>
            <a:stCxn id="151" idx="1"/>
            <a:endCxn id="210" idx="3"/>
          </p:cNvCxnSpPr>
          <p:nvPr/>
        </p:nvCxnSpPr>
        <p:spPr>
          <a:xfrm rot="10800000">
            <a:off x="1389986" y="2107596"/>
            <a:ext cx="708139" cy="2398259"/>
          </a:xfrm>
          <a:prstGeom prst="bentConnector3">
            <a:avLst>
              <a:gd name="adj1" fmla="val 51927"/>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4" name="肘形连接符 243"/>
          <p:cNvCxnSpPr>
            <a:stCxn id="107" idx="2"/>
            <a:endCxn id="128" idx="0"/>
          </p:cNvCxnSpPr>
          <p:nvPr/>
        </p:nvCxnSpPr>
        <p:spPr>
          <a:xfrm rot="5400000">
            <a:off x="7947216" y="2794703"/>
            <a:ext cx="375509" cy="49197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5" name="圆角矩形 264"/>
          <p:cNvSpPr/>
          <p:nvPr/>
        </p:nvSpPr>
        <p:spPr>
          <a:xfrm>
            <a:off x="261245" y="4657144"/>
            <a:ext cx="1061306" cy="40980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60" name="TextBox 259"/>
          <p:cNvSpPr txBox="1"/>
          <p:nvPr/>
        </p:nvSpPr>
        <p:spPr>
          <a:xfrm>
            <a:off x="224606" y="4692769"/>
            <a:ext cx="1134584" cy="338554"/>
          </a:xfrm>
          <a:prstGeom prst="rect">
            <a:avLst/>
          </a:prstGeom>
          <a:noFill/>
        </p:spPr>
        <p:txBody>
          <a:bodyPr wrap="square" rtlCol="0">
            <a:spAutoFit/>
          </a:bodyPr>
          <a:lstStyle/>
          <a:p>
            <a:r>
              <a:rPr lang="en-US" altLang="zh-CN" sz="1600" smtClean="0">
                <a:ea typeface="宋体" pitchFamily="2" charset="-122"/>
                <a:cs typeface="Times New Roman" pitchFamily="18" charset="0"/>
              </a:rPr>
              <a:t>Stream API</a:t>
            </a:r>
            <a:endParaRPr lang="zh-CN" altLang="en-US" sz="1600" dirty="0">
              <a:ea typeface="宋体" pitchFamily="2" charset="-122"/>
              <a:cs typeface="Times New Roman" pitchFamily="18" charset="0"/>
            </a:endParaRPr>
          </a:p>
        </p:txBody>
      </p:sp>
      <p:sp>
        <p:nvSpPr>
          <p:cNvPr id="269" name="圆角矩形 268"/>
          <p:cNvSpPr/>
          <p:nvPr/>
        </p:nvSpPr>
        <p:spPr>
          <a:xfrm>
            <a:off x="224606" y="5157600"/>
            <a:ext cx="1061306" cy="56653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70" name="TextBox 269"/>
          <p:cNvSpPr txBox="1"/>
          <p:nvPr/>
        </p:nvSpPr>
        <p:spPr>
          <a:xfrm>
            <a:off x="253843" y="5148481"/>
            <a:ext cx="1134584" cy="584775"/>
          </a:xfrm>
          <a:prstGeom prst="rect">
            <a:avLst/>
          </a:prstGeom>
          <a:noFill/>
        </p:spPr>
        <p:txBody>
          <a:bodyPr wrap="square" rtlCol="0">
            <a:spAutoFit/>
          </a:bodyPr>
          <a:lstStyle/>
          <a:p>
            <a:r>
              <a:rPr lang="en-US" altLang="zh-CN" sz="1600" smtClean="0">
                <a:ea typeface="宋体" pitchFamily="2" charset="-122"/>
                <a:cs typeface="Times New Roman" pitchFamily="18" charset="0"/>
              </a:rPr>
              <a:t>Date/Time API</a:t>
            </a:r>
            <a:endParaRPr lang="zh-CN" altLang="en-US" sz="1600" dirty="0">
              <a:ea typeface="宋体" pitchFamily="2" charset="-122"/>
              <a:cs typeface="Times New Roman" pitchFamily="18" charset="0"/>
            </a:endParaRPr>
          </a:p>
        </p:txBody>
      </p:sp>
      <p:cxnSp>
        <p:nvCxnSpPr>
          <p:cNvPr id="272" name="肘形连接符 271"/>
          <p:cNvCxnSpPr>
            <a:stCxn id="151" idx="1"/>
            <a:endCxn id="260" idx="3"/>
          </p:cNvCxnSpPr>
          <p:nvPr/>
        </p:nvCxnSpPr>
        <p:spPr>
          <a:xfrm rot="10800000" flipV="1">
            <a:off x="1359190" y="4505854"/>
            <a:ext cx="738934" cy="356192"/>
          </a:xfrm>
          <a:prstGeom prst="bentConnector3">
            <a:avLst>
              <a:gd name="adj1" fmla="val 51847"/>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4" name="肘形连接符 273"/>
          <p:cNvCxnSpPr>
            <a:stCxn id="151" idx="1"/>
            <a:endCxn id="270" idx="3"/>
          </p:cNvCxnSpPr>
          <p:nvPr/>
        </p:nvCxnSpPr>
        <p:spPr>
          <a:xfrm rot="10800000" flipV="1">
            <a:off x="1388428" y="4505853"/>
            <a:ext cx="709697" cy="935015"/>
          </a:xfrm>
          <a:prstGeom prst="bentConnector3">
            <a:avLst>
              <a:gd name="adj1" fmla="val 5192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495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969549"/>
            <a:ext cx="3366120" cy="3693319"/>
          </a:xfrm>
          <a:prstGeom prst="rect">
            <a:avLst/>
          </a:prstGeom>
        </p:spPr>
        <p:txBody>
          <a:bodyPr wrap="square">
            <a:spAutoFit/>
          </a:bodyPr>
          <a:lstStyle/>
          <a:p>
            <a:r>
              <a:rPr lang="en-US" altLang="zh-CN" b="1"/>
              <a:t>class Person{//</a:t>
            </a:r>
            <a:r>
              <a:rPr lang="zh-CN" altLang="en-US" b="1"/>
              <a:t>人类</a:t>
            </a:r>
          </a:p>
          <a:p>
            <a:r>
              <a:rPr lang="en-US" altLang="zh-CN"/>
              <a:t>//1.</a:t>
            </a:r>
            <a:r>
              <a:rPr lang="zh-CN" altLang="en-US"/>
              <a:t>属性</a:t>
            </a:r>
          </a:p>
          <a:p>
            <a:r>
              <a:rPr lang="en-US" altLang="zh-CN"/>
              <a:t>String name;//</a:t>
            </a:r>
            <a:r>
              <a:rPr lang="zh-CN" altLang="en-US"/>
              <a:t>姓名</a:t>
            </a:r>
          </a:p>
          <a:p>
            <a:r>
              <a:rPr lang="en-US" altLang="zh-CN" b="1"/>
              <a:t>int age = 1;//</a:t>
            </a:r>
            <a:r>
              <a:rPr lang="zh-CN" altLang="en-US" b="1"/>
              <a:t>年龄</a:t>
            </a:r>
          </a:p>
          <a:p>
            <a:r>
              <a:rPr lang="en-US" altLang="zh-CN" b="1"/>
              <a:t>boolean isMale;//</a:t>
            </a:r>
            <a:r>
              <a:rPr lang="zh-CN" altLang="en-US" b="1"/>
              <a:t>是否是</a:t>
            </a:r>
            <a:r>
              <a:rPr lang="zh-CN" altLang="en-US" b="1" smtClean="0"/>
              <a:t>男性</a:t>
            </a:r>
            <a:r>
              <a:rPr lang="en-US" altLang="zh-CN" b="1" smtClean="0"/>
              <a:t>}</a:t>
            </a:r>
          </a:p>
          <a:p>
            <a:r>
              <a:rPr lang="en-US" altLang="zh-CN" b="1" smtClean="0"/>
              <a:t>class PersonTest{</a:t>
            </a:r>
          </a:p>
          <a:p>
            <a:r>
              <a:rPr lang="en-US" altLang="zh-CN" b="1"/>
              <a:t> </a:t>
            </a:r>
            <a:r>
              <a:rPr lang="en-US" altLang="zh-CN" b="1" smtClean="0"/>
              <a:t> main(){</a:t>
            </a:r>
          </a:p>
          <a:p>
            <a:r>
              <a:rPr lang="en-US" altLang="zh-CN" b="1"/>
              <a:t> </a:t>
            </a:r>
            <a:r>
              <a:rPr lang="en-US" altLang="zh-CN"/>
              <a:t>Person p = </a:t>
            </a:r>
            <a:r>
              <a:rPr lang="en-US" altLang="zh-CN" b="1"/>
              <a:t>new Person</a:t>
            </a:r>
            <a:r>
              <a:rPr lang="en-US" altLang="zh-CN" b="1" smtClean="0"/>
              <a:t>();</a:t>
            </a:r>
          </a:p>
          <a:p>
            <a:r>
              <a:rPr lang="en-US" altLang="zh-CN" b="1"/>
              <a:t> </a:t>
            </a:r>
            <a:r>
              <a:rPr lang="en-US" altLang="zh-CN"/>
              <a:t>Person p1 = </a:t>
            </a:r>
            <a:r>
              <a:rPr lang="en-US" altLang="zh-CN" b="1"/>
              <a:t>new Person</a:t>
            </a:r>
            <a:r>
              <a:rPr lang="en-US" altLang="zh-CN" b="1" smtClean="0"/>
              <a:t>();</a:t>
            </a:r>
          </a:p>
          <a:p>
            <a:r>
              <a:rPr lang="en-US" altLang="zh-CN" b="1"/>
              <a:t> </a:t>
            </a:r>
            <a:r>
              <a:rPr lang="en-US" altLang="zh-CN" b="1" smtClean="0"/>
              <a:t>p1.name = “Tom”;</a:t>
            </a:r>
          </a:p>
          <a:p>
            <a:r>
              <a:rPr lang="en-US" altLang="zh-CN" b="1"/>
              <a:t> </a:t>
            </a:r>
            <a:r>
              <a:rPr lang="en-US" altLang="zh-CN" b="1" smtClean="0"/>
              <a:t>Person p2 = p1;</a:t>
            </a:r>
            <a:endParaRPr lang="en-US" altLang="zh-CN" b="1"/>
          </a:p>
          <a:p>
            <a:r>
              <a:rPr lang="en-US" altLang="zh-CN" b="1"/>
              <a:t> </a:t>
            </a:r>
            <a:r>
              <a:rPr lang="en-US" altLang="zh-CN" b="1" smtClean="0"/>
              <a:t> }</a:t>
            </a:r>
            <a:endParaRPr lang="en-US" altLang="zh-CN" b="1"/>
          </a:p>
          <a:p>
            <a:r>
              <a:rPr lang="en-US" altLang="zh-CN" b="1" smtClean="0"/>
              <a:t>}</a:t>
            </a:r>
            <a:endParaRPr lang="zh-CN" altLang="en-US"/>
          </a:p>
        </p:txBody>
      </p:sp>
      <p:sp>
        <p:nvSpPr>
          <p:cNvPr id="5" name="矩形 4"/>
          <p:cNvSpPr/>
          <p:nvPr/>
        </p:nvSpPr>
        <p:spPr>
          <a:xfrm>
            <a:off x="3419872" y="969549"/>
            <a:ext cx="864096" cy="541177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72000" y="969549"/>
            <a:ext cx="4392488" cy="541177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203848" y="5877272"/>
            <a:ext cx="1152128" cy="369332"/>
          </a:xfrm>
          <a:prstGeom prst="rect">
            <a:avLst/>
          </a:prstGeom>
          <a:noFill/>
        </p:spPr>
        <p:txBody>
          <a:bodyPr wrap="square" rtlCol="0">
            <a:spAutoFit/>
          </a:bodyPr>
          <a:lstStyle/>
          <a:p>
            <a:r>
              <a:rPr lang="en-US" altLang="zh-CN" smtClean="0"/>
              <a:t>p:0x5566</a:t>
            </a:r>
            <a:endParaRPr lang="zh-CN" altLang="en-US"/>
          </a:p>
        </p:txBody>
      </p:sp>
      <p:sp>
        <p:nvSpPr>
          <p:cNvPr id="8" name="TextBox 7"/>
          <p:cNvSpPr txBox="1"/>
          <p:nvPr/>
        </p:nvSpPr>
        <p:spPr>
          <a:xfrm>
            <a:off x="5201082" y="6196662"/>
            <a:ext cx="3744416" cy="369332"/>
          </a:xfrm>
          <a:prstGeom prst="rect">
            <a:avLst/>
          </a:prstGeom>
          <a:noFill/>
        </p:spPr>
        <p:txBody>
          <a:bodyPr wrap="square" rtlCol="0">
            <a:spAutoFit/>
          </a:bodyPr>
          <a:lstStyle/>
          <a:p>
            <a:r>
              <a:rPr lang="zh-CN" altLang="en-US" smtClean="0"/>
              <a:t>堆：</a:t>
            </a:r>
            <a:r>
              <a:rPr lang="en-US" altLang="zh-CN" smtClean="0"/>
              <a:t>new </a:t>
            </a:r>
            <a:r>
              <a:rPr lang="zh-CN" altLang="en-US" smtClean="0"/>
              <a:t>出来的结构：数组、对象</a:t>
            </a:r>
            <a:endParaRPr lang="zh-CN" altLang="en-US"/>
          </a:p>
        </p:txBody>
      </p:sp>
      <p:sp>
        <p:nvSpPr>
          <p:cNvPr id="9" name="TextBox 8"/>
          <p:cNvSpPr txBox="1"/>
          <p:nvPr/>
        </p:nvSpPr>
        <p:spPr>
          <a:xfrm>
            <a:off x="2983465" y="6350804"/>
            <a:ext cx="1565920" cy="369332"/>
          </a:xfrm>
          <a:prstGeom prst="rect">
            <a:avLst/>
          </a:prstGeom>
          <a:noFill/>
        </p:spPr>
        <p:txBody>
          <a:bodyPr wrap="square" rtlCol="0">
            <a:spAutoFit/>
          </a:bodyPr>
          <a:lstStyle/>
          <a:p>
            <a:r>
              <a:rPr lang="zh-CN" altLang="en-US" smtClean="0"/>
              <a:t>栈：局部变量</a:t>
            </a:r>
            <a:endParaRPr lang="zh-CN" altLang="en-US"/>
          </a:p>
        </p:txBody>
      </p:sp>
      <p:sp>
        <p:nvSpPr>
          <p:cNvPr id="10" name="矩形 9"/>
          <p:cNvSpPr/>
          <p:nvPr/>
        </p:nvSpPr>
        <p:spPr>
          <a:xfrm>
            <a:off x="5292080" y="4243470"/>
            <a:ext cx="1567162" cy="165618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5201082" y="4077072"/>
            <a:ext cx="90998" cy="166398"/>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04048" y="3675438"/>
            <a:ext cx="1512168" cy="369332"/>
          </a:xfrm>
          <a:prstGeom prst="rect">
            <a:avLst/>
          </a:prstGeom>
          <a:noFill/>
        </p:spPr>
        <p:txBody>
          <a:bodyPr wrap="square" rtlCol="0">
            <a:spAutoFit/>
          </a:bodyPr>
          <a:lstStyle/>
          <a:p>
            <a:r>
              <a:rPr lang="en-US" altLang="zh-CN" smtClean="0"/>
              <a:t>0x5566</a:t>
            </a:r>
            <a:endParaRPr lang="zh-CN" altLang="en-US"/>
          </a:p>
        </p:txBody>
      </p:sp>
      <p:cxnSp>
        <p:nvCxnSpPr>
          <p:cNvPr id="15" name="直接箭头连接符 14"/>
          <p:cNvCxnSpPr/>
          <p:nvPr/>
        </p:nvCxnSpPr>
        <p:spPr>
          <a:xfrm flipV="1">
            <a:off x="3995936" y="4243470"/>
            <a:ext cx="1250645" cy="16338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64088" y="4385869"/>
            <a:ext cx="1404156" cy="923330"/>
          </a:xfrm>
          <a:prstGeom prst="rect">
            <a:avLst/>
          </a:prstGeom>
          <a:noFill/>
        </p:spPr>
        <p:txBody>
          <a:bodyPr wrap="square" rtlCol="0">
            <a:spAutoFit/>
          </a:bodyPr>
          <a:lstStyle/>
          <a:p>
            <a:r>
              <a:rPr lang="en-US" altLang="zh-CN" smtClean="0"/>
              <a:t>name:null</a:t>
            </a:r>
          </a:p>
          <a:p>
            <a:r>
              <a:rPr lang="en-US" altLang="zh-CN" smtClean="0"/>
              <a:t>age:0</a:t>
            </a:r>
          </a:p>
          <a:p>
            <a:r>
              <a:rPr lang="en-US" altLang="zh-CN" smtClean="0"/>
              <a:t>isMale:false</a:t>
            </a:r>
            <a:endParaRPr lang="zh-CN" altLang="en-US"/>
          </a:p>
        </p:txBody>
      </p:sp>
      <p:cxnSp>
        <p:nvCxnSpPr>
          <p:cNvPr id="18" name="直接连接符 17"/>
          <p:cNvCxnSpPr/>
          <p:nvPr/>
        </p:nvCxnSpPr>
        <p:spPr>
          <a:xfrm>
            <a:off x="5760132" y="4847534"/>
            <a:ext cx="306034"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75661" y="4653136"/>
            <a:ext cx="440555" cy="369332"/>
          </a:xfrm>
          <a:prstGeom prst="rect">
            <a:avLst/>
          </a:prstGeom>
          <a:noFill/>
        </p:spPr>
        <p:txBody>
          <a:bodyPr wrap="square" rtlCol="0">
            <a:spAutoFit/>
          </a:bodyPr>
          <a:lstStyle/>
          <a:p>
            <a:r>
              <a:rPr lang="en-US" altLang="zh-CN" smtClean="0"/>
              <a:t>1</a:t>
            </a:r>
            <a:endParaRPr lang="zh-CN" altLang="en-US"/>
          </a:p>
        </p:txBody>
      </p:sp>
      <p:sp>
        <p:nvSpPr>
          <p:cNvPr id="20" name="TextBox 19"/>
          <p:cNvSpPr txBox="1"/>
          <p:nvPr/>
        </p:nvSpPr>
        <p:spPr>
          <a:xfrm>
            <a:off x="3059832" y="5071562"/>
            <a:ext cx="1489553" cy="369332"/>
          </a:xfrm>
          <a:prstGeom prst="rect">
            <a:avLst/>
          </a:prstGeom>
          <a:noFill/>
        </p:spPr>
        <p:txBody>
          <a:bodyPr wrap="square" rtlCol="0">
            <a:spAutoFit/>
          </a:bodyPr>
          <a:lstStyle/>
          <a:p>
            <a:r>
              <a:rPr lang="en-US" altLang="zh-CN" smtClean="0"/>
              <a:t>p1:0x8899</a:t>
            </a:r>
            <a:endParaRPr lang="zh-CN" altLang="en-US"/>
          </a:p>
        </p:txBody>
      </p:sp>
      <p:sp>
        <p:nvSpPr>
          <p:cNvPr id="21" name="矩形 20"/>
          <p:cNvSpPr/>
          <p:nvPr/>
        </p:nvSpPr>
        <p:spPr>
          <a:xfrm>
            <a:off x="5364088" y="1988840"/>
            <a:ext cx="1495154" cy="136815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nvCxnSpPr>
        <p:spPr>
          <a:xfrm>
            <a:off x="5292080" y="1772816"/>
            <a:ext cx="72008" cy="216024"/>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076056" y="1340768"/>
            <a:ext cx="1783186" cy="369332"/>
          </a:xfrm>
          <a:prstGeom prst="rect">
            <a:avLst/>
          </a:prstGeom>
          <a:noFill/>
        </p:spPr>
        <p:txBody>
          <a:bodyPr wrap="square" rtlCol="0">
            <a:spAutoFit/>
          </a:bodyPr>
          <a:lstStyle/>
          <a:p>
            <a:r>
              <a:rPr lang="en-US" altLang="zh-CN" smtClean="0"/>
              <a:t>0x8899</a:t>
            </a:r>
            <a:endParaRPr lang="zh-CN" altLang="en-US"/>
          </a:p>
        </p:txBody>
      </p:sp>
      <p:cxnSp>
        <p:nvCxnSpPr>
          <p:cNvPr id="26" name="直接箭头连接符 25"/>
          <p:cNvCxnSpPr>
            <a:stCxn id="20" idx="0"/>
          </p:cNvCxnSpPr>
          <p:nvPr/>
        </p:nvCxnSpPr>
        <p:spPr>
          <a:xfrm flipV="1">
            <a:off x="3804609" y="1988840"/>
            <a:ext cx="1559479" cy="308272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409587" y="1991335"/>
            <a:ext cx="1404156" cy="923330"/>
          </a:xfrm>
          <a:prstGeom prst="rect">
            <a:avLst/>
          </a:prstGeom>
          <a:noFill/>
        </p:spPr>
        <p:txBody>
          <a:bodyPr wrap="square" rtlCol="0">
            <a:spAutoFit/>
          </a:bodyPr>
          <a:lstStyle/>
          <a:p>
            <a:r>
              <a:rPr lang="en-US" altLang="zh-CN" smtClean="0"/>
              <a:t>name:null</a:t>
            </a:r>
          </a:p>
          <a:p>
            <a:r>
              <a:rPr lang="en-US" altLang="zh-CN" smtClean="0"/>
              <a:t>age:0</a:t>
            </a:r>
          </a:p>
          <a:p>
            <a:r>
              <a:rPr lang="en-US" altLang="zh-CN" smtClean="0"/>
              <a:t>isMale:false</a:t>
            </a:r>
            <a:endParaRPr lang="zh-CN" altLang="en-US"/>
          </a:p>
        </p:txBody>
      </p:sp>
      <p:cxnSp>
        <p:nvCxnSpPr>
          <p:cNvPr id="28" name="直接连接符 27"/>
          <p:cNvCxnSpPr/>
          <p:nvPr/>
        </p:nvCxnSpPr>
        <p:spPr>
          <a:xfrm>
            <a:off x="5805631" y="2453000"/>
            <a:ext cx="306034"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121160" y="2258602"/>
            <a:ext cx="440555" cy="369332"/>
          </a:xfrm>
          <a:prstGeom prst="rect">
            <a:avLst/>
          </a:prstGeom>
          <a:noFill/>
        </p:spPr>
        <p:txBody>
          <a:bodyPr wrap="square" rtlCol="0">
            <a:spAutoFit/>
          </a:bodyPr>
          <a:lstStyle/>
          <a:p>
            <a:r>
              <a:rPr lang="en-US" altLang="zh-CN" smtClean="0"/>
              <a:t>1</a:t>
            </a:r>
            <a:endParaRPr lang="zh-CN" altLang="en-US"/>
          </a:p>
        </p:txBody>
      </p:sp>
      <p:cxnSp>
        <p:nvCxnSpPr>
          <p:cNvPr id="31" name="直接连接符 30"/>
          <p:cNvCxnSpPr/>
          <p:nvPr/>
        </p:nvCxnSpPr>
        <p:spPr>
          <a:xfrm>
            <a:off x="6121160" y="2132856"/>
            <a:ext cx="220277" cy="12574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561716" y="2011063"/>
            <a:ext cx="697330" cy="369332"/>
          </a:xfrm>
          <a:prstGeom prst="rect">
            <a:avLst/>
          </a:prstGeom>
          <a:noFill/>
        </p:spPr>
        <p:txBody>
          <a:bodyPr wrap="square" rtlCol="0">
            <a:spAutoFit/>
          </a:bodyPr>
          <a:lstStyle/>
          <a:p>
            <a:r>
              <a:rPr lang="en-US" altLang="zh-CN" smtClean="0"/>
              <a:t>Tom</a:t>
            </a:r>
            <a:endParaRPr lang="zh-CN" altLang="en-US"/>
          </a:p>
        </p:txBody>
      </p:sp>
      <p:sp>
        <p:nvSpPr>
          <p:cNvPr id="33" name="TextBox 32"/>
          <p:cNvSpPr txBox="1"/>
          <p:nvPr/>
        </p:nvSpPr>
        <p:spPr>
          <a:xfrm>
            <a:off x="3059832" y="4491099"/>
            <a:ext cx="1296144" cy="369332"/>
          </a:xfrm>
          <a:prstGeom prst="rect">
            <a:avLst/>
          </a:prstGeom>
          <a:noFill/>
        </p:spPr>
        <p:txBody>
          <a:bodyPr wrap="square" rtlCol="0">
            <a:spAutoFit/>
          </a:bodyPr>
          <a:lstStyle/>
          <a:p>
            <a:r>
              <a:rPr lang="en-US" altLang="zh-CN" smtClean="0"/>
              <a:t>p2:0x8899</a:t>
            </a:r>
            <a:endParaRPr lang="zh-CN" altLang="en-US"/>
          </a:p>
        </p:txBody>
      </p:sp>
      <p:cxnSp>
        <p:nvCxnSpPr>
          <p:cNvPr id="35" name="直接箭头连接符 34"/>
          <p:cNvCxnSpPr>
            <a:stCxn id="33" idx="0"/>
          </p:cNvCxnSpPr>
          <p:nvPr/>
        </p:nvCxnSpPr>
        <p:spPr>
          <a:xfrm flipV="1">
            <a:off x="3707904" y="2011063"/>
            <a:ext cx="1584176" cy="248003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545632" y="0"/>
            <a:ext cx="5274840" cy="646331"/>
          </a:xfrm>
          <a:prstGeom prst="rect">
            <a:avLst/>
          </a:prstGeom>
          <a:noFill/>
        </p:spPr>
        <p:txBody>
          <a:bodyPr wrap="square" rtlCol="0">
            <a:spAutoFit/>
          </a:bodyPr>
          <a:lstStyle/>
          <a:p>
            <a:r>
              <a:rPr lang="zh-CN" altLang="en-US" sz="3600" b="1" smtClean="0">
                <a:solidFill>
                  <a:srgbClr val="FFFF00"/>
                </a:solidFill>
              </a:rPr>
              <a:t>对象的内存解析</a:t>
            </a:r>
            <a:endParaRPr lang="zh-CN" altLang="en-US" sz="3600" b="1">
              <a:solidFill>
                <a:srgbClr val="FFFF00"/>
              </a:solidFill>
            </a:endParaRPr>
          </a:p>
        </p:txBody>
      </p:sp>
    </p:spTree>
    <p:extLst>
      <p:ext uri="{BB962C8B-B14F-4D97-AF65-F5344CB8AC3E}">
        <p14:creationId xmlns:p14="http://schemas.microsoft.com/office/powerpoint/2010/main" val="106145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969549"/>
            <a:ext cx="3366120" cy="5078313"/>
          </a:xfrm>
          <a:prstGeom prst="rect">
            <a:avLst/>
          </a:prstGeom>
        </p:spPr>
        <p:txBody>
          <a:bodyPr wrap="square">
            <a:spAutoFit/>
          </a:bodyPr>
          <a:lstStyle/>
          <a:p>
            <a:r>
              <a:rPr lang="en-US" altLang="zh-CN" b="1"/>
              <a:t>class Person{//</a:t>
            </a:r>
            <a:r>
              <a:rPr lang="zh-CN" altLang="en-US" b="1"/>
              <a:t>人类</a:t>
            </a:r>
          </a:p>
          <a:p>
            <a:r>
              <a:rPr lang="en-US" altLang="zh-CN"/>
              <a:t>//1.</a:t>
            </a:r>
            <a:r>
              <a:rPr lang="zh-CN" altLang="en-US"/>
              <a:t>属性</a:t>
            </a:r>
          </a:p>
          <a:p>
            <a:r>
              <a:rPr lang="en-US" altLang="zh-CN"/>
              <a:t>String name;//</a:t>
            </a:r>
            <a:r>
              <a:rPr lang="zh-CN" altLang="en-US"/>
              <a:t>姓名</a:t>
            </a:r>
          </a:p>
          <a:p>
            <a:r>
              <a:rPr lang="en-US" altLang="zh-CN" b="1"/>
              <a:t>int age = 1;//</a:t>
            </a:r>
            <a:r>
              <a:rPr lang="zh-CN" altLang="en-US" b="1"/>
              <a:t>年龄</a:t>
            </a:r>
          </a:p>
          <a:p>
            <a:r>
              <a:rPr lang="en-US" altLang="zh-CN" b="1"/>
              <a:t>boolean isMale;//</a:t>
            </a:r>
            <a:r>
              <a:rPr lang="zh-CN" altLang="en-US" b="1"/>
              <a:t>是否是</a:t>
            </a:r>
            <a:r>
              <a:rPr lang="zh-CN" altLang="en-US" b="1" smtClean="0"/>
              <a:t>男性</a:t>
            </a:r>
            <a:endParaRPr lang="en-US" altLang="zh-CN" b="1" smtClean="0"/>
          </a:p>
          <a:p>
            <a:endParaRPr lang="en-US" altLang="zh-CN" b="1" smtClean="0"/>
          </a:p>
          <a:p>
            <a:r>
              <a:rPr lang="en-US" altLang="zh-CN" b="1" smtClean="0"/>
              <a:t>public </a:t>
            </a:r>
            <a:r>
              <a:rPr lang="en-US" altLang="zh-CN" b="1"/>
              <a:t>void show(String nation){//nation:</a:t>
            </a:r>
            <a:r>
              <a:rPr lang="zh-CN" altLang="en-US" b="1"/>
              <a:t>局部变量</a:t>
            </a:r>
          </a:p>
          <a:p>
            <a:r>
              <a:rPr lang="en-US" altLang="zh-CN"/>
              <a:t>String color;//color:</a:t>
            </a:r>
            <a:r>
              <a:rPr lang="zh-CN" altLang="en-US"/>
              <a:t>局部变量</a:t>
            </a:r>
          </a:p>
          <a:p>
            <a:r>
              <a:rPr lang="en-US" altLang="zh-CN"/>
              <a:t>color = "yellow</a:t>
            </a:r>
            <a:r>
              <a:rPr lang="en-US" altLang="zh-CN" smtClean="0"/>
              <a:t>";}</a:t>
            </a:r>
            <a:endParaRPr lang="en-US" altLang="zh-CN" b="1"/>
          </a:p>
          <a:p>
            <a:r>
              <a:rPr lang="en-US" altLang="zh-CN" b="1" smtClean="0"/>
              <a:t>}</a:t>
            </a:r>
          </a:p>
          <a:p>
            <a:r>
              <a:rPr lang="en-US" altLang="zh-CN" b="1" smtClean="0"/>
              <a:t>//</a:t>
            </a:r>
            <a:r>
              <a:rPr lang="zh-CN" altLang="en-US" b="1" smtClean="0"/>
              <a:t>测试类</a:t>
            </a:r>
            <a:endParaRPr lang="en-US" altLang="zh-CN" b="1" smtClean="0"/>
          </a:p>
          <a:p>
            <a:r>
              <a:rPr lang="en-US" altLang="zh-CN" b="1" smtClean="0"/>
              <a:t>class PersonTest{</a:t>
            </a:r>
          </a:p>
          <a:p>
            <a:r>
              <a:rPr lang="en-US" altLang="zh-CN" b="1"/>
              <a:t> </a:t>
            </a:r>
            <a:r>
              <a:rPr lang="en-US" altLang="zh-CN" b="1" smtClean="0"/>
              <a:t> main(){</a:t>
            </a:r>
          </a:p>
          <a:p>
            <a:r>
              <a:rPr lang="en-US" altLang="zh-CN" b="1"/>
              <a:t> </a:t>
            </a:r>
            <a:r>
              <a:rPr lang="en-US" altLang="zh-CN"/>
              <a:t>Person p = </a:t>
            </a:r>
            <a:r>
              <a:rPr lang="en-US" altLang="zh-CN" b="1"/>
              <a:t>new Person</a:t>
            </a:r>
            <a:r>
              <a:rPr lang="en-US" altLang="zh-CN" b="1" smtClean="0"/>
              <a:t>();</a:t>
            </a:r>
          </a:p>
          <a:p>
            <a:r>
              <a:rPr lang="en-US" altLang="zh-CN" b="1" smtClean="0"/>
              <a:t> p.show(“USA”);</a:t>
            </a:r>
          </a:p>
          <a:p>
            <a:r>
              <a:rPr lang="en-US" altLang="zh-CN" b="1" smtClean="0"/>
              <a:t>}</a:t>
            </a:r>
            <a:endParaRPr lang="en-US" altLang="zh-CN" b="1"/>
          </a:p>
          <a:p>
            <a:r>
              <a:rPr lang="en-US" altLang="zh-CN" b="1" smtClean="0"/>
              <a:t>}</a:t>
            </a:r>
            <a:endParaRPr lang="zh-CN" altLang="en-US"/>
          </a:p>
        </p:txBody>
      </p:sp>
      <p:sp>
        <p:nvSpPr>
          <p:cNvPr id="5" name="矩形 4"/>
          <p:cNvSpPr/>
          <p:nvPr/>
        </p:nvSpPr>
        <p:spPr>
          <a:xfrm>
            <a:off x="3419872" y="969549"/>
            <a:ext cx="864096" cy="541177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72000" y="969549"/>
            <a:ext cx="4392488" cy="541177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203848" y="5877272"/>
            <a:ext cx="1152128" cy="369332"/>
          </a:xfrm>
          <a:prstGeom prst="rect">
            <a:avLst/>
          </a:prstGeom>
          <a:noFill/>
        </p:spPr>
        <p:txBody>
          <a:bodyPr wrap="square" rtlCol="0">
            <a:spAutoFit/>
          </a:bodyPr>
          <a:lstStyle/>
          <a:p>
            <a:r>
              <a:rPr lang="en-US" altLang="zh-CN" smtClean="0"/>
              <a:t>p:0x5566</a:t>
            </a:r>
            <a:endParaRPr lang="zh-CN" altLang="en-US"/>
          </a:p>
        </p:txBody>
      </p:sp>
      <p:sp>
        <p:nvSpPr>
          <p:cNvPr id="8" name="TextBox 7"/>
          <p:cNvSpPr txBox="1"/>
          <p:nvPr/>
        </p:nvSpPr>
        <p:spPr>
          <a:xfrm>
            <a:off x="5201082" y="6196662"/>
            <a:ext cx="3744416" cy="369332"/>
          </a:xfrm>
          <a:prstGeom prst="rect">
            <a:avLst/>
          </a:prstGeom>
          <a:noFill/>
        </p:spPr>
        <p:txBody>
          <a:bodyPr wrap="square" rtlCol="0">
            <a:spAutoFit/>
          </a:bodyPr>
          <a:lstStyle/>
          <a:p>
            <a:r>
              <a:rPr lang="zh-CN" altLang="en-US" smtClean="0"/>
              <a:t>堆：</a:t>
            </a:r>
            <a:r>
              <a:rPr lang="en-US" altLang="zh-CN" smtClean="0"/>
              <a:t>new </a:t>
            </a:r>
            <a:r>
              <a:rPr lang="zh-CN" altLang="en-US" smtClean="0"/>
              <a:t>出来的结构：数组、对象</a:t>
            </a:r>
            <a:endParaRPr lang="zh-CN" altLang="en-US"/>
          </a:p>
        </p:txBody>
      </p:sp>
      <p:sp>
        <p:nvSpPr>
          <p:cNvPr id="9" name="TextBox 8"/>
          <p:cNvSpPr txBox="1"/>
          <p:nvPr/>
        </p:nvSpPr>
        <p:spPr>
          <a:xfrm>
            <a:off x="2983465" y="6350804"/>
            <a:ext cx="1565920" cy="369332"/>
          </a:xfrm>
          <a:prstGeom prst="rect">
            <a:avLst/>
          </a:prstGeom>
          <a:noFill/>
        </p:spPr>
        <p:txBody>
          <a:bodyPr wrap="square" rtlCol="0">
            <a:spAutoFit/>
          </a:bodyPr>
          <a:lstStyle/>
          <a:p>
            <a:r>
              <a:rPr lang="zh-CN" altLang="en-US" smtClean="0"/>
              <a:t>栈：局部变量</a:t>
            </a:r>
            <a:endParaRPr lang="zh-CN" altLang="en-US"/>
          </a:p>
        </p:txBody>
      </p:sp>
      <p:sp>
        <p:nvSpPr>
          <p:cNvPr id="10" name="矩形 9"/>
          <p:cNvSpPr/>
          <p:nvPr/>
        </p:nvSpPr>
        <p:spPr>
          <a:xfrm>
            <a:off x="5292080" y="4243470"/>
            <a:ext cx="1567162" cy="165618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5201082" y="4077072"/>
            <a:ext cx="90998" cy="166398"/>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04048" y="3675438"/>
            <a:ext cx="1512168" cy="369332"/>
          </a:xfrm>
          <a:prstGeom prst="rect">
            <a:avLst/>
          </a:prstGeom>
          <a:noFill/>
        </p:spPr>
        <p:txBody>
          <a:bodyPr wrap="square" rtlCol="0">
            <a:spAutoFit/>
          </a:bodyPr>
          <a:lstStyle/>
          <a:p>
            <a:r>
              <a:rPr lang="en-US" altLang="zh-CN" smtClean="0"/>
              <a:t>0x5566</a:t>
            </a:r>
            <a:endParaRPr lang="zh-CN" altLang="en-US"/>
          </a:p>
        </p:txBody>
      </p:sp>
      <p:cxnSp>
        <p:nvCxnSpPr>
          <p:cNvPr id="15" name="直接箭头连接符 14"/>
          <p:cNvCxnSpPr/>
          <p:nvPr/>
        </p:nvCxnSpPr>
        <p:spPr>
          <a:xfrm flipV="1">
            <a:off x="3995936" y="4243470"/>
            <a:ext cx="1250645" cy="16338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64088" y="4385869"/>
            <a:ext cx="1404156" cy="923330"/>
          </a:xfrm>
          <a:prstGeom prst="rect">
            <a:avLst/>
          </a:prstGeom>
          <a:noFill/>
        </p:spPr>
        <p:txBody>
          <a:bodyPr wrap="square" rtlCol="0">
            <a:spAutoFit/>
          </a:bodyPr>
          <a:lstStyle/>
          <a:p>
            <a:r>
              <a:rPr lang="en-US" altLang="zh-CN" smtClean="0"/>
              <a:t>name:null</a:t>
            </a:r>
          </a:p>
          <a:p>
            <a:r>
              <a:rPr lang="en-US" altLang="zh-CN" smtClean="0"/>
              <a:t>age:0</a:t>
            </a:r>
          </a:p>
          <a:p>
            <a:r>
              <a:rPr lang="en-US" altLang="zh-CN" smtClean="0"/>
              <a:t>isMale:false</a:t>
            </a:r>
            <a:endParaRPr lang="zh-CN" altLang="en-US"/>
          </a:p>
        </p:txBody>
      </p:sp>
      <p:cxnSp>
        <p:nvCxnSpPr>
          <p:cNvPr id="18" name="直接连接符 17"/>
          <p:cNvCxnSpPr/>
          <p:nvPr/>
        </p:nvCxnSpPr>
        <p:spPr>
          <a:xfrm>
            <a:off x="5760132" y="4847534"/>
            <a:ext cx="306034"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75661" y="4653136"/>
            <a:ext cx="440555" cy="369332"/>
          </a:xfrm>
          <a:prstGeom prst="rect">
            <a:avLst/>
          </a:prstGeom>
          <a:noFill/>
        </p:spPr>
        <p:txBody>
          <a:bodyPr wrap="square" rtlCol="0">
            <a:spAutoFit/>
          </a:bodyPr>
          <a:lstStyle/>
          <a:p>
            <a:r>
              <a:rPr lang="en-US" altLang="zh-CN" smtClean="0"/>
              <a:t>1</a:t>
            </a:r>
            <a:endParaRPr lang="zh-CN" altLang="en-US"/>
          </a:p>
        </p:txBody>
      </p:sp>
      <p:sp>
        <p:nvSpPr>
          <p:cNvPr id="36" name="TextBox 35"/>
          <p:cNvSpPr txBox="1"/>
          <p:nvPr/>
        </p:nvSpPr>
        <p:spPr>
          <a:xfrm>
            <a:off x="2411760" y="46365"/>
            <a:ext cx="6732240" cy="646331"/>
          </a:xfrm>
          <a:prstGeom prst="rect">
            <a:avLst/>
          </a:prstGeom>
          <a:noFill/>
        </p:spPr>
        <p:txBody>
          <a:bodyPr wrap="square" rtlCol="0">
            <a:spAutoFit/>
          </a:bodyPr>
          <a:lstStyle/>
          <a:p>
            <a:r>
              <a:rPr lang="zh-CN" altLang="en-US" sz="3600" b="1" smtClean="0">
                <a:solidFill>
                  <a:srgbClr val="FFFF00"/>
                </a:solidFill>
              </a:rPr>
              <a:t>成员变量</a:t>
            </a:r>
            <a:r>
              <a:rPr lang="en-US" altLang="zh-CN" sz="3600" b="1" smtClean="0">
                <a:solidFill>
                  <a:srgbClr val="FFFF00"/>
                </a:solidFill>
              </a:rPr>
              <a:t>vs</a:t>
            </a:r>
            <a:r>
              <a:rPr lang="zh-CN" altLang="en-US" sz="3600" b="1" smtClean="0">
                <a:solidFill>
                  <a:srgbClr val="FFFF00"/>
                </a:solidFill>
              </a:rPr>
              <a:t>局部变量的内存位置</a:t>
            </a:r>
            <a:endParaRPr lang="zh-CN" altLang="en-US" sz="3600" b="1">
              <a:solidFill>
                <a:srgbClr val="FFFF00"/>
              </a:solidFill>
            </a:endParaRPr>
          </a:p>
        </p:txBody>
      </p:sp>
      <p:sp>
        <p:nvSpPr>
          <p:cNvPr id="2" name="TextBox 1"/>
          <p:cNvSpPr txBox="1"/>
          <p:nvPr/>
        </p:nvSpPr>
        <p:spPr>
          <a:xfrm>
            <a:off x="2983464" y="5296614"/>
            <a:ext cx="1372511" cy="369332"/>
          </a:xfrm>
          <a:prstGeom prst="rect">
            <a:avLst/>
          </a:prstGeom>
          <a:noFill/>
        </p:spPr>
        <p:txBody>
          <a:bodyPr wrap="square" rtlCol="0">
            <a:spAutoFit/>
          </a:bodyPr>
          <a:lstStyle/>
          <a:p>
            <a:r>
              <a:rPr lang="en-US" altLang="zh-CN" smtClean="0"/>
              <a:t>nation:USA</a:t>
            </a:r>
            <a:endParaRPr lang="zh-CN" altLang="en-US"/>
          </a:p>
        </p:txBody>
      </p:sp>
      <p:sp>
        <p:nvSpPr>
          <p:cNvPr id="3" name="TextBox 2"/>
          <p:cNvSpPr txBox="1"/>
          <p:nvPr/>
        </p:nvSpPr>
        <p:spPr>
          <a:xfrm>
            <a:off x="2983464" y="4837802"/>
            <a:ext cx="1372512" cy="369332"/>
          </a:xfrm>
          <a:prstGeom prst="rect">
            <a:avLst/>
          </a:prstGeom>
          <a:noFill/>
        </p:spPr>
        <p:txBody>
          <a:bodyPr wrap="square" rtlCol="0">
            <a:spAutoFit/>
          </a:bodyPr>
          <a:lstStyle/>
          <a:p>
            <a:r>
              <a:rPr lang="en-US" altLang="zh-CN" smtClean="0"/>
              <a:t>color:yellow</a:t>
            </a:r>
            <a:endParaRPr lang="zh-CN" altLang="en-US"/>
          </a:p>
        </p:txBody>
      </p:sp>
    </p:spTree>
    <p:extLst>
      <p:ext uri="{BB962C8B-B14F-4D97-AF65-F5344CB8AC3E}">
        <p14:creationId xmlns:p14="http://schemas.microsoft.com/office/powerpoint/2010/main" val="3119393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15616" y="2348880"/>
            <a:ext cx="698477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4-3 </a:t>
            </a:r>
            <a:r>
              <a:rPr lang="zh-CN" altLang="en-US" sz="4800" smtClean="0">
                <a:solidFill>
                  <a:schemeClr val="bg1"/>
                </a:solidFill>
                <a:ea typeface="隶书" panose="02010509060101010101" pitchFamily="49" charset="-122"/>
              </a:rPr>
              <a:t>类的成员一：属性</a:t>
            </a:r>
            <a:r>
              <a:rPr lang="en-US" altLang="zh-CN" sz="4800" smtClean="0">
                <a:solidFill>
                  <a:schemeClr val="bg1"/>
                </a:solidFill>
                <a:ea typeface="隶书" panose="02010509060101010101" pitchFamily="49" charset="-122"/>
              </a:rPr>
              <a:t> </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1299522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619672" y="764704"/>
            <a:ext cx="6768752" cy="894363"/>
          </a:xfrm>
        </p:spPr>
        <p:txBody>
          <a:bodyPr>
            <a:normAutofit/>
          </a:bodyPr>
          <a:lstStyle/>
          <a:p>
            <a:r>
              <a:rPr lang="en-US" altLang="zh-CN" sz="3400" b="1" smtClean="0">
                <a:latin typeface="+mn-lt"/>
                <a:ea typeface="宋体" pitchFamily="2" charset="-122"/>
                <a:cs typeface="Arial Unicode MS" pitchFamily="34" charset="-122"/>
              </a:rPr>
              <a:t>4.3 </a:t>
            </a:r>
            <a:r>
              <a:rPr lang="zh-CN" altLang="en-US" sz="3400" b="1" dirty="0" smtClean="0">
                <a:latin typeface="+mn-lt"/>
                <a:ea typeface="宋体" pitchFamily="2" charset="-122"/>
              </a:rPr>
              <a:t>类的成员之一：属性</a:t>
            </a:r>
            <a:endParaRPr lang="zh-CN" altLang="en-US" sz="3400" b="1" dirty="0" smtClean="0">
              <a:latin typeface="+mn-lt"/>
              <a:ea typeface="宋体" pitchFamily="2" charset="-122"/>
              <a:cs typeface="Arial Unicode MS" pitchFamily="34" charset="-122"/>
            </a:endParaRPr>
          </a:p>
        </p:txBody>
      </p:sp>
      <p:sp>
        <p:nvSpPr>
          <p:cNvPr id="11267" name="Text Box 3"/>
          <p:cNvSpPr txBox="1">
            <a:spLocks noChangeArrowheads="1"/>
          </p:cNvSpPr>
          <p:nvPr/>
        </p:nvSpPr>
        <p:spPr bwMode="auto">
          <a:xfrm>
            <a:off x="428596" y="1795457"/>
            <a:ext cx="8535892" cy="4585871"/>
          </a:xfrm>
          <a:prstGeom prst="rect">
            <a:avLst/>
          </a:prstGeom>
          <a:noFill/>
          <a:ln w="9525">
            <a:noFill/>
            <a:miter lim="800000"/>
            <a:headEnd/>
            <a:tailEnd/>
          </a:ln>
        </p:spPr>
        <p:txBody>
          <a:bodyPr wrap="square">
            <a:spAutoFit/>
          </a:bodyPr>
          <a:lstStyle/>
          <a:p>
            <a:pPr marL="342900" indent="-342900">
              <a:spcBef>
                <a:spcPct val="20000"/>
              </a:spcBef>
              <a:buFont typeface="Wingdings" pitchFamily="2" charset="2"/>
              <a:buChar char="l"/>
            </a:pPr>
            <a:r>
              <a:rPr lang="zh-CN" altLang="en-US" sz="2400" b="1" dirty="0">
                <a:ea typeface="宋体" pitchFamily="2" charset="-122"/>
                <a:cs typeface="Times New Roman" pitchFamily="18" charset="0"/>
              </a:rPr>
              <a:t>语法格式：</a:t>
            </a:r>
          </a:p>
          <a:p>
            <a:pPr lvl="2"/>
            <a:r>
              <a:rPr lang="zh-CN" altLang="en-US" sz="2400" b="1" dirty="0" smtClean="0">
                <a:solidFill>
                  <a:srgbClr val="00B050"/>
                </a:solidFill>
                <a:ea typeface="宋体" pitchFamily="2" charset="-122"/>
                <a:cs typeface="Times New Roman" pitchFamily="18" charset="0"/>
              </a:rPr>
              <a:t>修饰符</a:t>
            </a:r>
            <a:r>
              <a:rPr lang="en-US" altLang="zh-CN" sz="2400" b="1" dirty="0" smtClean="0">
                <a:solidFill>
                  <a:srgbClr val="00B050"/>
                </a:solidFill>
                <a:ea typeface="宋体" pitchFamily="2" charset="-122"/>
                <a:cs typeface="Times New Roman" pitchFamily="18" charset="0"/>
              </a:rPr>
              <a:t>  </a:t>
            </a:r>
            <a:r>
              <a:rPr lang="zh-CN" altLang="en-US" sz="2400" b="1" dirty="0">
                <a:solidFill>
                  <a:srgbClr val="FF0000"/>
                </a:solidFill>
                <a:ea typeface="宋体" pitchFamily="2" charset="-122"/>
                <a:cs typeface="Times New Roman" pitchFamily="18" charset="0"/>
              </a:rPr>
              <a:t>类型 </a:t>
            </a:r>
            <a:r>
              <a:rPr lang="zh-CN" altLang="en-US" sz="2400" b="1" dirty="0">
                <a:ea typeface="宋体" pitchFamily="2" charset="-122"/>
                <a:cs typeface="Times New Roman" pitchFamily="18" charset="0"/>
              </a:rPr>
              <a:t> </a:t>
            </a:r>
            <a:r>
              <a:rPr lang="zh-CN" altLang="en-US" sz="2400" b="1" dirty="0" smtClean="0">
                <a:solidFill>
                  <a:srgbClr val="0000FF"/>
                </a:solidFill>
                <a:ea typeface="宋体" pitchFamily="2" charset="-122"/>
                <a:cs typeface="Times New Roman" pitchFamily="18" charset="0"/>
              </a:rPr>
              <a:t>属性名</a:t>
            </a:r>
            <a:r>
              <a:rPr lang="en-US" altLang="zh-CN" sz="2400" b="1" dirty="0" smtClean="0">
                <a:solidFill>
                  <a:srgbClr val="0000FF"/>
                </a:solidFill>
                <a:ea typeface="宋体" pitchFamily="2" charset="-122"/>
                <a:cs typeface="Times New Roman" pitchFamily="18" charset="0"/>
              </a:rPr>
              <a:t> </a:t>
            </a:r>
            <a:r>
              <a:rPr lang="en-US" altLang="zh-CN" sz="2400" b="1" dirty="0" smtClean="0">
                <a:solidFill>
                  <a:schemeClr val="accent6">
                    <a:lumMod val="75000"/>
                  </a:schemeClr>
                </a:solidFill>
                <a:ea typeface="宋体" pitchFamily="2" charset="-122"/>
                <a:cs typeface="Times New Roman" pitchFamily="18" charset="0"/>
              </a:rPr>
              <a:t>=</a:t>
            </a:r>
            <a:r>
              <a:rPr lang="zh-CN" altLang="en-US" sz="2400" b="1" dirty="0" smtClean="0">
                <a:solidFill>
                  <a:schemeClr val="accent6">
                    <a:lumMod val="75000"/>
                  </a:schemeClr>
                </a:solidFill>
                <a:ea typeface="宋体" pitchFamily="2" charset="-122"/>
                <a:cs typeface="Times New Roman" pitchFamily="18" charset="0"/>
              </a:rPr>
              <a:t>初值</a:t>
            </a:r>
            <a:r>
              <a:rPr lang="en-US" altLang="zh-CN" sz="2400" b="1" dirty="0" smtClean="0">
                <a:solidFill>
                  <a:schemeClr val="accent6">
                    <a:lumMod val="75000"/>
                  </a:schemeClr>
                </a:solidFill>
                <a:ea typeface="宋体" pitchFamily="2" charset="-122"/>
                <a:cs typeface="Times New Roman" pitchFamily="18" charset="0"/>
              </a:rPr>
              <a:t> </a:t>
            </a:r>
            <a:r>
              <a:rPr lang="en-US" altLang="zh-CN" sz="2400" b="1" dirty="0">
                <a:ea typeface="宋体" pitchFamily="2" charset="-122"/>
                <a:cs typeface="Times New Roman" pitchFamily="18" charset="0"/>
              </a:rPr>
              <a:t>; </a:t>
            </a:r>
          </a:p>
          <a:p>
            <a:pPr marL="800100" lvl="1" indent="-342900">
              <a:spcBef>
                <a:spcPct val="50000"/>
              </a:spcBef>
              <a:buFont typeface="Wingdings" pitchFamily="2" charset="2"/>
              <a:buChar char="Ø"/>
            </a:pPr>
            <a:r>
              <a:rPr lang="zh-CN" altLang="en-US" sz="2400" b="1" dirty="0" smtClean="0">
                <a:ea typeface="宋体" pitchFamily="2" charset="-122"/>
                <a:cs typeface="Times New Roman" pitchFamily="18" charset="0"/>
              </a:rPr>
              <a:t>说明</a:t>
            </a:r>
            <a:r>
              <a:rPr lang="en-US" altLang="zh-CN" sz="2400" b="1" dirty="0" smtClean="0">
                <a:ea typeface="宋体" pitchFamily="2" charset="-122"/>
                <a:cs typeface="Times New Roman" pitchFamily="18" charset="0"/>
              </a:rPr>
              <a:t>:</a:t>
            </a:r>
            <a:r>
              <a:rPr lang="zh-CN" altLang="en-US" sz="2400" b="1" dirty="0" smtClean="0">
                <a:solidFill>
                  <a:srgbClr val="00B050"/>
                </a:solidFill>
                <a:ea typeface="宋体" pitchFamily="2" charset="-122"/>
                <a:cs typeface="Times New Roman" pitchFamily="18" charset="0"/>
              </a:rPr>
              <a:t>修饰符</a:t>
            </a:r>
            <a:r>
              <a:rPr lang="en-US" altLang="zh-CN" sz="2400" b="1" dirty="0">
                <a:solidFill>
                  <a:srgbClr val="00B050"/>
                </a:solidFill>
                <a:ea typeface="宋体" pitchFamily="2" charset="-122"/>
                <a:cs typeface="Times New Roman" pitchFamily="18" charset="0"/>
              </a:rPr>
              <a:t>private</a:t>
            </a:r>
            <a:r>
              <a:rPr lang="en-US" altLang="zh-CN" sz="2400" b="1" dirty="0">
                <a:ea typeface="宋体" pitchFamily="2" charset="-122"/>
                <a:cs typeface="Times New Roman" pitchFamily="18" charset="0"/>
              </a:rPr>
              <a:t>:</a:t>
            </a:r>
            <a:r>
              <a:rPr lang="zh-CN" altLang="en-US" sz="2400" dirty="0">
                <a:ea typeface="宋体" pitchFamily="2" charset="-122"/>
                <a:cs typeface="Times New Roman" pitchFamily="18" charset="0"/>
              </a:rPr>
              <a:t>该属性只能由该类的方法访问。</a:t>
            </a:r>
          </a:p>
          <a:p>
            <a:pPr>
              <a:spcBef>
                <a:spcPct val="50000"/>
              </a:spcBef>
            </a:pPr>
            <a:r>
              <a:rPr lang="zh-CN" altLang="en-US" sz="2400" b="1" dirty="0">
                <a:ea typeface="宋体" pitchFamily="2" charset="-122"/>
                <a:cs typeface="Times New Roman" pitchFamily="18" charset="0"/>
              </a:rPr>
              <a:t>	</a:t>
            </a:r>
            <a:r>
              <a:rPr lang="zh-CN" altLang="en-US" sz="2400" b="1" dirty="0" smtClean="0">
                <a:ea typeface="宋体" pitchFamily="2" charset="-122"/>
                <a:cs typeface="Times New Roman" pitchFamily="18" charset="0"/>
              </a:rPr>
              <a:t>        </a:t>
            </a:r>
            <a:r>
              <a:rPr lang="zh-CN" altLang="en-US" sz="2400" b="1" dirty="0" smtClean="0">
                <a:solidFill>
                  <a:srgbClr val="00B050"/>
                </a:solidFill>
                <a:ea typeface="宋体" pitchFamily="2" charset="-122"/>
                <a:cs typeface="Times New Roman" pitchFamily="18" charset="0"/>
              </a:rPr>
              <a:t>修饰符</a:t>
            </a:r>
            <a:r>
              <a:rPr lang="en-US" altLang="zh-CN" sz="2400" b="1" dirty="0">
                <a:solidFill>
                  <a:srgbClr val="00B050"/>
                </a:solidFill>
                <a:ea typeface="宋体" pitchFamily="2" charset="-122"/>
                <a:cs typeface="Times New Roman" pitchFamily="18" charset="0"/>
              </a:rPr>
              <a:t>public</a:t>
            </a:r>
            <a:r>
              <a:rPr lang="en-US" altLang="zh-CN" sz="2400" b="1" dirty="0">
                <a:ea typeface="宋体" pitchFamily="2" charset="-122"/>
                <a:cs typeface="Times New Roman" pitchFamily="18" charset="0"/>
              </a:rPr>
              <a:t>:</a:t>
            </a:r>
            <a:r>
              <a:rPr lang="zh-CN" altLang="en-US" sz="2400" dirty="0">
                <a:ea typeface="宋体" pitchFamily="2" charset="-122"/>
                <a:cs typeface="Times New Roman" pitchFamily="18" charset="0"/>
              </a:rPr>
              <a:t>该属性可以被该类以外的方法</a:t>
            </a:r>
            <a:r>
              <a:rPr lang="zh-CN" altLang="en-US" sz="2400" dirty="0" smtClean="0">
                <a:ea typeface="宋体" pitchFamily="2" charset="-122"/>
                <a:cs typeface="Times New Roman" pitchFamily="18" charset="0"/>
              </a:rPr>
              <a:t>访问。    </a:t>
            </a:r>
            <a:endParaRPr lang="en-US" altLang="zh-CN" sz="2400" dirty="0" smtClean="0">
              <a:ea typeface="宋体" pitchFamily="2" charset="-122"/>
              <a:cs typeface="Times New Roman" pitchFamily="18" charset="0"/>
            </a:endParaRPr>
          </a:p>
          <a:p>
            <a:pPr>
              <a:spcBef>
                <a:spcPct val="50000"/>
              </a:spcBef>
            </a:pPr>
            <a:r>
              <a:rPr lang="en-US" altLang="zh-CN" sz="2400" b="1" dirty="0">
                <a:solidFill>
                  <a:srgbClr val="FF0000"/>
                </a:solidFill>
                <a:ea typeface="宋体" pitchFamily="2" charset="-122"/>
                <a:cs typeface="Times New Roman" pitchFamily="18" charset="0"/>
              </a:rPr>
              <a:t> </a:t>
            </a:r>
            <a:r>
              <a:rPr lang="en-US" altLang="zh-CN" sz="2400" b="1" dirty="0" smtClean="0">
                <a:solidFill>
                  <a:srgbClr val="FF0000"/>
                </a:solidFill>
                <a:ea typeface="宋体" pitchFamily="2" charset="-122"/>
                <a:cs typeface="Times New Roman" pitchFamily="18" charset="0"/>
              </a:rPr>
              <a:t>                   </a:t>
            </a:r>
            <a:r>
              <a:rPr lang="zh-CN" altLang="en-US" sz="2400" b="1" dirty="0" smtClean="0">
                <a:solidFill>
                  <a:srgbClr val="FF0000"/>
                </a:solidFill>
                <a:ea typeface="宋体" pitchFamily="2" charset="-122"/>
                <a:cs typeface="Times New Roman" pitchFamily="18" charset="0"/>
              </a:rPr>
              <a:t>类型</a:t>
            </a:r>
            <a:r>
              <a:rPr lang="zh-CN" altLang="en-US" sz="2400" b="1" dirty="0">
                <a:ea typeface="宋体" pitchFamily="2" charset="-122"/>
                <a:cs typeface="Times New Roman" pitchFamily="18" charset="0"/>
              </a:rPr>
              <a:t>：</a:t>
            </a:r>
            <a:r>
              <a:rPr lang="zh-CN" altLang="en-US" sz="2400" dirty="0">
                <a:ea typeface="宋体" pitchFamily="2" charset="-122"/>
                <a:cs typeface="Times New Roman" pitchFamily="18" charset="0"/>
              </a:rPr>
              <a:t>任何基本类型，如</a:t>
            </a:r>
            <a:r>
              <a:rPr lang="en-US" altLang="zh-CN" sz="2400" dirty="0" err="1">
                <a:ea typeface="宋体" pitchFamily="2" charset="-122"/>
                <a:cs typeface="Times New Roman" pitchFamily="18" charset="0"/>
              </a:rPr>
              <a:t>int</a:t>
            </a:r>
            <a:r>
              <a:rPr lang="zh-CN" altLang="en-US" sz="2400" dirty="0">
                <a:ea typeface="宋体" pitchFamily="2" charset="-122"/>
                <a:cs typeface="Times New Roman" pitchFamily="18" charset="0"/>
              </a:rPr>
              <a:t>、</a:t>
            </a:r>
            <a:r>
              <a:rPr lang="en-US" altLang="zh-CN" sz="2400" dirty="0" err="1">
                <a:ea typeface="宋体" pitchFamily="2" charset="-122"/>
                <a:cs typeface="Times New Roman" pitchFamily="18" charset="0"/>
              </a:rPr>
              <a:t>boolean</a:t>
            </a:r>
            <a:r>
              <a:rPr lang="zh-CN" altLang="en-US" sz="2400" dirty="0">
                <a:ea typeface="宋体" pitchFamily="2" charset="-122"/>
                <a:cs typeface="Times New Roman" pitchFamily="18" charset="0"/>
              </a:rPr>
              <a:t>或任何类</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marL="342900" indent="-342900">
              <a:spcBef>
                <a:spcPct val="50000"/>
              </a:spcBef>
              <a:buFont typeface="Wingdings" pitchFamily="2" charset="2"/>
              <a:buChar char="l"/>
            </a:pPr>
            <a:r>
              <a:rPr lang="zh-CN" altLang="en-US" sz="2400" b="1" dirty="0" smtClean="0">
                <a:ea typeface="宋体" pitchFamily="2" charset="-122"/>
                <a:cs typeface="Times New Roman" pitchFamily="18" charset="0"/>
              </a:rPr>
              <a:t>举例</a:t>
            </a:r>
            <a:r>
              <a:rPr lang="zh-CN" altLang="en-US" sz="2400" b="1" dirty="0">
                <a:ea typeface="宋体" pitchFamily="2" charset="-122"/>
                <a:cs typeface="Times New Roman" pitchFamily="18" charset="0"/>
              </a:rPr>
              <a:t>：</a:t>
            </a:r>
          </a:p>
          <a:p>
            <a:r>
              <a:rPr lang="en-US" altLang="zh-CN" sz="2400" dirty="0" smtClean="0">
                <a:solidFill>
                  <a:srgbClr val="C00000"/>
                </a:solidFill>
                <a:ea typeface="宋体" pitchFamily="2" charset="-122"/>
                <a:cs typeface="Times New Roman" pitchFamily="18" charset="0"/>
              </a:rPr>
              <a:t>     public </a:t>
            </a:r>
            <a:r>
              <a:rPr lang="en-US" altLang="zh-CN" sz="2400" dirty="0">
                <a:solidFill>
                  <a:srgbClr val="C00000"/>
                </a:solidFill>
                <a:ea typeface="宋体" pitchFamily="2" charset="-122"/>
                <a:cs typeface="Times New Roman" pitchFamily="18" charset="0"/>
              </a:rPr>
              <a:t>class Person{</a:t>
            </a:r>
          </a:p>
          <a:p>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private </a:t>
            </a: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age;             </a:t>
            </a:r>
            <a:r>
              <a:rPr lang="en-US" altLang="zh-CN" sz="2800" dirty="0">
                <a:ea typeface="宋体" pitchFamily="2" charset="-122"/>
                <a:cs typeface="Times New Roman" pitchFamily="18" charset="0"/>
              </a:rPr>
              <a:t>//</a:t>
            </a:r>
            <a:r>
              <a:rPr lang="zh-CN" altLang="en-US" sz="2400" dirty="0">
                <a:ea typeface="宋体" pitchFamily="2" charset="-122"/>
                <a:cs typeface="Times New Roman" pitchFamily="18" charset="0"/>
              </a:rPr>
              <a:t>声明</a:t>
            </a:r>
            <a:r>
              <a:rPr lang="en-US" altLang="zh-CN" sz="2400" dirty="0">
                <a:ea typeface="宋体" pitchFamily="2" charset="-122"/>
                <a:cs typeface="Times New Roman" pitchFamily="18" charset="0"/>
              </a:rPr>
              <a:t>private</a:t>
            </a:r>
            <a:r>
              <a:rPr lang="zh-CN" altLang="en-US" sz="2400" dirty="0">
                <a:ea typeface="宋体" pitchFamily="2" charset="-122"/>
                <a:cs typeface="Times New Roman" pitchFamily="18" charset="0"/>
              </a:rPr>
              <a:t>变量 </a:t>
            </a:r>
            <a:r>
              <a:rPr lang="en-US" altLang="zh-CN" sz="2400" dirty="0">
                <a:ea typeface="宋体" pitchFamily="2" charset="-122"/>
                <a:cs typeface="Times New Roman" pitchFamily="18" charset="0"/>
              </a:rPr>
              <a:t>age</a:t>
            </a:r>
          </a:p>
          <a:p>
            <a:r>
              <a:rPr lang="en-US" altLang="zh-CN" sz="2400" dirty="0">
                <a:solidFill>
                  <a:schemeClr val="accent2"/>
                </a:solidFill>
                <a:ea typeface="宋体" pitchFamily="2" charset="-122"/>
                <a:cs typeface="Times New Roman" pitchFamily="18" charset="0"/>
              </a:rPr>
              <a:t>  </a:t>
            </a:r>
            <a:r>
              <a:rPr lang="en-US" altLang="zh-CN" sz="2400" dirty="0" smtClean="0">
                <a:solidFill>
                  <a:schemeClr val="accent2"/>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public </a:t>
            </a:r>
            <a:r>
              <a:rPr lang="en-US" altLang="zh-CN" sz="2400" dirty="0" smtClean="0">
                <a:solidFill>
                  <a:srgbClr val="C00000"/>
                </a:solidFill>
                <a:ea typeface="宋体" pitchFamily="2" charset="-122"/>
                <a:cs typeface="Times New Roman" pitchFamily="18" charset="0"/>
              </a:rPr>
              <a:t>String name </a:t>
            </a: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“Lila”;    </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声明</a:t>
            </a:r>
            <a:r>
              <a:rPr lang="en-US" altLang="zh-CN" sz="2400" dirty="0">
                <a:ea typeface="宋体" pitchFamily="2" charset="-122"/>
                <a:cs typeface="Times New Roman" pitchFamily="18" charset="0"/>
              </a:rPr>
              <a:t>public</a:t>
            </a:r>
            <a:r>
              <a:rPr lang="zh-CN" altLang="en-US" sz="2400" dirty="0">
                <a:ea typeface="宋体" pitchFamily="2" charset="-122"/>
                <a:cs typeface="Times New Roman" pitchFamily="18" charset="0"/>
              </a:rPr>
              <a:t>变量 </a:t>
            </a:r>
            <a:r>
              <a:rPr lang="en-US" altLang="zh-CN" sz="2400" dirty="0">
                <a:ea typeface="宋体" pitchFamily="2" charset="-122"/>
                <a:cs typeface="Times New Roman" pitchFamily="18" charset="0"/>
              </a:rPr>
              <a:t>name</a:t>
            </a:r>
          </a:p>
          <a:p>
            <a:r>
              <a:rPr lang="en-US" altLang="zh-CN" sz="2400" dirty="0" smtClean="0">
                <a:solidFill>
                  <a:srgbClr val="C00000"/>
                </a:solidFill>
                <a:ea typeface="宋体" pitchFamily="2" charset="-122"/>
                <a:cs typeface="Times New Roman" pitchFamily="18" charset="0"/>
              </a:rPr>
              <a:t>      }</a:t>
            </a:r>
            <a:endParaRPr lang="en-US" altLang="zh-CN" sz="2400"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24048784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4"/>
          <p:cNvSpPr txBox="1">
            <a:spLocks noChangeArrowheads="1"/>
          </p:cNvSpPr>
          <p:nvPr/>
        </p:nvSpPr>
        <p:spPr bwMode="auto">
          <a:xfrm>
            <a:off x="1043608" y="836712"/>
            <a:ext cx="734519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3200" b="1" dirty="0" smtClean="0">
                <a:solidFill>
                  <a:srgbClr val="0000FF"/>
                </a:solidFill>
              </a:rPr>
              <a:t>补：</a:t>
            </a:r>
            <a:r>
              <a:rPr lang="zh-CN" altLang="en-US" sz="3200" b="1" dirty="0" smtClean="0"/>
              <a:t>变量</a:t>
            </a:r>
            <a:r>
              <a:rPr lang="zh-CN" altLang="en-US" sz="3200" b="1" dirty="0"/>
              <a:t>的</a:t>
            </a:r>
            <a:r>
              <a:rPr lang="zh-CN" altLang="en-US" sz="3200" b="1" dirty="0" smtClean="0"/>
              <a:t>分类</a:t>
            </a:r>
            <a:r>
              <a:rPr lang="zh-CN" altLang="en-US" sz="3200" b="1" dirty="0"/>
              <a:t>：</a:t>
            </a:r>
            <a:r>
              <a:rPr lang="zh-CN" altLang="en-US" sz="3200" b="1" dirty="0" smtClean="0"/>
              <a:t>成员</a:t>
            </a:r>
            <a:r>
              <a:rPr lang="zh-CN" altLang="en-US" sz="3200" b="1" dirty="0"/>
              <a:t>变量与局部变量</a:t>
            </a:r>
          </a:p>
        </p:txBody>
      </p:sp>
      <p:sp>
        <p:nvSpPr>
          <p:cNvPr id="14341" name="TextBox 5"/>
          <p:cNvSpPr txBox="1">
            <a:spLocks noChangeArrowheads="1"/>
          </p:cNvSpPr>
          <p:nvPr/>
        </p:nvSpPr>
        <p:spPr bwMode="auto">
          <a:xfrm>
            <a:off x="251147" y="1556792"/>
            <a:ext cx="8353301" cy="5232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marL="342900" indent="-342900" eaLnBrk="1" hangingPunct="1">
              <a:buFont typeface="Wingdings" pitchFamily="2" charset="2"/>
              <a:buChar char="l"/>
            </a:pPr>
            <a:r>
              <a:rPr lang="zh-CN" altLang="en-US" b="1" dirty="0" smtClean="0">
                <a:solidFill>
                  <a:srgbClr val="C00000"/>
                </a:solidFill>
              </a:rPr>
              <a:t>在</a:t>
            </a:r>
            <a:r>
              <a:rPr lang="zh-CN" altLang="en-US" b="1" dirty="0">
                <a:solidFill>
                  <a:srgbClr val="C00000"/>
                </a:solidFill>
              </a:rPr>
              <a:t>方法体外，类体内声明的变量称为成员变量。</a:t>
            </a:r>
            <a:endParaRPr lang="en-US" altLang="zh-CN" b="1" dirty="0">
              <a:solidFill>
                <a:srgbClr val="C00000"/>
              </a:solidFill>
            </a:endParaRPr>
          </a:p>
          <a:p>
            <a:pPr marL="342900" indent="-342900" eaLnBrk="1" hangingPunct="1">
              <a:buFont typeface="Wingdings" pitchFamily="2" charset="2"/>
              <a:buChar char="l"/>
            </a:pPr>
            <a:r>
              <a:rPr lang="zh-CN" altLang="en-US" b="1" dirty="0" smtClean="0">
                <a:solidFill>
                  <a:srgbClr val="C00000"/>
                </a:solidFill>
              </a:rPr>
              <a:t>在</a:t>
            </a:r>
            <a:r>
              <a:rPr lang="zh-CN" altLang="en-US" b="1" dirty="0">
                <a:solidFill>
                  <a:srgbClr val="C00000"/>
                </a:solidFill>
              </a:rPr>
              <a:t>方法体内部声明的变量称为局部变量。</a:t>
            </a:r>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sz="2200" dirty="0"/>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sz="1200" b="1" dirty="0" smtClean="0">
              <a:solidFill>
                <a:srgbClr val="C00000"/>
              </a:solidFill>
            </a:endParaRPr>
          </a:p>
          <a:p>
            <a:pPr marL="342900" indent="-342900" eaLnBrk="1" hangingPunct="1">
              <a:buFont typeface="Wingdings" pitchFamily="2" charset="2"/>
              <a:buChar char="l"/>
            </a:pPr>
            <a:r>
              <a:rPr lang="zh-CN" altLang="en-US" b="1" dirty="0" smtClean="0">
                <a:solidFill>
                  <a:srgbClr val="C00000"/>
                </a:solidFill>
              </a:rPr>
              <a:t>注意</a:t>
            </a:r>
            <a:r>
              <a:rPr lang="zh-CN" altLang="en-US" b="1" dirty="0">
                <a:solidFill>
                  <a:srgbClr val="C00000"/>
                </a:solidFill>
              </a:rPr>
              <a:t>：二者在初始化值方面的异同</a:t>
            </a:r>
            <a:r>
              <a:rPr lang="en-US" altLang="zh-CN" b="1" dirty="0" smtClean="0">
                <a:solidFill>
                  <a:srgbClr val="C00000"/>
                </a:solidFill>
              </a:rPr>
              <a:t>:</a:t>
            </a:r>
          </a:p>
          <a:p>
            <a:pPr eaLnBrk="1" hangingPunct="1"/>
            <a:r>
              <a:rPr lang="en-US" altLang="zh-CN" b="1" dirty="0" smtClean="0"/>
              <a:t>         </a:t>
            </a:r>
            <a:r>
              <a:rPr lang="zh-CN" altLang="en-US" b="1" dirty="0" smtClean="0"/>
              <a:t>同：</a:t>
            </a:r>
            <a:r>
              <a:rPr lang="zh-CN" altLang="en-US" dirty="0" smtClean="0"/>
              <a:t>都有生命周期</a:t>
            </a:r>
            <a:r>
              <a:rPr lang="en-US" altLang="zh-CN" b="1" dirty="0" smtClean="0"/>
              <a:t>      </a:t>
            </a:r>
          </a:p>
          <a:p>
            <a:pPr eaLnBrk="1" hangingPunct="1"/>
            <a:r>
              <a:rPr lang="en-US" altLang="zh-CN" b="1" dirty="0" smtClean="0"/>
              <a:t>         </a:t>
            </a:r>
            <a:r>
              <a:rPr lang="zh-CN" altLang="en-US" b="1" dirty="0" smtClean="0"/>
              <a:t>异：</a:t>
            </a:r>
            <a:r>
              <a:rPr lang="zh-CN" altLang="en-US" dirty="0" smtClean="0"/>
              <a:t>局部变量除形参外，需显式初始化。</a:t>
            </a:r>
            <a:endParaRPr lang="zh-CN" altLang="en-US" dirty="0"/>
          </a:p>
        </p:txBody>
      </p:sp>
      <p:sp>
        <p:nvSpPr>
          <p:cNvPr id="2" name="左大括号 1"/>
          <p:cNvSpPr/>
          <p:nvPr/>
        </p:nvSpPr>
        <p:spPr>
          <a:xfrm>
            <a:off x="1185863" y="3213100"/>
            <a:ext cx="215900" cy="136842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344" name="TextBox 3"/>
          <p:cNvSpPr txBox="1">
            <a:spLocks noChangeArrowheads="1"/>
          </p:cNvSpPr>
          <p:nvPr/>
        </p:nvSpPr>
        <p:spPr bwMode="auto">
          <a:xfrm>
            <a:off x="1401763" y="2998788"/>
            <a:ext cx="15128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b="1" dirty="0"/>
              <a:t>成员变量</a:t>
            </a:r>
          </a:p>
        </p:txBody>
      </p:sp>
      <p:sp>
        <p:nvSpPr>
          <p:cNvPr id="14345" name="TextBox 9"/>
          <p:cNvSpPr txBox="1">
            <a:spLocks noChangeArrowheads="1"/>
          </p:cNvSpPr>
          <p:nvPr/>
        </p:nvSpPr>
        <p:spPr bwMode="auto">
          <a:xfrm>
            <a:off x="1401763" y="4335463"/>
            <a:ext cx="15128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b="1" dirty="0"/>
              <a:t>局部变量</a:t>
            </a:r>
          </a:p>
        </p:txBody>
      </p:sp>
      <p:sp>
        <p:nvSpPr>
          <p:cNvPr id="11" name="左大括号 10"/>
          <p:cNvSpPr/>
          <p:nvPr/>
        </p:nvSpPr>
        <p:spPr>
          <a:xfrm>
            <a:off x="2843213" y="2744788"/>
            <a:ext cx="252412" cy="104457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2" name="左大括号 11"/>
          <p:cNvSpPr/>
          <p:nvPr/>
        </p:nvSpPr>
        <p:spPr>
          <a:xfrm>
            <a:off x="2771775" y="3968750"/>
            <a:ext cx="250825" cy="13335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348" name="TextBox 13"/>
          <p:cNvSpPr txBox="1">
            <a:spLocks noChangeArrowheads="1"/>
          </p:cNvSpPr>
          <p:nvPr/>
        </p:nvSpPr>
        <p:spPr bwMode="auto">
          <a:xfrm>
            <a:off x="3059113" y="2559050"/>
            <a:ext cx="45386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实例变量（不以</a:t>
            </a:r>
            <a:r>
              <a:rPr lang="en-US" altLang="zh-CN" sz="2200" dirty="0"/>
              <a:t>static</a:t>
            </a:r>
            <a:r>
              <a:rPr lang="zh-CN" altLang="en-US" sz="2200" dirty="0"/>
              <a:t>修饰）</a:t>
            </a:r>
          </a:p>
        </p:txBody>
      </p:sp>
      <p:sp>
        <p:nvSpPr>
          <p:cNvPr id="14349" name="TextBox 14"/>
          <p:cNvSpPr txBox="1">
            <a:spLocks noChangeArrowheads="1"/>
          </p:cNvSpPr>
          <p:nvPr/>
        </p:nvSpPr>
        <p:spPr bwMode="auto">
          <a:xfrm>
            <a:off x="3059113" y="3398838"/>
            <a:ext cx="4538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类变量（以</a:t>
            </a:r>
            <a:r>
              <a:rPr lang="en-US" altLang="zh-CN" sz="2200" dirty="0"/>
              <a:t>static</a:t>
            </a:r>
            <a:r>
              <a:rPr lang="zh-CN" altLang="en-US" sz="2200" dirty="0"/>
              <a:t>修饰）</a:t>
            </a:r>
          </a:p>
        </p:txBody>
      </p:sp>
      <p:sp>
        <p:nvSpPr>
          <p:cNvPr id="14350" name="TextBox 15"/>
          <p:cNvSpPr txBox="1">
            <a:spLocks noChangeArrowheads="1"/>
          </p:cNvSpPr>
          <p:nvPr/>
        </p:nvSpPr>
        <p:spPr bwMode="auto">
          <a:xfrm>
            <a:off x="3113088" y="3843338"/>
            <a:ext cx="45370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形参</a:t>
            </a:r>
            <a:r>
              <a:rPr lang="zh-CN" altLang="en-US" sz="2200"/>
              <a:t>（</a:t>
            </a:r>
            <a:r>
              <a:rPr lang="zh-CN" altLang="en-US" sz="2200" smtClean="0"/>
              <a:t>方法、构造器中</a:t>
            </a:r>
            <a:r>
              <a:rPr lang="zh-CN" altLang="en-US" sz="2200" dirty="0"/>
              <a:t>定义的变量）</a:t>
            </a:r>
          </a:p>
        </p:txBody>
      </p:sp>
      <p:sp>
        <p:nvSpPr>
          <p:cNvPr id="14351" name="TextBox 16"/>
          <p:cNvSpPr txBox="1">
            <a:spLocks noChangeArrowheads="1"/>
          </p:cNvSpPr>
          <p:nvPr/>
        </p:nvSpPr>
        <p:spPr bwMode="auto">
          <a:xfrm>
            <a:off x="3059113" y="4335463"/>
            <a:ext cx="4538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方法局部变量（在方法内定义）</a:t>
            </a:r>
          </a:p>
        </p:txBody>
      </p:sp>
      <p:sp>
        <p:nvSpPr>
          <p:cNvPr id="14352" name="TextBox 17"/>
          <p:cNvSpPr txBox="1">
            <a:spLocks noChangeArrowheads="1"/>
          </p:cNvSpPr>
          <p:nvPr/>
        </p:nvSpPr>
        <p:spPr bwMode="auto">
          <a:xfrm>
            <a:off x="3121025" y="4911725"/>
            <a:ext cx="49085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代码块局部变量（在代码块内定义）</a:t>
            </a:r>
          </a:p>
        </p:txBody>
      </p:sp>
      <p:sp>
        <p:nvSpPr>
          <p:cNvPr id="14353" name="TextBox 19"/>
          <p:cNvSpPr txBox="1">
            <a:spLocks noChangeArrowheads="1"/>
          </p:cNvSpPr>
          <p:nvPr/>
        </p:nvSpPr>
        <p:spPr bwMode="auto">
          <a:xfrm>
            <a:off x="414338" y="3398838"/>
            <a:ext cx="8445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a:t>所有</a:t>
            </a:r>
            <a:endParaRPr lang="en-US" altLang="zh-CN"/>
          </a:p>
          <a:p>
            <a:pPr eaLnBrk="1" hangingPunct="1"/>
            <a:r>
              <a:rPr lang="zh-CN" altLang="en-US"/>
              <a:t>变量</a:t>
            </a:r>
          </a:p>
        </p:txBody>
      </p:sp>
    </p:spTree>
    <p:extLst>
      <p:ext uri="{BB962C8B-B14F-4D97-AF65-F5344CB8AC3E}">
        <p14:creationId xmlns:p14="http://schemas.microsoft.com/office/powerpoint/2010/main" val="6460871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Box 4"/>
          <p:cNvSpPr txBox="1">
            <a:spLocks noChangeArrowheads="1"/>
          </p:cNvSpPr>
          <p:nvPr/>
        </p:nvSpPr>
        <p:spPr bwMode="auto">
          <a:xfrm>
            <a:off x="1403648" y="823913"/>
            <a:ext cx="69847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200" b="1" dirty="0" smtClean="0"/>
              <a:t>成员变量（属性）和</a:t>
            </a:r>
            <a:r>
              <a:rPr lang="zh-CN" altLang="en-US" sz="3200" b="1" dirty="0"/>
              <a:t>局部变量的区别？</a:t>
            </a:r>
          </a:p>
        </p:txBody>
      </p:sp>
      <p:sp>
        <p:nvSpPr>
          <p:cNvPr id="11269" name="TextBox 5"/>
          <p:cNvSpPr txBox="1">
            <a:spLocks noChangeArrowheads="1"/>
          </p:cNvSpPr>
          <p:nvPr/>
        </p:nvSpPr>
        <p:spPr bwMode="auto">
          <a:xfrm>
            <a:off x="340161" y="1408688"/>
            <a:ext cx="8355013"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342900" indent="-342900" eaLnBrk="1" hangingPunct="1">
              <a:buFont typeface="Wingdings" pitchFamily="2" charset="2"/>
              <a:buChar char="l"/>
            </a:pPr>
            <a:r>
              <a:rPr lang="zh-CN" altLang="en-US" sz="2800" b="1" dirty="0" smtClean="0">
                <a:solidFill>
                  <a:srgbClr val="C00000"/>
                </a:solidFill>
              </a:rPr>
              <a:t>成员</a:t>
            </a:r>
            <a:r>
              <a:rPr lang="zh-CN" altLang="en-US" sz="2800" b="1" dirty="0">
                <a:solidFill>
                  <a:srgbClr val="C00000"/>
                </a:solidFill>
              </a:rPr>
              <a:t>变量：</a:t>
            </a:r>
          </a:p>
          <a:p>
            <a:pPr marL="342900" indent="-342900" eaLnBrk="1" hangingPunct="1">
              <a:buFont typeface="Wingdings" pitchFamily="2" charset="2"/>
              <a:buChar char="Ø"/>
            </a:pPr>
            <a:r>
              <a:rPr lang="zh-CN" altLang="en-US" sz="2400" dirty="0" smtClean="0"/>
              <a:t>成员</a:t>
            </a:r>
            <a:r>
              <a:rPr lang="zh-CN" altLang="en-US" sz="2400" dirty="0"/>
              <a:t>变量定义在类中，在整个类中都可以被访问</a:t>
            </a:r>
            <a:r>
              <a:rPr lang="zh-CN" altLang="en-US" sz="2400" dirty="0" smtClean="0"/>
              <a:t>。</a:t>
            </a:r>
            <a:endParaRPr lang="en-US" altLang="zh-CN" sz="2400" dirty="0" smtClean="0"/>
          </a:p>
          <a:p>
            <a:pPr marL="342900" indent="-342900" eaLnBrk="1" hangingPunct="1">
              <a:buFont typeface="Wingdings" pitchFamily="2" charset="2"/>
              <a:buChar char="Ø"/>
            </a:pPr>
            <a:r>
              <a:rPr lang="zh-CN" altLang="en-US" sz="2400" dirty="0" smtClean="0"/>
              <a:t>成员变量分为类成员变量和实例成员变量，实例变量存在于对象所在的堆内存中。</a:t>
            </a:r>
            <a:endParaRPr lang="en-US" altLang="zh-CN" sz="2400" dirty="0" smtClean="0"/>
          </a:p>
          <a:p>
            <a:pPr marL="342900" indent="-342900" eaLnBrk="1" hangingPunct="1">
              <a:buFont typeface="Wingdings" pitchFamily="2" charset="2"/>
              <a:buChar char="Ø"/>
            </a:pPr>
            <a:r>
              <a:rPr lang="zh-CN" altLang="en-US" sz="2400" dirty="0" smtClean="0"/>
              <a:t>成员</a:t>
            </a:r>
            <a:r>
              <a:rPr lang="zh-CN" altLang="en-US" sz="2400" dirty="0"/>
              <a:t>变量有</a:t>
            </a:r>
            <a:r>
              <a:rPr lang="zh-CN" altLang="en-US" sz="2400" dirty="0">
                <a:solidFill>
                  <a:srgbClr val="C00000"/>
                </a:solidFill>
              </a:rPr>
              <a:t>默认初始化</a:t>
            </a:r>
            <a:r>
              <a:rPr lang="zh-CN" altLang="en-US" sz="2400" dirty="0"/>
              <a:t>值</a:t>
            </a:r>
            <a:r>
              <a:rPr lang="zh-CN" altLang="en-US" sz="2400" dirty="0" smtClean="0"/>
              <a:t>。</a:t>
            </a:r>
            <a:endParaRPr lang="en-US" altLang="zh-CN" sz="2400" dirty="0" smtClean="0"/>
          </a:p>
          <a:p>
            <a:pPr marL="342900" indent="-342900" eaLnBrk="1" hangingPunct="1">
              <a:buFont typeface="Wingdings" pitchFamily="2" charset="2"/>
              <a:buChar char="Ø"/>
            </a:pPr>
            <a:r>
              <a:rPr lang="zh-CN" altLang="en-US" sz="2400" dirty="0"/>
              <a:t>成员</a:t>
            </a:r>
            <a:r>
              <a:rPr lang="zh-CN" altLang="en-US" sz="2400" dirty="0" smtClean="0"/>
              <a:t>变量的权限修饰符可以根据需要，选择任意一个</a:t>
            </a:r>
            <a:endParaRPr lang="zh-CN" altLang="en-US" sz="2400" dirty="0"/>
          </a:p>
          <a:p>
            <a:pPr eaLnBrk="1" hangingPunct="1"/>
            <a:endParaRPr lang="zh-CN" altLang="en-US" sz="2400" b="1" dirty="0"/>
          </a:p>
          <a:p>
            <a:pPr marL="342900" indent="-342900" eaLnBrk="1" hangingPunct="1">
              <a:buFont typeface="Wingdings" pitchFamily="2" charset="2"/>
              <a:buChar char="l"/>
            </a:pPr>
            <a:r>
              <a:rPr lang="zh-CN" altLang="en-US" sz="2800" b="1" dirty="0" smtClean="0">
                <a:solidFill>
                  <a:srgbClr val="C00000"/>
                </a:solidFill>
              </a:rPr>
              <a:t>局部变量</a:t>
            </a:r>
            <a:r>
              <a:rPr lang="zh-CN" altLang="en-US" sz="2800" b="1" dirty="0">
                <a:solidFill>
                  <a:srgbClr val="C00000"/>
                </a:solidFill>
              </a:rPr>
              <a:t>：</a:t>
            </a:r>
          </a:p>
          <a:p>
            <a:pPr marL="342900" indent="-342900" eaLnBrk="1" hangingPunct="1">
              <a:buFont typeface="Wingdings" pitchFamily="2" charset="2"/>
              <a:buChar char="Ø"/>
            </a:pPr>
            <a:r>
              <a:rPr lang="zh-CN" altLang="en-US" sz="2400" dirty="0" smtClean="0"/>
              <a:t>局部变量</a:t>
            </a:r>
            <a:r>
              <a:rPr lang="zh-CN" altLang="en-US" sz="2400" dirty="0"/>
              <a:t>只定义在局部范围内，如</a:t>
            </a:r>
            <a:r>
              <a:rPr lang="zh-CN" altLang="en-US" sz="2400" dirty="0" smtClean="0"/>
              <a:t>：</a:t>
            </a:r>
            <a:r>
              <a:rPr lang="zh-CN" altLang="en-US" sz="2400" dirty="0"/>
              <a:t>方法</a:t>
            </a:r>
            <a:r>
              <a:rPr lang="zh-CN" altLang="en-US" sz="2400" dirty="0" smtClean="0"/>
              <a:t>内，</a:t>
            </a:r>
            <a:r>
              <a:rPr lang="zh-CN" altLang="en-US" sz="2400" dirty="0"/>
              <a:t>代码块</a:t>
            </a:r>
            <a:r>
              <a:rPr lang="zh-CN" altLang="en-US" sz="2400" dirty="0" smtClean="0"/>
              <a:t>内</a:t>
            </a:r>
            <a:r>
              <a:rPr lang="zh-CN" altLang="en-US" sz="2400" dirty="0"/>
              <a:t>等。</a:t>
            </a:r>
          </a:p>
          <a:p>
            <a:pPr marL="342900" indent="-342900" eaLnBrk="1" hangingPunct="1">
              <a:buFont typeface="Wingdings" pitchFamily="2" charset="2"/>
              <a:buChar char="Ø"/>
            </a:pPr>
            <a:r>
              <a:rPr lang="zh-CN" altLang="en-US" sz="2400" dirty="0" smtClean="0"/>
              <a:t>局部变量</a:t>
            </a:r>
            <a:r>
              <a:rPr lang="zh-CN" altLang="en-US" sz="2400" dirty="0"/>
              <a:t>存在于栈内存中。</a:t>
            </a:r>
          </a:p>
          <a:p>
            <a:pPr marL="342900" indent="-342900" eaLnBrk="1" hangingPunct="1">
              <a:buFont typeface="Wingdings" pitchFamily="2" charset="2"/>
              <a:buChar char="Ø"/>
            </a:pPr>
            <a:r>
              <a:rPr lang="zh-CN" altLang="en-US" sz="2400" dirty="0" smtClean="0"/>
              <a:t>作用</a:t>
            </a:r>
            <a:r>
              <a:rPr lang="zh-CN" altLang="en-US" sz="2400" dirty="0"/>
              <a:t>的范围结束，变量空间会自动释放。</a:t>
            </a:r>
          </a:p>
          <a:p>
            <a:pPr marL="342900" indent="-342900" eaLnBrk="1" hangingPunct="1">
              <a:buFont typeface="Wingdings" pitchFamily="2" charset="2"/>
              <a:buChar char="Ø"/>
            </a:pPr>
            <a:r>
              <a:rPr lang="zh-CN" altLang="en-US" sz="2400" dirty="0" smtClean="0"/>
              <a:t>局部变量</a:t>
            </a:r>
            <a:r>
              <a:rPr lang="zh-CN" altLang="en-US" sz="2400" dirty="0"/>
              <a:t>没有默认初始化</a:t>
            </a:r>
            <a:r>
              <a:rPr lang="zh-CN" altLang="en-US" sz="2400" dirty="0" smtClean="0"/>
              <a:t>值，每次必须</a:t>
            </a:r>
            <a:r>
              <a:rPr lang="zh-CN" altLang="en-US" sz="2400" dirty="0" smtClean="0">
                <a:solidFill>
                  <a:srgbClr val="C00000"/>
                </a:solidFill>
              </a:rPr>
              <a:t>显式初始化</a:t>
            </a:r>
            <a:r>
              <a:rPr lang="zh-CN" altLang="en-US" sz="2400" dirty="0" smtClean="0"/>
              <a:t>。</a:t>
            </a:r>
            <a:endParaRPr lang="en-US" altLang="zh-CN" sz="2400" dirty="0" smtClean="0"/>
          </a:p>
          <a:p>
            <a:pPr marL="342900" indent="-342900" eaLnBrk="1" hangingPunct="1">
              <a:buFont typeface="Wingdings" pitchFamily="2" charset="2"/>
              <a:buChar char="Ø"/>
            </a:pPr>
            <a:r>
              <a:rPr lang="zh-CN" altLang="en-US" sz="2400" dirty="0" smtClean="0"/>
              <a:t>局部变量声明时不指定权限修饰符</a:t>
            </a:r>
            <a:endParaRPr lang="zh-CN" altLang="en-US" sz="2400" dirty="0"/>
          </a:p>
        </p:txBody>
      </p:sp>
    </p:spTree>
    <p:extLst>
      <p:ext uri="{BB962C8B-B14F-4D97-AF65-F5344CB8AC3E}">
        <p14:creationId xmlns:p14="http://schemas.microsoft.com/office/powerpoint/2010/main" val="6010703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123728" y="692696"/>
            <a:ext cx="5184576" cy="718614"/>
          </a:xfrm>
          <a:noFill/>
        </p:spPr>
        <p:txBody>
          <a:bodyPr lIns="92075" tIns="46038" rIns="92075" bIns="46038">
            <a:normAutofit fontScale="90000"/>
          </a:bodyPr>
          <a:lstStyle/>
          <a:p>
            <a:pPr eaLnBrk="1" hangingPunct="1"/>
            <a:r>
              <a:rPr lang="zh-CN" altLang="en-US" b="1" smtClean="0">
                <a:latin typeface="Times New Roman" pitchFamily="18" charset="0"/>
                <a:ea typeface="宋体" pitchFamily="2" charset="-122"/>
                <a:cs typeface="Times New Roman" pitchFamily="18" charset="0"/>
              </a:rPr>
              <a:t>对象属性的默认初始化赋值</a:t>
            </a:r>
            <a:endParaRPr lang="zh-CN" altLang="en-US" b="1" dirty="0" smtClean="0">
              <a:latin typeface="Times New Roman" pitchFamily="18" charset="0"/>
              <a:ea typeface="宋体" pitchFamily="2" charset="-122"/>
              <a:cs typeface="Times New Roman" pitchFamily="18" charset="0"/>
            </a:endParaRPr>
          </a:p>
        </p:txBody>
      </p:sp>
      <p:sp>
        <p:nvSpPr>
          <p:cNvPr id="17411" name="Rectangle 3"/>
          <p:cNvSpPr>
            <a:spLocks noGrp="1" noChangeArrowheads="1"/>
          </p:cNvSpPr>
          <p:nvPr>
            <p:ph type="body" sz="half" idx="1"/>
          </p:nvPr>
        </p:nvSpPr>
        <p:spPr>
          <a:xfrm>
            <a:off x="179512" y="1340768"/>
            <a:ext cx="8640762" cy="1223963"/>
          </a:xfrm>
          <a:noFill/>
        </p:spPr>
        <p:txBody>
          <a:bodyPr lIns="92075" tIns="46038" rIns="92075" bIns="46038">
            <a:normAutofit/>
          </a:bodyPr>
          <a:lstStyle/>
          <a:p>
            <a:pPr eaLnBrk="1" hangingPunct="1">
              <a:buFontTx/>
              <a:buNone/>
            </a:pPr>
            <a:r>
              <a:rPr lang="en-US" altLang="zh-CN" sz="2200" b="1" dirty="0" smtClean="0">
                <a:latin typeface="Times New Roman" pitchFamily="18" charset="0"/>
                <a:ea typeface="宋体" pitchFamily="2" charset="-122"/>
                <a:cs typeface="Times New Roman" pitchFamily="18" charset="0"/>
              </a:rPr>
              <a:t>             </a:t>
            </a:r>
            <a:r>
              <a:rPr lang="zh-CN" altLang="en-US" sz="2400" dirty="0" smtClean="0">
                <a:latin typeface="Times New Roman" pitchFamily="18" charset="0"/>
                <a:ea typeface="宋体" pitchFamily="2" charset="-122"/>
                <a:cs typeface="Times New Roman" pitchFamily="18" charset="0"/>
              </a:rPr>
              <a:t>当一个对象被创建时，会对其中各种类型的</a:t>
            </a:r>
            <a:r>
              <a:rPr lang="zh-CN" altLang="en-US" sz="2400" dirty="0" smtClean="0">
                <a:solidFill>
                  <a:srgbClr val="FF0000"/>
                </a:solidFill>
                <a:latin typeface="Times New Roman" pitchFamily="18" charset="0"/>
                <a:ea typeface="宋体" pitchFamily="2" charset="-122"/>
                <a:cs typeface="Times New Roman" pitchFamily="18" charset="0"/>
              </a:rPr>
              <a:t>成员变量</a:t>
            </a:r>
            <a:r>
              <a:rPr lang="zh-CN" altLang="en-US" sz="2400" dirty="0" smtClean="0">
                <a:latin typeface="Times New Roman" pitchFamily="18" charset="0"/>
                <a:ea typeface="宋体" pitchFamily="2" charset="-122"/>
                <a:cs typeface="Times New Roman" pitchFamily="18" charset="0"/>
              </a:rPr>
              <a:t>自动进行初始化赋值。除了基本数据类型之外的变量类型都是引用类型，如上面的</a:t>
            </a:r>
            <a:r>
              <a:rPr lang="en-US" altLang="zh-CN" sz="2400" dirty="0" smtClean="0">
                <a:latin typeface="Times New Roman" pitchFamily="18" charset="0"/>
                <a:ea typeface="宋体" pitchFamily="2" charset="-122"/>
                <a:cs typeface="Times New Roman" pitchFamily="18" charset="0"/>
              </a:rPr>
              <a:t>Person</a:t>
            </a:r>
            <a:r>
              <a:rPr lang="zh-CN" altLang="en-US" sz="2400" dirty="0" smtClean="0">
                <a:latin typeface="Times New Roman" pitchFamily="18" charset="0"/>
                <a:ea typeface="宋体" pitchFamily="2" charset="-122"/>
                <a:cs typeface="Times New Roman" pitchFamily="18" charset="0"/>
              </a:rPr>
              <a:t>及前面讲过的数组。 </a:t>
            </a:r>
          </a:p>
        </p:txBody>
      </p:sp>
      <p:graphicFrame>
        <p:nvGraphicFramePr>
          <p:cNvPr id="5" name="表格 4"/>
          <p:cNvGraphicFramePr>
            <a:graphicFrameLocks noGrp="1"/>
          </p:cNvGraphicFramePr>
          <p:nvPr>
            <p:extLst>
              <p:ext uri="{D42A27DB-BD31-4B8C-83A1-F6EECF244321}">
                <p14:modId xmlns:p14="http://schemas.microsoft.com/office/powerpoint/2010/main" val="102814135"/>
              </p:ext>
            </p:extLst>
          </p:nvPr>
        </p:nvGraphicFramePr>
        <p:xfrm>
          <a:off x="1187624" y="2564904"/>
          <a:ext cx="7416824" cy="3962400"/>
        </p:xfrm>
        <a:graphic>
          <a:graphicData uri="http://schemas.openxmlformats.org/drawingml/2006/table">
            <a:tbl>
              <a:tblPr firstRow="1" bandRow="1">
                <a:tableStyleId>{35758FB7-9AC5-4552-8A53-C91805E547FA}</a:tableStyleId>
              </a:tblPr>
              <a:tblGrid>
                <a:gridCol w="3708412"/>
                <a:gridCol w="3708412"/>
              </a:tblGrid>
              <a:tr h="317031">
                <a:tc>
                  <a:txBody>
                    <a:bodyPr/>
                    <a:lstStyle/>
                    <a:p>
                      <a:pPr algn="ctr"/>
                      <a:r>
                        <a:rPr lang="zh-CN" altLang="en-US" sz="2000" dirty="0" smtClean="0">
                          <a:latin typeface="宋体" pitchFamily="2" charset="-122"/>
                          <a:ea typeface="宋体" pitchFamily="2" charset="-122"/>
                          <a:cs typeface="Times New Roman" pitchFamily="18" charset="0"/>
                        </a:rPr>
                        <a:t>成员变量类型</a:t>
                      </a:r>
                      <a:endParaRPr lang="zh-CN" altLang="en-US" sz="2000" dirty="0">
                        <a:latin typeface="宋体" pitchFamily="2" charset="-122"/>
                        <a:ea typeface="宋体" pitchFamily="2" charset="-122"/>
                        <a:cs typeface="Times New Roman" pitchFamily="18" charset="0"/>
                      </a:endParaRPr>
                    </a:p>
                  </a:txBody>
                  <a:tcPr/>
                </a:tc>
                <a:tc>
                  <a:txBody>
                    <a:bodyPr/>
                    <a:lstStyle/>
                    <a:p>
                      <a:pPr algn="ctr"/>
                      <a:r>
                        <a:rPr lang="zh-CN" altLang="en-US" sz="2000" dirty="0" smtClean="0">
                          <a:latin typeface="宋体" pitchFamily="2" charset="-122"/>
                          <a:ea typeface="宋体" pitchFamily="2" charset="-122"/>
                          <a:cs typeface="Times New Roman" pitchFamily="18" charset="0"/>
                        </a:rPr>
                        <a:t>初始值</a:t>
                      </a:r>
                      <a:endParaRPr lang="zh-CN" altLang="en-US" sz="2000" dirty="0">
                        <a:latin typeface="宋体" pitchFamily="2" charset="-122"/>
                        <a:ea typeface="宋体" pitchFamily="2" charset="-122"/>
                        <a:cs typeface="Times New Roman" pitchFamily="18" charset="0"/>
                      </a:endParaRPr>
                    </a:p>
                  </a:txBody>
                  <a:tcPr/>
                </a:tc>
              </a:tr>
              <a:tr h="317031">
                <a:tc>
                  <a:txBody>
                    <a:bodyPr/>
                    <a:lstStyle/>
                    <a:p>
                      <a:pPr algn="ctr"/>
                      <a:r>
                        <a:rPr lang="en-US" altLang="zh-CN" sz="2000" dirty="0" smtClean="0">
                          <a:latin typeface="+mn-ea"/>
                          <a:ea typeface="+mn-ea"/>
                          <a:cs typeface="Times New Roman" pitchFamily="18" charset="0"/>
                        </a:rPr>
                        <a:t>byte</a:t>
                      </a:r>
                      <a:endParaRPr lang="zh-CN" altLang="en-US" sz="2000" dirty="0">
                        <a:latin typeface="+mn-ea"/>
                        <a:ea typeface="+mn-ea"/>
                        <a:cs typeface="Times New Roman" pitchFamily="18" charset="0"/>
                      </a:endParaRPr>
                    </a:p>
                  </a:txBody>
                  <a:tcPr/>
                </a:tc>
                <a:tc>
                  <a:txBody>
                    <a:bodyPr/>
                    <a:lstStyle/>
                    <a:p>
                      <a:pPr algn="ctr"/>
                      <a:r>
                        <a:rPr lang="en-US" altLang="zh-CN" sz="2000" dirty="0" smtClean="0">
                          <a:latin typeface="+mn-ea"/>
                          <a:ea typeface="+mn-ea"/>
                          <a:cs typeface="Times New Roman" pitchFamily="18" charset="0"/>
                        </a:rPr>
                        <a:t>0</a:t>
                      </a:r>
                      <a:endParaRPr lang="zh-CN" altLang="en-US" sz="2000" dirty="0">
                        <a:latin typeface="+mn-ea"/>
                        <a:ea typeface="+mn-ea"/>
                        <a:cs typeface="Times New Roman" pitchFamily="18" charset="0"/>
                      </a:endParaRPr>
                    </a:p>
                  </a:txBody>
                  <a:tcPr/>
                </a:tc>
              </a:tr>
              <a:tr h="317031">
                <a:tc>
                  <a:txBody>
                    <a:bodyPr/>
                    <a:lstStyle/>
                    <a:p>
                      <a:pPr algn="ctr"/>
                      <a:r>
                        <a:rPr lang="en-US" altLang="zh-CN" sz="2000" dirty="0" smtClean="0">
                          <a:latin typeface="+mn-ea"/>
                          <a:ea typeface="+mn-ea"/>
                          <a:cs typeface="Times New Roman" pitchFamily="18" charset="0"/>
                        </a:rPr>
                        <a:t>short</a:t>
                      </a:r>
                      <a:endParaRPr lang="zh-CN" altLang="en-US" sz="2000" dirty="0">
                        <a:latin typeface="+mn-ea"/>
                        <a:ea typeface="+mn-ea"/>
                        <a:cs typeface="Times New Roman" pitchFamily="18" charset="0"/>
                      </a:endParaRPr>
                    </a:p>
                  </a:txBody>
                  <a:tcPr/>
                </a:tc>
                <a:tc>
                  <a:txBody>
                    <a:bodyPr/>
                    <a:lstStyle/>
                    <a:p>
                      <a:pPr algn="ctr"/>
                      <a:r>
                        <a:rPr lang="en-US" altLang="zh-CN" sz="2000" dirty="0" smtClean="0">
                          <a:latin typeface="+mn-ea"/>
                          <a:ea typeface="+mn-ea"/>
                          <a:cs typeface="Times New Roman" pitchFamily="18" charset="0"/>
                        </a:rPr>
                        <a:t>0</a:t>
                      </a:r>
                    </a:p>
                  </a:txBody>
                  <a:tcPr/>
                </a:tc>
              </a:tr>
              <a:tr h="317031">
                <a:tc>
                  <a:txBody>
                    <a:bodyPr/>
                    <a:lstStyle/>
                    <a:p>
                      <a:pPr algn="ctr"/>
                      <a:r>
                        <a:rPr lang="en-US" altLang="zh-CN" sz="2000" dirty="0" err="1" smtClean="0">
                          <a:latin typeface="+mn-ea"/>
                          <a:ea typeface="+mn-ea"/>
                          <a:cs typeface="Times New Roman" pitchFamily="18" charset="0"/>
                        </a:rPr>
                        <a:t>int</a:t>
                      </a:r>
                      <a:endParaRPr lang="zh-CN" altLang="en-US" sz="2000" dirty="0">
                        <a:latin typeface="+mn-ea"/>
                        <a:ea typeface="+mn-ea"/>
                        <a:cs typeface="Times New Roman" pitchFamily="18" charset="0"/>
                      </a:endParaRPr>
                    </a:p>
                  </a:txBody>
                  <a:tcPr/>
                </a:tc>
                <a:tc>
                  <a:txBody>
                    <a:bodyPr/>
                    <a:lstStyle/>
                    <a:p>
                      <a:pPr algn="ctr"/>
                      <a:r>
                        <a:rPr lang="en-US" altLang="zh-CN" sz="2000" dirty="0" smtClean="0">
                          <a:latin typeface="+mn-ea"/>
                          <a:ea typeface="+mn-ea"/>
                          <a:cs typeface="Times New Roman" pitchFamily="18" charset="0"/>
                        </a:rPr>
                        <a:t>0</a:t>
                      </a:r>
                      <a:endParaRPr lang="zh-CN" altLang="en-US" sz="2000" dirty="0">
                        <a:latin typeface="+mn-ea"/>
                        <a:ea typeface="+mn-ea"/>
                        <a:cs typeface="Times New Roman" pitchFamily="18" charset="0"/>
                      </a:endParaRPr>
                    </a:p>
                  </a:txBody>
                  <a:tcPr/>
                </a:tc>
              </a:tr>
              <a:tr h="317031">
                <a:tc>
                  <a:txBody>
                    <a:bodyPr/>
                    <a:lstStyle/>
                    <a:p>
                      <a:pPr algn="ctr"/>
                      <a:r>
                        <a:rPr lang="en-US" altLang="zh-CN" sz="2000" dirty="0" smtClean="0">
                          <a:latin typeface="+mn-ea"/>
                          <a:ea typeface="+mn-ea"/>
                          <a:cs typeface="Times New Roman" pitchFamily="18" charset="0"/>
                        </a:rPr>
                        <a:t>long</a:t>
                      </a:r>
                      <a:endParaRPr lang="zh-CN" altLang="en-US" sz="2000" dirty="0">
                        <a:latin typeface="+mn-ea"/>
                        <a:ea typeface="+mn-ea"/>
                        <a:cs typeface="Times New Roman" pitchFamily="18" charset="0"/>
                      </a:endParaRPr>
                    </a:p>
                  </a:txBody>
                  <a:tcPr/>
                </a:tc>
                <a:tc>
                  <a:txBody>
                    <a:bodyPr/>
                    <a:lstStyle/>
                    <a:p>
                      <a:pPr algn="ctr"/>
                      <a:r>
                        <a:rPr lang="en-US" altLang="zh-CN" sz="2000" dirty="0" smtClean="0">
                          <a:latin typeface="+mn-ea"/>
                          <a:ea typeface="+mn-ea"/>
                          <a:cs typeface="Times New Roman" pitchFamily="18" charset="0"/>
                        </a:rPr>
                        <a:t>0L</a:t>
                      </a:r>
                      <a:endParaRPr lang="zh-CN" altLang="en-US" sz="2000" dirty="0">
                        <a:latin typeface="+mn-ea"/>
                        <a:ea typeface="+mn-ea"/>
                        <a:cs typeface="Times New Roman" pitchFamily="18" charset="0"/>
                      </a:endParaRPr>
                    </a:p>
                  </a:txBody>
                  <a:tcPr/>
                </a:tc>
              </a:tr>
              <a:tr h="317031">
                <a:tc>
                  <a:txBody>
                    <a:bodyPr/>
                    <a:lstStyle/>
                    <a:p>
                      <a:pPr algn="ctr"/>
                      <a:r>
                        <a:rPr lang="en-US" altLang="zh-CN" sz="2000" dirty="0" smtClean="0">
                          <a:latin typeface="+mn-ea"/>
                          <a:ea typeface="+mn-ea"/>
                          <a:cs typeface="Times New Roman" pitchFamily="18" charset="0"/>
                        </a:rPr>
                        <a:t>float</a:t>
                      </a:r>
                      <a:endParaRPr lang="zh-CN" altLang="en-US" sz="2000" dirty="0">
                        <a:latin typeface="+mn-ea"/>
                        <a:ea typeface="+mn-ea"/>
                        <a:cs typeface="Times New Roman" pitchFamily="18" charset="0"/>
                      </a:endParaRPr>
                    </a:p>
                  </a:txBody>
                  <a:tcPr/>
                </a:tc>
                <a:tc>
                  <a:txBody>
                    <a:bodyPr/>
                    <a:lstStyle/>
                    <a:p>
                      <a:pPr algn="ctr"/>
                      <a:r>
                        <a:rPr lang="en-US" altLang="zh-CN" sz="2000" dirty="0" smtClean="0">
                          <a:latin typeface="+mn-ea"/>
                          <a:ea typeface="+mn-ea"/>
                          <a:cs typeface="Times New Roman" pitchFamily="18" charset="0"/>
                        </a:rPr>
                        <a:t>0.0F</a:t>
                      </a:r>
                      <a:endParaRPr lang="zh-CN" altLang="en-US" sz="2000" dirty="0">
                        <a:latin typeface="+mn-ea"/>
                        <a:ea typeface="+mn-ea"/>
                        <a:cs typeface="Times New Roman" pitchFamily="18" charset="0"/>
                      </a:endParaRPr>
                    </a:p>
                  </a:txBody>
                  <a:tcPr/>
                </a:tc>
              </a:tr>
              <a:tr h="317031">
                <a:tc>
                  <a:txBody>
                    <a:bodyPr/>
                    <a:lstStyle/>
                    <a:p>
                      <a:pPr algn="ctr"/>
                      <a:r>
                        <a:rPr lang="en-US" altLang="zh-CN" sz="2000" dirty="0" smtClean="0">
                          <a:latin typeface="+mn-ea"/>
                          <a:ea typeface="+mn-ea"/>
                          <a:cs typeface="Times New Roman" pitchFamily="18" charset="0"/>
                        </a:rPr>
                        <a:t>double</a:t>
                      </a:r>
                      <a:endParaRPr lang="zh-CN" altLang="en-US" sz="2000" dirty="0">
                        <a:latin typeface="+mn-ea"/>
                        <a:ea typeface="+mn-ea"/>
                        <a:cs typeface="Times New Roman" pitchFamily="18" charset="0"/>
                      </a:endParaRPr>
                    </a:p>
                  </a:txBody>
                  <a:tcPr/>
                </a:tc>
                <a:tc>
                  <a:txBody>
                    <a:bodyPr/>
                    <a:lstStyle/>
                    <a:p>
                      <a:pPr algn="ctr"/>
                      <a:r>
                        <a:rPr lang="en-US" altLang="zh-CN" sz="2000" smtClean="0">
                          <a:latin typeface="+mn-ea"/>
                          <a:ea typeface="+mn-ea"/>
                          <a:cs typeface="Times New Roman" pitchFamily="18" charset="0"/>
                        </a:rPr>
                        <a:t>0.0</a:t>
                      </a:r>
                      <a:endParaRPr lang="zh-CN" altLang="en-US" sz="2000" dirty="0">
                        <a:latin typeface="+mn-ea"/>
                        <a:ea typeface="+mn-ea"/>
                        <a:cs typeface="Times New Roman" pitchFamily="18" charset="0"/>
                      </a:endParaRPr>
                    </a:p>
                  </a:txBody>
                  <a:tcPr/>
                </a:tc>
              </a:tr>
              <a:tr h="317031">
                <a:tc>
                  <a:txBody>
                    <a:bodyPr/>
                    <a:lstStyle/>
                    <a:p>
                      <a:pPr algn="ctr"/>
                      <a:r>
                        <a:rPr lang="en-US" altLang="zh-CN" sz="2000" dirty="0" smtClean="0">
                          <a:latin typeface="+mn-ea"/>
                          <a:ea typeface="+mn-ea"/>
                          <a:cs typeface="Times New Roman" pitchFamily="18" charset="0"/>
                        </a:rPr>
                        <a:t>char</a:t>
                      </a:r>
                      <a:endParaRPr lang="zh-CN" altLang="en-US" sz="2000" dirty="0">
                        <a:latin typeface="+mn-ea"/>
                        <a:ea typeface="+mn-ea"/>
                        <a:cs typeface="Times New Roman" pitchFamily="18" charset="0"/>
                      </a:endParaRPr>
                    </a:p>
                  </a:txBody>
                  <a:tcPr/>
                </a:tc>
                <a:tc>
                  <a:txBody>
                    <a:bodyPr/>
                    <a:lstStyle/>
                    <a:p>
                      <a:pPr algn="ctr"/>
                      <a:r>
                        <a:rPr lang="en-US" altLang="zh-CN" sz="2000" smtClean="0">
                          <a:latin typeface="+mn-lt"/>
                          <a:ea typeface="宋体" panose="02010600030101010101" pitchFamily="2" charset="-122"/>
                          <a:cs typeface="Times New Roman" pitchFamily="18" charset="0"/>
                        </a:rPr>
                        <a:t>0 </a:t>
                      </a:r>
                      <a:r>
                        <a:rPr lang="zh-CN" altLang="en-US" sz="2000" smtClean="0">
                          <a:latin typeface="+mn-lt"/>
                          <a:ea typeface="宋体" panose="02010600030101010101" pitchFamily="2" charset="-122"/>
                          <a:cs typeface="Times New Roman" pitchFamily="18" charset="0"/>
                        </a:rPr>
                        <a:t>或写为</a:t>
                      </a:r>
                      <a:r>
                        <a:rPr lang="en-US" altLang="zh-CN" sz="2000" smtClean="0">
                          <a:latin typeface="+mn-lt"/>
                          <a:ea typeface="宋体" panose="02010600030101010101" pitchFamily="2" charset="-122"/>
                          <a:cs typeface="Times New Roman" pitchFamily="18" charset="0"/>
                        </a:rPr>
                        <a:t>:’\u0000’(</a:t>
                      </a:r>
                      <a:r>
                        <a:rPr lang="zh-CN" altLang="en-US" sz="2000" smtClean="0">
                          <a:latin typeface="+mn-lt"/>
                          <a:ea typeface="宋体" pitchFamily="2" charset="-122"/>
                          <a:cs typeface="Times New Roman" pitchFamily="18" charset="0"/>
                        </a:rPr>
                        <a:t>表现为</a:t>
                      </a:r>
                      <a:r>
                        <a:rPr lang="zh-CN" altLang="en-US" sz="2000" dirty="0" smtClean="0">
                          <a:latin typeface="+mn-lt"/>
                          <a:ea typeface="宋体" pitchFamily="2" charset="-122"/>
                          <a:cs typeface="Times New Roman" pitchFamily="18" charset="0"/>
                        </a:rPr>
                        <a:t>空</a:t>
                      </a:r>
                      <a:r>
                        <a:rPr lang="en-US" altLang="zh-CN" sz="2000" dirty="0" smtClean="0">
                          <a:latin typeface="+mn-lt"/>
                          <a:ea typeface="宋体" panose="02010600030101010101" pitchFamily="2" charset="-122"/>
                          <a:cs typeface="Times New Roman" pitchFamily="18" charset="0"/>
                        </a:rPr>
                        <a:t>)</a:t>
                      </a:r>
                    </a:p>
                  </a:txBody>
                  <a:tcPr/>
                </a:tc>
              </a:tr>
              <a:tr h="317031">
                <a:tc>
                  <a:txBody>
                    <a:bodyPr/>
                    <a:lstStyle/>
                    <a:p>
                      <a:pPr algn="ctr"/>
                      <a:r>
                        <a:rPr lang="en-US" altLang="zh-CN" sz="2000" dirty="0" err="1" smtClean="0">
                          <a:latin typeface="+mn-ea"/>
                          <a:ea typeface="+mn-ea"/>
                          <a:cs typeface="Times New Roman" pitchFamily="18" charset="0"/>
                        </a:rPr>
                        <a:t>boolean</a:t>
                      </a:r>
                      <a:endParaRPr lang="zh-CN" altLang="en-US" sz="2000" dirty="0">
                        <a:latin typeface="+mn-ea"/>
                        <a:ea typeface="+mn-ea"/>
                        <a:cs typeface="Times New Roman" pitchFamily="18" charset="0"/>
                      </a:endParaRPr>
                    </a:p>
                  </a:txBody>
                  <a:tcPr/>
                </a:tc>
                <a:tc>
                  <a:txBody>
                    <a:bodyPr/>
                    <a:lstStyle/>
                    <a:p>
                      <a:pPr algn="ctr"/>
                      <a:r>
                        <a:rPr lang="en-US" altLang="zh-CN" sz="2000" dirty="0" smtClean="0">
                          <a:latin typeface="+mn-ea"/>
                          <a:ea typeface="+mn-ea"/>
                          <a:cs typeface="Times New Roman" pitchFamily="18" charset="0"/>
                        </a:rPr>
                        <a:t>false</a:t>
                      </a:r>
                      <a:endParaRPr lang="zh-CN" altLang="en-US" sz="2000" dirty="0">
                        <a:latin typeface="+mn-ea"/>
                        <a:ea typeface="+mn-ea"/>
                        <a:cs typeface="Times New Roman" pitchFamily="18" charset="0"/>
                      </a:endParaRPr>
                    </a:p>
                  </a:txBody>
                  <a:tcPr/>
                </a:tc>
              </a:tr>
              <a:tr h="317031">
                <a:tc>
                  <a:txBody>
                    <a:bodyPr/>
                    <a:lstStyle/>
                    <a:p>
                      <a:pPr algn="ctr"/>
                      <a:r>
                        <a:rPr lang="zh-CN" altLang="en-US" sz="2000" dirty="0" smtClean="0">
                          <a:latin typeface="宋体" pitchFamily="2" charset="-122"/>
                          <a:ea typeface="宋体" pitchFamily="2" charset="-122"/>
                          <a:cs typeface="Times New Roman" pitchFamily="18" charset="0"/>
                        </a:rPr>
                        <a:t>引用类型</a:t>
                      </a:r>
                      <a:endParaRPr lang="zh-CN" altLang="en-US" sz="2000" dirty="0">
                        <a:latin typeface="宋体" pitchFamily="2" charset="-122"/>
                        <a:ea typeface="宋体" pitchFamily="2" charset="-122"/>
                        <a:cs typeface="Times New Roman" pitchFamily="18" charset="0"/>
                      </a:endParaRPr>
                    </a:p>
                  </a:txBody>
                  <a:tcPr/>
                </a:tc>
                <a:tc>
                  <a:txBody>
                    <a:bodyPr/>
                    <a:lstStyle/>
                    <a:p>
                      <a:pPr algn="ctr"/>
                      <a:r>
                        <a:rPr lang="en-US" altLang="zh-CN" sz="2000" dirty="0" smtClean="0">
                          <a:latin typeface="+mn-ea"/>
                          <a:ea typeface="+mn-ea"/>
                          <a:cs typeface="Times New Roman" pitchFamily="18" charset="0"/>
                        </a:rPr>
                        <a:t>null</a:t>
                      </a:r>
                      <a:endParaRPr lang="zh-CN" altLang="en-US" sz="2000" dirty="0">
                        <a:latin typeface="+mn-ea"/>
                        <a:ea typeface="+mn-ea"/>
                        <a:cs typeface="Times New Roman" pitchFamily="18" charset="0"/>
                      </a:endParaRPr>
                    </a:p>
                  </a:txBody>
                  <a:tcPr/>
                </a:tc>
              </a:tr>
            </a:tbl>
          </a:graphicData>
        </a:graphic>
      </p:graphicFrame>
    </p:spTree>
    <p:extLst>
      <p:ext uri="{BB962C8B-B14F-4D97-AF65-F5344CB8AC3E}">
        <p14:creationId xmlns:p14="http://schemas.microsoft.com/office/powerpoint/2010/main" val="2798936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15616" y="2348880"/>
            <a:ext cx="698477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4-4 </a:t>
            </a:r>
            <a:r>
              <a:rPr lang="zh-CN" altLang="en-US" sz="4800" smtClean="0">
                <a:solidFill>
                  <a:schemeClr val="bg1"/>
                </a:solidFill>
                <a:ea typeface="隶书" panose="02010509060101010101" pitchFamily="49" charset="-122"/>
              </a:rPr>
              <a:t>类的成员二：方法</a:t>
            </a:r>
            <a:r>
              <a:rPr lang="en-US" altLang="zh-CN" sz="4800" smtClean="0">
                <a:solidFill>
                  <a:schemeClr val="bg1"/>
                </a:solidFill>
                <a:ea typeface="隶书" panose="02010509060101010101" pitchFamily="49" charset="-122"/>
              </a:rPr>
              <a:t> </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773428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339752" y="692696"/>
            <a:ext cx="4896544" cy="850766"/>
          </a:xfrm>
        </p:spPr>
        <p:txBody>
          <a:bodyPr>
            <a:normAutofit fontScale="90000"/>
          </a:bodyPr>
          <a:lstStyle/>
          <a:p>
            <a:pPr eaLnBrk="1" hangingPunct="1"/>
            <a:r>
              <a:rPr lang="en-US" altLang="zh-CN" b="1" smtClean="0">
                <a:latin typeface="+mn-lt"/>
                <a:ea typeface="宋体" pitchFamily="2" charset="-122"/>
                <a:cs typeface="Times New Roman" pitchFamily="18" charset="0"/>
              </a:rPr>
              <a:t>4.4  </a:t>
            </a:r>
            <a:r>
              <a:rPr lang="zh-CN" altLang="en-US" b="1" dirty="0" smtClean="0">
                <a:latin typeface="+mn-lt"/>
                <a:ea typeface="宋体" pitchFamily="2" charset="-122"/>
                <a:cs typeface="Times New Roman" pitchFamily="18" charset="0"/>
              </a:rPr>
              <a:t>类的成员之二：方  法</a:t>
            </a:r>
          </a:p>
        </p:txBody>
      </p:sp>
      <p:sp>
        <p:nvSpPr>
          <p:cNvPr id="12291" name="Text Box 3"/>
          <p:cNvSpPr txBox="1">
            <a:spLocks noChangeArrowheads="1"/>
          </p:cNvSpPr>
          <p:nvPr/>
        </p:nvSpPr>
        <p:spPr bwMode="auto">
          <a:xfrm>
            <a:off x="179512" y="1340768"/>
            <a:ext cx="8915400" cy="5469190"/>
          </a:xfrm>
          <a:prstGeom prst="rect">
            <a:avLst/>
          </a:prstGeom>
          <a:noFill/>
          <a:ln w="9525">
            <a:noFill/>
            <a:miter lim="800000"/>
            <a:headEnd/>
            <a:tailEnd/>
          </a:ln>
        </p:spPr>
        <p:txBody>
          <a:bodyPr>
            <a:spAutoFit/>
          </a:bodyPr>
          <a:lstStyle/>
          <a:p>
            <a:pPr>
              <a:spcBef>
                <a:spcPct val="20000"/>
              </a:spcBef>
            </a:pPr>
            <a:r>
              <a:rPr lang="zh-CN" altLang="en-US" sz="2200" b="1" smtClean="0">
                <a:ea typeface="宋体" pitchFamily="2" charset="-122"/>
                <a:cs typeface="Times New Roman" pitchFamily="18" charset="0"/>
              </a:rPr>
              <a:t>什么是方法</a:t>
            </a:r>
            <a:r>
              <a:rPr lang="en-US" altLang="zh-CN" sz="2200" b="1" smtClean="0">
                <a:ea typeface="宋体" pitchFamily="2" charset="-122"/>
                <a:cs typeface="Times New Roman" pitchFamily="18" charset="0"/>
              </a:rPr>
              <a:t>(method</a:t>
            </a:r>
            <a:r>
              <a:rPr lang="zh-CN" altLang="en-US" sz="2200" b="1" smtClean="0">
                <a:ea typeface="宋体" pitchFamily="2" charset="-122"/>
                <a:cs typeface="Times New Roman" pitchFamily="18" charset="0"/>
              </a:rPr>
              <a:t>、函数</a:t>
            </a:r>
            <a:r>
              <a:rPr lang="en-US" altLang="zh-CN" sz="2200" b="1" smtClean="0">
                <a:ea typeface="宋体" pitchFamily="2" charset="-122"/>
                <a:cs typeface="Times New Roman" pitchFamily="18" charset="0"/>
              </a:rPr>
              <a:t>):</a:t>
            </a:r>
          </a:p>
          <a:p>
            <a:pPr marL="800100" lvl="1" indent="-342900">
              <a:buFont typeface="Wingdings" pitchFamily="2" charset="2"/>
              <a:buChar char="Ø"/>
            </a:pPr>
            <a:r>
              <a:rPr lang="en-US" altLang="zh-CN" sz="2200" b="1">
                <a:ea typeface="宋体" pitchFamily="2" charset="-122"/>
                <a:cs typeface="Times New Roman" pitchFamily="18" charset="0"/>
              </a:rPr>
              <a:t>	</a:t>
            </a:r>
            <a:r>
              <a:rPr lang="zh-CN" altLang="en-US" sz="2400">
                <a:ea typeface="宋体" pitchFamily="2" charset="-122"/>
                <a:cs typeface="Times New Roman" pitchFamily="18" charset="0"/>
              </a:rPr>
              <a:t>方法是类或对象行为特征的抽象，也称为函数。</a:t>
            </a:r>
            <a:r>
              <a:rPr lang="zh-CN" altLang="en-US" sz="2800">
                <a:ea typeface="宋体" pitchFamily="2" charset="-122"/>
                <a:cs typeface="Times New Roman" pitchFamily="18" charset="0"/>
              </a:rPr>
              <a:t> </a:t>
            </a:r>
            <a:endParaRPr lang="en-US" altLang="zh-CN" sz="2800">
              <a:ea typeface="宋体" pitchFamily="2" charset="-122"/>
              <a:cs typeface="Times New Roman" pitchFamily="18" charset="0"/>
            </a:endParaRPr>
          </a:p>
          <a:p>
            <a:pPr marL="800100" lvl="1" indent="-342900">
              <a:buFont typeface="Wingdings" pitchFamily="2" charset="2"/>
              <a:buChar char="Ø"/>
            </a:pPr>
            <a:r>
              <a:rPr lang="en-US" altLang="zh-CN" sz="2400">
                <a:ea typeface="宋体" pitchFamily="2" charset="-122"/>
                <a:cs typeface="Times New Roman" pitchFamily="18" charset="0"/>
              </a:rPr>
              <a:t>Java</a:t>
            </a:r>
            <a:r>
              <a:rPr lang="zh-CN" altLang="en-US" sz="2400">
                <a:ea typeface="宋体" pitchFamily="2" charset="-122"/>
                <a:cs typeface="Times New Roman" pitchFamily="18" charset="0"/>
              </a:rPr>
              <a:t>里的方法不能独立存在，所有的方法必须定义在类里</a:t>
            </a:r>
            <a:r>
              <a:rPr lang="zh-CN" altLang="en-US" sz="2400" smtClean="0">
                <a:ea typeface="宋体" pitchFamily="2" charset="-122"/>
                <a:cs typeface="Times New Roman" pitchFamily="18" charset="0"/>
              </a:rPr>
              <a:t>。</a:t>
            </a:r>
            <a:endParaRPr lang="en-US" altLang="zh-CN" sz="2200" b="1" smtClean="0">
              <a:ea typeface="宋体" pitchFamily="2" charset="-122"/>
              <a:cs typeface="Times New Roman" pitchFamily="18" charset="0"/>
            </a:endParaRPr>
          </a:p>
          <a:p>
            <a:pPr>
              <a:spcBef>
                <a:spcPts val="1200"/>
              </a:spcBef>
            </a:pPr>
            <a:r>
              <a:rPr lang="zh-CN" altLang="en-US" sz="2200" b="1" smtClean="0">
                <a:ea typeface="宋体" pitchFamily="2" charset="-122"/>
                <a:cs typeface="Times New Roman" pitchFamily="18" charset="0"/>
              </a:rPr>
              <a:t>语法</a:t>
            </a:r>
            <a:r>
              <a:rPr lang="zh-CN" altLang="en-US" sz="2200" b="1" dirty="0">
                <a:ea typeface="宋体" pitchFamily="2" charset="-122"/>
                <a:cs typeface="Times New Roman" pitchFamily="18" charset="0"/>
              </a:rPr>
              <a:t>格式：</a:t>
            </a:r>
          </a:p>
          <a:p>
            <a:pPr>
              <a:spcBef>
                <a:spcPct val="20000"/>
              </a:spcBef>
            </a:pPr>
            <a:r>
              <a:rPr lang="zh-CN" altLang="en-US" sz="2200" b="1" dirty="0">
                <a:ea typeface="宋体" pitchFamily="2" charset="-122"/>
                <a:cs typeface="Times New Roman" pitchFamily="18" charset="0"/>
              </a:rPr>
              <a:t> 	</a:t>
            </a:r>
            <a:r>
              <a:rPr lang="zh-CN" altLang="en-US" sz="2200" b="1" dirty="0" smtClean="0">
                <a:solidFill>
                  <a:srgbClr val="00B050"/>
                </a:solidFill>
                <a:ea typeface="宋体" pitchFamily="2" charset="-122"/>
                <a:cs typeface="Times New Roman" pitchFamily="18" charset="0"/>
              </a:rPr>
              <a:t>修饰符</a:t>
            </a:r>
            <a:r>
              <a:rPr lang="en-US" altLang="zh-CN" sz="2200" b="1" dirty="0" smtClean="0">
                <a:solidFill>
                  <a:srgbClr val="00B050"/>
                </a:solidFill>
                <a:ea typeface="宋体" pitchFamily="2" charset="-122"/>
                <a:cs typeface="Times New Roman" pitchFamily="18" charset="0"/>
              </a:rPr>
              <a:t>  </a:t>
            </a:r>
            <a:r>
              <a:rPr lang="zh-CN" altLang="en-US" sz="2200" b="1" dirty="0" smtClean="0">
                <a:solidFill>
                  <a:srgbClr val="FF0000"/>
                </a:solidFill>
                <a:ea typeface="宋体" pitchFamily="2" charset="-122"/>
                <a:cs typeface="Times New Roman" pitchFamily="18" charset="0"/>
              </a:rPr>
              <a:t>返回值类型</a:t>
            </a:r>
            <a:r>
              <a:rPr lang="en-US" altLang="zh-CN" sz="2200" b="1" dirty="0" smtClean="0">
                <a:solidFill>
                  <a:srgbClr val="FF0000"/>
                </a:solidFill>
                <a:ea typeface="宋体" pitchFamily="2" charset="-122"/>
                <a:cs typeface="Times New Roman" pitchFamily="18" charset="0"/>
              </a:rPr>
              <a:t>  </a:t>
            </a:r>
            <a:r>
              <a:rPr lang="zh-CN" altLang="en-US" sz="2200" b="1" dirty="0" smtClean="0">
                <a:solidFill>
                  <a:srgbClr val="0000FF"/>
                </a:solidFill>
                <a:ea typeface="宋体" pitchFamily="2" charset="-122"/>
                <a:cs typeface="Times New Roman" pitchFamily="18" charset="0"/>
              </a:rPr>
              <a:t>方法名</a:t>
            </a:r>
            <a:r>
              <a:rPr lang="en-US" altLang="zh-CN" sz="2200" b="1" dirty="0" smtClean="0">
                <a:solidFill>
                  <a:srgbClr val="0000FF"/>
                </a:solidFill>
                <a:ea typeface="宋体" pitchFamily="2" charset="-122"/>
                <a:cs typeface="Times New Roman" pitchFamily="18" charset="0"/>
              </a:rPr>
              <a:t> </a:t>
            </a:r>
            <a:r>
              <a:rPr lang="en-US" altLang="zh-CN" sz="2200" b="1" dirty="0" smtClean="0">
                <a:ea typeface="宋体" pitchFamily="2" charset="-122"/>
                <a:cs typeface="Times New Roman" pitchFamily="18" charset="0"/>
              </a:rPr>
              <a:t>(</a:t>
            </a:r>
            <a:r>
              <a:rPr lang="en-US" altLang="zh-CN" sz="2200" b="1" dirty="0" smtClean="0">
                <a:solidFill>
                  <a:srgbClr val="00B0F0"/>
                </a:solidFill>
                <a:ea typeface="宋体" pitchFamily="2" charset="-122"/>
                <a:cs typeface="Times New Roman" pitchFamily="18" charset="0"/>
              </a:rPr>
              <a:t> </a:t>
            </a:r>
            <a:r>
              <a:rPr lang="zh-CN" altLang="en-US" sz="2200" b="1" dirty="0" smtClean="0">
                <a:solidFill>
                  <a:srgbClr val="00B0F0"/>
                </a:solidFill>
                <a:ea typeface="宋体" pitchFamily="2" charset="-122"/>
                <a:cs typeface="Times New Roman" pitchFamily="18" charset="0"/>
              </a:rPr>
              <a:t>参数列表</a:t>
            </a:r>
            <a:r>
              <a:rPr lang="en-US" altLang="zh-CN" sz="2200" b="1" dirty="0" smtClean="0">
                <a:ea typeface="宋体" pitchFamily="2" charset="-122"/>
                <a:cs typeface="Times New Roman" pitchFamily="18" charset="0"/>
              </a:rPr>
              <a:t>) </a:t>
            </a:r>
            <a:r>
              <a:rPr lang="en-US" altLang="zh-CN" sz="2200" b="1" dirty="0">
                <a:ea typeface="宋体" pitchFamily="2" charset="-122"/>
                <a:cs typeface="Times New Roman" pitchFamily="18" charset="0"/>
              </a:rPr>
              <a:t>{</a:t>
            </a:r>
          </a:p>
          <a:p>
            <a:pPr lvl="2"/>
            <a:r>
              <a:rPr lang="en-US" altLang="zh-CN" sz="2200" b="1" dirty="0">
                <a:ea typeface="宋体" pitchFamily="2" charset="-122"/>
                <a:cs typeface="Times New Roman" pitchFamily="18" charset="0"/>
              </a:rPr>
              <a:t>  	 </a:t>
            </a:r>
            <a:r>
              <a:rPr lang="zh-CN" altLang="en-US" sz="2200" b="1" dirty="0">
                <a:solidFill>
                  <a:schemeClr val="accent6">
                    <a:lumMod val="75000"/>
                  </a:schemeClr>
                </a:solidFill>
                <a:ea typeface="宋体" pitchFamily="2" charset="-122"/>
                <a:cs typeface="Times New Roman" pitchFamily="18" charset="0"/>
              </a:rPr>
              <a:t>方法体</a:t>
            </a:r>
            <a:r>
              <a:rPr lang="zh-CN" altLang="en-US" sz="2200" b="1" dirty="0" smtClean="0">
                <a:solidFill>
                  <a:schemeClr val="accent6">
                    <a:lumMod val="75000"/>
                  </a:schemeClr>
                </a:solidFill>
                <a:ea typeface="宋体" pitchFamily="2" charset="-122"/>
                <a:cs typeface="Times New Roman" pitchFamily="18" charset="0"/>
              </a:rPr>
              <a:t>语句；</a:t>
            </a:r>
            <a:endParaRPr lang="en-US" altLang="zh-CN" sz="2200" b="1" dirty="0">
              <a:solidFill>
                <a:schemeClr val="accent6">
                  <a:lumMod val="75000"/>
                </a:schemeClr>
              </a:solidFill>
              <a:ea typeface="宋体" pitchFamily="2" charset="-122"/>
              <a:cs typeface="Times New Roman" pitchFamily="18" charset="0"/>
            </a:endParaRPr>
          </a:p>
          <a:p>
            <a:pPr lvl="2"/>
            <a:r>
              <a:rPr lang="en-US" altLang="zh-CN" sz="2200" b="1">
                <a:ea typeface="宋体" pitchFamily="2" charset="-122"/>
                <a:cs typeface="Times New Roman" pitchFamily="18" charset="0"/>
              </a:rPr>
              <a:t>} </a:t>
            </a:r>
          </a:p>
          <a:p>
            <a:pPr>
              <a:spcBef>
                <a:spcPts val="600"/>
              </a:spcBef>
            </a:pPr>
            <a:r>
              <a:rPr lang="zh-CN" altLang="en-US" sz="2200" b="1">
                <a:ea typeface="宋体" pitchFamily="2" charset="-122"/>
                <a:cs typeface="Times New Roman" pitchFamily="18" charset="0"/>
              </a:rPr>
              <a:t>举例：</a:t>
            </a:r>
          </a:p>
          <a:p>
            <a:r>
              <a:rPr lang="zh-CN" altLang="en-US" sz="2000">
                <a:solidFill>
                  <a:schemeClr val="folHlink"/>
                </a:solidFill>
                <a:ea typeface="宋体" pitchFamily="2" charset="-122"/>
                <a:cs typeface="Times New Roman" pitchFamily="18" charset="0"/>
              </a:rPr>
              <a:t>	</a:t>
            </a:r>
            <a:r>
              <a:rPr lang="en-US" altLang="zh-CN" sz="2000">
                <a:solidFill>
                  <a:srgbClr val="C00000"/>
                </a:solidFill>
                <a:ea typeface="宋体" pitchFamily="2" charset="-122"/>
                <a:cs typeface="Times New Roman" pitchFamily="18" charset="0"/>
              </a:rPr>
              <a:t>public class Person{</a:t>
            </a:r>
          </a:p>
          <a:p>
            <a:pPr lvl="2"/>
            <a:r>
              <a:rPr lang="en-US" altLang="zh-CN" sz="2000">
                <a:solidFill>
                  <a:srgbClr val="C00000"/>
                </a:solidFill>
                <a:ea typeface="宋体" pitchFamily="2" charset="-122"/>
                <a:cs typeface="Times New Roman" pitchFamily="18" charset="0"/>
              </a:rPr>
              <a:t>    private int age;</a:t>
            </a:r>
          </a:p>
          <a:p>
            <a:pPr lvl="2"/>
            <a:r>
              <a:rPr lang="en-US" altLang="zh-CN" sz="2000">
                <a:solidFill>
                  <a:srgbClr val="C00000"/>
                </a:solidFill>
                <a:ea typeface="宋体" pitchFamily="2" charset="-122"/>
                <a:cs typeface="Times New Roman" pitchFamily="18" charset="0"/>
              </a:rPr>
              <a:t>    public int getAge()  { return age; } </a:t>
            </a:r>
            <a:r>
              <a:rPr lang="en-US" altLang="zh-CN" sz="2000">
                <a:ea typeface="宋体" pitchFamily="2" charset="-122"/>
                <a:cs typeface="Times New Roman" pitchFamily="18" charset="0"/>
              </a:rPr>
              <a:t>//</a:t>
            </a:r>
            <a:r>
              <a:rPr lang="zh-CN" altLang="en-US" sz="2000">
                <a:ea typeface="宋体" pitchFamily="2" charset="-122"/>
                <a:cs typeface="Times New Roman" pitchFamily="18" charset="0"/>
              </a:rPr>
              <a:t>声明方法</a:t>
            </a:r>
            <a:r>
              <a:rPr lang="en-US" altLang="zh-CN" sz="2000">
                <a:ea typeface="宋体" pitchFamily="2" charset="-122"/>
                <a:cs typeface="Times New Roman" pitchFamily="18" charset="0"/>
              </a:rPr>
              <a:t>getAge</a:t>
            </a:r>
          </a:p>
          <a:p>
            <a:pPr lvl="2"/>
            <a:r>
              <a:rPr lang="en-US" altLang="zh-CN" sz="2000">
                <a:solidFill>
                  <a:schemeClr val="accent2"/>
                </a:solidFill>
                <a:ea typeface="宋体" pitchFamily="2" charset="-122"/>
                <a:cs typeface="Times New Roman" pitchFamily="18" charset="0"/>
              </a:rPr>
              <a:t>    </a:t>
            </a:r>
            <a:r>
              <a:rPr lang="en-US" altLang="zh-CN" sz="2000">
                <a:solidFill>
                  <a:srgbClr val="C00000"/>
                </a:solidFill>
                <a:ea typeface="宋体" pitchFamily="2" charset="-122"/>
                <a:cs typeface="Times New Roman" pitchFamily="18" charset="0"/>
              </a:rPr>
              <a:t>public void setAge(int i) {          </a:t>
            </a:r>
            <a:r>
              <a:rPr lang="en-US" altLang="zh-CN" sz="2000">
                <a:ea typeface="宋体" pitchFamily="2" charset="-122"/>
                <a:cs typeface="Times New Roman" pitchFamily="18" charset="0"/>
              </a:rPr>
              <a:t>//</a:t>
            </a:r>
            <a:r>
              <a:rPr lang="zh-CN" altLang="en-US" sz="2000">
                <a:ea typeface="宋体" pitchFamily="2" charset="-122"/>
                <a:cs typeface="Times New Roman" pitchFamily="18" charset="0"/>
              </a:rPr>
              <a:t>声明方法</a:t>
            </a:r>
            <a:r>
              <a:rPr lang="en-US" altLang="zh-CN" sz="2000">
                <a:ea typeface="宋体" pitchFamily="2" charset="-122"/>
                <a:cs typeface="Times New Roman" pitchFamily="18" charset="0"/>
              </a:rPr>
              <a:t>setAge</a:t>
            </a:r>
          </a:p>
          <a:p>
            <a:pPr lvl="2"/>
            <a:r>
              <a:rPr lang="en-US" altLang="zh-CN" sz="2000">
                <a:solidFill>
                  <a:schemeClr val="accent2"/>
                </a:solidFill>
                <a:ea typeface="宋体" pitchFamily="2" charset="-122"/>
                <a:cs typeface="Times New Roman" pitchFamily="18" charset="0"/>
              </a:rPr>
              <a:t>	  </a:t>
            </a:r>
            <a:r>
              <a:rPr lang="en-US" altLang="zh-CN" sz="2000">
                <a:solidFill>
                  <a:srgbClr val="C00000"/>
                </a:solidFill>
                <a:ea typeface="宋体" pitchFamily="2" charset="-122"/>
                <a:cs typeface="Times New Roman" pitchFamily="18" charset="0"/>
              </a:rPr>
              <a:t>age = i;  </a:t>
            </a:r>
            <a:r>
              <a:rPr lang="en-US" altLang="zh-CN" sz="2000">
                <a:solidFill>
                  <a:schemeClr val="accent2"/>
                </a:solidFill>
                <a:ea typeface="宋体" pitchFamily="2" charset="-122"/>
                <a:cs typeface="Times New Roman" pitchFamily="18" charset="0"/>
              </a:rPr>
              <a:t>      </a:t>
            </a:r>
            <a:r>
              <a:rPr lang="en-US" altLang="zh-CN" sz="2000">
                <a:ea typeface="宋体" pitchFamily="2" charset="-122"/>
                <a:cs typeface="Times New Roman" pitchFamily="18" charset="0"/>
              </a:rPr>
              <a:t>//</a:t>
            </a:r>
            <a:r>
              <a:rPr lang="zh-CN" altLang="en-US" sz="2000">
                <a:ea typeface="宋体" pitchFamily="2" charset="-122"/>
                <a:cs typeface="Times New Roman" pitchFamily="18" charset="0"/>
              </a:rPr>
              <a:t>将参数</a:t>
            </a:r>
            <a:r>
              <a:rPr lang="en-US" altLang="zh-CN" sz="2000">
                <a:ea typeface="宋体" pitchFamily="2" charset="-122"/>
                <a:cs typeface="Times New Roman" pitchFamily="18" charset="0"/>
              </a:rPr>
              <a:t>i</a:t>
            </a:r>
            <a:r>
              <a:rPr lang="zh-CN" altLang="en-US" sz="2000">
                <a:ea typeface="宋体" pitchFamily="2" charset="-122"/>
                <a:cs typeface="Times New Roman" pitchFamily="18" charset="0"/>
              </a:rPr>
              <a:t>的值赋给类的成员变量</a:t>
            </a:r>
            <a:r>
              <a:rPr lang="en-US" altLang="zh-CN" sz="2000">
                <a:ea typeface="宋体" pitchFamily="2" charset="-122"/>
                <a:cs typeface="Times New Roman" pitchFamily="18" charset="0"/>
              </a:rPr>
              <a:t>age</a:t>
            </a:r>
          </a:p>
          <a:p>
            <a:pPr lvl="2"/>
            <a:r>
              <a:rPr lang="en-US" altLang="zh-CN" sz="2000">
                <a:solidFill>
                  <a:schemeClr val="accent2"/>
                </a:solidFill>
                <a:ea typeface="宋体" pitchFamily="2" charset="-122"/>
                <a:cs typeface="Times New Roman" pitchFamily="18" charset="0"/>
              </a:rPr>
              <a:t>   </a:t>
            </a:r>
            <a:r>
              <a:rPr lang="en-US" altLang="zh-CN" sz="2000">
                <a:solidFill>
                  <a:srgbClr val="C00000"/>
                </a:solidFill>
                <a:ea typeface="宋体" pitchFamily="2" charset="-122"/>
                <a:cs typeface="Times New Roman" pitchFamily="18" charset="0"/>
              </a:rPr>
              <a:t> }</a:t>
            </a:r>
          </a:p>
          <a:p>
            <a:pPr lvl="2"/>
            <a:r>
              <a:rPr lang="en-US" altLang="zh-CN" sz="2000" smtClean="0">
                <a:solidFill>
                  <a:srgbClr val="C00000"/>
                </a:solidFill>
                <a:ea typeface="宋体" pitchFamily="2" charset="-122"/>
                <a:cs typeface="Times New Roman" pitchFamily="18" charset="0"/>
              </a:rPr>
              <a:t>}</a:t>
            </a:r>
            <a:endParaRPr lang="en-US" altLang="zh-CN" sz="200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21172619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339752" y="771369"/>
            <a:ext cx="4896544" cy="850766"/>
          </a:xfrm>
        </p:spPr>
        <p:txBody>
          <a:bodyPr>
            <a:normAutofit fontScale="90000"/>
          </a:bodyPr>
          <a:lstStyle/>
          <a:p>
            <a:pPr eaLnBrk="1" hangingPunct="1"/>
            <a:r>
              <a:rPr lang="en-US" altLang="zh-CN" b="1" smtClean="0">
                <a:latin typeface="+mn-lt"/>
                <a:ea typeface="宋体" pitchFamily="2" charset="-122"/>
                <a:cs typeface="Times New Roman" pitchFamily="18" charset="0"/>
              </a:rPr>
              <a:t>4.4  </a:t>
            </a:r>
            <a:r>
              <a:rPr lang="zh-CN" altLang="en-US" b="1" dirty="0" smtClean="0">
                <a:latin typeface="+mn-lt"/>
                <a:ea typeface="宋体" pitchFamily="2" charset="-122"/>
                <a:cs typeface="Times New Roman" pitchFamily="18" charset="0"/>
              </a:rPr>
              <a:t>类的成员之二：方  法</a:t>
            </a:r>
          </a:p>
        </p:txBody>
      </p:sp>
      <p:sp>
        <p:nvSpPr>
          <p:cNvPr id="12291" name="Text Box 3"/>
          <p:cNvSpPr txBox="1">
            <a:spLocks noChangeArrowheads="1"/>
          </p:cNvSpPr>
          <p:nvPr/>
        </p:nvSpPr>
        <p:spPr bwMode="auto">
          <a:xfrm>
            <a:off x="272321" y="1628800"/>
            <a:ext cx="8692167" cy="4154984"/>
          </a:xfrm>
          <a:prstGeom prst="rect">
            <a:avLst/>
          </a:prstGeom>
          <a:noFill/>
          <a:ln w="9525">
            <a:noFill/>
            <a:miter lim="800000"/>
            <a:headEnd/>
            <a:tailEnd/>
          </a:ln>
        </p:spPr>
        <p:txBody>
          <a:bodyPr wrap="square">
            <a:spAutoFit/>
          </a:bodyPr>
          <a:lstStyle/>
          <a:p>
            <a:pPr>
              <a:spcBef>
                <a:spcPct val="50000"/>
              </a:spcBef>
            </a:pPr>
            <a:r>
              <a:rPr lang="zh-CN" altLang="en-US" sz="2400" b="1">
                <a:ea typeface="宋体" pitchFamily="2" charset="-122"/>
                <a:cs typeface="Times New Roman" pitchFamily="18" charset="0"/>
              </a:rPr>
              <a:t>说明：  </a:t>
            </a:r>
            <a:endParaRPr lang="en-US" altLang="zh-CN" sz="2400" b="1" smtClean="0">
              <a:ea typeface="宋体" pitchFamily="2" charset="-122"/>
              <a:cs typeface="Times New Roman" pitchFamily="18" charset="0"/>
            </a:endParaRPr>
          </a:p>
          <a:p>
            <a:pPr>
              <a:spcBef>
                <a:spcPct val="50000"/>
              </a:spcBef>
            </a:pPr>
            <a:r>
              <a:rPr lang="en-US" altLang="zh-CN" sz="2000" b="1" smtClean="0">
                <a:ea typeface="宋体" pitchFamily="2" charset="-122"/>
                <a:cs typeface="Times New Roman" pitchFamily="18" charset="0"/>
              </a:rPr>
              <a:t>1. </a:t>
            </a:r>
            <a:r>
              <a:rPr lang="zh-CN" altLang="en-US" sz="2000" b="1" smtClean="0">
                <a:ea typeface="宋体" pitchFamily="2" charset="-122"/>
                <a:cs typeface="Times New Roman" pitchFamily="18" charset="0"/>
              </a:rPr>
              <a:t>修饰符</a:t>
            </a:r>
            <a:r>
              <a:rPr lang="zh-CN" altLang="en-US" sz="2000" b="1">
                <a:ea typeface="宋体" pitchFamily="2" charset="-122"/>
                <a:cs typeface="Times New Roman" pitchFamily="18" charset="0"/>
              </a:rPr>
              <a:t>：</a:t>
            </a:r>
            <a:r>
              <a:rPr lang="en-US" altLang="zh-CN" sz="2000" b="1">
                <a:solidFill>
                  <a:srgbClr val="00B050"/>
                </a:solidFill>
                <a:ea typeface="宋体" pitchFamily="2" charset="-122"/>
                <a:cs typeface="Times New Roman" pitchFamily="18" charset="0"/>
              </a:rPr>
              <a:t>public, private, protected</a:t>
            </a:r>
            <a:r>
              <a:rPr lang="zh-CN" altLang="en-US" sz="2000" b="1">
                <a:ea typeface="宋体" pitchFamily="2" charset="-122"/>
                <a:cs typeface="Times New Roman" pitchFamily="18" charset="0"/>
              </a:rPr>
              <a:t>等。</a:t>
            </a:r>
          </a:p>
          <a:p>
            <a:pPr>
              <a:spcBef>
                <a:spcPct val="50000"/>
              </a:spcBef>
            </a:pPr>
            <a:r>
              <a:rPr lang="en-US" altLang="zh-CN" sz="2000" b="1" smtClean="0">
                <a:ea typeface="宋体" pitchFamily="2" charset="-122"/>
                <a:cs typeface="Times New Roman" pitchFamily="18" charset="0"/>
              </a:rPr>
              <a:t>2. </a:t>
            </a:r>
            <a:r>
              <a:rPr lang="zh-CN" altLang="en-US" sz="2000" b="1" smtClean="0">
                <a:ea typeface="宋体" pitchFamily="2" charset="-122"/>
                <a:cs typeface="Times New Roman" pitchFamily="18" charset="0"/>
              </a:rPr>
              <a:t>返回</a:t>
            </a:r>
            <a:r>
              <a:rPr lang="zh-CN" altLang="en-US" sz="2000" b="1">
                <a:ea typeface="宋体" pitchFamily="2" charset="-122"/>
                <a:cs typeface="Times New Roman" pitchFamily="18" charset="0"/>
              </a:rPr>
              <a:t>值类型：</a:t>
            </a:r>
            <a:r>
              <a:rPr lang="en-US" altLang="zh-CN" sz="2000" b="1">
                <a:ea typeface="宋体" pitchFamily="2" charset="-122"/>
                <a:cs typeface="Times New Roman" pitchFamily="18" charset="0"/>
              </a:rPr>
              <a:t>		</a:t>
            </a:r>
            <a:endParaRPr lang="en-US" altLang="zh-CN" sz="2000" b="1" smtClean="0">
              <a:ea typeface="宋体" pitchFamily="2" charset="-122"/>
              <a:cs typeface="Times New Roman" pitchFamily="18" charset="0"/>
            </a:endParaRPr>
          </a:p>
          <a:p>
            <a:pPr marL="800100" lvl="1" indent="-342900">
              <a:spcBef>
                <a:spcPct val="50000"/>
              </a:spcBef>
              <a:buFont typeface="Wingdings" panose="05000000000000000000" pitchFamily="2" charset="2"/>
              <a:buChar char="Ø"/>
            </a:pPr>
            <a:r>
              <a:rPr lang="zh-CN" altLang="en-US" sz="2000" b="1" smtClean="0">
                <a:ea typeface="宋体" pitchFamily="2" charset="-122"/>
                <a:cs typeface="Times New Roman" pitchFamily="18" charset="0"/>
              </a:rPr>
              <a:t>没有</a:t>
            </a:r>
            <a:r>
              <a:rPr lang="zh-CN" altLang="en-US" sz="2000" b="1">
                <a:ea typeface="宋体" pitchFamily="2" charset="-122"/>
                <a:cs typeface="Times New Roman" pitchFamily="18" charset="0"/>
              </a:rPr>
              <a:t>返回值：</a:t>
            </a:r>
            <a:r>
              <a:rPr lang="en-US" altLang="zh-CN" sz="2000" b="1">
                <a:solidFill>
                  <a:srgbClr val="FF0000"/>
                </a:solidFill>
                <a:ea typeface="宋体" pitchFamily="2" charset="-122"/>
                <a:cs typeface="Times New Roman" pitchFamily="18" charset="0"/>
              </a:rPr>
              <a:t>void</a:t>
            </a:r>
            <a:r>
              <a:rPr lang="zh-CN" altLang="en-US" sz="2000" b="1" smtClean="0">
                <a:ea typeface="宋体" pitchFamily="2" charset="-122"/>
                <a:cs typeface="Times New Roman" pitchFamily="18" charset="0"/>
              </a:rPr>
              <a:t>。</a:t>
            </a:r>
            <a:endParaRPr lang="en-US" altLang="zh-CN" sz="2000" b="1" smtClean="0">
              <a:ea typeface="宋体" pitchFamily="2" charset="-122"/>
              <a:cs typeface="Times New Roman" pitchFamily="18" charset="0"/>
            </a:endParaRPr>
          </a:p>
          <a:p>
            <a:pPr marL="800100" lvl="1" indent="-342900">
              <a:spcBef>
                <a:spcPct val="50000"/>
              </a:spcBef>
              <a:buFont typeface="Wingdings" panose="05000000000000000000" pitchFamily="2" charset="2"/>
              <a:buChar char="Ø"/>
            </a:pPr>
            <a:r>
              <a:rPr lang="zh-CN" altLang="en-US" sz="2000" b="1" smtClean="0">
                <a:ea typeface="宋体" pitchFamily="2" charset="-122"/>
                <a:cs typeface="Times New Roman" pitchFamily="18" charset="0"/>
              </a:rPr>
              <a:t>有</a:t>
            </a:r>
            <a:r>
              <a:rPr lang="zh-CN" altLang="en-US" sz="2000" b="1">
                <a:ea typeface="宋体" pitchFamily="2" charset="-122"/>
                <a:cs typeface="Times New Roman" pitchFamily="18" charset="0"/>
              </a:rPr>
              <a:t>返回值，声明出变量的</a:t>
            </a:r>
            <a:r>
              <a:rPr lang="zh-CN" altLang="en-US" sz="2000" b="1" smtClean="0">
                <a:ea typeface="宋体" pitchFamily="2" charset="-122"/>
                <a:cs typeface="Times New Roman" pitchFamily="18" charset="0"/>
              </a:rPr>
              <a:t>类型</a:t>
            </a:r>
            <a:endParaRPr lang="en-US" altLang="zh-CN" sz="2000" b="1" smtClean="0">
              <a:ea typeface="宋体" pitchFamily="2" charset="-122"/>
              <a:cs typeface="Times New Roman" pitchFamily="18" charset="0"/>
            </a:endParaRPr>
          </a:p>
          <a:p>
            <a:pPr marL="0" lvl="1">
              <a:spcBef>
                <a:spcPct val="50000"/>
              </a:spcBef>
            </a:pPr>
            <a:r>
              <a:rPr lang="en-US" altLang="zh-CN" sz="2000" b="1" smtClean="0">
                <a:ea typeface="宋体" pitchFamily="2" charset="-122"/>
                <a:cs typeface="Times New Roman" pitchFamily="18" charset="0"/>
              </a:rPr>
              <a:t>3. </a:t>
            </a:r>
            <a:r>
              <a:rPr lang="zh-CN" altLang="en-US" sz="2000" b="1" smtClean="0">
                <a:ea typeface="宋体" pitchFamily="2" charset="-122"/>
                <a:cs typeface="Times New Roman" pitchFamily="18" charset="0"/>
              </a:rPr>
              <a:t>方法名：“见名知意”</a:t>
            </a:r>
            <a:endParaRPr lang="en-US" altLang="zh-CN" sz="2000" b="1" smtClean="0">
              <a:ea typeface="宋体" pitchFamily="2" charset="-122"/>
              <a:cs typeface="Times New Roman" pitchFamily="18" charset="0"/>
            </a:endParaRPr>
          </a:p>
          <a:p>
            <a:pPr marL="0" lvl="1">
              <a:spcBef>
                <a:spcPct val="50000"/>
              </a:spcBef>
            </a:pPr>
            <a:r>
              <a:rPr lang="en-US" altLang="zh-CN" sz="2000" b="1" smtClean="0">
                <a:ea typeface="宋体" pitchFamily="2" charset="-122"/>
                <a:cs typeface="Times New Roman" pitchFamily="18" charset="0"/>
              </a:rPr>
              <a:t>4. </a:t>
            </a:r>
            <a:r>
              <a:rPr lang="zh-CN" altLang="en-US" sz="2000" b="1" smtClean="0">
                <a:ea typeface="宋体" pitchFamily="2" charset="-122"/>
                <a:cs typeface="Times New Roman" pitchFamily="18" charset="0"/>
              </a:rPr>
              <a:t>方法的参数列表：</a:t>
            </a:r>
            <a:endParaRPr lang="en-US" altLang="zh-CN" sz="2000" b="1" smtClean="0">
              <a:ea typeface="宋体" pitchFamily="2" charset="-122"/>
              <a:cs typeface="Times New Roman" pitchFamily="18" charset="0"/>
            </a:endParaRPr>
          </a:p>
          <a:p>
            <a:pPr marL="800100" lvl="2" indent="-342900">
              <a:spcBef>
                <a:spcPct val="50000"/>
              </a:spcBef>
              <a:buFont typeface="Wingdings" panose="05000000000000000000" pitchFamily="2" charset="2"/>
              <a:buChar char="Ø"/>
            </a:pPr>
            <a:r>
              <a:rPr lang="zh-CN" altLang="en-US" sz="2000" b="1" smtClean="0">
                <a:ea typeface="宋体" pitchFamily="2" charset="-122"/>
                <a:cs typeface="Times New Roman" pitchFamily="18" charset="0"/>
              </a:rPr>
              <a:t>可以包含一到多个参数</a:t>
            </a:r>
            <a:endParaRPr lang="en-US" altLang="zh-CN" sz="2000" b="1" smtClean="0">
              <a:ea typeface="宋体" pitchFamily="2" charset="-122"/>
              <a:cs typeface="Times New Roman" pitchFamily="18" charset="0"/>
            </a:endParaRPr>
          </a:p>
          <a:p>
            <a:pPr marL="800100" lvl="2" indent="-342900">
              <a:spcBef>
                <a:spcPct val="50000"/>
              </a:spcBef>
              <a:buFont typeface="Wingdings" panose="05000000000000000000" pitchFamily="2" charset="2"/>
              <a:buChar char="Ø"/>
            </a:pPr>
            <a:r>
              <a:rPr lang="zh-CN" altLang="en-US" sz="2000" b="1" smtClean="0">
                <a:ea typeface="宋体" pitchFamily="2" charset="-122"/>
                <a:cs typeface="Times New Roman" pitchFamily="18" charset="0"/>
              </a:rPr>
              <a:t>调用方法时，参数的类型与数量必须完全匹配</a:t>
            </a:r>
            <a:endParaRPr lang="zh-CN" altLang="en-US" sz="2000" b="1">
              <a:ea typeface="宋体" pitchFamily="2" charset="-122"/>
              <a:cs typeface="Times New Roman" pitchFamily="18" charset="0"/>
            </a:endParaRPr>
          </a:p>
        </p:txBody>
      </p:sp>
    </p:spTree>
    <p:extLst>
      <p:ext uri="{BB962C8B-B14F-4D97-AF65-F5344CB8AC3E}">
        <p14:creationId xmlns:p14="http://schemas.microsoft.com/office/powerpoint/2010/main" val="1132687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908720"/>
            <a:ext cx="6336704" cy="646331"/>
          </a:xfrm>
          <a:prstGeom prst="rect">
            <a:avLst/>
          </a:prstGeom>
          <a:noFill/>
        </p:spPr>
        <p:txBody>
          <a:bodyPr wrap="square" rtlCol="0">
            <a:spAutoFit/>
          </a:bodyPr>
          <a:lstStyle/>
          <a:p>
            <a:r>
              <a:rPr lang="zh-CN" altLang="en-US" sz="3600" b="1" dirty="0" smtClean="0">
                <a:latin typeface="Courier New" panose="02070309020205020404" pitchFamily="49" charset="0"/>
                <a:ea typeface="新宋体" panose="02010609030101010101" pitchFamily="49" charset="-122"/>
                <a:cs typeface="Courier New" panose="02070309020205020404" pitchFamily="49" charset="0"/>
              </a:rPr>
              <a:t>学习面向对象内容的三条主线</a:t>
            </a:r>
            <a:endParaRPr lang="zh-CN" altLang="en-US" sz="36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3" name="TextBox 2"/>
          <p:cNvSpPr txBox="1"/>
          <p:nvPr/>
        </p:nvSpPr>
        <p:spPr>
          <a:xfrm>
            <a:off x="1041110" y="1844824"/>
            <a:ext cx="6264696" cy="2916889"/>
          </a:xfrm>
          <a:prstGeom prst="rect">
            <a:avLst/>
          </a:prstGeom>
          <a:noFill/>
        </p:spPr>
        <p:txBody>
          <a:bodyPr wrap="square" rtlCol="0">
            <a:spAutoFit/>
          </a:bodyPr>
          <a:lstStyle/>
          <a:p>
            <a:pPr>
              <a:lnSpc>
                <a:spcPct val="200000"/>
              </a:lnSpc>
            </a:pPr>
            <a:r>
              <a:rPr lang="en-US" altLang="zh-CN" sz="32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1</a:t>
            </a:r>
            <a:r>
              <a:rPr lang="en-US" altLang="zh-CN" sz="32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32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endParaRPr>
          </a:p>
          <a:p>
            <a:pPr>
              <a:lnSpc>
                <a:spcPct val="200000"/>
              </a:lnSpc>
            </a:pPr>
            <a:r>
              <a:rPr lang="en-US" altLang="zh-CN" sz="32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2.</a:t>
            </a:r>
            <a:r>
              <a:rPr lang="zh-CN" altLang="en-US" sz="32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面向对象的三大特征</a:t>
            </a:r>
            <a:endParaRPr lang="en-US" altLang="zh-CN" sz="32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endParaRPr>
          </a:p>
          <a:p>
            <a:pPr>
              <a:lnSpc>
                <a:spcPct val="200000"/>
              </a:lnSpc>
            </a:pPr>
            <a:r>
              <a:rPr lang="en-US" altLang="zh-CN" sz="32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3.</a:t>
            </a:r>
            <a:r>
              <a:rPr lang="zh-CN" altLang="en-US" sz="32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其它关键字</a:t>
            </a:r>
            <a:endParaRPr lang="en-US" altLang="zh-CN" sz="32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endParaRPr>
          </a:p>
        </p:txBody>
      </p:sp>
    </p:spTree>
    <p:extLst>
      <p:ext uri="{BB962C8B-B14F-4D97-AF65-F5344CB8AC3E}">
        <p14:creationId xmlns:p14="http://schemas.microsoft.com/office/powerpoint/2010/main" val="26996903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15616" y="2348880"/>
            <a:ext cx="698477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4-5 </a:t>
            </a:r>
            <a:r>
              <a:rPr lang="zh-CN" altLang="en-US" sz="4800" smtClean="0">
                <a:solidFill>
                  <a:schemeClr val="bg1"/>
                </a:solidFill>
                <a:ea typeface="隶书" panose="02010509060101010101" pitchFamily="49" charset="-122"/>
              </a:rPr>
              <a:t>对象的创建和使用</a:t>
            </a:r>
            <a:r>
              <a:rPr lang="en-US" altLang="zh-CN" sz="4800" smtClean="0">
                <a:solidFill>
                  <a:schemeClr val="bg1"/>
                </a:solidFill>
                <a:ea typeface="隶书" panose="02010509060101010101" pitchFamily="49" charset="-122"/>
              </a:rPr>
              <a:t> </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773428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44078" y="2591326"/>
            <a:ext cx="3643946" cy="584775"/>
          </a:xfrm>
          <a:prstGeom prst="rect">
            <a:avLst/>
          </a:prstGeom>
        </p:spPr>
        <p:txBody>
          <a:bodyPr wrap="none">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7" name="TextBox 6"/>
          <p:cNvSpPr txBox="1"/>
          <p:nvPr/>
        </p:nvSpPr>
        <p:spPr>
          <a:xfrm>
            <a:off x="1115616" y="4417948"/>
            <a:ext cx="6912768" cy="584775"/>
          </a:xfrm>
          <a:prstGeom prst="rect">
            <a:avLst/>
          </a:prstGeom>
          <a:noFill/>
        </p:spPr>
        <p:txBody>
          <a:bodyPr wrap="square" rtlCol="0">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smtClean="0">
                <a:latin typeface="Courier New" panose="02070309020205020404" pitchFamily="49" charset="0"/>
                <a:ea typeface="新宋体" panose="02010609030101010101" pitchFamily="49" charset="-122"/>
                <a:cs typeface="Courier New" panose="02070309020205020404" pitchFamily="49" charset="0"/>
              </a:rPr>
              <a:t>类的实例化，即创建类的对象</a:t>
            </a:r>
            <a:endParaRPr lang="zh-CN" altLang="en-US"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2" name="TextBox 1"/>
          <p:cNvSpPr txBox="1"/>
          <p:nvPr/>
        </p:nvSpPr>
        <p:spPr>
          <a:xfrm>
            <a:off x="3563888" y="3611720"/>
            <a:ext cx="3240361" cy="461665"/>
          </a:xfrm>
          <a:prstGeom prst="rect">
            <a:avLst/>
          </a:prstGeom>
          <a:noFill/>
        </p:spPr>
        <p:txBody>
          <a:bodyPr wrap="square" rtlCol="0">
            <a:spAutoFit/>
          </a:bodyPr>
          <a:lstStyle/>
          <a:p>
            <a:r>
              <a:rPr lang="zh-CN" altLang="en-US" sz="2400" dirty="0" smtClean="0">
                <a:solidFill>
                  <a:srgbClr val="FF0000"/>
                </a:solidFill>
                <a:latin typeface="华文新魏" panose="02010800040101010101" pitchFamily="2" charset="-122"/>
                <a:ea typeface="华文新魏" panose="02010800040101010101" pitchFamily="2" charset="-122"/>
              </a:rPr>
              <a:t>如何使用</a:t>
            </a:r>
            <a:r>
              <a:rPr lang="en-US" altLang="zh-CN" sz="2400" dirty="0" smtClean="0">
                <a:solidFill>
                  <a:srgbClr val="FF0000"/>
                </a:solidFill>
                <a:latin typeface="华文新魏" panose="02010800040101010101" pitchFamily="2" charset="-122"/>
                <a:ea typeface="华文新魏" panose="02010800040101010101" pitchFamily="2" charset="-122"/>
              </a:rPr>
              <a:t>java</a:t>
            </a:r>
            <a:r>
              <a:rPr lang="zh-CN" altLang="en-US" sz="2400" dirty="0" smtClean="0">
                <a:solidFill>
                  <a:srgbClr val="FF0000"/>
                </a:solidFill>
                <a:latin typeface="华文新魏" panose="02010800040101010101" pitchFamily="2" charset="-122"/>
                <a:ea typeface="华文新魏" panose="02010800040101010101" pitchFamily="2" charset="-122"/>
              </a:rPr>
              <a:t>类？</a:t>
            </a:r>
            <a:endParaRPr lang="zh-CN" altLang="en-US" sz="2400" dirty="0">
              <a:solidFill>
                <a:srgbClr val="FF0000"/>
              </a:solidFill>
              <a:latin typeface="华文新魏" panose="02010800040101010101" pitchFamily="2" charset="-122"/>
              <a:ea typeface="华文新魏" panose="02010800040101010101" pitchFamily="2" charset="-122"/>
            </a:endParaRPr>
          </a:p>
        </p:txBody>
      </p:sp>
      <p:sp>
        <p:nvSpPr>
          <p:cNvPr id="10" name="Rectangle 2"/>
          <p:cNvSpPr>
            <a:spLocks noGrp="1" noChangeArrowheads="1"/>
          </p:cNvSpPr>
          <p:nvPr>
            <p:ph type="title"/>
          </p:nvPr>
        </p:nvSpPr>
        <p:spPr>
          <a:xfrm>
            <a:off x="2051720" y="764704"/>
            <a:ext cx="5112568" cy="720080"/>
          </a:xfrm>
        </p:spPr>
        <p:txBody>
          <a:bodyPr>
            <a:normAutofit/>
          </a:bodyPr>
          <a:lstStyle/>
          <a:p>
            <a:pPr eaLnBrk="1" hangingPunct="1"/>
            <a:r>
              <a:rPr lang="en-US" altLang="zh-CN" b="1" smtClean="0">
                <a:latin typeface="+mn-lt"/>
                <a:ea typeface="宋体" pitchFamily="2" charset="-122"/>
                <a:cs typeface="Arial Unicode MS" pitchFamily="34" charset="-122"/>
              </a:rPr>
              <a:t>4.5 </a:t>
            </a:r>
            <a:r>
              <a:rPr lang="zh-CN" altLang="en-US" b="1" dirty="0" smtClean="0">
                <a:latin typeface="+mn-lt"/>
                <a:ea typeface="宋体" pitchFamily="2" charset="-122"/>
                <a:cs typeface="Arial Unicode MS" pitchFamily="34" charset="-122"/>
              </a:rPr>
              <a:t>对象的创建和使用</a:t>
            </a:r>
          </a:p>
        </p:txBody>
      </p:sp>
      <p:pic>
        <p:nvPicPr>
          <p:cNvPr id="1026" name="Picture 2" descr="C:\Users\Administrator\Desktop\tim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808" y="3234504"/>
            <a:ext cx="553685" cy="1221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010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378104" y="560904"/>
            <a:ext cx="4858192" cy="851872"/>
          </a:xfrm>
        </p:spPr>
        <p:txBody>
          <a:bodyPr>
            <a:normAutofit/>
          </a:bodyPr>
          <a:lstStyle/>
          <a:p>
            <a:pPr eaLnBrk="1" hangingPunct="1"/>
            <a:r>
              <a:rPr lang="zh-CN" altLang="en-US" b="1" dirty="0" smtClean="0">
                <a:latin typeface="+mn-lt"/>
                <a:ea typeface="宋体" pitchFamily="2" charset="-122"/>
                <a:cs typeface="Times New Roman" pitchFamily="18" charset="0"/>
              </a:rPr>
              <a:t>对象的创建和使用</a:t>
            </a:r>
          </a:p>
        </p:txBody>
      </p:sp>
      <p:sp>
        <p:nvSpPr>
          <p:cNvPr id="13315" name="Rectangle 3"/>
          <p:cNvSpPr>
            <a:spLocks noGrp="1" noChangeArrowheads="1"/>
          </p:cNvSpPr>
          <p:nvPr>
            <p:ph type="body" idx="1"/>
          </p:nvPr>
        </p:nvSpPr>
        <p:spPr>
          <a:xfrm>
            <a:off x="214282" y="1500174"/>
            <a:ext cx="8353425" cy="975788"/>
          </a:xfrm>
        </p:spPr>
        <p:txBody>
          <a:bodyPr/>
          <a:lstStyle/>
          <a:p>
            <a:pPr eaLnBrk="1" hangingPunct="1">
              <a:buClr>
                <a:schemeClr val="tx1"/>
              </a:buClr>
              <a:buFont typeface="Wingdings" pitchFamily="2" charset="2"/>
              <a:buChar char="Ø"/>
            </a:pPr>
            <a:r>
              <a:rPr lang="zh-CN" altLang="en-US" sz="2000" b="1" dirty="0" smtClean="0">
                <a:ea typeface="宋体" pitchFamily="2" charset="-122"/>
                <a:cs typeface="Times New Roman" pitchFamily="18" charset="0"/>
              </a:rPr>
              <a:t>使用</a:t>
            </a:r>
            <a:r>
              <a:rPr lang="en-US" altLang="zh-CN" sz="2000" b="1" dirty="0" smtClean="0">
                <a:solidFill>
                  <a:srgbClr val="FF5050"/>
                </a:solidFill>
                <a:ea typeface="宋体" pitchFamily="2" charset="-122"/>
                <a:cs typeface="Times New Roman" pitchFamily="18" charset="0"/>
              </a:rPr>
              <a:t>new +</a:t>
            </a:r>
            <a:r>
              <a:rPr lang="zh-CN" altLang="en-US" sz="2000" b="1" dirty="0" smtClean="0">
                <a:solidFill>
                  <a:srgbClr val="FF5050"/>
                </a:solidFill>
                <a:ea typeface="宋体" pitchFamily="2" charset="-122"/>
                <a:cs typeface="Times New Roman" pitchFamily="18" charset="0"/>
              </a:rPr>
              <a:t>构造</a:t>
            </a:r>
            <a:r>
              <a:rPr lang="zh-CN" altLang="en-US" sz="2000" b="1" dirty="0">
                <a:solidFill>
                  <a:srgbClr val="FF5050"/>
                </a:solidFill>
                <a:ea typeface="宋体" pitchFamily="2" charset="-122"/>
                <a:cs typeface="Times New Roman" pitchFamily="18" charset="0"/>
              </a:rPr>
              <a:t>器</a:t>
            </a:r>
            <a:r>
              <a:rPr lang="zh-CN" altLang="en-US" sz="2000" b="1" dirty="0" smtClean="0">
                <a:ea typeface="宋体" pitchFamily="2" charset="-122"/>
                <a:cs typeface="Times New Roman" pitchFamily="18" charset="0"/>
              </a:rPr>
              <a:t>创建一个新的对象；</a:t>
            </a:r>
          </a:p>
          <a:p>
            <a:pPr eaLnBrk="1" hangingPunct="1">
              <a:buClr>
                <a:schemeClr val="tx1"/>
              </a:buClr>
              <a:buFont typeface="Wingdings" pitchFamily="2" charset="2"/>
              <a:buChar char="Ø"/>
            </a:pPr>
            <a:r>
              <a:rPr lang="zh-CN" altLang="en-US" sz="2000" b="1" dirty="0" smtClean="0">
                <a:solidFill>
                  <a:srgbClr val="000000"/>
                </a:solidFill>
                <a:ea typeface="宋体" pitchFamily="2" charset="-122"/>
                <a:cs typeface="Times New Roman" pitchFamily="18" charset="0"/>
              </a:rPr>
              <a:t>使用“</a:t>
            </a:r>
            <a:r>
              <a:rPr lang="zh-CN" altLang="en-US" sz="2000" b="1" dirty="0" smtClean="0">
                <a:solidFill>
                  <a:srgbClr val="FF5050"/>
                </a:solidFill>
                <a:ea typeface="宋体" pitchFamily="2" charset="-122"/>
                <a:cs typeface="Times New Roman" pitchFamily="18" charset="0"/>
              </a:rPr>
              <a:t>对象名</a:t>
            </a:r>
            <a:r>
              <a:rPr lang="en-US" altLang="zh-CN" sz="2000" b="1" dirty="0" smtClean="0">
                <a:solidFill>
                  <a:srgbClr val="FF5050"/>
                </a:solidFill>
                <a:ea typeface="宋体" pitchFamily="2" charset="-122"/>
                <a:cs typeface="Times New Roman" pitchFamily="18" charset="0"/>
              </a:rPr>
              <a:t>.</a:t>
            </a:r>
            <a:r>
              <a:rPr lang="zh-CN" altLang="en-US" sz="2000" b="1" dirty="0" smtClean="0">
                <a:solidFill>
                  <a:srgbClr val="FF5050"/>
                </a:solidFill>
                <a:ea typeface="宋体" pitchFamily="2" charset="-122"/>
                <a:cs typeface="Times New Roman" pitchFamily="18" charset="0"/>
              </a:rPr>
              <a:t>对象成员</a:t>
            </a:r>
            <a:r>
              <a:rPr lang="zh-CN" altLang="en-US" sz="2000" b="1" dirty="0" smtClean="0">
                <a:solidFill>
                  <a:srgbClr val="000000"/>
                </a:solidFill>
                <a:ea typeface="宋体" pitchFamily="2" charset="-122"/>
                <a:cs typeface="Times New Roman" pitchFamily="18" charset="0"/>
              </a:rPr>
              <a:t>”的方式访问对象成员（包括属性和方法）；</a:t>
            </a:r>
            <a:endParaRPr lang="zh-CN" altLang="en-US" sz="2000" b="1" dirty="0" smtClean="0">
              <a:ea typeface="宋体" pitchFamily="2" charset="-122"/>
              <a:cs typeface="Times New Roman" pitchFamily="18" charset="0"/>
            </a:endParaRPr>
          </a:p>
        </p:txBody>
      </p:sp>
      <p:sp>
        <p:nvSpPr>
          <p:cNvPr id="13316" name="Rectangle 4"/>
          <p:cNvSpPr>
            <a:spLocks noChangeArrowheads="1"/>
          </p:cNvSpPr>
          <p:nvPr/>
        </p:nvSpPr>
        <p:spPr bwMode="auto">
          <a:xfrm>
            <a:off x="179512" y="2815715"/>
            <a:ext cx="4032250" cy="3403304"/>
          </a:xfrm>
          <a:prstGeom prst="rect">
            <a:avLst/>
          </a:prstGeom>
          <a:noFill/>
          <a:ln w="9525">
            <a:solidFill>
              <a:schemeClr val="tx1"/>
            </a:solidFill>
            <a:miter lim="800000"/>
            <a:headEnd/>
            <a:tailEnd/>
          </a:ln>
        </p:spPr>
        <p:txBody>
          <a:bodyPr>
            <a:spAutoFit/>
          </a:bodyPr>
          <a:lstStyle/>
          <a:p>
            <a:pPr>
              <a:lnSpc>
                <a:spcPct val="75000"/>
              </a:lnSpc>
              <a:spcBef>
                <a:spcPct val="50000"/>
              </a:spcBef>
            </a:pPr>
            <a:r>
              <a:rPr lang="en-US" altLang="zh-CN" sz="2000" b="1" dirty="0">
                <a:ea typeface="宋体" pitchFamily="2" charset="-122"/>
                <a:cs typeface="Times New Roman" pitchFamily="18" charset="0"/>
              </a:rPr>
              <a:t>public class Animal {</a:t>
            </a:r>
          </a:p>
          <a:p>
            <a:pPr>
              <a:lnSpc>
                <a:spcPct val="75000"/>
              </a:lnSpc>
              <a:spcBef>
                <a:spcPct val="50000"/>
              </a:spcBef>
            </a:pPr>
            <a:r>
              <a:rPr lang="en-US" altLang="zh-CN" sz="2000" b="1" dirty="0">
                <a:ea typeface="宋体" pitchFamily="2" charset="-122"/>
                <a:cs typeface="Times New Roman" pitchFamily="18" charset="0"/>
              </a:rPr>
              <a:t>  public </a:t>
            </a:r>
            <a:r>
              <a:rPr lang="en-US" altLang="zh-CN" sz="2000" b="1" dirty="0" err="1">
                <a:ea typeface="宋体" pitchFamily="2" charset="-122"/>
                <a:cs typeface="Times New Roman" pitchFamily="18" charset="0"/>
              </a:rPr>
              <a:t>int</a:t>
            </a:r>
            <a:r>
              <a:rPr lang="en-US" altLang="zh-CN" sz="2000" b="1" dirty="0">
                <a:ea typeface="宋体" pitchFamily="2" charset="-122"/>
                <a:cs typeface="Times New Roman" pitchFamily="18" charset="0"/>
              </a:rPr>
              <a:t> legs;	    </a:t>
            </a:r>
          </a:p>
          <a:p>
            <a:pPr>
              <a:lnSpc>
                <a:spcPct val="75000"/>
              </a:lnSpc>
              <a:spcBef>
                <a:spcPct val="50000"/>
              </a:spcBef>
            </a:pPr>
            <a:r>
              <a:rPr lang="en-US" altLang="zh-CN" sz="2000" b="1" dirty="0">
                <a:ea typeface="宋体" pitchFamily="2" charset="-122"/>
                <a:cs typeface="Times New Roman" pitchFamily="18" charset="0"/>
              </a:rPr>
              <a:t>  public void  eat(){</a:t>
            </a:r>
          </a:p>
          <a:p>
            <a:pPr>
              <a:lnSpc>
                <a:spcPct val="75000"/>
              </a:lnSpc>
              <a:spcBef>
                <a:spcPct val="50000"/>
              </a:spcBef>
            </a:pPr>
            <a:r>
              <a:rPr lang="en-US" altLang="zh-CN" sz="2000" b="1" dirty="0">
                <a:ea typeface="宋体" pitchFamily="2" charset="-122"/>
                <a:cs typeface="Times New Roman" pitchFamily="18" charset="0"/>
              </a:rPr>
              <a:t>    </a:t>
            </a:r>
            <a:r>
              <a:rPr lang="en-US" altLang="zh-CN" sz="2000" b="1" dirty="0" err="1">
                <a:ea typeface="宋体" pitchFamily="2" charset="-122"/>
                <a:cs typeface="Times New Roman" pitchFamily="18" charset="0"/>
              </a:rPr>
              <a:t>System.out.println</a:t>
            </a:r>
            <a:r>
              <a:rPr lang="en-US" altLang="zh-CN" sz="2000" b="1" dirty="0">
                <a:ea typeface="宋体" pitchFamily="2" charset="-122"/>
                <a:cs typeface="Times New Roman" pitchFamily="18" charset="0"/>
              </a:rPr>
              <a:t>(“Eating.”);</a:t>
            </a:r>
          </a:p>
          <a:p>
            <a:pPr>
              <a:lnSpc>
                <a:spcPct val="75000"/>
              </a:lnSpc>
              <a:spcBef>
                <a:spcPct val="50000"/>
              </a:spcBef>
            </a:pPr>
            <a:r>
              <a:rPr lang="en-US" altLang="zh-CN" sz="2000" b="1" dirty="0">
                <a:ea typeface="宋体" pitchFamily="2" charset="-122"/>
                <a:cs typeface="Times New Roman" pitchFamily="18" charset="0"/>
              </a:rPr>
              <a:t>  }</a:t>
            </a:r>
          </a:p>
          <a:p>
            <a:pPr>
              <a:lnSpc>
                <a:spcPct val="75000"/>
              </a:lnSpc>
              <a:spcBef>
                <a:spcPct val="50000"/>
              </a:spcBef>
            </a:pPr>
            <a:r>
              <a:rPr lang="en-US" altLang="zh-CN" sz="2000" b="1" dirty="0">
                <a:ea typeface="宋体" pitchFamily="2" charset="-122"/>
                <a:cs typeface="Times New Roman" pitchFamily="18" charset="0"/>
              </a:rPr>
              <a:t>  public </a:t>
            </a:r>
            <a:r>
              <a:rPr lang="en-US" altLang="zh-CN" sz="2000" b="1" dirty="0" err="1">
                <a:ea typeface="宋体" pitchFamily="2" charset="-122"/>
                <a:cs typeface="Times New Roman" pitchFamily="18" charset="0"/>
              </a:rPr>
              <a:t>viod</a:t>
            </a:r>
            <a:r>
              <a:rPr lang="en-US" altLang="zh-CN" sz="2000" b="1" dirty="0">
                <a:ea typeface="宋体" pitchFamily="2" charset="-122"/>
                <a:cs typeface="Times New Roman" pitchFamily="18" charset="0"/>
              </a:rPr>
              <a:t> move(){</a:t>
            </a:r>
          </a:p>
          <a:p>
            <a:pPr>
              <a:lnSpc>
                <a:spcPct val="75000"/>
              </a:lnSpc>
              <a:spcBef>
                <a:spcPct val="50000"/>
              </a:spcBef>
            </a:pPr>
            <a:r>
              <a:rPr lang="en-US" altLang="zh-CN" sz="2000" b="1" dirty="0">
                <a:ea typeface="宋体" pitchFamily="2" charset="-122"/>
                <a:cs typeface="Times New Roman" pitchFamily="18" charset="0"/>
              </a:rPr>
              <a:t>      </a:t>
            </a:r>
            <a:r>
              <a:rPr lang="en-US" altLang="zh-CN" sz="2000" b="1" dirty="0" err="1">
                <a:ea typeface="宋体" pitchFamily="2" charset="-122"/>
                <a:cs typeface="Times New Roman" pitchFamily="18" charset="0"/>
              </a:rPr>
              <a:t>System.out.println</a:t>
            </a:r>
            <a:r>
              <a:rPr lang="en-US" altLang="zh-CN" sz="2000" b="1" dirty="0">
                <a:ea typeface="宋体" pitchFamily="2" charset="-122"/>
                <a:cs typeface="Times New Roman" pitchFamily="18" charset="0"/>
              </a:rPr>
              <a:t>(“Move.”);</a:t>
            </a:r>
          </a:p>
          <a:p>
            <a:pPr>
              <a:lnSpc>
                <a:spcPct val="75000"/>
              </a:lnSpc>
              <a:spcBef>
                <a:spcPct val="50000"/>
              </a:spcBef>
            </a:pPr>
            <a:r>
              <a:rPr lang="en-US" altLang="zh-CN" sz="2000" b="1" dirty="0">
                <a:ea typeface="宋体" pitchFamily="2" charset="-122"/>
                <a:cs typeface="Times New Roman" pitchFamily="18" charset="0"/>
              </a:rPr>
              <a:t>  }</a:t>
            </a:r>
          </a:p>
          <a:p>
            <a:pPr>
              <a:lnSpc>
                <a:spcPct val="75000"/>
              </a:lnSpc>
              <a:spcBef>
                <a:spcPct val="50000"/>
              </a:spcBef>
            </a:pPr>
            <a:r>
              <a:rPr lang="en-US" altLang="zh-CN" sz="2000" b="1" dirty="0">
                <a:ea typeface="宋体" pitchFamily="2" charset="-122"/>
                <a:cs typeface="Times New Roman" pitchFamily="18" charset="0"/>
              </a:rPr>
              <a:t>}</a:t>
            </a:r>
          </a:p>
        </p:txBody>
      </p:sp>
      <p:sp>
        <p:nvSpPr>
          <p:cNvPr id="13317" name="Rectangle 5"/>
          <p:cNvSpPr>
            <a:spLocks noChangeArrowheads="1"/>
          </p:cNvSpPr>
          <p:nvPr/>
        </p:nvSpPr>
        <p:spPr bwMode="auto">
          <a:xfrm>
            <a:off x="4197723" y="2348880"/>
            <a:ext cx="4752528" cy="4247317"/>
          </a:xfrm>
          <a:prstGeom prst="rect">
            <a:avLst/>
          </a:prstGeom>
          <a:noFill/>
          <a:ln w="9525">
            <a:noFill/>
            <a:miter lim="800000"/>
            <a:headEnd/>
            <a:tailEnd/>
          </a:ln>
        </p:spPr>
        <p:txBody>
          <a:bodyPr wrap="square">
            <a:spAutoFit/>
          </a:bodyPr>
          <a:lstStyle/>
          <a:p>
            <a:pPr>
              <a:lnSpc>
                <a:spcPct val="90000"/>
              </a:lnSpc>
              <a:spcBef>
                <a:spcPct val="50000"/>
              </a:spcBef>
            </a:pPr>
            <a:r>
              <a:rPr lang="zh-CN" altLang="en-US" sz="2000" b="1" dirty="0">
                <a:ea typeface="宋体" pitchFamily="2" charset="-122"/>
                <a:cs typeface="Times New Roman" pitchFamily="18" charset="0"/>
              </a:rPr>
              <a:t>举例</a:t>
            </a:r>
            <a:r>
              <a:rPr lang="en-US" altLang="zh-CN" sz="2000" b="1" dirty="0">
                <a:ea typeface="宋体" pitchFamily="2" charset="-122"/>
                <a:cs typeface="Times New Roman" pitchFamily="18" charset="0"/>
              </a:rPr>
              <a:t>: </a:t>
            </a:r>
          </a:p>
          <a:p>
            <a:pPr>
              <a:lnSpc>
                <a:spcPct val="90000"/>
              </a:lnSpc>
              <a:spcBef>
                <a:spcPct val="50000"/>
              </a:spcBef>
            </a:pPr>
            <a:r>
              <a:rPr lang="en-US" altLang="zh-CN" sz="2000" b="1" dirty="0">
                <a:solidFill>
                  <a:srgbClr val="C00000"/>
                </a:solidFill>
                <a:ea typeface="宋体" pitchFamily="2" charset="-122"/>
                <a:cs typeface="Times New Roman" pitchFamily="18" charset="0"/>
              </a:rPr>
              <a:t>public class Zoo{</a:t>
            </a:r>
          </a:p>
          <a:p>
            <a:pPr>
              <a:lnSpc>
                <a:spcPct val="90000"/>
              </a:lnSpc>
              <a:spcBef>
                <a:spcPct val="50000"/>
              </a:spcBef>
            </a:pPr>
            <a:r>
              <a:rPr lang="en-US" altLang="zh-CN" sz="2000" b="1" dirty="0">
                <a:solidFill>
                  <a:srgbClr val="C00000"/>
                </a:solidFill>
                <a:ea typeface="宋体" pitchFamily="2" charset="-122"/>
                <a:cs typeface="Times New Roman" pitchFamily="18" charset="0"/>
              </a:rPr>
              <a:t>   public static void main(String </a:t>
            </a:r>
            <a:r>
              <a:rPr lang="en-US" altLang="zh-CN" sz="2000" b="1" dirty="0" err="1">
                <a:solidFill>
                  <a:srgbClr val="C00000"/>
                </a:solidFill>
                <a:ea typeface="宋体" pitchFamily="2" charset="-122"/>
                <a:cs typeface="Times New Roman" pitchFamily="18" charset="0"/>
              </a:rPr>
              <a:t>args</a:t>
            </a:r>
            <a:r>
              <a:rPr lang="en-US" altLang="zh-CN" sz="2000" b="1" dirty="0">
                <a:solidFill>
                  <a:srgbClr val="C00000"/>
                </a:solidFill>
                <a:ea typeface="宋体" pitchFamily="2" charset="-122"/>
                <a:cs typeface="Times New Roman" pitchFamily="18" charset="0"/>
              </a:rPr>
              <a:t>[]){</a:t>
            </a:r>
          </a:p>
          <a:p>
            <a:pPr>
              <a:lnSpc>
                <a:spcPct val="90000"/>
              </a:lnSpc>
              <a:spcBef>
                <a:spcPct val="50000"/>
              </a:spcBef>
            </a:pPr>
            <a:r>
              <a:rPr lang="en-US" altLang="zh-CN" sz="2000" b="1" dirty="0">
                <a:solidFill>
                  <a:schemeClr val="accent2"/>
                </a:solidFill>
                <a:ea typeface="宋体" pitchFamily="2" charset="-122"/>
                <a:cs typeface="Times New Roman" pitchFamily="18" charset="0"/>
              </a:rPr>
              <a:t>	</a:t>
            </a:r>
            <a:r>
              <a:rPr lang="en-US" altLang="zh-CN" sz="2000" b="1" dirty="0">
                <a:solidFill>
                  <a:srgbClr val="0000FF"/>
                </a:solidFill>
                <a:ea typeface="宋体" pitchFamily="2" charset="-122"/>
                <a:cs typeface="Times New Roman" pitchFamily="18" charset="0"/>
              </a:rPr>
              <a:t>Animal </a:t>
            </a:r>
            <a:r>
              <a:rPr lang="en-US" altLang="zh-CN" sz="2000" b="1" dirty="0" err="1">
                <a:solidFill>
                  <a:srgbClr val="0000FF"/>
                </a:solidFill>
                <a:ea typeface="宋体" pitchFamily="2" charset="-122"/>
                <a:cs typeface="Times New Roman" pitchFamily="18" charset="0"/>
              </a:rPr>
              <a:t>xb</a:t>
            </a:r>
            <a:r>
              <a:rPr lang="en-US" altLang="zh-CN" sz="2000" b="1" dirty="0">
                <a:solidFill>
                  <a:srgbClr val="0000FF"/>
                </a:solidFill>
                <a:ea typeface="宋体" pitchFamily="2" charset="-122"/>
                <a:cs typeface="Times New Roman" pitchFamily="18" charset="0"/>
              </a:rPr>
              <a:t>=new Animal();</a:t>
            </a:r>
          </a:p>
          <a:p>
            <a:pPr>
              <a:lnSpc>
                <a:spcPct val="90000"/>
              </a:lnSpc>
              <a:spcBef>
                <a:spcPct val="50000"/>
              </a:spcBef>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xb.legs</a:t>
            </a:r>
            <a:r>
              <a:rPr lang="en-US" altLang="zh-CN" sz="2000" b="1" dirty="0">
                <a:solidFill>
                  <a:srgbClr val="C00000"/>
                </a:solidFill>
                <a:ea typeface="宋体" pitchFamily="2" charset="-122"/>
                <a:cs typeface="Times New Roman" pitchFamily="18" charset="0"/>
              </a:rPr>
              <a:t>=4;</a:t>
            </a:r>
          </a:p>
          <a:p>
            <a:pPr>
              <a:lnSpc>
                <a:spcPct val="90000"/>
              </a:lnSpc>
              <a:spcBef>
                <a:spcPct val="50000"/>
              </a:spcBef>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System.out.println</a:t>
            </a:r>
            <a:r>
              <a:rPr lang="en-US" altLang="zh-CN" sz="2000" b="1" dirty="0">
                <a:solidFill>
                  <a:srgbClr val="C00000"/>
                </a:solidFill>
                <a:ea typeface="宋体" pitchFamily="2" charset="-122"/>
                <a:cs typeface="Times New Roman" pitchFamily="18" charset="0"/>
              </a:rPr>
              <a:t>(</a:t>
            </a:r>
            <a:r>
              <a:rPr lang="en-US" altLang="zh-CN" sz="2000" b="1" dirty="0" err="1">
                <a:solidFill>
                  <a:srgbClr val="C00000"/>
                </a:solidFill>
                <a:ea typeface="宋体" pitchFamily="2" charset="-122"/>
                <a:cs typeface="Times New Roman" pitchFamily="18" charset="0"/>
              </a:rPr>
              <a:t>xb.legs</a:t>
            </a:r>
            <a:r>
              <a:rPr lang="en-US" altLang="zh-CN" sz="2000" b="1" dirty="0">
                <a:solidFill>
                  <a:srgbClr val="C00000"/>
                </a:solidFill>
                <a:ea typeface="宋体" pitchFamily="2" charset="-122"/>
                <a:cs typeface="Times New Roman" pitchFamily="18" charset="0"/>
              </a:rPr>
              <a:t>);</a:t>
            </a:r>
          </a:p>
          <a:p>
            <a:pPr>
              <a:lnSpc>
                <a:spcPct val="90000"/>
              </a:lnSpc>
              <a:spcBef>
                <a:spcPct val="50000"/>
              </a:spcBef>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xb.eat</a:t>
            </a:r>
            <a:r>
              <a:rPr lang="en-US" altLang="zh-CN" sz="2000" b="1" dirty="0">
                <a:solidFill>
                  <a:srgbClr val="C00000"/>
                </a:solidFill>
                <a:ea typeface="宋体" pitchFamily="2" charset="-122"/>
                <a:cs typeface="Times New Roman" pitchFamily="18" charset="0"/>
              </a:rPr>
              <a:t>();</a:t>
            </a:r>
          </a:p>
          <a:p>
            <a:pPr>
              <a:lnSpc>
                <a:spcPct val="90000"/>
              </a:lnSpc>
              <a:spcBef>
                <a:spcPct val="50000"/>
              </a:spcBef>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xb.move</a:t>
            </a:r>
            <a:r>
              <a:rPr lang="en-US" altLang="zh-CN" sz="2000" b="1" dirty="0">
                <a:solidFill>
                  <a:srgbClr val="C00000"/>
                </a:solidFill>
                <a:ea typeface="宋体" pitchFamily="2" charset="-122"/>
                <a:cs typeface="Times New Roman" pitchFamily="18" charset="0"/>
              </a:rPr>
              <a:t>();</a:t>
            </a:r>
          </a:p>
          <a:p>
            <a:pPr>
              <a:lnSpc>
                <a:spcPct val="90000"/>
              </a:lnSpc>
              <a:spcBef>
                <a:spcPct val="50000"/>
              </a:spcBef>
            </a:pPr>
            <a:r>
              <a:rPr lang="en-US" altLang="zh-CN" sz="2000" b="1" dirty="0">
                <a:solidFill>
                  <a:srgbClr val="C00000"/>
                </a:solidFill>
                <a:ea typeface="宋体" pitchFamily="2" charset="-122"/>
                <a:cs typeface="Times New Roman" pitchFamily="18" charset="0"/>
              </a:rPr>
              <a:t>   }</a:t>
            </a:r>
          </a:p>
          <a:p>
            <a:pPr>
              <a:lnSpc>
                <a:spcPct val="90000"/>
              </a:lnSpc>
              <a:spcBef>
                <a:spcPct val="50000"/>
              </a:spcBef>
            </a:pPr>
            <a:r>
              <a:rPr lang="en-US" altLang="zh-CN" sz="2000" b="1" dirty="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27203480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27844" y="2198712"/>
            <a:ext cx="4056124" cy="4038600"/>
            <a:chOff x="144" y="672"/>
            <a:chExt cx="2496" cy="2544"/>
          </a:xfrm>
        </p:grpSpPr>
        <p:sp>
          <p:nvSpPr>
            <p:cNvPr id="7217" name="Rectangle 3"/>
            <p:cNvSpPr>
              <a:spLocks noChangeArrowheads="1"/>
            </p:cNvSpPr>
            <p:nvPr/>
          </p:nvSpPr>
          <p:spPr bwMode="auto">
            <a:xfrm>
              <a:off x="144" y="672"/>
              <a:ext cx="1488" cy="254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ea typeface="宋体" pitchFamily="2" charset="-122"/>
                <a:cs typeface="Times New Roman" pitchFamily="18" charset="0"/>
              </a:endParaRPr>
            </a:p>
          </p:txBody>
        </p:sp>
        <p:sp>
          <p:nvSpPr>
            <p:cNvPr id="7218" name="Text Box 4"/>
            <p:cNvSpPr txBox="1">
              <a:spLocks noChangeArrowheads="1"/>
            </p:cNvSpPr>
            <p:nvPr/>
          </p:nvSpPr>
          <p:spPr bwMode="auto">
            <a:xfrm>
              <a:off x="240" y="768"/>
              <a:ext cx="1056" cy="252"/>
            </a:xfrm>
            <a:prstGeom prst="rect">
              <a:avLst/>
            </a:prstGeom>
            <a:noFill/>
            <a:ln w="9525">
              <a:noFill/>
              <a:miter lim="800000"/>
              <a:headEnd/>
              <a:tailEnd/>
            </a:ln>
          </p:spPr>
          <p:txBody>
            <a:bodyPr>
              <a:spAutoFit/>
            </a:bodyPr>
            <a:lstStyle/>
            <a:p>
              <a:pPr>
                <a:spcBef>
                  <a:spcPct val="50000"/>
                </a:spcBef>
              </a:pPr>
              <a:r>
                <a:rPr lang="en-US" altLang="zh-CN" sz="2000" b="1" dirty="0" smtClean="0">
                  <a:ea typeface="宋体" pitchFamily="2" charset="-122"/>
                  <a:cs typeface="Times New Roman" pitchFamily="18" charset="0"/>
                </a:rPr>
                <a:t>Java </a:t>
              </a:r>
              <a:r>
                <a:rPr lang="zh-CN" altLang="en-US" sz="2000" b="1" dirty="0" smtClean="0">
                  <a:ea typeface="宋体" pitchFamily="2" charset="-122"/>
                  <a:cs typeface="Times New Roman" pitchFamily="18" charset="0"/>
                </a:rPr>
                <a:t>类</a:t>
              </a:r>
              <a:endParaRPr lang="zh-CN" altLang="en-US" sz="2000" b="1" dirty="0">
                <a:ea typeface="宋体" pitchFamily="2" charset="-122"/>
                <a:cs typeface="Times New Roman" pitchFamily="18" charset="0"/>
              </a:endParaRPr>
            </a:p>
          </p:txBody>
        </p:sp>
        <p:sp>
          <p:nvSpPr>
            <p:cNvPr id="7219" name="Text Box 5"/>
            <p:cNvSpPr txBox="1">
              <a:spLocks noChangeArrowheads="1"/>
            </p:cNvSpPr>
            <p:nvPr/>
          </p:nvSpPr>
          <p:spPr bwMode="auto">
            <a:xfrm>
              <a:off x="576" y="1056"/>
              <a:ext cx="720" cy="256"/>
            </a:xfrm>
            <a:prstGeom prst="rect">
              <a:avLst/>
            </a:prstGeom>
            <a:noFill/>
            <a:ln w="9525">
              <a:solidFill>
                <a:schemeClr val="tx1"/>
              </a:solidFill>
              <a:miter lim="800000"/>
              <a:headEnd/>
              <a:tailEnd/>
            </a:ln>
          </p:spPr>
          <p:txBody>
            <a:bodyPr>
              <a:spAutoFit/>
            </a:bodyPr>
            <a:lstStyle/>
            <a:p>
              <a:pPr>
                <a:spcBef>
                  <a:spcPct val="50000"/>
                </a:spcBef>
              </a:pPr>
              <a:r>
                <a:rPr lang="zh-CN" altLang="en-US" sz="2000">
                  <a:ea typeface="宋体" pitchFamily="2" charset="-122"/>
                  <a:cs typeface="Times New Roman" pitchFamily="18" charset="0"/>
                </a:rPr>
                <a:t>数据</a:t>
              </a:r>
              <a:r>
                <a:rPr lang="en-US" altLang="zh-CN" sz="2000">
                  <a:ea typeface="宋体" pitchFamily="2" charset="-122"/>
                  <a:cs typeface="Times New Roman" pitchFamily="18" charset="0"/>
                </a:rPr>
                <a:t>1</a:t>
              </a:r>
            </a:p>
          </p:txBody>
        </p:sp>
        <p:sp>
          <p:nvSpPr>
            <p:cNvPr id="7220" name="Text Box 6"/>
            <p:cNvSpPr txBox="1">
              <a:spLocks noChangeArrowheads="1"/>
            </p:cNvSpPr>
            <p:nvPr/>
          </p:nvSpPr>
          <p:spPr bwMode="auto">
            <a:xfrm>
              <a:off x="576" y="1376"/>
              <a:ext cx="720" cy="256"/>
            </a:xfrm>
            <a:prstGeom prst="rect">
              <a:avLst/>
            </a:prstGeom>
            <a:noFill/>
            <a:ln w="9525">
              <a:solidFill>
                <a:schemeClr val="tx1"/>
              </a:solidFill>
              <a:miter lim="800000"/>
              <a:headEnd/>
              <a:tailEnd/>
            </a:ln>
          </p:spPr>
          <p:txBody>
            <a:bodyPr>
              <a:spAutoFit/>
            </a:bodyPr>
            <a:lstStyle/>
            <a:p>
              <a:pPr>
                <a:spcBef>
                  <a:spcPct val="50000"/>
                </a:spcBef>
              </a:pPr>
              <a:r>
                <a:rPr lang="en-US" altLang="zh-CN" sz="2000">
                  <a:ea typeface="宋体" pitchFamily="2" charset="-122"/>
                  <a:cs typeface="Times New Roman" pitchFamily="18" charset="0"/>
                </a:rPr>
                <a:t>……	</a:t>
              </a:r>
            </a:p>
          </p:txBody>
        </p:sp>
        <p:sp>
          <p:nvSpPr>
            <p:cNvPr id="7221" name="Text Box 7"/>
            <p:cNvSpPr txBox="1">
              <a:spLocks noChangeArrowheads="1"/>
            </p:cNvSpPr>
            <p:nvPr/>
          </p:nvSpPr>
          <p:spPr bwMode="auto">
            <a:xfrm>
              <a:off x="576" y="1712"/>
              <a:ext cx="720" cy="256"/>
            </a:xfrm>
            <a:prstGeom prst="rect">
              <a:avLst/>
            </a:prstGeom>
            <a:noFill/>
            <a:ln w="9525">
              <a:solidFill>
                <a:schemeClr val="tx1"/>
              </a:solidFill>
              <a:miter lim="800000"/>
              <a:headEnd/>
              <a:tailEnd/>
            </a:ln>
          </p:spPr>
          <p:txBody>
            <a:bodyPr>
              <a:spAutoFit/>
            </a:bodyPr>
            <a:lstStyle/>
            <a:p>
              <a:pPr>
                <a:spcBef>
                  <a:spcPct val="50000"/>
                </a:spcBef>
              </a:pPr>
              <a:r>
                <a:rPr lang="zh-CN" altLang="en-US" sz="2000">
                  <a:ea typeface="宋体" pitchFamily="2" charset="-122"/>
                  <a:cs typeface="Times New Roman" pitchFamily="18" charset="0"/>
                </a:rPr>
                <a:t>数据</a:t>
              </a:r>
              <a:r>
                <a:rPr lang="en-US" altLang="zh-CN" sz="2000">
                  <a:ea typeface="宋体" pitchFamily="2" charset="-122"/>
                  <a:cs typeface="Times New Roman" pitchFamily="18" charset="0"/>
                </a:rPr>
                <a:t>n</a:t>
              </a:r>
            </a:p>
          </p:txBody>
        </p:sp>
        <p:sp>
          <p:nvSpPr>
            <p:cNvPr id="7222" name="Text Box 8"/>
            <p:cNvSpPr txBox="1">
              <a:spLocks noChangeArrowheads="1"/>
            </p:cNvSpPr>
            <p:nvPr/>
          </p:nvSpPr>
          <p:spPr bwMode="auto">
            <a:xfrm>
              <a:off x="576" y="2048"/>
              <a:ext cx="720" cy="256"/>
            </a:xfrm>
            <a:prstGeom prst="rect">
              <a:avLst/>
            </a:prstGeom>
            <a:noFill/>
            <a:ln w="9525">
              <a:solidFill>
                <a:schemeClr val="tx1"/>
              </a:solidFill>
              <a:miter lim="800000"/>
              <a:headEnd/>
              <a:tailEnd/>
            </a:ln>
          </p:spPr>
          <p:txBody>
            <a:bodyPr>
              <a:spAutoFit/>
            </a:bodyPr>
            <a:lstStyle/>
            <a:p>
              <a:pPr>
                <a:spcBef>
                  <a:spcPct val="50000"/>
                </a:spcBef>
              </a:pPr>
              <a:r>
                <a:rPr lang="zh-CN" altLang="en-US" sz="2000">
                  <a:ea typeface="宋体" pitchFamily="2" charset="-122"/>
                  <a:cs typeface="Times New Roman" pitchFamily="18" charset="0"/>
                </a:rPr>
                <a:t>方法</a:t>
              </a:r>
              <a:r>
                <a:rPr lang="en-US" altLang="zh-CN" sz="2000">
                  <a:ea typeface="宋体" pitchFamily="2" charset="-122"/>
                  <a:cs typeface="Times New Roman" pitchFamily="18" charset="0"/>
                </a:rPr>
                <a:t>1</a:t>
              </a:r>
            </a:p>
          </p:txBody>
        </p:sp>
        <p:sp>
          <p:nvSpPr>
            <p:cNvPr id="7223" name="Text Box 9"/>
            <p:cNvSpPr txBox="1">
              <a:spLocks noChangeArrowheads="1"/>
            </p:cNvSpPr>
            <p:nvPr/>
          </p:nvSpPr>
          <p:spPr bwMode="auto">
            <a:xfrm>
              <a:off x="576" y="2432"/>
              <a:ext cx="720" cy="256"/>
            </a:xfrm>
            <a:prstGeom prst="rect">
              <a:avLst/>
            </a:prstGeom>
            <a:noFill/>
            <a:ln w="9525">
              <a:solidFill>
                <a:schemeClr val="tx1"/>
              </a:solidFill>
              <a:miter lim="800000"/>
              <a:headEnd/>
              <a:tailEnd/>
            </a:ln>
          </p:spPr>
          <p:txBody>
            <a:bodyPr>
              <a:spAutoFit/>
            </a:bodyPr>
            <a:lstStyle/>
            <a:p>
              <a:pPr>
                <a:spcBef>
                  <a:spcPct val="50000"/>
                </a:spcBef>
              </a:pPr>
              <a:r>
                <a:rPr lang="en-US" altLang="zh-CN" sz="2000">
                  <a:ea typeface="宋体" pitchFamily="2" charset="-122"/>
                  <a:cs typeface="Times New Roman" pitchFamily="18" charset="0"/>
                </a:rPr>
                <a:t>……</a:t>
              </a:r>
            </a:p>
          </p:txBody>
        </p:sp>
        <p:sp>
          <p:nvSpPr>
            <p:cNvPr id="7224" name="Text Box 10"/>
            <p:cNvSpPr txBox="1">
              <a:spLocks noChangeArrowheads="1"/>
            </p:cNvSpPr>
            <p:nvPr/>
          </p:nvSpPr>
          <p:spPr bwMode="auto">
            <a:xfrm>
              <a:off x="576" y="2832"/>
              <a:ext cx="720" cy="256"/>
            </a:xfrm>
            <a:prstGeom prst="rect">
              <a:avLst/>
            </a:prstGeom>
            <a:noFill/>
            <a:ln w="9525">
              <a:solidFill>
                <a:schemeClr val="tx1"/>
              </a:solidFill>
              <a:miter lim="800000"/>
              <a:headEnd/>
              <a:tailEnd/>
            </a:ln>
          </p:spPr>
          <p:txBody>
            <a:bodyPr>
              <a:spAutoFit/>
            </a:bodyPr>
            <a:lstStyle/>
            <a:p>
              <a:pPr>
                <a:spcBef>
                  <a:spcPct val="50000"/>
                </a:spcBef>
              </a:pPr>
              <a:r>
                <a:rPr lang="zh-CN" altLang="en-US" sz="2000">
                  <a:ea typeface="宋体" pitchFamily="2" charset="-122"/>
                  <a:cs typeface="Times New Roman" pitchFamily="18" charset="0"/>
                </a:rPr>
                <a:t>方法</a:t>
              </a:r>
              <a:r>
                <a:rPr lang="en-US" altLang="zh-CN" sz="2000">
                  <a:ea typeface="宋体" pitchFamily="2" charset="-122"/>
                  <a:cs typeface="Times New Roman" pitchFamily="18" charset="0"/>
                </a:rPr>
                <a:t>n</a:t>
              </a:r>
            </a:p>
          </p:txBody>
        </p:sp>
        <p:sp>
          <p:nvSpPr>
            <p:cNvPr id="7225" name="Line 11"/>
            <p:cNvSpPr>
              <a:spLocks noChangeShapeType="1"/>
            </p:cNvSpPr>
            <p:nvPr/>
          </p:nvSpPr>
          <p:spPr bwMode="auto">
            <a:xfrm>
              <a:off x="1392" y="1152"/>
              <a:ext cx="432"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26" name="Line 12"/>
            <p:cNvSpPr>
              <a:spLocks noChangeShapeType="1"/>
            </p:cNvSpPr>
            <p:nvPr/>
          </p:nvSpPr>
          <p:spPr bwMode="auto">
            <a:xfrm>
              <a:off x="1824" y="1152"/>
              <a:ext cx="0" cy="672"/>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27" name="Line 13"/>
            <p:cNvSpPr>
              <a:spLocks noChangeShapeType="1"/>
            </p:cNvSpPr>
            <p:nvPr/>
          </p:nvSpPr>
          <p:spPr bwMode="auto">
            <a:xfrm flipH="1">
              <a:off x="1392" y="1824"/>
              <a:ext cx="432"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28" name="Text Box 14"/>
            <p:cNvSpPr txBox="1">
              <a:spLocks noChangeArrowheads="1"/>
            </p:cNvSpPr>
            <p:nvPr/>
          </p:nvSpPr>
          <p:spPr bwMode="auto">
            <a:xfrm>
              <a:off x="2064" y="1382"/>
              <a:ext cx="576" cy="250"/>
            </a:xfrm>
            <a:prstGeom prst="rect">
              <a:avLst/>
            </a:prstGeom>
            <a:noFill/>
            <a:ln w="9525">
              <a:noFill/>
              <a:miter lim="800000"/>
              <a:headEnd/>
              <a:tailEnd/>
            </a:ln>
          </p:spPr>
          <p:txBody>
            <a:bodyPr>
              <a:spAutoFit/>
            </a:bodyPr>
            <a:lstStyle/>
            <a:p>
              <a:pPr>
                <a:spcBef>
                  <a:spcPct val="50000"/>
                </a:spcBef>
              </a:pPr>
              <a:r>
                <a:rPr lang="zh-CN" altLang="en-US" sz="2000" b="1" dirty="0">
                  <a:ea typeface="宋体" pitchFamily="2" charset="-122"/>
                  <a:cs typeface="Times New Roman" pitchFamily="18" charset="0"/>
                </a:rPr>
                <a:t>属性</a:t>
              </a:r>
            </a:p>
          </p:txBody>
        </p:sp>
        <p:sp>
          <p:nvSpPr>
            <p:cNvPr id="7229" name="Line 15"/>
            <p:cNvSpPr>
              <a:spLocks noChangeShapeType="1"/>
            </p:cNvSpPr>
            <p:nvPr/>
          </p:nvSpPr>
          <p:spPr bwMode="auto">
            <a:xfrm>
              <a:off x="1824" y="1488"/>
              <a:ext cx="240"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0" name="Line 16"/>
            <p:cNvSpPr>
              <a:spLocks noChangeShapeType="1"/>
            </p:cNvSpPr>
            <p:nvPr/>
          </p:nvSpPr>
          <p:spPr bwMode="auto">
            <a:xfrm>
              <a:off x="1392" y="2208"/>
              <a:ext cx="432"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1" name="Line 17"/>
            <p:cNvSpPr>
              <a:spLocks noChangeShapeType="1"/>
            </p:cNvSpPr>
            <p:nvPr/>
          </p:nvSpPr>
          <p:spPr bwMode="auto">
            <a:xfrm>
              <a:off x="1824" y="2208"/>
              <a:ext cx="0" cy="672"/>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2" name="Line 18"/>
            <p:cNvSpPr>
              <a:spLocks noChangeShapeType="1"/>
            </p:cNvSpPr>
            <p:nvPr/>
          </p:nvSpPr>
          <p:spPr bwMode="auto">
            <a:xfrm flipH="1">
              <a:off x="1392" y="2880"/>
              <a:ext cx="432"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3" name="Line 19"/>
            <p:cNvSpPr>
              <a:spLocks noChangeShapeType="1"/>
            </p:cNvSpPr>
            <p:nvPr/>
          </p:nvSpPr>
          <p:spPr bwMode="auto">
            <a:xfrm>
              <a:off x="1824" y="2544"/>
              <a:ext cx="240"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4" name="Text Box 20"/>
            <p:cNvSpPr txBox="1">
              <a:spLocks noChangeArrowheads="1"/>
            </p:cNvSpPr>
            <p:nvPr/>
          </p:nvSpPr>
          <p:spPr bwMode="auto">
            <a:xfrm>
              <a:off x="2064" y="2400"/>
              <a:ext cx="480" cy="250"/>
            </a:xfrm>
            <a:prstGeom prst="rect">
              <a:avLst/>
            </a:prstGeom>
            <a:noFill/>
            <a:ln w="9525">
              <a:noFill/>
              <a:miter lim="800000"/>
              <a:headEnd/>
              <a:tailEnd/>
            </a:ln>
          </p:spPr>
          <p:txBody>
            <a:bodyPr>
              <a:spAutoFit/>
            </a:bodyPr>
            <a:lstStyle/>
            <a:p>
              <a:pPr>
                <a:spcBef>
                  <a:spcPct val="50000"/>
                </a:spcBef>
              </a:pPr>
              <a:r>
                <a:rPr lang="zh-CN" altLang="en-US" sz="2000" b="1" dirty="0">
                  <a:ea typeface="宋体" pitchFamily="2" charset="-122"/>
                  <a:cs typeface="Times New Roman" pitchFamily="18" charset="0"/>
                </a:rPr>
                <a:t>方法</a:t>
              </a:r>
            </a:p>
          </p:txBody>
        </p:sp>
      </p:grpSp>
      <p:graphicFrame>
        <p:nvGraphicFramePr>
          <p:cNvPr id="447509" name="Group 21"/>
          <p:cNvGraphicFramePr>
            <a:graphicFrameLocks noGrp="1"/>
          </p:cNvGraphicFramePr>
          <p:nvPr>
            <p:extLst>
              <p:ext uri="{D42A27DB-BD31-4B8C-83A1-F6EECF244321}">
                <p14:modId xmlns:p14="http://schemas.microsoft.com/office/powerpoint/2010/main" val="1714175091"/>
              </p:ext>
            </p:extLst>
          </p:nvPr>
        </p:nvGraphicFramePr>
        <p:xfrm>
          <a:off x="5294313" y="1341438"/>
          <a:ext cx="1905000" cy="2067687"/>
        </p:xfrm>
        <a:graphic>
          <a:graphicData uri="http://schemas.openxmlformats.org/drawingml/2006/table">
            <a:tbl>
              <a:tblPr>
                <a:tableStyleId>{284E427A-3D55-4303-BF80-6455036E1DE7}</a:tableStyleId>
              </a:tblPr>
              <a:tblGrid>
                <a:gridCol w="1905000"/>
              </a:tblGrid>
              <a:tr h="552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Animal</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619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legs</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803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eat()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move()</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bl>
          </a:graphicData>
        </a:graphic>
      </p:graphicFrame>
      <p:sp>
        <p:nvSpPr>
          <p:cNvPr id="7181" name="Text Box 31"/>
          <p:cNvSpPr txBox="1">
            <a:spLocks noChangeArrowheads="1"/>
          </p:cNvSpPr>
          <p:nvPr/>
        </p:nvSpPr>
        <p:spPr bwMode="auto">
          <a:xfrm>
            <a:off x="7732713" y="2027238"/>
            <a:ext cx="1066800" cy="369332"/>
          </a:xfrm>
          <a:prstGeom prst="rect">
            <a:avLst/>
          </a:prstGeom>
          <a:noFill/>
          <a:ln w="9525">
            <a:noFill/>
            <a:miter lim="800000"/>
            <a:headEnd/>
            <a:tailEnd/>
          </a:ln>
        </p:spPr>
        <p:txBody>
          <a:bodyPr>
            <a:spAutoFit/>
          </a:bodyPr>
          <a:lstStyle/>
          <a:p>
            <a:pPr>
              <a:spcBef>
                <a:spcPct val="50000"/>
              </a:spcBef>
            </a:pPr>
            <a:endParaRPr lang="zh-CN" altLang="zh-CN">
              <a:latin typeface="Times New Roman" pitchFamily="18" charset="0"/>
              <a:ea typeface="宋体" pitchFamily="2" charset="-122"/>
              <a:cs typeface="Times New Roman" pitchFamily="18" charset="0"/>
            </a:endParaRPr>
          </a:p>
        </p:txBody>
      </p:sp>
      <p:sp>
        <p:nvSpPr>
          <p:cNvPr id="7182" name="Text Box 32"/>
          <p:cNvSpPr txBox="1">
            <a:spLocks noChangeArrowheads="1"/>
          </p:cNvSpPr>
          <p:nvPr/>
        </p:nvSpPr>
        <p:spPr bwMode="auto">
          <a:xfrm>
            <a:off x="7656513" y="2027238"/>
            <a:ext cx="1524000" cy="396875"/>
          </a:xfrm>
          <a:prstGeom prst="rect">
            <a:avLst/>
          </a:prstGeom>
          <a:noFill/>
          <a:ln w="9525">
            <a:noFill/>
            <a:miter lim="800000"/>
            <a:headEnd/>
            <a:tailEnd/>
          </a:ln>
        </p:spPr>
        <p:txBody>
          <a:bodyPr>
            <a:spAutoFit/>
          </a:bodyPr>
          <a:lstStyle/>
          <a:p>
            <a:pPr>
              <a:spcBef>
                <a:spcPct val="50000"/>
              </a:spcBef>
            </a:pPr>
            <a:r>
              <a:rPr lang="zh-CN" altLang="en-US" sz="2000" b="1" dirty="0">
                <a:latin typeface="Times New Roman" pitchFamily="18" charset="0"/>
                <a:ea typeface="宋体" pitchFamily="2" charset="-122"/>
                <a:cs typeface="Times New Roman" pitchFamily="18" charset="0"/>
              </a:rPr>
              <a:t>数据</a:t>
            </a:r>
            <a:r>
              <a:rPr lang="en-US" altLang="zh-CN" sz="2000" b="1" dirty="0">
                <a:latin typeface="Times New Roman" pitchFamily="18" charset="0"/>
                <a:ea typeface="宋体" pitchFamily="2" charset="-122"/>
                <a:cs typeface="Times New Roman" pitchFamily="18" charset="0"/>
              </a:rPr>
              <a:t>(</a:t>
            </a:r>
            <a:r>
              <a:rPr lang="zh-CN" altLang="en-US" sz="2000" b="1" dirty="0">
                <a:latin typeface="Times New Roman" pitchFamily="18" charset="0"/>
                <a:ea typeface="宋体" pitchFamily="2" charset="-122"/>
                <a:cs typeface="Times New Roman" pitchFamily="18" charset="0"/>
              </a:rPr>
              <a:t>属性</a:t>
            </a:r>
            <a:r>
              <a:rPr lang="en-US" altLang="zh-CN" sz="2000" b="1" dirty="0">
                <a:latin typeface="Times New Roman" pitchFamily="18" charset="0"/>
                <a:ea typeface="宋体" pitchFamily="2" charset="-122"/>
                <a:cs typeface="Times New Roman" pitchFamily="18" charset="0"/>
              </a:rPr>
              <a:t>)</a:t>
            </a:r>
          </a:p>
        </p:txBody>
      </p:sp>
      <p:sp>
        <p:nvSpPr>
          <p:cNvPr id="7183" name="Text Box 33"/>
          <p:cNvSpPr txBox="1">
            <a:spLocks noChangeArrowheads="1"/>
          </p:cNvSpPr>
          <p:nvPr/>
        </p:nvSpPr>
        <p:spPr bwMode="auto">
          <a:xfrm>
            <a:off x="7656513" y="2865438"/>
            <a:ext cx="1143000" cy="396875"/>
          </a:xfrm>
          <a:prstGeom prst="rect">
            <a:avLst/>
          </a:prstGeom>
          <a:noFill/>
          <a:ln w="9525">
            <a:noFill/>
            <a:miter lim="800000"/>
            <a:headEnd/>
            <a:tailEnd/>
          </a:ln>
        </p:spPr>
        <p:txBody>
          <a:bodyPr>
            <a:spAutoFit/>
          </a:bodyPr>
          <a:lstStyle/>
          <a:p>
            <a:pPr>
              <a:spcBef>
                <a:spcPct val="50000"/>
              </a:spcBef>
            </a:pPr>
            <a:r>
              <a:rPr lang="zh-CN" altLang="en-US" sz="2000" b="1" dirty="0">
                <a:latin typeface="Times New Roman" pitchFamily="18" charset="0"/>
                <a:ea typeface="宋体" pitchFamily="2" charset="-122"/>
                <a:cs typeface="Times New Roman" pitchFamily="18" charset="0"/>
              </a:rPr>
              <a:t>方法</a:t>
            </a:r>
          </a:p>
        </p:txBody>
      </p:sp>
      <p:sp>
        <p:nvSpPr>
          <p:cNvPr id="7184" name="Text Box 34"/>
          <p:cNvSpPr txBox="1">
            <a:spLocks noChangeArrowheads="1"/>
          </p:cNvSpPr>
          <p:nvPr/>
        </p:nvSpPr>
        <p:spPr bwMode="auto">
          <a:xfrm>
            <a:off x="7656513" y="1417638"/>
            <a:ext cx="762000" cy="400110"/>
          </a:xfrm>
          <a:prstGeom prst="rect">
            <a:avLst/>
          </a:prstGeom>
          <a:noFill/>
          <a:ln w="9525">
            <a:noFill/>
            <a:miter lim="800000"/>
            <a:headEnd/>
            <a:tailEnd/>
          </a:ln>
        </p:spPr>
        <p:txBody>
          <a:bodyPr wrap="square">
            <a:spAutoFit/>
          </a:bodyPr>
          <a:lstStyle/>
          <a:p>
            <a:pPr>
              <a:spcBef>
                <a:spcPct val="50000"/>
              </a:spcBef>
            </a:pPr>
            <a:r>
              <a:rPr lang="zh-CN" altLang="en-US" sz="2000" b="1" dirty="0" smtClean="0">
                <a:latin typeface="Times New Roman" pitchFamily="18" charset="0"/>
                <a:ea typeface="宋体" pitchFamily="2" charset="-122"/>
                <a:cs typeface="Times New Roman" pitchFamily="18" charset="0"/>
              </a:rPr>
              <a:t>类名</a:t>
            </a:r>
            <a:endParaRPr lang="zh-CN" altLang="en-US" sz="2000" b="1" dirty="0">
              <a:latin typeface="Times New Roman" pitchFamily="18" charset="0"/>
              <a:ea typeface="宋体" pitchFamily="2" charset="-122"/>
              <a:cs typeface="Times New Roman" pitchFamily="18" charset="0"/>
            </a:endParaRPr>
          </a:p>
        </p:txBody>
      </p:sp>
      <p:sp>
        <p:nvSpPr>
          <p:cNvPr id="7185" name="Line 35"/>
          <p:cNvSpPr>
            <a:spLocks noChangeShapeType="1"/>
          </p:cNvSpPr>
          <p:nvPr/>
        </p:nvSpPr>
        <p:spPr bwMode="auto">
          <a:xfrm>
            <a:off x="7199313" y="1570038"/>
            <a:ext cx="457200" cy="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186" name="Line 36"/>
          <p:cNvSpPr>
            <a:spLocks noChangeShapeType="1"/>
          </p:cNvSpPr>
          <p:nvPr/>
        </p:nvSpPr>
        <p:spPr bwMode="auto">
          <a:xfrm>
            <a:off x="7199313" y="2179638"/>
            <a:ext cx="457200" cy="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187" name="Line 37"/>
          <p:cNvSpPr>
            <a:spLocks noChangeShapeType="1"/>
          </p:cNvSpPr>
          <p:nvPr/>
        </p:nvSpPr>
        <p:spPr bwMode="auto">
          <a:xfrm>
            <a:off x="7199313" y="3094038"/>
            <a:ext cx="457200" cy="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graphicFrame>
        <p:nvGraphicFramePr>
          <p:cNvPr id="447526" name="Group 38"/>
          <p:cNvGraphicFramePr>
            <a:graphicFrameLocks noGrp="1"/>
          </p:cNvGraphicFramePr>
          <p:nvPr>
            <p:extLst>
              <p:ext uri="{D42A27DB-BD31-4B8C-83A1-F6EECF244321}">
                <p14:modId xmlns:p14="http://schemas.microsoft.com/office/powerpoint/2010/main" val="2811553417"/>
              </p:ext>
            </p:extLst>
          </p:nvPr>
        </p:nvGraphicFramePr>
        <p:xfrm>
          <a:off x="6742113" y="4402138"/>
          <a:ext cx="1974850" cy="1874013"/>
        </p:xfrm>
        <a:graphic>
          <a:graphicData uri="http://schemas.openxmlformats.org/drawingml/2006/table">
            <a:tbl>
              <a:tblPr>
                <a:tableStyleId>{35758FB7-9AC5-4552-8A53-C91805E547FA}</a:tableStyleId>
              </a:tblPr>
              <a:tblGrid>
                <a:gridCol w="1974850"/>
              </a:tblGrid>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err="1" smtClean="0">
                          <a:ln>
                            <a:noFill/>
                          </a:ln>
                          <a:effectLst/>
                        </a:rPr>
                        <a:t>xh:Animal</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5064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legs=0</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eat()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move()</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bl>
          </a:graphicData>
        </a:graphic>
      </p:graphicFrame>
      <p:graphicFrame>
        <p:nvGraphicFramePr>
          <p:cNvPr id="447536" name="Group 48"/>
          <p:cNvGraphicFramePr>
            <a:graphicFrameLocks noGrp="1"/>
          </p:cNvGraphicFramePr>
          <p:nvPr>
            <p:extLst>
              <p:ext uri="{D42A27DB-BD31-4B8C-83A1-F6EECF244321}">
                <p14:modId xmlns:p14="http://schemas.microsoft.com/office/powerpoint/2010/main" val="462560730"/>
              </p:ext>
            </p:extLst>
          </p:nvPr>
        </p:nvGraphicFramePr>
        <p:xfrm>
          <a:off x="4397375" y="4402138"/>
          <a:ext cx="1658938" cy="1894650"/>
        </p:xfrm>
        <a:graphic>
          <a:graphicData uri="http://schemas.openxmlformats.org/drawingml/2006/table">
            <a:tbl>
              <a:tblPr>
                <a:tableStyleId>{35758FB7-9AC5-4552-8A53-C91805E547FA}</a:tableStyleId>
              </a:tblPr>
              <a:tblGrid>
                <a:gridCol w="1658938"/>
              </a:tblGrid>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err="1" smtClean="0">
                          <a:ln>
                            <a:noFill/>
                          </a:ln>
                          <a:effectLst/>
                        </a:rPr>
                        <a:t>xb:Animal</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527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legs=4</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eat()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move()</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bl>
          </a:graphicData>
        </a:graphic>
      </p:graphicFrame>
      <p:sp>
        <p:nvSpPr>
          <p:cNvPr id="7208" name="Line 58"/>
          <p:cNvSpPr>
            <a:spLocks noChangeShapeType="1"/>
          </p:cNvSpPr>
          <p:nvPr/>
        </p:nvSpPr>
        <p:spPr bwMode="auto">
          <a:xfrm>
            <a:off x="5980113" y="3398838"/>
            <a:ext cx="0" cy="30480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209" name="Line 59"/>
          <p:cNvSpPr>
            <a:spLocks noChangeShapeType="1"/>
          </p:cNvSpPr>
          <p:nvPr/>
        </p:nvSpPr>
        <p:spPr bwMode="auto">
          <a:xfrm>
            <a:off x="6894513" y="3398838"/>
            <a:ext cx="0" cy="30480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210" name="Line 60"/>
          <p:cNvSpPr>
            <a:spLocks noChangeShapeType="1"/>
          </p:cNvSpPr>
          <p:nvPr/>
        </p:nvSpPr>
        <p:spPr bwMode="auto">
          <a:xfrm flipH="1">
            <a:off x="5370513" y="3703638"/>
            <a:ext cx="609600" cy="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211" name="Line 61"/>
          <p:cNvSpPr>
            <a:spLocks noChangeShapeType="1"/>
          </p:cNvSpPr>
          <p:nvPr/>
        </p:nvSpPr>
        <p:spPr bwMode="auto">
          <a:xfrm flipH="1">
            <a:off x="6894513" y="3703638"/>
            <a:ext cx="609600" cy="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212" name="Line 62"/>
          <p:cNvSpPr>
            <a:spLocks noChangeShapeType="1"/>
          </p:cNvSpPr>
          <p:nvPr/>
        </p:nvSpPr>
        <p:spPr bwMode="auto">
          <a:xfrm>
            <a:off x="5370513" y="3703638"/>
            <a:ext cx="0" cy="685800"/>
          </a:xfrm>
          <a:prstGeom prst="line">
            <a:avLst/>
          </a:prstGeom>
          <a:noFill/>
          <a:ln w="9525">
            <a:solidFill>
              <a:schemeClr val="tx1"/>
            </a:solidFill>
            <a:round/>
            <a:headEnd/>
            <a:tailEnd type="triangle" w="lg" len="med"/>
          </a:ln>
        </p:spPr>
        <p:txBody>
          <a:bodyPr/>
          <a:lstStyle/>
          <a:p>
            <a:endParaRPr lang="zh-CN" altLang="en-US">
              <a:latin typeface="Times New Roman" pitchFamily="18" charset="0"/>
              <a:ea typeface="宋体" pitchFamily="2" charset="-122"/>
              <a:cs typeface="Times New Roman" pitchFamily="18" charset="0"/>
            </a:endParaRPr>
          </a:p>
        </p:txBody>
      </p:sp>
      <p:sp>
        <p:nvSpPr>
          <p:cNvPr id="7213" name="Line 63"/>
          <p:cNvSpPr>
            <a:spLocks noChangeShapeType="1"/>
          </p:cNvSpPr>
          <p:nvPr/>
        </p:nvSpPr>
        <p:spPr bwMode="auto">
          <a:xfrm>
            <a:off x="7504113" y="3703638"/>
            <a:ext cx="0" cy="685800"/>
          </a:xfrm>
          <a:prstGeom prst="line">
            <a:avLst/>
          </a:prstGeom>
          <a:noFill/>
          <a:ln w="9525">
            <a:solidFill>
              <a:schemeClr val="tx1"/>
            </a:solidFill>
            <a:round/>
            <a:headEnd/>
            <a:tailEnd type="triangle" w="lg" len="med"/>
          </a:ln>
        </p:spPr>
        <p:txBody>
          <a:bodyPr/>
          <a:lstStyle/>
          <a:p>
            <a:endParaRPr lang="zh-CN" altLang="en-US">
              <a:latin typeface="Times New Roman" pitchFamily="18" charset="0"/>
              <a:ea typeface="宋体" pitchFamily="2" charset="-122"/>
              <a:cs typeface="Times New Roman" pitchFamily="18" charset="0"/>
            </a:endParaRPr>
          </a:p>
        </p:txBody>
      </p:sp>
      <p:sp>
        <p:nvSpPr>
          <p:cNvPr id="7214" name="Text Box 64"/>
          <p:cNvSpPr txBox="1">
            <a:spLocks noChangeArrowheads="1"/>
          </p:cNvSpPr>
          <p:nvPr/>
        </p:nvSpPr>
        <p:spPr bwMode="auto">
          <a:xfrm>
            <a:off x="7504113" y="3687763"/>
            <a:ext cx="1676400" cy="366712"/>
          </a:xfrm>
          <a:prstGeom prst="rect">
            <a:avLst/>
          </a:prstGeom>
          <a:noFill/>
          <a:ln w="9525">
            <a:noFill/>
            <a:miter lim="800000"/>
            <a:headEnd/>
            <a:tailEnd/>
          </a:ln>
        </p:spPr>
        <p:txBody>
          <a:bodyPr>
            <a:spAutoFit/>
          </a:bodyPr>
          <a:lstStyle/>
          <a:p>
            <a:pPr>
              <a:spcBef>
                <a:spcPct val="50000"/>
              </a:spcBef>
            </a:pPr>
            <a:r>
              <a:rPr lang="en-US" altLang="zh-CN" sz="1800" dirty="0">
                <a:ea typeface="宋体" pitchFamily="2" charset="-122"/>
                <a:cs typeface="Times New Roman" pitchFamily="18" charset="0"/>
              </a:rPr>
              <a:t>new Animal()</a:t>
            </a:r>
          </a:p>
        </p:txBody>
      </p:sp>
      <p:sp>
        <p:nvSpPr>
          <p:cNvPr id="7215" name="Text Box 65"/>
          <p:cNvSpPr txBox="1">
            <a:spLocks noChangeArrowheads="1"/>
          </p:cNvSpPr>
          <p:nvPr/>
        </p:nvSpPr>
        <p:spPr bwMode="auto">
          <a:xfrm>
            <a:off x="3821113" y="3703638"/>
            <a:ext cx="1676400" cy="366712"/>
          </a:xfrm>
          <a:prstGeom prst="rect">
            <a:avLst/>
          </a:prstGeom>
          <a:noFill/>
          <a:ln w="9525">
            <a:noFill/>
            <a:miter lim="800000"/>
            <a:headEnd/>
            <a:tailEnd/>
          </a:ln>
        </p:spPr>
        <p:txBody>
          <a:bodyPr>
            <a:spAutoFit/>
          </a:bodyPr>
          <a:lstStyle/>
          <a:p>
            <a:pPr>
              <a:spcBef>
                <a:spcPct val="50000"/>
              </a:spcBef>
            </a:pPr>
            <a:r>
              <a:rPr lang="en-US" altLang="zh-CN" sz="1800" dirty="0">
                <a:ea typeface="宋体" pitchFamily="2" charset="-122"/>
                <a:cs typeface="Times New Roman" pitchFamily="18" charset="0"/>
              </a:rPr>
              <a:t>new Animal()</a:t>
            </a:r>
          </a:p>
        </p:txBody>
      </p:sp>
      <p:sp>
        <p:nvSpPr>
          <p:cNvPr id="3" name="右箭头 2"/>
          <p:cNvSpPr/>
          <p:nvPr/>
        </p:nvSpPr>
        <p:spPr>
          <a:xfrm>
            <a:off x="3533775" y="2307977"/>
            <a:ext cx="1254249" cy="68897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a:solidFill>
                  <a:schemeClr val="bg1"/>
                </a:solidFill>
                <a:latin typeface="Times New Roman" pitchFamily="18" charset="0"/>
                <a:ea typeface="宋体" pitchFamily="2" charset="-122"/>
                <a:cs typeface="Times New Roman" pitchFamily="18" charset="0"/>
              </a:rPr>
              <a:t>举例</a:t>
            </a:r>
            <a:endParaRPr lang="zh-CN" altLang="en-US" b="1" dirty="0">
              <a:solidFill>
                <a:schemeClr val="bg1"/>
              </a:solidFill>
              <a:latin typeface="Times New Roman" pitchFamily="18" charset="0"/>
              <a:ea typeface="宋体" pitchFamily="2" charset="-122"/>
              <a:cs typeface="Times New Roman" pitchFamily="18" charset="0"/>
            </a:endParaRPr>
          </a:p>
        </p:txBody>
      </p:sp>
      <p:sp>
        <p:nvSpPr>
          <p:cNvPr id="4" name="TextBox 3"/>
          <p:cNvSpPr txBox="1"/>
          <p:nvPr/>
        </p:nvSpPr>
        <p:spPr>
          <a:xfrm>
            <a:off x="3152933" y="692696"/>
            <a:ext cx="3579307" cy="646331"/>
          </a:xfrm>
          <a:prstGeom prst="rect">
            <a:avLst/>
          </a:prstGeom>
          <a:noFill/>
        </p:spPr>
        <p:txBody>
          <a:bodyPr wrap="square" rtlCol="0">
            <a:spAutoFit/>
          </a:bodyPr>
          <a:lstStyle/>
          <a:p>
            <a:r>
              <a:rPr lang="en-US" altLang="zh-CN" sz="3600" b="1" smtClean="0">
                <a:ea typeface="宋体" pitchFamily="2" charset="-122"/>
                <a:cs typeface="Times New Roman" pitchFamily="18" charset="0"/>
              </a:rPr>
              <a:t>java </a:t>
            </a:r>
            <a:r>
              <a:rPr lang="zh-CN" altLang="en-US" sz="3600" b="1" dirty="0" smtClean="0">
                <a:ea typeface="宋体" pitchFamily="2" charset="-122"/>
                <a:cs typeface="Times New Roman" pitchFamily="18" charset="0"/>
              </a:rPr>
              <a:t>中类与对象 </a:t>
            </a:r>
            <a:endParaRPr lang="zh-CN" altLang="en-US" sz="3600" b="1" dirty="0">
              <a:ea typeface="宋体" pitchFamily="2" charset="-122"/>
              <a:cs typeface="Times New Roman" pitchFamily="18" charset="0"/>
            </a:endParaRPr>
          </a:p>
        </p:txBody>
      </p:sp>
    </p:spTree>
    <p:extLst>
      <p:ext uri="{BB962C8B-B14F-4D97-AF65-F5344CB8AC3E}">
        <p14:creationId xmlns:p14="http://schemas.microsoft.com/office/powerpoint/2010/main" val="10343226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772816"/>
            <a:ext cx="4824536" cy="2308324"/>
          </a:xfrm>
          <a:prstGeom prst="rect">
            <a:avLst/>
          </a:prstGeom>
          <a:noFill/>
        </p:spPr>
        <p:txBody>
          <a:bodyPr wrap="square" rtlCol="0">
            <a:spAutoFit/>
          </a:bodyPr>
          <a:lstStyle/>
          <a:p>
            <a:r>
              <a:rPr lang="zh-CN" altLang="en-US" sz="2400" dirty="0" smtClean="0">
                <a:latin typeface="宋体" pitchFamily="2" charset="-122"/>
                <a:ea typeface="宋体" pitchFamily="2" charset="-122"/>
              </a:rPr>
              <a:t>曰：“</a:t>
            </a:r>
            <a:r>
              <a:rPr lang="zh-CN" altLang="en-US" sz="2400" dirty="0">
                <a:latin typeface="宋体" pitchFamily="2" charset="-122"/>
                <a:ea typeface="宋体" pitchFamily="2" charset="-122"/>
              </a:rPr>
              <a:t>白马非马，可乎？</a:t>
            </a:r>
            <a:r>
              <a:rPr lang="zh-CN" altLang="en-US" sz="2400" dirty="0" smtClean="0">
                <a:latin typeface="宋体" pitchFamily="2" charset="-122"/>
                <a:ea typeface="宋体" pitchFamily="2" charset="-122"/>
              </a:rPr>
              <a:t>”</a:t>
            </a:r>
            <a:endParaRPr lang="en-US" altLang="zh-CN" sz="2400" dirty="0" smtClean="0">
              <a:latin typeface="宋体" pitchFamily="2" charset="-122"/>
              <a:ea typeface="宋体" pitchFamily="2" charset="-122"/>
            </a:endParaRPr>
          </a:p>
          <a:p>
            <a:r>
              <a:rPr lang="zh-CN" altLang="en-US" sz="2400" dirty="0" smtClean="0">
                <a:latin typeface="宋体" pitchFamily="2" charset="-122"/>
                <a:ea typeface="宋体" pitchFamily="2" charset="-122"/>
              </a:rPr>
              <a:t>曰</a:t>
            </a:r>
            <a:r>
              <a:rPr lang="zh-CN" altLang="en-US" sz="2400" dirty="0">
                <a:latin typeface="宋体" pitchFamily="2" charset="-122"/>
                <a:ea typeface="宋体" pitchFamily="2" charset="-122"/>
              </a:rPr>
              <a:t>：“可。”</a:t>
            </a:r>
          </a:p>
          <a:p>
            <a:r>
              <a:rPr lang="zh-CN" altLang="en-US" sz="2400" dirty="0" smtClean="0">
                <a:latin typeface="宋体" pitchFamily="2" charset="-122"/>
                <a:ea typeface="宋体" pitchFamily="2" charset="-122"/>
              </a:rPr>
              <a:t>曰</a:t>
            </a:r>
            <a:r>
              <a:rPr lang="zh-CN" altLang="en-US" sz="2400" dirty="0">
                <a:latin typeface="宋体" pitchFamily="2" charset="-122"/>
                <a:ea typeface="宋体" pitchFamily="2" charset="-122"/>
              </a:rPr>
              <a:t>：</a:t>
            </a:r>
            <a:r>
              <a:rPr lang="zh-CN" altLang="en-US" sz="2400" dirty="0" smtClean="0">
                <a:latin typeface="宋体" pitchFamily="2" charset="-122"/>
                <a:ea typeface="宋体" pitchFamily="2" charset="-122"/>
              </a:rPr>
              <a:t>“何哉？”</a:t>
            </a:r>
            <a:endParaRPr lang="en-US" altLang="zh-CN" sz="2400" dirty="0" smtClean="0">
              <a:latin typeface="宋体" pitchFamily="2" charset="-122"/>
              <a:ea typeface="宋体" pitchFamily="2" charset="-122"/>
            </a:endParaRPr>
          </a:p>
          <a:p>
            <a:r>
              <a:rPr lang="zh-CN" altLang="en-US" sz="2400" dirty="0" smtClean="0">
                <a:latin typeface="宋体" pitchFamily="2" charset="-122"/>
                <a:ea typeface="宋体" pitchFamily="2" charset="-122"/>
              </a:rPr>
              <a:t>曰</a:t>
            </a:r>
            <a:r>
              <a:rPr lang="zh-CN" altLang="en-US" sz="2400" dirty="0">
                <a:latin typeface="宋体" pitchFamily="2" charset="-122"/>
                <a:ea typeface="宋体" pitchFamily="2" charset="-122"/>
              </a:rPr>
              <a:t>：“马者，所以命形也。白者，所以命色也。命色者，非命形也，故曰白马非马。”</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750" y="497710"/>
            <a:ext cx="3197746" cy="6171650"/>
          </a:xfrm>
          <a:prstGeom prst="rect">
            <a:avLst/>
          </a:prstGeom>
        </p:spPr>
      </p:pic>
      <p:sp>
        <p:nvSpPr>
          <p:cNvPr id="3" name="乘号 2"/>
          <p:cNvSpPr/>
          <p:nvPr/>
        </p:nvSpPr>
        <p:spPr>
          <a:xfrm>
            <a:off x="3275856" y="3620448"/>
            <a:ext cx="1548172" cy="1224136"/>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63343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555776" y="620688"/>
            <a:ext cx="4679939" cy="737982"/>
          </a:xfrm>
        </p:spPr>
        <p:txBody>
          <a:bodyPr>
            <a:normAutofit/>
          </a:bodyPr>
          <a:lstStyle/>
          <a:p>
            <a:pPr eaLnBrk="1" hangingPunct="1"/>
            <a:r>
              <a:rPr lang="zh-CN" altLang="en-US" b="1" dirty="0" smtClean="0">
                <a:latin typeface="+mn-lt"/>
                <a:ea typeface="宋体" pitchFamily="2" charset="-122"/>
                <a:cs typeface="Times New Roman" pitchFamily="18" charset="0"/>
              </a:rPr>
              <a:t>对象的创建和使用</a:t>
            </a:r>
          </a:p>
        </p:txBody>
      </p:sp>
      <p:sp>
        <p:nvSpPr>
          <p:cNvPr id="14339" name="Rectangle 3"/>
          <p:cNvSpPr>
            <a:spLocks noGrp="1" noChangeArrowheads="1"/>
          </p:cNvSpPr>
          <p:nvPr>
            <p:ph type="body" idx="1"/>
          </p:nvPr>
        </p:nvSpPr>
        <p:spPr>
          <a:xfrm>
            <a:off x="179512" y="2276873"/>
            <a:ext cx="3168352" cy="2520280"/>
          </a:xfrm>
        </p:spPr>
        <p:txBody>
          <a:bodyPr>
            <a:normAutofit/>
          </a:bodyPr>
          <a:lstStyle/>
          <a:p>
            <a:pPr eaLnBrk="1" hangingPunct="1">
              <a:buClr>
                <a:schemeClr val="tx1"/>
              </a:buClr>
              <a:buFont typeface="Wingdings" pitchFamily="2" charset="2"/>
              <a:buChar char="Ø"/>
            </a:pPr>
            <a:r>
              <a:rPr lang="zh-CN" altLang="en-US" sz="2400" b="1" dirty="0" smtClean="0">
                <a:ea typeface="宋体" pitchFamily="2" charset="-122"/>
                <a:cs typeface="Times New Roman" pitchFamily="18" charset="0"/>
              </a:rPr>
              <a:t>如果创建了一个类的多个对象，对于类中定义的属性，每个对象都拥有各自的一套副本，且互不干扰。</a:t>
            </a:r>
          </a:p>
        </p:txBody>
      </p:sp>
      <p:sp>
        <p:nvSpPr>
          <p:cNvPr id="14340" name="Rectangle 4"/>
          <p:cNvSpPr>
            <a:spLocks noChangeArrowheads="1"/>
          </p:cNvSpPr>
          <p:nvPr/>
        </p:nvSpPr>
        <p:spPr bwMode="auto">
          <a:xfrm>
            <a:off x="3203848" y="1340768"/>
            <a:ext cx="5653515" cy="5266057"/>
          </a:xfrm>
          <a:prstGeom prst="rect">
            <a:avLst/>
          </a:prstGeom>
          <a:noFill/>
          <a:ln w="9525">
            <a:noFill/>
            <a:miter lim="800000"/>
            <a:headEnd/>
            <a:tailEnd/>
          </a:ln>
        </p:spPr>
        <p:txBody>
          <a:bodyPr wrap="square">
            <a:spAutoFit/>
          </a:bodyPr>
          <a:lstStyle/>
          <a:p>
            <a:pPr>
              <a:lnSpc>
                <a:spcPct val="75000"/>
              </a:lnSpc>
              <a:spcBef>
                <a:spcPct val="50000"/>
              </a:spcBef>
            </a:pPr>
            <a:r>
              <a:rPr lang="zh-CN" altLang="en-US" sz="2000" b="1" dirty="0">
                <a:ea typeface="宋体" pitchFamily="2" charset="-122"/>
                <a:cs typeface="Times New Roman" pitchFamily="18" charset="0"/>
              </a:rPr>
              <a:t>举例</a:t>
            </a:r>
            <a:r>
              <a:rPr lang="en-US" altLang="zh-CN" sz="2000" b="1" dirty="0">
                <a:ea typeface="宋体" pitchFamily="2" charset="-122"/>
                <a:cs typeface="Times New Roman" pitchFamily="18" charset="0"/>
              </a:rPr>
              <a:t>: </a:t>
            </a:r>
          </a:p>
          <a:p>
            <a:pPr>
              <a:lnSpc>
                <a:spcPct val="75000"/>
              </a:lnSpc>
              <a:spcBef>
                <a:spcPct val="50000"/>
              </a:spcBef>
            </a:pPr>
            <a:r>
              <a:rPr lang="en-US" altLang="zh-CN" sz="2200" b="1" dirty="0">
                <a:solidFill>
                  <a:srgbClr val="C00000"/>
                </a:solidFill>
                <a:ea typeface="宋体" pitchFamily="2" charset="-122"/>
                <a:cs typeface="Times New Roman" pitchFamily="18" charset="0"/>
              </a:rPr>
              <a:t>public class Zoo{</a:t>
            </a:r>
          </a:p>
          <a:p>
            <a:pPr>
              <a:lnSpc>
                <a:spcPct val="75000"/>
              </a:lnSpc>
              <a:spcBef>
                <a:spcPct val="50000"/>
              </a:spcBef>
            </a:pPr>
            <a:r>
              <a:rPr lang="en-US" altLang="zh-CN" sz="2200" b="1" dirty="0">
                <a:solidFill>
                  <a:srgbClr val="C00000"/>
                </a:solidFill>
                <a:ea typeface="宋体" pitchFamily="2" charset="-122"/>
                <a:cs typeface="Times New Roman" pitchFamily="18" charset="0"/>
              </a:rPr>
              <a:t>    public static void main(String </a:t>
            </a:r>
            <a:r>
              <a:rPr lang="en-US" altLang="zh-CN" sz="2200" b="1" dirty="0" err="1">
                <a:solidFill>
                  <a:srgbClr val="C00000"/>
                </a:solidFill>
                <a:ea typeface="宋体" pitchFamily="2" charset="-122"/>
                <a:cs typeface="Times New Roman" pitchFamily="18" charset="0"/>
              </a:rPr>
              <a:t>args</a:t>
            </a:r>
            <a:r>
              <a:rPr lang="en-US" altLang="zh-CN" sz="2200" b="1" dirty="0">
                <a:solidFill>
                  <a:srgbClr val="C00000"/>
                </a:solidFill>
                <a:ea typeface="宋体" pitchFamily="2" charset="-122"/>
                <a:cs typeface="Times New Roman" pitchFamily="18" charset="0"/>
              </a:rPr>
              <a:t>[]){</a:t>
            </a:r>
          </a:p>
          <a:p>
            <a:pPr>
              <a:lnSpc>
                <a:spcPct val="55000"/>
              </a:lnSpc>
              <a:spcBef>
                <a:spcPct val="50000"/>
              </a:spcBef>
            </a:pPr>
            <a:r>
              <a:rPr lang="en-US" altLang="zh-CN" sz="2200" b="1" dirty="0">
                <a:solidFill>
                  <a:schemeClr val="accent2"/>
                </a:solidFill>
                <a:ea typeface="宋体" pitchFamily="2" charset="-122"/>
                <a:cs typeface="Times New Roman" pitchFamily="18" charset="0"/>
              </a:rPr>
              <a:t>	</a:t>
            </a:r>
            <a:r>
              <a:rPr lang="en-US" altLang="zh-CN" sz="2200" b="1" dirty="0">
                <a:solidFill>
                  <a:srgbClr val="0000FF"/>
                </a:solidFill>
                <a:ea typeface="宋体" pitchFamily="2" charset="-122"/>
                <a:cs typeface="Times New Roman" pitchFamily="18" charset="0"/>
              </a:rPr>
              <a:t>Animal </a:t>
            </a:r>
            <a:r>
              <a:rPr lang="en-US" altLang="zh-CN" sz="2200" b="1" dirty="0" err="1">
                <a:solidFill>
                  <a:srgbClr val="0000FF"/>
                </a:solidFill>
                <a:ea typeface="宋体" pitchFamily="2" charset="-122"/>
                <a:cs typeface="Times New Roman" pitchFamily="18" charset="0"/>
              </a:rPr>
              <a:t>xb</a:t>
            </a:r>
            <a:r>
              <a:rPr lang="en-US" altLang="zh-CN" sz="2200" b="1" dirty="0">
                <a:solidFill>
                  <a:srgbClr val="0000FF"/>
                </a:solidFill>
                <a:ea typeface="宋体" pitchFamily="2" charset="-122"/>
                <a:cs typeface="Times New Roman" pitchFamily="18" charset="0"/>
              </a:rPr>
              <a:t>=new Animal();</a:t>
            </a:r>
          </a:p>
          <a:p>
            <a:pPr>
              <a:lnSpc>
                <a:spcPct val="55000"/>
              </a:lnSpc>
              <a:spcBef>
                <a:spcPct val="50000"/>
              </a:spcBef>
            </a:pPr>
            <a:r>
              <a:rPr lang="en-US" altLang="zh-CN" sz="2200" b="1" dirty="0">
                <a:solidFill>
                  <a:srgbClr val="0000FF"/>
                </a:solidFill>
                <a:ea typeface="宋体" pitchFamily="2" charset="-122"/>
                <a:cs typeface="Times New Roman" pitchFamily="18" charset="0"/>
              </a:rPr>
              <a:t>	Animal </a:t>
            </a:r>
            <a:r>
              <a:rPr lang="en-US" altLang="zh-CN" sz="2200" b="1" dirty="0" err="1">
                <a:solidFill>
                  <a:srgbClr val="0000FF"/>
                </a:solidFill>
                <a:ea typeface="宋体" pitchFamily="2" charset="-122"/>
                <a:cs typeface="Times New Roman" pitchFamily="18" charset="0"/>
              </a:rPr>
              <a:t>xh</a:t>
            </a:r>
            <a:r>
              <a:rPr lang="en-US" altLang="zh-CN" sz="2200" b="1" dirty="0">
                <a:solidFill>
                  <a:srgbClr val="0000FF"/>
                </a:solidFill>
                <a:ea typeface="宋体" pitchFamily="2" charset="-122"/>
                <a:cs typeface="Times New Roman" pitchFamily="18" charset="0"/>
              </a:rPr>
              <a:t>=new Animal();</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xb.legs</a:t>
            </a:r>
            <a:r>
              <a:rPr lang="en-US" altLang="zh-CN" sz="2200" b="1" dirty="0">
                <a:solidFill>
                  <a:srgbClr val="C00000"/>
                </a:solidFill>
                <a:ea typeface="宋体" pitchFamily="2" charset="-122"/>
                <a:cs typeface="Times New Roman" pitchFamily="18" charset="0"/>
              </a:rPr>
              <a:t>=4;</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xh.legs</a:t>
            </a:r>
            <a:r>
              <a:rPr lang="en-US" altLang="zh-CN" sz="2200" b="1" dirty="0">
                <a:solidFill>
                  <a:srgbClr val="C00000"/>
                </a:solidFill>
                <a:ea typeface="宋体" pitchFamily="2" charset="-122"/>
                <a:cs typeface="Times New Roman" pitchFamily="18" charset="0"/>
              </a:rPr>
              <a:t>=0;</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System.out.println</a:t>
            </a:r>
            <a:r>
              <a:rPr lang="en-US" altLang="zh-CN" sz="2200" b="1" dirty="0">
                <a:solidFill>
                  <a:srgbClr val="C00000"/>
                </a:solidFill>
                <a:ea typeface="宋体" pitchFamily="2" charset="-122"/>
                <a:cs typeface="Times New Roman" pitchFamily="18" charset="0"/>
              </a:rPr>
              <a:t>(</a:t>
            </a:r>
            <a:r>
              <a:rPr lang="en-US" altLang="zh-CN" sz="2200" b="1" dirty="0" err="1">
                <a:solidFill>
                  <a:srgbClr val="C00000"/>
                </a:solidFill>
                <a:ea typeface="宋体" pitchFamily="2" charset="-122"/>
                <a:cs typeface="Times New Roman" pitchFamily="18" charset="0"/>
              </a:rPr>
              <a:t>xb.legs</a:t>
            </a:r>
            <a:r>
              <a:rPr lang="en-US" altLang="zh-CN" sz="2200" b="1" dirty="0">
                <a:solidFill>
                  <a:srgbClr val="C00000"/>
                </a:solidFill>
                <a:ea typeface="宋体" pitchFamily="2" charset="-122"/>
                <a:cs typeface="Times New Roman" pitchFamily="18" charset="0"/>
              </a:rPr>
              <a:t>);   </a:t>
            </a:r>
            <a:r>
              <a:rPr lang="en-US" altLang="zh-CN" sz="2200" b="1" dirty="0">
                <a:ea typeface="宋体" pitchFamily="2" charset="-122"/>
                <a:cs typeface="Times New Roman" pitchFamily="18" charset="0"/>
              </a:rPr>
              <a:t>//4</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System.out.println</a:t>
            </a:r>
            <a:r>
              <a:rPr lang="en-US" altLang="zh-CN" sz="2200" b="1" dirty="0">
                <a:solidFill>
                  <a:srgbClr val="C00000"/>
                </a:solidFill>
                <a:ea typeface="宋体" pitchFamily="2" charset="-122"/>
                <a:cs typeface="Times New Roman" pitchFamily="18" charset="0"/>
              </a:rPr>
              <a:t>(</a:t>
            </a:r>
            <a:r>
              <a:rPr lang="en-US" altLang="zh-CN" sz="2200" b="1" dirty="0" err="1">
                <a:solidFill>
                  <a:srgbClr val="C00000"/>
                </a:solidFill>
                <a:ea typeface="宋体" pitchFamily="2" charset="-122"/>
                <a:cs typeface="Times New Roman" pitchFamily="18" charset="0"/>
              </a:rPr>
              <a:t>xh.legs</a:t>
            </a:r>
            <a:r>
              <a:rPr lang="en-US" altLang="zh-CN" sz="2200" b="1" dirty="0">
                <a:solidFill>
                  <a:srgbClr val="C00000"/>
                </a:solidFill>
                <a:ea typeface="宋体" pitchFamily="2" charset="-122"/>
                <a:cs typeface="Times New Roman" pitchFamily="18" charset="0"/>
              </a:rPr>
              <a:t>);   </a:t>
            </a:r>
            <a:r>
              <a:rPr lang="en-US" altLang="zh-CN" sz="2200" b="1" dirty="0">
                <a:ea typeface="宋体" pitchFamily="2" charset="-122"/>
                <a:cs typeface="Times New Roman" pitchFamily="18" charset="0"/>
              </a:rPr>
              <a:t>//0</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xb.legs</a:t>
            </a:r>
            <a:r>
              <a:rPr lang="en-US" altLang="zh-CN" sz="2200" b="1" dirty="0">
                <a:solidFill>
                  <a:srgbClr val="C00000"/>
                </a:solidFill>
                <a:ea typeface="宋体" pitchFamily="2" charset="-122"/>
                <a:cs typeface="Times New Roman" pitchFamily="18" charset="0"/>
              </a:rPr>
              <a:t>=2;</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System.out.println</a:t>
            </a:r>
            <a:r>
              <a:rPr lang="en-US" altLang="zh-CN" sz="2200" b="1" dirty="0">
                <a:solidFill>
                  <a:srgbClr val="C00000"/>
                </a:solidFill>
                <a:ea typeface="宋体" pitchFamily="2" charset="-122"/>
                <a:cs typeface="Times New Roman" pitchFamily="18" charset="0"/>
              </a:rPr>
              <a:t>(</a:t>
            </a:r>
            <a:r>
              <a:rPr lang="en-US" altLang="zh-CN" sz="2200" b="1" dirty="0" err="1">
                <a:solidFill>
                  <a:srgbClr val="C00000"/>
                </a:solidFill>
                <a:ea typeface="宋体" pitchFamily="2" charset="-122"/>
                <a:cs typeface="Times New Roman" pitchFamily="18" charset="0"/>
              </a:rPr>
              <a:t>xb.legs</a:t>
            </a:r>
            <a:r>
              <a:rPr lang="en-US" altLang="zh-CN" sz="2200" b="1" dirty="0">
                <a:solidFill>
                  <a:srgbClr val="C00000"/>
                </a:solidFill>
                <a:ea typeface="宋体" pitchFamily="2" charset="-122"/>
                <a:cs typeface="Times New Roman" pitchFamily="18" charset="0"/>
              </a:rPr>
              <a:t>);   </a:t>
            </a:r>
            <a:r>
              <a:rPr lang="en-US" altLang="zh-CN" sz="2200" b="1" dirty="0">
                <a:ea typeface="宋体" pitchFamily="2" charset="-122"/>
                <a:cs typeface="Times New Roman" pitchFamily="18" charset="0"/>
              </a:rPr>
              <a:t>//2</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System.out.println</a:t>
            </a:r>
            <a:r>
              <a:rPr lang="en-US" altLang="zh-CN" sz="2200" b="1" dirty="0">
                <a:solidFill>
                  <a:srgbClr val="C00000"/>
                </a:solidFill>
                <a:ea typeface="宋体" pitchFamily="2" charset="-122"/>
                <a:cs typeface="Times New Roman" pitchFamily="18" charset="0"/>
              </a:rPr>
              <a:t>(</a:t>
            </a:r>
            <a:r>
              <a:rPr lang="en-US" altLang="zh-CN" sz="2200" b="1" dirty="0" err="1">
                <a:solidFill>
                  <a:srgbClr val="C00000"/>
                </a:solidFill>
                <a:ea typeface="宋体" pitchFamily="2" charset="-122"/>
                <a:cs typeface="Times New Roman" pitchFamily="18" charset="0"/>
              </a:rPr>
              <a:t>xh.legs</a:t>
            </a:r>
            <a:r>
              <a:rPr lang="en-US" altLang="zh-CN" sz="2200" b="1" dirty="0">
                <a:solidFill>
                  <a:srgbClr val="C00000"/>
                </a:solidFill>
                <a:ea typeface="宋体" pitchFamily="2" charset="-122"/>
                <a:cs typeface="Times New Roman" pitchFamily="18" charset="0"/>
              </a:rPr>
              <a:t>);   </a:t>
            </a:r>
            <a:r>
              <a:rPr lang="en-US" altLang="zh-CN" sz="2200" b="1" dirty="0">
                <a:ea typeface="宋体" pitchFamily="2" charset="-122"/>
                <a:cs typeface="Times New Roman" pitchFamily="18" charset="0"/>
              </a:rPr>
              <a:t>//0</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smtClean="0">
                <a:solidFill>
                  <a:srgbClr val="C00000"/>
                </a:solidFill>
                <a:ea typeface="宋体" pitchFamily="2" charset="-122"/>
                <a:cs typeface="Times New Roman" pitchFamily="18" charset="0"/>
              </a:rPr>
              <a:t>}  }</a:t>
            </a:r>
            <a:endParaRPr lang="en-US" altLang="zh-CN" sz="2200" b="1"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4759617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933" y="1290902"/>
            <a:ext cx="8712968" cy="461665"/>
          </a:xfrm>
          <a:prstGeom prst="rect">
            <a:avLst/>
          </a:prstGeom>
          <a:noFill/>
        </p:spPr>
        <p:txBody>
          <a:bodyPr wrap="square" rtlCol="0">
            <a:spAutoFit/>
          </a:bodyPr>
          <a:lstStyle/>
          <a:p>
            <a:r>
              <a:rPr lang="zh-CN" altLang="en-US" sz="2400" b="1" smtClean="0">
                <a:ea typeface="宋体" pitchFamily="2" charset="-122"/>
                <a:cs typeface="Times New Roman" pitchFamily="18" charset="0"/>
              </a:rPr>
              <a:t>编写</a:t>
            </a:r>
            <a:r>
              <a:rPr lang="zh-CN" altLang="en-US" sz="2400" b="1" dirty="0" smtClean="0">
                <a:ea typeface="宋体" pitchFamily="2" charset="-122"/>
                <a:cs typeface="Times New Roman" pitchFamily="18" charset="0"/>
              </a:rPr>
              <a:t>教师类和学生类，并通过测试类创建对象进行测试</a:t>
            </a:r>
            <a:endParaRPr lang="zh-CN" altLang="en-US" sz="2400" b="1" dirty="0">
              <a:ea typeface="宋体" pitchFamily="2" charset="-122"/>
              <a:cs typeface="Times New Roman" pitchFamily="18" charset="0"/>
            </a:endParaRPr>
          </a:p>
        </p:txBody>
      </p:sp>
      <p:graphicFrame>
        <p:nvGraphicFramePr>
          <p:cNvPr id="5" name="Group 4"/>
          <p:cNvGraphicFramePr>
            <a:graphicFrameLocks noGrp="1"/>
          </p:cNvGraphicFramePr>
          <p:nvPr>
            <p:extLst>
              <p:ext uri="{D42A27DB-BD31-4B8C-83A1-F6EECF244321}">
                <p14:modId xmlns:p14="http://schemas.microsoft.com/office/powerpoint/2010/main" val="1888938339"/>
              </p:ext>
            </p:extLst>
          </p:nvPr>
        </p:nvGraphicFramePr>
        <p:xfrm>
          <a:off x="818539" y="1988840"/>
          <a:ext cx="3024336" cy="4224668"/>
        </p:xfrm>
        <a:graphic>
          <a:graphicData uri="http://schemas.openxmlformats.org/drawingml/2006/table">
            <a:tbl>
              <a:tblPr>
                <a:tableStyleId>{3C2FFA5D-87B4-456A-9821-1D502468CF0F}</a:tableStyleId>
              </a:tblPr>
              <a:tblGrid>
                <a:gridCol w="3024336"/>
              </a:tblGrid>
              <a:tr h="8145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mn-lt"/>
                          <a:ea typeface="宋体" pitchFamily="2" charset="-122"/>
                          <a:cs typeface="Arial Unicode MS" pitchFamily="34" charset="-122"/>
                        </a:rPr>
                        <a:t>Student</a:t>
                      </a:r>
                      <a:r>
                        <a:rPr kumimoji="1" lang="zh-CN" altLang="en-US" sz="2400" b="0" i="0" u="none" strike="noStrike" cap="none" normalizeH="0" baseline="0" smtClean="0">
                          <a:ln>
                            <a:noFill/>
                          </a:ln>
                          <a:solidFill>
                            <a:schemeClr val="tx1"/>
                          </a:solidFill>
                          <a:effectLst/>
                          <a:latin typeface="+mn-lt"/>
                          <a:ea typeface="宋体" pitchFamily="2" charset="-122"/>
                          <a:cs typeface="Arial Unicode MS" pitchFamily="34" charset="-122"/>
                        </a:rPr>
                        <a:t>类</a:t>
                      </a:r>
                      <a:endParaRPr kumimoji="1" lang="en-US" altLang="zh-CN" sz="2400" b="0" i="0" u="none" strike="noStrike" cap="none" normalizeH="0" baseline="0" dirty="0" smtClean="0">
                        <a:ln>
                          <a:noFill/>
                        </a:ln>
                        <a:solidFill>
                          <a:schemeClr val="tx1"/>
                        </a:solidFill>
                        <a:effectLst/>
                        <a:latin typeface="+mn-lt"/>
                        <a:ea typeface="宋体" pitchFamily="2" charset="-122"/>
                        <a:cs typeface="Arial Unicode MS" pitchFamily="34" charset="-122"/>
                      </a:endParaRPr>
                    </a:p>
                  </a:txBody>
                  <a:tcPr anchor="ctr" horzOverflow="overflow"/>
                </a:tc>
              </a:tr>
              <a:tr h="209263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属性：</a:t>
                      </a:r>
                      <a:endParaRPr kumimoji="1" lang="en-US" altLang="zh-CN" sz="2400" b="1"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mn-lt"/>
                          <a:ea typeface="宋体" pitchFamily="2" charset="-122"/>
                          <a:cs typeface="Arial Unicode MS" pitchFamily="34" charset="-122"/>
                        </a:rPr>
                        <a:t>name:String</a:t>
                      </a:r>
                      <a:endParaRPr kumimoji="1" lang="en-US" altLang="zh-CN" sz="2400" b="0" i="0" u="none" strike="noStrike" cap="none" normalizeH="0" baseline="0" dirty="0" smtClean="0">
                        <a:ln>
                          <a:noFill/>
                        </a:ln>
                        <a:solidFill>
                          <a:schemeClr val="tx1"/>
                        </a:solidFill>
                        <a:effectLst/>
                        <a:latin typeface="+mn-lt"/>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mn-lt"/>
                          <a:ea typeface="宋体" pitchFamily="2" charset="-122"/>
                          <a:cs typeface="Arial Unicode MS" pitchFamily="34" charset="-122"/>
                        </a:rPr>
                        <a:t>age:int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mn-lt"/>
                          <a:ea typeface="宋体" pitchFamily="2" charset="-122"/>
                          <a:cs typeface="Arial Unicode MS" pitchFamily="34" charset="-122"/>
                        </a:rPr>
                        <a:t>major:String</a:t>
                      </a:r>
                      <a:endParaRPr kumimoji="1" lang="en-US" altLang="zh-CN" sz="2400" b="0" i="0" u="none" strike="noStrike" cap="none" normalizeH="0" baseline="0" dirty="0" smtClean="0">
                        <a:ln>
                          <a:noFill/>
                        </a:ln>
                        <a:solidFill>
                          <a:schemeClr val="tx1"/>
                        </a:solidFill>
                        <a:effectLst/>
                        <a:latin typeface="+mn-lt"/>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mn-lt"/>
                          <a:ea typeface="宋体" pitchFamily="2" charset="-122"/>
                          <a:cs typeface="Arial Unicode MS" pitchFamily="34" charset="-122"/>
                        </a:rPr>
                        <a:t>interests:String</a:t>
                      </a:r>
                      <a:endParaRPr kumimoji="1" lang="en-US" altLang="zh-CN" sz="2400" b="0" i="0" u="none" strike="noStrike" cap="none" normalizeH="0" baseline="0" dirty="0" smtClean="0">
                        <a:ln>
                          <a:noFill/>
                        </a:ln>
                        <a:solidFill>
                          <a:schemeClr val="tx1"/>
                        </a:solidFill>
                        <a:effectLst/>
                        <a:latin typeface="+mn-lt"/>
                        <a:ea typeface="宋体" pitchFamily="2" charset="-122"/>
                        <a:cs typeface="Arial Unicode MS" pitchFamily="34" charset="-122"/>
                      </a:endParaRPr>
                    </a:p>
                  </a:txBody>
                  <a:tcPr horzOverflow="overflow"/>
                </a:tc>
              </a:tr>
              <a:tr h="11973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宋体" pitchFamily="2" charset="-122"/>
                          <a:ea typeface="宋体" pitchFamily="2" charset="-122"/>
                          <a:cs typeface="Arial Unicode MS" pitchFamily="34" charset="-122"/>
                        </a:rPr>
                        <a:t>方法：</a:t>
                      </a:r>
                      <a:r>
                        <a:rPr kumimoji="1" lang="en-US" altLang="zh-CN" sz="2400" b="1" i="0" u="none" strike="noStrike" cap="none" normalizeH="0" baseline="0" smtClean="0">
                          <a:ln>
                            <a:noFill/>
                          </a:ln>
                          <a:solidFill>
                            <a:schemeClr val="tx1"/>
                          </a:solidFill>
                          <a:effectLst/>
                          <a:latin typeface="+mn-lt"/>
                          <a:ea typeface="宋体" pitchFamily="2" charset="-122"/>
                          <a:cs typeface="Arial Unicode MS" pitchFamily="34" charset="-122"/>
                        </a:rPr>
                        <a:t>say()</a:t>
                      </a:r>
                      <a:endParaRPr kumimoji="1" lang="en-US" altLang="zh-CN" sz="2400" b="1" i="0" u="none" strike="noStrike" cap="none" normalizeH="0" baseline="0" dirty="0" smtClean="0">
                        <a:ln>
                          <a:noFill/>
                        </a:ln>
                        <a:solidFill>
                          <a:schemeClr val="tx1"/>
                        </a:solidFill>
                        <a:effectLst/>
                        <a:latin typeface="+mn-lt"/>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宋体" pitchFamily="2" charset="-122"/>
                          <a:ea typeface="宋体" pitchFamily="2" charset="-122"/>
                          <a:cs typeface="Arial Unicode MS" pitchFamily="34" charset="-122"/>
                        </a:rPr>
                        <a:t>返回学生</a:t>
                      </a:r>
                      <a:r>
                        <a:rPr kumimoji="1" lang="zh-CN" altLang="en-US"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的个人信息</a:t>
                      </a:r>
                      <a:endParaRPr kumimoji="1" lang="en-US" altLang="zh-CN"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txBody>
                  <a:tcPr horzOverflow="overflow"/>
                </a:tc>
              </a:tr>
            </a:tbl>
          </a:graphicData>
        </a:graphic>
      </p:graphicFrame>
      <p:graphicFrame>
        <p:nvGraphicFramePr>
          <p:cNvPr id="6" name="Group 4"/>
          <p:cNvGraphicFramePr>
            <a:graphicFrameLocks noGrp="1"/>
          </p:cNvGraphicFramePr>
          <p:nvPr>
            <p:extLst>
              <p:ext uri="{D42A27DB-BD31-4B8C-83A1-F6EECF244321}">
                <p14:modId xmlns:p14="http://schemas.microsoft.com/office/powerpoint/2010/main" val="1386515421"/>
              </p:ext>
            </p:extLst>
          </p:nvPr>
        </p:nvGraphicFramePr>
        <p:xfrm>
          <a:off x="4842030" y="1988840"/>
          <a:ext cx="3024336" cy="4202754"/>
        </p:xfrm>
        <a:graphic>
          <a:graphicData uri="http://schemas.openxmlformats.org/drawingml/2006/table">
            <a:tbl>
              <a:tblPr>
                <a:tableStyleId>{3C2FFA5D-87B4-456A-9821-1D502468CF0F}</a:tableStyleId>
              </a:tblPr>
              <a:tblGrid>
                <a:gridCol w="3024336"/>
              </a:tblGrid>
              <a:tr h="805630">
                <a:tc>
                  <a:txBody>
                    <a:bodyPr/>
                    <a:lstStyle/>
                    <a:p>
                      <a:pPr marL="0" marR="0" lvl="0" indent="0" algn="ctr" defTabSz="914400" rtl="0" eaLnBrk="1" fontAlgn="base" latinLnBrk="0" hangingPunct="1">
                        <a:lnSpc>
                          <a:spcPct val="100000"/>
                        </a:lnSpc>
                        <a:spcBef>
                          <a:spcPts val="12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mn-lt"/>
                          <a:ea typeface="宋体" pitchFamily="2" charset="-122"/>
                          <a:cs typeface="Arial Unicode MS" pitchFamily="34" charset="-122"/>
                        </a:rPr>
                        <a:t>Teacher</a:t>
                      </a:r>
                      <a:r>
                        <a:rPr kumimoji="1" lang="zh-CN" altLang="en-US" sz="2400" b="0" i="0" u="none" strike="noStrike" cap="none" normalizeH="0" baseline="0" smtClean="0">
                          <a:ln>
                            <a:noFill/>
                          </a:ln>
                          <a:solidFill>
                            <a:schemeClr val="tx1"/>
                          </a:solidFill>
                          <a:effectLst/>
                          <a:latin typeface="+mn-lt"/>
                          <a:ea typeface="宋体" pitchFamily="2" charset="-122"/>
                          <a:cs typeface="Arial Unicode MS" pitchFamily="34" charset="-122"/>
                        </a:rPr>
                        <a:t>类</a:t>
                      </a:r>
                      <a:endParaRPr kumimoji="1" lang="en-US" altLang="zh-CN" sz="2400" b="0" i="0" u="none" strike="noStrike" cap="none" normalizeH="0" baseline="0" dirty="0" smtClean="0">
                        <a:ln>
                          <a:noFill/>
                        </a:ln>
                        <a:solidFill>
                          <a:schemeClr val="tx1"/>
                        </a:solidFill>
                        <a:effectLst/>
                        <a:latin typeface="+mn-lt"/>
                        <a:ea typeface="宋体" pitchFamily="2" charset="-122"/>
                        <a:cs typeface="Arial Unicode MS" pitchFamily="34" charset="-122"/>
                      </a:endParaRPr>
                    </a:p>
                  </a:txBody>
                  <a:tcPr anchor="ctr" horzOverflow="overflow"/>
                </a:tc>
              </a:tr>
              <a:tr h="21145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属性：</a:t>
                      </a:r>
                      <a:endParaRPr kumimoji="1" lang="en-US" altLang="zh-CN" sz="2400" b="1"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mn-lt"/>
                          <a:ea typeface="宋体" pitchFamily="2" charset="-122"/>
                          <a:cs typeface="Arial Unicode MS" pitchFamily="34" charset="-122"/>
                        </a:rPr>
                        <a:t>name:String</a:t>
                      </a:r>
                      <a:endParaRPr kumimoji="1" lang="en-US" altLang="zh-CN" sz="2400" b="0" i="0" u="none" strike="noStrike" cap="none" normalizeH="0" baseline="0" dirty="0" smtClean="0">
                        <a:ln>
                          <a:noFill/>
                        </a:ln>
                        <a:solidFill>
                          <a:schemeClr val="tx1"/>
                        </a:solidFill>
                        <a:effectLst/>
                        <a:latin typeface="+mn-lt"/>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mn-lt"/>
                          <a:ea typeface="宋体" pitchFamily="2" charset="-122"/>
                          <a:cs typeface="Arial Unicode MS" pitchFamily="34" charset="-122"/>
                        </a:rPr>
                        <a:t>age:int</a:t>
                      </a:r>
                      <a:endParaRPr kumimoji="1" lang="en-US" altLang="zh-CN" sz="2400" b="0" i="0" u="none" strike="noStrike" cap="none" normalizeH="0" baseline="0" dirty="0" smtClean="0">
                        <a:ln>
                          <a:noFill/>
                        </a:ln>
                        <a:solidFill>
                          <a:schemeClr val="tx1"/>
                        </a:solidFill>
                        <a:effectLst/>
                        <a:latin typeface="+mn-lt"/>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mn-lt"/>
                          <a:ea typeface="宋体" pitchFamily="2" charset="-122"/>
                          <a:cs typeface="Arial Unicode MS" pitchFamily="34" charset="-122"/>
                        </a:rPr>
                        <a:t>teachAge:int</a:t>
                      </a:r>
                      <a:endParaRPr kumimoji="1" lang="en-US" altLang="zh-CN" sz="2400" b="0" i="0" u="none" strike="noStrike" cap="none" normalizeH="0" baseline="0" dirty="0" smtClean="0">
                        <a:ln>
                          <a:noFill/>
                        </a:ln>
                        <a:solidFill>
                          <a:schemeClr val="tx1"/>
                        </a:solidFill>
                        <a:effectLst/>
                        <a:latin typeface="+mn-lt"/>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mn-lt"/>
                          <a:ea typeface="宋体" pitchFamily="2" charset="-122"/>
                          <a:cs typeface="Arial Unicode MS" pitchFamily="34" charset="-122"/>
                        </a:rPr>
                        <a:t>course:String</a:t>
                      </a:r>
                      <a:endParaRPr kumimoji="1" lang="en-US" altLang="zh-CN" sz="2400" b="0" i="0" u="none" strike="noStrike" cap="none" normalizeH="0" baseline="0" dirty="0" smtClean="0">
                        <a:ln>
                          <a:noFill/>
                        </a:ln>
                        <a:solidFill>
                          <a:schemeClr val="tx1"/>
                        </a:solidFill>
                        <a:effectLst/>
                        <a:latin typeface="+mn-lt"/>
                        <a:ea typeface="宋体" pitchFamily="2" charset="-122"/>
                        <a:cs typeface="Arial Unicode MS" pitchFamily="34" charset="-122"/>
                      </a:endParaRPr>
                    </a:p>
                  </a:txBody>
                  <a:tcPr horzOverflow="overflow"/>
                </a:tc>
              </a:tr>
              <a:tr h="11842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宋体" pitchFamily="2" charset="-122"/>
                          <a:ea typeface="宋体" pitchFamily="2" charset="-122"/>
                          <a:cs typeface="Arial Unicode MS" pitchFamily="34" charset="-122"/>
                        </a:rPr>
                        <a:t>方法：</a:t>
                      </a:r>
                      <a:r>
                        <a:rPr kumimoji="1" lang="en-US" altLang="zh-CN" sz="2400" b="1" i="0" u="none" strike="noStrike" cap="none" normalizeH="0" baseline="0" smtClean="0">
                          <a:ln>
                            <a:noFill/>
                          </a:ln>
                          <a:solidFill>
                            <a:schemeClr val="tx1"/>
                          </a:solidFill>
                          <a:effectLst/>
                          <a:latin typeface="+mn-lt"/>
                          <a:ea typeface="宋体" pitchFamily="2" charset="-122"/>
                          <a:cs typeface="Arial Unicode MS" pitchFamily="34" charset="-122"/>
                        </a:rPr>
                        <a:t>say()</a:t>
                      </a:r>
                      <a:endParaRPr kumimoji="1" lang="en-US" altLang="zh-CN" sz="2400" b="1" i="0" u="none" strike="noStrike" cap="none" normalizeH="0" baseline="0" dirty="0" smtClean="0">
                        <a:ln>
                          <a:noFill/>
                        </a:ln>
                        <a:solidFill>
                          <a:schemeClr val="tx1"/>
                        </a:solidFill>
                        <a:effectLst/>
                        <a:latin typeface="+mn-lt"/>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宋体" pitchFamily="2" charset="-122"/>
                          <a:ea typeface="宋体" pitchFamily="2" charset="-122"/>
                          <a:cs typeface="Arial Unicode MS" pitchFamily="34" charset="-122"/>
                        </a:rPr>
                        <a:t>输出教师</a:t>
                      </a:r>
                      <a:r>
                        <a:rPr kumimoji="1" lang="zh-CN" altLang="en-US"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的个人信息</a:t>
                      </a:r>
                      <a:endParaRPr kumimoji="1" lang="en-US" altLang="zh-CN"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txBody>
                  <a:tcPr horzOverflow="overflow"/>
                </a:tc>
              </a:tr>
            </a:tbl>
          </a:graphicData>
        </a:graphic>
      </p:graphicFrame>
      <p:sp>
        <p:nvSpPr>
          <p:cNvPr id="7" name="TextBox 6"/>
          <p:cNvSpPr txBox="1"/>
          <p:nvPr/>
        </p:nvSpPr>
        <p:spPr>
          <a:xfrm>
            <a:off x="3851920" y="651715"/>
            <a:ext cx="1980220" cy="646331"/>
          </a:xfrm>
          <a:prstGeom prst="rect">
            <a:avLst/>
          </a:prstGeom>
          <a:noFill/>
        </p:spPr>
        <p:txBody>
          <a:bodyPr wrap="square" rtlCol="0">
            <a:spAutoFit/>
          </a:bodyPr>
          <a:lstStyle/>
          <a:p>
            <a:r>
              <a:rPr lang="zh-CN" altLang="en-US" sz="3600" b="1" dirty="0" smtClean="0">
                <a:ea typeface="宋体" pitchFamily="2" charset="-122"/>
                <a:cs typeface="Times New Roman" pitchFamily="18" charset="0"/>
              </a:rPr>
              <a:t>练  习 </a:t>
            </a:r>
            <a:r>
              <a:rPr lang="en-US" altLang="zh-CN" sz="3600" b="1" dirty="0" smtClean="0">
                <a:ea typeface="宋体" pitchFamily="2" charset="-122"/>
                <a:cs typeface="Times New Roman" pitchFamily="18" charset="0"/>
              </a:rPr>
              <a:t>1</a:t>
            </a:r>
            <a:endParaRPr lang="zh-CN" altLang="en-US" sz="3600" dirty="0">
              <a:ea typeface="宋体" pitchFamily="2" charset="-122"/>
              <a:cs typeface="Times New Roman" pitchFamily="18" charset="0"/>
            </a:endParaRPr>
          </a:p>
        </p:txBody>
      </p:sp>
    </p:spTree>
    <p:extLst>
      <p:ext uri="{BB962C8B-B14F-4D97-AF65-F5344CB8AC3E}">
        <p14:creationId xmlns:p14="http://schemas.microsoft.com/office/powerpoint/2010/main" val="317216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347864" y="620688"/>
            <a:ext cx="2771832" cy="792088"/>
          </a:xfrm>
        </p:spPr>
        <p:txBody>
          <a:bodyPr>
            <a:normAutofit/>
          </a:bodyPr>
          <a:lstStyle/>
          <a:p>
            <a:pPr eaLnBrk="1" hangingPunct="1"/>
            <a:r>
              <a:rPr lang="zh-CN" altLang="en-US" b="1" dirty="0" smtClean="0">
                <a:latin typeface="宋体" pitchFamily="2" charset="-122"/>
                <a:ea typeface="宋体" pitchFamily="2" charset="-122"/>
                <a:cs typeface="Arial Unicode MS" pitchFamily="34" charset="-122"/>
              </a:rPr>
              <a:t>提 示</a:t>
            </a:r>
          </a:p>
        </p:txBody>
      </p:sp>
      <p:sp>
        <p:nvSpPr>
          <p:cNvPr id="15363" name="Rectangle 3"/>
          <p:cNvSpPr>
            <a:spLocks noGrp="1" noChangeArrowheads="1"/>
          </p:cNvSpPr>
          <p:nvPr>
            <p:ph type="body" idx="1"/>
          </p:nvPr>
        </p:nvSpPr>
        <p:spPr>
          <a:xfrm>
            <a:off x="250825" y="1785926"/>
            <a:ext cx="8353624" cy="3227250"/>
          </a:xfrm>
        </p:spPr>
        <p:txBody>
          <a:bodyPr/>
          <a:lstStyle/>
          <a:p>
            <a:pPr algn="just" eaLnBrk="1" hangingPunct="1">
              <a:buClr>
                <a:srgbClr val="000000"/>
              </a:buClr>
              <a:buFont typeface="Wingdings" pitchFamily="2" charset="2"/>
              <a:buChar char="l"/>
            </a:pPr>
            <a:r>
              <a:rPr lang="zh-CN" altLang="en-US" sz="2800" b="1" dirty="0" smtClean="0">
                <a:solidFill>
                  <a:srgbClr val="000000"/>
                </a:solidFill>
                <a:ea typeface="宋体" pitchFamily="2" charset="-122"/>
                <a:cs typeface="Arial Unicode MS" pitchFamily="34" charset="-122"/>
              </a:rPr>
              <a:t>类的访问机制：</a:t>
            </a:r>
          </a:p>
          <a:p>
            <a:pPr lvl="1" algn="just" eaLnBrk="1" hangingPunct="1">
              <a:buClr>
                <a:srgbClr val="000000"/>
              </a:buClr>
              <a:buFont typeface="Wingdings" panose="05000000000000000000" pitchFamily="2" charset="2"/>
              <a:buChar char="Ø"/>
            </a:pPr>
            <a:r>
              <a:rPr lang="zh-CN" altLang="en-US" sz="2400" b="1" dirty="0" smtClean="0">
                <a:solidFill>
                  <a:srgbClr val="FF0000"/>
                </a:solidFill>
                <a:ea typeface="宋体" pitchFamily="2" charset="-122"/>
                <a:cs typeface="Arial Unicode MS" pitchFamily="34" charset="-122"/>
              </a:rPr>
              <a:t>在一个类中的访问机制：</a:t>
            </a:r>
            <a:r>
              <a:rPr lang="zh-CN" altLang="en-US" sz="2400" b="1" dirty="0" smtClean="0">
                <a:solidFill>
                  <a:srgbClr val="000000"/>
                </a:solidFill>
                <a:ea typeface="宋体" pitchFamily="2" charset="-122"/>
                <a:cs typeface="Arial Unicode MS" pitchFamily="34" charset="-122"/>
              </a:rPr>
              <a:t>类中的方法可以直接访问类中的成员变量。（例外：</a:t>
            </a:r>
            <a:r>
              <a:rPr lang="en-US" altLang="zh-CN" sz="2400" b="1" dirty="0" smtClean="0">
                <a:solidFill>
                  <a:srgbClr val="0000FF"/>
                </a:solidFill>
                <a:ea typeface="宋体" pitchFamily="2" charset="-122"/>
                <a:cs typeface="Arial Unicode MS" pitchFamily="34" charset="-122"/>
              </a:rPr>
              <a:t>static</a:t>
            </a:r>
            <a:r>
              <a:rPr lang="zh-CN" altLang="en-US" sz="2400" b="1" dirty="0" smtClean="0">
                <a:solidFill>
                  <a:srgbClr val="0000FF"/>
                </a:solidFill>
                <a:ea typeface="宋体" pitchFamily="2" charset="-122"/>
                <a:cs typeface="Arial Unicode MS" pitchFamily="34" charset="-122"/>
              </a:rPr>
              <a:t>方法访问非</a:t>
            </a:r>
            <a:r>
              <a:rPr lang="en-US" altLang="zh-CN" b="1" dirty="0" smtClean="0">
                <a:solidFill>
                  <a:srgbClr val="0000FF"/>
                </a:solidFill>
                <a:ea typeface="宋体" pitchFamily="2" charset="-122"/>
                <a:cs typeface="Arial Unicode MS" pitchFamily="34" charset="-122"/>
              </a:rPr>
              <a:t>static</a:t>
            </a:r>
            <a:r>
              <a:rPr lang="zh-CN" altLang="en-US" b="1" dirty="0" smtClean="0">
                <a:solidFill>
                  <a:srgbClr val="0000FF"/>
                </a:solidFill>
                <a:ea typeface="宋体" pitchFamily="2" charset="-122"/>
                <a:cs typeface="Arial Unicode MS" pitchFamily="34" charset="-122"/>
              </a:rPr>
              <a:t>，</a:t>
            </a:r>
            <a:r>
              <a:rPr lang="zh-CN" altLang="en-US" sz="2400" b="1" dirty="0" smtClean="0">
                <a:solidFill>
                  <a:srgbClr val="0000FF"/>
                </a:solidFill>
                <a:ea typeface="宋体" pitchFamily="2" charset="-122"/>
                <a:cs typeface="Arial Unicode MS" pitchFamily="34" charset="-122"/>
              </a:rPr>
              <a:t>编译不通过。</a:t>
            </a:r>
            <a:r>
              <a:rPr lang="zh-CN" altLang="en-US" sz="2400" b="1" dirty="0" smtClean="0">
                <a:solidFill>
                  <a:srgbClr val="000000"/>
                </a:solidFill>
                <a:ea typeface="宋体" pitchFamily="2" charset="-122"/>
                <a:cs typeface="Arial Unicode MS" pitchFamily="34" charset="-122"/>
              </a:rPr>
              <a:t>）</a:t>
            </a:r>
            <a:endParaRPr lang="en-US" altLang="zh-CN" sz="2400" b="1" dirty="0" smtClean="0">
              <a:solidFill>
                <a:srgbClr val="000000"/>
              </a:solidFill>
              <a:ea typeface="宋体" pitchFamily="2" charset="-122"/>
              <a:cs typeface="Arial Unicode MS" pitchFamily="34" charset="-122"/>
            </a:endParaRPr>
          </a:p>
          <a:p>
            <a:pPr lvl="1" algn="just" eaLnBrk="1" hangingPunct="1">
              <a:buClr>
                <a:srgbClr val="000000"/>
              </a:buClr>
              <a:buFont typeface="Wingdings" pitchFamily="2" charset="2"/>
              <a:buChar char="v"/>
            </a:pPr>
            <a:endParaRPr lang="zh-CN" altLang="en-US" sz="2400" b="1" dirty="0" smtClean="0">
              <a:solidFill>
                <a:srgbClr val="000000"/>
              </a:solidFill>
              <a:ea typeface="宋体" pitchFamily="2" charset="-122"/>
              <a:cs typeface="Arial Unicode MS" pitchFamily="34" charset="-122"/>
            </a:endParaRPr>
          </a:p>
          <a:p>
            <a:pPr lvl="1" algn="just" eaLnBrk="1" hangingPunct="1">
              <a:buClr>
                <a:srgbClr val="000000"/>
              </a:buClr>
              <a:buFont typeface="Wingdings" panose="05000000000000000000" pitchFamily="2" charset="2"/>
              <a:buChar char="Ø"/>
            </a:pPr>
            <a:r>
              <a:rPr lang="zh-CN" altLang="en-US" sz="2400" b="1" dirty="0" smtClean="0">
                <a:solidFill>
                  <a:srgbClr val="FF0000"/>
                </a:solidFill>
                <a:ea typeface="宋体" pitchFamily="2" charset="-122"/>
                <a:cs typeface="Arial Unicode MS" pitchFamily="34" charset="-122"/>
              </a:rPr>
              <a:t>在不同类中的访问机制：</a:t>
            </a:r>
            <a:r>
              <a:rPr lang="zh-CN" altLang="en-US" sz="2400" b="1" dirty="0" smtClean="0">
                <a:solidFill>
                  <a:srgbClr val="000000"/>
                </a:solidFill>
                <a:ea typeface="宋体" pitchFamily="2" charset="-122"/>
                <a:cs typeface="Arial Unicode MS" pitchFamily="34" charset="-122"/>
              </a:rPr>
              <a:t>先创建要访问类的对象，再用对象访问类中定义的成员。</a:t>
            </a:r>
          </a:p>
          <a:p>
            <a:pPr lvl="1" algn="just" eaLnBrk="1" hangingPunct="1">
              <a:buClr>
                <a:srgbClr val="000000"/>
              </a:buClr>
              <a:buFont typeface="Wingdings" pitchFamily="2" charset="2"/>
              <a:buChar char="v"/>
            </a:pPr>
            <a:endParaRPr lang="zh-CN" altLang="en-US" sz="2400" b="1" dirty="0" smtClean="0">
              <a:solidFill>
                <a:srgbClr val="000000"/>
              </a:solidFill>
              <a:ea typeface="宋体" pitchFamily="2" charset="-122"/>
              <a:cs typeface="Arial Unicode MS" pitchFamily="34" charset="-122"/>
            </a:endParaRPr>
          </a:p>
        </p:txBody>
      </p:sp>
    </p:spTree>
    <p:extLst>
      <p:ext uri="{BB962C8B-B14F-4D97-AF65-F5344CB8AC3E}">
        <p14:creationId xmlns:p14="http://schemas.microsoft.com/office/powerpoint/2010/main" val="8389391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05600" y="620688"/>
            <a:ext cx="3672408" cy="713151"/>
          </a:xfrm>
          <a:noFill/>
        </p:spPr>
        <p:txBody>
          <a:bodyPr lIns="92075" tIns="46038" rIns="92075" bIns="46038">
            <a:normAutofit/>
          </a:bodyPr>
          <a:lstStyle/>
          <a:p>
            <a:pPr eaLnBrk="1" hangingPunct="1"/>
            <a:r>
              <a:rPr lang="zh-CN" altLang="en-US" b="1" dirty="0" smtClean="0">
                <a:latin typeface="+mn-lt"/>
                <a:ea typeface="宋体" pitchFamily="2" charset="-122"/>
                <a:cs typeface="Times New Roman" pitchFamily="18" charset="0"/>
              </a:rPr>
              <a:t>对象的产生</a:t>
            </a:r>
          </a:p>
        </p:txBody>
      </p:sp>
      <p:sp>
        <p:nvSpPr>
          <p:cNvPr id="16387" name="Rectangle 3"/>
          <p:cNvSpPr>
            <a:spLocks noGrp="1" noChangeArrowheads="1"/>
          </p:cNvSpPr>
          <p:nvPr>
            <p:ph type="body" sz="half" idx="1"/>
          </p:nvPr>
        </p:nvSpPr>
        <p:spPr>
          <a:xfrm>
            <a:off x="507041" y="1340768"/>
            <a:ext cx="8496300" cy="2519362"/>
          </a:xfrm>
          <a:noFill/>
        </p:spPr>
        <p:txBody>
          <a:bodyPr lIns="92075" tIns="46038" rIns="92075" bIns="46038">
            <a:noAutofit/>
          </a:bodyPr>
          <a:lstStyle/>
          <a:p>
            <a:pPr eaLnBrk="1" hangingPunct="1">
              <a:lnSpc>
                <a:spcPct val="80000"/>
              </a:lnSpc>
              <a:buFontTx/>
              <a:buNone/>
            </a:pPr>
            <a:r>
              <a:rPr lang="en-US" altLang="zh-CN" sz="2400" b="1" dirty="0" smtClean="0">
                <a:ea typeface="宋体" pitchFamily="2" charset="-122"/>
                <a:cs typeface="Times New Roman" pitchFamily="18" charset="0"/>
              </a:rPr>
              <a:t>class Person{</a:t>
            </a:r>
          </a:p>
          <a:p>
            <a:pPr eaLnBrk="1" hangingPunct="1">
              <a:lnSpc>
                <a:spcPct val="80000"/>
              </a:lnSpc>
              <a:buFontTx/>
              <a:buNone/>
            </a:pPr>
            <a:r>
              <a:rPr lang="en-US" altLang="zh-CN" sz="2400" b="1" dirty="0" smtClean="0">
                <a:ea typeface="宋体" pitchFamily="2" charset="-122"/>
                <a:cs typeface="Times New Roman" pitchFamily="18" charset="0"/>
              </a:rPr>
              <a:t>	</a:t>
            </a:r>
            <a:r>
              <a:rPr lang="en-US" altLang="zh-CN" sz="2400" b="1" dirty="0" err="1" smtClean="0">
                <a:ea typeface="宋体" pitchFamily="2" charset="-122"/>
                <a:cs typeface="Times New Roman" pitchFamily="18" charset="0"/>
              </a:rPr>
              <a:t>int</a:t>
            </a:r>
            <a:r>
              <a:rPr lang="en-US" altLang="zh-CN" sz="2400" b="1" dirty="0" smtClean="0">
                <a:ea typeface="宋体" pitchFamily="2" charset="-122"/>
                <a:cs typeface="Times New Roman" pitchFamily="18" charset="0"/>
              </a:rPr>
              <a:t> age;</a:t>
            </a:r>
          </a:p>
          <a:p>
            <a:pPr eaLnBrk="1" hangingPunct="1">
              <a:lnSpc>
                <a:spcPct val="80000"/>
              </a:lnSpc>
              <a:buFontTx/>
              <a:buNone/>
            </a:pPr>
            <a:r>
              <a:rPr lang="en-US" altLang="zh-CN" sz="2400" b="1" dirty="0" smtClean="0">
                <a:ea typeface="宋体" pitchFamily="2" charset="-122"/>
                <a:cs typeface="Times New Roman" pitchFamily="18" charset="0"/>
              </a:rPr>
              <a:t>	void shout(){</a:t>
            </a:r>
          </a:p>
          <a:p>
            <a:pPr eaLnBrk="1" hangingPunct="1">
              <a:lnSpc>
                <a:spcPct val="80000"/>
              </a:lnSpc>
              <a:buFontTx/>
              <a:buNone/>
            </a:pPr>
            <a:r>
              <a:rPr lang="en-US" altLang="zh-CN" sz="2400" b="1" dirty="0" smtClean="0">
                <a:ea typeface="宋体" pitchFamily="2" charset="-122"/>
                <a:cs typeface="Times New Roman" pitchFamily="18" charset="0"/>
              </a:rPr>
              <a:t>		</a:t>
            </a:r>
            <a:r>
              <a:rPr lang="en-US" altLang="zh-CN" sz="2400" b="1" dirty="0" err="1" smtClean="0">
                <a:ea typeface="宋体" pitchFamily="2" charset="-122"/>
                <a:cs typeface="Times New Roman" pitchFamily="18" charset="0"/>
              </a:rPr>
              <a:t>System.out.println</a:t>
            </a:r>
            <a:r>
              <a:rPr lang="en-US" altLang="zh-CN" sz="2400" b="1" dirty="0" smtClean="0">
                <a:ea typeface="宋体" pitchFamily="2" charset="-122"/>
                <a:cs typeface="Times New Roman" pitchFamily="18" charset="0"/>
              </a:rPr>
              <a:t>(“</a:t>
            </a:r>
            <a:r>
              <a:rPr lang="en-US" altLang="zh-CN" sz="2400" b="1" dirty="0" err="1" smtClean="0">
                <a:ea typeface="宋体" pitchFamily="2" charset="-122"/>
                <a:cs typeface="Times New Roman" pitchFamily="18" charset="0"/>
              </a:rPr>
              <a:t>oh,my</a:t>
            </a:r>
            <a:r>
              <a:rPr lang="en-US" altLang="zh-CN" sz="2400" b="1" dirty="0" smtClean="0">
                <a:ea typeface="宋体" pitchFamily="2" charset="-122"/>
                <a:cs typeface="Times New Roman" pitchFamily="18" charset="0"/>
              </a:rPr>
              <a:t> god! I am ” + age);</a:t>
            </a:r>
          </a:p>
          <a:p>
            <a:pPr eaLnBrk="1" hangingPunct="1">
              <a:lnSpc>
                <a:spcPct val="80000"/>
              </a:lnSpc>
              <a:buFontTx/>
              <a:buNone/>
            </a:pPr>
            <a:r>
              <a:rPr lang="en-US" altLang="zh-CN" sz="2400" b="1" dirty="0" smtClean="0">
                <a:ea typeface="宋体" pitchFamily="2" charset="-122"/>
                <a:cs typeface="Times New Roman" pitchFamily="18" charset="0"/>
              </a:rPr>
              <a:t>	}</a:t>
            </a:r>
          </a:p>
          <a:p>
            <a:pPr eaLnBrk="1" hangingPunct="1">
              <a:lnSpc>
                <a:spcPct val="80000"/>
              </a:lnSpc>
              <a:buFontTx/>
              <a:buNone/>
            </a:pPr>
            <a:r>
              <a:rPr lang="en-US" altLang="zh-CN" sz="2400" b="1" dirty="0" smtClean="0">
                <a:ea typeface="宋体" pitchFamily="2" charset="-122"/>
                <a:cs typeface="Times New Roman" pitchFamily="18" charset="0"/>
              </a:rPr>
              <a:t>}</a:t>
            </a:r>
          </a:p>
          <a:p>
            <a:pPr eaLnBrk="1" hangingPunct="1">
              <a:lnSpc>
                <a:spcPct val="80000"/>
              </a:lnSpc>
              <a:buFontTx/>
              <a:buNone/>
            </a:pPr>
            <a:r>
              <a:rPr lang="en-US" altLang="zh-CN" sz="2400" b="1" dirty="0" smtClean="0">
                <a:solidFill>
                  <a:srgbClr val="C00000"/>
                </a:solidFill>
                <a:ea typeface="宋体" pitchFamily="2" charset="-122"/>
                <a:cs typeface="Times New Roman" pitchFamily="18" charset="0"/>
              </a:rPr>
              <a:t>Person p1 = new Person();</a:t>
            </a:r>
            <a:r>
              <a:rPr lang="zh-CN" altLang="en-US" sz="2400" b="1" dirty="0" smtClean="0">
                <a:solidFill>
                  <a:srgbClr val="C00000"/>
                </a:solidFill>
                <a:ea typeface="宋体" pitchFamily="2" charset="-122"/>
                <a:cs typeface="Times New Roman" pitchFamily="18" charset="0"/>
              </a:rPr>
              <a:t>执行完后的内存状态</a:t>
            </a:r>
          </a:p>
        </p:txBody>
      </p:sp>
      <p:pic>
        <p:nvPicPr>
          <p:cNvPr id="16388" name="Picture 4" descr="三创建对象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331640" y="4149080"/>
            <a:ext cx="6048375" cy="2244725"/>
          </a:xfrm>
          <a:prstGeom prst="rect">
            <a:avLst/>
          </a:prstGeom>
          <a:noFill/>
          <a:ln w="9525">
            <a:noFill/>
            <a:miter lim="800000"/>
            <a:headEnd/>
            <a:tailEnd/>
          </a:ln>
        </p:spPr>
      </p:pic>
    </p:spTree>
    <p:extLst>
      <p:ext uri="{BB962C8B-B14F-4D97-AF65-F5344CB8AC3E}">
        <p14:creationId xmlns:p14="http://schemas.microsoft.com/office/powerpoint/2010/main" val="23556966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059832" y="620688"/>
            <a:ext cx="3816424" cy="720080"/>
          </a:xfrm>
        </p:spPr>
        <p:txBody>
          <a:bodyPr>
            <a:normAutofit/>
          </a:bodyPr>
          <a:lstStyle/>
          <a:p>
            <a:pPr eaLnBrk="1" hangingPunct="1"/>
            <a:r>
              <a:rPr lang="zh-CN" altLang="en-US" b="1" dirty="0" smtClean="0">
                <a:latin typeface="+mn-lt"/>
                <a:ea typeface="宋体" pitchFamily="2" charset="-122"/>
                <a:cs typeface="Times New Roman" pitchFamily="18" charset="0"/>
              </a:rPr>
              <a:t>对象的使用</a:t>
            </a:r>
          </a:p>
        </p:txBody>
      </p:sp>
      <p:sp>
        <p:nvSpPr>
          <p:cNvPr id="18435" name="Rectangle 3"/>
          <p:cNvSpPr>
            <a:spLocks noGrp="1" noChangeArrowheads="1"/>
          </p:cNvSpPr>
          <p:nvPr>
            <p:ph type="body" sz="half" idx="1"/>
          </p:nvPr>
        </p:nvSpPr>
        <p:spPr>
          <a:xfrm>
            <a:off x="179512" y="1340768"/>
            <a:ext cx="8716233" cy="3960440"/>
          </a:xfrm>
        </p:spPr>
        <p:txBody>
          <a:bodyPr>
            <a:noAutofit/>
          </a:bodyPr>
          <a:lstStyle/>
          <a:p>
            <a:pPr eaLnBrk="1" hangingPunct="1">
              <a:lnSpc>
                <a:spcPct val="70000"/>
              </a:lnSpc>
              <a:buFontTx/>
              <a:buNone/>
            </a:pPr>
            <a:r>
              <a:rPr lang="en-US" altLang="zh-CN" sz="2400" b="1" smtClean="0">
                <a:ea typeface="宋体" pitchFamily="2" charset="-122"/>
                <a:cs typeface="Times New Roman" pitchFamily="18" charset="0"/>
              </a:rPr>
              <a:t>class PersonTest{</a:t>
            </a:r>
            <a:endParaRPr lang="en-US" altLang="zh-CN" sz="2400" b="1" dirty="0" smtClean="0">
              <a:ea typeface="宋体" pitchFamily="2" charset="-122"/>
              <a:cs typeface="Times New Roman" pitchFamily="18" charset="0"/>
            </a:endParaRPr>
          </a:p>
          <a:p>
            <a:pPr>
              <a:lnSpc>
                <a:spcPct val="70000"/>
              </a:lnSpc>
              <a:buNone/>
            </a:pPr>
            <a:r>
              <a:rPr lang="en-US" altLang="zh-CN" sz="2400" b="1" dirty="0" smtClean="0">
                <a:ea typeface="宋体" pitchFamily="2" charset="-122"/>
                <a:cs typeface="Times New Roman" pitchFamily="18" charset="0"/>
              </a:rPr>
              <a:t>	public static void main(String[] </a:t>
            </a:r>
            <a:r>
              <a:rPr lang="en-US" altLang="zh-CN" sz="2400" b="1" dirty="0" err="1" smtClean="0">
                <a:ea typeface="宋体" pitchFamily="2" charset="-122"/>
                <a:cs typeface="Times New Roman" pitchFamily="18" charset="0"/>
              </a:rPr>
              <a:t>args</a:t>
            </a:r>
            <a:r>
              <a:rPr lang="en-US" altLang="zh-CN" sz="2400" b="1" dirty="0" smtClean="0">
                <a:ea typeface="宋体" pitchFamily="2" charset="-122"/>
                <a:cs typeface="Times New Roman" pitchFamily="18" charset="0"/>
              </a:rPr>
              <a:t>) {   //</a:t>
            </a:r>
            <a:r>
              <a:rPr lang="zh-CN" altLang="en-US" sz="1800" b="1" dirty="0" smtClean="0">
                <a:solidFill>
                  <a:schemeClr val="hlink"/>
                </a:solidFill>
                <a:ea typeface="宋体" pitchFamily="2" charset="-122"/>
                <a:cs typeface="Times New Roman" pitchFamily="18" charset="0"/>
              </a:rPr>
              <a:t>程序运行的内存布局如下图</a:t>
            </a:r>
            <a:r>
              <a:rPr lang="zh-CN" altLang="en-US" sz="1800" b="1" dirty="0" smtClean="0">
                <a:ea typeface="宋体" pitchFamily="2" charset="-122"/>
                <a:cs typeface="Times New Roman" pitchFamily="18" charset="0"/>
              </a:rPr>
              <a:t> </a:t>
            </a:r>
          </a:p>
          <a:p>
            <a:pPr eaLnBrk="1" hangingPunct="1">
              <a:lnSpc>
                <a:spcPct val="70000"/>
              </a:lnSpc>
              <a:buFontTx/>
              <a:buNone/>
            </a:pPr>
            <a:r>
              <a:rPr lang="zh-CN" altLang="en-US" sz="2400" b="1" dirty="0" smtClean="0">
                <a:ea typeface="宋体" pitchFamily="2" charset="-122"/>
                <a:cs typeface="Times New Roman" pitchFamily="18" charset="0"/>
              </a:rPr>
              <a:t>	</a:t>
            </a:r>
            <a:r>
              <a:rPr lang="en-US" altLang="zh-CN" sz="2400" b="1" dirty="0" smtClean="0">
                <a:ea typeface="宋体" pitchFamily="2" charset="-122"/>
                <a:cs typeface="Times New Roman" pitchFamily="18" charset="0"/>
              </a:rPr>
              <a:t>	Person p1 = new Person();</a:t>
            </a:r>
          </a:p>
          <a:p>
            <a:pPr eaLnBrk="1" hangingPunct="1">
              <a:lnSpc>
                <a:spcPct val="70000"/>
              </a:lnSpc>
              <a:buFontTx/>
              <a:buNone/>
            </a:pPr>
            <a:r>
              <a:rPr lang="en-US" altLang="zh-CN" sz="2400" b="1" dirty="0" smtClean="0">
                <a:ea typeface="宋体" pitchFamily="2" charset="-122"/>
                <a:cs typeface="Times New Roman" pitchFamily="18" charset="0"/>
              </a:rPr>
              <a:t>		Person p2 =new Person();</a:t>
            </a:r>
          </a:p>
          <a:p>
            <a:pPr eaLnBrk="1" hangingPunct="1">
              <a:lnSpc>
                <a:spcPct val="70000"/>
              </a:lnSpc>
              <a:buFontTx/>
              <a:buNone/>
            </a:pPr>
            <a:r>
              <a:rPr lang="en-US" altLang="zh-CN" sz="2400" b="1" dirty="0" smtClean="0">
                <a:ea typeface="宋体" pitchFamily="2" charset="-122"/>
                <a:cs typeface="Times New Roman" pitchFamily="18" charset="0"/>
              </a:rPr>
              <a:t>		p1.age = -30;</a:t>
            </a:r>
          </a:p>
          <a:p>
            <a:pPr eaLnBrk="1" hangingPunct="1">
              <a:lnSpc>
                <a:spcPct val="70000"/>
              </a:lnSpc>
              <a:buFontTx/>
              <a:buNone/>
            </a:pPr>
            <a:r>
              <a:rPr lang="en-US" altLang="zh-CN" sz="2400" b="1" dirty="0" smtClean="0">
                <a:ea typeface="宋体" pitchFamily="2" charset="-122"/>
                <a:cs typeface="Times New Roman" pitchFamily="18" charset="0"/>
              </a:rPr>
              <a:t>		p1.shout();</a:t>
            </a:r>
          </a:p>
          <a:p>
            <a:pPr eaLnBrk="1" hangingPunct="1">
              <a:lnSpc>
                <a:spcPct val="70000"/>
              </a:lnSpc>
              <a:buFontTx/>
              <a:buNone/>
            </a:pPr>
            <a:r>
              <a:rPr lang="en-US" altLang="zh-CN" sz="2400" b="1" dirty="0" smtClean="0">
                <a:ea typeface="宋体" pitchFamily="2" charset="-122"/>
                <a:cs typeface="Times New Roman" pitchFamily="18" charset="0"/>
              </a:rPr>
              <a:t>		p2.shout();</a:t>
            </a:r>
          </a:p>
          <a:p>
            <a:pPr eaLnBrk="1" hangingPunct="1">
              <a:lnSpc>
                <a:spcPct val="70000"/>
              </a:lnSpc>
              <a:buFontTx/>
              <a:buNone/>
            </a:pPr>
            <a:r>
              <a:rPr lang="en-US" altLang="zh-CN" sz="2400" b="1" dirty="0" smtClean="0">
                <a:ea typeface="宋体" pitchFamily="2" charset="-122"/>
                <a:cs typeface="Times New Roman" pitchFamily="18" charset="0"/>
              </a:rPr>
              <a:t>	}</a:t>
            </a:r>
          </a:p>
          <a:p>
            <a:pPr eaLnBrk="1" hangingPunct="1">
              <a:lnSpc>
                <a:spcPct val="70000"/>
              </a:lnSpc>
              <a:buFontTx/>
              <a:buNone/>
            </a:pPr>
            <a:r>
              <a:rPr lang="en-US" altLang="zh-CN" sz="2400" b="1" dirty="0" smtClean="0">
                <a:ea typeface="宋体" pitchFamily="2" charset="-122"/>
                <a:cs typeface="Times New Roman" pitchFamily="18" charset="0"/>
              </a:rPr>
              <a:t>}</a:t>
            </a:r>
          </a:p>
        </p:txBody>
      </p:sp>
      <p:pic>
        <p:nvPicPr>
          <p:cNvPr id="18436" name="Picture 4" descr="三创建对象2"/>
          <p:cNvPicPr>
            <a:picLocks noGrp="1" noChangeAspect="1" noChangeArrowheads="1"/>
          </p:cNvPicPr>
          <p:nvPr>
            <p:ph sz="half" idx="2"/>
          </p:nvPr>
        </p:nvPicPr>
        <p:blipFill>
          <a:blip r:embed="rId3">
            <a:clrChange>
              <a:clrFrom>
                <a:srgbClr val="FFFFFF"/>
              </a:clrFrom>
              <a:clrTo>
                <a:srgbClr val="FFFFFF">
                  <a:alpha val="0"/>
                </a:srgbClr>
              </a:clrTo>
            </a:clrChange>
          </a:blip>
          <a:srcRect/>
          <a:stretch>
            <a:fillRect/>
          </a:stretch>
        </p:blipFill>
        <p:spPr>
          <a:xfrm>
            <a:off x="2483768" y="3717032"/>
            <a:ext cx="6332441" cy="2736304"/>
          </a:xfrm>
          <a:noFill/>
        </p:spPr>
      </p:pic>
    </p:spTree>
    <p:extLst>
      <p:ext uri="{BB962C8B-B14F-4D97-AF65-F5344CB8AC3E}">
        <p14:creationId xmlns:p14="http://schemas.microsoft.com/office/powerpoint/2010/main" val="1117962684"/>
      </p:ext>
    </p:extLst>
  </p:cSld>
  <p:clrMapOvr>
    <a:masterClrMapping/>
  </p:clrMapOvr>
  <p:transition>
    <p:check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555776" y="692696"/>
            <a:ext cx="4032448" cy="792088"/>
          </a:xfrm>
        </p:spPr>
        <p:txBody>
          <a:bodyPr>
            <a:normAutofit/>
          </a:bodyPr>
          <a:lstStyle/>
          <a:p>
            <a:pPr eaLnBrk="1" hangingPunct="1"/>
            <a:r>
              <a:rPr lang="zh-CN" altLang="en-US" b="1" dirty="0" smtClean="0">
                <a:latin typeface="+mn-lt"/>
                <a:ea typeface="宋体" pitchFamily="2" charset="-122"/>
                <a:cs typeface="Times New Roman" pitchFamily="18" charset="0"/>
              </a:rPr>
              <a:t>学习</a:t>
            </a:r>
            <a:r>
              <a:rPr lang="zh-CN" altLang="en-US" b="1" dirty="0">
                <a:latin typeface="+mn-lt"/>
                <a:ea typeface="宋体" pitchFamily="2" charset="-122"/>
                <a:cs typeface="Times New Roman" pitchFamily="18" charset="0"/>
              </a:rPr>
              <a:t>内容</a:t>
            </a:r>
            <a:endParaRPr lang="zh-CN" altLang="en-US" b="1" dirty="0" smtClean="0">
              <a:latin typeface="+mn-lt"/>
              <a:ea typeface="宋体" pitchFamily="2" charset="-122"/>
              <a:cs typeface="Times New Roman" pitchFamily="18" charset="0"/>
            </a:endParaRPr>
          </a:p>
        </p:txBody>
      </p:sp>
      <p:sp>
        <p:nvSpPr>
          <p:cNvPr id="4" name="Rectangle 3"/>
          <p:cNvSpPr txBox="1">
            <a:spLocks noChangeArrowheads="1"/>
          </p:cNvSpPr>
          <p:nvPr/>
        </p:nvSpPr>
        <p:spPr>
          <a:xfrm>
            <a:off x="467544" y="1340768"/>
            <a:ext cx="8424936" cy="4995936"/>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altLang="zh-CN" sz="2800" smtClean="0">
                <a:solidFill>
                  <a:schemeClr val="tx1"/>
                </a:solidFill>
                <a:ea typeface="宋体" pitchFamily="2" charset="-122"/>
                <a:cs typeface="Times New Roman" pitchFamily="18" charset="0"/>
              </a:rPr>
              <a:t>4.1  </a:t>
            </a:r>
            <a:r>
              <a:rPr lang="zh-CN" altLang="en-US" sz="2800" dirty="0" smtClean="0">
                <a:solidFill>
                  <a:schemeClr val="tx1"/>
                </a:solidFill>
                <a:ea typeface="宋体" pitchFamily="2" charset="-122"/>
                <a:cs typeface="Times New Roman" pitchFamily="18" charset="0"/>
              </a:rPr>
              <a:t>面向对象与面向过程</a:t>
            </a:r>
            <a:endParaRPr lang="en-US" altLang="zh-CN" sz="2800" dirty="0" smtClean="0">
              <a:solidFill>
                <a:schemeClr val="tx1"/>
              </a:solidFill>
              <a:ea typeface="宋体" pitchFamily="2" charset="-122"/>
              <a:cs typeface="Times New Roman" pitchFamily="18" charset="0"/>
            </a:endParaRPr>
          </a:p>
          <a:p>
            <a:pPr algn="l"/>
            <a:r>
              <a:rPr lang="en-US" altLang="zh-CN" sz="2800" smtClean="0">
                <a:solidFill>
                  <a:schemeClr val="tx1"/>
                </a:solidFill>
                <a:ea typeface="宋体" pitchFamily="2" charset="-122"/>
                <a:cs typeface="Times New Roman" pitchFamily="18" charset="0"/>
              </a:rPr>
              <a:t>4.2  </a:t>
            </a:r>
            <a:r>
              <a:rPr lang="en-US" altLang="zh-CN" sz="2800" dirty="0" smtClean="0">
                <a:solidFill>
                  <a:schemeClr val="tx1"/>
                </a:solidFill>
                <a:ea typeface="宋体" pitchFamily="2" charset="-122"/>
                <a:cs typeface="Times New Roman" pitchFamily="18" charset="0"/>
              </a:rPr>
              <a:t>java</a:t>
            </a:r>
            <a:r>
              <a:rPr lang="zh-CN" altLang="en-US" sz="2800" dirty="0" smtClean="0">
                <a:solidFill>
                  <a:schemeClr val="tx1"/>
                </a:solidFill>
                <a:ea typeface="宋体" pitchFamily="2" charset="-122"/>
                <a:cs typeface="Times New Roman" pitchFamily="18" charset="0"/>
              </a:rPr>
              <a:t>语言的基本元素：类和对象</a:t>
            </a:r>
          </a:p>
          <a:p>
            <a:pPr algn="l"/>
            <a:r>
              <a:rPr lang="en-US" altLang="zh-CN" sz="2800" smtClean="0">
                <a:solidFill>
                  <a:schemeClr val="tx1"/>
                </a:solidFill>
                <a:ea typeface="宋体" pitchFamily="2" charset="-122"/>
                <a:cs typeface="Times New Roman" pitchFamily="18" charset="0"/>
              </a:rPr>
              <a:t>4.3  </a:t>
            </a:r>
            <a:r>
              <a:rPr lang="zh-CN" altLang="en-US" sz="2800" b="1" dirty="0" smtClean="0">
                <a:solidFill>
                  <a:srgbClr val="0000FF"/>
                </a:solidFill>
                <a:ea typeface="宋体" pitchFamily="2" charset="-122"/>
                <a:cs typeface="Times New Roman" pitchFamily="18" charset="0"/>
              </a:rPr>
              <a:t>类的成员之一</a:t>
            </a:r>
            <a:r>
              <a:rPr lang="zh-CN" altLang="en-US" sz="2800" dirty="0" smtClean="0">
                <a:solidFill>
                  <a:schemeClr val="tx1"/>
                </a:solidFill>
                <a:ea typeface="宋体" pitchFamily="2" charset="-122"/>
                <a:cs typeface="Times New Roman" pitchFamily="18" charset="0"/>
              </a:rPr>
              <a:t>：属 性</a:t>
            </a:r>
            <a:endParaRPr lang="en-US" altLang="zh-CN" sz="2800" dirty="0" smtClean="0">
              <a:solidFill>
                <a:schemeClr val="tx1"/>
              </a:solidFill>
              <a:ea typeface="宋体" pitchFamily="2" charset="-122"/>
              <a:cs typeface="Times New Roman" pitchFamily="18" charset="0"/>
            </a:endParaRPr>
          </a:p>
          <a:p>
            <a:pPr algn="l"/>
            <a:r>
              <a:rPr lang="en-US" altLang="zh-CN" sz="2800" smtClean="0">
                <a:solidFill>
                  <a:schemeClr val="tx1"/>
                </a:solidFill>
                <a:ea typeface="宋体" pitchFamily="2" charset="-122"/>
                <a:cs typeface="Times New Roman" pitchFamily="18" charset="0"/>
              </a:rPr>
              <a:t>4.4  </a:t>
            </a:r>
            <a:r>
              <a:rPr lang="zh-CN" altLang="en-US" sz="2800" b="1" dirty="0" smtClean="0">
                <a:solidFill>
                  <a:srgbClr val="0000FF"/>
                </a:solidFill>
                <a:ea typeface="宋体" pitchFamily="2" charset="-122"/>
                <a:cs typeface="Times New Roman" pitchFamily="18" charset="0"/>
              </a:rPr>
              <a:t>类</a:t>
            </a:r>
            <a:r>
              <a:rPr lang="zh-CN" altLang="en-US" sz="2800" b="1" dirty="0">
                <a:solidFill>
                  <a:srgbClr val="0000FF"/>
                </a:solidFill>
                <a:ea typeface="宋体" pitchFamily="2" charset="-122"/>
                <a:cs typeface="Times New Roman" pitchFamily="18" charset="0"/>
              </a:rPr>
              <a:t>的成员</a:t>
            </a:r>
            <a:r>
              <a:rPr lang="zh-CN" altLang="en-US" sz="2800" b="1" dirty="0" smtClean="0">
                <a:solidFill>
                  <a:srgbClr val="0000FF"/>
                </a:solidFill>
                <a:ea typeface="宋体" pitchFamily="2" charset="-122"/>
                <a:cs typeface="Times New Roman" pitchFamily="18" charset="0"/>
              </a:rPr>
              <a:t>之二</a:t>
            </a:r>
            <a:r>
              <a:rPr lang="zh-CN" altLang="en-US" sz="2800" dirty="0" smtClean="0">
                <a:solidFill>
                  <a:schemeClr val="tx1"/>
                </a:solidFill>
                <a:ea typeface="宋体" pitchFamily="2" charset="-122"/>
                <a:cs typeface="Times New Roman" pitchFamily="18" charset="0"/>
              </a:rPr>
              <a:t>：方 法</a:t>
            </a:r>
            <a:endParaRPr lang="en-US" altLang="zh-CN" sz="2800" dirty="0" smtClean="0">
              <a:solidFill>
                <a:schemeClr val="tx1"/>
              </a:solidFill>
              <a:ea typeface="宋体" pitchFamily="2" charset="-122"/>
              <a:cs typeface="Times New Roman" pitchFamily="18" charset="0"/>
            </a:endParaRPr>
          </a:p>
          <a:p>
            <a:pPr algn="l"/>
            <a:r>
              <a:rPr lang="en-US" altLang="zh-CN" sz="2800" smtClean="0">
                <a:solidFill>
                  <a:schemeClr val="tx1"/>
                </a:solidFill>
                <a:ea typeface="宋体" pitchFamily="2" charset="-122"/>
                <a:cs typeface="Times New Roman" pitchFamily="18" charset="0"/>
              </a:rPr>
              <a:t>4.5  </a:t>
            </a:r>
            <a:r>
              <a:rPr lang="zh-CN" altLang="en-US" sz="2800" dirty="0" smtClean="0">
                <a:solidFill>
                  <a:schemeClr val="tx1"/>
                </a:solidFill>
                <a:ea typeface="宋体" pitchFamily="2" charset="-122"/>
                <a:cs typeface="Times New Roman" pitchFamily="18" charset="0"/>
              </a:rPr>
              <a:t>对象的创建和使用</a:t>
            </a:r>
            <a:endParaRPr lang="en-US" altLang="zh-CN" sz="2800" dirty="0" smtClean="0">
              <a:solidFill>
                <a:schemeClr val="tx1"/>
              </a:solidFill>
              <a:ea typeface="宋体" pitchFamily="2" charset="-122"/>
              <a:cs typeface="Times New Roman" pitchFamily="18" charset="0"/>
            </a:endParaRPr>
          </a:p>
          <a:p>
            <a:pPr algn="l"/>
            <a:r>
              <a:rPr lang="en-US" altLang="zh-CN" sz="2800" smtClean="0">
                <a:solidFill>
                  <a:schemeClr val="tx1"/>
                </a:solidFill>
                <a:ea typeface="宋体" pitchFamily="2" charset="-122"/>
                <a:cs typeface="Times New Roman" pitchFamily="18" charset="0"/>
              </a:rPr>
              <a:t>4.6  </a:t>
            </a:r>
            <a:r>
              <a:rPr lang="zh-CN" altLang="en-US" sz="2800" dirty="0" smtClean="0">
                <a:solidFill>
                  <a:schemeClr val="tx1"/>
                </a:solidFill>
                <a:ea typeface="宋体" pitchFamily="2" charset="-122"/>
                <a:cs typeface="Times New Roman" pitchFamily="18" charset="0"/>
              </a:rPr>
              <a:t>再谈方法</a:t>
            </a:r>
          </a:p>
          <a:p>
            <a:pPr algn="l"/>
            <a:r>
              <a:rPr lang="en-US" altLang="zh-CN" sz="2800" smtClean="0">
                <a:solidFill>
                  <a:schemeClr val="tx1"/>
                </a:solidFill>
                <a:ea typeface="宋体" pitchFamily="2" charset="-122"/>
                <a:cs typeface="Times New Roman" pitchFamily="18" charset="0"/>
              </a:rPr>
              <a:t>4.7  </a:t>
            </a:r>
            <a:r>
              <a:rPr lang="zh-CN" altLang="en-US" sz="2800" b="1" dirty="0" smtClean="0">
                <a:solidFill>
                  <a:srgbClr val="C00000"/>
                </a:solidFill>
                <a:ea typeface="宋体" pitchFamily="2" charset="-122"/>
                <a:cs typeface="Times New Roman" pitchFamily="18" charset="0"/>
              </a:rPr>
              <a:t>面向对象特征之一</a:t>
            </a:r>
            <a:r>
              <a:rPr lang="zh-CN" altLang="en-US" sz="2800" dirty="0" smtClean="0">
                <a:solidFill>
                  <a:schemeClr val="tx1"/>
                </a:solidFill>
                <a:ea typeface="宋体" pitchFamily="2" charset="-122"/>
                <a:cs typeface="Times New Roman" pitchFamily="18" charset="0"/>
              </a:rPr>
              <a:t>：封装和隐藏</a:t>
            </a:r>
            <a:endParaRPr lang="en-US" altLang="zh-CN" sz="2800" dirty="0" smtClean="0">
              <a:solidFill>
                <a:schemeClr val="tx1"/>
              </a:solidFill>
              <a:ea typeface="宋体" pitchFamily="2" charset="-122"/>
              <a:cs typeface="Times New Roman" pitchFamily="18" charset="0"/>
            </a:endParaRPr>
          </a:p>
          <a:p>
            <a:pPr algn="l"/>
            <a:r>
              <a:rPr lang="en-US" altLang="zh-CN" sz="2800" smtClean="0">
                <a:solidFill>
                  <a:schemeClr val="tx1"/>
                </a:solidFill>
                <a:ea typeface="宋体" pitchFamily="2" charset="-122"/>
                <a:cs typeface="Times New Roman" pitchFamily="18" charset="0"/>
              </a:rPr>
              <a:t>4.8  </a:t>
            </a:r>
            <a:r>
              <a:rPr lang="zh-CN" altLang="en-US" sz="2800" b="1" dirty="0" smtClean="0">
                <a:solidFill>
                  <a:srgbClr val="0000FF"/>
                </a:solidFill>
                <a:ea typeface="宋体" pitchFamily="2" charset="-122"/>
                <a:cs typeface="Times New Roman" pitchFamily="18" charset="0"/>
              </a:rPr>
              <a:t>类</a:t>
            </a:r>
            <a:r>
              <a:rPr lang="zh-CN" altLang="en-US" sz="2800" b="1" dirty="0">
                <a:solidFill>
                  <a:srgbClr val="0000FF"/>
                </a:solidFill>
                <a:ea typeface="宋体" pitchFamily="2" charset="-122"/>
                <a:cs typeface="Times New Roman" pitchFamily="18" charset="0"/>
              </a:rPr>
              <a:t>的成员</a:t>
            </a:r>
            <a:r>
              <a:rPr lang="zh-CN" altLang="en-US" sz="2800" b="1" dirty="0" smtClean="0">
                <a:solidFill>
                  <a:srgbClr val="0000FF"/>
                </a:solidFill>
                <a:ea typeface="宋体" pitchFamily="2" charset="-122"/>
                <a:cs typeface="Times New Roman" pitchFamily="18" charset="0"/>
              </a:rPr>
              <a:t>之三</a:t>
            </a:r>
            <a:r>
              <a:rPr lang="zh-CN" altLang="en-US" sz="2800" dirty="0" smtClean="0">
                <a:solidFill>
                  <a:schemeClr val="tx1"/>
                </a:solidFill>
                <a:ea typeface="宋体" pitchFamily="2" charset="-122"/>
                <a:cs typeface="Times New Roman" pitchFamily="18" charset="0"/>
              </a:rPr>
              <a:t>：</a:t>
            </a:r>
            <a:r>
              <a:rPr lang="zh-CN" altLang="en-US" sz="2800">
                <a:solidFill>
                  <a:schemeClr val="tx1"/>
                </a:solidFill>
                <a:ea typeface="宋体" pitchFamily="2" charset="-122"/>
                <a:cs typeface="Times New Roman" pitchFamily="18" charset="0"/>
              </a:rPr>
              <a:t>构造</a:t>
            </a:r>
            <a:r>
              <a:rPr lang="zh-CN" altLang="en-US" sz="2800" smtClean="0">
                <a:solidFill>
                  <a:schemeClr val="tx1"/>
                </a:solidFill>
                <a:ea typeface="宋体" pitchFamily="2" charset="-122"/>
                <a:cs typeface="Times New Roman" pitchFamily="18" charset="0"/>
              </a:rPr>
              <a:t>器</a:t>
            </a:r>
            <a:r>
              <a:rPr lang="en-US" altLang="zh-CN" sz="2800" smtClean="0">
                <a:solidFill>
                  <a:schemeClr val="tx1"/>
                </a:solidFill>
                <a:ea typeface="宋体" pitchFamily="2" charset="-122"/>
                <a:cs typeface="Times New Roman" pitchFamily="18" charset="0"/>
              </a:rPr>
              <a:t>(</a:t>
            </a:r>
            <a:r>
              <a:rPr lang="zh-CN" altLang="en-US" sz="2800" smtClean="0">
                <a:solidFill>
                  <a:schemeClr val="tx1"/>
                </a:solidFill>
                <a:ea typeface="宋体" pitchFamily="2" charset="-122"/>
                <a:cs typeface="Times New Roman" pitchFamily="18" charset="0"/>
              </a:rPr>
              <a:t>构造方法</a:t>
            </a:r>
            <a:r>
              <a:rPr lang="en-US" altLang="zh-CN" sz="2800" smtClean="0">
                <a:solidFill>
                  <a:schemeClr val="tx1"/>
                </a:solidFill>
                <a:ea typeface="宋体" pitchFamily="2" charset="-122"/>
                <a:cs typeface="Times New Roman" pitchFamily="18" charset="0"/>
              </a:rPr>
              <a:t>)</a:t>
            </a:r>
            <a:endParaRPr lang="zh-CN" altLang="en-US" sz="2800" dirty="0" smtClean="0">
              <a:solidFill>
                <a:schemeClr val="tx1"/>
              </a:solidFill>
              <a:ea typeface="宋体" pitchFamily="2" charset="-122"/>
              <a:cs typeface="Times New Roman" pitchFamily="18" charset="0"/>
            </a:endParaRPr>
          </a:p>
          <a:p>
            <a:pPr algn="l"/>
            <a:r>
              <a:rPr lang="en-US" altLang="zh-CN" sz="2800" smtClean="0">
                <a:solidFill>
                  <a:schemeClr val="tx1"/>
                </a:solidFill>
                <a:ea typeface="宋体" pitchFamily="2" charset="-122"/>
                <a:cs typeface="Times New Roman" pitchFamily="18" charset="0"/>
              </a:rPr>
              <a:t>4.9  </a:t>
            </a:r>
            <a:r>
              <a:rPr lang="zh-CN" altLang="en-US" sz="2800" smtClean="0">
                <a:solidFill>
                  <a:schemeClr val="tx1"/>
                </a:solidFill>
                <a:ea typeface="宋体" pitchFamily="2" charset="-122"/>
                <a:cs typeface="Times New Roman" pitchFamily="18" charset="0"/>
              </a:rPr>
              <a:t>关键字：</a:t>
            </a:r>
            <a:r>
              <a:rPr lang="en-US" altLang="zh-CN" sz="2800" smtClean="0">
                <a:solidFill>
                  <a:schemeClr val="tx1"/>
                </a:solidFill>
                <a:ea typeface="宋体" pitchFamily="2" charset="-122"/>
                <a:cs typeface="Times New Roman" pitchFamily="18" charset="0"/>
              </a:rPr>
              <a:t>this</a:t>
            </a:r>
            <a:r>
              <a:rPr lang="zh-CN" altLang="en-US" sz="2800" smtClean="0">
                <a:solidFill>
                  <a:schemeClr val="tx1"/>
                </a:solidFill>
                <a:ea typeface="宋体" pitchFamily="2" charset="-122"/>
                <a:cs typeface="Times New Roman" pitchFamily="18" charset="0"/>
              </a:rPr>
              <a:t>的使用</a:t>
            </a:r>
            <a:endParaRPr lang="en-US" altLang="zh-CN" sz="2800" smtClean="0">
              <a:solidFill>
                <a:schemeClr val="tx1"/>
              </a:solidFill>
              <a:ea typeface="宋体" pitchFamily="2" charset="-122"/>
              <a:cs typeface="Times New Roman" pitchFamily="18" charset="0"/>
            </a:endParaRPr>
          </a:p>
          <a:p>
            <a:pPr algn="l"/>
            <a:r>
              <a:rPr lang="en-US" altLang="zh-CN" sz="2800" smtClean="0">
                <a:solidFill>
                  <a:schemeClr val="tx1"/>
                </a:solidFill>
                <a:ea typeface="宋体" pitchFamily="2" charset="-122"/>
                <a:cs typeface="Times New Roman" pitchFamily="18" charset="0"/>
              </a:rPr>
              <a:t>4.10 </a:t>
            </a:r>
            <a:r>
              <a:rPr lang="zh-CN" altLang="en-US" sz="2800" smtClean="0">
                <a:solidFill>
                  <a:schemeClr val="tx1"/>
                </a:solidFill>
                <a:ea typeface="宋体" pitchFamily="2" charset="-122"/>
                <a:cs typeface="Times New Roman" pitchFamily="18" charset="0"/>
              </a:rPr>
              <a:t>关键字：</a:t>
            </a:r>
            <a:r>
              <a:rPr lang="en-US" altLang="zh-CN" sz="2800" smtClean="0">
                <a:solidFill>
                  <a:schemeClr val="tx1"/>
                </a:solidFill>
                <a:ea typeface="宋体" pitchFamily="2" charset="-122"/>
                <a:cs typeface="Times New Roman" pitchFamily="18" charset="0"/>
              </a:rPr>
              <a:t>package</a:t>
            </a:r>
            <a:r>
              <a:rPr lang="zh-CN" altLang="en-US" sz="2800" smtClean="0">
                <a:solidFill>
                  <a:schemeClr val="tx1"/>
                </a:solidFill>
                <a:ea typeface="宋体" pitchFamily="2" charset="-122"/>
                <a:cs typeface="Times New Roman" pitchFamily="18" charset="0"/>
              </a:rPr>
              <a:t>、</a:t>
            </a:r>
            <a:r>
              <a:rPr lang="en-US" altLang="zh-CN" sz="2800" smtClean="0">
                <a:solidFill>
                  <a:schemeClr val="tx1"/>
                </a:solidFill>
                <a:ea typeface="宋体" pitchFamily="2" charset="-122"/>
                <a:cs typeface="Times New Roman" pitchFamily="18" charset="0"/>
              </a:rPr>
              <a:t>import</a:t>
            </a:r>
            <a:r>
              <a:rPr lang="zh-CN" altLang="en-US" sz="2800" smtClean="0">
                <a:solidFill>
                  <a:schemeClr val="tx1"/>
                </a:solidFill>
                <a:ea typeface="宋体" pitchFamily="2" charset="-122"/>
                <a:cs typeface="Times New Roman" pitchFamily="18" charset="0"/>
              </a:rPr>
              <a:t>的使用</a:t>
            </a:r>
            <a:endParaRPr lang="zh-CN" altLang="en-US" sz="2800" dirty="0" smtClean="0">
              <a:solidFill>
                <a:schemeClr val="tx1"/>
              </a:solidFill>
              <a:ea typeface="宋体" pitchFamily="2" charset="-122"/>
              <a:cs typeface="Times New Roman" pitchFamily="18" charset="0"/>
            </a:endParaRPr>
          </a:p>
        </p:txBody>
      </p:sp>
    </p:spTree>
    <p:extLst>
      <p:ext uri="{BB962C8B-B14F-4D97-AF65-F5344CB8AC3E}">
        <p14:creationId xmlns:p14="http://schemas.microsoft.com/office/powerpoint/2010/main" val="31215049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730101" y="541474"/>
            <a:ext cx="4182159" cy="792162"/>
          </a:xfrm>
        </p:spPr>
        <p:txBody>
          <a:bodyPr>
            <a:normAutofit/>
          </a:bodyPr>
          <a:lstStyle/>
          <a:p>
            <a:pPr eaLnBrk="1" hangingPunct="1"/>
            <a:r>
              <a:rPr lang="zh-CN" altLang="en-US" b="1" dirty="0" smtClean="0">
                <a:latin typeface="宋体" pitchFamily="2" charset="-122"/>
                <a:ea typeface="宋体" pitchFamily="2" charset="-122"/>
                <a:cs typeface="Arial Unicode MS" pitchFamily="34" charset="-122"/>
              </a:rPr>
              <a:t>对象的生命周期  </a:t>
            </a:r>
          </a:p>
        </p:txBody>
      </p:sp>
      <p:pic>
        <p:nvPicPr>
          <p:cNvPr id="19459" name="Picture 3" descr="对象作用域1"/>
          <p:cNvPicPr>
            <a:picLocks noGrp="1" noChangeAspect="1" noChangeArrowheads="1"/>
          </p:cNvPicPr>
          <p:nvPr>
            <p:ph sz="half" idx="1"/>
          </p:nvPr>
        </p:nvPicPr>
        <p:blipFill>
          <a:blip r:embed="rId3">
            <a:clrChange>
              <a:clrFrom>
                <a:srgbClr val="FFFFFF"/>
              </a:clrFrom>
              <a:clrTo>
                <a:srgbClr val="FFFFFF">
                  <a:alpha val="0"/>
                </a:srgbClr>
              </a:clrTo>
            </a:clrChange>
          </a:blip>
          <a:srcRect/>
          <a:stretch>
            <a:fillRect/>
          </a:stretch>
        </p:blipFill>
        <p:spPr>
          <a:xfrm>
            <a:off x="179958" y="1190862"/>
            <a:ext cx="4248026" cy="2382154"/>
          </a:xfrm>
          <a:noFill/>
        </p:spPr>
      </p:pic>
      <p:pic>
        <p:nvPicPr>
          <p:cNvPr id="19460" name="Picture 4" descr="对象作用域2"/>
          <p:cNvPicPr>
            <a:picLocks noGrp="1" noChangeAspect="1" noChangeArrowheads="1"/>
          </p:cNvPicPr>
          <p:nvPr>
            <p:ph sz="quarter" idx="2"/>
          </p:nvPr>
        </p:nvPicPr>
        <p:blipFill>
          <a:blip r:embed="rId4">
            <a:clrChange>
              <a:clrFrom>
                <a:srgbClr val="FFFFFF"/>
              </a:clrFrom>
              <a:clrTo>
                <a:srgbClr val="FFFFFF">
                  <a:alpha val="0"/>
                </a:srgbClr>
              </a:clrTo>
            </a:clrChange>
          </a:blip>
          <a:srcRect/>
          <a:stretch>
            <a:fillRect/>
          </a:stretch>
        </p:blipFill>
        <p:spPr>
          <a:xfrm>
            <a:off x="4788024" y="1340768"/>
            <a:ext cx="4103687" cy="2016125"/>
          </a:xfrm>
          <a:noFill/>
        </p:spPr>
      </p:pic>
      <p:pic>
        <p:nvPicPr>
          <p:cNvPr id="19461" name="Picture 5" descr="对象作用域3"/>
          <p:cNvPicPr>
            <a:picLocks noGrp="1" noChangeAspect="1" noChangeArrowheads="1"/>
          </p:cNvPicPr>
          <p:nvPr>
            <p:ph sz="quarter" idx="3"/>
          </p:nvPr>
        </p:nvPicPr>
        <p:blipFill>
          <a:blip r:embed="rId5">
            <a:clrChange>
              <a:clrFrom>
                <a:srgbClr val="FFFFFF"/>
              </a:clrFrom>
              <a:clrTo>
                <a:srgbClr val="FFFFFF">
                  <a:alpha val="0"/>
                </a:srgbClr>
              </a:clrTo>
            </a:clrChange>
          </a:blip>
          <a:srcRect/>
          <a:stretch>
            <a:fillRect/>
          </a:stretch>
        </p:blipFill>
        <p:spPr>
          <a:xfrm>
            <a:off x="1260475" y="3933849"/>
            <a:ext cx="6624638" cy="2924175"/>
          </a:xfrm>
          <a:noFill/>
        </p:spPr>
      </p:pic>
      <p:sp>
        <p:nvSpPr>
          <p:cNvPr id="2" name="矩形 1"/>
          <p:cNvSpPr/>
          <p:nvPr/>
        </p:nvSpPr>
        <p:spPr>
          <a:xfrm>
            <a:off x="107504" y="1340768"/>
            <a:ext cx="4464496" cy="23042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788024" y="1340768"/>
            <a:ext cx="4248472" cy="23042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27584" y="3933056"/>
            <a:ext cx="7200800" cy="29249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7308153"/>
      </p:ext>
    </p:extLst>
  </p:cSld>
  <p:clrMapOvr>
    <a:masterClrMapping/>
  </p:clrMapOvr>
  <p:transition>
    <p:checke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Box 4"/>
          <p:cNvSpPr txBox="1">
            <a:spLocks noChangeArrowheads="1"/>
          </p:cNvSpPr>
          <p:nvPr/>
        </p:nvSpPr>
        <p:spPr bwMode="auto">
          <a:xfrm>
            <a:off x="2987824" y="728343"/>
            <a:ext cx="41764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smtClean="0">
                <a:latin typeface="+mn-lt"/>
              </a:rPr>
              <a:t>根据代码，画出内存图</a:t>
            </a:r>
            <a:endParaRPr lang="zh-CN" altLang="en-US" sz="2800" b="1" dirty="0">
              <a:latin typeface="+mn-lt"/>
            </a:endParaRPr>
          </a:p>
        </p:txBody>
      </p:sp>
      <p:sp>
        <p:nvSpPr>
          <p:cNvPr id="12293" name="TextBox 5"/>
          <p:cNvSpPr txBox="1">
            <a:spLocks noChangeArrowheads="1"/>
          </p:cNvSpPr>
          <p:nvPr/>
        </p:nvSpPr>
        <p:spPr bwMode="auto">
          <a:xfrm>
            <a:off x="467545" y="989953"/>
            <a:ext cx="828275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dirty="0">
                <a:latin typeface="+mn-lt"/>
                <a:cs typeface="Times New Roman" pitchFamily="18" charset="0"/>
              </a:rPr>
              <a:t>class Car</a:t>
            </a:r>
            <a:r>
              <a:rPr lang="en-US" altLang="zh-CN" sz="2400" b="1" dirty="0" smtClean="0">
                <a:latin typeface="+mn-lt"/>
                <a:cs typeface="Times New Roman" pitchFamily="18" charset="0"/>
              </a:rPr>
              <a:t>{</a:t>
            </a:r>
          </a:p>
          <a:p>
            <a:pPr eaLnBrk="1" hangingPunct="1"/>
            <a:r>
              <a:rPr lang="en-US" altLang="zh-CN" sz="2400" b="1" dirty="0" smtClean="0">
                <a:latin typeface="+mn-lt"/>
                <a:cs typeface="Times New Roman" pitchFamily="18" charset="0"/>
              </a:rPr>
              <a:t>       String </a:t>
            </a:r>
            <a:r>
              <a:rPr lang="en-US" altLang="zh-CN" sz="2400" b="1" dirty="0">
                <a:latin typeface="+mn-lt"/>
                <a:cs typeface="Times New Roman" pitchFamily="18" charset="0"/>
              </a:rPr>
              <a:t>color = "red";</a:t>
            </a:r>
          </a:p>
          <a:p>
            <a:pPr eaLnBrk="1" hangingPunct="1"/>
            <a:r>
              <a:rPr lang="en-US" altLang="zh-CN" sz="2400" b="1" dirty="0" smtClean="0">
                <a:latin typeface="+mn-lt"/>
                <a:cs typeface="Times New Roman" pitchFamily="18" charset="0"/>
              </a:rPr>
              <a:t>       </a:t>
            </a:r>
            <a:r>
              <a:rPr lang="en-US" altLang="zh-CN" sz="2400" b="1" dirty="0" err="1" smtClean="0">
                <a:latin typeface="+mn-lt"/>
                <a:cs typeface="Times New Roman" pitchFamily="18" charset="0"/>
              </a:rPr>
              <a:t>int</a:t>
            </a:r>
            <a:r>
              <a:rPr lang="en-US" altLang="zh-CN" sz="2400" b="1" dirty="0">
                <a:latin typeface="+mn-lt"/>
                <a:cs typeface="Times New Roman" pitchFamily="18" charset="0"/>
              </a:rPr>
              <a:t> </a:t>
            </a:r>
            <a:r>
              <a:rPr lang="en-US" altLang="zh-CN" sz="2400" b="1" dirty="0" err="1" smtClean="0">
                <a:latin typeface="+mn-lt"/>
                <a:cs typeface="Times New Roman" pitchFamily="18" charset="0"/>
              </a:rPr>
              <a:t>num</a:t>
            </a:r>
            <a:r>
              <a:rPr lang="en-US" altLang="zh-CN" sz="2400" b="1" dirty="0" smtClean="0">
                <a:latin typeface="+mn-lt"/>
                <a:cs typeface="Times New Roman" pitchFamily="18" charset="0"/>
              </a:rPr>
              <a:t> </a:t>
            </a:r>
            <a:r>
              <a:rPr lang="en-US" altLang="zh-CN" sz="2400" b="1" dirty="0">
                <a:latin typeface="+mn-lt"/>
                <a:cs typeface="Times New Roman" pitchFamily="18" charset="0"/>
              </a:rPr>
              <a:t>= 4;</a:t>
            </a:r>
          </a:p>
          <a:p>
            <a:pPr eaLnBrk="1" hangingPunct="1"/>
            <a:r>
              <a:rPr lang="en-US" altLang="zh-CN" sz="2400" b="1" dirty="0" smtClean="0">
                <a:latin typeface="+mn-lt"/>
                <a:cs typeface="Times New Roman" pitchFamily="18" charset="0"/>
              </a:rPr>
              <a:t>       void </a:t>
            </a:r>
            <a:r>
              <a:rPr lang="en-US" altLang="zh-CN" sz="2400" b="1" dirty="0">
                <a:latin typeface="+mn-lt"/>
                <a:cs typeface="Times New Roman" pitchFamily="18" charset="0"/>
              </a:rPr>
              <a:t>show(){</a:t>
            </a:r>
          </a:p>
          <a:p>
            <a:pPr eaLnBrk="1" hangingPunct="1"/>
            <a:r>
              <a:rPr lang="en-US" altLang="zh-CN" sz="2400" b="1" dirty="0">
                <a:latin typeface="+mn-lt"/>
                <a:cs typeface="Times New Roman" pitchFamily="18" charset="0"/>
              </a:rPr>
              <a:t>	</a:t>
            </a:r>
            <a:r>
              <a:rPr lang="en-US" altLang="zh-CN" sz="2400" b="1" dirty="0" smtClean="0">
                <a:latin typeface="+mn-lt"/>
                <a:cs typeface="Times New Roman" pitchFamily="18" charset="0"/>
              </a:rPr>
              <a:t>    </a:t>
            </a:r>
            <a:r>
              <a:rPr lang="en-US" altLang="zh-CN" sz="2400" b="1" dirty="0" err="1" smtClean="0">
                <a:latin typeface="+mn-lt"/>
                <a:cs typeface="Times New Roman" pitchFamily="18" charset="0"/>
              </a:rPr>
              <a:t>System.out.println</a:t>
            </a:r>
            <a:r>
              <a:rPr lang="en-US" altLang="zh-CN" sz="2400" b="1" dirty="0">
                <a:latin typeface="+mn-lt"/>
                <a:cs typeface="Times New Roman" pitchFamily="18" charset="0"/>
              </a:rPr>
              <a:t>("color="+color+"..</a:t>
            </a:r>
            <a:r>
              <a:rPr lang="en-US" altLang="zh-CN" sz="2400" b="1" dirty="0" err="1">
                <a:latin typeface="+mn-lt"/>
                <a:cs typeface="Times New Roman" pitchFamily="18" charset="0"/>
              </a:rPr>
              <a:t>num</a:t>
            </a:r>
            <a:r>
              <a:rPr lang="en-US" altLang="zh-CN" sz="2400" b="1" dirty="0">
                <a:latin typeface="+mn-lt"/>
                <a:cs typeface="Times New Roman" pitchFamily="18" charset="0"/>
              </a:rPr>
              <a:t>="+</a:t>
            </a:r>
            <a:r>
              <a:rPr lang="en-US" altLang="zh-CN" sz="2400" b="1" dirty="0" err="1">
                <a:latin typeface="+mn-lt"/>
                <a:cs typeface="Times New Roman" pitchFamily="18" charset="0"/>
              </a:rPr>
              <a:t>num</a:t>
            </a:r>
            <a:r>
              <a:rPr lang="en-US" altLang="zh-CN" sz="2400" b="1" dirty="0">
                <a:latin typeface="+mn-lt"/>
                <a:cs typeface="Times New Roman" pitchFamily="18" charset="0"/>
              </a:rPr>
              <a:t>);</a:t>
            </a:r>
          </a:p>
          <a:p>
            <a:pPr eaLnBrk="1" hangingPunct="1"/>
            <a:r>
              <a:rPr lang="en-US" altLang="zh-CN" sz="2400" b="1" dirty="0" smtClean="0">
                <a:latin typeface="+mn-lt"/>
                <a:cs typeface="Times New Roman" pitchFamily="18" charset="0"/>
              </a:rPr>
              <a:t>        }</a:t>
            </a:r>
            <a:endParaRPr lang="en-US" altLang="zh-CN" sz="2400" b="1" dirty="0">
              <a:latin typeface="+mn-lt"/>
              <a:cs typeface="Times New Roman" pitchFamily="18" charset="0"/>
            </a:endParaRPr>
          </a:p>
          <a:p>
            <a:pPr eaLnBrk="1" hangingPunct="1"/>
            <a:r>
              <a:rPr lang="zh-CN" altLang="en-US" sz="2400" b="1" dirty="0">
                <a:latin typeface="+mn-lt"/>
                <a:cs typeface="Times New Roman" pitchFamily="18" charset="0"/>
              </a:rPr>
              <a:t>  </a:t>
            </a:r>
            <a:r>
              <a:rPr lang="en-US" altLang="zh-CN" sz="2400" b="1" dirty="0">
                <a:latin typeface="+mn-lt"/>
                <a:cs typeface="Times New Roman" pitchFamily="18" charset="0"/>
              </a:rPr>
              <a:t>}</a:t>
            </a:r>
          </a:p>
          <a:p>
            <a:pPr eaLnBrk="1" hangingPunct="1"/>
            <a:r>
              <a:rPr lang="en-US" altLang="zh-CN" sz="2400" b="1">
                <a:latin typeface="+mn-lt"/>
                <a:cs typeface="Times New Roman" pitchFamily="18" charset="0"/>
              </a:rPr>
              <a:t>class </a:t>
            </a:r>
            <a:r>
              <a:rPr lang="en-US" altLang="zh-CN" sz="2400" b="1" smtClean="0">
                <a:latin typeface="+mn-lt"/>
                <a:cs typeface="Times New Roman" pitchFamily="18" charset="0"/>
              </a:rPr>
              <a:t>CarTest </a:t>
            </a:r>
            <a:r>
              <a:rPr lang="en-US" altLang="zh-CN" sz="2400" b="1" dirty="0">
                <a:latin typeface="+mn-lt"/>
                <a:cs typeface="Times New Roman" pitchFamily="18" charset="0"/>
              </a:rPr>
              <a:t>{</a:t>
            </a:r>
          </a:p>
          <a:p>
            <a:pPr eaLnBrk="1" hangingPunct="1"/>
            <a:r>
              <a:rPr lang="en-US" altLang="zh-CN" sz="2400" b="1" dirty="0">
                <a:latin typeface="+mn-lt"/>
                <a:cs typeface="Times New Roman" pitchFamily="18" charset="0"/>
              </a:rPr>
              <a:t>	public static void main(String[] </a:t>
            </a:r>
            <a:r>
              <a:rPr lang="en-US" altLang="zh-CN" sz="2400" b="1" dirty="0" err="1">
                <a:latin typeface="+mn-lt"/>
                <a:cs typeface="Times New Roman" pitchFamily="18" charset="0"/>
              </a:rPr>
              <a:t>args</a:t>
            </a:r>
            <a:r>
              <a:rPr lang="en-US" altLang="zh-CN" sz="2400" b="1" dirty="0">
                <a:latin typeface="+mn-lt"/>
                <a:cs typeface="Times New Roman" pitchFamily="18" charset="0"/>
              </a:rPr>
              <a:t>) {</a:t>
            </a:r>
          </a:p>
          <a:p>
            <a:pPr eaLnBrk="1" hangingPunct="1"/>
            <a:r>
              <a:rPr lang="en-US" altLang="zh-CN" sz="2400" b="1" dirty="0">
                <a:latin typeface="+mn-lt"/>
                <a:cs typeface="Times New Roman" pitchFamily="18" charset="0"/>
              </a:rPr>
              <a:t>		</a:t>
            </a:r>
            <a:r>
              <a:rPr lang="en-US" altLang="zh-CN" sz="2400" b="1" dirty="0">
                <a:solidFill>
                  <a:srgbClr val="FF0000"/>
                </a:solidFill>
                <a:latin typeface="+mn-lt"/>
                <a:cs typeface="Times New Roman" pitchFamily="18" charset="0"/>
              </a:rPr>
              <a:t>Car </a:t>
            </a:r>
            <a:r>
              <a:rPr lang="en-US" altLang="zh-CN" sz="2400" b="1" dirty="0" smtClean="0">
                <a:solidFill>
                  <a:srgbClr val="FF0000"/>
                </a:solidFill>
                <a:latin typeface="+mn-lt"/>
                <a:cs typeface="Times New Roman" pitchFamily="18" charset="0"/>
              </a:rPr>
              <a:t>c1 </a:t>
            </a:r>
            <a:r>
              <a:rPr lang="en-US" altLang="zh-CN" sz="2400" b="1" dirty="0">
                <a:solidFill>
                  <a:srgbClr val="FF0000"/>
                </a:solidFill>
                <a:latin typeface="+mn-lt"/>
                <a:cs typeface="Times New Roman" pitchFamily="18" charset="0"/>
              </a:rPr>
              <a:t>= new Car();</a:t>
            </a:r>
            <a:r>
              <a:rPr lang="zh-CN" altLang="en-US" sz="2400" b="1" dirty="0">
                <a:solidFill>
                  <a:srgbClr val="FF0000"/>
                </a:solidFill>
                <a:latin typeface="+mn-lt"/>
                <a:cs typeface="Times New Roman" pitchFamily="18" charset="0"/>
              </a:rPr>
              <a:t>   </a:t>
            </a:r>
            <a:r>
              <a:rPr lang="en-US" altLang="zh-CN" sz="2400" b="1" dirty="0">
                <a:solidFill>
                  <a:srgbClr val="FF0000"/>
                </a:solidFill>
                <a:latin typeface="+mn-lt"/>
                <a:cs typeface="Times New Roman" pitchFamily="18" charset="0"/>
              </a:rPr>
              <a:t>//</a:t>
            </a:r>
            <a:r>
              <a:rPr lang="zh-CN" altLang="en-US" sz="2400" b="1" dirty="0">
                <a:solidFill>
                  <a:srgbClr val="FF0000"/>
                </a:solidFill>
                <a:latin typeface="+mn-lt"/>
                <a:cs typeface="Times New Roman" pitchFamily="18" charset="0"/>
              </a:rPr>
              <a:t>建立</a:t>
            </a:r>
            <a:r>
              <a:rPr lang="zh-CN" altLang="en-US" sz="2400" b="1" dirty="0" smtClean="0">
                <a:solidFill>
                  <a:srgbClr val="FF0000"/>
                </a:solidFill>
                <a:latin typeface="+mn-lt"/>
                <a:cs typeface="Times New Roman" pitchFamily="18" charset="0"/>
              </a:rPr>
              <a:t>对象</a:t>
            </a:r>
            <a:r>
              <a:rPr lang="en-US" altLang="zh-CN" sz="2400" b="1" dirty="0" smtClean="0">
                <a:solidFill>
                  <a:srgbClr val="FF0000"/>
                </a:solidFill>
                <a:latin typeface="+mn-lt"/>
                <a:cs typeface="Times New Roman" pitchFamily="18" charset="0"/>
              </a:rPr>
              <a:t>c1</a:t>
            </a:r>
          </a:p>
          <a:p>
            <a:pPr eaLnBrk="1" hangingPunct="1"/>
            <a:r>
              <a:rPr lang="en-US" altLang="zh-CN" sz="2400" b="1" dirty="0">
                <a:solidFill>
                  <a:srgbClr val="FF0000"/>
                </a:solidFill>
                <a:latin typeface="+mn-lt"/>
                <a:cs typeface="Times New Roman" pitchFamily="18" charset="0"/>
              </a:rPr>
              <a:t>	</a:t>
            </a:r>
            <a:r>
              <a:rPr lang="en-US" altLang="zh-CN" sz="2400" b="1" dirty="0" smtClean="0">
                <a:solidFill>
                  <a:srgbClr val="FF0000"/>
                </a:solidFill>
                <a:latin typeface="+mn-lt"/>
                <a:cs typeface="Times New Roman" pitchFamily="18" charset="0"/>
              </a:rPr>
              <a:t>	</a:t>
            </a:r>
            <a:r>
              <a:rPr lang="en-US" altLang="zh-CN" sz="2400" b="1" dirty="0">
                <a:solidFill>
                  <a:srgbClr val="FF0000"/>
                </a:solidFill>
                <a:latin typeface="+mn-lt"/>
                <a:cs typeface="Times New Roman" pitchFamily="18" charset="0"/>
              </a:rPr>
              <a:t>Car </a:t>
            </a:r>
            <a:r>
              <a:rPr lang="en-US" altLang="zh-CN" sz="2400" b="1" dirty="0" smtClean="0">
                <a:solidFill>
                  <a:srgbClr val="FF0000"/>
                </a:solidFill>
                <a:latin typeface="+mn-lt"/>
                <a:cs typeface="Times New Roman" pitchFamily="18" charset="0"/>
              </a:rPr>
              <a:t>c2 </a:t>
            </a:r>
            <a:r>
              <a:rPr lang="en-US" altLang="zh-CN" sz="2400" b="1" dirty="0">
                <a:solidFill>
                  <a:srgbClr val="FF0000"/>
                </a:solidFill>
                <a:latin typeface="+mn-lt"/>
                <a:cs typeface="Times New Roman" pitchFamily="18" charset="0"/>
              </a:rPr>
              <a:t>= new Car();</a:t>
            </a:r>
            <a:r>
              <a:rPr lang="zh-CN" altLang="en-US" sz="2400" b="1" dirty="0">
                <a:solidFill>
                  <a:srgbClr val="FF0000"/>
                </a:solidFill>
                <a:latin typeface="+mn-lt"/>
                <a:cs typeface="Times New Roman" pitchFamily="18" charset="0"/>
              </a:rPr>
              <a:t>   </a:t>
            </a:r>
            <a:r>
              <a:rPr lang="en-US" altLang="zh-CN" sz="2400" b="1" dirty="0">
                <a:solidFill>
                  <a:srgbClr val="FF0000"/>
                </a:solidFill>
                <a:latin typeface="+mn-lt"/>
                <a:cs typeface="Times New Roman" pitchFamily="18" charset="0"/>
              </a:rPr>
              <a:t>//</a:t>
            </a:r>
            <a:r>
              <a:rPr lang="zh-CN" altLang="en-US" sz="2400" b="1" dirty="0">
                <a:solidFill>
                  <a:srgbClr val="FF0000"/>
                </a:solidFill>
                <a:latin typeface="+mn-lt"/>
                <a:cs typeface="Times New Roman" pitchFamily="18" charset="0"/>
              </a:rPr>
              <a:t>建立</a:t>
            </a:r>
            <a:r>
              <a:rPr lang="zh-CN" altLang="en-US" sz="2400" b="1" dirty="0" smtClean="0">
                <a:solidFill>
                  <a:srgbClr val="FF0000"/>
                </a:solidFill>
                <a:latin typeface="+mn-lt"/>
                <a:cs typeface="Times New Roman" pitchFamily="18" charset="0"/>
              </a:rPr>
              <a:t>对象</a:t>
            </a:r>
            <a:r>
              <a:rPr lang="en-US" altLang="zh-CN" sz="2400" b="1" dirty="0" smtClean="0">
                <a:solidFill>
                  <a:srgbClr val="FF0000"/>
                </a:solidFill>
                <a:latin typeface="+mn-lt"/>
                <a:cs typeface="Times New Roman" pitchFamily="18" charset="0"/>
              </a:rPr>
              <a:t>c2</a:t>
            </a:r>
            <a:endParaRPr lang="zh-CN" altLang="en-US" sz="2400" b="1" dirty="0">
              <a:solidFill>
                <a:srgbClr val="FF0000"/>
              </a:solidFill>
              <a:latin typeface="+mn-lt"/>
              <a:cs typeface="Times New Roman" pitchFamily="18" charset="0"/>
            </a:endParaRPr>
          </a:p>
          <a:p>
            <a:pPr eaLnBrk="1" hangingPunct="1"/>
            <a:r>
              <a:rPr lang="zh-CN" altLang="en-US" sz="2400" b="1" dirty="0">
                <a:latin typeface="+mn-lt"/>
                <a:cs typeface="Times New Roman" pitchFamily="18" charset="0"/>
              </a:rPr>
              <a:t>		</a:t>
            </a:r>
            <a:r>
              <a:rPr lang="en-US" altLang="zh-CN" sz="2400" b="1" dirty="0" smtClean="0">
                <a:latin typeface="+mn-lt"/>
                <a:cs typeface="Times New Roman" pitchFamily="18" charset="0"/>
              </a:rPr>
              <a:t>c1.color </a:t>
            </a:r>
            <a:r>
              <a:rPr lang="en-US" altLang="zh-CN" sz="2400" b="1" dirty="0">
                <a:latin typeface="+mn-lt"/>
                <a:cs typeface="Times New Roman" pitchFamily="18" charset="0"/>
              </a:rPr>
              <a:t>= "</a:t>
            </a:r>
            <a:r>
              <a:rPr lang="en-US" altLang="zh-CN" sz="2400" b="1" dirty="0" smtClean="0">
                <a:latin typeface="+mn-lt"/>
                <a:cs typeface="Times New Roman" pitchFamily="18" charset="0"/>
              </a:rPr>
              <a:t>blue";</a:t>
            </a:r>
            <a:r>
              <a:rPr lang="zh-CN" altLang="en-US" sz="2400" b="1" dirty="0" smtClean="0">
                <a:latin typeface="+mn-lt"/>
                <a:cs typeface="Times New Roman" pitchFamily="18" charset="0"/>
              </a:rPr>
              <a:t>   </a:t>
            </a:r>
            <a:r>
              <a:rPr lang="en-US" altLang="zh-CN" sz="2400" b="1" dirty="0">
                <a:latin typeface="+mn-lt"/>
                <a:cs typeface="Times New Roman" pitchFamily="18" charset="0"/>
              </a:rPr>
              <a:t>//</a:t>
            </a:r>
            <a:r>
              <a:rPr lang="zh-CN" altLang="en-US" sz="2400" b="1" dirty="0">
                <a:latin typeface="+mn-lt"/>
                <a:cs typeface="Times New Roman" pitchFamily="18" charset="0"/>
              </a:rPr>
              <a:t>对对象的属性进行修改</a:t>
            </a:r>
          </a:p>
          <a:p>
            <a:pPr eaLnBrk="1" hangingPunct="1"/>
            <a:r>
              <a:rPr lang="zh-CN" altLang="en-US" sz="2400" b="1" dirty="0">
                <a:latin typeface="+mn-lt"/>
                <a:cs typeface="Times New Roman" pitchFamily="18" charset="0"/>
              </a:rPr>
              <a:t>		</a:t>
            </a:r>
            <a:r>
              <a:rPr lang="en-US" altLang="zh-CN" sz="2400" b="1" dirty="0" smtClean="0">
                <a:latin typeface="+mn-lt"/>
                <a:cs typeface="Times New Roman" pitchFamily="18" charset="0"/>
              </a:rPr>
              <a:t>c1.show</a:t>
            </a:r>
            <a:r>
              <a:rPr lang="en-US" altLang="zh-CN" sz="2400" b="1" dirty="0">
                <a:latin typeface="+mn-lt"/>
                <a:cs typeface="Times New Roman" pitchFamily="18" charset="0"/>
              </a:rPr>
              <a:t>();</a:t>
            </a:r>
            <a:r>
              <a:rPr lang="zh-CN" altLang="en-US" sz="2400" b="1" dirty="0">
                <a:latin typeface="+mn-lt"/>
                <a:cs typeface="Times New Roman" pitchFamily="18" charset="0"/>
              </a:rPr>
              <a:t>   </a:t>
            </a:r>
            <a:r>
              <a:rPr lang="en-US" altLang="zh-CN" sz="2400" b="1" dirty="0">
                <a:latin typeface="+mn-lt"/>
                <a:cs typeface="Times New Roman" pitchFamily="18" charset="0"/>
              </a:rPr>
              <a:t>//</a:t>
            </a:r>
            <a:r>
              <a:rPr lang="zh-CN" altLang="en-US" sz="2400" b="1" dirty="0">
                <a:latin typeface="+mn-lt"/>
                <a:cs typeface="Times New Roman" pitchFamily="18" charset="0"/>
              </a:rPr>
              <a:t>使用对象</a:t>
            </a:r>
            <a:r>
              <a:rPr lang="zh-CN" altLang="en-US" sz="2400" b="1" dirty="0" smtClean="0">
                <a:latin typeface="+mn-lt"/>
                <a:cs typeface="Times New Roman" pitchFamily="18" charset="0"/>
              </a:rPr>
              <a:t>的方法</a:t>
            </a:r>
            <a:endParaRPr lang="en-US" altLang="zh-CN" sz="2400" b="1" dirty="0" smtClean="0">
              <a:latin typeface="+mn-lt"/>
              <a:cs typeface="Times New Roman" pitchFamily="18" charset="0"/>
            </a:endParaRPr>
          </a:p>
          <a:p>
            <a:pPr eaLnBrk="1" hangingPunct="1"/>
            <a:r>
              <a:rPr lang="en-US" altLang="zh-CN" sz="2400" b="1" dirty="0">
                <a:latin typeface="+mn-lt"/>
                <a:cs typeface="Times New Roman" pitchFamily="18" charset="0"/>
              </a:rPr>
              <a:t>	</a:t>
            </a:r>
            <a:r>
              <a:rPr lang="en-US" altLang="zh-CN" sz="2400" b="1" dirty="0" smtClean="0">
                <a:latin typeface="+mn-lt"/>
                <a:cs typeface="Times New Roman" pitchFamily="18" charset="0"/>
              </a:rPr>
              <a:t>	c2.show();</a:t>
            </a:r>
            <a:endParaRPr lang="zh-CN" altLang="en-US" sz="2400" b="1" dirty="0">
              <a:latin typeface="+mn-lt"/>
              <a:cs typeface="Times New Roman" pitchFamily="18" charset="0"/>
            </a:endParaRPr>
          </a:p>
          <a:p>
            <a:pPr eaLnBrk="1" hangingPunct="1"/>
            <a:r>
              <a:rPr lang="zh-CN" altLang="en-US" sz="2400" b="1" dirty="0">
                <a:latin typeface="+mn-lt"/>
                <a:cs typeface="Times New Roman" pitchFamily="18" charset="0"/>
              </a:rPr>
              <a:t>	</a:t>
            </a:r>
            <a:r>
              <a:rPr lang="en-US" altLang="zh-CN" sz="2400" b="1" dirty="0" smtClean="0">
                <a:latin typeface="+mn-lt"/>
                <a:cs typeface="Times New Roman" pitchFamily="18" charset="0"/>
              </a:rPr>
              <a:t>}  }</a:t>
            </a:r>
            <a:endParaRPr lang="en-US" altLang="zh-CN" sz="2400" b="1" dirty="0">
              <a:latin typeface="+mn-lt"/>
              <a:cs typeface="Times New Roman" pitchFamily="18" charset="0"/>
            </a:endParaRPr>
          </a:p>
        </p:txBody>
      </p:sp>
    </p:spTree>
    <p:extLst>
      <p:ext uri="{BB962C8B-B14F-4D97-AF65-F5344CB8AC3E}">
        <p14:creationId xmlns:p14="http://schemas.microsoft.com/office/powerpoint/2010/main" val="23813136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Box 4"/>
          <p:cNvSpPr txBox="1">
            <a:spLocks noChangeArrowheads="1"/>
          </p:cNvSpPr>
          <p:nvPr/>
        </p:nvSpPr>
        <p:spPr bwMode="auto">
          <a:xfrm>
            <a:off x="682625" y="979488"/>
            <a:ext cx="33845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smtClean="0"/>
              <a:t>对象</a:t>
            </a:r>
            <a:r>
              <a:rPr lang="zh-CN" altLang="en-US" sz="2800" b="1" dirty="0"/>
              <a:t>内存结构</a:t>
            </a:r>
          </a:p>
        </p:txBody>
      </p:sp>
      <p:sp>
        <p:nvSpPr>
          <p:cNvPr id="2" name="矩形 1"/>
          <p:cNvSpPr/>
          <p:nvPr/>
        </p:nvSpPr>
        <p:spPr>
          <a:xfrm>
            <a:off x="971600" y="1502708"/>
            <a:ext cx="1512168" cy="502263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843808" y="1502708"/>
            <a:ext cx="5904656" cy="502263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971600" y="6021288"/>
            <a:ext cx="1512168" cy="369332"/>
          </a:xfrm>
          <a:prstGeom prst="rect">
            <a:avLst/>
          </a:prstGeom>
          <a:noFill/>
        </p:spPr>
        <p:txBody>
          <a:bodyPr wrap="square" rtlCol="0">
            <a:spAutoFit/>
          </a:bodyPr>
          <a:lstStyle/>
          <a:p>
            <a:r>
              <a:rPr lang="en-US" altLang="zh-CN" smtClean="0"/>
              <a:t>c1:0x1122</a:t>
            </a:r>
            <a:endParaRPr lang="zh-CN" altLang="en-US"/>
          </a:p>
        </p:txBody>
      </p:sp>
      <p:sp>
        <p:nvSpPr>
          <p:cNvPr id="5" name="矩形 4"/>
          <p:cNvSpPr/>
          <p:nvPr/>
        </p:nvSpPr>
        <p:spPr>
          <a:xfrm>
            <a:off x="3419872" y="4869160"/>
            <a:ext cx="1872208" cy="144016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909958" y="4408787"/>
            <a:ext cx="1108445" cy="369332"/>
          </a:xfrm>
          <a:prstGeom prst="rect">
            <a:avLst/>
          </a:prstGeom>
        </p:spPr>
        <p:txBody>
          <a:bodyPr wrap="none">
            <a:spAutoFit/>
          </a:bodyPr>
          <a:lstStyle/>
          <a:p>
            <a:r>
              <a:rPr lang="en-US" altLang="zh-CN" b="1">
                <a:solidFill>
                  <a:srgbClr val="FF0000"/>
                </a:solidFill>
                <a:cs typeface="Times New Roman" pitchFamily="18" charset="0"/>
              </a:rPr>
              <a:t>new Car()</a:t>
            </a:r>
            <a:endParaRPr lang="zh-CN" altLang="en-US"/>
          </a:p>
        </p:txBody>
      </p:sp>
      <p:cxnSp>
        <p:nvCxnSpPr>
          <p:cNvPr id="8" name="直接连接符 7"/>
          <p:cNvCxnSpPr/>
          <p:nvPr/>
        </p:nvCxnSpPr>
        <p:spPr>
          <a:xfrm>
            <a:off x="3419872" y="4734436"/>
            <a:ext cx="0" cy="134724"/>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987823" y="4437112"/>
            <a:ext cx="1079351" cy="369332"/>
          </a:xfrm>
          <a:prstGeom prst="rect">
            <a:avLst/>
          </a:prstGeom>
          <a:noFill/>
        </p:spPr>
        <p:txBody>
          <a:bodyPr wrap="square" rtlCol="0">
            <a:spAutoFit/>
          </a:bodyPr>
          <a:lstStyle/>
          <a:p>
            <a:r>
              <a:rPr lang="en-US" altLang="zh-CN" smtClean="0"/>
              <a:t>0x1122</a:t>
            </a:r>
            <a:endParaRPr lang="zh-CN" altLang="en-US"/>
          </a:p>
        </p:txBody>
      </p:sp>
      <p:cxnSp>
        <p:nvCxnSpPr>
          <p:cNvPr id="11" name="直接箭头连接符 10"/>
          <p:cNvCxnSpPr/>
          <p:nvPr/>
        </p:nvCxnSpPr>
        <p:spPr>
          <a:xfrm flipV="1">
            <a:off x="2123728" y="4869160"/>
            <a:ext cx="1296144" cy="133679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27498" y="5085184"/>
            <a:ext cx="1620566" cy="923330"/>
          </a:xfrm>
          <a:prstGeom prst="rect">
            <a:avLst/>
          </a:prstGeom>
          <a:noFill/>
        </p:spPr>
        <p:txBody>
          <a:bodyPr wrap="square" rtlCol="0">
            <a:spAutoFit/>
          </a:bodyPr>
          <a:lstStyle/>
          <a:p>
            <a:r>
              <a:rPr lang="en-US" altLang="zh-CN" smtClean="0"/>
              <a:t>color: null</a:t>
            </a:r>
          </a:p>
          <a:p>
            <a:endParaRPr lang="en-US" altLang="zh-CN"/>
          </a:p>
          <a:p>
            <a:r>
              <a:rPr lang="en-US" altLang="zh-CN" smtClean="0"/>
              <a:t>num: 0</a:t>
            </a:r>
            <a:endParaRPr lang="zh-CN" altLang="en-US"/>
          </a:p>
        </p:txBody>
      </p:sp>
      <p:cxnSp>
        <p:nvCxnSpPr>
          <p:cNvPr id="14" name="直接连接符 13"/>
          <p:cNvCxnSpPr/>
          <p:nvPr/>
        </p:nvCxnSpPr>
        <p:spPr>
          <a:xfrm>
            <a:off x="4211960" y="5085184"/>
            <a:ext cx="288032" cy="36004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644008" y="5085184"/>
            <a:ext cx="504056" cy="369332"/>
          </a:xfrm>
          <a:prstGeom prst="rect">
            <a:avLst/>
          </a:prstGeom>
          <a:noFill/>
        </p:spPr>
        <p:txBody>
          <a:bodyPr wrap="square" rtlCol="0">
            <a:spAutoFit/>
          </a:bodyPr>
          <a:lstStyle/>
          <a:p>
            <a:r>
              <a:rPr lang="en-US" altLang="zh-CN" smtClean="0"/>
              <a:t>red</a:t>
            </a:r>
            <a:endParaRPr lang="zh-CN" altLang="en-US"/>
          </a:p>
        </p:txBody>
      </p:sp>
      <p:cxnSp>
        <p:nvCxnSpPr>
          <p:cNvPr id="17" name="直接连接符 16"/>
          <p:cNvCxnSpPr/>
          <p:nvPr/>
        </p:nvCxnSpPr>
        <p:spPr>
          <a:xfrm>
            <a:off x="4067175" y="5733256"/>
            <a:ext cx="270606" cy="14401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5986" y="5692606"/>
            <a:ext cx="396044" cy="369332"/>
          </a:xfrm>
          <a:prstGeom prst="rect">
            <a:avLst/>
          </a:prstGeom>
          <a:noFill/>
        </p:spPr>
        <p:txBody>
          <a:bodyPr wrap="square" rtlCol="0">
            <a:spAutoFit/>
          </a:bodyPr>
          <a:lstStyle/>
          <a:p>
            <a:r>
              <a:rPr lang="en-US" altLang="zh-CN" smtClean="0"/>
              <a:t>4</a:t>
            </a:r>
            <a:endParaRPr lang="zh-CN" altLang="en-US"/>
          </a:p>
        </p:txBody>
      </p:sp>
      <p:sp>
        <p:nvSpPr>
          <p:cNvPr id="41" name="TextBox 40"/>
          <p:cNvSpPr txBox="1"/>
          <p:nvPr/>
        </p:nvSpPr>
        <p:spPr>
          <a:xfrm>
            <a:off x="971600" y="5132285"/>
            <a:ext cx="1512168" cy="369332"/>
          </a:xfrm>
          <a:prstGeom prst="rect">
            <a:avLst/>
          </a:prstGeom>
          <a:noFill/>
        </p:spPr>
        <p:txBody>
          <a:bodyPr wrap="square" rtlCol="0">
            <a:spAutoFit/>
          </a:bodyPr>
          <a:lstStyle/>
          <a:p>
            <a:r>
              <a:rPr lang="en-US" altLang="zh-CN" smtClean="0"/>
              <a:t>c2:0x2233</a:t>
            </a:r>
            <a:endParaRPr lang="zh-CN" altLang="en-US"/>
          </a:p>
        </p:txBody>
      </p:sp>
      <p:sp>
        <p:nvSpPr>
          <p:cNvPr id="42" name="矩形 41"/>
          <p:cNvSpPr/>
          <p:nvPr/>
        </p:nvSpPr>
        <p:spPr>
          <a:xfrm>
            <a:off x="3437560" y="2616911"/>
            <a:ext cx="1872208" cy="144016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801753" y="2276872"/>
            <a:ext cx="1108445" cy="369332"/>
          </a:xfrm>
          <a:prstGeom prst="rect">
            <a:avLst/>
          </a:prstGeom>
        </p:spPr>
        <p:txBody>
          <a:bodyPr wrap="none">
            <a:spAutoFit/>
          </a:bodyPr>
          <a:lstStyle/>
          <a:p>
            <a:r>
              <a:rPr lang="en-US" altLang="zh-CN" b="1">
                <a:solidFill>
                  <a:srgbClr val="FF0000"/>
                </a:solidFill>
                <a:cs typeface="Times New Roman" pitchFamily="18" charset="0"/>
              </a:rPr>
              <a:t>new Car()</a:t>
            </a:r>
            <a:endParaRPr lang="zh-CN" altLang="en-US"/>
          </a:p>
        </p:txBody>
      </p:sp>
      <p:sp>
        <p:nvSpPr>
          <p:cNvPr id="44" name="TextBox 43"/>
          <p:cNvSpPr txBox="1"/>
          <p:nvPr/>
        </p:nvSpPr>
        <p:spPr>
          <a:xfrm>
            <a:off x="3545693" y="3039343"/>
            <a:ext cx="1620566" cy="923330"/>
          </a:xfrm>
          <a:prstGeom prst="rect">
            <a:avLst/>
          </a:prstGeom>
          <a:noFill/>
        </p:spPr>
        <p:txBody>
          <a:bodyPr wrap="square" rtlCol="0">
            <a:spAutoFit/>
          </a:bodyPr>
          <a:lstStyle/>
          <a:p>
            <a:r>
              <a:rPr lang="en-US" altLang="zh-CN" smtClean="0"/>
              <a:t>color: null</a:t>
            </a:r>
          </a:p>
          <a:p>
            <a:endParaRPr lang="en-US" altLang="zh-CN"/>
          </a:p>
          <a:p>
            <a:r>
              <a:rPr lang="en-US" altLang="zh-CN" smtClean="0"/>
              <a:t>num: 0</a:t>
            </a:r>
            <a:endParaRPr lang="zh-CN" altLang="en-US"/>
          </a:p>
        </p:txBody>
      </p:sp>
      <p:cxnSp>
        <p:nvCxnSpPr>
          <p:cNvPr id="45" name="直接连接符 44"/>
          <p:cNvCxnSpPr/>
          <p:nvPr/>
        </p:nvCxnSpPr>
        <p:spPr>
          <a:xfrm>
            <a:off x="4230155" y="3039343"/>
            <a:ext cx="288032" cy="36004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662203" y="3039343"/>
            <a:ext cx="504056" cy="369332"/>
          </a:xfrm>
          <a:prstGeom prst="rect">
            <a:avLst/>
          </a:prstGeom>
          <a:noFill/>
        </p:spPr>
        <p:txBody>
          <a:bodyPr wrap="square" rtlCol="0">
            <a:spAutoFit/>
          </a:bodyPr>
          <a:lstStyle/>
          <a:p>
            <a:r>
              <a:rPr lang="en-US" altLang="zh-CN" smtClean="0"/>
              <a:t>red</a:t>
            </a:r>
            <a:endParaRPr lang="zh-CN" altLang="en-US"/>
          </a:p>
        </p:txBody>
      </p:sp>
      <p:cxnSp>
        <p:nvCxnSpPr>
          <p:cNvPr id="47" name="直接连接符 46"/>
          <p:cNvCxnSpPr/>
          <p:nvPr/>
        </p:nvCxnSpPr>
        <p:spPr>
          <a:xfrm>
            <a:off x="4085370" y="3687415"/>
            <a:ext cx="270606" cy="14401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464181" y="3646765"/>
            <a:ext cx="396044" cy="369332"/>
          </a:xfrm>
          <a:prstGeom prst="rect">
            <a:avLst/>
          </a:prstGeom>
          <a:noFill/>
        </p:spPr>
        <p:txBody>
          <a:bodyPr wrap="square" rtlCol="0">
            <a:spAutoFit/>
          </a:bodyPr>
          <a:lstStyle/>
          <a:p>
            <a:r>
              <a:rPr lang="en-US" altLang="zh-CN" smtClean="0"/>
              <a:t>4</a:t>
            </a:r>
            <a:endParaRPr lang="zh-CN" altLang="en-US"/>
          </a:p>
        </p:txBody>
      </p:sp>
      <p:cxnSp>
        <p:nvCxnSpPr>
          <p:cNvPr id="49" name="直接连接符 48"/>
          <p:cNvCxnSpPr/>
          <p:nvPr/>
        </p:nvCxnSpPr>
        <p:spPr>
          <a:xfrm>
            <a:off x="3419872" y="2492896"/>
            <a:ext cx="0" cy="134724"/>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006017" y="2171312"/>
            <a:ext cx="1079351" cy="369332"/>
          </a:xfrm>
          <a:prstGeom prst="rect">
            <a:avLst/>
          </a:prstGeom>
          <a:noFill/>
        </p:spPr>
        <p:txBody>
          <a:bodyPr wrap="square" rtlCol="0">
            <a:spAutoFit/>
          </a:bodyPr>
          <a:lstStyle/>
          <a:p>
            <a:r>
              <a:rPr lang="en-US" altLang="zh-CN" smtClean="0"/>
              <a:t>0x2233</a:t>
            </a:r>
            <a:endParaRPr lang="zh-CN" altLang="en-US"/>
          </a:p>
        </p:txBody>
      </p:sp>
      <p:cxnSp>
        <p:nvCxnSpPr>
          <p:cNvPr id="20" name="直接箭头连接符 19"/>
          <p:cNvCxnSpPr/>
          <p:nvPr/>
        </p:nvCxnSpPr>
        <p:spPr>
          <a:xfrm flipV="1">
            <a:off x="1979712" y="2646204"/>
            <a:ext cx="1440160" cy="248608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662203" y="5132285"/>
            <a:ext cx="485861" cy="312939"/>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166259" y="5132285"/>
            <a:ext cx="701885" cy="369332"/>
          </a:xfrm>
          <a:prstGeom prst="rect">
            <a:avLst/>
          </a:prstGeom>
          <a:noFill/>
        </p:spPr>
        <p:txBody>
          <a:bodyPr wrap="square" rtlCol="0">
            <a:spAutoFit/>
          </a:bodyPr>
          <a:lstStyle/>
          <a:p>
            <a:r>
              <a:rPr lang="en-US" altLang="zh-CN" smtClean="0"/>
              <a:t>blue</a:t>
            </a:r>
            <a:endParaRPr lang="zh-CN" altLang="en-US"/>
          </a:p>
        </p:txBody>
      </p:sp>
    </p:spTree>
    <p:extLst>
      <p:ext uri="{BB962C8B-B14F-4D97-AF65-F5344CB8AC3E}">
        <p14:creationId xmlns:p14="http://schemas.microsoft.com/office/powerpoint/2010/main" val="32554354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980728"/>
            <a:ext cx="3068960" cy="3693319"/>
          </a:xfrm>
          <a:prstGeom prst="rect">
            <a:avLst/>
          </a:prstGeom>
        </p:spPr>
        <p:txBody>
          <a:bodyPr wrap="square">
            <a:spAutoFit/>
          </a:bodyPr>
          <a:lstStyle/>
          <a:p>
            <a:r>
              <a:rPr lang="en-US" altLang="zh-CN" b="1" smtClean="0"/>
              <a:t>class UserTest{</a:t>
            </a:r>
          </a:p>
          <a:p>
            <a:r>
              <a:rPr lang="en-US" altLang="zh-CN" b="1"/>
              <a:t> </a:t>
            </a:r>
            <a:r>
              <a:rPr lang="en-US" altLang="zh-CN" b="1" smtClean="0"/>
              <a:t>  main(){</a:t>
            </a:r>
          </a:p>
          <a:p>
            <a:r>
              <a:rPr lang="en-US" altLang="zh-CN" b="1"/>
              <a:t> </a:t>
            </a:r>
            <a:r>
              <a:rPr lang="en-US" altLang="zh-CN" b="1" smtClean="0"/>
              <a:t>   User user1 = new User();</a:t>
            </a:r>
          </a:p>
          <a:p>
            <a:r>
              <a:rPr lang="en-US" altLang="zh-CN" b="1"/>
              <a:t> </a:t>
            </a:r>
            <a:r>
              <a:rPr lang="en-US" altLang="zh-CN" b="1" smtClean="0"/>
              <a:t>   user1.age = 10;</a:t>
            </a:r>
          </a:p>
          <a:p>
            <a:r>
              <a:rPr lang="en-US" altLang="zh-CN" b="1"/>
              <a:t> </a:t>
            </a:r>
            <a:r>
              <a:rPr lang="en-US" altLang="zh-CN" b="1" smtClean="0"/>
              <a:t>   User user2 = new User();</a:t>
            </a:r>
          </a:p>
          <a:p>
            <a:r>
              <a:rPr lang="en-US" altLang="zh-CN" b="1"/>
              <a:t> </a:t>
            </a:r>
            <a:r>
              <a:rPr lang="en-US" altLang="zh-CN" b="1" smtClean="0"/>
              <a:t>   sysout(user2.age);//0</a:t>
            </a:r>
            <a:endParaRPr lang="en-US" altLang="zh-CN" b="1"/>
          </a:p>
          <a:p>
            <a:r>
              <a:rPr lang="en-US" altLang="zh-CN" b="1" smtClean="0"/>
              <a:t>   }</a:t>
            </a:r>
            <a:endParaRPr lang="en-US" altLang="zh-CN" b="1"/>
          </a:p>
          <a:p>
            <a:r>
              <a:rPr lang="en-US" altLang="zh-CN" b="1" smtClean="0"/>
              <a:t>}</a:t>
            </a:r>
          </a:p>
          <a:p>
            <a:r>
              <a:rPr lang="en-US" altLang="zh-CN" b="1" smtClean="0"/>
              <a:t>class </a:t>
            </a:r>
            <a:r>
              <a:rPr lang="en-US" altLang="zh-CN" b="1"/>
              <a:t>User{</a:t>
            </a:r>
          </a:p>
          <a:p>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属性（或成员变量）</a:t>
            </a:r>
          </a:p>
          <a:p>
            <a:r>
              <a:rPr lang="en-US" altLang="zh-CN" b="1" smtClean="0"/>
              <a:t>String </a:t>
            </a:r>
            <a:r>
              <a:rPr lang="en-US" altLang="zh-CN" b="1"/>
              <a:t>name;</a:t>
            </a:r>
          </a:p>
          <a:p>
            <a:r>
              <a:rPr lang="en-US" altLang="zh-CN" b="1"/>
              <a:t>int age </a:t>
            </a:r>
            <a:r>
              <a:rPr lang="en-US" altLang="zh-CN" b="1" smtClean="0"/>
              <a:t>;</a:t>
            </a:r>
          </a:p>
          <a:p>
            <a:r>
              <a:rPr lang="en-US" altLang="zh-CN" smtClean="0"/>
              <a:t>}</a:t>
            </a:r>
            <a:endParaRPr lang="en-US" altLang="zh-CN" b="1" smtClean="0"/>
          </a:p>
        </p:txBody>
      </p:sp>
      <p:sp>
        <p:nvSpPr>
          <p:cNvPr id="5" name="矩形 4"/>
          <p:cNvSpPr/>
          <p:nvPr/>
        </p:nvSpPr>
        <p:spPr>
          <a:xfrm>
            <a:off x="2843808" y="980728"/>
            <a:ext cx="936104" cy="54006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355976" y="1340768"/>
            <a:ext cx="4608512" cy="475252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843808" y="5733256"/>
            <a:ext cx="1080120" cy="646331"/>
          </a:xfrm>
          <a:prstGeom prst="rect">
            <a:avLst/>
          </a:prstGeom>
          <a:noFill/>
        </p:spPr>
        <p:txBody>
          <a:bodyPr wrap="square" rtlCol="0">
            <a:spAutoFit/>
          </a:bodyPr>
          <a:lstStyle/>
          <a:p>
            <a:r>
              <a:rPr lang="en-US" altLang="zh-CN" smtClean="0"/>
              <a:t>user1:0x1122</a:t>
            </a:r>
            <a:endParaRPr lang="zh-CN" altLang="en-US"/>
          </a:p>
        </p:txBody>
      </p:sp>
      <p:sp>
        <p:nvSpPr>
          <p:cNvPr id="8" name="矩形 7"/>
          <p:cNvSpPr/>
          <p:nvPr/>
        </p:nvSpPr>
        <p:spPr>
          <a:xfrm>
            <a:off x="5004048" y="4437112"/>
            <a:ext cx="1656184" cy="148081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365839" y="3933056"/>
            <a:ext cx="1294393" cy="369332"/>
          </a:xfrm>
          <a:prstGeom prst="rect">
            <a:avLst/>
          </a:prstGeom>
        </p:spPr>
        <p:txBody>
          <a:bodyPr wrap="none">
            <a:spAutoFit/>
          </a:bodyPr>
          <a:lstStyle/>
          <a:p>
            <a:r>
              <a:rPr lang="en-US" altLang="zh-CN" b="1"/>
              <a:t>new User();</a:t>
            </a:r>
            <a:endParaRPr lang="zh-CN" altLang="en-US"/>
          </a:p>
        </p:txBody>
      </p:sp>
      <p:cxnSp>
        <p:nvCxnSpPr>
          <p:cNvPr id="11" name="直接连接符 10"/>
          <p:cNvCxnSpPr/>
          <p:nvPr/>
        </p:nvCxnSpPr>
        <p:spPr>
          <a:xfrm>
            <a:off x="5004048" y="4302388"/>
            <a:ext cx="0" cy="134724"/>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99991" y="3933056"/>
            <a:ext cx="865847" cy="369332"/>
          </a:xfrm>
          <a:prstGeom prst="rect">
            <a:avLst/>
          </a:prstGeom>
          <a:noFill/>
        </p:spPr>
        <p:txBody>
          <a:bodyPr wrap="square" rtlCol="0">
            <a:spAutoFit/>
          </a:bodyPr>
          <a:lstStyle/>
          <a:p>
            <a:r>
              <a:rPr lang="en-US" altLang="zh-CN" smtClean="0"/>
              <a:t>0x1122</a:t>
            </a:r>
            <a:endParaRPr lang="zh-CN" altLang="en-US"/>
          </a:p>
        </p:txBody>
      </p:sp>
      <p:cxnSp>
        <p:nvCxnSpPr>
          <p:cNvPr id="14" name="直接箭头连接符 13"/>
          <p:cNvCxnSpPr/>
          <p:nvPr/>
        </p:nvCxnSpPr>
        <p:spPr>
          <a:xfrm flipV="1">
            <a:off x="3635896" y="4437112"/>
            <a:ext cx="1297018" cy="148081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148064" y="4725144"/>
            <a:ext cx="1152128" cy="646331"/>
          </a:xfrm>
          <a:prstGeom prst="rect">
            <a:avLst/>
          </a:prstGeom>
          <a:noFill/>
        </p:spPr>
        <p:txBody>
          <a:bodyPr wrap="square" rtlCol="0">
            <a:spAutoFit/>
          </a:bodyPr>
          <a:lstStyle/>
          <a:p>
            <a:r>
              <a:rPr lang="en-US" altLang="zh-CN" smtClean="0"/>
              <a:t>name:null</a:t>
            </a:r>
          </a:p>
          <a:p>
            <a:r>
              <a:rPr lang="en-US" altLang="zh-CN" smtClean="0"/>
              <a:t>age:0</a:t>
            </a:r>
            <a:endParaRPr lang="zh-CN" altLang="en-US"/>
          </a:p>
        </p:txBody>
      </p:sp>
      <p:cxnSp>
        <p:nvCxnSpPr>
          <p:cNvPr id="17" name="直接连接符 16"/>
          <p:cNvCxnSpPr/>
          <p:nvPr/>
        </p:nvCxnSpPr>
        <p:spPr>
          <a:xfrm>
            <a:off x="5580112" y="5085184"/>
            <a:ext cx="180020" cy="193958"/>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832140" y="5048309"/>
            <a:ext cx="468052" cy="369332"/>
          </a:xfrm>
          <a:prstGeom prst="rect">
            <a:avLst/>
          </a:prstGeom>
          <a:noFill/>
        </p:spPr>
        <p:txBody>
          <a:bodyPr wrap="square" rtlCol="0">
            <a:spAutoFit/>
          </a:bodyPr>
          <a:lstStyle/>
          <a:p>
            <a:r>
              <a:rPr lang="en-US" altLang="zh-CN" smtClean="0"/>
              <a:t>10</a:t>
            </a:r>
            <a:endParaRPr lang="zh-CN" altLang="en-US"/>
          </a:p>
        </p:txBody>
      </p:sp>
      <p:sp>
        <p:nvSpPr>
          <p:cNvPr id="19" name="TextBox 18"/>
          <p:cNvSpPr txBox="1"/>
          <p:nvPr/>
        </p:nvSpPr>
        <p:spPr>
          <a:xfrm>
            <a:off x="2771800" y="4725144"/>
            <a:ext cx="1152128" cy="646331"/>
          </a:xfrm>
          <a:prstGeom prst="rect">
            <a:avLst/>
          </a:prstGeom>
          <a:noFill/>
        </p:spPr>
        <p:txBody>
          <a:bodyPr wrap="square" rtlCol="0">
            <a:spAutoFit/>
          </a:bodyPr>
          <a:lstStyle/>
          <a:p>
            <a:r>
              <a:rPr lang="en-US" altLang="zh-CN" smtClean="0"/>
              <a:t>user2:0x3322</a:t>
            </a:r>
            <a:endParaRPr lang="zh-CN" altLang="en-US"/>
          </a:p>
        </p:txBody>
      </p:sp>
      <p:sp>
        <p:nvSpPr>
          <p:cNvPr id="20" name="矩形 19"/>
          <p:cNvSpPr/>
          <p:nvPr/>
        </p:nvSpPr>
        <p:spPr>
          <a:xfrm>
            <a:off x="5004048" y="1844824"/>
            <a:ext cx="1656184" cy="183620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5184943" y="1475492"/>
            <a:ext cx="1294393" cy="369332"/>
          </a:xfrm>
          <a:prstGeom prst="rect">
            <a:avLst/>
          </a:prstGeom>
        </p:spPr>
        <p:txBody>
          <a:bodyPr wrap="none">
            <a:spAutoFit/>
          </a:bodyPr>
          <a:lstStyle/>
          <a:p>
            <a:r>
              <a:rPr lang="en-US" altLang="zh-CN" b="1"/>
              <a:t>new User();</a:t>
            </a:r>
            <a:endParaRPr lang="zh-CN" altLang="en-US"/>
          </a:p>
        </p:txBody>
      </p:sp>
      <p:sp>
        <p:nvSpPr>
          <p:cNvPr id="22" name="TextBox 21"/>
          <p:cNvSpPr txBox="1"/>
          <p:nvPr/>
        </p:nvSpPr>
        <p:spPr>
          <a:xfrm>
            <a:off x="4471666" y="1489691"/>
            <a:ext cx="865847" cy="369332"/>
          </a:xfrm>
          <a:prstGeom prst="rect">
            <a:avLst/>
          </a:prstGeom>
          <a:noFill/>
        </p:spPr>
        <p:txBody>
          <a:bodyPr wrap="square" rtlCol="0">
            <a:spAutoFit/>
          </a:bodyPr>
          <a:lstStyle/>
          <a:p>
            <a:r>
              <a:rPr lang="en-US" altLang="zh-CN" smtClean="0"/>
              <a:t>0x3322</a:t>
            </a:r>
            <a:endParaRPr lang="zh-CN" altLang="en-US"/>
          </a:p>
        </p:txBody>
      </p:sp>
      <p:cxnSp>
        <p:nvCxnSpPr>
          <p:cNvPr id="24" name="直接箭头连接符 23"/>
          <p:cNvCxnSpPr/>
          <p:nvPr/>
        </p:nvCxnSpPr>
        <p:spPr>
          <a:xfrm flipV="1">
            <a:off x="3491880" y="1988840"/>
            <a:ext cx="1441034" cy="273630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19278" y="2115360"/>
            <a:ext cx="1152128" cy="646331"/>
          </a:xfrm>
          <a:prstGeom prst="rect">
            <a:avLst/>
          </a:prstGeom>
          <a:noFill/>
        </p:spPr>
        <p:txBody>
          <a:bodyPr wrap="square" rtlCol="0">
            <a:spAutoFit/>
          </a:bodyPr>
          <a:lstStyle/>
          <a:p>
            <a:r>
              <a:rPr lang="en-US" altLang="zh-CN" smtClean="0"/>
              <a:t>name:null</a:t>
            </a:r>
          </a:p>
          <a:p>
            <a:r>
              <a:rPr lang="en-US" altLang="zh-CN" smtClean="0"/>
              <a:t>age:0</a:t>
            </a:r>
            <a:endParaRPr lang="zh-CN" altLang="en-US"/>
          </a:p>
        </p:txBody>
      </p:sp>
    </p:spTree>
    <p:extLst>
      <p:ext uri="{BB962C8B-B14F-4D97-AF65-F5344CB8AC3E}">
        <p14:creationId xmlns:p14="http://schemas.microsoft.com/office/powerpoint/2010/main" val="4900609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347864" y="764704"/>
            <a:ext cx="3096344" cy="792088"/>
          </a:xfrm>
        </p:spPr>
        <p:txBody>
          <a:bodyPr/>
          <a:lstStyle/>
          <a:p>
            <a:pPr eaLnBrk="1" hangingPunct="1"/>
            <a:r>
              <a:rPr lang="zh-CN" altLang="en-US" b="1" dirty="0" smtClean="0">
                <a:latin typeface="宋体" pitchFamily="2" charset="-122"/>
                <a:ea typeface="宋体" pitchFamily="2" charset="-122"/>
                <a:cs typeface="Arial Unicode MS" pitchFamily="34" charset="-122"/>
              </a:rPr>
              <a:t>匿名对象 </a:t>
            </a:r>
          </a:p>
        </p:txBody>
      </p:sp>
      <p:sp>
        <p:nvSpPr>
          <p:cNvPr id="20483" name="Rectangle 3"/>
          <p:cNvSpPr>
            <a:spLocks noGrp="1" noChangeArrowheads="1"/>
          </p:cNvSpPr>
          <p:nvPr>
            <p:ph type="body" idx="1"/>
          </p:nvPr>
        </p:nvSpPr>
        <p:spPr>
          <a:xfrm>
            <a:off x="250825" y="1700213"/>
            <a:ext cx="8642350" cy="3889027"/>
          </a:xfrm>
        </p:spPr>
        <p:txBody>
          <a:bodyPr>
            <a:normAutofit/>
          </a:bodyPr>
          <a:lstStyle/>
          <a:p>
            <a:pPr eaLnBrk="1" hangingPunct="1">
              <a:buFont typeface="Wingdings" pitchFamily="2" charset="2"/>
              <a:buChar char="l"/>
            </a:pPr>
            <a:r>
              <a:rPr lang="zh-CN" altLang="en-US" dirty="0" smtClean="0">
                <a:latin typeface="宋体" pitchFamily="2" charset="-122"/>
                <a:ea typeface="宋体" pitchFamily="2" charset="-122"/>
                <a:cs typeface="Arial Unicode MS" pitchFamily="34" charset="-122"/>
              </a:rPr>
              <a:t>我们也可以不定义对象的句柄，而直接调用这个对象的方法。这样的对象叫做匿名对象。</a:t>
            </a:r>
            <a:endParaRPr lang="en-US" altLang="zh-CN" dirty="0" smtClean="0">
              <a:latin typeface="宋体" pitchFamily="2" charset="-122"/>
              <a:ea typeface="宋体" pitchFamily="2" charset="-122"/>
              <a:cs typeface="Arial Unicode MS" pitchFamily="34" charset="-122"/>
            </a:endParaRPr>
          </a:p>
          <a:p>
            <a:pPr lvl="1">
              <a:buFont typeface="Wingdings" pitchFamily="2" charset="2"/>
              <a:buChar char="Ø"/>
            </a:pPr>
            <a:r>
              <a:rPr lang="zh-CN" altLang="en-US" dirty="0" smtClean="0">
                <a:latin typeface="宋体" pitchFamily="2" charset="-122"/>
                <a:ea typeface="宋体" pitchFamily="2" charset="-122"/>
                <a:cs typeface="Arial Unicode MS" pitchFamily="34" charset="-122"/>
              </a:rPr>
              <a:t>如：</a:t>
            </a:r>
            <a:r>
              <a:rPr lang="en-US" altLang="zh-CN" b="1" dirty="0" smtClean="0">
                <a:solidFill>
                  <a:srgbClr val="C00000"/>
                </a:solidFill>
                <a:ea typeface="宋体" pitchFamily="2" charset="-122"/>
                <a:cs typeface="Arial Unicode MS" pitchFamily="34" charset="-122"/>
              </a:rPr>
              <a:t>new Person().shout(); </a:t>
            </a:r>
          </a:p>
          <a:p>
            <a:pPr marL="0" indent="0" eaLnBrk="1" hangingPunct="1">
              <a:buNone/>
            </a:pPr>
            <a:endParaRPr lang="en-US" altLang="zh-CN" dirty="0" smtClean="0">
              <a:latin typeface="宋体" pitchFamily="2" charset="-122"/>
              <a:ea typeface="宋体" pitchFamily="2" charset="-122"/>
              <a:cs typeface="Arial Unicode MS" pitchFamily="34" charset="-122"/>
            </a:endParaRPr>
          </a:p>
          <a:p>
            <a:pPr eaLnBrk="1" hangingPunct="1">
              <a:buFont typeface="Wingdings" pitchFamily="2" charset="2"/>
              <a:buChar char="l"/>
            </a:pPr>
            <a:r>
              <a:rPr lang="zh-CN" altLang="en-US" dirty="0" smtClean="0">
                <a:latin typeface="宋体" pitchFamily="2" charset="-122"/>
                <a:ea typeface="宋体" pitchFamily="2" charset="-122"/>
                <a:cs typeface="Arial Unicode MS" pitchFamily="34" charset="-122"/>
              </a:rPr>
              <a:t>使用情况</a:t>
            </a:r>
            <a:endParaRPr lang="en-US" altLang="zh-CN" dirty="0" smtClean="0">
              <a:latin typeface="宋体" pitchFamily="2" charset="-122"/>
              <a:ea typeface="宋体" pitchFamily="2" charset="-122"/>
              <a:cs typeface="Arial Unicode MS" pitchFamily="34" charset="-122"/>
            </a:endParaRPr>
          </a:p>
          <a:p>
            <a:pPr lvl="1">
              <a:buFont typeface="Wingdings" pitchFamily="2" charset="2"/>
              <a:buChar char="Ø"/>
            </a:pPr>
            <a:r>
              <a:rPr lang="zh-CN" altLang="en-US" dirty="0" smtClean="0">
                <a:latin typeface="宋体" pitchFamily="2" charset="-122"/>
                <a:ea typeface="宋体" pitchFamily="2" charset="-122"/>
                <a:cs typeface="Arial Unicode MS" pitchFamily="34" charset="-122"/>
              </a:rPr>
              <a:t>如果对一个对象只需要进行一次方法调用，那么就可以使用匿名对象。 </a:t>
            </a:r>
          </a:p>
          <a:p>
            <a:pPr lvl="1">
              <a:buFont typeface="Wingdings" pitchFamily="2" charset="2"/>
              <a:buChar char="Ø"/>
            </a:pPr>
            <a:r>
              <a:rPr lang="zh-CN" altLang="en-US" dirty="0" smtClean="0">
                <a:latin typeface="宋体" pitchFamily="2" charset="-122"/>
                <a:ea typeface="宋体" pitchFamily="2" charset="-122"/>
                <a:cs typeface="Arial Unicode MS" pitchFamily="34" charset="-122"/>
              </a:rPr>
              <a:t>我们经常将匿名对象作为实参传递给一个</a:t>
            </a:r>
            <a:r>
              <a:rPr lang="zh-CN" altLang="en-US" dirty="0">
                <a:latin typeface="宋体" pitchFamily="2" charset="-122"/>
                <a:ea typeface="宋体" pitchFamily="2" charset="-122"/>
                <a:cs typeface="Arial Unicode MS" pitchFamily="34" charset="-122"/>
              </a:rPr>
              <a:t>方法</a:t>
            </a:r>
            <a:r>
              <a:rPr lang="zh-CN" altLang="en-US" dirty="0" smtClean="0">
                <a:latin typeface="宋体" pitchFamily="2" charset="-122"/>
                <a:ea typeface="宋体" pitchFamily="2" charset="-122"/>
                <a:cs typeface="Arial Unicode MS" pitchFamily="34" charset="-122"/>
              </a:rPr>
              <a:t>调用。 </a:t>
            </a:r>
          </a:p>
        </p:txBody>
      </p:sp>
    </p:spTree>
    <p:extLst>
      <p:ext uri="{BB962C8B-B14F-4D97-AF65-F5344CB8AC3E}">
        <p14:creationId xmlns:p14="http://schemas.microsoft.com/office/powerpoint/2010/main" val="904787919"/>
      </p:ext>
    </p:extLst>
  </p:cSld>
  <p:clrMapOvr>
    <a:masterClrMapping/>
  </p:clrMapOvr>
  <p:transition>
    <p:checke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15616" y="2348880"/>
            <a:ext cx="698477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4-6 </a:t>
            </a:r>
            <a:r>
              <a:rPr lang="zh-CN" altLang="en-US" sz="4800" smtClean="0">
                <a:solidFill>
                  <a:schemeClr val="bg1"/>
                </a:solidFill>
                <a:ea typeface="隶书" panose="02010509060101010101" pitchFamily="49" charset="-122"/>
              </a:rPr>
              <a:t>再谈方法</a:t>
            </a:r>
            <a:r>
              <a:rPr lang="en-US" altLang="zh-CN" sz="4800" smtClean="0">
                <a:solidFill>
                  <a:schemeClr val="bg1"/>
                </a:solidFill>
                <a:ea typeface="隶书" panose="02010509060101010101" pitchFamily="49" charset="-122"/>
              </a:rPr>
              <a:t> </a:t>
            </a:r>
            <a:endParaRPr lang="zh-CN" altLang="en-US" sz="4800" dirty="0">
              <a:solidFill>
                <a:schemeClr val="bg1"/>
              </a:solidFill>
              <a:ea typeface="隶书" panose="02010509060101010101" pitchFamily="49" charset="-122"/>
            </a:endParaRPr>
          </a:p>
        </p:txBody>
      </p:sp>
      <p:sp>
        <p:nvSpPr>
          <p:cNvPr id="3" name="TextBox 2"/>
          <p:cNvSpPr txBox="1"/>
          <p:nvPr/>
        </p:nvSpPr>
        <p:spPr>
          <a:xfrm>
            <a:off x="683568" y="4005064"/>
            <a:ext cx="6552728" cy="2400657"/>
          </a:xfrm>
          <a:prstGeom prst="rect">
            <a:avLst/>
          </a:prstGeom>
          <a:noFill/>
        </p:spPr>
        <p:txBody>
          <a:bodyPr wrap="square" rtlCol="0">
            <a:spAutoFit/>
          </a:bodyPr>
          <a:lstStyle/>
          <a:p>
            <a:pPr>
              <a:lnSpc>
                <a:spcPct val="150000"/>
              </a:lnSpc>
            </a:pPr>
            <a:r>
              <a:rPr lang="en-US" altLang="zh-CN" sz="2000" smtClean="0">
                <a:ea typeface="宋体" panose="02010600030101010101" pitchFamily="2" charset="-122"/>
              </a:rPr>
              <a:t>4.6.1  </a:t>
            </a:r>
            <a:r>
              <a:rPr lang="zh-CN" altLang="en-US" sz="2000" smtClean="0">
                <a:ea typeface="宋体" panose="02010600030101010101" pitchFamily="2" charset="-122"/>
              </a:rPr>
              <a:t>方法的调用</a:t>
            </a:r>
            <a:endParaRPr lang="en-US" altLang="zh-CN" sz="2000" smtClean="0">
              <a:ea typeface="宋体" panose="02010600030101010101" pitchFamily="2" charset="-122"/>
            </a:endParaRPr>
          </a:p>
          <a:p>
            <a:pPr>
              <a:lnSpc>
                <a:spcPct val="150000"/>
              </a:lnSpc>
            </a:pPr>
            <a:r>
              <a:rPr lang="en-US" altLang="zh-CN" sz="2000" smtClean="0">
                <a:ea typeface="宋体" panose="02010600030101010101" pitchFamily="2" charset="-122"/>
              </a:rPr>
              <a:t>4.6.2  </a:t>
            </a:r>
            <a:r>
              <a:rPr lang="zh-CN" altLang="en-US" sz="2000" smtClean="0">
                <a:ea typeface="宋体" panose="02010600030101010101" pitchFamily="2" charset="-122"/>
              </a:rPr>
              <a:t>方法的重载</a:t>
            </a:r>
            <a:endParaRPr lang="en-US" altLang="zh-CN" sz="2000" smtClean="0">
              <a:ea typeface="宋体" panose="02010600030101010101" pitchFamily="2" charset="-122"/>
            </a:endParaRPr>
          </a:p>
          <a:p>
            <a:pPr>
              <a:lnSpc>
                <a:spcPct val="150000"/>
              </a:lnSpc>
            </a:pPr>
            <a:r>
              <a:rPr lang="en-US" altLang="zh-CN" sz="2000" smtClean="0">
                <a:ea typeface="宋体" panose="02010600030101010101" pitchFamily="2" charset="-122"/>
              </a:rPr>
              <a:t>4.6.3  </a:t>
            </a:r>
            <a:r>
              <a:rPr lang="zh-CN" altLang="en-US" sz="2000" smtClean="0">
                <a:ea typeface="宋体" panose="02010600030101010101" pitchFamily="2" charset="-122"/>
              </a:rPr>
              <a:t>可变形参的方法</a:t>
            </a:r>
            <a:endParaRPr lang="en-US" altLang="zh-CN" sz="2000" smtClean="0">
              <a:ea typeface="宋体" panose="02010600030101010101" pitchFamily="2" charset="-122"/>
            </a:endParaRPr>
          </a:p>
          <a:p>
            <a:pPr>
              <a:lnSpc>
                <a:spcPct val="150000"/>
              </a:lnSpc>
            </a:pPr>
            <a:r>
              <a:rPr lang="en-US" altLang="zh-CN" sz="2000" smtClean="0">
                <a:ea typeface="宋体" panose="02010600030101010101" pitchFamily="2" charset="-122"/>
              </a:rPr>
              <a:t>4.6.4  </a:t>
            </a:r>
            <a:r>
              <a:rPr lang="zh-CN" altLang="en-US" sz="2000" smtClean="0">
                <a:ea typeface="宋体" panose="02010600030101010101" pitchFamily="2" charset="-122"/>
              </a:rPr>
              <a:t>方法的参数传递</a:t>
            </a:r>
            <a:endParaRPr lang="en-US" altLang="zh-CN" sz="2000" smtClean="0">
              <a:ea typeface="宋体" panose="02010600030101010101" pitchFamily="2" charset="-122"/>
            </a:endParaRPr>
          </a:p>
          <a:p>
            <a:pPr>
              <a:lnSpc>
                <a:spcPct val="150000"/>
              </a:lnSpc>
            </a:pPr>
            <a:r>
              <a:rPr lang="en-US" altLang="zh-CN" sz="2000" smtClean="0">
                <a:ea typeface="宋体" panose="02010600030101010101" pitchFamily="2" charset="-122"/>
              </a:rPr>
              <a:t>4.6.5  </a:t>
            </a:r>
            <a:r>
              <a:rPr lang="zh-CN" altLang="en-US" sz="2000" smtClean="0">
                <a:ea typeface="宋体" panose="02010600030101010101" pitchFamily="2" charset="-122"/>
              </a:rPr>
              <a:t>递归方法</a:t>
            </a:r>
            <a:endParaRPr lang="en-US" altLang="zh-CN" sz="2000" smtClean="0">
              <a:ea typeface="宋体" panose="02010600030101010101" pitchFamily="2" charset="-122"/>
            </a:endParaRPr>
          </a:p>
        </p:txBody>
      </p:sp>
    </p:spTree>
    <p:extLst>
      <p:ext uri="{BB962C8B-B14F-4D97-AF65-F5344CB8AC3E}">
        <p14:creationId xmlns:p14="http://schemas.microsoft.com/office/powerpoint/2010/main" val="7734287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2987824" y="620688"/>
            <a:ext cx="4430880" cy="916247"/>
          </a:xfrm>
        </p:spPr>
        <p:txBody>
          <a:bodyPr>
            <a:normAutofit/>
          </a:bodyPr>
          <a:lstStyle/>
          <a:p>
            <a:pPr eaLnBrk="1" hangingPunct="1"/>
            <a:r>
              <a:rPr lang="en-US" altLang="zh-CN" sz="3600" b="1" smtClean="0">
                <a:latin typeface="+mn-lt"/>
                <a:ea typeface="宋体" pitchFamily="2" charset="-122"/>
                <a:cs typeface="Times New Roman" pitchFamily="18" charset="0"/>
              </a:rPr>
              <a:t>4.6 </a:t>
            </a:r>
            <a:r>
              <a:rPr lang="zh-CN" altLang="en-US" sz="3600" b="1" dirty="0" smtClean="0">
                <a:latin typeface="+mn-lt"/>
                <a:ea typeface="宋体" pitchFamily="2" charset="-122"/>
                <a:cs typeface="Times New Roman" pitchFamily="18" charset="0"/>
              </a:rPr>
              <a:t>再谈方法</a:t>
            </a:r>
            <a:r>
              <a:rPr lang="en-US" altLang="zh-CN" sz="3600" b="1" dirty="0" smtClean="0">
                <a:latin typeface="+mn-lt"/>
                <a:ea typeface="宋体" pitchFamily="2" charset="-122"/>
                <a:cs typeface="Times New Roman" pitchFamily="18" charset="0"/>
              </a:rPr>
              <a:t>(method)</a:t>
            </a:r>
            <a:endParaRPr lang="zh-CN" altLang="en-US" sz="3600" b="1" dirty="0" smtClean="0">
              <a:latin typeface="+mn-lt"/>
              <a:ea typeface="宋体" pitchFamily="2" charset="-122"/>
              <a:cs typeface="Times New Roman" pitchFamily="18" charset="0"/>
            </a:endParaRPr>
          </a:p>
        </p:txBody>
      </p:sp>
      <p:sp>
        <p:nvSpPr>
          <p:cNvPr id="6" name="Text Box 3"/>
          <p:cNvSpPr txBox="1">
            <a:spLocks noChangeArrowheads="1"/>
          </p:cNvSpPr>
          <p:nvPr/>
        </p:nvSpPr>
        <p:spPr bwMode="auto">
          <a:xfrm>
            <a:off x="252444" y="1424013"/>
            <a:ext cx="8820150" cy="4370427"/>
          </a:xfrm>
          <a:prstGeom prst="rect">
            <a:avLst/>
          </a:prstGeom>
          <a:noFill/>
          <a:ln w="9525">
            <a:noFill/>
            <a:miter lim="800000"/>
            <a:headEnd/>
            <a:tailEnd/>
          </a:ln>
        </p:spPr>
        <p:txBody>
          <a:bodyPr>
            <a:spAutoFit/>
          </a:bodyPr>
          <a:lstStyle/>
          <a:p>
            <a:pPr marL="0" lvl="1"/>
            <a:r>
              <a:rPr lang="zh-CN" altLang="en-US" sz="2400" smtClean="0">
                <a:ea typeface="宋体" pitchFamily="2" charset="-122"/>
                <a:cs typeface="Times New Roman" pitchFamily="18" charset="0"/>
              </a:rPr>
              <a:t>格式：</a:t>
            </a:r>
            <a:endParaRPr lang="zh-CN" altLang="en-US" sz="2400" dirty="0" smtClean="0">
              <a:ea typeface="宋体" pitchFamily="2" charset="-122"/>
              <a:cs typeface="Times New Roman" pitchFamily="18" charset="0"/>
            </a:endParaRPr>
          </a:p>
          <a:p>
            <a:r>
              <a:rPr lang="zh-CN" altLang="en-US" sz="2000" b="1" dirty="0" smtClean="0">
                <a:solidFill>
                  <a:schemeClr val="accent2"/>
                </a:solidFill>
                <a:ea typeface="宋体" pitchFamily="2" charset="-122"/>
                <a:cs typeface="Times New Roman" pitchFamily="18" charset="0"/>
              </a:rPr>
              <a:t>    </a:t>
            </a:r>
            <a:r>
              <a:rPr lang="zh-CN" altLang="en-US" sz="2000" b="1" dirty="0" smtClean="0">
                <a:solidFill>
                  <a:srgbClr val="0000FF"/>
                </a:solidFill>
                <a:ea typeface="宋体" pitchFamily="2" charset="-122"/>
                <a:cs typeface="Times New Roman" pitchFamily="18" charset="0"/>
              </a:rPr>
              <a:t>修饰符</a:t>
            </a:r>
            <a:r>
              <a:rPr lang="zh-CN" altLang="en-US" sz="2000" b="1" dirty="0" smtClean="0">
                <a:solidFill>
                  <a:schemeClr val="accent2"/>
                </a:solidFill>
                <a:ea typeface="宋体" pitchFamily="2" charset="-122"/>
                <a:cs typeface="Times New Roman" pitchFamily="18" charset="0"/>
              </a:rPr>
              <a:t> </a:t>
            </a:r>
            <a:r>
              <a:rPr lang="zh-CN" altLang="en-US" sz="2000" b="1" dirty="0" smtClean="0">
                <a:solidFill>
                  <a:srgbClr val="C00000"/>
                </a:solidFill>
                <a:ea typeface="宋体" pitchFamily="2" charset="-122"/>
                <a:cs typeface="Times New Roman" pitchFamily="18" charset="0"/>
              </a:rPr>
              <a:t>返回</a:t>
            </a:r>
            <a:r>
              <a:rPr lang="zh-CN" altLang="en-US" sz="2000" b="1" dirty="0">
                <a:solidFill>
                  <a:srgbClr val="C00000"/>
                </a:solidFill>
                <a:ea typeface="宋体" pitchFamily="2" charset="-122"/>
                <a:cs typeface="Times New Roman" pitchFamily="18" charset="0"/>
              </a:rPr>
              <a:t>值</a:t>
            </a:r>
            <a:r>
              <a:rPr lang="zh-CN" altLang="en-US" sz="2000" b="1" dirty="0" smtClean="0">
                <a:solidFill>
                  <a:srgbClr val="C00000"/>
                </a:solidFill>
                <a:ea typeface="宋体" pitchFamily="2" charset="-122"/>
                <a:cs typeface="Times New Roman" pitchFamily="18" charset="0"/>
              </a:rPr>
              <a:t>类型 </a:t>
            </a:r>
            <a:r>
              <a:rPr lang="zh-CN" altLang="en-US" sz="2000" b="1" dirty="0" smtClean="0">
                <a:solidFill>
                  <a:srgbClr val="002060"/>
                </a:solidFill>
                <a:ea typeface="宋体" pitchFamily="2" charset="-122"/>
                <a:cs typeface="Times New Roman" pitchFamily="18" charset="0"/>
              </a:rPr>
              <a:t>方法名</a:t>
            </a:r>
            <a:r>
              <a:rPr lang="zh-CN" altLang="en-US" sz="2000" b="1" dirty="0">
                <a:solidFill>
                  <a:schemeClr val="accent2"/>
                </a:solidFill>
                <a:ea typeface="宋体" pitchFamily="2" charset="-122"/>
                <a:cs typeface="Times New Roman" pitchFamily="18" charset="0"/>
              </a:rPr>
              <a:t>（</a:t>
            </a:r>
            <a:r>
              <a:rPr lang="zh-CN" altLang="en-US" sz="2000" b="1" dirty="0">
                <a:solidFill>
                  <a:srgbClr val="C00000"/>
                </a:solidFill>
                <a:ea typeface="宋体" pitchFamily="2" charset="-122"/>
                <a:cs typeface="Times New Roman" pitchFamily="18" charset="0"/>
              </a:rPr>
              <a:t>参数类型 </a:t>
            </a:r>
            <a:r>
              <a:rPr lang="zh-CN" altLang="en-US" sz="2000" b="1" dirty="0" smtClean="0">
                <a:solidFill>
                  <a:srgbClr val="0000FF"/>
                </a:solidFill>
                <a:ea typeface="宋体" pitchFamily="2" charset="-122"/>
                <a:cs typeface="Times New Roman" pitchFamily="18" charset="0"/>
              </a:rPr>
              <a:t>形参</a:t>
            </a:r>
            <a:r>
              <a:rPr lang="en-US" altLang="zh-CN" sz="2000" b="1" dirty="0" smtClean="0">
                <a:solidFill>
                  <a:srgbClr val="0000FF"/>
                </a:solidFill>
                <a:ea typeface="宋体" pitchFamily="2" charset="-122"/>
                <a:cs typeface="Times New Roman" pitchFamily="18" charset="0"/>
              </a:rPr>
              <a:t>1</a:t>
            </a:r>
            <a:r>
              <a:rPr lang="zh-CN" altLang="en-US" sz="2000" b="1" dirty="0">
                <a:ea typeface="宋体" pitchFamily="2" charset="-122"/>
                <a:cs typeface="Times New Roman" pitchFamily="18" charset="0"/>
              </a:rPr>
              <a:t>，</a:t>
            </a:r>
            <a:r>
              <a:rPr lang="zh-CN" altLang="en-US" sz="2000" b="1" dirty="0">
                <a:solidFill>
                  <a:srgbClr val="C00000"/>
                </a:solidFill>
                <a:ea typeface="宋体" pitchFamily="2" charset="-122"/>
                <a:cs typeface="Times New Roman" pitchFamily="18" charset="0"/>
              </a:rPr>
              <a:t>参数类型 </a:t>
            </a:r>
            <a:r>
              <a:rPr lang="zh-CN" altLang="en-US" sz="2000" b="1" dirty="0" smtClean="0">
                <a:solidFill>
                  <a:srgbClr val="0000FF"/>
                </a:solidFill>
                <a:ea typeface="宋体" pitchFamily="2" charset="-122"/>
                <a:cs typeface="Times New Roman" pitchFamily="18" charset="0"/>
              </a:rPr>
              <a:t>形参</a:t>
            </a:r>
            <a:r>
              <a:rPr lang="en-US" altLang="zh-CN" sz="2000" b="1" dirty="0" smtClean="0">
                <a:solidFill>
                  <a:srgbClr val="0000FF"/>
                </a:solidFill>
                <a:ea typeface="宋体" pitchFamily="2" charset="-122"/>
                <a:cs typeface="Times New Roman" pitchFamily="18" charset="0"/>
              </a:rPr>
              <a:t>2</a:t>
            </a:r>
            <a:r>
              <a:rPr lang="zh-CN" altLang="en-US" sz="2000" b="1" dirty="0">
                <a:ea typeface="宋体" pitchFamily="2" charset="-122"/>
                <a:cs typeface="Times New Roman" pitchFamily="18" charset="0"/>
              </a:rPr>
              <a:t>，</a:t>
            </a:r>
            <a:r>
              <a:rPr lang="en-US" altLang="zh-CN" sz="2000" b="1" dirty="0">
                <a:solidFill>
                  <a:srgbClr val="C00000"/>
                </a:solidFill>
                <a:ea typeface="宋体" pitchFamily="2" charset="-122"/>
                <a:cs typeface="Times New Roman" pitchFamily="18" charset="0"/>
              </a:rPr>
              <a:t>….</a:t>
            </a:r>
            <a:r>
              <a:rPr lang="zh-CN" altLang="en-US" sz="2000" b="1" dirty="0" smtClean="0">
                <a:solidFill>
                  <a:srgbClr val="C00000"/>
                </a:solidFill>
                <a:ea typeface="宋体" pitchFamily="2" charset="-122"/>
                <a:cs typeface="Times New Roman" pitchFamily="18" charset="0"/>
              </a:rPr>
              <a:t>）｛</a:t>
            </a:r>
            <a:endParaRPr lang="zh-CN" altLang="en-US" sz="2000" b="1" dirty="0">
              <a:solidFill>
                <a:srgbClr val="C00000"/>
              </a:solidFill>
              <a:ea typeface="宋体" pitchFamily="2" charset="-122"/>
              <a:cs typeface="Times New Roman" pitchFamily="18" charset="0"/>
            </a:endParaRPr>
          </a:p>
          <a:p>
            <a:pPr lvl="1"/>
            <a:r>
              <a:rPr lang="zh-CN" altLang="en-US" sz="2000" b="1" dirty="0">
                <a:solidFill>
                  <a:srgbClr val="C00000"/>
                </a:solidFill>
                <a:ea typeface="宋体" pitchFamily="2" charset="-122"/>
                <a:cs typeface="Times New Roman" pitchFamily="18" charset="0"/>
              </a:rPr>
              <a:t>  程序代码</a:t>
            </a:r>
          </a:p>
          <a:p>
            <a:pPr lvl="1"/>
            <a:r>
              <a:rPr lang="zh-CN" altLang="en-US" sz="2000" b="1" dirty="0">
                <a:solidFill>
                  <a:srgbClr val="C00000"/>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return </a:t>
            </a:r>
            <a:r>
              <a:rPr lang="zh-CN" altLang="en-US" sz="2000" b="1" dirty="0">
                <a:solidFill>
                  <a:srgbClr val="C00000"/>
                </a:solidFill>
                <a:ea typeface="宋体" pitchFamily="2" charset="-122"/>
                <a:cs typeface="Times New Roman" pitchFamily="18" charset="0"/>
              </a:rPr>
              <a:t>返回</a:t>
            </a:r>
            <a:r>
              <a:rPr lang="zh-CN" altLang="en-US" sz="2000" b="1" dirty="0" smtClean="0">
                <a:solidFill>
                  <a:srgbClr val="C00000"/>
                </a:solidFill>
                <a:ea typeface="宋体" pitchFamily="2" charset="-122"/>
                <a:cs typeface="Times New Roman" pitchFamily="18" charset="0"/>
              </a:rPr>
              <a:t>值</a:t>
            </a:r>
            <a:r>
              <a:rPr lang="en-US" altLang="zh-CN" sz="2000" b="1" dirty="0" smtClean="0">
                <a:solidFill>
                  <a:srgbClr val="C00000"/>
                </a:solidFill>
                <a:ea typeface="宋体" pitchFamily="2" charset="-122"/>
                <a:cs typeface="Times New Roman" pitchFamily="18" charset="0"/>
              </a:rPr>
              <a:t>;</a:t>
            </a:r>
            <a:endParaRPr lang="zh-CN" altLang="en-US" sz="2000" b="1" dirty="0">
              <a:solidFill>
                <a:srgbClr val="C00000"/>
              </a:solidFill>
              <a:ea typeface="宋体" pitchFamily="2" charset="-122"/>
              <a:cs typeface="Times New Roman" pitchFamily="18" charset="0"/>
            </a:endParaRPr>
          </a:p>
          <a:p>
            <a:pPr lvl="1"/>
            <a:r>
              <a:rPr lang="zh-CN" altLang="en-US" sz="2000" b="1" dirty="0">
                <a:solidFill>
                  <a:srgbClr val="C00000"/>
                </a:solidFill>
                <a:ea typeface="宋体" pitchFamily="2" charset="-122"/>
                <a:cs typeface="Times New Roman" pitchFamily="18" charset="0"/>
              </a:rPr>
              <a:t>｝</a:t>
            </a:r>
          </a:p>
          <a:p>
            <a:pPr lvl="1"/>
            <a:endParaRPr lang="en-US" altLang="zh-CN" sz="2000" b="1" smtClean="0">
              <a:ea typeface="宋体" pitchFamily="2" charset="-122"/>
              <a:cs typeface="Times New Roman" pitchFamily="18" charset="0"/>
            </a:endParaRPr>
          </a:p>
          <a:p>
            <a:pPr marL="0" lvl="1"/>
            <a:r>
              <a:rPr lang="zh-CN" altLang="en-US" sz="2400" b="1" smtClean="0">
                <a:ea typeface="宋体" pitchFamily="2" charset="-122"/>
                <a:cs typeface="Times New Roman" pitchFamily="18" charset="0"/>
              </a:rPr>
              <a:t>其中</a:t>
            </a:r>
            <a:r>
              <a:rPr lang="zh-CN" altLang="en-US" sz="2400" b="1" dirty="0">
                <a:ea typeface="宋体" pitchFamily="2" charset="-122"/>
                <a:cs typeface="Times New Roman" pitchFamily="18" charset="0"/>
              </a:rPr>
              <a:t>：</a:t>
            </a:r>
          </a:p>
          <a:p>
            <a:pPr lvl="1"/>
            <a:r>
              <a:rPr lang="zh-CN" altLang="en-US" sz="2000" b="1" smtClean="0">
                <a:ea typeface="宋体" pitchFamily="2" charset="-122"/>
                <a:cs typeface="Times New Roman" pitchFamily="18" charset="0"/>
              </a:rPr>
              <a:t>形参：</a:t>
            </a:r>
            <a:r>
              <a:rPr lang="zh-CN" altLang="en-US" sz="2000" b="1" dirty="0">
                <a:ea typeface="宋体" pitchFamily="2" charset="-122"/>
                <a:cs typeface="Times New Roman" pitchFamily="18" charset="0"/>
              </a:rPr>
              <a:t>在方法被调用时用于接收外部传入的数据的变量。</a:t>
            </a:r>
          </a:p>
          <a:p>
            <a:pPr lvl="1"/>
            <a:r>
              <a:rPr lang="zh-CN" altLang="en-US" sz="2000" b="1" dirty="0">
                <a:ea typeface="宋体" pitchFamily="2" charset="-122"/>
                <a:cs typeface="Times New Roman" pitchFamily="18" charset="0"/>
              </a:rPr>
              <a:t>参数类型：就是该形式参数的数据类型。</a:t>
            </a:r>
          </a:p>
          <a:p>
            <a:pPr lvl="1"/>
            <a:r>
              <a:rPr lang="zh-CN" altLang="en-US" sz="2000" b="1" dirty="0">
                <a:ea typeface="宋体" pitchFamily="2" charset="-122"/>
                <a:cs typeface="Times New Roman" pitchFamily="18" charset="0"/>
              </a:rPr>
              <a:t>返回值：方法在执行完毕后返还给调用它的程序的数据。</a:t>
            </a:r>
          </a:p>
          <a:p>
            <a:pPr lvl="1"/>
            <a:r>
              <a:rPr lang="zh-CN" altLang="en-US" sz="2000" b="1" dirty="0">
                <a:ea typeface="宋体" pitchFamily="2" charset="-122"/>
                <a:cs typeface="Times New Roman" pitchFamily="18" charset="0"/>
              </a:rPr>
              <a:t>返回值类型</a:t>
            </a:r>
            <a:r>
              <a:rPr lang="zh-CN" altLang="en-US" sz="2000" b="1" dirty="0" smtClean="0">
                <a:ea typeface="宋体" pitchFamily="2" charset="-122"/>
                <a:cs typeface="Times New Roman" pitchFamily="18" charset="0"/>
              </a:rPr>
              <a:t>：方法要</a:t>
            </a:r>
            <a:r>
              <a:rPr lang="zh-CN" altLang="en-US" sz="2000" b="1" dirty="0">
                <a:ea typeface="宋体" pitchFamily="2" charset="-122"/>
                <a:cs typeface="Times New Roman" pitchFamily="18" charset="0"/>
              </a:rPr>
              <a:t>返回的结果的数据类型。</a:t>
            </a:r>
          </a:p>
          <a:p>
            <a:pPr lvl="1"/>
            <a:r>
              <a:rPr lang="zh-CN" altLang="en-US" sz="2000" b="1" dirty="0">
                <a:ea typeface="宋体" pitchFamily="2" charset="-122"/>
                <a:cs typeface="Times New Roman" pitchFamily="18" charset="0"/>
              </a:rPr>
              <a:t>实参：</a:t>
            </a:r>
            <a:r>
              <a:rPr lang="zh-CN" altLang="en-US" sz="2000" b="1" dirty="0" smtClean="0">
                <a:ea typeface="宋体" pitchFamily="2" charset="-122"/>
                <a:cs typeface="Times New Roman" pitchFamily="18" charset="0"/>
              </a:rPr>
              <a:t>调用方法时</a:t>
            </a:r>
            <a:r>
              <a:rPr lang="zh-CN" altLang="en-US" sz="2000" b="1" dirty="0">
                <a:ea typeface="宋体" pitchFamily="2" charset="-122"/>
                <a:cs typeface="Times New Roman" pitchFamily="18" charset="0"/>
              </a:rPr>
              <a:t>实际传给函数形式参数的数据</a:t>
            </a:r>
            <a:r>
              <a:rPr lang="zh-CN" altLang="en-US" sz="2000" b="1" dirty="0" smtClean="0">
                <a:ea typeface="宋体" pitchFamily="2" charset="-122"/>
                <a:cs typeface="Times New Roman" pitchFamily="18" charset="0"/>
              </a:rPr>
              <a:t>。</a:t>
            </a:r>
            <a:endParaRPr lang="en-US" altLang="zh-CN" sz="2000" b="1" dirty="0" smtClean="0">
              <a:ea typeface="宋体" pitchFamily="2" charset="-122"/>
              <a:cs typeface="Times New Roman" pitchFamily="18" charset="0"/>
            </a:endParaRPr>
          </a:p>
          <a:p>
            <a:pPr lvl="1"/>
            <a:endParaRPr lang="zh-CN" altLang="en-US" sz="1000" b="1" dirty="0">
              <a:ea typeface="宋体" pitchFamily="2" charset="-122"/>
              <a:cs typeface="Times New Roman" pitchFamily="18" charset="0"/>
            </a:endParaRPr>
          </a:p>
          <a:p>
            <a:pPr marL="800100" lvl="1" indent="-342900">
              <a:buFont typeface="Wingdings" pitchFamily="2" charset="2"/>
              <a:buChar char="u"/>
            </a:pPr>
            <a:r>
              <a:rPr lang="zh-CN" altLang="en-US" sz="2000" b="1" dirty="0" smtClean="0">
                <a:solidFill>
                  <a:srgbClr val="0000FF"/>
                </a:solidFill>
                <a:ea typeface="宋体" pitchFamily="2" charset="-122"/>
                <a:cs typeface="Times New Roman" pitchFamily="18" charset="0"/>
              </a:rPr>
              <a:t>如何理解</a:t>
            </a:r>
            <a:r>
              <a:rPr lang="zh-CN" altLang="en-US" sz="2000" b="1" dirty="0">
                <a:solidFill>
                  <a:srgbClr val="0000FF"/>
                </a:solidFill>
                <a:ea typeface="宋体" pitchFamily="2" charset="-122"/>
                <a:cs typeface="Times New Roman" pitchFamily="18" charset="0"/>
              </a:rPr>
              <a:t>方法</a:t>
            </a:r>
            <a:r>
              <a:rPr lang="zh-CN" altLang="en-US" sz="2000" b="1" dirty="0" smtClean="0">
                <a:solidFill>
                  <a:srgbClr val="0000FF"/>
                </a:solidFill>
                <a:ea typeface="宋体" pitchFamily="2" charset="-122"/>
                <a:cs typeface="Times New Roman" pitchFamily="18" charset="0"/>
              </a:rPr>
              <a:t>返回</a:t>
            </a:r>
            <a:r>
              <a:rPr lang="zh-CN" altLang="en-US" sz="2000" b="1" dirty="0">
                <a:solidFill>
                  <a:srgbClr val="0000FF"/>
                </a:solidFill>
                <a:ea typeface="宋体" pitchFamily="2" charset="-122"/>
                <a:cs typeface="Times New Roman" pitchFamily="18" charset="0"/>
              </a:rPr>
              <a:t>值类型为</a:t>
            </a:r>
            <a:r>
              <a:rPr lang="en-US" altLang="zh-CN" sz="2000" b="1" dirty="0">
                <a:solidFill>
                  <a:srgbClr val="0000FF"/>
                </a:solidFill>
                <a:ea typeface="宋体" pitchFamily="2" charset="-122"/>
                <a:cs typeface="Times New Roman" pitchFamily="18" charset="0"/>
              </a:rPr>
              <a:t>void</a:t>
            </a:r>
            <a:r>
              <a:rPr lang="zh-CN" altLang="en-US" sz="2000" b="1" dirty="0">
                <a:solidFill>
                  <a:srgbClr val="0000FF"/>
                </a:solidFill>
                <a:ea typeface="宋体" pitchFamily="2" charset="-122"/>
                <a:cs typeface="Times New Roman" pitchFamily="18" charset="0"/>
              </a:rPr>
              <a:t>的情况</a:t>
            </a:r>
            <a:r>
              <a:rPr lang="zh-CN" altLang="en-US" b="1" dirty="0">
                <a:solidFill>
                  <a:srgbClr val="0000FF"/>
                </a:solidFill>
                <a:ea typeface="宋体" pitchFamily="2" charset="-122"/>
                <a:cs typeface="Times New Roman" pitchFamily="18" charset="0"/>
              </a:rPr>
              <a:t> </a:t>
            </a:r>
            <a:r>
              <a:rPr lang="en-US" altLang="zh-CN" b="1" dirty="0" smtClean="0">
                <a:solidFill>
                  <a:srgbClr val="0000FF"/>
                </a:solidFill>
                <a:ea typeface="宋体" pitchFamily="2" charset="-122"/>
                <a:cs typeface="Times New Roman" pitchFamily="18" charset="0"/>
              </a:rPr>
              <a:t>?</a:t>
            </a:r>
            <a:endParaRPr lang="zh-CN" altLang="en-US" b="1" dirty="0">
              <a:solidFill>
                <a:srgbClr val="0000FF"/>
              </a:solidFill>
              <a:ea typeface="宋体" pitchFamily="2" charset="-122"/>
              <a:cs typeface="Times New Roman" pitchFamily="18" charset="0"/>
            </a:endParaRPr>
          </a:p>
        </p:txBody>
      </p:sp>
    </p:spTree>
    <p:extLst>
      <p:ext uri="{BB962C8B-B14F-4D97-AF65-F5344CB8AC3E}">
        <p14:creationId xmlns:p14="http://schemas.microsoft.com/office/powerpoint/2010/main" val="34134676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2" name="Picture 4" descr="传值"/>
          <p:cNvPicPr>
            <a:picLocks noGrp="1" noChangeAspect="1" noChangeArrowheads="1"/>
          </p:cNvPicPr>
          <p:nvPr>
            <p:ph sz="half" idx="2"/>
          </p:nvPr>
        </p:nvPicPr>
        <p:blipFill>
          <a:blip r:embed="rId2">
            <a:clrChange>
              <a:clrFrom>
                <a:srgbClr val="FFFFFF"/>
              </a:clrFrom>
              <a:clrTo>
                <a:srgbClr val="FFFFFF">
                  <a:alpha val="0"/>
                </a:srgbClr>
              </a:clrTo>
            </a:clrChange>
          </a:blip>
          <a:srcRect/>
          <a:stretch>
            <a:fillRect/>
          </a:stretch>
        </p:blipFill>
        <p:spPr>
          <a:xfrm>
            <a:off x="1115616" y="2636912"/>
            <a:ext cx="7128792" cy="3680403"/>
          </a:xfrm>
          <a:noFill/>
        </p:spPr>
      </p:pic>
      <p:sp>
        <p:nvSpPr>
          <p:cNvPr id="32770" name="Rectangle 2"/>
          <p:cNvSpPr>
            <a:spLocks noGrp="1" noChangeArrowheads="1"/>
          </p:cNvSpPr>
          <p:nvPr>
            <p:ph type="title"/>
          </p:nvPr>
        </p:nvSpPr>
        <p:spPr>
          <a:xfrm>
            <a:off x="2915816" y="548680"/>
            <a:ext cx="3923960" cy="858753"/>
          </a:xfrm>
        </p:spPr>
        <p:txBody>
          <a:bodyPr>
            <a:normAutofit/>
          </a:bodyPr>
          <a:lstStyle/>
          <a:p>
            <a:pPr eaLnBrk="1" hangingPunct="1"/>
            <a:r>
              <a:rPr lang="en-US" altLang="zh-CN" b="1" smtClean="0">
                <a:latin typeface="+mn-lt"/>
                <a:ea typeface="宋体" pitchFamily="2" charset="-122"/>
                <a:cs typeface="Times New Roman" pitchFamily="18" charset="0"/>
              </a:rPr>
              <a:t>4.6.1 </a:t>
            </a:r>
            <a:r>
              <a:rPr lang="zh-CN" altLang="en-US" b="1" smtClean="0">
                <a:latin typeface="+mn-lt"/>
                <a:ea typeface="宋体" pitchFamily="2" charset="-122"/>
                <a:cs typeface="Times New Roman" pitchFamily="18" charset="0"/>
              </a:rPr>
              <a:t>方法</a:t>
            </a:r>
            <a:r>
              <a:rPr lang="zh-CN" altLang="en-US" b="1" dirty="0" smtClean="0">
                <a:latin typeface="+mn-lt"/>
                <a:ea typeface="宋体" pitchFamily="2" charset="-122"/>
                <a:cs typeface="Times New Roman" pitchFamily="18" charset="0"/>
              </a:rPr>
              <a:t>的调用</a:t>
            </a:r>
          </a:p>
        </p:txBody>
      </p:sp>
      <p:sp>
        <p:nvSpPr>
          <p:cNvPr id="32771" name="Rectangle 3"/>
          <p:cNvSpPr>
            <a:spLocks noGrp="1" noChangeArrowheads="1"/>
          </p:cNvSpPr>
          <p:nvPr>
            <p:ph type="body" sz="half" idx="1"/>
          </p:nvPr>
        </p:nvSpPr>
        <p:spPr>
          <a:xfrm>
            <a:off x="755576" y="1340768"/>
            <a:ext cx="5328592" cy="936104"/>
          </a:xfrm>
        </p:spPr>
        <p:txBody>
          <a:bodyPr>
            <a:noAutofit/>
          </a:bodyPr>
          <a:lstStyle/>
          <a:p>
            <a:pPr eaLnBrk="1" hangingPunct="1">
              <a:buFont typeface="Wingdings" pitchFamily="2" charset="2"/>
              <a:buChar char="l"/>
            </a:pPr>
            <a:r>
              <a:rPr lang="zh-CN" altLang="en-US" dirty="0">
                <a:latin typeface="Times New Roman" pitchFamily="18" charset="0"/>
                <a:ea typeface="宋体" pitchFamily="2" charset="-122"/>
                <a:cs typeface="Times New Roman" pitchFamily="18" charset="0"/>
              </a:rPr>
              <a:t>方法</a:t>
            </a:r>
            <a:r>
              <a:rPr lang="zh-CN" altLang="en-US" dirty="0" smtClean="0">
                <a:latin typeface="Times New Roman" pitchFamily="18" charset="0"/>
                <a:ea typeface="宋体" pitchFamily="2" charset="-122"/>
                <a:cs typeface="Times New Roman" pitchFamily="18" charset="0"/>
              </a:rPr>
              <a:t>只有被调用才会被执行</a:t>
            </a:r>
            <a:endParaRPr lang="en-US" altLang="zh-CN" dirty="0" smtClean="0">
              <a:latin typeface="Times New Roman" pitchFamily="18" charset="0"/>
              <a:ea typeface="宋体" pitchFamily="2" charset="-122"/>
              <a:cs typeface="Times New Roman" pitchFamily="18" charset="0"/>
            </a:endParaRPr>
          </a:p>
          <a:p>
            <a:pPr eaLnBrk="1" hangingPunct="1">
              <a:buFont typeface="Wingdings" pitchFamily="2" charset="2"/>
              <a:buChar char="l"/>
            </a:pPr>
            <a:r>
              <a:rPr lang="zh-CN" altLang="en-US" dirty="0">
                <a:latin typeface="Times New Roman" pitchFamily="18" charset="0"/>
                <a:ea typeface="宋体" pitchFamily="2" charset="-122"/>
                <a:cs typeface="Times New Roman" pitchFamily="18" charset="0"/>
              </a:rPr>
              <a:t>方法</a:t>
            </a:r>
            <a:r>
              <a:rPr lang="zh-CN" altLang="en-US" dirty="0" smtClean="0">
                <a:latin typeface="Times New Roman" pitchFamily="18" charset="0"/>
                <a:ea typeface="宋体" pitchFamily="2" charset="-122"/>
                <a:cs typeface="Times New Roman" pitchFamily="18" charset="0"/>
              </a:rPr>
              <a:t>调用的过程分析</a:t>
            </a:r>
          </a:p>
        </p:txBody>
      </p:sp>
      <p:sp>
        <p:nvSpPr>
          <p:cNvPr id="2" name="矩形 1"/>
          <p:cNvSpPr/>
          <p:nvPr/>
        </p:nvSpPr>
        <p:spPr>
          <a:xfrm>
            <a:off x="827584" y="2420888"/>
            <a:ext cx="7632848" cy="3888432"/>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508794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987824" y="548680"/>
            <a:ext cx="3923960" cy="858753"/>
          </a:xfrm>
        </p:spPr>
        <p:txBody>
          <a:bodyPr>
            <a:normAutofit/>
          </a:bodyPr>
          <a:lstStyle/>
          <a:p>
            <a:r>
              <a:rPr lang="zh-CN" altLang="en-US" b="1" dirty="0">
                <a:latin typeface="Times New Roman" pitchFamily="18" charset="0"/>
                <a:ea typeface="宋体" pitchFamily="2" charset="-122"/>
                <a:cs typeface="Times New Roman" pitchFamily="18" charset="0"/>
              </a:rPr>
              <a:t>方法的</a:t>
            </a:r>
            <a:r>
              <a:rPr lang="zh-CN" altLang="en-US" b="1" dirty="0" smtClean="0">
                <a:latin typeface="Times New Roman" pitchFamily="18" charset="0"/>
                <a:ea typeface="宋体" pitchFamily="2" charset="-122"/>
                <a:cs typeface="Times New Roman" pitchFamily="18" charset="0"/>
              </a:rPr>
              <a:t>调用</a:t>
            </a:r>
          </a:p>
        </p:txBody>
      </p:sp>
      <p:sp>
        <p:nvSpPr>
          <p:cNvPr id="32771" name="Rectangle 3"/>
          <p:cNvSpPr>
            <a:spLocks noGrp="1" noChangeArrowheads="1"/>
          </p:cNvSpPr>
          <p:nvPr>
            <p:ph type="body" sz="half" idx="1"/>
          </p:nvPr>
        </p:nvSpPr>
        <p:spPr>
          <a:xfrm>
            <a:off x="467544" y="1340768"/>
            <a:ext cx="8352928" cy="3744416"/>
          </a:xfrm>
        </p:spPr>
        <p:txBody>
          <a:bodyPr>
            <a:noAutofit/>
          </a:bodyPr>
          <a:lstStyle/>
          <a:p>
            <a:pPr eaLnBrk="1" hangingPunct="1">
              <a:buFont typeface="Wingdings" pitchFamily="2" charset="2"/>
              <a:buChar char="l"/>
            </a:pPr>
            <a:r>
              <a:rPr lang="zh-CN" altLang="en-US" sz="3200" dirty="0" smtClean="0">
                <a:ea typeface="宋体" panose="02010600030101010101" pitchFamily="2" charset="-122"/>
                <a:cs typeface="Times New Roman" pitchFamily="18" charset="0"/>
              </a:rPr>
              <a:t>注  意：</a:t>
            </a:r>
            <a:endParaRPr lang="en-US" altLang="zh-CN" sz="3200" dirty="0" smtClean="0">
              <a:ea typeface="宋体" panose="02010600030101010101" pitchFamily="2" charset="-122"/>
              <a:cs typeface="Times New Roman" pitchFamily="18" charset="0"/>
            </a:endParaRPr>
          </a:p>
          <a:p>
            <a:pPr>
              <a:buFont typeface="Wingdings" pitchFamily="2" charset="2"/>
              <a:buChar char="Ø"/>
            </a:pPr>
            <a:r>
              <a:rPr lang="zh-CN" altLang="en-US" sz="2400" dirty="0">
                <a:ea typeface="宋体" panose="02010600030101010101" pitchFamily="2" charset="-122"/>
                <a:cs typeface="Times New Roman" pitchFamily="18" charset="0"/>
              </a:rPr>
              <a:t>没有具体返回值的情况，返回值类型用关键字</a:t>
            </a:r>
            <a:r>
              <a:rPr lang="en-US" altLang="zh-CN" sz="2400" dirty="0">
                <a:ea typeface="宋体" panose="02010600030101010101" pitchFamily="2" charset="-122"/>
                <a:cs typeface="Times New Roman" pitchFamily="18" charset="0"/>
              </a:rPr>
              <a:t>void</a:t>
            </a:r>
            <a:r>
              <a:rPr lang="zh-CN" altLang="en-US" sz="2400" dirty="0">
                <a:ea typeface="宋体" panose="02010600030101010101" pitchFamily="2" charset="-122"/>
                <a:cs typeface="Times New Roman" pitchFamily="18" charset="0"/>
              </a:rPr>
              <a:t>表示，那么该函数中的</a:t>
            </a:r>
            <a:r>
              <a:rPr lang="en-US" altLang="zh-CN" sz="2400" dirty="0">
                <a:ea typeface="宋体" panose="02010600030101010101" pitchFamily="2" charset="-122"/>
                <a:cs typeface="Times New Roman" pitchFamily="18" charset="0"/>
              </a:rPr>
              <a:t>return</a:t>
            </a:r>
            <a:r>
              <a:rPr lang="zh-CN" altLang="en-US" sz="2400" dirty="0">
                <a:ea typeface="宋体" panose="02010600030101010101" pitchFamily="2" charset="-122"/>
                <a:cs typeface="Times New Roman" pitchFamily="18" charset="0"/>
              </a:rPr>
              <a:t>语句如果在最后一行可以省略不写</a:t>
            </a:r>
            <a:r>
              <a:rPr lang="zh-CN" altLang="en-US" sz="2400" dirty="0" smtClean="0">
                <a:ea typeface="宋体" panose="02010600030101010101" pitchFamily="2" charset="-122"/>
                <a:cs typeface="Times New Roman" pitchFamily="18" charset="0"/>
              </a:rPr>
              <a:t>。</a:t>
            </a:r>
            <a:endParaRPr lang="en-US" altLang="zh-CN" sz="2400" dirty="0" smtClean="0">
              <a:ea typeface="宋体" panose="02010600030101010101" pitchFamily="2" charset="-122"/>
              <a:cs typeface="Times New Roman" pitchFamily="18" charset="0"/>
            </a:endParaRPr>
          </a:p>
          <a:p>
            <a:pPr marL="0" indent="0">
              <a:buNone/>
            </a:pPr>
            <a:endParaRPr lang="en-US" altLang="zh-CN" sz="1400" dirty="0" smtClean="0">
              <a:ea typeface="宋体" panose="02010600030101010101" pitchFamily="2" charset="-122"/>
              <a:cs typeface="Times New Roman" pitchFamily="18" charset="0"/>
            </a:endParaRPr>
          </a:p>
          <a:p>
            <a:pPr>
              <a:buFont typeface="Wingdings" pitchFamily="2" charset="2"/>
              <a:buChar char="Ø"/>
            </a:pPr>
            <a:r>
              <a:rPr lang="zh-CN" altLang="en-US" sz="2400" b="1" dirty="0" smtClean="0">
                <a:ea typeface="宋体" panose="02010600030101010101" pitchFamily="2" charset="-122"/>
                <a:cs typeface="Times New Roman" pitchFamily="18" charset="0"/>
              </a:rPr>
              <a:t>定义</a:t>
            </a:r>
            <a:r>
              <a:rPr lang="zh-CN" altLang="en-US" sz="2400" b="1" dirty="0">
                <a:ea typeface="宋体" panose="02010600030101010101" pitchFamily="2" charset="-122"/>
                <a:cs typeface="Times New Roman" pitchFamily="18" charset="0"/>
              </a:rPr>
              <a:t>方法</a:t>
            </a:r>
            <a:r>
              <a:rPr lang="zh-CN" altLang="en-US" sz="2400" b="1" dirty="0" smtClean="0">
                <a:ea typeface="宋体" panose="02010600030101010101" pitchFamily="2" charset="-122"/>
                <a:cs typeface="Times New Roman" pitchFamily="18" charset="0"/>
              </a:rPr>
              <a:t>时，</a:t>
            </a:r>
            <a:r>
              <a:rPr lang="zh-CN" altLang="en-US" sz="2400" b="1" dirty="0">
                <a:ea typeface="宋体" panose="02010600030101010101" pitchFamily="2" charset="-122"/>
                <a:cs typeface="Times New Roman" pitchFamily="18" charset="0"/>
              </a:rPr>
              <a:t>方法</a:t>
            </a:r>
            <a:r>
              <a:rPr lang="zh-CN" altLang="en-US" sz="2400" b="1" dirty="0" smtClean="0">
                <a:ea typeface="宋体" panose="02010600030101010101" pitchFamily="2" charset="-122"/>
                <a:cs typeface="Times New Roman" pitchFamily="18" charset="0"/>
              </a:rPr>
              <a:t>的</a:t>
            </a:r>
            <a:r>
              <a:rPr lang="zh-CN" altLang="en-US" sz="2400" b="1" dirty="0">
                <a:ea typeface="宋体" panose="02010600030101010101" pitchFamily="2" charset="-122"/>
                <a:cs typeface="Times New Roman" pitchFamily="18" charset="0"/>
              </a:rPr>
              <a:t>结果应该返回给调用者，交由</a:t>
            </a:r>
            <a:r>
              <a:rPr lang="zh-CN" altLang="en-US" sz="2400" b="1" dirty="0" smtClean="0">
                <a:ea typeface="宋体" panose="02010600030101010101" pitchFamily="2" charset="-122"/>
                <a:cs typeface="Times New Roman" pitchFamily="18" charset="0"/>
              </a:rPr>
              <a:t>调用者</a:t>
            </a:r>
            <a:r>
              <a:rPr lang="zh-CN" altLang="en-US" sz="2400" b="1" dirty="0">
                <a:ea typeface="宋体" panose="02010600030101010101" pitchFamily="2" charset="-122"/>
                <a:cs typeface="Times New Roman" pitchFamily="18" charset="0"/>
              </a:rPr>
              <a:t>处理。</a:t>
            </a:r>
          </a:p>
          <a:p>
            <a:pPr marL="0" indent="0">
              <a:buNone/>
            </a:pPr>
            <a:endParaRPr lang="en-US" altLang="zh-CN" sz="1400" dirty="0" smtClean="0">
              <a:ea typeface="宋体" panose="02010600030101010101" pitchFamily="2" charset="-122"/>
              <a:cs typeface="Times New Roman" pitchFamily="18" charset="0"/>
            </a:endParaRPr>
          </a:p>
          <a:p>
            <a:pPr>
              <a:buFont typeface="Wingdings" pitchFamily="2" charset="2"/>
              <a:buChar char="Ø"/>
            </a:pPr>
            <a:r>
              <a:rPr lang="zh-CN" altLang="en-US" sz="2400" b="1" dirty="0">
                <a:ea typeface="宋体" panose="02010600030101010101" pitchFamily="2" charset="-122"/>
                <a:cs typeface="Times New Roman" pitchFamily="18" charset="0"/>
              </a:rPr>
              <a:t>方法</a:t>
            </a:r>
            <a:r>
              <a:rPr lang="zh-CN" altLang="en-US" sz="2400" b="1" dirty="0" smtClean="0">
                <a:ea typeface="宋体" panose="02010600030101010101" pitchFamily="2" charset="-122"/>
                <a:cs typeface="Times New Roman" pitchFamily="18" charset="0"/>
              </a:rPr>
              <a:t>中</a:t>
            </a:r>
            <a:r>
              <a:rPr lang="zh-CN" altLang="en-US" sz="2400" b="1" dirty="0">
                <a:ea typeface="宋体" panose="02010600030101010101" pitchFamily="2" charset="-122"/>
                <a:cs typeface="Times New Roman" pitchFamily="18" charset="0"/>
              </a:rPr>
              <a:t>只能</a:t>
            </a:r>
            <a:r>
              <a:rPr lang="zh-CN" altLang="en-US" sz="2400" b="1" dirty="0" smtClean="0">
                <a:ea typeface="宋体" panose="02010600030101010101" pitchFamily="2" charset="-122"/>
                <a:cs typeface="Times New Roman" pitchFamily="18" charset="0"/>
              </a:rPr>
              <a:t>调用</a:t>
            </a:r>
            <a:r>
              <a:rPr lang="zh-CN" altLang="en-US" sz="2400" b="1" dirty="0">
                <a:ea typeface="宋体" panose="02010600030101010101" pitchFamily="2" charset="-122"/>
                <a:cs typeface="Times New Roman" pitchFamily="18" charset="0"/>
              </a:rPr>
              <a:t>方法</a:t>
            </a:r>
            <a:r>
              <a:rPr lang="zh-CN" altLang="en-US" sz="2400" b="1" dirty="0" smtClean="0">
                <a:ea typeface="宋体" panose="02010600030101010101" pitchFamily="2" charset="-122"/>
                <a:cs typeface="Times New Roman" pitchFamily="18" charset="0"/>
              </a:rPr>
              <a:t>，</a:t>
            </a:r>
            <a:r>
              <a:rPr lang="zh-CN" altLang="en-US" sz="2400" b="1" dirty="0">
                <a:ea typeface="宋体" panose="02010600030101010101" pitchFamily="2" charset="-122"/>
                <a:cs typeface="Times New Roman" pitchFamily="18" charset="0"/>
              </a:rPr>
              <a:t>不可以</a:t>
            </a:r>
            <a:r>
              <a:rPr lang="zh-CN" altLang="en-US" sz="2400" b="1" dirty="0" smtClean="0">
                <a:ea typeface="宋体" panose="02010600030101010101" pitchFamily="2" charset="-122"/>
                <a:cs typeface="Times New Roman" pitchFamily="18" charset="0"/>
              </a:rPr>
              <a:t>在</a:t>
            </a:r>
            <a:r>
              <a:rPr lang="zh-CN" altLang="en-US" sz="2400" b="1" dirty="0">
                <a:ea typeface="宋体" panose="02010600030101010101" pitchFamily="2" charset="-122"/>
                <a:cs typeface="Times New Roman" pitchFamily="18" charset="0"/>
              </a:rPr>
              <a:t>方法</a:t>
            </a:r>
            <a:r>
              <a:rPr lang="zh-CN" altLang="en-US" sz="2400" b="1" dirty="0" smtClean="0">
                <a:ea typeface="宋体" panose="02010600030101010101" pitchFamily="2" charset="-122"/>
                <a:cs typeface="Times New Roman" pitchFamily="18" charset="0"/>
              </a:rPr>
              <a:t>内部定义</a:t>
            </a:r>
            <a:r>
              <a:rPr lang="zh-CN" altLang="en-US" sz="2400" b="1" dirty="0">
                <a:ea typeface="宋体" panose="02010600030101010101" pitchFamily="2" charset="-122"/>
                <a:cs typeface="Times New Roman" pitchFamily="18" charset="0"/>
              </a:rPr>
              <a:t>方法</a:t>
            </a:r>
            <a:r>
              <a:rPr lang="zh-CN" altLang="en-US" sz="2400" b="1" dirty="0" smtClean="0">
                <a:ea typeface="宋体" panose="02010600030101010101" pitchFamily="2" charset="-122"/>
                <a:cs typeface="Times New Roman" pitchFamily="18" charset="0"/>
              </a:rPr>
              <a:t>。</a:t>
            </a:r>
            <a:endParaRPr lang="zh-CN" altLang="en-US" sz="2400" b="1" dirty="0">
              <a:ea typeface="宋体" panose="02010600030101010101" pitchFamily="2" charset="-122"/>
              <a:cs typeface="Times New Roman" pitchFamily="18" charset="0"/>
            </a:endParaRPr>
          </a:p>
          <a:p>
            <a:pPr>
              <a:buFont typeface="Wingdings" pitchFamily="2" charset="2"/>
              <a:buChar char="Ø"/>
            </a:pPr>
            <a:endParaRPr lang="zh-CN" altLang="en-US" sz="2400" dirty="0">
              <a:ea typeface="宋体" panose="02010600030101010101" pitchFamily="2" charset="-122"/>
              <a:cs typeface="Times New Roman" pitchFamily="18" charset="0"/>
            </a:endParaRPr>
          </a:p>
          <a:p>
            <a:pPr marL="0" indent="0" eaLnBrk="1" hangingPunct="1">
              <a:buNone/>
            </a:pPr>
            <a:endParaRPr lang="zh-CN" altLang="en-US" sz="2400" dirty="0" smtClean="0">
              <a:ea typeface="宋体" panose="02010600030101010101" pitchFamily="2" charset="-122"/>
              <a:cs typeface="Times New Roman" pitchFamily="18" charset="0"/>
            </a:endParaRPr>
          </a:p>
        </p:txBody>
      </p:sp>
    </p:spTree>
    <p:extLst>
      <p:ext uri="{BB962C8B-B14F-4D97-AF65-F5344CB8AC3E}">
        <p14:creationId xmlns:p14="http://schemas.microsoft.com/office/powerpoint/2010/main" val="38885520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339752" y="548680"/>
            <a:ext cx="5130634" cy="777219"/>
          </a:xfrm>
        </p:spPr>
        <p:txBody>
          <a:bodyPr>
            <a:normAutofit fontScale="90000"/>
          </a:bodyPr>
          <a:lstStyle/>
          <a:p>
            <a:pPr eaLnBrk="1" hangingPunct="1"/>
            <a:r>
              <a:rPr lang="en-US" altLang="zh-CN" b="1" smtClean="0">
                <a:latin typeface="+mn-lt"/>
                <a:ea typeface="宋体" pitchFamily="2" charset="-122"/>
                <a:cs typeface="Times New Roman" pitchFamily="18" charset="0"/>
              </a:rPr>
              <a:t>4.6.2 </a:t>
            </a:r>
            <a:r>
              <a:rPr lang="zh-CN" altLang="en-US" b="1" smtClean="0">
                <a:latin typeface="+mn-lt"/>
                <a:ea typeface="宋体" pitchFamily="2" charset="-122"/>
                <a:cs typeface="Times New Roman" pitchFamily="18" charset="0"/>
              </a:rPr>
              <a:t>方法</a:t>
            </a:r>
            <a:r>
              <a:rPr lang="zh-CN" altLang="en-US" sz="3600" b="1" dirty="0" smtClean="0">
                <a:latin typeface="+mn-lt"/>
                <a:ea typeface="宋体" pitchFamily="2" charset="-122"/>
                <a:cs typeface="Times New Roman" pitchFamily="18" charset="0"/>
              </a:rPr>
              <a:t>的重载</a:t>
            </a:r>
            <a:r>
              <a:rPr lang="en-US" altLang="zh-CN" sz="3600" b="1" dirty="0" smtClean="0">
                <a:latin typeface="+mn-lt"/>
                <a:ea typeface="宋体" pitchFamily="2" charset="-122"/>
                <a:cs typeface="Times New Roman" pitchFamily="18" charset="0"/>
              </a:rPr>
              <a:t>(overload</a:t>
            </a:r>
            <a:r>
              <a:rPr lang="en-US" altLang="zh-CN" b="1" dirty="0">
                <a:latin typeface="+mn-lt"/>
                <a:ea typeface="宋体" pitchFamily="2" charset="-122"/>
                <a:cs typeface="Times New Roman" pitchFamily="18" charset="0"/>
              </a:rPr>
              <a:t>)</a:t>
            </a:r>
            <a:endParaRPr lang="zh-CN" altLang="en-US" b="1" dirty="0" smtClean="0">
              <a:latin typeface="+mn-lt"/>
              <a:ea typeface="宋体" pitchFamily="2" charset="-122"/>
              <a:cs typeface="Times New Roman" pitchFamily="18" charset="0"/>
            </a:endParaRPr>
          </a:p>
        </p:txBody>
      </p:sp>
      <p:graphicFrame>
        <p:nvGraphicFramePr>
          <p:cNvPr id="4" name="Group 5"/>
          <p:cNvGraphicFramePr>
            <a:graphicFrameLocks noGrp="1"/>
          </p:cNvGraphicFramePr>
          <p:nvPr>
            <p:extLst>
              <p:ext uri="{D42A27DB-BD31-4B8C-83A1-F6EECF244321}">
                <p14:modId xmlns:p14="http://schemas.microsoft.com/office/powerpoint/2010/main" val="2931746930"/>
              </p:ext>
            </p:extLst>
          </p:nvPr>
        </p:nvGraphicFramePr>
        <p:xfrm>
          <a:off x="323528" y="1413124"/>
          <a:ext cx="8568952" cy="4968204"/>
        </p:xfrm>
        <a:graphic>
          <a:graphicData uri="http://schemas.openxmlformats.org/drawingml/2006/table">
            <a:tbl>
              <a:tblPr>
                <a:tableStyleId>{35758FB7-9AC5-4552-8A53-C91805E547FA}</a:tableStyleId>
              </a:tblPr>
              <a:tblGrid>
                <a:gridCol w="8568952"/>
              </a:tblGrid>
              <a:tr h="386672">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1" u="none" strike="noStrike" cap="none" normalizeH="0" baseline="0" dirty="0" smtClean="0">
                          <a:ln>
                            <a:noFill/>
                          </a:ln>
                          <a:effectLst/>
                          <a:latin typeface="+mn-lt"/>
                          <a:ea typeface="宋体" pitchFamily="2" charset="-122"/>
                          <a:cs typeface="Times New Roman" pitchFamily="18" charset="0"/>
                          <a:sym typeface="Calibri" pitchFamily="34" charset="0"/>
                        </a:rPr>
                        <a:t>重载的概念</a:t>
                      </a:r>
                      <a:endParaRPr kumimoji="0" lang="zh-CN" altLang="en-US" sz="3200" b="1" i="0" u="none" strike="noStrike" cap="none" normalizeH="0" baseline="0" dirty="0" smtClean="0">
                        <a:ln>
                          <a:noFill/>
                        </a:ln>
                        <a:solidFill>
                          <a:srgbClr val="FFFFFF"/>
                        </a:solidFill>
                        <a:effectLst/>
                        <a:latin typeface="+mn-lt"/>
                        <a:ea typeface="宋体" pitchFamily="2" charset="-122"/>
                        <a:cs typeface="Times New Roman" pitchFamily="18" charset="0"/>
                        <a:sym typeface="Calibri" pitchFamily="34" charset="0"/>
                      </a:endParaRPr>
                    </a:p>
                  </a:txBody>
                  <a:tcPr marT="45717" marB="45717" horzOverflow="overflow"/>
                </a:tc>
              </a:tr>
              <a:tr h="674963">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200" u="none" strike="noStrike" cap="none" normalizeH="0" baseline="0" dirty="0" smtClean="0">
                          <a:ln>
                            <a:noFill/>
                          </a:ln>
                          <a:effectLst/>
                          <a:latin typeface="+mn-lt"/>
                          <a:ea typeface="宋体" pitchFamily="2" charset="-122"/>
                          <a:cs typeface="Times New Roman" pitchFamily="18" charset="0"/>
                          <a:sym typeface="Calibri" pitchFamily="34" charset="0"/>
                        </a:rPr>
                        <a:t>在同一个类中，允许存在一个以上的同名方法，只要它们的参数个数或者参数类型不同即可。</a:t>
                      </a:r>
                      <a:endParaRPr kumimoji="0" lang="zh-CN" altLang="en-US" sz="22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endParaRPr>
                    </a:p>
                  </a:txBody>
                  <a:tcPr marT="45717" marB="45717" horzOverflow="overflow"/>
                </a:tc>
              </a:tr>
              <a:tr h="388346">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200" u="none" strike="noStrike" cap="none" normalizeH="0" baseline="0" dirty="0" smtClean="0">
                          <a:ln>
                            <a:noFill/>
                          </a:ln>
                          <a:effectLst/>
                          <a:latin typeface="+mn-lt"/>
                          <a:ea typeface="宋体" pitchFamily="2" charset="-122"/>
                          <a:cs typeface="Times New Roman" pitchFamily="18" charset="0"/>
                          <a:sym typeface="Calibri" pitchFamily="34" charset="0"/>
                        </a:rPr>
                        <a:t>重载的特点：</a:t>
                      </a:r>
                      <a:endParaRPr kumimoji="0" lang="zh-CN" altLang="en-US" sz="2200" b="1"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endParaRPr>
                    </a:p>
                  </a:txBody>
                  <a:tcPr marT="45717" marB="45717" horzOverflow="overflow"/>
                </a:tc>
              </a:tr>
              <a:tr h="386672">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200" b="1" u="none" strike="noStrike" cap="none" normalizeH="0" baseline="0" dirty="0" smtClean="0">
                          <a:ln>
                            <a:noFill/>
                          </a:ln>
                          <a:solidFill>
                            <a:srgbClr val="C00000"/>
                          </a:solidFill>
                          <a:effectLst/>
                          <a:latin typeface="+mn-lt"/>
                          <a:ea typeface="宋体" pitchFamily="2" charset="-122"/>
                          <a:cs typeface="Times New Roman" pitchFamily="18" charset="0"/>
                          <a:sym typeface="Calibri" pitchFamily="34" charset="0"/>
                        </a:rPr>
                        <a:t>与返回值类型无关，只看参数列表</a:t>
                      </a:r>
                      <a:r>
                        <a:rPr kumimoji="0" lang="zh-CN" altLang="en-US" sz="2200" b="1" u="none" strike="noStrike" cap="none" normalizeH="0" baseline="0" dirty="0" smtClean="0">
                          <a:ln>
                            <a:noFill/>
                          </a:ln>
                          <a:effectLst/>
                          <a:latin typeface="+mn-lt"/>
                          <a:ea typeface="宋体" pitchFamily="2" charset="-122"/>
                          <a:cs typeface="Times New Roman" pitchFamily="18" charset="0"/>
                          <a:sym typeface="Calibri" pitchFamily="34" charset="0"/>
                        </a:rPr>
                        <a:t>，</a:t>
                      </a:r>
                      <a:r>
                        <a:rPr kumimoji="0" lang="zh-CN" altLang="en-US" sz="2200" u="none" strike="noStrike" cap="none" normalizeH="0" baseline="0" dirty="0" smtClean="0">
                          <a:ln>
                            <a:noFill/>
                          </a:ln>
                          <a:effectLst/>
                          <a:latin typeface="+mn-lt"/>
                          <a:ea typeface="宋体" pitchFamily="2" charset="-122"/>
                          <a:cs typeface="Times New Roman" pitchFamily="18" charset="0"/>
                          <a:sym typeface="Calibri" pitchFamily="34" charset="0"/>
                        </a:rPr>
                        <a:t>且参数列表必须不同。</a:t>
                      </a:r>
                      <a:r>
                        <a:rPr kumimoji="0" lang="en-US" altLang="zh-CN" sz="2200" u="none" strike="noStrike" cap="none" normalizeH="0" baseline="0" dirty="0" smtClean="0">
                          <a:ln>
                            <a:noFill/>
                          </a:ln>
                          <a:effectLst/>
                          <a:latin typeface="+mn-lt"/>
                          <a:ea typeface="宋体" pitchFamily="2" charset="-122"/>
                          <a:cs typeface="Times New Roman" pitchFamily="18" charset="0"/>
                          <a:sym typeface="Calibri" pitchFamily="34" charset="0"/>
                        </a:rPr>
                        <a:t>(</a:t>
                      </a:r>
                      <a:r>
                        <a:rPr kumimoji="0" lang="zh-CN" altLang="en-US" sz="2200" u="none" strike="noStrike" cap="none" normalizeH="0" baseline="0" dirty="0" smtClean="0">
                          <a:ln>
                            <a:noFill/>
                          </a:ln>
                          <a:effectLst/>
                          <a:latin typeface="+mn-lt"/>
                          <a:ea typeface="宋体" pitchFamily="2" charset="-122"/>
                          <a:cs typeface="Times New Roman" pitchFamily="18" charset="0"/>
                          <a:sym typeface="Calibri" pitchFamily="34" charset="0"/>
                        </a:rPr>
                        <a:t>参数个数或参数类型</a:t>
                      </a:r>
                      <a:r>
                        <a:rPr kumimoji="0" lang="en-US" altLang="zh-CN" sz="2200" u="none" strike="noStrike" cap="none" normalizeH="0" baseline="0" dirty="0" smtClean="0">
                          <a:ln>
                            <a:noFill/>
                          </a:ln>
                          <a:effectLst/>
                          <a:latin typeface="+mn-lt"/>
                          <a:ea typeface="宋体" pitchFamily="2" charset="-122"/>
                          <a:cs typeface="Times New Roman" pitchFamily="18" charset="0"/>
                          <a:sym typeface="Calibri" pitchFamily="34" charset="0"/>
                        </a:rPr>
                        <a:t>)</a:t>
                      </a:r>
                      <a:r>
                        <a:rPr kumimoji="0" lang="zh-CN" altLang="en-US" sz="2200" u="none" strike="noStrike" cap="none" normalizeH="0" baseline="0" dirty="0" smtClean="0">
                          <a:ln>
                            <a:noFill/>
                          </a:ln>
                          <a:effectLst/>
                          <a:latin typeface="+mn-lt"/>
                          <a:ea typeface="宋体" pitchFamily="2" charset="-122"/>
                          <a:cs typeface="Times New Roman" pitchFamily="18" charset="0"/>
                          <a:sym typeface="Calibri" pitchFamily="34" charset="0"/>
                        </a:rPr>
                        <a:t>。调用时，</a:t>
                      </a:r>
                      <a:r>
                        <a:rPr lang="zh-CN" altLang="en-US" sz="2200" dirty="0" smtClean="0">
                          <a:latin typeface="+mn-lt"/>
                          <a:ea typeface="宋体" pitchFamily="2" charset="-122"/>
                          <a:cs typeface="Times New Roman" pitchFamily="18" charset="0"/>
                        </a:rPr>
                        <a:t>根据方法参数列表的不同来区别。</a:t>
                      </a:r>
                      <a:endParaRPr lang="zh-CN" altLang="en-US" sz="2200" b="0" dirty="0" smtClean="0">
                        <a:solidFill>
                          <a:schemeClr val="tx1"/>
                        </a:solidFill>
                        <a:latin typeface="+mn-lt"/>
                        <a:ea typeface="宋体" pitchFamily="2" charset="-122"/>
                        <a:cs typeface="Times New Roman" pitchFamily="18" charset="0"/>
                      </a:endParaRPr>
                    </a:p>
                  </a:txBody>
                  <a:tcPr marT="45717" marB="45717" horzOverflow="overflow"/>
                </a:tc>
              </a:tr>
              <a:tr h="386672">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u="none" strike="noStrike" cap="none" normalizeH="0" baseline="0" dirty="0" smtClean="0">
                          <a:ln>
                            <a:noFill/>
                          </a:ln>
                          <a:effectLst/>
                          <a:latin typeface="+mn-lt"/>
                          <a:ea typeface="宋体" pitchFamily="2" charset="-122"/>
                          <a:cs typeface="Times New Roman" pitchFamily="18" charset="0"/>
                          <a:sym typeface="Calibri" pitchFamily="34" charset="0"/>
                        </a:rPr>
                        <a:t>重载示例：</a:t>
                      </a:r>
                      <a:endParaRPr kumimoji="0" lang="zh-CN" altLang="en-US" sz="3200" b="1"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endParaRPr>
                    </a:p>
                  </a:txBody>
                  <a:tcPr marT="45717" marB="45717" horzOverflow="overflow"/>
                </a:tc>
              </a:tr>
              <a:tr h="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sz="2200" u="none" strike="noStrike" cap="none" normalizeH="0" baseline="0" dirty="0" smtClean="0">
                          <a:ln>
                            <a:noFill/>
                          </a:ln>
                          <a:effectLst/>
                          <a:latin typeface="+mn-lt"/>
                          <a:ea typeface="宋体" pitchFamily="2" charset="-122"/>
                          <a:cs typeface="Times New Roman" pitchFamily="18" charset="0"/>
                          <a:sym typeface="Calibri" pitchFamily="34" charset="0"/>
                        </a:rPr>
                        <a:t>//</a:t>
                      </a:r>
                      <a:r>
                        <a:rPr kumimoji="0" lang="zh-CN" altLang="en-US" sz="2200" u="none" strike="noStrike" cap="none" normalizeH="0" baseline="0" dirty="0" smtClean="0">
                          <a:ln>
                            <a:noFill/>
                          </a:ln>
                          <a:effectLst/>
                          <a:latin typeface="+mn-lt"/>
                          <a:ea typeface="宋体" pitchFamily="2" charset="-122"/>
                          <a:cs typeface="Times New Roman" pitchFamily="18" charset="0"/>
                          <a:sym typeface="Calibri" pitchFamily="34" charset="0"/>
                        </a:rPr>
                        <a:t>返回两个整数的和</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200" u="none" strike="noStrike" cap="none" normalizeH="0" baseline="0" dirty="0" smtClean="0">
                          <a:ln>
                            <a:noFill/>
                          </a:ln>
                          <a:effectLst/>
                          <a:latin typeface="+mn-lt"/>
                          <a:ea typeface="宋体" pitchFamily="2" charset="-122"/>
                          <a:cs typeface="Times New Roman" pitchFamily="18" charset="0"/>
                          <a:sym typeface="Calibri" pitchFamily="34" charset="0"/>
                        </a:rPr>
                        <a:t>  </a:t>
                      </a:r>
                      <a:r>
                        <a:rPr kumimoji="0" lang="en-US" sz="2200" u="none" strike="noStrike" cap="none" normalizeH="0" baseline="0" dirty="0" err="1" smtClean="0">
                          <a:ln>
                            <a:noFill/>
                          </a:ln>
                          <a:effectLst/>
                          <a:latin typeface="+mn-lt"/>
                          <a:ea typeface="宋体" pitchFamily="2" charset="-122"/>
                          <a:cs typeface="Times New Roman" pitchFamily="18" charset="0"/>
                          <a:sym typeface="Calibri" pitchFamily="34" charset="0"/>
                        </a:rPr>
                        <a:t>int</a:t>
                      </a:r>
                      <a:r>
                        <a:rPr kumimoji="0" lang="en-US" sz="2200" u="none" strike="noStrike" cap="none" normalizeH="0" baseline="0" dirty="0" smtClean="0">
                          <a:ln>
                            <a:noFill/>
                          </a:ln>
                          <a:effectLst/>
                          <a:latin typeface="+mn-lt"/>
                          <a:ea typeface="宋体" pitchFamily="2" charset="-122"/>
                          <a:cs typeface="Times New Roman" pitchFamily="18" charset="0"/>
                          <a:sym typeface="Calibri" pitchFamily="34" charset="0"/>
                        </a:rPr>
                        <a:t> add(</a:t>
                      </a:r>
                      <a:r>
                        <a:rPr kumimoji="0" lang="en-US" sz="2200" u="none" strike="noStrike" cap="none" normalizeH="0" baseline="0" dirty="0" err="1" smtClean="0">
                          <a:ln>
                            <a:noFill/>
                          </a:ln>
                          <a:effectLst/>
                          <a:latin typeface="+mn-lt"/>
                          <a:ea typeface="宋体" pitchFamily="2" charset="-122"/>
                          <a:cs typeface="Times New Roman" pitchFamily="18" charset="0"/>
                          <a:sym typeface="Calibri" pitchFamily="34" charset="0"/>
                        </a:rPr>
                        <a:t>int</a:t>
                      </a:r>
                      <a:r>
                        <a:rPr kumimoji="0" lang="en-US" sz="2200" u="none" strike="noStrike" cap="none" normalizeH="0" baseline="0" dirty="0" smtClean="0">
                          <a:ln>
                            <a:noFill/>
                          </a:ln>
                          <a:effectLst/>
                          <a:latin typeface="+mn-lt"/>
                          <a:ea typeface="宋体" pitchFamily="2" charset="-122"/>
                          <a:cs typeface="Times New Roman" pitchFamily="18" charset="0"/>
                          <a:sym typeface="Calibri" pitchFamily="34" charset="0"/>
                        </a:rPr>
                        <a:t> </a:t>
                      </a:r>
                      <a:r>
                        <a:rPr kumimoji="0" lang="en-US" sz="2200" u="none" strike="noStrike" cap="none" normalizeH="0" baseline="0" dirty="0" err="1" smtClean="0">
                          <a:ln>
                            <a:noFill/>
                          </a:ln>
                          <a:effectLst/>
                          <a:latin typeface="+mn-lt"/>
                          <a:ea typeface="宋体" pitchFamily="2" charset="-122"/>
                          <a:cs typeface="Times New Roman" pitchFamily="18" charset="0"/>
                          <a:sym typeface="Calibri" pitchFamily="34" charset="0"/>
                        </a:rPr>
                        <a:t>x,int</a:t>
                      </a:r>
                      <a:r>
                        <a:rPr kumimoji="0" lang="en-US" sz="2200" u="none" strike="noStrike" cap="none" normalizeH="0" baseline="0" dirty="0" smtClean="0">
                          <a:ln>
                            <a:noFill/>
                          </a:ln>
                          <a:effectLst/>
                          <a:latin typeface="+mn-lt"/>
                          <a:ea typeface="宋体" pitchFamily="2" charset="-122"/>
                          <a:cs typeface="Times New Roman" pitchFamily="18" charset="0"/>
                          <a:sym typeface="Calibri" pitchFamily="34" charset="0"/>
                        </a:rPr>
                        <a:t> y){return </a:t>
                      </a:r>
                      <a:r>
                        <a:rPr kumimoji="0" lang="en-US" sz="2200" u="none" strike="noStrike" cap="none" normalizeH="0" baseline="0" dirty="0" err="1" smtClean="0">
                          <a:ln>
                            <a:noFill/>
                          </a:ln>
                          <a:effectLst/>
                          <a:latin typeface="+mn-lt"/>
                          <a:ea typeface="宋体" pitchFamily="2" charset="-122"/>
                          <a:cs typeface="Times New Roman" pitchFamily="18" charset="0"/>
                          <a:sym typeface="Calibri" pitchFamily="34" charset="0"/>
                        </a:rPr>
                        <a:t>x+y</a:t>
                      </a:r>
                      <a:r>
                        <a:rPr kumimoji="0" lang="en-US" sz="2200" u="none" strike="noStrike" cap="none" normalizeH="0" baseline="0" dirty="0" smtClean="0">
                          <a:ln>
                            <a:noFill/>
                          </a:ln>
                          <a:effectLst/>
                          <a:latin typeface="+mn-lt"/>
                          <a:ea typeface="宋体" pitchFamily="2" charset="-122"/>
                          <a:cs typeface="Times New Roman" pitchFamily="18" charset="0"/>
                          <a:sym typeface="Calibri" pitchFamily="34" charset="0"/>
                        </a:rPr>
                        <a:t>;}</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sz="2200" u="none" strike="noStrike" cap="none" normalizeH="0" baseline="0" dirty="0" smtClean="0">
                          <a:ln>
                            <a:noFill/>
                          </a:ln>
                          <a:effectLst/>
                          <a:latin typeface="+mn-lt"/>
                          <a:ea typeface="宋体" pitchFamily="2" charset="-122"/>
                          <a:cs typeface="Times New Roman" pitchFamily="18" charset="0"/>
                          <a:sym typeface="Calibri" pitchFamily="34" charset="0"/>
                        </a:rPr>
                        <a:t>//</a:t>
                      </a:r>
                      <a:r>
                        <a:rPr kumimoji="0" lang="zh-CN" altLang="en-US" sz="2200" u="none" strike="noStrike" cap="none" normalizeH="0" baseline="0" dirty="0" smtClean="0">
                          <a:ln>
                            <a:noFill/>
                          </a:ln>
                          <a:effectLst/>
                          <a:latin typeface="+mn-lt"/>
                          <a:ea typeface="宋体" pitchFamily="2" charset="-122"/>
                          <a:cs typeface="Times New Roman" pitchFamily="18" charset="0"/>
                          <a:sym typeface="Calibri" pitchFamily="34" charset="0"/>
                        </a:rPr>
                        <a:t>返回三个整数的和</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200" u="none" strike="noStrike" cap="none" normalizeH="0" baseline="0" dirty="0" smtClean="0">
                          <a:ln>
                            <a:noFill/>
                          </a:ln>
                          <a:effectLst/>
                          <a:latin typeface="+mn-lt"/>
                          <a:ea typeface="宋体" pitchFamily="2" charset="-122"/>
                          <a:cs typeface="Times New Roman" pitchFamily="18" charset="0"/>
                          <a:sym typeface="Calibri" pitchFamily="34" charset="0"/>
                        </a:rPr>
                        <a:t>  </a:t>
                      </a:r>
                      <a:r>
                        <a:rPr kumimoji="0" lang="en-US" sz="2200" u="none" strike="noStrike" cap="none" normalizeH="0" baseline="0" dirty="0" err="1" smtClean="0">
                          <a:ln>
                            <a:noFill/>
                          </a:ln>
                          <a:effectLst/>
                          <a:latin typeface="+mn-lt"/>
                          <a:ea typeface="宋体" pitchFamily="2" charset="-122"/>
                          <a:cs typeface="Times New Roman" pitchFamily="18" charset="0"/>
                          <a:sym typeface="Calibri" pitchFamily="34" charset="0"/>
                        </a:rPr>
                        <a:t>int</a:t>
                      </a:r>
                      <a:r>
                        <a:rPr kumimoji="0" lang="en-US" sz="2200" u="none" strike="noStrike" cap="none" normalizeH="0" baseline="0" dirty="0" smtClean="0">
                          <a:ln>
                            <a:noFill/>
                          </a:ln>
                          <a:effectLst/>
                          <a:latin typeface="+mn-lt"/>
                          <a:ea typeface="宋体" pitchFamily="2" charset="-122"/>
                          <a:cs typeface="Times New Roman" pitchFamily="18" charset="0"/>
                          <a:sym typeface="Calibri" pitchFamily="34" charset="0"/>
                        </a:rPr>
                        <a:t> add(</a:t>
                      </a:r>
                      <a:r>
                        <a:rPr kumimoji="0" lang="en-US" sz="2200" u="none" strike="noStrike" cap="none" normalizeH="0" baseline="0" dirty="0" err="1" smtClean="0">
                          <a:ln>
                            <a:noFill/>
                          </a:ln>
                          <a:effectLst/>
                          <a:latin typeface="+mn-lt"/>
                          <a:ea typeface="宋体" pitchFamily="2" charset="-122"/>
                          <a:cs typeface="Times New Roman" pitchFamily="18" charset="0"/>
                          <a:sym typeface="Calibri" pitchFamily="34" charset="0"/>
                        </a:rPr>
                        <a:t>int</a:t>
                      </a:r>
                      <a:r>
                        <a:rPr kumimoji="0" lang="en-US" sz="2200" u="none" strike="noStrike" cap="none" normalizeH="0" baseline="0" dirty="0" smtClean="0">
                          <a:ln>
                            <a:noFill/>
                          </a:ln>
                          <a:effectLst/>
                          <a:latin typeface="+mn-lt"/>
                          <a:ea typeface="宋体" pitchFamily="2" charset="-122"/>
                          <a:cs typeface="Times New Roman" pitchFamily="18" charset="0"/>
                          <a:sym typeface="Calibri" pitchFamily="34" charset="0"/>
                        </a:rPr>
                        <a:t> </a:t>
                      </a:r>
                      <a:r>
                        <a:rPr kumimoji="0" lang="en-US" sz="2200" u="none" strike="noStrike" cap="none" normalizeH="0" baseline="0" dirty="0" err="1" smtClean="0">
                          <a:ln>
                            <a:noFill/>
                          </a:ln>
                          <a:effectLst/>
                          <a:latin typeface="+mn-lt"/>
                          <a:ea typeface="宋体" pitchFamily="2" charset="-122"/>
                          <a:cs typeface="Times New Roman" pitchFamily="18" charset="0"/>
                          <a:sym typeface="Calibri" pitchFamily="34" charset="0"/>
                        </a:rPr>
                        <a:t>x,int</a:t>
                      </a:r>
                      <a:r>
                        <a:rPr kumimoji="0" lang="en-US" sz="2200" u="none" strike="noStrike" cap="none" normalizeH="0" baseline="0" dirty="0" smtClean="0">
                          <a:ln>
                            <a:noFill/>
                          </a:ln>
                          <a:effectLst/>
                          <a:latin typeface="+mn-lt"/>
                          <a:ea typeface="宋体" pitchFamily="2" charset="-122"/>
                          <a:cs typeface="Times New Roman" pitchFamily="18" charset="0"/>
                          <a:sym typeface="Calibri" pitchFamily="34" charset="0"/>
                        </a:rPr>
                        <a:t> </a:t>
                      </a:r>
                      <a:r>
                        <a:rPr kumimoji="0" lang="en-US" sz="2200" u="none" strike="noStrike" cap="none" normalizeH="0" baseline="0" dirty="0" err="1" smtClean="0">
                          <a:ln>
                            <a:noFill/>
                          </a:ln>
                          <a:effectLst/>
                          <a:latin typeface="+mn-lt"/>
                          <a:ea typeface="宋体" pitchFamily="2" charset="-122"/>
                          <a:cs typeface="Times New Roman" pitchFamily="18" charset="0"/>
                          <a:sym typeface="Calibri" pitchFamily="34" charset="0"/>
                        </a:rPr>
                        <a:t>y,int</a:t>
                      </a:r>
                      <a:r>
                        <a:rPr kumimoji="0" lang="en-US" sz="2200" u="none" strike="noStrike" cap="none" normalizeH="0" baseline="0" dirty="0" smtClean="0">
                          <a:ln>
                            <a:noFill/>
                          </a:ln>
                          <a:effectLst/>
                          <a:latin typeface="+mn-lt"/>
                          <a:ea typeface="宋体" pitchFamily="2" charset="-122"/>
                          <a:cs typeface="Times New Roman" pitchFamily="18" charset="0"/>
                          <a:sym typeface="Calibri" pitchFamily="34" charset="0"/>
                        </a:rPr>
                        <a:t> z){return </a:t>
                      </a:r>
                      <a:r>
                        <a:rPr kumimoji="0" lang="en-US" sz="2200" u="none" strike="noStrike" cap="none" normalizeH="0" baseline="0" dirty="0" err="1" smtClean="0">
                          <a:ln>
                            <a:noFill/>
                          </a:ln>
                          <a:effectLst/>
                          <a:latin typeface="+mn-lt"/>
                          <a:ea typeface="宋体" pitchFamily="2" charset="-122"/>
                          <a:cs typeface="Times New Roman" pitchFamily="18" charset="0"/>
                          <a:sym typeface="Calibri" pitchFamily="34" charset="0"/>
                        </a:rPr>
                        <a:t>x+y+z</a:t>
                      </a:r>
                      <a:r>
                        <a:rPr kumimoji="0" lang="en-US" sz="2200" u="none" strike="noStrike" cap="none" normalizeH="0" baseline="0" dirty="0" smtClean="0">
                          <a:ln>
                            <a:noFill/>
                          </a:ln>
                          <a:effectLst/>
                          <a:latin typeface="+mn-lt"/>
                          <a:ea typeface="宋体" pitchFamily="2" charset="-122"/>
                          <a:cs typeface="Times New Roman" pitchFamily="18" charset="0"/>
                          <a:sym typeface="Calibri" pitchFamily="34" charset="0"/>
                        </a:rPr>
                        <a:t>;}</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sz="2200" u="none" strike="noStrike" cap="none" normalizeH="0" baseline="0" dirty="0" smtClean="0">
                          <a:ln>
                            <a:noFill/>
                          </a:ln>
                          <a:effectLst/>
                          <a:latin typeface="+mn-lt"/>
                          <a:ea typeface="宋体" pitchFamily="2" charset="-122"/>
                          <a:cs typeface="Times New Roman" pitchFamily="18" charset="0"/>
                          <a:sym typeface="Calibri" pitchFamily="34" charset="0"/>
                        </a:rPr>
                        <a:t>//</a:t>
                      </a:r>
                      <a:r>
                        <a:rPr kumimoji="0" lang="zh-CN" altLang="en-US" sz="2200" u="none" strike="noStrike" cap="none" normalizeH="0" baseline="0" dirty="0" smtClean="0">
                          <a:ln>
                            <a:noFill/>
                          </a:ln>
                          <a:effectLst/>
                          <a:latin typeface="+mn-lt"/>
                          <a:ea typeface="宋体" pitchFamily="2" charset="-122"/>
                          <a:cs typeface="Times New Roman" pitchFamily="18" charset="0"/>
                          <a:sym typeface="Calibri" pitchFamily="34" charset="0"/>
                        </a:rPr>
                        <a:t>返回两个小数的和</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200" u="none" strike="noStrike" cap="none" normalizeH="0" baseline="0" dirty="0" smtClean="0">
                          <a:ln>
                            <a:noFill/>
                          </a:ln>
                          <a:effectLst/>
                          <a:latin typeface="+mn-lt"/>
                          <a:ea typeface="宋体" pitchFamily="2" charset="-122"/>
                          <a:cs typeface="Times New Roman" pitchFamily="18" charset="0"/>
                          <a:sym typeface="Calibri" pitchFamily="34" charset="0"/>
                        </a:rPr>
                        <a:t>  </a:t>
                      </a:r>
                      <a:r>
                        <a:rPr kumimoji="0" lang="en-US" sz="2200" u="none" strike="noStrike" cap="none" normalizeH="0" baseline="0" dirty="0" smtClean="0">
                          <a:ln>
                            <a:noFill/>
                          </a:ln>
                          <a:effectLst/>
                          <a:latin typeface="+mn-lt"/>
                          <a:ea typeface="宋体" pitchFamily="2" charset="-122"/>
                          <a:cs typeface="Times New Roman" pitchFamily="18" charset="0"/>
                          <a:sym typeface="Calibri" pitchFamily="34" charset="0"/>
                        </a:rPr>
                        <a:t>double add(double </a:t>
                      </a:r>
                      <a:r>
                        <a:rPr kumimoji="0" lang="en-US" sz="2200" u="none" strike="noStrike" cap="none" normalizeH="0" baseline="0" dirty="0" err="1" smtClean="0">
                          <a:ln>
                            <a:noFill/>
                          </a:ln>
                          <a:effectLst/>
                          <a:latin typeface="+mn-lt"/>
                          <a:ea typeface="宋体" pitchFamily="2" charset="-122"/>
                          <a:cs typeface="Times New Roman" pitchFamily="18" charset="0"/>
                          <a:sym typeface="Calibri" pitchFamily="34" charset="0"/>
                        </a:rPr>
                        <a:t>x,double</a:t>
                      </a:r>
                      <a:r>
                        <a:rPr kumimoji="0" lang="en-US" sz="2200" u="none" strike="noStrike" cap="none" normalizeH="0" baseline="0" dirty="0" smtClean="0">
                          <a:ln>
                            <a:noFill/>
                          </a:ln>
                          <a:effectLst/>
                          <a:latin typeface="+mn-lt"/>
                          <a:ea typeface="宋体" pitchFamily="2" charset="-122"/>
                          <a:cs typeface="Times New Roman" pitchFamily="18" charset="0"/>
                          <a:sym typeface="Calibri" pitchFamily="34" charset="0"/>
                        </a:rPr>
                        <a:t> y){return </a:t>
                      </a:r>
                      <a:r>
                        <a:rPr kumimoji="0" lang="en-US" sz="2200" u="none" strike="noStrike" cap="none" normalizeH="0" baseline="0" dirty="0" err="1" smtClean="0">
                          <a:ln>
                            <a:noFill/>
                          </a:ln>
                          <a:effectLst/>
                          <a:latin typeface="+mn-lt"/>
                          <a:ea typeface="宋体" pitchFamily="2" charset="-122"/>
                          <a:cs typeface="Times New Roman" pitchFamily="18" charset="0"/>
                          <a:sym typeface="Calibri" pitchFamily="34" charset="0"/>
                        </a:rPr>
                        <a:t>x+y</a:t>
                      </a:r>
                      <a:r>
                        <a:rPr kumimoji="0" lang="en-US" sz="2200" u="none" strike="noStrike" cap="none" normalizeH="0" baseline="0" dirty="0" smtClean="0">
                          <a:ln>
                            <a:noFill/>
                          </a:ln>
                          <a:effectLst/>
                          <a:latin typeface="+mn-lt"/>
                          <a:ea typeface="宋体" pitchFamily="2" charset="-122"/>
                          <a:cs typeface="Times New Roman" pitchFamily="18" charset="0"/>
                          <a:sym typeface="Calibri" pitchFamily="34" charset="0"/>
                        </a:rPr>
                        <a:t>;}</a:t>
                      </a:r>
                      <a:endParaRPr kumimoji="0" lang="en-US" sz="22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endParaRPr>
                    </a:p>
                  </a:txBody>
                  <a:tcPr marT="45717" marB="45717" horzOverflow="overflow"/>
                </a:tc>
              </a:tr>
            </a:tbl>
          </a:graphicData>
        </a:graphic>
      </p:graphicFrame>
    </p:spTree>
    <p:extLst>
      <p:ext uri="{BB962C8B-B14F-4D97-AF65-F5344CB8AC3E}">
        <p14:creationId xmlns:p14="http://schemas.microsoft.com/office/powerpoint/2010/main" val="2427993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87624" y="2420888"/>
            <a:ext cx="6984776" cy="830997"/>
          </a:xfrm>
          <a:prstGeom prst="rect">
            <a:avLst/>
          </a:prstGeom>
          <a:noFill/>
        </p:spPr>
        <p:txBody>
          <a:bodyPr wrap="square" rtlCol="0">
            <a:spAutoFit/>
          </a:bodyPr>
          <a:lstStyle/>
          <a:p>
            <a:r>
              <a:rPr lang="en-US" altLang="zh-CN" sz="4800" smtClean="0">
                <a:solidFill>
                  <a:schemeClr val="bg1"/>
                </a:solidFill>
                <a:ea typeface="隶书" panose="02010509060101010101" pitchFamily="49" charset="-122"/>
              </a:rPr>
              <a:t>4-1 </a:t>
            </a:r>
            <a:r>
              <a:rPr lang="zh-CN" altLang="en-US" sz="4800" smtClean="0">
                <a:solidFill>
                  <a:schemeClr val="bg1"/>
                </a:solidFill>
                <a:ea typeface="隶书" panose="02010509060101010101" pitchFamily="49" charset="-122"/>
              </a:rPr>
              <a:t>面向对象与面向过程</a:t>
            </a:r>
            <a:r>
              <a:rPr lang="en-US" altLang="zh-CN" sz="4800" smtClean="0">
                <a:solidFill>
                  <a:schemeClr val="bg1"/>
                </a:solidFill>
                <a:ea typeface="隶书" panose="02010509060101010101" pitchFamily="49" charset="-122"/>
              </a:rPr>
              <a:t> </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34759246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172253" y="1484784"/>
            <a:ext cx="8821644" cy="5139869"/>
          </a:xfrm>
          <a:prstGeom prst="rect">
            <a:avLst/>
          </a:prstGeom>
          <a:noFill/>
          <a:ln w="9525">
            <a:noFill/>
            <a:miter lim="800000"/>
            <a:headEnd/>
            <a:tailEnd/>
          </a:ln>
        </p:spPr>
        <p:txBody>
          <a:bodyPr wrap="square">
            <a:spAutoFit/>
          </a:bodyPr>
          <a:lstStyle/>
          <a:p>
            <a:pPr>
              <a:spcBef>
                <a:spcPct val="50000"/>
              </a:spcBef>
            </a:pPr>
            <a:r>
              <a:rPr lang="en-US" altLang="zh-CN" sz="2800" b="1" dirty="0" smtClean="0">
                <a:solidFill>
                  <a:srgbClr val="C00000"/>
                </a:solidFill>
                <a:ea typeface="宋体" pitchFamily="2" charset="-122"/>
                <a:cs typeface="Times New Roman" pitchFamily="18" charset="0"/>
              </a:rPr>
              <a:t>public </a:t>
            </a:r>
            <a:r>
              <a:rPr lang="en-US" altLang="zh-CN" sz="2800" b="1" dirty="0">
                <a:solidFill>
                  <a:srgbClr val="C00000"/>
                </a:solidFill>
                <a:ea typeface="宋体" pitchFamily="2" charset="-122"/>
                <a:cs typeface="Times New Roman" pitchFamily="18" charset="0"/>
              </a:rPr>
              <a:t>class </a:t>
            </a:r>
            <a:r>
              <a:rPr lang="en-US" altLang="zh-CN" sz="2800" b="1" dirty="0" err="1">
                <a:solidFill>
                  <a:srgbClr val="C00000"/>
                </a:solidFill>
                <a:ea typeface="宋体" pitchFamily="2" charset="-122"/>
                <a:cs typeface="Times New Roman" pitchFamily="18" charset="0"/>
              </a:rPr>
              <a:t>PrintStream</a:t>
            </a:r>
            <a:r>
              <a:rPr lang="en-US" altLang="zh-CN" sz="2800" b="1" dirty="0">
                <a:solidFill>
                  <a:srgbClr val="C00000"/>
                </a:solidFill>
                <a:ea typeface="宋体" pitchFamily="2" charset="-122"/>
                <a:cs typeface="Times New Roman" pitchFamily="18" charset="0"/>
              </a:rPr>
              <a:t>{</a:t>
            </a:r>
          </a:p>
          <a:p>
            <a:pPr lvl="2"/>
            <a:r>
              <a:rPr lang="en-US" altLang="zh-CN" sz="2800" b="1" dirty="0" smtClean="0">
                <a:solidFill>
                  <a:srgbClr val="C00000"/>
                </a:solidFill>
                <a:ea typeface="宋体" pitchFamily="2" charset="-122"/>
                <a:cs typeface="Times New Roman" pitchFamily="18" charset="0"/>
              </a:rPr>
              <a:t>public static void </a:t>
            </a:r>
            <a:r>
              <a:rPr lang="en-US" altLang="zh-CN" sz="2800" b="1" dirty="0">
                <a:solidFill>
                  <a:srgbClr val="C00000"/>
                </a:solidFill>
                <a:ea typeface="宋体" pitchFamily="2" charset="-122"/>
                <a:cs typeface="Times New Roman" pitchFamily="18" charset="0"/>
              </a:rPr>
              <a:t>print(</a:t>
            </a:r>
            <a:r>
              <a:rPr lang="en-US" altLang="zh-CN" sz="2800" b="1" dirty="0" err="1">
                <a:solidFill>
                  <a:srgbClr val="C00000"/>
                </a:solidFill>
                <a:ea typeface="宋体" pitchFamily="2" charset="-122"/>
                <a:cs typeface="Times New Roman" pitchFamily="18" charset="0"/>
              </a:rPr>
              <a:t>int</a:t>
            </a:r>
            <a:r>
              <a:rPr lang="en-US" altLang="zh-CN" sz="2800" b="1" dirty="0">
                <a:solidFill>
                  <a:srgbClr val="C00000"/>
                </a:solidFill>
                <a:ea typeface="宋体" pitchFamily="2" charset="-122"/>
                <a:cs typeface="Times New Roman" pitchFamily="18" charset="0"/>
              </a:rPr>
              <a:t> i) {……}</a:t>
            </a:r>
          </a:p>
          <a:p>
            <a:pPr lvl="2"/>
            <a:r>
              <a:rPr lang="en-US" altLang="zh-CN" sz="2800" b="1" dirty="0" smtClean="0">
                <a:solidFill>
                  <a:srgbClr val="C00000"/>
                </a:solidFill>
                <a:ea typeface="宋体" pitchFamily="2" charset="-122"/>
                <a:cs typeface="Times New Roman" pitchFamily="18" charset="0"/>
              </a:rPr>
              <a:t>public static void </a:t>
            </a:r>
            <a:r>
              <a:rPr lang="en-US" altLang="zh-CN" sz="2800" b="1" dirty="0">
                <a:solidFill>
                  <a:srgbClr val="C00000"/>
                </a:solidFill>
                <a:ea typeface="宋体" pitchFamily="2" charset="-122"/>
                <a:cs typeface="Times New Roman" pitchFamily="18" charset="0"/>
              </a:rPr>
              <a:t>print(float f) {……}</a:t>
            </a:r>
          </a:p>
          <a:p>
            <a:pPr lvl="2"/>
            <a:r>
              <a:rPr lang="en-US" altLang="zh-CN" sz="2800" b="1" dirty="0">
                <a:solidFill>
                  <a:srgbClr val="C00000"/>
                </a:solidFill>
                <a:ea typeface="宋体" pitchFamily="2" charset="-122"/>
                <a:cs typeface="Times New Roman" pitchFamily="18" charset="0"/>
              </a:rPr>
              <a:t>p</a:t>
            </a:r>
            <a:r>
              <a:rPr lang="en-US" altLang="zh-CN" sz="2800" b="1" dirty="0" smtClean="0">
                <a:solidFill>
                  <a:srgbClr val="C00000"/>
                </a:solidFill>
                <a:ea typeface="宋体" pitchFamily="2" charset="-122"/>
                <a:cs typeface="Times New Roman" pitchFamily="18" charset="0"/>
              </a:rPr>
              <a:t>rivate static void </a:t>
            </a:r>
            <a:r>
              <a:rPr lang="en-US" altLang="zh-CN" sz="2800" b="1" dirty="0">
                <a:solidFill>
                  <a:srgbClr val="C00000"/>
                </a:solidFill>
                <a:ea typeface="宋体" pitchFamily="2" charset="-122"/>
                <a:cs typeface="Times New Roman" pitchFamily="18" charset="0"/>
              </a:rPr>
              <a:t>print(String s) {……}</a:t>
            </a:r>
          </a:p>
          <a:p>
            <a:pPr lvl="1">
              <a:spcBef>
                <a:spcPct val="50000"/>
              </a:spcBef>
            </a:pPr>
            <a:r>
              <a:rPr lang="en-US" altLang="zh-CN" sz="2400" b="1" dirty="0" smtClean="0">
                <a:ea typeface="宋体" pitchFamily="2" charset="-122"/>
                <a:cs typeface="Times New Roman" pitchFamily="18" charset="0"/>
              </a:rPr>
              <a:t>	public static void main(String[] </a:t>
            </a:r>
            <a:r>
              <a:rPr lang="en-US" altLang="zh-CN" sz="2400" b="1" dirty="0" err="1" smtClean="0">
                <a:ea typeface="宋体" pitchFamily="2" charset="-122"/>
                <a:cs typeface="Times New Roman" pitchFamily="18" charset="0"/>
              </a:rPr>
              <a:t>args</a:t>
            </a:r>
            <a:r>
              <a:rPr lang="en-US" altLang="zh-CN" sz="2400" b="1" dirty="0" smtClean="0">
                <a:ea typeface="宋体" pitchFamily="2" charset="-122"/>
                <a:cs typeface="Times New Roman" pitchFamily="18" charset="0"/>
              </a:rPr>
              <a:t>){	</a:t>
            </a:r>
          </a:p>
          <a:p>
            <a:pPr lvl="1">
              <a:spcBef>
                <a:spcPct val="50000"/>
              </a:spcBef>
            </a:pPr>
            <a:r>
              <a:rPr lang="en-US" altLang="zh-CN" sz="2400" b="1" dirty="0" smtClean="0">
                <a:ea typeface="宋体" pitchFamily="2" charset="-122"/>
                <a:cs typeface="Times New Roman" pitchFamily="18" charset="0"/>
              </a:rPr>
              <a:t>		print(3</a:t>
            </a:r>
            <a:r>
              <a:rPr lang="en-US" altLang="zh-CN" sz="2400" b="1" dirty="0">
                <a:ea typeface="宋体" pitchFamily="2" charset="-122"/>
                <a:cs typeface="Times New Roman" pitchFamily="18" charset="0"/>
              </a:rPr>
              <a:t>)</a:t>
            </a:r>
            <a:r>
              <a:rPr lang="zh-CN" altLang="en-US" sz="2400" b="1" dirty="0" smtClean="0">
                <a:ea typeface="宋体" pitchFamily="2" charset="-122"/>
                <a:cs typeface="Times New Roman" pitchFamily="18" charset="0"/>
              </a:rPr>
              <a:t>；</a:t>
            </a:r>
            <a:endParaRPr lang="en-US" altLang="zh-CN" sz="2400" b="1" dirty="0" smtClean="0">
              <a:ea typeface="宋体" pitchFamily="2" charset="-122"/>
              <a:cs typeface="Times New Roman" pitchFamily="18" charset="0"/>
            </a:endParaRPr>
          </a:p>
          <a:p>
            <a:pPr lvl="1">
              <a:spcBef>
                <a:spcPct val="50000"/>
              </a:spcBef>
            </a:pPr>
            <a:r>
              <a:rPr lang="en-US" altLang="zh-CN" sz="2400" b="1" dirty="0" smtClean="0">
                <a:ea typeface="宋体" pitchFamily="2" charset="-122"/>
                <a:cs typeface="Times New Roman" pitchFamily="18" charset="0"/>
              </a:rPr>
              <a:t>	</a:t>
            </a:r>
            <a:r>
              <a:rPr lang="en-US" altLang="zh-CN" sz="2400" b="1" dirty="0">
                <a:ea typeface="宋体" pitchFamily="2" charset="-122"/>
                <a:cs typeface="Times New Roman" pitchFamily="18" charset="0"/>
              </a:rPr>
              <a:t>	</a:t>
            </a:r>
            <a:r>
              <a:rPr lang="en-US" altLang="zh-CN" sz="2400" b="1" dirty="0" smtClean="0">
                <a:ea typeface="宋体" pitchFamily="2" charset="-122"/>
                <a:cs typeface="Times New Roman" pitchFamily="18" charset="0"/>
              </a:rPr>
              <a:t>print(1.2f</a:t>
            </a:r>
            <a:r>
              <a:rPr lang="en-US" altLang="zh-CN" sz="2400" b="1" dirty="0">
                <a:ea typeface="宋体" pitchFamily="2" charset="-122"/>
                <a:cs typeface="Times New Roman" pitchFamily="18" charset="0"/>
              </a:rPr>
              <a:t>)</a:t>
            </a:r>
            <a:r>
              <a:rPr lang="zh-CN" altLang="en-US" sz="2400" b="1" dirty="0" smtClean="0">
                <a:ea typeface="宋体" pitchFamily="2" charset="-122"/>
                <a:cs typeface="Times New Roman" pitchFamily="18" charset="0"/>
              </a:rPr>
              <a:t>；</a:t>
            </a:r>
            <a:endParaRPr lang="en-US" altLang="zh-CN" sz="2400" b="1" dirty="0" smtClean="0">
              <a:ea typeface="宋体" pitchFamily="2" charset="-122"/>
              <a:cs typeface="Times New Roman" pitchFamily="18" charset="0"/>
            </a:endParaRPr>
          </a:p>
          <a:p>
            <a:pPr lvl="1">
              <a:spcBef>
                <a:spcPct val="50000"/>
              </a:spcBef>
            </a:pPr>
            <a:r>
              <a:rPr lang="en-US" altLang="zh-CN" sz="2400" b="1" dirty="0">
                <a:ea typeface="宋体" pitchFamily="2" charset="-122"/>
                <a:cs typeface="Times New Roman" pitchFamily="18" charset="0"/>
              </a:rPr>
              <a:t>	</a:t>
            </a:r>
            <a:r>
              <a:rPr lang="en-US" altLang="zh-CN" sz="2400" b="1" dirty="0" smtClean="0">
                <a:ea typeface="宋体" pitchFamily="2" charset="-122"/>
                <a:cs typeface="Times New Roman" pitchFamily="18" charset="0"/>
              </a:rPr>
              <a:t>	print</a:t>
            </a:r>
            <a:r>
              <a:rPr lang="en-US" altLang="zh-CN" sz="2400" b="1" dirty="0">
                <a:ea typeface="宋体" pitchFamily="2" charset="-122"/>
                <a:cs typeface="Times New Roman" pitchFamily="18" charset="0"/>
              </a:rPr>
              <a:t>(“hello!”)</a:t>
            </a:r>
            <a:r>
              <a:rPr lang="zh-CN" altLang="en-US" sz="2400" b="1" dirty="0" smtClean="0">
                <a:ea typeface="宋体" pitchFamily="2" charset="-122"/>
                <a:cs typeface="Times New Roman" pitchFamily="18" charset="0"/>
              </a:rPr>
              <a:t>；</a:t>
            </a:r>
            <a:endParaRPr lang="en-US" altLang="zh-CN" sz="2400" b="1" dirty="0">
              <a:ea typeface="宋体" pitchFamily="2" charset="-122"/>
              <a:cs typeface="Times New Roman" pitchFamily="18" charset="0"/>
            </a:endParaRPr>
          </a:p>
          <a:p>
            <a:pPr lvl="1">
              <a:spcBef>
                <a:spcPct val="50000"/>
              </a:spcBef>
            </a:pPr>
            <a:r>
              <a:rPr lang="en-US" altLang="zh-CN" sz="2400" b="1" dirty="0" smtClean="0">
                <a:solidFill>
                  <a:schemeClr val="folHlink"/>
                </a:solidFill>
                <a:ea typeface="宋体" pitchFamily="2" charset="-122"/>
                <a:cs typeface="Times New Roman" pitchFamily="18" charset="0"/>
              </a:rPr>
              <a:t>	</a:t>
            </a:r>
            <a:r>
              <a:rPr lang="en-US" altLang="zh-CN" sz="2400" b="1" dirty="0" smtClean="0">
                <a:ea typeface="宋体" pitchFamily="2" charset="-122"/>
                <a:cs typeface="Times New Roman" pitchFamily="18" charset="0"/>
              </a:rPr>
              <a:t>}</a:t>
            </a:r>
          </a:p>
          <a:p>
            <a:pPr lvl="1">
              <a:spcBef>
                <a:spcPct val="50000"/>
              </a:spcBef>
            </a:pPr>
            <a:r>
              <a:rPr lang="en-US" altLang="zh-CN" sz="2400" b="1" dirty="0" smtClean="0">
                <a:solidFill>
                  <a:schemeClr val="folHlink"/>
                </a:solidFill>
                <a:ea typeface="宋体" pitchFamily="2" charset="-122"/>
                <a:cs typeface="Times New Roman" pitchFamily="18" charset="0"/>
              </a:rPr>
              <a:t>}</a:t>
            </a:r>
            <a:endParaRPr lang="en-US" altLang="zh-CN" sz="2400" b="1" dirty="0">
              <a:solidFill>
                <a:schemeClr val="folHlink"/>
              </a:solidFill>
              <a:ea typeface="宋体" pitchFamily="2" charset="-122"/>
              <a:cs typeface="Times New Roman" pitchFamily="18" charset="0"/>
            </a:endParaRPr>
          </a:p>
        </p:txBody>
      </p:sp>
      <p:sp>
        <p:nvSpPr>
          <p:cNvPr id="34819" name="Rectangle 3"/>
          <p:cNvSpPr>
            <a:spLocks noGrp="1" noChangeArrowheads="1"/>
          </p:cNvSpPr>
          <p:nvPr>
            <p:ph type="title"/>
          </p:nvPr>
        </p:nvSpPr>
        <p:spPr>
          <a:xfrm>
            <a:off x="2915816" y="669909"/>
            <a:ext cx="4139984" cy="849227"/>
          </a:xfrm>
          <a:noFill/>
        </p:spPr>
        <p:txBody>
          <a:bodyPr>
            <a:normAutofit/>
          </a:bodyPr>
          <a:lstStyle/>
          <a:p>
            <a:pPr eaLnBrk="1" hangingPunct="1"/>
            <a:r>
              <a:rPr lang="zh-CN" altLang="en-US" sz="3400" b="1" smtClean="0">
                <a:latin typeface="+mn-lt"/>
                <a:ea typeface="宋体" pitchFamily="2" charset="-122"/>
                <a:cs typeface="Arial Unicode MS" pitchFamily="34" charset="-122"/>
              </a:rPr>
              <a:t>方法的</a:t>
            </a:r>
            <a:r>
              <a:rPr lang="zh-CN" altLang="en-US" sz="3400" b="1" dirty="0" smtClean="0">
                <a:latin typeface="+mn-lt"/>
                <a:ea typeface="宋体" pitchFamily="2" charset="-122"/>
                <a:cs typeface="Arial Unicode MS" pitchFamily="34" charset="-122"/>
              </a:rPr>
              <a:t>重载 </a:t>
            </a:r>
          </a:p>
        </p:txBody>
      </p:sp>
    </p:spTree>
    <p:extLst>
      <p:ext uri="{BB962C8B-B14F-4D97-AF65-F5344CB8AC3E}">
        <p14:creationId xmlns:p14="http://schemas.microsoft.com/office/powerpoint/2010/main" val="32858756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142844" y="1432403"/>
            <a:ext cx="8821644" cy="4955203"/>
          </a:xfrm>
          <a:prstGeom prst="rect">
            <a:avLst/>
          </a:prstGeom>
          <a:noFill/>
          <a:ln w="9525">
            <a:noFill/>
            <a:miter lim="800000"/>
            <a:headEnd/>
            <a:tailEnd/>
          </a:ln>
        </p:spPr>
        <p:txBody>
          <a:bodyPr wrap="square">
            <a:spAutoFit/>
          </a:bodyPr>
          <a:lstStyle/>
          <a:p>
            <a:pPr marL="361950" indent="-361950">
              <a:buFont typeface="Arial" pitchFamily="34" charset="0"/>
              <a:buChar char="•"/>
              <a:defRPr/>
            </a:pPr>
            <a:r>
              <a:rPr lang="zh-CN" altLang="en-US" sz="2400" dirty="0" smtClean="0">
                <a:ea typeface="宋体" pitchFamily="2" charset="-122"/>
              </a:rPr>
              <a:t>使用重载方法，可以为编程带来方便。</a:t>
            </a:r>
            <a:endParaRPr lang="en-US" altLang="zh-CN" sz="2400" dirty="0" smtClean="0">
              <a:ea typeface="宋体" pitchFamily="2" charset="-122"/>
            </a:endParaRPr>
          </a:p>
          <a:p>
            <a:pPr marL="361950" indent="-361950">
              <a:buFont typeface="Arial" pitchFamily="34" charset="0"/>
              <a:buChar char="•"/>
              <a:defRPr/>
            </a:pPr>
            <a:r>
              <a:rPr lang="zh-CN" altLang="en-US" sz="2400" dirty="0" smtClean="0">
                <a:ea typeface="宋体" pitchFamily="2" charset="-122"/>
              </a:rPr>
              <a:t>例如</a:t>
            </a:r>
            <a:r>
              <a:rPr lang="zh-CN" altLang="en-US" sz="2400" smtClean="0">
                <a:ea typeface="宋体" pitchFamily="2" charset="-122"/>
              </a:rPr>
              <a:t>，</a:t>
            </a:r>
            <a:r>
              <a:rPr lang="en-US" altLang="zh-CN" sz="2400" smtClean="0">
                <a:ea typeface="宋体" pitchFamily="2" charset="-122"/>
                <a:cs typeface="Times New Roman" pitchFamily="18" charset="0"/>
              </a:rPr>
              <a:t>System.out.println()</a:t>
            </a:r>
            <a:r>
              <a:rPr lang="zh-CN" altLang="en-US" sz="2400" smtClean="0">
                <a:ea typeface="宋体" pitchFamily="2" charset="-122"/>
              </a:rPr>
              <a:t>方法</a:t>
            </a:r>
            <a:r>
              <a:rPr lang="zh-CN" altLang="en-US" sz="2400" dirty="0" smtClean="0">
                <a:ea typeface="宋体" pitchFamily="2" charset="-122"/>
              </a:rPr>
              <a:t>就是典型的重载方法，其内部的声明形式如下</a:t>
            </a:r>
            <a:r>
              <a:rPr lang="zh-CN" altLang="en-US" sz="2000" dirty="0" smtClean="0">
                <a:ea typeface="宋体" pitchFamily="2" charset="-122"/>
              </a:rPr>
              <a:t>：</a:t>
            </a:r>
            <a:endParaRPr lang="en-US" altLang="zh-CN" sz="2000" dirty="0" smtClean="0">
              <a:ea typeface="宋体" pitchFamily="2" charset="-122"/>
            </a:endParaRPr>
          </a:p>
          <a:p>
            <a:pPr marL="361950" indent="-361950">
              <a:defRPr/>
            </a:pPr>
            <a:r>
              <a:rPr lang="en-US" altLang="zh-CN" sz="2000" dirty="0" smtClean="0">
                <a:ea typeface="宋体" pitchFamily="2" charset="-122"/>
              </a:rPr>
              <a:t>	</a:t>
            </a:r>
            <a:r>
              <a:rPr lang="en-US" altLang="zh-CN" sz="2400" dirty="0" smtClean="0">
                <a:ea typeface="宋体" pitchFamily="2" charset="-122"/>
                <a:cs typeface="Times New Roman" pitchFamily="18" charset="0"/>
              </a:rPr>
              <a:t> public void </a:t>
            </a:r>
            <a:r>
              <a:rPr lang="en-US" altLang="zh-CN" sz="2400" dirty="0" err="1" smtClean="0">
                <a:ea typeface="宋体" pitchFamily="2" charset="-122"/>
                <a:cs typeface="Times New Roman" pitchFamily="18" charset="0"/>
              </a:rPr>
              <a:t>println</a:t>
            </a:r>
            <a:r>
              <a:rPr lang="en-US" altLang="zh-CN" sz="2400" dirty="0" smtClean="0">
                <a:ea typeface="宋体" pitchFamily="2" charset="-122"/>
                <a:cs typeface="Times New Roman" pitchFamily="18" charset="0"/>
              </a:rPr>
              <a:t>(byte x)</a:t>
            </a:r>
          </a:p>
          <a:p>
            <a:pPr marL="361950" indent="84138">
              <a:defRPr/>
            </a:pPr>
            <a:r>
              <a:rPr lang="en-US" altLang="zh-CN" sz="2400" dirty="0" smtClean="0">
                <a:ea typeface="宋体" pitchFamily="2" charset="-122"/>
                <a:cs typeface="Times New Roman" pitchFamily="18" charset="0"/>
              </a:rPr>
              <a:t>public void </a:t>
            </a:r>
            <a:r>
              <a:rPr lang="en-US" altLang="zh-CN" sz="2400" dirty="0" err="1" smtClean="0">
                <a:ea typeface="宋体" pitchFamily="2" charset="-122"/>
                <a:cs typeface="Times New Roman" pitchFamily="18" charset="0"/>
              </a:rPr>
              <a:t>println</a:t>
            </a:r>
            <a:r>
              <a:rPr lang="en-US" altLang="zh-CN" sz="2400" dirty="0" smtClean="0">
                <a:ea typeface="宋体" pitchFamily="2" charset="-122"/>
                <a:cs typeface="Times New Roman" pitchFamily="18" charset="0"/>
              </a:rPr>
              <a:t>(short x)</a:t>
            </a:r>
          </a:p>
          <a:p>
            <a:pPr marL="361950" indent="84138">
              <a:defRPr/>
            </a:pPr>
            <a:r>
              <a:rPr lang="en-US" altLang="zh-CN" sz="2400" dirty="0" smtClean="0">
                <a:ea typeface="宋体" pitchFamily="2" charset="-122"/>
                <a:cs typeface="Times New Roman" pitchFamily="18" charset="0"/>
              </a:rPr>
              <a:t>public void </a:t>
            </a:r>
            <a:r>
              <a:rPr lang="en-US" altLang="zh-CN" sz="2400" dirty="0" err="1" smtClean="0">
                <a:ea typeface="宋体" pitchFamily="2" charset="-122"/>
                <a:cs typeface="Times New Roman" pitchFamily="18" charset="0"/>
              </a:rPr>
              <a:t>println</a:t>
            </a:r>
            <a:r>
              <a:rPr lang="en-US" altLang="zh-CN" sz="2400" dirty="0" smtClean="0">
                <a:ea typeface="宋体" pitchFamily="2" charset="-122"/>
                <a:cs typeface="Times New Roman" pitchFamily="18" charset="0"/>
              </a:rPr>
              <a:t>(</a:t>
            </a:r>
            <a:r>
              <a:rPr lang="en-US" altLang="zh-CN" sz="2400" dirty="0" err="1" smtClean="0">
                <a:ea typeface="宋体" pitchFamily="2" charset="-122"/>
                <a:cs typeface="Times New Roman" pitchFamily="18" charset="0"/>
              </a:rPr>
              <a:t>int</a:t>
            </a:r>
            <a:r>
              <a:rPr lang="en-US" altLang="zh-CN" sz="2400" dirty="0" smtClean="0">
                <a:ea typeface="宋体" pitchFamily="2" charset="-122"/>
                <a:cs typeface="Times New Roman" pitchFamily="18" charset="0"/>
              </a:rPr>
              <a:t> x)</a:t>
            </a:r>
          </a:p>
          <a:p>
            <a:pPr marL="361950" indent="84138">
              <a:defRPr/>
            </a:pPr>
            <a:r>
              <a:rPr lang="en-US" altLang="zh-CN" sz="2400" dirty="0" smtClean="0">
                <a:ea typeface="宋体" pitchFamily="2" charset="-122"/>
                <a:cs typeface="Times New Roman" pitchFamily="18" charset="0"/>
              </a:rPr>
              <a:t>public void </a:t>
            </a:r>
            <a:r>
              <a:rPr lang="en-US" altLang="zh-CN" sz="2400" dirty="0" err="1" smtClean="0">
                <a:ea typeface="宋体" pitchFamily="2" charset="-122"/>
                <a:cs typeface="Times New Roman" pitchFamily="18" charset="0"/>
              </a:rPr>
              <a:t>println</a:t>
            </a:r>
            <a:r>
              <a:rPr lang="en-US" altLang="zh-CN" sz="2400" dirty="0" smtClean="0">
                <a:ea typeface="宋体" pitchFamily="2" charset="-122"/>
                <a:cs typeface="Times New Roman" pitchFamily="18" charset="0"/>
              </a:rPr>
              <a:t>(long x)</a:t>
            </a:r>
          </a:p>
          <a:p>
            <a:pPr marL="361950" indent="84138">
              <a:defRPr/>
            </a:pPr>
            <a:r>
              <a:rPr lang="en-US" altLang="zh-CN" sz="2400" dirty="0" smtClean="0">
                <a:ea typeface="宋体" pitchFamily="2" charset="-122"/>
                <a:cs typeface="Times New Roman" pitchFamily="18" charset="0"/>
              </a:rPr>
              <a:t>public void </a:t>
            </a:r>
            <a:r>
              <a:rPr lang="en-US" altLang="zh-CN" sz="2400" dirty="0" err="1" smtClean="0">
                <a:ea typeface="宋体" pitchFamily="2" charset="-122"/>
                <a:cs typeface="Times New Roman" pitchFamily="18" charset="0"/>
              </a:rPr>
              <a:t>println</a:t>
            </a:r>
            <a:r>
              <a:rPr lang="en-US" altLang="zh-CN" sz="2400" dirty="0" smtClean="0">
                <a:ea typeface="宋体" pitchFamily="2" charset="-122"/>
                <a:cs typeface="Times New Roman" pitchFamily="18" charset="0"/>
              </a:rPr>
              <a:t>(float x)</a:t>
            </a:r>
          </a:p>
          <a:p>
            <a:pPr marL="361950" indent="84138">
              <a:defRPr/>
            </a:pPr>
            <a:r>
              <a:rPr lang="en-US" altLang="zh-CN" sz="2400" dirty="0" smtClean="0">
                <a:ea typeface="宋体" pitchFamily="2" charset="-122"/>
                <a:cs typeface="Times New Roman" pitchFamily="18" charset="0"/>
              </a:rPr>
              <a:t>public void </a:t>
            </a:r>
            <a:r>
              <a:rPr lang="en-US" altLang="zh-CN" sz="2400" dirty="0" err="1" smtClean="0">
                <a:ea typeface="宋体" pitchFamily="2" charset="-122"/>
                <a:cs typeface="Times New Roman" pitchFamily="18" charset="0"/>
              </a:rPr>
              <a:t>println</a:t>
            </a:r>
            <a:r>
              <a:rPr lang="en-US" altLang="zh-CN" sz="2400" dirty="0" smtClean="0">
                <a:ea typeface="宋体" pitchFamily="2" charset="-122"/>
                <a:cs typeface="Times New Roman" pitchFamily="18" charset="0"/>
              </a:rPr>
              <a:t>(double x)</a:t>
            </a:r>
          </a:p>
          <a:p>
            <a:pPr marL="361950" indent="84138">
              <a:defRPr/>
            </a:pPr>
            <a:r>
              <a:rPr lang="en-US" altLang="zh-CN" sz="2400" dirty="0" smtClean="0">
                <a:ea typeface="宋体" pitchFamily="2" charset="-122"/>
                <a:cs typeface="Times New Roman" pitchFamily="18" charset="0"/>
              </a:rPr>
              <a:t>public void </a:t>
            </a:r>
            <a:r>
              <a:rPr lang="en-US" altLang="zh-CN" sz="2400" dirty="0" err="1" smtClean="0">
                <a:ea typeface="宋体" pitchFamily="2" charset="-122"/>
                <a:cs typeface="Times New Roman" pitchFamily="18" charset="0"/>
              </a:rPr>
              <a:t>println</a:t>
            </a:r>
            <a:r>
              <a:rPr lang="en-US" altLang="zh-CN" sz="2400" dirty="0" smtClean="0">
                <a:ea typeface="宋体" pitchFamily="2" charset="-122"/>
                <a:cs typeface="Times New Roman" pitchFamily="18" charset="0"/>
              </a:rPr>
              <a:t>(char x)</a:t>
            </a:r>
          </a:p>
          <a:p>
            <a:pPr marL="361950" indent="84138">
              <a:defRPr/>
            </a:pPr>
            <a:r>
              <a:rPr lang="en-US" altLang="zh-CN" sz="2400" dirty="0" smtClean="0">
                <a:ea typeface="宋体" pitchFamily="2" charset="-122"/>
                <a:cs typeface="Times New Roman" pitchFamily="18" charset="0"/>
              </a:rPr>
              <a:t>public void </a:t>
            </a:r>
            <a:r>
              <a:rPr lang="en-US" altLang="zh-CN" sz="2400" dirty="0" err="1" smtClean="0">
                <a:ea typeface="宋体" pitchFamily="2" charset="-122"/>
                <a:cs typeface="Times New Roman" pitchFamily="18" charset="0"/>
              </a:rPr>
              <a:t>println</a:t>
            </a:r>
            <a:r>
              <a:rPr lang="en-US" altLang="zh-CN" sz="2400" dirty="0" smtClean="0">
                <a:ea typeface="宋体" pitchFamily="2" charset="-122"/>
                <a:cs typeface="Times New Roman" pitchFamily="18" charset="0"/>
              </a:rPr>
              <a:t>(double x)</a:t>
            </a:r>
          </a:p>
          <a:p>
            <a:pPr marL="361950" indent="84138">
              <a:defRPr/>
            </a:pPr>
            <a:r>
              <a:rPr lang="en-US" altLang="zh-CN" sz="2400" dirty="0" smtClean="0">
                <a:ea typeface="宋体" pitchFamily="2" charset="-122"/>
                <a:cs typeface="Times New Roman" pitchFamily="18" charset="0"/>
              </a:rPr>
              <a:t>public void </a:t>
            </a:r>
            <a:r>
              <a:rPr lang="en-US" altLang="zh-CN" sz="2400" dirty="0" err="1" smtClean="0">
                <a:ea typeface="宋体" pitchFamily="2" charset="-122"/>
                <a:cs typeface="Times New Roman" pitchFamily="18" charset="0"/>
              </a:rPr>
              <a:t>println</a:t>
            </a:r>
            <a:r>
              <a:rPr lang="en-US" altLang="zh-CN" sz="2400" dirty="0" smtClean="0">
                <a:ea typeface="宋体" pitchFamily="2" charset="-122"/>
                <a:cs typeface="Times New Roman" pitchFamily="18" charset="0"/>
              </a:rPr>
              <a:t>()</a:t>
            </a:r>
          </a:p>
          <a:p>
            <a:pPr marL="361950" indent="84138">
              <a:defRPr/>
            </a:pPr>
            <a:r>
              <a:rPr lang="en-US" altLang="zh-CN" sz="2800" dirty="0" smtClean="0">
                <a:ea typeface="宋体" pitchFamily="2" charset="-122"/>
              </a:rPr>
              <a:t>……</a:t>
            </a:r>
            <a:endParaRPr lang="en-US" altLang="zh-CN" sz="2000" dirty="0" smtClean="0">
              <a:ea typeface="宋体" pitchFamily="2" charset="-122"/>
            </a:endParaRPr>
          </a:p>
        </p:txBody>
      </p:sp>
      <p:sp>
        <p:nvSpPr>
          <p:cNvPr id="34819" name="Rectangle 3"/>
          <p:cNvSpPr>
            <a:spLocks noGrp="1" noChangeArrowheads="1"/>
          </p:cNvSpPr>
          <p:nvPr>
            <p:ph type="title"/>
          </p:nvPr>
        </p:nvSpPr>
        <p:spPr>
          <a:xfrm>
            <a:off x="2627784" y="626166"/>
            <a:ext cx="4139984" cy="849227"/>
          </a:xfrm>
          <a:noFill/>
        </p:spPr>
        <p:txBody>
          <a:bodyPr>
            <a:normAutofit/>
          </a:bodyPr>
          <a:lstStyle/>
          <a:p>
            <a:pPr eaLnBrk="1" hangingPunct="1"/>
            <a:r>
              <a:rPr lang="zh-CN" altLang="en-US" sz="3400" b="1" dirty="0" smtClean="0">
                <a:latin typeface="+mn-lt"/>
                <a:ea typeface="宋体" pitchFamily="2" charset="-122"/>
                <a:cs typeface="Arial Unicode MS" pitchFamily="34" charset="-122"/>
              </a:rPr>
              <a:t>方法的重载 </a:t>
            </a:r>
          </a:p>
        </p:txBody>
      </p:sp>
    </p:spTree>
    <p:extLst>
      <p:ext uri="{BB962C8B-B14F-4D97-AF65-F5344CB8AC3E}">
        <p14:creationId xmlns:p14="http://schemas.microsoft.com/office/powerpoint/2010/main" val="5451353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9752" y="762014"/>
            <a:ext cx="4896544" cy="584775"/>
          </a:xfrm>
          <a:prstGeom prst="rect">
            <a:avLst/>
          </a:prstGeom>
          <a:noFill/>
        </p:spPr>
        <p:txBody>
          <a:bodyPr wrap="square" rtlCol="0">
            <a:spAutoFit/>
          </a:bodyPr>
          <a:lstStyle/>
          <a:p>
            <a:r>
              <a:rPr lang="en-US" altLang="zh-CN" sz="3200" b="1" smtClean="0">
                <a:ea typeface="宋体" pitchFamily="2" charset="-122"/>
                <a:cs typeface="Times New Roman" pitchFamily="18" charset="0"/>
              </a:rPr>
              <a:t>4.6.3 </a:t>
            </a:r>
            <a:r>
              <a:rPr lang="zh-CN" altLang="en-US" sz="3200" b="1" smtClean="0">
                <a:ea typeface="宋体" pitchFamily="2" charset="-122"/>
                <a:cs typeface="Times New Roman" pitchFamily="18" charset="0"/>
              </a:rPr>
              <a:t>体会</a:t>
            </a:r>
            <a:r>
              <a:rPr lang="zh-CN" altLang="en-US" sz="3200" b="1" dirty="0" smtClean="0">
                <a:ea typeface="宋体" pitchFamily="2" charset="-122"/>
                <a:cs typeface="Times New Roman" pitchFamily="18" charset="0"/>
              </a:rPr>
              <a:t>可变</a:t>
            </a:r>
            <a:r>
              <a:rPr lang="zh-CN" altLang="en-US" sz="3200" b="1" dirty="0">
                <a:ea typeface="宋体" pitchFamily="2" charset="-122"/>
                <a:cs typeface="Times New Roman" pitchFamily="18" charset="0"/>
              </a:rPr>
              <a:t>个数</a:t>
            </a:r>
            <a:r>
              <a:rPr lang="zh-CN" altLang="en-US" sz="3200" b="1" dirty="0" smtClean="0">
                <a:ea typeface="宋体" pitchFamily="2" charset="-122"/>
                <a:cs typeface="Times New Roman" pitchFamily="18" charset="0"/>
              </a:rPr>
              <a:t>的形参</a:t>
            </a:r>
            <a:endParaRPr lang="zh-CN" altLang="en-US" sz="3200" b="1" dirty="0">
              <a:ea typeface="宋体" pitchFamily="2" charset="-122"/>
              <a:cs typeface="Times New Roman" pitchFamily="18" charset="0"/>
            </a:endParaRPr>
          </a:p>
        </p:txBody>
      </p:sp>
      <p:sp>
        <p:nvSpPr>
          <p:cNvPr id="5" name="TextBox 4"/>
          <p:cNvSpPr txBox="1"/>
          <p:nvPr/>
        </p:nvSpPr>
        <p:spPr>
          <a:xfrm>
            <a:off x="404086" y="1412776"/>
            <a:ext cx="8496944" cy="1978362"/>
          </a:xfrm>
          <a:prstGeom prst="rect">
            <a:avLst/>
          </a:prstGeom>
          <a:noFill/>
        </p:spPr>
        <p:txBody>
          <a:bodyPr wrap="square" rtlCol="0">
            <a:spAutoFit/>
          </a:bodyPr>
          <a:lstStyle/>
          <a:p>
            <a:pPr>
              <a:lnSpc>
                <a:spcPct val="120000"/>
              </a:lnSpc>
            </a:pPr>
            <a:r>
              <a:rPr lang="en-US" altLang="zh-CN" sz="2400" dirty="0" smtClean="0">
                <a:ea typeface="宋体" pitchFamily="2" charset="-122"/>
              </a:rPr>
              <a:t>//</a:t>
            </a:r>
            <a:r>
              <a:rPr lang="zh-CN" altLang="en-US" sz="2400" dirty="0" smtClean="0">
                <a:latin typeface="宋体" pitchFamily="2" charset="-122"/>
                <a:ea typeface="宋体" pitchFamily="2" charset="-122"/>
              </a:rPr>
              <a:t>下面采用数组形参来定义方法</a:t>
            </a:r>
            <a:endParaRPr lang="en-US" altLang="zh-CN" sz="2400" dirty="0" smtClean="0">
              <a:latin typeface="宋体" pitchFamily="2" charset="-122"/>
              <a:ea typeface="宋体" pitchFamily="2" charset="-122"/>
            </a:endParaRPr>
          </a:p>
          <a:p>
            <a:pPr>
              <a:lnSpc>
                <a:spcPct val="120000"/>
              </a:lnSpc>
            </a:pPr>
            <a:r>
              <a:rPr lang="en-US" altLang="zh-CN" sz="2800" b="1" dirty="0">
                <a:solidFill>
                  <a:srgbClr val="C00000"/>
                </a:solidFill>
              </a:rPr>
              <a:t>p</a:t>
            </a:r>
            <a:r>
              <a:rPr lang="en-US" altLang="zh-CN" sz="2800" b="1" dirty="0" smtClean="0">
                <a:solidFill>
                  <a:srgbClr val="C00000"/>
                </a:solidFill>
              </a:rPr>
              <a:t>ublic static void test(</a:t>
            </a:r>
            <a:r>
              <a:rPr lang="en-US" altLang="zh-CN" sz="2800" b="1" dirty="0" err="1" smtClean="0">
                <a:solidFill>
                  <a:srgbClr val="C00000"/>
                </a:solidFill>
              </a:rPr>
              <a:t>int</a:t>
            </a:r>
            <a:r>
              <a:rPr lang="en-US" altLang="zh-CN" sz="2800" b="1" dirty="0" smtClean="0">
                <a:solidFill>
                  <a:srgbClr val="C00000"/>
                </a:solidFill>
              </a:rPr>
              <a:t> a ,String[] books);</a:t>
            </a:r>
          </a:p>
          <a:p>
            <a:pPr>
              <a:lnSpc>
                <a:spcPct val="120000"/>
              </a:lnSpc>
            </a:pPr>
            <a:r>
              <a:rPr lang="en-US" altLang="zh-CN" sz="2400" dirty="0" smtClean="0">
                <a:ea typeface="宋体" pitchFamily="2" charset="-122"/>
              </a:rPr>
              <a:t>//</a:t>
            </a:r>
            <a:r>
              <a:rPr lang="zh-CN" altLang="en-US" sz="2400" dirty="0" smtClean="0">
                <a:latin typeface="宋体" pitchFamily="2" charset="-122"/>
                <a:ea typeface="宋体" pitchFamily="2" charset="-122"/>
              </a:rPr>
              <a:t>以可变个数形参来定义方法</a:t>
            </a:r>
            <a:endParaRPr lang="en-US" altLang="zh-CN" sz="2400" dirty="0" smtClean="0">
              <a:latin typeface="宋体" pitchFamily="2" charset="-122"/>
              <a:ea typeface="宋体" pitchFamily="2" charset="-122"/>
            </a:endParaRPr>
          </a:p>
          <a:p>
            <a:pPr>
              <a:lnSpc>
                <a:spcPct val="120000"/>
              </a:lnSpc>
            </a:pPr>
            <a:r>
              <a:rPr lang="en-US" altLang="zh-CN" sz="2800" b="1" dirty="0">
                <a:solidFill>
                  <a:srgbClr val="C00000"/>
                </a:solidFill>
              </a:rPr>
              <a:t>p</a:t>
            </a:r>
            <a:r>
              <a:rPr lang="en-US" altLang="zh-CN" sz="2800" b="1" dirty="0" smtClean="0">
                <a:solidFill>
                  <a:srgbClr val="C00000"/>
                </a:solidFill>
              </a:rPr>
              <a:t>ublic static void test(</a:t>
            </a:r>
            <a:r>
              <a:rPr lang="en-US" altLang="zh-CN" sz="2800" b="1" dirty="0" err="1" smtClean="0">
                <a:solidFill>
                  <a:srgbClr val="C00000"/>
                </a:solidFill>
              </a:rPr>
              <a:t>int</a:t>
            </a:r>
            <a:r>
              <a:rPr lang="en-US" altLang="zh-CN" sz="2800" b="1" dirty="0" smtClean="0">
                <a:solidFill>
                  <a:srgbClr val="C00000"/>
                </a:solidFill>
              </a:rPr>
              <a:t> a ,String…books);</a:t>
            </a:r>
            <a:endParaRPr lang="zh-CN" altLang="en-US" sz="2800" b="1" dirty="0">
              <a:solidFill>
                <a:srgbClr val="C00000"/>
              </a:solidFill>
            </a:endParaRPr>
          </a:p>
        </p:txBody>
      </p:sp>
      <p:sp>
        <p:nvSpPr>
          <p:cNvPr id="2" name="TextBox 1"/>
          <p:cNvSpPr txBox="1"/>
          <p:nvPr/>
        </p:nvSpPr>
        <p:spPr>
          <a:xfrm>
            <a:off x="451922" y="3717032"/>
            <a:ext cx="8401272" cy="2234458"/>
          </a:xfrm>
          <a:prstGeom prst="rect">
            <a:avLst/>
          </a:prstGeom>
          <a:noFill/>
        </p:spPr>
        <p:txBody>
          <a:bodyPr wrap="square" rtlCol="0">
            <a:spAutoFit/>
          </a:bodyPr>
          <a:lstStyle/>
          <a:p>
            <a:r>
              <a:rPr lang="zh-CN" altLang="en-US" sz="2400" b="1" dirty="0">
                <a:latin typeface="宋体" pitchFamily="2" charset="-122"/>
                <a:ea typeface="宋体" pitchFamily="2" charset="-122"/>
              </a:rPr>
              <a:t>说明</a:t>
            </a:r>
            <a:r>
              <a:rPr lang="zh-CN" altLang="en-US" sz="2400" b="1" dirty="0" smtClean="0">
                <a:latin typeface="宋体" pitchFamily="2" charset="-122"/>
                <a:ea typeface="宋体" pitchFamily="2" charset="-122"/>
              </a:rPr>
              <a:t>：</a:t>
            </a:r>
            <a:endParaRPr lang="en-US" altLang="zh-CN" sz="2400" b="1" dirty="0" smtClean="0">
              <a:latin typeface="宋体" pitchFamily="2" charset="-122"/>
              <a:ea typeface="宋体" pitchFamily="2" charset="-122"/>
            </a:endParaRPr>
          </a:p>
          <a:p>
            <a:pPr>
              <a:lnSpc>
                <a:spcPct val="120000"/>
              </a:lnSpc>
            </a:pPr>
            <a:r>
              <a:rPr lang="en-US" altLang="zh-CN" sz="2400" dirty="0" smtClean="0">
                <a:latin typeface="宋体" pitchFamily="2" charset="-122"/>
                <a:ea typeface="宋体" pitchFamily="2" charset="-122"/>
              </a:rPr>
              <a:t>1.</a:t>
            </a:r>
            <a:r>
              <a:rPr lang="zh-CN" altLang="en-US" sz="2400" dirty="0" smtClean="0">
                <a:latin typeface="宋体" pitchFamily="2" charset="-122"/>
                <a:ea typeface="宋体" pitchFamily="2" charset="-122"/>
              </a:rPr>
              <a:t>可变参数：方法参数部分指定类型</a:t>
            </a:r>
            <a:r>
              <a:rPr lang="zh-CN" altLang="en-US" sz="2400" dirty="0">
                <a:latin typeface="宋体" pitchFamily="2" charset="-122"/>
                <a:ea typeface="宋体" pitchFamily="2" charset="-122"/>
              </a:rPr>
              <a:t>的参数</a:t>
            </a:r>
            <a:r>
              <a:rPr lang="zh-CN" altLang="en-US" sz="2400" dirty="0" smtClean="0">
                <a:latin typeface="宋体" pitchFamily="2" charset="-122"/>
                <a:ea typeface="宋体" pitchFamily="2" charset="-122"/>
              </a:rPr>
              <a:t>个数是可变多个</a:t>
            </a:r>
            <a:endParaRPr lang="en-US" altLang="zh-CN" sz="2400" dirty="0" smtClean="0">
              <a:latin typeface="宋体" pitchFamily="2" charset="-122"/>
              <a:ea typeface="宋体" pitchFamily="2" charset="-122"/>
            </a:endParaRPr>
          </a:p>
          <a:p>
            <a:pPr>
              <a:lnSpc>
                <a:spcPct val="120000"/>
              </a:lnSpc>
            </a:pPr>
            <a:r>
              <a:rPr lang="en-US" altLang="zh-CN" sz="2400" dirty="0" smtClean="0">
                <a:latin typeface="宋体" pitchFamily="2" charset="-122"/>
                <a:ea typeface="宋体" pitchFamily="2" charset="-122"/>
              </a:rPr>
              <a:t>2.</a:t>
            </a:r>
            <a:r>
              <a:rPr lang="zh-CN" altLang="en-US" sz="2400" dirty="0" smtClean="0">
                <a:latin typeface="宋体" pitchFamily="2" charset="-122"/>
                <a:ea typeface="宋体" pitchFamily="2" charset="-122"/>
              </a:rPr>
              <a:t>声明方式：方法名（参数的类型名</a:t>
            </a:r>
            <a:r>
              <a:rPr lang="en-US" altLang="zh-CN" sz="2400" dirty="0" smtClean="0">
                <a:latin typeface="宋体" pitchFamily="2" charset="-122"/>
                <a:ea typeface="宋体" pitchFamily="2" charset="-122"/>
              </a:rPr>
              <a:t>...</a:t>
            </a:r>
            <a:r>
              <a:rPr lang="zh-CN" altLang="en-US" sz="2400" dirty="0" smtClean="0">
                <a:latin typeface="宋体" pitchFamily="2" charset="-122"/>
                <a:ea typeface="宋体" pitchFamily="2" charset="-122"/>
              </a:rPr>
              <a:t>参数名）</a:t>
            </a:r>
            <a:endParaRPr lang="en-US" altLang="zh-CN" sz="2400" dirty="0" smtClean="0">
              <a:latin typeface="宋体" pitchFamily="2" charset="-122"/>
              <a:ea typeface="宋体" pitchFamily="2" charset="-122"/>
            </a:endParaRPr>
          </a:p>
          <a:p>
            <a:pPr>
              <a:lnSpc>
                <a:spcPct val="120000"/>
              </a:lnSpc>
            </a:pPr>
            <a:r>
              <a:rPr lang="en-US" altLang="zh-CN" sz="2400" dirty="0" smtClean="0">
                <a:latin typeface="宋体" pitchFamily="2" charset="-122"/>
                <a:ea typeface="宋体" pitchFamily="2" charset="-122"/>
              </a:rPr>
              <a:t>3.</a:t>
            </a:r>
            <a:r>
              <a:rPr lang="zh-CN" altLang="en-US" sz="2400" dirty="0" smtClean="0">
                <a:latin typeface="宋体" pitchFamily="2" charset="-122"/>
                <a:ea typeface="宋体" pitchFamily="2" charset="-122"/>
              </a:rPr>
              <a:t>可变参数方法的使用与方法参数部分使用数组是一致的</a:t>
            </a:r>
            <a:endParaRPr lang="en-US" altLang="zh-CN" sz="2400" dirty="0" smtClean="0">
              <a:latin typeface="宋体" pitchFamily="2" charset="-122"/>
              <a:ea typeface="宋体" pitchFamily="2" charset="-122"/>
            </a:endParaRPr>
          </a:p>
          <a:p>
            <a:pPr>
              <a:lnSpc>
                <a:spcPct val="120000"/>
              </a:lnSpc>
            </a:pPr>
            <a:r>
              <a:rPr lang="en-US" altLang="zh-CN" sz="2400" dirty="0" smtClean="0">
                <a:latin typeface="宋体" pitchFamily="2" charset="-122"/>
                <a:ea typeface="宋体" pitchFamily="2" charset="-122"/>
              </a:rPr>
              <a:t>4.</a:t>
            </a:r>
            <a:r>
              <a:rPr lang="zh-CN" altLang="en-US" sz="2400" dirty="0">
                <a:latin typeface="宋体" pitchFamily="2" charset="-122"/>
                <a:ea typeface="宋体" pitchFamily="2" charset="-122"/>
              </a:rPr>
              <a:t>方法的参数部分有可变形参，需要放在形参声明的最后</a:t>
            </a:r>
          </a:p>
        </p:txBody>
      </p:sp>
    </p:spTree>
    <p:extLst>
      <p:ext uri="{BB962C8B-B14F-4D97-AF65-F5344CB8AC3E}">
        <p14:creationId xmlns:p14="http://schemas.microsoft.com/office/powerpoint/2010/main" val="19195944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91880" y="707556"/>
            <a:ext cx="4032448" cy="584775"/>
          </a:xfrm>
          <a:prstGeom prst="rect">
            <a:avLst/>
          </a:prstGeom>
          <a:noFill/>
        </p:spPr>
        <p:txBody>
          <a:bodyPr wrap="square" rtlCol="0">
            <a:spAutoFit/>
          </a:bodyPr>
          <a:lstStyle/>
          <a:p>
            <a:r>
              <a:rPr lang="zh-CN" altLang="en-US" sz="3200" b="1" dirty="0" smtClean="0">
                <a:ea typeface="宋体" pitchFamily="2" charset="-122"/>
                <a:cs typeface="Times New Roman" pitchFamily="18" charset="0"/>
              </a:rPr>
              <a:t>体会可变</a:t>
            </a:r>
            <a:r>
              <a:rPr lang="zh-CN" altLang="en-US" sz="3200" b="1" dirty="0">
                <a:ea typeface="宋体" pitchFamily="2" charset="-122"/>
                <a:cs typeface="Times New Roman" pitchFamily="18" charset="0"/>
              </a:rPr>
              <a:t>个数</a:t>
            </a:r>
            <a:r>
              <a:rPr lang="zh-CN" altLang="en-US" sz="3200" b="1" dirty="0" smtClean="0">
                <a:ea typeface="宋体" pitchFamily="2" charset="-122"/>
                <a:cs typeface="Times New Roman" pitchFamily="18" charset="0"/>
              </a:rPr>
              <a:t>的形参</a:t>
            </a:r>
            <a:endParaRPr lang="zh-CN" altLang="en-US" sz="3200" b="1" dirty="0">
              <a:ea typeface="宋体" pitchFamily="2" charset="-122"/>
              <a:cs typeface="Times New Roman" pitchFamily="18" charset="0"/>
            </a:endParaRPr>
          </a:p>
        </p:txBody>
      </p:sp>
      <p:sp>
        <p:nvSpPr>
          <p:cNvPr id="5" name="TextBox 4"/>
          <p:cNvSpPr txBox="1"/>
          <p:nvPr/>
        </p:nvSpPr>
        <p:spPr>
          <a:xfrm>
            <a:off x="395536" y="1225689"/>
            <a:ext cx="8496944" cy="5324535"/>
          </a:xfrm>
          <a:prstGeom prst="rect">
            <a:avLst/>
          </a:prstGeom>
          <a:noFill/>
        </p:spPr>
        <p:txBody>
          <a:bodyPr wrap="square" rtlCol="0">
            <a:spAutoFit/>
          </a:bodyPr>
          <a:lstStyle/>
          <a:p>
            <a:r>
              <a:rPr lang="en-US" altLang="zh-CN" sz="2000" dirty="0">
                <a:ea typeface="宋体" pitchFamily="2" charset="-122"/>
              </a:rPr>
              <a:t>public void </a:t>
            </a:r>
            <a:r>
              <a:rPr lang="en-US" altLang="zh-CN" sz="2000" dirty="0" smtClean="0">
                <a:ea typeface="宋体" pitchFamily="2" charset="-122"/>
              </a:rPr>
              <a:t>test(String[] </a:t>
            </a:r>
            <a:r>
              <a:rPr lang="en-US" altLang="zh-CN" sz="2000" dirty="0" err="1">
                <a:ea typeface="宋体" pitchFamily="2" charset="-122"/>
              </a:rPr>
              <a:t>msg</a:t>
            </a:r>
            <a:r>
              <a:rPr lang="en-US" altLang="zh-CN" sz="2000" dirty="0" smtClean="0">
                <a:ea typeface="宋体" pitchFamily="2" charset="-122"/>
              </a:rPr>
              <a:t>){</a:t>
            </a:r>
            <a:endParaRPr lang="en-US" altLang="zh-CN" sz="2000" dirty="0">
              <a:ea typeface="宋体" pitchFamily="2" charset="-122"/>
            </a:endParaRPr>
          </a:p>
          <a:p>
            <a:r>
              <a:rPr lang="en-US" altLang="zh-CN" sz="2000" dirty="0" smtClean="0">
                <a:ea typeface="宋体" pitchFamily="2" charset="-122"/>
              </a:rPr>
              <a:t>	</a:t>
            </a:r>
            <a:r>
              <a:rPr lang="en-US" altLang="zh-CN" sz="2000" dirty="0" err="1" smtClean="0">
                <a:ea typeface="宋体" pitchFamily="2" charset="-122"/>
              </a:rPr>
              <a:t>System.out.println</a:t>
            </a:r>
            <a:r>
              <a:rPr lang="en-US" altLang="zh-CN" sz="2000" dirty="0" smtClean="0">
                <a:ea typeface="宋体" pitchFamily="2" charset="-122"/>
              </a:rPr>
              <a:t>(“</a:t>
            </a:r>
            <a:r>
              <a:rPr lang="zh-CN" altLang="en-US" sz="2000" dirty="0" smtClean="0">
                <a:ea typeface="宋体" pitchFamily="2" charset="-122"/>
              </a:rPr>
              <a:t>含字符串数组参数</a:t>
            </a:r>
            <a:r>
              <a:rPr lang="zh-CN" altLang="en-US" sz="2000" dirty="0">
                <a:ea typeface="宋体" pitchFamily="2" charset="-122"/>
              </a:rPr>
              <a:t>的</a:t>
            </a:r>
            <a:r>
              <a:rPr lang="en-US" altLang="zh-CN" sz="2000" dirty="0">
                <a:ea typeface="宋体" pitchFamily="2" charset="-122"/>
              </a:rPr>
              <a:t>test</a:t>
            </a:r>
            <a:r>
              <a:rPr lang="zh-CN" altLang="en-US" sz="2000" dirty="0">
                <a:ea typeface="宋体" pitchFamily="2" charset="-122"/>
              </a:rPr>
              <a:t>方法 </a:t>
            </a:r>
            <a:r>
              <a:rPr lang="en-US" altLang="zh-CN" sz="2000" dirty="0">
                <a:ea typeface="宋体" pitchFamily="2" charset="-122"/>
              </a:rPr>
              <a:t>");</a:t>
            </a:r>
          </a:p>
          <a:p>
            <a:r>
              <a:rPr lang="en-US" altLang="zh-CN" sz="2000" dirty="0" smtClean="0">
                <a:ea typeface="宋体" pitchFamily="2" charset="-122"/>
              </a:rPr>
              <a:t>}</a:t>
            </a:r>
            <a:endParaRPr lang="en-US" altLang="zh-CN" sz="2000" dirty="0">
              <a:ea typeface="宋体" pitchFamily="2" charset="-122"/>
            </a:endParaRPr>
          </a:p>
          <a:p>
            <a:r>
              <a:rPr lang="en-US" altLang="zh-CN" sz="2000" dirty="0">
                <a:ea typeface="宋体" pitchFamily="2" charset="-122"/>
              </a:rPr>
              <a:t>public void </a:t>
            </a:r>
            <a:r>
              <a:rPr lang="en-US" altLang="zh-CN" sz="2000" dirty="0" smtClean="0">
                <a:ea typeface="宋体" pitchFamily="2" charset="-122"/>
              </a:rPr>
              <a:t>test1(String book){</a:t>
            </a:r>
            <a:endParaRPr lang="en-US" altLang="zh-CN" sz="2000" dirty="0">
              <a:ea typeface="宋体" pitchFamily="2" charset="-122"/>
            </a:endParaRPr>
          </a:p>
          <a:p>
            <a:r>
              <a:rPr lang="en-US" altLang="zh-CN" sz="2000" dirty="0">
                <a:ea typeface="宋体" pitchFamily="2" charset="-122"/>
              </a:rPr>
              <a:t>	</a:t>
            </a:r>
            <a:r>
              <a:rPr lang="en-US" altLang="zh-CN" sz="2000" dirty="0" err="1">
                <a:ea typeface="宋体" pitchFamily="2" charset="-122"/>
              </a:rPr>
              <a:t>System.out.println</a:t>
            </a:r>
            <a:r>
              <a:rPr lang="en-US" altLang="zh-CN" sz="2000" dirty="0" smtClean="0">
                <a:ea typeface="宋体" pitchFamily="2" charset="-122"/>
              </a:rPr>
              <a:t>(“</a:t>
            </a:r>
            <a:r>
              <a:rPr lang="zh-CN" altLang="en-US" sz="2000" dirty="0" smtClean="0">
                <a:ea typeface="宋体" pitchFamily="2" charset="-122"/>
              </a:rPr>
              <a:t>****</a:t>
            </a:r>
            <a:r>
              <a:rPr lang="zh-CN" altLang="en-US" sz="2000" b="1" dirty="0" smtClean="0">
                <a:ea typeface="宋体" pitchFamily="2" charset="-122"/>
              </a:rPr>
              <a:t>与可变形参方法构成重载的</a:t>
            </a:r>
            <a:r>
              <a:rPr lang="en-US" altLang="zh-CN" sz="2000" b="1" dirty="0" smtClean="0">
                <a:ea typeface="宋体" pitchFamily="2" charset="-122"/>
              </a:rPr>
              <a:t>test1</a:t>
            </a:r>
            <a:r>
              <a:rPr lang="zh-CN" altLang="en-US" sz="2000" b="1" dirty="0" smtClean="0">
                <a:ea typeface="宋体" pitchFamily="2" charset="-122"/>
              </a:rPr>
              <a:t>方法</a:t>
            </a:r>
            <a:r>
              <a:rPr lang="zh-CN" altLang="en-US" sz="2000" dirty="0">
                <a:ea typeface="宋体" pitchFamily="2" charset="-122"/>
              </a:rPr>
              <a:t>****</a:t>
            </a:r>
            <a:r>
              <a:rPr lang="en-US" altLang="zh-CN" sz="2000" dirty="0">
                <a:ea typeface="宋体" pitchFamily="2" charset="-122"/>
              </a:rPr>
              <a:t>");</a:t>
            </a:r>
          </a:p>
          <a:p>
            <a:r>
              <a:rPr lang="en-US" altLang="zh-CN" sz="2000" dirty="0" smtClean="0">
                <a:ea typeface="宋体" pitchFamily="2" charset="-122"/>
              </a:rPr>
              <a:t>}</a:t>
            </a:r>
            <a:r>
              <a:rPr lang="en-US" altLang="zh-CN" sz="2000" dirty="0">
                <a:ea typeface="宋体" pitchFamily="2" charset="-122"/>
              </a:rPr>
              <a:t>	</a:t>
            </a:r>
            <a:endParaRPr lang="zh-CN" altLang="en-US" sz="2000" dirty="0">
              <a:ea typeface="宋体" pitchFamily="2" charset="-122"/>
            </a:endParaRPr>
          </a:p>
          <a:p>
            <a:r>
              <a:rPr lang="en-US" altLang="zh-CN" sz="2000" dirty="0" smtClean="0">
                <a:ea typeface="宋体" pitchFamily="2" charset="-122"/>
              </a:rPr>
              <a:t>public </a:t>
            </a:r>
            <a:r>
              <a:rPr lang="en-US" altLang="zh-CN" sz="2000" dirty="0">
                <a:ea typeface="宋体" pitchFamily="2" charset="-122"/>
              </a:rPr>
              <a:t>void </a:t>
            </a:r>
            <a:r>
              <a:rPr lang="en-US" altLang="zh-CN" sz="2000" dirty="0" smtClean="0">
                <a:ea typeface="宋体" pitchFamily="2" charset="-122"/>
              </a:rPr>
              <a:t>test1(String ... </a:t>
            </a:r>
            <a:r>
              <a:rPr lang="en-US" altLang="zh-CN" sz="2000" dirty="0">
                <a:ea typeface="宋体" pitchFamily="2" charset="-122"/>
              </a:rPr>
              <a:t>books</a:t>
            </a:r>
            <a:r>
              <a:rPr lang="en-US" altLang="zh-CN" sz="2000" dirty="0" smtClean="0">
                <a:ea typeface="宋体" pitchFamily="2" charset="-122"/>
              </a:rPr>
              <a:t>){</a:t>
            </a:r>
            <a:endParaRPr lang="en-US" altLang="zh-CN" sz="2000" dirty="0">
              <a:ea typeface="宋体" pitchFamily="2" charset="-122"/>
            </a:endParaRPr>
          </a:p>
          <a:p>
            <a:r>
              <a:rPr lang="en-US" altLang="zh-CN" sz="2000" dirty="0">
                <a:ea typeface="宋体" pitchFamily="2" charset="-122"/>
              </a:rPr>
              <a:t>	</a:t>
            </a:r>
            <a:r>
              <a:rPr lang="en-US" altLang="zh-CN" sz="2000" dirty="0" err="1" smtClean="0">
                <a:ea typeface="宋体" pitchFamily="2" charset="-122"/>
              </a:rPr>
              <a:t>System.out.println</a:t>
            </a:r>
            <a:r>
              <a:rPr lang="en-US" altLang="zh-CN" sz="2000" dirty="0">
                <a:ea typeface="宋体" pitchFamily="2" charset="-122"/>
              </a:rPr>
              <a:t>("****</a:t>
            </a:r>
            <a:r>
              <a:rPr lang="zh-CN" altLang="en-US" sz="2000" dirty="0">
                <a:ea typeface="宋体" pitchFamily="2" charset="-122"/>
              </a:rPr>
              <a:t>形参长度可变的</a:t>
            </a:r>
            <a:r>
              <a:rPr lang="en-US" altLang="zh-CN" sz="2000" dirty="0" smtClean="0">
                <a:ea typeface="宋体" pitchFamily="2" charset="-122"/>
              </a:rPr>
              <a:t>test1</a:t>
            </a:r>
            <a:r>
              <a:rPr lang="zh-CN" altLang="en-US" sz="2000" dirty="0" smtClean="0">
                <a:ea typeface="宋体" pitchFamily="2" charset="-122"/>
              </a:rPr>
              <a:t>方法</a:t>
            </a:r>
            <a:r>
              <a:rPr lang="zh-CN" altLang="en-US" sz="2000" dirty="0">
                <a:ea typeface="宋体" pitchFamily="2" charset="-122"/>
              </a:rPr>
              <a:t>****</a:t>
            </a:r>
            <a:r>
              <a:rPr lang="en-US" altLang="zh-CN" sz="2000" dirty="0">
                <a:ea typeface="宋体" pitchFamily="2" charset="-122"/>
              </a:rPr>
              <a:t>");</a:t>
            </a:r>
          </a:p>
          <a:p>
            <a:r>
              <a:rPr lang="en-US" altLang="zh-CN" sz="2000" dirty="0" smtClean="0">
                <a:ea typeface="宋体" pitchFamily="2" charset="-122"/>
              </a:rPr>
              <a:t>}</a:t>
            </a:r>
            <a:endParaRPr lang="en-US" altLang="zh-CN" sz="2000" dirty="0">
              <a:ea typeface="宋体" pitchFamily="2" charset="-122"/>
            </a:endParaRPr>
          </a:p>
          <a:p>
            <a:r>
              <a:rPr lang="en-US" altLang="zh-CN" sz="2000" dirty="0" smtClean="0">
                <a:ea typeface="宋体" pitchFamily="2" charset="-122"/>
              </a:rPr>
              <a:t>public </a:t>
            </a:r>
            <a:r>
              <a:rPr lang="en-US" altLang="zh-CN" sz="2000" dirty="0">
                <a:ea typeface="宋体" pitchFamily="2" charset="-122"/>
              </a:rPr>
              <a:t>static void main(String[] </a:t>
            </a:r>
            <a:r>
              <a:rPr lang="en-US" altLang="zh-CN" sz="2000" dirty="0" err="1">
                <a:ea typeface="宋体" pitchFamily="2" charset="-122"/>
              </a:rPr>
              <a:t>args</a:t>
            </a:r>
            <a:r>
              <a:rPr lang="en-US" altLang="zh-CN" sz="2000" dirty="0" smtClean="0">
                <a:ea typeface="宋体" pitchFamily="2" charset="-122"/>
              </a:rPr>
              <a:t>){</a:t>
            </a:r>
            <a:endParaRPr lang="en-US" altLang="zh-CN" sz="2000" dirty="0">
              <a:ea typeface="宋体" pitchFamily="2" charset="-122"/>
            </a:endParaRPr>
          </a:p>
          <a:p>
            <a:r>
              <a:rPr lang="en-US" altLang="zh-CN" sz="2000" dirty="0">
                <a:ea typeface="宋体" pitchFamily="2" charset="-122"/>
              </a:rPr>
              <a:t>	</a:t>
            </a:r>
            <a:r>
              <a:rPr lang="en-US" altLang="zh-CN" sz="2000" dirty="0" err="1" smtClean="0">
                <a:ea typeface="宋体" pitchFamily="2" charset="-122"/>
              </a:rPr>
              <a:t>TestOverload</a:t>
            </a:r>
            <a:r>
              <a:rPr lang="en-US" altLang="zh-CN" sz="2000" dirty="0" smtClean="0">
                <a:ea typeface="宋体" pitchFamily="2" charset="-122"/>
              </a:rPr>
              <a:t> to </a:t>
            </a:r>
            <a:r>
              <a:rPr lang="en-US" altLang="zh-CN" sz="2000" dirty="0">
                <a:ea typeface="宋体" pitchFamily="2" charset="-122"/>
              </a:rPr>
              <a:t>= new </a:t>
            </a:r>
            <a:r>
              <a:rPr lang="en-US" altLang="zh-CN" sz="2000" dirty="0" err="1" smtClean="0">
                <a:ea typeface="宋体" pitchFamily="2" charset="-122"/>
              </a:rPr>
              <a:t>TestOverload</a:t>
            </a:r>
            <a:r>
              <a:rPr lang="en-US" altLang="zh-CN" sz="2000" dirty="0" smtClean="0">
                <a:ea typeface="宋体" pitchFamily="2" charset="-122"/>
              </a:rPr>
              <a:t>();</a:t>
            </a:r>
            <a:endParaRPr lang="en-US" altLang="zh-CN" sz="2000" dirty="0">
              <a:ea typeface="宋体" pitchFamily="2" charset="-122"/>
            </a:endParaRPr>
          </a:p>
          <a:p>
            <a:r>
              <a:rPr lang="en-US" altLang="zh-CN" sz="2000" dirty="0">
                <a:ea typeface="宋体" pitchFamily="2" charset="-122"/>
              </a:rPr>
              <a:t>	</a:t>
            </a:r>
            <a:r>
              <a:rPr lang="en-US" altLang="zh-CN" sz="2000" dirty="0" smtClean="0">
                <a:ea typeface="宋体" pitchFamily="2" charset="-122"/>
              </a:rPr>
              <a:t>//</a:t>
            </a:r>
            <a:r>
              <a:rPr lang="zh-CN" altLang="en-US" sz="2000" dirty="0">
                <a:ea typeface="宋体" pitchFamily="2" charset="-122"/>
              </a:rPr>
              <a:t>下面两次调用将执行第二个</a:t>
            </a:r>
            <a:r>
              <a:rPr lang="en-US" altLang="zh-CN" sz="2000" dirty="0">
                <a:ea typeface="宋体" pitchFamily="2" charset="-122"/>
              </a:rPr>
              <a:t>test</a:t>
            </a:r>
            <a:r>
              <a:rPr lang="zh-CN" altLang="en-US" sz="2000" dirty="0">
                <a:ea typeface="宋体" pitchFamily="2" charset="-122"/>
              </a:rPr>
              <a:t>方法</a:t>
            </a:r>
          </a:p>
          <a:p>
            <a:r>
              <a:rPr lang="zh-CN" altLang="en-US" sz="2000" dirty="0">
                <a:ea typeface="宋体" pitchFamily="2" charset="-122"/>
              </a:rPr>
              <a:t>	</a:t>
            </a:r>
            <a:r>
              <a:rPr lang="en-US" altLang="zh-CN" sz="2000" dirty="0" smtClean="0">
                <a:ea typeface="宋体" pitchFamily="2" charset="-122"/>
              </a:rPr>
              <a:t>to.test1();</a:t>
            </a:r>
            <a:endParaRPr lang="en-US" altLang="zh-CN" sz="2000" dirty="0">
              <a:ea typeface="宋体" pitchFamily="2" charset="-122"/>
            </a:endParaRPr>
          </a:p>
          <a:p>
            <a:r>
              <a:rPr lang="en-US" altLang="zh-CN" sz="2000" dirty="0">
                <a:ea typeface="宋体" pitchFamily="2" charset="-122"/>
              </a:rPr>
              <a:t>	</a:t>
            </a:r>
            <a:r>
              <a:rPr lang="en-US" altLang="zh-CN" sz="2000" dirty="0" smtClean="0">
                <a:ea typeface="宋体" pitchFamily="2" charset="-122"/>
              </a:rPr>
              <a:t>to.test1("</a:t>
            </a:r>
            <a:r>
              <a:rPr lang="en-US" altLang="zh-CN" sz="2000" dirty="0" err="1">
                <a:ea typeface="宋体" pitchFamily="2" charset="-122"/>
              </a:rPr>
              <a:t>aa</a:t>
            </a:r>
            <a:r>
              <a:rPr lang="en-US" altLang="zh-CN" sz="2000" dirty="0">
                <a:ea typeface="宋体" pitchFamily="2" charset="-122"/>
              </a:rPr>
              <a:t>" , "bb");</a:t>
            </a:r>
          </a:p>
          <a:p>
            <a:r>
              <a:rPr lang="en-US" altLang="zh-CN" sz="2000" dirty="0">
                <a:ea typeface="宋体" pitchFamily="2" charset="-122"/>
              </a:rPr>
              <a:t>	</a:t>
            </a:r>
            <a:r>
              <a:rPr lang="en-US" altLang="zh-CN" sz="2000" dirty="0" smtClean="0">
                <a:ea typeface="宋体" pitchFamily="2" charset="-122"/>
              </a:rPr>
              <a:t>//</a:t>
            </a:r>
            <a:r>
              <a:rPr lang="zh-CN" altLang="en-US" sz="2000" dirty="0">
                <a:ea typeface="宋体" pitchFamily="2" charset="-122"/>
              </a:rPr>
              <a:t>下面将执行第一个</a:t>
            </a:r>
            <a:r>
              <a:rPr lang="en-US" altLang="zh-CN" sz="2000" dirty="0">
                <a:ea typeface="宋体" pitchFamily="2" charset="-122"/>
              </a:rPr>
              <a:t>test</a:t>
            </a:r>
            <a:r>
              <a:rPr lang="zh-CN" altLang="en-US" sz="2000" dirty="0">
                <a:ea typeface="宋体" pitchFamily="2" charset="-122"/>
              </a:rPr>
              <a:t>方法</a:t>
            </a:r>
          </a:p>
          <a:p>
            <a:r>
              <a:rPr lang="zh-CN" altLang="en-US" sz="2000" dirty="0">
                <a:ea typeface="宋体" pitchFamily="2" charset="-122"/>
              </a:rPr>
              <a:t>	</a:t>
            </a:r>
            <a:r>
              <a:rPr lang="en-US" altLang="zh-CN" sz="2000" dirty="0" err="1" smtClean="0">
                <a:ea typeface="宋体" pitchFamily="2" charset="-122"/>
              </a:rPr>
              <a:t>to.test</a:t>
            </a:r>
            <a:r>
              <a:rPr lang="en-US" altLang="zh-CN" sz="2000" dirty="0" smtClean="0">
                <a:ea typeface="宋体" pitchFamily="2" charset="-122"/>
              </a:rPr>
              <a:t>(new </a:t>
            </a:r>
            <a:r>
              <a:rPr lang="en-US" altLang="zh-CN" sz="2000" dirty="0">
                <a:ea typeface="宋体" pitchFamily="2" charset="-122"/>
              </a:rPr>
              <a:t>String[]{"</a:t>
            </a:r>
            <a:r>
              <a:rPr lang="en-US" altLang="zh-CN" sz="2000" dirty="0" err="1">
                <a:ea typeface="宋体" pitchFamily="2" charset="-122"/>
              </a:rPr>
              <a:t>aa</a:t>
            </a:r>
            <a:r>
              <a:rPr lang="en-US" altLang="zh-CN" sz="2000" dirty="0">
                <a:ea typeface="宋体" pitchFamily="2" charset="-122"/>
              </a:rPr>
              <a:t>"});</a:t>
            </a:r>
          </a:p>
          <a:p>
            <a:r>
              <a:rPr lang="en-US" altLang="zh-CN" sz="2000" dirty="0" smtClean="0">
                <a:ea typeface="宋体" pitchFamily="2" charset="-122"/>
              </a:rPr>
              <a:t>}</a:t>
            </a:r>
            <a:endParaRPr lang="zh-CN" altLang="en-US" sz="2000" dirty="0">
              <a:ea typeface="宋体" pitchFamily="2" charset="-122"/>
            </a:endParaRPr>
          </a:p>
        </p:txBody>
      </p:sp>
    </p:spTree>
    <p:extLst>
      <p:ext uri="{BB962C8B-B14F-4D97-AF65-F5344CB8AC3E}">
        <p14:creationId xmlns:p14="http://schemas.microsoft.com/office/powerpoint/2010/main" val="35130869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0" y="789423"/>
            <a:ext cx="4176464" cy="680656"/>
          </a:xfrm>
        </p:spPr>
        <p:txBody>
          <a:bodyPr>
            <a:normAutofit fontScale="90000"/>
          </a:bodyPr>
          <a:lstStyle/>
          <a:p>
            <a:r>
              <a:rPr lang="en-US" altLang="zh-CN" b="1" smtClean="0">
                <a:latin typeface="+mn-lt"/>
                <a:ea typeface="宋体" pitchFamily="2" charset="-122"/>
              </a:rPr>
              <a:t>4.6.4 </a:t>
            </a:r>
            <a:r>
              <a:rPr lang="zh-CN" altLang="en-US" b="1" smtClean="0">
                <a:latin typeface="+mn-lt"/>
                <a:ea typeface="宋体" pitchFamily="2" charset="-122"/>
              </a:rPr>
              <a:t>方法</a:t>
            </a:r>
            <a:r>
              <a:rPr lang="zh-CN" altLang="en-US" b="1" dirty="0" smtClean="0">
                <a:latin typeface="+mn-lt"/>
                <a:ea typeface="宋体" pitchFamily="2" charset="-122"/>
              </a:rPr>
              <a:t>的参数传递</a:t>
            </a:r>
            <a:endParaRPr lang="zh-CN" altLang="en-US" b="1" dirty="0">
              <a:latin typeface="+mn-lt"/>
              <a:ea typeface="宋体" pitchFamily="2" charset="-122"/>
            </a:endParaRPr>
          </a:p>
        </p:txBody>
      </p:sp>
      <p:sp>
        <p:nvSpPr>
          <p:cNvPr id="3" name="内容占位符 2"/>
          <p:cNvSpPr>
            <a:spLocks noGrp="1"/>
          </p:cNvSpPr>
          <p:nvPr>
            <p:ph idx="1"/>
          </p:nvPr>
        </p:nvSpPr>
        <p:spPr>
          <a:xfrm>
            <a:off x="457200" y="1600200"/>
            <a:ext cx="8229600" cy="4709120"/>
          </a:xfrm>
        </p:spPr>
        <p:txBody>
          <a:bodyPr/>
          <a:lstStyle/>
          <a:p>
            <a:pPr>
              <a:buFont typeface="Wingdings" pitchFamily="2" charset="2"/>
              <a:buChar char="l"/>
            </a:pPr>
            <a:r>
              <a:rPr lang="zh-CN" altLang="en-US" b="1" dirty="0" smtClean="0">
                <a:ea typeface="宋体" pitchFamily="2" charset="-122"/>
              </a:rPr>
              <a:t>方法，必须有其所在类或对象调用才有意义。若方法含有参数：</a:t>
            </a:r>
            <a:endParaRPr lang="en-US" altLang="zh-CN" b="1" dirty="0" smtClean="0">
              <a:ea typeface="宋体" pitchFamily="2" charset="-122"/>
            </a:endParaRPr>
          </a:p>
          <a:p>
            <a:pPr>
              <a:buFont typeface="Wingdings" pitchFamily="2" charset="2"/>
              <a:buChar char="Ø"/>
            </a:pPr>
            <a:r>
              <a:rPr lang="zh-CN" altLang="en-US" b="1" dirty="0" smtClean="0">
                <a:ea typeface="宋体" pitchFamily="2" charset="-122"/>
              </a:rPr>
              <a:t>形参</a:t>
            </a:r>
            <a:r>
              <a:rPr lang="zh-CN" altLang="en-US" dirty="0" smtClean="0">
                <a:ea typeface="宋体" pitchFamily="2" charset="-122"/>
              </a:rPr>
              <a:t>：方法声明时的参数</a:t>
            </a:r>
            <a:endParaRPr lang="en-US" altLang="zh-CN" dirty="0" smtClean="0">
              <a:ea typeface="宋体" pitchFamily="2" charset="-122"/>
            </a:endParaRPr>
          </a:p>
          <a:p>
            <a:pPr>
              <a:buFont typeface="Wingdings" pitchFamily="2" charset="2"/>
              <a:buChar char="Ø"/>
            </a:pPr>
            <a:r>
              <a:rPr lang="zh-CN" altLang="en-US" b="1" dirty="0" smtClean="0">
                <a:ea typeface="宋体" pitchFamily="2" charset="-122"/>
              </a:rPr>
              <a:t>实参：</a:t>
            </a:r>
            <a:r>
              <a:rPr lang="zh-CN" altLang="en-US" dirty="0" smtClean="0">
                <a:ea typeface="宋体" pitchFamily="2" charset="-122"/>
              </a:rPr>
              <a:t>方法调用时</a:t>
            </a:r>
            <a:r>
              <a:rPr lang="zh-CN" altLang="en-US" dirty="0">
                <a:ea typeface="宋体" pitchFamily="2" charset="-122"/>
                <a:cs typeface="Times New Roman" pitchFamily="18" charset="0"/>
              </a:rPr>
              <a:t>实际传给形参的参数值</a:t>
            </a:r>
            <a:endParaRPr lang="en-US" altLang="zh-CN" dirty="0" smtClean="0">
              <a:ea typeface="宋体" pitchFamily="2" charset="-122"/>
            </a:endParaRPr>
          </a:p>
          <a:p>
            <a:pPr marL="0" indent="0">
              <a:buNone/>
            </a:pPr>
            <a:endParaRPr lang="en-US" altLang="zh-CN" sz="1800" dirty="0" smtClean="0">
              <a:solidFill>
                <a:srgbClr val="FF0000"/>
              </a:solidFill>
              <a:ea typeface="宋体" pitchFamily="2" charset="-122"/>
              <a:cs typeface="Times New Roman" pitchFamily="18" charset="0"/>
            </a:endParaRPr>
          </a:p>
          <a:p>
            <a:pPr marL="285750" indent="-285750">
              <a:buFont typeface="Wingdings" pitchFamily="2" charset="2"/>
              <a:buChar char="l"/>
            </a:pPr>
            <a:r>
              <a:rPr lang="en-US" altLang="zh-CN" dirty="0" smtClean="0">
                <a:solidFill>
                  <a:srgbClr val="FF0000"/>
                </a:solidFill>
                <a:ea typeface="宋体" pitchFamily="2" charset="-122"/>
                <a:cs typeface="Times New Roman" pitchFamily="18" charset="0"/>
              </a:rPr>
              <a:t>Java</a:t>
            </a:r>
            <a:r>
              <a:rPr lang="zh-CN" altLang="en-US" dirty="0">
                <a:solidFill>
                  <a:srgbClr val="FF0000"/>
                </a:solidFill>
                <a:ea typeface="宋体" pitchFamily="2" charset="-122"/>
                <a:cs typeface="Times New Roman" pitchFamily="18" charset="0"/>
              </a:rPr>
              <a:t>的实参值如何传入方法呢？</a:t>
            </a:r>
            <a:endParaRPr lang="en-US" altLang="zh-CN" dirty="0">
              <a:solidFill>
                <a:srgbClr val="FF0000"/>
              </a:solidFill>
              <a:ea typeface="宋体" pitchFamily="2" charset="-122"/>
              <a:cs typeface="Times New Roman" pitchFamily="18" charset="0"/>
            </a:endParaRPr>
          </a:p>
          <a:p>
            <a:pPr marL="0" indent="0">
              <a:buNone/>
            </a:pPr>
            <a:r>
              <a:rPr lang="en-US" altLang="zh-CN" dirty="0">
                <a:ea typeface="宋体" pitchFamily="2" charset="-122"/>
                <a:cs typeface="Times New Roman" pitchFamily="18" charset="0"/>
              </a:rPr>
              <a:t> </a:t>
            </a:r>
            <a:r>
              <a:rPr lang="en-US" altLang="zh-CN" dirty="0" smtClean="0">
                <a:ea typeface="宋体" pitchFamily="2" charset="-122"/>
                <a:cs typeface="Times New Roman" pitchFamily="18" charset="0"/>
              </a:rPr>
              <a:t>       Java</a:t>
            </a:r>
            <a:r>
              <a:rPr lang="zh-CN" altLang="en-US" dirty="0">
                <a:ea typeface="宋体" pitchFamily="2" charset="-122"/>
                <a:cs typeface="Times New Roman" pitchFamily="18" charset="0"/>
              </a:rPr>
              <a:t>里方法的参数传递方式只有一种：</a:t>
            </a:r>
            <a:r>
              <a:rPr lang="zh-CN" altLang="en-US" dirty="0">
                <a:solidFill>
                  <a:srgbClr val="C00000"/>
                </a:solidFill>
                <a:ea typeface="宋体" pitchFamily="2" charset="-122"/>
                <a:cs typeface="Times New Roman" pitchFamily="18" charset="0"/>
              </a:rPr>
              <a:t>值传递</a:t>
            </a:r>
            <a:r>
              <a:rPr lang="zh-CN" altLang="en-US" dirty="0">
                <a:ea typeface="宋体" pitchFamily="2" charset="-122"/>
                <a:cs typeface="Times New Roman" pitchFamily="18" charset="0"/>
              </a:rPr>
              <a:t>。  即将实际参数值的副本（复制品）传入方法内，而参数本身不受影响。</a:t>
            </a:r>
          </a:p>
        </p:txBody>
      </p:sp>
      <p:sp>
        <p:nvSpPr>
          <p:cNvPr id="4" name="五角星 3"/>
          <p:cNvSpPr/>
          <p:nvPr/>
        </p:nvSpPr>
        <p:spPr>
          <a:xfrm>
            <a:off x="2411760" y="877723"/>
            <a:ext cx="504056" cy="504056"/>
          </a:xfrm>
          <a:prstGeom prst="star5">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555024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sz="quarter"/>
          </p:nvPr>
        </p:nvSpPr>
        <p:spPr>
          <a:xfrm>
            <a:off x="899592" y="764704"/>
            <a:ext cx="7740351" cy="1150275"/>
          </a:xfrm>
        </p:spPr>
        <p:txBody>
          <a:bodyPr>
            <a:normAutofit fontScale="90000"/>
          </a:bodyPr>
          <a:lstStyle/>
          <a:p>
            <a:pPr eaLnBrk="1" hangingPunct="1"/>
            <a:r>
              <a:rPr lang="zh-CN" altLang="en-US" sz="4000" b="1" dirty="0">
                <a:latin typeface="Times New Roman" pitchFamily="18" charset="0"/>
                <a:ea typeface="宋体" pitchFamily="2" charset="-122"/>
                <a:cs typeface="Times New Roman" pitchFamily="18" charset="0"/>
              </a:rPr>
              <a:t>方法</a:t>
            </a:r>
            <a:r>
              <a:rPr lang="zh-CN" altLang="en-US" sz="4000" b="1" dirty="0" smtClean="0">
                <a:latin typeface="Times New Roman" pitchFamily="18" charset="0"/>
                <a:ea typeface="宋体" pitchFamily="2" charset="-122"/>
                <a:cs typeface="Times New Roman" pitchFamily="18" charset="0"/>
              </a:rPr>
              <a:t>的参数传递</a:t>
            </a:r>
            <a:r>
              <a:rPr lang="zh-CN" altLang="en-US" sz="4000" dirty="0" smtClean="0">
                <a:latin typeface="Times New Roman" pitchFamily="18" charset="0"/>
                <a:ea typeface="宋体" pitchFamily="2" charset="-122"/>
                <a:cs typeface="Times New Roman" pitchFamily="18" charset="0"/>
              </a:rPr>
              <a:t/>
            </a:r>
            <a:br>
              <a:rPr lang="zh-CN" altLang="en-US" sz="4000" dirty="0" smtClean="0">
                <a:latin typeface="Times New Roman" pitchFamily="18" charset="0"/>
                <a:ea typeface="宋体" pitchFamily="2" charset="-122"/>
                <a:cs typeface="Times New Roman" pitchFamily="18" charset="0"/>
              </a:rPr>
            </a:br>
            <a:r>
              <a:rPr lang="zh-CN" altLang="en-US" sz="4000" dirty="0" smtClean="0">
                <a:latin typeface="Times New Roman" pitchFamily="18" charset="0"/>
                <a:ea typeface="宋体" pitchFamily="2" charset="-122"/>
                <a:cs typeface="Times New Roman" pitchFamily="18" charset="0"/>
              </a:rPr>
              <a:t>		          </a:t>
            </a:r>
            <a:r>
              <a:rPr lang="en-US" altLang="zh-CN" sz="4000" dirty="0" smtClean="0">
                <a:latin typeface="Times New Roman" pitchFamily="18" charset="0"/>
                <a:ea typeface="宋体" pitchFamily="2" charset="-122"/>
                <a:cs typeface="Times New Roman" pitchFamily="18" charset="0"/>
              </a:rPr>
              <a:t>—</a:t>
            </a:r>
            <a:r>
              <a:rPr lang="zh-CN" altLang="en-US" sz="3200" dirty="0" smtClean="0">
                <a:latin typeface="Times New Roman" pitchFamily="18" charset="0"/>
                <a:ea typeface="宋体" pitchFamily="2" charset="-122"/>
                <a:cs typeface="Times New Roman" pitchFamily="18" charset="0"/>
              </a:rPr>
              <a:t>基本数据类型的参数传递</a:t>
            </a:r>
            <a:r>
              <a:rPr lang="zh-CN" altLang="en-US" sz="4000" dirty="0" smtClean="0">
                <a:latin typeface="Times New Roman" pitchFamily="18" charset="0"/>
                <a:ea typeface="宋体" pitchFamily="2" charset="-122"/>
                <a:cs typeface="Times New Roman" pitchFamily="18" charset="0"/>
              </a:rPr>
              <a:t> </a:t>
            </a:r>
          </a:p>
        </p:txBody>
      </p:sp>
      <p:pic>
        <p:nvPicPr>
          <p:cNvPr id="41987" name="Picture 3" descr="传值1"/>
          <p:cNvPicPr>
            <a:picLocks noGrp="1" noChangeAspect="1" noChangeArrowheads="1"/>
          </p:cNvPicPr>
          <p:nvPr>
            <p:ph sz="quarter" idx="1"/>
          </p:nvPr>
        </p:nvPicPr>
        <p:blipFill>
          <a:blip r:embed="rId2"/>
          <a:srcRect/>
          <a:stretch>
            <a:fillRect/>
          </a:stretch>
        </p:blipFill>
        <p:spPr>
          <a:xfrm>
            <a:off x="968405" y="2134858"/>
            <a:ext cx="6192837" cy="1125538"/>
          </a:xfrm>
          <a:noFill/>
        </p:spPr>
      </p:pic>
      <p:pic>
        <p:nvPicPr>
          <p:cNvPr id="41988" name="Picture 4" descr="传值2"/>
          <p:cNvPicPr>
            <a:picLocks noGrp="1" noChangeAspect="1" noChangeArrowheads="1"/>
          </p:cNvPicPr>
          <p:nvPr>
            <p:ph sz="quarter" idx="2"/>
          </p:nvPr>
        </p:nvPicPr>
        <p:blipFill>
          <a:blip r:embed="rId3"/>
          <a:srcRect/>
          <a:stretch>
            <a:fillRect/>
          </a:stretch>
        </p:blipFill>
        <p:spPr>
          <a:xfrm>
            <a:off x="968405" y="3404858"/>
            <a:ext cx="6192837" cy="804863"/>
          </a:xfrm>
          <a:noFill/>
        </p:spPr>
      </p:pic>
      <p:pic>
        <p:nvPicPr>
          <p:cNvPr id="41989" name="Picture 5" descr="传值3"/>
          <p:cNvPicPr>
            <a:picLocks noGrp="1" noChangeAspect="1" noChangeArrowheads="1"/>
          </p:cNvPicPr>
          <p:nvPr>
            <p:ph sz="quarter" idx="3"/>
          </p:nvPr>
        </p:nvPicPr>
        <p:blipFill>
          <a:blip r:embed="rId4"/>
          <a:srcRect/>
          <a:stretch>
            <a:fillRect/>
          </a:stretch>
        </p:blipFill>
        <p:spPr>
          <a:xfrm>
            <a:off x="968405" y="4197021"/>
            <a:ext cx="6192837" cy="1008062"/>
          </a:xfrm>
          <a:noFill/>
        </p:spPr>
      </p:pic>
      <p:pic>
        <p:nvPicPr>
          <p:cNvPr id="41990" name="Picture 6" descr="传值4"/>
          <p:cNvPicPr>
            <a:picLocks noGrp="1" noChangeAspect="1" noChangeArrowheads="1"/>
          </p:cNvPicPr>
          <p:nvPr>
            <p:ph sz="quarter" idx="4"/>
          </p:nvPr>
        </p:nvPicPr>
        <p:blipFill>
          <a:blip r:embed="rId5"/>
          <a:srcRect/>
          <a:stretch>
            <a:fillRect/>
          </a:stretch>
        </p:blipFill>
        <p:spPr>
          <a:xfrm>
            <a:off x="968405" y="5205083"/>
            <a:ext cx="6192837" cy="901700"/>
          </a:xfrm>
          <a:noFill/>
        </p:spPr>
      </p:pic>
      <p:sp>
        <p:nvSpPr>
          <p:cNvPr id="41991" name="Text Box 7">
            <a:hlinkClick r:id="rId6" action="ppaction://hlinkfile"/>
          </p:cNvPr>
          <p:cNvSpPr txBox="1">
            <a:spLocks noChangeArrowheads="1"/>
          </p:cNvSpPr>
          <p:nvPr/>
        </p:nvSpPr>
        <p:spPr bwMode="auto">
          <a:xfrm>
            <a:off x="7517130" y="2214554"/>
            <a:ext cx="461665" cy="3889375"/>
          </a:xfrm>
          <a:prstGeom prst="rect">
            <a:avLst/>
          </a:prstGeom>
          <a:noFill/>
          <a:ln w="9525">
            <a:noFill/>
            <a:miter lim="800000"/>
            <a:headEnd/>
            <a:tailEnd/>
          </a:ln>
        </p:spPr>
        <p:txBody>
          <a:bodyPr vert="eaVert">
            <a:spAutoFit/>
          </a:bodyPr>
          <a:lstStyle/>
          <a:p>
            <a:pPr>
              <a:spcBef>
                <a:spcPct val="50000"/>
              </a:spcBef>
            </a:pPr>
            <a:endParaRPr lang="zh-CN" altLang="zh-CN">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30300913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sz="quarter"/>
          </p:nvPr>
        </p:nvSpPr>
        <p:spPr>
          <a:xfrm>
            <a:off x="395288" y="836712"/>
            <a:ext cx="8424862" cy="1152128"/>
          </a:xfrm>
        </p:spPr>
        <p:txBody>
          <a:bodyPr>
            <a:normAutofit fontScale="90000"/>
          </a:bodyPr>
          <a:lstStyle/>
          <a:p>
            <a:r>
              <a:rPr lang="zh-CN" altLang="en-US" sz="4000" b="1" dirty="0">
                <a:latin typeface="Times New Roman" pitchFamily="18" charset="0"/>
                <a:ea typeface="宋体" pitchFamily="2" charset="-122"/>
                <a:cs typeface="Times New Roman" pitchFamily="18" charset="0"/>
              </a:rPr>
              <a:t>方法的</a:t>
            </a:r>
            <a:r>
              <a:rPr lang="zh-CN" altLang="en-US" sz="4000" b="1" dirty="0" smtClean="0">
                <a:latin typeface="Times New Roman" pitchFamily="18" charset="0"/>
                <a:ea typeface="宋体" pitchFamily="2" charset="-122"/>
                <a:cs typeface="Times New Roman" pitchFamily="18" charset="0"/>
              </a:rPr>
              <a:t>参数传递</a:t>
            </a:r>
            <a:r>
              <a:rPr lang="zh-CN" altLang="en-US" sz="4000" dirty="0" smtClean="0">
                <a:latin typeface="Times New Roman" pitchFamily="18" charset="0"/>
                <a:ea typeface="宋体" pitchFamily="2" charset="-122"/>
                <a:cs typeface="Times New Roman" pitchFamily="18" charset="0"/>
              </a:rPr>
              <a:t/>
            </a:r>
            <a:br>
              <a:rPr lang="zh-CN" altLang="en-US" sz="4000" dirty="0" smtClean="0">
                <a:latin typeface="Times New Roman" pitchFamily="18" charset="0"/>
                <a:ea typeface="宋体" pitchFamily="2" charset="-122"/>
                <a:cs typeface="Times New Roman" pitchFamily="18" charset="0"/>
              </a:rPr>
            </a:br>
            <a:r>
              <a:rPr lang="zh-CN" altLang="en-US" sz="4000" dirty="0" smtClean="0">
                <a:latin typeface="Times New Roman" pitchFamily="18" charset="0"/>
                <a:ea typeface="宋体" pitchFamily="2" charset="-122"/>
                <a:cs typeface="Times New Roman" pitchFamily="18" charset="0"/>
              </a:rPr>
              <a:t>		                </a:t>
            </a:r>
            <a:r>
              <a:rPr lang="en-US" altLang="zh-CN" sz="4000" dirty="0" smtClean="0">
                <a:latin typeface="Times New Roman" pitchFamily="18" charset="0"/>
                <a:ea typeface="宋体" pitchFamily="2" charset="-122"/>
                <a:cs typeface="Times New Roman" pitchFamily="18" charset="0"/>
              </a:rPr>
              <a:t>—</a:t>
            </a:r>
            <a:r>
              <a:rPr lang="zh-CN" altLang="en-US" sz="3200" dirty="0" smtClean="0">
                <a:latin typeface="Times New Roman" pitchFamily="18" charset="0"/>
                <a:ea typeface="宋体" pitchFamily="2" charset="-122"/>
                <a:cs typeface="Times New Roman" pitchFamily="18" charset="0"/>
              </a:rPr>
              <a:t>引用数据类型的参数传递</a:t>
            </a:r>
          </a:p>
        </p:txBody>
      </p:sp>
      <p:pic>
        <p:nvPicPr>
          <p:cNvPr id="43011" name="Picture 3" descr="传引用1"/>
          <p:cNvPicPr>
            <a:picLocks noGrp="1" noChangeAspect="1" noChangeArrowheads="1"/>
          </p:cNvPicPr>
          <p:nvPr>
            <p:ph sz="quarter" idx="1"/>
          </p:nvPr>
        </p:nvPicPr>
        <p:blipFill>
          <a:blip r:embed="rId2"/>
          <a:srcRect/>
          <a:stretch>
            <a:fillRect/>
          </a:stretch>
        </p:blipFill>
        <p:spPr>
          <a:xfrm>
            <a:off x="144561" y="1988840"/>
            <a:ext cx="4492527" cy="2251396"/>
          </a:xfrm>
          <a:noFill/>
        </p:spPr>
      </p:pic>
      <p:pic>
        <p:nvPicPr>
          <p:cNvPr id="43012" name="Picture 4" descr="传引用2"/>
          <p:cNvPicPr>
            <a:picLocks noGrp="1" noChangeAspect="1" noChangeArrowheads="1"/>
          </p:cNvPicPr>
          <p:nvPr>
            <p:ph sz="quarter" idx="2"/>
          </p:nvPr>
        </p:nvPicPr>
        <p:blipFill>
          <a:blip r:embed="rId3"/>
          <a:srcRect/>
          <a:stretch>
            <a:fillRect/>
          </a:stretch>
        </p:blipFill>
        <p:spPr>
          <a:xfrm>
            <a:off x="4645550" y="2059806"/>
            <a:ext cx="4174600" cy="2017266"/>
          </a:xfrm>
          <a:noFill/>
        </p:spPr>
      </p:pic>
      <p:pic>
        <p:nvPicPr>
          <p:cNvPr id="43013" name="Picture 5" descr="传引用4"/>
          <p:cNvPicPr>
            <a:picLocks noGrp="1" noChangeAspect="1" noChangeArrowheads="1"/>
          </p:cNvPicPr>
          <p:nvPr>
            <p:ph sz="quarter" idx="3"/>
          </p:nvPr>
        </p:nvPicPr>
        <p:blipFill>
          <a:blip r:embed="rId4"/>
          <a:srcRect/>
          <a:stretch>
            <a:fillRect/>
          </a:stretch>
        </p:blipFill>
        <p:spPr>
          <a:xfrm>
            <a:off x="4400550" y="4509120"/>
            <a:ext cx="4356457" cy="1928813"/>
          </a:xfrm>
          <a:noFill/>
        </p:spPr>
      </p:pic>
      <p:pic>
        <p:nvPicPr>
          <p:cNvPr id="43014" name="Picture 6" descr="传引用3"/>
          <p:cNvPicPr>
            <a:picLocks noGrp="1" noChangeAspect="1" noChangeArrowheads="1"/>
          </p:cNvPicPr>
          <p:nvPr>
            <p:ph sz="quarter" idx="4"/>
          </p:nvPr>
        </p:nvPicPr>
        <p:blipFill>
          <a:blip r:embed="rId5"/>
          <a:srcRect/>
          <a:stretch>
            <a:fillRect/>
          </a:stretch>
        </p:blipFill>
        <p:spPr>
          <a:xfrm>
            <a:off x="468313" y="4527574"/>
            <a:ext cx="4529890" cy="1873250"/>
          </a:xfrm>
          <a:noFill/>
        </p:spPr>
      </p:pic>
      <p:sp>
        <p:nvSpPr>
          <p:cNvPr id="43015" name="Text Box 7">
            <a:hlinkClick r:id="rId6" action="ppaction://hlinkfile"/>
          </p:cNvPr>
          <p:cNvSpPr txBox="1">
            <a:spLocks noChangeArrowheads="1"/>
          </p:cNvSpPr>
          <p:nvPr/>
        </p:nvSpPr>
        <p:spPr bwMode="auto">
          <a:xfrm>
            <a:off x="395288" y="6400824"/>
            <a:ext cx="8424862" cy="369332"/>
          </a:xfrm>
          <a:prstGeom prst="rect">
            <a:avLst/>
          </a:prstGeom>
          <a:noFill/>
          <a:ln w="9525">
            <a:noFill/>
            <a:miter lim="800000"/>
            <a:headEnd/>
            <a:tailEnd/>
          </a:ln>
        </p:spPr>
        <p:txBody>
          <a:bodyPr>
            <a:spAutoFit/>
          </a:bodyPr>
          <a:lstStyle/>
          <a:p>
            <a:pPr>
              <a:spcBef>
                <a:spcPct val="50000"/>
              </a:spcBef>
            </a:pPr>
            <a:endParaRPr lang="zh-CN" altLang="zh-CN">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5554567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3" descr="czh特殊3"/>
          <p:cNvPicPr>
            <a:picLocks noGrp="1" noChangeAspect="1" noChangeArrowheads="1"/>
          </p:cNvPicPr>
          <p:nvPr>
            <p:ph sz="half" idx="1"/>
          </p:nvPr>
        </p:nvPicPr>
        <p:blipFill>
          <a:blip r:embed="rId2"/>
          <a:srcRect/>
          <a:stretch>
            <a:fillRect/>
          </a:stretch>
        </p:blipFill>
        <p:spPr>
          <a:xfrm>
            <a:off x="576231" y="4241823"/>
            <a:ext cx="4824413" cy="2089150"/>
          </a:xfrm>
          <a:noFill/>
        </p:spPr>
      </p:pic>
      <p:pic>
        <p:nvPicPr>
          <p:cNvPr id="44036" name="Picture 4" descr="czh特殊2"/>
          <p:cNvPicPr>
            <a:picLocks noChangeAspect="1" noChangeArrowheads="1"/>
          </p:cNvPicPr>
          <p:nvPr/>
        </p:nvPicPr>
        <p:blipFill>
          <a:blip r:embed="rId3"/>
          <a:srcRect/>
          <a:stretch>
            <a:fillRect/>
          </a:stretch>
        </p:blipFill>
        <p:spPr bwMode="auto">
          <a:xfrm>
            <a:off x="4824381" y="2081236"/>
            <a:ext cx="3960813" cy="2089150"/>
          </a:xfrm>
          <a:prstGeom prst="rect">
            <a:avLst/>
          </a:prstGeom>
          <a:noFill/>
          <a:ln w="9525">
            <a:noFill/>
            <a:miter lim="800000"/>
            <a:headEnd/>
            <a:tailEnd/>
          </a:ln>
        </p:spPr>
      </p:pic>
      <p:pic>
        <p:nvPicPr>
          <p:cNvPr id="44037" name="Picture 5" descr="czh特殊1"/>
          <p:cNvPicPr>
            <a:picLocks noChangeAspect="1" noChangeArrowheads="1"/>
          </p:cNvPicPr>
          <p:nvPr/>
        </p:nvPicPr>
        <p:blipFill>
          <a:blip r:embed="rId4"/>
          <a:srcRect/>
          <a:stretch>
            <a:fillRect/>
          </a:stretch>
        </p:blipFill>
        <p:spPr bwMode="auto">
          <a:xfrm>
            <a:off x="503206" y="2081236"/>
            <a:ext cx="4321175" cy="2089150"/>
          </a:xfrm>
          <a:prstGeom prst="rect">
            <a:avLst/>
          </a:prstGeom>
          <a:noFill/>
          <a:ln w="9525">
            <a:noFill/>
            <a:miter lim="800000"/>
            <a:headEnd/>
            <a:tailEnd/>
          </a:ln>
        </p:spPr>
      </p:pic>
      <p:pic>
        <p:nvPicPr>
          <p:cNvPr id="44038" name="Picture 6" descr="czh特殊4"/>
          <p:cNvPicPr>
            <a:picLocks noGrp="1" noChangeAspect="1" noChangeArrowheads="1"/>
          </p:cNvPicPr>
          <p:nvPr>
            <p:ph sz="half" idx="2"/>
          </p:nvPr>
        </p:nvPicPr>
        <p:blipFill>
          <a:blip r:embed="rId5"/>
          <a:srcRect/>
          <a:stretch>
            <a:fillRect/>
          </a:stretch>
        </p:blipFill>
        <p:spPr>
          <a:xfrm>
            <a:off x="4679919" y="4241823"/>
            <a:ext cx="4032250" cy="2089150"/>
          </a:xfrm>
          <a:noFill/>
        </p:spPr>
      </p:pic>
      <p:sp>
        <p:nvSpPr>
          <p:cNvPr id="44039" name="Text Box 7">
            <a:hlinkClick r:id="rId6" action="ppaction://hlinkfile"/>
          </p:cNvPr>
          <p:cNvSpPr txBox="1">
            <a:spLocks noChangeArrowheads="1"/>
          </p:cNvSpPr>
          <p:nvPr/>
        </p:nvSpPr>
        <p:spPr bwMode="auto">
          <a:xfrm>
            <a:off x="71406" y="6329386"/>
            <a:ext cx="8064500" cy="369332"/>
          </a:xfrm>
          <a:prstGeom prst="rect">
            <a:avLst/>
          </a:prstGeom>
          <a:noFill/>
          <a:ln w="9525">
            <a:noFill/>
            <a:miter lim="800000"/>
            <a:headEnd/>
            <a:tailEnd/>
          </a:ln>
        </p:spPr>
        <p:txBody>
          <a:bodyPr>
            <a:spAutoFit/>
          </a:bodyPr>
          <a:lstStyle/>
          <a:p>
            <a:pPr>
              <a:spcBef>
                <a:spcPct val="50000"/>
              </a:spcBef>
            </a:pPr>
            <a:endParaRPr lang="zh-CN" altLang="zh-CN">
              <a:latin typeface="Times New Roman" pitchFamily="18" charset="0"/>
              <a:ea typeface="宋体" pitchFamily="2" charset="-122"/>
              <a:cs typeface="Times New Roman" pitchFamily="18" charset="0"/>
            </a:endParaRPr>
          </a:p>
        </p:txBody>
      </p:sp>
      <p:sp>
        <p:nvSpPr>
          <p:cNvPr id="9" name="Rectangle 2"/>
          <p:cNvSpPr>
            <a:spLocks noGrp="1" noChangeArrowheads="1"/>
          </p:cNvSpPr>
          <p:nvPr>
            <p:ph type="title" sz="quarter"/>
          </p:nvPr>
        </p:nvSpPr>
        <p:spPr>
          <a:xfrm>
            <a:off x="395288" y="548680"/>
            <a:ext cx="8424862" cy="1357322"/>
          </a:xfrm>
        </p:spPr>
        <p:txBody>
          <a:bodyPr>
            <a:normAutofit fontScale="90000"/>
          </a:bodyPr>
          <a:lstStyle/>
          <a:p>
            <a:r>
              <a:rPr lang="zh-CN" altLang="en-US" sz="4000" b="1" dirty="0">
                <a:latin typeface="Times New Roman" pitchFamily="18" charset="0"/>
                <a:ea typeface="宋体" pitchFamily="2" charset="-122"/>
                <a:cs typeface="Times New Roman" pitchFamily="18" charset="0"/>
              </a:rPr>
              <a:t>方法的</a:t>
            </a:r>
            <a:r>
              <a:rPr lang="zh-CN" altLang="en-US" sz="4000" b="1" dirty="0" smtClean="0">
                <a:latin typeface="Times New Roman" pitchFamily="18" charset="0"/>
                <a:ea typeface="宋体" pitchFamily="2" charset="-122"/>
                <a:cs typeface="Times New Roman" pitchFamily="18" charset="0"/>
              </a:rPr>
              <a:t>参数传递</a:t>
            </a:r>
            <a:r>
              <a:rPr lang="zh-CN" altLang="en-US" sz="4000" dirty="0" smtClean="0">
                <a:latin typeface="Times New Roman" pitchFamily="18" charset="0"/>
                <a:ea typeface="宋体" pitchFamily="2" charset="-122"/>
                <a:cs typeface="Times New Roman" pitchFamily="18" charset="0"/>
              </a:rPr>
              <a:t/>
            </a:r>
            <a:br>
              <a:rPr lang="zh-CN" altLang="en-US" sz="4000" dirty="0" smtClean="0">
                <a:latin typeface="Times New Roman" pitchFamily="18" charset="0"/>
                <a:ea typeface="宋体" pitchFamily="2" charset="-122"/>
                <a:cs typeface="Times New Roman" pitchFamily="18" charset="0"/>
              </a:rPr>
            </a:br>
            <a:r>
              <a:rPr lang="zh-CN" altLang="en-US" sz="4000" dirty="0" smtClean="0">
                <a:latin typeface="Times New Roman" pitchFamily="18" charset="0"/>
                <a:ea typeface="宋体" pitchFamily="2" charset="-122"/>
                <a:cs typeface="Times New Roman" pitchFamily="18" charset="0"/>
              </a:rPr>
              <a:t>		                </a:t>
            </a:r>
            <a:r>
              <a:rPr lang="en-US" altLang="zh-CN" sz="4000" dirty="0" smtClean="0">
                <a:latin typeface="Times New Roman" pitchFamily="18" charset="0"/>
                <a:ea typeface="宋体" pitchFamily="2" charset="-122"/>
                <a:cs typeface="Times New Roman" pitchFamily="18" charset="0"/>
              </a:rPr>
              <a:t>—</a:t>
            </a:r>
            <a:r>
              <a:rPr lang="zh-CN" altLang="en-US" sz="3200" dirty="0" smtClean="0">
                <a:latin typeface="Times New Roman" pitchFamily="18" charset="0"/>
                <a:ea typeface="宋体" pitchFamily="2" charset="-122"/>
                <a:cs typeface="Times New Roman" pitchFamily="18" charset="0"/>
              </a:rPr>
              <a:t>引用数据类型的参数传递</a:t>
            </a:r>
          </a:p>
        </p:txBody>
      </p:sp>
    </p:spTree>
    <p:extLst>
      <p:ext uri="{BB962C8B-B14F-4D97-AF65-F5344CB8AC3E}">
        <p14:creationId xmlns:p14="http://schemas.microsoft.com/office/powerpoint/2010/main" val="17184372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19872" y="776679"/>
            <a:ext cx="3672408" cy="646331"/>
          </a:xfrm>
          <a:prstGeom prst="rect">
            <a:avLst/>
          </a:prstGeom>
          <a:noFill/>
        </p:spPr>
        <p:txBody>
          <a:bodyPr wrap="square" rtlCol="0">
            <a:spAutoFit/>
          </a:bodyPr>
          <a:lstStyle/>
          <a:p>
            <a:r>
              <a:rPr lang="zh-CN" altLang="en-US" sz="3600" b="1" dirty="0">
                <a:ea typeface="宋体" pitchFamily="2" charset="-122"/>
                <a:cs typeface="Times New Roman" pitchFamily="18" charset="0"/>
              </a:rPr>
              <a:t>方法的参数</a:t>
            </a:r>
            <a:r>
              <a:rPr lang="zh-CN" altLang="en-US" sz="3600" b="1" dirty="0" smtClean="0">
                <a:ea typeface="宋体" pitchFamily="2" charset="-122"/>
                <a:cs typeface="Times New Roman" pitchFamily="18" charset="0"/>
              </a:rPr>
              <a:t>传递</a:t>
            </a:r>
            <a:endParaRPr lang="zh-CN" altLang="en-US" sz="3600" dirty="0">
              <a:ea typeface="宋体" pitchFamily="2" charset="-122"/>
            </a:endParaRPr>
          </a:p>
        </p:txBody>
      </p:sp>
      <p:sp>
        <p:nvSpPr>
          <p:cNvPr id="2" name="TextBox 1"/>
          <p:cNvSpPr txBox="1"/>
          <p:nvPr/>
        </p:nvSpPr>
        <p:spPr>
          <a:xfrm>
            <a:off x="179512" y="1226983"/>
            <a:ext cx="8784976" cy="5632311"/>
          </a:xfrm>
          <a:prstGeom prst="rect">
            <a:avLst/>
          </a:prstGeom>
          <a:noFill/>
        </p:spPr>
        <p:txBody>
          <a:bodyPr wrap="square" rtlCol="0">
            <a:spAutoFit/>
          </a:bodyPr>
          <a:lstStyle/>
          <a:p>
            <a:r>
              <a:rPr lang="en-US" altLang="zh-CN" sz="2400" dirty="0">
                <a:solidFill>
                  <a:srgbClr val="C00000"/>
                </a:solidFill>
                <a:ea typeface="宋体" pitchFamily="2" charset="-122"/>
              </a:rPr>
              <a:t>public </a:t>
            </a:r>
            <a:r>
              <a:rPr lang="en-US" altLang="zh-CN" sz="2400">
                <a:solidFill>
                  <a:srgbClr val="C00000"/>
                </a:solidFill>
                <a:ea typeface="宋体" pitchFamily="2" charset="-122"/>
              </a:rPr>
              <a:t>class </a:t>
            </a:r>
            <a:r>
              <a:rPr lang="en-US" altLang="zh-CN" sz="2400" smtClean="0">
                <a:solidFill>
                  <a:srgbClr val="C00000"/>
                </a:solidFill>
                <a:ea typeface="宋体" pitchFamily="2" charset="-122"/>
              </a:rPr>
              <a:t>TransferTest </a:t>
            </a:r>
            <a:r>
              <a:rPr lang="en-US" altLang="zh-CN" sz="2400" dirty="0" smtClean="0">
                <a:solidFill>
                  <a:srgbClr val="C00000"/>
                </a:solidFill>
                <a:ea typeface="宋体" pitchFamily="2" charset="-122"/>
              </a:rPr>
              <a:t>{</a:t>
            </a:r>
            <a:endParaRPr lang="en-US" altLang="zh-CN" sz="2400" dirty="0">
              <a:solidFill>
                <a:srgbClr val="C00000"/>
              </a:solidFill>
              <a:ea typeface="宋体" pitchFamily="2" charset="-122"/>
            </a:endParaRPr>
          </a:p>
          <a:p>
            <a:r>
              <a:rPr lang="en-US" altLang="zh-CN" sz="2400" dirty="0">
                <a:solidFill>
                  <a:srgbClr val="C00000"/>
                </a:solidFill>
                <a:ea typeface="宋体" pitchFamily="2" charset="-122"/>
              </a:rPr>
              <a:t>	public static void swap(</a:t>
            </a:r>
            <a:r>
              <a:rPr lang="en-US" altLang="zh-CN" sz="2400" dirty="0" err="1">
                <a:solidFill>
                  <a:srgbClr val="C00000"/>
                </a:solidFill>
                <a:ea typeface="宋体" pitchFamily="2" charset="-122"/>
              </a:rPr>
              <a:t>int</a:t>
            </a:r>
            <a:r>
              <a:rPr lang="en-US" altLang="zh-CN" sz="2400" dirty="0">
                <a:solidFill>
                  <a:srgbClr val="C00000"/>
                </a:solidFill>
                <a:ea typeface="宋体" pitchFamily="2" charset="-122"/>
              </a:rPr>
              <a:t> </a:t>
            </a:r>
            <a:r>
              <a:rPr lang="en-US" altLang="zh-CN" sz="2400" dirty="0" smtClean="0">
                <a:solidFill>
                  <a:srgbClr val="C00000"/>
                </a:solidFill>
                <a:ea typeface="宋体" pitchFamily="2" charset="-122"/>
              </a:rPr>
              <a:t>a </a:t>
            </a:r>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int</a:t>
            </a:r>
            <a:r>
              <a:rPr lang="en-US" altLang="zh-CN" sz="2400" dirty="0">
                <a:solidFill>
                  <a:srgbClr val="C00000"/>
                </a:solidFill>
                <a:ea typeface="宋体" pitchFamily="2" charset="-122"/>
              </a:rPr>
              <a:t> </a:t>
            </a:r>
            <a:r>
              <a:rPr lang="en-US" altLang="zh-CN" sz="2400" dirty="0" smtClean="0">
                <a:solidFill>
                  <a:srgbClr val="C00000"/>
                </a:solidFill>
                <a:ea typeface="宋体" pitchFamily="2" charset="-122"/>
              </a:rPr>
              <a:t>b){</a:t>
            </a:r>
            <a:endParaRPr lang="en-US" altLang="zh-CN" sz="2400" dirty="0">
              <a:solidFill>
                <a:srgbClr val="C00000"/>
              </a:solidFill>
              <a:ea typeface="宋体" pitchFamily="2" charset="-122"/>
            </a:endParaRPr>
          </a:p>
          <a:p>
            <a:r>
              <a:rPr lang="en-US" altLang="zh-CN" sz="2400" dirty="0">
                <a:solidFill>
                  <a:srgbClr val="C00000"/>
                </a:solidFill>
                <a:ea typeface="宋体" pitchFamily="2" charset="-122"/>
              </a:rPr>
              <a:t>		</a:t>
            </a:r>
            <a:r>
              <a:rPr lang="en-US" altLang="zh-CN" sz="2400" dirty="0" err="1" smtClean="0">
                <a:solidFill>
                  <a:srgbClr val="C00000"/>
                </a:solidFill>
                <a:ea typeface="宋体" pitchFamily="2" charset="-122"/>
              </a:rPr>
              <a:t>int</a:t>
            </a:r>
            <a:r>
              <a:rPr lang="en-US" altLang="zh-CN" sz="2400" dirty="0" smtClean="0">
                <a:solidFill>
                  <a:srgbClr val="C00000"/>
                </a:solidFill>
                <a:ea typeface="宋体" pitchFamily="2" charset="-122"/>
              </a:rPr>
              <a:t> </a:t>
            </a:r>
            <a:r>
              <a:rPr lang="en-US" altLang="zh-CN" sz="2400" dirty="0" err="1">
                <a:solidFill>
                  <a:srgbClr val="C00000"/>
                </a:solidFill>
                <a:ea typeface="宋体" pitchFamily="2" charset="-122"/>
              </a:rPr>
              <a:t>tmp</a:t>
            </a:r>
            <a:r>
              <a:rPr lang="en-US" altLang="zh-CN" sz="2400" dirty="0">
                <a:solidFill>
                  <a:srgbClr val="C00000"/>
                </a:solidFill>
                <a:ea typeface="宋体" pitchFamily="2" charset="-122"/>
              </a:rPr>
              <a:t> = </a:t>
            </a:r>
            <a:r>
              <a:rPr lang="en-US" altLang="zh-CN" sz="2400" dirty="0" smtClean="0">
                <a:solidFill>
                  <a:srgbClr val="C00000"/>
                </a:solidFill>
                <a:ea typeface="宋体" pitchFamily="2" charset="-122"/>
              </a:rPr>
              <a:t>a;</a:t>
            </a:r>
            <a:endParaRPr lang="en-US" altLang="zh-CN" sz="2400" dirty="0">
              <a:solidFill>
                <a:srgbClr val="C00000"/>
              </a:solidFill>
              <a:ea typeface="宋体" pitchFamily="2" charset="-122"/>
            </a:endParaRPr>
          </a:p>
          <a:p>
            <a:r>
              <a:rPr lang="en-US" altLang="zh-CN" sz="2400" dirty="0">
                <a:solidFill>
                  <a:srgbClr val="C00000"/>
                </a:solidFill>
                <a:ea typeface="宋体" pitchFamily="2" charset="-122"/>
              </a:rPr>
              <a:t>		</a:t>
            </a:r>
            <a:r>
              <a:rPr lang="en-US" altLang="zh-CN" sz="2400" dirty="0" smtClean="0">
                <a:solidFill>
                  <a:srgbClr val="C00000"/>
                </a:solidFill>
                <a:ea typeface="宋体" pitchFamily="2" charset="-122"/>
              </a:rPr>
              <a:t>a </a:t>
            </a:r>
            <a:r>
              <a:rPr lang="en-US" altLang="zh-CN" sz="2400" dirty="0">
                <a:solidFill>
                  <a:srgbClr val="C00000"/>
                </a:solidFill>
                <a:ea typeface="宋体" pitchFamily="2" charset="-122"/>
              </a:rPr>
              <a:t>= </a:t>
            </a:r>
            <a:r>
              <a:rPr lang="en-US" altLang="zh-CN" sz="2400" dirty="0" smtClean="0">
                <a:solidFill>
                  <a:srgbClr val="C00000"/>
                </a:solidFill>
                <a:ea typeface="宋体" pitchFamily="2" charset="-122"/>
              </a:rPr>
              <a:t>b;</a:t>
            </a:r>
            <a:endParaRPr lang="en-US" altLang="zh-CN" sz="2400" dirty="0">
              <a:solidFill>
                <a:srgbClr val="C00000"/>
              </a:solidFill>
              <a:ea typeface="宋体" pitchFamily="2" charset="-122"/>
            </a:endParaRPr>
          </a:p>
          <a:p>
            <a:r>
              <a:rPr lang="en-US" altLang="zh-CN" sz="2400" dirty="0">
                <a:solidFill>
                  <a:srgbClr val="C00000"/>
                </a:solidFill>
                <a:ea typeface="宋体" pitchFamily="2" charset="-122"/>
              </a:rPr>
              <a:t>		</a:t>
            </a:r>
            <a:r>
              <a:rPr lang="en-US" altLang="zh-CN" sz="2400" dirty="0" smtClean="0">
                <a:solidFill>
                  <a:srgbClr val="C00000"/>
                </a:solidFill>
                <a:ea typeface="宋体" pitchFamily="2" charset="-122"/>
              </a:rPr>
              <a:t>b </a:t>
            </a:r>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tmp</a:t>
            </a:r>
            <a:r>
              <a:rPr lang="en-US" altLang="zh-CN" sz="2400" dirty="0">
                <a:solidFill>
                  <a:srgbClr val="C00000"/>
                </a:solidFill>
                <a:ea typeface="宋体" pitchFamily="2" charset="-122"/>
              </a:rPr>
              <a:t>;</a:t>
            </a:r>
          </a:p>
          <a:p>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System.out.println</a:t>
            </a:r>
            <a:r>
              <a:rPr lang="en-US" altLang="zh-CN" sz="2400" dirty="0">
                <a:solidFill>
                  <a:srgbClr val="C00000"/>
                </a:solidFill>
                <a:ea typeface="宋体" pitchFamily="2" charset="-122"/>
              </a:rPr>
              <a:t>("swap</a:t>
            </a:r>
            <a:r>
              <a:rPr lang="zh-CN" altLang="en-US" sz="2400" dirty="0">
                <a:solidFill>
                  <a:srgbClr val="C00000"/>
                </a:solidFill>
                <a:ea typeface="宋体" pitchFamily="2" charset="-122"/>
              </a:rPr>
              <a:t>方法里，</a:t>
            </a:r>
            <a:r>
              <a:rPr lang="en-US" altLang="zh-CN" sz="2400" dirty="0">
                <a:solidFill>
                  <a:srgbClr val="C00000"/>
                </a:solidFill>
                <a:ea typeface="宋体" pitchFamily="2" charset="-122"/>
              </a:rPr>
              <a:t>a</a:t>
            </a:r>
            <a:r>
              <a:rPr lang="zh-CN" altLang="en-US" sz="2400" dirty="0">
                <a:solidFill>
                  <a:srgbClr val="C00000"/>
                </a:solidFill>
                <a:ea typeface="宋体" pitchFamily="2" charset="-122"/>
              </a:rPr>
              <a:t>的值是</a:t>
            </a:r>
            <a:r>
              <a:rPr lang="en-US" altLang="zh-CN" sz="2400" dirty="0">
                <a:solidFill>
                  <a:srgbClr val="C00000"/>
                </a:solidFill>
                <a:ea typeface="宋体" pitchFamily="2" charset="-122"/>
              </a:rPr>
              <a:t>" </a:t>
            </a:r>
            <a:endParaRPr lang="en-US" altLang="zh-CN" sz="2400" dirty="0" smtClean="0">
              <a:solidFill>
                <a:srgbClr val="C00000"/>
              </a:solidFill>
              <a:ea typeface="宋体" pitchFamily="2" charset="-122"/>
            </a:endParaRPr>
          </a:p>
          <a:p>
            <a:r>
              <a:rPr lang="en-US" altLang="zh-CN" sz="2400" dirty="0" smtClean="0">
                <a:solidFill>
                  <a:srgbClr val="C00000"/>
                </a:solidFill>
                <a:ea typeface="宋体" pitchFamily="2" charset="-122"/>
              </a:rPr>
              <a:t>			+ a + "</a:t>
            </a:r>
            <a:r>
              <a:rPr lang="zh-CN" altLang="en-US" sz="2400" dirty="0" smtClean="0">
                <a:solidFill>
                  <a:srgbClr val="C00000"/>
                </a:solidFill>
                <a:ea typeface="宋体" pitchFamily="2" charset="-122"/>
              </a:rPr>
              <a:t>；</a:t>
            </a:r>
            <a:r>
              <a:rPr lang="en-US" altLang="zh-CN" sz="2400" dirty="0" smtClean="0">
                <a:solidFill>
                  <a:srgbClr val="C00000"/>
                </a:solidFill>
                <a:ea typeface="宋体" pitchFamily="2" charset="-122"/>
              </a:rPr>
              <a:t>b</a:t>
            </a:r>
            <a:r>
              <a:rPr lang="zh-CN" altLang="en-US" sz="2400" dirty="0" smtClean="0">
                <a:solidFill>
                  <a:srgbClr val="C00000"/>
                </a:solidFill>
                <a:ea typeface="宋体" pitchFamily="2" charset="-122"/>
              </a:rPr>
              <a:t>的值是</a:t>
            </a:r>
            <a:r>
              <a:rPr lang="en-US" altLang="zh-CN" sz="2400" dirty="0" smtClean="0">
                <a:solidFill>
                  <a:srgbClr val="C00000"/>
                </a:solidFill>
                <a:ea typeface="宋体" pitchFamily="2" charset="-122"/>
              </a:rPr>
              <a:t>" + b);</a:t>
            </a:r>
          </a:p>
          <a:p>
            <a:r>
              <a:rPr lang="en-US" altLang="zh-CN" sz="2400" dirty="0">
                <a:solidFill>
                  <a:srgbClr val="C00000"/>
                </a:solidFill>
                <a:ea typeface="宋体" pitchFamily="2" charset="-122"/>
              </a:rPr>
              <a:t>	}</a:t>
            </a:r>
          </a:p>
          <a:p>
            <a:r>
              <a:rPr lang="en-US" altLang="zh-CN" sz="2400" dirty="0">
                <a:solidFill>
                  <a:srgbClr val="C00000"/>
                </a:solidFill>
                <a:ea typeface="宋体" pitchFamily="2" charset="-122"/>
              </a:rPr>
              <a:t>	public static void main(String[] </a:t>
            </a:r>
            <a:r>
              <a:rPr lang="en-US" altLang="zh-CN" sz="2400" dirty="0" err="1">
                <a:solidFill>
                  <a:srgbClr val="C00000"/>
                </a:solidFill>
                <a:ea typeface="宋体" pitchFamily="2" charset="-122"/>
              </a:rPr>
              <a:t>args</a:t>
            </a:r>
            <a:r>
              <a:rPr lang="en-US" altLang="zh-CN" sz="2400" dirty="0">
                <a:solidFill>
                  <a:srgbClr val="C00000"/>
                </a:solidFill>
                <a:ea typeface="宋体" pitchFamily="2" charset="-122"/>
              </a:rPr>
              <a:t>) </a:t>
            </a:r>
            <a:r>
              <a:rPr lang="en-US" altLang="zh-CN" sz="2400" dirty="0" smtClean="0">
                <a:solidFill>
                  <a:srgbClr val="C00000"/>
                </a:solidFill>
                <a:ea typeface="宋体" pitchFamily="2" charset="-122"/>
              </a:rPr>
              <a:t>{</a:t>
            </a:r>
          </a:p>
          <a:p>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int</a:t>
            </a:r>
            <a:r>
              <a:rPr lang="en-US" altLang="zh-CN" sz="2400" dirty="0">
                <a:solidFill>
                  <a:srgbClr val="C00000"/>
                </a:solidFill>
                <a:ea typeface="宋体" pitchFamily="2" charset="-122"/>
              </a:rPr>
              <a:t> a </a:t>
            </a:r>
            <a:r>
              <a:rPr lang="en-US" altLang="zh-CN" sz="2400">
                <a:solidFill>
                  <a:srgbClr val="C00000"/>
                </a:solidFill>
                <a:ea typeface="宋体" pitchFamily="2" charset="-122"/>
              </a:rPr>
              <a:t>= </a:t>
            </a:r>
            <a:r>
              <a:rPr lang="en-US" altLang="zh-CN" sz="2400" smtClean="0">
                <a:solidFill>
                  <a:srgbClr val="C00000"/>
                </a:solidFill>
                <a:ea typeface="宋体" pitchFamily="2" charset="-122"/>
              </a:rPr>
              <a:t>5;</a:t>
            </a:r>
            <a:endParaRPr lang="en-US" altLang="zh-CN" sz="2400" dirty="0">
              <a:solidFill>
                <a:srgbClr val="C00000"/>
              </a:solidFill>
              <a:ea typeface="宋体" pitchFamily="2" charset="-122"/>
            </a:endParaRPr>
          </a:p>
          <a:p>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int</a:t>
            </a:r>
            <a:r>
              <a:rPr lang="en-US" altLang="zh-CN" sz="2400" dirty="0">
                <a:solidFill>
                  <a:srgbClr val="C00000"/>
                </a:solidFill>
                <a:ea typeface="宋体" pitchFamily="2" charset="-122"/>
              </a:rPr>
              <a:t> b </a:t>
            </a:r>
            <a:r>
              <a:rPr lang="en-US" altLang="zh-CN" sz="2400">
                <a:solidFill>
                  <a:srgbClr val="C00000"/>
                </a:solidFill>
                <a:ea typeface="宋体" pitchFamily="2" charset="-122"/>
              </a:rPr>
              <a:t>= </a:t>
            </a:r>
            <a:r>
              <a:rPr lang="en-US" altLang="zh-CN" sz="2400" smtClean="0">
                <a:solidFill>
                  <a:srgbClr val="C00000"/>
                </a:solidFill>
                <a:ea typeface="宋体" pitchFamily="2" charset="-122"/>
              </a:rPr>
              <a:t>10;</a:t>
            </a:r>
            <a:endParaRPr lang="en-US" altLang="zh-CN" sz="2400" dirty="0">
              <a:solidFill>
                <a:srgbClr val="C00000"/>
              </a:solidFill>
              <a:ea typeface="宋体" pitchFamily="2" charset="-122"/>
            </a:endParaRPr>
          </a:p>
          <a:p>
            <a:r>
              <a:rPr lang="en-US" altLang="zh-CN" sz="2400" dirty="0">
                <a:solidFill>
                  <a:srgbClr val="C00000"/>
                </a:solidFill>
                <a:ea typeface="宋体" pitchFamily="2" charset="-122"/>
              </a:rPr>
              <a:t>		swap(a , b);</a:t>
            </a:r>
          </a:p>
          <a:p>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System.out.println</a:t>
            </a:r>
            <a:r>
              <a:rPr lang="en-US" altLang="zh-CN" sz="2400" dirty="0">
                <a:solidFill>
                  <a:srgbClr val="C00000"/>
                </a:solidFill>
                <a:ea typeface="宋体" pitchFamily="2" charset="-122"/>
              </a:rPr>
              <a:t>("</a:t>
            </a:r>
            <a:r>
              <a:rPr lang="zh-CN" altLang="en-US" sz="2400" dirty="0">
                <a:solidFill>
                  <a:srgbClr val="C00000"/>
                </a:solidFill>
                <a:ea typeface="宋体" pitchFamily="2" charset="-122"/>
              </a:rPr>
              <a:t>交换结束后，变量</a:t>
            </a:r>
            <a:r>
              <a:rPr lang="en-US" altLang="zh-CN" sz="2400" dirty="0">
                <a:solidFill>
                  <a:srgbClr val="C00000"/>
                </a:solidFill>
                <a:ea typeface="宋体" pitchFamily="2" charset="-122"/>
              </a:rPr>
              <a:t>a</a:t>
            </a:r>
            <a:r>
              <a:rPr lang="zh-CN" altLang="en-US" sz="2400" dirty="0">
                <a:solidFill>
                  <a:srgbClr val="C00000"/>
                </a:solidFill>
                <a:ea typeface="宋体" pitchFamily="2" charset="-122"/>
              </a:rPr>
              <a:t>的值是</a:t>
            </a:r>
            <a:r>
              <a:rPr lang="en-US" altLang="zh-CN" sz="2400" dirty="0">
                <a:solidFill>
                  <a:srgbClr val="C00000"/>
                </a:solidFill>
                <a:ea typeface="宋体" pitchFamily="2" charset="-122"/>
              </a:rPr>
              <a:t>" </a:t>
            </a:r>
            <a:endParaRPr lang="en-US" altLang="zh-CN" sz="2400" dirty="0" smtClean="0">
              <a:solidFill>
                <a:srgbClr val="C00000"/>
              </a:solidFill>
              <a:ea typeface="宋体" pitchFamily="2" charset="-122"/>
            </a:endParaRPr>
          </a:p>
          <a:p>
            <a:r>
              <a:rPr lang="en-US" altLang="zh-CN" sz="2400" dirty="0" smtClean="0">
                <a:solidFill>
                  <a:srgbClr val="C00000"/>
                </a:solidFill>
                <a:ea typeface="宋体" pitchFamily="2" charset="-122"/>
              </a:rPr>
              <a:t>			+ a + "</a:t>
            </a:r>
            <a:r>
              <a:rPr lang="zh-CN" altLang="en-US" sz="2400" dirty="0" smtClean="0">
                <a:solidFill>
                  <a:srgbClr val="C00000"/>
                </a:solidFill>
                <a:ea typeface="宋体" pitchFamily="2" charset="-122"/>
              </a:rPr>
              <a:t>；变量</a:t>
            </a:r>
            <a:r>
              <a:rPr lang="en-US" altLang="zh-CN" sz="2400" dirty="0" smtClean="0">
                <a:solidFill>
                  <a:srgbClr val="C00000"/>
                </a:solidFill>
                <a:ea typeface="宋体" pitchFamily="2" charset="-122"/>
              </a:rPr>
              <a:t>b</a:t>
            </a:r>
            <a:r>
              <a:rPr lang="zh-CN" altLang="en-US" sz="2400" dirty="0" smtClean="0">
                <a:solidFill>
                  <a:srgbClr val="C00000"/>
                </a:solidFill>
                <a:ea typeface="宋体" pitchFamily="2" charset="-122"/>
              </a:rPr>
              <a:t>的值是</a:t>
            </a:r>
            <a:r>
              <a:rPr lang="en-US" altLang="zh-CN" sz="2400" dirty="0" smtClean="0">
                <a:solidFill>
                  <a:srgbClr val="C00000"/>
                </a:solidFill>
                <a:ea typeface="宋体" pitchFamily="2" charset="-122"/>
              </a:rPr>
              <a:t>" + b);</a:t>
            </a:r>
          </a:p>
          <a:p>
            <a:r>
              <a:rPr lang="en-US" altLang="zh-CN" sz="2400" dirty="0" smtClean="0">
                <a:solidFill>
                  <a:srgbClr val="C00000"/>
                </a:solidFill>
                <a:ea typeface="宋体" pitchFamily="2" charset="-122"/>
              </a:rPr>
              <a:t>}  }</a:t>
            </a:r>
            <a:endParaRPr lang="zh-CN" altLang="en-US" sz="2400" dirty="0">
              <a:solidFill>
                <a:srgbClr val="C00000"/>
              </a:solidFill>
              <a:ea typeface="宋体" pitchFamily="2" charset="-122"/>
            </a:endParaRPr>
          </a:p>
        </p:txBody>
      </p:sp>
      <p:sp>
        <p:nvSpPr>
          <p:cNvPr id="5" name="矩形 4"/>
          <p:cNvSpPr/>
          <p:nvPr/>
        </p:nvSpPr>
        <p:spPr>
          <a:xfrm>
            <a:off x="5868144" y="2132856"/>
            <a:ext cx="3096344" cy="648072"/>
          </a:xfrm>
          <a:prstGeom prst="rect">
            <a:avLst/>
          </a:prstGeom>
          <a:solidFill>
            <a:schemeClr val="accent5">
              <a:lumMod val="40000"/>
              <a:lumOff val="6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ea typeface="宋体" pitchFamily="2" charset="-122"/>
              </a:rPr>
              <a:t>请</a:t>
            </a:r>
            <a:r>
              <a:rPr lang="zh-CN" altLang="en-US" sz="3200" b="1" dirty="0" smtClean="0">
                <a:solidFill>
                  <a:schemeClr val="tx1"/>
                </a:solidFill>
                <a:ea typeface="宋体" pitchFamily="2" charset="-122"/>
              </a:rPr>
              <a:t>输出结果</a:t>
            </a:r>
            <a:endParaRPr lang="zh-CN" altLang="en-US" sz="3200" b="1" dirty="0">
              <a:solidFill>
                <a:schemeClr val="tx1"/>
              </a:solidFill>
              <a:ea typeface="宋体" pitchFamily="2" charset="-122"/>
            </a:endParaRPr>
          </a:p>
        </p:txBody>
      </p:sp>
    </p:spTree>
    <p:extLst>
      <p:ext uri="{BB962C8B-B14F-4D97-AF65-F5344CB8AC3E}">
        <p14:creationId xmlns:p14="http://schemas.microsoft.com/office/powerpoint/2010/main" val="40255453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1196752"/>
            <a:ext cx="2141984" cy="3139321"/>
          </a:xfrm>
          <a:prstGeom prst="rect">
            <a:avLst/>
          </a:prstGeom>
        </p:spPr>
        <p:txBody>
          <a:bodyPr wrap="square">
            <a:spAutoFit/>
          </a:bodyPr>
          <a:lstStyle/>
          <a:p>
            <a:r>
              <a:rPr lang="en-US" altLang="zh-CN" b="1" smtClean="0"/>
              <a:t>main(){</a:t>
            </a:r>
          </a:p>
          <a:p>
            <a:r>
              <a:rPr lang="en-US" altLang="zh-CN" b="1" smtClean="0"/>
              <a:t>int </a:t>
            </a:r>
            <a:r>
              <a:rPr lang="en-US" altLang="zh-CN" b="1"/>
              <a:t>m = 10;</a:t>
            </a:r>
          </a:p>
          <a:p>
            <a:r>
              <a:rPr lang="en-US" altLang="zh-CN" b="1"/>
              <a:t>int n = 5</a:t>
            </a:r>
            <a:r>
              <a:rPr lang="en-US" altLang="zh-CN" b="1" smtClean="0"/>
              <a:t>;</a:t>
            </a:r>
          </a:p>
          <a:p>
            <a:r>
              <a:rPr lang="en-US" altLang="zh-CN" b="1" smtClean="0"/>
              <a:t>v.swap(m,n);</a:t>
            </a:r>
          </a:p>
          <a:p>
            <a:endParaRPr lang="en-US" altLang="zh-CN" b="1"/>
          </a:p>
          <a:p>
            <a:r>
              <a:rPr lang="en-US" altLang="zh-CN" b="1" smtClean="0"/>
              <a:t>}</a:t>
            </a:r>
          </a:p>
          <a:p>
            <a:r>
              <a:rPr lang="en-US" altLang="zh-CN" b="1" smtClean="0"/>
              <a:t>swap(int m ,in n){</a:t>
            </a:r>
          </a:p>
          <a:p>
            <a:r>
              <a:rPr lang="en-US" altLang="zh-CN" b="1"/>
              <a:t>int temp = m;</a:t>
            </a:r>
          </a:p>
          <a:p>
            <a:r>
              <a:rPr lang="en-US" altLang="zh-CN"/>
              <a:t>m = n;</a:t>
            </a:r>
          </a:p>
          <a:p>
            <a:r>
              <a:rPr lang="en-US" altLang="zh-CN"/>
              <a:t>n = temp;</a:t>
            </a:r>
            <a:endParaRPr lang="en-US" altLang="zh-CN" b="1"/>
          </a:p>
          <a:p>
            <a:r>
              <a:rPr lang="en-US" altLang="zh-CN" b="1" smtClean="0"/>
              <a:t>}</a:t>
            </a:r>
            <a:endParaRPr lang="zh-CN" altLang="en-US"/>
          </a:p>
        </p:txBody>
      </p:sp>
      <p:sp>
        <p:nvSpPr>
          <p:cNvPr id="5" name="矩形 4"/>
          <p:cNvSpPr/>
          <p:nvPr/>
        </p:nvSpPr>
        <p:spPr>
          <a:xfrm>
            <a:off x="3923928" y="1340768"/>
            <a:ext cx="1440160" cy="504056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923928" y="5733256"/>
            <a:ext cx="1584176" cy="369332"/>
          </a:xfrm>
          <a:prstGeom prst="rect">
            <a:avLst/>
          </a:prstGeom>
          <a:noFill/>
        </p:spPr>
        <p:txBody>
          <a:bodyPr wrap="square" rtlCol="0">
            <a:spAutoFit/>
          </a:bodyPr>
          <a:lstStyle/>
          <a:p>
            <a:r>
              <a:rPr lang="en-US" altLang="zh-CN" smtClean="0"/>
              <a:t>m:10</a:t>
            </a:r>
            <a:endParaRPr lang="zh-CN" altLang="en-US"/>
          </a:p>
        </p:txBody>
      </p:sp>
      <p:sp>
        <p:nvSpPr>
          <p:cNvPr id="7" name="TextBox 6"/>
          <p:cNvSpPr txBox="1"/>
          <p:nvPr/>
        </p:nvSpPr>
        <p:spPr>
          <a:xfrm>
            <a:off x="3913138" y="5157192"/>
            <a:ext cx="1584176" cy="369332"/>
          </a:xfrm>
          <a:prstGeom prst="rect">
            <a:avLst/>
          </a:prstGeom>
          <a:noFill/>
        </p:spPr>
        <p:txBody>
          <a:bodyPr wrap="square" rtlCol="0">
            <a:spAutoFit/>
          </a:bodyPr>
          <a:lstStyle/>
          <a:p>
            <a:r>
              <a:rPr lang="en-US" altLang="zh-CN" smtClean="0"/>
              <a:t>n:5</a:t>
            </a:r>
            <a:endParaRPr lang="zh-CN" altLang="en-US"/>
          </a:p>
        </p:txBody>
      </p:sp>
      <p:sp>
        <p:nvSpPr>
          <p:cNvPr id="8" name="TextBox 7"/>
          <p:cNvSpPr txBox="1"/>
          <p:nvPr/>
        </p:nvSpPr>
        <p:spPr>
          <a:xfrm>
            <a:off x="3923928" y="4365104"/>
            <a:ext cx="1440160" cy="369332"/>
          </a:xfrm>
          <a:prstGeom prst="rect">
            <a:avLst/>
          </a:prstGeom>
          <a:noFill/>
        </p:spPr>
        <p:txBody>
          <a:bodyPr wrap="square" rtlCol="0">
            <a:spAutoFit/>
          </a:bodyPr>
          <a:lstStyle/>
          <a:p>
            <a:r>
              <a:rPr lang="en-US" altLang="zh-CN" smtClean="0"/>
              <a:t>m:10</a:t>
            </a:r>
            <a:endParaRPr lang="zh-CN" altLang="en-US"/>
          </a:p>
        </p:txBody>
      </p:sp>
      <p:sp>
        <p:nvSpPr>
          <p:cNvPr id="9" name="TextBox 8"/>
          <p:cNvSpPr txBox="1"/>
          <p:nvPr/>
        </p:nvSpPr>
        <p:spPr>
          <a:xfrm>
            <a:off x="3923928" y="3861048"/>
            <a:ext cx="1584176" cy="369332"/>
          </a:xfrm>
          <a:prstGeom prst="rect">
            <a:avLst/>
          </a:prstGeom>
          <a:noFill/>
        </p:spPr>
        <p:txBody>
          <a:bodyPr wrap="square" rtlCol="0">
            <a:spAutoFit/>
          </a:bodyPr>
          <a:lstStyle/>
          <a:p>
            <a:r>
              <a:rPr lang="en-US" altLang="zh-CN" smtClean="0"/>
              <a:t>n:5</a:t>
            </a:r>
            <a:endParaRPr lang="zh-CN" altLang="en-US"/>
          </a:p>
        </p:txBody>
      </p:sp>
      <p:sp>
        <p:nvSpPr>
          <p:cNvPr id="10" name="左大括号 9"/>
          <p:cNvSpPr/>
          <p:nvPr/>
        </p:nvSpPr>
        <p:spPr>
          <a:xfrm>
            <a:off x="3491880" y="5013176"/>
            <a:ext cx="216024" cy="1224136"/>
          </a:xfrm>
          <a:prstGeom prst="leftBrac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Box 10"/>
          <p:cNvSpPr txBox="1"/>
          <p:nvPr/>
        </p:nvSpPr>
        <p:spPr>
          <a:xfrm>
            <a:off x="2218048" y="5440578"/>
            <a:ext cx="1070992" cy="369332"/>
          </a:xfrm>
          <a:prstGeom prst="rect">
            <a:avLst/>
          </a:prstGeom>
          <a:noFill/>
        </p:spPr>
        <p:txBody>
          <a:bodyPr wrap="square" rtlCol="0">
            <a:spAutoFit/>
          </a:bodyPr>
          <a:lstStyle/>
          <a:p>
            <a:r>
              <a:rPr lang="en-US" altLang="zh-CN" smtClean="0"/>
              <a:t>main()</a:t>
            </a:r>
            <a:endParaRPr lang="zh-CN" altLang="en-US"/>
          </a:p>
        </p:txBody>
      </p:sp>
      <p:sp>
        <p:nvSpPr>
          <p:cNvPr id="12" name="左大括号 11"/>
          <p:cNvSpPr/>
          <p:nvPr/>
        </p:nvSpPr>
        <p:spPr>
          <a:xfrm>
            <a:off x="3618342" y="3140968"/>
            <a:ext cx="216024" cy="1836204"/>
          </a:xfrm>
          <a:prstGeom prst="leftBrac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TextBox 12"/>
          <p:cNvSpPr txBox="1"/>
          <p:nvPr/>
        </p:nvSpPr>
        <p:spPr>
          <a:xfrm>
            <a:off x="2316957" y="4230380"/>
            <a:ext cx="1070992" cy="369332"/>
          </a:xfrm>
          <a:prstGeom prst="rect">
            <a:avLst/>
          </a:prstGeom>
          <a:noFill/>
        </p:spPr>
        <p:txBody>
          <a:bodyPr wrap="square" rtlCol="0">
            <a:spAutoFit/>
          </a:bodyPr>
          <a:lstStyle/>
          <a:p>
            <a:r>
              <a:rPr lang="en-US" altLang="zh-CN" smtClean="0"/>
              <a:t>swap()</a:t>
            </a:r>
            <a:endParaRPr lang="zh-CN" altLang="en-US"/>
          </a:p>
        </p:txBody>
      </p:sp>
      <p:sp>
        <p:nvSpPr>
          <p:cNvPr id="14" name="TextBox 13"/>
          <p:cNvSpPr txBox="1"/>
          <p:nvPr/>
        </p:nvSpPr>
        <p:spPr>
          <a:xfrm>
            <a:off x="3923928" y="3140968"/>
            <a:ext cx="1440160" cy="369332"/>
          </a:xfrm>
          <a:prstGeom prst="rect">
            <a:avLst/>
          </a:prstGeom>
          <a:noFill/>
        </p:spPr>
        <p:txBody>
          <a:bodyPr wrap="square" rtlCol="0">
            <a:spAutoFit/>
          </a:bodyPr>
          <a:lstStyle/>
          <a:p>
            <a:r>
              <a:rPr lang="en-US" altLang="zh-CN" smtClean="0"/>
              <a:t>temp:10</a:t>
            </a:r>
            <a:endParaRPr lang="zh-CN" altLang="en-US"/>
          </a:p>
        </p:txBody>
      </p:sp>
      <p:cxnSp>
        <p:nvCxnSpPr>
          <p:cNvPr id="16" name="直接连接符 15"/>
          <p:cNvCxnSpPr/>
          <p:nvPr/>
        </p:nvCxnSpPr>
        <p:spPr>
          <a:xfrm>
            <a:off x="4355976" y="4415046"/>
            <a:ext cx="144016" cy="31939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705226" y="4230380"/>
            <a:ext cx="370830" cy="369332"/>
          </a:xfrm>
          <a:prstGeom prst="rect">
            <a:avLst/>
          </a:prstGeom>
          <a:noFill/>
        </p:spPr>
        <p:txBody>
          <a:bodyPr wrap="square" rtlCol="0">
            <a:spAutoFit/>
          </a:bodyPr>
          <a:lstStyle/>
          <a:p>
            <a:r>
              <a:rPr lang="en-US" altLang="zh-CN" smtClean="0"/>
              <a:t>5</a:t>
            </a:r>
            <a:endParaRPr lang="zh-CN" altLang="en-US"/>
          </a:p>
        </p:txBody>
      </p:sp>
      <p:cxnSp>
        <p:nvCxnSpPr>
          <p:cNvPr id="19" name="直接连接符 18"/>
          <p:cNvCxnSpPr/>
          <p:nvPr/>
        </p:nvCxnSpPr>
        <p:spPr>
          <a:xfrm>
            <a:off x="4211960" y="3861048"/>
            <a:ext cx="144016" cy="3693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499992" y="3861048"/>
            <a:ext cx="576064" cy="369332"/>
          </a:xfrm>
          <a:prstGeom prst="rect">
            <a:avLst/>
          </a:prstGeom>
          <a:noFill/>
        </p:spPr>
        <p:txBody>
          <a:bodyPr wrap="square" rtlCol="0">
            <a:spAutoFit/>
          </a:bodyPr>
          <a:lstStyle/>
          <a:p>
            <a:r>
              <a:rPr lang="en-US" altLang="zh-CN" smtClean="0"/>
              <a:t>10</a:t>
            </a:r>
            <a:endParaRPr lang="zh-CN" altLang="en-US"/>
          </a:p>
        </p:txBody>
      </p:sp>
    </p:spTree>
    <p:extLst>
      <p:ext uri="{BB962C8B-B14F-4D97-AF65-F5344CB8AC3E}">
        <p14:creationId xmlns:p14="http://schemas.microsoft.com/office/powerpoint/2010/main" val="4230952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hkstart\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4418" y="3212975"/>
            <a:ext cx="2192616" cy="3366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9552" y="1412776"/>
            <a:ext cx="8136904" cy="707886"/>
          </a:xfrm>
          <a:prstGeom prst="rect">
            <a:avLst/>
          </a:prstGeom>
          <a:noFill/>
        </p:spPr>
        <p:txBody>
          <a:bodyPr wrap="square" rtlCol="0">
            <a:spAutoFit/>
          </a:bodyPr>
          <a:lstStyle/>
          <a:p>
            <a:r>
              <a:rPr lang="zh-CN" altLang="en-US" sz="4000" b="1" dirty="0" smtClean="0">
                <a:latin typeface="新宋体" panose="02010609030101010101" pitchFamily="49" charset="-122"/>
                <a:ea typeface="新宋体" panose="02010609030101010101" pitchFamily="49" charset="-122"/>
              </a:rPr>
              <a:t>何谓“面向对象”的编程思想？</a:t>
            </a:r>
            <a:endParaRPr lang="zh-CN" altLang="en-US" sz="4000" b="1" dirty="0">
              <a:latin typeface="新宋体" panose="02010609030101010101" pitchFamily="49" charset="-122"/>
              <a:ea typeface="新宋体" panose="02010609030101010101" pitchFamily="49" charset="-122"/>
            </a:endParaRPr>
          </a:p>
        </p:txBody>
      </p:sp>
      <p:sp>
        <p:nvSpPr>
          <p:cNvPr id="3" name="TextBox 2"/>
          <p:cNvSpPr txBox="1"/>
          <p:nvPr/>
        </p:nvSpPr>
        <p:spPr>
          <a:xfrm>
            <a:off x="256293" y="4388230"/>
            <a:ext cx="7344816" cy="1107996"/>
          </a:xfrm>
          <a:prstGeom prst="rect">
            <a:avLst/>
          </a:prstGeom>
          <a:noFill/>
        </p:spPr>
        <p:txBody>
          <a:bodyPr wrap="square" rtlCol="0">
            <a:spAutoFit/>
          </a:bodyPr>
          <a:lstStyle/>
          <a:p>
            <a:r>
              <a:rPr lang="zh-CN" altLang="en-US" sz="6600" dirty="0" smtClean="0">
                <a:solidFill>
                  <a:srgbClr val="FF0000"/>
                </a:solidFill>
                <a:latin typeface="华文新魏" panose="02010800040101010101" pitchFamily="2" charset="-122"/>
                <a:ea typeface="华文新魏" panose="02010800040101010101" pitchFamily="2" charset="-122"/>
                <a:cs typeface="Courier New" panose="02070309020205020404" pitchFamily="49" charset="0"/>
              </a:rPr>
              <a:t>顿 悟？</a:t>
            </a:r>
            <a:r>
              <a:rPr lang="en-US" altLang="zh-CN" sz="6000" b="1" dirty="0" smtClean="0">
                <a:latin typeface="Courier New" panose="02070309020205020404" pitchFamily="49" charset="0"/>
                <a:ea typeface="新宋体" panose="02010609030101010101" pitchFamily="49" charset="-122"/>
                <a:cs typeface="Courier New" panose="02070309020205020404" pitchFamily="49" charset="0"/>
              </a:rPr>
              <a:t>OR </a:t>
            </a:r>
            <a:r>
              <a:rPr lang="zh-CN" altLang="en-US" sz="6600" dirty="0" smtClean="0">
                <a:solidFill>
                  <a:srgbClr val="FF0000"/>
                </a:solidFill>
                <a:latin typeface="华文新魏" panose="02010800040101010101" pitchFamily="2" charset="-122"/>
                <a:ea typeface="华文新魏" panose="02010800040101010101" pitchFamily="2" charset="-122"/>
                <a:cs typeface="Courier New" panose="02070309020205020404" pitchFamily="49" charset="0"/>
              </a:rPr>
              <a:t>渐 悟？</a:t>
            </a:r>
            <a:endParaRPr lang="zh-CN" altLang="en-US" sz="6000" dirty="0">
              <a:solidFill>
                <a:srgbClr val="FF0000"/>
              </a:solidFill>
              <a:latin typeface="华文新魏" panose="02010800040101010101" pitchFamily="2" charset="-122"/>
              <a:ea typeface="华文新魏" panose="02010800040101010101" pitchFamily="2" charset="-122"/>
              <a:cs typeface="Courier New" panose="02070309020205020404" pitchFamily="49" charset="0"/>
            </a:endParaRPr>
          </a:p>
        </p:txBody>
      </p:sp>
    </p:spTree>
    <p:extLst>
      <p:ext uri="{BB962C8B-B14F-4D97-AF65-F5344CB8AC3E}">
        <p14:creationId xmlns:p14="http://schemas.microsoft.com/office/powerpoint/2010/main" val="1562769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35896" y="692696"/>
            <a:ext cx="3672408" cy="646331"/>
          </a:xfrm>
          <a:prstGeom prst="rect">
            <a:avLst/>
          </a:prstGeom>
          <a:noFill/>
        </p:spPr>
        <p:txBody>
          <a:bodyPr wrap="square" rtlCol="0">
            <a:spAutoFit/>
          </a:bodyPr>
          <a:lstStyle/>
          <a:p>
            <a:r>
              <a:rPr lang="zh-CN" altLang="en-US" sz="3600" b="1" dirty="0">
                <a:ea typeface="宋体" pitchFamily="2" charset="-122"/>
                <a:cs typeface="Times New Roman" pitchFamily="18" charset="0"/>
              </a:rPr>
              <a:t>方法的参数</a:t>
            </a:r>
            <a:r>
              <a:rPr lang="zh-CN" altLang="en-US" sz="3600" b="1" dirty="0" smtClean="0">
                <a:ea typeface="宋体" pitchFamily="2" charset="-122"/>
                <a:cs typeface="Times New Roman" pitchFamily="18" charset="0"/>
              </a:rPr>
              <a:t>传递</a:t>
            </a:r>
            <a:endParaRPr lang="zh-CN" altLang="en-US" sz="3600" dirty="0">
              <a:ea typeface="宋体" pitchFamily="2" charset="-122"/>
            </a:endParaRPr>
          </a:p>
        </p:txBody>
      </p:sp>
      <p:sp>
        <p:nvSpPr>
          <p:cNvPr id="2" name="TextBox 1"/>
          <p:cNvSpPr txBox="1"/>
          <p:nvPr/>
        </p:nvSpPr>
        <p:spPr>
          <a:xfrm>
            <a:off x="251520" y="1000221"/>
            <a:ext cx="8712968" cy="5909310"/>
          </a:xfrm>
          <a:prstGeom prst="rect">
            <a:avLst/>
          </a:prstGeom>
          <a:noFill/>
        </p:spPr>
        <p:txBody>
          <a:bodyPr wrap="square" rtlCol="0">
            <a:spAutoFit/>
          </a:bodyPr>
          <a:lstStyle/>
          <a:p>
            <a:r>
              <a:rPr lang="en-US" altLang="zh-CN" b="1" dirty="0">
                <a:solidFill>
                  <a:srgbClr val="C00000"/>
                </a:solidFill>
                <a:ea typeface="宋体" pitchFamily="2" charset="-122"/>
              </a:rPr>
              <a:t>class </a:t>
            </a:r>
            <a:r>
              <a:rPr lang="en-US" altLang="zh-CN" b="1" dirty="0" err="1" smtClean="0">
                <a:solidFill>
                  <a:srgbClr val="C00000"/>
                </a:solidFill>
                <a:ea typeface="宋体" pitchFamily="2" charset="-122"/>
              </a:rPr>
              <a:t>DataSwap</a:t>
            </a:r>
            <a:r>
              <a:rPr lang="en-US" altLang="zh-CN" b="1" dirty="0" smtClean="0">
                <a:solidFill>
                  <a:srgbClr val="C00000"/>
                </a:solidFill>
                <a:ea typeface="宋体" pitchFamily="2" charset="-122"/>
              </a:rPr>
              <a:t>{</a:t>
            </a:r>
            <a:endParaRPr lang="en-US" altLang="zh-CN" b="1" dirty="0">
              <a:solidFill>
                <a:srgbClr val="C00000"/>
              </a:solidFill>
              <a:ea typeface="宋体" pitchFamily="2" charset="-122"/>
            </a:endParaRPr>
          </a:p>
          <a:p>
            <a:r>
              <a:rPr lang="en-US" altLang="zh-CN" b="1" dirty="0">
                <a:solidFill>
                  <a:srgbClr val="C00000"/>
                </a:solidFill>
                <a:ea typeface="宋体" pitchFamily="2" charset="-122"/>
              </a:rPr>
              <a:t>	public </a:t>
            </a:r>
            <a:r>
              <a:rPr lang="en-US" altLang="zh-CN" b="1" dirty="0" err="1">
                <a:solidFill>
                  <a:srgbClr val="C00000"/>
                </a:solidFill>
                <a:ea typeface="宋体" pitchFamily="2" charset="-122"/>
              </a:rPr>
              <a:t>int</a:t>
            </a:r>
            <a:r>
              <a:rPr lang="en-US" altLang="zh-CN" b="1" dirty="0">
                <a:solidFill>
                  <a:srgbClr val="C00000"/>
                </a:solidFill>
                <a:ea typeface="宋体" pitchFamily="2" charset="-122"/>
              </a:rPr>
              <a:t> a;</a:t>
            </a:r>
          </a:p>
          <a:p>
            <a:r>
              <a:rPr lang="en-US" altLang="zh-CN" b="1" dirty="0">
                <a:solidFill>
                  <a:srgbClr val="C00000"/>
                </a:solidFill>
                <a:ea typeface="宋体" pitchFamily="2" charset="-122"/>
              </a:rPr>
              <a:t>	public </a:t>
            </a:r>
            <a:r>
              <a:rPr lang="en-US" altLang="zh-CN" b="1" dirty="0" err="1">
                <a:solidFill>
                  <a:srgbClr val="C00000"/>
                </a:solidFill>
                <a:ea typeface="宋体" pitchFamily="2" charset="-122"/>
              </a:rPr>
              <a:t>int</a:t>
            </a:r>
            <a:r>
              <a:rPr lang="en-US" altLang="zh-CN" b="1" dirty="0">
                <a:solidFill>
                  <a:srgbClr val="C00000"/>
                </a:solidFill>
                <a:ea typeface="宋体" pitchFamily="2" charset="-122"/>
              </a:rPr>
              <a:t> b;</a:t>
            </a:r>
          </a:p>
          <a:p>
            <a:r>
              <a:rPr lang="en-US" altLang="zh-CN" b="1" dirty="0">
                <a:solidFill>
                  <a:srgbClr val="C00000"/>
                </a:solidFill>
                <a:ea typeface="宋体" pitchFamily="2" charset="-122"/>
              </a:rPr>
              <a:t>}</a:t>
            </a:r>
          </a:p>
          <a:p>
            <a:r>
              <a:rPr lang="en-US" altLang="zh-CN" b="1" dirty="0">
                <a:solidFill>
                  <a:srgbClr val="C00000"/>
                </a:solidFill>
                <a:ea typeface="宋体" pitchFamily="2" charset="-122"/>
              </a:rPr>
              <a:t>public class </a:t>
            </a:r>
            <a:r>
              <a:rPr lang="en-US" altLang="zh-CN" b="1" dirty="0" smtClean="0">
                <a:solidFill>
                  <a:srgbClr val="C00000"/>
                </a:solidFill>
                <a:ea typeface="宋体" pitchFamily="2" charset="-122"/>
              </a:rPr>
              <a:t>TestTransfer1 {</a:t>
            </a:r>
            <a:endParaRPr lang="en-US" altLang="zh-CN" b="1" dirty="0">
              <a:solidFill>
                <a:srgbClr val="C00000"/>
              </a:solidFill>
              <a:ea typeface="宋体" pitchFamily="2" charset="-122"/>
            </a:endParaRPr>
          </a:p>
          <a:p>
            <a:r>
              <a:rPr lang="en-US" altLang="zh-CN" b="1" dirty="0">
                <a:solidFill>
                  <a:srgbClr val="C00000"/>
                </a:solidFill>
                <a:ea typeface="宋体" pitchFamily="2" charset="-122"/>
              </a:rPr>
              <a:t>	public static void </a:t>
            </a:r>
            <a:r>
              <a:rPr lang="en-US" altLang="zh-CN" b="1" dirty="0" smtClean="0">
                <a:solidFill>
                  <a:srgbClr val="C00000"/>
                </a:solidFill>
                <a:ea typeface="宋体" pitchFamily="2" charset="-122"/>
              </a:rPr>
              <a:t>swap(</a:t>
            </a:r>
            <a:r>
              <a:rPr lang="en-US" altLang="zh-CN" b="1" dirty="0" err="1" smtClean="0">
                <a:solidFill>
                  <a:srgbClr val="C00000"/>
                </a:solidFill>
                <a:ea typeface="宋体" pitchFamily="2" charset="-122"/>
              </a:rPr>
              <a:t>DataSwap</a:t>
            </a:r>
            <a:r>
              <a:rPr lang="en-US" altLang="zh-CN" b="1" dirty="0" smtClean="0">
                <a:solidFill>
                  <a:srgbClr val="C00000"/>
                </a:solidFill>
                <a:ea typeface="宋体" pitchFamily="2" charset="-122"/>
              </a:rPr>
              <a:t> ds){</a:t>
            </a:r>
            <a:endParaRPr lang="en-US" altLang="zh-CN" b="1" dirty="0">
              <a:solidFill>
                <a:srgbClr val="C00000"/>
              </a:solidFill>
              <a:ea typeface="宋体" pitchFamily="2" charset="-122"/>
            </a:endParaRPr>
          </a:p>
          <a:p>
            <a:r>
              <a:rPr lang="zh-CN" altLang="en-US" b="1" dirty="0">
                <a:solidFill>
                  <a:srgbClr val="C00000"/>
                </a:solidFill>
                <a:ea typeface="宋体" pitchFamily="2" charset="-122"/>
              </a:rPr>
              <a:t>		</a:t>
            </a:r>
            <a:r>
              <a:rPr lang="en-US" altLang="zh-CN" b="1" err="1">
                <a:solidFill>
                  <a:srgbClr val="C00000"/>
                </a:solidFill>
                <a:ea typeface="宋体" pitchFamily="2" charset="-122"/>
              </a:rPr>
              <a:t>int</a:t>
            </a:r>
            <a:r>
              <a:rPr lang="en-US" altLang="zh-CN" b="1">
                <a:solidFill>
                  <a:srgbClr val="C00000"/>
                </a:solidFill>
                <a:ea typeface="宋体" pitchFamily="2" charset="-122"/>
              </a:rPr>
              <a:t> </a:t>
            </a:r>
            <a:r>
              <a:rPr lang="en-US" altLang="zh-CN" b="1" smtClean="0">
                <a:solidFill>
                  <a:srgbClr val="C00000"/>
                </a:solidFill>
                <a:ea typeface="宋体" pitchFamily="2" charset="-122"/>
              </a:rPr>
              <a:t>temp </a:t>
            </a:r>
            <a:r>
              <a:rPr lang="en-US" altLang="zh-CN" b="1" dirty="0">
                <a:solidFill>
                  <a:srgbClr val="C00000"/>
                </a:solidFill>
                <a:ea typeface="宋体" pitchFamily="2" charset="-122"/>
              </a:rPr>
              <a:t>= </a:t>
            </a:r>
            <a:r>
              <a:rPr lang="en-US" altLang="zh-CN" b="1" dirty="0" err="1" smtClean="0">
                <a:solidFill>
                  <a:srgbClr val="C00000"/>
                </a:solidFill>
                <a:ea typeface="宋体" pitchFamily="2" charset="-122"/>
              </a:rPr>
              <a:t>ds.a</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r>
              <a:rPr lang="en-US" altLang="zh-CN" b="1" dirty="0" err="1" smtClean="0">
                <a:solidFill>
                  <a:srgbClr val="C00000"/>
                </a:solidFill>
                <a:ea typeface="宋体" pitchFamily="2" charset="-122"/>
              </a:rPr>
              <a:t>ds.a</a:t>
            </a:r>
            <a:r>
              <a:rPr lang="en-US" altLang="zh-CN" b="1" dirty="0" smtClean="0">
                <a:solidFill>
                  <a:srgbClr val="C00000"/>
                </a:solidFill>
                <a:ea typeface="宋体" pitchFamily="2" charset="-122"/>
              </a:rPr>
              <a:t> </a:t>
            </a:r>
            <a:r>
              <a:rPr lang="en-US" altLang="zh-CN" b="1" dirty="0">
                <a:solidFill>
                  <a:srgbClr val="C00000"/>
                </a:solidFill>
                <a:ea typeface="宋体" pitchFamily="2" charset="-122"/>
              </a:rPr>
              <a:t>= </a:t>
            </a:r>
            <a:r>
              <a:rPr lang="en-US" altLang="zh-CN" b="1" dirty="0" err="1" smtClean="0">
                <a:solidFill>
                  <a:srgbClr val="C00000"/>
                </a:solidFill>
                <a:ea typeface="宋体" pitchFamily="2" charset="-122"/>
              </a:rPr>
              <a:t>ds.b</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r>
              <a:rPr lang="en-US" altLang="zh-CN" b="1" dirty="0" err="1" smtClean="0">
                <a:solidFill>
                  <a:srgbClr val="C00000"/>
                </a:solidFill>
                <a:ea typeface="宋体" pitchFamily="2" charset="-122"/>
              </a:rPr>
              <a:t>ds.b</a:t>
            </a:r>
            <a:r>
              <a:rPr lang="en-US" altLang="zh-CN" b="1" dirty="0" smtClean="0">
                <a:solidFill>
                  <a:srgbClr val="C00000"/>
                </a:solidFill>
                <a:ea typeface="宋体" pitchFamily="2" charset="-122"/>
              </a:rPr>
              <a:t> </a:t>
            </a:r>
            <a:r>
              <a:rPr lang="en-US" altLang="zh-CN" b="1">
                <a:solidFill>
                  <a:srgbClr val="C00000"/>
                </a:solidFill>
                <a:ea typeface="宋体" pitchFamily="2" charset="-122"/>
              </a:rPr>
              <a:t>= </a:t>
            </a:r>
            <a:r>
              <a:rPr lang="en-US" altLang="zh-CN" b="1" smtClean="0">
                <a:solidFill>
                  <a:srgbClr val="C00000"/>
                </a:solidFill>
                <a:ea typeface="宋体" pitchFamily="2" charset="-122"/>
              </a:rPr>
              <a:t>temp</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r>
              <a:rPr lang="en-US" altLang="zh-CN" b="1" dirty="0" err="1">
                <a:solidFill>
                  <a:srgbClr val="C00000"/>
                </a:solidFill>
                <a:ea typeface="宋体" pitchFamily="2" charset="-122"/>
              </a:rPr>
              <a:t>System.out.println</a:t>
            </a:r>
            <a:r>
              <a:rPr lang="en-US" altLang="zh-CN" b="1" dirty="0">
                <a:solidFill>
                  <a:srgbClr val="C00000"/>
                </a:solidFill>
                <a:ea typeface="宋体" pitchFamily="2" charset="-122"/>
              </a:rPr>
              <a:t>("swap</a:t>
            </a:r>
            <a:r>
              <a:rPr lang="zh-CN" altLang="en-US" b="1" dirty="0">
                <a:solidFill>
                  <a:srgbClr val="C00000"/>
                </a:solidFill>
                <a:ea typeface="宋体" pitchFamily="2" charset="-122"/>
              </a:rPr>
              <a:t>方法里，</a:t>
            </a:r>
            <a:r>
              <a:rPr lang="en-US" altLang="zh-CN" b="1" dirty="0">
                <a:solidFill>
                  <a:srgbClr val="C00000"/>
                </a:solidFill>
                <a:ea typeface="宋体" pitchFamily="2" charset="-122"/>
              </a:rPr>
              <a:t>a Field</a:t>
            </a:r>
            <a:r>
              <a:rPr lang="zh-CN" altLang="en-US" b="1" dirty="0">
                <a:solidFill>
                  <a:srgbClr val="C00000"/>
                </a:solidFill>
                <a:ea typeface="宋体" pitchFamily="2" charset="-122"/>
              </a:rPr>
              <a:t>的值是</a:t>
            </a:r>
            <a:r>
              <a:rPr lang="en-US" altLang="zh-CN" b="1" dirty="0">
                <a:solidFill>
                  <a:srgbClr val="C00000"/>
                </a:solidFill>
                <a:ea typeface="宋体" pitchFamily="2" charset="-122"/>
              </a:rPr>
              <a:t>"</a:t>
            </a:r>
          </a:p>
          <a:p>
            <a:r>
              <a:rPr lang="en-US" altLang="zh-CN" b="1" dirty="0">
                <a:solidFill>
                  <a:srgbClr val="C00000"/>
                </a:solidFill>
                <a:ea typeface="宋体" pitchFamily="2" charset="-122"/>
              </a:rPr>
              <a:t>			+ </a:t>
            </a:r>
            <a:r>
              <a:rPr lang="en-US" altLang="zh-CN" b="1" dirty="0" err="1" smtClean="0">
                <a:solidFill>
                  <a:srgbClr val="C00000"/>
                </a:solidFill>
                <a:ea typeface="宋体" pitchFamily="2" charset="-122"/>
              </a:rPr>
              <a:t>ds.a</a:t>
            </a:r>
            <a:r>
              <a:rPr lang="en-US" altLang="zh-CN" b="1" dirty="0" smtClean="0">
                <a:solidFill>
                  <a:srgbClr val="C00000"/>
                </a:solidFill>
                <a:ea typeface="宋体" pitchFamily="2" charset="-122"/>
              </a:rPr>
              <a:t> </a:t>
            </a:r>
            <a:r>
              <a:rPr lang="en-US" altLang="zh-CN" b="1" dirty="0">
                <a:solidFill>
                  <a:srgbClr val="C00000"/>
                </a:solidFill>
                <a:ea typeface="宋体" pitchFamily="2" charset="-122"/>
              </a:rPr>
              <a:t>+ "</a:t>
            </a:r>
            <a:r>
              <a:rPr lang="zh-CN" altLang="en-US" b="1" dirty="0">
                <a:solidFill>
                  <a:srgbClr val="C00000"/>
                </a:solidFill>
                <a:ea typeface="宋体" pitchFamily="2" charset="-122"/>
              </a:rPr>
              <a:t>；</a:t>
            </a:r>
            <a:r>
              <a:rPr lang="en-US" altLang="zh-CN" b="1" dirty="0">
                <a:solidFill>
                  <a:srgbClr val="C00000"/>
                </a:solidFill>
                <a:ea typeface="宋体" pitchFamily="2" charset="-122"/>
              </a:rPr>
              <a:t>b Field</a:t>
            </a:r>
            <a:r>
              <a:rPr lang="zh-CN" altLang="en-US" b="1" dirty="0">
                <a:solidFill>
                  <a:srgbClr val="C00000"/>
                </a:solidFill>
                <a:ea typeface="宋体" pitchFamily="2" charset="-122"/>
              </a:rPr>
              <a:t>的值是</a:t>
            </a:r>
            <a:r>
              <a:rPr lang="en-US" altLang="zh-CN" b="1" dirty="0">
                <a:solidFill>
                  <a:srgbClr val="C00000"/>
                </a:solidFill>
                <a:ea typeface="宋体" pitchFamily="2" charset="-122"/>
              </a:rPr>
              <a:t>" + </a:t>
            </a:r>
            <a:r>
              <a:rPr lang="en-US" altLang="zh-CN" b="1" dirty="0" err="1" smtClean="0">
                <a:solidFill>
                  <a:srgbClr val="C00000"/>
                </a:solidFill>
                <a:ea typeface="宋体" pitchFamily="2" charset="-122"/>
              </a:rPr>
              <a:t>ds.b</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p>
          <a:p>
            <a:r>
              <a:rPr lang="en-US" altLang="zh-CN" b="1" dirty="0">
                <a:solidFill>
                  <a:srgbClr val="C00000"/>
                </a:solidFill>
                <a:ea typeface="宋体" pitchFamily="2" charset="-122"/>
              </a:rPr>
              <a:t>	public static void main(String[] </a:t>
            </a:r>
            <a:r>
              <a:rPr lang="en-US" altLang="zh-CN" b="1" dirty="0" err="1">
                <a:solidFill>
                  <a:srgbClr val="C00000"/>
                </a:solidFill>
                <a:ea typeface="宋体" pitchFamily="2" charset="-122"/>
              </a:rPr>
              <a:t>args</a:t>
            </a:r>
            <a:r>
              <a:rPr lang="en-US" altLang="zh-CN" b="1" dirty="0">
                <a:solidFill>
                  <a:srgbClr val="C00000"/>
                </a:solidFill>
                <a:ea typeface="宋体" pitchFamily="2" charset="-122"/>
              </a:rPr>
              <a:t>) </a:t>
            </a:r>
            <a:r>
              <a:rPr lang="en-US" altLang="zh-CN" b="1" dirty="0" smtClean="0">
                <a:solidFill>
                  <a:srgbClr val="C00000"/>
                </a:solidFill>
                <a:ea typeface="宋体" pitchFamily="2" charset="-122"/>
              </a:rPr>
              <a:t>{</a:t>
            </a:r>
            <a:endParaRPr lang="en-US" altLang="zh-CN" b="1" dirty="0">
              <a:solidFill>
                <a:srgbClr val="C00000"/>
              </a:solidFill>
              <a:ea typeface="宋体" pitchFamily="2" charset="-122"/>
            </a:endParaRPr>
          </a:p>
          <a:p>
            <a:r>
              <a:rPr lang="en-US" altLang="zh-CN" b="1" dirty="0">
                <a:solidFill>
                  <a:srgbClr val="C00000"/>
                </a:solidFill>
                <a:ea typeface="宋体" pitchFamily="2" charset="-122"/>
              </a:rPr>
              <a:t>		</a:t>
            </a:r>
            <a:r>
              <a:rPr lang="en-US" altLang="zh-CN" b="1" dirty="0" err="1" smtClean="0">
                <a:solidFill>
                  <a:srgbClr val="C00000"/>
                </a:solidFill>
                <a:ea typeface="宋体" pitchFamily="2" charset="-122"/>
              </a:rPr>
              <a:t>DataSwap</a:t>
            </a:r>
            <a:r>
              <a:rPr lang="en-US" altLang="zh-CN" b="1" dirty="0" smtClean="0">
                <a:solidFill>
                  <a:srgbClr val="C00000"/>
                </a:solidFill>
                <a:ea typeface="宋体" pitchFamily="2" charset="-122"/>
              </a:rPr>
              <a:t> ds </a:t>
            </a:r>
            <a:r>
              <a:rPr lang="en-US" altLang="zh-CN" b="1" dirty="0">
                <a:solidFill>
                  <a:srgbClr val="C00000"/>
                </a:solidFill>
                <a:ea typeface="宋体" pitchFamily="2" charset="-122"/>
              </a:rPr>
              <a:t>= new </a:t>
            </a:r>
            <a:r>
              <a:rPr lang="en-US" altLang="zh-CN" b="1" dirty="0" err="1" smtClean="0">
                <a:solidFill>
                  <a:srgbClr val="C00000"/>
                </a:solidFill>
                <a:ea typeface="宋体" pitchFamily="2" charset="-122"/>
              </a:rPr>
              <a:t>DataSwap</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r>
              <a:rPr lang="en-US" altLang="zh-CN" b="1" dirty="0" err="1" smtClean="0">
                <a:solidFill>
                  <a:srgbClr val="C00000"/>
                </a:solidFill>
                <a:ea typeface="宋体" pitchFamily="2" charset="-122"/>
              </a:rPr>
              <a:t>ds.a</a:t>
            </a:r>
            <a:r>
              <a:rPr lang="en-US" altLang="zh-CN" b="1" dirty="0" smtClean="0">
                <a:solidFill>
                  <a:srgbClr val="C00000"/>
                </a:solidFill>
                <a:ea typeface="宋体" pitchFamily="2" charset="-122"/>
              </a:rPr>
              <a:t> </a:t>
            </a:r>
            <a:r>
              <a:rPr lang="en-US" altLang="zh-CN" b="1">
                <a:solidFill>
                  <a:srgbClr val="C00000"/>
                </a:solidFill>
                <a:ea typeface="宋体" pitchFamily="2" charset="-122"/>
              </a:rPr>
              <a:t>= </a:t>
            </a:r>
            <a:r>
              <a:rPr lang="en-US" altLang="zh-CN" b="1" smtClean="0">
                <a:solidFill>
                  <a:srgbClr val="C00000"/>
                </a:solidFill>
                <a:ea typeface="宋体" pitchFamily="2" charset="-122"/>
              </a:rPr>
              <a:t>5;</a:t>
            </a:r>
            <a:endParaRPr lang="en-US" altLang="zh-CN" b="1" dirty="0">
              <a:solidFill>
                <a:srgbClr val="C00000"/>
              </a:solidFill>
              <a:ea typeface="宋体" pitchFamily="2" charset="-122"/>
            </a:endParaRPr>
          </a:p>
          <a:p>
            <a:r>
              <a:rPr lang="en-US" altLang="zh-CN" b="1" dirty="0">
                <a:solidFill>
                  <a:srgbClr val="C00000"/>
                </a:solidFill>
                <a:ea typeface="宋体" pitchFamily="2" charset="-122"/>
              </a:rPr>
              <a:t>		</a:t>
            </a:r>
            <a:r>
              <a:rPr lang="en-US" altLang="zh-CN" b="1" dirty="0" err="1" smtClean="0">
                <a:solidFill>
                  <a:srgbClr val="C00000"/>
                </a:solidFill>
                <a:ea typeface="宋体" pitchFamily="2" charset="-122"/>
              </a:rPr>
              <a:t>ds.b</a:t>
            </a:r>
            <a:r>
              <a:rPr lang="en-US" altLang="zh-CN" b="1" dirty="0" smtClean="0">
                <a:solidFill>
                  <a:srgbClr val="C00000"/>
                </a:solidFill>
                <a:ea typeface="宋体" pitchFamily="2" charset="-122"/>
              </a:rPr>
              <a:t> </a:t>
            </a:r>
            <a:r>
              <a:rPr lang="en-US" altLang="zh-CN" b="1">
                <a:solidFill>
                  <a:srgbClr val="C00000"/>
                </a:solidFill>
                <a:ea typeface="宋体" pitchFamily="2" charset="-122"/>
              </a:rPr>
              <a:t>= </a:t>
            </a:r>
            <a:r>
              <a:rPr lang="en-US" altLang="zh-CN" b="1" smtClean="0">
                <a:solidFill>
                  <a:srgbClr val="C00000"/>
                </a:solidFill>
                <a:ea typeface="宋体" pitchFamily="2" charset="-122"/>
              </a:rPr>
              <a:t>10;</a:t>
            </a:r>
            <a:endParaRPr lang="en-US" altLang="zh-CN" b="1" dirty="0">
              <a:solidFill>
                <a:srgbClr val="C00000"/>
              </a:solidFill>
              <a:ea typeface="宋体" pitchFamily="2" charset="-122"/>
            </a:endParaRPr>
          </a:p>
          <a:p>
            <a:r>
              <a:rPr lang="en-US" altLang="zh-CN" b="1" dirty="0">
                <a:solidFill>
                  <a:srgbClr val="C00000"/>
                </a:solidFill>
                <a:ea typeface="宋体" pitchFamily="2" charset="-122"/>
              </a:rPr>
              <a:t>		</a:t>
            </a:r>
            <a:r>
              <a:rPr lang="en-US" altLang="zh-CN" b="1" dirty="0" smtClean="0">
                <a:solidFill>
                  <a:srgbClr val="C00000"/>
                </a:solidFill>
                <a:ea typeface="宋体" pitchFamily="2" charset="-122"/>
              </a:rPr>
              <a:t>swap(ds);</a:t>
            </a:r>
            <a:endParaRPr lang="en-US" altLang="zh-CN" b="1" dirty="0">
              <a:solidFill>
                <a:srgbClr val="C00000"/>
              </a:solidFill>
              <a:ea typeface="宋体" pitchFamily="2" charset="-122"/>
            </a:endParaRPr>
          </a:p>
          <a:p>
            <a:r>
              <a:rPr lang="en-US" altLang="zh-CN" b="1" dirty="0">
                <a:solidFill>
                  <a:srgbClr val="C00000"/>
                </a:solidFill>
                <a:ea typeface="宋体" pitchFamily="2" charset="-122"/>
              </a:rPr>
              <a:t>		</a:t>
            </a:r>
            <a:r>
              <a:rPr lang="en-US" altLang="zh-CN" b="1" dirty="0" err="1">
                <a:solidFill>
                  <a:srgbClr val="C00000"/>
                </a:solidFill>
                <a:ea typeface="宋体" pitchFamily="2" charset="-122"/>
              </a:rPr>
              <a:t>System.out.println</a:t>
            </a:r>
            <a:r>
              <a:rPr lang="en-US" altLang="zh-CN" b="1" dirty="0">
                <a:solidFill>
                  <a:srgbClr val="C00000"/>
                </a:solidFill>
                <a:ea typeface="宋体" pitchFamily="2" charset="-122"/>
              </a:rPr>
              <a:t>("</a:t>
            </a:r>
            <a:r>
              <a:rPr lang="zh-CN" altLang="en-US" b="1" dirty="0">
                <a:solidFill>
                  <a:srgbClr val="C00000"/>
                </a:solidFill>
                <a:ea typeface="宋体" pitchFamily="2" charset="-122"/>
              </a:rPr>
              <a:t>交换结束后，</a:t>
            </a:r>
            <a:r>
              <a:rPr lang="en-US" altLang="zh-CN" b="1" dirty="0">
                <a:solidFill>
                  <a:srgbClr val="C00000"/>
                </a:solidFill>
                <a:ea typeface="宋体" pitchFamily="2" charset="-122"/>
              </a:rPr>
              <a:t>a Field</a:t>
            </a:r>
            <a:r>
              <a:rPr lang="zh-CN" altLang="en-US" b="1" dirty="0">
                <a:solidFill>
                  <a:srgbClr val="C00000"/>
                </a:solidFill>
                <a:ea typeface="宋体" pitchFamily="2" charset="-122"/>
              </a:rPr>
              <a:t>的值是</a:t>
            </a:r>
            <a:r>
              <a:rPr lang="en-US" altLang="zh-CN" b="1" dirty="0">
                <a:solidFill>
                  <a:srgbClr val="C00000"/>
                </a:solidFill>
                <a:ea typeface="宋体" pitchFamily="2" charset="-122"/>
              </a:rPr>
              <a:t>" </a:t>
            </a:r>
          </a:p>
          <a:p>
            <a:r>
              <a:rPr lang="en-US" altLang="zh-CN" b="1" dirty="0">
                <a:solidFill>
                  <a:srgbClr val="C00000"/>
                </a:solidFill>
                <a:ea typeface="宋体" pitchFamily="2" charset="-122"/>
              </a:rPr>
              <a:t>			+ </a:t>
            </a:r>
            <a:r>
              <a:rPr lang="en-US" altLang="zh-CN" b="1" dirty="0" err="1" smtClean="0">
                <a:solidFill>
                  <a:srgbClr val="C00000"/>
                </a:solidFill>
                <a:ea typeface="宋体" pitchFamily="2" charset="-122"/>
              </a:rPr>
              <a:t>ds.a</a:t>
            </a:r>
            <a:r>
              <a:rPr lang="en-US" altLang="zh-CN" b="1" dirty="0" smtClean="0">
                <a:solidFill>
                  <a:srgbClr val="C00000"/>
                </a:solidFill>
                <a:ea typeface="宋体" pitchFamily="2" charset="-122"/>
              </a:rPr>
              <a:t> </a:t>
            </a:r>
            <a:r>
              <a:rPr lang="en-US" altLang="zh-CN" b="1" dirty="0">
                <a:solidFill>
                  <a:srgbClr val="C00000"/>
                </a:solidFill>
                <a:ea typeface="宋体" pitchFamily="2" charset="-122"/>
              </a:rPr>
              <a:t>+ "</a:t>
            </a:r>
            <a:r>
              <a:rPr lang="zh-CN" altLang="en-US" b="1" dirty="0">
                <a:solidFill>
                  <a:srgbClr val="C00000"/>
                </a:solidFill>
                <a:ea typeface="宋体" pitchFamily="2" charset="-122"/>
              </a:rPr>
              <a:t>；</a:t>
            </a:r>
            <a:r>
              <a:rPr lang="en-US" altLang="zh-CN" b="1" dirty="0">
                <a:solidFill>
                  <a:srgbClr val="C00000"/>
                </a:solidFill>
                <a:ea typeface="宋体" pitchFamily="2" charset="-122"/>
              </a:rPr>
              <a:t>b Field</a:t>
            </a:r>
            <a:r>
              <a:rPr lang="zh-CN" altLang="en-US" b="1" dirty="0">
                <a:solidFill>
                  <a:srgbClr val="C00000"/>
                </a:solidFill>
                <a:ea typeface="宋体" pitchFamily="2" charset="-122"/>
              </a:rPr>
              <a:t>的值是</a:t>
            </a:r>
            <a:r>
              <a:rPr lang="en-US" altLang="zh-CN" b="1" dirty="0">
                <a:solidFill>
                  <a:srgbClr val="C00000"/>
                </a:solidFill>
                <a:ea typeface="宋体" pitchFamily="2" charset="-122"/>
              </a:rPr>
              <a:t>" + </a:t>
            </a:r>
            <a:r>
              <a:rPr lang="en-US" altLang="zh-CN" b="1" dirty="0" err="1" smtClean="0">
                <a:solidFill>
                  <a:srgbClr val="C00000"/>
                </a:solidFill>
                <a:ea typeface="宋体" pitchFamily="2" charset="-122"/>
              </a:rPr>
              <a:t>ds.b</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p>
          <a:p>
            <a:r>
              <a:rPr lang="en-US" altLang="zh-CN" b="1" dirty="0">
                <a:solidFill>
                  <a:srgbClr val="C00000"/>
                </a:solidFill>
                <a:ea typeface="宋体" pitchFamily="2" charset="-122"/>
              </a:rPr>
              <a:t>}</a:t>
            </a:r>
            <a:endParaRPr lang="zh-CN" altLang="en-US" b="1" dirty="0">
              <a:solidFill>
                <a:srgbClr val="C00000"/>
              </a:solidFill>
              <a:ea typeface="宋体" pitchFamily="2" charset="-122"/>
            </a:endParaRPr>
          </a:p>
        </p:txBody>
      </p:sp>
      <p:sp>
        <p:nvSpPr>
          <p:cNvPr id="5" name="矩形 4"/>
          <p:cNvSpPr/>
          <p:nvPr/>
        </p:nvSpPr>
        <p:spPr>
          <a:xfrm>
            <a:off x="5868144" y="2132856"/>
            <a:ext cx="3096344" cy="648072"/>
          </a:xfrm>
          <a:prstGeom prst="rect">
            <a:avLst/>
          </a:prstGeom>
          <a:solidFill>
            <a:schemeClr val="accent5">
              <a:lumMod val="40000"/>
              <a:lumOff val="6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ea typeface="宋体" pitchFamily="2" charset="-122"/>
              </a:rPr>
              <a:t>请</a:t>
            </a:r>
            <a:r>
              <a:rPr lang="zh-CN" altLang="en-US" sz="3200" b="1" dirty="0" smtClean="0">
                <a:solidFill>
                  <a:schemeClr val="tx1"/>
                </a:solidFill>
                <a:ea typeface="宋体" pitchFamily="2" charset="-122"/>
              </a:rPr>
              <a:t>输出结果</a:t>
            </a:r>
            <a:endParaRPr lang="zh-CN" altLang="en-US" sz="3200" b="1" dirty="0">
              <a:solidFill>
                <a:schemeClr val="tx1"/>
              </a:solidFill>
              <a:ea typeface="宋体" pitchFamily="2" charset="-122"/>
            </a:endParaRPr>
          </a:p>
        </p:txBody>
      </p:sp>
    </p:spTree>
    <p:extLst>
      <p:ext uri="{BB962C8B-B14F-4D97-AF65-F5344CB8AC3E}">
        <p14:creationId xmlns:p14="http://schemas.microsoft.com/office/powerpoint/2010/main" val="23069508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196752"/>
            <a:ext cx="1349896" cy="1200329"/>
          </a:xfrm>
          <a:prstGeom prst="rect">
            <a:avLst/>
          </a:prstGeom>
        </p:spPr>
        <p:txBody>
          <a:bodyPr wrap="square">
            <a:spAutoFit/>
          </a:bodyPr>
          <a:lstStyle/>
          <a:p>
            <a:r>
              <a:rPr lang="en-US" altLang="zh-CN" b="1"/>
              <a:t>class Data{</a:t>
            </a:r>
          </a:p>
          <a:p>
            <a:r>
              <a:rPr lang="en-US" altLang="zh-CN" b="1"/>
              <a:t>int m = 10;</a:t>
            </a:r>
          </a:p>
          <a:p>
            <a:r>
              <a:rPr lang="en-US" altLang="zh-CN" b="1"/>
              <a:t>int n = 5;</a:t>
            </a:r>
          </a:p>
          <a:p>
            <a:r>
              <a:rPr lang="en-US" altLang="zh-CN"/>
              <a:t>}</a:t>
            </a:r>
            <a:endParaRPr lang="zh-CN" altLang="en-US"/>
          </a:p>
        </p:txBody>
      </p:sp>
      <p:sp>
        <p:nvSpPr>
          <p:cNvPr id="5" name="矩形 4"/>
          <p:cNvSpPr/>
          <p:nvPr/>
        </p:nvSpPr>
        <p:spPr>
          <a:xfrm>
            <a:off x="467544" y="2385497"/>
            <a:ext cx="2292281" cy="2585323"/>
          </a:xfrm>
          <a:prstGeom prst="rect">
            <a:avLst/>
          </a:prstGeom>
        </p:spPr>
        <p:txBody>
          <a:bodyPr wrap="square">
            <a:spAutoFit/>
          </a:bodyPr>
          <a:lstStyle/>
          <a:p>
            <a:r>
              <a:rPr lang="en-US" altLang="zh-CN" smtClean="0"/>
              <a:t>main(){</a:t>
            </a:r>
          </a:p>
          <a:p>
            <a:r>
              <a:rPr lang="en-US" altLang="zh-CN" smtClean="0"/>
              <a:t>Data </a:t>
            </a:r>
            <a:r>
              <a:rPr lang="en-US" altLang="zh-CN"/>
              <a:t>d = </a:t>
            </a:r>
            <a:r>
              <a:rPr lang="en-US" altLang="zh-CN" b="1"/>
              <a:t>new Data</a:t>
            </a:r>
            <a:r>
              <a:rPr lang="en-US" altLang="zh-CN" b="1" smtClean="0"/>
              <a:t>();</a:t>
            </a:r>
          </a:p>
          <a:p>
            <a:r>
              <a:rPr lang="en-US" altLang="zh-CN" b="1" smtClean="0"/>
              <a:t>v.swap(d);</a:t>
            </a:r>
          </a:p>
          <a:p>
            <a:r>
              <a:rPr lang="en-US" altLang="zh-CN" b="1" smtClean="0"/>
              <a:t>}</a:t>
            </a:r>
          </a:p>
          <a:p>
            <a:r>
              <a:rPr lang="en-US" altLang="zh-CN" b="1" smtClean="0"/>
              <a:t>swap(Data data){</a:t>
            </a:r>
          </a:p>
          <a:p>
            <a:r>
              <a:rPr lang="en-US" altLang="zh-CN" b="1"/>
              <a:t>int temp = data.m;</a:t>
            </a:r>
          </a:p>
          <a:p>
            <a:r>
              <a:rPr lang="en-US" altLang="zh-CN"/>
              <a:t>data.m = data.n;</a:t>
            </a:r>
          </a:p>
          <a:p>
            <a:r>
              <a:rPr lang="en-US" altLang="zh-CN"/>
              <a:t>data.n = temp;</a:t>
            </a:r>
            <a:endParaRPr lang="en-US" altLang="zh-CN" b="1"/>
          </a:p>
          <a:p>
            <a:r>
              <a:rPr lang="en-US" altLang="zh-CN" b="1" smtClean="0"/>
              <a:t>}</a:t>
            </a:r>
            <a:endParaRPr lang="en-US" altLang="zh-CN" b="1"/>
          </a:p>
        </p:txBody>
      </p:sp>
      <p:sp>
        <p:nvSpPr>
          <p:cNvPr id="6" name="矩形 5"/>
          <p:cNvSpPr/>
          <p:nvPr/>
        </p:nvSpPr>
        <p:spPr>
          <a:xfrm>
            <a:off x="3059832" y="1196752"/>
            <a:ext cx="1080120" cy="525658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572000" y="1340768"/>
            <a:ext cx="4464496" cy="446449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915816" y="5949280"/>
            <a:ext cx="1440160" cy="369332"/>
          </a:xfrm>
          <a:prstGeom prst="rect">
            <a:avLst/>
          </a:prstGeom>
          <a:noFill/>
        </p:spPr>
        <p:txBody>
          <a:bodyPr wrap="square" rtlCol="0">
            <a:spAutoFit/>
          </a:bodyPr>
          <a:lstStyle/>
          <a:p>
            <a:r>
              <a:rPr lang="en-US" altLang="zh-CN" smtClean="0"/>
              <a:t>d:0x8899</a:t>
            </a:r>
            <a:endParaRPr lang="zh-CN" altLang="en-US"/>
          </a:p>
        </p:txBody>
      </p:sp>
      <p:sp>
        <p:nvSpPr>
          <p:cNvPr id="9" name="矩形 8"/>
          <p:cNvSpPr/>
          <p:nvPr/>
        </p:nvSpPr>
        <p:spPr>
          <a:xfrm>
            <a:off x="5436096" y="4221088"/>
            <a:ext cx="1944216" cy="129614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5220072" y="4005064"/>
            <a:ext cx="216024" cy="216024"/>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20072" y="3678158"/>
            <a:ext cx="1440160" cy="369332"/>
          </a:xfrm>
          <a:prstGeom prst="rect">
            <a:avLst/>
          </a:prstGeom>
          <a:noFill/>
        </p:spPr>
        <p:txBody>
          <a:bodyPr wrap="square" rtlCol="0">
            <a:spAutoFit/>
          </a:bodyPr>
          <a:lstStyle/>
          <a:p>
            <a:r>
              <a:rPr lang="en-US" altLang="zh-CN" smtClean="0"/>
              <a:t>0x8899</a:t>
            </a:r>
            <a:endParaRPr lang="zh-CN" altLang="en-US"/>
          </a:p>
        </p:txBody>
      </p:sp>
      <p:cxnSp>
        <p:nvCxnSpPr>
          <p:cNvPr id="14" name="直接箭头连接符 13"/>
          <p:cNvCxnSpPr/>
          <p:nvPr/>
        </p:nvCxnSpPr>
        <p:spPr>
          <a:xfrm flipV="1">
            <a:off x="3851920" y="4221088"/>
            <a:ext cx="1584176" cy="172819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652120" y="4437112"/>
            <a:ext cx="1368152" cy="646331"/>
          </a:xfrm>
          <a:prstGeom prst="rect">
            <a:avLst/>
          </a:prstGeom>
          <a:noFill/>
        </p:spPr>
        <p:txBody>
          <a:bodyPr wrap="square" rtlCol="0">
            <a:spAutoFit/>
          </a:bodyPr>
          <a:lstStyle/>
          <a:p>
            <a:r>
              <a:rPr lang="en-US" altLang="zh-CN" smtClean="0"/>
              <a:t>m:10</a:t>
            </a:r>
          </a:p>
          <a:p>
            <a:r>
              <a:rPr lang="en-US" altLang="zh-CN" smtClean="0"/>
              <a:t>n:5</a:t>
            </a:r>
            <a:endParaRPr lang="zh-CN" altLang="en-US"/>
          </a:p>
        </p:txBody>
      </p:sp>
      <p:sp>
        <p:nvSpPr>
          <p:cNvPr id="16" name="TextBox 15"/>
          <p:cNvSpPr txBox="1"/>
          <p:nvPr/>
        </p:nvSpPr>
        <p:spPr>
          <a:xfrm>
            <a:off x="2915816" y="5301208"/>
            <a:ext cx="1440160" cy="369332"/>
          </a:xfrm>
          <a:prstGeom prst="rect">
            <a:avLst/>
          </a:prstGeom>
          <a:noFill/>
        </p:spPr>
        <p:txBody>
          <a:bodyPr wrap="square" rtlCol="0">
            <a:spAutoFit/>
          </a:bodyPr>
          <a:lstStyle/>
          <a:p>
            <a:r>
              <a:rPr lang="en-US" altLang="zh-CN" smtClean="0"/>
              <a:t>data:0x8899</a:t>
            </a:r>
            <a:endParaRPr lang="zh-CN" altLang="en-US"/>
          </a:p>
        </p:txBody>
      </p:sp>
      <p:cxnSp>
        <p:nvCxnSpPr>
          <p:cNvPr id="18" name="直接箭头连接符 17"/>
          <p:cNvCxnSpPr/>
          <p:nvPr/>
        </p:nvCxnSpPr>
        <p:spPr>
          <a:xfrm flipV="1">
            <a:off x="3851920" y="4221088"/>
            <a:ext cx="1584176" cy="108012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59832" y="4437112"/>
            <a:ext cx="1080120" cy="369332"/>
          </a:xfrm>
          <a:prstGeom prst="rect">
            <a:avLst/>
          </a:prstGeom>
          <a:noFill/>
        </p:spPr>
        <p:txBody>
          <a:bodyPr wrap="square" rtlCol="0">
            <a:spAutoFit/>
          </a:bodyPr>
          <a:lstStyle/>
          <a:p>
            <a:r>
              <a:rPr lang="en-US" altLang="zh-CN" smtClean="0"/>
              <a:t>temp:10</a:t>
            </a:r>
            <a:endParaRPr lang="zh-CN" altLang="en-US"/>
          </a:p>
        </p:txBody>
      </p:sp>
      <p:cxnSp>
        <p:nvCxnSpPr>
          <p:cNvPr id="21" name="直接连接符 20"/>
          <p:cNvCxnSpPr/>
          <p:nvPr/>
        </p:nvCxnSpPr>
        <p:spPr>
          <a:xfrm>
            <a:off x="5940152" y="4437112"/>
            <a:ext cx="288032" cy="18466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08204" y="4437112"/>
            <a:ext cx="252028" cy="369332"/>
          </a:xfrm>
          <a:prstGeom prst="rect">
            <a:avLst/>
          </a:prstGeom>
          <a:noFill/>
        </p:spPr>
        <p:txBody>
          <a:bodyPr wrap="square" rtlCol="0">
            <a:spAutoFit/>
          </a:bodyPr>
          <a:lstStyle/>
          <a:p>
            <a:r>
              <a:rPr lang="en-US" altLang="zh-CN" smtClean="0"/>
              <a:t>5</a:t>
            </a:r>
            <a:endParaRPr lang="zh-CN" altLang="en-US"/>
          </a:p>
        </p:txBody>
      </p:sp>
      <p:cxnSp>
        <p:nvCxnSpPr>
          <p:cNvPr id="24" name="直接连接符 23"/>
          <p:cNvCxnSpPr/>
          <p:nvPr/>
        </p:nvCxnSpPr>
        <p:spPr>
          <a:xfrm>
            <a:off x="5940152" y="4761148"/>
            <a:ext cx="144016" cy="20967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28184" y="4806444"/>
            <a:ext cx="576064" cy="369332"/>
          </a:xfrm>
          <a:prstGeom prst="rect">
            <a:avLst/>
          </a:prstGeom>
          <a:noFill/>
        </p:spPr>
        <p:txBody>
          <a:bodyPr wrap="square" rtlCol="0">
            <a:spAutoFit/>
          </a:bodyPr>
          <a:lstStyle/>
          <a:p>
            <a:r>
              <a:rPr lang="en-US" altLang="zh-CN" smtClean="0"/>
              <a:t>10</a:t>
            </a:r>
            <a:endParaRPr lang="zh-CN" altLang="en-US"/>
          </a:p>
        </p:txBody>
      </p:sp>
    </p:spTree>
    <p:extLst>
      <p:ext uri="{BB962C8B-B14F-4D97-AF65-F5344CB8AC3E}">
        <p14:creationId xmlns:p14="http://schemas.microsoft.com/office/powerpoint/2010/main" val="3472629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9848" y="1066645"/>
            <a:ext cx="4104456" cy="4801314"/>
          </a:xfrm>
          <a:prstGeom prst="rect">
            <a:avLst/>
          </a:prstGeom>
          <a:noFill/>
        </p:spPr>
        <p:txBody>
          <a:bodyPr wrap="square" rtlCol="0">
            <a:spAutoFit/>
          </a:bodyPr>
          <a:lstStyle/>
          <a:p>
            <a:r>
              <a:rPr lang="en-US" altLang="zh-CN" b="1" dirty="0"/>
              <a:t>class Value {</a:t>
            </a:r>
          </a:p>
          <a:p>
            <a:r>
              <a:rPr lang="en-US" altLang="zh-CN" b="1" dirty="0" err="1"/>
              <a:t>int</a:t>
            </a:r>
            <a:r>
              <a:rPr lang="en-US" altLang="zh-CN" b="1" dirty="0"/>
              <a:t> </a:t>
            </a:r>
            <a:r>
              <a:rPr lang="en-US" altLang="zh-CN" b="1" dirty="0" err="1"/>
              <a:t>i</a:t>
            </a:r>
            <a:r>
              <a:rPr lang="en-US" altLang="zh-CN" b="1" dirty="0"/>
              <a:t> = 15;</a:t>
            </a:r>
          </a:p>
          <a:p>
            <a:r>
              <a:rPr lang="en-US" altLang="zh-CN" dirty="0" smtClean="0"/>
              <a:t>}</a:t>
            </a:r>
            <a:endParaRPr lang="zh-CN" altLang="en-US" dirty="0"/>
          </a:p>
          <a:p>
            <a:r>
              <a:rPr lang="en-US" altLang="zh-CN" b="1" dirty="0"/>
              <a:t>class Test {</a:t>
            </a:r>
          </a:p>
          <a:p>
            <a:r>
              <a:rPr lang="en-US" altLang="zh-CN" b="1" dirty="0"/>
              <a:t>public static void main(String </a:t>
            </a:r>
            <a:r>
              <a:rPr lang="en-US" altLang="zh-CN" b="1" dirty="0" err="1"/>
              <a:t>argv</a:t>
            </a:r>
            <a:r>
              <a:rPr lang="en-US" altLang="zh-CN" b="1" dirty="0"/>
              <a:t>[]) {</a:t>
            </a:r>
          </a:p>
          <a:p>
            <a:r>
              <a:rPr lang="en-US" altLang="zh-CN" dirty="0"/>
              <a:t>Test t = </a:t>
            </a:r>
            <a:r>
              <a:rPr lang="en-US" altLang="zh-CN" b="1" dirty="0"/>
              <a:t>new Test();</a:t>
            </a:r>
          </a:p>
          <a:p>
            <a:r>
              <a:rPr lang="en-US" altLang="zh-CN" dirty="0" err="1"/>
              <a:t>t.first</a:t>
            </a:r>
            <a:r>
              <a:rPr lang="en-US" altLang="zh-CN" dirty="0"/>
              <a:t>();</a:t>
            </a:r>
          </a:p>
          <a:p>
            <a:r>
              <a:rPr lang="en-US" altLang="zh-CN" dirty="0"/>
              <a:t>}</a:t>
            </a:r>
          </a:p>
          <a:p>
            <a:endParaRPr lang="zh-CN" altLang="en-US" dirty="0"/>
          </a:p>
          <a:p>
            <a:r>
              <a:rPr lang="en-US" altLang="zh-CN" b="1" dirty="0"/>
              <a:t>public void first() {</a:t>
            </a:r>
          </a:p>
          <a:p>
            <a:r>
              <a:rPr lang="en-US" altLang="zh-CN" b="1" dirty="0" err="1"/>
              <a:t>int</a:t>
            </a:r>
            <a:r>
              <a:rPr lang="en-US" altLang="zh-CN" b="1" dirty="0"/>
              <a:t> </a:t>
            </a:r>
            <a:r>
              <a:rPr lang="en-US" altLang="zh-CN" b="1" dirty="0" err="1"/>
              <a:t>i</a:t>
            </a:r>
            <a:r>
              <a:rPr lang="en-US" altLang="zh-CN" b="1" dirty="0"/>
              <a:t> = 5;</a:t>
            </a:r>
          </a:p>
          <a:p>
            <a:r>
              <a:rPr lang="en-US" altLang="zh-CN" dirty="0"/>
              <a:t>Value v = </a:t>
            </a:r>
            <a:r>
              <a:rPr lang="en-US" altLang="zh-CN" b="1" dirty="0"/>
              <a:t>new Value();</a:t>
            </a:r>
          </a:p>
          <a:p>
            <a:r>
              <a:rPr lang="en-US" altLang="zh-CN" dirty="0" err="1"/>
              <a:t>v.i</a:t>
            </a:r>
            <a:r>
              <a:rPr lang="en-US" altLang="zh-CN" dirty="0"/>
              <a:t> = 25;</a:t>
            </a:r>
          </a:p>
          <a:p>
            <a:r>
              <a:rPr lang="en-US" altLang="zh-CN" dirty="0"/>
              <a:t>second(v, </a:t>
            </a:r>
            <a:r>
              <a:rPr lang="en-US" altLang="zh-CN" dirty="0" err="1"/>
              <a:t>i</a:t>
            </a:r>
            <a:r>
              <a:rPr lang="en-US" altLang="zh-CN" dirty="0"/>
              <a:t>);</a:t>
            </a:r>
          </a:p>
          <a:p>
            <a:r>
              <a:rPr lang="en-US" altLang="zh-CN" dirty="0" err="1"/>
              <a:t>System.</a:t>
            </a:r>
            <a:r>
              <a:rPr lang="en-US" altLang="zh-CN" i="1" dirty="0" err="1"/>
              <a:t>out.println</a:t>
            </a:r>
            <a:r>
              <a:rPr lang="en-US" altLang="zh-CN" i="1" dirty="0"/>
              <a:t>(</a:t>
            </a:r>
            <a:r>
              <a:rPr lang="en-US" altLang="zh-CN" i="1" dirty="0" err="1"/>
              <a:t>v.i</a:t>
            </a:r>
            <a:r>
              <a:rPr lang="en-US" altLang="zh-CN" i="1" dirty="0"/>
              <a:t>);</a:t>
            </a:r>
          </a:p>
          <a:p>
            <a:r>
              <a:rPr lang="en-US" altLang="zh-CN" dirty="0"/>
              <a:t>}</a:t>
            </a:r>
          </a:p>
          <a:p>
            <a:endParaRPr lang="zh-CN" altLang="en-US" dirty="0"/>
          </a:p>
        </p:txBody>
      </p:sp>
      <p:sp>
        <p:nvSpPr>
          <p:cNvPr id="5" name="TextBox 4"/>
          <p:cNvSpPr txBox="1"/>
          <p:nvPr/>
        </p:nvSpPr>
        <p:spPr>
          <a:xfrm>
            <a:off x="4572000" y="3453393"/>
            <a:ext cx="3816424" cy="2585323"/>
          </a:xfrm>
          <a:prstGeom prst="rect">
            <a:avLst/>
          </a:prstGeom>
          <a:noFill/>
        </p:spPr>
        <p:txBody>
          <a:bodyPr wrap="square" rtlCol="0">
            <a:spAutoFit/>
          </a:bodyPr>
          <a:lstStyle/>
          <a:p>
            <a:r>
              <a:rPr lang="en-US" altLang="zh-CN" b="1" dirty="0"/>
              <a:t>public void second(Value v, </a:t>
            </a:r>
            <a:r>
              <a:rPr lang="en-US" altLang="zh-CN" b="1" dirty="0" err="1"/>
              <a:t>int</a:t>
            </a:r>
            <a:r>
              <a:rPr lang="en-US" altLang="zh-CN" b="1" dirty="0"/>
              <a:t> </a:t>
            </a:r>
            <a:r>
              <a:rPr lang="en-US" altLang="zh-CN" b="1" dirty="0" err="1"/>
              <a:t>i</a:t>
            </a:r>
            <a:r>
              <a:rPr lang="en-US" altLang="zh-CN" b="1" dirty="0"/>
              <a:t>) {</a:t>
            </a:r>
          </a:p>
          <a:p>
            <a:r>
              <a:rPr lang="en-US" altLang="zh-CN" dirty="0" err="1"/>
              <a:t>i</a:t>
            </a:r>
            <a:r>
              <a:rPr lang="en-US" altLang="zh-CN" dirty="0"/>
              <a:t> = 0;</a:t>
            </a:r>
          </a:p>
          <a:p>
            <a:r>
              <a:rPr lang="en-US" altLang="zh-CN" dirty="0" err="1"/>
              <a:t>v.i</a:t>
            </a:r>
            <a:r>
              <a:rPr lang="en-US" altLang="zh-CN" dirty="0"/>
              <a:t> = 20;</a:t>
            </a:r>
          </a:p>
          <a:p>
            <a:r>
              <a:rPr lang="en-US" altLang="zh-CN" dirty="0"/>
              <a:t>Value </a:t>
            </a:r>
            <a:r>
              <a:rPr lang="en-US" altLang="zh-CN" dirty="0" err="1"/>
              <a:t>val</a:t>
            </a:r>
            <a:r>
              <a:rPr lang="en-US" altLang="zh-CN" dirty="0"/>
              <a:t> = </a:t>
            </a:r>
            <a:r>
              <a:rPr lang="en-US" altLang="zh-CN" b="1" dirty="0"/>
              <a:t>new Value();</a:t>
            </a:r>
          </a:p>
          <a:p>
            <a:r>
              <a:rPr lang="en-US" altLang="zh-CN" dirty="0"/>
              <a:t>v = </a:t>
            </a:r>
            <a:r>
              <a:rPr lang="en-US" altLang="zh-CN" dirty="0" err="1"/>
              <a:t>val</a:t>
            </a:r>
            <a:r>
              <a:rPr lang="en-US" altLang="zh-CN" dirty="0"/>
              <a:t>;</a:t>
            </a:r>
          </a:p>
          <a:p>
            <a:r>
              <a:rPr lang="en-US" altLang="zh-CN" dirty="0" err="1"/>
              <a:t>System.</a:t>
            </a:r>
            <a:r>
              <a:rPr lang="en-US" altLang="zh-CN" i="1" dirty="0" err="1"/>
              <a:t>out.println</a:t>
            </a:r>
            <a:r>
              <a:rPr lang="en-US" altLang="zh-CN" i="1" dirty="0"/>
              <a:t>(</a:t>
            </a:r>
            <a:r>
              <a:rPr lang="en-US" altLang="zh-CN" i="1" dirty="0" err="1"/>
              <a:t>v.i</a:t>
            </a:r>
            <a:r>
              <a:rPr lang="en-US" altLang="zh-CN" i="1" dirty="0"/>
              <a:t> + " " + </a:t>
            </a:r>
            <a:r>
              <a:rPr lang="en-US" altLang="zh-CN" i="1" dirty="0" err="1"/>
              <a:t>i</a:t>
            </a:r>
            <a:r>
              <a:rPr lang="en-US" altLang="zh-CN" i="1" dirty="0"/>
              <a:t>);</a:t>
            </a:r>
          </a:p>
          <a:p>
            <a:r>
              <a:rPr lang="en-US" altLang="zh-CN" dirty="0"/>
              <a:t>}</a:t>
            </a:r>
          </a:p>
          <a:p>
            <a:r>
              <a:rPr lang="en-US" altLang="zh-CN" dirty="0"/>
              <a:t>}</a:t>
            </a:r>
            <a:endParaRPr lang="zh-CN" altLang="en-US" dirty="0"/>
          </a:p>
          <a:p>
            <a:endParaRPr lang="zh-CN" altLang="en-US" dirty="0"/>
          </a:p>
        </p:txBody>
      </p:sp>
    </p:spTree>
    <p:extLst>
      <p:ext uri="{BB962C8B-B14F-4D97-AF65-F5344CB8AC3E}">
        <p14:creationId xmlns:p14="http://schemas.microsoft.com/office/powerpoint/2010/main" val="6955503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196752"/>
            <a:ext cx="1224136" cy="511256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195736" y="1196752"/>
            <a:ext cx="6264696" cy="489654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67544" y="5805264"/>
            <a:ext cx="1224136" cy="369332"/>
          </a:xfrm>
          <a:prstGeom prst="rect">
            <a:avLst/>
          </a:prstGeom>
          <a:noFill/>
        </p:spPr>
        <p:txBody>
          <a:bodyPr wrap="square" rtlCol="0">
            <a:spAutoFit/>
          </a:bodyPr>
          <a:lstStyle/>
          <a:p>
            <a:r>
              <a:rPr lang="en-US" altLang="zh-CN" smtClean="0"/>
              <a:t>t:</a:t>
            </a:r>
            <a:endParaRPr lang="zh-CN" altLang="en-US"/>
          </a:p>
        </p:txBody>
      </p:sp>
      <p:sp>
        <p:nvSpPr>
          <p:cNvPr id="7" name="矩形 6"/>
          <p:cNvSpPr/>
          <p:nvPr/>
        </p:nvSpPr>
        <p:spPr>
          <a:xfrm>
            <a:off x="2915816" y="4941168"/>
            <a:ext cx="792088" cy="64807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V="1">
            <a:off x="1079612" y="4941168"/>
            <a:ext cx="1836204" cy="10487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7544" y="5265204"/>
            <a:ext cx="1224136" cy="369332"/>
          </a:xfrm>
          <a:prstGeom prst="rect">
            <a:avLst/>
          </a:prstGeom>
          <a:noFill/>
        </p:spPr>
        <p:txBody>
          <a:bodyPr wrap="square" rtlCol="0">
            <a:spAutoFit/>
          </a:bodyPr>
          <a:lstStyle/>
          <a:p>
            <a:r>
              <a:rPr lang="en-US" altLang="zh-CN" smtClean="0"/>
              <a:t>i:5</a:t>
            </a:r>
            <a:endParaRPr lang="zh-CN" altLang="en-US"/>
          </a:p>
        </p:txBody>
      </p:sp>
      <p:sp>
        <p:nvSpPr>
          <p:cNvPr id="11" name="TextBox 10"/>
          <p:cNvSpPr txBox="1"/>
          <p:nvPr/>
        </p:nvSpPr>
        <p:spPr>
          <a:xfrm>
            <a:off x="467544" y="4581128"/>
            <a:ext cx="1224136" cy="369332"/>
          </a:xfrm>
          <a:prstGeom prst="rect">
            <a:avLst/>
          </a:prstGeom>
          <a:noFill/>
        </p:spPr>
        <p:txBody>
          <a:bodyPr wrap="square" rtlCol="0">
            <a:spAutoFit/>
          </a:bodyPr>
          <a:lstStyle/>
          <a:p>
            <a:r>
              <a:rPr lang="en-US" altLang="zh-CN" smtClean="0"/>
              <a:t>v:0x2233</a:t>
            </a:r>
            <a:endParaRPr lang="zh-CN" altLang="en-US"/>
          </a:p>
        </p:txBody>
      </p:sp>
      <p:sp>
        <p:nvSpPr>
          <p:cNvPr id="12" name="矩形 11"/>
          <p:cNvSpPr/>
          <p:nvPr/>
        </p:nvSpPr>
        <p:spPr>
          <a:xfrm>
            <a:off x="3305233" y="3626856"/>
            <a:ext cx="1296144" cy="93610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3305233" y="3501008"/>
            <a:ext cx="6627" cy="14401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05233" y="3068960"/>
            <a:ext cx="978735" cy="369332"/>
          </a:xfrm>
          <a:prstGeom prst="rect">
            <a:avLst/>
          </a:prstGeom>
          <a:noFill/>
        </p:spPr>
        <p:txBody>
          <a:bodyPr wrap="square" rtlCol="0">
            <a:spAutoFit/>
          </a:bodyPr>
          <a:lstStyle/>
          <a:p>
            <a:r>
              <a:rPr lang="en-US" altLang="zh-CN" smtClean="0"/>
              <a:t>0x2233</a:t>
            </a:r>
            <a:endParaRPr lang="zh-CN" altLang="en-US"/>
          </a:p>
        </p:txBody>
      </p:sp>
      <p:cxnSp>
        <p:nvCxnSpPr>
          <p:cNvPr id="17" name="直接箭头连接符 16"/>
          <p:cNvCxnSpPr/>
          <p:nvPr/>
        </p:nvCxnSpPr>
        <p:spPr>
          <a:xfrm flipV="1">
            <a:off x="1475656" y="3626856"/>
            <a:ext cx="1836204" cy="113893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311860" y="3753036"/>
            <a:ext cx="1289517" cy="369332"/>
          </a:xfrm>
          <a:prstGeom prst="rect">
            <a:avLst/>
          </a:prstGeom>
          <a:noFill/>
        </p:spPr>
        <p:txBody>
          <a:bodyPr wrap="square" rtlCol="0">
            <a:spAutoFit/>
          </a:bodyPr>
          <a:lstStyle/>
          <a:p>
            <a:r>
              <a:rPr lang="en-US" altLang="zh-CN" smtClean="0"/>
              <a:t>i:0</a:t>
            </a:r>
            <a:endParaRPr lang="zh-CN" altLang="en-US"/>
          </a:p>
        </p:txBody>
      </p:sp>
      <p:cxnSp>
        <p:nvCxnSpPr>
          <p:cNvPr id="20" name="直接连接符 19"/>
          <p:cNvCxnSpPr/>
          <p:nvPr/>
        </p:nvCxnSpPr>
        <p:spPr>
          <a:xfrm>
            <a:off x="3491880" y="3753036"/>
            <a:ext cx="216024" cy="34187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94600" y="3923972"/>
            <a:ext cx="489368" cy="369332"/>
          </a:xfrm>
          <a:prstGeom prst="rect">
            <a:avLst/>
          </a:prstGeom>
          <a:noFill/>
        </p:spPr>
        <p:txBody>
          <a:bodyPr wrap="square" rtlCol="0">
            <a:spAutoFit/>
          </a:bodyPr>
          <a:lstStyle/>
          <a:p>
            <a:r>
              <a:rPr lang="en-US" altLang="zh-CN" smtClean="0"/>
              <a:t>15</a:t>
            </a:r>
            <a:endParaRPr lang="zh-CN" altLang="en-US"/>
          </a:p>
        </p:txBody>
      </p:sp>
      <p:cxnSp>
        <p:nvCxnSpPr>
          <p:cNvPr id="23" name="直接连接符 22"/>
          <p:cNvCxnSpPr/>
          <p:nvPr/>
        </p:nvCxnSpPr>
        <p:spPr>
          <a:xfrm>
            <a:off x="3794600" y="3937702"/>
            <a:ext cx="345352" cy="258623"/>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283968" y="3923972"/>
            <a:ext cx="504056" cy="369332"/>
          </a:xfrm>
          <a:prstGeom prst="rect">
            <a:avLst/>
          </a:prstGeom>
          <a:noFill/>
        </p:spPr>
        <p:txBody>
          <a:bodyPr wrap="square" rtlCol="0">
            <a:spAutoFit/>
          </a:bodyPr>
          <a:lstStyle/>
          <a:p>
            <a:r>
              <a:rPr lang="en-US" altLang="zh-CN" smtClean="0"/>
              <a:t>25</a:t>
            </a:r>
            <a:endParaRPr lang="zh-CN" altLang="en-US"/>
          </a:p>
        </p:txBody>
      </p:sp>
      <p:sp>
        <p:nvSpPr>
          <p:cNvPr id="25" name="左大括号 24"/>
          <p:cNvSpPr/>
          <p:nvPr/>
        </p:nvSpPr>
        <p:spPr>
          <a:xfrm>
            <a:off x="251520" y="4581128"/>
            <a:ext cx="144016" cy="1053408"/>
          </a:xfrm>
          <a:prstGeom prst="leftBrac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左大括号 25"/>
          <p:cNvSpPr/>
          <p:nvPr/>
        </p:nvSpPr>
        <p:spPr>
          <a:xfrm>
            <a:off x="107504" y="2708920"/>
            <a:ext cx="216024" cy="1728192"/>
          </a:xfrm>
          <a:prstGeom prst="leftBrac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TextBox 26"/>
          <p:cNvSpPr txBox="1"/>
          <p:nvPr/>
        </p:nvSpPr>
        <p:spPr>
          <a:xfrm>
            <a:off x="467544" y="3923972"/>
            <a:ext cx="1224136" cy="369332"/>
          </a:xfrm>
          <a:prstGeom prst="rect">
            <a:avLst/>
          </a:prstGeom>
          <a:noFill/>
        </p:spPr>
        <p:txBody>
          <a:bodyPr wrap="square" rtlCol="0">
            <a:spAutoFit/>
          </a:bodyPr>
          <a:lstStyle/>
          <a:p>
            <a:r>
              <a:rPr lang="en-US" altLang="zh-CN" smtClean="0"/>
              <a:t>v:0x2233</a:t>
            </a:r>
            <a:endParaRPr lang="zh-CN" altLang="en-US"/>
          </a:p>
        </p:txBody>
      </p:sp>
      <p:cxnSp>
        <p:nvCxnSpPr>
          <p:cNvPr id="29" name="直接箭头连接符 28"/>
          <p:cNvCxnSpPr/>
          <p:nvPr/>
        </p:nvCxnSpPr>
        <p:spPr>
          <a:xfrm flipV="1">
            <a:off x="1475656" y="3645024"/>
            <a:ext cx="1829577" cy="42198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67544" y="3253626"/>
            <a:ext cx="1224136" cy="369332"/>
          </a:xfrm>
          <a:prstGeom prst="rect">
            <a:avLst/>
          </a:prstGeom>
          <a:noFill/>
        </p:spPr>
        <p:txBody>
          <a:bodyPr wrap="square" rtlCol="0">
            <a:spAutoFit/>
          </a:bodyPr>
          <a:lstStyle/>
          <a:p>
            <a:r>
              <a:rPr lang="en-US" altLang="zh-CN" smtClean="0"/>
              <a:t>i:5</a:t>
            </a:r>
            <a:endParaRPr lang="zh-CN" altLang="en-US"/>
          </a:p>
        </p:txBody>
      </p:sp>
      <p:cxnSp>
        <p:nvCxnSpPr>
          <p:cNvPr id="32" name="直接连接符 31"/>
          <p:cNvCxnSpPr/>
          <p:nvPr/>
        </p:nvCxnSpPr>
        <p:spPr>
          <a:xfrm>
            <a:off x="611560" y="3253626"/>
            <a:ext cx="216024" cy="3693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71600" y="3253626"/>
            <a:ext cx="432048" cy="369332"/>
          </a:xfrm>
          <a:prstGeom prst="rect">
            <a:avLst/>
          </a:prstGeom>
          <a:noFill/>
        </p:spPr>
        <p:txBody>
          <a:bodyPr wrap="square" rtlCol="0">
            <a:spAutoFit/>
          </a:bodyPr>
          <a:lstStyle/>
          <a:p>
            <a:r>
              <a:rPr lang="en-US" altLang="zh-CN" smtClean="0"/>
              <a:t>0</a:t>
            </a:r>
            <a:endParaRPr lang="zh-CN" altLang="en-US"/>
          </a:p>
        </p:txBody>
      </p:sp>
      <p:cxnSp>
        <p:nvCxnSpPr>
          <p:cNvPr id="35" name="直接连接符 34"/>
          <p:cNvCxnSpPr>
            <a:stCxn id="24" idx="0"/>
          </p:cNvCxnSpPr>
          <p:nvPr/>
        </p:nvCxnSpPr>
        <p:spPr>
          <a:xfrm>
            <a:off x="4535996" y="3923972"/>
            <a:ext cx="65381" cy="272353"/>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788024" y="3937702"/>
            <a:ext cx="432048" cy="369332"/>
          </a:xfrm>
          <a:prstGeom prst="rect">
            <a:avLst/>
          </a:prstGeom>
          <a:noFill/>
        </p:spPr>
        <p:txBody>
          <a:bodyPr wrap="square" rtlCol="0">
            <a:spAutoFit/>
          </a:bodyPr>
          <a:lstStyle/>
          <a:p>
            <a:r>
              <a:rPr lang="en-US" altLang="zh-CN" smtClean="0"/>
              <a:t>20</a:t>
            </a:r>
            <a:endParaRPr lang="zh-CN" altLang="en-US"/>
          </a:p>
        </p:txBody>
      </p:sp>
      <p:sp>
        <p:nvSpPr>
          <p:cNvPr id="37" name="TextBox 36"/>
          <p:cNvSpPr txBox="1"/>
          <p:nvPr/>
        </p:nvSpPr>
        <p:spPr>
          <a:xfrm>
            <a:off x="467544" y="2708920"/>
            <a:ext cx="1224136" cy="369332"/>
          </a:xfrm>
          <a:prstGeom prst="rect">
            <a:avLst/>
          </a:prstGeom>
          <a:noFill/>
        </p:spPr>
        <p:txBody>
          <a:bodyPr wrap="square" rtlCol="0">
            <a:spAutoFit/>
          </a:bodyPr>
          <a:lstStyle/>
          <a:p>
            <a:r>
              <a:rPr lang="en-US" altLang="zh-CN" smtClean="0"/>
              <a:t>val:0x6677</a:t>
            </a:r>
            <a:endParaRPr lang="zh-CN" altLang="en-US"/>
          </a:p>
        </p:txBody>
      </p:sp>
      <p:sp>
        <p:nvSpPr>
          <p:cNvPr id="38" name="矩形 37"/>
          <p:cNvSpPr/>
          <p:nvPr/>
        </p:nvSpPr>
        <p:spPr>
          <a:xfrm>
            <a:off x="3203848" y="1844824"/>
            <a:ext cx="1397529" cy="86409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p:nvPr/>
        </p:nvCxnSpPr>
        <p:spPr>
          <a:xfrm>
            <a:off x="3059832" y="1700808"/>
            <a:ext cx="144016" cy="14401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915816" y="1196752"/>
            <a:ext cx="1368152" cy="369332"/>
          </a:xfrm>
          <a:prstGeom prst="rect">
            <a:avLst/>
          </a:prstGeom>
          <a:noFill/>
        </p:spPr>
        <p:txBody>
          <a:bodyPr wrap="square" rtlCol="0">
            <a:spAutoFit/>
          </a:bodyPr>
          <a:lstStyle/>
          <a:p>
            <a:r>
              <a:rPr lang="en-US" altLang="zh-CN" smtClean="0"/>
              <a:t>0x6677</a:t>
            </a:r>
            <a:endParaRPr lang="zh-CN" altLang="en-US"/>
          </a:p>
        </p:txBody>
      </p:sp>
      <p:cxnSp>
        <p:nvCxnSpPr>
          <p:cNvPr id="43" name="直接箭头连接符 42"/>
          <p:cNvCxnSpPr/>
          <p:nvPr/>
        </p:nvCxnSpPr>
        <p:spPr>
          <a:xfrm flipV="1">
            <a:off x="1475656" y="1844824"/>
            <a:ext cx="1656184" cy="86409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311860" y="2060848"/>
            <a:ext cx="1224136" cy="369332"/>
          </a:xfrm>
          <a:prstGeom prst="rect">
            <a:avLst/>
          </a:prstGeom>
          <a:noFill/>
        </p:spPr>
        <p:txBody>
          <a:bodyPr wrap="square" rtlCol="0">
            <a:spAutoFit/>
          </a:bodyPr>
          <a:lstStyle/>
          <a:p>
            <a:r>
              <a:rPr lang="en-US" altLang="zh-CN" smtClean="0"/>
              <a:t>i:0</a:t>
            </a:r>
            <a:endParaRPr lang="zh-CN" altLang="en-US"/>
          </a:p>
        </p:txBody>
      </p:sp>
      <p:cxnSp>
        <p:nvCxnSpPr>
          <p:cNvPr id="46" name="直接连接符 45"/>
          <p:cNvCxnSpPr/>
          <p:nvPr/>
        </p:nvCxnSpPr>
        <p:spPr>
          <a:xfrm>
            <a:off x="3491880" y="2060848"/>
            <a:ext cx="216024" cy="3693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794600" y="2060848"/>
            <a:ext cx="489368" cy="369332"/>
          </a:xfrm>
          <a:prstGeom prst="rect">
            <a:avLst/>
          </a:prstGeom>
          <a:noFill/>
        </p:spPr>
        <p:txBody>
          <a:bodyPr wrap="square" rtlCol="0">
            <a:spAutoFit/>
          </a:bodyPr>
          <a:lstStyle/>
          <a:p>
            <a:r>
              <a:rPr lang="en-US" altLang="zh-CN" smtClean="0"/>
              <a:t>15</a:t>
            </a:r>
            <a:endParaRPr lang="zh-CN" altLang="en-US"/>
          </a:p>
        </p:txBody>
      </p:sp>
      <p:cxnSp>
        <p:nvCxnSpPr>
          <p:cNvPr id="49" name="直接连接符 48"/>
          <p:cNvCxnSpPr>
            <a:stCxn id="27" idx="0"/>
          </p:cNvCxnSpPr>
          <p:nvPr/>
        </p:nvCxnSpPr>
        <p:spPr>
          <a:xfrm>
            <a:off x="1079612" y="3923972"/>
            <a:ext cx="324036" cy="272353"/>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971600" y="3645024"/>
            <a:ext cx="936104" cy="369332"/>
          </a:xfrm>
          <a:prstGeom prst="rect">
            <a:avLst/>
          </a:prstGeom>
          <a:noFill/>
        </p:spPr>
        <p:txBody>
          <a:bodyPr wrap="square" rtlCol="0">
            <a:spAutoFit/>
          </a:bodyPr>
          <a:lstStyle/>
          <a:p>
            <a:r>
              <a:rPr lang="en-US" altLang="zh-CN" smtClean="0"/>
              <a:t>0x6677</a:t>
            </a:r>
            <a:endParaRPr lang="zh-CN" altLang="en-US"/>
          </a:p>
        </p:txBody>
      </p:sp>
      <p:sp>
        <p:nvSpPr>
          <p:cNvPr id="51" name="乘号 50"/>
          <p:cNvSpPr/>
          <p:nvPr/>
        </p:nvSpPr>
        <p:spPr>
          <a:xfrm>
            <a:off x="1907704" y="3671736"/>
            <a:ext cx="288032" cy="477344"/>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箭头连接符 52"/>
          <p:cNvCxnSpPr/>
          <p:nvPr/>
        </p:nvCxnSpPr>
        <p:spPr>
          <a:xfrm flipV="1">
            <a:off x="1403648" y="1844824"/>
            <a:ext cx="1728192" cy="198486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72582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1268760"/>
            <a:ext cx="1080120" cy="496855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267744" y="1268760"/>
            <a:ext cx="5184576" cy="496855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683568" y="5733256"/>
            <a:ext cx="1080120" cy="369332"/>
          </a:xfrm>
          <a:prstGeom prst="rect">
            <a:avLst/>
          </a:prstGeom>
          <a:noFill/>
        </p:spPr>
        <p:txBody>
          <a:bodyPr wrap="square" rtlCol="0">
            <a:spAutoFit/>
          </a:bodyPr>
          <a:lstStyle/>
          <a:p>
            <a:r>
              <a:rPr lang="en-US" altLang="zh-CN" smtClean="0"/>
              <a:t>t:</a:t>
            </a:r>
            <a:endParaRPr lang="zh-CN" altLang="en-US"/>
          </a:p>
        </p:txBody>
      </p:sp>
      <p:sp>
        <p:nvSpPr>
          <p:cNvPr id="7" name="矩形 6"/>
          <p:cNvSpPr/>
          <p:nvPr/>
        </p:nvSpPr>
        <p:spPr>
          <a:xfrm>
            <a:off x="2771800" y="4869160"/>
            <a:ext cx="1440160" cy="104876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V="1">
            <a:off x="1223628" y="4869160"/>
            <a:ext cx="1476164" cy="10487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3568" y="4869160"/>
            <a:ext cx="1080120" cy="369332"/>
          </a:xfrm>
          <a:prstGeom prst="rect">
            <a:avLst/>
          </a:prstGeom>
          <a:noFill/>
        </p:spPr>
        <p:txBody>
          <a:bodyPr wrap="square" rtlCol="0">
            <a:spAutoFit/>
          </a:bodyPr>
          <a:lstStyle/>
          <a:p>
            <a:r>
              <a:rPr lang="en-US" altLang="zh-CN" smtClean="0"/>
              <a:t>i:5</a:t>
            </a:r>
            <a:endParaRPr lang="zh-CN" altLang="en-US"/>
          </a:p>
        </p:txBody>
      </p:sp>
      <p:sp>
        <p:nvSpPr>
          <p:cNvPr id="11" name="TextBox 10"/>
          <p:cNvSpPr txBox="1"/>
          <p:nvPr/>
        </p:nvSpPr>
        <p:spPr>
          <a:xfrm>
            <a:off x="683568" y="4293096"/>
            <a:ext cx="1080120" cy="369332"/>
          </a:xfrm>
          <a:prstGeom prst="rect">
            <a:avLst/>
          </a:prstGeom>
          <a:noFill/>
        </p:spPr>
        <p:txBody>
          <a:bodyPr wrap="square" rtlCol="0">
            <a:spAutoFit/>
          </a:bodyPr>
          <a:lstStyle/>
          <a:p>
            <a:r>
              <a:rPr lang="en-US" altLang="zh-CN" smtClean="0"/>
              <a:t>v:0x1122</a:t>
            </a:r>
            <a:endParaRPr lang="zh-CN" altLang="en-US"/>
          </a:p>
        </p:txBody>
      </p:sp>
      <p:sp>
        <p:nvSpPr>
          <p:cNvPr id="12" name="矩形 11"/>
          <p:cNvSpPr/>
          <p:nvPr/>
        </p:nvSpPr>
        <p:spPr>
          <a:xfrm>
            <a:off x="2843808" y="3753036"/>
            <a:ext cx="2304256" cy="90474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2843808" y="3356992"/>
            <a:ext cx="864096" cy="369332"/>
          </a:xfrm>
          <a:prstGeom prst="rect">
            <a:avLst/>
          </a:prstGeom>
          <a:noFill/>
        </p:spPr>
        <p:txBody>
          <a:bodyPr wrap="square" rtlCol="0">
            <a:spAutoFit/>
          </a:bodyPr>
          <a:lstStyle/>
          <a:p>
            <a:r>
              <a:rPr lang="en-US" altLang="zh-CN" smtClean="0"/>
              <a:t>0x1122</a:t>
            </a:r>
            <a:endParaRPr lang="zh-CN" altLang="en-US"/>
          </a:p>
        </p:txBody>
      </p:sp>
      <p:cxnSp>
        <p:nvCxnSpPr>
          <p:cNvPr id="15" name="直接箭头连接符 14"/>
          <p:cNvCxnSpPr>
            <a:stCxn id="11" idx="3"/>
          </p:cNvCxnSpPr>
          <p:nvPr/>
        </p:nvCxnSpPr>
        <p:spPr>
          <a:xfrm flipV="1">
            <a:off x="1763688" y="3861048"/>
            <a:ext cx="1008112" cy="61671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43808" y="4005064"/>
            <a:ext cx="1152128" cy="369332"/>
          </a:xfrm>
          <a:prstGeom prst="rect">
            <a:avLst/>
          </a:prstGeom>
          <a:noFill/>
        </p:spPr>
        <p:txBody>
          <a:bodyPr wrap="square" rtlCol="0">
            <a:spAutoFit/>
          </a:bodyPr>
          <a:lstStyle/>
          <a:p>
            <a:r>
              <a:rPr lang="en-US" altLang="zh-CN" smtClean="0"/>
              <a:t>i: 0</a:t>
            </a:r>
            <a:endParaRPr lang="zh-CN" altLang="en-US"/>
          </a:p>
        </p:txBody>
      </p:sp>
      <p:cxnSp>
        <p:nvCxnSpPr>
          <p:cNvPr id="18" name="直接连接符 17"/>
          <p:cNvCxnSpPr/>
          <p:nvPr/>
        </p:nvCxnSpPr>
        <p:spPr>
          <a:xfrm>
            <a:off x="3059832" y="4005064"/>
            <a:ext cx="216024" cy="2880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419872" y="4005064"/>
            <a:ext cx="504056" cy="369332"/>
          </a:xfrm>
          <a:prstGeom prst="rect">
            <a:avLst/>
          </a:prstGeom>
          <a:noFill/>
        </p:spPr>
        <p:txBody>
          <a:bodyPr wrap="square" rtlCol="0">
            <a:spAutoFit/>
          </a:bodyPr>
          <a:lstStyle/>
          <a:p>
            <a:r>
              <a:rPr lang="en-US" altLang="zh-CN" smtClean="0"/>
              <a:t>15</a:t>
            </a:r>
            <a:endParaRPr lang="zh-CN" altLang="en-US"/>
          </a:p>
        </p:txBody>
      </p:sp>
      <p:cxnSp>
        <p:nvCxnSpPr>
          <p:cNvPr id="21" name="直接连接符 20"/>
          <p:cNvCxnSpPr>
            <a:stCxn id="16" idx="0"/>
          </p:cNvCxnSpPr>
          <p:nvPr/>
        </p:nvCxnSpPr>
        <p:spPr>
          <a:xfrm>
            <a:off x="3419872" y="4005064"/>
            <a:ext cx="360040" cy="2880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995936" y="4005064"/>
            <a:ext cx="432048" cy="369332"/>
          </a:xfrm>
          <a:prstGeom prst="rect">
            <a:avLst/>
          </a:prstGeom>
          <a:noFill/>
        </p:spPr>
        <p:txBody>
          <a:bodyPr wrap="square" rtlCol="0">
            <a:spAutoFit/>
          </a:bodyPr>
          <a:lstStyle/>
          <a:p>
            <a:r>
              <a:rPr lang="en-US" altLang="zh-CN" smtClean="0"/>
              <a:t>25</a:t>
            </a:r>
            <a:endParaRPr lang="zh-CN" altLang="en-US"/>
          </a:p>
        </p:txBody>
      </p:sp>
      <p:sp>
        <p:nvSpPr>
          <p:cNvPr id="23" name="左大括号 22"/>
          <p:cNvSpPr/>
          <p:nvPr/>
        </p:nvSpPr>
        <p:spPr>
          <a:xfrm>
            <a:off x="539552" y="4293096"/>
            <a:ext cx="144016" cy="945396"/>
          </a:xfrm>
          <a:prstGeom prst="leftBrac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TextBox 23"/>
          <p:cNvSpPr txBox="1"/>
          <p:nvPr/>
        </p:nvSpPr>
        <p:spPr>
          <a:xfrm>
            <a:off x="107504" y="4581128"/>
            <a:ext cx="288032" cy="369332"/>
          </a:xfrm>
          <a:prstGeom prst="rect">
            <a:avLst/>
          </a:prstGeom>
          <a:noFill/>
        </p:spPr>
        <p:txBody>
          <a:bodyPr wrap="square" rtlCol="0">
            <a:spAutoFit/>
          </a:bodyPr>
          <a:lstStyle/>
          <a:p>
            <a:r>
              <a:rPr lang="en-US" altLang="zh-CN" smtClean="0"/>
              <a:t>f</a:t>
            </a:r>
            <a:endParaRPr lang="zh-CN" altLang="en-US"/>
          </a:p>
        </p:txBody>
      </p:sp>
      <p:sp>
        <p:nvSpPr>
          <p:cNvPr id="25" name="TextBox 24"/>
          <p:cNvSpPr txBox="1"/>
          <p:nvPr/>
        </p:nvSpPr>
        <p:spPr>
          <a:xfrm>
            <a:off x="683568" y="3541658"/>
            <a:ext cx="1080120" cy="369332"/>
          </a:xfrm>
          <a:prstGeom prst="rect">
            <a:avLst/>
          </a:prstGeom>
          <a:noFill/>
        </p:spPr>
        <p:txBody>
          <a:bodyPr wrap="square" rtlCol="0">
            <a:spAutoFit/>
          </a:bodyPr>
          <a:lstStyle/>
          <a:p>
            <a:r>
              <a:rPr lang="en-US" altLang="zh-CN" smtClean="0"/>
              <a:t>v:0x1122</a:t>
            </a:r>
            <a:endParaRPr lang="zh-CN" altLang="en-US"/>
          </a:p>
        </p:txBody>
      </p:sp>
      <p:cxnSp>
        <p:nvCxnSpPr>
          <p:cNvPr id="27" name="直接箭头连接符 26"/>
          <p:cNvCxnSpPr/>
          <p:nvPr/>
        </p:nvCxnSpPr>
        <p:spPr>
          <a:xfrm>
            <a:off x="1735428" y="3739680"/>
            <a:ext cx="1008112" cy="267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3568" y="3068960"/>
            <a:ext cx="1015008" cy="369332"/>
          </a:xfrm>
          <a:prstGeom prst="rect">
            <a:avLst/>
          </a:prstGeom>
          <a:noFill/>
        </p:spPr>
        <p:txBody>
          <a:bodyPr wrap="square" rtlCol="0">
            <a:spAutoFit/>
          </a:bodyPr>
          <a:lstStyle/>
          <a:p>
            <a:r>
              <a:rPr lang="en-US" altLang="zh-CN" smtClean="0"/>
              <a:t>i:5</a:t>
            </a:r>
            <a:endParaRPr lang="zh-CN" altLang="en-US"/>
          </a:p>
        </p:txBody>
      </p:sp>
      <p:cxnSp>
        <p:nvCxnSpPr>
          <p:cNvPr id="30" name="直接连接符 29"/>
          <p:cNvCxnSpPr/>
          <p:nvPr/>
        </p:nvCxnSpPr>
        <p:spPr>
          <a:xfrm>
            <a:off x="899592" y="3068960"/>
            <a:ext cx="72008" cy="2880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191072" y="3087474"/>
            <a:ext cx="284584" cy="369332"/>
          </a:xfrm>
          <a:prstGeom prst="rect">
            <a:avLst/>
          </a:prstGeom>
          <a:noFill/>
        </p:spPr>
        <p:txBody>
          <a:bodyPr wrap="square" rtlCol="0">
            <a:spAutoFit/>
          </a:bodyPr>
          <a:lstStyle/>
          <a:p>
            <a:r>
              <a:rPr lang="en-US" altLang="zh-CN" smtClean="0"/>
              <a:t>0</a:t>
            </a:r>
            <a:endParaRPr lang="zh-CN" altLang="en-US"/>
          </a:p>
        </p:txBody>
      </p:sp>
      <p:cxnSp>
        <p:nvCxnSpPr>
          <p:cNvPr id="33" name="直接连接符 32"/>
          <p:cNvCxnSpPr>
            <a:stCxn id="22" idx="0"/>
            <a:endCxn id="22" idx="2"/>
          </p:cNvCxnSpPr>
          <p:nvPr/>
        </p:nvCxnSpPr>
        <p:spPr>
          <a:xfrm>
            <a:off x="4211960" y="4005064"/>
            <a:ext cx="0" cy="3693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72000" y="4005064"/>
            <a:ext cx="432048" cy="369332"/>
          </a:xfrm>
          <a:prstGeom prst="rect">
            <a:avLst/>
          </a:prstGeom>
          <a:noFill/>
        </p:spPr>
        <p:txBody>
          <a:bodyPr wrap="square" rtlCol="0">
            <a:spAutoFit/>
          </a:bodyPr>
          <a:lstStyle/>
          <a:p>
            <a:r>
              <a:rPr lang="en-US" altLang="zh-CN" smtClean="0"/>
              <a:t>20</a:t>
            </a:r>
            <a:endParaRPr lang="zh-CN" altLang="en-US"/>
          </a:p>
        </p:txBody>
      </p:sp>
      <p:sp>
        <p:nvSpPr>
          <p:cNvPr id="35" name="TextBox 34"/>
          <p:cNvSpPr txBox="1"/>
          <p:nvPr/>
        </p:nvSpPr>
        <p:spPr>
          <a:xfrm>
            <a:off x="683568" y="2636912"/>
            <a:ext cx="1278142" cy="369332"/>
          </a:xfrm>
          <a:prstGeom prst="rect">
            <a:avLst/>
          </a:prstGeom>
          <a:noFill/>
        </p:spPr>
        <p:txBody>
          <a:bodyPr wrap="square" rtlCol="0">
            <a:spAutoFit/>
          </a:bodyPr>
          <a:lstStyle/>
          <a:p>
            <a:r>
              <a:rPr lang="en-US" altLang="zh-CN" smtClean="0"/>
              <a:t>val:0x2233</a:t>
            </a:r>
            <a:endParaRPr lang="zh-CN" altLang="en-US"/>
          </a:p>
        </p:txBody>
      </p:sp>
      <p:sp>
        <p:nvSpPr>
          <p:cNvPr id="36" name="矩形 35"/>
          <p:cNvSpPr/>
          <p:nvPr/>
        </p:nvSpPr>
        <p:spPr>
          <a:xfrm>
            <a:off x="2749718" y="2101498"/>
            <a:ext cx="2304256" cy="90474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2699792" y="1844824"/>
            <a:ext cx="1296144" cy="369332"/>
          </a:xfrm>
          <a:prstGeom prst="rect">
            <a:avLst/>
          </a:prstGeom>
          <a:noFill/>
        </p:spPr>
        <p:txBody>
          <a:bodyPr wrap="square" rtlCol="0">
            <a:spAutoFit/>
          </a:bodyPr>
          <a:lstStyle/>
          <a:p>
            <a:r>
              <a:rPr lang="en-US" altLang="zh-CN" smtClean="0"/>
              <a:t>0x2233</a:t>
            </a:r>
            <a:endParaRPr lang="zh-CN" altLang="en-US"/>
          </a:p>
        </p:txBody>
      </p:sp>
      <p:cxnSp>
        <p:nvCxnSpPr>
          <p:cNvPr id="39" name="直接箭头连接符 38"/>
          <p:cNvCxnSpPr/>
          <p:nvPr/>
        </p:nvCxnSpPr>
        <p:spPr>
          <a:xfrm flipV="1">
            <a:off x="1547664" y="2214156"/>
            <a:ext cx="1159024" cy="60742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843808" y="2348880"/>
            <a:ext cx="1728192" cy="369332"/>
          </a:xfrm>
          <a:prstGeom prst="rect">
            <a:avLst/>
          </a:prstGeom>
          <a:noFill/>
        </p:spPr>
        <p:txBody>
          <a:bodyPr wrap="square" rtlCol="0">
            <a:spAutoFit/>
          </a:bodyPr>
          <a:lstStyle/>
          <a:p>
            <a:r>
              <a:rPr lang="en-US" altLang="zh-CN" smtClean="0"/>
              <a:t>i:0</a:t>
            </a:r>
            <a:endParaRPr lang="zh-CN" altLang="en-US"/>
          </a:p>
        </p:txBody>
      </p:sp>
      <p:cxnSp>
        <p:nvCxnSpPr>
          <p:cNvPr id="41" name="直接连接符 40"/>
          <p:cNvCxnSpPr/>
          <p:nvPr/>
        </p:nvCxnSpPr>
        <p:spPr>
          <a:xfrm>
            <a:off x="3059832" y="2452246"/>
            <a:ext cx="216024" cy="2880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347864" y="2378560"/>
            <a:ext cx="504056" cy="369332"/>
          </a:xfrm>
          <a:prstGeom prst="rect">
            <a:avLst/>
          </a:prstGeom>
          <a:noFill/>
        </p:spPr>
        <p:txBody>
          <a:bodyPr wrap="square" rtlCol="0">
            <a:spAutoFit/>
          </a:bodyPr>
          <a:lstStyle/>
          <a:p>
            <a:r>
              <a:rPr lang="en-US" altLang="zh-CN" smtClean="0"/>
              <a:t>15</a:t>
            </a:r>
            <a:endParaRPr lang="zh-CN" altLang="en-US"/>
          </a:p>
        </p:txBody>
      </p:sp>
      <p:cxnSp>
        <p:nvCxnSpPr>
          <p:cNvPr id="45" name="直接连接符 44"/>
          <p:cNvCxnSpPr/>
          <p:nvPr/>
        </p:nvCxnSpPr>
        <p:spPr>
          <a:xfrm>
            <a:off x="971600" y="3541658"/>
            <a:ext cx="726976" cy="31939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475656" y="3356992"/>
            <a:ext cx="864096" cy="369332"/>
          </a:xfrm>
          <a:prstGeom prst="rect">
            <a:avLst/>
          </a:prstGeom>
          <a:noFill/>
        </p:spPr>
        <p:txBody>
          <a:bodyPr wrap="square" rtlCol="0">
            <a:spAutoFit/>
          </a:bodyPr>
          <a:lstStyle/>
          <a:p>
            <a:r>
              <a:rPr lang="en-US" altLang="zh-CN" smtClean="0"/>
              <a:t>0x2233</a:t>
            </a:r>
            <a:endParaRPr lang="zh-CN" altLang="en-US"/>
          </a:p>
        </p:txBody>
      </p:sp>
      <p:sp>
        <p:nvSpPr>
          <p:cNvPr id="47" name="乘号 46"/>
          <p:cNvSpPr/>
          <p:nvPr/>
        </p:nvSpPr>
        <p:spPr>
          <a:xfrm>
            <a:off x="1979712" y="3573016"/>
            <a:ext cx="212576" cy="303711"/>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箭头连接符 48"/>
          <p:cNvCxnSpPr/>
          <p:nvPr/>
        </p:nvCxnSpPr>
        <p:spPr>
          <a:xfrm flipV="1">
            <a:off x="1735428" y="2214156"/>
            <a:ext cx="1008112" cy="114283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 name="左大括号 49"/>
          <p:cNvSpPr/>
          <p:nvPr/>
        </p:nvSpPr>
        <p:spPr>
          <a:xfrm>
            <a:off x="539552" y="2749406"/>
            <a:ext cx="144016" cy="1255658"/>
          </a:xfrm>
          <a:prstGeom prst="leftBrac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TextBox 50"/>
          <p:cNvSpPr txBox="1"/>
          <p:nvPr/>
        </p:nvSpPr>
        <p:spPr>
          <a:xfrm>
            <a:off x="218032" y="3253626"/>
            <a:ext cx="288032" cy="369332"/>
          </a:xfrm>
          <a:prstGeom prst="rect">
            <a:avLst/>
          </a:prstGeom>
          <a:noFill/>
        </p:spPr>
        <p:txBody>
          <a:bodyPr wrap="square" rtlCol="0">
            <a:spAutoFit/>
          </a:bodyPr>
          <a:lstStyle/>
          <a:p>
            <a:r>
              <a:rPr lang="en-US" altLang="zh-CN" smtClean="0"/>
              <a:t>s</a:t>
            </a:r>
            <a:endParaRPr lang="zh-CN" altLang="en-US"/>
          </a:p>
        </p:txBody>
      </p:sp>
    </p:spTree>
    <p:extLst>
      <p:ext uri="{BB962C8B-B14F-4D97-AF65-F5344CB8AC3E}">
        <p14:creationId xmlns:p14="http://schemas.microsoft.com/office/powerpoint/2010/main" val="2783820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268760"/>
            <a:ext cx="8064896" cy="4714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22680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1628800"/>
            <a:ext cx="7200800" cy="3416320"/>
          </a:xfrm>
          <a:prstGeom prst="rect">
            <a:avLst/>
          </a:prstGeom>
          <a:noFill/>
        </p:spPr>
        <p:txBody>
          <a:bodyPr wrap="square" rtlCol="0">
            <a:spAutoFit/>
          </a:bodyPr>
          <a:lstStyle/>
          <a:p>
            <a:r>
              <a:rPr lang="zh-CN" altLang="en-US" smtClean="0"/>
              <a:t>微软：</a:t>
            </a:r>
            <a:endParaRPr lang="en-US" altLang="zh-CN" smtClean="0"/>
          </a:p>
          <a:p>
            <a:r>
              <a:rPr lang="zh-CN" altLang="en-US" smtClean="0"/>
              <a:t>定义一个</a:t>
            </a:r>
            <a:r>
              <a:rPr lang="en-US" altLang="zh-CN" smtClean="0"/>
              <a:t>int</a:t>
            </a:r>
            <a:r>
              <a:rPr lang="zh-CN" altLang="en-US" smtClean="0"/>
              <a:t>型的数组：</a:t>
            </a:r>
            <a:r>
              <a:rPr lang="en-US" altLang="zh-CN" smtClean="0"/>
              <a:t>int[] arr = new int[]{12,3,3,34,56,77,432};</a:t>
            </a:r>
          </a:p>
          <a:p>
            <a:r>
              <a:rPr lang="zh-CN" altLang="en-US"/>
              <a:t>让</a:t>
            </a:r>
            <a:r>
              <a:rPr lang="zh-CN" altLang="en-US" smtClean="0"/>
              <a:t>数组的每个位置上的值去除以首位置的元素，得到的结果，作为该位置上的新值。遍历新的数组。</a:t>
            </a:r>
            <a:endParaRPr lang="en-US" altLang="zh-CN" smtClean="0"/>
          </a:p>
          <a:p>
            <a:r>
              <a:rPr lang="en-US" altLang="zh-CN" smtClean="0"/>
              <a:t>int temp = arr[0];</a:t>
            </a:r>
            <a:endParaRPr lang="en-US" altLang="zh-CN"/>
          </a:p>
          <a:p>
            <a:r>
              <a:rPr lang="en-US" altLang="zh-CN" smtClean="0"/>
              <a:t>for(int i= 0</a:t>
            </a:r>
            <a:r>
              <a:rPr lang="zh-CN" altLang="en-US" smtClean="0"/>
              <a:t>；</a:t>
            </a:r>
            <a:r>
              <a:rPr lang="en-US" altLang="zh-CN" smtClean="0"/>
              <a:t>i &lt; arr.length;i++){</a:t>
            </a:r>
          </a:p>
          <a:p>
            <a:r>
              <a:rPr lang="en-US" altLang="zh-CN"/>
              <a:t> </a:t>
            </a:r>
            <a:r>
              <a:rPr lang="en-US" altLang="zh-CN" smtClean="0"/>
              <a:t>    arr[i] = arr[i] / temp;</a:t>
            </a:r>
            <a:endParaRPr lang="en-US" altLang="zh-CN"/>
          </a:p>
          <a:p>
            <a:r>
              <a:rPr lang="en-US" altLang="zh-CN" smtClean="0"/>
              <a:t>}</a:t>
            </a:r>
          </a:p>
          <a:p>
            <a:r>
              <a:rPr lang="en-US" altLang="zh-CN" smtClean="0"/>
              <a:t>***************************</a:t>
            </a:r>
            <a:endParaRPr lang="en-US" altLang="zh-CN"/>
          </a:p>
          <a:p>
            <a:r>
              <a:rPr lang="en-US" altLang="zh-CN" smtClean="0"/>
              <a:t>for(int i = arr.length – ;i &gt;= 0;i--){</a:t>
            </a:r>
          </a:p>
          <a:p>
            <a:r>
              <a:rPr lang="en-US" altLang="zh-CN"/>
              <a:t> </a:t>
            </a:r>
            <a:r>
              <a:rPr lang="en-US" altLang="zh-CN" smtClean="0"/>
              <a:t>  arr[i] = arr[i] / arr[0];</a:t>
            </a:r>
            <a:endParaRPr lang="en-US" altLang="zh-CN"/>
          </a:p>
          <a:p>
            <a:r>
              <a:rPr lang="en-US" altLang="zh-CN" smtClean="0"/>
              <a:t>}</a:t>
            </a:r>
          </a:p>
        </p:txBody>
      </p:sp>
    </p:spTree>
    <p:extLst>
      <p:ext uri="{BB962C8B-B14F-4D97-AF65-F5344CB8AC3E}">
        <p14:creationId xmlns:p14="http://schemas.microsoft.com/office/powerpoint/2010/main" val="34184265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43808" y="804128"/>
            <a:ext cx="4176464" cy="680656"/>
          </a:xfrm>
        </p:spPr>
        <p:txBody>
          <a:bodyPr>
            <a:normAutofit/>
          </a:bodyPr>
          <a:lstStyle/>
          <a:p>
            <a:r>
              <a:rPr lang="en-US" altLang="zh-CN" b="1" smtClean="0">
                <a:latin typeface="+mn-lt"/>
                <a:ea typeface="宋体" pitchFamily="2" charset="-122"/>
              </a:rPr>
              <a:t>4.6.5 </a:t>
            </a:r>
            <a:r>
              <a:rPr lang="zh-CN" altLang="en-US" b="1" smtClean="0">
                <a:latin typeface="+mn-lt"/>
                <a:ea typeface="宋体" pitchFamily="2" charset="-122"/>
              </a:rPr>
              <a:t>递归方法</a:t>
            </a:r>
            <a:endParaRPr lang="zh-CN" altLang="en-US" b="1" dirty="0">
              <a:latin typeface="+mn-lt"/>
              <a:ea typeface="宋体" pitchFamily="2" charset="-122"/>
            </a:endParaRPr>
          </a:p>
        </p:txBody>
      </p:sp>
      <p:sp>
        <p:nvSpPr>
          <p:cNvPr id="6" name="内容占位符 2"/>
          <p:cNvSpPr>
            <a:spLocks noGrp="1"/>
          </p:cNvSpPr>
          <p:nvPr>
            <p:ph idx="1"/>
          </p:nvPr>
        </p:nvSpPr>
        <p:spPr>
          <a:xfrm>
            <a:off x="467544" y="1484784"/>
            <a:ext cx="8496944" cy="5184576"/>
          </a:xfrm>
        </p:spPr>
        <p:txBody>
          <a:bodyPr>
            <a:normAutofit/>
          </a:bodyPr>
          <a:lstStyle/>
          <a:p>
            <a:pPr>
              <a:buFont typeface="Wingdings" pitchFamily="2" charset="2"/>
              <a:buChar char="l"/>
            </a:pPr>
            <a:r>
              <a:rPr lang="zh-CN" altLang="en-US" sz="2400" b="1" dirty="0" smtClean="0">
                <a:solidFill>
                  <a:srgbClr val="C00000"/>
                </a:solidFill>
                <a:ea typeface="宋体" pitchFamily="2" charset="-122"/>
              </a:rPr>
              <a:t>递归方法：一个方法体内调用它自身。</a:t>
            </a:r>
            <a:endParaRPr lang="en-US" altLang="zh-CN" sz="2400" b="1" dirty="0" smtClean="0">
              <a:solidFill>
                <a:srgbClr val="C00000"/>
              </a:solidFill>
              <a:ea typeface="宋体" pitchFamily="2" charset="-122"/>
            </a:endParaRPr>
          </a:p>
          <a:p>
            <a:pPr>
              <a:buFont typeface="Wingdings" pitchFamily="2" charset="2"/>
              <a:buChar char="l"/>
            </a:pPr>
            <a:r>
              <a:rPr lang="zh-CN" altLang="en-US" sz="2400" dirty="0" smtClean="0">
                <a:ea typeface="宋体" pitchFamily="2" charset="-122"/>
              </a:rPr>
              <a:t>方法递归包含了一种隐式的循环，它会重复执行某段代码，但这种重复执行无须循环控制。</a:t>
            </a:r>
            <a:endParaRPr lang="en-US" altLang="zh-CN" sz="2400" dirty="0" smtClean="0">
              <a:ea typeface="宋体" pitchFamily="2" charset="-122"/>
            </a:endParaRPr>
          </a:p>
          <a:p>
            <a:pPr>
              <a:buFont typeface="Wingdings" pitchFamily="2" charset="2"/>
              <a:buChar char="l"/>
            </a:pPr>
            <a:r>
              <a:rPr lang="zh-CN" altLang="en-US" sz="2400">
                <a:ea typeface="宋体" pitchFamily="2" charset="-122"/>
              </a:rPr>
              <a:t>递归一定要向已知方向递归，否则这种递归就变成了无穷递归，类似于死循环。</a:t>
            </a:r>
            <a:endParaRPr lang="en-US" altLang="zh-CN" sz="2400">
              <a:ea typeface="宋体" pitchFamily="2" charset="-122"/>
            </a:endParaRPr>
          </a:p>
          <a:p>
            <a:pPr marL="0" indent="0">
              <a:buNone/>
            </a:pPr>
            <a:endParaRPr lang="en-US" altLang="zh-CN" sz="2400" smtClean="0">
              <a:ea typeface="宋体" pitchFamily="2" charset="-122"/>
            </a:endParaRPr>
          </a:p>
          <a:p>
            <a:pPr marL="0" indent="0">
              <a:buNone/>
            </a:pPr>
            <a:endParaRPr lang="en-US" altLang="zh-CN" sz="2400" dirty="0" smtClean="0">
              <a:ea typeface="宋体" pitchFamily="2" charset="-122"/>
            </a:endParaRPr>
          </a:p>
        </p:txBody>
      </p:sp>
      <p:sp>
        <p:nvSpPr>
          <p:cNvPr id="7" name="矩形 6"/>
          <p:cNvSpPr/>
          <p:nvPr/>
        </p:nvSpPr>
        <p:spPr>
          <a:xfrm>
            <a:off x="866062" y="3622372"/>
            <a:ext cx="6082201" cy="3046988"/>
          </a:xfrm>
          <a:prstGeom prst="rect">
            <a:avLst/>
          </a:prstGeom>
        </p:spPr>
        <p:txBody>
          <a:bodyPr wrap="square">
            <a:spAutoFit/>
          </a:bodyPr>
          <a:lstStyle/>
          <a:p>
            <a:r>
              <a:rPr lang="en-US" altLang="zh-CN" sz="2400">
                <a:solidFill>
                  <a:srgbClr val="0000FF"/>
                </a:solidFill>
                <a:ea typeface="宋体" panose="02010600030101010101" pitchFamily="2" charset="-122"/>
              </a:rPr>
              <a:t>//</a:t>
            </a:r>
            <a:r>
              <a:rPr lang="zh-CN" altLang="en-US" sz="2400">
                <a:solidFill>
                  <a:srgbClr val="0000FF"/>
                </a:solidFill>
                <a:ea typeface="宋体" panose="02010600030101010101" pitchFamily="2" charset="-122"/>
              </a:rPr>
              <a:t>计算</a:t>
            </a:r>
            <a:r>
              <a:rPr lang="en-US" altLang="zh-CN" sz="2400">
                <a:solidFill>
                  <a:srgbClr val="0000FF"/>
                </a:solidFill>
                <a:ea typeface="宋体" panose="02010600030101010101" pitchFamily="2" charset="-122"/>
              </a:rPr>
              <a:t>1-100</a:t>
            </a:r>
            <a:r>
              <a:rPr lang="zh-CN" altLang="en-US" sz="2400">
                <a:solidFill>
                  <a:srgbClr val="0000FF"/>
                </a:solidFill>
                <a:ea typeface="宋体" panose="02010600030101010101" pitchFamily="2" charset="-122"/>
              </a:rPr>
              <a:t>之间所有自然数的和</a:t>
            </a:r>
          </a:p>
          <a:p>
            <a:r>
              <a:rPr lang="en-US" altLang="zh-CN" sz="2400" b="1">
                <a:solidFill>
                  <a:srgbClr val="0000FF"/>
                </a:solidFill>
                <a:ea typeface="宋体" panose="02010600030101010101" pitchFamily="2" charset="-122"/>
              </a:rPr>
              <a:t>public int sum(int num){</a:t>
            </a:r>
          </a:p>
          <a:p>
            <a:r>
              <a:rPr lang="en-US" altLang="zh-CN" sz="2400" b="1" smtClean="0">
                <a:solidFill>
                  <a:srgbClr val="0000FF"/>
                </a:solidFill>
                <a:ea typeface="宋体" panose="02010600030101010101" pitchFamily="2" charset="-122"/>
              </a:rPr>
              <a:t>	if(num </a:t>
            </a:r>
            <a:r>
              <a:rPr lang="en-US" altLang="zh-CN" sz="2400" b="1">
                <a:solidFill>
                  <a:srgbClr val="0000FF"/>
                </a:solidFill>
                <a:ea typeface="宋体" panose="02010600030101010101" pitchFamily="2" charset="-122"/>
              </a:rPr>
              <a:t>== 1){</a:t>
            </a:r>
          </a:p>
          <a:p>
            <a:r>
              <a:rPr lang="en-US" altLang="zh-CN" sz="2400" b="1" smtClean="0">
                <a:solidFill>
                  <a:srgbClr val="0000FF"/>
                </a:solidFill>
                <a:ea typeface="宋体" panose="02010600030101010101" pitchFamily="2" charset="-122"/>
              </a:rPr>
              <a:t>		return </a:t>
            </a:r>
            <a:r>
              <a:rPr lang="en-US" altLang="zh-CN" sz="2400" b="1">
                <a:solidFill>
                  <a:srgbClr val="0000FF"/>
                </a:solidFill>
                <a:ea typeface="宋体" panose="02010600030101010101" pitchFamily="2" charset="-122"/>
              </a:rPr>
              <a:t>1;</a:t>
            </a:r>
          </a:p>
          <a:p>
            <a:r>
              <a:rPr lang="en-US" altLang="zh-CN" sz="2400" smtClean="0">
                <a:solidFill>
                  <a:srgbClr val="0000FF"/>
                </a:solidFill>
                <a:ea typeface="宋体" panose="02010600030101010101" pitchFamily="2" charset="-122"/>
              </a:rPr>
              <a:t>	}</a:t>
            </a:r>
            <a:r>
              <a:rPr lang="en-US" altLang="zh-CN" sz="2400" b="1">
                <a:solidFill>
                  <a:srgbClr val="0000FF"/>
                </a:solidFill>
                <a:ea typeface="宋体" panose="02010600030101010101" pitchFamily="2" charset="-122"/>
              </a:rPr>
              <a:t>else{</a:t>
            </a:r>
          </a:p>
          <a:p>
            <a:r>
              <a:rPr lang="en-US" altLang="zh-CN" sz="2400" b="1" smtClean="0">
                <a:solidFill>
                  <a:srgbClr val="0000FF"/>
                </a:solidFill>
                <a:ea typeface="宋体" panose="02010600030101010101" pitchFamily="2" charset="-122"/>
              </a:rPr>
              <a:t>		return </a:t>
            </a:r>
            <a:r>
              <a:rPr lang="en-US" altLang="zh-CN" sz="2400" b="1">
                <a:solidFill>
                  <a:srgbClr val="0000FF"/>
                </a:solidFill>
                <a:ea typeface="宋体" panose="02010600030101010101" pitchFamily="2" charset="-122"/>
              </a:rPr>
              <a:t>num + sum(num - 1);</a:t>
            </a:r>
          </a:p>
          <a:p>
            <a:r>
              <a:rPr lang="en-US" altLang="zh-CN" sz="2400" smtClean="0">
                <a:solidFill>
                  <a:srgbClr val="0000FF"/>
                </a:solidFill>
                <a:ea typeface="宋体" panose="02010600030101010101" pitchFamily="2" charset="-122"/>
              </a:rPr>
              <a:t>	}</a:t>
            </a:r>
            <a:endParaRPr lang="en-US" altLang="zh-CN" sz="2400">
              <a:solidFill>
                <a:srgbClr val="0000FF"/>
              </a:solidFill>
              <a:ea typeface="宋体" panose="02010600030101010101" pitchFamily="2" charset="-122"/>
            </a:endParaRPr>
          </a:p>
          <a:p>
            <a:r>
              <a:rPr lang="en-US" altLang="zh-CN" sz="2400">
                <a:solidFill>
                  <a:srgbClr val="0000FF"/>
                </a:solidFill>
                <a:ea typeface="宋体" panose="02010600030101010101" pitchFamily="2" charset="-122"/>
              </a:rPr>
              <a:t>}</a:t>
            </a:r>
            <a:endParaRPr lang="zh-CN" altLang="en-US" sz="2400">
              <a:solidFill>
                <a:srgbClr val="0000FF"/>
              </a:solidFill>
              <a:ea typeface="宋体" panose="02010600030101010101" pitchFamily="2" charset="-122"/>
            </a:endParaRPr>
          </a:p>
        </p:txBody>
      </p:sp>
    </p:spTree>
    <p:extLst>
      <p:ext uri="{BB962C8B-B14F-4D97-AF65-F5344CB8AC3E}">
        <p14:creationId xmlns:p14="http://schemas.microsoft.com/office/powerpoint/2010/main" val="31036068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15616" y="1988840"/>
            <a:ext cx="6984776" cy="1569660"/>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4-7 </a:t>
            </a:r>
            <a:r>
              <a:rPr lang="zh-CN" altLang="en-US" sz="4800" smtClean="0">
                <a:solidFill>
                  <a:schemeClr val="bg1"/>
                </a:solidFill>
                <a:ea typeface="隶书" panose="02010509060101010101" pitchFamily="49" charset="-122"/>
              </a:rPr>
              <a:t>面向对象特征之一：封装与隐藏</a:t>
            </a:r>
            <a:r>
              <a:rPr lang="en-US" altLang="zh-CN" sz="4800" smtClean="0">
                <a:solidFill>
                  <a:schemeClr val="bg1"/>
                </a:solidFill>
                <a:ea typeface="隶书" panose="02010509060101010101" pitchFamily="49" charset="-122"/>
              </a:rPr>
              <a:t> </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380274477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619672" y="692696"/>
            <a:ext cx="6731577" cy="762000"/>
          </a:xfrm>
        </p:spPr>
        <p:txBody>
          <a:bodyPr>
            <a:normAutofit fontScale="90000"/>
          </a:bodyPr>
          <a:lstStyle/>
          <a:p>
            <a:r>
              <a:rPr lang="en-US" altLang="zh-CN" b="1" smtClean="0">
                <a:latin typeface="+mn-lt"/>
                <a:ea typeface="宋体" pitchFamily="2" charset="-122"/>
                <a:cs typeface="Times New Roman" pitchFamily="18" charset="0"/>
              </a:rPr>
              <a:t>4.7  </a:t>
            </a:r>
            <a:r>
              <a:rPr lang="zh-CN" altLang="en-US" b="1" dirty="0" smtClean="0">
                <a:latin typeface="+mn-lt"/>
                <a:ea typeface="宋体" pitchFamily="2" charset="-122"/>
                <a:cs typeface="Times New Roman" pitchFamily="18" charset="0"/>
              </a:rPr>
              <a:t>面向对象</a:t>
            </a:r>
            <a:r>
              <a:rPr lang="zh-CN" altLang="en-US" b="1" dirty="0">
                <a:latin typeface="+mn-lt"/>
                <a:ea typeface="宋体" pitchFamily="2" charset="-122"/>
                <a:cs typeface="Times New Roman" pitchFamily="18" charset="0"/>
              </a:rPr>
              <a:t>特征之一：封装和隐藏</a:t>
            </a:r>
            <a:endParaRPr lang="en-US" altLang="zh-CN" b="1" dirty="0">
              <a:latin typeface="+mn-lt"/>
              <a:ea typeface="宋体" pitchFamily="2" charset="-122"/>
              <a:cs typeface="Times New Roman" pitchFamily="18" charset="0"/>
            </a:endParaRPr>
          </a:p>
        </p:txBody>
      </p:sp>
      <p:sp>
        <p:nvSpPr>
          <p:cNvPr id="22531" name="Rectangle 3"/>
          <p:cNvSpPr>
            <a:spLocks noGrp="1" noChangeArrowheads="1"/>
          </p:cNvSpPr>
          <p:nvPr>
            <p:ph type="body" idx="1"/>
          </p:nvPr>
        </p:nvSpPr>
        <p:spPr>
          <a:xfrm>
            <a:off x="395288" y="1500175"/>
            <a:ext cx="8382000" cy="5241194"/>
          </a:xfrm>
        </p:spPr>
        <p:txBody>
          <a:bodyPr>
            <a:normAutofit fontScale="92500" lnSpcReduction="10000"/>
          </a:bodyPr>
          <a:lstStyle/>
          <a:p>
            <a:pPr marL="0" eaLnBrk="1" hangingPunct="1">
              <a:lnSpc>
                <a:spcPct val="90000"/>
              </a:lnSpc>
              <a:spcBef>
                <a:spcPct val="50000"/>
              </a:spcBef>
              <a:buClr>
                <a:schemeClr val="tx1"/>
              </a:buClr>
              <a:buFont typeface="Wingdings" pitchFamily="2" charset="2"/>
              <a:buNone/>
            </a:pPr>
            <a:r>
              <a:rPr lang="zh-CN" altLang="en-US" sz="2200" b="1" dirty="0" smtClean="0">
                <a:ea typeface="宋体" pitchFamily="2" charset="-122"/>
                <a:cs typeface="Times New Roman" pitchFamily="18" charset="0"/>
              </a:rPr>
              <a:t>使用者对类内部定义的属性</a:t>
            </a:r>
            <a:r>
              <a:rPr lang="en-US" altLang="zh-CN" sz="2200" b="1" dirty="0" smtClean="0">
                <a:ea typeface="宋体" pitchFamily="2" charset="-122"/>
                <a:cs typeface="Times New Roman" pitchFamily="18" charset="0"/>
              </a:rPr>
              <a:t>(</a:t>
            </a:r>
            <a:r>
              <a:rPr lang="zh-CN" altLang="en-US" sz="2200" b="1" dirty="0" smtClean="0">
                <a:ea typeface="宋体" pitchFamily="2" charset="-122"/>
                <a:cs typeface="Times New Roman" pitchFamily="18" charset="0"/>
              </a:rPr>
              <a:t>对象的成员变量</a:t>
            </a:r>
            <a:r>
              <a:rPr lang="en-US" altLang="zh-CN" sz="2200" b="1" dirty="0" smtClean="0">
                <a:ea typeface="宋体" pitchFamily="2" charset="-122"/>
                <a:cs typeface="Times New Roman" pitchFamily="18" charset="0"/>
              </a:rPr>
              <a:t>)</a:t>
            </a:r>
            <a:r>
              <a:rPr lang="zh-CN" altLang="en-US" sz="2200" b="1" dirty="0" smtClean="0">
                <a:ea typeface="宋体" pitchFamily="2" charset="-122"/>
                <a:cs typeface="Times New Roman" pitchFamily="18" charset="0"/>
              </a:rPr>
              <a:t>的直接操作会导致数据的错误、混乱或安全性问题。</a:t>
            </a:r>
            <a:endParaRPr lang="en-US" altLang="zh-CN" sz="2200" b="1" dirty="0" smtClean="0">
              <a:ea typeface="宋体" pitchFamily="2" charset="-122"/>
              <a:cs typeface="Times New Roman" pitchFamily="18" charset="0"/>
            </a:endParaRPr>
          </a:p>
          <a:p>
            <a:pPr eaLnBrk="1" hangingPunct="1">
              <a:lnSpc>
                <a:spcPct val="80000"/>
              </a:lnSpc>
              <a:spcBef>
                <a:spcPct val="0"/>
              </a:spcBef>
              <a:buFontTx/>
              <a:buNone/>
            </a:pPr>
            <a:endParaRPr lang="en-US" altLang="zh-CN" sz="1800" b="1" dirty="0" smtClean="0">
              <a:solidFill>
                <a:schemeClr val="accent2"/>
              </a:solidFill>
              <a:ea typeface="宋体" pitchFamily="2" charset="-122"/>
              <a:cs typeface="Times New Roman" pitchFamily="18" charset="0"/>
            </a:endParaRP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public class Animal {</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public </a:t>
            </a:r>
            <a:r>
              <a:rPr lang="en-US" altLang="zh-CN" sz="2000" b="1" dirty="0" err="1" smtClean="0">
                <a:solidFill>
                  <a:srgbClr val="C00000"/>
                </a:solidFill>
                <a:ea typeface="宋体" pitchFamily="2" charset="-122"/>
                <a:cs typeface="Times New Roman" pitchFamily="18" charset="0"/>
              </a:rPr>
              <a:t>int</a:t>
            </a:r>
            <a:r>
              <a:rPr lang="en-US" altLang="zh-CN" sz="2000" b="1" dirty="0" smtClean="0">
                <a:solidFill>
                  <a:srgbClr val="C00000"/>
                </a:solidFill>
                <a:ea typeface="宋体" pitchFamily="2" charset="-122"/>
                <a:cs typeface="Times New Roman" pitchFamily="18" charset="0"/>
              </a:rPr>
              <a:t> legs;	    </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public void  eat(){</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a:t>
            </a:r>
            <a:r>
              <a:rPr lang="en-US" altLang="zh-CN" sz="2000" b="1" dirty="0" err="1" smtClean="0">
                <a:solidFill>
                  <a:srgbClr val="C00000"/>
                </a:solidFill>
                <a:ea typeface="宋体" pitchFamily="2" charset="-122"/>
                <a:cs typeface="Times New Roman" pitchFamily="18" charset="0"/>
              </a:rPr>
              <a:t>System.out.println</a:t>
            </a:r>
            <a:r>
              <a:rPr lang="en-US" altLang="zh-CN" sz="2000" b="1" dirty="0" smtClean="0">
                <a:solidFill>
                  <a:srgbClr val="C00000"/>
                </a:solidFill>
                <a:ea typeface="宋体" pitchFamily="2" charset="-122"/>
                <a:cs typeface="Times New Roman" pitchFamily="18" charset="0"/>
              </a:rPr>
              <a:t>(“Eating.”);</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public void move(){</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a:t>
            </a:r>
            <a:r>
              <a:rPr lang="en-US" altLang="zh-CN" sz="2000" b="1" dirty="0" err="1" smtClean="0">
                <a:solidFill>
                  <a:srgbClr val="C00000"/>
                </a:solidFill>
                <a:ea typeface="宋体" pitchFamily="2" charset="-122"/>
                <a:cs typeface="Times New Roman" pitchFamily="18" charset="0"/>
              </a:rPr>
              <a:t>System.out.println</a:t>
            </a:r>
            <a:r>
              <a:rPr lang="en-US" altLang="zh-CN" sz="2000" b="1" dirty="0" smtClean="0">
                <a:solidFill>
                  <a:srgbClr val="C00000"/>
                </a:solidFill>
                <a:ea typeface="宋体" pitchFamily="2" charset="-122"/>
                <a:cs typeface="Times New Roman" pitchFamily="18" charset="0"/>
              </a:rPr>
              <a:t>(“Moving.”);</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a:t>
            </a:r>
          </a:p>
          <a:p>
            <a:pPr eaLnBrk="1" hangingPunct="1">
              <a:lnSpc>
                <a:spcPct val="80000"/>
              </a:lnSpc>
              <a:spcBef>
                <a:spcPct val="0"/>
              </a:spcBef>
              <a:buFontTx/>
              <a:buNone/>
            </a:pPr>
            <a:endParaRPr lang="en-US" altLang="zh-CN" sz="2000" b="1" dirty="0" smtClean="0">
              <a:solidFill>
                <a:srgbClr val="C00000"/>
              </a:solidFill>
              <a:ea typeface="宋体" pitchFamily="2" charset="-122"/>
              <a:cs typeface="Times New Roman" pitchFamily="18" charset="0"/>
            </a:endParaRP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public class Zoo{</a:t>
            </a: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	  public static void main(String </a:t>
            </a:r>
            <a:r>
              <a:rPr lang="en-US" altLang="zh-CN" sz="2000" b="1" dirty="0" err="1" smtClean="0">
                <a:solidFill>
                  <a:srgbClr val="C00000"/>
                </a:solidFill>
                <a:ea typeface="宋体" pitchFamily="2" charset="-122"/>
                <a:cs typeface="Times New Roman" pitchFamily="18" charset="0"/>
              </a:rPr>
              <a:t>args</a:t>
            </a:r>
            <a:r>
              <a:rPr lang="en-US" altLang="zh-CN" sz="2000" b="1" dirty="0" smtClean="0">
                <a:solidFill>
                  <a:srgbClr val="C00000"/>
                </a:solidFill>
                <a:ea typeface="宋体" pitchFamily="2" charset="-122"/>
                <a:cs typeface="Times New Roman" pitchFamily="18" charset="0"/>
              </a:rPr>
              <a:t>[]){</a:t>
            </a: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		 Animal </a:t>
            </a:r>
            <a:r>
              <a:rPr lang="en-US" altLang="zh-CN" sz="2000" b="1" dirty="0" err="1" smtClean="0">
                <a:solidFill>
                  <a:srgbClr val="C00000"/>
                </a:solidFill>
                <a:ea typeface="宋体" pitchFamily="2" charset="-122"/>
                <a:cs typeface="Times New Roman" pitchFamily="18" charset="0"/>
              </a:rPr>
              <a:t>xb</a:t>
            </a:r>
            <a:r>
              <a:rPr lang="en-US" altLang="zh-CN" sz="2000" b="1" dirty="0" smtClean="0">
                <a:solidFill>
                  <a:srgbClr val="C00000"/>
                </a:solidFill>
                <a:ea typeface="宋体" pitchFamily="2" charset="-122"/>
                <a:cs typeface="Times New Roman" pitchFamily="18" charset="0"/>
              </a:rPr>
              <a:t>=new Animal();</a:t>
            </a: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		 </a:t>
            </a:r>
            <a:r>
              <a:rPr lang="en-US" altLang="zh-CN" sz="2000" b="1" dirty="0" err="1" smtClean="0">
                <a:solidFill>
                  <a:srgbClr val="C00000"/>
                </a:solidFill>
                <a:ea typeface="宋体" pitchFamily="2" charset="-122"/>
                <a:cs typeface="Times New Roman" pitchFamily="18" charset="0"/>
              </a:rPr>
              <a:t>xb.legs</a:t>
            </a:r>
            <a:r>
              <a:rPr lang="en-US" altLang="zh-CN" sz="2000" b="1" dirty="0" smtClean="0">
                <a:solidFill>
                  <a:srgbClr val="C00000"/>
                </a:solidFill>
                <a:ea typeface="宋体" pitchFamily="2" charset="-122"/>
                <a:cs typeface="Times New Roman" pitchFamily="18" charset="0"/>
              </a:rPr>
              <a:t>=4;</a:t>
            </a: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		 </a:t>
            </a:r>
            <a:r>
              <a:rPr lang="en-US" altLang="zh-CN" sz="2000" b="1" dirty="0" err="1" smtClean="0">
                <a:solidFill>
                  <a:srgbClr val="C00000"/>
                </a:solidFill>
                <a:ea typeface="宋体" pitchFamily="2" charset="-122"/>
                <a:cs typeface="Times New Roman" pitchFamily="18" charset="0"/>
              </a:rPr>
              <a:t>System.out.println</a:t>
            </a:r>
            <a:r>
              <a:rPr lang="en-US" altLang="zh-CN" sz="2000" b="1" dirty="0" smtClean="0">
                <a:solidFill>
                  <a:srgbClr val="C00000"/>
                </a:solidFill>
                <a:ea typeface="宋体" pitchFamily="2" charset="-122"/>
                <a:cs typeface="Times New Roman" pitchFamily="18" charset="0"/>
              </a:rPr>
              <a:t>(</a:t>
            </a:r>
            <a:r>
              <a:rPr lang="en-US" altLang="zh-CN" sz="2000" b="1" dirty="0" err="1" smtClean="0">
                <a:solidFill>
                  <a:srgbClr val="C00000"/>
                </a:solidFill>
                <a:ea typeface="宋体" pitchFamily="2" charset="-122"/>
                <a:cs typeface="Times New Roman" pitchFamily="18" charset="0"/>
              </a:rPr>
              <a:t>xb.legs</a:t>
            </a:r>
            <a:r>
              <a:rPr lang="en-US" altLang="zh-CN" sz="2000" b="1" dirty="0" smtClean="0">
                <a:solidFill>
                  <a:srgbClr val="C00000"/>
                </a:solidFill>
                <a:ea typeface="宋体" pitchFamily="2" charset="-122"/>
                <a:cs typeface="Times New Roman" pitchFamily="18" charset="0"/>
              </a:rPr>
              <a:t>);</a:t>
            </a: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	           xb.eat();</a:t>
            </a:r>
            <a:r>
              <a:rPr lang="en-US" altLang="zh-CN" sz="2000" b="1" dirty="0" err="1" smtClean="0">
                <a:solidFill>
                  <a:srgbClr val="C00000"/>
                </a:solidFill>
                <a:ea typeface="宋体" pitchFamily="2" charset="-122"/>
                <a:cs typeface="Times New Roman" pitchFamily="18" charset="0"/>
              </a:rPr>
              <a:t>xb.move</a:t>
            </a:r>
            <a:r>
              <a:rPr lang="en-US" altLang="zh-CN" sz="2000" b="1" dirty="0" smtClean="0">
                <a:solidFill>
                  <a:srgbClr val="C00000"/>
                </a:solidFill>
                <a:ea typeface="宋体" pitchFamily="2" charset="-122"/>
                <a:cs typeface="Times New Roman" pitchFamily="18" charset="0"/>
              </a:rPr>
              <a:t>();</a:t>
            </a: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     }  }</a:t>
            </a:r>
          </a:p>
        </p:txBody>
      </p:sp>
      <p:sp>
        <p:nvSpPr>
          <p:cNvPr id="465924" name="Text Box 4"/>
          <p:cNvSpPr txBox="1">
            <a:spLocks noChangeArrowheads="1"/>
          </p:cNvSpPr>
          <p:nvPr/>
        </p:nvSpPr>
        <p:spPr bwMode="auto">
          <a:xfrm>
            <a:off x="5580112" y="4629806"/>
            <a:ext cx="3200400" cy="406400"/>
          </a:xfrm>
          <a:prstGeom prst="rect">
            <a:avLst/>
          </a:prstGeom>
          <a:noFill/>
          <a:ln w="9525">
            <a:solidFill>
              <a:schemeClr val="tx1"/>
            </a:solidFill>
            <a:miter lim="800000"/>
            <a:headEnd/>
            <a:tailEnd/>
          </a:ln>
        </p:spPr>
        <p:txBody>
          <a:bodyPr>
            <a:spAutoFit/>
          </a:bodyPr>
          <a:lstStyle/>
          <a:p>
            <a:pPr>
              <a:spcBef>
                <a:spcPct val="50000"/>
              </a:spcBef>
            </a:pPr>
            <a:r>
              <a:rPr lang="zh-CN" altLang="en-US" sz="2000" b="1" dirty="0">
                <a:ea typeface="宋体" pitchFamily="2" charset="-122"/>
                <a:cs typeface="Times New Roman" pitchFamily="18" charset="0"/>
              </a:rPr>
              <a:t>问题：</a:t>
            </a:r>
            <a:r>
              <a:rPr lang="en-US" altLang="zh-CN" sz="2000" b="1" dirty="0" err="1" smtClean="0">
                <a:ea typeface="宋体" pitchFamily="2" charset="-122"/>
                <a:cs typeface="Times New Roman" pitchFamily="18" charset="0"/>
              </a:rPr>
              <a:t>xb.legs</a:t>
            </a:r>
            <a:r>
              <a:rPr lang="en-US" altLang="zh-CN" sz="2000" b="1" dirty="0" smtClean="0">
                <a:ea typeface="宋体" pitchFamily="2" charset="-122"/>
                <a:cs typeface="Times New Roman" pitchFamily="18" charset="0"/>
              </a:rPr>
              <a:t> = -1000</a:t>
            </a:r>
            <a:r>
              <a:rPr lang="en-US" altLang="zh-CN" sz="2000" b="1" dirty="0">
                <a:ea typeface="宋体" pitchFamily="2" charset="-122"/>
                <a:cs typeface="Times New Roman" pitchFamily="18" charset="0"/>
              </a:rPr>
              <a:t>;</a:t>
            </a:r>
          </a:p>
        </p:txBody>
      </p:sp>
      <p:sp>
        <p:nvSpPr>
          <p:cNvPr id="465925" name="Rectangle 5"/>
          <p:cNvSpPr>
            <a:spLocks noChangeArrowheads="1"/>
          </p:cNvSpPr>
          <p:nvPr/>
        </p:nvSpPr>
        <p:spPr bwMode="auto">
          <a:xfrm>
            <a:off x="5580112" y="2513204"/>
            <a:ext cx="3124200" cy="1168400"/>
          </a:xfrm>
          <a:prstGeom prst="rect">
            <a:avLst/>
          </a:prstGeom>
          <a:noFill/>
          <a:ln w="9525">
            <a:solidFill>
              <a:schemeClr val="tx1"/>
            </a:solidFill>
            <a:miter lim="800000"/>
            <a:headEnd/>
            <a:tailEnd/>
          </a:ln>
        </p:spPr>
        <p:txBody>
          <a:bodyPr>
            <a:spAutoFit/>
          </a:bodyPr>
          <a:lstStyle/>
          <a:p>
            <a:pPr>
              <a:spcBef>
                <a:spcPct val="50000"/>
              </a:spcBef>
            </a:pPr>
            <a:r>
              <a:rPr lang="zh-CN" altLang="en-US" sz="2000" b="1" dirty="0">
                <a:ea typeface="宋体" pitchFamily="2" charset="-122"/>
                <a:cs typeface="Times New Roman" pitchFamily="18" charset="0"/>
              </a:rPr>
              <a:t>应该将</a:t>
            </a:r>
            <a:r>
              <a:rPr lang="en-US" altLang="zh-CN" sz="2000" b="1" dirty="0">
                <a:ea typeface="宋体" pitchFamily="2" charset="-122"/>
                <a:cs typeface="Times New Roman" pitchFamily="18" charset="0"/>
              </a:rPr>
              <a:t>legs</a:t>
            </a:r>
            <a:r>
              <a:rPr lang="zh-CN" altLang="en-US" sz="2000" b="1" dirty="0">
                <a:ea typeface="宋体" pitchFamily="2" charset="-122"/>
                <a:cs typeface="Times New Roman" pitchFamily="18" charset="0"/>
              </a:rPr>
              <a:t>属性保护起来，防止乱用。</a:t>
            </a:r>
          </a:p>
          <a:p>
            <a:pPr>
              <a:spcBef>
                <a:spcPct val="50000"/>
              </a:spcBef>
            </a:pPr>
            <a:r>
              <a:rPr lang="zh-CN" altLang="en-US" sz="2000" b="1" dirty="0">
                <a:solidFill>
                  <a:srgbClr val="FF0000"/>
                </a:solidFill>
                <a:ea typeface="宋体" pitchFamily="2" charset="-122"/>
                <a:cs typeface="Times New Roman" pitchFamily="18" charset="0"/>
              </a:rPr>
              <a:t>保护的方式：信息隐藏</a:t>
            </a:r>
          </a:p>
        </p:txBody>
      </p:sp>
    </p:spTree>
    <p:extLst>
      <p:ext uri="{BB962C8B-B14F-4D97-AF65-F5344CB8AC3E}">
        <p14:creationId xmlns:p14="http://schemas.microsoft.com/office/powerpoint/2010/main" val="152826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5924"/>
                                        </p:tgtEl>
                                        <p:attrNameLst>
                                          <p:attrName>style.visibility</p:attrName>
                                        </p:attrNameLst>
                                      </p:cBhvr>
                                      <p:to>
                                        <p:strVal val="visible"/>
                                      </p:to>
                                    </p:set>
                                    <p:anim calcmode="lin" valueType="num">
                                      <p:cBhvr additive="base">
                                        <p:cTn id="7" dur="500" fill="hold"/>
                                        <p:tgtEl>
                                          <p:spTgt spid="465924"/>
                                        </p:tgtEl>
                                        <p:attrNameLst>
                                          <p:attrName>ppt_x</p:attrName>
                                        </p:attrNameLst>
                                      </p:cBhvr>
                                      <p:tavLst>
                                        <p:tav tm="0">
                                          <p:val>
                                            <p:strVal val="1+#ppt_w/2"/>
                                          </p:val>
                                        </p:tav>
                                        <p:tav tm="100000">
                                          <p:val>
                                            <p:strVal val="#ppt_x"/>
                                          </p:val>
                                        </p:tav>
                                      </p:tavLst>
                                    </p:anim>
                                    <p:anim calcmode="lin" valueType="num">
                                      <p:cBhvr additive="base">
                                        <p:cTn id="8" dur="500" fill="hold"/>
                                        <p:tgtEl>
                                          <p:spTgt spid="4659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65925"/>
                                        </p:tgtEl>
                                        <p:attrNameLst>
                                          <p:attrName>style.visibility</p:attrName>
                                        </p:attrNameLst>
                                      </p:cBhvr>
                                      <p:to>
                                        <p:strVal val="visible"/>
                                      </p:to>
                                    </p:set>
                                    <p:anim calcmode="lin" valueType="num">
                                      <p:cBhvr additive="base">
                                        <p:cTn id="13" dur="500" fill="hold"/>
                                        <p:tgtEl>
                                          <p:spTgt spid="465925"/>
                                        </p:tgtEl>
                                        <p:attrNameLst>
                                          <p:attrName>ppt_x</p:attrName>
                                        </p:attrNameLst>
                                      </p:cBhvr>
                                      <p:tavLst>
                                        <p:tav tm="0">
                                          <p:val>
                                            <p:strVal val="1+#ppt_w/2"/>
                                          </p:val>
                                        </p:tav>
                                        <p:tav tm="100000">
                                          <p:val>
                                            <p:strVal val="#ppt_x"/>
                                          </p:val>
                                        </p:tav>
                                      </p:tavLst>
                                    </p:anim>
                                    <p:anim calcmode="lin" valueType="num">
                                      <p:cBhvr additive="base">
                                        <p:cTn id="14" dur="500" fill="hold"/>
                                        <p:tgtEl>
                                          <p:spTgt spid="4659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4" grpId="0" animBg="1" autoUpdateAnimBg="0"/>
      <p:bldP spid="46592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95736" y="593605"/>
            <a:ext cx="5400600" cy="869782"/>
          </a:xfrm>
          <a:noFill/>
        </p:spPr>
        <p:txBody>
          <a:bodyPr lIns="92075" tIns="46038" rIns="92075" bIns="46038">
            <a:normAutofit/>
          </a:bodyPr>
          <a:lstStyle/>
          <a:p>
            <a:pPr eaLnBrk="1" hangingPunct="1"/>
            <a:r>
              <a:rPr lang="en-US" altLang="zh-CN" b="1" smtClean="0">
                <a:latin typeface="+mn-lt"/>
                <a:ea typeface="宋体" pitchFamily="2" charset="-122"/>
                <a:cs typeface="Arial Unicode MS" pitchFamily="34" charset="-122"/>
              </a:rPr>
              <a:t>4.1 </a:t>
            </a:r>
            <a:r>
              <a:rPr lang="zh-CN" altLang="en-US" b="1" dirty="0" smtClean="0">
                <a:latin typeface="+mn-lt"/>
                <a:ea typeface="宋体" pitchFamily="2" charset="-122"/>
                <a:cs typeface="Arial Unicode MS" pitchFamily="34" charset="-122"/>
              </a:rPr>
              <a:t>面向对象与面向过程</a:t>
            </a:r>
          </a:p>
        </p:txBody>
      </p:sp>
      <p:sp>
        <p:nvSpPr>
          <p:cNvPr id="4099" name="Rectangle 3"/>
          <p:cNvSpPr>
            <a:spLocks noChangeArrowheads="1"/>
          </p:cNvSpPr>
          <p:nvPr/>
        </p:nvSpPr>
        <p:spPr bwMode="auto">
          <a:xfrm>
            <a:off x="433418" y="1428736"/>
            <a:ext cx="8424862" cy="5183188"/>
          </a:xfrm>
          <a:prstGeom prst="rect">
            <a:avLst/>
          </a:prstGeom>
          <a:noFill/>
          <a:ln w="9525">
            <a:noFill/>
            <a:miter lim="800000"/>
            <a:headEnd/>
            <a:tailEnd/>
          </a:ln>
        </p:spPr>
        <p:txBody>
          <a:bodyPr lIns="92075" tIns="46038" rIns="92075" bIns="46038"/>
          <a:lstStyle/>
          <a:p>
            <a:pPr marL="457200" indent="-457200">
              <a:spcBef>
                <a:spcPct val="20000"/>
              </a:spcBef>
              <a:buFont typeface="Wingdings" pitchFamily="2" charset="2"/>
              <a:buChar char="l"/>
            </a:pPr>
            <a:r>
              <a:rPr lang="zh-CN" altLang="en-US" sz="2800" b="1" dirty="0" smtClean="0">
                <a:solidFill>
                  <a:srgbClr val="C00000"/>
                </a:solidFill>
                <a:ea typeface="宋体" pitchFamily="2" charset="-122"/>
                <a:cs typeface="Times New Roman" pitchFamily="18" charset="0"/>
              </a:rPr>
              <a:t>面向对象</a:t>
            </a:r>
            <a:r>
              <a:rPr lang="en-US" altLang="zh-CN" sz="2800" b="1" dirty="0" smtClean="0">
                <a:solidFill>
                  <a:srgbClr val="C00000"/>
                </a:solidFill>
                <a:ea typeface="宋体" pitchFamily="2" charset="-122"/>
                <a:cs typeface="Times New Roman" pitchFamily="18" charset="0"/>
              </a:rPr>
              <a:t>(OOP)</a:t>
            </a:r>
            <a:r>
              <a:rPr lang="zh-CN" altLang="en-US" sz="2800" b="1" dirty="0" smtClean="0">
                <a:solidFill>
                  <a:srgbClr val="C00000"/>
                </a:solidFill>
                <a:ea typeface="宋体" pitchFamily="2" charset="-122"/>
                <a:cs typeface="Times New Roman" pitchFamily="18" charset="0"/>
              </a:rPr>
              <a:t>与面向过程</a:t>
            </a:r>
            <a:endParaRPr lang="en-US" altLang="zh-CN" sz="2800" b="1" dirty="0" smtClean="0">
              <a:solidFill>
                <a:srgbClr val="C00000"/>
              </a:solidFill>
              <a:ea typeface="宋体" pitchFamily="2" charset="-122"/>
              <a:cs typeface="Times New Roman" pitchFamily="18" charset="0"/>
            </a:endParaRPr>
          </a:p>
          <a:p>
            <a:pPr marL="457200" indent="-457200">
              <a:spcBef>
                <a:spcPct val="20000"/>
              </a:spcBef>
              <a:buFont typeface="Wingdings" pitchFamily="2" charset="2"/>
              <a:buChar char="Ø"/>
            </a:pPr>
            <a:r>
              <a:rPr lang="zh-CN" altLang="en-US" sz="2400" dirty="0" smtClean="0">
                <a:ea typeface="宋体" pitchFamily="2" charset="-122"/>
                <a:cs typeface="Times New Roman" pitchFamily="18" charset="0"/>
              </a:rPr>
              <a:t>二者都是一种思想，面向对象是相对于面向过程而言的。面向过程，强调的是</a:t>
            </a:r>
            <a:r>
              <a:rPr lang="zh-CN" altLang="en-US" sz="2400" dirty="0" smtClean="0">
                <a:solidFill>
                  <a:srgbClr val="C00000"/>
                </a:solidFill>
                <a:ea typeface="宋体" pitchFamily="2" charset="-122"/>
                <a:cs typeface="Times New Roman" pitchFamily="18" charset="0"/>
              </a:rPr>
              <a:t>功能行为</a:t>
            </a:r>
            <a:r>
              <a:rPr lang="zh-CN" altLang="en-US" sz="2400" dirty="0" smtClean="0">
                <a:ea typeface="宋体" pitchFamily="2" charset="-122"/>
                <a:cs typeface="Times New Roman" pitchFamily="18" charset="0"/>
              </a:rPr>
              <a:t>。面向对象，将功能封装进对象，强调具备了</a:t>
            </a:r>
            <a:r>
              <a:rPr lang="zh-CN" altLang="en-US" sz="2400" dirty="0" smtClean="0">
                <a:solidFill>
                  <a:srgbClr val="C00000"/>
                </a:solidFill>
                <a:ea typeface="宋体" pitchFamily="2" charset="-122"/>
                <a:cs typeface="Times New Roman" pitchFamily="18" charset="0"/>
              </a:rPr>
              <a:t>功能的对象</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marL="457200" indent="-457200">
              <a:spcBef>
                <a:spcPct val="20000"/>
              </a:spcBef>
              <a:buFont typeface="Wingdings" pitchFamily="2" charset="2"/>
              <a:buChar char="Ø"/>
            </a:pPr>
            <a:r>
              <a:rPr lang="zh-CN" altLang="en-US" sz="2400" dirty="0" smtClean="0">
                <a:ea typeface="宋体" pitchFamily="2" charset="-122"/>
                <a:cs typeface="Times New Roman" pitchFamily="18" charset="0"/>
              </a:rPr>
              <a:t>面向对象更加强调运用人类在日常的思维逻辑中采用的思想方法与原则，如抽象、分类、继承、聚合、多态等。</a:t>
            </a:r>
            <a:endParaRPr lang="en-US" altLang="zh-CN" sz="2400" dirty="0" smtClean="0">
              <a:ea typeface="宋体" pitchFamily="2" charset="-122"/>
              <a:cs typeface="Times New Roman" pitchFamily="18" charset="0"/>
            </a:endParaRPr>
          </a:p>
          <a:p>
            <a:pPr marL="457200" indent="-457200">
              <a:spcBef>
                <a:spcPct val="20000"/>
              </a:spcBef>
              <a:buFont typeface="Wingdings" pitchFamily="2" charset="2"/>
              <a:buChar char="l"/>
            </a:pPr>
            <a:r>
              <a:rPr lang="zh-CN" altLang="en-US" sz="2800" b="1" dirty="0" smtClean="0">
                <a:solidFill>
                  <a:srgbClr val="C00000"/>
                </a:solidFill>
                <a:ea typeface="宋体" pitchFamily="2" charset="-122"/>
                <a:cs typeface="Times New Roman" pitchFamily="18" charset="0"/>
              </a:rPr>
              <a:t>面向对象</a:t>
            </a:r>
            <a:r>
              <a:rPr lang="zh-CN" altLang="en-US" sz="2800" b="1" dirty="0">
                <a:solidFill>
                  <a:srgbClr val="C00000"/>
                </a:solidFill>
                <a:ea typeface="宋体" pitchFamily="2" charset="-122"/>
                <a:cs typeface="Times New Roman" pitchFamily="18" charset="0"/>
              </a:rPr>
              <a:t>的三大特征</a:t>
            </a:r>
          </a:p>
          <a:p>
            <a:pPr marL="742950" lvl="1" indent="-285750">
              <a:spcBef>
                <a:spcPct val="20000"/>
              </a:spcBef>
              <a:buFont typeface="Wingdings" pitchFamily="2" charset="2"/>
              <a:buChar char="Ø"/>
            </a:pPr>
            <a:r>
              <a:rPr lang="zh-CN" altLang="en-US" sz="2400" dirty="0">
                <a:solidFill>
                  <a:srgbClr val="0000FF"/>
                </a:solidFill>
                <a:ea typeface="宋体" pitchFamily="2" charset="-122"/>
                <a:cs typeface="Times New Roman" pitchFamily="18" charset="0"/>
              </a:rPr>
              <a:t>封装  </a:t>
            </a:r>
            <a:r>
              <a:rPr lang="en-US" altLang="zh-CN" sz="2400" dirty="0">
                <a:solidFill>
                  <a:srgbClr val="0000FF"/>
                </a:solidFill>
                <a:ea typeface="宋体" pitchFamily="2" charset="-122"/>
                <a:cs typeface="Times New Roman" pitchFamily="18" charset="0"/>
              </a:rPr>
              <a:t>(Encapsulation)</a:t>
            </a:r>
          </a:p>
          <a:p>
            <a:pPr marL="742950" lvl="1" indent="-285750">
              <a:spcBef>
                <a:spcPct val="20000"/>
              </a:spcBef>
              <a:buFont typeface="Wingdings" pitchFamily="2" charset="2"/>
              <a:buChar char="Ø"/>
            </a:pPr>
            <a:r>
              <a:rPr lang="zh-CN" altLang="en-US" sz="2400" dirty="0">
                <a:solidFill>
                  <a:srgbClr val="0000FF"/>
                </a:solidFill>
                <a:ea typeface="宋体" pitchFamily="2" charset="-122"/>
                <a:cs typeface="Times New Roman" pitchFamily="18" charset="0"/>
              </a:rPr>
              <a:t>继承  </a:t>
            </a:r>
            <a:r>
              <a:rPr lang="en-US" altLang="zh-CN" sz="2400" dirty="0">
                <a:solidFill>
                  <a:srgbClr val="0000FF"/>
                </a:solidFill>
                <a:ea typeface="宋体" pitchFamily="2" charset="-122"/>
                <a:cs typeface="Times New Roman" pitchFamily="18" charset="0"/>
              </a:rPr>
              <a:t>(Inheritance)</a:t>
            </a:r>
          </a:p>
          <a:p>
            <a:pPr marL="742950" lvl="1" indent="-285750">
              <a:spcBef>
                <a:spcPct val="20000"/>
              </a:spcBef>
              <a:buFont typeface="Wingdings" pitchFamily="2" charset="2"/>
              <a:buChar char="Ø"/>
            </a:pPr>
            <a:r>
              <a:rPr lang="zh-CN" altLang="en-US" sz="2400" dirty="0">
                <a:solidFill>
                  <a:srgbClr val="0000FF"/>
                </a:solidFill>
                <a:ea typeface="宋体" pitchFamily="2" charset="-122"/>
                <a:cs typeface="Times New Roman" pitchFamily="18" charset="0"/>
              </a:rPr>
              <a:t>多态  </a:t>
            </a:r>
            <a:r>
              <a:rPr lang="en-US" altLang="zh-CN" sz="2400" dirty="0">
                <a:solidFill>
                  <a:srgbClr val="0000FF"/>
                </a:solidFill>
                <a:ea typeface="宋体" pitchFamily="2" charset="-122"/>
                <a:cs typeface="Times New Roman" pitchFamily="18" charset="0"/>
              </a:rPr>
              <a:t>(Polymorphism)</a:t>
            </a:r>
          </a:p>
          <a:p>
            <a:pPr marL="342900" indent="-342900">
              <a:spcBef>
                <a:spcPct val="20000"/>
              </a:spcBef>
            </a:pPr>
            <a:r>
              <a:rPr lang="en-US" altLang="zh-CN" sz="1800" dirty="0">
                <a:ea typeface="宋体" pitchFamily="2" charset="-122"/>
                <a:cs typeface="Times New Roman" pitchFamily="18" charset="0"/>
              </a:rPr>
              <a:t> </a:t>
            </a:r>
          </a:p>
        </p:txBody>
      </p:sp>
      <p:sp>
        <p:nvSpPr>
          <p:cNvPr id="2" name="TextBox 1"/>
          <p:cNvSpPr txBox="1"/>
          <p:nvPr/>
        </p:nvSpPr>
        <p:spPr>
          <a:xfrm>
            <a:off x="1043608" y="5877272"/>
            <a:ext cx="6336704" cy="646331"/>
          </a:xfrm>
          <a:prstGeom prst="rect">
            <a:avLst/>
          </a:prstGeom>
          <a:noFill/>
        </p:spPr>
        <p:txBody>
          <a:bodyPr wrap="square" rtlCol="0">
            <a:spAutoFit/>
          </a:bodyPr>
          <a:lstStyle/>
          <a:p>
            <a:r>
              <a:rPr lang="en-US" altLang="zh-CN" dirty="0" smtClean="0">
                <a:ea typeface="宋体" panose="02010600030101010101" pitchFamily="2" charset="-122"/>
              </a:rPr>
              <a:t>OOP: Object Oriented Programming  </a:t>
            </a:r>
          </a:p>
          <a:p>
            <a:r>
              <a:rPr lang="zh-CN" altLang="en-US" dirty="0" smtClean="0">
                <a:ea typeface="宋体" panose="02010600030101010101" pitchFamily="2" charset="-122"/>
              </a:rPr>
              <a:t>面向过程：</a:t>
            </a:r>
            <a:r>
              <a:rPr lang="en-US" altLang="zh-CN" dirty="0">
                <a:ea typeface="宋体" panose="02010600030101010101" pitchFamily="2" charset="-122"/>
              </a:rPr>
              <a:t>procedure oriented programming</a:t>
            </a:r>
            <a:endParaRPr lang="zh-CN" altLang="en-US" dirty="0">
              <a:ea typeface="宋体" panose="02010600030101010101" pitchFamily="2" charset="-122"/>
            </a:endParaRPr>
          </a:p>
        </p:txBody>
      </p:sp>
    </p:spTree>
    <p:extLst>
      <p:ext uri="{BB962C8B-B14F-4D97-AF65-F5344CB8AC3E}">
        <p14:creationId xmlns:p14="http://schemas.microsoft.com/office/powerpoint/2010/main" val="40601633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251520" y="1628800"/>
            <a:ext cx="8542420" cy="3671887"/>
          </a:xfrm>
        </p:spPr>
        <p:txBody>
          <a:bodyPr/>
          <a:lstStyle/>
          <a:p>
            <a:pPr algn="just" eaLnBrk="1" hangingPunct="1">
              <a:spcBef>
                <a:spcPct val="50000"/>
              </a:spcBef>
              <a:buClr>
                <a:schemeClr val="tx1"/>
              </a:buClr>
              <a:buFont typeface="Wingdings" pitchFamily="2" charset="2"/>
              <a:buNone/>
            </a:pPr>
            <a:r>
              <a:rPr lang="en-US" altLang="zh-CN" sz="2800" dirty="0" smtClean="0">
                <a:ea typeface="宋体" pitchFamily="2" charset="-122"/>
                <a:cs typeface="Times New Roman" pitchFamily="18" charset="0"/>
              </a:rPr>
              <a:t>   Java</a:t>
            </a:r>
            <a:r>
              <a:rPr lang="zh-CN" altLang="en-US" sz="2800" dirty="0" smtClean="0">
                <a:ea typeface="宋体" pitchFamily="2" charset="-122"/>
                <a:cs typeface="Times New Roman" pitchFamily="18" charset="0"/>
              </a:rPr>
              <a:t>中通过将数据声明为私有的</a:t>
            </a:r>
            <a:r>
              <a:rPr lang="en-US" altLang="zh-CN" sz="2800" dirty="0" smtClean="0">
                <a:ea typeface="宋体" pitchFamily="2" charset="-122"/>
                <a:cs typeface="Times New Roman" pitchFamily="18" charset="0"/>
              </a:rPr>
              <a:t>(private)</a:t>
            </a:r>
            <a:r>
              <a:rPr lang="zh-CN" altLang="en-US" sz="2800" dirty="0" smtClean="0">
                <a:ea typeface="宋体" pitchFamily="2" charset="-122"/>
                <a:cs typeface="Times New Roman" pitchFamily="18" charset="0"/>
              </a:rPr>
              <a:t>，再提供</a:t>
            </a:r>
            <a:r>
              <a:rPr lang="zh-CN" altLang="en-US" dirty="0">
                <a:ea typeface="宋体" pitchFamily="2" charset="-122"/>
                <a:cs typeface="Times New Roman" pitchFamily="18" charset="0"/>
              </a:rPr>
              <a:t>公共</a:t>
            </a:r>
            <a:r>
              <a:rPr lang="zh-CN" altLang="en-US" sz="2800" dirty="0" smtClean="0">
                <a:ea typeface="宋体" pitchFamily="2" charset="-122"/>
                <a:cs typeface="Times New Roman" pitchFamily="18" charset="0"/>
              </a:rPr>
              <a:t>的（</a:t>
            </a:r>
            <a:r>
              <a:rPr lang="en-US" altLang="zh-CN" sz="2800" dirty="0" smtClean="0">
                <a:ea typeface="宋体" pitchFamily="2" charset="-122"/>
                <a:cs typeface="Times New Roman" pitchFamily="18" charset="0"/>
              </a:rPr>
              <a:t>public</a:t>
            </a:r>
            <a:r>
              <a:rPr lang="zh-CN" altLang="en-US" sz="2800" dirty="0" smtClean="0">
                <a:ea typeface="宋体" pitchFamily="2" charset="-122"/>
                <a:cs typeface="Times New Roman" pitchFamily="18" charset="0"/>
              </a:rPr>
              <a:t>）方法</a:t>
            </a:r>
            <a:r>
              <a:rPr lang="en-US" altLang="zh-CN" sz="2800" dirty="0" smtClean="0">
                <a:ea typeface="宋体" pitchFamily="2" charset="-122"/>
                <a:cs typeface="Times New Roman" pitchFamily="18" charset="0"/>
              </a:rPr>
              <a:t>:</a:t>
            </a:r>
            <a:r>
              <a:rPr lang="en-US" altLang="zh-CN" sz="2800" b="1" dirty="0" err="1" smtClean="0">
                <a:solidFill>
                  <a:srgbClr val="C00000"/>
                </a:solidFill>
                <a:ea typeface="宋体" pitchFamily="2" charset="-122"/>
                <a:cs typeface="Times New Roman" pitchFamily="18" charset="0"/>
              </a:rPr>
              <a:t>getXxx</a:t>
            </a:r>
            <a:r>
              <a:rPr lang="en-US" altLang="zh-CN" sz="2800" b="1" dirty="0" smtClean="0">
                <a:solidFill>
                  <a:srgbClr val="C00000"/>
                </a:solidFill>
                <a:ea typeface="宋体" pitchFamily="2" charset="-122"/>
                <a:cs typeface="Times New Roman" pitchFamily="18" charset="0"/>
              </a:rPr>
              <a:t>()</a:t>
            </a:r>
            <a:r>
              <a:rPr lang="zh-CN" altLang="en-US" sz="2800" b="1" dirty="0" smtClean="0">
                <a:solidFill>
                  <a:srgbClr val="C00000"/>
                </a:solidFill>
                <a:ea typeface="宋体" pitchFamily="2" charset="-122"/>
                <a:cs typeface="Times New Roman" pitchFamily="18" charset="0"/>
              </a:rPr>
              <a:t>和</a:t>
            </a:r>
            <a:r>
              <a:rPr lang="en-US" altLang="zh-CN" sz="2800" b="1" dirty="0" err="1" smtClean="0">
                <a:solidFill>
                  <a:srgbClr val="C00000"/>
                </a:solidFill>
                <a:ea typeface="宋体" pitchFamily="2" charset="-122"/>
                <a:cs typeface="Times New Roman" pitchFamily="18" charset="0"/>
              </a:rPr>
              <a:t>setXxx</a:t>
            </a:r>
            <a:r>
              <a:rPr lang="en-US" altLang="zh-CN" sz="2800" b="1" dirty="0" smtClean="0">
                <a:solidFill>
                  <a:srgbClr val="C00000"/>
                </a:solidFill>
                <a:ea typeface="宋体" pitchFamily="2" charset="-122"/>
                <a:cs typeface="Times New Roman" pitchFamily="18" charset="0"/>
              </a:rPr>
              <a:t>()</a:t>
            </a:r>
            <a:r>
              <a:rPr lang="zh-CN" altLang="en-US" sz="2800" dirty="0" smtClean="0">
                <a:ea typeface="宋体" pitchFamily="2" charset="-122"/>
                <a:cs typeface="Times New Roman" pitchFamily="18" charset="0"/>
              </a:rPr>
              <a:t>实现对该属性的操作，以实现下述目的：</a:t>
            </a:r>
          </a:p>
          <a:p>
            <a:pPr lvl="1" algn="just" eaLnBrk="1" hangingPunct="1">
              <a:spcBef>
                <a:spcPct val="50000"/>
              </a:spcBef>
              <a:buFont typeface="Wingdings" pitchFamily="2" charset="2"/>
              <a:buChar char="Ø"/>
            </a:pPr>
            <a:r>
              <a:rPr lang="zh-CN" altLang="en-US" sz="2400" dirty="0" smtClean="0">
                <a:solidFill>
                  <a:srgbClr val="C00000"/>
                </a:solidFill>
                <a:ea typeface="宋体" pitchFamily="2" charset="-122"/>
                <a:cs typeface="Times New Roman" pitchFamily="18" charset="0"/>
              </a:rPr>
              <a:t>隐藏</a:t>
            </a:r>
            <a:r>
              <a:rPr lang="zh-CN" altLang="en-US" sz="2400" dirty="0" smtClean="0">
                <a:ea typeface="宋体" pitchFamily="2" charset="-122"/>
                <a:cs typeface="Times New Roman" pitchFamily="18" charset="0"/>
              </a:rPr>
              <a:t>一个类中</a:t>
            </a:r>
            <a:r>
              <a:rPr lang="zh-CN" altLang="en-US" dirty="0" smtClean="0">
                <a:ea typeface="宋体" pitchFamily="2" charset="-122"/>
                <a:cs typeface="Times New Roman" pitchFamily="18" charset="0"/>
              </a:rPr>
              <a:t>不需要对外提供的</a:t>
            </a:r>
            <a:r>
              <a:rPr lang="zh-CN" altLang="en-US" sz="2400" dirty="0" smtClean="0">
                <a:ea typeface="宋体" pitchFamily="2" charset="-122"/>
                <a:cs typeface="Times New Roman" pitchFamily="18" charset="0"/>
              </a:rPr>
              <a:t>实现细节；</a:t>
            </a:r>
          </a:p>
          <a:p>
            <a:pPr lvl="1" algn="just" eaLnBrk="1" hangingPunct="1">
              <a:spcBef>
                <a:spcPct val="50000"/>
              </a:spcBef>
              <a:buFont typeface="Wingdings" pitchFamily="2" charset="2"/>
              <a:buChar char="Ø"/>
            </a:pPr>
            <a:r>
              <a:rPr lang="zh-CN" altLang="en-US" sz="2400" dirty="0" smtClean="0">
                <a:ea typeface="宋体" pitchFamily="2" charset="-122"/>
                <a:cs typeface="Times New Roman" pitchFamily="18" charset="0"/>
              </a:rPr>
              <a:t>使用者只能通过事先定制好的</a:t>
            </a:r>
            <a:r>
              <a:rPr lang="zh-CN" altLang="en-US" sz="2400" dirty="0" smtClean="0">
                <a:solidFill>
                  <a:srgbClr val="C00000"/>
                </a:solidFill>
                <a:ea typeface="宋体" pitchFamily="2" charset="-122"/>
                <a:cs typeface="Times New Roman" pitchFamily="18" charset="0"/>
              </a:rPr>
              <a:t>方法来访问数据</a:t>
            </a:r>
            <a:r>
              <a:rPr lang="zh-CN" altLang="en-US" sz="2400" dirty="0" smtClean="0">
                <a:ea typeface="宋体" pitchFamily="2" charset="-122"/>
                <a:cs typeface="Times New Roman" pitchFamily="18" charset="0"/>
              </a:rPr>
              <a:t>，可以方便地加入控制逻辑，限制对属性的不合理操作；</a:t>
            </a:r>
          </a:p>
          <a:p>
            <a:pPr lvl="1" algn="just" eaLnBrk="1" hangingPunct="1">
              <a:spcBef>
                <a:spcPct val="50000"/>
              </a:spcBef>
              <a:buFont typeface="Wingdings" pitchFamily="2" charset="2"/>
              <a:buChar char="Ø"/>
            </a:pPr>
            <a:r>
              <a:rPr lang="zh-CN" altLang="en-US" sz="2400" dirty="0" smtClean="0">
                <a:ea typeface="宋体" pitchFamily="2" charset="-122"/>
                <a:cs typeface="Times New Roman" pitchFamily="18" charset="0"/>
              </a:rPr>
              <a:t>便于修改，增强代码的可维护性；</a:t>
            </a:r>
          </a:p>
        </p:txBody>
      </p:sp>
      <p:sp>
        <p:nvSpPr>
          <p:cNvPr id="4" name="Rectangle 2"/>
          <p:cNvSpPr txBox="1">
            <a:spLocks noChangeArrowheads="1"/>
          </p:cNvSpPr>
          <p:nvPr/>
        </p:nvSpPr>
        <p:spPr>
          <a:xfrm>
            <a:off x="2411760" y="764704"/>
            <a:ext cx="4940038" cy="736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itchFamily="2" charset="-122"/>
                <a:cs typeface="Arial Unicode MS" pitchFamily="34" charset="-122"/>
              </a:rPr>
              <a:t>信息的封装和隐藏</a:t>
            </a:r>
            <a:r>
              <a:rPr lang="en-US" altLang="zh-CN" b="1" dirty="0" smtClean="0">
                <a:latin typeface="+mn-lt"/>
                <a:ea typeface="宋体" pitchFamily="2" charset="-122"/>
                <a:cs typeface="Arial Unicode MS" pitchFamily="34" charset="-122"/>
              </a:rPr>
              <a:t> </a:t>
            </a:r>
            <a:endParaRPr lang="en-US" altLang="zh-CN" sz="1600" b="1" dirty="0" smtClean="0">
              <a:latin typeface="+mn-lt"/>
              <a:ea typeface="宋体" pitchFamily="2" charset="-122"/>
              <a:cs typeface="Arial Unicode MS" pitchFamily="34" charset="-122"/>
            </a:endParaRPr>
          </a:p>
        </p:txBody>
      </p:sp>
    </p:spTree>
    <p:extLst>
      <p:ext uri="{BB962C8B-B14F-4D97-AF65-F5344CB8AC3E}">
        <p14:creationId xmlns:p14="http://schemas.microsoft.com/office/powerpoint/2010/main" val="12527393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59832" y="548680"/>
            <a:ext cx="4940038" cy="736056"/>
          </a:xfrm>
        </p:spPr>
        <p:txBody>
          <a:bodyPr>
            <a:normAutofit/>
          </a:bodyPr>
          <a:lstStyle/>
          <a:p>
            <a:pPr eaLnBrk="1" hangingPunct="1"/>
            <a:r>
              <a:rPr lang="zh-CN" altLang="en-US" b="1" dirty="0" smtClean="0">
                <a:latin typeface="+mn-lt"/>
                <a:ea typeface="宋体" pitchFamily="2" charset="-122"/>
                <a:cs typeface="Arial Unicode MS" pitchFamily="34" charset="-122"/>
              </a:rPr>
              <a:t>信息的封装和隐藏</a:t>
            </a:r>
            <a:r>
              <a:rPr lang="en-US" altLang="zh-CN" b="1" dirty="0" smtClean="0">
                <a:latin typeface="+mn-lt"/>
                <a:ea typeface="宋体" pitchFamily="2" charset="-122"/>
                <a:cs typeface="Arial Unicode MS" pitchFamily="34" charset="-122"/>
              </a:rPr>
              <a:t> </a:t>
            </a:r>
            <a:endParaRPr lang="en-US" altLang="zh-CN" sz="1600" b="1" dirty="0" smtClean="0">
              <a:latin typeface="+mn-lt"/>
              <a:ea typeface="宋体" pitchFamily="2" charset="-122"/>
              <a:cs typeface="Arial Unicode MS" pitchFamily="34" charset="-122"/>
            </a:endParaRPr>
          </a:p>
        </p:txBody>
      </p:sp>
      <p:sp>
        <p:nvSpPr>
          <p:cNvPr id="2" name="TextBox 1"/>
          <p:cNvSpPr txBox="1"/>
          <p:nvPr/>
        </p:nvSpPr>
        <p:spPr>
          <a:xfrm>
            <a:off x="179512" y="1052736"/>
            <a:ext cx="8784976" cy="5961697"/>
          </a:xfrm>
          <a:prstGeom prst="rect">
            <a:avLst/>
          </a:prstGeom>
          <a:noFill/>
        </p:spPr>
        <p:txBody>
          <a:bodyPr wrap="square" rtlCol="0">
            <a:spAutoFit/>
          </a:bodyPr>
          <a:lstStyle/>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public class Animal{</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private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legs</a:t>
            </a:r>
            <a:r>
              <a:rPr lang="en-US" altLang="zh-CN" sz="2000" b="1" dirty="0" smtClean="0">
                <a:solidFill>
                  <a:srgbClr val="C00000"/>
                </a:solidFill>
                <a:ea typeface="宋体" pitchFamily="2" charset="-122"/>
                <a:cs typeface="Times New Roman" pitchFamily="18" charset="0"/>
              </a:rPr>
              <a:t>;</a:t>
            </a:r>
            <a:r>
              <a:rPr lang="en-US" altLang="zh-CN" sz="2000" b="1" dirty="0" smtClean="0">
                <a:ea typeface="宋体" pitchFamily="2" charset="-122"/>
                <a:cs typeface="Times New Roman" pitchFamily="18" charset="0"/>
              </a:rPr>
              <a:t>//</a:t>
            </a:r>
            <a:r>
              <a:rPr lang="zh-CN" altLang="en-US" sz="2000" b="1" dirty="0">
                <a:ea typeface="宋体" pitchFamily="2" charset="-122"/>
                <a:cs typeface="Times New Roman" pitchFamily="18" charset="0"/>
              </a:rPr>
              <a:t>将属性</a:t>
            </a:r>
            <a:r>
              <a:rPr lang="en-US" altLang="zh-CN" sz="2000" b="1" dirty="0">
                <a:ea typeface="宋体" pitchFamily="2" charset="-122"/>
                <a:cs typeface="Times New Roman" pitchFamily="18" charset="0"/>
              </a:rPr>
              <a:t>legs</a:t>
            </a:r>
            <a:r>
              <a:rPr lang="zh-CN" altLang="en-US" sz="2000" b="1" dirty="0">
                <a:ea typeface="宋体" pitchFamily="2" charset="-122"/>
                <a:cs typeface="Times New Roman" pitchFamily="18" charset="0"/>
              </a:rPr>
              <a:t>定义为</a:t>
            </a:r>
            <a:r>
              <a:rPr lang="en-US" altLang="zh-CN" sz="2000" b="1" dirty="0">
                <a:ea typeface="宋体" pitchFamily="2" charset="-122"/>
                <a:cs typeface="Times New Roman" pitchFamily="18" charset="0"/>
              </a:rPr>
              <a:t>private</a:t>
            </a:r>
            <a:r>
              <a:rPr lang="zh-CN" altLang="en-US" sz="2000" b="1" dirty="0">
                <a:ea typeface="宋体" pitchFamily="2" charset="-122"/>
                <a:cs typeface="Times New Roman" pitchFamily="18" charset="0"/>
              </a:rPr>
              <a:t>，只能被</a:t>
            </a:r>
            <a:r>
              <a:rPr lang="en-US" altLang="zh-CN" sz="2000" b="1" dirty="0">
                <a:ea typeface="宋体" pitchFamily="2" charset="-122"/>
                <a:cs typeface="Times New Roman" pitchFamily="18" charset="0"/>
              </a:rPr>
              <a:t>Animal</a:t>
            </a:r>
            <a:r>
              <a:rPr lang="zh-CN" altLang="en-US" sz="2000" b="1" dirty="0">
                <a:ea typeface="宋体" pitchFamily="2" charset="-122"/>
                <a:cs typeface="Times New Roman" pitchFamily="18" charset="0"/>
              </a:rPr>
              <a:t>类内部访问</a:t>
            </a:r>
          </a:p>
          <a:p>
            <a:pPr algn="just">
              <a:lnSpc>
                <a:spcPct val="50000"/>
              </a:lnSpc>
              <a:spcBef>
                <a:spcPct val="50000"/>
              </a:spcBef>
              <a:buClr>
                <a:schemeClr val="tx1"/>
              </a:buClr>
            </a:pPr>
            <a:r>
              <a:rPr lang="zh-CN" altLang="en-US" sz="2000" b="1" dirty="0">
                <a:solidFill>
                  <a:srgbClr val="C00000"/>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public void </a:t>
            </a:r>
            <a:r>
              <a:rPr lang="en-US" altLang="zh-CN" sz="2000" b="1" dirty="0" err="1">
                <a:solidFill>
                  <a:srgbClr val="C00000"/>
                </a:solidFill>
                <a:ea typeface="宋体" pitchFamily="2" charset="-122"/>
                <a:cs typeface="Times New Roman" pitchFamily="18" charset="0"/>
              </a:rPr>
              <a:t>setLegs</a:t>
            </a:r>
            <a:r>
              <a:rPr lang="en-US" altLang="zh-CN" sz="2000" b="1" dirty="0">
                <a:solidFill>
                  <a:srgbClr val="C00000"/>
                </a:solidFill>
                <a:ea typeface="宋体" pitchFamily="2" charset="-122"/>
                <a:cs typeface="Times New Roman" pitchFamily="18" charset="0"/>
              </a:rPr>
              <a:t>(</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i){  </a:t>
            </a:r>
            <a:r>
              <a:rPr lang="en-US" altLang="zh-CN" sz="2000" b="1" dirty="0">
                <a:ea typeface="宋体" pitchFamily="2" charset="-122"/>
                <a:cs typeface="Times New Roman" pitchFamily="18" charset="0"/>
              </a:rPr>
              <a:t>//</a:t>
            </a:r>
            <a:r>
              <a:rPr lang="zh-CN" altLang="en-US" sz="2000" b="1" dirty="0">
                <a:ea typeface="宋体" pitchFamily="2" charset="-122"/>
                <a:cs typeface="Times New Roman" pitchFamily="18" charset="0"/>
              </a:rPr>
              <a:t>在这里定义方法 </a:t>
            </a:r>
            <a:r>
              <a:rPr lang="en-US" altLang="zh-CN" sz="2000" b="1" dirty="0">
                <a:ea typeface="宋体" pitchFamily="2" charset="-122"/>
                <a:cs typeface="Times New Roman" pitchFamily="18" charset="0"/>
              </a:rPr>
              <a:t>eat() </a:t>
            </a:r>
            <a:r>
              <a:rPr lang="zh-CN" altLang="en-US" sz="2000" b="1" dirty="0">
                <a:ea typeface="宋体" pitchFamily="2" charset="-122"/>
                <a:cs typeface="Times New Roman" pitchFamily="18" charset="0"/>
              </a:rPr>
              <a:t>和 </a:t>
            </a:r>
            <a:r>
              <a:rPr lang="en-US" altLang="zh-CN" sz="2000" b="1" dirty="0">
                <a:ea typeface="宋体" pitchFamily="2" charset="-122"/>
                <a:cs typeface="Times New Roman" pitchFamily="18" charset="0"/>
              </a:rPr>
              <a:t>move() </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if (i != 0 &amp;&amp; i != 2 &amp;&amp; i != 4){</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System.out.println</a:t>
            </a:r>
            <a:r>
              <a:rPr lang="en-US" altLang="zh-CN" sz="2000" b="1" dirty="0">
                <a:solidFill>
                  <a:srgbClr val="C00000"/>
                </a:solidFill>
                <a:ea typeface="宋体" pitchFamily="2" charset="-122"/>
                <a:cs typeface="Times New Roman" pitchFamily="18" charset="0"/>
              </a:rPr>
              <a:t>("Wrong number of legs!");</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return;</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legs=i;</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public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getLegs</a:t>
            </a:r>
            <a:r>
              <a:rPr lang="en-US" altLang="zh-CN" sz="2000" b="1" dirty="0">
                <a:solidFill>
                  <a:srgbClr val="C00000"/>
                </a:solidFill>
                <a:ea typeface="宋体" pitchFamily="2" charset="-122"/>
                <a:cs typeface="Times New Roman" pitchFamily="18" charset="0"/>
              </a:rPr>
              <a:t>(){</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return legs;</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r>
              <a:rPr lang="en-US" altLang="zh-CN" sz="2000" b="1" dirty="0" smtClean="0">
                <a:solidFill>
                  <a:srgbClr val="C00000"/>
                </a:solidFill>
                <a:ea typeface="宋体" pitchFamily="2" charset="-122"/>
                <a:cs typeface="Times New Roman" pitchFamily="18" charset="0"/>
              </a:rPr>
              <a:t>}  }</a:t>
            </a:r>
            <a:endParaRPr lang="en-US" altLang="zh-CN" sz="2000" b="1" dirty="0">
              <a:solidFill>
                <a:srgbClr val="C00000"/>
              </a:solidFill>
              <a:ea typeface="宋体" pitchFamily="2" charset="-122"/>
              <a:cs typeface="Times New Roman" pitchFamily="18" charset="0"/>
            </a:endParaRP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public class Zoo{</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public static void main(String </a:t>
            </a:r>
            <a:r>
              <a:rPr lang="en-US" altLang="zh-CN" sz="2000" b="1" dirty="0" err="1">
                <a:solidFill>
                  <a:srgbClr val="C00000"/>
                </a:solidFill>
                <a:ea typeface="宋体" pitchFamily="2" charset="-122"/>
                <a:cs typeface="Times New Roman" pitchFamily="18" charset="0"/>
              </a:rPr>
              <a:t>args</a:t>
            </a:r>
            <a:r>
              <a:rPr lang="en-US" altLang="zh-CN" sz="2000" b="1" dirty="0">
                <a:solidFill>
                  <a:srgbClr val="C00000"/>
                </a:solidFill>
                <a:ea typeface="宋体" pitchFamily="2" charset="-122"/>
                <a:cs typeface="Times New Roman" pitchFamily="18" charset="0"/>
              </a:rPr>
              <a:t>[]){</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Animal </a:t>
            </a:r>
            <a:r>
              <a:rPr lang="en-US" altLang="zh-CN" sz="2000" b="1" dirty="0" err="1">
                <a:solidFill>
                  <a:srgbClr val="C00000"/>
                </a:solidFill>
                <a:ea typeface="宋体" pitchFamily="2" charset="-122"/>
                <a:cs typeface="Times New Roman" pitchFamily="18" charset="0"/>
              </a:rPr>
              <a:t>xb</a:t>
            </a:r>
            <a:r>
              <a:rPr lang="en-US" altLang="zh-CN" sz="2000" b="1" dirty="0">
                <a:solidFill>
                  <a:srgbClr val="C00000"/>
                </a:solidFill>
                <a:ea typeface="宋体" pitchFamily="2" charset="-122"/>
                <a:cs typeface="Times New Roman" pitchFamily="18" charset="0"/>
              </a:rPr>
              <a:t>=new Animal();</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xb.setLegs</a:t>
            </a:r>
            <a:r>
              <a:rPr lang="en-US" altLang="zh-CN" sz="2000" b="1" dirty="0">
                <a:solidFill>
                  <a:srgbClr val="C00000"/>
                </a:solidFill>
                <a:ea typeface="宋体" pitchFamily="2" charset="-122"/>
                <a:cs typeface="Times New Roman" pitchFamily="18" charset="0"/>
              </a:rPr>
              <a:t>(4);	  //</a:t>
            </a:r>
            <a:r>
              <a:rPr lang="en-US" altLang="zh-CN" sz="2000" b="1" dirty="0" err="1">
                <a:solidFill>
                  <a:srgbClr val="C00000"/>
                </a:solidFill>
                <a:ea typeface="宋体" pitchFamily="2" charset="-122"/>
                <a:cs typeface="Times New Roman" pitchFamily="18" charset="0"/>
              </a:rPr>
              <a:t>xb.setLegs</a:t>
            </a:r>
            <a:r>
              <a:rPr lang="en-US" altLang="zh-CN" sz="2000" b="1" dirty="0">
                <a:solidFill>
                  <a:srgbClr val="C00000"/>
                </a:solidFill>
                <a:ea typeface="宋体" pitchFamily="2" charset="-122"/>
                <a:cs typeface="Times New Roman" pitchFamily="18" charset="0"/>
              </a:rPr>
              <a:t>(-1000);       </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r>
              <a:rPr lang="en-US" altLang="zh-CN" sz="2000" b="1" dirty="0" smtClean="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xb.legs</a:t>
            </a:r>
            <a:r>
              <a:rPr lang="en-US" altLang="zh-CN" sz="2000" b="1" dirty="0">
                <a:solidFill>
                  <a:srgbClr val="C00000"/>
                </a:solidFill>
                <a:ea typeface="宋体" pitchFamily="2" charset="-122"/>
                <a:cs typeface="Times New Roman" pitchFamily="18" charset="0"/>
              </a:rPr>
              <a:t>=-1000;	  </a:t>
            </a:r>
            <a:r>
              <a:rPr lang="en-US" altLang="zh-CN" sz="2000" b="1" dirty="0">
                <a:ea typeface="宋体" pitchFamily="2" charset="-122"/>
                <a:cs typeface="Times New Roman" pitchFamily="18" charset="0"/>
              </a:rPr>
              <a:t>//</a:t>
            </a:r>
            <a:r>
              <a:rPr lang="zh-CN" altLang="en-US" sz="2000" b="1" dirty="0">
                <a:ea typeface="宋体" pitchFamily="2" charset="-122"/>
                <a:cs typeface="Times New Roman" pitchFamily="18" charset="0"/>
              </a:rPr>
              <a:t>非法</a:t>
            </a:r>
          </a:p>
          <a:p>
            <a:pPr algn="just">
              <a:lnSpc>
                <a:spcPct val="50000"/>
              </a:lnSpc>
              <a:spcBef>
                <a:spcPct val="50000"/>
              </a:spcBef>
              <a:buClr>
                <a:schemeClr val="tx1"/>
              </a:buClr>
            </a:pPr>
            <a:r>
              <a:rPr lang="zh-CN" altLang="en-US"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System.out.println</a:t>
            </a:r>
            <a:r>
              <a:rPr lang="en-US" altLang="zh-CN" sz="2000" b="1" dirty="0">
                <a:solidFill>
                  <a:srgbClr val="C00000"/>
                </a:solidFill>
                <a:ea typeface="宋体" pitchFamily="2" charset="-122"/>
                <a:cs typeface="Times New Roman" pitchFamily="18" charset="0"/>
              </a:rPr>
              <a:t>(</a:t>
            </a:r>
            <a:r>
              <a:rPr lang="en-US" altLang="zh-CN" sz="2000" b="1" dirty="0" err="1">
                <a:solidFill>
                  <a:srgbClr val="C00000"/>
                </a:solidFill>
                <a:ea typeface="宋体" pitchFamily="2" charset="-122"/>
                <a:cs typeface="Times New Roman" pitchFamily="18" charset="0"/>
              </a:rPr>
              <a:t>xb.getLegs</a:t>
            </a:r>
            <a:r>
              <a:rPr lang="en-US" altLang="zh-CN" sz="2000" b="1" dirty="0">
                <a:solidFill>
                  <a:srgbClr val="C00000"/>
                </a:solidFill>
                <a:ea typeface="宋体" pitchFamily="2" charset="-122"/>
                <a:cs typeface="Times New Roman" pitchFamily="18" charset="0"/>
              </a:rPr>
              <a:t>());</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r>
              <a:rPr lang="en-US" altLang="zh-CN" sz="2000" b="1" dirty="0" smtClean="0">
                <a:solidFill>
                  <a:srgbClr val="C00000"/>
                </a:solidFill>
                <a:ea typeface="宋体" pitchFamily="2" charset="-122"/>
                <a:cs typeface="Times New Roman" pitchFamily="18" charset="0"/>
              </a:rPr>
              <a:t>}  }</a:t>
            </a:r>
            <a:endParaRPr lang="en-US" altLang="zh-CN" sz="2000" b="1"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314928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圆角矩形 9"/>
          <p:cNvSpPr>
            <a:spLocks noChangeArrowheads="1"/>
          </p:cNvSpPr>
          <p:nvPr/>
        </p:nvSpPr>
        <p:spPr bwMode="auto">
          <a:xfrm>
            <a:off x="682625" y="5013325"/>
            <a:ext cx="8139113" cy="1296988"/>
          </a:xfrm>
          <a:prstGeom prst="roundRect">
            <a:avLst>
              <a:gd name="adj" fmla="val 16667"/>
            </a:avLst>
          </a:prstGeom>
          <a:solidFill>
            <a:srgbClr val="B9CDE5"/>
          </a:solidFill>
          <a:ln w="25400">
            <a:solidFill>
              <a:srgbClr val="385D8A"/>
            </a:solidFill>
            <a:round/>
            <a:headEnd/>
            <a:tailEnd/>
          </a:ln>
        </p:spPr>
        <p:txBody>
          <a:bodyPr anchor="ctr"/>
          <a:lstStyle/>
          <a:p>
            <a:pPr algn="ctr"/>
            <a:endParaRPr lang="zh-CN" altLang="en-US" sz="2400">
              <a:solidFill>
                <a:srgbClr val="FFFFFF"/>
              </a:solidFill>
              <a:latin typeface="Calibri" pitchFamily="34" charset="0"/>
              <a:ea typeface="Arial Unicode MS" pitchFamily="34" charset="-122"/>
            </a:endParaRPr>
          </a:p>
        </p:txBody>
      </p:sp>
      <p:sp>
        <p:nvSpPr>
          <p:cNvPr id="16387" name="圆角矩形 8"/>
          <p:cNvSpPr>
            <a:spLocks noChangeArrowheads="1"/>
          </p:cNvSpPr>
          <p:nvPr/>
        </p:nvSpPr>
        <p:spPr bwMode="auto">
          <a:xfrm>
            <a:off x="609600" y="1484784"/>
            <a:ext cx="8067675" cy="792163"/>
          </a:xfrm>
          <a:prstGeom prst="roundRect">
            <a:avLst>
              <a:gd name="adj" fmla="val 16667"/>
            </a:avLst>
          </a:prstGeom>
          <a:solidFill>
            <a:srgbClr val="B9CDE5"/>
          </a:solidFill>
          <a:ln w="25400">
            <a:solidFill>
              <a:srgbClr val="385D8A"/>
            </a:solidFill>
            <a:round/>
            <a:headEnd/>
            <a:tailEnd/>
          </a:ln>
        </p:spPr>
        <p:txBody>
          <a:bodyPr anchor="ctr"/>
          <a:lstStyle/>
          <a:p>
            <a:r>
              <a:rPr lang="en-US" altLang="zh-CN" sz="2400" dirty="0">
                <a:ea typeface="宋体" pitchFamily="2" charset="-122"/>
                <a:cs typeface="Times New Roman" pitchFamily="18" charset="0"/>
              </a:rPr>
              <a:t>Java</a:t>
            </a:r>
            <a:r>
              <a:rPr lang="zh-CN" altLang="en-US" sz="2400" dirty="0">
                <a:ea typeface="宋体" pitchFamily="2" charset="-122"/>
                <a:cs typeface="Times New Roman" pitchFamily="18" charset="0"/>
              </a:rPr>
              <a:t>权限修饰符</a:t>
            </a:r>
            <a:r>
              <a:rPr lang="en-US" altLang="zh-CN" sz="2400" dirty="0">
                <a:ea typeface="宋体" pitchFamily="2" charset="-122"/>
                <a:cs typeface="Times New Roman" pitchFamily="18" charset="0"/>
              </a:rPr>
              <a:t>public</a:t>
            </a:r>
            <a:r>
              <a:rPr lang="zh-CN" altLang="en-US" sz="2400" dirty="0">
                <a:ea typeface="宋体" pitchFamily="2" charset="-122"/>
                <a:cs typeface="Times New Roman" pitchFamily="18" charset="0"/>
              </a:rPr>
              <a:t>、</a:t>
            </a:r>
            <a:r>
              <a:rPr lang="en-US" altLang="zh-CN" sz="2400" dirty="0">
                <a:ea typeface="宋体" pitchFamily="2" charset="-122"/>
                <a:cs typeface="Times New Roman" pitchFamily="18" charset="0"/>
              </a:rPr>
              <a:t>protected</a:t>
            </a:r>
            <a:r>
              <a:rPr lang="zh-CN" altLang="en-US" sz="2400" dirty="0">
                <a:ea typeface="宋体" pitchFamily="2" charset="-122"/>
                <a:cs typeface="Times New Roman" pitchFamily="18" charset="0"/>
              </a:rPr>
              <a:t>、</a:t>
            </a:r>
            <a:r>
              <a:rPr lang="en-US" altLang="zh-CN" sz="2400" dirty="0">
                <a:ea typeface="宋体" pitchFamily="2" charset="-122"/>
                <a:cs typeface="Times New Roman" pitchFamily="18" charset="0"/>
              </a:rPr>
              <a:t>private</a:t>
            </a:r>
            <a:r>
              <a:rPr lang="zh-CN" altLang="en-US" sz="2400" dirty="0">
                <a:ea typeface="宋体" pitchFamily="2" charset="-122"/>
                <a:cs typeface="Times New Roman" pitchFamily="18" charset="0"/>
              </a:rPr>
              <a:t>置于</a:t>
            </a:r>
            <a:r>
              <a:rPr lang="zh-CN" altLang="en-US" sz="2400" b="1" dirty="0">
                <a:solidFill>
                  <a:srgbClr val="C00000"/>
                </a:solidFill>
                <a:ea typeface="宋体" pitchFamily="2" charset="-122"/>
                <a:cs typeface="Times New Roman" pitchFamily="18" charset="0"/>
              </a:rPr>
              <a:t>类的成员</a:t>
            </a:r>
            <a:r>
              <a:rPr lang="zh-CN" altLang="en-US" sz="2400" dirty="0">
                <a:ea typeface="宋体" pitchFamily="2" charset="-122"/>
                <a:cs typeface="Times New Roman" pitchFamily="18" charset="0"/>
              </a:rPr>
              <a:t>定义前，用来限定对象对该</a:t>
            </a:r>
            <a:r>
              <a:rPr lang="zh-CN" altLang="en-US" sz="2400" dirty="0" smtClean="0">
                <a:ea typeface="宋体" pitchFamily="2" charset="-122"/>
                <a:cs typeface="Times New Roman" pitchFamily="18" charset="0"/>
              </a:rPr>
              <a:t>类成员</a:t>
            </a:r>
            <a:r>
              <a:rPr lang="zh-CN" altLang="en-US" sz="2400" dirty="0">
                <a:ea typeface="宋体" pitchFamily="2" charset="-122"/>
                <a:cs typeface="Times New Roman" pitchFamily="18" charset="0"/>
              </a:rPr>
              <a:t>的访问权限</a:t>
            </a:r>
            <a:r>
              <a:rPr lang="zh-CN" altLang="en-US" sz="2400" dirty="0" smtClean="0">
                <a:ea typeface="宋体" pitchFamily="2" charset="-122"/>
                <a:cs typeface="Times New Roman" pitchFamily="18" charset="0"/>
              </a:rPr>
              <a:t>。</a:t>
            </a:r>
            <a:endParaRPr lang="zh-CN" altLang="en-US" sz="2400" dirty="0">
              <a:ea typeface="宋体" pitchFamily="2" charset="-122"/>
              <a:cs typeface="Times New Roman" pitchFamily="18" charset="0"/>
            </a:endParaRPr>
          </a:p>
        </p:txBody>
      </p:sp>
      <p:sp>
        <p:nvSpPr>
          <p:cNvPr id="16389" name="TextBox 4"/>
          <p:cNvSpPr txBox="1">
            <a:spLocks noChangeArrowheads="1"/>
          </p:cNvSpPr>
          <p:nvPr/>
        </p:nvSpPr>
        <p:spPr bwMode="auto">
          <a:xfrm>
            <a:off x="2771800" y="767040"/>
            <a:ext cx="45365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600" b="1" dirty="0" smtClean="0"/>
              <a:t>四种访问权限</a:t>
            </a:r>
            <a:r>
              <a:rPr lang="zh-CN" altLang="en-US" sz="3600" b="1" dirty="0"/>
              <a:t>修饰符</a:t>
            </a:r>
          </a:p>
        </p:txBody>
      </p:sp>
      <p:sp>
        <p:nvSpPr>
          <p:cNvPr id="16429" name="TextBox 7"/>
          <p:cNvSpPr txBox="1">
            <a:spLocks noChangeArrowheads="1"/>
          </p:cNvSpPr>
          <p:nvPr/>
        </p:nvSpPr>
        <p:spPr bwMode="auto">
          <a:xfrm>
            <a:off x="682625" y="5086350"/>
            <a:ext cx="81391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dirty="0"/>
              <a:t>对于</a:t>
            </a:r>
            <a:r>
              <a:rPr lang="en-US" altLang="zh-CN" sz="2400" dirty="0"/>
              <a:t>class</a:t>
            </a:r>
            <a:r>
              <a:rPr lang="zh-CN" altLang="en-US" sz="2400" dirty="0"/>
              <a:t>的权限修饰只可以用</a:t>
            </a:r>
            <a:r>
              <a:rPr lang="en-US" altLang="zh-CN" sz="2400" dirty="0"/>
              <a:t>public</a:t>
            </a:r>
            <a:r>
              <a:rPr lang="zh-CN" altLang="en-US" sz="2400" dirty="0"/>
              <a:t>和</a:t>
            </a:r>
            <a:r>
              <a:rPr lang="en-US" altLang="zh-CN" sz="2400" dirty="0" smtClean="0"/>
              <a:t>default(</a:t>
            </a:r>
            <a:r>
              <a:rPr lang="zh-CN" altLang="en-US" sz="2400" dirty="0" smtClean="0"/>
              <a:t>缺省</a:t>
            </a:r>
            <a:r>
              <a:rPr lang="en-US" altLang="zh-CN" sz="2400" dirty="0" smtClean="0"/>
              <a:t>)</a:t>
            </a:r>
            <a:r>
              <a:rPr lang="zh-CN" altLang="en-US" sz="2400" dirty="0" smtClean="0"/>
              <a:t>。</a:t>
            </a:r>
            <a:endParaRPr lang="en-US" sz="2400" dirty="0"/>
          </a:p>
          <a:p>
            <a:pPr marL="342900" indent="-342900" eaLnBrk="1" hangingPunct="1">
              <a:buFont typeface="Wingdings" pitchFamily="2" charset="2"/>
              <a:buChar char="Ø"/>
            </a:pPr>
            <a:r>
              <a:rPr lang="en-US" altLang="zh-CN" sz="2100" dirty="0" smtClean="0"/>
              <a:t>public</a:t>
            </a:r>
            <a:r>
              <a:rPr lang="zh-CN" altLang="en-US" sz="2100" dirty="0"/>
              <a:t>类可以在任意地方被访问。</a:t>
            </a:r>
            <a:endParaRPr lang="en-US" sz="2100" dirty="0"/>
          </a:p>
          <a:p>
            <a:pPr marL="342900" indent="-342900" eaLnBrk="1" hangingPunct="1">
              <a:buFont typeface="Wingdings" pitchFamily="2" charset="2"/>
              <a:buChar char="Ø"/>
            </a:pPr>
            <a:r>
              <a:rPr lang="en-US" altLang="zh-CN" sz="2100" dirty="0" smtClean="0"/>
              <a:t>default</a:t>
            </a:r>
            <a:r>
              <a:rPr lang="zh-CN" altLang="en-US" sz="2100" dirty="0"/>
              <a:t>类只可以被同一个包内部的类访问。</a:t>
            </a:r>
          </a:p>
        </p:txBody>
      </p:sp>
      <p:graphicFrame>
        <p:nvGraphicFramePr>
          <p:cNvPr id="7" name="Group 6"/>
          <p:cNvGraphicFramePr>
            <a:graphicFrameLocks noGrp="1"/>
          </p:cNvGraphicFramePr>
          <p:nvPr>
            <p:extLst>
              <p:ext uri="{D42A27DB-BD31-4B8C-83A1-F6EECF244321}">
                <p14:modId xmlns:p14="http://schemas.microsoft.com/office/powerpoint/2010/main" val="2984728207"/>
              </p:ext>
            </p:extLst>
          </p:nvPr>
        </p:nvGraphicFramePr>
        <p:xfrm>
          <a:off x="538163" y="2564904"/>
          <a:ext cx="8283575" cy="2225676"/>
        </p:xfrm>
        <a:graphic>
          <a:graphicData uri="http://schemas.openxmlformats.org/drawingml/2006/table">
            <a:tbl>
              <a:tblPr/>
              <a:tblGrid>
                <a:gridCol w="1801589"/>
                <a:gridCol w="1511523"/>
                <a:gridCol w="1440805"/>
                <a:gridCol w="1873895"/>
                <a:gridCol w="1655763"/>
              </a:tblGrid>
              <a:tr h="427038">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dirty="0" smtClean="0">
                          <a:ln>
                            <a:noFill/>
                          </a:ln>
                          <a:solidFill>
                            <a:srgbClr val="FFFFFF"/>
                          </a:solidFill>
                          <a:effectLst/>
                          <a:latin typeface="宋体" pitchFamily="2" charset="-122"/>
                          <a:ea typeface="宋体" pitchFamily="2" charset="-122"/>
                          <a:cs typeface="Arial Unicode MS" pitchFamily="34" charset="-122"/>
                          <a:sym typeface="Calibri" pitchFamily="34" charset="0"/>
                        </a:rPr>
                        <a:t>修饰符</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smtClean="0">
                          <a:ln>
                            <a:noFill/>
                          </a:ln>
                          <a:solidFill>
                            <a:srgbClr val="FFFFFF"/>
                          </a:solidFill>
                          <a:effectLst/>
                          <a:latin typeface="宋体" pitchFamily="2" charset="-122"/>
                          <a:ea typeface="宋体" pitchFamily="2" charset="-122"/>
                          <a:cs typeface="Arial Unicode MS" pitchFamily="34" charset="-122"/>
                          <a:sym typeface="Calibri" pitchFamily="34" charset="0"/>
                        </a:rPr>
                        <a:t>类内部</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dirty="0" smtClean="0">
                          <a:ln>
                            <a:noFill/>
                          </a:ln>
                          <a:solidFill>
                            <a:srgbClr val="FFFFFF"/>
                          </a:solidFill>
                          <a:effectLst/>
                          <a:latin typeface="宋体" pitchFamily="2" charset="-122"/>
                          <a:ea typeface="宋体" pitchFamily="2" charset="-122"/>
                          <a:cs typeface="Arial Unicode MS" pitchFamily="34" charset="-122"/>
                          <a:sym typeface="Calibri" pitchFamily="34" charset="0"/>
                        </a:rPr>
                        <a:t>同一个包</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smtClean="0">
                          <a:ln>
                            <a:noFill/>
                          </a:ln>
                          <a:solidFill>
                            <a:srgbClr val="FFFFFF"/>
                          </a:solidFill>
                          <a:effectLst/>
                          <a:latin typeface="宋体" pitchFamily="2" charset="-122"/>
                          <a:ea typeface="宋体" pitchFamily="2" charset="-122"/>
                          <a:cs typeface="Arial Unicode MS" pitchFamily="34" charset="-122"/>
                          <a:sym typeface="Calibri" pitchFamily="34" charset="0"/>
                        </a:rPr>
                        <a:t>不同包的子</a:t>
                      </a:r>
                      <a:r>
                        <a:rPr kumimoji="0" lang="zh-CN" altLang="en-US" sz="2200" b="1" i="0" u="none" strike="noStrike" cap="none" normalizeH="0" baseline="0" dirty="0" smtClean="0">
                          <a:ln>
                            <a:noFill/>
                          </a:ln>
                          <a:solidFill>
                            <a:srgbClr val="FFFFFF"/>
                          </a:solidFill>
                          <a:effectLst/>
                          <a:latin typeface="宋体" pitchFamily="2" charset="-122"/>
                          <a:ea typeface="宋体" pitchFamily="2" charset="-122"/>
                          <a:cs typeface="Arial Unicode MS" pitchFamily="34" charset="-122"/>
                          <a:sym typeface="Calibri" pitchFamily="34" charset="0"/>
                        </a:rPr>
                        <a:t>类</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dirty="0" smtClean="0">
                          <a:ln>
                            <a:noFill/>
                          </a:ln>
                          <a:solidFill>
                            <a:srgbClr val="FFFFFF"/>
                          </a:solidFill>
                          <a:effectLst/>
                          <a:latin typeface="宋体" pitchFamily="2" charset="-122"/>
                          <a:ea typeface="宋体" pitchFamily="2" charset="-122"/>
                          <a:cs typeface="Arial Unicode MS" pitchFamily="34" charset="-122"/>
                          <a:sym typeface="Calibri" pitchFamily="34" charset="0"/>
                        </a:rPr>
                        <a:t>任何地方</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private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mn-lt"/>
                          <a:ea typeface="宋体" pitchFamily="2" charset="-122"/>
                          <a:cs typeface="Arial Unicode MS" pitchFamily="34" charset="-122"/>
                          <a:sym typeface="Calibri" pitchFamily="34" charset="0"/>
                        </a:rPr>
                        <a:t>(</a:t>
                      </a:r>
                      <a:r>
                        <a:rPr kumimoji="0" lang="zh-CN" altLang="en-US" sz="2200" b="0" i="0" u="none" strike="noStrike" cap="none" normalizeH="0" baseline="0" dirty="0" smtClean="0">
                          <a:ln>
                            <a:noFill/>
                          </a:ln>
                          <a:solidFill>
                            <a:schemeClr val="tx1"/>
                          </a:solidFill>
                          <a:effectLst/>
                          <a:latin typeface="+mn-lt"/>
                          <a:ea typeface="宋体" pitchFamily="2" charset="-122"/>
                          <a:cs typeface="Arial Unicode MS" pitchFamily="34" charset="-122"/>
                          <a:sym typeface="Calibri" pitchFamily="34" charset="0"/>
                        </a:rPr>
                        <a:t>缺省</a:t>
                      </a:r>
                      <a:r>
                        <a:rPr kumimoji="0" lang="en-US" sz="2200" b="0" i="0" u="none" strike="noStrike" cap="none" normalizeH="0" baseline="0" dirty="0" smtClean="0">
                          <a:ln>
                            <a:noFill/>
                          </a:ln>
                          <a:solidFill>
                            <a:schemeClr val="tx1"/>
                          </a:solidFill>
                          <a:effectLst/>
                          <a:latin typeface="+mn-lt"/>
                          <a:ea typeface="宋体" pitchFamily="2" charset="-122"/>
                          <a:cs typeface="Arial Unicode MS" pitchFamily="34" charset="-122"/>
                          <a:sym typeface="Calibri"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protected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27038">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public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15488932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27584" y="2060848"/>
            <a:ext cx="7128792" cy="4248472"/>
          </a:xfrm>
          <a:prstGeom prst="rect">
            <a:avLst/>
          </a:prstGeom>
          <a:solidFill>
            <a:schemeClr val="tx2">
              <a:lumMod val="20000"/>
              <a:lumOff val="8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p:cNvSpPr/>
          <p:nvPr/>
        </p:nvSpPr>
        <p:spPr>
          <a:xfrm>
            <a:off x="1475656" y="2924944"/>
            <a:ext cx="5688632" cy="3096344"/>
          </a:xfrm>
          <a:prstGeom prst="rect">
            <a:avLst/>
          </a:prstGeom>
          <a:solidFill>
            <a:schemeClr val="tx2">
              <a:lumMod val="40000"/>
              <a:lumOff val="6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2"/>
          <p:cNvSpPr/>
          <p:nvPr/>
        </p:nvSpPr>
        <p:spPr>
          <a:xfrm>
            <a:off x="2267744" y="3789040"/>
            <a:ext cx="4032448" cy="2016224"/>
          </a:xfrm>
          <a:prstGeom prst="rect">
            <a:avLst/>
          </a:prstGeom>
          <a:solidFill>
            <a:schemeClr val="tx2">
              <a:lumMod val="60000"/>
              <a:lumOff val="4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矩形 1"/>
          <p:cNvSpPr/>
          <p:nvPr/>
        </p:nvSpPr>
        <p:spPr>
          <a:xfrm>
            <a:off x="2948746" y="4437112"/>
            <a:ext cx="2808312" cy="1152128"/>
          </a:xfrm>
          <a:prstGeom prst="rect">
            <a:avLst/>
          </a:prstGeom>
          <a:solidFill>
            <a:schemeClr val="tx2">
              <a:lumMod val="75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491880" y="4797152"/>
            <a:ext cx="1368152" cy="523220"/>
          </a:xfrm>
          <a:prstGeom prst="rect">
            <a:avLst/>
          </a:prstGeom>
          <a:noFill/>
        </p:spPr>
        <p:txBody>
          <a:bodyPr wrap="square" rtlCol="0">
            <a:spAutoFit/>
          </a:bodyPr>
          <a:lstStyle/>
          <a:p>
            <a:r>
              <a:rPr lang="en-US" altLang="zh-CN" sz="2800" dirty="0" smtClean="0">
                <a:solidFill>
                  <a:srgbClr val="C00000"/>
                </a:solidFill>
              </a:rPr>
              <a:t>private</a:t>
            </a:r>
            <a:endParaRPr lang="zh-CN" altLang="en-US" sz="2800" dirty="0">
              <a:solidFill>
                <a:srgbClr val="C00000"/>
              </a:solidFill>
            </a:endParaRPr>
          </a:p>
        </p:txBody>
      </p:sp>
      <p:sp>
        <p:nvSpPr>
          <p:cNvPr id="7" name="TextBox 6"/>
          <p:cNvSpPr txBox="1"/>
          <p:nvPr/>
        </p:nvSpPr>
        <p:spPr>
          <a:xfrm>
            <a:off x="3275856" y="3789040"/>
            <a:ext cx="1368152" cy="523220"/>
          </a:xfrm>
          <a:prstGeom prst="rect">
            <a:avLst/>
          </a:prstGeom>
          <a:noFill/>
        </p:spPr>
        <p:txBody>
          <a:bodyPr wrap="square" rtlCol="0">
            <a:spAutoFit/>
          </a:bodyPr>
          <a:lstStyle/>
          <a:p>
            <a:r>
              <a:rPr lang="zh-CN" altLang="en-US" sz="2800">
                <a:solidFill>
                  <a:srgbClr val="C00000"/>
                </a:solidFill>
                <a:latin typeface="宋体" panose="02010600030101010101" pitchFamily="2" charset="-122"/>
                <a:ea typeface="宋体" panose="02010600030101010101" pitchFamily="2" charset="-122"/>
              </a:rPr>
              <a:t>缺省</a:t>
            </a:r>
            <a:endParaRPr lang="zh-CN" altLang="en-US" sz="2800" dirty="0">
              <a:solidFill>
                <a:srgbClr val="C00000"/>
              </a:solidFill>
              <a:latin typeface="宋体" panose="02010600030101010101" pitchFamily="2" charset="-122"/>
              <a:ea typeface="宋体" panose="02010600030101010101" pitchFamily="2" charset="-122"/>
            </a:endParaRPr>
          </a:p>
        </p:txBody>
      </p:sp>
      <p:sp>
        <p:nvSpPr>
          <p:cNvPr id="8" name="TextBox 7"/>
          <p:cNvSpPr txBox="1"/>
          <p:nvPr/>
        </p:nvSpPr>
        <p:spPr>
          <a:xfrm>
            <a:off x="3040667" y="3068960"/>
            <a:ext cx="1780822" cy="523220"/>
          </a:xfrm>
          <a:prstGeom prst="rect">
            <a:avLst/>
          </a:prstGeom>
          <a:noFill/>
        </p:spPr>
        <p:txBody>
          <a:bodyPr wrap="square" rtlCol="0">
            <a:spAutoFit/>
          </a:bodyPr>
          <a:lstStyle/>
          <a:p>
            <a:r>
              <a:rPr lang="en-US" altLang="zh-CN" sz="2800" dirty="0" smtClean="0">
                <a:solidFill>
                  <a:srgbClr val="C00000"/>
                </a:solidFill>
              </a:rPr>
              <a:t>protected</a:t>
            </a:r>
            <a:endParaRPr lang="zh-CN" altLang="en-US" sz="2800" dirty="0">
              <a:solidFill>
                <a:srgbClr val="C00000"/>
              </a:solidFill>
            </a:endParaRPr>
          </a:p>
        </p:txBody>
      </p:sp>
      <p:sp>
        <p:nvSpPr>
          <p:cNvPr id="9" name="TextBox 8"/>
          <p:cNvSpPr txBox="1"/>
          <p:nvPr/>
        </p:nvSpPr>
        <p:spPr>
          <a:xfrm>
            <a:off x="2934981" y="2276872"/>
            <a:ext cx="1368152" cy="523220"/>
          </a:xfrm>
          <a:prstGeom prst="rect">
            <a:avLst/>
          </a:prstGeom>
          <a:noFill/>
        </p:spPr>
        <p:txBody>
          <a:bodyPr wrap="square" rtlCol="0">
            <a:spAutoFit/>
          </a:bodyPr>
          <a:lstStyle/>
          <a:p>
            <a:r>
              <a:rPr lang="en-US" altLang="zh-CN" sz="2800" dirty="0">
                <a:solidFill>
                  <a:srgbClr val="C00000"/>
                </a:solidFill>
              </a:rPr>
              <a:t>public</a:t>
            </a:r>
            <a:endParaRPr lang="zh-CN" altLang="en-US" sz="2800" dirty="0">
              <a:solidFill>
                <a:srgbClr val="C00000"/>
              </a:solidFill>
            </a:endParaRPr>
          </a:p>
        </p:txBody>
      </p:sp>
      <p:cxnSp>
        <p:nvCxnSpPr>
          <p:cNvPr id="11" name="直接箭头连接符 10"/>
          <p:cNvCxnSpPr/>
          <p:nvPr/>
        </p:nvCxnSpPr>
        <p:spPr>
          <a:xfrm flipH="1">
            <a:off x="3439037" y="908720"/>
            <a:ext cx="772923" cy="115212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3851920" y="919452"/>
            <a:ext cx="1394574" cy="2005492"/>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4352902" y="1071852"/>
            <a:ext cx="1901704" cy="271718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5076056" y="1333462"/>
            <a:ext cx="2174988" cy="310365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860032" y="548680"/>
            <a:ext cx="3096344" cy="523220"/>
          </a:xfrm>
          <a:prstGeom prst="rect">
            <a:avLst/>
          </a:prstGeom>
          <a:noFill/>
        </p:spPr>
        <p:txBody>
          <a:bodyPr wrap="square" rtlCol="0">
            <a:spAutoFit/>
          </a:bodyPr>
          <a:lstStyle/>
          <a:p>
            <a:r>
              <a:rPr lang="zh-CN" altLang="en-US" sz="2800" dirty="0" smtClean="0">
                <a:latin typeface="宋体" pitchFamily="2" charset="-122"/>
                <a:ea typeface="宋体" pitchFamily="2" charset="-122"/>
              </a:rPr>
              <a:t>相应的调用者</a:t>
            </a:r>
            <a:endParaRPr lang="zh-CN" altLang="en-US" sz="2800" dirty="0">
              <a:latin typeface="宋体" pitchFamily="2" charset="-122"/>
              <a:ea typeface="宋体" pitchFamily="2" charset="-122"/>
            </a:endParaRPr>
          </a:p>
        </p:txBody>
      </p:sp>
    </p:spTree>
    <p:extLst>
      <p:ext uri="{BB962C8B-B14F-4D97-AF65-F5344CB8AC3E}">
        <p14:creationId xmlns:p14="http://schemas.microsoft.com/office/powerpoint/2010/main" val="102750907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15616" y="1988840"/>
            <a:ext cx="6984776" cy="1569660"/>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4-8 </a:t>
            </a:r>
            <a:r>
              <a:rPr lang="zh-CN" altLang="en-US" sz="4800" smtClean="0">
                <a:solidFill>
                  <a:schemeClr val="bg1"/>
                </a:solidFill>
                <a:ea typeface="隶书" panose="02010509060101010101" pitchFamily="49" charset="-122"/>
              </a:rPr>
              <a:t>类的成员之三：</a:t>
            </a:r>
            <a:endParaRPr lang="en-US" altLang="zh-CN" sz="4800" smtClean="0">
              <a:solidFill>
                <a:schemeClr val="bg1"/>
              </a:solidFill>
              <a:ea typeface="隶书" panose="02010509060101010101" pitchFamily="49" charset="-122"/>
            </a:endParaRPr>
          </a:p>
          <a:p>
            <a:pPr algn="ctr"/>
            <a:r>
              <a:rPr lang="zh-CN" altLang="en-US" sz="4800" smtClean="0">
                <a:solidFill>
                  <a:schemeClr val="bg1"/>
                </a:solidFill>
                <a:ea typeface="隶书" panose="02010509060101010101" pitchFamily="49" charset="-122"/>
              </a:rPr>
              <a:t>构造器</a:t>
            </a:r>
            <a:r>
              <a:rPr lang="en-US" altLang="zh-CN" sz="4800" smtClean="0">
                <a:solidFill>
                  <a:schemeClr val="bg1"/>
                </a:solidFill>
                <a:ea typeface="隶书" panose="02010509060101010101" pitchFamily="49" charset="-122"/>
              </a:rPr>
              <a:t>(</a:t>
            </a:r>
            <a:r>
              <a:rPr lang="zh-CN" altLang="en-US" sz="4800" smtClean="0">
                <a:solidFill>
                  <a:schemeClr val="bg1"/>
                </a:solidFill>
                <a:ea typeface="隶书" panose="02010509060101010101" pitchFamily="49" charset="-122"/>
              </a:rPr>
              <a:t>或构造方法</a:t>
            </a:r>
            <a:r>
              <a:rPr lang="en-US" altLang="zh-CN" sz="4800" smtClean="0">
                <a:solidFill>
                  <a:schemeClr val="bg1"/>
                </a:solidFill>
                <a:ea typeface="隶书" panose="02010509060101010101" pitchFamily="49" charset="-122"/>
              </a:rPr>
              <a:t>)</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73289101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475656" y="692696"/>
            <a:ext cx="6768752" cy="792088"/>
          </a:xfrm>
        </p:spPr>
        <p:txBody>
          <a:bodyPr>
            <a:normAutofit fontScale="90000"/>
          </a:bodyPr>
          <a:lstStyle/>
          <a:p>
            <a:pPr eaLnBrk="1" hangingPunct="1"/>
            <a:r>
              <a:rPr lang="en-US" altLang="zh-CN" b="1" smtClean="0">
                <a:latin typeface="+mn-lt"/>
                <a:ea typeface="宋体" pitchFamily="2" charset="-122"/>
                <a:cs typeface="Times New Roman" pitchFamily="18" charset="0"/>
              </a:rPr>
              <a:t>4.8  </a:t>
            </a:r>
            <a:r>
              <a:rPr lang="zh-CN" altLang="en-US" b="1" dirty="0" smtClean="0">
                <a:latin typeface="+mn-lt"/>
                <a:ea typeface="宋体" pitchFamily="2" charset="-122"/>
                <a:cs typeface="Times New Roman" pitchFamily="18" charset="0"/>
              </a:rPr>
              <a:t>类的成员之三：构造器</a:t>
            </a:r>
            <a:r>
              <a:rPr lang="en-US" altLang="zh-CN" b="1" dirty="0" smtClean="0">
                <a:latin typeface="+mn-lt"/>
                <a:ea typeface="宋体" pitchFamily="2" charset="-122"/>
                <a:cs typeface="Times New Roman" pitchFamily="18" charset="0"/>
              </a:rPr>
              <a:t>(</a:t>
            </a:r>
            <a:r>
              <a:rPr lang="zh-CN" altLang="en-US" b="1" dirty="0" smtClean="0">
                <a:latin typeface="+mn-lt"/>
                <a:ea typeface="宋体" pitchFamily="2" charset="-122"/>
                <a:cs typeface="Times New Roman" pitchFamily="18" charset="0"/>
              </a:rPr>
              <a:t>构造方法</a:t>
            </a:r>
            <a:r>
              <a:rPr lang="en-US" altLang="zh-CN" b="1" dirty="0" smtClean="0">
                <a:latin typeface="+mn-lt"/>
                <a:ea typeface="宋体" pitchFamily="2" charset="-122"/>
                <a:cs typeface="Times New Roman" pitchFamily="18" charset="0"/>
              </a:rPr>
              <a:t>)</a:t>
            </a:r>
            <a:endParaRPr lang="zh-CN" altLang="en-US" b="1" dirty="0" smtClean="0">
              <a:latin typeface="+mn-lt"/>
              <a:ea typeface="宋体" pitchFamily="2" charset="-122"/>
              <a:cs typeface="Times New Roman" pitchFamily="18" charset="0"/>
            </a:endParaRPr>
          </a:p>
        </p:txBody>
      </p:sp>
      <p:sp>
        <p:nvSpPr>
          <p:cNvPr id="26627" name="Rectangle 3"/>
          <p:cNvSpPr>
            <a:spLocks noGrp="1" noChangeArrowheads="1"/>
          </p:cNvSpPr>
          <p:nvPr>
            <p:ph type="body" idx="1"/>
          </p:nvPr>
        </p:nvSpPr>
        <p:spPr>
          <a:xfrm>
            <a:off x="285720" y="1484784"/>
            <a:ext cx="8712200" cy="4824536"/>
          </a:xfrm>
        </p:spPr>
        <p:txBody>
          <a:bodyPr>
            <a:normAutofit/>
          </a:bodyPr>
          <a:lstStyle/>
          <a:p>
            <a:pPr eaLnBrk="1" hangingPunct="1">
              <a:lnSpc>
                <a:spcPct val="90000"/>
              </a:lnSpc>
              <a:buFont typeface="Wingdings" pitchFamily="2" charset="2"/>
              <a:buChar char="l"/>
            </a:pPr>
            <a:r>
              <a:rPr lang="zh-CN" altLang="en-US" b="1" dirty="0" smtClean="0">
                <a:ea typeface="宋体" pitchFamily="2" charset="-122"/>
                <a:cs typeface="Times New Roman" pitchFamily="18" charset="0"/>
              </a:rPr>
              <a:t>构造</a:t>
            </a:r>
            <a:r>
              <a:rPr lang="zh-CN" altLang="en-US" b="1" dirty="0">
                <a:ea typeface="宋体" pitchFamily="2" charset="-122"/>
                <a:cs typeface="Times New Roman" pitchFamily="18" charset="0"/>
              </a:rPr>
              <a:t>器</a:t>
            </a:r>
            <a:r>
              <a:rPr lang="zh-CN" altLang="en-US" b="1" dirty="0" smtClean="0">
                <a:ea typeface="宋体" pitchFamily="2" charset="-122"/>
                <a:cs typeface="Times New Roman" pitchFamily="18" charset="0"/>
              </a:rPr>
              <a:t>的特征</a:t>
            </a:r>
            <a:endParaRPr lang="en-US" altLang="zh-CN" dirty="0">
              <a:ea typeface="宋体" pitchFamily="2" charset="-122"/>
              <a:cs typeface="Times New Roman" pitchFamily="18" charset="0"/>
            </a:endParaRPr>
          </a:p>
          <a:p>
            <a:pPr lvl="1">
              <a:lnSpc>
                <a:spcPct val="90000"/>
              </a:lnSpc>
              <a:buFont typeface="Wingdings" pitchFamily="2" charset="2"/>
              <a:buChar char="Ø"/>
            </a:pPr>
            <a:r>
              <a:rPr lang="zh-CN" altLang="en-US" dirty="0" smtClean="0">
                <a:ea typeface="宋体" pitchFamily="2" charset="-122"/>
                <a:cs typeface="Times New Roman" pitchFamily="18" charset="0"/>
              </a:rPr>
              <a:t>它具有与类相同的名称</a:t>
            </a:r>
          </a:p>
          <a:p>
            <a:pPr lvl="1" eaLnBrk="1" hangingPunct="1">
              <a:lnSpc>
                <a:spcPct val="90000"/>
              </a:lnSpc>
              <a:buFont typeface="Wingdings" pitchFamily="2" charset="2"/>
              <a:buChar char="Ø"/>
            </a:pPr>
            <a:r>
              <a:rPr lang="zh-CN" altLang="en-US" dirty="0" smtClean="0">
                <a:ea typeface="宋体" pitchFamily="2" charset="-122"/>
                <a:cs typeface="Times New Roman" pitchFamily="18" charset="0"/>
              </a:rPr>
              <a:t>它不声明返回值类型。（与声明为</a:t>
            </a:r>
            <a:r>
              <a:rPr lang="en-US" altLang="zh-CN" dirty="0" smtClean="0">
                <a:ea typeface="宋体" pitchFamily="2" charset="-122"/>
                <a:cs typeface="Times New Roman" pitchFamily="18" charset="0"/>
              </a:rPr>
              <a:t>void</a:t>
            </a:r>
            <a:r>
              <a:rPr lang="zh-CN" altLang="en-US" dirty="0" smtClean="0">
                <a:ea typeface="宋体" pitchFamily="2" charset="-122"/>
                <a:cs typeface="Times New Roman" pitchFamily="18" charset="0"/>
              </a:rPr>
              <a:t>不同）</a:t>
            </a:r>
            <a:endParaRPr lang="en-US" altLang="zh-CN" dirty="0" smtClean="0">
              <a:ea typeface="宋体" pitchFamily="2" charset="-122"/>
              <a:cs typeface="Times New Roman" pitchFamily="18" charset="0"/>
            </a:endParaRPr>
          </a:p>
          <a:p>
            <a:pPr lvl="1">
              <a:lnSpc>
                <a:spcPct val="90000"/>
              </a:lnSpc>
              <a:buFont typeface="Wingdings" pitchFamily="2" charset="2"/>
              <a:buChar char="Ø"/>
            </a:pPr>
            <a:r>
              <a:rPr lang="zh-CN" altLang="en-US" dirty="0">
                <a:ea typeface="宋体" pitchFamily="2" charset="-122"/>
                <a:cs typeface="Times New Roman" pitchFamily="18" charset="0"/>
              </a:rPr>
              <a:t>不能被</a:t>
            </a:r>
            <a:r>
              <a:rPr lang="en-US" altLang="zh-CN" dirty="0">
                <a:ea typeface="宋体" pitchFamily="2" charset="-122"/>
                <a:cs typeface="Times New Roman" pitchFamily="18" charset="0"/>
              </a:rPr>
              <a:t>static</a:t>
            </a:r>
            <a:r>
              <a:rPr lang="zh-CN" altLang="en-US" dirty="0">
                <a:ea typeface="宋体" pitchFamily="2" charset="-122"/>
                <a:cs typeface="Times New Roman" pitchFamily="18" charset="0"/>
              </a:rPr>
              <a:t>、</a:t>
            </a:r>
            <a:r>
              <a:rPr lang="en-US" altLang="zh-CN" dirty="0">
                <a:ea typeface="宋体" pitchFamily="2" charset="-122"/>
                <a:cs typeface="Times New Roman" pitchFamily="18" charset="0"/>
              </a:rPr>
              <a:t>final</a:t>
            </a:r>
            <a:r>
              <a:rPr lang="zh-CN" altLang="en-US" dirty="0">
                <a:ea typeface="宋体" pitchFamily="2" charset="-122"/>
                <a:cs typeface="Times New Roman" pitchFamily="18" charset="0"/>
              </a:rPr>
              <a:t>、</a:t>
            </a:r>
            <a:r>
              <a:rPr lang="en-US" altLang="zh-CN" dirty="0">
                <a:ea typeface="宋体" pitchFamily="2" charset="-122"/>
                <a:cs typeface="Times New Roman" pitchFamily="18" charset="0"/>
              </a:rPr>
              <a:t>synchronized</a:t>
            </a:r>
            <a:r>
              <a:rPr lang="zh-CN" altLang="en-US" dirty="0">
                <a:ea typeface="宋体" pitchFamily="2" charset="-122"/>
                <a:cs typeface="Times New Roman" pitchFamily="18" charset="0"/>
              </a:rPr>
              <a:t>、</a:t>
            </a:r>
            <a:r>
              <a:rPr lang="en-US" altLang="zh-CN" dirty="0">
                <a:ea typeface="宋体" pitchFamily="2" charset="-122"/>
                <a:cs typeface="Times New Roman" pitchFamily="18" charset="0"/>
              </a:rPr>
              <a:t>abstract</a:t>
            </a:r>
            <a:r>
              <a:rPr lang="zh-CN" altLang="en-US" dirty="0">
                <a:ea typeface="宋体" pitchFamily="2" charset="-122"/>
                <a:cs typeface="Times New Roman" pitchFamily="18" charset="0"/>
              </a:rPr>
              <a:t>、</a:t>
            </a:r>
            <a:r>
              <a:rPr lang="en-US" altLang="zh-CN" dirty="0">
                <a:ea typeface="宋体" pitchFamily="2" charset="-122"/>
                <a:cs typeface="Times New Roman" pitchFamily="18" charset="0"/>
              </a:rPr>
              <a:t>native</a:t>
            </a:r>
            <a:r>
              <a:rPr lang="zh-CN" altLang="en-US" dirty="0">
                <a:ea typeface="宋体" pitchFamily="2" charset="-122"/>
                <a:cs typeface="Times New Roman" pitchFamily="18" charset="0"/>
              </a:rPr>
              <a:t>修饰，不能有</a:t>
            </a:r>
            <a:r>
              <a:rPr lang="en-US" altLang="zh-CN" dirty="0">
                <a:ea typeface="宋体" pitchFamily="2" charset="-122"/>
                <a:cs typeface="Times New Roman" pitchFamily="18" charset="0"/>
              </a:rPr>
              <a:t>return</a:t>
            </a:r>
            <a:r>
              <a:rPr lang="zh-CN" altLang="en-US" dirty="0">
                <a:ea typeface="宋体" pitchFamily="2" charset="-122"/>
                <a:cs typeface="Times New Roman" pitchFamily="18" charset="0"/>
              </a:rPr>
              <a:t>语句返回</a:t>
            </a:r>
            <a:r>
              <a:rPr lang="zh-CN" altLang="en-US" dirty="0" smtClean="0">
                <a:ea typeface="宋体" pitchFamily="2" charset="-122"/>
                <a:cs typeface="Times New Roman" pitchFamily="18" charset="0"/>
              </a:rPr>
              <a:t>值</a:t>
            </a:r>
            <a:endParaRPr lang="en-US" altLang="zh-CN" dirty="0" smtClean="0">
              <a:ea typeface="宋体" pitchFamily="2" charset="-122"/>
              <a:cs typeface="Times New Roman" pitchFamily="18" charset="0"/>
            </a:endParaRPr>
          </a:p>
          <a:p>
            <a:pPr marL="457200" lvl="1" indent="0">
              <a:lnSpc>
                <a:spcPct val="90000"/>
              </a:lnSpc>
              <a:buNone/>
            </a:pPr>
            <a:endParaRPr lang="zh-CN" altLang="en-US" sz="1800" dirty="0" smtClean="0">
              <a:ea typeface="宋体" pitchFamily="2" charset="-122"/>
              <a:cs typeface="Times New Roman" pitchFamily="18" charset="0"/>
            </a:endParaRPr>
          </a:p>
          <a:p>
            <a:pPr eaLnBrk="1" hangingPunct="1">
              <a:lnSpc>
                <a:spcPct val="90000"/>
              </a:lnSpc>
              <a:buFont typeface="Wingdings" pitchFamily="2" charset="2"/>
              <a:buChar char="l"/>
            </a:pPr>
            <a:r>
              <a:rPr lang="zh-CN" altLang="en-US" b="1" dirty="0" smtClean="0">
                <a:ea typeface="宋体" pitchFamily="2" charset="-122"/>
                <a:cs typeface="Times New Roman" pitchFamily="18" charset="0"/>
              </a:rPr>
              <a:t>构造</a:t>
            </a:r>
            <a:r>
              <a:rPr lang="zh-CN" altLang="en-US" b="1" dirty="0">
                <a:ea typeface="宋体" pitchFamily="2" charset="-122"/>
                <a:cs typeface="Times New Roman" pitchFamily="18" charset="0"/>
              </a:rPr>
              <a:t>器</a:t>
            </a:r>
            <a:r>
              <a:rPr lang="zh-CN" altLang="en-US" b="1" dirty="0" smtClean="0">
                <a:ea typeface="宋体" pitchFamily="2" charset="-122"/>
                <a:cs typeface="Times New Roman" pitchFamily="18" charset="0"/>
              </a:rPr>
              <a:t>的作用</a:t>
            </a:r>
            <a:r>
              <a:rPr lang="zh-CN" altLang="en-US" dirty="0" smtClean="0">
                <a:ea typeface="宋体" pitchFamily="2" charset="-122"/>
                <a:cs typeface="Times New Roman" pitchFamily="18" charset="0"/>
              </a:rPr>
              <a:t>：</a:t>
            </a:r>
            <a:r>
              <a:rPr lang="zh-CN" altLang="en-US" b="1" dirty="0" smtClean="0">
                <a:solidFill>
                  <a:srgbClr val="C00000"/>
                </a:solidFill>
                <a:ea typeface="宋体" pitchFamily="2" charset="-122"/>
                <a:cs typeface="Times New Roman" pitchFamily="18" charset="0"/>
              </a:rPr>
              <a:t>创建对象；给对象进行初始化</a:t>
            </a:r>
            <a:endParaRPr lang="en-US" altLang="zh-CN" b="1" dirty="0" smtClean="0">
              <a:solidFill>
                <a:srgbClr val="C00000"/>
              </a:solidFill>
              <a:ea typeface="宋体" pitchFamily="2" charset="-122"/>
              <a:cs typeface="Times New Roman" pitchFamily="18" charset="0"/>
            </a:endParaRPr>
          </a:p>
          <a:p>
            <a:pPr lvl="1">
              <a:buFont typeface="Wingdings" pitchFamily="2" charset="2"/>
              <a:buChar char="Ø"/>
            </a:pPr>
            <a:r>
              <a:rPr lang="zh-CN" altLang="en-US" dirty="0" smtClean="0">
                <a:ea typeface="宋体" pitchFamily="2" charset="-122"/>
                <a:cs typeface="Times New Roman" pitchFamily="18" charset="0"/>
              </a:rPr>
              <a:t>如：</a:t>
            </a:r>
            <a:r>
              <a:rPr lang="en-US" altLang="zh-CN" dirty="0">
                <a:ea typeface="宋体" pitchFamily="2" charset="-122"/>
                <a:cs typeface="Times New Roman" pitchFamily="18" charset="0"/>
              </a:rPr>
              <a:t>Order o = new </a:t>
            </a:r>
            <a:r>
              <a:rPr lang="en-US" altLang="zh-CN" dirty="0">
                <a:solidFill>
                  <a:srgbClr val="0070C0"/>
                </a:solidFill>
                <a:ea typeface="宋体" pitchFamily="2" charset="-122"/>
                <a:cs typeface="Times New Roman" pitchFamily="18" charset="0"/>
              </a:rPr>
              <a:t>Order</a:t>
            </a:r>
            <a:r>
              <a:rPr lang="en-US" altLang="zh-CN" dirty="0" smtClean="0">
                <a:solidFill>
                  <a:srgbClr val="0070C0"/>
                </a:solidFill>
                <a:ea typeface="宋体" pitchFamily="2" charset="-122"/>
                <a:cs typeface="Times New Roman" pitchFamily="18" charset="0"/>
              </a:rPr>
              <a:t>()</a:t>
            </a:r>
            <a:r>
              <a:rPr lang="en-US" altLang="zh-CN" dirty="0" smtClean="0">
                <a:ea typeface="宋体" pitchFamily="2" charset="-122"/>
                <a:cs typeface="Times New Roman" pitchFamily="18" charset="0"/>
              </a:rPr>
              <a:t>;    Person </a:t>
            </a:r>
            <a:r>
              <a:rPr lang="en-US" altLang="zh-CN" dirty="0">
                <a:ea typeface="宋体" pitchFamily="2" charset="-122"/>
                <a:cs typeface="Times New Roman" pitchFamily="18" charset="0"/>
              </a:rPr>
              <a:t>p = new </a:t>
            </a:r>
            <a:r>
              <a:rPr lang="en-US" altLang="zh-CN" dirty="0">
                <a:solidFill>
                  <a:srgbClr val="0070C0"/>
                </a:solidFill>
                <a:ea typeface="宋体" pitchFamily="2" charset="-122"/>
                <a:cs typeface="Times New Roman" pitchFamily="18" charset="0"/>
              </a:rPr>
              <a:t>Person(Peter,15)</a:t>
            </a:r>
            <a:r>
              <a:rPr lang="en-US" altLang="zh-CN" dirty="0">
                <a:ea typeface="宋体" pitchFamily="2" charset="-122"/>
                <a:cs typeface="Times New Roman" pitchFamily="18" charset="0"/>
              </a:rPr>
              <a:t>;</a:t>
            </a:r>
          </a:p>
          <a:p>
            <a:pPr lvl="1">
              <a:lnSpc>
                <a:spcPct val="90000"/>
              </a:lnSpc>
              <a:buFont typeface="Wingdings" pitchFamily="2" charset="2"/>
              <a:buChar char="Ø"/>
            </a:pPr>
            <a:r>
              <a:rPr lang="zh-CN" altLang="en-US" dirty="0" smtClean="0">
                <a:ea typeface="宋体" pitchFamily="2" charset="-122"/>
                <a:cs typeface="Times New Roman" pitchFamily="18" charset="0"/>
              </a:rPr>
              <a:t>如同</a:t>
            </a:r>
            <a:r>
              <a:rPr lang="zh-CN" altLang="en-US" dirty="0">
                <a:ea typeface="宋体" pitchFamily="2" charset="-122"/>
                <a:cs typeface="Times New Roman" pitchFamily="18" charset="0"/>
              </a:rPr>
              <a:t>我们规定每个“人”一出生就必须先洗澡，我们就可以在“人”</a:t>
            </a:r>
            <a:r>
              <a:rPr lang="zh-CN" altLang="en-US">
                <a:ea typeface="宋体" pitchFamily="2" charset="-122"/>
                <a:cs typeface="Times New Roman" pitchFamily="18" charset="0"/>
              </a:rPr>
              <a:t>的</a:t>
            </a:r>
            <a:r>
              <a:rPr lang="zh-CN" altLang="en-US" smtClean="0">
                <a:ea typeface="宋体" pitchFamily="2" charset="-122"/>
                <a:cs typeface="Times New Roman" pitchFamily="18" charset="0"/>
              </a:rPr>
              <a:t>构造</a:t>
            </a:r>
            <a:r>
              <a:rPr lang="zh-CN" altLang="en-US">
                <a:ea typeface="宋体" pitchFamily="2" charset="-122"/>
                <a:cs typeface="Times New Roman" pitchFamily="18" charset="0"/>
              </a:rPr>
              <a:t>器</a:t>
            </a:r>
            <a:r>
              <a:rPr lang="zh-CN" altLang="en-US" smtClean="0">
                <a:ea typeface="宋体" pitchFamily="2" charset="-122"/>
                <a:cs typeface="Times New Roman" pitchFamily="18" charset="0"/>
              </a:rPr>
              <a:t>中</a:t>
            </a:r>
            <a:r>
              <a:rPr lang="zh-CN" altLang="en-US" dirty="0">
                <a:ea typeface="宋体" pitchFamily="2" charset="-122"/>
                <a:cs typeface="Times New Roman" pitchFamily="18" charset="0"/>
              </a:rPr>
              <a:t>加入完成“洗澡”的程序代码，于是每个“人”一出生就会自动完成“洗澡”，程序就不必再在每个人刚出生时一个一个地告诉他们要“洗澡”了</a:t>
            </a:r>
            <a:r>
              <a:rPr lang="zh-CN" altLang="en-US" dirty="0" smtClean="0">
                <a:ea typeface="宋体" pitchFamily="2" charset="-122"/>
                <a:cs typeface="Times New Roman" pitchFamily="18" charset="0"/>
              </a:rPr>
              <a:t>。</a:t>
            </a:r>
            <a:endParaRPr lang="en-US" altLang="zh-CN" sz="3200" dirty="0">
              <a:ea typeface="宋体" pitchFamily="2" charset="-122"/>
              <a:cs typeface="Times New Roman" pitchFamily="18" charset="0"/>
            </a:endParaRPr>
          </a:p>
        </p:txBody>
      </p:sp>
    </p:spTree>
    <p:extLst>
      <p:ext uri="{BB962C8B-B14F-4D97-AF65-F5344CB8AC3E}">
        <p14:creationId xmlns:p14="http://schemas.microsoft.com/office/powerpoint/2010/main" val="420900810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131840" y="692696"/>
            <a:ext cx="3240360" cy="722332"/>
          </a:xfrm>
        </p:spPr>
        <p:txBody>
          <a:bodyPr>
            <a:normAutofit/>
          </a:bodyPr>
          <a:lstStyle/>
          <a:p>
            <a:pPr eaLnBrk="1" hangingPunct="1"/>
            <a:r>
              <a:rPr lang="zh-CN" altLang="en-US" b="1" dirty="0" smtClean="0">
                <a:latin typeface="+mn-lt"/>
                <a:ea typeface="宋体" pitchFamily="2" charset="-122"/>
                <a:cs typeface="Times New Roman" pitchFamily="18" charset="0"/>
              </a:rPr>
              <a:t>构造器</a:t>
            </a:r>
          </a:p>
        </p:txBody>
      </p:sp>
      <p:sp useBgFill="1">
        <p:nvSpPr>
          <p:cNvPr id="27651" name="Text Box 3"/>
          <p:cNvSpPr txBox="1">
            <a:spLocks noChangeArrowheads="1"/>
          </p:cNvSpPr>
          <p:nvPr/>
        </p:nvSpPr>
        <p:spPr bwMode="auto">
          <a:xfrm>
            <a:off x="142844" y="1268760"/>
            <a:ext cx="8894762" cy="5047536"/>
          </a:xfrm>
          <a:prstGeom prst="rect">
            <a:avLst/>
          </a:prstGeom>
          <a:ln w="9525">
            <a:noFill/>
            <a:miter lim="800000"/>
            <a:headEnd/>
            <a:tailEnd/>
          </a:ln>
        </p:spPr>
        <p:txBody>
          <a:bodyPr>
            <a:spAutoFit/>
          </a:bodyPr>
          <a:lstStyle/>
          <a:p>
            <a:pPr marL="457200" indent="-457200">
              <a:spcBef>
                <a:spcPct val="50000"/>
              </a:spcBef>
              <a:buFont typeface="Wingdings" pitchFamily="2" charset="2"/>
              <a:buChar char="l"/>
            </a:pPr>
            <a:r>
              <a:rPr lang="zh-CN" altLang="en-US" sz="2800" b="1" dirty="0" smtClean="0">
                <a:ea typeface="宋体" pitchFamily="2" charset="-122"/>
                <a:cs typeface="Times New Roman" pitchFamily="18" charset="0"/>
              </a:rPr>
              <a:t>语法</a:t>
            </a:r>
            <a:r>
              <a:rPr lang="zh-CN" altLang="en-US" sz="2800" b="1" dirty="0">
                <a:ea typeface="宋体" pitchFamily="2" charset="-122"/>
                <a:cs typeface="Times New Roman" pitchFamily="18" charset="0"/>
              </a:rPr>
              <a:t>格式：</a:t>
            </a:r>
          </a:p>
          <a:p>
            <a:pPr marL="1371600" lvl="2" indent="-457200">
              <a:buFont typeface="Wingdings" pitchFamily="2" charset="2"/>
              <a:buNone/>
            </a:pPr>
            <a:r>
              <a:rPr lang="zh-CN" altLang="en-US" sz="2800" b="1" dirty="0" smtClean="0">
                <a:solidFill>
                  <a:srgbClr val="00B050"/>
                </a:solidFill>
                <a:ea typeface="宋体" pitchFamily="2" charset="-122"/>
                <a:cs typeface="Times New Roman" pitchFamily="18" charset="0"/>
              </a:rPr>
              <a:t>修饰符</a:t>
            </a:r>
            <a:r>
              <a:rPr lang="en-US" altLang="zh-CN" sz="2800" b="1" dirty="0" smtClean="0">
                <a:solidFill>
                  <a:srgbClr val="00B050"/>
                </a:solidFill>
                <a:ea typeface="宋体" pitchFamily="2" charset="-122"/>
                <a:cs typeface="Times New Roman" pitchFamily="18" charset="0"/>
              </a:rPr>
              <a:t> </a:t>
            </a:r>
            <a:r>
              <a:rPr lang="en-US" altLang="zh-CN" sz="2800" b="1" dirty="0" smtClean="0">
                <a:ea typeface="宋体" pitchFamily="2" charset="-122"/>
                <a:cs typeface="Times New Roman" pitchFamily="18" charset="0"/>
              </a:rPr>
              <a:t> </a:t>
            </a:r>
            <a:r>
              <a:rPr lang="zh-CN" altLang="en-US" sz="2800" b="1" dirty="0" smtClean="0">
                <a:solidFill>
                  <a:srgbClr val="FF0000"/>
                </a:solidFill>
                <a:ea typeface="宋体" pitchFamily="2" charset="-122"/>
                <a:cs typeface="Times New Roman" pitchFamily="18" charset="0"/>
              </a:rPr>
              <a:t>类名</a:t>
            </a:r>
            <a:r>
              <a:rPr lang="en-US" altLang="zh-CN" sz="2800" b="1" dirty="0" smtClean="0">
                <a:solidFill>
                  <a:srgbClr val="FF0000"/>
                </a:solidFill>
                <a:ea typeface="宋体" pitchFamily="2" charset="-122"/>
                <a:cs typeface="Times New Roman" pitchFamily="18" charset="0"/>
              </a:rPr>
              <a:t> </a:t>
            </a:r>
            <a:r>
              <a:rPr lang="en-US" altLang="zh-CN" sz="2800" b="1" dirty="0" smtClean="0">
                <a:solidFill>
                  <a:srgbClr val="0070C0"/>
                </a:solidFill>
                <a:ea typeface="宋体" pitchFamily="2" charset="-122"/>
                <a:cs typeface="Times New Roman" pitchFamily="18" charset="0"/>
              </a:rPr>
              <a:t>(</a:t>
            </a:r>
            <a:r>
              <a:rPr lang="zh-CN" altLang="en-US" sz="2800" b="1" dirty="0" smtClean="0">
                <a:solidFill>
                  <a:srgbClr val="0070C0"/>
                </a:solidFill>
                <a:ea typeface="宋体" pitchFamily="2" charset="-122"/>
                <a:cs typeface="Times New Roman" pitchFamily="18" charset="0"/>
              </a:rPr>
              <a:t>参数列表</a:t>
            </a:r>
            <a:r>
              <a:rPr lang="en-US" altLang="zh-CN" sz="2800" b="1" dirty="0" smtClean="0">
                <a:solidFill>
                  <a:srgbClr val="0070C0"/>
                </a:solidFill>
                <a:ea typeface="宋体" pitchFamily="2" charset="-122"/>
                <a:cs typeface="Times New Roman" pitchFamily="18" charset="0"/>
              </a:rPr>
              <a:t>) </a:t>
            </a:r>
            <a:r>
              <a:rPr lang="en-US" altLang="zh-CN" sz="2800" b="1" dirty="0">
                <a:ea typeface="宋体" pitchFamily="2" charset="-122"/>
                <a:cs typeface="Times New Roman" pitchFamily="18" charset="0"/>
              </a:rPr>
              <a:t>{</a:t>
            </a:r>
          </a:p>
          <a:p>
            <a:pPr marL="1371600" lvl="2" indent="-457200">
              <a:buFont typeface="Wingdings" pitchFamily="2" charset="2"/>
              <a:buNone/>
            </a:pPr>
            <a:r>
              <a:rPr lang="en-US" altLang="zh-CN" sz="2800" b="1" dirty="0">
                <a:ea typeface="宋体" pitchFamily="2" charset="-122"/>
                <a:cs typeface="Times New Roman" pitchFamily="18" charset="0"/>
              </a:rPr>
              <a:t>	</a:t>
            </a:r>
            <a:r>
              <a:rPr lang="en-US" altLang="zh-CN" sz="2800" b="1" dirty="0">
                <a:solidFill>
                  <a:srgbClr val="00B0F0"/>
                </a:solidFill>
                <a:ea typeface="宋体" pitchFamily="2" charset="-122"/>
                <a:cs typeface="Times New Roman" pitchFamily="18" charset="0"/>
              </a:rPr>
              <a:t>    </a:t>
            </a:r>
            <a:r>
              <a:rPr lang="zh-CN" altLang="en-US" sz="2800" b="1" dirty="0" smtClean="0">
                <a:solidFill>
                  <a:srgbClr val="00B0F0"/>
                </a:solidFill>
                <a:ea typeface="宋体" pitchFamily="2" charset="-122"/>
                <a:cs typeface="Times New Roman" pitchFamily="18" charset="0"/>
              </a:rPr>
              <a:t>初始化语句；</a:t>
            </a:r>
            <a:endParaRPr lang="en-US" altLang="zh-CN" sz="2800" b="1" dirty="0">
              <a:solidFill>
                <a:srgbClr val="00B0F0"/>
              </a:solidFill>
              <a:ea typeface="宋体" pitchFamily="2" charset="-122"/>
              <a:cs typeface="Times New Roman" pitchFamily="18" charset="0"/>
            </a:endParaRPr>
          </a:p>
          <a:p>
            <a:pPr marL="1371600" lvl="2" indent="-457200">
              <a:buFont typeface="Wingdings" pitchFamily="2" charset="2"/>
              <a:buNone/>
            </a:pPr>
            <a:r>
              <a:rPr lang="en-US" altLang="zh-CN" sz="2800" b="1" dirty="0">
                <a:ea typeface="宋体" pitchFamily="2" charset="-122"/>
                <a:cs typeface="Times New Roman" pitchFamily="18" charset="0"/>
              </a:rPr>
              <a:t>} </a:t>
            </a:r>
          </a:p>
          <a:p>
            <a:pPr marL="457200" indent="-457200">
              <a:spcBef>
                <a:spcPct val="50000"/>
              </a:spcBef>
              <a:buFont typeface="Wingdings" pitchFamily="2" charset="2"/>
              <a:buChar char="l"/>
            </a:pPr>
            <a:r>
              <a:rPr lang="zh-CN" altLang="en-US" sz="2800" b="1" dirty="0" smtClean="0">
                <a:ea typeface="宋体" pitchFamily="2" charset="-122"/>
                <a:cs typeface="Times New Roman" pitchFamily="18" charset="0"/>
              </a:rPr>
              <a:t>举 例</a:t>
            </a:r>
            <a:r>
              <a:rPr lang="zh-CN" altLang="en-US" sz="2800" b="1" dirty="0">
                <a:ea typeface="宋体" pitchFamily="2" charset="-122"/>
                <a:cs typeface="Times New Roman" pitchFamily="18" charset="0"/>
              </a:rPr>
              <a:t>：</a:t>
            </a:r>
          </a:p>
          <a:p>
            <a:pPr marL="914400" lvl="1" indent="-457200"/>
            <a:r>
              <a:rPr lang="en-US" altLang="zh-CN" sz="2000" b="1" dirty="0">
                <a:solidFill>
                  <a:srgbClr val="C00000"/>
                </a:solidFill>
                <a:ea typeface="宋体" pitchFamily="2" charset="-122"/>
                <a:cs typeface="Times New Roman" pitchFamily="18" charset="0"/>
              </a:rPr>
              <a:t>public class Animal {</a:t>
            </a:r>
          </a:p>
          <a:p>
            <a:pPr marL="1371600" lvl="2" indent="-457200"/>
            <a:r>
              <a:rPr lang="en-US" altLang="zh-CN" sz="2000" b="1" dirty="0">
                <a:solidFill>
                  <a:srgbClr val="C00000"/>
                </a:solidFill>
                <a:ea typeface="宋体" pitchFamily="2" charset="-122"/>
                <a:cs typeface="Times New Roman" pitchFamily="18" charset="0"/>
              </a:rPr>
              <a:t>private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legs;</a:t>
            </a:r>
          </a:p>
          <a:p>
            <a:pPr marL="1371600" lvl="2" indent="-457200"/>
            <a:r>
              <a:rPr lang="en-US" altLang="zh-CN" sz="2000" b="1" dirty="0">
                <a:solidFill>
                  <a:srgbClr val="C00000"/>
                </a:solidFill>
                <a:ea typeface="宋体" pitchFamily="2" charset="-122"/>
                <a:cs typeface="Times New Roman" pitchFamily="18" charset="0"/>
              </a:rPr>
              <a:t>public Animal() {legs = 4; }	</a:t>
            </a:r>
            <a:r>
              <a:rPr lang="en-US" altLang="zh-CN" sz="2000" b="1" dirty="0" smtClean="0">
                <a:solidFill>
                  <a:srgbClr val="0070C0"/>
                </a:solidFill>
                <a:ea typeface="宋体" pitchFamily="2" charset="-122"/>
                <a:cs typeface="Times New Roman" pitchFamily="18" charset="0"/>
              </a:rPr>
              <a:t>   //</a:t>
            </a:r>
            <a:r>
              <a:rPr lang="zh-CN" altLang="en-US" sz="2000" b="1" dirty="0">
                <a:solidFill>
                  <a:srgbClr val="0070C0"/>
                </a:solidFill>
                <a:ea typeface="宋体" pitchFamily="2" charset="-122"/>
                <a:cs typeface="Times New Roman" pitchFamily="18" charset="0"/>
              </a:rPr>
              <a:t>构造器</a:t>
            </a:r>
          </a:p>
          <a:p>
            <a:pPr marL="1371600" lvl="2" indent="-457200"/>
            <a:r>
              <a:rPr lang="en-US" altLang="zh-CN" sz="2000" b="1" dirty="0">
                <a:solidFill>
                  <a:srgbClr val="C00000"/>
                </a:solidFill>
                <a:ea typeface="宋体" pitchFamily="2" charset="-122"/>
                <a:cs typeface="Times New Roman" pitchFamily="18" charset="0"/>
              </a:rPr>
              <a:t>public void </a:t>
            </a:r>
            <a:r>
              <a:rPr lang="en-US" altLang="zh-CN" sz="2000" b="1" dirty="0" err="1">
                <a:solidFill>
                  <a:srgbClr val="C00000"/>
                </a:solidFill>
                <a:ea typeface="宋体" pitchFamily="2" charset="-122"/>
                <a:cs typeface="Times New Roman" pitchFamily="18" charset="0"/>
              </a:rPr>
              <a:t>setLegs</a:t>
            </a:r>
            <a:r>
              <a:rPr lang="en-US" altLang="zh-CN" sz="2000" b="1" dirty="0">
                <a:solidFill>
                  <a:srgbClr val="C00000"/>
                </a:solidFill>
                <a:ea typeface="宋体" pitchFamily="2" charset="-122"/>
                <a:cs typeface="Times New Roman" pitchFamily="18" charset="0"/>
              </a:rPr>
              <a:t>(</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i</a:t>
            </a:r>
            <a:r>
              <a:rPr lang="en-US" altLang="zh-CN" sz="2000" b="1" dirty="0">
                <a:solidFill>
                  <a:srgbClr val="C00000"/>
                </a:solidFill>
                <a:ea typeface="宋体" pitchFamily="2" charset="-122"/>
                <a:cs typeface="Times New Roman" pitchFamily="18" charset="0"/>
              </a:rPr>
              <a:t>) { legs = </a:t>
            </a:r>
            <a:r>
              <a:rPr lang="en-US" altLang="zh-CN" sz="2000" b="1" dirty="0" err="1">
                <a:solidFill>
                  <a:srgbClr val="C00000"/>
                </a:solidFill>
                <a:ea typeface="宋体" pitchFamily="2" charset="-122"/>
                <a:cs typeface="Times New Roman" pitchFamily="18" charset="0"/>
              </a:rPr>
              <a:t>i</a:t>
            </a:r>
            <a:r>
              <a:rPr lang="en-US" altLang="zh-CN" sz="2000" b="1" dirty="0">
                <a:solidFill>
                  <a:srgbClr val="C00000"/>
                </a:solidFill>
                <a:ea typeface="宋体" pitchFamily="2" charset="-122"/>
                <a:cs typeface="Times New Roman" pitchFamily="18" charset="0"/>
              </a:rPr>
              <a:t>; }</a:t>
            </a:r>
          </a:p>
          <a:p>
            <a:pPr marL="1371600" lvl="2" indent="-457200"/>
            <a:r>
              <a:rPr lang="en-US" altLang="zh-CN" sz="2000" b="1" dirty="0">
                <a:solidFill>
                  <a:srgbClr val="C00000"/>
                </a:solidFill>
                <a:ea typeface="宋体" pitchFamily="2" charset="-122"/>
                <a:cs typeface="Times New Roman" pitchFamily="18" charset="0"/>
              </a:rPr>
              <a:t>public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getLegs</a:t>
            </a:r>
            <a:r>
              <a:rPr lang="en-US" altLang="zh-CN" sz="2000" b="1" dirty="0">
                <a:solidFill>
                  <a:srgbClr val="C00000"/>
                </a:solidFill>
                <a:ea typeface="宋体" pitchFamily="2" charset="-122"/>
                <a:cs typeface="Times New Roman" pitchFamily="18" charset="0"/>
              </a:rPr>
              <a:t>(){return legs;}</a:t>
            </a:r>
          </a:p>
          <a:p>
            <a:pPr marL="914400" lvl="1" indent="-457200"/>
            <a:r>
              <a:rPr lang="en-US" altLang="zh-CN" sz="2000" b="1" dirty="0">
                <a:solidFill>
                  <a:srgbClr val="C00000"/>
                </a:solidFill>
                <a:ea typeface="宋体" pitchFamily="2" charset="-122"/>
                <a:cs typeface="Times New Roman" pitchFamily="18" charset="0"/>
              </a:rPr>
              <a:t>}</a:t>
            </a:r>
          </a:p>
          <a:p>
            <a:pPr indent="-457200" algn="just">
              <a:buFont typeface="Wingdings" pitchFamily="2" charset="2"/>
              <a:buNone/>
            </a:pPr>
            <a:r>
              <a:rPr lang="zh-CN" altLang="en-US" sz="2400" b="1" dirty="0" smtClean="0">
                <a:ea typeface="宋体" pitchFamily="2" charset="-122"/>
                <a:cs typeface="Times New Roman" pitchFamily="18" charset="0"/>
              </a:rPr>
              <a:t>创建</a:t>
            </a:r>
            <a:r>
              <a:rPr lang="en-US" altLang="zh-CN" sz="2400" b="1" dirty="0">
                <a:ea typeface="宋体" pitchFamily="2" charset="-122"/>
                <a:cs typeface="Times New Roman" pitchFamily="18" charset="0"/>
              </a:rPr>
              <a:t>Animal</a:t>
            </a:r>
            <a:r>
              <a:rPr lang="zh-CN" altLang="en-US" sz="2400" b="1" dirty="0">
                <a:ea typeface="宋体" pitchFamily="2" charset="-122"/>
                <a:cs typeface="Times New Roman" pitchFamily="18" charset="0"/>
              </a:rPr>
              <a:t>类的实例：</a:t>
            </a:r>
            <a:r>
              <a:rPr lang="en-US" altLang="zh-CN" sz="2400" b="1" dirty="0">
                <a:solidFill>
                  <a:srgbClr val="C00000"/>
                </a:solidFill>
                <a:ea typeface="宋体" pitchFamily="2" charset="-122"/>
                <a:cs typeface="Times New Roman" pitchFamily="18" charset="0"/>
              </a:rPr>
              <a:t>Animal  a=new Animal(); </a:t>
            </a:r>
            <a:r>
              <a:rPr lang="en-US" altLang="zh-CN" sz="2400" b="1" dirty="0" smtClean="0">
                <a:solidFill>
                  <a:srgbClr val="C00000"/>
                </a:solidFill>
                <a:ea typeface="宋体" pitchFamily="2" charset="-122"/>
                <a:cs typeface="Times New Roman" pitchFamily="18" charset="0"/>
              </a:rPr>
              <a:t>   </a:t>
            </a:r>
          </a:p>
          <a:p>
            <a:pPr indent="-457200" algn="just">
              <a:buFont typeface="Wingdings" pitchFamily="2" charset="2"/>
              <a:buNone/>
            </a:pPr>
            <a:r>
              <a:rPr lang="en-US" altLang="zh-CN" sz="2400" b="1" dirty="0" smtClean="0">
                <a:ea typeface="宋体" pitchFamily="2" charset="-122"/>
                <a:cs typeface="Times New Roman" pitchFamily="18" charset="0"/>
              </a:rPr>
              <a:t>//</a:t>
            </a:r>
            <a:r>
              <a:rPr lang="zh-CN" altLang="en-US" sz="2400" b="1" dirty="0">
                <a:ea typeface="宋体" pitchFamily="2" charset="-122"/>
                <a:cs typeface="Times New Roman" pitchFamily="18" charset="0"/>
              </a:rPr>
              <a:t>调用构造器，将</a:t>
            </a:r>
            <a:r>
              <a:rPr lang="en-US" altLang="zh-CN" sz="2400" b="1" dirty="0">
                <a:ea typeface="宋体" pitchFamily="2" charset="-122"/>
                <a:cs typeface="Times New Roman" pitchFamily="18" charset="0"/>
              </a:rPr>
              <a:t>legs</a:t>
            </a:r>
            <a:r>
              <a:rPr lang="zh-CN" altLang="en-US" sz="2400" b="1" dirty="0">
                <a:ea typeface="宋体" pitchFamily="2" charset="-122"/>
                <a:cs typeface="Times New Roman" pitchFamily="18" charset="0"/>
              </a:rPr>
              <a:t>初始化为</a:t>
            </a:r>
            <a:r>
              <a:rPr lang="en-US" altLang="zh-CN" sz="2400" b="1" dirty="0" smtClean="0">
                <a:ea typeface="宋体" pitchFamily="2" charset="-122"/>
                <a:cs typeface="Times New Roman" pitchFamily="18" charset="0"/>
              </a:rPr>
              <a:t>4</a:t>
            </a:r>
            <a:r>
              <a:rPr lang="zh-CN" altLang="en-US" sz="2400" b="1" dirty="0" smtClean="0">
                <a:ea typeface="宋体" pitchFamily="2" charset="-122"/>
                <a:cs typeface="Times New Roman" pitchFamily="18" charset="0"/>
              </a:rPr>
              <a:t>。</a:t>
            </a:r>
            <a:endParaRPr lang="en-US" altLang="zh-CN" sz="2400" b="1" dirty="0" smtClean="0">
              <a:ea typeface="宋体" pitchFamily="2" charset="-122"/>
              <a:cs typeface="Times New Roman" pitchFamily="18" charset="0"/>
            </a:endParaRPr>
          </a:p>
        </p:txBody>
      </p:sp>
    </p:spTree>
    <p:extLst>
      <p:ext uri="{BB962C8B-B14F-4D97-AF65-F5344CB8AC3E}">
        <p14:creationId xmlns:p14="http://schemas.microsoft.com/office/powerpoint/2010/main" val="64490850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19872" y="836712"/>
            <a:ext cx="2880320" cy="648072"/>
          </a:xfrm>
        </p:spPr>
        <p:txBody>
          <a:bodyPr>
            <a:normAutofit/>
          </a:bodyPr>
          <a:lstStyle/>
          <a:p>
            <a:r>
              <a:rPr lang="zh-CN" altLang="en-US" b="1" dirty="0" smtClean="0">
                <a:latin typeface="+mn-lt"/>
                <a:ea typeface="宋体" pitchFamily="2" charset="-122"/>
                <a:cs typeface="Times New Roman" pitchFamily="18" charset="0"/>
              </a:rPr>
              <a:t>构造器</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67544" y="1700808"/>
            <a:ext cx="8229600" cy="4536504"/>
          </a:xfrm>
        </p:spPr>
        <p:txBody>
          <a:bodyPr>
            <a:normAutofit lnSpcReduction="10000"/>
          </a:bodyPr>
          <a:lstStyle/>
          <a:p>
            <a:pPr>
              <a:buFont typeface="Wingdings" pitchFamily="2" charset="2"/>
              <a:buChar char="l"/>
            </a:pPr>
            <a:r>
              <a:rPr lang="zh-CN" altLang="en-US" dirty="0" smtClean="0">
                <a:ea typeface="宋体" pitchFamily="2" charset="-122"/>
                <a:cs typeface="Times New Roman" pitchFamily="18" charset="0"/>
              </a:rPr>
              <a:t>根据参数不同，构造器可以分为如下两类：</a:t>
            </a:r>
            <a:endParaRPr lang="en-US" altLang="zh-CN" dirty="0" smtClean="0">
              <a:ea typeface="宋体" pitchFamily="2" charset="-122"/>
              <a:cs typeface="Times New Roman" pitchFamily="18" charset="0"/>
            </a:endParaRPr>
          </a:p>
          <a:p>
            <a:pPr lvl="1">
              <a:buFont typeface="Wingdings" pitchFamily="2" charset="2"/>
              <a:buChar char="Ø"/>
            </a:pPr>
            <a:r>
              <a:rPr lang="zh-CN" altLang="en-US" b="1" dirty="0" smtClean="0">
                <a:ea typeface="宋体" pitchFamily="2" charset="-122"/>
                <a:cs typeface="Times New Roman" pitchFamily="18" charset="0"/>
              </a:rPr>
              <a:t>隐式无参构造器（系统</a:t>
            </a:r>
            <a:r>
              <a:rPr lang="zh-CN" altLang="en-US" b="1" dirty="0" smtClean="0">
                <a:solidFill>
                  <a:srgbClr val="C00000"/>
                </a:solidFill>
                <a:ea typeface="宋体" pitchFamily="2" charset="-122"/>
                <a:cs typeface="Times New Roman" pitchFamily="18" charset="0"/>
              </a:rPr>
              <a:t>默认</a:t>
            </a:r>
            <a:r>
              <a:rPr lang="zh-CN" altLang="en-US" b="1" dirty="0" smtClean="0">
                <a:ea typeface="宋体" pitchFamily="2" charset="-122"/>
                <a:cs typeface="Times New Roman" pitchFamily="18" charset="0"/>
              </a:rPr>
              <a:t>提供）</a:t>
            </a:r>
            <a:endParaRPr lang="en-US" altLang="zh-CN" b="1" dirty="0" smtClean="0">
              <a:ea typeface="宋体" pitchFamily="2" charset="-122"/>
              <a:cs typeface="Times New Roman" pitchFamily="18" charset="0"/>
            </a:endParaRPr>
          </a:p>
          <a:p>
            <a:pPr lvl="1">
              <a:buFont typeface="Wingdings" pitchFamily="2" charset="2"/>
              <a:buChar char="Ø"/>
            </a:pPr>
            <a:r>
              <a:rPr lang="zh-CN" altLang="en-US" b="1" dirty="0" smtClean="0">
                <a:solidFill>
                  <a:srgbClr val="C00000"/>
                </a:solidFill>
                <a:ea typeface="宋体" pitchFamily="2" charset="-122"/>
                <a:cs typeface="Times New Roman" pitchFamily="18" charset="0"/>
              </a:rPr>
              <a:t>显</a:t>
            </a:r>
            <a:r>
              <a:rPr lang="zh-CN" altLang="en-US" b="1" dirty="0">
                <a:solidFill>
                  <a:srgbClr val="C00000"/>
                </a:solidFill>
                <a:ea typeface="宋体" pitchFamily="2" charset="-122"/>
                <a:cs typeface="Times New Roman" pitchFamily="18" charset="0"/>
              </a:rPr>
              <a:t>式</a:t>
            </a:r>
            <a:r>
              <a:rPr lang="zh-CN" altLang="en-US" b="1" dirty="0">
                <a:ea typeface="宋体" pitchFamily="2" charset="-122"/>
                <a:cs typeface="Times New Roman" pitchFamily="18" charset="0"/>
              </a:rPr>
              <a:t>定义一个或多个</a:t>
            </a:r>
            <a:r>
              <a:rPr lang="zh-CN" altLang="en-US" b="1" dirty="0" smtClean="0">
                <a:ea typeface="宋体" pitchFamily="2" charset="-122"/>
                <a:cs typeface="Times New Roman" pitchFamily="18" charset="0"/>
              </a:rPr>
              <a:t>构造器（无参、有参）</a:t>
            </a:r>
            <a:endParaRPr lang="en-US" altLang="zh-CN" b="1" dirty="0" smtClean="0">
              <a:ea typeface="宋体" pitchFamily="2" charset="-122"/>
              <a:cs typeface="Times New Roman" pitchFamily="18" charset="0"/>
            </a:endParaRPr>
          </a:p>
          <a:p>
            <a:pPr lvl="1" algn="just">
              <a:buFont typeface="Wingdings" pitchFamily="2" charset="2"/>
              <a:buChar char="Ø"/>
            </a:pPr>
            <a:endParaRPr lang="en-US" altLang="zh-CN" sz="1800" dirty="0" smtClean="0">
              <a:ea typeface="宋体" pitchFamily="2" charset="-122"/>
              <a:cs typeface="Times New Roman" pitchFamily="18" charset="0"/>
            </a:endParaRPr>
          </a:p>
          <a:p>
            <a:pPr>
              <a:buFont typeface="Wingdings" pitchFamily="2" charset="2"/>
              <a:buChar char="l"/>
            </a:pPr>
            <a:r>
              <a:rPr lang="zh-CN" altLang="en-US" dirty="0" smtClean="0">
                <a:solidFill>
                  <a:srgbClr val="0000FF"/>
                </a:solidFill>
                <a:ea typeface="宋体" pitchFamily="2" charset="-122"/>
                <a:cs typeface="Times New Roman" pitchFamily="18" charset="0"/>
              </a:rPr>
              <a:t>注  意：</a:t>
            </a:r>
            <a:endParaRPr lang="en-US" altLang="zh-CN" dirty="0" smtClean="0">
              <a:solidFill>
                <a:srgbClr val="0000FF"/>
              </a:solidFill>
              <a:ea typeface="宋体" pitchFamily="2" charset="-122"/>
              <a:cs typeface="Times New Roman" pitchFamily="18" charset="0"/>
            </a:endParaRPr>
          </a:p>
          <a:p>
            <a:pPr lvl="1">
              <a:lnSpc>
                <a:spcPct val="120000"/>
              </a:lnSpc>
              <a:buFont typeface="Wingdings" pitchFamily="2" charset="2"/>
              <a:buChar char="Ø"/>
            </a:pPr>
            <a:r>
              <a:rPr lang="en-US" altLang="zh-CN" b="1" dirty="0">
                <a:ea typeface="宋体" pitchFamily="2" charset="-122"/>
                <a:cs typeface="Times New Roman" pitchFamily="18" charset="0"/>
              </a:rPr>
              <a:t>Java</a:t>
            </a:r>
            <a:r>
              <a:rPr lang="zh-CN" altLang="en-US" b="1" dirty="0">
                <a:ea typeface="宋体" pitchFamily="2" charset="-122"/>
                <a:cs typeface="Times New Roman" pitchFamily="18" charset="0"/>
              </a:rPr>
              <a:t>语言中，每个类都至少有一个</a:t>
            </a:r>
            <a:r>
              <a:rPr lang="zh-CN" altLang="en-US" b="1" dirty="0" smtClean="0">
                <a:ea typeface="宋体" pitchFamily="2" charset="-122"/>
                <a:cs typeface="Times New Roman" pitchFamily="18" charset="0"/>
              </a:rPr>
              <a:t>构造器</a:t>
            </a:r>
            <a:endParaRPr lang="en-US" altLang="zh-CN" b="1" dirty="0" smtClean="0">
              <a:ea typeface="宋体" pitchFamily="2" charset="-122"/>
              <a:cs typeface="Times New Roman" pitchFamily="18" charset="0"/>
            </a:endParaRPr>
          </a:p>
          <a:p>
            <a:pPr lvl="1">
              <a:lnSpc>
                <a:spcPct val="120000"/>
              </a:lnSpc>
              <a:buFont typeface="Wingdings" pitchFamily="2" charset="2"/>
              <a:buChar char="Ø"/>
            </a:pPr>
            <a:r>
              <a:rPr lang="zh-CN" altLang="en-US" b="1" dirty="0" smtClean="0">
                <a:ea typeface="宋体" pitchFamily="2" charset="-122"/>
                <a:cs typeface="Times New Roman" pitchFamily="18" charset="0"/>
              </a:rPr>
              <a:t>默认构造器的修饰符与所属类的修饰符一致</a:t>
            </a:r>
            <a:endParaRPr lang="en-US" altLang="zh-CN" dirty="0" smtClean="0">
              <a:ea typeface="宋体" pitchFamily="2" charset="-122"/>
              <a:cs typeface="Times New Roman" pitchFamily="18" charset="0"/>
            </a:endParaRPr>
          </a:p>
          <a:p>
            <a:pPr lvl="1">
              <a:lnSpc>
                <a:spcPct val="120000"/>
              </a:lnSpc>
              <a:buFont typeface="Wingdings" pitchFamily="2" charset="2"/>
              <a:buChar char="Ø"/>
            </a:pPr>
            <a:r>
              <a:rPr lang="zh-CN" altLang="en-US" b="1" dirty="0" smtClean="0">
                <a:ea typeface="宋体" pitchFamily="2" charset="-122"/>
                <a:cs typeface="Times New Roman" pitchFamily="18" charset="0"/>
              </a:rPr>
              <a:t>一旦</a:t>
            </a:r>
            <a:r>
              <a:rPr lang="zh-CN" altLang="en-US" b="1" dirty="0">
                <a:ea typeface="宋体" pitchFamily="2" charset="-122"/>
                <a:cs typeface="Times New Roman" pitchFamily="18" charset="0"/>
              </a:rPr>
              <a:t>显式定义了</a:t>
            </a:r>
            <a:r>
              <a:rPr lang="zh-CN" altLang="en-US" b="1" dirty="0" smtClean="0">
                <a:ea typeface="宋体" pitchFamily="2" charset="-122"/>
                <a:cs typeface="Times New Roman" pitchFamily="18" charset="0"/>
              </a:rPr>
              <a:t>构造器，</a:t>
            </a:r>
            <a:r>
              <a:rPr lang="zh-CN" altLang="en-US" b="1" dirty="0">
                <a:ea typeface="宋体" pitchFamily="2" charset="-122"/>
                <a:cs typeface="Times New Roman" pitchFamily="18" charset="0"/>
              </a:rPr>
              <a:t>则系统</a:t>
            </a:r>
            <a:r>
              <a:rPr lang="zh-CN" altLang="en-US" b="1" dirty="0">
                <a:solidFill>
                  <a:srgbClr val="C00000"/>
                </a:solidFill>
                <a:ea typeface="宋体" pitchFamily="2" charset="-122"/>
                <a:cs typeface="Times New Roman" pitchFamily="18" charset="0"/>
              </a:rPr>
              <a:t>不再</a:t>
            </a:r>
            <a:r>
              <a:rPr lang="zh-CN" altLang="en-US" b="1" dirty="0">
                <a:ea typeface="宋体" pitchFamily="2" charset="-122"/>
                <a:cs typeface="Times New Roman" pitchFamily="18" charset="0"/>
              </a:rPr>
              <a:t>提供默认</a:t>
            </a:r>
            <a:r>
              <a:rPr lang="zh-CN" altLang="en-US" b="1" dirty="0" smtClean="0">
                <a:ea typeface="宋体" pitchFamily="2" charset="-122"/>
                <a:cs typeface="Times New Roman" pitchFamily="18" charset="0"/>
              </a:rPr>
              <a:t>构造</a:t>
            </a:r>
            <a:r>
              <a:rPr lang="zh-CN" altLang="en-US" b="1" dirty="0">
                <a:ea typeface="宋体" pitchFamily="2" charset="-122"/>
                <a:cs typeface="Times New Roman" pitchFamily="18" charset="0"/>
              </a:rPr>
              <a:t>器</a:t>
            </a:r>
          </a:p>
          <a:p>
            <a:pPr lvl="1">
              <a:lnSpc>
                <a:spcPct val="120000"/>
              </a:lnSpc>
              <a:buFont typeface="Wingdings" pitchFamily="2" charset="2"/>
              <a:buChar char="Ø"/>
            </a:pPr>
            <a:r>
              <a:rPr lang="zh-CN" altLang="en-US" b="1" dirty="0" smtClean="0">
                <a:ea typeface="宋体" pitchFamily="2" charset="-122"/>
                <a:cs typeface="Times New Roman" pitchFamily="18" charset="0"/>
              </a:rPr>
              <a:t>一个类可以创建多个</a:t>
            </a:r>
            <a:r>
              <a:rPr lang="zh-CN" altLang="en-US" b="1" dirty="0" smtClean="0">
                <a:solidFill>
                  <a:srgbClr val="C00000"/>
                </a:solidFill>
                <a:ea typeface="宋体" pitchFamily="2" charset="-122"/>
                <a:cs typeface="Times New Roman" pitchFamily="18" charset="0"/>
              </a:rPr>
              <a:t>重载</a:t>
            </a:r>
            <a:r>
              <a:rPr lang="zh-CN" altLang="en-US" b="1" dirty="0" smtClean="0">
                <a:ea typeface="宋体" pitchFamily="2" charset="-122"/>
                <a:cs typeface="Times New Roman" pitchFamily="18" charset="0"/>
              </a:rPr>
              <a:t>的构造器</a:t>
            </a:r>
            <a:endParaRPr lang="en-US" altLang="zh-CN" b="1" dirty="0" smtClean="0">
              <a:ea typeface="宋体" pitchFamily="2" charset="-122"/>
              <a:cs typeface="Times New Roman" pitchFamily="18" charset="0"/>
            </a:endParaRPr>
          </a:p>
          <a:p>
            <a:pPr lvl="1">
              <a:lnSpc>
                <a:spcPct val="120000"/>
              </a:lnSpc>
              <a:buFont typeface="Wingdings" pitchFamily="2" charset="2"/>
              <a:buChar char="Ø"/>
            </a:pPr>
            <a:r>
              <a:rPr lang="zh-CN" altLang="en-US" b="1" dirty="0" smtClean="0">
                <a:ea typeface="宋体" pitchFamily="2" charset="-122"/>
                <a:cs typeface="Times New Roman" pitchFamily="18" charset="0"/>
              </a:rPr>
              <a:t>父</a:t>
            </a:r>
            <a:r>
              <a:rPr lang="zh-CN" altLang="en-US" b="1" dirty="0">
                <a:ea typeface="宋体" pitchFamily="2" charset="-122"/>
                <a:cs typeface="Times New Roman" pitchFamily="18" charset="0"/>
              </a:rPr>
              <a:t>类的</a:t>
            </a:r>
            <a:r>
              <a:rPr lang="zh-CN" altLang="en-US" b="1" dirty="0" smtClean="0">
                <a:ea typeface="宋体" pitchFamily="2" charset="-122"/>
                <a:cs typeface="Times New Roman" pitchFamily="18" charset="0"/>
              </a:rPr>
              <a:t>构造器不可被子类继承</a:t>
            </a:r>
            <a:endParaRPr lang="en-US" altLang="zh-CN" b="1" dirty="0" smtClean="0">
              <a:ea typeface="宋体" pitchFamily="2" charset="-122"/>
              <a:cs typeface="Times New Roman" pitchFamily="18" charset="0"/>
            </a:endParaRPr>
          </a:p>
          <a:p>
            <a:pPr marL="457200" lvl="1" indent="0">
              <a:buNone/>
            </a:pP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197235438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2771800" y="476672"/>
            <a:ext cx="4500024" cy="912164"/>
          </a:xfrm>
        </p:spPr>
        <p:txBody>
          <a:bodyPr/>
          <a:lstStyle/>
          <a:p>
            <a:pPr eaLnBrk="1" hangingPunct="1">
              <a:defRPr/>
            </a:pPr>
            <a:r>
              <a:rPr lang="zh-CN" altLang="en-US" b="1" dirty="0" smtClean="0">
                <a:solidFill>
                  <a:schemeClr val="tx1"/>
                </a:solidFill>
                <a:latin typeface="宋体" pitchFamily="2" charset="-122"/>
                <a:ea typeface="宋体" pitchFamily="2" charset="-122"/>
                <a:cs typeface="Arial Unicode MS" pitchFamily="34" charset="-122"/>
              </a:rPr>
              <a:t>构造</a:t>
            </a:r>
            <a:r>
              <a:rPr lang="zh-CN" altLang="en-US" b="1" dirty="0" smtClean="0">
                <a:latin typeface="宋体" pitchFamily="2" charset="-122"/>
                <a:ea typeface="宋体" pitchFamily="2" charset="-122"/>
                <a:cs typeface="Arial Unicode MS" pitchFamily="34" charset="-122"/>
              </a:rPr>
              <a:t>器</a:t>
            </a:r>
            <a:r>
              <a:rPr lang="zh-CN" altLang="en-US" b="1" dirty="0" smtClean="0">
                <a:solidFill>
                  <a:schemeClr val="tx1"/>
                </a:solidFill>
                <a:latin typeface="宋体" pitchFamily="2" charset="-122"/>
                <a:ea typeface="宋体" pitchFamily="2" charset="-122"/>
                <a:cs typeface="Arial Unicode MS" pitchFamily="34" charset="-122"/>
              </a:rPr>
              <a:t>重载</a:t>
            </a:r>
          </a:p>
        </p:txBody>
      </p:sp>
      <p:sp>
        <p:nvSpPr>
          <p:cNvPr id="2" name="TextBox 1"/>
          <p:cNvSpPr txBox="1"/>
          <p:nvPr/>
        </p:nvSpPr>
        <p:spPr>
          <a:xfrm>
            <a:off x="251520" y="1139163"/>
            <a:ext cx="8568952" cy="5629233"/>
          </a:xfrm>
          <a:prstGeom prst="rect">
            <a:avLst/>
          </a:prstGeom>
          <a:noFill/>
        </p:spPr>
        <p:txBody>
          <a:bodyPr wrap="square" rtlCol="0">
            <a:spAutoFit/>
          </a:bodyPr>
          <a:lstStyle/>
          <a:p>
            <a:pPr marL="457200" indent="-457200">
              <a:spcBef>
                <a:spcPct val="20000"/>
              </a:spcBef>
              <a:buFont typeface="Wingdings" pitchFamily="2" charset="2"/>
              <a:buChar char="l"/>
            </a:pPr>
            <a:r>
              <a:rPr lang="zh-CN" altLang="en-US" sz="2400" b="1" dirty="0" smtClean="0">
                <a:latin typeface="宋体" pitchFamily="2" charset="-122"/>
                <a:ea typeface="宋体" pitchFamily="2" charset="-122"/>
                <a:cs typeface="Arial Unicode MS" pitchFamily="34" charset="-122"/>
              </a:rPr>
              <a:t>构造</a:t>
            </a:r>
            <a:r>
              <a:rPr lang="zh-CN" altLang="en-US" sz="2400" b="1" dirty="0">
                <a:latin typeface="宋体" pitchFamily="2" charset="-122"/>
                <a:ea typeface="宋体" pitchFamily="2" charset="-122"/>
                <a:cs typeface="Arial Unicode MS" pitchFamily="34" charset="-122"/>
              </a:rPr>
              <a:t>器</a:t>
            </a:r>
            <a:r>
              <a:rPr lang="zh-CN" altLang="en-US" sz="2400" b="1" dirty="0" smtClean="0">
                <a:latin typeface="宋体" pitchFamily="2" charset="-122"/>
                <a:ea typeface="宋体" pitchFamily="2" charset="-122"/>
                <a:cs typeface="Arial Unicode MS" pitchFamily="34" charset="-122"/>
              </a:rPr>
              <a:t>一般</a:t>
            </a:r>
            <a:r>
              <a:rPr lang="zh-CN" altLang="en-US" sz="2400" b="1" dirty="0">
                <a:latin typeface="宋体" pitchFamily="2" charset="-122"/>
                <a:ea typeface="宋体" pitchFamily="2" charset="-122"/>
                <a:cs typeface="Arial Unicode MS" pitchFamily="34" charset="-122"/>
              </a:rPr>
              <a:t>用来创建对象的同时初始化对象。如</a:t>
            </a:r>
          </a:p>
          <a:p>
            <a:pPr marL="457200" indent="-457200">
              <a:lnSpc>
                <a:spcPct val="80000"/>
              </a:lnSpc>
              <a:spcBef>
                <a:spcPct val="20000"/>
              </a:spcBef>
            </a:pPr>
            <a:r>
              <a:rPr lang="en-US" altLang="zh-CN" sz="2000" b="1" dirty="0">
                <a:solidFill>
                  <a:srgbClr val="C00000"/>
                </a:solidFill>
                <a:ea typeface="宋体" pitchFamily="2" charset="-122"/>
                <a:cs typeface="Arial Unicode MS" pitchFamily="34" charset="-122"/>
              </a:rPr>
              <a:t>class Person{</a:t>
            </a:r>
          </a:p>
          <a:p>
            <a:pPr marL="457200" indent="-457200">
              <a:lnSpc>
                <a:spcPct val="80000"/>
              </a:lnSpc>
              <a:spcBef>
                <a:spcPct val="20000"/>
              </a:spcBef>
            </a:pPr>
            <a:r>
              <a:rPr lang="en-US" altLang="zh-CN" sz="2000" b="1" dirty="0">
                <a:solidFill>
                  <a:srgbClr val="C00000"/>
                </a:solidFill>
                <a:ea typeface="宋体" pitchFamily="2" charset="-122"/>
                <a:cs typeface="Arial Unicode MS" pitchFamily="34" charset="-122"/>
              </a:rPr>
              <a:t>	String name;</a:t>
            </a:r>
          </a:p>
          <a:p>
            <a:pPr marL="457200" indent="-457200">
              <a:lnSpc>
                <a:spcPct val="80000"/>
              </a:lnSpc>
              <a:spcBef>
                <a:spcPct val="20000"/>
              </a:spcBef>
            </a:pPr>
            <a:r>
              <a:rPr lang="en-US" altLang="zh-CN" sz="2000" b="1" dirty="0">
                <a:solidFill>
                  <a:srgbClr val="C00000"/>
                </a:solidFill>
                <a:ea typeface="宋体" pitchFamily="2" charset="-122"/>
                <a:cs typeface="Arial Unicode MS" pitchFamily="34" charset="-122"/>
              </a:rPr>
              <a:t>	</a:t>
            </a:r>
            <a:r>
              <a:rPr lang="en-US" altLang="zh-CN" sz="2000" b="1" dirty="0" err="1">
                <a:solidFill>
                  <a:srgbClr val="C00000"/>
                </a:solidFill>
                <a:ea typeface="宋体" pitchFamily="2" charset="-122"/>
                <a:cs typeface="Arial Unicode MS" pitchFamily="34" charset="-122"/>
              </a:rPr>
              <a:t>int</a:t>
            </a:r>
            <a:r>
              <a:rPr lang="en-US" altLang="zh-CN" sz="2000" b="1" dirty="0">
                <a:solidFill>
                  <a:srgbClr val="C00000"/>
                </a:solidFill>
                <a:ea typeface="宋体" pitchFamily="2" charset="-122"/>
                <a:cs typeface="Arial Unicode MS" pitchFamily="34" charset="-122"/>
              </a:rPr>
              <a:t> age;</a:t>
            </a:r>
          </a:p>
          <a:p>
            <a:pPr marL="457200" indent="-457200">
              <a:lnSpc>
                <a:spcPct val="80000"/>
              </a:lnSpc>
              <a:spcBef>
                <a:spcPct val="20000"/>
              </a:spcBef>
            </a:pPr>
            <a:r>
              <a:rPr lang="en-US" altLang="zh-CN" sz="2000" b="1" dirty="0">
                <a:solidFill>
                  <a:srgbClr val="C00000"/>
                </a:solidFill>
                <a:ea typeface="宋体" pitchFamily="2" charset="-122"/>
                <a:cs typeface="Arial Unicode MS" pitchFamily="34" charset="-122"/>
              </a:rPr>
              <a:t>	public Person(String n , </a:t>
            </a:r>
            <a:r>
              <a:rPr lang="en-US" altLang="zh-CN" sz="2000" b="1" dirty="0" err="1">
                <a:solidFill>
                  <a:srgbClr val="C00000"/>
                </a:solidFill>
                <a:ea typeface="宋体" pitchFamily="2" charset="-122"/>
                <a:cs typeface="Arial Unicode MS" pitchFamily="34" charset="-122"/>
              </a:rPr>
              <a:t>int</a:t>
            </a:r>
            <a:r>
              <a:rPr lang="en-US" altLang="zh-CN" sz="2000" b="1" dirty="0">
                <a:solidFill>
                  <a:srgbClr val="C00000"/>
                </a:solidFill>
                <a:ea typeface="宋体" pitchFamily="2" charset="-122"/>
                <a:cs typeface="Arial Unicode MS" pitchFamily="34" charset="-122"/>
              </a:rPr>
              <a:t> a){  name=n; age=a;}</a:t>
            </a:r>
          </a:p>
          <a:p>
            <a:pPr marL="457200" indent="-457200">
              <a:lnSpc>
                <a:spcPts val="2000"/>
              </a:lnSpc>
              <a:spcBef>
                <a:spcPct val="20000"/>
              </a:spcBef>
            </a:pPr>
            <a:r>
              <a:rPr lang="en-US" altLang="zh-CN" sz="2000" b="1" dirty="0">
                <a:solidFill>
                  <a:srgbClr val="C00000"/>
                </a:solidFill>
                <a:ea typeface="宋体" pitchFamily="2" charset="-122"/>
                <a:cs typeface="Arial Unicode MS" pitchFamily="34" charset="-122"/>
              </a:rPr>
              <a:t>}</a:t>
            </a:r>
          </a:p>
          <a:p>
            <a:pPr marL="457200" indent="-457200">
              <a:lnSpc>
                <a:spcPts val="2400"/>
              </a:lnSpc>
              <a:spcBef>
                <a:spcPct val="20000"/>
              </a:spcBef>
              <a:buFont typeface="Wingdings" pitchFamily="2" charset="2"/>
              <a:buChar char="l"/>
            </a:pPr>
            <a:r>
              <a:rPr lang="zh-CN" altLang="en-US" sz="2400" b="1" dirty="0" smtClean="0">
                <a:latin typeface="宋体" pitchFamily="2" charset="-122"/>
                <a:ea typeface="宋体" pitchFamily="2" charset="-122"/>
                <a:cs typeface="Arial Unicode MS" pitchFamily="34" charset="-122"/>
              </a:rPr>
              <a:t>构造</a:t>
            </a:r>
            <a:r>
              <a:rPr lang="zh-CN" altLang="en-US" sz="2400" b="1" dirty="0">
                <a:latin typeface="宋体" pitchFamily="2" charset="-122"/>
                <a:ea typeface="宋体" pitchFamily="2" charset="-122"/>
                <a:cs typeface="Arial Unicode MS" pitchFamily="34" charset="-122"/>
              </a:rPr>
              <a:t>器</a:t>
            </a:r>
            <a:r>
              <a:rPr lang="zh-CN" altLang="en-US" sz="2400" b="1" dirty="0" smtClean="0">
                <a:latin typeface="宋体" pitchFamily="2" charset="-122"/>
                <a:ea typeface="宋体" pitchFamily="2" charset="-122"/>
                <a:cs typeface="Arial Unicode MS" pitchFamily="34" charset="-122"/>
              </a:rPr>
              <a:t>重载</a:t>
            </a:r>
            <a:r>
              <a:rPr lang="zh-CN" altLang="en-US" sz="2400" b="1" dirty="0">
                <a:latin typeface="宋体" pitchFamily="2" charset="-122"/>
                <a:ea typeface="宋体" pitchFamily="2" charset="-122"/>
                <a:cs typeface="Arial Unicode MS" pitchFamily="34" charset="-122"/>
              </a:rPr>
              <a:t>使得对象的创建更加灵活，方便创建各种不同的对象。</a:t>
            </a:r>
          </a:p>
          <a:p>
            <a:pPr marL="457200" indent="-457200">
              <a:spcBef>
                <a:spcPct val="50000"/>
              </a:spcBef>
              <a:buFont typeface="Wingdings" pitchFamily="2" charset="2"/>
              <a:buNone/>
            </a:pPr>
            <a:r>
              <a:rPr lang="zh-CN" altLang="en-US" b="1" dirty="0" smtClean="0">
                <a:latin typeface="宋体" pitchFamily="2" charset="-122"/>
                <a:ea typeface="宋体" pitchFamily="2" charset="-122"/>
                <a:cs typeface="Arial Unicode MS" pitchFamily="34" charset="-122"/>
              </a:rPr>
              <a:t>构造</a:t>
            </a:r>
            <a:r>
              <a:rPr lang="zh-CN" altLang="en-US" b="1" dirty="0">
                <a:latin typeface="宋体" pitchFamily="2" charset="-122"/>
                <a:ea typeface="宋体" pitchFamily="2" charset="-122"/>
                <a:cs typeface="Arial Unicode MS" pitchFamily="34" charset="-122"/>
              </a:rPr>
              <a:t>器</a:t>
            </a:r>
            <a:r>
              <a:rPr lang="zh-CN" altLang="en-US" b="1" dirty="0" smtClean="0">
                <a:latin typeface="宋体" pitchFamily="2" charset="-122"/>
                <a:ea typeface="宋体" pitchFamily="2" charset="-122"/>
                <a:cs typeface="Arial Unicode MS" pitchFamily="34" charset="-122"/>
              </a:rPr>
              <a:t>重载</a:t>
            </a:r>
            <a:r>
              <a:rPr lang="zh-CN" altLang="en-US" b="1" dirty="0">
                <a:latin typeface="宋体" pitchFamily="2" charset="-122"/>
                <a:ea typeface="宋体" pitchFamily="2" charset="-122"/>
                <a:cs typeface="Arial Unicode MS" pitchFamily="34" charset="-122"/>
              </a:rPr>
              <a:t>举例：</a:t>
            </a:r>
          </a:p>
          <a:p>
            <a:pPr marL="457200" indent="-457200">
              <a:buFont typeface="Wingdings" pitchFamily="2" charset="2"/>
              <a:buNone/>
            </a:pPr>
            <a:r>
              <a:rPr lang="en-US" altLang="zh-CN" sz="2000" b="1" dirty="0">
                <a:solidFill>
                  <a:srgbClr val="C00000"/>
                </a:solidFill>
                <a:ea typeface="宋体" pitchFamily="2" charset="-122"/>
                <a:cs typeface="Arial Unicode MS" pitchFamily="34" charset="-122"/>
              </a:rPr>
              <a:t>public class Person{</a:t>
            </a:r>
          </a:p>
          <a:p>
            <a:pPr marL="914400" lvl="1" indent="-457200"/>
            <a:r>
              <a:rPr lang="en-US" altLang="zh-CN" sz="2000" b="1" dirty="0">
                <a:solidFill>
                  <a:srgbClr val="C00000"/>
                </a:solidFill>
                <a:ea typeface="宋体" pitchFamily="2" charset="-122"/>
                <a:cs typeface="Arial Unicode MS" pitchFamily="34" charset="-122"/>
              </a:rPr>
              <a:t>   public Person(String name, </a:t>
            </a:r>
            <a:r>
              <a:rPr lang="en-US" altLang="zh-CN" sz="2000" b="1" dirty="0" err="1">
                <a:solidFill>
                  <a:srgbClr val="C00000"/>
                </a:solidFill>
                <a:ea typeface="宋体" pitchFamily="2" charset="-122"/>
                <a:cs typeface="Arial Unicode MS" pitchFamily="34" charset="-122"/>
              </a:rPr>
              <a:t>int</a:t>
            </a:r>
            <a:r>
              <a:rPr lang="en-US" altLang="zh-CN" sz="2000" b="1" dirty="0">
                <a:solidFill>
                  <a:srgbClr val="C00000"/>
                </a:solidFill>
                <a:ea typeface="宋体" pitchFamily="2" charset="-122"/>
                <a:cs typeface="Arial Unicode MS" pitchFamily="34" charset="-122"/>
              </a:rPr>
              <a:t> age, Date d) {this(</a:t>
            </a:r>
            <a:r>
              <a:rPr lang="en-US" altLang="zh-CN" sz="2000" b="1" dirty="0" err="1">
                <a:solidFill>
                  <a:srgbClr val="C00000"/>
                </a:solidFill>
                <a:ea typeface="宋体" pitchFamily="2" charset="-122"/>
                <a:cs typeface="Arial Unicode MS" pitchFamily="34" charset="-122"/>
              </a:rPr>
              <a:t>name,age</a:t>
            </a:r>
            <a:r>
              <a:rPr lang="en-US" altLang="zh-CN" sz="2000" b="1" dirty="0" smtClean="0">
                <a:solidFill>
                  <a:srgbClr val="C00000"/>
                </a:solidFill>
                <a:ea typeface="宋体" pitchFamily="2" charset="-122"/>
                <a:cs typeface="Arial Unicode MS" pitchFamily="34" charset="-122"/>
              </a:rPr>
              <a:t>);…}</a:t>
            </a:r>
            <a:endParaRPr lang="en-US" altLang="zh-CN" sz="2000" b="1" dirty="0">
              <a:solidFill>
                <a:srgbClr val="C00000"/>
              </a:solidFill>
              <a:ea typeface="宋体" pitchFamily="2" charset="-122"/>
              <a:cs typeface="Arial Unicode MS" pitchFamily="34" charset="-122"/>
            </a:endParaRPr>
          </a:p>
          <a:p>
            <a:pPr marL="914400" lvl="1" indent="-457200"/>
            <a:r>
              <a:rPr lang="en-US" altLang="zh-CN" sz="2000" b="1" dirty="0">
                <a:solidFill>
                  <a:srgbClr val="C00000"/>
                </a:solidFill>
                <a:ea typeface="宋体" pitchFamily="2" charset="-122"/>
                <a:cs typeface="Arial Unicode MS" pitchFamily="34" charset="-122"/>
              </a:rPr>
              <a:t>   public Person(String name, </a:t>
            </a:r>
            <a:r>
              <a:rPr lang="en-US" altLang="zh-CN" sz="2000" b="1" dirty="0" err="1">
                <a:solidFill>
                  <a:srgbClr val="C00000"/>
                </a:solidFill>
                <a:ea typeface="宋体" pitchFamily="2" charset="-122"/>
                <a:cs typeface="Arial Unicode MS" pitchFamily="34" charset="-122"/>
              </a:rPr>
              <a:t>int</a:t>
            </a:r>
            <a:r>
              <a:rPr lang="en-US" altLang="zh-CN" sz="2000" b="1" dirty="0">
                <a:solidFill>
                  <a:srgbClr val="C00000"/>
                </a:solidFill>
                <a:ea typeface="宋体" pitchFamily="2" charset="-122"/>
                <a:cs typeface="Arial Unicode MS" pitchFamily="34" charset="-122"/>
              </a:rPr>
              <a:t> age) {…}</a:t>
            </a:r>
          </a:p>
          <a:p>
            <a:pPr marL="914400" lvl="1" indent="-457200"/>
            <a:r>
              <a:rPr lang="en-US" altLang="zh-CN" sz="2000" b="1" dirty="0">
                <a:solidFill>
                  <a:srgbClr val="C00000"/>
                </a:solidFill>
                <a:ea typeface="宋体" pitchFamily="2" charset="-122"/>
                <a:cs typeface="Arial Unicode MS" pitchFamily="34" charset="-122"/>
              </a:rPr>
              <a:t>   public Person(String name, Date d) {…}</a:t>
            </a:r>
          </a:p>
          <a:p>
            <a:pPr marL="914400" lvl="1" indent="-457200"/>
            <a:r>
              <a:rPr lang="en-US" altLang="zh-CN" sz="2000" b="1" dirty="0">
                <a:solidFill>
                  <a:srgbClr val="C00000"/>
                </a:solidFill>
                <a:ea typeface="宋体" pitchFamily="2" charset="-122"/>
                <a:cs typeface="Arial Unicode MS" pitchFamily="34" charset="-122"/>
              </a:rPr>
              <a:t>   </a:t>
            </a:r>
            <a:r>
              <a:rPr lang="en-US" altLang="zh-CN" sz="2000" b="1" dirty="0" smtClean="0">
                <a:solidFill>
                  <a:srgbClr val="C00000"/>
                </a:solidFill>
                <a:ea typeface="宋体" pitchFamily="2" charset="-122"/>
                <a:cs typeface="Arial Unicode MS" pitchFamily="34" charset="-122"/>
              </a:rPr>
              <a:t>public </a:t>
            </a:r>
            <a:r>
              <a:rPr lang="en-US" altLang="zh-CN" sz="2000" b="1" dirty="0">
                <a:solidFill>
                  <a:srgbClr val="C00000"/>
                </a:solidFill>
                <a:ea typeface="宋体" pitchFamily="2" charset="-122"/>
                <a:cs typeface="Arial Unicode MS" pitchFamily="34" charset="-122"/>
              </a:rPr>
              <a:t>Person(){…}</a:t>
            </a:r>
          </a:p>
          <a:p>
            <a:pPr marL="914400" lvl="1" indent="-457200"/>
            <a:r>
              <a:rPr lang="en-US" altLang="zh-CN" sz="2000" b="1" dirty="0">
                <a:solidFill>
                  <a:srgbClr val="C00000"/>
                </a:solidFill>
                <a:ea typeface="宋体" pitchFamily="2" charset="-122"/>
                <a:cs typeface="Arial Unicode MS" pitchFamily="34" charset="-122"/>
              </a:rPr>
              <a:t>}</a:t>
            </a:r>
          </a:p>
          <a:p>
            <a:pPr marL="457200" indent="-457200">
              <a:spcBef>
                <a:spcPct val="50000"/>
              </a:spcBef>
              <a:buFont typeface="Wingdings" pitchFamily="2" charset="2"/>
              <a:buChar char="l"/>
            </a:pPr>
            <a:r>
              <a:rPr lang="zh-CN" altLang="en-US" sz="2400" b="1" dirty="0" smtClean="0">
                <a:latin typeface="宋体" pitchFamily="2" charset="-122"/>
                <a:ea typeface="宋体" pitchFamily="2" charset="-122"/>
                <a:cs typeface="Arial Unicode MS" pitchFamily="34" charset="-122"/>
              </a:rPr>
              <a:t>构造</a:t>
            </a:r>
            <a:r>
              <a:rPr lang="zh-CN" altLang="en-US" sz="2400" b="1" dirty="0">
                <a:latin typeface="宋体" pitchFamily="2" charset="-122"/>
                <a:ea typeface="宋体" pitchFamily="2" charset="-122"/>
                <a:cs typeface="Arial Unicode MS" pitchFamily="34" charset="-122"/>
              </a:rPr>
              <a:t>器</a:t>
            </a:r>
            <a:r>
              <a:rPr lang="zh-CN" altLang="en-US" sz="2400" b="1" dirty="0" smtClean="0">
                <a:latin typeface="宋体" pitchFamily="2" charset="-122"/>
                <a:ea typeface="宋体" pitchFamily="2" charset="-122"/>
                <a:cs typeface="Arial Unicode MS" pitchFamily="34" charset="-122"/>
              </a:rPr>
              <a:t>重载</a:t>
            </a:r>
            <a:r>
              <a:rPr lang="zh-CN" altLang="en-US" sz="2400" b="1" dirty="0">
                <a:latin typeface="宋体" pitchFamily="2" charset="-122"/>
                <a:ea typeface="宋体" pitchFamily="2" charset="-122"/>
                <a:cs typeface="Arial Unicode MS" pitchFamily="34" charset="-122"/>
              </a:rPr>
              <a:t>，参数列表</a:t>
            </a:r>
            <a:r>
              <a:rPr lang="zh-CN" altLang="en-US" sz="2400" b="1" dirty="0">
                <a:solidFill>
                  <a:srgbClr val="FF0000"/>
                </a:solidFill>
                <a:latin typeface="宋体" pitchFamily="2" charset="-122"/>
                <a:ea typeface="宋体" pitchFamily="2" charset="-122"/>
                <a:cs typeface="Arial Unicode MS" pitchFamily="34" charset="-122"/>
              </a:rPr>
              <a:t>必须</a:t>
            </a:r>
            <a:r>
              <a:rPr lang="zh-CN" altLang="en-US" sz="2400" b="1" dirty="0" smtClean="0">
                <a:latin typeface="宋体" pitchFamily="2" charset="-122"/>
                <a:ea typeface="宋体" pitchFamily="2" charset="-122"/>
                <a:cs typeface="Arial Unicode MS" pitchFamily="34" charset="-122"/>
              </a:rPr>
              <a:t>不同</a:t>
            </a:r>
            <a:endParaRPr lang="zh-CN" altLang="en-US" sz="2400" b="1" dirty="0">
              <a:latin typeface="宋体" pitchFamily="2" charset="-122"/>
              <a:ea typeface="宋体" pitchFamily="2" charset="-122"/>
              <a:cs typeface="Arial Unicode MS" pitchFamily="34" charset="-122"/>
            </a:endParaRPr>
          </a:p>
        </p:txBody>
      </p:sp>
    </p:spTree>
    <p:extLst>
      <p:ext uri="{BB962C8B-B14F-4D97-AF65-F5344CB8AC3E}">
        <p14:creationId xmlns:p14="http://schemas.microsoft.com/office/powerpoint/2010/main" val="32428406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3131840" y="620688"/>
            <a:ext cx="4320480" cy="792088"/>
          </a:xfrm>
        </p:spPr>
        <p:txBody>
          <a:bodyPr>
            <a:normAutofit/>
          </a:bodyPr>
          <a:lstStyle/>
          <a:p>
            <a:pPr eaLnBrk="1" hangingPunct="1">
              <a:defRPr/>
            </a:pPr>
            <a:r>
              <a:rPr lang="zh-CN" altLang="en-US" b="1" dirty="0" smtClean="0">
                <a:solidFill>
                  <a:schemeClr val="tx1"/>
                </a:solidFill>
                <a:latin typeface="+mn-lt"/>
                <a:ea typeface="宋体" pitchFamily="2" charset="-122"/>
                <a:cs typeface="Times New Roman" pitchFamily="18" charset="0"/>
              </a:rPr>
              <a:t>构造</a:t>
            </a:r>
            <a:r>
              <a:rPr lang="zh-CN" altLang="en-US" b="1" dirty="0">
                <a:latin typeface="+mn-lt"/>
                <a:ea typeface="宋体" pitchFamily="2" charset="-122"/>
                <a:cs typeface="Times New Roman" pitchFamily="18" charset="0"/>
              </a:rPr>
              <a:t>器</a:t>
            </a:r>
            <a:r>
              <a:rPr lang="zh-CN" altLang="en-US" b="1" dirty="0" smtClean="0">
                <a:solidFill>
                  <a:schemeClr val="tx1"/>
                </a:solidFill>
                <a:latin typeface="+mn-lt"/>
                <a:ea typeface="宋体" pitchFamily="2" charset="-122"/>
                <a:cs typeface="Times New Roman" pitchFamily="18" charset="0"/>
              </a:rPr>
              <a:t>重载举例</a:t>
            </a:r>
          </a:p>
        </p:txBody>
      </p:sp>
      <p:sp>
        <p:nvSpPr>
          <p:cNvPr id="37891" name="Rectangle 3"/>
          <p:cNvSpPr>
            <a:spLocks noChangeArrowheads="1"/>
          </p:cNvSpPr>
          <p:nvPr/>
        </p:nvSpPr>
        <p:spPr bwMode="auto">
          <a:xfrm>
            <a:off x="539552" y="1268760"/>
            <a:ext cx="7991475" cy="5262979"/>
          </a:xfrm>
          <a:prstGeom prst="rect">
            <a:avLst/>
          </a:prstGeom>
          <a:noFill/>
          <a:ln w="9525">
            <a:noFill/>
            <a:miter lim="800000"/>
            <a:headEnd/>
            <a:tailEnd/>
          </a:ln>
        </p:spPr>
        <p:txBody>
          <a:bodyPr>
            <a:spAutoFit/>
          </a:bodyPr>
          <a:lstStyle/>
          <a:p>
            <a:pPr>
              <a:lnSpc>
                <a:spcPct val="80000"/>
              </a:lnSpc>
            </a:pPr>
            <a:r>
              <a:rPr lang="en-US" altLang="zh-CN" sz="2000" b="1" dirty="0">
                <a:solidFill>
                  <a:srgbClr val="0000FF"/>
                </a:solidFill>
                <a:ea typeface="宋体" pitchFamily="2" charset="-122"/>
                <a:cs typeface="Times New Roman" pitchFamily="18" charset="0"/>
              </a:rPr>
              <a:t>public class Person {</a:t>
            </a:r>
          </a:p>
          <a:p>
            <a:pPr>
              <a:lnSpc>
                <a:spcPct val="80000"/>
              </a:lnSpc>
            </a:pPr>
            <a:r>
              <a:rPr lang="en-US" altLang="zh-CN" sz="2000" b="1" dirty="0">
                <a:solidFill>
                  <a:srgbClr val="0000FF"/>
                </a:solidFill>
                <a:ea typeface="宋体" pitchFamily="2" charset="-122"/>
                <a:cs typeface="Times New Roman" pitchFamily="18" charset="0"/>
              </a:rPr>
              <a:t>    private String name;</a:t>
            </a:r>
          </a:p>
          <a:p>
            <a:pPr>
              <a:lnSpc>
                <a:spcPct val="80000"/>
              </a:lnSpc>
            </a:pPr>
            <a:r>
              <a:rPr lang="en-US" altLang="zh-CN" sz="2000" b="1" dirty="0">
                <a:solidFill>
                  <a:srgbClr val="0000FF"/>
                </a:solidFill>
                <a:ea typeface="宋体" pitchFamily="2" charset="-122"/>
                <a:cs typeface="Times New Roman" pitchFamily="18" charset="0"/>
              </a:rPr>
              <a:t>    private </a:t>
            </a:r>
            <a:r>
              <a:rPr lang="en-US" altLang="zh-CN" sz="2000" b="1" dirty="0" err="1">
                <a:solidFill>
                  <a:srgbClr val="0000FF"/>
                </a:solidFill>
                <a:ea typeface="宋体" pitchFamily="2" charset="-122"/>
                <a:cs typeface="Times New Roman" pitchFamily="18" charset="0"/>
              </a:rPr>
              <a:t>int</a:t>
            </a:r>
            <a:r>
              <a:rPr lang="en-US" altLang="zh-CN" sz="2000" b="1" dirty="0">
                <a:solidFill>
                  <a:srgbClr val="0000FF"/>
                </a:solidFill>
                <a:ea typeface="宋体" pitchFamily="2" charset="-122"/>
                <a:cs typeface="Times New Roman" pitchFamily="18" charset="0"/>
              </a:rPr>
              <a:t> age;</a:t>
            </a:r>
          </a:p>
          <a:p>
            <a:pPr>
              <a:lnSpc>
                <a:spcPct val="80000"/>
              </a:lnSpc>
            </a:pPr>
            <a:r>
              <a:rPr lang="en-US" altLang="zh-CN" sz="2000" b="1" dirty="0">
                <a:solidFill>
                  <a:srgbClr val="0000FF"/>
                </a:solidFill>
                <a:ea typeface="宋体" pitchFamily="2" charset="-122"/>
                <a:cs typeface="Times New Roman" pitchFamily="18" charset="0"/>
              </a:rPr>
              <a:t>    private Date </a:t>
            </a:r>
            <a:r>
              <a:rPr lang="en-US" altLang="zh-CN" sz="2000" b="1" dirty="0" err="1">
                <a:solidFill>
                  <a:srgbClr val="0000FF"/>
                </a:solidFill>
                <a:ea typeface="宋体" pitchFamily="2" charset="-122"/>
                <a:cs typeface="Times New Roman" pitchFamily="18" charset="0"/>
              </a:rPr>
              <a:t>birthDate</a:t>
            </a:r>
            <a:r>
              <a:rPr lang="en-US" altLang="zh-CN" sz="2000" b="1" dirty="0">
                <a:solidFill>
                  <a:srgbClr val="0000FF"/>
                </a:solidFill>
                <a:ea typeface="宋体" pitchFamily="2" charset="-122"/>
                <a:cs typeface="Times New Roman" pitchFamily="18" charset="0"/>
              </a:rPr>
              <a:t>;</a:t>
            </a:r>
          </a:p>
          <a:p>
            <a:pPr>
              <a:lnSpc>
                <a:spcPct val="80000"/>
              </a:lnSpc>
            </a:pPr>
            <a:r>
              <a:rPr lang="en-US" altLang="zh-CN" sz="2000" b="1" dirty="0">
                <a:solidFill>
                  <a:srgbClr val="0000FF"/>
                </a:solidFill>
                <a:ea typeface="宋体" pitchFamily="2" charset="-122"/>
                <a:cs typeface="Times New Roman" pitchFamily="18" charset="0"/>
              </a:rPr>
              <a:t>    </a:t>
            </a:r>
            <a:r>
              <a:rPr lang="en-US" altLang="zh-CN" sz="2000" b="1" dirty="0">
                <a:solidFill>
                  <a:srgbClr val="FF0000"/>
                </a:solidFill>
                <a:ea typeface="宋体" pitchFamily="2" charset="-122"/>
                <a:cs typeface="Times New Roman" pitchFamily="18" charset="0"/>
              </a:rPr>
              <a:t>public Person(String name, </a:t>
            </a:r>
            <a:r>
              <a:rPr lang="en-US" altLang="zh-CN" sz="2000" b="1" dirty="0" err="1">
                <a:solidFill>
                  <a:srgbClr val="FF0000"/>
                </a:solidFill>
                <a:ea typeface="宋体" pitchFamily="2" charset="-122"/>
                <a:cs typeface="Times New Roman" pitchFamily="18" charset="0"/>
              </a:rPr>
              <a:t>int</a:t>
            </a:r>
            <a:r>
              <a:rPr lang="en-US" altLang="zh-CN" sz="2000" b="1" dirty="0">
                <a:solidFill>
                  <a:srgbClr val="FF0000"/>
                </a:solidFill>
                <a:ea typeface="宋体" pitchFamily="2" charset="-122"/>
                <a:cs typeface="Times New Roman" pitchFamily="18" charset="0"/>
              </a:rPr>
              <a:t> age, Date d) {</a:t>
            </a:r>
          </a:p>
          <a:p>
            <a:pPr>
              <a:lnSpc>
                <a:spcPct val="80000"/>
              </a:lnSpc>
            </a:pPr>
            <a:r>
              <a:rPr lang="en-US" altLang="zh-CN" sz="2000" b="1" dirty="0">
                <a:solidFill>
                  <a:srgbClr val="0000FF"/>
                </a:solidFill>
                <a:ea typeface="宋体" pitchFamily="2" charset="-122"/>
                <a:cs typeface="Times New Roman" pitchFamily="18" charset="0"/>
              </a:rPr>
              <a:t> 	this.name = name;</a:t>
            </a:r>
          </a:p>
          <a:p>
            <a:pPr>
              <a:lnSpc>
                <a:spcPct val="80000"/>
              </a:lnSpc>
            </a:pPr>
            <a:r>
              <a:rPr lang="en-US" altLang="zh-CN" sz="2000" b="1" dirty="0">
                <a:solidFill>
                  <a:srgbClr val="0000FF"/>
                </a:solidFill>
                <a:ea typeface="宋体" pitchFamily="2" charset="-122"/>
                <a:cs typeface="Times New Roman" pitchFamily="18" charset="0"/>
              </a:rPr>
              <a:t> 	</a:t>
            </a:r>
            <a:r>
              <a:rPr lang="en-US" altLang="zh-CN" sz="2000" b="1" dirty="0" err="1">
                <a:solidFill>
                  <a:srgbClr val="0000FF"/>
                </a:solidFill>
                <a:ea typeface="宋体" pitchFamily="2" charset="-122"/>
                <a:cs typeface="Times New Roman" pitchFamily="18" charset="0"/>
              </a:rPr>
              <a:t>this.age</a:t>
            </a:r>
            <a:r>
              <a:rPr lang="en-US" altLang="zh-CN" sz="2000" b="1" dirty="0">
                <a:solidFill>
                  <a:srgbClr val="0000FF"/>
                </a:solidFill>
                <a:ea typeface="宋体" pitchFamily="2" charset="-122"/>
                <a:cs typeface="Times New Roman" pitchFamily="18" charset="0"/>
              </a:rPr>
              <a:t> = age;</a:t>
            </a:r>
          </a:p>
          <a:p>
            <a:pPr>
              <a:lnSpc>
                <a:spcPct val="80000"/>
              </a:lnSpc>
            </a:pPr>
            <a:r>
              <a:rPr lang="en-US" altLang="zh-CN" sz="2000" b="1" dirty="0">
                <a:solidFill>
                  <a:srgbClr val="0000FF"/>
                </a:solidFill>
                <a:ea typeface="宋体" pitchFamily="2" charset="-122"/>
                <a:cs typeface="Times New Roman" pitchFamily="18" charset="0"/>
              </a:rPr>
              <a:t> 	</a:t>
            </a:r>
            <a:r>
              <a:rPr lang="en-US" altLang="zh-CN" sz="2000" b="1" dirty="0" err="1">
                <a:solidFill>
                  <a:srgbClr val="0000FF"/>
                </a:solidFill>
                <a:ea typeface="宋体" pitchFamily="2" charset="-122"/>
                <a:cs typeface="Times New Roman" pitchFamily="18" charset="0"/>
              </a:rPr>
              <a:t>this.birthDate</a:t>
            </a:r>
            <a:r>
              <a:rPr lang="en-US" altLang="zh-CN" sz="2000" b="1" dirty="0">
                <a:solidFill>
                  <a:srgbClr val="0000FF"/>
                </a:solidFill>
                <a:ea typeface="宋体" pitchFamily="2" charset="-122"/>
                <a:cs typeface="Times New Roman" pitchFamily="18" charset="0"/>
              </a:rPr>
              <a:t> = d;</a:t>
            </a:r>
          </a:p>
          <a:p>
            <a:pPr>
              <a:lnSpc>
                <a:spcPct val="80000"/>
              </a:lnSpc>
            </a:pPr>
            <a:r>
              <a:rPr lang="en-US" altLang="zh-CN" sz="2000" b="1" dirty="0">
                <a:solidFill>
                  <a:srgbClr val="0000FF"/>
                </a:solidFill>
                <a:ea typeface="宋体" pitchFamily="2" charset="-122"/>
                <a:cs typeface="Times New Roman" pitchFamily="18" charset="0"/>
              </a:rPr>
              <a:t>     }</a:t>
            </a:r>
          </a:p>
          <a:p>
            <a:pPr>
              <a:lnSpc>
                <a:spcPct val="80000"/>
              </a:lnSpc>
            </a:pPr>
            <a:r>
              <a:rPr lang="en-US" altLang="zh-CN" sz="2000" b="1" dirty="0">
                <a:solidFill>
                  <a:srgbClr val="FF0000"/>
                </a:solidFill>
                <a:ea typeface="宋体" pitchFamily="2" charset="-122"/>
                <a:cs typeface="Times New Roman" pitchFamily="18" charset="0"/>
              </a:rPr>
              <a:t>     public Person(String name, </a:t>
            </a:r>
            <a:r>
              <a:rPr lang="en-US" altLang="zh-CN" sz="2000" b="1" dirty="0" err="1">
                <a:solidFill>
                  <a:srgbClr val="FF0000"/>
                </a:solidFill>
                <a:ea typeface="宋体" pitchFamily="2" charset="-122"/>
                <a:cs typeface="Times New Roman" pitchFamily="18" charset="0"/>
              </a:rPr>
              <a:t>int</a:t>
            </a:r>
            <a:r>
              <a:rPr lang="en-US" altLang="zh-CN" sz="2000" b="1" dirty="0">
                <a:solidFill>
                  <a:srgbClr val="FF0000"/>
                </a:solidFill>
                <a:ea typeface="宋体" pitchFamily="2" charset="-122"/>
                <a:cs typeface="Times New Roman" pitchFamily="18" charset="0"/>
              </a:rPr>
              <a:t> age) {</a:t>
            </a:r>
          </a:p>
          <a:p>
            <a:pPr>
              <a:lnSpc>
                <a:spcPct val="80000"/>
              </a:lnSpc>
            </a:pPr>
            <a:r>
              <a:rPr lang="en-US" altLang="zh-CN" sz="2000" b="1" dirty="0">
                <a:solidFill>
                  <a:srgbClr val="0000FF"/>
                </a:solidFill>
                <a:ea typeface="宋体" pitchFamily="2" charset="-122"/>
                <a:cs typeface="Times New Roman" pitchFamily="18" charset="0"/>
              </a:rPr>
              <a:t> 	this(name, age, null);    </a:t>
            </a:r>
            <a:endParaRPr lang="en-US" altLang="zh-CN" sz="2000" b="1" dirty="0" smtClean="0">
              <a:solidFill>
                <a:srgbClr val="0000FF"/>
              </a:solidFill>
              <a:ea typeface="宋体" pitchFamily="2" charset="-122"/>
              <a:cs typeface="Times New Roman" pitchFamily="18" charset="0"/>
            </a:endParaRPr>
          </a:p>
          <a:p>
            <a:pPr>
              <a:lnSpc>
                <a:spcPct val="80000"/>
              </a:lnSpc>
            </a:pPr>
            <a:r>
              <a:rPr lang="en-US" altLang="zh-CN" sz="2000" b="1" dirty="0" smtClean="0">
                <a:solidFill>
                  <a:srgbClr val="0000FF"/>
                </a:solidFill>
                <a:ea typeface="宋体" pitchFamily="2" charset="-122"/>
                <a:cs typeface="Times New Roman" pitchFamily="18" charset="0"/>
              </a:rPr>
              <a:t>	//</a:t>
            </a:r>
            <a:r>
              <a:rPr lang="en-US" altLang="zh-CN" sz="2000" b="1" dirty="0">
                <a:solidFill>
                  <a:srgbClr val="0000FF"/>
                </a:solidFill>
                <a:ea typeface="宋体" pitchFamily="2" charset="-122"/>
                <a:cs typeface="Times New Roman" pitchFamily="18" charset="0"/>
              </a:rPr>
              <a:t>this.name=name; </a:t>
            </a:r>
            <a:r>
              <a:rPr lang="en-US" altLang="zh-CN" sz="2000" b="1" dirty="0" err="1" smtClean="0">
                <a:solidFill>
                  <a:srgbClr val="0000FF"/>
                </a:solidFill>
                <a:ea typeface="宋体" pitchFamily="2" charset="-122"/>
                <a:cs typeface="Times New Roman" pitchFamily="18" charset="0"/>
              </a:rPr>
              <a:t>this.age</a:t>
            </a:r>
            <a:r>
              <a:rPr lang="en-US" altLang="zh-CN" sz="2000" b="1" dirty="0" smtClean="0">
                <a:solidFill>
                  <a:srgbClr val="0000FF"/>
                </a:solidFill>
                <a:ea typeface="宋体" pitchFamily="2" charset="-122"/>
                <a:cs typeface="Times New Roman" pitchFamily="18" charset="0"/>
              </a:rPr>
              <a:t>=age;</a:t>
            </a:r>
            <a:r>
              <a:rPr lang="en-US" altLang="zh-CN" sz="2000" b="1" dirty="0">
                <a:solidFill>
                  <a:srgbClr val="0000FF"/>
                </a:solidFill>
                <a:ea typeface="宋体" pitchFamily="2" charset="-122"/>
                <a:cs typeface="Times New Roman" pitchFamily="18" charset="0"/>
              </a:rPr>
              <a:t> </a:t>
            </a:r>
            <a:r>
              <a:rPr lang="en-US" altLang="zh-CN" sz="2000" b="1" dirty="0" err="1" smtClean="0">
                <a:solidFill>
                  <a:srgbClr val="0000FF"/>
                </a:solidFill>
                <a:ea typeface="宋体" pitchFamily="2" charset="-122"/>
                <a:cs typeface="Times New Roman" pitchFamily="18" charset="0"/>
              </a:rPr>
              <a:t>this.birthDate</a:t>
            </a:r>
            <a:r>
              <a:rPr lang="en-US" altLang="zh-CN" sz="2000" b="1" dirty="0" smtClean="0">
                <a:solidFill>
                  <a:srgbClr val="0000FF"/>
                </a:solidFill>
                <a:ea typeface="宋体" pitchFamily="2" charset="-122"/>
                <a:cs typeface="Times New Roman" pitchFamily="18" charset="0"/>
              </a:rPr>
              <a:t>=null</a:t>
            </a:r>
            <a:r>
              <a:rPr lang="en-US" altLang="zh-CN" sz="2000" b="1" dirty="0">
                <a:solidFill>
                  <a:srgbClr val="0000FF"/>
                </a:solidFill>
                <a:ea typeface="宋体" pitchFamily="2" charset="-122"/>
                <a:cs typeface="Times New Roman" pitchFamily="18" charset="0"/>
              </a:rPr>
              <a:t>;</a:t>
            </a:r>
          </a:p>
          <a:p>
            <a:pPr>
              <a:lnSpc>
                <a:spcPct val="80000"/>
              </a:lnSpc>
            </a:pPr>
            <a:r>
              <a:rPr lang="en-US" altLang="zh-CN" sz="2000" b="1" dirty="0">
                <a:solidFill>
                  <a:srgbClr val="0000FF"/>
                </a:solidFill>
                <a:ea typeface="宋体" pitchFamily="2" charset="-122"/>
                <a:cs typeface="Times New Roman" pitchFamily="18" charset="0"/>
              </a:rPr>
              <a:t>     }</a:t>
            </a:r>
          </a:p>
          <a:p>
            <a:pPr>
              <a:lnSpc>
                <a:spcPct val="80000"/>
              </a:lnSpc>
            </a:pPr>
            <a:r>
              <a:rPr lang="en-US" altLang="zh-CN" sz="2000" b="1" dirty="0">
                <a:solidFill>
                  <a:srgbClr val="0000FF"/>
                </a:solidFill>
                <a:ea typeface="宋体" pitchFamily="2" charset="-122"/>
                <a:cs typeface="Times New Roman" pitchFamily="18" charset="0"/>
              </a:rPr>
              <a:t>     </a:t>
            </a:r>
            <a:r>
              <a:rPr lang="en-US" altLang="zh-CN" sz="2000" b="1" dirty="0">
                <a:solidFill>
                  <a:srgbClr val="FF0000"/>
                </a:solidFill>
                <a:ea typeface="宋体" pitchFamily="2" charset="-122"/>
                <a:cs typeface="Times New Roman" pitchFamily="18" charset="0"/>
              </a:rPr>
              <a:t>public Person(String name, Date d) {</a:t>
            </a:r>
          </a:p>
          <a:p>
            <a:pPr>
              <a:lnSpc>
                <a:spcPct val="80000"/>
              </a:lnSpc>
            </a:pPr>
            <a:r>
              <a:rPr lang="en-US" altLang="zh-CN" sz="2000" b="1" dirty="0">
                <a:solidFill>
                  <a:srgbClr val="0000FF"/>
                </a:solidFill>
                <a:ea typeface="宋体" pitchFamily="2" charset="-122"/>
                <a:cs typeface="Times New Roman" pitchFamily="18" charset="0"/>
              </a:rPr>
              <a:t> 	this(name, 30, d);	   </a:t>
            </a:r>
            <a:r>
              <a:rPr lang="en-US" altLang="zh-CN" sz="2000" b="1" dirty="0" smtClean="0">
                <a:solidFill>
                  <a:srgbClr val="0000FF"/>
                </a:solidFill>
                <a:ea typeface="宋体" pitchFamily="2" charset="-122"/>
                <a:cs typeface="Times New Roman" pitchFamily="18" charset="0"/>
              </a:rPr>
              <a:t>	</a:t>
            </a:r>
          </a:p>
          <a:p>
            <a:pPr>
              <a:lnSpc>
                <a:spcPct val="80000"/>
              </a:lnSpc>
            </a:pPr>
            <a:r>
              <a:rPr lang="en-US" altLang="zh-CN" sz="2000" b="1" dirty="0" smtClean="0">
                <a:solidFill>
                  <a:srgbClr val="0000FF"/>
                </a:solidFill>
                <a:ea typeface="宋体" pitchFamily="2" charset="-122"/>
                <a:cs typeface="Times New Roman" pitchFamily="18" charset="0"/>
              </a:rPr>
              <a:t>	//this.name=name; </a:t>
            </a:r>
            <a:r>
              <a:rPr lang="en-US" altLang="zh-CN" sz="2000" b="1" dirty="0" err="1" smtClean="0">
                <a:solidFill>
                  <a:srgbClr val="0000FF"/>
                </a:solidFill>
                <a:ea typeface="宋体" pitchFamily="2" charset="-122"/>
                <a:cs typeface="Times New Roman" pitchFamily="18" charset="0"/>
              </a:rPr>
              <a:t>this.age</a:t>
            </a:r>
            <a:r>
              <a:rPr lang="en-US" altLang="zh-CN" sz="2000" b="1" dirty="0" smtClean="0">
                <a:solidFill>
                  <a:srgbClr val="0000FF"/>
                </a:solidFill>
                <a:ea typeface="宋体" pitchFamily="2" charset="-122"/>
                <a:cs typeface="Times New Roman" pitchFamily="18" charset="0"/>
              </a:rPr>
              <a:t>=30; </a:t>
            </a:r>
            <a:r>
              <a:rPr lang="en-US" altLang="zh-CN" sz="2000" b="1" dirty="0" err="1" smtClean="0">
                <a:solidFill>
                  <a:srgbClr val="0000FF"/>
                </a:solidFill>
                <a:ea typeface="宋体" pitchFamily="2" charset="-122"/>
                <a:cs typeface="Times New Roman" pitchFamily="18" charset="0"/>
              </a:rPr>
              <a:t>this.birthDate</a:t>
            </a:r>
            <a:r>
              <a:rPr lang="en-US" altLang="zh-CN" sz="2000" b="1" dirty="0" smtClean="0">
                <a:solidFill>
                  <a:srgbClr val="0000FF"/>
                </a:solidFill>
                <a:ea typeface="宋体" pitchFamily="2" charset="-122"/>
                <a:cs typeface="Times New Roman" pitchFamily="18" charset="0"/>
              </a:rPr>
              <a:t>=d</a:t>
            </a:r>
            <a:r>
              <a:rPr lang="en-US" altLang="zh-CN" sz="2000" b="1" dirty="0">
                <a:solidFill>
                  <a:srgbClr val="0000FF"/>
                </a:solidFill>
                <a:ea typeface="宋体" pitchFamily="2" charset="-122"/>
                <a:cs typeface="Times New Roman" pitchFamily="18" charset="0"/>
              </a:rPr>
              <a:t>;</a:t>
            </a:r>
          </a:p>
          <a:p>
            <a:pPr>
              <a:lnSpc>
                <a:spcPct val="80000"/>
              </a:lnSpc>
            </a:pPr>
            <a:r>
              <a:rPr lang="en-US" altLang="zh-CN" sz="2000" b="1" dirty="0">
                <a:solidFill>
                  <a:srgbClr val="0000FF"/>
                </a:solidFill>
                <a:ea typeface="宋体" pitchFamily="2" charset="-122"/>
                <a:cs typeface="Times New Roman" pitchFamily="18" charset="0"/>
              </a:rPr>
              <a:t>     }</a:t>
            </a:r>
          </a:p>
          <a:p>
            <a:pPr>
              <a:lnSpc>
                <a:spcPct val="80000"/>
              </a:lnSpc>
            </a:pPr>
            <a:r>
              <a:rPr lang="en-US" altLang="zh-CN" sz="2000" b="1" dirty="0">
                <a:solidFill>
                  <a:srgbClr val="0000FF"/>
                </a:solidFill>
                <a:ea typeface="宋体" pitchFamily="2" charset="-122"/>
                <a:cs typeface="Times New Roman" pitchFamily="18" charset="0"/>
              </a:rPr>
              <a:t>     </a:t>
            </a:r>
            <a:r>
              <a:rPr lang="en-US" altLang="zh-CN" sz="2000" b="1" dirty="0">
                <a:solidFill>
                  <a:srgbClr val="FF0000"/>
                </a:solidFill>
                <a:ea typeface="宋体" pitchFamily="2" charset="-122"/>
                <a:cs typeface="Times New Roman" pitchFamily="18" charset="0"/>
              </a:rPr>
              <a:t>public Person(String name) {</a:t>
            </a:r>
          </a:p>
          <a:p>
            <a:pPr>
              <a:lnSpc>
                <a:spcPct val="80000"/>
              </a:lnSpc>
            </a:pPr>
            <a:r>
              <a:rPr lang="en-US" altLang="zh-CN" sz="2000" b="1" dirty="0">
                <a:solidFill>
                  <a:srgbClr val="0000FF"/>
                </a:solidFill>
                <a:ea typeface="宋体" pitchFamily="2" charset="-122"/>
                <a:cs typeface="Times New Roman" pitchFamily="18" charset="0"/>
              </a:rPr>
              <a:t>	 this(name, 30);	   //this.name=name; </a:t>
            </a:r>
            <a:r>
              <a:rPr lang="en-US" altLang="zh-CN" sz="2000" b="1" dirty="0" err="1">
                <a:solidFill>
                  <a:srgbClr val="0000FF"/>
                </a:solidFill>
                <a:ea typeface="宋体" pitchFamily="2" charset="-122"/>
                <a:cs typeface="Times New Roman" pitchFamily="18" charset="0"/>
              </a:rPr>
              <a:t>this.age</a:t>
            </a:r>
            <a:r>
              <a:rPr lang="en-US" altLang="zh-CN" sz="2000" b="1" dirty="0">
                <a:solidFill>
                  <a:srgbClr val="0000FF"/>
                </a:solidFill>
                <a:ea typeface="宋体" pitchFamily="2" charset="-122"/>
                <a:cs typeface="Times New Roman" pitchFamily="18" charset="0"/>
              </a:rPr>
              <a:t>=30;</a:t>
            </a:r>
          </a:p>
          <a:p>
            <a:pPr>
              <a:lnSpc>
                <a:spcPct val="80000"/>
              </a:lnSpc>
            </a:pPr>
            <a:r>
              <a:rPr lang="en-US" altLang="zh-CN" sz="2000" b="1" dirty="0">
                <a:solidFill>
                  <a:srgbClr val="0000FF"/>
                </a:solidFill>
                <a:ea typeface="宋体" pitchFamily="2" charset="-122"/>
                <a:cs typeface="Times New Roman" pitchFamily="18" charset="0"/>
              </a:rPr>
              <a:t>     }</a:t>
            </a:r>
          </a:p>
          <a:p>
            <a:pPr>
              <a:lnSpc>
                <a:spcPct val="80000"/>
              </a:lnSpc>
            </a:pPr>
            <a:r>
              <a:rPr lang="en-US" altLang="zh-CN" sz="2000" b="1" dirty="0">
                <a:solidFill>
                  <a:srgbClr val="0000FF"/>
                </a:solidFill>
                <a:ea typeface="宋体" pitchFamily="2" charset="-122"/>
                <a:cs typeface="Times New Roman" pitchFamily="18" charset="0"/>
              </a:rPr>
              <a:t>}</a:t>
            </a:r>
          </a:p>
        </p:txBody>
      </p:sp>
    </p:spTree>
    <p:extLst>
      <p:ext uri="{BB962C8B-B14F-4D97-AF65-F5344CB8AC3E}">
        <p14:creationId xmlns:p14="http://schemas.microsoft.com/office/powerpoint/2010/main" val="3530175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88024" y="836712"/>
            <a:ext cx="3744416" cy="369332"/>
          </a:xfrm>
          <a:prstGeom prst="rect">
            <a:avLst/>
          </a:prstGeom>
          <a:noFill/>
        </p:spPr>
        <p:txBody>
          <a:bodyPr wrap="square" rtlCol="0">
            <a:spAutoFit/>
          </a:bodyPr>
          <a:lstStyle/>
          <a:p>
            <a:r>
              <a:rPr lang="zh-CN" altLang="en-US" dirty="0" smtClean="0">
                <a:ea typeface="宋体" panose="02010600030101010101" pitchFamily="2" charset="-122"/>
              </a:rPr>
              <a:t>例子：人把大象装冰箱</a:t>
            </a:r>
            <a:endParaRPr lang="zh-CN" altLang="en-US" dirty="0">
              <a:ea typeface="宋体" panose="02010600030101010101" pitchFamily="2" charset="-122"/>
            </a:endParaRPr>
          </a:p>
        </p:txBody>
      </p:sp>
      <p:sp>
        <p:nvSpPr>
          <p:cNvPr id="5" name="矩形 4"/>
          <p:cNvSpPr/>
          <p:nvPr/>
        </p:nvSpPr>
        <p:spPr>
          <a:xfrm>
            <a:off x="467544" y="1206044"/>
            <a:ext cx="3096344" cy="503126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6" name="TextBox 5"/>
          <p:cNvSpPr txBox="1"/>
          <p:nvPr/>
        </p:nvSpPr>
        <p:spPr>
          <a:xfrm>
            <a:off x="611560" y="6237312"/>
            <a:ext cx="2952328" cy="369332"/>
          </a:xfrm>
          <a:prstGeom prst="rect">
            <a:avLst/>
          </a:prstGeom>
          <a:noFill/>
        </p:spPr>
        <p:txBody>
          <a:bodyPr wrap="square" rtlCol="0">
            <a:spAutoFit/>
          </a:bodyPr>
          <a:lstStyle/>
          <a:p>
            <a:r>
              <a:rPr lang="zh-CN" altLang="en-US" dirty="0" smtClean="0">
                <a:ea typeface="宋体" panose="02010600030101010101" pitchFamily="2" charset="-122"/>
              </a:rPr>
              <a:t>面向过程</a:t>
            </a:r>
            <a:endParaRPr lang="zh-CN" altLang="en-US" dirty="0">
              <a:ea typeface="宋体" panose="02010600030101010101" pitchFamily="2" charset="-122"/>
            </a:endParaRPr>
          </a:p>
        </p:txBody>
      </p:sp>
      <p:sp>
        <p:nvSpPr>
          <p:cNvPr id="7" name="TextBox 6"/>
          <p:cNvSpPr txBox="1"/>
          <p:nvPr/>
        </p:nvSpPr>
        <p:spPr>
          <a:xfrm>
            <a:off x="755576" y="1628800"/>
            <a:ext cx="2160240" cy="369332"/>
          </a:xfrm>
          <a:prstGeom prst="rect">
            <a:avLst/>
          </a:prstGeom>
          <a:noFill/>
        </p:spPr>
        <p:txBody>
          <a:bodyPr wrap="square" rtlCol="0">
            <a:spAutoFit/>
          </a:bodyPr>
          <a:lstStyle/>
          <a:p>
            <a:r>
              <a:rPr lang="en-US" altLang="zh-CN" dirty="0" smtClean="0">
                <a:ea typeface="宋体" panose="02010600030101010101" pitchFamily="2" charset="-122"/>
              </a:rPr>
              <a:t>1.</a:t>
            </a:r>
            <a:r>
              <a:rPr lang="zh-CN" altLang="en-US" dirty="0" smtClean="0">
                <a:ea typeface="宋体" panose="02010600030101010101" pitchFamily="2" charset="-122"/>
              </a:rPr>
              <a:t>打开冰箱</a:t>
            </a:r>
            <a:endParaRPr lang="zh-CN" altLang="en-US" dirty="0">
              <a:ea typeface="宋体" panose="02010600030101010101" pitchFamily="2" charset="-122"/>
            </a:endParaRPr>
          </a:p>
        </p:txBody>
      </p:sp>
      <p:sp>
        <p:nvSpPr>
          <p:cNvPr id="8" name="TextBox 7"/>
          <p:cNvSpPr txBox="1"/>
          <p:nvPr/>
        </p:nvSpPr>
        <p:spPr>
          <a:xfrm>
            <a:off x="755576" y="2348880"/>
            <a:ext cx="2376264" cy="369332"/>
          </a:xfrm>
          <a:prstGeom prst="rect">
            <a:avLst/>
          </a:prstGeom>
          <a:noFill/>
        </p:spPr>
        <p:txBody>
          <a:bodyPr wrap="square" rtlCol="0">
            <a:spAutoFit/>
          </a:bodyPr>
          <a:lstStyle/>
          <a:p>
            <a:r>
              <a:rPr lang="en-US" altLang="zh-CN" dirty="0" smtClean="0">
                <a:ea typeface="宋体" panose="02010600030101010101" pitchFamily="2" charset="-122"/>
              </a:rPr>
              <a:t>2.</a:t>
            </a:r>
            <a:r>
              <a:rPr lang="zh-CN" altLang="en-US" dirty="0" smtClean="0">
                <a:ea typeface="宋体" panose="02010600030101010101" pitchFamily="2" charset="-122"/>
              </a:rPr>
              <a:t>把大象装进冰箱</a:t>
            </a:r>
            <a:endParaRPr lang="zh-CN" altLang="en-US" dirty="0">
              <a:ea typeface="宋体" panose="02010600030101010101" pitchFamily="2" charset="-122"/>
            </a:endParaRPr>
          </a:p>
        </p:txBody>
      </p:sp>
      <p:sp>
        <p:nvSpPr>
          <p:cNvPr id="9" name="TextBox 8"/>
          <p:cNvSpPr txBox="1"/>
          <p:nvPr/>
        </p:nvSpPr>
        <p:spPr>
          <a:xfrm>
            <a:off x="755576" y="3068960"/>
            <a:ext cx="2016224" cy="369332"/>
          </a:xfrm>
          <a:prstGeom prst="rect">
            <a:avLst/>
          </a:prstGeom>
          <a:noFill/>
        </p:spPr>
        <p:txBody>
          <a:bodyPr wrap="square" rtlCol="0">
            <a:spAutoFit/>
          </a:bodyPr>
          <a:lstStyle/>
          <a:p>
            <a:r>
              <a:rPr lang="en-US" altLang="zh-CN" dirty="0" smtClean="0">
                <a:ea typeface="宋体" panose="02010600030101010101" pitchFamily="2" charset="-122"/>
              </a:rPr>
              <a:t>3.</a:t>
            </a:r>
            <a:r>
              <a:rPr lang="zh-CN" altLang="en-US" dirty="0" smtClean="0">
                <a:ea typeface="宋体" panose="02010600030101010101" pitchFamily="2" charset="-122"/>
              </a:rPr>
              <a:t>把冰箱门关住</a:t>
            </a:r>
            <a:endParaRPr lang="zh-CN" altLang="en-US" dirty="0">
              <a:ea typeface="宋体" panose="02010600030101010101" pitchFamily="2" charset="-122"/>
            </a:endParaRPr>
          </a:p>
        </p:txBody>
      </p:sp>
      <p:cxnSp>
        <p:nvCxnSpPr>
          <p:cNvPr id="11" name="直接箭头连接符 10"/>
          <p:cNvCxnSpPr/>
          <p:nvPr/>
        </p:nvCxnSpPr>
        <p:spPr>
          <a:xfrm>
            <a:off x="3059832" y="1628800"/>
            <a:ext cx="0" cy="209287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644008" y="1340768"/>
            <a:ext cx="4104456" cy="489654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14" name="TextBox 13"/>
          <p:cNvSpPr txBox="1"/>
          <p:nvPr/>
        </p:nvSpPr>
        <p:spPr>
          <a:xfrm>
            <a:off x="4762872" y="6237312"/>
            <a:ext cx="2808312" cy="369332"/>
          </a:xfrm>
          <a:prstGeom prst="rect">
            <a:avLst/>
          </a:prstGeom>
          <a:noFill/>
        </p:spPr>
        <p:txBody>
          <a:bodyPr wrap="square" rtlCol="0">
            <a:spAutoFit/>
          </a:bodyPr>
          <a:lstStyle/>
          <a:p>
            <a:r>
              <a:rPr lang="zh-CN" altLang="en-US" dirty="0" smtClean="0">
                <a:ea typeface="宋体" panose="02010600030101010101" pitchFamily="2" charset="-122"/>
              </a:rPr>
              <a:t>面向对象</a:t>
            </a:r>
            <a:endParaRPr lang="zh-CN" altLang="en-US" dirty="0">
              <a:ea typeface="宋体" panose="02010600030101010101" pitchFamily="2" charset="-122"/>
            </a:endParaRPr>
          </a:p>
        </p:txBody>
      </p:sp>
      <p:sp>
        <p:nvSpPr>
          <p:cNvPr id="15" name="矩形 14"/>
          <p:cNvSpPr/>
          <p:nvPr/>
        </p:nvSpPr>
        <p:spPr>
          <a:xfrm>
            <a:off x="7668344" y="1425550"/>
            <a:ext cx="1080120" cy="104876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16" name="TextBox 15"/>
          <p:cNvSpPr txBox="1"/>
          <p:nvPr/>
        </p:nvSpPr>
        <p:spPr>
          <a:xfrm>
            <a:off x="7884368" y="1425550"/>
            <a:ext cx="864096" cy="923330"/>
          </a:xfrm>
          <a:prstGeom prst="rect">
            <a:avLst/>
          </a:prstGeom>
          <a:noFill/>
        </p:spPr>
        <p:txBody>
          <a:bodyPr wrap="square" rtlCol="0">
            <a:spAutoFit/>
          </a:bodyPr>
          <a:lstStyle/>
          <a:p>
            <a:r>
              <a:rPr lang="zh-CN" altLang="en-US" dirty="0" smtClean="0">
                <a:ea typeface="宋体" panose="02010600030101010101" pitchFamily="2" charset="-122"/>
              </a:rPr>
              <a:t>人   </a:t>
            </a:r>
            <a:endParaRPr lang="en-US" altLang="zh-CN" dirty="0" smtClean="0">
              <a:ea typeface="宋体" panose="02010600030101010101" pitchFamily="2" charset="-122"/>
            </a:endParaRPr>
          </a:p>
          <a:p>
            <a:r>
              <a:rPr lang="zh-CN" altLang="en-US" dirty="0" smtClean="0">
                <a:ea typeface="宋体" panose="02010600030101010101" pitchFamily="2" charset="-122"/>
              </a:rPr>
              <a:t>冰箱</a:t>
            </a:r>
            <a:endParaRPr lang="en-US" altLang="zh-CN" dirty="0" smtClean="0">
              <a:ea typeface="宋体" panose="02010600030101010101" pitchFamily="2" charset="-122"/>
            </a:endParaRPr>
          </a:p>
          <a:p>
            <a:r>
              <a:rPr lang="zh-CN" altLang="en-US" dirty="0">
                <a:ea typeface="宋体" panose="02010600030101010101" pitchFamily="2" charset="-122"/>
              </a:rPr>
              <a:t>大象</a:t>
            </a:r>
          </a:p>
        </p:txBody>
      </p:sp>
      <p:sp>
        <p:nvSpPr>
          <p:cNvPr id="17" name="TextBox 16"/>
          <p:cNvSpPr txBox="1"/>
          <p:nvPr/>
        </p:nvSpPr>
        <p:spPr>
          <a:xfrm>
            <a:off x="4644008" y="1813466"/>
            <a:ext cx="3752637" cy="4247317"/>
          </a:xfrm>
          <a:prstGeom prst="rect">
            <a:avLst/>
          </a:prstGeom>
          <a:noFill/>
        </p:spPr>
        <p:txBody>
          <a:bodyPr wrap="square" rtlCol="0">
            <a:spAutoFit/>
          </a:bodyPr>
          <a:lstStyle/>
          <a:p>
            <a:r>
              <a:rPr lang="zh-CN" altLang="en-US" dirty="0" smtClean="0">
                <a:ea typeface="宋体" panose="02010600030101010101" pitchFamily="2" charset="-122"/>
              </a:rPr>
              <a:t>人</a:t>
            </a:r>
            <a:r>
              <a:rPr lang="en-US" altLang="zh-CN" dirty="0" smtClean="0">
                <a:ea typeface="宋体" panose="02010600030101010101" pitchFamily="2" charset="-122"/>
              </a:rPr>
              <a:t>{</a:t>
            </a:r>
            <a:endParaRPr lang="en-US" altLang="zh-CN" dirty="0">
              <a:ea typeface="宋体" panose="02010600030101010101" pitchFamily="2" charset="-122"/>
            </a:endParaRPr>
          </a:p>
          <a:p>
            <a:r>
              <a:rPr lang="en-US" altLang="zh-CN" dirty="0" smtClean="0">
                <a:ea typeface="宋体" panose="02010600030101010101" pitchFamily="2" charset="-122"/>
              </a:rPr>
              <a:t>    </a:t>
            </a:r>
            <a:r>
              <a:rPr lang="zh-CN" altLang="en-US" dirty="0" smtClean="0">
                <a:ea typeface="宋体" panose="02010600030101010101" pitchFamily="2" charset="-122"/>
              </a:rPr>
              <a:t>打开（冰箱）</a:t>
            </a:r>
            <a:r>
              <a:rPr lang="en-US" altLang="zh-CN" dirty="0" smtClean="0">
                <a:ea typeface="宋体" panose="02010600030101010101" pitchFamily="2" charset="-122"/>
              </a:rPr>
              <a:t>{</a:t>
            </a:r>
          </a:p>
          <a:p>
            <a:r>
              <a:rPr lang="en-US" altLang="zh-CN" dirty="0" smtClean="0">
                <a:ea typeface="宋体" panose="02010600030101010101" pitchFamily="2" charset="-122"/>
              </a:rPr>
              <a:t>	</a:t>
            </a:r>
            <a:r>
              <a:rPr lang="zh-CN" altLang="en-US" dirty="0" smtClean="0">
                <a:ea typeface="宋体" panose="02010600030101010101" pitchFamily="2" charset="-122"/>
              </a:rPr>
              <a:t>冰箱</a:t>
            </a:r>
            <a:r>
              <a:rPr lang="en-US" altLang="zh-CN" dirty="0" smtClean="0">
                <a:ea typeface="宋体" panose="02010600030101010101" pitchFamily="2" charset="-122"/>
              </a:rPr>
              <a:t>.</a:t>
            </a:r>
            <a:r>
              <a:rPr lang="zh-CN" altLang="en-US" dirty="0" smtClean="0">
                <a:ea typeface="宋体" panose="02010600030101010101" pitchFamily="2" charset="-122"/>
              </a:rPr>
              <a:t>开门</a:t>
            </a:r>
            <a:r>
              <a:rPr lang="en-US" altLang="zh-CN" dirty="0" smtClean="0">
                <a:ea typeface="宋体" panose="02010600030101010101" pitchFamily="2" charset="-122"/>
              </a:rPr>
              <a:t>();	</a:t>
            </a:r>
            <a:endParaRPr lang="en-US" altLang="zh-CN" dirty="0">
              <a:ea typeface="宋体" panose="02010600030101010101" pitchFamily="2" charset="-122"/>
            </a:endParaRPr>
          </a:p>
          <a:p>
            <a:r>
              <a:rPr lang="en-US" altLang="zh-CN" dirty="0" smtClean="0">
                <a:ea typeface="宋体" panose="02010600030101010101" pitchFamily="2" charset="-122"/>
              </a:rPr>
              <a:t>    }</a:t>
            </a:r>
          </a:p>
          <a:p>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操作</a:t>
            </a:r>
            <a:r>
              <a:rPr lang="en-US" altLang="zh-CN" dirty="0" smtClean="0">
                <a:ea typeface="宋体" panose="02010600030101010101" pitchFamily="2" charset="-122"/>
              </a:rPr>
              <a:t>(</a:t>
            </a:r>
            <a:r>
              <a:rPr lang="zh-CN" altLang="en-US" dirty="0" smtClean="0">
                <a:ea typeface="宋体" panose="02010600030101010101" pitchFamily="2" charset="-122"/>
              </a:rPr>
              <a:t>大象</a:t>
            </a:r>
            <a:r>
              <a:rPr lang="en-US" altLang="zh-CN" dirty="0" smtClean="0">
                <a:ea typeface="宋体" panose="02010600030101010101" pitchFamily="2" charset="-122"/>
              </a:rPr>
              <a:t>){</a:t>
            </a:r>
          </a:p>
          <a:p>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大象</a:t>
            </a:r>
            <a:r>
              <a:rPr lang="en-US" altLang="zh-CN" dirty="0" smtClean="0">
                <a:ea typeface="宋体" panose="02010600030101010101" pitchFamily="2" charset="-122"/>
              </a:rPr>
              <a:t>.</a:t>
            </a:r>
            <a:r>
              <a:rPr lang="zh-CN" altLang="en-US" dirty="0" smtClean="0">
                <a:ea typeface="宋体" panose="02010600030101010101" pitchFamily="2" charset="-122"/>
              </a:rPr>
              <a:t>进入</a:t>
            </a:r>
            <a:r>
              <a:rPr lang="en-US" altLang="zh-CN" dirty="0" smtClean="0">
                <a:ea typeface="宋体" panose="02010600030101010101" pitchFamily="2" charset="-122"/>
              </a:rPr>
              <a:t>();</a:t>
            </a:r>
            <a:endParaRPr lang="en-US" altLang="zh-CN" dirty="0">
              <a:ea typeface="宋体" panose="02010600030101010101" pitchFamily="2" charset="-122"/>
            </a:endParaRPr>
          </a:p>
          <a:p>
            <a:r>
              <a:rPr lang="en-US" altLang="zh-CN" dirty="0" smtClean="0">
                <a:ea typeface="宋体" panose="02010600030101010101" pitchFamily="2" charset="-122"/>
              </a:rPr>
              <a:t>    }</a:t>
            </a:r>
          </a:p>
          <a:p>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关闭</a:t>
            </a:r>
            <a:r>
              <a:rPr lang="en-US" altLang="zh-CN" dirty="0" smtClean="0">
                <a:ea typeface="宋体" panose="02010600030101010101" pitchFamily="2" charset="-122"/>
              </a:rPr>
              <a:t>(</a:t>
            </a:r>
            <a:r>
              <a:rPr lang="zh-CN" altLang="en-US" dirty="0" smtClean="0">
                <a:ea typeface="宋体" panose="02010600030101010101" pitchFamily="2" charset="-122"/>
              </a:rPr>
              <a:t>冰箱</a:t>
            </a:r>
            <a:r>
              <a:rPr lang="en-US" altLang="zh-CN" dirty="0" smtClean="0">
                <a:ea typeface="宋体" panose="02010600030101010101" pitchFamily="2" charset="-122"/>
              </a:rPr>
              <a:t>){   </a:t>
            </a:r>
          </a:p>
          <a:p>
            <a:r>
              <a:rPr lang="en-US" altLang="zh-CN" dirty="0" smtClean="0">
                <a:ea typeface="宋体" panose="02010600030101010101" pitchFamily="2" charset="-122"/>
              </a:rPr>
              <a:t>          </a:t>
            </a:r>
            <a:r>
              <a:rPr lang="zh-CN" altLang="en-US" dirty="0" smtClean="0">
                <a:ea typeface="宋体" panose="02010600030101010101" pitchFamily="2" charset="-122"/>
              </a:rPr>
              <a:t>冰箱</a:t>
            </a:r>
            <a:r>
              <a:rPr lang="en-US" altLang="zh-CN" dirty="0" smtClean="0">
                <a:ea typeface="宋体" panose="02010600030101010101" pitchFamily="2" charset="-122"/>
              </a:rPr>
              <a:t>.</a:t>
            </a:r>
            <a:r>
              <a:rPr lang="zh-CN" altLang="en-US" dirty="0" smtClean="0">
                <a:ea typeface="宋体" panose="02010600030101010101" pitchFamily="2" charset="-122"/>
              </a:rPr>
              <a:t>关门</a:t>
            </a:r>
            <a:r>
              <a:rPr lang="en-US" altLang="zh-CN" dirty="0" smtClean="0">
                <a:ea typeface="宋体" panose="02010600030101010101" pitchFamily="2" charset="-122"/>
              </a:rPr>
              <a:t>();     </a:t>
            </a:r>
          </a:p>
          <a:p>
            <a:r>
              <a:rPr lang="en-US" altLang="zh-CN" dirty="0" smtClean="0">
                <a:ea typeface="宋体" panose="02010600030101010101" pitchFamily="2" charset="-122"/>
              </a:rPr>
              <a:t>}</a:t>
            </a:r>
            <a:endParaRPr lang="en-US" altLang="zh-CN" dirty="0">
              <a:ea typeface="宋体" panose="02010600030101010101" pitchFamily="2" charset="-122"/>
            </a:endParaRPr>
          </a:p>
          <a:p>
            <a:r>
              <a:rPr lang="en-US" altLang="zh-CN" dirty="0" smtClean="0">
                <a:ea typeface="宋体" panose="02010600030101010101" pitchFamily="2" charset="-122"/>
              </a:rPr>
              <a:t>}</a:t>
            </a:r>
          </a:p>
          <a:p>
            <a:endParaRPr lang="en-US" altLang="zh-CN" dirty="0">
              <a:ea typeface="宋体" panose="02010600030101010101" pitchFamily="2" charset="-122"/>
            </a:endParaRPr>
          </a:p>
          <a:p>
            <a:r>
              <a:rPr lang="zh-CN" altLang="en-US" dirty="0" smtClean="0">
                <a:ea typeface="宋体" panose="02010600030101010101" pitchFamily="2" charset="-122"/>
              </a:rPr>
              <a:t>冰箱</a:t>
            </a:r>
            <a:r>
              <a:rPr lang="en-US" altLang="zh-CN" dirty="0" smtClean="0">
                <a:ea typeface="宋体" panose="02010600030101010101" pitchFamily="2" charset="-122"/>
              </a:rPr>
              <a:t>{</a:t>
            </a:r>
          </a:p>
          <a:p>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开门</a:t>
            </a:r>
            <a:r>
              <a:rPr lang="en-US" altLang="zh-CN" dirty="0" smtClean="0">
                <a:ea typeface="宋体" panose="02010600030101010101" pitchFamily="2" charset="-122"/>
              </a:rPr>
              <a:t>(){}  </a:t>
            </a:r>
            <a:r>
              <a:rPr lang="zh-CN" altLang="en-US" dirty="0" smtClean="0">
                <a:ea typeface="宋体" panose="02010600030101010101" pitchFamily="2" charset="-122"/>
              </a:rPr>
              <a:t>关门</a:t>
            </a:r>
            <a:r>
              <a:rPr lang="en-US" altLang="zh-CN" dirty="0" smtClean="0">
                <a:ea typeface="宋体" panose="02010600030101010101" pitchFamily="2" charset="-122"/>
              </a:rPr>
              <a:t>(){}</a:t>
            </a:r>
            <a:endParaRPr lang="en-US" altLang="zh-CN" dirty="0">
              <a:ea typeface="宋体" panose="02010600030101010101" pitchFamily="2" charset="-122"/>
            </a:endParaRPr>
          </a:p>
          <a:p>
            <a:r>
              <a:rPr lang="en-US" altLang="zh-CN" dirty="0" smtClean="0">
                <a:ea typeface="宋体" panose="02010600030101010101" pitchFamily="2" charset="-122"/>
              </a:rPr>
              <a:t>}</a:t>
            </a:r>
            <a:endParaRPr lang="zh-CN" altLang="en-US" dirty="0">
              <a:ea typeface="宋体" panose="02010600030101010101" pitchFamily="2" charset="-122"/>
            </a:endParaRPr>
          </a:p>
        </p:txBody>
      </p:sp>
      <p:sp>
        <p:nvSpPr>
          <p:cNvPr id="18" name="TextBox 17"/>
          <p:cNvSpPr txBox="1"/>
          <p:nvPr/>
        </p:nvSpPr>
        <p:spPr>
          <a:xfrm>
            <a:off x="7092280" y="4839543"/>
            <a:ext cx="2051720" cy="923330"/>
          </a:xfrm>
          <a:prstGeom prst="rect">
            <a:avLst/>
          </a:prstGeom>
          <a:noFill/>
        </p:spPr>
        <p:txBody>
          <a:bodyPr wrap="square" rtlCol="0">
            <a:spAutoFit/>
          </a:bodyPr>
          <a:lstStyle/>
          <a:p>
            <a:r>
              <a:rPr lang="zh-CN" altLang="en-US" dirty="0" smtClean="0">
                <a:ea typeface="宋体" panose="02010600030101010101" pitchFamily="2" charset="-122"/>
              </a:rPr>
              <a:t>大象</a:t>
            </a:r>
            <a:r>
              <a:rPr lang="en-US" altLang="zh-CN" dirty="0" smtClean="0">
                <a:ea typeface="宋体" panose="02010600030101010101" pitchFamily="2" charset="-122"/>
              </a:rPr>
              <a:t>{</a:t>
            </a:r>
          </a:p>
          <a:p>
            <a:r>
              <a:rPr lang="en-US" altLang="zh-CN" dirty="0" smtClean="0">
                <a:ea typeface="宋体" panose="02010600030101010101" pitchFamily="2" charset="-122"/>
              </a:rPr>
              <a:t>     </a:t>
            </a:r>
            <a:r>
              <a:rPr lang="zh-CN" altLang="en-US" dirty="0" smtClean="0">
                <a:ea typeface="宋体" panose="02010600030101010101" pitchFamily="2" charset="-122"/>
              </a:rPr>
              <a:t>进入</a:t>
            </a:r>
            <a:r>
              <a:rPr lang="en-US" altLang="zh-CN" dirty="0" smtClean="0">
                <a:ea typeface="宋体" panose="02010600030101010101" pitchFamily="2" charset="-122"/>
              </a:rPr>
              <a:t>(){  }</a:t>
            </a:r>
            <a:endParaRPr lang="en-US" altLang="zh-CN" dirty="0">
              <a:ea typeface="宋体" panose="02010600030101010101" pitchFamily="2" charset="-122"/>
            </a:endParaRPr>
          </a:p>
          <a:p>
            <a:r>
              <a:rPr lang="en-US" altLang="zh-CN" dirty="0" smtClean="0">
                <a:ea typeface="宋体" panose="02010600030101010101" pitchFamily="2" charset="-122"/>
              </a:rPr>
              <a:t>}</a:t>
            </a:r>
            <a:endParaRPr lang="zh-CN" altLang="en-US" dirty="0">
              <a:ea typeface="宋体" panose="02010600030101010101" pitchFamily="2" charset="-122"/>
            </a:endParaRPr>
          </a:p>
        </p:txBody>
      </p:sp>
    </p:spTree>
    <p:extLst>
      <p:ext uri="{BB962C8B-B14F-4D97-AF65-F5344CB8AC3E}">
        <p14:creationId xmlns:p14="http://schemas.microsoft.com/office/powerpoint/2010/main" val="32873930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19872" y="620688"/>
            <a:ext cx="2627784" cy="857256"/>
          </a:xfrm>
        </p:spPr>
        <p:txBody>
          <a:bodyPr/>
          <a:lstStyle/>
          <a:p>
            <a:r>
              <a:rPr lang="en-US" altLang="zh-CN" b="1" dirty="0" smtClean="0">
                <a:latin typeface="+mn-lt"/>
                <a:cs typeface="Times New Roman" pitchFamily="18" charset="0"/>
              </a:rPr>
              <a:t>JavaBean</a:t>
            </a:r>
            <a:endParaRPr lang="zh-CN" altLang="en-US" b="1" dirty="0">
              <a:latin typeface="+mn-lt"/>
              <a:cs typeface="Times New Roman" pitchFamily="18" charset="0"/>
            </a:endParaRPr>
          </a:p>
        </p:txBody>
      </p:sp>
      <p:sp>
        <p:nvSpPr>
          <p:cNvPr id="3" name="内容占位符 2"/>
          <p:cNvSpPr>
            <a:spLocks noGrp="1"/>
          </p:cNvSpPr>
          <p:nvPr>
            <p:ph idx="1"/>
          </p:nvPr>
        </p:nvSpPr>
        <p:spPr>
          <a:xfrm>
            <a:off x="457200" y="1600200"/>
            <a:ext cx="8435280" cy="4925144"/>
          </a:xfrm>
        </p:spPr>
        <p:txBody>
          <a:bodyPr>
            <a:normAutofit/>
          </a:bodyPr>
          <a:lstStyle/>
          <a:p>
            <a:pPr>
              <a:buFont typeface="Wingdings" pitchFamily="2" charset="2"/>
              <a:buChar char="l"/>
            </a:pPr>
            <a:r>
              <a:rPr lang="en-US" altLang="zh-CN" dirty="0" smtClean="0">
                <a:ea typeface="宋体" pitchFamily="2" charset="-122"/>
                <a:cs typeface="Times New Roman" pitchFamily="18" charset="0"/>
              </a:rPr>
              <a:t>JavaBean</a:t>
            </a:r>
            <a:r>
              <a:rPr lang="zh-CN" altLang="en-US" dirty="0" smtClean="0">
                <a:ea typeface="宋体" pitchFamily="2" charset="-122"/>
                <a:cs typeface="Times New Roman" pitchFamily="18" charset="0"/>
              </a:rPr>
              <a:t>是一种</a:t>
            </a:r>
            <a:r>
              <a:rPr lang="en-US" altLang="zh-CN" dirty="0" smtClean="0">
                <a:ea typeface="宋体" pitchFamily="2" charset="-122"/>
                <a:cs typeface="Times New Roman" pitchFamily="18" charset="0"/>
              </a:rPr>
              <a:t>Java</a:t>
            </a:r>
            <a:r>
              <a:rPr lang="zh-CN" altLang="en-US" dirty="0" smtClean="0">
                <a:ea typeface="宋体" pitchFamily="2" charset="-122"/>
                <a:cs typeface="Times New Roman" pitchFamily="18" charset="0"/>
              </a:rPr>
              <a:t>语言写成的可重用组件。</a:t>
            </a:r>
            <a:endParaRPr lang="en-US" altLang="zh-CN" dirty="0" smtClean="0">
              <a:ea typeface="宋体" pitchFamily="2" charset="-122"/>
              <a:cs typeface="Times New Roman" pitchFamily="18" charset="0"/>
            </a:endParaRPr>
          </a:p>
          <a:p>
            <a:pPr marL="0" indent="0">
              <a:buNone/>
            </a:pPr>
            <a:endParaRPr lang="en-US" altLang="zh-CN" sz="1600" dirty="0" smtClean="0">
              <a:ea typeface="宋体" pitchFamily="2" charset="-122"/>
              <a:cs typeface="Times New Roman" pitchFamily="18" charset="0"/>
            </a:endParaRPr>
          </a:p>
          <a:p>
            <a:pPr>
              <a:buFont typeface="Wingdings" pitchFamily="2" charset="2"/>
              <a:buChar char="l"/>
            </a:pPr>
            <a:r>
              <a:rPr lang="zh-CN" altLang="en-US" dirty="0" smtClean="0">
                <a:ea typeface="宋体" pitchFamily="2" charset="-122"/>
                <a:cs typeface="Times New Roman" pitchFamily="18" charset="0"/>
              </a:rPr>
              <a:t>所谓</a:t>
            </a:r>
            <a:r>
              <a:rPr lang="en-US" altLang="zh-CN" dirty="0" err="1" smtClean="0">
                <a:ea typeface="宋体" pitchFamily="2" charset="-122"/>
                <a:cs typeface="Times New Roman" pitchFamily="18" charset="0"/>
              </a:rPr>
              <a:t>javaBean</a:t>
            </a:r>
            <a:r>
              <a:rPr lang="zh-CN" altLang="en-US" dirty="0" smtClean="0">
                <a:ea typeface="宋体" pitchFamily="2" charset="-122"/>
                <a:cs typeface="Times New Roman" pitchFamily="18" charset="0"/>
              </a:rPr>
              <a:t>，是指符合如下标准的</a:t>
            </a:r>
            <a:r>
              <a:rPr lang="en-US" altLang="zh-CN" dirty="0" smtClean="0">
                <a:ea typeface="宋体" pitchFamily="2" charset="-122"/>
                <a:cs typeface="Times New Roman" pitchFamily="18" charset="0"/>
              </a:rPr>
              <a:t>Java</a:t>
            </a:r>
            <a:r>
              <a:rPr lang="zh-CN" altLang="en-US" dirty="0" smtClean="0">
                <a:ea typeface="宋体" pitchFamily="2" charset="-122"/>
                <a:cs typeface="Times New Roman" pitchFamily="18" charset="0"/>
              </a:rPr>
              <a:t>类：</a:t>
            </a:r>
            <a:endParaRPr lang="en-US" altLang="zh-CN" dirty="0" smtClean="0">
              <a:ea typeface="宋体" pitchFamily="2" charset="-122"/>
              <a:cs typeface="Times New Roman" pitchFamily="18" charset="0"/>
            </a:endParaRPr>
          </a:p>
          <a:p>
            <a:pPr lvl="1">
              <a:buFont typeface="Wingdings" pitchFamily="2" charset="2"/>
              <a:buChar char="Ø"/>
            </a:pPr>
            <a:r>
              <a:rPr lang="zh-CN" altLang="en-US" dirty="0" smtClean="0">
                <a:solidFill>
                  <a:srgbClr val="FF0000"/>
                </a:solidFill>
                <a:ea typeface="宋体" pitchFamily="2" charset="-122"/>
                <a:cs typeface="Times New Roman" pitchFamily="18" charset="0"/>
              </a:rPr>
              <a:t>类是公共的</a:t>
            </a:r>
            <a:endParaRPr lang="en-US" altLang="zh-CN" dirty="0" smtClean="0">
              <a:solidFill>
                <a:srgbClr val="FF0000"/>
              </a:solidFill>
              <a:ea typeface="宋体" pitchFamily="2" charset="-122"/>
              <a:cs typeface="Times New Roman" pitchFamily="18" charset="0"/>
            </a:endParaRPr>
          </a:p>
          <a:p>
            <a:pPr lvl="1">
              <a:buFont typeface="Wingdings" pitchFamily="2" charset="2"/>
              <a:buChar char="Ø"/>
            </a:pPr>
            <a:r>
              <a:rPr lang="zh-CN" altLang="en-US" dirty="0" smtClean="0">
                <a:solidFill>
                  <a:srgbClr val="FF0000"/>
                </a:solidFill>
                <a:ea typeface="宋体" pitchFamily="2" charset="-122"/>
                <a:cs typeface="Times New Roman" pitchFamily="18" charset="0"/>
              </a:rPr>
              <a:t>有一个无参的公共的构造器</a:t>
            </a:r>
            <a:endParaRPr lang="en-US" altLang="zh-CN" dirty="0" smtClean="0">
              <a:solidFill>
                <a:srgbClr val="FF0000"/>
              </a:solidFill>
              <a:ea typeface="宋体" pitchFamily="2" charset="-122"/>
              <a:cs typeface="Times New Roman" pitchFamily="18" charset="0"/>
            </a:endParaRPr>
          </a:p>
          <a:p>
            <a:pPr lvl="1">
              <a:buFont typeface="Wingdings" pitchFamily="2" charset="2"/>
              <a:buChar char="Ø"/>
            </a:pPr>
            <a:r>
              <a:rPr lang="zh-CN" altLang="en-US" dirty="0" smtClean="0">
                <a:solidFill>
                  <a:srgbClr val="FF0000"/>
                </a:solidFill>
                <a:ea typeface="宋体" pitchFamily="2" charset="-122"/>
                <a:cs typeface="Times New Roman" pitchFamily="18" charset="0"/>
              </a:rPr>
              <a:t>有属性，且有对应的</a:t>
            </a:r>
            <a:r>
              <a:rPr lang="en-US" altLang="zh-CN" dirty="0" smtClean="0">
                <a:solidFill>
                  <a:srgbClr val="FF0000"/>
                </a:solidFill>
                <a:ea typeface="宋体" pitchFamily="2" charset="-122"/>
                <a:cs typeface="Times New Roman" pitchFamily="18" charset="0"/>
              </a:rPr>
              <a:t>get</a:t>
            </a:r>
            <a:r>
              <a:rPr lang="zh-CN" altLang="en-US" dirty="0" smtClean="0">
                <a:solidFill>
                  <a:srgbClr val="FF0000"/>
                </a:solidFill>
                <a:ea typeface="宋体" pitchFamily="2" charset="-122"/>
                <a:cs typeface="Times New Roman" pitchFamily="18" charset="0"/>
              </a:rPr>
              <a:t>、</a:t>
            </a:r>
            <a:r>
              <a:rPr lang="en-US" altLang="zh-CN" dirty="0" smtClean="0">
                <a:solidFill>
                  <a:srgbClr val="FF0000"/>
                </a:solidFill>
                <a:ea typeface="宋体" pitchFamily="2" charset="-122"/>
                <a:cs typeface="Times New Roman" pitchFamily="18" charset="0"/>
              </a:rPr>
              <a:t>set</a:t>
            </a:r>
            <a:r>
              <a:rPr lang="zh-CN" altLang="en-US" dirty="0" smtClean="0">
                <a:solidFill>
                  <a:srgbClr val="FF0000"/>
                </a:solidFill>
                <a:ea typeface="宋体" pitchFamily="2" charset="-122"/>
                <a:cs typeface="Times New Roman" pitchFamily="18" charset="0"/>
              </a:rPr>
              <a:t>方法</a:t>
            </a:r>
            <a:endParaRPr lang="en-US" altLang="zh-CN" dirty="0" smtClean="0">
              <a:solidFill>
                <a:srgbClr val="FF0000"/>
              </a:solidFill>
              <a:ea typeface="宋体" pitchFamily="2" charset="-122"/>
              <a:cs typeface="Times New Roman" pitchFamily="18" charset="0"/>
            </a:endParaRPr>
          </a:p>
          <a:p>
            <a:pPr marL="57150" lvl="1" indent="-342900">
              <a:buFont typeface="Wingdings" pitchFamily="2" charset="2"/>
              <a:buChar char="l"/>
            </a:pPr>
            <a:r>
              <a:rPr lang="zh-CN" altLang="en-US" dirty="0">
                <a:ea typeface="宋体" pitchFamily="2" charset="-122"/>
              </a:rPr>
              <a:t>用户可以使用</a:t>
            </a:r>
            <a:r>
              <a:rPr lang="en-US" altLang="zh-CN" dirty="0">
                <a:ea typeface="宋体" pitchFamily="2" charset="-122"/>
              </a:rPr>
              <a:t>JavaBean</a:t>
            </a:r>
            <a:r>
              <a:rPr lang="zh-CN" altLang="en-US" dirty="0">
                <a:ea typeface="宋体" pitchFamily="2" charset="-122"/>
              </a:rPr>
              <a:t>将功能、处理、值、数据库访问和其他任何可以用</a:t>
            </a:r>
            <a:r>
              <a:rPr lang="en-US" altLang="zh-CN" dirty="0">
                <a:ea typeface="宋体" pitchFamily="2" charset="-122"/>
              </a:rPr>
              <a:t>java</a:t>
            </a:r>
            <a:r>
              <a:rPr lang="zh-CN" altLang="en-US" dirty="0">
                <a:ea typeface="宋体" pitchFamily="2" charset="-122"/>
              </a:rPr>
              <a:t>代码创造的对象进行打包，并且其他的开发者可以通过内部的</a:t>
            </a:r>
            <a:r>
              <a:rPr lang="en-US" altLang="zh-CN" dirty="0">
                <a:ea typeface="宋体" pitchFamily="2" charset="-122"/>
              </a:rPr>
              <a:t>JSP</a:t>
            </a:r>
            <a:r>
              <a:rPr lang="zh-CN" altLang="en-US" dirty="0">
                <a:ea typeface="宋体" pitchFamily="2" charset="-122"/>
              </a:rPr>
              <a:t>页面、</a:t>
            </a:r>
            <a:r>
              <a:rPr lang="en-US" altLang="zh-CN" dirty="0">
                <a:ea typeface="宋体" pitchFamily="2" charset="-122"/>
              </a:rPr>
              <a:t>Servlet</a:t>
            </a:r>
            <a:r>
              <a:rPr lang="zh-CN" altLang="en-US" dirty="0">
                <a:ea typeface="宋体" pitchFamily="2" charset="-122"/>
              </a:rPr>
              <a:t>、其他</a:t>
            </a:r>
            <a:r>
              <a:rPr lang="en-US" altLang="zh-CN" dirty="0">
                <a:ea typeface="宋体" pitchFamily="2" charset="-122"/>
              </a:rPr>
              <a:t>JavaBean</a:t>
            </a:r>
            <a:r>
              <a:rPr lang="zh-CN" altLang="en-US" dirty="0">
                <a:ea typeface="宋体" pitchFamily="2" charset="-122"/>
              </a:rPr>
              <a:t>、</a:t>
            </a:r>
            <a:r>
              <a:rPr lang="en-US" altLang="zh-CN" dirty="0">
                <a:ea typeface="宋体" pitchFamily="2" charset="-122"/>
              </a:rPr>
              <a:t>applet</a:t>
            </a:r>
            <a:r>
              <a:rPr lang="zh-CN" altLang="en-US" dirty="0">
                <a:ea typeface="宋体" pitchFamily="2" charset="-122"/>
              </a:rPr>
              <a:t>程序或者应用来使用这些对象。用户可以认为</a:t>
            </a:r>
            <a:r>
              <a:rPr lang="en-US" altLang="zh-CN" dirty="0">
                <a:ea typeface="宋体" pitchFamily="2" charset="-122"/>
              </a:rPr>
              <a:t>JavaBean</a:t>
            </a:r>
            <a:r>
              <a:rPr lang="zh-CN" altLang="en-US" dirty="0">
                <a:ea typeface="宋体" pitchFamily="2" charset="-122"/>
              </a:rPr>
              <a:t>提供了一种随时随地的复制和粘贴的功能，而不用关心任何改变。</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149153417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59832" y="620688"/>
            <a:ext cx="3456384" cy="648072"/>
          </a:xfrm>
        </p:spPr>
        <p:txBody>
          <a:bodyPr/>
          <a:lstStyle/>
          <a:p>
            <a:r>
              <a:rPr lang="en-US" altLang="zh-CN" b="1" dirty="0" smtClean="0">
                <a:latin typeface="+mn-lt"/>
                <a:ea typeface="宋体" pitchFamily="2" charset="-122"/>
                <a:cs typeface="Times New Roman" pitchFamily="18" charset="0"/>
              </a:rPr>
              <a:t>JavaBean</a:t>
            </a:r>
            <a:r>
              <a:rPr lang="zh-CN" altLang="en-US" b="1" dirty="0" smtClean="0">
                <a:latin typeface="+mn-lt"/>
                <a:ea typeface="宋体" pitchFamily="2" charset="-122"/>
                <a:cs typeface="Times New Roman" pitchFamily="18" charset="0"/>
              </a:rPr>
              <a:t>示例</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827584" y="1268760"/>
            <a:ext cx="5904656" cy="5437936"/>
          </a:xfrm>
        </p:spPr>
        <p:txBody>
          <a:bodyPr>
            <a:noAutofit/>
          </a:bodyPr>
          <a:lstStyle/>
          <a:p>
            <a:pPr marL="0" indent="0">
              <a:lnSpc>
                <a:spcPct val="90000"/>
              </a:lnSpc>
              <a:buNone/>
            </a:pPr>
            <a:r>
              <a:rPr lang="en-US" altLang="zh-CN" sz="2000" b="1" dirty="0" smtClean="0">
                <a:solidFill>
                  <a:srgbClr val="C00000"/>
                </a:solidFill>
                <a:cs typeface="Times New Roman" pitchFamily="18" charset="0"/>
              </a:rPr>
              <a:t>public </a:t>
            </a:r>
            <a:r>
              <a:rPr lang="en-US" altLang="zh-CN" sz="2000" b="1" smtClean="0">
                <a:solidFill>
                  <a:srgbClr val="C00000"/>
                </a:solidFill>
                <a:cs typeface="Times New Roman" pitchFamily="18" charset="0"/>
              </a:rPr>
              <a:t>class JavaBeanTest{</a:t>
            </a:r>
            <a:endParaRPr lang="en-US" altLang="zh-CN" sz="2000" b="1" dirty="0" smtClean="0">
              <a:solidFill>
                <a:srgbClr val="C00000"/>
              </a:solidFill>
              <a:cs typeface="Times New Roman" pitchFamily="18" charset="0"/>
            </a:endParaRPr>
          </a:p>
          <a:p>
            <a:pPr marL="0" indent="0">
              <a:lnSpc>
                <a:spcPct val="90000"/>
              </a:lnSpc>
              <a:buNone/>
            </a:pPr>
            <a:r>
              <a:rPr lang="en-US" altLang="zh-CN" sz="2000" b="1" dirty="0" smtClean="0">
                <a:solidFill>
                  <a:srgbClr val="C00000"/>
                </a:solidFill>
                <a:cs typeface="Times New Roman" pitchFamily="18" charset="0"/>
              </a:rPr>
              <a:t>      private String name;  </a:t>
            </a:r>
            <a:r>
              <a:rPr lang="en-US" altLang="zh-CN" sz="2000" dirty="0" smtClean="0">
                <a:cs typeface="Times New Roman" pitchFamily="18" charset="0"/>
              </a:rPr>
              <a:t>//</a:t>
            </a:r>
            <a:r>
              <a:rPr lang="zh-CN" altLang="en-US" sz="2000" dirty="0" smtClean="0">
                <a:ea typeface="宋体" pitchFamily="2" charset="-122"/>
                <a:cs typeface="Times New Roman" pitchFamily="18" charset="0"/>
              </a:rPr>
              <a:t>属性一般定义为</a:t>
            </a:r>
            <a:r>
              <a:rPr lang="en-US" altLang="zh-CN" sz="2000" dirty="0" smtClean="0">
                <a:cs typeface="Times New Roman" pitchFamily="18" charset="0"/>
              </a:rPr>
              <a:t>private</a:t>
            </a:r>
          </a:p>
          <a:p>
            <a:pPr marL="0" indent="0">
              <a:lnSpc>
                <a:spcPct val="90000"/>
              </a:lnSpc>
              <a:buNone/>
            </a:pPr>
            <a:r>
              <a:rPr lang="en-US" altLang="zh-CN" sz="2000" b="1" dirty="0" smtClean="0">
                <a:solidFill>
                  <a:srgbClr val="C00000"/>
                </a:solidFill>
                <a:cs typeface="Times New Roman" pitchFamily="18" charset="0"/>
              </a:rPr>
              <a:t>      private </a:t>
            </a:r>
            <a:r>
              <a:rPr lang="en-US" altLang="zh-CN" sz="2000" b="1" dirty="0" err="1" smtClean="0">
                <a:solidFill>
                  <a:srgbClr val="C00000"/>
                </a:solidFill>
                <a:cs typeface="Times New Roman" pitchFamily="18" charset="0"/>
              </a:rPr>
              <a:t>int</a:t>
            </a:r>
            <a:r>
              <a:rPr lang="en-US" altLang="zh-CN" sz="2000" b="1" dirty="0" smtClean="0">
                <a:solidFill>
                  <a:srgbClr val="C00000"/>
                </a:solidFill>
                <a:cs typeface="Times New Roman" pitchFamily="18" charset="0"/>
              </a:rPr>
              <a:t> age;</a:t>
            </a:r>
          </a:p>
          <a:p>
            <a:pPr marL="0" indent="0">
              <a:lnSpc>
                <a:spcPct val="90000"/>
              </a:lnSpc>
              <a:buNone/>
            </a:pPr>
            <a:r>
              <a:rPr lang="en-US" altLang="zh-CN" sz="2000" b="1" dirty="0" smtClean="0">
                <a:solidFill>
                  <a:srgbClr val="C00000"/>
                </a:solidFill>
                <a:cs typeface="Times New Roman" pitchFamily="18" charset="0"/>
              </a:rPr>
              <a:t>      </a:t>
            </a:r>
            <a:r>
              <a:rPr lang="en-US" altLang="zh-CN" sz="2000" b="1" smtClean="0">
                <a:solidFill>
                  <a:srgbClr val="C00000"/>
                </a:solidFill>
                <a:cs typeface="Times New Roman" pitchFamily="18" charset="0"/>
              </a:rPr>
              <a:t>public  JavaBeanTest(){}</a:t>
            </a:r>
            <a:endParaRPr lang="en-US" altLang="zh-CN" sz="2000" b="1" dirty="0" smtClean="0">
              <a:solidFill>
                <a:srgbClr val="C00000"/>
              </a:solidFill>
              <a:cs typeface="Times New Roman" pitchFamily="18" charset="0"/>
            </a:endParaRPr>
          </a:p>
          <a:p>
            <a:pPr marL="0" indent="0">
              <a:lnSpc>
                <a:spcPct val="90000"/>
              </a:lnSpc>
              <a:buNone/>
            </a:pPr>
            <a:r>
              <a:rPr lang="en-US" altLang="zh-CN" sz="2000" b="1" dirty="0" smtClean="0">
                <a:solidFill>
                  <a:srgbClr val="C00000"/>
                </a:solidFill>
                <a:cs typeface="Times New Roman" pitchFamily="18" charset="0"/>
              </a:rPr>
              <a:t>      public </a:t>
            </a:r>
            <a:r>
              <a:rPr lang="en-US" altLang="zh-CN" sz="2000" b="1" dirty="0" err="1" smtClean="0">
                <a:solidFill>
                  <a:srgbClr val="C00000"/>
                </a:solidFill>
                <a:cs typeface="Times New Roman" pitchFamily="18" charset="0"/>
              </a:rPr>
              <a:t>int</a:t>
            </a:r>
            <a:r>
              <a:rPr lang="en-US" altLang="zh-CN" sz="2000" b="1" dirty="0" smtClean="0">
                <a:solidFill>
                  <a:srgbClr val="C00000"/>
                </a:solidFill>
                <a:cs typeface="Times New Roman" pitchFamily="18" charset="0"/>
              </a:rPr>
              <a:t> </a:t>
            </a:r>
            <a:r>
              <a:rPr lang="en-US" altLang="zh-CN" sz="2000" b="1" dirty="0" err="1" smtClean="0">
                <a:solidFill>
                  <a:srgbClr val="C00000"/>
                </a:solidFill>
                <a:cs typeface="Times New Roman" pitchFamily="18" charset="0"/>
              </a:rPr>
              <a:t>getAge</a:t>
            </a:r>
            <a:r>
              <a:rPr lang="en-US" altLang="zh-CN" sz="2000" b="1" dirty="0" smtClean="0">
                <a:solidFill>
                  <a:srgbClr val="C00000"/>
                </a:solidFill>
                <a:cs typeface="Times New Roman" pitchFamily="18" charset="0"/>
              </a:rPr>
              <a:t>(){</a:t>
            </a:r>
          </a:p>
          <a:p>
            <a:pPr marL="0" indent="0">
              <a:lnSpc>
                <a:spcPct val="90000"/>
              </a:lnSpc>
              <a:buNone/>
            </a:pPr>
            <a:r>
              <a:rPr lang="en-US" altLang="zh-CN" sz="2000" b="1" dirty="0" smtClean="0">
                <a:solidFill>
                  <a:srgbClr val="C00000"/>
                </a:solidFill>
                <a:cs typeface="Times New Roman" pitchFamily="18" charset="0"/>
              </a:rPr>
              <a:t>             return age;</a:t>
            </a:r>
          </a:p>
          <a:p>
            <a:pPr marL="0" indent="0">
              <a:lnSpc>
                <a:spcPct val="90000"/>
              </a:lnSpc>
              <a:buNone/>
            </a:pPr>
            <a:r>
              <a:rPr lang="en-US" altLang="zh-CN" sz="2000" b="1" dirty="0" smtClean="0">
                <a:solidFill>
                  <a:srgbClr val="C00000"/>
                </a:solidFill>
                <a:cs typeface="Times New Roman" pitchFamily="18" charset="0"/>
              </a:rPr>
              <a:t>      }</a:t>
            </a:r>
          </a:p>
          <a:p>
            <a:pPr marL="0" indent="0">
              <a:lnSpc>
                <a:spcPct val="90000"/>
              </a:lnSpc>
              <a:buNone/>
            </a:pPr>
            <a:r>
              <a:rPr lang="en-US" altLang="zh-CN" sz="2000" b="1" dirty="0" smtClean="0">
                <a:solidFill>
                  <a:srgbClr val="C00000"/>
                </a:solidFill>
                <a:cs typeface="Times New Roman" pitchFamily="18" charset="0"/>
              </a:rPr>
              <a:t>      public void </a:t>
            </a:r>
            <a:r>
              <a:rPr lang="en-US" altLang="zh-CN" sz="2000" b="1" dirty="0" err="1" smtClean="0">
                <a:solidFill>
                  <a:srgbClr val="C00000"/>
                </a:solidFill>
                <a:cs typeface="Times New Roman" pitchFamily="18" charset="0"/>
              </a:rPr>
              <a:t>setAge</a:t>
            </a:r>
            <a:r>
              <a:rPr lang="en-US" altLang="zh-CN" sz="2000" b="1" dirty="0" smtClean="0">
                <a:solidFill>
                  <a:srgbClr val="C00000"/>
                </a:solidFill>
                <a:cs typeface="Times New Roman" pitchFamily="18" charset="0"/>
              </a:rPr>
              <a:t>(</a:t>
            </a:r>
            <a:r>
              <a:rPr lang="en-US" altLang="zh-CN" sz="2000" b="1" dirty="0" err="1" smtClean="0">
                <a:solidFill>
                  <a:srgbClr val="C00000"/>
                </a:solidFill>
                <a:cs typeface="Times New Roman" pitchFamily="18" charset="0"/>
              </a:rPr>
              <a:t>int</a:t>
            </a:r>
            <a:r>
              <a:rPr lang="en-US" altLang="zh-CN" sz="2000" b="1" dirty="0" smtClean="0">
                <a:solidFill>
                  <a:srgbClr val="C00000"/>
                </a:solidFill>
                <a:cs typeface="Times New Roman" pitchFamily="18" charset="0"/>
              </a:rPr>
              <a:t> age){</a:t>
            </a:r>
          </a:p>
          <a:p>
            <a:pPr marL="0" indent="0">
              <a:lnSpc>
                <a:spcPct val="90000"/>
              </a:lnSpc>
              <a:buNone/>
            </a:pPr>
            <a:r>
              <a:rPr lang="en-US" altLang="zh-CN" sz="2000" b="1" dirty="0" smtClean="0">
                <a:solidFill>
                  <a:srgbClr val="C00000"/>
                </a:solidFill>
                <a:cs typeface="Times New Roman" pitchFamily="18" charset="0"/>
              </a:rPr>
              <a:t>             </a:t>
            </a:r>
            <a:r>
              <a:rPr lang="en-US" altLang="zh-CN" sz="2000" b="1" dirty="0" err="1" smtClean="0">
                <a:solidFill>
                  <a:srgbClr val="C00000"/>
                </a:solidFill>
                <a:cs typeface="Times New Roman" pitchFamily="18" charset="0"/>
              </a:rPr>
              <a:t>this.age</a:t>
            </a:r>
            <a:r>
              <a:rPr lang="en-US" altLang="zh-CN" sz="2000" b="1" dirty="0" smtClean="0">
                <a:solidFill>
                  <a:srgbClr val="C00000"/>
                </a:solidFill>
                <a:cs typeface="Times New Roman" pitchFamily="18" charset="0"/>
              </a:rPr>
              <a:t> = age;</a:t>
            </a:r>
          </a:p>
          <a:p>
            <a:pPr marL="0" indent="0">
              <a:lnSpc>
                <a:spcPct val="90000"/>
              </a:lnSpc>
              <a:buNone/>
            </a:pPr>
            <a:r>
              <a:rPr lang="en-US" altLang="zh-CN" sz="2000" b="1" dirty="0" smtClean="0">
                <a:solidFill>
                  <a:srgbClr val="C00000"/>
                </a:solidFill>
                <a:cs typeface="Times New Roman" pitchFamily="18" charset="0"/>
              </a:rPr>
              <a:t>      }</a:t>
            </a:r>
          </a:p>
          <a:p>
            <a:pPr marL="0" indent="0">
              <a:lnSpc>
                <a:spcPct val="90000"/>
              </a:lnSpc>
              <a:buNone/>
            </a:pPr>
            <a:r>
              <a:rPr lang="en-US" altLang="zh-CN" sz="2000" b="1" dirty="0" smtClean="0">
                <a:solidFill>
                  <a:srgbClr val="C00000"/>
                </a:solidFill>
                <a:cs typeface="Times New Roman" pitchFamily="18" charset="0"/>
              </a:rPr>
              <a:t>      public String </a:t>
            </a:r>
            <a:r>
              <a:rPr lang="en-US" altLang="zh-CN" sz="2000" b="1" dirty="0" err="1" smtClean="0">
                <a:solidFill>
                  <a:srgbClr val="C00000"/>
                </a:solidFill>
                <a:cs typeface="Times New Roman" pitchFamily="18" charset="0"/>
              </a:rPr>
              <a:t>getName</a:t>
            </a:r>
            <a:r>
              <a:rPr lang="en-US" altLang="zh-CN" sz="2000" b="1" dirty="0" smtClean="0">
                <a:solidFill>
                  <a:srgbClr val="C00000"/>
                </a:solidFill>
                <a:cs typeface="Times New Roman" pitchFamily="18" charset="0"/>
              </a:rPr>
              <a:t>(){</a:t>
            </a:r>
          </a:p>
          <a:p>
            <a:pPr marL="0" indent="0">
              <a:lnSpc>
                <a:spcPct val="90000"/>
              </a:lnSpc>
              <a:buNone/>
            </a:pPr>
            <a:r>
              <a:rPr lang="en-US" altLang="zh-CN" sz="2000" b="1" dirty="0" smtClean="0">
                <a:solidFill>
                  <a:srgbClr val="C00000"/>
                </a:solidFill>
                <a:cs typeface="Times New Roman" pitchFamily="18" charset="0"/>
              </a:rPr>
              <a:t>            return name;</a:t>
            </a:r>
          </a:p>
          <a:p>
            <a:pPr marL="0" indent="0">
              <a:lnSpc>
                <a:spcPct val="90000"/>
              </a:lnSpc>
              <a:buNone/>
            </a:pPr>
            <a:r>
              <a:rPr lang="en-US" altLang="zh-CN" sz="2000" b="1" dirty="0" smtClean="0">
                <a:solidFill>
                  <a:srgbClr val="C00000"/>
                </a:solidFill>
                <a:cs typeface="Times New Roman" pitchFamily="18" charset="0"/>
              </a:rPr>
              <a:t>      }</a:t>
            </a:r>
          </a:p>
          <a:p>
            <a:pPr marL="0" indent="0">
              <a:lnSpc>
                <a:spcPct val="90000"/>
              </a:lnSpc>
              <a:buNone/>
            </a:pPr>
            <a:r>
              <a:rPr lang="en-US" altLang="zh-CN" sz="2000" b="1" dirty="0" smtClean="0">
                <a:solidFill>
                  <a:srgbClr val="C00000"/>
                </a:solidFill>
                <a:cs typeface="Times New Roman" pitchFamily="18" charset="0"/>
              </a:rPr>
              <a:t>      public void </a:t>
            </a:r>
            <a:r>
              <a:rPr lang="en-US" altLang="zh-CN" sz="2000" b="1" dirty="0" err="1" smtClean="0">
                <a:solidFill>
                  <a:srgbClr val="C00000"/>
                </a:solidFill>
                <a:cs typeface="Times New Roman" pitchFamily="18" charset="0"/>
              </a:rPr>
              <a:t>setName</a:t>
            </a:r>
            <a:r>
              <a:rPr lang="en-US" altLang="zh-CN" sz="2000" b="1" dirty="0" smtClean="0">
                <a:solidFill>
                  <a:srgbClr val="C00000"/>
                </a:solidFill>
                <a:cs typeface="Times New Roman" pitchFamily="18" charset="0"/>
              </a:rPr>
              <a:t>(String name){</a:t>
            </a:r>
          </a:p>
          <a:p>
            <a:pPr marL="0" indent="0">
              <a:lnSpc>
                <a:spcPct val="90000"/>
              </a:lnSpc>
              <a:buNone/>
            </a:pPr>
            <a:r>
              <a:rPr lang="en-US" altLang="zh-CN" sz="2000" b="1" dirty="0" smtClean="0">
                <a:solidFill>
                  <a:srgbClr val="C00000"/>
                </a:solidFill>
                <a:cs typeface="Times New Roman" pitchFamily="18" charset="0"/>
              </a:rPr>
              <a:t>            this.name = name;</a:t>
            </a:r>
          </a:p>
          <a:p>
            <a:pPr marL="0" indent="0">
              <a:lnSpc>
                <a:spcPct val="90000"/>
              </a:lnSpc>
              <a:buNone/>
            </a:pPr>
            <a:r>
              <a:rPr lang="en-US" altLang="zh-CN" sz="2000" b="1" dirty="0" smtClean="0">
                <a:solidFill>
                  <a:srgbClr val="C00000"/>
                </a:solidFill>
                <a:cs typeface="Times New Roman" pitchFamily="18" charset="0"/>
              </a:rPr>
              <a:t>}</a:t>
            </a:r>
            <a:endParaRPr lang="zh-CN" altLang="en-US" sz="2000" b="1" dirty="0">
              <a:solidFill>
                <a:srgbClr val="C00000"/>
              </a:solidFill>
              <a:cs typeface="Times New Roman" pitchFamily="18" charset="0"/>
            </a:endParaRPr>
          </a:p>
        </p:txBody>
      </p:sp>
    </p:spTree>
    <p:extLst>
      <p:ext uri="{BB962C8B-B14F-4D97-AF65-F5344CB8AC3E}">
        <p14:creationId xmlns:p14="http://schemas.microsoft.com/office/powerpoint/2010/main" val="244005445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14282" y="947306"/>
            <a:ext cx="4659956" cy="3429024"/>
          </a:xfrm>
          <a:prstGeom prst="rect">
            <a:avLst/>
          </a:prstGeom>
          <a:noFill/>
          <a:ln w="9525">
            <a:noFill/>
            <a:miter lim="800000"/>
            <a:headEnd/>
            <a:tailEnd/>
          </a:ln>
          <a:effectLst/>
        </p:spPr>
      </p:pic>
      <p:sp>
        <p:nvSpPr>
          <p:cNvPr id="5" name="TextBox 4"/>
          <p:cNvSpPr txBox="1"/>
          <p:nvPr/>
        </p:nvSpPr>
        <p:spPr>
          <a:xfrm>
            <a:off x="5076056" y="1233058"/>
            <a:ext cx="785818" cy="400110"/>
          </a:xfrm>
          <a:prstGeom prst="rect">
            <a:avLst/>
          </a:prstGeom>
          <a:noFill/>
        </p:spPr>
        <p:txBody>
          <a:bodyPr wrap="square" rtlCol="0">
            <a:spAutoFit/>
          </a:bodyPr>
          <a:lstStyle/>
          <a:p>
            <a:r>
              <a:rPr lang="zh-CN" altLang="en-US" sz="2000" b="1" dirty="0" smtClean="0">
                <a:ea typeface="宋体" pitchFamily="2" charset="-122"/>
                <a:cs typeface="Times New Roman" pitchFamily="18" charset="0"/>
              </a:rPr>
              <a:t>类名</a:t>
            </a:r>
            <a:endParaRPr lang="zh-CN" altLang="en-US" sz="2000" b="1" dirty="0">
              <a:ea typeface="宋体" pitchFamily="2" charset="-122"/>
              <a:cs typeface="Times New Roman" pitchFamily="18" charset="0"/>
            </a:endParaRPr>
          </a:p>
        </p:txBody>
      </p:sp>
      <p:sp>
        <p:nvSpPr>
          <p:cNvPr id="8" name="TextBox 7"/>
          <p:cNvSpPr txBox="1"/>
          <p:nvPr/>
        </p:nvSpPr>
        <p:spPr>
          <a:xfrm>
            <a:off x="6444208" y="1233058"/>
            <a:ext cx="2699792" cy="1015663"/>
          </a:xfrm>
          <a:prstGeom prst="rect">
            <a:avLst/>
          </a:prstGeom>
          <a:noFill/>
        </p:spPr>
        <p:txBody>
          <a:bodyPr wrap="square" rtlCol="0">
            <a:spAutoFit/>
          </a:bodyPr>
          <a:lstStyle/>
          <a:p>
            <a:r>
              <a:rPr lang="zh-CN" altLang="en-US" sz="2000" b="1" dirty="0" smtClean="0">
                <a:ea typeface="宋体" pitchFamily="2" charset="-122"/>
                <a:cs typeface="Times New Roman" pitchFamily="18" charset="0"/>
              </a:rPr>
              <a:t>属性：</a:t>
            </a:r>
            <a:r>
              <a:rPr lang="zh-CN" altLang="en-US" sz="2000" dirty="0" smtClean="0">
                <a:ea typeface="宋体" pitchFamily="2" charset="-122"/>
                <a:cs typeface="Times New Roman" pitchFamily="18" charset="0"/>
              </a:rPr>
              <a:t>“：”前是属性名，“：”后是属性的类型</a:t>
            </a:r>
            <a:endParaRPr lang="zh-CN" altLang="en-US" sz="2000" dirty="0">
              <a:ea typeface="宋体" pitchFamily="2" charset="-122"/>
              <a:cs typeface="Times New Roman" pitchFamily="18" charset="0"/>
            </a:endParaRPr>
          </a:p>
        </p:txBody>
      </p:sp>
      <p:sp>
        <p:nvSpPr>
          <p:cNvPr id="11" name="TextBox 10"/>
          <p:cNvSpPr txBox="1"/>
          <p:nvPr/>
        </p:nvSpPr>
        <p:spPr>
          <a:xfrm>
            <a:off x="3214678" y="4447768"/>
            <a:ext cx="714380" cy="400110"/>
          </a:xfrm>
          <a:prstGeom prst="rect">
            <a:avLst/>
          </a:prstGeom>
          <a:noFill/>
        </p:spPr>
        <p:txBody>
          <a:bodyPr wrap="square" rtlCol="0">
            <a:spAutoFit/>
          </a:bodyPr>
          <a:lstStyle/>
          <a:p>
            <a:r>
              <a:rPr lang="zh-CN" altLang="en-US" sz="2000" b="1" dirty="0" smtClean="0">
                <a:ea typeface="宋体" pitchFamily="2" charset="-122"/>
                <a:cs typeface="Times New Roman" pitchFamily="18" charset="0"/>
              </a:rPr>
              <a:t>方法</a:t>
            </a:r>
            <a:endParaRPr lang="zh-CN" altLang="en-US" sz="2000" b="1" dirty="0">
              <a:ea typeface="宋体" pitchFamily="2" charset="-122"/>
              <a:cs typeface="Times New Roman" pitchFamily="18" charset="0"/>
            </a:endParaRPr>
          </a:p>
        </p:txBody>
      </p:sp>
      <p:cxnSp>
        <p:nvCxnSpPr>
          <p:cNvPr id="13" name="直接箭头连接符 12"/>
          <p:cNvCxnSpPr/>
          <p:nvPr/>
        </p:nvCxnSpPr>
        <p:spPr>
          <a:xfrm rot="5400000">
            <a:off x="3036083" y="3911983"/>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79289" y="2817874"/>
            <a:ext cx="2000264" cy="707886"/>
          </a:xfrm>
          <a:prstGeom prst="rect">
            <a:avLst/>
          </a:prstGeom>
          <a:noFill/>
        </p:spPr>
        <p:txBody>
          <a:bodyPr wrap="square" rtlCol="0">
            <a:spAutoFit/>
          </a:bodyPr>
          <a:lstStyle/>
          <a:p>
            <a:r>
              <a:rPr lang="zh-CN" altLang="en-US" sz="2000" dirty="0" smtClean="0">
                <a:ea typeface="宋体" pitchFamily="2" charset="-122"/>
                <a:cs typeface="Times New Roman" pitchFamily="18" charset="0"/>
              </a:rPr>
              <a:t>若方法有下划线表示</a:t>
            </a:r>
            <a:r>
              <a:rPr lang="zh-CN" altLang="en-US" sz="2000" smtClean="0">
                <a:ea typeface="宋体" pitchFamily="2" charset="-122"/>
                <a:cs typeface="Times New Roman" pitchFamily="18" charset="0"/>
              </a:rPr>
              <a:t>为构造</a:t>
            </a:r>
            <a:r>
              <a:rPr lang="zh-CN" altLang="en-US" sz="2000">
                <a:ea typeface="宋体" pitchFamily="2" charset="-122"/>
                <a:cs typeface="Times New Roman" pitchFamily="18" charset="0"/>
              </a:rPr>
              <a:t>器</a:t>
            </a:r>
            <a:endParaRPr lang="zh-CN" altLang="en-US" sz="2000" dirty="0">
              <a:ea typeface="宋体" pitchFamily="2" charset="-122"/>
              <a:cs typeface="Times New Roman" pitchFamily="18" charset="0"/>
            </a:endParaRPr>
          </a:p>
        </p:txBody>
      </p:sp>
      <p:cxnSp>
        <p:nvCxnSpPr>
          <p:cNvPr id="16" name="直接箭头连接符 15"/>
          <p:cNvCxnSpPr>
            <a:endCxn id="14" idx="1"/>
          </p:cNvCxnSpPr>
          <p:nvPr/>
        </p:nvCxnSpPr>
        <p:spPr>
          <a:xfrm>
            <a:off x="3821901" y="2817874"/>
            <a:ext cx="1857388" cy="35394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5736" y="4847878"/>
            <a:ext cx="8929718" cy="1938992"/>
          </a:xfrm>
          <a:prstGeom prst="rect">
            <a:avLst/>
          </a:prstGeom>
          <a:noFill/>
        </p:spPr>
        <p:txBody>
          <a:bodyPr wrap="square" rtlCol="0">
            <a:spAutoFit/>
          </a:bodyPr>
          <a:lstStyle/>
          <a:p>
            <a:pPr marL="342900" indent="-342900">
              <a:buAutoNum type="arabicPeriod"/>
            </a:pP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表示 </a:t>
            </a:r>
            <a:r>
              <a:rPr lang="en-US" altLang="zh-CN" sz="2400" dirty="0" smtClean="0">
                <a:ea typeface="宋体" pitchFamily="2" charset="-122"/>
                <a:cs typeface="Times New Roman" pitchFamily="18" charset="0"/>
              </a:rPr>
              <a:t>public </a:t>
            </a:r>
            <a:r>
              <a:rPr lang="zh-CN" altLang="en-US" sz="2400" dirty="0" smtClean="0">
                <a:ea typeface="宋体" pitchFamily="2" charset="-122"/>
                <a:cs typeface="Times New Roman" pitchFamily="18" charset="0"/>
              </a:rPr>
              <a:t>类型，</a:t>
            </a:r>
            <a:r>
              <a:rPr lang="en-US" altLang="zh-CN" sz="2400" dirty="0">
                <a:ea typeface="宋体" pitchFamily="2" charset="-122"/>
                <a:cs typeface="Times New Roman" pitchFamily="18" charset="0"/>
              </a:rPr>
              <a:t> - </a:t>
            </a:r>
            <a:r>
              <a:rPr lang="zh-CN" altLang="en-US" sz="2400" dirty="0">
                <a:ea typeface="宋体" pitchFamily="2" charset="-122"/>
                <a:cs typeface="Times New Roman" pitchFamily="18" charset="0"/>
              </a:rPr>
              <a:t>表示 </a:t>
            </a:r>
            <a:r>
              <a:rPr lang="en-US" altLang="zh-CN" sz="2400" dirty="0">
                <a:ea typeface="宋体" pitchFamily="2" charset="-122"/>
                <a:cs typeface="Times New Roman" pitchFamily="18" charset="0"/>
              </a:rPr>
              <a:t>private </a:t>
            </a:r>
            <a:r>
              <a:rPr lang="zh-CN" altLang="en-US" sz="2400" dirty="0" smtClean="0">
                <a:ea typeface="宋体" pitchFamily="2" charset="-122"/>
                <a:cs typeface="Times New Roman" pitchFamily="18" charset="0"/>
              </a:rPr>
              <a:t>类型，</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表示</a:t>
            </a:r>
            <a:r>
              <a:rPr lang="en-US" altLang="zh-CN" sz="2400" dirty="0" smtClean="0">
                <a:ea typeface="宋体" pitchFamily="2" charset="-122"/>
                <a:cs typeface="Times New Roman" pitchFamily="18" charset="0"/>
              </a:rPr>
              <a:t>protected</a:t>
            </a:r>
            <a:r>
              <a:rPr lang="zh-CN" altLang="en-US" sz="2400" dirty="0" smtClean="0">
                <a:ea typeface="宋体" pitchFamily="2" charset="-122"/>
                <a:cs typeface="Times New Roman" pitchFamily="18" charset="0"/>
              </a:rPr>
              <a:t>类型</a:t>
            </a:r>
            <a:endParaRPr lang="en-US" altLang="zh-CN" sz="2400" dirty="0" smtClean="0">
              <a:ea typeface="宋体" pitchFamily="2" charset="-122"/>
              <a:cs typeface="Times New Roman" pitchFamily="18" charset="0"/>
            </a:endParaRPr>
          </a:p>
          <a:p>
            <a:pPr marL="342900" indent="-342900">
              <a:buAutoNum type="arabicPeriod"/>
            </a:pPr>
            <a:endParaRPr lang="en-US" altLang="zh-CN" sz="2400" dirty="0" smtClean="0">
              <a:ea typeface="宋体" pitchFamily="2" charset="-122"/>
              <a:cs typeface="Times New Roman" pitchFamily="18" charset="0"/>
            </a:endParaRPr>
          </a:p>
          <a:p>
            <a:pPr marL="342900" indent="-342900">
              <a:buAutoNum type="arabicPeriod"/>
            </a:pPr>
            <a:r>
              <a:rPr lang="zh-CN" altLang="en-US" sz="2400" dirty="0" smtClean="0">
                <a:ea typeface="宋体" pitchFamily="2" charset="-122"/>
                <a:cs typeface="Times New Roman" pitchFamily="18" charset="0"/>
              </a:rPr>
              <a:t>方法的写法</a:t>
            </a:r>
            <a:r>
              <a:rPr lang="en-US" altLang="zh-CN" sz="2400" dirty="0" smtClean="0">
                <a:ea typeface="宋体" pitchFamily="2" charset="-122"/>
                <a:cs typeface="Times New Roman" pitchFamily="18" charset="0"/>
              </a:rPr>
              <a:t>: </a:t>
            </a:r>
          </a:p>
          <a:p>
            <a:pPr marL="342900" indent="-342900"/>
            <a:r>
              <a:rPr lang="zh-CN" altLang="en-US" sz="2400" dirty="0" smtClean="0">
                <a:ea typeface="宋体" pitchFamily="2" charset="-122"/>
                <a:cs typeface="Times New Roman" pitchFamily="18" charset="0"/>
              </a:rPr>
              <a:t>方法的类型</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  方法名</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参数名： 参数类型</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：返回值类型</a:t>
            </a:r>
            <a:endParaRPr lang="en-US" altLang="zh-CN" sz="2400" dirty="0" smtClean="0">
              <a:ea typeface="宋体" pitchFamily="2" charset="-122"/>
              <a:cs typeface="Times New Roman" pitchFamily="18" charset="0"/>
            </a:endParaRPr>
          </a:p>
          <a:p>
            <a:endParaRPr lang="zh-CN" altLang="en-US" sz="2400" dirty="0">
              <a:ea typeface="宋体" pitchFamily="2" charset="-122"/>
              <a:cs typeface="Times New Roman" pitchFamily="18" charset="0"/>
            </a:endParaRPr>
          </a:p>
        </p:txBody>
      </p:sp>
      <p:cxnSp>
        <p:nvCxnSpPr>
          <p:cNvPr id="18" name="直接箭头连接符 17"/>
          <p:cNvCxnSpPr>
            <a:endCxn id="8" idx="1"/>
          </p:cNvCxnSpPr>
          <p:nvPr/>
        </p:nvCxnSpPr>
        <p:spPr>
          <a:xfrm flipV="1">
            <a:off x="4000496" y="1740890"/>
            <a:ext cx="2443712" cy="81560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3059832" y="1489162"/>
            <a:ext cx="2016224" cy="7364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22395" y="27353"/>
            <a:ext cx="3384376" cy="646331"/>
          </a:xfrm>
          <a:prstGeom prst="rect">
            <a:avLst/>
          </a:prstGeom>
          <a:noFill/>
        </p:spPr>
        <p:txBody>
          <a:bodyPr wrap="square" rtlCol="0">
            <a:spAutoFit/>
          </a:bodyPr>
          <a:lstStyle/>
          <a:p>
            <a:r>
              <a:rPr lang="zh-CN" altLang="en-US" sz="3600" b="1" dirty="0" smtClean="0">
                <a:solidFill>
                  <a:srgbClr val="FFFF00"/>
                </a:solidFill>
                <a:ea typeface="宋体" pitchFamily="2" charset="-122"/>
                <a:cs typeface="Times New Roman" pitchFamily="18" charset="0"/>
              </a:rPr>
              <a:t>补充：</a:t>
            </a:r>
            <a:r>
              <a:rPr lang="en-US" altLang="zh-CN" sz="3600" b="1" dirty="0" smtClean="0">
                <a:solidFill>
                  <a:srgbClr val="FFFF00"/>
                </a:solidFill>
                <a:ea typeface="宋体" pitchFamily="2" charset="-122"/>
                <a:cs typeface="Times New Roman" pitchFamily="18" charset="0"/>
              </a:rPr>
              <a:t>UML</a:t>
            </a:r>
            <a:r>
              <a:rPr lang="zh-CN" altLang="en-US" sz="3600" b="1" dirty="0" smtClean="0">
                <a:solidFill>
                  <a:srgbClr val="FFFF00"/>
                </a:solidFill>
                <a:ea typeface="宋体" pitchFamily="2" charset="-122"/>
                <a:cs typeface="Times New Roman" pitchFamily="18" charset="0"/>
              </a:rPr>
              <a:t>类图</a:t>
            </a:r>
            <a:endParaRPr lang="zh-CN" altLang="en-US" sz="3600" b="1" dirty="0">
              <a:solidFill>
                <a:srgbClr val="FFFF00"/>
              </a:solidFill>
              <a:ea typeface="宋体" pitchFamily="2" charset="-122"/>
              <a:cs typeface="Times New Roman" pitchFamily="18" charset="0"/>
            </a:endParaRPr>
          </a:p>
        </p:txBody>
      </p:sp>
    </p:spTree>
    <p:extLst>
      <p:ext uri="{BB962C8B-B14F-4D97-AF65-F5344CB8AC3E}">
        <p14:creationId xmlns:p14="http://schemas.microsoft.com/office/powerpoint/2010/main" val="254546111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15616" y="2309971"/>
            <a:ext cx="698477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4-9 </a:t>
            </a:r>
            <a:r>
              <a:rPr lang="zh-CN" altLang="en-US" sz="4800" smtClean="0">
                <a:solidFill>
                  <a:schemeClr val="bg1"/>
                </a:solidFill>
                <a:ea typeface="隶书" panose="02010509060101010101" pitchFamily="49" charset="-122"/>
              </a:rPr>
              <a:t>关键字：</a:t>
            </a:r>
            <a:r>
              <a:rPr lang="en-US" altLang="zh-CN" sz="4800" smtClean="0">
                <a:solidFill>
                  <a:schemeClr val="bg1"/>
                </a:solidFill>
                <a:ea typeface="隶书" panose="02010509060101010101" pitchFamily="49" charset="-122"/>
              </a:rPr>
              <a:t>this</a:t>
            </a:r>
            <a:r>
              <a:rPr lang="zh-CN" altLang="en-US" sz="4800" smtClean="0">
                <a:solidFill>
                  <a:schemeClr val="bg1"/>
                </a:solidFill>
                <a:ea typeface="隶书" panose="02010509060101010101" pitchFamily="49" charset="-122"/>
              </a:rPr>
              <a:t>的使用</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7328910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1916832"/>
            <a:ext cx="8640960" cy="4832092"/>
          </a:xfrm>
          <a:prstGeom prst="rect">
            <a:avLst/>
          </a:prstGeom>
          <a:noFill/>
        </p:spPr>
        <p:txBody>
          <a:bodyPr wrap="square" rtlCol="0">
            <a:spAutoFit/>
          </a:bodyPr>
          <a:lstStyle/>
          <a:p>
            <a:pPr marL="457200" indent="-457200">
              <a:buFont typeface="Wingdings" pitchFamily="2" charset="2"/>
              <a:buChar char="l"/>
            </a:pPr>
            <a:r>
              <a:rPr lang="zh-CN" altLang="en-US" sz="2800" dirty="0">
                <a:ea typeface="宋体" pitchFamily="2" charset="-122"/>
              </a:rPr>
              <a:t>在</a:t>
            </a:r>
            <a:r>
              <a:rPr lang="en-US" altLang="zh-CN" sz="2800" dirty="0">
                <a:ea typeface="宋体" pitchFamily="2" charset="-122"/>
              </a:rPr>
              <a:t>java</a:t>
            </a:r>
            <a:r>
              <a:rPr lang="zh-CN" altLang="en-US" sz="2800" dirty="0">
                <a:ea typeface="宋体" pitchFamily="2" charset="-122"/>
              </a:rPr>
              <a:t>中，</a:t>
            </a:r>
            <a:r>
              <a:rPr lang="en-US" altLang="zh-CN" sz="2800" dirty="0">
                <a:ea typeface="宋体" pitchFamily="2" charset="-122"/>
              </a:rPr>
              <a:t>this</a:t>
            </a:r>
            <a:r>
              <a:rPr lang="zh-CN" altLang="en-US" sz="2800" dirty="0">
                <a:ea typeface="宋体" pitchFamily="2" charset="-122"/>
              </a:rPr>
              <a:t>关键字比较难</a:t>
            </a:r>
            <a:r>
              <a:rPr lang="zh-CN" altLang="en-US" sz="2800" dirty="0" smtClean="0">
                <a:ea typeface="宋体" pitchFamily="2" charset="-122"/>
              </a:rPr>
              <a:t>理解，它</a:t>
            </a:r>
            <a:r>
              <a:rPr lang="zh-CN" altLang="en-US" sz="2800" dirty="0" smtClean="0">
                <a:ea typeface="宋体" pitchFamily="2" charset="-122"/>
                <a:cs typeface="Times New Roman" pitchFamily="18" charset="0"/>
              </a:rPr>
              <a:t>的</a:t>
            </a:r>
            <a:r>
              <a:rPr lang="zh-CN" altLang="en-US" sz="2800" dirty="0">
                <a:ea typeface="宋体" pitchFamily="2" charset="-122"/>
                <a:cs typeface="Times New Roman" pitchFamily="18" charset="0"/>
              </a:rPr>
              <a:t>作用</a:t>
            </a:r>
            <a:r>
              <a:rPr lang="zh-CN" altLang="en-US" sz="2800" dirty="0" smtClean="0">
                <a:ea typeface="宋体" pitchFamily="2" charset="-122"/>
                <a:cs typeface="Times New Roman" pitchFamily="18" charset="0"/>
              </a:rPr>
              <a:t>和其词义</a:t>
            </a:r>
            <a:r>
              <a:rPr lang="zh-CN" altLang="en-US" sz="2800" dirty="0">
                <a:ea typeface="宋体" pitchFamily="2" charset="-122"/>
                <a:cs typeface="Times New Roman" pitchFamily="18" charset="0"/>
              </a:rPr>
              <a:t>很</a:t>
            </a:r>
            <a:r>
              <a:rPr lang="zh-CN" altLang="en-US" sz="2800" dirty="0" smtClean="0">
                <a:ea typeface="宋体" pitchFamily="2" charset="-122"/>
                <a:cs typeface="Times New Roman" pitchFamily="18" charset="0"/>
              </a:rPr>
              <a:t>接近。</a:t>
            </a:r>
            <a:endParaRPr lang="en-US" altLang="zh-CN" sz="2800" dirty="0" smtClean="0">
              <a:ea typeface="宋体" pitchFamily="2" charset="-122"/>
              <a:cs typeface="Times New Roman" pitchFamily="18" charset="0"/>
            </a:endParaRPr>
          </a:p>
          <a:p>
            <a:pPr marL="914400" lvl="1" indent="-457200">
              <a:buFont typeface="Wingdings" pitchFamily="2" charset="2"/>
              <a:buChar char="Ø"/>
            </a:pPr>
            <a:r>
              <a:rPr lang="zh-CN" altLang="en-US" sz="2400" dirty="0" smtClean="0">
                <a:ea typeface="宋体" pitchFamily="2" charset="-122"/>
                <a:cs typeface="Times New Roman" pitchFamily="18" charset="0"/>
              </a:rPr>
              <a:t>它在方法内部使用，即这个方法所属对象</a:t>
            </a:r>
            <a:r>
              <a:rPr lang="zh-CN" altLang="en-US" sz="2400" dirty="0">
                <a:ea typeface="宋体" pitchFamily="2" charset="-122"/>
                <a:cs typeface="Times New Roman" pitchFamily="18" charset="0"/>
              </a:rPr>
              <a:t>的</a:t>
            </a:r>
            <a:r>
              <a:rPr lang="zh-CN" altLang="en-US" sz="2400" dirty="0" smtClean="0">
                <a:ea typeface="宋体" pitchFamily="2" charset="-122"/>
                <a:cs typeface="Times New Roman" pitchFamily="18" charset="0"/>
              </a:rPr>
              <a:t>引用；</a:t>
            </a:r>
            <a:endParaRPr lang="en-US" altLang="zh-CN" sz="2400" dirty="0" smtClean="0">
              <a:ea typeface="宋体" pitchFamily="2" charset="-122"/>
              <a:cs typeface="Times New Roman" pitchFamily="18" charset="0"/>
            </a:endParaRPr>
          </a:p>
          <a:p>
            <a:pPr marL="914400" lvl="1" indent="-457200">
              <a:buFont typeface="Wingdings" pitchFamily="2" charset="2"/>
              <a:buChar char="Ø"/>
            </a:pPr>
            <a:r>
              <a:rPr lang="zh-CN" altLang="en-US" sz="2400" dirty="0" smtClean="0">
                <a:ea typeface="宋体" pitchFamily="2" charset="-122"/>
                <a:cs typeface="Times New Roman" pitchFamily="18" charset="0"/>
              </a:rPr>
              <a:t>它在构造器内部使用，表示该构造器正在初始化的对象。</a:t>
            </a:r>
            <a:endParaRPr lang="en-US" altLang="zh-CN" sz="2400" dirty="0" smtClean="0">
              <a:ea typeface="宋体" pitchFamily="2" charset="-122"/>
            </a:endParaRPr>
          </a:p>
          <a:p>
            <a:pPr marL="342900" indent="-342900">
              <a:spcBef>
                <a:spcPts val="1200"/>
              </a:spcBef>
              <a:buFont typeface="Wingdings" pitchFamily="2" charset="2"/>
              <a:buChar char="l"/>
            </a:pPr>
            <a:r>
              <a:rPr lang="en-US" altLang="zh-CN" sz="2800" dirty="0" smtClean="0">
                <a:ea typeface="宋体" pitchFamily="2" charset="-122"/>
              </a:rPr>
              <a:t>  this</a:t>
            </a:r>
            <a:r>
              <a:rPr lang="zh-CN" altLang="en-US" sz="2800" dirty="0">
                <a:ea typeface="宋体" pitchFamily="2" charset="-122"/>
              </a:rPr>
              <a:t>表示当前</a:t>
            </a:r>
            <a:r>
              <a:rPr lang="zh-CN" altLang="en-US" sz="2800" dirty="0" smtClean="0">
                <a:ea typeface="宋体" pitchFamily="2" charset="-122"/>
              </a:rPr>
              <a:t>对象，可以调用类的属性、方法和构 </a:t>
            </a:r>
            <a:endParaRPr lang="en-US" altLang="zh-CN" sz="2800" dirty="0" smtClean="0">
              <a:ea typeface="宋体" pitchFamily="2" charset="-122"/>
            </a:endParaRPr>
          </a:p>
          <a:p>
            <a:r>
              <a:rPr lang="en-US" altLang="zh-CN" sz="2800" dirty="0">
                <a:ea typeface="宋体" pitchFamily="2" charset="-122"/>
              </a:rPr>
              <a:t> </a:t>
            </a:r>
            <a:r>
              <a:rPr lang="en-US" altLang="zh-CN" sz="2800" dirty="0" smtClean="0">
                <a:ea typeface="宋体" pitchFamily="2" charset="-122"/>
              </a:rPr>
              <a:t>      </a:t>
            </a:r>
            <a:r>
              <a:rPr lang="zh-CN" altLang="en-US" sz="2800" dirty="0" smtClean="0">
                <a:ea typeface="宋体" pitchFamily="2" charset="-122"/>
              </a:rPr>
              <a:t>造器</a:t>
            </a:r>
            <a:endParaRPr lang="en-US" altLang="zh-CN" sz="2800" dirty="0" smtClean="0">
              <a:ea typeface="宋体" pitchFamily="2" charset="-122"/>
            </a:endParaRPr>
          </a:p>
          <a:p>
            <a:pPr marL="457200" indent="-457200">
              <a:spcBef>
                <a:spcPts val="1200"/>
              </a:spcBef>
              <a:buFont typeface="Wingdings" pitchFamily="2" charset="2"/>
              <a:buChar char="l"/>
            </a:pPr>
            <a:r>
              <a:rPr lang="zh-CN" altLang="en-US" sz="2800" dirty="0">
                <a:ea typeface="宋体" pitchFamily="2" charset="-122"/>
              </a:rPr>
              <a:t>什么时候使用</a:t>
            </a:r>
            <a:r>
              <a:rPr lang="en-US" altLang="zh-CN" sz="2800" dirty="0">
                <a:ea typeface="宋体" pitchFamily="2" charset="-122"/>
              </a:rPr>
              <a:t>this</a:t>
            </a:r>
            <a:r>
              <a:rPr lang="zh-CN" altLang="en-US" sz="2800" dirty="0">
                <a:ea typeface="宋体" pitchFamily="2" charset="-122"/>
              </a:rPr>
              <a:t>关键字呢？</a:t>
            </a:r>
          </a:p>
          <a:p>
            <a:pPr marL="914400" lvl="1" indent="-457200">
              <a:buFont typeface="Wingdings" pitchFamily="2" charset="2"/>
              <a:buChar char="Ø"/>
            </a:pPr>
            <a:r>
              <a:rPr lang="zh-CN" altLang="en-US" sz="2400" dirty="0" smtClean="0">
                <a:ea typeface="宋体" pitchFamily="2" charset="-122"/>
              </a:rPr>
              <a:t>当在</a:t>
            </a:r>
            <a:r>
              <a:rPr lang="zh-CN" altLang="en-US" sz="2400" dirty="0">
                <a:ea typeface="宋体" pitchFamily="2" charset="-122"/>
              </a:rPr>
              <a:t>方法</a:t>
            </a:r>
            <a:r>
              <a:rPr lang="zh-CN" altLang="en-US" sz="2400" dirty="0" smtClean="0">
                <a:ea typeface="宋体" pitchFamily="2" charset="-122"/>
              </a:rPr>
              <a:t>内需</a:t>
            </a:r>
            <a:r>
              <a:rPr lang="zh-CN" altLang="en-US" sz="2400" dirty="0">
                <a:ea typeface="宋体" pitchFamily="2" charset="-122"/>
              </a:rPr>
              <a:t>要用到调用</a:t>
            </a:r>
            <a:r>
              <a:rPr lang="zh-CN" altLang="en-US" sz="2400" dirty="0" smtClean="0">
                <a:ea typeface="宋体" pitchFamily="2" charset="-122"/>
              </a:rPr>
              <a:t>该</a:t>
            </a:r>
            <a:r>
              <a:rPr lang="zh-CN" altLang="en-US" sz="2400" dirty="0">
                <a:ea typeface="宋体" pitchFamily="2" charset="-122"/>
              </a:rPr>
              <a:t>方法</a:t>
            </a:r>
            <a:r>
              <a:rPr lang="zh-CN" altLang="en-US" sz="2400" dirty="0" smtClean="0">
                <a:ea typeface="宋体" pitchFamily="2" charset="-122"/>
              </a:rPr>
              <a:t>的</a:t>
            </a:r>
            <a:r>
              <a:rPr lang="zh-CN" altLang="en-US" sz="2400" dirty="0">
                <a:ea typeface="宋体" pitchFamily="2" charset="-122"/>
              </a:rPr>
              <a:t>对象时，就用</a:t>
            </a:r>
            <a:r>
              <a:rPr lang="en-US" altLang="zh-CN" sz="2400" smtClean="0">
                <a:ea typeface="宋体" pitchFamily="2" charset="-122"/>
              </a:rPr>
              <a:t>this</a:t>
            </a:r>
            <a:r>
              <a:rPr lang="zh-CN" altLang="en-US" sz="2400" smtClean="0">
                <a:ea typeface="宋体" pitchFamily="2" charset="-122"/>
              </a:rPr>
              <a:t>。</a:t>
            </a:r>
            <a:endParaRPr lang="en-US" altLang="zh-CN" sz="2400" smtClean="0">
              <a:ea typeface="宋体" pitchFamily="2" charset="-122"/>
            </a:endParaRPr>
          </a:p>
          <a:p>
            <a:pPr lvl="1"/>
            <a:r>
              <a:rPr lang="zh-CN" altLang="en-US" sz="2400" smtClean="0">
                <a:ea typeface="宋体" pitchFamily="2" charset="-122"/>
              </a:rPr>
              <a:t>具体的：我们可以用</a:t>
            </a:r>
            <a:r>
              <a:rPr lang="en-US" altLang="zh-CN" sz="2400" smtClean="0">
                <a:ea typeface="宋体" pitchFamily="2" charset="-122"/>
              </a:rPr>
              <a:t>this</a:t>
            </a:r>
            <a:r>
              <a:rPr lang="zh-CN" altLang="en-US" sz="2400" smtClean="0">
                <a:ea typeface="宋体" pitchFamily="2" charset="-122"/>
              </a:rPr>
              <a:t>来区分局部变量和属性。比如：</a:t>
            </a:r>
            <a:endParaRPr lang="en-US" altLang="zh-CN" sz="2400" smtClean="0">
              <a:ea typeface="宋体" pitchFamily="2" charset="-122"/>
            </a:endParaRPr>
          </a:p>
          <a:p>
            <a:pPr lvl="1"/>
            <a:r>
              <a:rPr lang="en-US" altLang="zh-CN" sz="2400" smtClean="0">
                <a:ea typeface="宋体" pitchFamily="2" charset="-122"/>
              </a:rPr>
              <a:t>this.name = name;</a:t>
            </a:r>
            <a:endParaRPr lang="en-US" altLang="zh-CN" sz="2800" dirty="0" smtClean="0">
              <a:ea typeface="宋体" pitchFamily="2" charset="-122"/>
            </a:endParaRPr>
          </a:p>
          <a:p>
            <a:pPr lvl="1"/>
            <a:endParaRPr lang="zh-CN" altLang="en-US" sz="2400" dirty="0">
              <a:ea typeface="宋体" pitchFamily="2" charset="-122"/>
            </a:endParaRPr>
          </a:p>
        </p:txBody>
      </p:sp>
      <p:sp>
        <p:nvSpPr>
          <p:cNvPr id="4" name="Rectangle 2"/>
          <p:cNvSpPr txBox="1">
            <a:spLocks noChangeArrowheads="1"/>
          </p:cNvSpPr>
          <p:nvPr/>
        </p:nvSpPr>
        <p:spPr>
          <a:xfrm>
            <a:off x="2483768" y="836712"/>
            <a:ext cx="504056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smtClean="0">
                <a:latin typeface="+mn-lt"/>
                <a:ea typeface="宋体" pitchFamily="2" charset="-122"/>
                <a:cs typeface="Times New Roman" pitchFamily="18" charset="0"/>
              </a:rPr>
              <a:t>4.9  </a:t>
            </a:r>
            <a:r>
              <a:rPr lang="zh-CN" altLang="en-US" b="1" dirty="0" smtClean="0">
                <a:latin typeface="+mn-lt"/>
                <a:ea typeface="宋体" pitchFamily="2" charset="-122"/>
                <a:cs typeface="Times New Roman" pitchFamily="18" charset="0"/>
              </a:rPr>
              <a:t>关键字</a:t>
            </a:r>
            <a:r>
              <a:rPr lang="en-US" altLang="zh-CN" b="1" dirty="0" smtClean="0">
                <a:latin typeface="+mn-lt"/>
                <a:ea typeface="宋体" pitchFamily="2" charset="-122"/>
                <a:cs typeface="Times New Roman" pitchFamily="18" charset="0"/>
              </a:rPr>
              <a:t>—this</a:t>
            </a:r>
            <a:endParaRPr lang="zh-CN" altLang="en-US" b="1" dirty="0" smtClean="0">
              <a:latin typeface="+mn-lt"/>
              <a:ea typeface="宋体" pitchFamily="2" charset="-122"/>
              <a:cs typeface="Times New Roman" pitchFamily="18" charset="0"/>
            </a:endParaRPr>
          </a:p>
        </p:txBody>
      </p:sp>
      <p:sp>
        <p:nvSpPr>
          <p:cNvPr id="5" name="Rectangle 2"/>
          <p:cNvSpPr>
            <a:spLocks noGrp="1" noChangeArrowheads="1"/>
          </p:cNvSpPr>
          <p:nvPr>
            <p:ph type="title"/>
          </p:nvPr>
        </p:nvSpPr>
        <p:spPr>
          <a:xfrm>
            <a:off x="467544" y="1377836"/>
            <a:ext cx="2851720" cy="648072"/>
          </a:xfrm>
        </p:spPr>
        <p:txBody>
          <a:bodyPr>
            <a:normAutofit/>
          </a:bodyPr>
          <a:lstStyle/>
          <a:p>
            <a:pPr eaLnBrk="1" hangingPunct="1"/>
            <a:r>
              <a:rPr lang="en-US" altLang="zh-CN" sz="3200" b="1" dirty="0" smtClean="0">
                <a:solidFill>
                  <a:srgbClr val="FF0000"/>
                </a:solidFill>
                <a:latin typeface="+mn-lt"/>
                <a:ea typeface="宋体" pitchFamily="2" charset="-122"/>
                <a:cs typeface="Times New Roman" pitchFamily="18" charset="0"/>
              </a:rPr>
              <a:t>this</a:t>
            </a:r>
            <a:r>
              <a:rPr lang="zh-CN" altLang="en-US" sz="3200" b="1" dirty="0" smtClean="0">
                <a:solidFill>
                  <a:srgbClr val="FF0000"/>
                </a:solidFill>
                <a:latin typeface="+mn-lt"/>
                <a:ea typeface="宋体" pitchFamily="2" charset="-122"/>
                <a:cs typeface="Times New Roman" pitchFamily="18" charset="0"/>
              </a:rPr>
              <a:t>是什么？ </a:t>
            </a:r>
          </a:p>
        </p:txBody>
      </p:sp>
    </p:spTree>
    <p:extLst>
      <p:ext uri="{BB962C8B-B14F-4D97-AF65-F5344CB8AC3E}">
        <p14:creationId xmlns:p14="http://schemas.microsoft.com/office/powerpoint/2010/main" val="49226725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280" y="908720"/>
            <a:ext cx="6123943" cy="523220"/>
          </a:xfrm>
          <a:prstGeom prst="rect">
            <a:avLst/>
          </a:prstGeom>
          <a:noFill/>
        </p:spPr>
        <p:txBody>
          <a:bodyPr wrap="square" rtlCol="0">
            <a:spAutoFit/>
          </a:bodyPr>
          <a:lstStyle/>
          <a:p>
            <a:pPr marL="457200" indent="-457200">
              <a:buFont typeface="Wingdings" pitchFamily="2" charset="2"/>
              <a:buChar char="l"/>
            </a:pPr>
            <a:r>
              <a:rPr lang="zh-CN" altLang="en-US" sz="2800" b="1" dirty="0" smtClean="0">
                <a:ea typeface="宋体" pitchFamily="2" charset="-122"/>
              </a:rPr>
              <a:t>使用</a:t>
            </a:r>
            <a:r>
              <a:rPr lang="en-US" altLang="zh-CN" sz="2800" b="1" dirty="0" smtClean="0">
                <a:ea typeface="宋体" pitchFamily="2" charset="-122"/>
              </a:rPr>
              <a:t>this</a:t>
            </a:r>
            <a:r>
              <a:rPr lang="zh-CN" altLang="en-US" sz="2800" b="1" dirty="0" smtClean="0">
                <a:ea typeface="宋体" pitchFamily="2" charset="-122"/>
              </a:rPr>
              <a:t>，调用属性、方法</a:t>
            </a:r>
            <a:endParaRPr lang="en-US" altLang="zh-CN" sz="2800" b="1" dirty="0" smtClean="0">
              <a:ea typeface="宋体" pitchFamily="2" charset="-122"/>
            </a:endParaRPr>
          </a:p>
        </p:txBody>
      </p:sp>
      <p:sp>
        <p:nvSpPr>
          <p:cNvPr id="3" name="TextBox 2"/>
          <p:cNvSpPr txBox="1"/>
          <p:nvPr/>
        </p:nvSpPr>
        <p:spPr>
          <a:xfrm>
            <a:off x="179512" y="1411598"/>
            <a:ext cx="8429684" cy="5262979"/>
          </a:xfrm>
          <a:prstGeom prst="rect">
            <a:avLst/>
          </a:prstGeom>
          <a:noFill/>
        </p:spPr>
        <p:txBody>
          <a:bodyPr wrap="square" rtlCol="0">
            <a:spAutoFit/>
          </a:bodyPr>
          <a:lstStyle/>
          <a:p>
            <a:r>
              <a:rPr lang="en-US" altLang="zh-CN" sz="2400" dirty="0" smtClean="0">
                <a:solidFill>
                  <a:srgbClr val="C00000"/>
                </a:solidFill>
                <a:ea typeface="宋体" pitchFamily="2" charset="-122"/>
                <a:cs typeface="Times New Roman" pitchFamily="18" charset="0"/>
              </a:rPr>
              <a:t>class Person{		</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定义</a:t>
            </a:r>
            <a:r>
              <a:rPr lang="en-US" altLang="zh-CN" sz="2400" dirty="0" smtClean="0">
                <a:ea typeface="宋体" pitchFamily="2" charset="-122"/>
                <a:cs typeface="Times New Roman" pitchFamily="18" charset="0"/>
              </a:rPr>
              <a:t>Person</a:t>
            </a:r>
            <a:r>
              <a:rPr lang="zh-CN" altLang="en-US" sz="2400" dirty="0" smtClean="0">
                <a:ea typeface="宋体" pitchFamily="2" charset="-122"/>
                <a:cs typeface="Times New Roman" pitchFamily="18" charset="0"/>
              </a:rPr>
              <a:t>类</a:t>
            </a:r>
          </a:p>
          <a:p>
            <a:r>
              <a:rPr lang="zh-CN" altLang="en-US" sz="2400" dirty="0" smtClean="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private String name ;	</a:t>
            </a:r>
            <a:endParaRPr lang="zh-CN" altLang="en-US" sz="2400" dirty="0" smtClean="0">
              <a:solidFill>
                <a:srgbClr val="C00000"/>
              </a:solidFill>
              <a:ea typeface="宋体" pitchFamily="2" charset="-122"/>
              <a:cs typeface="Times New Roman" pitchFamily="18" charset="0"/>
            </a:endParaRPr>
          </a:p>
          <a:p>
            <a:r>
              <a:rPr lang="zh-CN" altLang="en-US" sz="2400" dirty="0" smtClean="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private </a:t>
            </a: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age ;			</a:t>
            </a:r>
            <a:endParaRPr lang="zh-CN" altLang="en-US" sz="2400" dirty="0" smtClean="0">
              <a:solidFill>
                <a:srgbClr val="C00000"/>
              </a:solidFill>
              <a:ea typeface="宋体" pitchFamily="2" charset="-122"/>
              <a:cs typeface="Times New Roman" pitchFamily="18" charset="0"/>
            </a:endParaRPr>
          </a:p>
          <a:p>
            <a:r>
              <a:rPr lang="zh-CN" altLang="en-US" sz="2400" dirty="0" smtClean="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public Person(String </a:t>
            </a:r>
            <a:r>
              <a:rPr lang="en-US" altLang="zh-CN" sz="2400" dirty="0" err="1" smtClean="0">
                <a:solidFill>
                  <a:srgbClr val="C00000"/>
                </a:solidFill>
                <a:ea typeface="宋体" pitchFamily="2" charset="-122"/>
                <a:cs typeface="Times New Roman" pitchFamily="18" charset="0"/>
              </a:rPr>
              <a:t>name,int</a:t>
            </a:r>
            <a:r>
              <a:rPr lang="en-US" altLang="zh-CN" sz="2400" dirty="0" smtClean="0">
                <a:solidFill>
                  <a:srgbClr val="C00000"/>
                </a:solidFill>
                <a:ea typeface="宋体" pitchFamily="2" charset="-122"/>
                <a:cs typeface="Times New Roman" pitchFamily="18" charset="0"/>
              </a:rPr>
              <a:t> age){	</a:t>
            </a:r>
            <a:endParaRPr lang="zh-CN" altLang="en-US" sz="2400" dirty="0" smtClean="0">
              <a:solidFill>
                <a:srgbClr val="C00000"/>
              </a:solidFill>
              <a:ea typeface="宋体" pitchFamily="2" charset="-122"/>
              <a:cs typeface="Times New Roman" pitchFamily="18" charset="0"/>
            </a:endParaRPr>
          </a:p>
          <a:p>
            <a:r>
              <a:rPr lang="zh-CN" altLang="en-US" sz="2400" dirty="0" smtClean="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this.name = name ;   </a:t>
            </a:r>
            <a:endParaRPr lang="zh-CN" altLang="en-US" sz="2400" dirty="0" smtClean="0">
              <a:solidFill>
                <a:srgbClr val="C00000"/>
              </a:solidFill>
              <a:ea typeface="宋体" pitchFamily="2" charset="-122"/>
              <a:cs typeface="Times New Roman" pitchFamily="18" charset="0"/>
            </a:endParaRPr>
          </a:p>
          <a:p>
            <a:r>
              <a:rPr lang="zh-CN" altLang="en-US"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this.age</a:t>
            </a:r>
            <a:r>
              <a:rPr lang="en-US" altLang="zh-CN" sz="2400" dirty="0" smtClean="0">
                <a:solidFill>
                  <a:srgbClr val="C00000"/>
                </a:solidFill>
                <a:ea typeface="宋体" pitchFamily="2" charset="-122"/>
                <a:cs typeface="Times New Roman" pitchFamily="18" charset="0"/>
              </a:rPr>
              <a:t> = age ;  }</a:t>
            </a:r>
          </a:p>
          <a:p>
            <a:r>
              <a:rPr lang="en-US" altLang="zh-CN" sz="2400" dirty="0" smtClean="0">
                <a:solidFill>
                  <a:srgbClr val="C00000"/>
                </a:solidFill>
                <a:ea typeface="宋体" pitchFamily="2" charset="-122"/>
                <a:cs typeface="Times New Roman" pitchFamily="18" charset="0"/>
              </a:rPr>
              <a:t>	public void </a:t>
            </a:r>
            <a:r>
              <a:rPr lang="en-US" altLang="zh-CN" sz="2400" dirty="0" err="1" smtClean="0">
                <a:solidFill>
                  <a:srgbClr val="C00000"/>
                </a:solidFill>
                <a:ea typeface="宋体" pitchFamily="2" charset="-122"/>
                <a:cs typeface="Times New Roman" pitchFamily="18" charset="0"/>
              </a:rPr>
              <a:t>getInfo</a:t>
            </a:r>
            <a:r>
              <a:rPr lang="en-US" altLang="zh-CN" sz="2400" dirty="0" smtClean="0">
                <a:solidFill>
                  <a:srgbClr val="C00000"/>
                </a:solidFill>
                <a:ea typeface="宋体" pitchFamily="2" charset="-122"/>
                <a:cs typeface="Times New Roman" pitchFamily="18" charset="0"/>
              </a:rPr>
              <a:t>(){	</a:t>
            </a:r>
            <a:endParaRPr lang="zh-CN" altLang="en-US" sz="2400" dirty="0" smtClean="0">
              <a:solidFill>
                <a:srgbClr val="C00000"/>
              </a:solidFill>
              <a:ea typeface="宋体" pitchFamily="2" charset="-122"/>
              <a:cs typeface="Times New Roman" pitchFamily="18" charset="0"/>
            </a:endParaRPr>
          </a:p>
          <a:p>
            <a:r>
              <a:rPr lang="zh-CN" altLang="en-US"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a:t>
            </a:r>
            <a:r>
              <a:rPr lang="zh-CN" altLang="en-US" sz="2400" dirty="0" smtClean="0">
                <a:solidFill>
                  <a:srgbClr val="C00000"/>
                </a:solidFill>
                <a:ea typeface="宋体" pitchFamily="2" charset="-122"/>
                <a:cs typeface="Times New Roman" pitchFamily="18" charset="0"/>
              </a:rPr>
              <a:t>姓名：</a:t>
            </a:r>
            <a:r>
              <a:rPr lang="en-US" altLang="zh-CN" sz="2400" dirty="0" smtClean="0">
                <a:solidFill>
                  <a:srgbClr val="C00000"/>
                </a:solidFill>
                <a:ea typeface="宋体" pitchFamily="2" charset="-122"/>
                <a:cs typeface="Times New Roman" pitchFamily="18" charset="0"/>
              </a:rPr>
              <a:t>" + name) ;</a:t>
            </a:r>
          </a:p>
          <a:p>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this.speak</a:t>
            </a:r>
            <a:r>
              <a:rPr lang="en-US" altLang="zh-CN" sz="2400" dirty="0" smtClean="0">
                <a:solidFill>
                  <a:srgbClr val="C00000"/>
                </a:solidFill>
                <a:ea typeface="宋体" pitchFamily="2" charset="-122"/>
                <a:cs typeface="Times New Roman" pitchFamily="18" charset="0"/>
              </a:rPr>
              <a:t>();</a:t>
            </a:r>
          </a:p>
          <a:p>
            <a:r>
              <a:rPr lang="en-US" altLang="zh-CN" sz="2400" dirty="0" smtClean="0">
                <a:solidFill>
                  <a:srgbClr val="C00000"/>
                </a:solidFill>
                <a:ea typeface="宋体" pitchFamily="2" charset="-122"/>
                <a:cs typeface="Times New Roman" pitchFamily="18" charset="0"/>
              </a:rPr>
              <a:t>	}</a:t>
            </a:r>
          </a:p>
          <a:p>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public void speak(){</a:t>
            </a:r>
          </a:p>
          <a:p>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a:t>
            </a:r>
            <a:r>
              <a:rPr lang="zh-CN" altLang="en-US" sz="2400" dirty="0" smtClean="0">
                <a:solidFill>
                  <a:srgbClr val="C00000"/>
                </a:solidFill>
                <a:ea typeface="宋体" pitchFamily="2" charset="-122"/>
                <a:cs typeface="Times New Roman" pitchFamily="18" charset="0"/>
              </a:rPr>
              <a:t>年龄：</a:t>
            </a:r>
            <a:r>
              <a:rPr lang="en-US" altLang="zh-CN" sz="2400" dirty="0" smtClean="0">
                <a:solidFill>
                  <a:srgbClr val="C00000"/>
                </a:solidFill>
                <a:ea typeface="宋体" pitchFamily="2" charset="-122"/>
                <a:cs typeface="Times New Roman" pitchFamily="18" charset="0"/>
              </a:rPr>
              <a:t>” + </a:t>
            </a:r>
            <a:r>
              <a:rPr lang="en-US" altLang="zh-CN" sz="2400" dirty="0" err="1" smtClean="0">
                <a:solidFill>
                  <a:srgbClr val="C00000"/>
                </a:solidFill>
                <a:ea typeface="宋体" pitchFamily="2" charset="-122"/>
                <a:cs typeface="Times New Roman" pitchFamily="18" charset="0"/>
              </a:rPr>
              <a:t>this.age</a:t>
            </a:r>
            <a:r>
              <a:rPr lang="en-US" altLang="zh-CN" sz="2400" dirty="0" smtClean="0">
                <a:solidFill>
                  <a:srgbClr val="C00000"/>
                </a:solidFill>
                <a:ea typeface="宋体" pitchFamily="2" charset="-122"/>
                <a:cs typeface="Times New Roman" pitchFamily="18" charset="0"/>
              </a:rPr>
              <a:t>);	</a:t>
            </a:r>
          </a:p>
          <a:p>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a:t>
            </a:r>
          </a:p>
          <a:p>
            <a:r>
              <a:rPr lang="en-US" altLang="zh-CN" sz="2400" dirty="0" smtClean="0">
                <a:solidFill>
                  <a:srgbClr val="C00000"/>
                </a:solidFill>
                <a:ea typeface="宋体" pitchFamily="2" charset="-122"/>
                <a:cs typeface="Times New Roman" pitchFamily="18" charset="0"/>
              </a:rPr>
              <a:t>}</a:t>
            </a:r>
            <a:endParaRPr lang="zh-CN" altLang="en-US" sz="2400" dirty="0">
              <a:solidFill>
                <a:srgbClr val="C00000"/>
              </a:solidFill>
              <a:ea typeface="宋体" pitchFamily="2" charset="-122"/>
              <a:cs typeface="Times New Roman" pitchFamily="18" charset="0"/>
            </a:endParaRPr>
          </a:p>
        </p:txBody>
      </p:sp>
      <p:sp>
        <p:nvSpPr>
          <p:cNvPr id="4" name="TextBox 3"/>
          <p:cNvSpPr txBox="1"/>
          <p:nvPr/>
        </p:nvSpPr>
        <p:spPr>
          <a:xfrm>
            <a:off x="5796136" y="908720"/>
            <a:ext cx="3168352" cy="2862322"/>
          </a:xfrm>
          <a:prstGeom prst="rect">
            <a:avLst/>
          </a:prstGeom>
          <a:noFill/>
        </p:spPr>
        <p:txBody>
          <a:bodyPr wrap="square" rtlCol="0">
            <a:spAutoFit/>
          </a:bodyPr>
          <a:lstStyle/>
          <a:p>
            <a:r>
              <a:rPr lang="en-US" altLang="zh-CN" sz="2000" dirty="0" smtClean="0">
                <a:ea typeface="宋体" panose="02010600030101010101" pitchFamily="2" charset="-122"/>
              </a:rPr>
              <a:t>    1</a:t>
            </a:r>
            <a:r>
              <a:rPr lang="en-US" altLang="zh-CN" sz="2000" dirty="0">
                <a:ea typeface="宋体" panose="02010600030101010101" pitchFamily="2" charset="-122"/>
              </a:rPr>
              <a:t>.</a:t>
            </a:r>
            <a:r>
              <a:rPr lang="zh-CN" altLang="en-US" sz="2000" dirty="0">
                <a:ea typeface="宋体" panose="02010600030101010101" pitchFamily="2" charset="-122"/>
              </a:rPr>
              <a:t>当形参与成员变量重名时，如果在方法内部需要使用</a:t>
            </a:r>
            <a:r>
              <a:rPr lang="zh-CN" altLang="en-US" sz="2000" dirty="0" smtClean="0">
                <a:ea typeface="宋体" panose="02010600030101010101" pitchFamily="2" charset="-122"/>
              </a:rPr>
              <a:t>成员变量</a:t>
            </a:r>
            <a:r>
              <a:rPr lang="zh-CN" altLang="en-US" sz="2000" dirty="0">
                <a:ea typeface="宋体" panose="02010600030101010101" pitchFamily="2" charset="-122"/>
              </a:rPr>
              <a:t>，必须添加</a:t>
            </a:r>
            <a:r>
              <a:rPr lang="en-US" altLang="zh-CN" sz="2000" dirty="0">
                <a:ea typeface="宋体" panose="02010600030101010101" pitchFamily="2" charset="-122"/>
              </a:rPr>
              <a:t>this</a:t>
            </a:r>
            <a:r>
              <a:rPr lang="zh-CN" altLang="en-US" sz="2000" dirty="0">
                <a:ea typeface="宋体" panose="02010600030101010101" pitchFamily="2" charset="-122"/>
              </a:rPr>
              <a:t>来表明该变量时类</a:t>
            </a:r>
            <a:r>
              <a:rPr lang="zh-CN" altLang="en-US" sz="2000" dirty="0" smtClean="0">
                <a:ea typeface="宋体" panose="02010600030101010101" pitchFamily="2" charset="-122"/>
              </a:rPr>
              <a:t>成员</a:t>
            </a:r>
            <a:endParaRPr lang="en-US" altLang="zh-CN" sz="2000" dirty="0" smtClean="0">
              <a:ea typeface="宋体" panose="02010600030101010101" pitchFamily="2" charset="-122"/>
            </a:endParaRPr>
          </a:p>
          <a:p>
            <a:endParaRPr lang="zh-CN" altLang="en-US" sz="2000" dirty="0">
              <a:ea typeface="宋体" panose="02010600030101010101" pitchFamily="2" charset="-122"/>
            </a:endParaRPr>
          </a:p>
          <a:p>
            <a:r>
              <a:rPr lang="en-US" altLang="zh-CN" sz="2000" dirty="0" smtClean="0">
                <a:ea typeface="宋体" panose="02010600030101010101" pitchFamily="2" charset="-122"/>
              </a:rPr>
              <a:t>        2</a:t>
            </a:r>
            <a:r>
              <a:rPr lang="en-US" altLang="zh-CN" sz="2000" dirty="0">
                <a:ea typeface="宋体" panose="02010600030101010101" pitchFamily="2" charset="-122"/>
              </a:rPr>
              <a:t>.</a:t>
            </a:r>
            <a:r>
              <a:rPr lang="zh-CN" altLang="en-US" sz="2000" dirty="0">
                <a:ea typeface="宋体" panose="02010600030101010101" pitchFamily="2" charset="-122"/>
              </a:rPr>
              <a:t>在任意方法内，如果使用当前类的成员变量或成员</a:t>
            </a:r>
            <a:r>
              <a:rPr lang="zh-CN" altLang="en-US" sz="2000" dirty="0" smtClean="0">
                <a:ea typeface="宋体" panose="02010600030101010101" pitchFamily="2" charset="-122"/>
              </a:rPr>
              <a:t>方法可以</a:t>
            </a:r>
            <a:r>
              <a:rPr lang="zh-CN" altLang="en-US" sz="2000" dirty="0">
                <a:ea typeface="宋体" panose="02010600030101010101" pitchFamily="2" charset="-122"/>
              </a:rPr>
              <a:t>在其前面添加</a:t>
            </a:r>
            <a:r>
              <a:rPr lang="en-US" altLang="zh-CN" sz="2000" dirty="0">
                <a:ea typeface="宋体" panose="02010600030101010101" pitchFamily="2" charset="-122"/>
              </a:rPr>
              <a:t>this</a:t>
            </a:r>
            <a:r>
              <a:rPr lang="zh-CN" altLang="en-US" sz="2000" dirty="0">
                <a:ea typeface="宋体" panose="02010600030101010101" pitchFamily="2" charset="-122"/>
              </a:rPr>
              <a:t>，增强程序的阅读性</a:t>
            </a:r>
          </a:p>
        </p:txBody>
      </p:sp>
      <p:sp>
        <p:nvSpPr>
          <p:cNvPr id="5" name="矩形 4"/>
          <p:cNvSpPr/>
          <p:nvPr/>
        </p:nvSpPr>
        <p:spPr>
          <a:xfrm>
            <a:off x="5796136" y="908720"/>
            <a:ext cx="3168352" cy="295232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506326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359630"/>
            <a:ext cx="7238038" cy="5324535"/>
          </a:xfrm>
          <a:prstGeom prst="rect">
            <a:avLst/>
          </a:prstGeom>
          <a:noFill/>
        </p:spPr>
        <p:txBody>
          <a:bodyPr wrap="square" rtlCol="0">
            <a:spAutoFit/>
          </a:bodyPr>
          <a:lstStyle/>
          <a:p>
            <a:r>
              <a:rPr lang="en-US" altLang="zh-CN" sz="2000" dirty="0" smtClean="0">
                <a:solidFill>
                  <a:srgbClr val="C00000"/>
                </a:solidFill>
                <a:ea typeface="宋体" pitchFamily="2" charset="-122"/>
                <a:cs typeface="Times New Roman" pitchFamily="18" charset="0"/>
              </a:rPr>
              <a:t>class Person{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定义</a:t>
            </a:r>
            <a:r>
              <a:rPr lang="en-US" altLang="zh-CN" sz="2000" dirty="0" smtClean="0">
                <a:ea typeface="宋体" pitchFamily="2" charset="-122"/>
                <a:cs typeface="Times New Roman" pitchFamily="18" charset="0"/>
              </a:rPr>
              <a:t>Person</a:t>
            </a:r>
            <a:r>
              <a:rPr lang="zh-CN" altLang="en-US" sz="2000" dirty="0" smtClean="0">
                <a:ea typeface="宋体" pitchFamily="2" charset="-122"/>
                <a:cs typeface="Times New Roman" pitchFamily="18" charset="0"/>
              </a:rPr>
              <a:t>类</a:t>
            </a: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private String name ;		</a:t>
            </a:r>
            <a:endParaRPr lang="zh-CN" altLang="en-US" sz="2000" dirty="0" smtClean="0">
              <a:solidFill>
                <a:srgbClr val="C00000"/>
              </a:solidFill>
              <a:ea typeface="宋体" pitchFamily="2" charset="-122"/>
              <a:cs typeface="Times New Roman" pitchFamily="18" charset="0"/>
            </a:endParaRP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private </a:t>
            </a:r>
            <a:r>
              <a:rPr lang="en-US" altLang="zh-CN" sz="2000" dirty="0" err="1" smtClean="0">
                <a:solidFill>
                  <a:srgbClr val="C00000"/>
                </a:solidFill>
                <a:ea typeface="宋体" pitchFamily="2" charset="-122"/>
                <a:cs typeface="Times New Roman" pitchFamily="18" charset="0"/>
              </a:rPr>
              <a:t>int</a:t>
            </a:r>
            <a:r>
              <a:rPr lang="en-US" altLang="zh-CN" sz="2000" dirty="0" smtClean="0">
                <a:solidFill>
                  <a:srgbClr val="C00000"/>
                </a:solidFill>
                <a:ea typeface="宋体" pitchFamily="2" charset="-122"/>
                <a:cs typeface="Times New Roman" pitchFamily="18" charset="0"/>
              </a:rPr>
              <a:t> age ;			</a:t>
            </a:r>
            <a:endParaRPr lang="zh-CN" altLang="en-US" sz="2000" dirty="0" smtClean="0">
              <a:solidFill>
                <a:srgbClr val="C00000"/>
              </a:solidFill>
              <a:ea typeface="宋体" pitchFamily="2" charset="-122"/>
              <a:cs typeface="Times New Roman" pitchFamily="18" charset="0"/>
            </a:endParaRP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public Person(){	</a:t>
            </a:r>
            <a:r>
              <a:rPr lang="en-US" altLang="zh-CN" sz="2000" dirty="0" smtClean="0">
                <a:ea typeface="宋体" pitchFamily="2" charset="-122"/>
                <a:cs typeface="Times New Roman" pitchFamily="18" charset="0"/>
              </a:rPr>
              <a:t>  // </a:t>
            </a:r>
            <a:r>
              <a:rPr lang="zh-CN" altLang="en-US" sz="2000" dirty="0" smtClean="0">
                <a:ea typeface="宋体" pitchFamily="2" charset="-122"/>
                <a:cs typeface="Times New Roman" pitchFamily="18" charset="0"/>
              </a:rPr>
              <a:t>无</a:t>
            </a:r>
            <a:r>
              <a:rPr lang="zh-CN" altLang="en-US" sz="2000" smtClean="0">
                <a:ea typeface="宋体" pitchFamily="2" charset="-122"/>
                <a:cs typeface="Times New Roman" pitchFamily="18" charset="0"/>
              </a:rPr>
              <a:t>参构造器</a:t>
            </a:r>
            <a:endParaRPr lang="zh-CN" altLang="en-US" sz="2000" dirty="0" smtClean="0">
              <a:ea typeface="宋体" pitchFamily="2" charset="-122"/>
              <a:cs typeface="Times New Roman" pitchFamily="18" charset="0"/>
            </a:endParaRPr>
          </a:p>
          <a:p>
            <a:r>
              <a:rPr lang="zh-CN" altLang="en-US" sz="2000" dirty="0" smtClean="0">
                <a:solidFill>
                  <a:srgbClr val="C00000"/>
                </a:solidFill>
                <a:ea typeface="宋体" pitchFamily="2" charset="-122"/>
                <a:cs typeface="Times New Roman" pitchFamily="18" charset="0"/>
              </a:rPr>
              <a:t>		</a:t>
            </a:r>
            <a:r>
              <a:rPr lang="en-US" altLang="zh-CN" sz="2000" dirty="0" err="1" smtClean="0">
                <a:solidFill>
                  <a:srgbClr val="C00000"/>
                </a:solidFill>
                <a:ea typeface="宋体" pitchFamily="2" charset="-122"/>
                <a:cs typeface="Times New Roman" pitchFamily="18" charset="0"/>
              </a:rPr>
              <a:t>System.out.println</a:t>
            </a:r>
            <a:r>
              <a:rPr lang="en-US" altLang="zh-CN" sz="2000" dirty="0" smtClean="0">
                <a:solidFill>
                  <a:srgbClr val="C00000"/>
                </a:solidFill>
                <a:ea typeface="宋体" pitchFamily="2" charset="-122"/>
                <a:cs typeface="Times New Roman" pitchFamily="18" charset="0"/>
              </a:rPr>
              <a:t>("</a:t>
            </a:r>
            <a:r>
              <a:rPr lang="zh-CN" altLang="en-US" sz="2000" dirty="0" smtClean="0">
                <a:solidFill>
                  <a:srgbClr val="C00000"/>
                </a:solidFill>
                <a:ea typeface="宋体" pitchFamily="2" charset="-122"/>
                <a:cs typeface="Times New Roman" pitchFamily="18" charset="0"/>
              </a:rPr>
              <a:t>新对象实例化</a:t>
            </a:r>
            <a:r>
              <a:rPr lang="en-US" altLang="zh-CN" sz="2000" dirty="0" smtClean="0">
                <a:solidFill>
                  <a:srgbClr val="C00000"/>
                </a:solidFill>
                <a:ea typeface="宋体" pitchFamily="2" charset="-122"/>
                <a:cs typeface="Times New Roman" pitchFamily="18" charset="0"/>
              </a:rPr>
              <a:t>") ;</a:t>
            </a:r>
          </a:p>
          <a:p>
            <a:r>
              <a:rPr lang="en-US" altLang="zh-CN" sz="2000" dirty="0" smtClean="0">
                <a:solidFill>
                  <a:srgbClr val="C00000"/>
                </a:solidFill>
                <a:ea typeface="宋体" pitchFamily="2" charset="-122"/>
                <a:cs typeface="Times New Roman" pitchFamily="18" charset="0"/>
              </a:rPr>
              <a:t>	}</a:t>
            </a:r>
          </a:p>
          <a:p>
            <a:r>
              <a:rPr lang="en-US" altLang="zh-CN" sz="2000" dirty="0" smtClean="0">
                <a:solidFill>
                  <a:srgbClr val="C00000"/>
                </a:solidFill>
                <a:ea typeface="宋体" pitchFamily="2" charset="-122"/>
                <a:cs typeface="Times New Roman" pitchFamily="18" charset="0"/>
              </a:rPr>
              <a:t>	public Person(String name){</a:t>
            </a:r>
          </a:p>
          <a:p>
            <a:r>
              <a:rPr lang="en-US" altLang="zh-CN" sz="2000" dirty="0" smtClean="0">
                <a:solidFill>
                  <a:srgbClr val="C00000"/>
                </a:solidFill>
                <a:ea typeface="宋体" pitchFamily="2" charset="-122"/>
                <a:cs typeface="Times New Roman" pitchFamily="18" charset="0"/>
              </a:rPr>
              <a:t>		this();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调用本类中的无</a:t>
            </a:r>
            <a:r>
              <a:rPr lang="zh-CN" altLang="en-US" sz="2000" smtClean="0">
                <a:ea typeface="宋体" pitchFamily="2" charset="-122"/>
                <a:cs typeface="Times New Roman" pitchFamily="18" charset="0"/>
              </a:rPr>
              <a:t>参构造</a:t>
            </a:r>
            <a:r>
              <a:rPr lang="zh-CN" altLang="en-US" sz="2000">
                <a:ea typeface="宋体" pitchFamily="2" charset="-122"/>
                <a:cs typeface="Times New Roman" pitchFamily="18" charset="0"/>
              </a:rPr>
              <a:t>器</a:t>
            </a:r>
            <a:endParaRPr lang="zh-CN" altLang="en-US" sz="2000" dirty="0" smtClean="0">
              <a:ea typeface="宋体" pitchFamily="2" charset="-122"/>
              <a:cs typeface="Times New Roman" pitchFamily="18" charset="0"/>
            </a:endParaRP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this.name = name ;	</a:t>
            </a:r>
          </a:p>
          <a:p>
            <a:r>
              <a:rPr lang="en-US" altLang="zh-CN" sz="2000" dirty="0" smtClean="0">
                <a:solidFill>
                  <a:srgbClr val="C00000"/>
                </a:solidFill>
                <a:ea typeface="宋体" pitchFamily="2" charset="-122"/>
                <a:cs typeface="Times New Roman" pitchFamily="18" charset="0"/>
              </a:rPr>
              <a:t>	}</a:t>
            </a:r>
          </a:p>
          <a:p>
            <a:r>
              <a:rPr lang="en-US" altLang="zh-CN" sz="2000" dirty="0" smtClean="0">
                <a:solidFill>
                  <a:srgbClr val="C00000"/>
                </a:solidFill>
                <a:ea typeface="宋体" pitchFamily="2" charset="-122"/>
                <a:cs typeface="Times New Roman" pitchFamily="18" charset="0"/>
              </a:rPr>
              <a:t>	public Person(String </a:t>
            </a:r>
            <a:r>
              <a:rPr lang="en-US" altLang="zh-CN" sz="2000" dirty="0" err="1" smtClean="0">
                <a:solidFill>
                  <a:srgbClr val="C00000"/>
                </a:solidFill>
                <a:ea typeface="宋体" pitchFamily="2" charset="-122"/>
                <a:cs typeface="Times New Roman" pitchFamily="18" charset="0"/>
              </a:rPr>
              <a:t>name,int</a:t>
            </a:r>
            <a:r>
              <a:rPr lang="en-US" altLang="zh-CN" sz="2000" dirty="0" smtClean="0">
                <a:solidFill>
                  <a:srgbClr val="C00000"/>
                </a:solidFill>
                <a:ea typeface="宋体" pitchFamily="2" charset="-122"/>
                <a:cs typeface="Times New Roman" pitchFamily="18" charset="0"/>
              </a:rPr>
              <a:t> age){	</a:t>
            </a:r>
            <a:endParaRPr lang="zh-CN" altLang="en-US" sz="2000" dirty="0" smtClean="0">
              <a:solidFill>
                <a:srgbClr val="C00000"/>
              </a:solidFill>
              <a:ea typeface="宋体" pitchFamily="2" charset="-122"/>
              <a:cs typeface="Times New Roman" pitchFamily="18" charset="0"/>
            </a:endParaRP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this(name) ;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调用有一个参数</a:t>
            </a:r>
            <a:r>
              <a:rPr lang="zh-CN" altLang="en-US" sz="2000" smtClean="0">
                <a:ea typeface="宋体" pitchFamily="2" charset="-122"/>
                <a:cs typeface="Times New Roman" pitchFamily="18" charset="0"/>
              </a:rPr>
              <a:t>的构造器</a:t>
            </a:r>
            <a:endParaRPr lang="zh-CN" altLang="en-US" sz="2000" dirty="0" smtClean="0">
              <a:ea typeface="宋体" pitchFamily="2" charset="-122"/>
              <a:cs typeface="Times New Roman" pitchFamily="18" charset="0"/>
            </a:endParaRPr>
          </a:p>
          <a:p>
            <a:r>
              <a:rPr lang="zh-CN" altLang="en-US" sz="2000" dirty="0" smtClean="0">
                <a:solidFill>
                  <a:srgbClr val="C00000"/>
                </a:solidFill>
                <a:ea typeface="宋体" pitchFamily="2" charset="-122"/>
                <a:cs typeface="Times New Roman" pitchFamily="18" charset="0"/>
              </a:rPr>
              <a:t>		</a:t>
            </a:r>
            <a:r>
              <a:rPr lang="en-US" altLang="zh-CN" sz="2000" dirty="0" err="1" smtClean="0">
                <a:solidFill>
                  <a:srgbClr val="C00000"/>
                </a:solidFill>
                <a:ea typeface="宋体" pitchFamily="2" charset="-122"/>
                <a:cs typeface="Times New Roman" pitchFamily="18" charset="0"/>
              </a:rPr>
              <a:t>this.age</a:t>
            </a:r>
            <a:r>
              <a:rPr lang="en-US" altLang="zh-CN" sz="2000" dirty="0" smtClean="0">
                <a:solidFill>
                  <a:srgbClr val="C00000"/>
                </a:solidFill>
                <a:ea typeface="宋体" pitchFamily="2" charset="-122"/>
                <a:cs typeface="Times New Roman" pitchFamily="18" charset="0"/>
              </a:rPr>
              <a:t> = age;</a:t>
            </a:r>
            <a:endParaRPr lang="zh-CN" altLang="en-US" sz="2000" dirty="0" smtClean="0">
              <a:solidFill>
                <a:srgbClr val="C00000"/>
              </a:solidFill>
              <a:ea typeface="宋体" pitchFamily="2" charset="-122"/>
              <a:cs typeface="Times New Roman" pitchFamily="18" charset="0"/>
            </a:endParaRP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a:t>
            </a:r>
          </a:p>
          <a:p>
            <a:r>
              <a:rPr lang="en-US" altLang="zh-CN" sz="2000" dirty="0" smtClean="0">
                <a:solidFill>
                  <a:srgbClr val="C00000"/>
                </a:solidFill>
                <a:ea typeface="宋体" pitchFamily="2" charset="-122"/>
                <a:cs typeface="Times New Roman" pitchFamily="18" charset="0"/>
              </a:rPr>
              <a:t>	public String </a:t>
            </a:r>
            <a:r>
              <a:rPr lang="en-US" altLang="zh-CN" sz="2000" dirty="0" err="1" smtClean="0">
                <a:solidFill>
                  <a:srgbClr val="C00000"/>
                </a:solidFill>
                <a:ea typeface="宋体" pitchFamily="2" charset="-122"/>
                <a:cs typeface="Times New Roman" pitchFamily="18" charset="0"/>
              </a:rPr>
              <a:t>getInfo</a:t>
            </a:r>
            <a:r>
              <a:rPr lang="en-US" altLang="zh-CN" sz="2000" dirty="0" smtClean="0">
                <a:solidFill>
                  <a:srgbClr val="C00000"/>
                </a:solidFill>
                <a:ea typeface="宋体" pitchFamily="2" charset="-122"/>
                <a:cs typeface="Times New Roman" pitchFamily="18" charset="0"/>
              </a:rPr>
              <a:t>(){	</a:t>
            </a:r>
          </a:p>
          <a:p>
            <a:r>
              <a:rPr lang="en-US" altLang="zh-CN" sz="2000" dirty="0" smtClean="0">
                <a:solidFill>
                  <a:srgbClr val="C00000"/>
                </a:solidFill>
                <a:ea typeface="宋体" pitchFamily="2" charset="-122"/>
                <a:cs typeface="Times New Roman" pitchFamily="18" charset="0"/>
              </a:rPr>
              <a:t>		return "</a:t>
            </a:r>
            <a:r>
              <a:rPr lang="zh-CN" altLang="en-US" sz="2000" dirty="0" smtClean="0">
                <a:solidFill>
                  <a:srgbClr val="C00000"/>
                </a:solidFill>
                <a:ea typeface="宋体" pitchFamily="2" charset="-122"/>
                <a:cs typeface="Times New Roman" pitchFamily="18" charset="0"/>
              </a:rPr>
              <a:t>姓名：</a:t>
            </a:r>
            <a:r>
              <a:rPr lang="en-US" altLang="zh-CN" sz="2000" dirty="0" smtClean="0">
                <a:solidFill>
                  <a:srgbClr val="C00000"/>
                </a:solidFill>
                <a:ea typeface="宋体" pitchFamily="2" charset="-122"/>
                <a:cs typeface="Times New Roman" pitchFamily="18" charset="0"/>
              </a:rPr>
              <a:t>" + name + "</a:t>
            </a:r>
            <a:r>
              <a:rPr lang="zh-CN" altLang="en-US" sz="2000" dirty="0" smtClean="0">
                <a:solidFill>
                  <a:srgbClr val="C00000"/>
                </a:solidFill>
                <a:ea typeface="宋体" pitchFamily="2" charset="-122"/>
                <a:cs typeface="Times New Roman" pitchFamily="18" charset="0"/>
              </a:rPr>
              <a:t>，年龄：</a:t>
            </a:r>
            <a:r>
              <a:rPr lang="en-US" altLang="zh-CN" sz="2000" dirty="0" smtClean="0">
                <a:solidFill>
                  <a:srgbClr val="C00000"/>
                </a:solidFill>
                <a:ea typeface="宋体" pitchFamily="2" charset="-122"/>
                <a:cs typeface="Times New Roman" pitchFamily="18" charset="0"/>
              </a:rPr>
              <a:t>" + age ;</a:t>
            </a:r>
          </a:p>
          <a:p>
            <a:r>
              <a:rPr lang="en-US" altLang="zh-CN" sz="2000" dirty="0" smtClean="0">
                <a:solidFill>
                  <a:srgbClr val="C00000"/>
                </a:solidFill>
                <a:ea typeface="宋体" pitchFamily="2" charset="-122"/>
                <a:cs typeface="Times New Roman" pitchFamily="18" charset="0"/>
              </a:rPr>
              <a:t>	}  }</a:t>
            </a:r>
            <a:endParaRPr lang="zh-CN" altLang="en-US" sz="2000" dirty="0">
              <a:solidFill>
                <a:srgbClr val="C00000"/>
              </a:solidFill>
              <a:ea typeface="宋体" pitchFamily="2" charset="-122"/>
              <a:cs typeface="Times New Roman" pitchFamily="18" charset="0"/>
            </a:endParaRPr>
          </a:p>
        </p:txBody>
      </p:sp>
      <p:sp>
        <p:nvSpPr>
          <p:cNvPr id="3" name="TextBox 2"/>
          <p:cNvSpPr txBox="1"/>
          <p:nvPr/>
        </p:nvSpPr>
        <p:spPr>
          <a:xfrm>
            <a:off x="395536" y="836712"/>
            <a:ext cx="6104150" cy="523220"/>
          </a:xfrm>
          <a:prstGeom prst="rect">
            <a:avLst/>
          </a:prstGeom>
          <a:noFill/>
        </p:spPr>
        <p:txBody>
          <a:bodyPr wrap="square" rtlCol="0">
            <a:spAutoFit/>
          </a:bodyPr>
          <a:lstStyle/>
          <a:p>
            <a:pPr marL="457200" indent="-457200">
              <a:buFont typeface="Wingdings" pitchFamily="2" charset="2"/>
              <a:buChar char="l"/>
            </a:pPr>
            <a:r>
              <a:rPr lang="zh-CN" altLang="en-US" sz="2800" b="1" dirty="0" smtClean="0">
                <a:ea typeface="宋体" pitchFamily="2" charset="-122"/>
              </a:rPr>
              <a:t>使用</a:t>
            </a:r>
            <a:r>
              <a:rPr lang="en-US" altLang="zh-CN" sz="2800" b="1" dirty="0" smtClean="0">
                <a:ea typeface="宋体" pitchFamily="2" charset="-122"/>
              </a:rPr>
              <a:t>this</a:t>
            </a:r>
            <a:r>
              <a:rPr lang="zh-CN" altLang="en-US" sz="2800" b="1" dirty="0" smtClean="0">
                <a:ea typeface="宋体" pitchFamily="2" charset="-122"/>
              </a:rPr>
              <a:t>调用本类的构造器</a:t>
            </a:r>
            <a:endParaRPr lang="en-US" altLang="zh-CN" sz="2800" b="1" dirty="0" smtClean="0">
              <a:ea typeface="宋体" pitchFamily="2" charset="-122"/>
            </a:endParaRPr>
          </a:p>
        </p:txBody>
      </p:sp>
      <p:sp>
        <p:nvSpPr>
          <p:cNvPr id="4" name="矩形 3"/>
          <p:cNvSpPr/>
          <p:nvPr/>
        </p:nvSpPr>
        <p:spPr>
          <a:xfrm>
            <a:off x="5868144" y="1098322"/>
            <a:ext cx="2952328" cy="1015663"/>
          </a:xfrm>
          <a:prstGeom prst="rect">
            <a:avLst/>
          </a:prstGeom>
        </p:spPr>
        <p:txBody>
          <a:bodyPr wrap="square">
            <a:spAutoFit/>
          </a:bodyPr>
          <a:lstStyle/>
          <a:p>
            <a:r>
              <a:rPr lang="en-US" altLang="zh-CN" sz="2000" dirty="0">
                <a:ea typeface="宋体" panose="02010600030101010101" pitchFamily="2" charset="-122"/>
              </a:rPr>
              <a:t>3.this</a:t>
            </a:r>
            <a:r>
              <a:rPr lang="zh-CN" altLang="en-US" sz="2000" dirty="0">
                <a:ea typeface="宋体" panose="02010600030101010101" pitchFamily="2" charset="-122"/>
              </a:rPr>
              <a:t>可以作为一个类中</a:t>
            </a:r>
            <a:r>
              <a:rPr lang="zh-CN" altLang="en-US" sz="2000">
                <a:ea typeface="宋体" panose="02010600030101010101" pitchFamily="2" charset="-122"/>
              </a:rPr>
              <a:t>，</a:t>
            </a:r>
            <a:r>
              <a:rPr lang="zh-CN" altLang="en-US" sz="2000" smtClean="0">
                <a:ea typeface="宋体" panose="02010600030101010101" pitchFamily="2" charset="-122"/>
              </a:rPr>
              <a:t>构造</a:t>
            </a:r>
            <a:r>
              <a:rPr lang="zh-CN" altLang="en-US" sz="2000">
                <a:ea typeface="宋体" panose="02010600030101010101" pitchFamily="2" charset="-122"/>
              </a:rPr>
              <a:t>器</a:t>
            </a:r>
            <a:r>
              <a:rPr lang="zh-CN" altLang="en-US" sz="2000" smtClean="0">
                <a:ea typeface="宋体" panose="02010600030101010101" pitchFamily="2" charset="-122"/>
              </a:rPr>
              <a:t>相互</a:t>
            </a:r>
            <a:r>
              <a:rPr lang="zh-CN" altLang="en-US" sz="2000" dirty="0">
                <a:ea typeface="宋体" panose="02010600030101010101" pitchFamily="2" charset="-122"/>
              </a:rPr>
              <a:t>调用的特殊格式</a:t>
            </a:r>
          </a:p>
        </p:txBody>
      </p:sp>
      <p:sp>
        <p:nvSpPr>
          <p:cNvPr id="5" name="矩形 4"/>
          <p:cNvSpPr/>
          <p:nvPr/>
        </p:nvSpPr>
        <p:spPr>
          <a:xfrm>
            <a:off x="5868144" y="1098322"/>
            <a:ext cx="2952328" cy="110654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183675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500174"/>
            <a:ext cx="8105554" cy="2677656"/>
          </a:xfrm>
          <a:prstGeom prst="rect">
            <a:avLst/>
          </a:prstGeom>
          <a:noFill/>
        </p:spPr>
        <p:txBody>
          <a:bodyPr wrap="square" rtlCol="0">
            <a:spAutoFit/>
          </a:bodyPr>
          <a:lstStyle/>
          <a:p>
            <a:r>
              <a:rPr lang="zh-CN" altLang="en-US" sz="2800" b="1" dirty="0">
                <a:ea typeface="宋体" pitchFamily="2" charset="-122"/>
              </a:rPr>
              <a:t>注意</a:t>
            </a:r>
            <a:r>
              <a:rPr lang="zh-CN" altLang="en-US" sz="2800" b="1" dirty="0" smtClean="0">
                <a:ea typeface="宋体" pitchFamily="2" charset="-122"/>
              </a:rPr>
              <a:t>：</a:t>
            </a:r>
            <a:endParaRPr lang="en-US" altLang="zh-CN" sz="2800" b="1" dirty="0" smtClean="0">
              <a:ea typeface="宋体" pitchFamily="2" charset="-122"/>
            </a:endParaRPr>
          </a:p>
          <a:p>
            <a:endParaRPr lang="en-US" altLang="zh-CN" sz="2800" b="1" dirty="0" smtClean="0">
              <a:ea typeface="宋体" pitchFamily="2" charset="-122"/>
            </a:endParaRPr>
          </a:p>
          <a:p>
            <a:r>
              <a:rPr lang="en-US" altLang="zh-CN" sz="2800" b="1" dirty="0" smtClean="0">
                <a:ea typeface="宋体" pitchFamily="2" charset="-122"/>
              </a:rPr>
              <a:t>1.</a:t>
            </a:r>
            <a:r>
              <a:rPr lang="zh-CN" altLang="en-US" sz="2800" b="1" dirty="0" smtClean="0">
                <a:ea typeface="宋体" pitchFamily="2" charset="-122"/>
              </a:rPr>
              <a:t>使用</a:t>
            </a:r>
            <a:r>
              <a:rPr lang="en-US" altLang="zh-CN" sz="2800" b="1" dirty="0" smtClean="0">
                <a:ea typeface="宋体" pitchFamily="2" charset="-122"/>
              </a:rPr>
              <a:t>this()</a:t>
            </a:r>
            <a:r>
              <a:rPr lang="zh-CN" altLang="en-US" sz="2800" b="1" dirty="0" smtClean="0">
                <a:ea typeface="宋体" pitchFamily="2" charset="-122"/>
              </a:rPr>
              <a:t>必须放在构造器的首行！</a:t>
            </a:r>
            <a:endParaRPr lang="en-US" altLang="zh-CN" sz="2800" b="1" dirty="0" smtClean="0">
              <a:ea typeface="宋体" pitchFamily="2" charset="-122"/>
            </a:endParaRPr>
          </a:p>
          <a:p>
            <a:endParaRPr lang="en-US" altLang="zh-CN" sz="2800" b="1" dirty="0" smtClean="0">
              <a:ea typeface="宋体" pitchFamily="2" charset="-122"/>
            </a:endParaRPr>
          </a:p>
          <a:p>
            <a:r>
              <a:rPr lang="en-US" altLang="zh-CN" sz="2800" b="1" dirty="0" smtClean="0">
                <a:ea typeface="宋体" pitchFamily="2" charset="-122"/>
              </a:rPr>
              <a:t>2.</a:t>
            </a:r>
            <a:r>
              <a:rPr lang="zh-CN" altLang="en-US" sz="2800" b="1" dirty="0" smtClean="0">
                <a:ea typeface="宋体" pitchFamily="2" charset="-122"/>
              </a:rPr>
              <a:t>使用</a:t>
            </a:r>
            <a:r>
              <a:rPr lang="en-US" altLang="zh-CN" sz="2800" b="1" dirty="0" smtClean="0">
                <a:ea typeface="宋体" pitchFamily="2" charset="-122"/>
              </a:rPr>
              <a:t>this</a:t>
            </a:r>
            <a:r>
              <a:rPr lang="zh-CN" altLang="en-US" sz="2800" b="1" dirty="0" smtClean="0">
                <a:ea typeface="宋体" pitchFamily="2" charset="-122"/>
              </a:rPr>
              <a:t>调用本类</a:t>
            </a:r>
            <a:r>
              <a:rPr lang="zh-CN" altLang="en-US" sz="2800" b="1" smtClean="0">
                <a:ea typeface="宋体" pitchFamily="2" charset="-122"/>
              </a:rPr>
              <a:t>中其它的构造</a:t>
            </a:r>
            <a:r>
              <a:rPr lang="zh-CN" altLang="en-US" sz="2800" b="1">
                <a:ea typeface="宋体" pitchFamily="2" charset="-122"/>
              </a:rPr>
              <a:t>器</a:t>
            </a:r>
            <a:r>
              <a:rPr lang="zh-CN" altLang="en-US" sz="2800" b="1" smtClean="0">
                <a:ea typeface="宋体" pitchFamily="2" charset="-122"/>
              </a:rPr>
              <a:t>，</a:t>
            </a:r>
            <a:r>
              <a:rPr lang="zh-CN" altLang="en-US" sz="2800" b="1" dirty="0" smtClean="0">
                <a:ea typeface="宋体" pitchFamily="2" charset="-122"/>
              </a:rPr>
              <a:t>至少有一</a:t>
            </a:r>
            <a:r>
              <a:rPr lang="zh-CN" altLang="en-US" sz="2800" b="1" smtClean="0">
                <a:ea typeface="宋体" pitchFamily="2" charset="-122"/>
              </a:rPr>
              <a:t>个构造</a:t>
            </a:r>
            <a:r>
              <a:rPr lang="zh-CN" altLang="en-US" sz="2800" b="1">
                <a:ea typeface="宋体" pitchFamily="2" charset="-122"/>
              </a:rPr>
              <a:t>器</a:t>
            </a:r>
            <a:r>
              <a:rPr lang="zh-CN" altLang="en-US" sz="2800" b="1" smtClean="0">
                <a:ea typeface="宋体" pitchFamily="2" charset="-122"/>
              </a:rPr>
              <a:t>是</a:t>
            </a:r>
            <a:r>
              <a:rPr lang="zh-CN" altLang="en-US" sz="2800" b="1" dirty="0" smtClean="0">
                <a:ea typeface="宋体" pitchFamily="2" charset="-122"/>
              </a:rPr>
              <a:t>不用</a:t>
            </a:r>
            <a:r>
              <a:rPr lang="en-US" altLang="zh-CN" sz="2800" b="1" dirty="0" smtClean="0">
                <a:ea typeface="宋体" pitchFamily="2" charset="-122"/>
              </a:rPr>
              <a:t>this</a:t>
            </a:r>
            <a:r>
              <a:rPr lang="zh-CN" altLang="en-US" sz="2800" b="1" dirty="0" smtClean="0">
                <a:ea typeface="宋体" pitchFamily="2" charset="-122"/>
              </a:rPr>
              <a:t>的。</a:t>
            </a:r>
            <a:endParaRPr lang="zh-CN" altLang="en-US" sz="2800" b="1" dirty="0">
              <a:ea typeface="宋体" pitchFamily="2" charset="-122"/>
            </a:endParaRPr>
          </a:p>
        </p:txBody>
      </p:sp>
    </p:spTree>
    <p:extLst>
      <p:ext uri="{BB962C8B-B14F-4D97-AF65-F5344CB8AC3E}">
        <p14:creationId xmlns:p14="http://schemas.microsoft.com/office/powerpoint/2010/main" val="22200823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016" y="908720"/>
            <a:ext cx="8820472" cy="5847755"/>
          </a:xfrm>
          <a:prstGeom prst="rect">
            <a:avLst/>
          </a:prstGeom>
          <a:noFill/>
        </p:spPr>
        <p:txBody>
          <a:bodyPr wrap="square" rtlCol="0">
            <a:spAutoFit/>
          </a:bodyPr>
          <a:lstStyle/>
          <a:p>
            <a:r>
              <a:rPr lang="en-US" altLang="zh-CN" sz="2200" dirty="0" smtClean="0">
                <a:solidFill>
                  <a:srgbClr val="C00000"/>
                </a:solidFill>
                <a:ea typeface="新宋体" panose="02010609030101010101" pitchFamily="49" charset="-122"/>
              </a:rPr>
              <a:t>class Person{  </a:t>
            </a:r>
            <a:r>
              <a:rPr lang="en-US" altLang="zh-CN" sz="2200" dirty="0" smtClean="0">
                <a:ea typeface="新宋体" panose="02010609030101010101" pitchFamily="49" charset="-122"/>
              </a:rPr>
              <a:t>// </a:t>
            </a:r>
            <a:r>
              <a:rPr lang="zh-CN" altLang="en-US" sz="2200" dirty="0" smtClean="0">
                <a:ea typeface="新宋体" panose="02010609030101010101" pitchFamily="49" charset="-122"/>
              </a:rPr>
              <a:t>定义</a:t>
            </a:r>
            <a:r>
              <a:rPr lang="en-US" altLang="zh-CN" sz="2200" dirty="0" smtClean="0">
                <a:ea typeface="新宋体" panose="02010609030101010101" pitchFamily="49" charset="-122"/>
              </a:rPr>
              <a:t>Person</a:t>
            </a:r>
            <a:r>
              <a:rPr lang="zh-CN" altLang="en-US" sz="2200" dirty="0" smtClean="0">
                <a:ea typeface="新宋体" panose="02010609030101010101" pitchFamily="49" charset="-122"/>
              </a:rPr>
              <a:t>类</a:t>
            </a:r>
          </a:p>
          <a:p>
            <a:r>
              <a:rPr lang="zh-CN" altLang="en-US" sz="2200" dirty="0" smtClean="0">
                <a:solidFill>
                  <a:srgbClr val="C00000"/>
                </a:solidFill>
                <a:ea typeface="新宋体" panose="02010609030101010101" pitchFamily="49" charset="-122"/>
              </a:rPr>
              <a:t>	</a:t>
            </a:r>
            <a:r>
              <a:rPr lang="en-US" altLang="zh-CN" sz="2200" dirty="0" smtClean="0">
                <a:solidFill>
                  <a:srgbClr val="C00000"/>
                </a:solidFill>
                <a:ea typeface="新宋体" panose="02010609030101010101" pitchFamily="49" charset="-122"/>
              </a:rPr>
              <a:t>String name;</a:t>
            </a:r>
          </a:p>
          <a:p>
            <a:r>
              <a:rPr lang="en-US" altLang="zh-CN" sz="2200" dirty="0" smtClean="0">
                <a:solidFill>
                  <a:srgbClr val="C00000"/>
                </a:solidFill>
                <a:ea typeface="新宋体" panose="02010609030101010101" pitchFamily="49" charset="-122"/>
              </a:rPr>
              <a:t>	Person(String name){</a:t>
            </a:r>
          </a:p>
          <a:p>
            <a:r>
              <a:rPr lang="en-US" altLang="zh-CN" sz="2200" dirty="0" smtClean="0">
                <a:solidFill>
                  <a:srgbClr val="C00000"/>
                </a:solidFill>
                <a:ea typeface="新宋体" panose="02010609030101010101" pitchFamily="49" charset="-122"/>
              </a:rPr>
              <a:t>		this.name = name;}</a:t>
            </a:r>
          </a:p>
          <a:p>
            <a:r>
              <a:rPr lang="en-US" altLang="zh-CN" sz="2200" dirty="0" smtClean="0">
                <a:solidFill>
                  <a:srgbClr val="C00000"/>
                </a:solidFill>
                <a:ea typeface="新宋体" panose="02010609030101010101" pitchFamily="49" charset="-122"/>
              </a:rPr>
              <a:t>	public void </a:t>
            </a:r>
            <a:r>
              <a:rPr lang="en-US" altLang="zh-CN" sz="2200" dirty="0" err="1" smtClean="0">
                <a:solidFill>
                  <a:srgbClr val="C00000"/>
                </a:solidFill>
                <a:ea typeface="新宋体" panose="02010609030101010101" pitchFamily="49" charset="-122"/>
              </a:rPr>
              <a:t>getInfo</a:t>
            </a:r>
            <a:r>
              <a:rPr lang="en-US" altLang="zh-CN" sz="2200" dirty="0" smtClean="0">
                <a:solidFill>
                  <a:srgbClr val="C00000"/>
                </a:solidFill>
                <a:ea typeface="新宋体" panose="02010609030101010101" pitchFamily="49" charset="-122"/>
              </a:rPr>
              <a:t>(){	</a:t>
            </a:r>
            <a:endParaRPr lang="zh-CN" altLang="en-US" sz="2200" dirty="0" smtClean="0">
              <a:solidFill>
                <a:srgbClr val="C00000"/>
              </a:solidFill>
              <a:ea typeface="新宋体" panose="02010609030101010101" pitchFamily="49" charset="-122"/>
            </a:endParaRPr>
          </a:p>
          <a:p>
            <a:r>
              <a:rPr lang="zh-CN" altLang="en-US" sz="2200" dirty="0" smtClean="0">
                <a:solidFill>
                  <a:srgbClr val="C00000"/>
                </a:solidFill>
                <a:ea typeface="新宋体" panose="02010609030101010101" pitchFamily="49" charset="-122"/>
              </a:rPr>
              <a:t>		</a:t>
            </a:r>
            <a:r>
              <a:rPr lang="en-US" altLang="zh-CN" sz="2200" dirty="0" err="1" smtClean="0">
                <a:solidFill>
                  <a:srgbClr val="C00000"/>
                </a:solidFill>
                <a:ea typeface="新宋体" panose="02010609030101010101" pitchFamily="49" charset="-122"/>
              </a:rPr>
              <a:t>System.out.println</a:t>
            </a:r>
            <a:r>
              <a:rPr lang="en-US" altLang="zh-CN" sz="2200" dirty="0" smtClean="0">
                <a:solidFill>
                  <a:srgbClr val="C00000"/>
                </a:solidFill>
                <a:ea typeface="新宋体" panose="02010609030101010101" pitchFamily="49" charset="-122"/>
              </a:rPr>
              <a:t>("Person</a:t>
            </a:r>
            <a:r>
              <a:rPr lang="zh-CN" altLang="en-US" sz="2200" dirty="0" smtClean="0">
                <a:solidFill>
                  <a:srgbClr val="C00000"/>
                </a:solidFill>
                <a:ea typeface="新宋体" panose="02010609030101010101" pitchFamily="49" charset="-122"/>
              </a:rPr>
              <a:t>类 </a:t>
            </a:r>
            <a:r>
              <a:rPr lang="en-US" altLang="zh-CN" sz="2200" dirty="0" smtClean="0">
                <a:solidFill>
                  <a:srgbClr val="C00000"/>
                </a:solidFill>
                <a:ea typeface="新宋体" panose="02010609030101010101" pitchFamily="49" charset="-122"/>
              </a:rPr>
              <a:t>--&gt; " + </a:t>
            </a:r>
            <a:r>
              <a:rPr lang="en-US" altLang="zh-CN" sz="2200" b="1" dirty="0" smtClean="0">
                <a:solidFill>
                  <a:srgbClr val="C00000"/>
                </a:solidFill>
                <a:ea typeface="新宋体" panose="02010609030101010101" pitchFamily="49" charset="-122"/>
              </a:rPr>
              <a:t>this</a:t>
            </a:r>
            <a:r>
              <a:rPr lang="en-US" altLang="zh-CN" sz="2200" dirty="0" smtClean="0">
                <a:solidFill>
                  <a:srgbClr val="C00000"/>
                </a:solidFill>
                <a:ea typeface="新宋体" panose="02010609030101010101" pitchFamily="49" charset="-122"/>
              </a:rPr>
              <a:t>.name) ; }</a:t>
            </a:r>
          </a:p>
          <a:p>
            <a:r>
              <a:rPr lang="en-US" altLang="zh-CN" sz="2200" dirty="0">
                <a:solidFill>
                  <a:srgbClr val="C00000"/>
                </a:solidFill>
                <a:ea typeface="新宋体" panose="02010609030101010101" pitchFamily="49" charset="-122"/>
              </a:rPr>
              <a:t>	</a:t>
            </a:r>
            <a:r>
              <a:rPr lang="en-US" altLang="zh-CN" sz="2200" dirty="0">
                <a:solidFill>
                  <a:srgbClr val="0000FF"/>
                </a:solidFill>
                <a:ea typeface="新宋体" panose="02010609030101010101" pitchFamily="49" charset="-122"/>
              </a:rPr>
              <a:t>public </a:t>
            </a:r>
            <a:r>
              <a:rPr lang="en-US" altLang="zh-CN" sz="2200" dirty="0" err="1">
                <a:solidFill>
                  <a:srgbClr val="0000FF"/>
                </a:solidFill>
                <a:ea typeface="新宋体" panose="02010609030101010101" pitchFamily="49" charset="-122"/>
              </a:rPr>
              <a:t>boolean</a:t>
            </a:r>
            <a:r>
              <a:rPr lang="en-US" altLang="zh-CN" sz="2200" dirty="0">
                <a:solidFill>
                  <a:srgbClr val="0000FF"/>
                </a:solidFill>
                <a:ea typeface="新宋体" panose="02010609030101010101" pitchFamily="49" charset="-122"/>
              </a:rPr>
              <a:t> compare(Person p</a:t>
            </a:r>
            <a:r>
              <a:rPr lang="en-US" altLang="zh-CN" sz="2200" dirty="0" smtClean="0">
                <a:solidFill>
                  <a:srgbClr val="0000FF"/>
                </a:solidFill>
                <a:ea typeface="新宋体" panose="02010609030101010101" pitchFamily="49" charset="-122"/>
              </a:rPr>
              <a:t>){</a:t>
            </a:r>
            <a:endParaRPr lang="en-US" altLang="zh-CN" sz="2200" dirty="0">
              <a:solidFill>
                <a:srgbClr val="0000FF"/>
              </a:solidFill>
              <a:ea typeface="新宋体" panose="02010609030101010101" pitchFamily="49" charset="-122"/>
            </a:endParaRPr>
          </a:p>
          <a:p>
            <a:r>
              <a:rPr lang="en-US" altLang="zh-CN" sz="2200" dirty="0">
                <a:solidFill>
                  <a:srgbClr val="0000FF"/>
                </a:solidFill>
                <a:ea typeface="新宋体" panose="02010609030101010101" pitchFamily="49" charset="-122"/>
              </a:rPr>
              <a:t>		return </a:t>
            </a:r>
            <a:r>
              <a:rPr lang="en-US" altLang="zh-CN" sz="2200" b="1" dirty="0" smtClean="0">
                <a:solidFill>
                  <a:srgbClr val="0000FF"/>
                </a:solidFill>
                <a:ea typeface="新宋体" panose="02010609030101010101" pitchFamily="49" charset="-122"/>
              </a:rPr>
              <a:t>this</a:t>
            </a:r>
            <a:r>
              <a:rPr lang="en-US" altLang="zh-CN" sz="2200" dirty="0" smtClean="0">
                <a:solidFill>
                  <a:srgbClr val="0000FF"/>
                </a:solidFill>
                <a:ea typeface="新宋体" panose="02010609030101010101" pitchFamily="49" charset="-122"/>
              </a:rPr>
              <a:t>.name==p.name;</a:t>
            </a:r>
            <a:endParaRPr lang="en-US" altLang="zh-CN" sz="2200" dirty="0">
              <a:solidFill>
                <a:srgbClr val="0000FF"/>
              </a:solidFill>
              <a:ea typeface="新宋体" panose="02010609030101010101" pitchFamily="49" charset="-122"/>
            </a:endParaRPr>
          </a:p>
          <a:p>
            <a:r>
              <a:rPr lang="en-US" altLang="zh-CN" sz="2200" dirty="0">
                <a:solidFill>
                  <a:srgbClr val="0000FF"/>
                </a:solidFill>
                <a:ea typeface="新宋体" panose="02010609030101010101" pitchFamily="49" charset="-122"/>
              </a:rPr>
              <a:t>	</a:t>
            </a:r>
            <a:r>
              <a:rPr lang="en-US" altLang="zh-CN" sz="2200" dirty="0" smtClean="0">
                <a:solidFill>
                  <a:srgbClr val="0000FF"/>
                </a:solidFill>
                <a:ea typeface="新宋体" panose="02010609030101010101" pitchFamily="49" charset="-122"/>
              </a:rPr>
              <a:t>}  </a:t>
            </a:r>
            <a:r>
              <a:rPr lang="en-US" altLang="zh-CN" sz="2200" dirty="0" smtClean="0">
                <a:solidFill>
                  <a:srgbClr val="C00000"/>
                </a:solidFill>
                <a:ea typeface="新宋体" panose="02010609030101010101" pitchFamily="49" charset="-122"/>
              </a:rPr>
              <a:t>}</a:t>
            </a:r>
          </a:p>
          <a:p>
            <a:r>
              <a:rPr lang="en-US" altLang="zh-CN" sz="2200" dirty="0" smtClean="0">
                <a:solidFill>
                  <a:srgbClr val="C00000"/>
                </a:solidFill>
                <a:ea typeface="新宋体" panose="02010609030101010101" pitchFamily="49" charset="-122"/>
              </a:rPr>
              <a:t>public </a:t>
            </a:r>
            <a:r>
              <a:rPr lang="en-US" altLang="zh-CN" sz="2200" smtClean="0">
                <a:solidFill>
                  <a:srgbClr val="C00000"/>
                </a:solidFill>
                <a:ea typeface="新宋体" panose="02010609030101010101" pitchFamily="49" charset="-122"/>
              </a:rPr>
              <a:t>class PersonTest{</a:t>
            </a:r>
            <a:endParaRPr lang="en-US" altLang="zh-CN" sz="2200" dirty="0" smtClean="0">
              <a:solidFill>
                <a:srgbClr val="C00000"/>
              </a:solidFill>
              <a:ea typeface="新宋体" panose="02010609030101010101" pitchFamily="49" charset="-122"/>
            </a:endParaRPr>
          </a:p>
          <a:p>
            <a:r>
              <a:rPr lang="en-US" altLang="zh-CN" sz="2200" dirty="0" smtClean="0">
                <a:solidFill>
                  <a:srgbClr val="C00000"/>
                </a:solidFill>
                <a:ea typeface="新宋体" panose="02010609030101010101" pitchFamily="49" charset="-122"/>
              </a:rPr>
              <a:t>	public static void main(String </a:t>
            </a:r>
            <a:r>
              <a:rPr lang="en-US" altLang="zh-CN" sz="2200" dirty="0" err="1" smtClean="0">
                <a:solidFill>
                  <a:srgbClr val="C00000"/>
                </a:solidFill>
                <a:ea typeface="新宋体" panose="02010609030101010101" pitchFamily="49" charset="-122"/>
              </a:rPr>
              <a:t>args</a:t>
            </a:r>
            <a:r>
              <a:rPr lang="en-US" altLang="zh-CN" sz="2200" dirty="0" smtClean="0">
                <a:solidFill>
                  <a:srgbClr val="C00000"/>
                </a:solidFill>
                <a:ea typeface="新宋体" panose="02010609030101010101" pitchFamily="49" charset="-122"/>
              </a:rPr>
              <a:t>[]){</a:t>
            </a:r>
          </a:p>
          <a:p>
            <a:r>
              <a:rPr lang="en-US" altLang="zh-CN" sz="2200" dirty="0" smtClean="0">
                <a:solidFill>
                  <a:srgbClr val="C00000"/>
                </a:solidFill>
                <a:ea typeface="新宋体" panose="02010609030101010101" pitchFamily="49" charset="-122"/>
              </a:rPr>
              <a:t>		Person per1 = new Person("</a:t>
            </a:r>
            <a:r>
              <a:rPr lang="zh-CN" altLang="en-US" sz="2200" dirty="0" smtClean="0">
                <a:solidFill>
                  <a:srgbClr val="C00000"/>
                </a:solidFill>
                <a:ea typeface="新宋体" panose="02010609030101010101" pitchFamily="49" charset="-122"/>
              </a:rPr>
              <a:t>张三</a:t>
            </a:r>
            <a:r>
              <a:rPr lang="en-US" altLang="zh-CN" sz="2200" dirty="0" smtClean="0">
                <a:solidFill>
                  <a:srgbClr val="C00000"/>
                </a:solidFill>
                <a:ea typeface="新宋体" panose="02010609030101010101" pitchFamily="49" charset="-122"/>
              </a:rPr>
              <a:t>") ;	</a:t>
            </a:r>
            <a:endParaRPr lang="zh-CN" altLang="en-US" sz="2200" dirty="0" smtClean="0">
              <a:solidFill>
                <a:srgbClr val="C00000"/>
              </a:solidFill>
              <a:ea typeface="新宋体" panose="02010609030101010101" pitchFamily="49" charset="-122"/>
            </a:endParaRPr>
          </a:p>
          <a:p>
            <a:r>
              <a:rPr lang="zh-CN" altLang="en-US" sz="2200" dirty="0" smtClean="0">
                <a:solidFill>
                  <a:srgbClr val="C00000"/>
                </a:solidFill>
                <a:ea typeface="新宋体" panose="02010609030101010101" pitchFamily="49" charset="-122"/>
              </a:rPr>
              <a:t>		</a:t>
            </a:r>
            <a:r>
              <a:rPr lang="en-US" altLang="zh-CN" sz="2200" dirty="0" smtClean="0">
                <a:solidFill>
                  <a:srgbClr val="C00000"/>
                </a:solidFill>
                <a:ea typeface="新宋体" panose="02010609030101010101" pitchFamily="49" charset="-122"/>
              </a:rPr>
              <a:t>Person per2 = new Person("</a:t>
            </a:r>
            <a:r>
              <a:rPr lang="zh-CN" altLang="en-US" sz="2200" dirty="0" smtClean="0">
                <a:solidFill>
                  <a:srgbClr val="C00000"/>
                </a:solidFill>
                <a:ea typeface="新宋体" panose="02010609030101010101" pitchFamily="49" charset="-122"/>
              </a:rPr>
              <a:t>李四</a:t>
            </a:r>
            <a:r>
              <a:rPr lang="en-US" altLang="zh-CN" sz="2200" dirty="0" smtClean="0">
                <a:solidFill>
                  <a:srgbClr val="C00000"/>
                </a:solidFill>
                <a:ea typeface="新宋体" panose="02010609030101010101" pitchFamily="49" charset="-122"/>
              </a:rPr>
              <a:t>") ;	</a:t>
            </a:r>
            <a:endParaRPr lang="zh-CN" altLang="en-US" sz="2200" dirty="0" smtClean="0">
              <a:solidFill>
                <a:srgbClr val="C00000"/>
              </a:solidFill>
              <a:ea typeface="新宋体" panose="02010609030101010101" pitchFamily="49" charset="-122"/>
            </a:endParaRPr>
          </a:p>
          <a:p>
            <a:r>
              <a:rPr lang="zh-CN" altLang="en-US" sz="2200" dirty="0" smtClean="0">
                <a:solidFill>
                  <a:srgbClr val="C00000"/>
                </a:solidFill>
                <a:ea typeface="新宋体" panose="02010609030101010101" pitchFamily="49" charset="-122"/>
              </a:rPr>
              <a:t>		</a:t>
            </a:r>
            <a:r>
              <a:rPr lang="en-US" altLang="zh-CN" sz="2200" dirty="0" smtClean="0">
                <a:solidFill>
                  <a:srgbClr val="C00000"/>
                </a:solidFill>
                <a:ea typeface="新宋体" panose="02010609030101010101" pitchFamily="49" charset="-122"/>
              </a:rPr>
              <a:t>per1.getInfo() ;	</a:t>
            </a:r>
            <a:r>
              <a:rPr lang="en-US" altLang="zh-CN" sz="2200" dirty="0" smtClean="0">
                <a:ea typeface="新宋体" panose="02010609030101010101" pitchFamily="49" charset="-122"/>
              </a:rPr>
              <a:t>// </a:t>
            </a:r>
            <a:r>
              <a:rPr lang="zh-CN" altLang="en-US" sz="2200" dirty="0" smtClean="0">
                <a:ea typeface="新宋体" panose="02010609030101010101" pitchFamily="49" charset="-122"/>
              </a:rPr>
              <a:t>当前调用</a:t>
            </a:r>
            <a:r>
              <a:rPr lang="en-US" altLang="zh-CN" sz="2200" dirty="0" err="1" smtClean="0">
                <a:ea typeface="新宋体" panose="02010609030101010101" pitchFamily="49" charset="-122"/>
              </a:rPr>
              <a:t>getInfo</a:t>
            </a:r>
            <a:r>
              <a:rPr lang="en-US" altLang="zh-CN" sz="2200" dirty="0" smtClean="0">
                <a:ea typeface="新宋体" panose="02010609030101010101" pitchFamily="49" charset="-122"/>
              </a:rPr>
              <a:t>()</a:t>
            </a:r>
            <a:r>
              <a:rPr lang="zh-CN" altLang="en-US" sz="2200" dirty="0" smtClean="0">
                <a:ea typeface="新宋体" panose="02010609030101010101" pitchFamily="49" charset="-122"/>
              </a:rPr>
              <a:t>方法的对象是</a:t>
            </a:r>
            <a:r>
              <a:rPr lang="en-US" altLang="zh-CN" sz="2200" dirty="0" smtClean="0">
                <a:ea typeface="新宋体" panose="02010609030101010101" pitchFamily="49" charset="-122"/>
              </a:rPr>
              <a:t>per1</a:t>
            </a:r>
          </a:p>
          <a:p>
            <a:r>
              <a:rPr lang="en-US" altLang="zh-CN" sz="2200" dirty="0" smtClean="0">
                <a:solidFill>
                  <a:srgbClr val="C00000"/>
                </a:solidFill>
                <a:ea typeface="新宋体" panose="02010609030101010101" pitchFamily="49" charset="-122"/>
              </a:rPr>
              <a:t>		per2.getInfo() ;	</a:t>
            </a:r>
            <a:r>
              <a:rPr lang="en-US" altLang="zh-CN" sz="2200" dirty="0" smtClean="0">
                <a:ea typeface="新宋体" panose="02010609030101010101" pitchFamily="49" charset="-122"/>
              </a:rPr>
              <a:t>// </a:t>
            </a:r>
            <a:r>
              <a:rPr lang="zh-CN" altLang="en-US" sz="2200" dirty="0" smtClean="0">
                <a:ea typeface="新宋体" panose="02010609030101010101" pitchFamily="49" charset="-122"/>
              </a:rPr>
              <a:t>当前调用</a:t>
            </a:r>
            <a:r>
              <a:rPr lang="en-US" altLang="zh-CN" sz="2200" dirty="0" err="1" smtClean="0">
                <a:ea typeface="新宋体" panose="02010609030101010101" pitchFamily="49" charset="-122"/>
              </a:rPr>
              <a:t>getInfo</a:t>
            </a:r>
            <a:r>
              <a:rPr lang="en-US" altLang="zh-CN" sz="2200" dirty="0" smtClean="0">
                <a:ea typeface="新宋体" panose="02010609030101010101" pitchFamily="49" charset="-122"/>
              </a:rPr>
              <a:t>()</a:t>
            </a:r>
            <a:r>
              <a:rPr lang="zh-CN" altLang="en-US" sz="2200" dirty="0" smtClean="0">
                <a:ea typeface="新宋体" panose="02010609030101010101" pitchFamily="49" charset="-122"/>
              </a:rPr>
              <a:t>方法的对象是</a:t>
            </a:r>
            <a:r>
              <a:rPr lang="en-US" altLang="zh-CN" sz="2200" dirty="0" smtClean="0">
                <a:ea typeface="新宋体" panose="02010609030101010101" pitchFamily="49" charset="-122"/>
              </a:rPr>
              <a:t>per2</a:t>
            </a:r>
          </a:p>
          <a:p>
            <a:r>
              <a:rPr lang="en-US" altLang="zh-CN" sz="2200" dirty="0">
                <a:ea typeface="新宋体" panose="02010609030101010101" pitchFamily="49" charset="-122"/>
              </a:rPr>
              <a:t>	</a:t>
            </a:r>
            <a:r>
              <a:rPr lang="en-US" altLang="zh-CN" sz="2200" dirty="0" smtClean="0">
                <a:ea typeface="新宋体" panose="02010609030101010101" pitchFamily="49" charset="-122"/>
              </a:rPr>
              <a:t>	</a:t>
            </a:r>
            <a:r>
              <a:rPr lang="en-US" altLang="zh-CN" sz="2200" dirty="0" err="1" smtClean="0">
                <a:solidFill>
                  <a:srgbClr val="C00000"/>
                </a:solidFill>
                <a:ea typeface="新宋体" panose="02010609030101010101" pitchFamily="49" charset="-122"/>
              </a:rPr>
              <a:t>boolean</a:t>
            </a:r>
            <a:r>
              <a:rPr lang="en-US" altLang="zh-CN" sz="2200" dirty="0" smtClean="0">
                <a:solidFill>
                  <a:srgbClr val="C00000"/>
                </a:solidFill>
                <a:ea typeface="新宋体" panose="02010609030101010101" pitchFamily="49" charset="-122"/>
              </a:rPr>
              <a:t> b = per1.compare(per2);</a:t>
            </a:r>
          </a:p>
          <a:p>
            <a:r>
              <a:rPr lang="en-US" altLang="zh-CN" sz="2200" dirty="0" smtClean="0">
                <a:solidFill>
                  <a:srgbClr val="C00000"/>
                </a:solidFill>
                <a:ea typeface="新宋体" panose="02010609030101010101" pitchFamily="49" charset="-122"/>
              </a:rPr>
              <a:t>	}  }</a:t>
            </a:r>
            <a:endParaRPr lang="zh-CN" altLang="en-US" sz="2200" dirty="0">
              <a:solidFill>
                <a:srgbClr val="C00000"/>
              </a:solidFill>
              <a:ea typeface="新宋体" panose="02010609030101010101" pitchFamily="49" charset="-122"/>
            </a:endParaRPr>
          </a:p>
        </p:txBody>
      </p:sp>
      <p:sp>
        <p:nvSpPr>
          <p:cNvPr id="4" name="TextBox 3"/>
          <p:cNvSpPr txBox="1"/>
          <p:nvPr/>
        </p:nvSpPr>
        <p:spPr>
          <a:xfrm>
            <a:off x="4932040" y="1075441"/>
            <a:ext cx="3637638" cy="830997"/>
          </a:xfrm>
          <a:prstGeom prst="rect">
            <a:avLst/>
          </a:prstGeom>
          <a:noFill/>
        </p:spPr>
        <p:txBody>
          <a:bodyPr wrap="square" rtlCol="0">
            <a:spAutoFit/>
          </a:bodyPr>
          <a:lstStyle/>
          <a:p>
            <a:r>
              <a:rPr lang="zh-CN" altLang="en-US" sz="2400" b="1" dirty="0" smtClean="0">
                <a:ea typeface="新宋体" panose="02010609030101010101" pitchFamily="49" charset="-122"/>
              </a:rPr>
              <a:t>当前正在操作本方法的对象称为当前对象。</a:t>
            </a:r>
            <a:endParaRPr lang="zh-CN" altLang="en-US" sz="2400" b="1" dirty="0">
              <a:ea typeface="新宋体" panose="02010609030101010101" pitchFamily="49" charset="-122"/>
            </a:endParaRPr>
          </a:p>
        </p:txBody>
      </p:sp>
    </p:spTree>
    <p:extLst>
      <p:ext uri="{BB962C8B-B14F-4D97-AF65-F5344CB8AC3E}">
        <p14:creationId xmlns:p14="http://schemas.microsoft.com/office/powerpoint/2010/main" val="127765467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1115616" y="2060848"/>
            <a:ext cx="6984776" cy="1569660"/>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4-10 </a:t>
            </a:r>
            <a:r>
              <a:rPr lang="zh-CN" altLang="en-US" sz="4800" smtClean="0">
                <a:solidFill>
                  <a:schemeClr val="bg1"/>
                </a:solidFill>
                <a:ea typeface="隶书" panose="02010509060101010101" pitchFamily="49" charset="-122"/>
              </a:rPr>
              <a:t>关键字：</a:t>
            </a:r>
            <a:r>
              <a:rPr lang="en-US" altLang="zh-CN" sz="4800" smtClean="0">
                <a:solidFill>
                  <a:schemeClr val="bg1"/>
                </a:solidFill>
                <a:ea typeface="隶书" panose="02010509060101010101" pitchFamily="49" charset="-122"/>
              </a:rPr>
              <a:t>package</a:t>
            </a:r>
            <a:r>
              <a:rPr lang="zh-CN" altLang="en-US" sz="4800" smtClean="0">
                <a:solidFill>
                  <a:schemeClr val="bg1"/>
                </a:solidFill>
                <a:ea typeface="隶书" panose="02010509060101010101" pitchFamily="49" charset="-122"/>
              </a:rPr>
              <a:t>、</a:t>
            </a:r>
            <a:r>
              <a:rPr lang="en-US" altLang="zh-CN" sz="4800" smtClean="0">
                <a:solidFill>
                  <a:schemeClr val="bg1"/>
                </a:solidFill>
                <a:ea typeface="隶书" panose="02010509060101010101" pitchFamily="49" charset="-122"/>
              </a:rPr>
              <a:t>import</a:t>
            </a:r>
            <a:r>
              <a:rPr lang="zh-CN" altLang="en-US" sz="4800" smtClean="0">
                <a:solidFill>
                  <a:schemeClr val="bg1"/>
                </a:solidFill>
                <a:ea typeface="隶书" panose="02010509060101010101" pitchFamily="49" charset="-122"/>
              </a:rPr>
              <a:t>的使用</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val="3618002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483768" y="620688"/>
            <a:ext cx="4680520" cy="792088"/>
          </a:xfrm>
        </p:spPr>
        <p:txBody>
          <a:bodyPr/>
          <a:lstStyle/>
          <a:p>
            <a:pPr eaLnBrk="1" hangingPunct="1"/>
            <a:r>
              <a:rPr lang="zh-CN" altLang="en-US" b="1" dirty="0" smtClean="0">
                <a:solidFill>
                  <a:schemeClr val="tx1"/>
                </a:solidFill>
                <a:latin typeface="+mn-lt"/>
                <a:ea typeface="宋体" pitchFamily="2" charset="-122"/>
                <a:cs typeface="Arial Unicode MS" pitchFamily="34" charset="-122"/>
              </a:rPr>
              <a:t>面向对象的思想概述</a:t>
            </a:r>
          </a:p>
        </p:txBody>
      </p:sp>
      <p:sp>
        <p:nvSpPr>
          <p:cNvPr id="5123" name="Rectangle 3"/>
          <p:cNvSpPr>
            <a:spLocks noGrp="1" noChangeArrowheads="1"/>
          </p:cNvSpPr>
          <p:nvPr>
            <p:ph type="body" idx="1"/>
          </p:nvPr>
        </p:nvSpPr>
        <p:spPr>
          <a:xfrm>
            <a:off x="251520" y="1844824"/>
            <a:ext cx="8658236" cy="4608512"/>
          </a:xfrm>
        </p:spPr>
        <p:txBody>
          <a:bodyPr>
            <a:noAutofit/>
          </a:bodyPr>
          <a:lstStyle/>
          <a:p>
            <a:pPr eaLnBrk="1" hangingPunct="1">
              <a:lnSpc>
                <a:spcPct val="90000"/>
              </a:lnSpc>
              <a:buClr>
                <a:schemeClr val="tx1"/>
              </a:buClr>
              <a:buFont typeface="Wingdings" pitchFamily="2" charset="2"/>
              <a:buChar char="l"/>
            </a:pPr>
            <a:r>
              <a:rPr lang="zh-CN" altLang="en-US" dirty="0" smtClean="0">
                <a:ea typeface="宋体" pitchFamily="2" charset="-122"/>
                <a:cs typeface="Times New Roman" pitchFamily="18" charset="0"/>
              </a:rPr>
              <a:t>程序员从执行者转化成了</a:t>
            </a:r>
            <a:r>
              <a:rPr lang="zh-CN" altLang="en-US" smtClean="0">
                <a:ea typeface="宋体" pitchFamily="2" charset="-122"/>
                <a:cs typeface="Times New Roman" pitchFamily="18" charset="0"/>
              </a:rPr>
              <a:t>指挥者</a:t>
            </a:r>
            <a:endParaRPr lang="en-US" altLang="zh-CN" dirty="0" smtClean="0">
              <a:ea typeface="宋体" pitchFamily="2" charset="-122"/>
              <a:cs typeface="Times New Roman" pitchFamily="18" charset="0"/>
            </a:endParaRPr>
          </a:p>
          <a:p>
            <a:pPr marL="0" indent="0" eaLnBrk="1" hangingPunct="1">
              <a:lnSpc>
                <a:spcPct val="90000"/>
              </a:lnSpc>
              <a:buClr>
                <a:schemeClr val="tx1"/>
              </a:buClr>
              <a:buNone/>
            </a:pPr>
            <a:endParaRPr lang="en-US" altLang="zh-CN" sz="1100" dirty="0" smtClean="0">
              <a:ea typeface="宋体" pitchFamily="2" charset="-122"/>
              <a:cs typeface="Times New Roman" pitchFamily="18" charset="0"/>
            </a:endParaRPr>
          </a:p>
          <a:p>
            <a:pPr eaLnBrk="1" hangingPunct="1">
              <a:lnSpc>
                <a:spcPct val="90000"/>
              </a:lnSpc>
              <a:buClr>
                <a:schemeClr val="tx1"/>
              </a:buClr>
              <a:buFont typeface="Wingdings" pitchFamily="2" charset="2"/>
              <a:buChar char="l"/>
            </a:pPr>
            <a:r>
              <a:rPr lang="zh-CN" altLang="en-US" smtClean="0">
                <a:ea typeface="宋体" pitchFamily="2" charset="-122"/>
                <a:cs typeface="Times New Roman" pitchFamily="18" charset="0"/>
              </a:rPr>
              <a:t>面向对象分析方法分析问题的思路和步骤</a:t>
            </a:r>
            <a:endParaRPr lang="en-US" altLang="zh-CN" dirty="0" smtClean="0">
              <a:ea typeface="宋体" pitchFamily="2" charset="-122"/>
              <a:cs typeface="Times New Roman" pitchFamily="18" charset="0"/>
            </a:endParaRPr>
          </a:p>
          <a:p>
            <a:pPr lvl="1">
              <a:buClr>
                <a:schemeClr val="tx1"/>
              </a:buClr>
              <a:buFont typeface="Wingdings" pitchFamily="2" charset="2"/>
              <a:buChar char="Ø"/>
            </a:pPr>
            <a:r>
              <a:rPr lang="zh-CN" altLang="en-US" smtClean="0">
                <a:ea typeface="宋体" pitchFamily="2" charset="-122"/>
                <a:cs typeface="Times New Roman" pitchFamily="18" charset="0"/>
              </a:rPr>
              <a:t>根据问题需要，选择问题所针对的</a:t>
            </a:r>
            <a:r>
              <a:rPr lang="zh-CN" altLang="en-US" smtClean="0">
                <a:solidFill>
                  <a:srgbClr val="FF0000"/>
                </a:solidFill>
                <a:ea typeface="宋体" pitchFamily="2" charset="-122"/>
                <a:cs typeface="Times New Roman" pitchFamily="18" charset="0"/>
              </a:rPr>
              <a:t>现实世界中的实体</a:t>
            </a:r>
            <a:r>
              <a:rPr lang="zh-CN" altLang="en-US" smtClean="0">
                <a:ea typeface="宋体" pitchFamily="2" charset="-122"/>
                <a:cs typeface="Times New Roman" pitchFamily="18" charset="0"/>
              </a:rPr>
              <a:t>。</a:t>
            </a:r>
            <a:endParaRPr lang="en-US" altLang="zh-CN">
              <a:ea typeface="宋体" pitchFamily="2" charset="-122"/>
              <a:cs typeface="Times New Roman" pitchFamily="18" charset="0"/>
            </a:endParaRPr>
          </a:p>
          <a:p>
            <a:pPr lvl="1">
              <a:buClr>
                <a:schemeClr val="tx1"/>
              </a:buClr>
              <a:buFont typeface="Wingdings" pitchFamily="2" charset="2"/>
              <a:buChar char="Ø"/>
            </a:pPr>
            <a:r>
              <a:rPr lang="zh-CN" altLang="en-US" smtClean="0">
                <a:ea typeface="宋体" pitchFamily="2" charset="-122"/>
                <a:cs typeface="Times New Roman" pitchFamily="18" charset="0"/>
              </a:rPr>
              <a:t>从实体中寻找解决问题相关的属性和功能，这些属性和功能就形成了</a:t>
            </a:r>
            <a:r>
              <a:rPr lang="zh-CN" altLang="en-US" smtClean="0">
                <a:solidFill>
                  <a:srgbClr val="FF0000"/>
                </a:solidFill>
                <a:ea typeface="宋体" pitchFamily="2" charset="-122"/>
                <a:cs typeface="Times New Roman" pitchFamily="18" charset="0"/>
              </a:rPr>
              <a:t>概念世界中的类</a:t>
            </a:r>
            <a:r>
              <a:rPr lang="zh-CN" altLang="en-US" smtClean="0">
                <a:ea typeface="宋体" pitchFamily="2" charset="-122"/>
                <a:cs typeface="Times New Roman" pitchFamily="18" charset="0"/>
              </a:rPr>
              <a:t>。</a:t>
            </a:r>
            <a:endParaRPr lang="en-US" altLang="zh-CN" smtClean="0">
              <a:ea typeface="宋体" pitchFamily="2" charset="-122"/>
              <a:cs typeface="Times New Roman" pitchFamily="18" charset="0"/>
            </a:endParaRPr>
          </a:p>
          <a:p>
            <a:pPr lvl="1">
              <a:buClr>
                <a:schemeClr val="tx1"/>
              </a:buClr>
              <a:buFont typeface="Wingdings" pitchFamily="2" charset="2"/>
              <a:buChar char="Ø"/>
            </a:pPr>
            <a:r>
              <a:rPr lang="zh-CN" altLang="en-US" smtClean="0">
                <a:ea typeface="宋体" pitchFamily="2" charset="-122"/>
                <a:cs typeface="Times New Roman" pitchFamily="18" charset="0"/>
              </a:rPr>
              <a:t>把抽象的实体用计算机语言进行描述，</a:t>
            </a:r>
            <a:r>
              <a:rPr lang="zh-CN" altLang="en-US" smtClean="0">
                <a:solidFill>
                  <a:srgbClr val="FF0000"/>
                </a:solidFill>
                <a:ea typeface="宋体" pitchFamily="2" charset="-122"/>
                <a:cs typeface="Times New Roman" pitchFamily="18" charset="0"/>
              </a:rPr>
              <a:t>形成计算机世界中类的定义</a:t>
            </a:r>
            <a:r>
              <a:rPr lang="zh-CN" altLang="en-US" smtClean="0">
                <a:ea typeface="宋体" pitchFamily="2" charset="-122"/>
                <a:cs typeface="Times New Roman" pitchFamily="18" charset="0"/>
              </a:rPr>
              <a:t>。即借助某种程序语言，把类构造成计算机能够识别和处理的数据结构。</a:t>
            </a:r>
            <a:endParaRPr lang="en-US" altLang="zh-CN" smtClean="0">
              <a:ea typeface="宋体" pitchFamily="2" charset="-122"/>
              <a:cs typeface="Times New Roman" pitchFamily="18" charset="0"/>
            </a:endParaRPr>
          </a:p>
          <a:p>
            <a:pPr lvl="1">
              <a:buClr>
                <a:schemeClr val="tx1"/>
              </a:buClr>
              <a:buFont typeface="Wingdings" pitchFamily="2" charset="2"/>
              <a:buChar char="Ø"/>
            </a:pPr>
            <a:r>
              <a:rPr lang="zh-CN" altLang="en-US" smtClean="0">
                <a:ea typeface="宋体" pitchFamily="2" charset="-122"/>
                <a:cs typeface="Times New Roman" pitchFamily="18" charset="0"/>
              </a:rPr>
              <a:t>将</a:t>
            </a:r>
            <a:r>
              <a:rPr lang="zh-CN" altLang="en-US" smtClean="0">
                <a:solidFill>
                  <a:srgbClr val="FF0000"/>
                </a:solidFill>
                <a:ea typeface="宋体" pitchFamily="2" charset="-122"/>
                <a:cs typeface="Times New Roman" pitchFamily="18" charset="0"/>
              </a:rPr>
              <a:t>类实例化成计算机世界中的对象</a:t>
            </a:r>
            <a:r>
              <a:rPr lang="zh-CN" altLang="en-US" smtClean="0">
                <a:ea typeface="宋体" pitchFamily="2" charset="-122"/>
                <a:cs typeface="Times New Roman" pitchFamily="18" charset="0"/>
              </a:rPr>
              <a:t>。对象是计算机世界中解决问题的最终工具。</a:t>
            </a:r>
            <a:endParaRPr lang="en-US" altLang="zh-CN" smtClean="0">
              <a:ea typeface="宋体" pitchFamily="2" charset="-122"/>
              <a:cs typeface="Times New Roman" pitchFamily="18" charset="0"/>
            </a:endParaRPr>
          </a:p>
        </p:txBody>
      </p:sp>
    </p:spTree>
    <p:extLst>
      <p:ext uri="{BB962C8B-B14F-4D97-AF65-F5344CB8AC3E}">
        <p14:creationId xmlns:p14="http://schemas.microsoft.com/office/powerpoint/2010/main" val="11129449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123728" y="620688"/>
            <a:ext cx="5252194" cy="762000"/>
          </a:xfrm>
        </p:spPr>
        <p:txBody>
          <a:bodyPr>
            <a:normAutofit/>
          </a:bodyPr>
          <a:lstStyle/>
          <a:p>
            <a:pPr eaLnBrk="1" hangingPunct="1"/>
            <a:r>
              <a:rPr lang="zh-CN" altLang="en-US" b="1" dirty="0" smtClean="0">
                <a:latin typeface="+mn-lt"/>
                <a:ea typeface="宋体" pitchFamily="2" charset="-122"/>
                <a:cs typeface="Times New Roman" pitchFamily="18" charset="0"/>
              </a:rPr>
              <a:t>关键字</a:t>
            </a:r>
            <a:r>
              <a:rPr lang="en-US" altLang="zh-CN" b="1" dirty="0" smtClean="0">
                <a:latin typeface="+mn-lt"/>
                <a:ea typeface="宋体" pitchFamily="2" charset="-122"/>
                <a:cs typeface="Times New Roman" pitchFamily="18" charset="0"/>
              </a:rPr>
              <a:t>—package</a:t>
            </a:r>
            <a:endParaRPr lang="zh-CN" altLang="en-US" b="1" dirty="0" smtClean="0">
              <a:solidFill>
                <a:schemeClr val="tx1"/>
              </a:solidFill>
              <a:latin typeface="+mn-lt"/>
              <a:ea typeface="宋体" pitchFamily="2" charset="-122"/>
              <a:cs typeface="Times New Roman" pitchFamily="18" charset="0"/>
            </a:endParaRPr>
          </a:p>
        </p:txBody>
      </p:sp>
      <p:sp>
        <p:nvSpPr>
          <p:cNvPr id="47107" name="Rectangle 3"/>
          <p:cNvSpPr>
            <a:spLocks noGrp="1" noChangeArrowheads="1"/>
          </p:cNvSpPr>
          <p:nvPr>
            <p:ph type="body" idx="1"/>
          </p:nvPr>
        </p:nvSpPr>
        <p:spPr>
          <a:xfrm>
            <a:off x="251520" y="1340768"/>
            <a:ext cx="8640762" cy="5256584"/>
          </a:xfrm>
        </p:spPr>
        <p:txBody>
          <a:bodyPr>
            <a:normAutofit fontScale="85000" lnSpcReduction="10000"/>
          </a:bodyPr>
          <a:lstStyle/>
          <a:p>
            <a:pPr eaLnBrk="1" hangingPunct="1">
              <a:lnSpc>
                <a:spcPct val="120000"/>
              </a:lnSpc>
              <a:buClr>
                <a:schemeClr val="tx1"/>
              </a:buClr>
              <a:buFont typeface="Wingdings" pitchFamily="2" charset="2"/>
              <a:buChar char="l"/>
            </a:pPr>
            <a:r>
              <a:rPr lang="en-US" altLang="zh-CN" sz="2600" dirty="0" smtClean="0">
                <a:ea typeface="宋体" pitchFamily="2" charset="-122"/>
                <a:cs typeface="Times New Roman" pitchFamily="18" charset="0"/>
              </a:rPr>
              <a:t>package</a:t>
            </a:r>
            <a:r>
              <a:rPr lang="zh-CN" altLang="en-US" sz="2600" dirty="0" smtClean="0">
                <a:ea typeface="宋体" pitchFamily="2" charset="-122"/>
                <a:cs typeface="Times New Roman" pitchFamily="18" charset="0"/>
              </a:rPr>
              <a:t>语句作为</a:t>
            </a:r>
            <a:r>
              <a:rPr lang="en-US" altLang="zh-CN" sz="2600" dirty="0" smtClean="0">
                <a:ea typeface="宋体" pitchFamily="2" charset="-122"/>
                <a:cs typeface="Times New Roman" pitchFamily="18" charset="0"/>
              </a:rPr>
              <a:t>Java</a:t>
            </a:r>
            <a:r>
              <a:rPr lang="zh-CN" altLang="en-US" sz="2600" dirty="0" smtClean="0">
                <a:ea typeface="宋体" pitchFamily="2" charset="-122"/>
                <a:cs typeface="Times New Roman" pitchFamily="18" charset="0"/>
              </a:rPr>
              <a:t>源文件的第一条语句，指明该文件中定义的类所在的包。</a:t>
            </a:r>
            <a:r>
              <a:rPr lang="en-US" altLang="zh-CN" sz="2600" dirty="0" smtClean="0">
                <a:ea typeface="宋体" pitchFamily="2" charset="-122"/>
                <a:cs typeface="Times New Roman" pitchFamily="18" charset="0"/>
              </a:rPr>
              <a:t>(</a:t>
            </a:r>
            <a:r>
              <a:rPr lang="zh-CN" altLang="en-US" sz="2600" dirty="0" smtClean="0">
                <a:ea typeface="宋体" pitchFamily="2" charset="-122"/>
                <a:cs typeface="Times New Roman" pitchFamily="18" charset="0"/>
              </a:rPr>
              <a:t>若缺省该语句，则指定为无名包</a:t>
            </a:r>
            <a:r>
              <a:rPr lang="en-US" altLang="zh-CN" sz="2600" dirty="0" smtClean="0">
                <a:ea typeface="宋体" pitchFamily="2" charset="-122"/>
                <a:cs typeface="Times New Roman" pitchFamily="18" charset="0"/>
              </a:rPr>
              <a:t>)</a:t>
            </a:r>
            <a:r>
              <a:rPr lang="zh-CN" altLang="en-US" sz="2600" dirty="0" smtClean="0">
                <a:ea typeface="宋体" pitchFamily="2" charset="-122"/>
                <a:cs typeface="Times New Roman" pitchFamily="18" charset="0"/>
              </a:rPr>
              <a:t>。它的格式为：</a:t>
            </a:r>
          </a:p>
          <a:p>
            <a:pPr eaLnBrk="1" hangingPunct="1">
              <a:lnSpc>
                <a:spcPct val="120000"/>
              </a:lnSpc>
              <a:buClr>
                <a:schemeClr val="tx1"/>
              </a:buClr>
              <a:buFontTx/>
              <a:buNone/>
            </a:pPr>
            <a:r>
              <a:rPr lang="zh-CN" altLang="en-US" sz="2600" b="1" dirty="0" smtClean="0">
                <a:ea typeface="宋体" pitchFamily="2" charset="-122"/>
                <a:cs typeface="Times New Roman" pitchFamily="18" charset="0"/>
              </a:rPr>
              <a:t>	</a:t>
            </a:r>
            <a:r>
              <a:rPr lang="en-US" altLang="zh-CN" sz="2600" b="1" dirty="0" smtClean="0">
                <a:solidFill>
                  <a:srgbClr val="0000FF"/>
                </a:solidFill>
                <a:ea typeface="宋体" pitchFamily="2" charset="-122"/>
                <a:cs typeface="Times New Roman" pitchFamily="18" charset="0"/>
              </a:rPr>
              <a:t>package </a:t>
            </a:r>
            <a:r>
              <a:rPr lang="zh-CN" altLang="en-US" sz="2600" b="1" dirty="0" smtClean="0">
                <a:solidFill>
                  <a:srgbClr val="0000FF"/>
                </a:solidFill>
                <a:ea typeface="宋体" pitchFamily="2" charset="-122"/>
                <a:cs typeface="Times New Roman" pitchFamily="18" charset="0"/>
              </a:rPr>
              <a:t>顶层包名</a:t>
            </a:r>
            <a:r>
              <a:rPr lang="en-US" altLang="zh-CN" sz="2600" b="1" dirty="0" smtClean="0">
                <a:solidFill>
                  <a:srgbClr val="0000FF"/>
                </a:solidFill>
                <a:ea typeface="宋体" pitchFamily="2" charset="-122"/>
                <a:cs typeface="Times New Roman" pitchFamily="18" charset="0"/>
              </a:rPr>
              <a:t>.</a:t>
            </a:r>
            <a:r>
              <a:rPr lang="zh-CN" altLang="en-US" sz="2600" b="1" dirty="0" smtClean="0">
                <a:solidFill>
                  <a:srgbClr val="0000FF"/>
                </a:solidFill>
                <a:ea typeface="宋体" pitchFamily="2" charset="-122"/>
                <a:cs typeface="Times New Roman" pitchFamily="18" charset="0"/>
              </a:rPr>
              <a:t>子包名</a:t>
            </a:r>
            <a:r>
              <a:rPr lang="en-US" altLang="zh-CN" sz="2600" b="1" dirty="0" smtClean="0">
                <a:solidFill>
                  <a:srgbClr val="0000FF"/>
                </a:solidFill>
                <a:ea typeface="宋体" pitchFamily="2" charset="-122"/>
                <a:cs typeface="Times New Roman" pitchFamily="18" charset="0"/>
              </a:rPr>
              <a:t> ;</a:t>
            </a:r>
          </a:p>
          <a:p>
            <a:pPr eaLnBrk="1" hangingPunct="1">
              <a:lnSpc>
                <a:spcPct val="120000"/>
              </a:lnSpc>
              <a:spcBef>
                <a:spcPts val="0"/>
              </a:spcBef>
              <a:buClr>
                <a:schemeClr val="tx1"/>
              </a:buClr>
              <a:buFontTx/>
              <a:buNone/>
            </a:pPr>
            <a:r>
              <a:rPr lang="en-US" altLang="zh-CN" sz="2600" b="1" dirty="0" smtClean="0">
                <a:ea typeface="宋体" pitchFamily="2" charset="-122"/>
                <a:cs typeface="Times New Roman" pitchFamily="18" charset="0"/>
              </a:rPr>
              <a:t>	</a:t>
            </a:r>
            <a:r>
              <a:rPr lang="zh-CN" altLang="en-US" sz="2600" b="1" dirty="0" smtClean="0">
                <a:ea typeface="宋体" pitchFamily="2" charset="-122"/>
                <a:cs typeface="Times New Roman" pitchFamily="18" charset="0"/>
              </a:rPr>
              <a:t>举例：</a:t>
            </a:r>
            <a:r>
              <a:rPr lang="en-US" altLang="zh-CN" sz="2600" dirty="0" smtClean="0">
                <a:ea typeface="宋体" pitchFamily="2" charset="-122"/>
                <a:cs typeface="Times New Roman" pitchFamily="18" charset="0"/>
              </a:rPr>
              <a:t>pack\Test.java</a:t>
            </a:r>
          </a:p>
          <a:p>
            <a:pPr eaLnBrk="1" hangingPunct="1">
              <a:lnSpc>
                <a:spcPct val="120000"/>
              </a:lnSpc>
              <a:spcBef>
                <a:spcPts val="0"/>
              </a:spcBef>
              <a:buClr>
                <a:schemeClr val="tx1"/>
              </a:buClr>
              <a:buFontTx/>
              <a:buNone/>
            </a:pPr>
            <a:r>
              <a:rPr lang="en-US" altLang="zh-CN" sz="2600" b="1" dirty="0" smtClean="0">
                <a:solidFill>
                  <a:schemeClr val="accent2"/>
                </a:solidFill>
                <a:ea typeface="宋体" pitchFamily="2" charset="-122"/>
                <a:cs typeface="Times New Roman" pitchFamily="18" charset="0"/>
              </a:rPr>
              <a:t>	</a:t>
            </a:r>
            <a:r>
              <a:rPr lang="en-US" altLang="zh-CN" sz="2600" b="1" dirty="0" smtClean="0">
                <a:solidFill>
                  <a:schemeClr val="hlink"/>
                </a:solidFill>
                <a:ea typeface="宋体" pitchFamily="2" charset="-122"/>
                <a:cs typeface="Times New Roman" pitchFamily="18" charset="0"/>
              </a:rPr>
              <a:t>	</a:t>
            </a:r>
            <a:r>
              <a:rPr lang="en-US" altLang="zh-CN" sz="2600" dirty="0" smtClean="0">
                <a:solidFill>
                  <a:srgbClr val="C00000"/>
                </a:solidFill>
                <a:ea typeface="宋体" pitchFamily="2" charset="-122"/>
                <a:cs typeface="Times New Roman" pitchFamily="18" charset="0"/>
              </a:rPr>
              <a:t>package p1;    //</a:t>
            </a:r>
            <a:r>
              <a:rPr lang="zh-CN" altLang="en-US" sz="2600" dirty="0" smtClean="0">
                <a:solidFill>
                  <a:srgbClr val="C00000"/>
                </a:solidFill>
                <a:ea typeface="宋体" pitchFamily="2" charset="-122"/>
                <a:cs typeface="Times New Roman" pitchFamily="18" charset="0"/>
              </a:rPr>
              <a:t>指定类</a:t>
            </a:r>
            <a:r>
              <a:rPr lang="en-US" altLang="zh-CN" sz="2600" dirty="0" smtClean="0">
                <a:solidFill>
                  <a:srgbClr val="C00000"/>
                </a:solidFill>
                <a:ea typeface="宋体" pitchFamily="2" charset="-122"/>
                <a:cs typeface="Times New Roman" pitchFamily="18" charset="0"/>
              </a:rPr>
              <a:t>Test</a:t>
            </a:r>
            <a:r>
              <a:rPr lang="zh-CN" altLang="en-US" sz="2600" dirty="0" smtClean="0">
                <a:solidFill>
                  <a:srgbClr val="C00000"/>
                </a:solidFill>
                <a:ea typeface="宋体" pitchFamily="2" charset="-122"/>
                <a:cs typeface="Times New Roman" pitchFamily="18" charset="0"/>
              </a:rPr>
              <a:t>属于包</a:t>
            </a:r>
            <a:r>
              <a:rPr lang="en-US" altLang="zh-CN" sz="2600" dirty="0" smtClean="0">
                <a:solidFill>
                  <a:srgbClr val="C00000"/>
                </a:solidFill>
                <a:ea typeface="宋体" pitchFamily="2" charset="-122"/>
                <a:cs typeface="Times New Roman" pitchFamily="18" charset="0"/>
              </a:rPr>
              <a:t>p1</a:t>
            </a:r>
          </a:p>
          <a:p>
            <a:pPr eaLnBrk="1" hangingPunct="1">
              <a:lnSpc>
                <a:spcPct val="120000"/>
              </a:lnSpc>
              <a:spcBef>
                <a:spcPts val="0"/>
              </a:spcBef>
              <a:buClr>
                <a:schemeClr val="tx1"/>
              </a:buClr>
              <a:buFontTx/>
              <a:buNone/>
            </a:pPr>
            <a:r>
              <a:rPr lang="en-US" altLang="zh-CN" sz="2600" dirty="0" smtClean="0">
                <a:solidFill>
                  <a:srgbClr val="C00000"/>
                </a:solidFill>
                <a:ea typeface="宋体" pitchFamily="2" charset="-122"/>
                <a:cs typeface="Times New Roman" pitchFamily="18" charset="0"/>
              </a:rPr>
              <a:t>		public class Test{</a:t>
            </a:r>
          </a:p>
          <a:p>
            <a:pPr eaLnBrk="1" hangingPunct="1">
              <a:lnSpc>
                <a:spcPct val="120000"/>
              </a:lnSpc>
              <a:spcBef>
                <a:spcPts val="0"/>
              </a:spcBef>
              <a:buClr>
                <a:schemeClr val="tx1"/>
              </a:buClr>
              <a:buFontTx/>
              <a:buNone/>
            </a:pPr>
            <a:r>
              <a:rPr lang="en-US" altLang="zh-CN" sz="2600" dirty="0" smtClean="0">
                <a:solidFill>
                  <a:srgbClr val="C00000"/>
                </a:solidFill>
                <a:ea typeface="宋体" pitchFamily="2" charset="-122"/>
                <a:cs typeface="Times New Roman" pitchFamily="18" charset="0"/>
              </a:rPr>
              <a:t>		        public void display(){</a:t>
            </a:r>
          </a:p>
          <a:p>
            <a:pPr eaLnBrk="1" hangingPunct="1">
              <a:lnSpc>
                <a:spcPct val="120000"/>
              </a:lnSpc>
              <a:spcBef>
                <a:spcPts val="0"/>
              </a:spcBef>
              <a:buClr>
                <a:schemeClr val="tx1"/>
              </a:buClr>
              <a:buFontTx/>
              <a:buNone/>
            </a:pPr>
            <a:r>
              <a:rPr lang="en-US" altLang="zh-CN" sz="2600" dirty="0" smtClean="0">
                <a:solidFill>
                  <a:srgbClr val="C00000"/>
                </a:solidFill>
                <a:ea typeface="宋体" pitchFamily="2" charset="-122"/>
                <a:cs typeface="Times New Roman" pitchFamily="18" charset="0"/>
              </a:rPr>
              <a:t>			</a:t>
            </a:r>
            <a:r>
              <a:rPr lang="en-US" altLang="zh-CN" sz="2600" dirty="0" err="1" smtClean="0">
                <a:solidFill>
                  <a:srgbClr val="C00000"/>
                </a:solidFill>
                <a:ea typeface="宋体" pitchFamily="2" charset="-122"/>
                <a:cs typeface="Times New Roman" pitchFamily="18" charset="0"/>
              </a:rPr>
              <a:t>System.out.println</a:t>
            </a:r>
            <a:r>
              <a:rPr lang="en-US" altLang="zh-CN" sz="2600" dirty="0" smtClean="0">
                <a:solidFill>
                  <a:srgbClr val="C00000"/>
                </a:solidFill>
                <a:ea typeface="宋体" pitchFamily="2" charset="-122"/>
                <a:cs typeface="Times New Roman" pitchFamily="18" charset="0"/>
              </a:rPr>
              <a:t>("in  method display()");</a:t>
            </a:r>
          </a:p>
          <a:p>
            <a:pPr eaLnBrk="1" hangingPunct="1">
              <a:lnSpc>
                <a:spcPct val="120000"/>
              </a:lnSpc>
              <a:spcBef>
                <a:spcPts val="0"/>
              </a:spcBef>
              <a:buClr>
                <a:schemeClr val="tx1"/>
              </a:buClr>
              <a:buFontTx/>
              <a:buNone/>
            </a:pPr>
            <a:r>
              <a:rPr lang="en-US" altLang="zh-CN" sz="2600" dirty="0" smtClean="0">
                <a:solidFill>
                  <a:srgbClr val="C00000"/>
                </a:solidFill>
                <a:ea typeface="宋体" pitchFamily="2" charset="-122"/>
                <a:cs typeface="Times New Roman" pitchFamily="18" charset="0"/>
              </a:rPr>
              <a:t>		        }</a:t>
            </a:r>
          </a:p>
          <a:p>
            <a:pPr eaLnBrk="1" hangingPunct="1">
              <a:lnSpc>
                <a:spcPct val="120000"/>
              </a:lnSpc>
              <a:spcBef>
                <a:spcPts val="0"/>
              </a:spcBef>
              <a:buClr>
                <a:schemeClr val="tx1"/>
              </a:buClr>
              <a:buFontTx/>
              <a:buNone/>
            </a:pPr>
            <a:r>
              <a:rPr lang="en-US" altLang="zh-CN" sz="2600" dirty="0" smtClean="0">
                <a:solidFill>
                  <a:srgbClr val="C00000"/>
                </a:solidFill>
                <a:ea typeface="宋体" pitchFamily="2" charset="-122"/>
                <a:cs typeface="Times New Roman" pitchFamily="18" charset="0"/>
              </a:rPr>
              <a:t>		}</a:t>
            </a:r>
          </a:p>
          <a:p>
            <a:pPr eaLnBrk="1" hangingPunct="1">
              <a:lnSpc>
                <a:spcPct val="110000"/>
              </a:lnSpc>
              <a:spcBef>
                <a:spcPct val="50000"/>
              </a:spcBef>
              <a:buClr>
                <a:schemeClr val="tx1"/>
              </a:buClr>
              <a:buFont typeface="Wingdings" pitchFamily="2" charset="2"/>
              <a:buChar char="l"/>
            </a:pPr>
            <a:r>
              <a:rPr lang="zh-CN" altLang="en-US" sz="2400" b="1" dirty="0" smtClean="0">
                <a:latin typeface="宋体" panose="02010600030101010101" pitchFamily="2" charset="-122"/>
                <a:ea typeface="宋体" panose="02010600030101010101" pitchFamily="2" charset="-122"/>
                <a:cs typeface="Times New Roman" pitchFamily="18" charset="0"/>
              </a:rPr>
              <a:t>包对应于文件系统的目录，</a:t>
            </a:r>
            <a:r>
              <a:rPr lang="en-US" altLang="zh-CN" sz="2400" b="1" dirty="0" smtClean="0">
                <a:ea typeface="宋体" panose="02010600030101010101" pitchFamily="2" charset="-122"/>
                <a:cs typeface="Times New Roman" pitchFamily="18" charset="0"/>
              </a:rPr>
              <a:t>package</a:t>
            </a:r>
            <a:r>
              <a:rPr lang="zh-CN" altLang="en-US" sz="2400" b="1" dirty="0" smtClean="0">
                <a:ea typeface="宋体" panose="02010600030101010101" pitchFamily="2" charset="-122"/>
                <a:cs typeface="Times New Roman" pitchFamily="18" charset="0"/>
              </a:rPr>
              <a:t>语句中，用</a:t>
            </a:r>
            <a:r>
              <a:rPr lang="zh-CN" altLang="en-US" sz="2400" b="1" dirty="0" smtClean="0">
                <a:solidFill>
                  <a:schemeClr val="tx2"/>
                </a:solidFill>
                <a:ea typeface="宋体" panose="02010600030101010101" pitchFamily="2" charset="-122"/>
                <a:cs typeface="Times New Roman" pitchFamily="18" charset="0"/>
              </a:rPr>
              <a:t> “</a:t>
            </a:r>
            <a:r>
              <a:rPr lang="en-US" altLang="zh-CN" sz="2400" b="1" dirty="0" smtClean="0">
                <a:solidFill>
                  <a:schemeClr val="tx2"/>
                </a:solidFill>
                <a:ea typeface="宋体" panose="02010600030101010101" pitchFamily="2" charset="-122"/>
                <a:cs typeface="Times New Roman" pitchFamily="18" charset="0"/>
              </a:rPr>
              <a:t>.</a:t>
            </a:r>
            <a:r>
              <a:rPr lang="zh-CN" altLang="en-US" sz="2400" b="1" dirty="0">
                <a:ea typeface="宋体" panose="02010600030101010101" pitchFamily="2" charset="-122"/>
                <a:cs typeface="Times New Roman" pitchFamily="18" charset="0"/>
              </a:rPr>
              <a:t>”</a:t>
            </a:r>
            <a:r>
              <a:rPr lang="en-US" altLang="zh-CN" sz="2400" b="1" dirty="0" smtClean="0">
                <a:ea typeface="宋体" panose="02010600030101010101" pitchFamily="2" charset="-122"/>
                <a:cs typeface="Times New Roman" pitchFamily="18" charset="0"/>
              </a:rPr>
              <a:t> </a:t>
            </a:r>
            <a:r>
              <a:rPr lang="zh-CN" altLang="en-US" sz="2400" b="1" dirty="0" smtClean="0">
                <a:ea typeface="宋体" panose="02010600030101010101" pitchFamily="2" charset="-122"/>
                <a:cs typeface="Times New Roman" pitchFamily="18" charset="0"/>
              </a:rPr>
              <a:t>来指明包</a:t>
            </a:r>
            <a:r>
              <a:rPr lang="en-US" altLang="zh-CN" sz="2400" b="1" dirty="0" smtClean="0">
                <a:ea typeface="宋体" panose="02010600030101010101" pitchFamily="2" charset="-122"/>
                <a:cs typeface="Times New Roman" pitchFamily="18" charset="0"/>
              </a:rPr>
              <a:t>(</a:t>
            </a:r>
            <a:r>
              <a:rPr lang="zh-CN" altLang="en-US" sz="2400" b="1" dirty="0" smtClean="0">
                <a:ea typeface="宋体" panose="02010600030101010101" pitchFamily="2" charset="-122"/>
                <a:cs typeface="Times New Roman" pitchFamily="18" charset="0"/>
              </a:rPr>
              <a:t>目录</a:t>
            </a:r>
            <a:r>
              <a:rPr lang="en-US" altLang="zh-CN" sz="2400" b="1" dirty="0" smtClean="0">
                <a:ea typeface="宋体" panose="02010600030101010101" pitchFamily="2" charset="-122"/>
                <a:cs typeface="Times New Roman" pitchFamily="18" charset="0"/>
              </a:rPr>
              <a:t>)</a:t>
            </a:r>
            <a:r>
              <a:rPr lang="zh-CN" altLang="en-US" sz="2400" b="1" dirty="0" smtClean="0">
                <a:ea typeface="宋体" panose="02010600030101010101" pitchFamily="2" charset="-122"/>
                <a:cs typeface="Times New Roman" pitchFamily="18" charset="0"/>
              </a:rPr>
              <a:t>的层次；</a:t>
            </a:r>
          </a:p>
          <a:p>
            <a:pPr eaLnBrk="1" hangingPunct="1">
              <a:lnSpc>
                <a:spcPct val="90000"/>
              </a:lnSpc>
              <a:spcBef>
                <a:spcPct val="50000"/>
              </a:spcBef>
              <a:buClr>
                <a:schemeClr val="tx1"/>
              </a:buClr>
              <a:buFont typeface="Wingdings" pitchFamily="2" charset="2"/>
              <a:buChar char="l"/>
            </a:pPr>
            <a:r>
              <a:rPr lang="zh-CN" altLang="en-US" sz="2400" b="1" dirty="0" smtClean="0">
                <a:ea typeface="宋体" panose="02010600030101010101" pitchFamily="2" charset="-122"/>
                <a:cs typeface="Times New Roman" pitchFamily="18" charset="0"/>
              </a:rPr>
              <a:t>包通常用小写单词，类名首字母通常大写。</a:t>
            </a:r>
          </a:p>
        </p:txBody>
      </p:sp>
    </p:spTree>
    <p:extLst>
      <p:ext uri="{BB962C8B-B14F-4D97-AF65-F5344CB8AC3E}">
        <p14:creationId xmlns:p14="http://schemas.microsoft.com/office/powerpoint/2010/main" val="32975201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57949" y="1556792"/>
            <a:ext cx="2736304" cy="648072"/>
          </a:xfrm>
        </p:spPr>
        <p:txBody>
          <a:bodyPr>
            <a:normAutofit/>
          </a:bodyPr>
          <a:lstStyle/>
          <a:p>
            <a:pPr eaLnBrk="1" hangingPunct="1"/>
            <a:r>
              <a:rPr lang="zh-CN" altLang="en-US" sz="2800" b="1" dirty="0" smtClean="0">
                <a:latin typeface="+mn-lt"/>
                <a:ea typeface="宋体" pitchFamily="2" charset="-122"/>
                <a:cs typeface="Times New Roman" pitchFamily="18" charset="0"/>
              </a:rPr>
              <a:t>源文件布局：</a:t>
            </a:r>
          </a:p>
        </p:txBody>
      </p:sp>
      <p:pic>
        <p:nvPicPr>
          <p:cNvPr id="45059" name="Picture 3"/>
          <p:cNvPicPr>
            <a:picLocks noChangeAspect="1" noChangeArrowheads="1"/>
          </p:cNvPicPr>
          <p:nvPr/>
        </p:nvPicPr>
        <p:blipFill>
          <a:blip r:embed="rId2"/>
          <a:srcRect/>
          <a:stretch>
            <a:fillRect/>
          </a:stretch>
        </p:blipFill>
        <p:spPr bwMode="auto">
          <a:xfrm>
            <a:off x="971600" y="2204864"/>
            <a:ext cx="6192688" cy="4104456"/>
          </a:xfrm>
          <a:prstGeom prst="rect">
            <a:avLst/>
          </a:prstGeom>
          <a:noFill/>
          <a:ln w="9525">
            <a:noFill/>
            <a:miter lim="800000"/>
            <a:headEnd/>
            <a:tailEnd/>
          </a:ln>
        </p:spPr>
      </p:pic>
      <p:sp>
        <p:nvSpPr>
          <p:cNvPr id="4" name="Rectangle 2"/>
          <p:cNvSpPr txBox="1">
            <a:spLocks noChangeArrowheads="1"/>
          </p:cNvSpPr>
          <p:nvPr/>
        </p:nvSpPr>
        <p:spPr>
          <a:xfrm>
            <a:off x="2123728" y="620688"/>
            <a:ext cx="5252194"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itchFamily="2" charset="-122"/>
                <a:cs typeface="Times New Roman" pitchFamily="18" charset="0"/>
              </a:rPr>
              <a:t>关键字</a:t>
            </a:r>
            <a:r>
              <a:rPr lang="en-US" altLang="zh-CN" b="1" dirty="0" smtClean="0">
                <a:latin typeface="+mn-lt"/>
                <a:ea typeface="宋体" pitchFamily="2" charset="-122"/>
                <a:cs typeface="Times New Roman" pitchFamily="18" charset="0"/>
              </a:rPr>
              <a:t>—package</a:t>
            </a:r>
            <a:endParaRPr lang="zh-CN" altLang="en-US" b="1" dirty="0" smtClean="0">
              <a:latin typeface="+mn-lt"/>
              <a:ea typeface="宋体" pitchFamily="2" charset="-122"/>
              <a:cs typeface="Times New Roman" pitchFamily="18" charset="0"/>
            </a:endParaRPr>
          </a:p>
        </p:txBody>
      </p:sp>
    </p:spTree>
    <p:extLst>
      <p:ext uri="{BB962C8B-B14F-4D97-AF65-F5344CB8AC3E}">
        <p14:creationId xmlns:p14="http://schemas.microsoft.com/office/powerpoint/2010/main" val="321172568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67544" y="764704"/>
            <a:ext cx="1985624" cy="720080"/>
          </a:xfrm>
        </p:spPr>
        <p:txBody>
          <a:bodyPr>
            <a:normAutofit/>
          </a:bodyPr>
          <a:lstStyle/>
          <a:p>
            <a:pPr eaLnBrk="1" hangingPunct="1"/>
            <a:r>
              <a:rPr lang="zh-CN" altLang="en-US" sz="2800" b="1" smtClean="0">
                <a:latin typeface="宋体" pitchFamily="2" charset="-122"/>
                <a:ea typeface="宋体" pitchFamily="2" charset="-122"/>
                <a:cs typeface="Arial Unicode MS" pitchFamily="34" charset="-122"/>
              </a:rPr>
              <a:t>包的作用：</a:t>
            </a:r>
            <a:endParaRPr lang="zh-CN" altLang="en-US" sz="2800" b="1" dirty="0" smtClean="0">
              <a:latin typeface="宋体" pitchFamily="2" charset="-122"/>
              <a:ea typeface="宋体" pitchFamily="2" charset="-122"/>
              <a:cs typeface="Arial Unicode MS" pitchFamily="34" charset="-122"/>
            </a:endParaRPr>
          </a:p>
        </p:txBody>
      </p:sp>
      <p:sp>
        <p:nvSpPr>
          <p:cNvPr id="46083" name="Text Box 3"/>
          <p:cNvSpPr txBox="1">
            <a:spLocks noChangeArrowheads="1"/>
          </p:cNvSpPr>
          <p:nvPr/>
        </p:nvSpPr>
        <p:spPr bwMode="auto">
          <a:xfrm>
            <a:off x="395536" y="1340768"/>
            <a:ext cx="8208962" cy="2554545"/>
          </a:xfrm>
          <a:prstGeom prst="rect">
            <a:avLst/>
          </a:prstGeom>
          <a:noFill/>
          <a:ln w="9525">
            <a:noFill/>
            <a:miter lim="800000"/>
            <a:headEnd/>
            <a:tailEnd/>
          </a:ln>
        </p:spPr>
        <p:txBody>
          <a:bodyPr>
            <a:spAutoFit/>
          </a:bodyPr>
          <a:lstStyle/>
          <a:p>
            <a:pPr marL="342900" indent="-342900" algn="just">
              <a:spcBef>
                <a:spcPct val="50000"/>
              </a:spcBef>
              <a:buFont typeface="Wingdings" pitchFamily="2" charset="2"/>
              <a:buChar char="l"/>
            </a:pPr>
            <a:r>
              <a:rPr lang="zh-CN" altLang="en-US" sz="2000" dirty="0">
                <a:ea typeface="宋体" pitchFamily="2" charset="-122"/>
                <a:cs typeface="Arial Unicode MS" pitchFamily="34" charset="-122"/>
              </a:rPr>
              <a:t>包帮助管理大型软件系统：将语义近似的类</a:t>
            </a:r>
            <a:r>
              <a:rPr lang="zh-CN" altLang="en-US" sz="2000">
                <a:ea typeface="宋体" pitchFamily="2" charset="-122"/>
                <a:cs typeface="Arial Unicode MS" pitchFamily="34" charset="-122"/>
              </a:rPr>
              <a:t>组织</a:t>
            </a:r>
            <a:r>
              <a:rPr lang="zh-CN" altLang="en-US" sz="2000" smtClean="0">
                <a:ea typeface="宋体" pitchFamily="2" charset="-122"/>
                <a:cs typeface="Arial Unicode MS" pitchFamily="34" charset="-122"/>
              </a:rPr>
              <a:t>到同一个包中。比如：</a:t>
            </a:r>
            <a:r>
              <a:rPr lang="en-US" altLang="zh-CN" sz="2000" smtClean="0">
                <a:solidFill>
                  <a:srgbClr val="0000FF"/>
                </a:solidFill>
                <a:ea typeface="宋体" pitchFamily="2" charset="-122"/>
                <a:cs typeface="Arial Unicode MS" pitchFamily="34" charset="-122"/>
              </a:rPr>
              <a:t>MVC</a:t>
            </a:r>
            <a:r>
              <a:rPr lang="zh-CN" altLang="en-US" sz="2000" smtClean="0">
                <a:solidFill>
                  <a:srgbClr val="0000FF"/>
                </a:solidFill>
                <a:ea typeface="宋体" pitchFamily="2" charset="-122"/>
                <a:cs typeface="Arial Unicode MS" pitchFamily="34" charset="-122"/>
              </a:rPr>
              <a:t>的设计模式</a:t>
            </a:r>
            <a:endParaRPr lang="zh-CN" altLang="en-US" sz="2000" dirty="0">
              <a:solidFill>
                <a:srgbClr val="0000FF"/>
              </a:solidFill>
              <a:ea typeface="宋体" pitchFamily="2" charset="-122"/>
              <a:cs typeface="Arial Unicode MS" pitchFamily="34" charset="-122"/>
            </a:endParaRPr>
          </a:p>
          <a:p>
            <a:pPr marL="342900" indent="-342900" algn="just">
              <a:spcBef>
                <a:spcPct val="50000"/>
              </a:spcBef>
              <a:buFont typeface="Wingdings" pitchFamily="2" charset="2"/>
              <a:buChar char="l"/>
            </a:pPr>
            <a:r>
              <a:rPr lang="zh-CN" altLang="en-US" sz="2000" dirty="0">
                <a:ea typeface="宋体" pitchFamily="2" charset="-122"/>
                <a:cs typeface="Arial Unicode MS" pitchFamily="34" charset="-122"/>
              </a:rPr>
              <a:t>包可以包含类和</a:t>
            </a:r>
            <a:r>
              <a:rPr lang="zh-CN" altLang="en-US" sz="2000">
                <a:ea typeface="宋体" pitchFamily="2" charset="-122"/>
                <a:cs typeface="Arial Unicode MS" pitchFamily="34" charset="-122"/>
              </a:rPr>
              <a:t>子</a:t>
            </a:r>
            <a:r>
              <a:rPr lang="zh-CN" altLang="en-US" sz="2000" smtClean="0">
                <a:ea typeface="宋体" pitchFamily="2" charset="-122"/>
                <a:cs typeface="Arial Unicode MS" pitchFamily="34" charset="-122"/>
              </a:rPr>
              <a:t>包，划分项目层次</a:t>
            </a:r>
            <a:endParaRPr lang="en-US" altLang="zh-CN" sz="2000" smtClean="0">
              <a:ea typeface="宋体" pitchFamily="2" charset="-122"/>
              <a:cs typeface="Arial Unicode MS" pitchFamily="34" charset="-122"/>
            </a:endParaRPr>
          </a:p>
          <a:p>
            <a:pPr marL="342900" indent="-342900" algn="just">
              <a:spcBef>
                <a:spcPct val="50000"/>
              </a:spcBef>
              <a:buFont typeface="Wingdings" pitchFamily="2" charset="2"/>
              <a:buChar char="l"/>
            </a:pPr>
            <a:r>
              <a:rPr lang="zh-CN" altLang="en-US" sz="2000">
                <a:ea typeface="宋体" pitchFamily="2" charset="-122"/>
                <a:cs typeface="Arial Unicode MS" pitchFamily="34" charset="-122"/>
              </a:rPr>
              <a:t>解决类命名冲突的</a:t>
            </a:r>
            <a:r>
              <a:rPr lang="zh-CN" altLang="en-US" sz="2000" smtClean="0">
                <a:ea typeface="宋体" pitchFamily="2" charset="-122"/>
                <a:cs typeface="Arial Unicode MS" pitchFamily="34" charset="-122"/>
              </a:rPr>
              <a:t>问题</a:t>
            </a:r>
            <a:endParaRPr lang="en-US" altLang="zh-CN" sz="2000" smtClean="0">
              <a:ea typeface="宋体" pitchFamily="2" charset="-122"/>
              <a:cs typeface="Arial Unicode MS" pitchFamily="34" charset="-122"/>
            </a:endParaRPr>
          </a:p>
          <a:p>
            <a:pPr marL="342900" indent="-342900" algn="just">
              <a:spcBef>
                <a:spcPct val="50000"/>
              </a:spcBef>
              <a:buFont typeface="Wingdings" pitchFamily="2" charset="2"/>
              <a:buChar char="l"/>
            </a:pPr>
            <a:r>
              <a:rPr lang="zh-CN" altLang="en-US" sz="2000">
                <a:ea typeface="宋体" pitchFamily="2" charset="-122"/>
                <a:cs typeface="Arial Unicode MS" pitchFamily="34" charset="-122"/>
              </a:rPr>
              <a:t>控制访问权限</a:t>
            </a:r>
            <a:endParaRPr lang="zh-CN" altLang="en-US" sz="2000" dirty="0">
              <a:ea typeface="宋体" pitchFamily="2" charset="-122"/>
              <a:cs typeface="Arial Unicode MS" pitchFamily="34" charset="-122"/>
            </a:endParaRPr>
          </a:p>
          <a:p>
            <a:pPr marL="342900" indent="-342900" algn="just">
              <a:spcBef>
                <a:spcPct val="50000"/>
              </a:spcBef>
              <a:buFont typeface="Wingdings" pitchFamily="2" charset="2"/>
              <a:buChar char="l"/>
            </a:pPr>
            <a:r>
              <a:rPr lang="zh-CN" altLang="en-US" sz="2000" dirty="0">
                <a:ea typeface="宋体" pitchFamily="2" charset="-122"/>
                <a:cs typeface="Arial Unicode MS" pitchFamily="34" charset="-122"/>
              </a:rPr>
              <a:t>例：某航运软件系统包括：一组域对象、</a:t>
            </a:r>
            <a:r>
              <a:rPr lang="en-US" altLang="zh-CN" sz="2000" dirty="0">
                <a:ea typeface="宋体" pitchFamily="2" charset="-122"/>
                <a:cs typeface="Arial Unicode MS" pitchFamily="34" charset="-122"/>
              </a:rPr>
              <a:t>GUI</a:t>
            </a:r>
            <a:r>
              <a:rPr lang="zh-CN" altLang="en-US" sz="2000" dirty="0">
                <a:ea typeface="宋体" pitchFamily="2" charset="-122"/>
                <a:cs typeface="Arial Unicode MS" pitchFamily="34" charset="-122"/>
              </a:rPr>
              <a:t>和</a:t>
            </a:r>
            <a:r>
              <a:rPr lang="en-US" altLang="zh-CN" sz="2000" dirty="0">
                <a:ea typeface="宋体" pitchFamily="2" charset="-122"/>
                <a:cs typeface="Arial Unicode MS" pitchFamily="34" charset="-122"/>
              </a:rPr>
              <a:t>reports</a:t>
            </a:r>
            <a:r>
              <a:rPr lang="zh-CN" altLang="en-US" sz="2000" dirty="0">
                <a:ea typeface="宋体" pitchFamily="2" charset="-122"/>
                <a:cs typeface="Arial Unicode MS" pitchFamily="34" charset="-122"/>
              </a:rPr>
              <a:t>子系统</a:t>
            </a:r>
          </a:p>
        </p:txBody>
      </p:sp>
      <p:pic>
        <p:nvPicPr>
          <p:cNvPr id="46084" name="Picture 4"/>
          <p:cNvPicPr>
            <a:picLocks noChangeAspect="1" noChangeArrowheads="1"/>
          </p:cNvPicPr>
          <p:nvPr/>
        </p:nvPicPr>
        <p:blipFill rotWithShape="1">
          <a:blip r:embed="rId2"/>
          <a:srcRect b="8019"/>
          <a:stretch/>
        </p:blipFill>
        <p:spPr bwMode="auto">
          <a:xfrm>
            <a:off x="827584" y="4049713"/>
            <a:ext cx="7162800" cy="2583099"/>
          </a:xfrm>
          <a:prstGeom prst="rect">
            <a:avLst/>
          </a:prstGeom>
          <a:noFill/>
          <a:ln w="9525">
            <a:noFill/>
            <a:miter lim="800000"/>
            <a:headEnd/>
            <a:tailEnd/>
          </a:ln>
        </p:spPr>
      </p:pic>
    </p:spTree>
    <p:extLst>
      <p:ext uri="{BB962C8B-B14F-4D97-AF65-F5344CB8AC3E}">
        <p14:creationId xmlns:p14="http://schemas.microsoft.com/office/powerpoint/2010/main" val="402134998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7664" y="908720"/>
            <a:ext cx="6552728" cy="584775"/>
          </a:xfrm>
          <a:prstGeom prst="rect">
            <a:avLst/>
          </a:prstGeom>
          <a:noFill/>
        </p:spPr>
        <p:txBody>
          <a:bodyPr wrap="square" rtlCol="0">
            <a:spAutoFit/>
          </a:bodyPr>
          <a:lstStyle/>
          <a:p>
            <a:pPr algn="ctr"/>
            <a:r>
              <a:rPr lang="en-US" altLang="zh-CN" sz="3200" b="1" smtClean="0">
                <a:ea typeface="宋体" panose="02010600030101010101" pitchFamily="2" charset="-122"/>
              </a:rPr>
              <a:t>MVC</a:t>
            </a:r>
            <a:r>
              <a:rPr lang="zh-CN" altLang="en-US" sz="3200" b="1" smtClean="0">
                <a:ea typeface="宋体" panose="02010600030101010101" pitchFamily="2" charset="-122"/>
              </a:rPr>
              <a:t>设计模式</a:t>
            </a:r>
            <a:endParaRPr lang="zh-CN" altLang="en-US" sz="3200" b="1">
              <a:ea typeface="宋体" panose="02010600030101010101" pitchFamily="2" charset="-122"/>
            </a:endParaRPr>
          </a:p>
        </p:txBody>
      </p:sp>
      <p:sp>
        <p:nvSpPr>
          <p:cNvPr id="5" name="TextBox 4"/>
          <p:cNvSpPr txBox="1"/>
          <p:nvPr/>
        </p:nvSpPr>
        <p:spPr>
          <a:xfrm>
            <a:off x="539552" y="1493495"/>
            <a:ext cx="7992888" cy="1200329"/>
          </a:xfrm>
          <a:prstGeom prst="rect">
            <a:avLst/>
          </a:prstGeom>
          <a:noFill/>
        </p:spPr>
        <p:txBody>
          <a:bodyPr wrap="square" rtlCol="0">
            <a:spAutoFit/>
          </a:bodyPr>
          <a:lstStyle/>
          <a:p>
            <a:r>
              <a:rPr lang="en-US" altLang="zh-CN">
                <a:ea typeface="宋体" panose="02010600030101010101" pitchFamily="2" charset="-122"/>
              </a:rPr>
              <a:t>MVC</a:t>
            </a:r>
            <a:r>
              <a:rPr lang="zh-CN" altLang="en-US">
                <a:ea typeface="宋体" panose="02010600030101010101" pitchFamily="2" charset="-122"/>
              </a:rPr>
              <a:t>是常用的设计模式之一，将整个程序分为三个层次：</a:t>
            </a:r>
            <a:r>
              <a:rPr lang="zh-CN" altLang="en-US">
                <a:solidFill>
                  <a:srgbClr val="0000FF"/>
                </a:solidFill>
                <a:ea typeface="宋体" panose="02010600030101010101" pitchFamily="2" charset="-122"/>
              </a:rPr>
              <a:t>视图模型层，控制器层，与数据模型层</a:t>
            </a:r>
            <a:r>
              <a:rPr lang="zh-CN" altLang="en-US" smtClean="0">
                <a:solidFill>
                  <a:srgbClr val="0000FF"/>
                </a:solidFill>
                <a:ea typeface="宋体" panose="02010600030101010101" pitchFamily="2" charset="-122"/>
              </a:rPr>
              <a:t>。</a:t>
            </a:r>
            <a:r>
              <a:rPr lang="zh-CN" altLang="en-US">
                <a:ea typeface="宋体" panose="02010600030101010101" pitchFamily="2" charset="-122"/>
              </a:rPr>
              <a:t>这种将程序输入输出、数据处理，以及数据的展示分离开来的设计模式使程序结构变的灵活而且清晰</a:t>
            </a:r>
            <a:r>
              <a:rPr lang="zh-CN" altLang="en-US" smtClean="0">
                <a:ea typeface="宋体" panose="02010600030101010101" pitchFamily="2" charset="-122"/>
              </a:rPr>
              <a:t>，同时</a:t>
            </a:r>
            <a:r>
              <a:rPr lang="zh-CN" altLang="en-US">
                <a:ea typeface="宋体" panose="02010600030101010101" pitchFamily="2" charset="-122"/>
              </a:rPr>
              <a:t>也描述了程序各个对象间的通信方式，降低了程序的耦合性。</a:t>
            </a:r>
          </a:p>
        </p:txBody>
      </p:sp>
      <p:sp>
        <p:nvSpPr>
          <p:cNvPr id="6" name="矩形 5"/>
          <p:cNvSpPr/>
          <p:nvPr/>
        </p:nvSpPr>
        <p:spPr>
          <a:xfrm>
            <a:off x="539552" y="2996952"/>
            <a:ext cx="4572000" cy="3477875"/>
          </a:xfrm>
          <a:prstGeom prst="rect">
            <a:avLst/>
          </a:prstGeom>
        </p:spPr>
        <p:txBody>
          <a:bodyPr>
            <a:spAutoFit/>
          </a:bodyPr>
          <a:lstStyle/>
          <a:p>
            <a:r>
              <a:rPr lang="zh-CN" altLang="en-US" sz="2000" b="1">
                <a:solidFill>
                  <a:srgbClr val="0000FF"/>
                </a:solidFill>
                <a:ea typeface="宋体" panose="02010600030101010101" pitchFamily="2" charset="-122"/>
              </a:rPr>
              <a:t>模型层   </a:t>
            </a:r>
            <a:r>
              <a:rPr lang="en-US" altLang="zh-CN" sz="2000" b="1">
                <a:solidFill>
                  <a:srgbClr val="0000FF"/>
                </a:solidFill>
                <a:ea typeface="宋体" panose="02010600030101010101" pitchFamily="2" charset="-122"/>
              </a:rPr>
              <a:t>model </a:t>
            </a:r>
            <a:r>
              <a:rPr lang="zh-CN" altLang="en-US" sz="2000" b="1">
                <a:solidFill>
                  <a:srgbClr val="0000FF"/>
                </a:solidFill>
                <a:ea typeface="宋体" panose="02010600030101010101" pitchFamily="2" charset="-122"/>
              </a:rPr>
              <a:t>主要处理数据</a:t>
            </a:r>
          </a:p>
          <a:p>
            <a:r>
              <a:rPr lang="zh-CN" altLang="en-US" sz="2000">
                <a:ea typeface="宋体" panose="02010600030101010101" pitchFamily="2" charset="-122"/>
              </a:rPr>
              <a:t> </a:t>
            </a:r>
            <a:r>
              <a:rPr lang="en-US" altLang="zh-CN" sz="2000">
                <a:ea typeface="宋体" panose="02010600030101010101" pitchFamily="2" charset="-122"/>
              </a:rPr>
              <a:t>&gt;</a:t>
            </a:r>
            <a:r>
              <a:rPr lang="zh-CN" altLang="en-US" sz="2000">
                <a:ea typeface="宋体" panose="02010600030101010101" pitchFamily="2" charset="-122"/>
              </a:rPr>
              <a:t>数据对象封装 </a:t>
            </a:r>
            <a:r>
              <a:rPr lang="en-US" altLang="zh-CN" sz="2000" smtClean="0">
                <a:ea typeface="宋体" panose="02010600030101010101" pitchFamily="2" charset="-122"/>
              </a:rPr>
              <a:t>model.bean/domain</a:t>
            </a:r>
            <a:endParaRPr lang="zh-CN" altLang="en-US" sz="2000">
              <a:ea typeface="宋体" panose="02010600030101010101" pitchFamily="2" charset="-122"/>
            </a:endParaRPr>
          </a:p>
          <a:p>
            <a:r>
              <a:rPr lang="zh-CN" altLang="en-US" sz="2000">
                <a:ea typeface="宋体" panose="02010600030101010101" pitchFamily="2" charset="-122"/>
              </a:rPr>
              <a:t> </a:t>
            </a:r>
            <a:r>
              <a:rPr lang="en-US" altLang="zh-CN" sz="2000">
                <a:ea typeface="宋体" panose="02010600030101010101" pitchFamily="2" charset="-122"/>
              </a:rPr>
              <a:t>&gt;</a:t>
            </a:r>
            <a:r>
              <a:rPr lang="zh-CN" altLang="en-US" sz="2000">
                <a:ea typeface="宋体" panose="02010600030101010101" pitchFamily="2" charset="-122"/>
              </a:rPr>
              <a:t>数据库操作类 </a:t>
            </a:r>
            <a:r>
              <a:rPr lang="en-US" altLang="zh-CN" sz="2000">
                <a:ea typeface="宋体" panose="02010600030101010101" pitchFamily="2" charset="-122"/>
              </a:rPr>
              <a:t>model.dao</a:t>
            </a:r>
            <a:endParaRPr lang="zh-CN" altLang="en-US" sz="2000">
              <a:ea typeface="宋体" panose="02010600030101010101" pitchFamily="2" charset="-122"/>
            </a:endParaRPr>
          </a:p>
          <a:p>
            <a:r>
              <a:rPr lang="zh-CN" altLang="en-US" sz="2000">
                <a:ea typeface="宋体" panose="02010600030101010101" pitchFamily="2" charset="-122"/>
              </a:rPr>
              <a:t> </a:t>
            </a:r>
            <a:r>
              <a:rPr lang="en-US" altLang="zh-CN" sz="2000">
                <a:ea typeface="宋体" panose="02010600030101010101" pitchFamily="2" charset="-122"/>
              </a:rPr>
              <a:t>&gt;</a:t>
            </a:r>
            <a:r>
              <a:rPr lang="zh-CN" altLang="en-US" sz="2000">
                <a:ea typeface="宋体" panose="02010600030101010101" pitchFamily="2" charset="-122"/>
              </a:rPr>
              <a:t>数据库         </a:t>
            </a:r>
            <a:r>
              <a:rPr lang="en-US" altLang="zh-CN" sz="2000">
                <a:ea typeface="宋体" panose="02010600030101010101" pitchFamily="2" charset="-122"/>
              </a:rPr>
              <a:t>model.db</a:t>
            </a:r>
            <a:endParaRPr lang="zh-CN" altLang="en-US" sz="2000">
              <a:ea typeface="宋体" panose="02010600030101010101" pitchFamily="2" charset="-122"/>
            </a:endParaRPr>
          </a:p>
          <a:p>
            <a:endParaRPr lang="zh-CN" altLang="en-US" sz="2000">
              <a:ea typeface="宋体" panose="02010600030101010101" pitchFamily="2" charset="-122"/>
            </a:endParaRPr>
          </a:p>
          <a:p>
            <a:r>
              <a:rPr lang="zh-CN" altLang="en-US" sz="2000" b="1">
                <a:solidFill>
                  <a:srgbClr val="0000FF"/>
                </a:solidFill>
                <a:ea typeface="宋体" panose="02010600030101010101" pitchFamily="2" charset="-122"/>
              </a:rPr>
              <a:t>控制层  </a:t>
            </a:r>
            <a:r>
              <a:rPr lang="en-US" altLang="zh-CN" sz="2000" b="1">
                <a:solidFill>
                  <a:srgbClr val="0000FF"/>
                </a:solidFill>
                <a:ea typeface="宋体" panose="02010600030101010101" pitchFamily="2" charset="-122"/>
              </a:rPr>
              <a:t>controller </a:t>
            </a:r>
            <a:r>
              <a:rPr lang="zh-CN" altLang="en-US" sz="2000" b="1">
                <a:solidFill>
                  <a:srgbClr val="0000FF"/>
                </a:solidFill>
                <a:ea typeface="宋体" panose="02010600030101010101" pitchFamily="2" charset="-122"/>
              </a:rPr>
              <a:t>处理业务逻辑</a:t>
            </a:r>
          </a:p>
          <a:p>
            <a:r>
              <a:rPr lang="zh-CN" altLang="en-US" sz="2000">
                <a:ea typeface="宋体" panose="02010600030101010101" pitchFamily="2" charset="-122"/>
              </a:rPr>
              <a:t> </a:t>
            </a:r>
            <a:r>
              <a:rPr lang="en-US" altLang="zh-CN" sz="2000">
                <a:ea typeface="宋体" panose="02010600030101010101" pitchFamily="2" charset="-122"/>
              </a:rPr>
              <a:t>&gt;</a:t>
            </a:r>
            <a:r>
              <a:rPr lang="zh-CN" altLang="en-US" sz="2000">
                <a:ea typeface="宋体" panose="02010600030101010101" pitchFamily="2" charset="-122"/>
              </a:rPr>
              <a:t>应用界面相关    </a:t>
            </a:r>
            <a:r>
              <a:rPr lang="en-US" altLang="zh-CN" sz="2000">
                <a:ea typeface="宋体" panose="02010600030101010101" pitchFamily="2" charset="-122"/>
              </a:rPr>
              <a:t>controller.activity</a:t>
            </a:r>
            <a:endParaRPr lang="zh-CN" altLang="en-US" sz="2000">
              <a:ea typeface="宋体" panose="02010600030101010101" pitchFamily="2" charset="-122"/>
            </a:endParaRPr>
          </a:p>
          <a:p>
            <a:r>
              <a:rPr lang="zh-CN" altLang="en-US" sz="2000">
                <a:ea typeface="宋体" panose="02010600030101010101" pitchFamily="2" charset="-122"/>
              </a:rPr>
              <a:t> </a:t>
            </a:r>
            <a:r>
              <a:rPr lang="en-US" altLang="zh-CN" sz="2000">
                <a:ea typeface="宋体" panose="02010600030101010101" pitchFamily="2" charset="-122"/>
              </a:rPr>
              <a:t>&gt;</a:t>
            </a:r>
            <a:r>
              <a:rPr lang="zh-CN" altLang="en-US" sz="2000">
                <a:ea typeface="宋体" panose="02010600030101010101" pitchFamily="2" charset="-122"/>
              </a:rPr>
              <a:t>存放</a:t>
            </a:r>
            <a:r>
              <a:rPr lang="en-US" altLang="zh-CN" sz="2000">
                <a:ea typeface="宋体" panose="02010600030101010101" pitchFamily="2" charset="-122"/>
              </a:rPr>
              <a:t>fragment </a:t>
            </a:r>
            <a:r>
              <a:rPr lang="zh-CN" altLang="en-US" sz="2000">
                <a:ea typeface="宋体" panose="02010600030101010101" pitchFamily="2" charset="-122"/>
              </a:rPr>
              <a:t>  </a:t>
            </a:r>
            <a:r>
              <a:rPr lang="en-US" altLang="zh-CN" sz="2000">
                <a:ea typeface="宋体" panose="02010600030101010101" pitchFamily="2" charset="-122"/>
              </a:rPr>
              <a:t>controller.fragment</a:t>
            </a:r>
            <a:endParaRPr lang="zh-CN" altLang="en-US" sz="2000">
              <a:ea typeface="宋体" panose="02010600030101010101" pitchFamily="2" charset="-122"/>
            </a:endParaRPr>
          </a:p>
          <a:p>
            <a:r>
              <a:rPr lang="zh-CN" altLang="en-US" sz="2000">
                <a:ea typeface="宋体" panose="02010600030101010101" pitchFamily="2" charset="-122"/>
              </a:rPr>
              <a:t> </a:t>
            </a:r>
            <a:r>
              <a:rPr lang="en-US" altLang="zh-CN" sz="2000">
                <a:ea typeface="宋体" panose="02010600030101010101" pitchFamily="2" charset="-122"/>
              </a:rPr>
              <a:t>&gt;</a:t>
            </a:r>
            <a:r>
              <a:rPr lang="zh-CN" altLang="en-US" sz="2000">
                <a:ea typeface="宋体" panose="02010600030101010101" pitchFamily="2" charset="-122"/>
              </a:rPr>
              <a:t>显示列表的适配器 </a:t>
            </a:r>
            <a:r>
              <a:rPr lang="en-US" altLang="zh-CN" sz="2000">
                <a:ea typeface="宋体" panose="02010600030101010101" pitchFamily="2" charset="-122"/>
              </a:rPr>
              <a:t>controller.adapter</a:t>
            </a:r>
            <a:endParaRPr lang="zh-CN" altLang="en-US" sz="2000">
              <a:ea typeface="宋体" panose="02010600030101010101" pitchFamily="2" charset="-122"/>
            </a:endParaRPr>
          </a:p>
          <a:p>
            <a:r>
              <a:rPr lang="zh-CN" altLang="en-US" sz="2000">
                <a:ea typeface="宋体" panose="02010600030101010101" pitchFamily="2" charset="-122"/>
              </a:rPr>
              <a:t> </a:t>
            </a:r>
            <a:r>
              <a:rPr lang="en-US" altLang="zh-CN" sz="2000">
                <a:ea typeface="宋体" panose="02010600030101010101" pitchFamily="2" charset="-122"/>
              </a:rPr>
              <a:t>&gt;</a:t>
            </a:r>
            <a:r>
              <a:rPr lang="zh-CN" altLang="en-US" sz="2000">
                <a:ea typeface="宋体" panose="02010600030101010101" pitchFamily="2" charset="-122"/>
              </a:rPr>
              <a:t>服务相关的        </a:t>
            </a:r>
            <a:r>
              <a:rPr lang="en-US" altLang="zh-CN" sz="2000">
                <a:ea typeface="宋体" panose="02010600030101010101" pitchFamily="2" charset="-122"/>
              </a:rPr>
              <a:t>controller.service</a:t>
            </a:r>
            <a:endParaRPr lang="zh-CN" altLang="en-US" sz="2000">
              <a:ea typeface="宋体" panose="02010600030101010101" pitchFamily="2" charset="-122"/>
            </a:endParaRPr>
          </a:p>
          <a:p>
            <a:r>
              <a:rPr lang="zh-CN" altLang="en-US" sz="2000">
                <a:ea typeface="宋体" panose="02010600030101010101" pitchFamily="2" charset="-122"/>
              </a:rPr>
              <a:t> </a:t>
            </a:r>
            <a:r>
              <a:rPr lang="en-US" altLang="zh-CN" sz="2000">
                <a:ea typeface="宋体" panose="02010600030101010101" pitchFamily="2" charset="-122"/>
              </a:rPr>
              <a:t>&gt;</a:t>
            </a:r>
            <a:r>
              <a:rPr lang="zh-CN" altLang="en-US" sz="2000">
                <a:ea typeface="宋体" panose="02010600030101010101" pitchFamily="2" charset="-122"/>
              </a:rPr>
              <a:t>抽取的基类        </a:t>
            </a:r>
            <a:r>
              <a:rPr lang="en-US" altLang="zh-CN" sz="2000" smtClean="0">
                <a:ea typeface="宋体" panose="02010600030101010101" pitchFamily="2" charset="-122"/>
              </a:rPr>
              <a:t>controller.base</a:t>
            </a:r>
            <a:endParaRPr lang="zh-CN" altLang="en-US" sz="2000">
              <a:ea typeface="宋体" panose="02010600030101010101" pitchFamily="2" charset="-122"/>
            </a:endParaRPr>
          </a:p>
        </p:txBody>
      </p:sp>
      <p:sp>
        <p:nvSpPr>
          <p:cNvPr id="7" name="矩形 6"/>
          <p:cNvSpPr/>
          <p:nvPr/>
        </p:nvSpPr>
        <p:spPr>
          <a:xfrm>
            <a:off x="5259034" y="3140968"/>
            <a:ext cx="3633445" cy="1015663"/>
          </a:xfrm>
          <a:prstGeom prst="rect">
            <a:avLst/>
          </a:prstGeom>
        </p:spPr>
        <p:txBody>
          <a:bodyPr wrap="square">
            <a:spAutoFit/>
          </a:bodyPr>
          <a:lstStyle/>
          <a:p>
            <a:r>
              <a:rPr lang="zh-CN" altLang="en-US" sz="2000" b="1">
                <a:solidFill>
                  <a:srgbClr val="0000FF"/>
                </a:solidFill>
                <a:ea typeface="宋体" panose="02010600030101010101" pitchFamily="2" charset="-122"/>
              </a:rPr>
              <a:t>视图层             </a:t>
            </a:r>
            <a:r>
              <a:rPr lang="en-US" altLang="zh-CN" sz="2000" b="1">
                <a:solidFill>
                  <a:srgbClr val="0000FF"/>
                </a:solidFill>
                <a:ea typeface="宋体" panose="02010600030101010101" pitchFamily="2" charset="-122"/>
              </a:rPr>
              <a:t>view </a:t>
            </a:r>
            <a:r>
              <a:rPr lang="zh-CN" altLang="en-US" sz="2000" b="1">
                <a:solidFill>
                  <a:srgbClr val="0000FF"/>
                </a:solidFill>
                <a:ea typeface="宋体" panose="02010600030101010101" pitchFamily="2" charset="-122"/>
              </a:rPr>
              <a:t>显示数据</a:t>
            </a:r>
          </a:p>
          <a:p>
            <a:r>
              <a:rPr lang="zh-CN" altLang="en-US" sz="2000">
                <a:ea typeface="宋体" panose="02010600030101010101" pitchFamily="2" charset="-122"/>
              </a:rPr>
              <a:t> </a:t>
            </a:r>
            <a:r>
              <a:rPr lang="en-US" altLang="zh-CN" sz="2000">
                <a:ea typeface="宋体" panose="02010600030101010101" pitchFamily="2" charset="-122"/>
              </a:rPr>
              <a:t>&gt;</a:t>
            </a:r>
            <a:r>
              <a:rPr lang="zh-CN" altLang="en-US" sz="2000">
                <a:ea typeface="宋体" panose="02010600030101010101" pitchFamily="2" charset="-122"/>
              </a:rPr>
              <a:t>相关工具类   </a:t>
            </a:r>
            <a:r>
              <a:rPr lang="en-US" altLang="zh-CN" sz="2000">
                <a:ea typeface="宋体" panose="02010600030101010101" pitchFamily="2" charset="-122"/>
              </a:rPr>
              <a:t>view.utils</a:t>
            </a:r>
            <a:endParaRPr lang="zh-CN" altLang="en-US" sz="2000">
              <a:ea typeface="宋体" panose="02010600030101010101" pitchFamily="2" charset="-122"/>
            </a:endParaRPr>
          </a:p>
          <a:p>
            <a:r>
              <a:rPr lang="zh-CN" altLang="en-US" sz="2000">
                <a:ea typeface="宋体" panose="02010600030101010101" pitchFamily="2" charset="-122"/>
              </a:rPr>
              <a:t> </a:t>
            </a:r>
            <a:r>
              <a:rPr lang="en-US" altLang="zh-CN" sz="2000">
                <a:ea typeface="宋体" panose="02010600030101010101" pitchFamily="2" charset="-122"/>
              </a:rPr>
              <a:t>&gt;</a:t>
            </a:r>
            <a:r>
              <a:rPr lang="zh-CN" altLang="en-US" sz="2000">
                <a:ea typeface="宋体" panose="02010600030101010101" pitchFamily="2" charset="-122"/>
              </a:rPr>
              <a:t>自定义</a:t>
            </a:r>
            <a:r>
              <a:rPr lang="en-US" altLang="zh-CN" sz="2000">
                <a:ea typeface="宋体" panose="02010600030101010101" pitchFamily="2" charset="-122"/>
              </a:rPr>
              <a:t>view </a:t>
            </a:r>
            <a:r>
              <a:rPr lang="zh-CN" altLang="en-US" sz="2000">
                <a:ea typeface="宋体" panose="02010600030101010101" pitchFamily="2" charset="-122"/>
              </a:rPr>
              <a:t>  </a:t>
            </a:r>
            <a:r>
              <a:rPr lang="en-US" altLang="zh-CN" sz="2000">
                <a:ea typeface="宋体" panose="02010600030101010101" pitchFamily="2" charset="-122"/>
              </a:rPr>
              <a:t>view.ui</a:t>
            </a:r>
            <a:endParaRPr lang="zh-CN" altLang="en-US" sz="2000">
              <a:ea typeface="宋体" panose="02010600030101010101" pitchFamily="2" charset="-122"/>
            </a:endParaRPr>
          </a:p>
        </p:txBody>
      </p:sp>
    </p:spTree>
    <p:extLst>
      <p:ext uri="{BB962C8B-B14F-4D97-AF65-F5344CB8AC3E}">
        <p14:creationId xmlns:p14="http://schemas.microsoft.com/office/powerpoint/2010/main" val="22837421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MVC的结构图_副本.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80728"/>
            <a:ext cx="7488832" cy="5522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6590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051720" y="692696"/>
            <a:ext cx="5364120" cy="720080"/>
          </a:xfrm>
        </p:spPr>
        <p:txBody>
          <a:bodyPr>
            <a:normAutofit/>
          </a:bodyPr>
          <a:lstStyle/>
          <a:p>
            <a:pPr eaLnBrk="1" hangingPunct="1"/>
            <a:r>
              <a:rPr lang="zh-CN" altLang="en-US" b="1" dirty="0" smtClean="0">
                <a:latin typeface="+mn-lt"/>
                <a:ea typeface="宋体" pitchFamily="2" charset="-122"/>
                <a:cs typeface="Times New Roman" pitchFamily="18" charset="0"/>
              </a:rPr>
              <a:t>关键字</a:t>
            </a:r>
            <a:r>
              <a:rPr lang="en-US" altLang="zh-CN" b="1" dirty="0" smtClean="0">
                <a:latin typeface="+mn-lt"/>
                <a:ea typeface="宋体" pitchFamily="2" charset="-122"/>
                <a:cs typeface="Times New Roman" pitchFamily="18" charset="0"/>
              </a:rPr>
              <a:t>—import</a:t>
            </a:r>
            <a:endParaRPr lang="zh-CN" altLang="en-US" b="1" dirty="0" smtClean="0">
              <a:latin typeface="+mn-lt"/>
              <a:ea typeface="宋体" pitchFamily="2" charset="-122"/>
              <a:cs typeface="Times New Roman" pitchFamily="18" charset="0"/>
            </a:endParaRPr>
          </a:p>
        </p:txBody>
      </p:sp>
      <p:sp>
        <p:nvSpPr>
          <p:cNvPr id="49155" name="Rectangle 3"/>
          <p:cNvSpPr>
            <a:spLocks noGrp="1" noChangeArrowheads="1"/>
          </p:cNvSpPr>
          <p:nvPr>
            <p:ph type="body" idx="1"/>
          </p:nvPr>
        </p:nvSpPr>
        <p:spPr>
          <a:xfrm>
            <a:off x="340404" y="1412776"/>
            <a:ext cx="8785671" cy="5229226"/>
          </a:xfrm>
        </p:spPr>
        <p:txBody>
          <a:bodyPr>
            <a:normAutofit fontScale="62500" lnSpcReduction="20000"/>
          </a:bodyPr>
          <a:lstStyle/>
          <a:p>
            <a:pPr>
              <a:lnSpc>
                <a:spcPct val="170000"/>
              </a:lnSpc>
              <a:buClr>
                <a:schemeClr val="tx1"/>
              </a:buClr>
              <a:buFont typeface="Wingdings" pitchFamily="2" charset="2"/>
              <a:buChar char="l"/>
            </a:pPr>
            <a:r>
              <a:rPr lang="zh-CN" altLang="en-US" sz="3800" dirty="0" smtClean="0">
                <a:ea typeface="宋体" pitchFamily="2" charset="-122"/>
                <a:cs typeface="Times New Roman" pitchFamily="18" charset="0"/>
              </a:rPr>
              <a:t>为使用定义在不同包中的</a:t>
            </a:r>
            <a:r>
              <a:rPr lang="en-US" altLang="zh-CN" sz="3800" dirty="0" smtClean="0">
                <a:ea typeface="宋体" pitchFamily="2" charset="-122"/>
                <a:cs typeface="Times New Roman" pitchFamily="18" charset="0"/>
              </a:rPr>
              <a:t>Java</a:t>
            </a:r>
            <a:r>
              <a:rPr lang="zh-CN" altLang="en-US" sz="3800" dirty="0" smtClean="0">
                <a:ea typeface="宋体" pitchFamily="2" charset="-122"/>
                <a:cs typeface="Times New Roman" pitchFamily="18" charset="0"/>
              </a:rPr>
              <a:t>类，需用</a:t>
            </a:r>
            <a:r>
              <a:rPr lang="en-US" altLang="zh-CN" sz="3800" dirty="0" smtClean="0">
                <a:ea typeface="宋体" pitchFamily="2" charset="-122"/>
                <a:cs typeface="Times New Roman" pitchFamily="18" charset="0"/>
              </a:rPr>
              <a:t>import</a:t>
            </a:r>
            <a:r>
              <a:rPr lang="zh-CN" altLang="en-US" sz="3800" dirty="0" smtClean="0">
                <a:ea typeface="宋体" pitchFamily="2" charset="-122"/>
                <a:cs typeface="Times New Roman" pitchFamily="18" charset="0"/>
              </a:rPr>
              <a:t>语句来引入</a:t>
            </a:r>
            <a:r>
              <a:rPr lang="zh-CN" altLang="en-US" sz="3800" dirty="0">
                <a:ea typeface="宋体" pitchFamily="2" charset="-122"/>
              </a:rPr>
              <a:t>指定包层次下</a:t>
            </a:r>
            <a:r>
              <a:rPr lang="zh-CN" altLang="en-US" sz="3800" dirty="0" smtClean="0">
                <a:ea typeface="宋体" pitchFamily="2" charset="-122"/>
                <a:cs typeface="Times New Roman" pitchFamily="18" charset="0"/>
              </a:rPr>
              <a:t>所需要的类</a:t>
            </a:r>
            <a:r>
              <a:rPr lang="zh-CN" altLang="en-US" sz="3800" dirty="0">
                <a:ea typeface="宋体" pitchFamily="2" charset="-122"/>
              </a:rPr>
              <a:t>或全部类</a:t>
            </a:r>
            <a:r>
              <a:rPr lang="en-US" altLang="zh-CN" sz="3800" dirty="0" smtClean="0">
                <a:ea typeface="宋体" pitchFamily="2" charset="-122"/>
              </a:rPr>
              <a:t>(.*)</a:t>
            </a:r>
            <a:r>
              <a:rPr lang="zh-CN" altLang="en-US" sz="3800" dirty="0" smtClean="0">
                <a:ea typeface="宋体" pitchFamily="2" charset="-122"/>
              </a:rPr>
              <a:t>。</a:t>
            </a:r>
            <a:r>
              <a:rPr lang="en-US" altLang="zh-CN" sz="3800" dirty="0" smtClean="0">
                <a:solidFill>
                  <a:srgbClr val="C00000"/>
                </a:solidFill>
                <a:ea typeface="宋体" pitchFamily="2" charset="-122"/>
                <a:cs typeface="Times New Roman" pitchFamily="18" charset="0"/>
              </a:rPr>
              <a:t>import</a:t>
            </a:r>
            <a:r>
              <a:rPr lang="zh-CN" altLang="en-US" sz="3800" dirty="0" smtClean="0">
                <a:solidFill>
                  <a:srgbClr val="C00000"/>
                </a:solidFill>
                <a:ea typeface="宋体" pitchFamily="2" charset="-122"/>
                <a:cs typeface="Times New Roman" pitchFamily="18" charset="0"/>
              </a:rPr>
              <a:t>语句告诉编译器到哪里去寻找类。</a:t>
            </a:r>
            <a:endParaRPr lang="en-US" altLang="zh-CN" sz="3800" dirty="0" smtClean="0">
              <a:solidFill>
                <a:srgbClr val="C00000"/>
              </a:solidFill>
              <a:ea typeface="宋体" pitchFamily="2" charset="-122"/>
              <a:cs typeface="Times New Roman" pitchFamily="18" charset="0"/>
            </a:endParaRPr>
          </a:p>
          <a:p>
            <a:pPr>
              <a:lnSpc>
                <a:spcPct val="170000"/>
              </a:lnSpc>
              <a:buClr>
                <a:schemeClr val="tx1"/>
              </a:buClr>
              <a:buFont typeface="Wingdings" pitchFamily="2" charset="2"/>
              <a:buChar char="l"/>
            </a:pPr>
            <a:r>
              <a:rPr lang="zh-CN" altLang="en-US" sz="3600" b="1" dirty="0" smtClean="0">
                <a:ea typeface="宋体" pitchFamily="2" charset="-122"/>
                <a:cs typeface="Times New Roman" pitchFamily="18" charset="0"/>
              </a:rPr>
              <a:t>语法格式：</a:t>
            </a:r>
          </a:p>
          <a:p>
            <a:pPr eaLnBrk="1" hangingPunct="1">
              <a:lnSpc>
                <a:spcPct val="90000"/>
              </a:lnSpc>
              <a:buClr>
                <a:schemeClr val="tx1"/>
              </a:buClr>
              <a:buFontTx/>
              <a:buNone/>
            </a:pPr>
            <a:r>
              <a:rPr lang="zh-CN" altLang="en-US" sz="3600" b="1" dirty="0" smtClean="0">
                <a:ea typeface="宋体" pitchFamily="2" charset="-122"/>
                <a:cs typeface="Times New Roman" pitchFamily="18" charset="0"/>
              </a:rPr>
              <a:t>	</a:t>
            </a:r>
            <a:r>
              <a:rPr lang="en-US" altLang="zh-CN" sz="3800" b="1" dirty="0" smtClean="0">
                <a:solidFill>
                  <a:schemeClr val="folHlink"/>
                </a:solidFill>
                <a:ea typeface="宋体" pitchFamily="2" charset="-122"/>
                <a:cs typeface="Times New Roman" pitchFamily="18" charset="0"/>
              </a:rPr>
              <a:t>import  </a:t>
            </a:r>
            <a:r>
              <a:rPr lang="zh-CN" altLang="en-US" sz="3800" b="1" dirty="0" smtClean="0">
                <a:solidFill>
                  <a:schemeClr val="folHlink"/>
                </a:solidFill>
                <a:ea typeface="宋体" pitchFamily="2" charset="-122"/>
                <a:cs typeface="Times New Roman" pitchFamily="18" charset="0"/>
              </a:rPr>
              <a:t>包名</a:t>
            </a:r>
            <a:r>
              <a:rPr lang="en-US" altLang="zh-CN" sz="3800" b="1" dirty="0" smtClean="0">
                <a:solidFill>
                  <a:schemeClr val="folHlink"/>
                </a:solidFill>
                <a:ea typeface="宋体" pitchFamily="2" charset="-122"/>
                <a:cs typeface="Times New Roman" pitchFamily="18" charset="0"/>
              </a:rPr>
              <a:t>[.</a:t>
            </a:r>
            <a:r>
              <a:rPr lang="zh-CN" altLang="en-US" sz="3800" b="1" dirty="0" smtClean="0">
                <a:solidFill>
                  <a:schemeClr val="folHlink"/>
                </a:solidFill>
                <a:ea typeface="宋体" pitchFamily="2" charset="-122"/>
                <a:cs typeface="Times New Roman" pitchFamily="18" charset="0"/>
              </a:rPr>
              <a:t>子包名</a:t>
            </a:r>
            <a:r>
              <a:rPr lang="en-US" altLang="zh-CN" sz="3800" b="1" dirty="0" smtClean="0">
                <a:solidFill>
                  <a:schemeClr val="folHlink"/>
                </a:solidFill>
                <a:ea typeface="宋体" pitchFamily="2" charset="-122"/>
                <a:cs typeface="Times New Roman" pitchFamily="18" charset="0"/>
              </a:rPr>
              <a:t>…]. &lt;</a:t>
            </a:r>
            <a:r>
              <a:rPr lang="zh-CN" altLang="en-US" sz="3800" b="1" dirty="0" smtClean="0">
                <a:solidFill>
                  <a:schemeClr val="folHlink"/>
                </a:solidFill>
                <a:ea typeface="宋体" pitchFamily="2" charset="-122"/>
                <a:cs typeface="Times New Roman" pitchFamily="18" charset="0"/>
              </a:rPr>
              <a:t>类名 </a:t>
            </a:r>
            <a:r>
              <a:rPr lang="en-US" altLang="zh-CN" sz="3800" b="1" dirty="0" smtClean="0">
                <a:solidFill>
                  <a:schemeClr val="folHlink"/>
                </a:solidFill>
                <a:ea typeface="宋体" pitchFamily="2" charset="-122"/>
                <a:cs typeface="Times New Roman" pitchFamily="18" charset="0"/>
              </a:rPr>
              <a:t>|*&gt;</a:t>
            </a:r>
          </a:p>
          <a:p>
            <a:pPr eaLnBrk="1" hangingPunct="1">
              <a:lnSpc>
                <a:spcPct val="90000"/>
              </a:lnSpc>
              <a:spcBef>
                <a:spcPct val="50000"/>
              </a:spcBef>
              <a:buClr>
                <a:schemeClr val="tx1"/>
              </a:buClr>
              <a:buFont typeface="Wingdings" pitchFamily="2" charset="2"/>
              <a:buChar char="l"/>
            </a:pPr>
            <a:r>
              <a:rPr lang="zh-CN" altLang="en-US" sz="3600" b="1" dirty="0" smtClean="0">
                <a:ea typeface="宋体" pitchFamily="2" charset="-122"/>
                <a:cs typeface="Times New Roman" pitchFamily="18" charset="0"/>
              </a:rPr>
              <a:t>应用举例：</a:t>
            </a:r>
            <a:r>
              <a:rPr lang="zh-CN" altLang="en-US" sz="2600" b="1" dirty="0" smtClean="0">
                <a:ea typeface="宋体" pitchFamily="2" charset="-122"/>
                <a:cs typeface="Times New Roman" pitchFamily="18" charset="0"/>
              </a:rPr>
              <a:t> </a:t>
            </a:r>
          </a:p>
          <a:p>
            <a:pPr eaLnBrk="1" hangingPunct="1">
              <a:lnSpc>
                <a:spcPct val="120000"/>
              </a:lnSpc>
              <a:spcBef>
                <a:spcPct val="40000"/>
              </a:spcBef>
              <a:buClr>
                <a:schemeClr val="tx1"/>
              </a:buClr>
              <a:buFontTx/>
              <a:buNone/>
            </a:pPr>
            <a:r>
              <a:rPr lang="zh-CN" altLang="en-US" sz="2900" b="1" dirty="0" smtClean="0">
                <a:solidFill>
                  <a:srgbClr val="CCFF99"/>
                </a:solidFill>
                <a:ea typeface="宋体" pitchFamily="2" charset="-122"/>
                <a:cs typeface="Times New Roman" pitchFamily="18" charset="0"/>
              </a:rPr>
              <a:t>	</a:t>
            </a:r>
            <a:r>
              <a:rPr lang="en-US" altLang="zh-CN" sz="2900" b="1" dirty="0" smtClean="0">
                <a:solidFill>
                  <a:srgbClr val="FF5050"/>
                </a:solidFill>
                <a:ea typeface="宋体" pitchFamily="2" charset="-122"/>
                <a:cs typeface="Times New Roman" pitchFamily="18" charset="0"/>
              </a:rPr>
              <a:t>import  p1.Test;   </a:t>
            </a:r>
            <a:r>
              <a:rPr lang="en-US" altLang="zh-CN" sz="3200" b="1" dirty="0" smtClean="0">
                <a:solidFill>
                  <a:schemeClr val="folHlink"/>
                </a:solidFill>
                <a:ea typeface="宋体" pitchFamily="2" charset="-122"/>
                <a:cs typeface="Times New Roman" pitchFamily="18" charset="0"/>
              </a:rPr>
              <a:t>//import p1.*;</a:t>
            </a:r>
            <a:r>
              <a:rPr lang="zh-CN" altLang="en-US" sz="3200" b="1" dirty="0" smtClean="0">
                <a:solidFill>
                  <a:schemeClr val="folHlink"/>
                </a:solidFill>
                <a:ea typeface="宋体" pitchFamily="2" charset="-122"/>
                <a:cs typeface="Times New Roman" pitchFamily="18" charset="0"/>
              </a:rPr>
              <a:t>表示引入</a:t>
            </a:r>
            <a:r>
              <a:rPr lang="en-US" altLang="zh-CN" sz="3200" b="1" dirty="0" smtClean="0">
                <a:solidFill>
                  <a:schemeClr val="folHlink"/>
                </a:solidFill>
                <a:ea typeface="宋体" pitchFamily="2" charset="-122"/>
                <a:cs typeface="Times New Roman" pitchFamily="18" charset="0"/>
              </a:rPr>
              <a:t>p1</a:t>
            </a:r>
            <a:r>
              <a:rPr lang="zh-CN" altLang="en-US" sz="3200" b="1" dirty="0" smtClean="0">
                <a:solidFill>
                  <a:schemeClr val="folHlink"/>
                </a:solidFill>
                <a:ea typeface="宋体" pitchFamily="2" charset="-122"/>
                <a:cs typeface="Times New Roman" pitchFamily="18" charset="0"/>
              </a:rPr>
              <a:t>包中的所有类</a:t>
            </a:r>
          </a:p>
          <a:p>
            <a:pPr eaLnBrk="1" hangingPunct="1">
              <a:lnSpc>
                <a:spcPct val="120000"/>
              </a:lnSpc>
              <a:spcBef>
                <a:spcPct val="0"/>
              </a:spcBef>
              <a:buClr>
                <a:schemeClr val="tx1"/>
              </a:buClr>
              <a:buFontTx/>
              <a:buNone/>
            </a:pPr>
            <a:r>
              <a:rPr lang="zh-CN" altLang="en-US" sz="2900" b="1" dirty="0" smtClean="0">
                <a:solidFill>
                  <a:srgbClr val="FF5050"/>
                </a:solidFill>
                <a:ea typeface="宋体" pitchFamily="2" charset="-122"/>
                <a:cs typeface="Times New Roman" pitchFamily="18" charset="0"/>
              </a:rPr>
              <a:t>	</a:t>
            </a:r>
            <a:r>
              <a:rPr lang="en-US" altLang="zh-CN" sz="2900" b="1" dirty="0" smtClean="0">
                <a:solidFill>
                  <a:srgbClr val="FF5050"/>
                </a:solidFill>
                <a:ea typeface="宋体" pitchFamily="2" charset="-122"/>
                <a:cs typeface="Times New Roman" pitchFamily="18" charset="0"/>
              </a:rPr>
              <a:t>public class </a:t>
            </a:r>
            <a:r>
              <a:rPr lang="en-US" altLang="zh-CN" sz="2900" b="1" dirty="0" err="1" smtClean="0">
                <a:solidFill>
                  <a:srgbClr val="FF5050"/>
                </a:solidFill>
                <a:ea typeface="宋体" pitchFamily="2" charset="-122"/>
                <a:cs typeface="Times New Roman" pitchFamily="18" charset="0"/>
              </a:rPr>
              <a:t>TestPackage</a:t>
            </a:r>
            <a:r>
              <a:rPr lang="en-US" altLang="zh-CN" sz="2900" b="1" dirty="0" smtClean="0">
                <a:solidFill>
                  <a:srgbClr val="FF5050"/>
                </a:solidFill>
                <a:ea typeface="宋体" pitchFamily="2" charset="-122"/>
                <a:cs typeface="Times New Roman" pitchFamily="18" charset="0"/>
              </a:rPr>
              <a:t>{</a:t>
            </a:r>
          </a:p>
          <a:p>
            <a:pPr eaLnBrk="1" hangingPunct="1">
              <a:lnSpc>
                <a:spcPct val="120000"/>
              </a:lnSpc>
              <a:spcBef>
                <a:spcPct val="0"/>
              </a:spcBef>
              <a:buClr>
                <a:schemeClr val="tx1"/>
              </a:buClr>
              <a:buFontTx/>
              <a:buNone/>
            </a:pPr>
            <a:r>
              <a:rPr lang="en-US" altLang="zh-CN" sz="2900" b="1" dirty="0" smtClean="0">
                <a:solidFill>
                  <a:srgbClr val="FF5050"/>
                </a:solidFill>
                <a:ea typeface="宋体" pitchFamily="2" charset="-122"/>
                <a:cs typeface="Times New Roman" pitchFamily="18" charset="0"/>
              </a:rPr>
              <a:t>		public static void main(String </a:t>
            </a:r>
            <a:r>
              <a:rPr lang="en-US" altLang="zh-CN" sz="2900" b="1" dirty="0" err="1" smtClean="0">
                <a:solidFill>
                  <a:srgbClr val="FF5050"/>
                </a:solidFill>
                <a:ea typeface="宋体" pitchFamily="2" charset="-122"/>
                <a:cs typeface="Times New Roman" pitchFamily="18" charset="0"/>
              </a:rPr>
              <a:t>args</a:t>
            </a:r>
            <a:r>
              <a:rPr lang="en-US" altLang="zh-CN" sz="2900" b="1" dirty="0" smtClean="0">
                <a:solidFill>
                  <a:srgbClr val="FF5050"/>
                </a:solidFill>
                <a:ea typeface="宋体" pitchFamily="2" charset="-122"/>
                <a:cs typeface="Times New Roman" pitchFamily="18" charset="0"/>
              </a:rPr>
              <a:t>[]){</a:t>
            </a:r>
          </a:p>
          <a:p>
            <a:pPr eaLnBrk="1" hangingPunct="1">
              <a:lnSpc>
                <a:spcPct val="120000"/>
              </a:lnSpc>
              <a:spcBef>
                <a:spcPct val="0"/>
              </a:spcBef>
              <a:buClr>
                <a:schemeClr val="tx1"/>
              </a:buClr>
              <a:buFontTx/>
              <a:buNone/>
            </a:pPr>
            <a:r>
              <a:rPr lang="en-US" altLang="zh-CN" sz="2900" b="1" dirty="0" smtClean="0">
                <a:solidFill>
                  <a:srgbClr val="FF5050"/>
                </a:solidFill>
                <a:ea typeface="宋体" pitchFamily="2" charset="-122"/>
                <a:cs typeface="Times New Roman" pitchFamily="18" charset="0"/>
              </a:rPr>
              <a:t>		          Test t = new Test();          </a:t>
            </a:r>
            <a:r>
              <a:rPr lang="en-US" altLang="zh-CN" sz="3200" b="1" dirty="0" smtClean="0">
                <a:solidFill>
                  <a:schemeClr val="folHlink"/>
                </a:solidFill>
                <a:ea typeface="宋体" pitchFamily="2" charset="-122"/>
                <a:cs typeface="Times New Roman" pitchFamily="18" charset="0"/>
              </a:rPr>
              <a:t>//Test</a:t>
            </a:r>
            <a:r>
              <a:rPr lang="zh-CN" altLang="en-US" sz="3200" b="1" dirty="0" smtClean="0">
                <a:solidFill>
                  <a:schemeClr val="folHlink"/>
                </a:solidFill>
                <a:ea typeface="宋体" pitchFamily="2" charset="-122"/>
                <a:cs typeface="Times New Roman" pitchFamily="18" charset="0"/>
              </a:rPr>
              <a:t>类在</a:t>
            </a:r>
            <a:r>
              <a:rPr lang="en-US" altLang="zh-CN" sz="3200" b="1" dirty="0" smtClean="0">
                <a:solidFill>
                  <a:schemeClr val="folHlink"/>
                </a:solidFill>
                <a:ea typeface="宋体" pitchFamily="2" charset="-122"/>
                <a:cs typeface="Times New Roman" pitchFamily="18" charset="0"/>
              </a:rPr>
              <a:t>p1</a:t>
            </a:r>
            <a:r>
              <a:rPr lang="zh-CN" altLang="en-US" sz="3200" b="1" dirty="0" smtClean="0">
                <a:solidFill>
                  <a:schemeClr val="folHlink"/>
                </a:solidFill>
                <a:ea typeface="宋体" pitchFamily="2" charset="-122"/>
                <a:cs typeface="Times New Roman" pitchFamily="18" charset="0"/>
              </a:rPr>
              <a:t>包中定义</a:t>
            </a:r>
          </a:p>
          <a:p>
            <a:pPr eaLnBrk="1" hangingPunct="1">
              <a:lnSpc>
                <a:spcPct val="120000"/>
              </a:lnSpc>
              <a:spcBef>
                <a:spcPct val="0"/>
              </a:spcBef>
              <a:buClr>
                <a:schemeClr val="tx1"/>
              </a:buClr>
              <a:buFontTx/>
              <a:buNone/>
            </a:pPr>
            <a:r>
              <a:rPr lang="zh-CN" altLang="en-US" sz="2900" b="1" dirty="0" smtClean="0">
                <a:solidFill>
                  <a:srgbClr val="FF5050"/>
                </a:solidFill>
                <a:ea typeface="宋体" pitchFamily="2" charset="-122"/>
                <a:cs typeface="Times New Roman" pitchFamily="18" charset="0"/>
              </a:rPr>
              <a:t>		          </a:t>
            </a:r>
            <a:r>
              <a:rPr lang="en-US" altLang="zh-CN" sz="2900" b="1" dirty="0" err="1" smtClean="0">
                <a:solidFill>
                  <a:srgbClr val="FF5050"/>
                </a:solidFill>
                <a:ea typeface="宋体" pitchFamily="2" charset="-122"/>
                <a:cs typeface="Times New Roman" pitchFamily="18" charset="0"/>
              </a:rPr>
              <a:t>t.display</a:t>
            </a:r>
            <a:r>
              <a:rPr lang="en-US" altLang="zh-CN" sz="2900" b="1" dirty="0" smtClean="0">
                <a:solidFill>
                  <a:srgbClr val="FF5050"/>
                </a:solidFill>
                <a:ea typeface="宋体" pitchFamily="2" charset="-122"/>
                <a:cs typeface="Times New Roman" pitchFamily="18" charset="0"/>
              </a:rPr>
              <a:t>();</a:t>
            </a:r>
          </a:p>
          <a:p>
            <a:pPr eaLnBrk="1" hangingPunct="1">
              <a:lnSpc>
                <a:spcPct val="120000"/>
              </a:lnSpc>
              <a:spcBef>
                <a:spcPct val="0"/>
              </a:spcBef>
              <a:buClr>
                <a:schemeClr val="tx1"/>
              </a:buClr>
              <a:buFontTx/>
              <a:buNone/>
            </a:pPr>
            <a:r>
              <a:rPr lang="en-US" altLang="zh-CN" sz="2900" b="1" dirty="0" smtClean="0">
                <a:solidFill>
                  <a:srgbClr val="FF5050"/>
                </a:solidFill>
                <a:ea typeface="宋体" pitchFamily="2" charset="-122"/>
                <a:cs typeface="Times New Roman" pitchFamily="18" charset="0"/>
              </a:rPr>
              <a:t>		}</a:t>
            </a:r>
          </a:p>
          <a:p>
            <a:pPr eaLnBrk="1" hangingPunct="1">
              <a:lnSpc>
                <a:spcPct val="120000"/>
              </a:lnSpc>
              <a:spcBef>
                <a:spcPct val="0"/>
              </a:spcBef>
              <a:buClr>
                <a:schemeClr val="tx1"/>
              </a:buClr>
              <a:buFontTx/>
              <a:buNone/>
            </a:pPr>
            <a:r>
              <a:rPr lang="en-US" altLang="zh-CN" sz="2900" b="1" dirty="0" smtClean="0">
                <a:solidFill>
                  <a:srgbClr val="FF5050"/>
                </a:solidFill>
                <a:ea typeface="宋体" pitchFamily="2" charset="-122"/>
                <a:cs typeface="Times New Roman" pitchFamily="18" charset="0"/>
              </a:rPr>
              <a:t>      }</a:t>
            </a:r>
          </a:p>
          <a:p>
            <a:pPr eaLnBrk="1" hangingPunct="1">
              <a:spcBef>
                <a:spcPct val="0"/>
              </a:spcBef>
              <a:buClr>
                <a:schemeClr val="tx1"/>
              </a:buClr>
              <a:buFont typeface="Wingdings" pitchFamily="2" charset="2"/>
              <a:buChar char="Ø"/>
            </a:pPr>
            <a:endParaRPr lang="en-US" altLang="zh-CN" sz="2400" b="1" dirty="0" smtClean="0">
              <a:ea typeface="宋体" pitchFamily="2" charset="-122"/>
              <a:cs typeface="Times New Roman" pitchFamily="18" charset="0"/>
            </a:endParaRPr>
          </a:p>
        </p:txBody>
      </p:sp>
    </p:spTree>
    <p:extLst>
      <p:ext uri="{BB962C8B-B14F-4D97-AF65-F5344CB8AC3E}">
        <p14:creationId xmlns:p14="http://schemas.microsoft.com/office/powerpoint/2010/main" val="195125374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771800" y="836712"/>
            <a:ext cx="4248472" cy="648072"/>
          </a:xfrm>
        </p:spPr>
        <p:txBody>
          <a:bodyPr/>
          <a:lstStyle/>
          <a:p>
            <a:pPr eaLnBrk="1" hangingPunct="1"/>
            <a:r>
              <a:rPr lang="en-US" altLang="zh-CN" b="1" dirty="0" smtClean="0">
                <a:latin typeface="+mn-lt"/>
                <a:ea typeface="宋体" pitchFamily="2" charset="-122"/>
                <a:cs typeface="Times New Roman" pitchFamily="18" charset="0"/>
              </a:rPr>
              <a:t>import</a:t>
            </a:r>
            <a:r>
              <a:rPr lang="zh-CN" altLang="en-US" b="1" dirty="0" smtClean="0">
                <a:latin typeface="+mn-lt"/>
                <a:ea typeface="宋体" pitchFamily="2" charset="-122"/>
                <a:cs typeface="Times New Roman" pitchFamily="18" charset="0"/>
              </a:rPr>
              <a:t>语句</a:t>
            </a:r>
          </a:p>
        </p:txBody>
      </p:sp>
      <p:sp>
        <p:nvSpPr>
          <p:cNvPr id="50179" name="Rectangle 3"/>
          <p:cNvSpPr>
            <a:spLocks noGrp="1" noChangeArrowheads="1"/>
          </p:cNvSpPr>
          <p:nvPr>
            <p:ph type="body" idx="1"/>
          </p:nvPr>
        </p:nvSpPr>
        <p:spPr>
          <a:xfrm>
            <a:off x="107504" y="1484784"/>
            <a:ext cx="9073008" cy="5040560"/>
          </a:xfrm>
        </p:spPr>
        <p:txBody>
          <a:bodyPr>
            <a:normAutofit fontScale="62500" lnSpcReduction="20000"/>
          </a:bodyPr>
          <a:lstStyle/>
          <a:p>
            <a:pPr>
              <a:spcBef>
                <a:spcPct val="0"/>
              </a:spcBef>
              <a:buClr>
                <a:schemeClr val="tx1"/>
              </a:buClr>
              <a:buFont typeface="Wingdings" pitchFamily="2" charset="2"/>
              <a:buChar char="l"/>
            </a:pPr>
            <a:r>
              <a:rPr lang="zh-CN" altLang="en-US" sz="3800" b="1" dirty="0">
                <a:ea typeface="宋体" pitchFamily="2" charset="-122"/>
                <a:cs typeface="Times New Roman" pitchFamily="18" charset="0"/>
              </a:rPr>
              <a:t>注意：</a:t>
            </a:r>
            <a:endParaRPr lang="en-US" altLang="zh-CN" sz="3800" b="1" dirty="0">
              <a:ea typeface="宋体" pitchFamily="2" charset="-122"/>
              <a:cs typeface="Times New Roman" pitchFamily="18" charset="0"/>
            </a:endParaRPr>
          </a:p>
          <a:p>
            <a:pPr>
              <a:lnSpc>
                <a:spcPct val="120000"/>
              </a:lnSpc>
            </a:pPr>
            <a:r>
              <a:rPr lang="en-US" altLang="zh-CN" sz="3500" smtClean="0">
                <a:ea typeface="宋体" pitchFamily="2" charset="-122"/>
                <a:cs typeface="Times New Roman" pitchFamily="18" charset="0"/>
              </a:rPr>
              <a:t>1</a:t>
            </a:r>
            <a:r>
              <a:rPr lang="en-US" altLang="zh-CN" sz="3500">
                <a:ea typeface="宋体" pitchFamily="2" charset="-122"/>
                <a:cs typeface="Times New Roman" pitchFamily="18" charset="0"/>
              </a:rPr>
              <a:t>.</a:t>
            </a:r>
            <a:r>
              <a:rPr lang="zh-CN" altLang="en-US" sz="3500">
                <a:ea typeface="宋体" pitchFamily="2" charset="-122"/>
                <a:cs typeface="Times New Roman" pitchFamily="18" charset="0"/>
              </a:rPr>
              <a:t>在源文件中使用</a:t>
            </a:r>
            <a:r>
              <a:rPr lang="en-US" altLang="zh-CN" sz="3500">
                <a:ea typeface="宋体" pitchFamily="2" charset="-122"/>
                <a:cs typeface="Times New Roman" pitchFamily="18" charset="0"/>
              </a:rPr>
              <a:t>import</a:t>
            </a:r>
            <a:r>
              <a:rPr lang="zh-CN" altLang="en-US" sz="3500">
                <a:ea typeface="宋体" pitchFamily="2" charset="-122"/>
                <a:cs typeface="Times New Roman" pitchFamily="18" charset="0"/>
              </a:rPr>
              <a:t>显式的导入指定包下的类或接口</a:t>
            </a:r>
          </a:p>
          <a:p>
            <a:pPr>
              <a:lnSpc>
                <a:spcPct val="120000"/>
              </a:lnSpc>
            </a:pPr>
            <a:r>
              <a:rPr lang="en-US" altLang="zh-CN" sz="3500" smtClean="0">
                <a:ea typeface="宋体" pitchFamily="2" charset="-122"/>
                <a:cs typeface="Times New Roman" pitchFamily="18" charset="0"/>
              </a:rPr>
              <a:t>2</a:t>
            </a:r>
            <a:r>
              <a:rPr lang="en-US" altLang="zh-CN" sz="3500">
                <a:ea typeface="宋体" pitchFamily="2" charset="-122"/>
                <a:cs typeface="Times New Roman" pitchFamily="18" charset="0"/>
              </a:rPr>
              <a:t>.</a:t>
            </a:r>
            <a:r>
              <a:rPr lang="zh-CN" altLang="en-US" sz="3500">
                <a:ea typeface="宋体" pitchFamily="2" charset="-122"/>
                <a:cs typeface="Times New Roman" pitchFamily="18" charset="0"/>
              </a:rPr>
              <a:t>声明在包的声明和类的声明之间。</a:t>
            </a:r>
          </a:p>
          <a:p>
            <a:pPr>
              <a:lnSpc>
                <a:spcPct val="120000"/>
              </a:lnSpc>
            </a:pPr>
            <a:r>
              <a:rPr lang="en-US" altLang="zh-CN" sz="3500" smtClean="0">
                <a:ea typeface="宋体" pitchFamily="2" charset="-122"/>
                <a:cs typeface="Times New Roman" pitchFamily="18" charset="0"/>
              </a:rPr>
              <a:t>3</a:t>
            </a:r>
            <a:r>
              <a:rPr lang="en-US" altLang="zh-CN" sz="3500">
                <a:ea typeface="宋体" pitchFamily="2" charset="-122"/>
                <a:cs typeface="Times New Roman" pitchFamily="18" charset="0"/>
              </a:rPr>
              <a:t>.</a:t>
            </a:r>
            <a:r>
              <a:rPr lang="zh-CN" altLang="en-US" sz="3500">
                <a:ea typeface="宋体" pitchFamily="2" charset="-122"/>
                <a:cs typeface="Times New Roman" pitchFamily="18" charset="0"/>
              </a:rPr>
              <a:t>如果需要导入多个类或接口，那么就并列显式多个</a:t>
            </a:r>
            <a:r>
              <a:rPr lang="en-US" altLang="zh-CN" sz="3500">
                <a:ea typeface="宋体" pitchFamily="2" charset="-122"/>
                <a:cs typeface="Times New Roman" pitchFamily="18" charset="0"/>
              </a:rPr>
              <a:t>import</a:t>
            </a:r>
            <a:r>
              <a:rPr lang="zh-CN" altLang="en-US" sz="3500">
                <a:ea typeface="宋体" pitchFamily="2" charset="-122"/>
                <a:cs typeface="Times New Roman" pitchFamily="18" charset="0"/>
              </a:rPr>
              <a:t>语句即可</a:t>
            </a:r>
          </a:p>
          <a:p>
            <a:pPr>
              <a:lnSpc>
                <a:spcPct val="120000"/>
              </a:lnSpc>
            </a:pPr>
            <a:r>
              <a:rPr lang="en-US" altLang="zh-CN" sz="3500" smtClean="0">
                <a:ea typeface="宋体" pitchFamily="2" charset="-122"/>
                <a:cs typeface="Times New Roman" pitchFamily="18" charset="0"/>
              </a:rPr>
              <a:t>4</a:t>
            </a:r>
            <a:r>
              <a:rPr lang="en-US" altLang="zh-CN" sz="3500">
                <a:ea typeface="宋体" pitchFamily="2" charset="-122"/>
                <a:cs typeface="Times New Roman" pitchFamily="18" charset="0"/>
              </a:rPr>
              <a:t>.</a:t>
            </a:r>
            <a:r>
              <a:rPr lang="zh-CN" altLang="en-US" sz="3500">
                <a:ea typeface="宋体" pitchFamily="2" charset="-122"/>
                <a:cs typeface="Times New Roman" pitchFamily="18" charset="0"/>
              </a:rPr>
              <a:t>举例：可以使用</a:t>
            </a:r>
            <a:r>
              <a:rPr lang="en-US" altLang="zh-CN" sz="3500">
                <a:ea typeface="宋体" pitchFamily="2" charset="-122"/>
                <a:cs typeface="Times New Roman" pitchFamily="18" charset="0"/>
              </a:rPr>
              <a:t>java.util.*</a:t>
            </a:r>
            <a:r>
              <a:rPr lang="zh-CN" altLang="en-US" sz="3500">
                <a:ea typeface="宋体" pitchFamily="2" charset="-122"/>
                <a:cs typeface="Times New Roman" pitchFamily="18" charset="0"/>
              </a:rPr>
              <a:t>的方式，一次性导入</a:t>
            </a:r>
            <a:r>
              <a:rPr lang="en-US" altLang="zh-CN" sz="3500">
                <a:ea typeface="宋体" pitchFamily="2" charset="-122"/>
                <a:cs typeface="Times New Roman" pitchFamily="18" charset="0"/>
              </a:rPr>
              <a:t>util</a:t>
            </a:r>
            <a:r>
              <a:rPr lang="zh-CN" altLang="en-US" sz="3500">
                <a:ea typeface="宋体" pitchFamily="2" charset="-122"/>
                <a:cs typeface="Times New Roman" pitchFamily="18" charset="0"/>
              </a:rPr>
              <a:t>包下所有的类或接口。</a:t>
            </a:r>
          </a:p>
          <a:p>
            <a:pPr>
              <a:lnSpc>
                <a:spcPct val="120000"/>
              </a:lnSpc>
            </a:pPr>
            <a:r>
              <a:rPr lang="en-US" altLang="zh-CN" sz="3500" smtClean="0">
                <a:ea typeface="宋体" pitchFamily="2" charset="-122"/>
                <a:cs typeface="Times New Roman" pitchFamily="18" charset="0"/>
              </a:rPr>
              <a:t>5</a:t>
            </a:r>
            <a:r>
              <a:rPr lang="en-US" altLang="zh-CN" sz="3500">
                <a:ea typeface="宋体" pitchFamily="2" charset="-122"/>
                <a:cs typeface="Times New Roman" pitchFamily="18" charset="0"/>
              </a:rPr>
              <a:t>.</a:t>
            </a:r>
            <a:r>
              <a:rPr lang="zh-CN" altLang="en-US" sz="3500">
                <a:ea typeface="宋体" pitchFamily="2" charset="-122"/>
                <a:cs typeface="Times New Roman" pitchFamily="18" charset="0"/>
              </a:rPr>
              <a:t>如果导入的类或接口是</a:t>
            </a:r>
            <a:r>
              <a:rPr lang="en-US" altLang="zh-CN" sz="3500">
                <a:ea typeface="宋体" pitchFamily="2" charset="-122"/>
                <a:cs typeface="Times New Roman" pitchFamily="18" charset="0"/>
              </a:rPr>
              <a:t>java.lang</a:t>
            </a:r>
            <a:r>
              <a:rPr lang="zh-CN" altLang="en-US" sz="3500">
                <a:ea typeface="宋体" pitchFamily="2" charset="-122"/>
                <a:cs typeface="Times New Roman" pitchFamily="18" charset="0"/>
              </a:rPr>
              <a:t>包下的，或者是当前包下</a:t>
            </a:r>
            <a:r>
              <a:rPr lang="zh-CN" altLang="en-US" sz="3500" smtClean="0">
                <a:ea typeface="宋体" pitchFamily="2" charset="-122"/>
                <a:cs typeface="Times New Roman" pitchFamily="18" charset="0"/>
              </a:rPr>
              <a:t>的，则可以省略此</a:t>
            </a:r>
            <a:r>
              <a:rPr lang="en-US" altLang="zh-CN" sz="3500" smtClean="0">
                <a:ea typeface="宋体" pitchFamily="2" charset="-122"/>
                <a:cs typeface="Times New Roman" pitchFamily="18" charset="0"/>
              </a:rPr>
              <a:t>import</a:t>
            </a:r>
            <a:r>
              <a:rPr lang="zh-CN" altLang="en-US" sz="3500" smtClean="0">
                <a:ea typeface="宋体" pitchFamily="2" charset="-122"/>
                <a:cs typeface="Times New Roman" pitchFamily="18" charset="0"/>
              </a:rPr>
              <a:t>语句。</a:t>
            </a:r>
            <a:endParaRPr lang="zh-CN" altLang="en-US" sz="3500">
              <a:ea typeface="宋体" pitchFamily="2" charset="-122"/>
              <a:cs typeface="Times New Roman" pitchFamily="18" charset="0"/>
            </a:endParaRPr>
          </a:p>
          <a:p>
            <a:pPr>
              <a:lnSpc>
                <a:spcPct val="120000"/>
              </a:lnSpc>
            </a:pPr>
            <a:r>
              <a:rPr lang="en-US" altLang="zh-CN" sz="3500" smtClean="0">
                <a:ea typeface="宋体" pitchFamily="2" charset="-122"/>
                <a:cs typeface="Times New Roman" pitchFamily="18" charset="0"/>
              </a:rPr>
              <a:t>6</a:t>
            </a:r>
            <a:r>
              <a:rPr lang="en-US" altLang="zh-CN" sz="3500">
                <a:ea typeface="宋体" pitchFamily="2" charset="-122"/>
                <a:cs typeface="Times New Roman" pitchFamily="18" charset="0"/>
              </a:rPr>
              <a:t>.</a:t>
            </a:r>
            <a:r>
              <a:rPr lang="zh-CN" altLang="en-US" sz="3500">
                <a:ea typeface="宋体" pitchFamily="2" charset="-122"/>
                <a:cs typeface="Times New Roman" pitchFamily="18" charset="0"/>
              </a:rPr>
              <a:t>如果在代码中使用不同包下的同名的类。那么就需要使用类的全类名的方式指明调用的是哪个类。</a:t>
            </a:r>
          </a:p>
          <a:p>
            <a:pPr>
              <a:lnSpc>
                <a:spcPct val="120000"/>
              </a:lnSpc>
            </a:pPr>
            <a:r>
              <a:rPr lang="en-US" altLang="zh-CN" sz="3500" smtClean="0">
                <a:ea typeface="宋体" pitchFamily="2" charset="-122"/>
                <a:cs typeface="Times New Roman" pitchFamily="18" charset="0"/>
              </a:rPr>
              <a:t>7.import </a:t>
            </a:r>
            <a:r>
              <a:rPr lang="en-US" altLang="zh-CN" sz="3500">
                <a:ea typeface="宋体" pitchFamily="2" charset="-122"/>
                <a:cs typeface="Times New Roman" pitchFamily="18" charset="0"/>
              </a:rPr>
              <a:t>static</a:t>
            </a:r>
            <a:r>
              <a:rPr lang="zh-CN" altLang="en-US" sz="3500">
                <a:ea typeface="宋体" pitchFamily="2" charset="-122"/>
                <a:cs typeface="Times New Roman" pitchFamily="18" charset="0"/>
              </a:rPr>
              <a:t>组合的使用：调用指定类或接口下的静态的属性或方法</a:t>
            </a:r>
          </a:p>
          <a:p>
            <a:pPr>
              <a:lnSpc>
                <a:spcPct val="120000"/>
              </a:lnSpc>
            </a:pPr>
            <a:r>
              <a:rPr lang="en-US" altLang="zh-CN" sz="3500" smtClean="0">
                <a:ea typeface="宋体" pitchFamily="2" charset="-122"/>
                <a:cs typeface="Times New Roman" pitchFamily="18" charset="0"/>
              </a:rPr>
              <a:t>8</a:t>
            </a:r>
            <a:r>
              <a:rPr lang="en-US" altLang="zh-CN" sz="3500">
                <a:ea typeface="宋体" pitchFamily="2" charset="-122"/>
                <a:cs typeface="Times New Roman" pitchFamily="18" charset="0"/>
              </a:rPr>
              <a:t>.</a:t>
            </a:r>
            <a:r>
              <a:rPr lang="zh-CN" altLang="en-US" sz="3500">
                <a:ea typeface="宋体" pitchFamily="2" charset="-122"/>
                <a:cs typeface="Times New Roman" pitchFamily="18" charset="0"/>
              </a:rPr>
              <a:t>如果已经导入</a:t>
            </a:r>
            <a:r>
              <a:rPr lang="en-US" altLang="zh-CN" sz="3500">
                <a:ea typeface="宋体" pitchFamily="2" charset="-122"/>
                <a:cs typeface="Times New Roman" pitchFamily="18" charset="0"/>
              </a:rPr>
              <a:t>java.a</a:t>
            </a:r>
            <a:r>
              <a:rPr lang="zh-CN" altLang="en-US" sz="3500">
                <a:ea typeface="宋体" pitchFamily="2" charset="-122"/>
                <a:cs typeface="Times New Roman" pitchFamily="18" charset="0"/>
              </a:rPr>
              <a:t>包下的类。那么如果需要使用</a:t>
            </a:r>
            <a:r>
              <a:rPr lang="en-US" altLang="zh-CN" sz="3500">
                <a:ea typeface="宋体" pitchFamily="2" charset="-122"/>
                <a:cs typeface="Times New Roman" pitchFamily="18" charset="0"/>
              </a:rPr>
              <a:t>a</a:t>
            </a:r>
            <a:r>
              <a:rPr lang="zh-CN" altLang="en-US" sz="3500">
                <a:ea typeface="宋体" pitchFamily="2" charset="-122"/>
                <a:cs typeface="Times New Roman" pitchFamily="18" charset="0"/>
              </a:rPr>
              <a:t>包的子包下的类的话，仍然需要导入。</a:t>
            </a:r>
            <a:endParaRPr lang="en-US" altLang="zh-CN" sz="3500" dirty="0" smtClean="0">
              <a:ea typeface="宋体" pitchFamily="2" charset="-122"/>
              <a:cs typeface="Times New Roman" pitchFamily="18" charset="0"/>
            </a:endParaRPr>
          </a:p>
        </p:txBody>
      </p:sp>
    </p:spTree>
    <p:extLst>
      <p:ext uri="{BB962C8B-B14F-4D97-AF65-F5344CB8AC3E}">
        <p14:creationId xmlns:p14="http://schemas.microsoft.com/office/powerpoint/2010/main" val="424515131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979712" y="692696"/>
            <a:ext cx="5472608" cy="792088"/>
          </a:xfrm>
        </p:spPr>
        <p:txBody>
          <a:bodyPr/>
          <a:lstStyle/>
          <a:p>
            <a:pPr eaLnBrk="1" hangingPunct="1"/>
            <a:r>
              <a:rPr lang="en-US" altLang="zh-CN" b="1" dirty="0" smtClean="0">
                <a:latin typeface="+mn-lt"/>
                <a:ea typeface="宋体" pitchFamily="2" charset="-122"/>
                <a:cs typeface="Times New Roman" pitchFamily="18" charset="0"/>
              </a:rPr>
              <a:t>JDK</a:t>
            </a:r>
            <a:r>
              <a:rPr lang="zh-CN" altLang="en-US" b="1" dirty="0" smtClean="0">
                <a:latin typeface="+mn-lt"/>
                <a:ea typeface="宋体" pitchFamily="2" charset="-122"/>
                <a:cs typeface="Times New Roman" pitchFamily="18" charset="0"/>
              </a:rPr>
              <a:t>中主要的包介绍</a:t>
            </a:r>
          </a:p>
        </p:txBody>
      </p:sp>
      <p:sp>
        <p:nvSpPr>
          <p:cNvPr id="51203" name="Text Box 3"/>
          <p:cNvSpPr txBox="1">
            <a:spLocks noChangeArrowheads="1"/>
          </p:cNvSpPr>
          <p:nvPr/>
        </p:nvSpPr>
        <p:spPr bwMode="auto">
          <a:xfrm>
            <a:off x="323851" y="1700808"/>
            <a:ext cx="8424614" cy="4462760"/>
          </a:xfrm>
          <a:prstGeom prst="rect">
            <a:avLst/>
          </a:prstGeom>
          <a:noFill/>
          <a:ln w="9525">
            <a:noFill/>
            <a:miter lim="800000"/>
            <a:headEnd/>
            <a:tailEnd/>
          </a:ln>
        </p:spPr>
        <p:txBody>
          <a:bodyPr wrap="square">
            <a:spAutoFit/>
          </a:bodyPr>
          <a:lstStyle/>
          <a:p>
            <a:pPr algn="just">
              <a:spcBef>
                <a:spcPct val="20000"/>
              </a:spcBef>
            </a:pPr>
            <a:r>
              <a:rPr lang="en-US" altLang="zh-CN" sz="2000" b="1" smtClean="0">
                <a:ea typeface="宋体" pitchFamily="2" charset="-122"/>
                <a:cs typeface="Times New Roman" pitchFamily="18" charset="0"/>
              </a:rPr>
              <a:t>1.    </a:t>
            </a:r>
            <a:r>
              <a:rPr lang="en-US" altLang="zh-CN" sz="2000" b="1" smtClean="0">
                <a:solidFill>
                  <a:srgbClr val="0000FF"/>
                </a:solidFill>
                <a:ea typeface="宋体" pitchFamily="2" charset="-122"/>
                <a:cs typeface="Times New Roman" pitchFamily="18" charset="0"/>
              </a:rPr>
              <a:t>java.lang</a:t>
            </a:r>
            <a:r>
              <a:rPr lang="en-US" altLang="zh-CN" sz="2000" b="1" smtClean="0">
                <a:ea typeface="宋体" pitchFamily="2" charset="-122"/>
                <a:cs typeface="Times New Roman" pitchFamily="18" charset="0"/>
              </a:rPr>
              <a:t>-</a:t>
            </a:r>
            <a:r>
              <a:rPr lang="en-US" altLang="zh-CN" sz="2000" b="1" dirty="0">
                <a:ea typeface="宋体" pitchFamily="2" charset="-122"/>
                <a:cs typeface="Times New Roman" pitchFamily="18" charset="0"/>
              </a:rPr>
              <a:t>---</a:t>
            </a:r>
            <a:r>
              <a:rPr lang="zh-CN" altLang="en-US" sz="2000" dirty="0">
                <a:ea typeface="宋体" pitchFamily="2" charset="-122"/>
                <a:cs typeface="Times New Roman" pitchFamily="18" charset="0"/>
              </a:rPr>
              <a:t>包含一些</a:t>
            </a:r>
            <a:r>
              <a:rPr lang="en-US" altLang="zh-CN" sz="2000" dirty="0">
                <a:ea typeface="宋体" pitchFamily="2" charset="-122"/>
                <a:cs typeface="Times New Roman" pitchFamily="18" charset="0"/>
              </a:rPr>
              <a:t>Java</a:t>
            </a:r>
            <a:r>
              <a:rPr lang="zh-CN" altLang="en-US" sz="2000" dirty="0">
                <a:ea typeface="宋体" pitchFamily="2" charset="-122"/>
                <a:cs typeface="Times New Roman" pitchFamily="18" charset="0"/>
              </a:rPr>
              <a:t>语言的核心类，如</a:t>
            </a:r>
            <a:r>
              <a:rPr lang="en-US" altLang="zh-CN" sz="2000" dirty="0">
                <a:ea typeface="宋体" pitchFamily="2" charset="-122"/>
                <a:cs typeface="Times New Roman" pitchFamily="18" charset="0"/>
              </a:rPr>
              <a:t>String</a:t>
            </a:r>
            <a:r>
              <a:rPr lang="zh-CN" altLang="en-US" sz="2000" dirty="0">
                <a:ea typeface="宋体" pitchFamily="2" charset="-122"/>
                <a:cs typeface="Times New Roman" pitchFamily="18" charset="0"/>
              </a:rPr>
              <a:t>、</a:t>
            </a:r>
            <a:r>
              <a:rPr lang="en-US" altLang="zh-CN" sz="2000" dirty="0">
                <a:ea typeface="宋体" pitchFamily="2" charset="-122"/>
                <a:cs typeface="Times New Roman" pitchFamily="18" charset="0"/>
              </a:rPr>
              <a:t>Math</a:t>
            </a:r>
            <a:r>
              <a:rPr lang="zh-CN" altLang="en-US" sz="2000" dirty="0">
                <a:ea typeface="宋体" pitchFamily="2" charset="-122"/>
                <a:cs typeface="Times New Roman" pitchFamily="18" charset="0"/>
              </a:rPr>
              <a:t>、</a:t>
            </a:r>
            <a:r>
              <a:rPr lang="en-US" altLang="zh-CN" sz="2000" dirty="0">
                <a:ea typeface="宋体" pitchFamily="2" charset="-122"/>
                <a:cs typeface="Times New Roman" pitchFamily="18" charset="0"/>
              </a:rPr>
              <a:t>Integer</a:t>
            </a:r>
            <a:r>
              <a:rPr lang="zh-CN" altLang="en-US" sz="2000" dirty="0" smtClean="0">
                <a:ea typeface="宋体" pitchFamily="2" charset="-122"/>
                <a:cs typeface="Times New Roman" pitchFamily="18" charset="0"/>
              </a:rPr>
              <a:t>、 </a:t>
            </a:r>
            <a:endParaRPr lang="en-US" altLang="zh-CN" sz="2000" dirty="0" smtClean="0">
              <a:ea typeface="宋体" pitchFamily="2" charset="-122"/>
              <a:cs typeface="Times New Roman" pitchFamily="18" charset="0"/>
            </a:endParaRPr>
          </a:p>
          <a:p>
            <a:pPr algn="just">
              <a:spcBef>
                <a:spcPct val="20000"/>
              </a:spcBef>
            </a:pPr>
            <a:r>
              <a:rPr lang="en-US" altLang="zh-CN" sz="2000" dirty="0" smtClean="0">
                <a:ea typeface="宋体" pitchFamily="2" charset="-122"/>
                <a:cs typeface="Times New Roman" pitchFamily="18" charset="0"/>
              </a:rPr>
              <a:t>                              System</a:t>
            </a:r>
            <a:r>
              <a:rPr lang="zh-CN" altLang="en-US" sz="2000" dirty="0">
                <a:ea typeface="宋体" pitchFamily="2" charset="-122"/>
                <a:cs typeface="Times New Roman" pitchFamily="18" charset="0"/>
              </a:rPr>
              <a:t>和</a:t>
            </a:r>
            <a:r>
              <a:rPr lang="en-US" altLang="zh-CN" sz="2000" dirty="0">
                <a:ea typeface="宋体" pitchFamily="2" charset="-122"/>
                <a:cs typeface="Times New Roman" pitchFamily="18" charset="0"/>
              </a:rPr>
              <a:t>Thread</a:t>
            </a:r>
            <a:r>
              <a:rPr lang="zh-CN" altLang="en-US" sz="2000" dirty="0">
                <a:ea typeface="宋体" pitchFamily="2" charset="-122"/>
                <a:cs typeface="Times New Roman" pitchFamily="18" charset="0"/>
              </a:rPr>
              <a:t>，提供常用功能。</a:t>
            </a:r>
          </a:p>
          <a:p>
            <a:pPr algn="just">
              <a:spcBef>
                <a:spcPct val="20000"/>
              </a:spcBef>
            </a:pPr>
            <a:r>
              <a:rPr lang="en-US" altLang="zh-CN" sz="2000" b="1" dirty="0" smtClean="0">
                <a:ea typeface="宋体" pitchFamily="2" charset="-122"/>
                <a:cs typeface="Times New Roman" pitchFamily="18" charset="0"/>
              </a:rPr>
              <a:t>2.    </a:t>
            </a:r>
            <a:r>
              <a:rPr lang="en-US" altLang="zh-CN" sz="2000" b="1" dirty="0" smtClean="0">
                <a:solidFill>
                  <a:srgbClr val="0000FF"/>
                </a:solidFill>
                <a:ea typeface="宋体" pitchFamily="2" charset="-122"/>
                <a:cs typeface="Times New Roman" pitchFamily="18" charset="0"/>
              </a:rPr>
              <a:t>java.net</a:t>
            </a:r>
            <a:r>
              <a:rPr lang="en-US" altLang="zh-CN" sz="2000" b="1" dirty="0" smtClean="0">
                <a:ea typeface="宋体" pitchFamily="2" charset="-122"/>
                <a:cs typeface="Times New Roman" pitchFamily="18" charset="0"/>
              </a:rPr>
              <a:t>-</a:t>
            </a:r>
            <a:r>
              <a:rPr lang="en-US" altLang="zh-CN" sz="2000" b="1" dirty="0">
                <a:ea typeface="宋体" pitchFamily="2" charset="-122"/>
                <a:cs typeface="Times New Roman" pitchFamily="18" charset="0"/>
              </a:rPr>
              <a:t>---</a:t>
            </a:r>
            <a:r>
              <a:rPr lang="zh-CN" altLang="en-US" sz="2000" dirty="0">
                <a:ea typeface="宋体" pitchFamily="2" charset="-122"/>
                <a:cs typeface="Times New Roman" pitchFamily="18" charset="0"/>
              </a:rPr>
              <a:t>包含执行与网络相关的操作的类和接口。</a:t>
            </a:r>
          </a:p>
          <a:p>
            <a:pPr algn="just">
              <a:spcBef>
                <a:spcPct val="20000"/>
              </a:spcBef>
            </a:pPr>
            <a:r>
              <a:rPr lang="en-US" altLang="zh-CN" sz="2000" b="1" dirty="0" smtClean="0">
                <a:ea typeface="宋体" pitchFamily="2" charset="-122"/>
                <a:cs typeface="Times New Roman" pitchFamily="18" charset="0"/>
              </a:rPr>
              <a:t>3.    </a:t>
            </a:r>
            <a:r>
              <a:rPr lang="en-US" altLang="zh-CN" sz="2000" b="1" dirty="0" smtClean="0">
                <a:solidFill>
                  <a:srgbClr val="0000FF"/>
                </a:solidFill>
                <a:ea typeface="宋体" pitchFamily="2" charset="-122"/>
                <a:cs typeface="Times New Roman" pitchFamily="18" charset="0"/>
              </a:rPr>
              <a:t>java.io </a:t>
            </a:r>
            <a:r>
              <a:rPr lang="en-US" altLang="zh-CN" sz="2000" b="1" dirty="0" smtClean="0">
                <a:ea typeface="宋体" pitchFamily="2" charset="-122"/>
                <a:cs typeface="Times New Roman" pitchFamily="18" charset="0"/>
              </a:rPr>
              <a:t>  ----</a:t>
            </a:r>
            <a:r>
              <a:rPr lang="zh-CN" altLang="en-US" sz="2000" dirty="0">
                <a:ea typeface="宋体" pitchFamily="2" charset="-122"/>
                <a:cs typeface="Times New Roman" pitchFamily="18" charset="0"/>
              </a:rPr>
              <a:t>包含能提供多种输入</a:t>
            </a:r>
            <a:r>
              <a:rPr lang="en-US" altLang="zh-CN" sz="2000" dirty="0">
                <a:ea typeface="宋体" pitchFamily="2" charset="-122"/>
                <a:cs typeface="Times New Roman" pitchFamily="18" charset="0"/>
              </a:rPr>
              <a:t>/</a:t>
            </a:r>
            <a:r>
              <a:rPr lang="zh-CN" altLang="en-US" sz="2000" dirty="0">
                <a:ea typeface="宋体" pitchFamily="2" charset="-122"/>
                <a:cs typeface="Times New Roman" pitchFamily="18" charset="0"/>
              </a:rPr>
              <a:t>输出功能的类。</a:t>
            </a:r>
          </a:p>
          <a:p>
            <a:pPr algn="just">
              <a:spcBef>
                <a:spcPct val="50000"/>
              </a:spcBef>
            </a:pPr>
            <a:r>
              <a:rPr lang="en-US" altLang="zh-CN" sz="2000" b="1" dirty="0" smtClean="0">
                <a:ea typeface="宋体" pitchFamily="2" charset="-122"/>
                <a:cs typeface="Times New Roman" pitchFamily="18" charset="0"/>
              </a:rPr>
              <a:t>4.  </a:t>
            </a:r>
            <a:r>
              <a:rPr lang="en-US" altLang="zh-CN" sz="2000" b="1" dirty="0" err="1" smtClean="0">
                <a:solidFill>
                  <a:srgbClr val="0000FF"/>
                </a:solidFill>
                <a:ea typeface="宋体" pitchFamily="2" charset="-122"/>
                <a:cs typeface="Times New Roman" pitchFamily="18" charset="0"/>
              </a:rPr>
              <a:t>java.util</a:t>
            </a:r>
            <a:r>
              <a:rPr lang="en-US" altLang="zh-CN" sz="2000" b="1" dirty="0" smtClean="0">
                <a:ea typeface="宋体" pitchFamily="2" charset="-122"/>
                <a:cs typeface="Times New Roman" pitchFamily="18" charset="0"/>
              </a:rPr>
              <a:t>----</a:t>
            </a:r>
            <a:r>
              <a:rPr lang="zh-CN" altLang="en-US" sz="2000" dirty="0">
                <a:ea typeface="宋体" pitchFamily="2" charset="-122"/>
                <a:cs typeface="Times New Roman" pitchFamily="18" charset="0"/>
              </a:rPr>
              <a:t>包含一些实用工具类，如定义系统特性</a:t>
            </a:r>
            <a:r>
              <a:rPr lang="zh-CN" altLang="en-US" sz="2000" dirty="0" smtClean="0">
                <a:ea typeface="宋体" pitchFamily="2" charset="-122"/>
                <a:cs typeface="Times New Roman" pitchFamily="18" charset="0"/>
              </a:rPr>
              <a:t>、接口的集合框架类、</a:t>
            </a:r>
            <a:endParaRPr lang="en-US" altLang="zh-CN" sz="2000" dirty="0" smtClean="0">
              <a:ea typeface="宋体" pitchFamily="2" charset="-122"/>
              <a:cs typeface="Times New Roman" pitchFamily="18" charset="0"/>
            </a:endParaRPr>
          </a:p>
          <a:p>
            <a:pPr algn="just">
              <a:spcBef>
                <a:spcPct val="50000"/>
              </a:spcBef>
            </a:pPr>
            <a:r>
              <a:rPr lang="en-US" altLang="zh-CN" sz="2000" dirty="0">
                <a:ea typeface="宋体" pitchFamily="2" charset="-122"/>
                <a:cs typeface="Times New Roman" pitchFamily="18" charset="0"/>
              </a:rPr>
              <a:t>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使用</a:t>
            </a:r>
            <a:r>
              <a:rPr lang="zh-CN" altLang="en-US" sz="2000" dirty="0">
                <a:ea typeface="宋体" pitchFamily="2" charset="-122"/>
                <a:cs typeface="Times New Roman" pitchFamily="18" charset="0"/>
              </a:rPr>
              <a:t>与日期日历相关的函数</a:t>
            </a:r>
            <a:r>
              <a:rPr lang="zh-CN" altLang="en-US" sz="2000" dirty="0" smtClean="0">
                <a:ea typeface="宋体" pitchFamily="2" charset="-122"/>
                <a:cs typeface="Times New Roman" pitchFamily="18" charset="0"/>
              </a:rPr>
              <a:t>。</a:t>
            </a:r>
            <a:endParaRPr lang="en-US" altLang="zh-CN" sz="2000" dirty="0">
              <a:ea typeface="宋体" pitchFamily="2" charset="-122"/>
              <a:cs typeface="Times New Roman" pitchFamily="18" charset="0"/>
            </a:endParaRPr>
          </a:p>
          <a:p>
            <a:pPr algn="just">
              <a:spcBef>
                <a:spcPct val="50000"/>
              </a:spcBef>
            </a:pPr>
            <a:r>
              <a:rPr lang="en-US" altLang="zh-CN" sz="2000" b="1" dirty="0" smtClean="0">
                <a:ea typeface="宋体" pitchFamily="2" charset="-122"/>
              </a:rPr>
              <a:t>5.     </a:t>
            </a:r>
            <a:r>
              <a:rPr lang="en-US" altLang="zh-CN" sz="2000" b="1" dirty="0" err="1" smtClean="0">
                <a:solidFill>
                  <a:srgbClr val="0000FF"/>
                </a:solidFill>
                <a:ea typeface="宋体" pitchFamily="2" charset="-122"/>
              </a:rPr>
              <a:t>java.text</a:t>
            </a:r>
            <a:r>
              <a:rPr lang="en-US" altLang="zh-CN" sz="2000" b="1" dirty="0" smtClean="0">
                <a:ea typeface="宋体" pitchFamily="2" charset="-122"/>
                <a:cs typeface="Times New Roman" pitchFamily="18" charset="0"/>
              </a:rPr>
              <a:t>-</a:t>
            </a:r>
            <a:r>
              <a:rPr lang="en-US" altLang="zh-CN" sz="2000" b="1" dirty="0">
                <a:ea typeface="宋体" pitchFamily="2" charset="-122"/>
                <a:cs typeface="Times New Roman" pitchFamily="18" charset="0"/>
              </a:rPr>
              <a:t>---</a:t>
            </a:r>
            <a:r>
              <a:rPr lang="zh-CN" altLang="en-US" sz="2000" dirty="0" smtClean="0">
                <a:ea typeface="宋体" pitchFamily="2" charset="-122"/>
              </a:rPr>
              <a:t>包含</a:t>
            </a:r>
            <a:r>
              <a:rPr lang="zh-CN" altLang="en-US" sz="2000" dirty="0">
                <a:ea typeface="宋体" pitchFamily="2" charset="-122"/>
              </a:rPr>
              <a:t>了一些</a:t>
            </a:r>
            <a:r>
              <a:rPr lang="en-US" altLang="zh-CN" sz="2000" dirty="0">
                <a:ea typeface="宋体" pitchFamily="2" charset="-122"/>
              </a:rPr>
              <a:t>java</a:t>
            </a:r>
            <a:r>
              <a:rPr lang="zh-CN" altLang="en-US" sz="2000" dirty="0">
                <a:ea typeface="宋体" pitchFamily="2" charset="-122"/>
              </a:rPr>
              <a:t>格式化相关的</a:t>
            </a:r>
            <a:r>
              <a:rPr lang="zh-CN" altLang="en-US" sz="2000" dirty="0" smtClean="0">
                <a:ea typeface="宋体" pitchFamily="2" charset="-122"/>
              </a:rPr>
              <a:t>类</a:t>
            </a:r>
            <a:endParaRPr lang="en-US" altLang="zh-CN" sz="2000" dirty="0" smtClean="0">
              <a:ea typeface="宋体" pitchFamily="2" charset="-122"/>
            </a:endParaRPr>
          </a:p>
          <a:p>
            <a:pPr algn="just">
              <a:spcBef>
                <a:spcPct val="50000"/>
              </a:spcBef>
            </a:pPr>
            <a:r>
              <a:rPr lang="en-US" altLang="zh-CN" sz="2000" b="1" dirty="0" smtClean="0">
                <a:ea typeface="宋体" pitchFamily="2" charset="-122"/>
              </a:rPr>
              <a:t>6.    </a:t>
            </a:r>
            <a:r>
              <a:rPr lang="en-US" altLang="zh-CN" sz="2000" b="1" dirty="0" smtClean="0">
                <a:solidFill>
                  <a:srgbClr val="0000FF"/>
                </a:solidFill>
                <a:ea typeface="宋体" pitchFamily="2" charset="-122"/>
              </a:rPr>
              <a:t> </a:t>
            </a:r>
            <a:r>
              <a:rPr lang="en-US" altLang="zh-CN" sz="2000" b="1" dirty="0" err="1" smtClean="0">
                <a:solidFill>
                  <a:srgbClr val="0000FF"/>
                </a:solidFill>
                <a:ea typeface="宋体" pitchFamily="2" charset="-122"/>
              </a:rPr>
              <a:t>java.sql</a:t>
            </a:r>
            <a:r>
              <a:rPr lang="en-US" altLang="zh-CN" sz="2000" b="1" dirty="0" smtClean="0">
                <a:ea typeface="宋体" pitchFamily="2" charset="-122"/>
                <a:cs typeface="Times New Roman" pitchFamily="18" charset="0"/>
              </a:rPr>
              <a:t>-</a:t>
            </a:r>
            <a:r>
              <a:rPr lang="en-US" altLang="zh-CN" sz="2000" b="1" dirty="0">
                <a:ea typeface="宋体" pitchFamily="2" charset="-122"/>
                <a:cs typeface="Times New Roman" pitchFamily="18" charset="0"/>
              </a:rPr>
              <a:t>---</a:t>
            </a:r>
            <a:r>
              <a:rPr lang="zh-CN" altLang="en-US" sz="2000" dirty="0" smtClean="0">
                <a:ea typeface="宋体" pitchFamily="2" charset="-122"/>
              </a:rPr>
              <a:t>包含</a:t>
            </a:r>
            <a:r>
              <a:rPr lang="zh-CN" altLang="en-US" sz="2000" dirty="0">
                <a:ea typeface="宋体" pitchFamily="2" charset="-122"/>
              </a:rPr>
              <a:t>了</a:t>
            </a:r>
            <a:r>
              <a:rPr lang="en-US" altLang="zh-CN" sz="2000" dirty="0">
                <a:ea typeface="宋体" pitchFamily="2" charset="-122"/>
              </a:rPr>
              <a:t>java</a:t>
            </a:r>
            <a:r>
              <a:rPr lang="zh-CN" altLang="en-US" sz="2000" dirty="0">
                <a:ea typeface="宋体" pitchFamily="2" charset="-122"/>
              </a:rPr>
              <a:t>进行</a:t>
            </a:r>
            <a:r>
              <a:rPr lang="en-US" altLang="zh-CN" sz="2000" dirty="0">
                <a:ea typeface="宋体" pitchFamily="2" charset="-122"/>
              </a:rPr>
              <a:t>JDBC</a:t>
            </a:r>
            <a:r>
              <a:rPr lang="zh-CN" altLang="en-US" sz="2000" dirty="0">
                <a:ea typeface="宋体" pitchFamily="2" charset="-122"/>
              </a:rPr>
              <a:t>数据库编程的相关类</a:t>
            </a:r>
            <a:r>
              <a:rPr lang="en-US" altLang="zh-CN" sz="2000" dirty="0">
                <a:ea typeface="宋体" pitchFamily="2" charset="-122"/>
              </a:rPr>
              <a:t>/</a:t>
            </a:r>
            <a:r>
              <a:rPr lang="zh-CN" altLang="en-US" sz="2000" dirty="0" smtClean="0">
                <a:ea typeface="宋体" pitchFamily="2" charset="-122"/>
              </a:rPr>
              <a:t>接口</a:t>
            </a:r>
            <a:endParaRPr lang="en-US" altLang="zh-CN" sz="2000" dirty="0" smtClean="0">
              <a:ea typeface="宋体" pitchFamily="2" charset="-122"/>
            </a:endParaRPr>
          </a:p>
          <a:p>
            <a:pPr algn="just">
              <a:spcBef>
                <a:spcPct val="20000"/>
              </a:spcBef>
            </a:pPr>
            <a:r>
              <a:rPr lang="en-US" altLang="zh-CN" sz="2000" b="1" dirty="0" smtClean="0">
                <a:ea typeface="宋体" pitchFamily="2" charset="-122"/>
                <a:cs typeface="Times New Roman" pitchFamily="18" charset="0"/>
              </a:rPr>
              <a:t>7.     </a:t>
            </a:r>
            <a:r>
              <a:rPr lang="en-US" altLang="zh-CN" sz="2000" b="1" dirty="0" err="1" smtClean="0">
                <a:solidFill>
                  <a:srgbClr val="0000FF"/>
                </a:solidFill>
                <a:ea typeface="宋体" pitchFamily="2" charset="-122"/>
                <a:cs typeface="Times New Roman" pitchFamily="18" charset="0"/>
              </a:rPr>
              <a:t>java.awt</a:t>
            </a:r>
            <a:r>
              <a:rPr lang="en-US" altLang="zh-CN" sz="2000" b="1" dirty="0" smtClean="0">
                <a:ea typeface="宋体" pitchFamily="2" charset="-122"/>
                <a:cs typeface="Times New Roman" pitchFamily="18" charset="0"/>
              </a:rPr>
              <a:t>-</a:t>
            </a:r>
            <a:r>
              <a:rPr lang="en-US" altLang="zh-CN" sz="2000" b="1" dirty="0">
                <a:ea typeface="宋体" pitchFamily="2" charset="-122"/>
                <a:cs typeface="Times New Roman" pitchFamily="18" charset="0"/>
              </a:rPr>
              <a:t>---</a:t>
            </a:r>
            <a:r>
              <a:rPr lang="zh-CN" altLang="en-US" sz="2000" dirty="0">
                <a:ea typeface="宋体" pitchFamily="2" charset="-122"/>
                <a:cs typeface="Times New Roman" pitchFamily="18" charset="0"/>
              </a:rPr>
              <a:t>包含了构成抽象窗口工具集（</a:t>
            </a:r>
            <a:r>
              <a:rPr lang="en-US" altLang="zh-CN" sz="2000" dirty="0">
                <a:ea typeface="宋体" pitchFamily="2" charset="-122"/>
                <a:cs typeface="Times New Roman" pitchFamily="18" charset="0"/>
              </a:rPr>
              <a:t>abstract window toolkits</a:t>
            </a:r>
            <a:r>
              <a:rPr lang="zh-CN" altLang="en-US" sz="2000" dirty="0">
                <a:ea typeface="宋体" pitchFamily="2" charset="-122"/>
                <a:cs typeface="Times New Roman" pitchFamily="18" charset="0"/>
              </a:rPr>
              <a:t>）</a:t>
            </a:r>
            <a:r>
              <a:rPr lang="zh-CN" altLang="en-US" sz="2000" dirty="0" smtClean="0">
                <a:ea typeface="宋体" pitchFamily="2" charset="-122"/>
                <a:cs typeface="Times New Roman" pitchFamily="18" charset="0"/>
              </a:rPr>
              <a:t>的</a:t>
            </a:r>
            <a:endParaRPr lang="en-US" altLang="zh-CN" sz="2000" dirty="0" smtClean="0">
              <a:ea typeface="宋体" pitchFamily="2" charset="-122"/>
              <a:cs typeface="Times New Roman" pitchFamily="18" charset="0"/>
            </a:endParaRPr>
          </a:p>
          <a:p>
            <a:pPr algn="just">
              <a:spcBef>
                <a:spcPct val="20000"/>
              </a:spcBef>
            </a:pPr>
            <a:r>
              <a:rPr lang="en-US" altLang="zh-CN" sz="2000" dirty="0">
                <a:ea typeface="宋体" pitchFamily="2" charset="-122"/>
                <a:cs typeface="Times New Roman" pitchFamily="18" charset="0"/>
              </a:rPr>
              <a:t>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多</a:t>
            </a:r>
            <a:r>
              <a:rPr lang="zh-CN" altLang="en-US" sz="2000" dirty="0">
                <a:ea typeface="宋体" pitchFamily="2" charset="-122"/>
                <a:cs typeface="Times New Roman" pitchFamily="18" charset="0"/>
              </a:rPr>
              <a:t>个类，这些类被用来构建和管理应用程序的图形用户</a:t>
            </a:r>
            <a:r>
              <a:rPr lang="zh-CN" altLang="en-US" sz="2000" dirty="0" smtClean="0">
                <a:ea typeface="宋体" pitchFamily="2" charset="-122"/>
                <a:cs typeface="Times New Roman" pitchFamily="18" charset="0"/>
              </a:rPr>
              <a:t>界</a:t>
            </a:r>
            <a:r>
              <a:rPr lang="en-US" altLang="zh-CN" sz="2000" dirty="0">
                <a:ea typeface="宋体" pitchFamily="2" charset="-122"/>
                <a:cs typeface="Times New Roman" pitchFamily="18" charset="0"/>
              </a:rPr>
              <a:t> </a:t>
            </a:r>
            <a:r>
              <a:rPr lang="en-US" altLang="zh-CN" sz="2000" dirty="0" smtClean="0">
                <a:ea typeface="宋体" pitchFamily="2" charset="-122"/>
                <a:cs typeface="Times New Roman" pitchFamily="18" charset="0"/>
              </a:rPr>
              <a:t> </a:t>
            </a:r>
          </a:p>
          <a:p>
            <a:pPr algn="just">
              <a:spcBef>
                <a:spcPct val="20000"/>
              </a:spcBef>
            </a:pPr>
            <a:r>
              <a:rPr lang="en-US" altLang="zh-CN" sz="2000" dirty="0">
                <a:ea typeface="宋体" pitchFamily="2" charset="-122"/>
                <a:cs typeface="Times New Roman" pitchFamily="18" charset="0"/>
              </a:rPr>
              <a:t>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面</a:t>
            </a:r>
            <a:r>
              <a:rPr lang="en-US" altLang="zh-CN" sz="2000" dirty="0">
                <a:ea typeface="宋体" pitchFamily="2" charset="-122"/>
                <a:cs typeface="Times New Roman" pitchFamily="18" charset="0"/>
              </a:rPr>
              <a:t>(GUI</a:t>
            </a:r>
            <a:r>
              <a:rPr lang="en-US" altLang="zh-CN" sz="2000">
                <a:ea typeface="宋体" pitchFamily="2" charset="-122"/>
                <a:cs typeface="Times New Roman" pitchFamily="18" charset="0"/>
              </a:rPr>
              <a:t>)</a:t>
            </a:r>
            <a:r>
              <a:rPr lang="zh-CN" altLang="en-US" sz="2000" smtClean="0">
                <a:ea typeface="宋体" pitchFamily="2" charset="-122"/>
                <a:cs typeface="Times New Roman" pitchFamily="18" charset="0"/>
              </a:rPr>
              <a:t>。  </a:t>
            </a:r>
            <a:r>
              <a:rPr lang="en-US" altLang="zh-CN" sz="2000" smtClean="0">
                <a:solidFill>
                  <a:srgbClr val="0000FF"/>
                </a:solidFill>
                <a:ea typeface="宋体" pitchFamily="2" charset="-122"/>
                <a:cs typeface="Times New Roman" pitchFamily="18" charset="0"/>
              </a:rPr>
              <a:t>B/S        C/S     Client</a:t>
            </a:r>
            <a:endParaRPr lang="zh-CN" altLang="en-US" sz="2000" dirty="0">
              <a:solidFill>
                <a:srgbClr val="0000FF"/>
              </a:solidFill>
              <a:ea typeface="宋体" pitchFamily="2" charset="-122"/>
              <a:cs typeface="Times New Roman" pitchFamily="18" charset="0"/>
            </a:endParaRPr>
          </a:p>
        </p:txBody>
      </p:sp>
    </p:spTree>
    <p:extLst>
      <p:ext uri="{BB962C8B-B14F-4D97-AF65-F5344CB8AC3E}">
        <p14:creationId xmlns:p14="http://schemas.microsoft.com/office/powerpoint/2010/main" val="1268581"/>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PPT模板</Template>
  <TotalTime>18677</TotalTime>
  <Words>7106</Words>
  <Application>Microsoft Office PowerPoint</Application>
  <PresentationFormat>On-screen Show (4:3)</PresentationFormat>
  <Paragraphs>1139</Paragraphs>
  <Slides>97</Slides>
  <Notes>8</Notes>
  <HiddenSlides>0</HiddenSlides>
  <MMClips>0</MMClips>
  <ScaleCrop>false</ScaleCrop>
  <HeadingPairs>
    <vt:vector size="4" baseType="variant">
      <vt:variant>
        <vt:lpstr>Theme</vt:lpstr>
      </vt:variant>
      <vt:variant>
        <vt:i4>1</vt:i4>
      </vt:variant>
      <vt:variant>
        <vt:lpstr>Slide Titles</vt:lpstr>
      </vt:variant>
      <vt:variant>
        <vt:i4>97</vt:i4>
      </vt:variant>
    </vt:vector>
  </HeadingPairs>
  <TitlesOfParts>
    <vt:vector size="98" baseType="lpstr">
      <vt:lpstr>PPT模板</vt:lpstr>
      <vt:lpstr>第4章 面向对象编程(上)</vt:lpstr>
      <vt:lpstr>PowerPoint Presentation</vt:lpstr>
      <vt:lpstr>PowerPoint Presentation</vt:lpstr>
      <vt:lpstr>学习内容</vt:lpstr>
      <vt:lpstr>PowerPoint Presentation</vt:lpstr>
      <vt:lpstr>PowerPoint Presentation</vt:lpstr>
      <vt:lpstr>4.1 面向对象与面向过程</vt:lpstr>
      <vt:lpstr>PowerPoint Presentation</vt:lpstr>
      <vt:lpstr>面向对象的思想概述</vt:lpstr>
      <vt:lpstr>PowerPoint Presentation</vt:lpstr>
      <vt:lpstr>PowerPoint Presentation</vt:lpstr>
      <vt:lpstr>PowerPoint Presentation</vt:lpstr>
      <vt:lpstr>面向对象的思想概述</vt:lpstr>
      <vt:lpstr>面向对象的思想概述</vt:lpstr>
      <vt:lpstr>PowerPoint Presentation</vt:lpstr>
      <vt:lpstr>PowerPoint Presentation</vt:lpstr>
      <vt:lpstr>PowerPoint Presentation</vt:lpstr>
      <vt:lpstr>类的语法格式</vt:lpstr>
      <vt:lpstr>PowerPoint Presentation</vt:lpstr>
      <vt:lpstr>PowerPoint Presentation</vt:lpstr>
      <vt:lpstr>PowerPoint Presentation</vt:lpstr>
      <vt:lpstr>PowerPoint Presentation</vt:lpstr>
      <vt:lpstr>4.3 类的成员之一：属性</vt:lpstr>
      <vt:lpstr>PowerPoint Presentation</vt:lpstr>
      <vt:lpstr>PowerPoint Presentation</vt:lpstr>
      <vt:lpstr>对象属性的默认初始化赋值</vt:lpstr>
      <vt:lpstr>PowerPoint Presentation</vt:lpstr>
      <vt:lpstr>4.4  类的成员之二：方  法</vt:lpstr>
      <vt:lpstr>4.4  类的成员之二：方  法</vt:lpstr>
      <vt:lpstr>PowerPoint Presentation</vt:lpstr>
      <vt:lpstr>4.5 对象的创建和使用</vt:lpstr>
      <vt:lpstr>对象的创建和使用</vt:lpstr>
      <vt:lpstr>PowerPoint Presentation</vt:lpstr>
      <vt:lpstr>PowerPoint Presentation</vt:lpstr>
      <vt:lpstr>对象的创建和使用</vt:lpstr>
      <vt:lpstr>PowerPoint Presentation</vt:lpstr>
      <vt:lpstr>提 示</vt:lpstr>
      <vt:lpstr>对象的产生</vt:lpstr>
      <vt:lpstr>对象的使用</vt:lpstr>
      <vt:lpstr>对象的生命周期  </vt:lpstr>
      <vt:lpstr>PowerPoint Presentation</vt:lpstr>
      <vt:lpstr>PowerPoint Presentation</vt:lpstr>
      <vt:lpstr>PowerPoint Presentation</vt:lpstr>
      <vt:lpstr>匿名对象 </vt:lpstr>
      <vt:lpstr>PowerPoint Presentation</vt:lpstr>
      <vt:lpstr>4.6 再谈方法(method)</vt:lpstr>
      <vt:lpstr>4.6.1 方法的调用</vt:lpstr>
      <vt:lpstr>方法的调用</vt:lpstr>
      <vt:lpstr>4.6.2 方法的重载(overload)</vt:lpstr>
      <vt:lpstr>方法的重载 </vt:lpstr>
      <vt:lpstr>方法的重载 </vt:lpstr>
      <vt:lpstr>PowerPoint Presentation</vt:lpstr>
      <vt:lpstr>PowerPoint Presentation</vt:lpstr>
      <vt:lpstr>4.6.4 方法的参数传递</vt:lpstr>
      <vt:lpstr>方法的参数传递             —基本数据类型的参数传递 </vt:lpstr>
      <vt:lpstr>方法的参数传递                   —引用数据类型的参数传递</vt:lpstr>
      <vt:lpstr>方法的参数传递                   —引用数据类型的参数传递</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4.6.5 递归方法</vt:lpstr>
      <vt:lpstr>PowerPoint Presentation</vt:lpstr>
      <vt:lpstr>4.7  面向对象特征之一：封装和隐藏</vt:lpstr>
      <vt:lpstr>PowerPoint Presentation</vt:lpstr>
      <vt:lpstr>信息的封装和隐藏 </vt:lpstr>
      <vt:lpstr>PowerPoint Presentation</vt:lpstr>
      <vt:lpstr>PowerPoint Presentation</vt:lpstr>
      <vt:lpstr>PowerPoint Presentation</vt:lpstr>
      <vt:lpstr>4.8  类的成员之三：构造器(构造方法)</vt:lpstr>
      <vt:lpstr>构造器</vt:lpstr>
      <vt:lpstr>构造器</vt:lpstr>
      <vt:lpstr>构造器重载</vt:lpstr>
      <vt:lpstr>构造器重载举例</vt:lpstr>
      <vt:lpstr>JavaBean</vt:lpstr>
      <vt:lpstr>JavaBean示例</vt:lpstr>
      <vt:lpstr>PowerPoint Presentation</vt:lpstr>
      <vt:lpstr>PowerPoint Presentation</vt:lpstr>
      <vt:lpstr>this是什么？ </vt:lpstr>
      <vt:lpstr>PowerPoint Presentation</vt:lpstr>
      <vt:lpstr>PowerPoint Presentation</vt:lpstr>
      <vt:lpstr>PowerPoint Presentation</vt:lpstr>
      <vt:lpstr>PowerPoint Presentation</vt:lpstr>
      <vt:lpstr>PowerPoint Presentation</vt:lpstr>
      <vt:lpstr>关键字—package</vt:lpstr>
      <vt:lpstr>源文件布局：</vt:lpstr>
      <vt:lpstr>包的作用：</vt:lpstr>
      <vt:lpstr>PowerPoint Presentation</vt:lpstr>
      <vt:lpstr>PowerPoint Presentation</vt:lpstr>
      <vt:lpstr>关键字—import</vt:lpstr>
      <vt:lpstr>import语句</vt:lpstr>
      <vt:lpstr>JDK中主要的包介绍</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Sam</cp:lastModifiedBy>
  <cp:revision>1336</cp:revision>
  <dcterms:created xsi:type="dcterms:W3CDTF">2012-08-05T14:09:30Z</dcterms:created>
  <dcterms:modified xsi:type="dcterms:W3CDTF">2018-09-04T02:24:05Z</dcterms:modified>
</cp:coreProperties>
</file>