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8" r:id="rId2"/>
    <p:sldId id="635" r:id="rId3"/>
    <p:sldId id="528" r:id="rId4"/>
    <p:sldId id="624" r:id="rId5"/>
    <p:sldId id="529" r:id="rId6"/>
    <p:sldId id="530" r:id="rId7"/>
    <p:sldId id="531" r:id="rId8"/>
    <p:sldId id="623" r:id="rId9"/>
    <p:sldId id="573" r:id="rId10"/>
    <p:sldId id="533" r:id="rId11"/>
    <p:sldId id="597" r:id="rId12"/>
    <p:sldId id="534" r:id="rId13"/>
    <p:sldId id="596" r:id="rId14"/>
    <p:sldId id="625" r:id="rId15"/>
    <p:sldId id="538" r:id="rId16"/>
    <p:sldId id="539" r:id="rId17"/>
    <p:sldId id="540" r:id="rId18"/>
    <p:sldId id="626" r:id="rId19"/>
    <p:sldId id="575" r:id="rId20"/>
    <p:sldId id="543" r:id="rId21"/>
    <p:sldId id="544" r:id="rId22"/>
    <p:sldId id="545" r:id="rId23"/>
    <p:sldId id="627" r:id="rId24"/>
    <p:sldId id="546" r:id="rId25"/>
    <p:sldId id="547" r:id="rId26"/>
    <p:sldId id="604" r:id="rId27"/>
    <p:sldId id="605" r:id="rId28"/>
    <p:sldId id="606" r:id="rId29"/>
    <p:sldId id="576" r:id="rId30"/>
    <p:sldId id="628" r:id="rId31"/>
    <p:sldId id="553" r:id="rId32"/>
    <p:sldId id="622" r:id="rId33"/>
    <p:sldId id="619" r:id="rId34"/>
    <p:sldId id="582" r:id="rId35"/>
    <p:sldId id="629" r:id="rId36"/>
    <p:sldId id="555" r:id="rId37"/>
    <p:sldId id="583" r:id="rId38"/>
    <p:sldId id="556" r:id="rId39"/>
    <p:sldId id="557" r:id="rId40"/>
    <p:sldId id="577" r:id="rId41"/>
    <p:sldId id="637" r:id="rId42"/>
    <p:sldId id="610" r:id="rId43"/>
    <p:sldId id="558" r:id="rId44"/>
    <p:sldId id="559" r:id="rId45"/>
    <p:sldId id="560" r:id="rId46"/>
    <p:sldId id="561" r:id="rId47"/>
    <p:sldId id="562" r:id="rId48"/>
    <p:sldId id="584" r:id="rId49"/>
    <p:sldId id="607" r:id="rId50"/>
    <p:sldId id="630" r:id="rId51"/>
    <p:sldId id="563" r:id="rId52"/>
    <p:sldId id="578" r:id="rId53"/>
    <p:sldId id="565" r:id="rId54"/>
    <p:sldId id="585" r:id="rId55"/>
    <p:sldId id="639" r:id="rId56"/>
    <p:sldId id="567" r:id="rId57"/>
    <p:sldId id="636" r:id="rId58"/>
    <p:sldId id="570" r:id="rId59"/>
    <p:sldId id="587" r:id="rId60"/>
    <p:sldId id="588" r:id="rId61"/>
    <p:sldId id="571" r:id="rId62"/>
    <p:sldId id="579" r:id="rId63"/>
    <p:sldId id="634" r:id="rId64"/>
    <p:sldId id="632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825" autoAdjust="0"/>
  </p:normalViewPr>
  <p:slideViewPr>
    <p:cSldViewPr>
      <p:cViewPr>
        <p:scale>
          <a:sx n="70" d="100"/>
          <a:sy n="7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面向对象编程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                 </a:t>
            </a:r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主讲：邹向华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12998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不要仅为了获取其他类中某个功能而去</a:t>
            </a:r>
            <a:r>
              <a:rPr lang="zh-CN" altLang="en-US" sz="2400" dirty="0" smtClean="0">
                <a:ea typeface="宋体" pitchFamily="2" charset="-122"/>
              </a:rPr>
              <a:t>继承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不能直接访问父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8119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99417"/>
              </p:ext>
            </p:extLst>
          </p:nvPr>
        </p:nvGraphicFramePr>
        <p:xfrm>
          <a:off x="2275384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3632"/>
              </p:ext>
            </p:extLst>
          </p:nvPr>
        </p:nvGraphicFramePr>
        <p:xfrm>
          <a:off x="2275384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3342184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46599"/>
              </p:ext>
            </p:extLst>
          </p:nvPr>
        </p:nvGraphicFramePr>
        <p:xfrm>
          <a:off x="827584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13824"/>
              </p:ext>
            </p:extLst>
          </p:nvPr>
        </p:nvGraphicFramePr>
        <p:xfrm>
          <a:off x="4637584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4256584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1665784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57475"/>
              </p:ext>
            </p:extLst>
          </p:nvPr>
        </p:nvGraphicFramePr>
        <p:xfrm>
          <a:off x="2351584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3342184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5508104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6084168" y="3886200"/>
            <a:ext cx="273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uperclass</a:t>
            </a:r>
            <a:r>
              <a:rPr lang="en-US" altLang="zh-CN" sz="2400" b="1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5698604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个子类只能有一个父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个父类可以派生出多个子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多重继承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多层继承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06084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方法的重写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(override/overwrite)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5.2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也称为方法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</a:t>
            </a:r>
            <a:r>
              <a:rPr lang="zh-CN" altLang="en-US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参数列表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重写的方法的返回值类型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不能大于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被重写的方法的返回值类型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方法使用的访问权限</a:t>
            </a:r>
            <a:r>
              <a:rPr lang="zh-CN" altLang="en-US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不能小于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被重写方法的访问权限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smtClean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类不能重写父类中声明为</a:t>
            </a:r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权限的方法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类方法抛出的异常不能大于父类被重写方法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的异常</a:t>
            </a:r>
            <a:endParaRPr lang="en-US" altLang="zh-CN" sz="240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注意：子父类中同名的方法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非重写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须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同时为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  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3514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权限</a:t>
            </a:r>
            <a:r>
              <a:rPr lang="en-US" altLang="zh-CN" sz="20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小</a:t>
            </a:r>
            <a:endParaRPr lang="zh-CN" altLang="en-US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591" y="558962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四种访问权限修饰符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508434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定义前，用来限定对象对该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483768" y="767041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smtClean="0"/>
              <a:t>5.3 </a:t>
            </a:r>
            <a:r>
              <a:rPr lang="zh-CN" altLang="en-US" sz="3600" b="1" dirty="0" smtClean="0"/>
              <a:t>四种访问权限</a:t>
            </a:r>
            <a:r>
              <a:rPr lang="zh-CN" altLang="en-US" sz="3600" b="1" dirty="0"/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39819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/>
                <a:gridCol w="1655762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不同包子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缺省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516632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val="723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888432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4" y="1785926"/>
            <a:ext cx="878497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1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92696"/>
            <a:ext cx="3888432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8009" y="1585787"/>
            <a:ext cx="8248944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p.fm3();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p.fm4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c.cm1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     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704118"/>
            <a:ext cx="3193232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1958" y="2514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31958" y="4073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31958" y="2895588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31958" y="3276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31958" y="3692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55758" y="4664063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子类对象可以访问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数据</a:t>
            </a:r>
            <a:endParaRPr lang="zh-CN" altLang="en-US" sz="18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859529" y="4648187"/>
            <a:ext cx="1917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979958" y="2549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979958" y="2930513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79958" y="3311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979958" y="4073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979958" y="3692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8596" y="1785926"/>
            <a:ext cx="790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  <a:cs typeface="Times New Roman" pitchFamily="18" charset="0"/>
              </a:rPr>
              <a:t>父类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Parent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和子类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Child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在同一包中定义时：</a:t>
            </a:r>
          </a:p>
        </p:txBody>
      </p:sp>
    </p:spTree>
    <p:extLst>
      <p:ext uri="{BB962C8B-B14F-4D97-AF65-F5344CB8AC3E}">
        <p14:creationId xmlns:p14="http://schemas.microsoft.com/office/powerpoint/2010/main" val="5659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关键字：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super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5.4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调用父类的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尤其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区分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6494" y="630970"/>
            <a:ext cx="4311654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1052736"/>
            <a:ext cx="87129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子类中所有的</a:t>
            </a:r>
            <a:r>
              <a:rPr lang="zh-CN" altLang="en-US" dirty="0" smtClean="0">
                <a:ea typeface="宋体" pitchFamily="2" charset="-122"/>
              </a:rPr>
              <a:t>构造</a:t>
            </a:r>
            <a:r>
              <a:rPr lang="zh-CN" altLang="en-US" dirty="0">
                <a:ea typeface="宋体" pitchFamily="2" charset="-122"/>
              </a:rPr>
              <a:t>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默认</a:t>
            </a:r>
            <a:r>
              <a:rPr lang="zh-CN" altLang="en-US" dirty="0"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空参数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 smtClean="0">
                <a:ea typeface="宋体" pitchFamily="2" charset="-122"/>
              </a:rPr>
              <a:t>构造</a:t>
            </a:r>
            <a:r>
              <a:rPr lang="zh-CN" altLang="en-US" dirty="0">
                <a:ea typeface="宋体" pitchFamily="2" charset="-122"/>
              </a:rPr>
              <a:t>器</a:t>
            </a:r>
            <a:endParaRPr lang="en-US" altLang="zh-CN" dirty="0" smtClean="0"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当</a:t>
            </a:r>
            <a:r>
              <a:rPr lang="zh-CN" altLang="en-US" sz="2800" dirty="0">
                <a:ea typeface="宋体" pitchFamily="2" charset="-122"/>
              </a:rPr>
              <a:t>父类中没有空参数的</a:t>
            </a:r>
            <a:r>
              <a:rPr lang="zh-CN" altLang="en-US" sz="2800" dirty="0" smtClean="0">
                <a:ea typeface="宋体" pitchFamily="2" charset="-122"/>
              </a:rPr>
              <a:t>构造</a:t>
            </a:r>
            <a:r>
              <a:rPr lang="zh-CN" altLang="en-US" sz="2800" dirty="0">
                <a:ea typeface="宋体" pitchFamily="2" charset="-122"/>
              </a:rPr>
              <a:t>器</a:t>
            </a:r>
            <a:r>
              <a:rPr lang="zh-CN" altLang="en-US" sz="2800" dirty="0" smtClean="0">
                <a:ea typeface="宋体" pitchFamily="2" charset="-122"/>
              </a:rPr>
              <a:t>时</a:t>
            </a:r>
            <a:r>
              <a:rPr lang="zh-CN" altLang="en-US" sz="2800" dirty="0">
                <a:ea typeface="宋体" pitchFamily="2" charset="-122"/>
              </a:rPr>
              <a:t>，子类的</a:t>
            </a:r>
            <a:r>
              <a:rPr lang="zh-CN" altLang="en-US" sz="2800" dirty="0" smtClean="0">
                <a:ea typeface="宋体" pitchFamily="2" charset="-122"/>
              </a:rPr>
              <a:t>构造</a:t>
            </a:r>
            <a:r>
              <a:rPr lang="zh-CN" altLang="en-US" sz="2800" dirty="0">
                <a:ea typeface="宋体" pitchFamily="2" charset="-122"/>
              </a:rPr>
              <a:t>器</a:t>
            </a:r>
            <a:r>
              <a:rPr lang="zh-CN" altLang="en-US" sz="2800" dirty="0" smtClean="0">
                <a:ea typeface="宋体" pitchFamily="2" charset="-122"/>
              </a:rPr>
              <a:t>必须</a:t>
            </a:r>
            <a:r>
              <a:rPr lang="zh-CN" altLang="en-US" sz="2800" dirty="0">
                <a:ea typeface="宋体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this(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zh-CN" altLang="en-US" sz="2800" dirty="0" smtClean="0">
                <a:ea typeface="宋体" pitchFamily="2" charset="-122"/>
              </a:rPr>
              <a:t>或者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super(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zh-CN" altLang="en-US" sz="2800" dirty="0" smtClean="0">
                <a:ea typeface="宋体" pitchFamily="2" charset="-122"/>
              </a:rPr>
              <a:t>语句指定调用本类或者父类中相应的构造</a:t>
            </a:r>
            <a:r>
              <a:rPr lang="zh-CN" altLang="en-US" sz="2800" dirty="0">
                <a:ea typeface="宋体" pitchFamily="2" charset="-122"/>
              </a:rPr>
              <a:t>器</a:t>
            </a:r>
            <a:r>
              <a:rPr lang="zh-CN" altLang="en-US" sz="2800" dirty="0" smtClean="0">
                <a:ea typeface="宋体" pitchFamily="2" charset="-122"/>
              </a:rPr>
              <a:t>，且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必须放在构造器的第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一行</a:t>
            </a:r>
            <a:endParaRPr lang="en-US" altLang="zh-CN" dirty="0" smtClean="0"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  <p:extLst>
      <p:ext uri="{BB962C8B-B14F-4D97-AF65-F5344CB8AC3E}">
        <p14:creationId xmlns:p14="http://schemas.microsoft.com/office/powerpoint/2010/main" val="2971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238" y="551406"/>
            <a:ext cx="5059146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196752"/>
            <a:ext cx="75118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	private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	private Date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22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45216"/>
            <a:ext cx="5184576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141277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private String school;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super(name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age)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school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public Student(String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super(name)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	}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系统将调用父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  </a:t>
            </a:r>
            <a:endParaRPr lang="en-US" altLang="zh-CN" sz="20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zh-CN" altLang="en-US" sz="2000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0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0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868" y="809936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的区别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75950"/>
              </p:ext>
            </p:extLst>
          </p:nvPr>
        </p:nvGraphicFramePr>
        <p:xfrm>
          <a:off x="467544" y="1772816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0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836712"/>
            <a:ext cx="3445271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+mn-lt"/>
                <a:ea typeface="宋体" pitchFamily="2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7488832" cy="541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5.1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面向对象特征之二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：继承性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5.2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(override)</a:t>
            </a: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5.3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四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种访问权限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修饰符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5.4 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super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5.5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类对象实例化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过程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5.6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特征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之三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：多态性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5.7  Object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280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600"/>
              </a:lnSpc>
              <a:spcBef>
                <a:spcPct val="20000"/>
              </a:spcBef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5.8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包装类的使用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子类对象实例化过程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出现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？</a:t>
            </a:r>
            <a:endParaRPr kumimoji="0"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5.5  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148478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484784"/>
            <a:ext cx="1224136" cy="460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9832" y="1268760"/>
            <a:ext cx="4752528" cy="4464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69975" y="836712"/>
            <a:ext cx="362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Dog dog = </a:t>
            </a:r>
            <a:r>
              <a:rPr lang="en-US" altLang="zh-CN" b="1">
                <a:ea typeface="宋体" panose="02010600030101010101" pitchFamily="2" charset="-122"/>
              </a:rPr>
              <a:t>new Dog("</a:t>
            </a:r>
            <a:r>
              <a:rPr lang="zh-CN" altLang="en-US" b="1">
                <a:ea typeface="宋体" panose="02010600030101010101" pitchFamily="2" charset="-122"/>
              </a:rPr>
              <a:t>小花</a:t>
            </a:r>
            <a:r>
              <a:rPr lang="en-US" altLang="zh-CN" b="1">
                <a:ea typeface="宋体" panose="02010600030101010101" pitchFamily="2" charset="-122"/>
              </a:rPr>
              <a:t>","</a:t>
            </a:r>
            <a:r>
              <a:rPr lang="zh-CN" altLang="en-US" b="1">
                <a:ea typeface="宋体" panose="02010600030101010101" pitchFamily="2" charset="-122"/>
              </a:rPr>
              <a:t>小红</a:t>
            </a:r>
            <a:r>
              <a:rPr lang="en-US" altLang="zh-CN" b="1">
                <a:ea typeface="宋体" panose="02010600030101010101" pitchFamily="2" charset="-122"/>
              </a:rPr>
              <a:t>");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4452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dog: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2564904"/>
            <a:ext cx="220023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69975" y="4869160"/>
            <a:ext cx="1554153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69975" y="4869160"/>
            <a:ext cx="15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hostName: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69975" y="4077072"/>
            <a:ext cx="155415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31959" y="40050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name:</a:t>
            </a:r>
          </a:p>
          <a:p>
            <a:r>
              <a:rPr lang="en-US" altLang="zh-CN" smtClean="0"/>
              <a:t>food: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69975" y="3356992"/>
            <a:ext cx="155415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3968" y="34197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age:</a:t>
            </a:r>
          </a:p>
        </p:txBody>
      </p:sp>
      <p:sp>
        <p:nvSpPr>
          <p:cNvPr id="15" name="矩形 14"/>
          <p:cNvSpPr/>
          <p:nvPr/>
        </p:nvSpPr>
        <p:spPr>
          <a:xfrm>
            <a:off x="4169975" y="2780928"/>
            <a:ext cx="1554153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635896" y="249289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439652" y="2564904"/>
            <a:ext cx="2196244" cy="306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5896" y="60932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子类对象实例化的全过程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Dog(..)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96136" y="41804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Animal(..)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96136" y="346035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Creature(..)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73881" y="27809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Object()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62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7889" y="2560258"/>
            <a:ext cx="252028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0177" y="27762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Creature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7889" y="4072426"/>
            <a:ext cx="259228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99073" y="43302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Animal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889" y="1264114"/>
            <a:ext cx="25202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177" y="14081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99937" y="1408130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1905" y="2956302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03993" y="2956302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68089" y="2956302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87421" y="4469081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79509" y="4469081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43605" y="4469081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20072" y="1079377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</a:t>
            </a:r>
            <a:r>
              <a:rPr lang="en-US" altLang="zh-CN" sz="2400" b="1" dirty="0" smtClean="0"/>
              <a:t>his(…),super(…); super()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V="1">
            <a:off x="3131637" y="3145614"/>
            <a:ext cx="24484" cy="132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1"/>
            <a:endCxn id="16" idx="3"/>
          </p:cNvCxnSpPr>
          <p:nvPr/>
        </p:nvCxnSpPr>
        <p:spPr>
          <a:xfrm flipH="1">
            <a:off x="2508049" y="305095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  <a:endCxn id="14" idx="2"/>
          </p:cNvCxnSpPr>
          <p:nvPr/>
        </p:nvCxnSpPr>
        <p:spPr>
          <a:xfrm flipH="1" flipV="1">
            <a:off x="2003993" y="1777462"/>
            <a:ext cx="252028" cy="11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95881" y="5325145"/>
            <a:ext cx="259228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15413" y="5721800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07501" y="5721800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71597" y="5721800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99073" y="56317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Dog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331437" y="4699630"/>
            <a:ext cx="72008" cy="1021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411557" y="5816456"/>
            <a:ext cx="264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643953" y="5816456"/>
            <a:ext cx="26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643953" y="4514964"/>
            <a:ext cx="26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1427929" y="3145614"/>
            <a:ext cx="828092" cy="1184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63317" y="3043446"/>
            <a:ext cx="263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3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("Creature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	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Animal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带一个参数的构造器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，该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动物的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name);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 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this(name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带两个参数的构造器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，其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age);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Wolf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灰太狼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", 3);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("Wolf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    }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1988840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面向对象特征之三：多态性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92696"/>
            <a:ext cx="6237337" cy="938968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5.6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smtClean="0">
                <a:ea typeface="宋体" pitchFamily="2" charset="-122"/>
                <a:cs typeface="Times New Roman" pitchFamily="18" charset="0"/>
              </a:rPr>
              <a:t>overwrite)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</a:t>
            </a:r>
            <a:r>
              <a:rPr lang="zh-CN" altLang="en-US" sz="2600">
                <a:ea typeface="宋体" pitchFamily="2" charset="-122"/>
                <a:cs typeface="Times New Roman" pitchFamily="18" charset="0"/>
              </a:rPr>
              <a:t>接口</a:t>
            </a:r>
            <a:r>
              <a:rPr lang="zh-CN" altLang="en-US" sz="2600" smtClean="0">
                <a:ea typeface="宋体" pitchFamily="2" charset="-122"/>
                <a:cs typeface="Times New Roman" pitchFamily="18" charset="0"/>
              </a:rPr>
              <a:t>上</a:t>
            </a: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66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类可看做是特殊的父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类，所以父类类型的引用可以指向子类的对象：向上转型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620688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31503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39583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06084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面向对象特征之二：继承性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07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1920" y="728853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前提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要有覆盖操作</a:t>
            </a:r>
            <a:endParaRPr lang="en-US" altLang="zh-CN" sz="2800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编译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运行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 smtClean="0"/>
              <a:t>：调用实际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所属的类</a:t>
            </a:r>
            <a:r>
              <a:rPr lang="zh-CN" altLang="en-US" sz="2800" dirty="0" smtClean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</a:t>
            </a:r>
            <a:r>
              <a:rPr lang="zh-CN" altLang="en-US" sz="2800" b="1" dirty="0">
                <a:solidFill>
                  <a:srgbClr val="0000FF"/>
                </a:solidFill>
              </a:rPr>
              <a:t>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不具备多态性，只</a:t>
            </a:r>
            <a:r>
              <a:rPr lang="zh-CN" altLang="en-US" sz="2800" dirty="0"/>
              <a:t>看引用变量所属的类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906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7983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练习：继承成员变量和继承方法的区别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47456" y="1556792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</a:t>
            </a:r>
            <a:r>
              <a:rPr lang="en-US" altLang="zh-CN" sz="2400"/>
              <a:t>class </a:t>
            </a:r>
            <a:r>
              <a:rPr lang="en-US" altLang="zh-CN" sz="2400" smtClean="0"/>
              <a:t>FieldMethodTest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Base b = s;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73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29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 smtClean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31738"/>
            <a:ext cx="5365260" cy="600963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 age=50;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600" dirty="0" err="1" smtClean="0"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760" y="0"/>
            <a:ext cx="3119240" cy="6796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836712"/>
            <a:ext cx="360045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smtClean="0"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800" b="1" smtClean="0">
                <a:ea typeface="宋体" pitchFamily="2" charset="-122"/>
                <a:cs typeface="Times New Roman" pitchFamily="18" charset="0"/>
              </a:rPr>
              <a:t>InstanceTest 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8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person ” 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ea typeface="宋体" pitchFamily="2" charset="-122"/>
                <a:cs typeface="Times New Roman" pitchFamily="18" charset="0"/>
              </a:rPr>
              <a:t>“a person” </a:t>
            </a:r>
          </a:p>
        </p:txBody>
      </p:sp>
    </p:spTree>
    <p:extLst>
      <p:ext uri="{BB962C8B-B14F-4D97-AF65-F5344CB8AC3E}">
        <p14:creationId xmlns:p14="http://schemas.microsoft.com/office/powerpoint/2010/main" val="31734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10830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public void method(Person e) {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					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7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2" y="1844824"/>
            <a:ext cx="2573705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573704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自动类型转化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强制类型转化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父类（如：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Person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子类（如：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Student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itchFamily="2" charset="-122"/>
              </a:rPr>
              <a:t>向上转型：多态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向下转型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err="1" smtClean="0">
                <a:ea typeface="宋体" pitchFamily="2" charset="-122"/>
              </a:rPr>
              <a:t>instanceof</a:t>
            </a:r>
            <a:r>
              <a:rPr lang="zh-CN" altLang="en-US" dirty="0" smtClean="0">
                <a:ea typeface="宋体" pitchFamily="2" charset="-122"/>
              </a:rPr>
              <a:t>进行判断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5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5.1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特征之二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继承性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86953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5-7 Object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22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5.7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Object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类是所有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类的根父类</a:t>
            </a:r>
          </a:p>
          <a:p>
            <a:pPr marL="457200" indent="-457200"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如果在类的声明中未使用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关键字指明其父类，则默认父类为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Person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o=new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Person();  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method(o);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3600" b="1" smtClean="0">
                <a:ea typeface="宋体" pitchFamily="2" charset="-122"/>
                <a:cs typeface="Times New Roman" pitchFamily="18" charset="0"/>
              </a:rPr>
              <a:t>的主要结构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95953"/>
              </p:ext>
            </p:extLst>
          </p:nvPr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/>
                <a:gridCol w="4253149"/>
                <a:gridCol w="946586"/>
                <a:gridCol w="2232248"/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方法名称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aseline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构造器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equals(Object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obj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对象比较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hashCode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String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对象打印时调用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093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38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=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只要两个变量的值相等，即为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a=5; if(a==6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引用类型比较引用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是否指向同一个对象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只有指向同一个对象时，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才返回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“==”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进行比较时，符号两边的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数据类型必须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兼容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可自动转换的基本数据类型除外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，否则编译出错；</a:t>
            </a:r>
            <a:endParaRPr lang="zh-CN" altLang="en-US" sz="2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：所有类都继承了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，也就获得了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方法。还可以重写。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只能比较引用类型，其作用与“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相同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比较是否指向同一个对象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特例：当用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方法进行比较时，对类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及包装类（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Wrapper Class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）来说，是比较类型及内容而不考虑引用的是否是同一个对象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原因：在这些类中重写了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74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83" y="692696"/>
            <a:ext cx="8229600" cy="936104"/>
          </a:xfrm>
        </p:spPr>
        <p:txBody>
          <a:bodyPr/>
          <a:lstStyle/>
          <a:p>
            <a:r>
              <a:rPr lang="en-US" altLang="zh-CN" b="1" dirty="0">
                <a:solidFill>
                  <a:srgbClr val="017B6A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==</a:t>
            </a:r>
            <a:r>
              <a:rPr lang="zh-CN" altLang="en-US" b="1" dirty="0">
                <a:solidFill>
                  <a:srgbClr val="017B6A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和</a:t>
            </a:r>
            <a:r>
              <a:rPr lang="en-US" altLang="zh-CN" b="1" dirty="0">
                <a:solidFill>
                  <a:srgbClr val="017B6A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equals</a:t>
            </a:r>
            <a:r>
              <a:rPr lang="zh-CN" altLang="en-US" b="1" dirty="0">
                <a:solidFill>
                  <a:srgbClr val="017B6A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的区别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772816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== 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既可以比较基本类型也可以比较引用类型。对于基本类型就是比较值，对于引用类型就是比较内存地址</a:t>
            </a: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r>
              <a:rPr lang="en-US" altLang="zh-CN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的话，它是属于</a:t>
            </a:r>
            <a:r>
              <a:rPr lang="en-US" altLang="zh-CN" sz="2000" b="1" dirty="0" err="1">
                <a:solidFill>
                  <a:srgbClr val="017B6A"/>
                </a:solidFill>
                <a:ea typeface="宋体" panose="02010600030101010101" pitchFamily="2" charset="-122"/>
              </a:rPr>
              <a:t>java.lang.Object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类里面的方法，如果该方法没有被重写过默认也是</a:t>
            </a: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==;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我们可以看到</a:t>
            </a:r>
            <a:r>
              <a:rPr lang="en-US" altLang="zh-CN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String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等类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方法是被重写过的，而且</a:t>
            </a: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String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类在日常开发中用的比较多，久而久之，形成了</a:t>
            </a: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是比较值的错误观点。</a:t>
            </a: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具体要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看自定义类里有没有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重写</a:t>
            </a:r>
            <a:r>
              <a:rPr lang="en-US" altLang="zh-CN" sz="2000" b="1" dirty="0">
                <a:solidFill>
                  <a:srgbClr val="017B6A"/>
                </a:solidFill>
                <a:ea typeface="宋体" panose="02010600030101010101" pitchFamily="2" charset="-122"/>
              </a:rPr>
              <a:t>Object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方法来判断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lain"/>
            </a:pPr>
            <a:r>
              <a:rPr lang="zh-CN" altLang="en-US" sz="2000" b="1" dirty="0">
                <a:solidFill>
                  <a:srgbClr val="017B6A"/>
                </a:solidFill>
                <a:ea typeface="宋体" panose="02010600030101010101" pitchFamily="2" charset="-122"/>
              </a:rPr>
              <a:t>通常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情况下，重写</a:t>
            </a:r>
            <a:r>
              <a:rPr lang="en-US" altLang="zh-CN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equals</a:t>
            </a:r>
            <a:r>
              <a:rPr lang="zh-CN" altLang="en-US" sz="2000" b="1" dirty="0" smtClean="0">
                <a:solidFill>
                  <a:srgbClr val="017B6A"/>
                </a:solidFill>
                <a:ea typeface="宋体" panose="02010600030101010101" pitchFamily="2" charset="-122"/>
              </a:rPr>
              <a:t>方法，会比较类中的相应属性是否都相等。</a:t>
            </a:r>
            <a:endParaRPr lang="en-US" altLang="zh-CN" sz="2000" b="1" dirty="0">
              <a:solidFill>
                <a:srgbClr val="017B6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0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3600" b="1" smtClean="0"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sz="20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方法在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类中定义，其返回值是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在进行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与其它类型数据的连接操作时，自动调用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(“now=”+now);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相当于</a:t>
            </a:r>
            <a:endParaRPr lang="en-US" altLang="zh-CN" sz="20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now.toString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可以根据需要在用户自定义类型中重写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如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类重写了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(s1);//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相当于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基本类型数据转换为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类型时，调用了对应包装类的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a=10; 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val="35757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5-8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包装类的使用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166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5.8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47249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30806" y="3930555"/>
            <a:ext cx="3149506" cy="266679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59375" y="59771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父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r>
              <a:rPr lang="en-US" altLang="zh-CN" smtClean="0">
                <a:ea typeface="宋体" panose="02010600030101010101" pitchFamily="2" charset="-122"/>
              </a:rPr>
              <a:t>:Number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3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16588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直接的方式：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:p14="http://schemas.microsoft.com/office/powerpoint/2010/main" val="4145225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装箱：包装类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有了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:p14="http://schemas.microsoft.com/office/powerpoint/2010/main" val="1413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包装类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31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55679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如下两个题目输出结果相同吗？各是什么：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412" y="234888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Object o1 = true? new Integer(1) : new Double(2.0);</a:t>
            </a:r>
          </a:p>
          <a:p>
            <a:r>
              <a:rPr lang="en-US" altLang="zh-CN" sz="2200" err="1" smtClean="0"/>
              <a:t>System.out.println</a:t>
            </a:r>
            <a:r>
              <a:rPr lang="en-US" altLang="zh-CN" sz="2200" smtClean="0"/>
              <a:t>(o1);//1.0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480720" cy="86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3569" y="3789040"/>
            <a:ext cx="72619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Object o2;</a:t>
            </a:r>
          </a:p>
          <a:p>
            <a:r>
              <a:rPr lang="en-US" altLang="zh-CN" sz="2200" dirty="0" smtClean="0"/>
              <a:t>if(true)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smtClean="0"/>
              <a:t>o2 = new Integer(1);</a:t>
            </a:r>
          </a:p>
          <a:p>
            <a:r>
              <a:rPr lang="en-US" altLang="zh-CN" sz="2200" dirty="0" smtClean="0"/>
              <a:t>else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smtClean="0"/>
              <a:t>o2 = new Double(2.0);</a:t>
            </a:r>
          </a:p>
          <a:p>
            <a:r>
              <a:rPr lang="en-US" altLang="zh-CN" sz="2200" err="1" smtClean="0"/>
              <a:t>System.out.println</a:t>
            </a:r>
            <a:r>
              <a:rPr lang="en-US" altLang="zh-CN" sz="2200" smtClean="0"/>
              <a:t>(o2);// 1</a:t>
            </a:r>
            <a:endParaRPr lang="en-US" altLang="zh-CN" sz="2200" dirty="0" smtClean="0"/>
          </a:p>
        </p:txBody>
      </p:sp>
      <p:sp>
        <p:nvSpPr>
          <p:cNvPr id="8" name="矩形 7"/>
          <p:cNvSpPr/>
          <p:nvPr/>
        </p:nvSpPr>
        <p:spPr>
          <a:xfrm>
            <a:off x="827584" y="3717032"/>
            <a:ext cx="72728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1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416824" cy="48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456550"/>
            <a:ext cx="6912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public </a:t>
            </a:r>
            <a:r>
              <a:rPr lang="en-US" altLang="zh-CN" sz="2400" b="1" dirty="0"/>
              <a:t>void method1() {</a:t>
            </a:r>
          </a:p>
          <a:p>
            <a:pPr lvl="1"/>
            <a:r>
              <a:rPr lang="en-US" altLang="zh-CN" sz="2400" dirty="0"/>
              <a:t>Integer i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/>
              <a:t>Integer j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(i == j);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m = 1;</a:t>
            </a:r>
          </a:p>
          <a:p>
            <a:pPr lvl="1"/>
            <a:r>
              <a:rPr lang="en-US" altLang="zh-CN" sz="2400" dirty="0"/>
              <a:t>Integer n = 1;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(m == n);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x = 128;</a:t>
            </a:r>
          </a:p>
          <a:p>
            <a:pPr lvl="1"/>
            <a:r>
              <a:rPr lang="en-US" altLang="zh-CN" sz="2400" dirty="0"/>
              <a:t>Integer y = 128;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(x == y);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3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都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可以使用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2628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35615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707904" y="980728"/>
            <a:ext cx="1728192" cy="1500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4149080"/>
            <a:ext cx="1800200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Customer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736" y="4113076"/>
            <a:ext cx="2016224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54092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Student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9972" y="4113076"/>
            <a:ext cx="1944216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004" y="5409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Waiter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4497" y="110616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String name;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int id;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int age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3422" y="19168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nfo()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4293096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9752" y="425709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4615" y="425709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619672" y="2481245"/>
            <a:ext cx="2088232" cy="195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633198" y="2481246"/>
            <a:ext cx="794786" cy="163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932040" y="2348880"/>
            <a:ext cx="792088" cy="1764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63788" y="2924944"/>
            <a:ext cx="385242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3788" y="2924944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通过继承的方式实现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Person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37473" y="4149080"/>
            <a:ext cx="1944216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5505" y="5445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Teacher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92116" y="4293096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5436096" y="2286164"/>
            <a:ext cx="1501377" cy="186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0280" y="6016924"/>
            <a:ext cx="628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好处有哪些呢？①减少了代码的冗余，提高了代码的复用性；②更好的扩展性 ③为多态性的使用提供了前提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8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</a:rPr>
              <a:t>多</a:t>
            </a:r>
            <a:r>
              <a:rPr lang="zh-CN" altLang="en-US" sz="2400" dirty="0">
                <a:latin typeface="+mn-lt"/>
              </a:rPr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>
                <a:latin typeface="+mn-lt"/>
              </a:rPr>
              <a:t>继承那个</a:t>
            </a:r>
            <a:r>
              <a:rPr lang="zh-CN" altLang="en-US" sz="2400" dirty="0">
                <a:latin typeface="+mn-lt"/>
              </a:rPr>
              <a:t>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</a:rPr>
              <a:t>此处的多</a:t>
            </a:r>
            <a:r>
              <a:rPr lang="zh-CN" altLang="en-US" sz="2800" dirty="0">
                <a:latin typeface="+mn-lt"/>
              </a:rPr>
              <a:t>个</a:t>
            </a:r>
            <a:r>
              <a:rPr lang="zh-CN" altLang="en-US" sz="2800" dirty="0" smtClean="0">
                <a:latin typeface="+mn-lt"/>
              </a:rPr>
              <a:t>类称为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</a:t>
            </a:r>
            <a:r>
              <a:rPr lang="zh-CN" altLang="en-US" sz="2800" dirty="0" smtClean="0">
                <a:latin typeface="+mn-lt"/>
              </a:rPr>
              <a:t>单独的这个</a:t>
            </a:r>
            <a:r>
              <a:rPr lang="zh-CN" altLang="en-US" sz="2800" dirty="0">
                <a:latin typeface="+mn-lt"/>
              </a:rPr>
              <a:t>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类（基类或超类）</a:t>
            </a:r>
            <a:r>
              <a:rPr lang="zh-CN" altLang="en-US" sz="2800" dirty="0" smtClean="0">
                <a:latin typeface="+mn-lt"/>
              </a:rPr>
              <a:t>。可以理解为</a:t>
            </a:r>
            <a:r>
              <a:rPr lang="en-US" altLang="zh-CN" sz="2800" dirty="0" smtClean="0">
                <a:latin typeface="+mn-lt"/>
              </a:rPr>
              <a:t>:</a:t>
            </a:r>
            <a:r>
              <a:rPr lang="zh-CN" altLang="en-US" sz="2800" dirty="0" smtClean="0">
                <a:latin typeface="+mn-lt"/>
              </a:rPr>
              <a:t>“子类 </a:t>
            </a:r>
            <a:r>
              <a:rPr lang="en-US" altLang="zh-CN" sz="2800" dirty="0" smtClean="0">
                <a:latin typeface="+mn-lt"/>
              </a:rPr>
              <a:t>is a </a:t>
            </a:r>
            <a:r>
              <a:rPr lang="zh-CN" altLang="en-US" sz="2800" dirty="0" smtClean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继承语法规则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Superclass{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8003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13249</TotalTime>
  <Words>4227</Words>
  <Application>Microsoft Office PowerPoint</Application>
  <PresentationFormat>On-screen Show (4:3)</PresentationFormat>
  <Paragraphs>768</Paragraphs>
  <Slides>64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PPT模板</vt:lpstr>
      <vt:lpstr>第5章 面向对象编程(中)</vt:lpstr>
      <vt:lpstr>PowerPoint Presentation</vt:lpstr>
      <vt:lpstr>本章内容</vt:lpstr>
      <vt:lpstr>PowerPoint Presentation</vt:lpstr>
      <vt:lpstr>5.1  面向对象特征之二：继承性</vt:lpstr>
      <vt:lpstr>继  承(1) </vt:lpstr>
      <vt:lpstr>继  承(2) </vt:lpstr>
      <vt:lpstr>PowerPoint Presentation</vt:lpstr>
      <vt:lpstr>PowerPoint Presentation</vt:lpstr>
      <vt:lpstr>继  承(4) </vt:lpstr>
      <vt:lpstr>类的继承 (5)</vt:lpstr>
      <vt:lpstr>单继承举例</vt:lpstr>
      <vt:lpstr>类的继承 (6)</vt:lpstr>
      <vt:lpstr>PowerPoint Presentation</vt:lpstr>
      <vt:lpstr>5.2  方法的重写(override)</vt:lpstr>
      <vt:lpstr>重写方法举例(1)</vt:lpstr>
      <vt:lpstr>重写方法举例(2)</vt:lpstr>
      <vt:lpstr>PowerPoint Presentation</vt:lpstr>
      <vt:lpstr>PowerPoint Presentation</vt:lpstr>
      <vt:lpstr>访问控制举例</vt:lpstr>
      <vt:lpstr>访问控制举例</vt:lpstr>
      <vt:lpstr>访问控制分析</vt:lpstr>
      <vt:lpstr>PowerPoint Presentation</vt:lpstr>
      <vt:lpstr>5.4  关键字super</vt:lpstr>
      <vt:lpstr>关键字super举例</vt:lpstr>
      <vt:lpstr>调用父类的构造器</vt:lpstr>
      <vt:lpstr>调用父类构造器举例 </vt:lpstr>
      <vt:lpstr>调用父类构造器举例 </vt:lpstr>
      <vt:lpstr>PowerPoint Presentation</vt:lpstr>
      <vt:lpstr>PowerPoint Presentation</vt:lpstr>
      <vt:lpstr>5.5  子类对象的实例化过程</vt:lpstr>
      <vt:lpstr>PowerPoint Presentation</vt:lpstr>
      <vt:lpstr>PowerPoint Presentation</vt:lpstr>
      <vt:lpstr>PowerPoint Presentation</vt:lpstr>
      <vt:lpstr>PowerPoint Presentation</vt:lpstr>
      <vt:lpstr>5.6  面向对象特征之三：多态性</vt:lpstr>
      <vt:lpstr>多态性(2)</vt:lpstr>
      <vt:lpstr>多态性(3)</vt:lpstr>
      <vt:lpstr>虚拟方法调用(Virtual Method Invocation)</vt:lpstr>
      <vt:lpstr>PowerPoint Presentation</vt:lpstr>
      <vt:lpstr>PowerPoint Presentation</vt:lpstr>
      <vt:lpstr>PowerPoint Presentation</vt:lpstr>
      <vt:lpstr>多态性应用举例</vt:lpstr>
      <vt:lpstr>instanceof 操作符</vt:lpstr>
      <vt:lpstr>练习5</vt:lpstr>
      <vt:lpstr>对象类型转换 (Casting )</vt:lpstr>
      <vt:lpstr>对象类型转换举例</vt:lpstr>
      <vt:lpstr>对象类型转换举例</vt:lpstr>
      <vt:lpstr>PowerPoint Presentation</vt:lpstr>
      <vt:lpstr>PowerPoint Presentation</vt:lpstr>
      <vt:lpstr>5.7  Object 类</vt:lpstr>
      <vt:lpstr>PowerPoint Presentation</vt:lpstr>
      <vt:lpstr>==操作符与equals方法</vt:lpstr>
      <vt:lpstr>==操作符与equals方法</vt:lpstr>
      <vt:lpstr>==和equals的区别</vt:lpstr>
      <vt:lpstr>toString() 方法</vt:lpstr>
      <vt:lpstr>PowerPoint Presentation</vt:lpstr>
      <vt:lpstr>5.8  包装类(Wrapper)</vt:lpstr>
      <vt:lpstr>PowerPoint Presentation</vt:lpstr>
      <vt:lpstr>PowerPoint Presentation</vt:lpstr>
      <vt:lpstr>包装类用法举例</vt:lpstr>
      <vt:lpstr>PowerPoint Presentation</vt:lpstr>
      <vt:lpstr>PowerPoint Presentation</vt:lpstr>
      <vt:lpstr>PowerPoint Presentation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Sam</cp:lastModifiedBy>
  <cp:revision>895</cp:revision>
  <dcterms:created xsi:type="dcterms:W3CDTF">2012-08-05T14:09:30Z</dcterms:created>
  <dcterms:modified xsi:type="dcterms:W3CDTF">2018-09-04T02:36:38Z</dcterms:modified>
</cp:coreProperties>
</file>