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8" r:id="rId2"/>
    <p:sldId id="628" r:id="rId3"/>
    <p:sldId id="587" r:id="rId4"/>
    <p:sldId id="613" r:id="rId5"/>
    <p:sldId id="528" r:id="rId6"/>
    <p:sldId id="629" r:id="rId7"/>
    <p:sldId id="529" r:id="rId8"/>
    <p:sldId id="591" r:id="rId9"/>
    <p:sldId id="568" r:id="rId10"/>
    <p:sldId id="569" r:id="rId11"/>
    <p:sldId id="531" r:id="rId12"/>
    <p:sldId id="532" r:id="rId13"/>
    <p:sldId id="533" r:id="rId14"/>
    <p:sldId id="535" r:id="rId15"/>
    <p:sldId id="589" r:id="rId16"/>
    <p:sldId id="590" r:id="rId17"/>
    <p:sldId id="593" r:id="rId18"/>
    <p:sldId id="597" r:id="rId19"/>
    <p:sldId id="614" r:id="rId20"/>
    <p:sldId id="564" r:id="rId21"/>
    <p:sldId id="565" r:id="rId22"/>
    <p:sldId id="623" r:id="rId23"/>
    <p:sldId id="615" r:id="rId24"/>
    <p:sldId id="538" r:id="rId25"/>
    <p:sldId id="592" r:id="rId26"/>
    <p:sldId id="595" r:id="rId27"/>
    <p:sldId id="539" r:id="rId28"/>
    <p:sldId id="616" r:id="rId29"/>
    <p:sldId id="544" r:id="rId30"/>
    <p:sldId id="571" r:id="rId31"/>
    <p:sldId id="572" r:id="rId32"/>
    <p:sldId id="573" r:id="rId33"/>
    <p:sldId id="545" r:id="rId34"/>
    <p:sldId id="607" r:id="rId35"/>
    <p:sldId id="617" r:id="rId36"/>
    <p:sldId id="546" r:id="rId37"/>
    <p:sldId id="574" r:id="rId38"/>
    <p:sldId id="547" r:id="rId39"/>
    <p:sldId id="548" r:id="rId40"/>
    <p:sldId id="549" r:id="rId41"/>
    <p:sldId id="577" r:id="rId42"/>
    <p:sldId id="594" r:id="rId43"/>
    <p:sldId id="618" r:id="rId44"/>
    <p:sldId id="550" r:id="rId45"/>
    <p:sldId id="602" r:id="rId46"/>
    <p:sldId id="551" r:id="rId47"/>
    <p:sldId id="552" r:id="rId48"/>
    <p:sldId id="554" r:id="rId49"/>
    <p:sldId id="553" r:id="rId50"/>
    <p:sldId id="555" r:id="rId51"/>
    <p:sldId id="556" r:id="rId52"/>
    <p:sldId id="580" r:id="rId53"/>
    <p:sldId id="581" r:id="rId54"/>
    <p:sldId id="557" r:id="rId55"/>
    <p:sldId id="576" r:id="rId56"/>
    <p:sldId id="620" r:id="rId57"/>
    <p:sldId id="621" r:id="rId58"/>
    <p:sldId id="566" r:id="rId59"/>
    <p:sldId id="624" r:id="rId60"/>
    <p:sldId id="625" r:id="rId61"/>
    <p:sldId id="626" r:id="rId62"/>
    <p:sldId id="627" r:id="rId63"/>
    <p:sldId id="619" r:id="rId64"/>
    <p:sldId id="559" r:id="rId65"/>
    <p:sldId id="560" r:id="rId66"/>
    <p:sldId id="561" r:id="rId67"/>
    <p:sldId id="562" r:id="rId68"/>
    <p:sldId id="567" r:id="rId69"/>
    <p:sldId id="489" r:id="rId70"/>
    <p:sldId id="586"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1" autoAdjust="0"/>
    <p:restoredTop sz="96445" autoAdjust="0"/>
  </p:normalViewPr>
  <p:slideViewPr>
    <p:cSldViewPr>
      <p:cViewPr varScale="1">
        <p:scale>
          <a:sx n="71" d="100"/>
          <a:sy n="71" d="100"/>
        </p:scale>
        <p:origin x="-1512"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43B9A-EBA1-49B1-8F4D-ECAB73C425F3}" type="datetimeFigureOut">
              <a:rPr lang="en-US" smtClean="0"/>
              <a:t>9/3/2018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AA11CB-E7B3-4BDC-8C12-4E95F85AE4D3}" type="slidenum">
              <a:rPr lang="en-US" smtClean="0"/>
              <a:t>‹#›</a:t>
            </a:fld>
            <a:endParaRPr lang="en-US"/>
          </a:p>
        </p:txBody>
      </p:sp>
    </p:spTree>
    <p:extLst>
      <p:ext uri="{BB962C8B-B14F-4D97-AF65-F5344CB8AC3E}">
        <p14:creationId xmlns:p14="http://schemas.microsoft.com/office/powerpoint/2010/main" val="677274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8</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57</a:t>
            </a:fld>
            <a:endParaRPr lang="zh-CN" altLang="en-US"/>
          </a:p>
        </p:txBody>
      </p:sp>
    </p:spTree>
    <p:extLst>
      <p:ext uri="{BB962C8B-B14F-4D97-AF65-F5344CB8AC3E}">
        <p14:creationId xmlns:p14="http://schemas.microsoft.com/office/powerpoint/2010/main" val="429102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66</a:t>
            </a:fld>
            <a:endParaRPr lang="zh-CN" altLang="en-US"/>
          </a:p>
        </p:txBody>
      </p:sp>
    </p:spTree>
    <p:extLst>
      <p:ext uri="{BB962C8B-B14F-4D97-AF65-F5344CB8AC3E}">
        <p14:creationId xmlns:p14="http://schemas.microsoft.com/office/powerpoint/2010/main" val="343129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a:t>
            </a:fld>
            <a:endParaRPr lang="zh-CN" altLang="en-US"/>
          </a:p>
        </p:txBody>
      </p:sp>
    </p:spTree>
    <p:extLst>
      <p:ext uri="{BB962C8B-B14F-4D97-AF65-F5344CB8AC3E}">
        <p14:creationId xmlns:p14="http://schemas.microsoft.com/office/powerpoint/2010/main" val="321841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静态方法不能以任何方式引用</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和</a:t>
            </a:r>
            <a:r>
              <a:rPr lang="en-US" altLang="zh-CN" sz="1200" dirty="0" smtClean="0">
                <a:latin typeface="Times New Roman" pitchFamily="18" charset="0"/>
                <a:ea typeface="宋体" pitchFamily="2" charset="-122"/>
                <a:cs typeface="Times New Roman" pitchFamily="18" charset="0"/>
              </a:rPr>
              <a:t>super</a:t>
            </a:r>
            <a:r>
              <a:rPr lang="zh-CN" altLang="en-US" sz="1200" dirty="0" smtClean="0">
                <a:latin typeface="Times New Roman" pitchFamily="18" charset="0"/>
                <a:ea typeface="宋体" pitchFamily="2" charset="-122"/>
                <a:cs typeface="Times New Roman" pitchFamily="18" charset="0"/>
              </a:rPr>
              <a:t>关键字。与上面的道理一样，因为静态方法在使用前不用创建任何实例对象，当静态方法被调用时，</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所引用的对象根本就没有</a:t>
            </a:r>
            <a:r>
              <a:rPr lang="zh-CN" altLang="en-US" sz="1200" dirty="0" smtClean="0">
                <a:solidFill>
                  <a:srgbClr val="FF0000"/>
                </a:solidFill>
                <a:latin typeface="Times New Roman" pitchFamily="18" charset="0"/>
                <a:ea typeface="宋体" pitchFamily="2" charset="-122"/>
                <a:cs typeface="Times New Roman" pitchFamily="18" charset="0"/>
              </a:rPr>
              <a:t>产生。</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14</a:t>
            </a:fld>
            <a:endParaRPr lang="zh-CN" altLang="en-US"/>
          </a:p>
        </p:txBody>
      </p:sp>
    </p:spTree>
    <p:extLst>
      <p:ext uri="{BB962C8B-B14F-4D97-AF65-F5344CB8AC3E}">
        <p14:creationId xmlns:p14="http://schemas.microsoft.com/office/powerpoint/2010/main" val="221816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itchFamily="18" charset="0"/>
                <a:ea typeface="宋体" pitchFamily="2" charset="-122"/>
                <a:cs typeface="Times New Roman" pitchFamily="18" charset="0"/>
              </a:rPr>
              <a:t>main() </a:t>
            </a:r>
            <a:r>
              <a:rPr lang="zh-CN" altLang="en-US" sz="1200" dirty="0" smtClean="0">
                <a:latin typeface="Times New Roman" pitchFamily="18" charset="0"/>
                <a:ea typeface="宋体" pitchFamily="2" charset="-122"/>
                <a:cs typeface="Times New Roman" pitchFamily="18" charset="0"/>
              </a:rPr>
              <a:t>方法是静态的，因此</a:t>
            </a:r>
            <a:r>
              <a:rPr lang="en-US" altLang="zh-CN" sz="1200" dirty="0" smtClean="0">
                <a:latin typeface="Times New Roman" pitchFamily="18" charset="0"/>
                <a:ea typeface="宋体" pitchFamily="2" charset="-122"/>
                <a:cs typeface="Times New Roman" pitchFamily="18" charset="0"/>
              </a:rPr>
              <a:t>JVM</a:t>
            </a:r>
            <a:r>
              <a:rPr lang="zh-CN" altLang="en-US" sz="1200" dirty="0" smtClean="0">
                <a:latin typeface="Times New Roman" pitchFamily="18" charset="0"/>
                <a:ea typeface="宋体" pitchFamily="2" charset="-122"/>
                <a:cs typeface="Times New Roman" pitchFamily="18" charset="0"/>
              </a:rPr>
              <a:t>在执行</a:t>
            </a:r>
            <a:r>
              <a:rPr lang="en-US" altLang="zh-CN" sz="1200" dirty="0" smtClean="0">
                <a:latin typeface="Times New Roman" pitchFamily="18" charset="0"/>
                <a:ea typeface="宋体" pitchFamily="2" charset="-122"/>
                <a:cs typeface="Times New Roman" pitchFamily="18" charset="0"/>
              </a:rPr>
              <a:t>main</a:t>
            </a:r>
            <a:r>
              <a:rPr lang="zh-CN" altLang="en-US" sz="1200" dirty="0" smtClean="0">
                <a:latin typeface="Times New Roman" pitchFamily="18" charset="0"/>
                <a:ea typeface="宋体" pitchFamily="2" charset="-122"/>
                <a:cs typeface="Times New Roman" pitchFamily="18" charset="0"/>
              </a:rPr>
              <a:t>方法时不创建</a:t>
            </a:r>
            <a:r>
              <a:rPr lang="en-US" altLang="zh-CN" sz="1200" dirty="0" smtClean="0">
                <a:latin typeface="Times New Roman" pitchFamily="18" charset="0"/>
                <a:ea typeface="宋体" pitchFamily="2" charset="-122"/>
                <a:cs typeface="Times New Roman" pitchFamily="18" charset="0"/>
              </a:rPr>
              <a:t>main</a:t>
            </a:r>
            <a:r>
              <a:rPr lang="zh-CN" altLang="en-US" sz="1200" dirty="0" smtClean="0">
                <a:latin typeface="Times New Roman" pitchFamily="18" charset="0"/>
                <a:ea typeface="宋体" pitchFamily="2" charset="-122"/>
                <a:cs typeface="Times New Roman" pitchFamily="18" charset="0"/>
              </a:rPr>
              <a:t>方法所在的类的实例对象，因而在</a:t>
            </a:r>
            <a:r>
              <a:rPr lang="en-US" altLang="zh-CN" sz="1200" dirty="0" smtClean="0">
                <a:latin typeface="Times New Roman" pitchFamily="18" charset="0"/>
                <a:ea typeface="宋体" pitchFamily="2" charset="-122"/>
                <a:cs typeface="Times New Roman" pitchFamily="18" charset="0"/>
              </a:rPr>
              <a:t>main()</a:t>
            </a:r>
            <a:r>
              <a:rPr lang="zh-CN" altLang="en-US" sz="1200" dirty="0" smtClean="0">
                <a:latin typeface="Times New Roman" pitchFamily="18" charset="0"/>
                <a:ea typeface="宋体" pitchFamily="2" charset="-122"/>
                <a:cs typeface="Times New Roman" pitchFamily="18" charset="0"/>
              </a:rPr>
              <a:t>方法中，我们不能直接访问该类中的非静态成员，必须创建该类的一个实例对象后，才能通过这个对象去访问类中的非静态成员，这种情况，我们在以后的例子中会多次碰到。</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20</a:t>
            </a:fld>
            <a:endParaRPr lang="zh-CN" altLang="en-US"/>
          </a:p>
        </p:txBody>
      </p:sp>
    </p:spTree>
    <p:extLst>
      <p:ext uri="{BB962C8B-B14F-4D97-AF65-F5344CB8AC3E}">
        <p14:creationId xmlns:p14="http://schemas.microsoft.com/office/powerpoint/2010/main" val="412924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24</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25</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26</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34</a:t>
            </a:fld>
            <a:endParaRPr lang="zh-CN" altLang="en-US"/>
          </a:p>
        </p:txBody>
      </p:sp>
    </p:spTree>
    <p:extLst>
      <p:ext uri="{BB962C8B-B14F-4D97-AF65-F5344CB8AC3E}">
        <p14:creationId xmlns:p14="http://schemas.microsoft.com/office/powerpoint/2010/main" val="417777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56</a:t>
            </a:fld>
            <a:endParaRPr lang="zh-CN" altLang="en-US"/>
          </a:p>
        </p:txBody>
      </p:sp>
    </p:spTree>
    <p:extLst>
      <p:ext uri="{BB962C8B-B14F-4D97-AF65-F5344CB8AC3E}">
        <p14:creationId xmlns:p14="http://schemas.microsoft.com/office/powerpoint/2010/main" val="429102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od09/example/CommandPara.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395536" y="1484784"/>
            <a:ext cx="8016317" cy="2880320"/>
          </a:xfrm>
        </p:spPr>
        <p:txBody>
          <a:bodyPr>
            <a:normAutofit/>
          </a:bodyPr>
          <a:lstStyle/>
          <a:p>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6</a:t>
            </a: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章</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
            </a:r>
            <a:b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b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面向对象编程</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下</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zh-CN" altLang="zh-CN"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4" name="TextBox 3"/>
          <p:cNvSpPr txBox="1"/>
          <p:nvPr/>
        </p:nvSpPr>
        <p:spPr>
          <a:xfrm>
            <a:off x="0" y="5613047"/>
            <a:ext cx="9144000" cy="646331"/>
          </a:xfrm>
          <a:prstGeom prst="rect">
            <a:avLst/>
          </a:prstGeom>
          <a:noFill/>
        </p:spPr>
        <p:txBody>
          <a:bodyPr wrap="square" rtlCol="0">
            <a:spAutoFit/>
          </a:bodyPr>
          <a:lstStyle/>
          <a:p>
            <a:r>
              <a:rPr lang="en-US" altLang="zh-CN" sz="36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sz="36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主讲：邹向华</a:t>
            </a:r>
            <a:endParaRPr lang="zh-CN" altLang="en-US"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p>
          <a:p>
            <a:r>
              <a:rPr lang="en-US" altLang="zh-CN" sz="2400" dirty="0"/>
              <a:t>private double radius;</a:t>
            </a:r>
          </a:p>
          <a:p>
            <a:r>
              <a:rPr lang="en-US" altLang="zh-CN" sz="2400" dirty="0"/>
              <a:t>public static String name = "</a:t>
            </a:r>
            <a:r>
              <a:rPr lang="zh-CN" altLang="en-US" sz="2400" dirty="0"/>
              <a:t>这是一个圆</a:t>
            </a:r>
            <a:r>
              <a:rPr lang="en-US" altLang="zh-CN" sz="2400" dirty="0"/>
              <a:t>";</a:t>
            </a:r>
          </a:p>
          <a:p>
            <a:r>
              <a:rPr lang="en-US" altLang="zh-CN" sz="2400" dirty="0"/>
              <a:t>public static String </a:t>
            </a:r>
            <a:r>
              <a:rPr lang="en-US" altLang="zh-CN" sz="2400" dirty="0" err="1"/>
              <a:t>getName</a:t>
            </a:r>
            <a:r>
              <a:rPr lang="en-US" altLang="zh-CN" sz="2400" dirty="0"/>
              <a:t>(){</a:t>
            </a:r>
          </a:p>
          <a:p>
            <a:r>
              <a:rPr lang="en-US" altLang="zh-CN" sz="2400" dirty="0"/>
              <a:t>return </a:t>
            </a:r>
            <a:r>
              <a:rPr lang="en-US" altLang="zh-CN" sz="2400" i="1" dirty="0"/>
              <a:t>name</a:t>
            </a:r>
            <a:r>
              <a:rPr lang="en-US" altLang="zh-CN" sz="2400" i="1" dirty="0" smtClean="0"/>
              <a:t>;</a:t>
            </a:r>
            <a:r>
              <a:rPr lang="en-US" altLang="zh-CN" sz="2400" dirty="0" smtClean="0"/>
              <a:t>}</a:t>
            </a:r>
            <a:endParaRPr lang="en-US" altLang="zh-CN" sz="2400" dirty="0"/>
          </a:p>
          <a:p>
            <a:r>
              <a:rPr lang="en-US" altLang="zh-CN" sz="2400" dirty="0"/>
              <a:t>public Circle(double radius) {</a:t>
            </a:r>
          </a:p>
          <a:p>
            <a:r>
              <a:rPr lang="en-US" altLang="zh-CN" sz="2400" i="1" dirty="0" err="1"/>
              <a:t>getName</a:t>
            </a:r>
            <a:r>
              <a:rPr lang="en-US" altLang="zh-CN" sz="2400" i="1" dirty="0"/>
              <a:t>();</a:t>
            </a:r>
          </a:p>
          <a:p>
            <a:r>
              <a:rPr lang="en-US" altLang="zh-CN" sz="2400" dirty="0" err="1"/>
              <a:t>this.radius</a:t>
            </a:r>
            <a:r>
              <a:rPr lang="en-US" altLang="zh-CN" sz="2400" dirty="0"/>
              <a:t> = radius</a:t>
            </a:r>
            <a:r>
              <a:rPr lang="en-US" altLang="zh-CN" sz="2400" dirty="0" smtClean="0"/>
              <a:t>;}</a:t>
            </a:r>
            <a:endParaRPr lang="zh-CN" altLang="en-US" sz="2400" dirty="0"/>
          </a:p>
          <a:p>
            <a:r>
              <a:rPr lang="en-US" altLang="zh-CN" sz="2400" dirty="0"/>
              <a:t>public double </a:t>
            </a:r>
            <a:r>
              <a:rPr lang="en-US" altLang="zh-CN" sz="2400" dirty="0" err="1"/>
              <a:t>findArea</a:t>
            </a:r>
            <a:r>
              <a:rPr lang="en-US" altLang="zh-CN" sz="2400" dirty="0"/>
              <a:t>() {</a:t>
            </a:r>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i="1" dirty="0" smtClean="0"/>
              <a:t>;</a:t>
            </a:r>
            <a:r>
              <a:rPr lang="en-US" altLang="zh-CN" sz="2400" dirty="0" smtClean="0"/>
              <a:t>}</a:t>
            </a:r>
            <a:endParaRPr lang="en-US" altLang="zh-CN" sz="2400" dirty="0"/>
          </a:p>
          <a:p>
            <a:r>
              <a:rPr lang="en-US" altLang="zh-CN" sz="2400" dirty="0"/>
              <a:t>public void display(){</a:t>
            </a:r>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p>
          <a:p>
            <a:r>
              <a:rPr lang="en-US" altLang="zh-CN" sz="2400" dirty="0" smtClean="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Circle c1 = new Circle(2.0);</a:t>
            </a:r>
          </a:p>
          <a:p>
            <a:r>
              <a:rPr lang="en-US" altLang="zh-CN" sz="2400" dirty="0"/>
              <a:t>Circle c2 = new Circle(3.0);</a:t>
            </a:r>
          </a:p>
          <a:p>
            <a:r>
              <a:rPr lang="en-US" altLang="zh-CN" sz="2400" dirty="0"/>
              <a:t>c1.display();</a:t>
            </a:r>
          </a:p>
          <a:p>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403111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smtClean="0">
                <a:latin typeface="+mn-lt"/>
                <a:ea typeface="宋体" pitchFamily="2" charset="-122"/>
                <a:cs typeface="Times New Roman" pitchFamily="18" charset="0"/>
              </a:rPr>
              <a:t>类变量</a:t>
            </a:r>
            <a:r>
              <a:rPr lang="en-US" altLang="zh-CN" b="1" dirty="0" smtClean="0">
                <a:solidFill>
                  <a:srgbClr val="C00000"/>
                </a:solidFill>
                <a:latin typeface="+mn-lt"/>
                <a:ea typeface="宋体" pitchFamily="2" charset="-122"/>
                <a:cs typeface="Times New Roman" pitchFamily="18" charset="0"/>
              </a:rPr>
              <a:t>(class Variable)</a:t>
            </a:r>
          </a:p>
        </p:txBody>
      </p:sp>
      <p:sp>
        <p:nvSpPr>
          <p:cNvPr id="7171" name="Rectangle 3"/>
          <p:cNvSpPr>
            <a:spLocks noChangeArrowheads="1"/>
          </p:cNvSpPr>
          <p:nvPr/>
        </p:nvSpPr>
        <p:spPr bwMode="auto">
          <a:xfrm>
            <a:off x="539552" y="1555093"/>
            <a:ext cx="7200800" cy="52322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ea typeface="宋体" pitchFamily="2" charset="-122"/>
                <a:cs typeface="Times New Roman" pitchFamily="18" charset="0"/>
              </a:rPr>
              <a:t>类</a:t>
            </a:r>
            <a:r>
              <a:rPr lang="zh-CN" altLang="en-US" sz="2800" dirty="0">
                <a:ea typeface="宋体" pitchFamily="2" charset="-122"/>
                <a:cs typeface="Times New Roman" pitchFamily="18" charset="0"/>
              </a:rPr>
              <a:t>变量（类属性）由该类的所有实例共享</a:t>
            </a:r>
          </a:p>
        </p:txBody>
      </p:sp>
      <p:sp>
        <p:nvSpPr>
          <p:cNvPr id="7172" name="Rectangle 4"/>
          <p:cNvSpPr>
            <a:spLocks noChangeArrowheads="1"/>
          </p:cNvSpPr>
          <p:nvPr/>
        </p:nvSpPr>
        <p:spPr bwMode="auto">
          <a:xfrm>
            <a:off x="4781584" y="2821200"/>
            <a:ext cx="4110896" cy="3046988"/>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Person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r>
              <a:rPr lang="en-US" altLang="zh-CN" sz="2400" dirty="0">
                <a:solidFill>
                  <a:srgbClr val="C00000"/>
                </a:solidFill>
                <a:ea typeface="宋体" pitchFamily="2" charset="-122"/>
                <a:cs typeface="Times New Roman" pitchFamily="18" charset="0"/>
              </a:rPr>
              <a:t>       public </a:t>
            </a:r>
            <a:r>
              <a:rPr lang="en-US" altLang="zh-CN" sz="2400" b="1" dirty="0">
                <a:solidFill>
                  <a:srgbClr val="C00000"/>
                </a:solidFill>
                <a:ea typeface="宋体" pitchFamily="2" charset="-122"/>
                <a:cs typeface="Times New Roman" pitchFamily="18" charset="0"/>
              </a:rPr>
              <a:t>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 </a:t>
            </a:r>
            <a:r>
              <a:rPr lang="en-US" altLang="zh-CN" sz="2400" dirty="0">
                <a:solidFill>
                  <a:srgbClr val="C00000"/>
                </a:solidFill>
                <a:ea typeface="宋体" pitchFamily="2" charset="-122"/>
                <a:cs typeface="Times New Roman" pitchFamily="18" charset="0"/>
              </a:rPr>
              <a:t>= 0;</a:t>
            </a:r>
          </a:p>
          <a:p>
            <a:r>
              <a:rPr lang="en-US" altLang="zh-CN" sz="2400" dirty="0">
                <a:solidFill>
                  <a:srgbClr val="C00000"/>
                </a:solidFill>
                <a:ea typeface="宋体" pitchFamily="2" charset="-122"/>
                <a:cs typeface="Times New Roman" pitchFamily="18" charset="0"/>
              </a:rPr>
              <a:t>       public Person() {</a:t>
            </a:r>
          </a:p>
          <a:p>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id =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p:txBody>
      </p:sp>
      <p:graphicFrame>
        <p:nvGraphicFramePr>
          <p:cNvPr id="264197" name="Group 5"/>
          <p:cNvGraphicFramePr>
            <a:graphicFrameLocks noGrp="1"/>
          </p:cNvGraphicFramePr>
          <p:nvPr>
            <p:extLst>
              <p:ext uri="{D42A27DB-BD31-4B8C-83A1-F6EECF244321}">
                <p14:modId xmlns:p14="http://schemas.microsoft.com/office/powerpoint/2010/main" val="2913351908"/>
              </p:ext>
            </p:extLst>
          </p:nvPr>
        </p:nvGraphicFramePr>
        <p:xfrm>
          <a:off x="1638300" y="2780928"/>
          <a:ext cx="2095500" cy="1287906"/>
        </p:xfrm>
        <a:graphic>
          <a:graphicData uri="http://schemas.openxmlformats.org/drawingml/2006/table">
            <a:tbl>
              <a:tblPr/>
              <a:tblGrid>
                <a:gridCol w="2095500"/>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graphicFrame>
        <p:nvGraphicFramePr>
          <p:cNvPr id="264206" name="Group 14"/>
          <p:cNvGraphicFramePr>
            <a:graphicFrameLocks noGrp="1"/>
          </p:cNvGraphicFramePr>
          <p:nvPr>
            <p:extLst>
              <p:ext uri="{D42A27DB-BD31-4B8C-83A1-F6EECF244321}">
                <p14:modId xmlns:p14="http://schemas.microsoft.com/office/powerpoint/2010/main" val="1506414966"/>
              </p:ext>
            </p:extLst>
          </p:nvPr>
        </p:nvGraphicFramePr>
        <p:xfrm>
          <a:off x="733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1534308653"/>
              </p:ext>
            </p:extLst>
          </p:nvPr>
        </p:nvGraphicFramePr>
        <p:xfrm>
          <a:off x="2638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p1=new Person();</a:t>
            </a: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p2=new Person();</a:t>
            </a:r>
          </a:p>
        </p:txBody>
      </p:sp>
    </p:spTree>
    <p:extLst>
      <p:ext uri="{BB962C8B-B14F-4D97-AF65-F5344CB8AC3E}">
        <p14:creationId xmlns:p14="http://schemas.microsoft.com/office/powerpoint/2010/main" val="257586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fontScale="90000"/>
          </a:bodyPr>
          <a:lstStyle/>
          <a:p>
            <a:pPr eaLnBrk="1" hangingPunct="1">
              <a:defRPr/>
            </a:pP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变量</a:t>
            </a:r>
            <a:r>
              <a:rPr lang="zh-CN" altLang="en-US" b="1" dirty="0" smtClean="0">
                <a:latin typeface="+mn-lt"/>
                <a:ea typeface="宋体" pitchFamily="2" charset="-122"/>
                <a:cs typeface="Times New Roman" pitchFamily="18" charset="0"/>
              </a:rPr>
              <a:t>应用举例</a:t>
            </a:r>
            <a:endParaRPr lang="zh-CN" altLang="en-US" sz="2000" b="1" dirty="0" smtClean="0">
              <a:latin typeface="+mn-lt"/>
              <a:ea typeface="宋体" pitchFamily="2" charset="-122"/>
              <a:cs typeface="Times New Roman"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headEnd/>
            <a:tailEnd/>
          </a:ln>
        </p:spPr>
        <p:txBody>
          <a:bodyPr>
            <a:spAutoFit/>
          </a:bodyPr>
          <a:lstStyle/>
          <a:p>
            <a:pPr algn="just">
              <a:lnSpc>
                <a:spcPct val="90000"/>
              </a:lnSpc>
            </a:pPr>
            <a:r>
              <a:rPr lang="en-US" altLang="zh-CN" sz="2000" dirty="0">
                <a:solidFill>
                  <a:srgbClr val="C00000"/>
                </a:solidFill>
                <a:ea typeface="宋体" pitchFamily="2" charset="-122"/>
                <a:cs typeface="Times New Roman" pitchFamily="18" charset="0"/>
              </a:rPr>
              <a:t>class Person {</a:t>
            </a:r>
          </a:p>
          <a:p>
            <a:pPr algn="just">
              <a:lnSpc>
                <a:spcPct val="9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gn="just">
              <a:lnSpc>
                <a:spcPct val="9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C0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 </a:t>
            </a:r>
            <a:r>
              <a:rPr lang="en-US" altLang="zh-CN" sz="2000" dirty="0">
                <a:solidFill>
                  <a:srgbClr val="C00000"/>
                </a:solidFill>
                <a:ea typeface="宋体" pitchFamily="2" charset="-122"/>
                <a:cs typeface="Times New Roman" pitchFamily="18" charset="0"/>
              </a:rPr>
              <a:t>= 0;</a:t>
            </a:r>
          </a:p>
          <a:p>
            <a:pPr algn="just">
              <a:lnSpc>
                <a:spcPct val="90000"/>
              </a:lnSpc>
            </a:pPr>
            <a:r>
              <a:rPr lang="en-US" altLang="zh-CN" sz="2000" dirty="0">
                <a:solidFill>
                  <a:srgbClr val="C00000"/>
                </a:solidFill>
                <a:ea typeface="宋体" pitchFamily="2" charset="-122"/>
                <a:cs typeface="Times New Roman" pitchFamily="18" charset="0"/>
              </a:rPr>
              <a:t>           public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id =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Tom=new Person</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Tom.id=0;</a:t>
            </a:r>
          </a:p>
          <a:p>
            <a:pPr algn="just">
              <a:lnSpc>
                <a:spcPct val="90000"/>
              </a:lnSpc>
            </a:pPr>
            <a:r>
              <a:rPr lang="en-US" altLang="zh-CN" sz="2000" dirty="0">
                <a:solidFill>
                  <a:srgbClr val="C00000"/>
                </a:solidFill>
                <a:ea typeface="宋体" pitchFamily="2" charset="-122"/>
                <a:cs typeface="Times New Roman" pitchFamily="18" charset="0"/>
              </a:rPr>
              <a:t>	total=100;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endParaRPr lang="zh-CN" altLang="en-US" sz="2000" b="1" dirty="0">
              <a:solidFill>
                <a:schemeClr val="accent2"/>
              </a:solidFill>
              <a:ea typeface="宋体" pitchFamily="2" charset="-122"/>
              <a:cs typeface="Times New Roman" pitchFamily="18" charset="0"/>
            </a:endParaRPr>
          </a:p>
          <a:p>
            <a:pPr algn="just">
              <a:lnSpc>
                <a:spcPct val="90000"/>
              </a:lnSpc>
            </a:pP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endParaRPr lang="en-US" altLang="zh-CN" sz="700" dirty="0">
              <a:solidFill>
                <a:schemeClr val="accent2"/>
              </a:solidFill>
              <a:ea typeface="宋体" pitchFamily="2" charset="-122"/>
              <a:cs typeface="Times New Roman" pitchFamily="18" charset="0"/>
            </a:endParaRPr>
          </a:p>
          <a:p>
            <a:pPr algn="just">
              <a:lnSpc>
                <a:spcPct val="9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OtherClass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Person.total</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p>
          <a:p>
            <a:pPr algn="just">
              <a:lnSpc>
                <a:spcPct val="90000"/>
              </a:lnSpc>
            </a:pPr>
            <a:r>
              <a:rPr lang="zh-CN" altLang="en-US" sz="2000" b="1" dirty="0">
                <a:solidFill>
                  <a:schemeClr val="accent1"/>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访问方式：类名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a:t>
            </a:r>
            <a:r>
              <a:rPr lang="zh-CN" altLang="en-US" sz="2000" b="1" dirty="0" smtClean="0">
                <a:solidFill>
                  <a:schemeClr val="accent1"/>
                </a:solidFill>
                <a:ea typeface="宋体" pitchFamily="2" charset="-122"/>
                <a:cs typeface="Times New Roman" pitchFamily="18" charset="0"/>
              </a:rPr>
              <a:t>属性</a:t>
            </a:r>
            <a:r>
              <a:rPr lang="zh-CN" altLang="en-US" sz="2000" b="1" dirty="0">
                <a:solidFill>
                  <a:schemeClr val="accent1"/>
                </a:solidFill>
                <a:ea typeface="宋体" pitchFamily="2" charset="-122"/>
                <a:cs typeface="Times New Roman" pitchFamily="18" charset="0"/>
              </a:rPr>
              <a:t>，</a:t>
            </a:r>
            <a:r>
              <a:rPr lang="zh-CN" altLang="en-US" sz="2000" b="1" dirty="0" smtClean="0">
                <a:solidFill>
                  <a:schemeClr val="accent1"/>
                </a:solidFill>
                <a:ea typeface="宋体" pitchFamily="2" charset="-122"/>
                <a:cs typeface="Times New Roman" pitchFamily="18" charset="0"/>
              </a:rPr>
              <a:t>类</a:t>
            </a:r>
            <a:r>
              <a:rPr lang="zh-CN" altLang="en-US" sz="2000" b="1" dirty="0">
                <a:solidFill>
                  <a:schemeClr val="accent1"/>
                </a:solidFill>
                <a:ea typeface="宋体" pitchFamily="2" charset="-122"/>
                <a:cs typeface="Times New Roman" pitchFamily="18" charset="0"/>
              </a:rPr>
              <a:t>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类方法</a:t>
            </a:r>
          </a:p>
          <a:p>
            <a:pPr algn="just">
              <a:lnSpc>
                <a:spcPct val="90000"/>
              </a:lnSpc>
            </a:pPr>
            <a:r>
              <a:rPr lang="zh-CN" altLang="en-US" sz="2000" dirty="0">
                <a:solidFill>
                  <a:schemeClr val="accent2"/>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Person.total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c = new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c.total</a:t>
            </a:r>
            <a:r>
              <a:rPr lang="en-US" altLang="zh-CN" sz="2000" dirty="0">
                <a:solidFill>
                  <a:srgbClr val="C00000"/>
                </a:solidFill>
                <a:ea typeface="宋体" pitchFamily="2" charset="-122"/>
                <a:cs typeface="Times New Roman" pitchFamily="18" charset="0"/>
              </a:rPr>
              <a:t>);</a:t>
            </a:r>
            <a:r>
              <a:rPr lang="en-US" altLang="zh-CN" sz="2000"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输出</a:t>
            </a:r>
            <a:r>
              <a:rPr lang="en-US" altLang="zh-CN" sz="2000" b="1" dirty="0">
                <a:solidFill>
                  <a:schemeClr val="accent1"/>
                </a:solidFill>
                <a:ea typeface="宋体" pitchFamily="2" charset="-122"/>
                <a:cs typeface="Times New Roman" pitchFamily="18" charset="0"/>
              </a:rPr>
              <a:t>101</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371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headEnd/>
            <a:tailEnd/>
          </a:ln>
        </p:spPr>
        <p:txBody>
          <a:bodyPr>
            <a:spAutoFit/>
          </a:bodyPr>
          <a:lstStyle/>
          <a:p>
            <a:pPr>
              <a:lnSpc>
                <a:spcPct val="80000"/>
              </a:lnSpc>
            </a:pPr>
            <a:r>
              <a:rPr lang="en-US" altLang="zh-CN"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class Person {</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b="1" dirty="0">
                <a:solidFill>
                  <a:srgbClr val="FF0000"/>
                </a:solidFill>
                <a:ea typeface="宋体" pitchFamily="2" charset="-122"/>
                <a:cs typeface="Times New Roman" pitchFamily="18" charset="0"/>
              </a:rPr>
              <a:t>static</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8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FF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getTotalPerson</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smtClean="0">
                <a:solidFill>
                  <a:srgbClr val="C00000"/>
                </a:solidFill>
                <a:ea typeface="宋体" pitchFamily="2" charset="-122"/>
                <a:cs typeface="Times New Roman" pitchFamily="18" charset="0"/>
              </a:rPr>
              <a:t>	id++;</a:t>
            </a:r>
            <a:r>
              <a:rPr lang="en-US" altLang="zh-CN" sz="2000" dirty="0">
                <a:solidFill>
                  <a:schemeClr val="accent2"/>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endParaRPr lang="en-US" altLang="zh-CN" sz="2000" dirty="0" smtClean="0">
              <a:solidFill>
                <a:srgbClr val="0000FF"/>
              </a:solidFill>
              <a:ea typeface="宋体" pitchFamily="2" charset="-122"/>
              <a:cs typeface="Times New Roman" pitchFamily="18" charset="0"/>
            </a:endParaRPr>
          </a:p>
          <a:p>
            <a:pPr>
              <a:lnSpc>
                <a:spcPct val="80000"/>
              </a:lnSpc>
            </a:pPr>
            <a:r>
              <a:rPr lang="en-US" altLang="zh-CN" sz="2000" dirty="0" smtClean="0">
                <a:solidFill>
                  <a:srgbClr val="C00000"/>
                </a:solidFill>
                <a:ea typeface="宋体" pitchFamily="2" charset="-122"/>
                <a:cs typeface="Times New Roman" pitchFamily="18" charset="0"/>
              </a:rPr>
              <a:t>	return </a:t>
            </a:r>
            <a:r>
              <a:rPr lang="en-US" altLang="zh-CN" sz="2000" dirty="0">
                <a:solidFill>
                  <a:srgbClr val="C00000"/>
                </a:solidFill>
                <a:ea typeface="宋体" pitchFamily="2" charset="-122"/>
                <a:cs typeface="Times New Roman" pitchFamily="18" charset="0"/>
              </a:rPr>
              <a:t>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Person() {</a:t>
            </a:r>
          </a:p>
          <a:p>
            <a:pPr>
              <a:lnSpc>
                <a:spcPct val="80000"/>
              </a:lnSpc>
            </a:pPr>
            <a:r>
              <a:rPr lang="en-US" altLang="zh-CN" sz="2000" dirty="0">
                <a:solidFill>
                  <a:srgbClr val="C00000"/>
                </a:solidFill>
                <a:ea typeface="宋体" pitchFamily="2" charset="-122"/>
                <a:cs typeface="Times New Roman" pitchFamily="18" charset="0"/>
              </a:rPr>
              <a:t>         	total++;</a:t>
            </a:r>
          </a:p>
          <a:p>
            <a:pPr>
              <a:lnSpc>
                <a:spcPct val="80000"/>
              </a:lnSpc>
            </a:pPr>
            <a:r>
              <a:rPr lang="en-US" altLang="zh-CN" sz="2000" dirty="0">
                <a:solidFill>
                  <a:srgbClr val="C00000"/>
                </a:solidFill>
                <a:ea typeface="宋体" pitchFamily="2" charset="-122"/>
                <a:cs typeface="Times New Roman" pitchFamily="18" charset="0"/>
              </a:rPr>
              <a:t> 	id = total;</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a:p>
            <a:pPr>
              <a:lnSpc>
                <a:spcPct val="8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smtClean="0">
                <a:solidFill>
                  <a:srgbClr val="C00000"/>
                </a:solidFill>
                <a:ea typeface="宋体" pitchFamily="2" charset="-122"/>
                <a:cs typeface="Times New Roman" pitchFamily="18" charset="0"/>
              </a:rPr>
              <a:t>()</a:t>
            </a:r>
            <a:r>
              <a:rPr lang="en-US" altLang="zh-CN" sz="2000" dirty="0" smtClean="0">
                <a:solidFill>
                  <a:srgbClr val="C00000"/>
                </a:solidFill>
                <a:ea typeface="宋体" pitchFamily="2" charset="-122"/>
                <a:cs typeface="Times New Roman" pitchFamily="18" charset="0"/>
              </a:rPr>
              <a:t>);</a:t>
            </a:r>
            <a:endParaRPr lang="en-US" altLang="zh-CN" sz="2000" dirty="0">
              <a:solidFill>
                <a:schemeClr val="accent2"/>
              </a:solidFill>
              <a:ea typeface="宋体" pitchFamily="2" charset="-122"/>
              <a:cs typeface="Times New Roman" pitchFamily="18" charset="0"/>
            </a:endParaRPr>
          </a:p>
          <a:p>
            <a:r>
              <a:rPr lang="en-US" altLang="zh-CN" sz="2000" dirty="0">
                <a:solidFill>
                  <a:schemeClr val="accent2"/>
                </a:solidFill>
                <a:ea typeface="宋体" pitchFamily="2" charset="-122"/>
                <a:cs typeface="Times New Roman" pitchFamily="18" charset="0"/>
              </a:rPr>
              <a:t>	</a:t>
            </a:r>
            <a:r>
              <a:rPr lang="en-US" altLang="zh-CN" sz="2000" dirty="0" smtClean="0">
                <a:solidFill>
                  <a:schemeClr val="accent1"/>
                </a:solidFill>
                <a:ea typeface="宋体" pitchFamily="2" charset="-122"/>
                <a:cs typeface="Times New Roman" pitchFamily="18" charset="0"/>
              </a:rPr>
              <a:t>//</a:t>
            </a:r>
            <a:r>
              <a:rPr lang="zh-CN" altLang="en-US" sz="2000" dirty="0">
                <a:solidFill>
                  <a:schemeClr val="accent1"/>
                </a:solidFill>
                <a:ea typeface="宋体" pitchFamily="2" charset="-122"/>
                <a:cs typeface="Times New Roman" pitchFamily="18" charset="0"/>
              </a:rPr>
              <a:t>没有创建对象也可以访问静态方法</a:t>
            </a:r>
          </a:p>
          <a:p>
            <a:pPr>
              <a:lnSpc>
                <a:spcPct val="80000"/>
              </a:lnSpc>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Person p1 = new Person();</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 "Number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p:txBody>
      </p:sp>
      <p:sp>
        <p:nvSpPr>
          <p:cNvPr id="266243" name="Rectangle 3"/>
          <p:cNvSpPr>
            <a:spLocks noGrp="1" noChangeArrowheads="1"/>
          </p:cNvSpPr>
          <p:nvPr>
            <p:ph type="title"/>
          </p:nvPr>
        </p:nvSpPr>
        <p:spPr>
          <a:xfrm>
            <a:off x="2915816" y="654968"/>
            <a:ext cx="5292080" cy="685800"/>
          </a:xfrm>
        </p:spPr>
        <p:txBody>
          <a:bodyPr>
            <a:normAutofit fontScale="90000"/>
          </a:bodyPr>
          <a:lstStyle/>
          <a:p>
            <a:pPr eaLnBrk="1" hangingPunct="1">
              <a:defRPr/>
            </a:pPr>
            <a:r>
              <a:rPr lang="zh-CN" altLang="en-US" sz="4000" b="1" dirty="0" smtClean="0">
                <a:latin typeface="+mn-lt"/>
                <a:ea typeface="宋体" pitchFamily="2" charset="-122"/>
                <a:cs typeface="Times New Roman" pitchFamily="18" charset="0"/>
              </a:rPr>
              <a:t>类方法</a:t>
            </a:r>
            <a:r>
              <a:rPr lang="en-US" altLang="zh-CN" sz="4000" b="1" dirty="0" smtClean="0">
                <a:solidFill>
                  <a:srgbClr val="C00000"/>
                </a:solidFill>
                <a:latin typeface="+mn-lt"/>
                <a:ea typeface="宋体" pitchFamily="2" charset="-122"/>
                <a:cs typeface="Times New Roman" pitchFamily="18" charset="0"/>
              </a:rPr>
              <a:t>(class Method) </a:t>
            </a:r>
          </a:p>
        </p:txBody>
      </p:sp>
      <p:sp>
        <p:nvSpPr>
          <p:cNvPr id="9220" name="Rectangle 4"/>
          <p:cNvSpPr>
            <a:spLocks noChangeArrowheads="1"/>
          </p:cNvSpPr>
          <p:nvPr/>
        </p:nvSpPr>
        <p:spPr bwMode="auto">
          <a:xfrm>
            <a:off x="117982" y="1184588"/>
            <a:ext cx="9048720" cy="707886"/>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000" dirty="0" smtClean="0">
                <a:ea typeface="宋体" pitchFamily="2" charset="-122"/>
                <a:cs typeface="Times New Roman" pitchFamily="18" charset="0"/>
              </a:rPr>
              <a:t>没有</a:t>
            </a:r>
            <a:r>
              <a:rPr lang="zh-CN" altLang="en-US" sz="2000" dirty="0">
                <a:ea typeface="宋体" pitchFamily="2" charset="-122"/>
                <a:cs typeface="Times New Roman" pitchFamily="18" charset="0"/>
              </a:rPr>
              <a:t>对象的实例时，可以用</a:t>
            </a:r>
            <a:r>
              <a:rPr lang="zh-CN" altLang="en-US" sz="2000" b="1" dirty="0">
                <a:solidFill>
                  <a:srgbClr val="C00000"/>
                </a:solidFill>
                <a:ea typeface="宋体" pitchFamily="2" charset="-122"/>
                <a:cs typeface="Times New Roman" pitchFamily="18" charset="0"/>
              </a:rPr>
              <a:t>类名</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方法名</a:t>
            </a:r>
            <a:r>
              <a:rPr lang="en-US" altLang="zh-CN" sz="2000" b="1" dirty="0">
                <a:solidFill>
                  <a:srgbClr val="C00000"/>
                </a:solidFill>
                <a:ea typeface="宋体" pitchFamily="2" charset="-122"/>
                <a:cs typeface="Times New Roman" pitchFamily="18" charset="0"/>
              </a:rPr>
              <a:t>()</a:t>
            </a:r>
            <a:r>
              <a:rPr lang="zh-CN" altLang="en-US" sz="2000" dirty="0">
                <a:ea typeface="宋体" pitchFamily="2" charset="-122"/>
                <a:cs typeface="Times New Roman" pitchFamily="18" charset="0"/>
              </a:rPr>
              <a:t>的形式访问由</a:t>
            </a:r>
            <a:r>
              <a:rPr lang="en-US" altLang="zh-CN" sz="2000" dirty="0">
                <a:ea typeface="宋体" pitchFamily="2" charset="-122"/>
                <a:cs typeface="Times New Roman" pitchFamily="18" charset="0"/>
              </a:rPr>
              <a:t>static</a:t>
            </a:r>
            <a:r>
              <a:rPr lang="zh-CN" altLang="en-US" sz="2000" dirty="0">
                <a:ea typeface="宋体" pitchFamily="2" charset="-122"/>
                <a:cs typeface="Times New Roman" pitchFamily="18" charset="0"/>
              </a:rPr>
              <a:t>标记的类方法</a:t>
            </a:r>
            <a:r>
              <a:rPr lang="zh-CN" altLang="en-US" sz="2000" dirty="0" smtClean="0">
                <a:ea typeface="宋体" pitchFamily="2" charset="-122"/>
                <a:cs typeface="Times New Roman" pitchFamily="18" charset="0"/>
              </a:rPr>
              <a:t>。</a:t>
            </a:r>
            <a:endParaRPr lang="en-US" altLang="zh-CN" sz="2000" dirty="0" smtClean="0">
              <a:ea typeface="宋体" pitchFamily="2" charset="-122"/>
              <a:cs typeface="Times New Roman" pitchFamily="18" charset="0"/>
            </a:endParaRPr>
          </a:p>
          <a:p>
            <a:pPr marL="342900" indent="-342900">
              <a:buFont typeface="Wingdings" pitchFamily="2" charset="2"/>
              <a:buChar char="l"/>
            </a:pPr>
            <a:r>
              <a:rPr lang="zh-CN" altLang="en-US" sz="2000" b="1" dirty="0">
                <a:ea typeface="宋体" pitchFamily="2" charset="-122"/>
                <a:cs typeface="Times New Roman" pitchFamily="18" charset="0"/>
              </a:rPr>
              <a:t>在</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方法内部只能访问类的</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属性，不能访问类的非</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a:t>
            </a:r>
            <a:r>
              <a:rPr lang="zh-CN" altLang="en-US" sz="2000" b="1" dirty="0" smtClean="0">
                <a:ea typeface="宋体" pitchFamily="2" charset="-122"/>
                <a:cs typeface="Times New Roman" pitchFamily="18" charset="0"/>
              </a:rPr>
              <a:t>。</a:t>
            </a:r>
            <a:endParaRPr lang="zh-CN" altLang="en-US" sz="2000" b="1" dirty="0">
              <a:ea typeface="宋体" pitchFamily="2" charset="-122"/>
              <a:cs typeface="Times New Roman" pitchFamily="18" charset="0"/>
            </a:endParaRPr>
          </a:p>
        </p:txBody>
      </p:sp>
      <p:sp>
        <p:nvSpPr>
          <p:cNvPr id="266245" name="Rectangle 5"/>
          <p:cNvSpPr>
            <a:spLocks noChangeArrowheads="1"/>
          </p:cNvSpPr>
          <p:nvPr/>
        </p:nvSpPr>
        <p:spPr bwMode="auto">
          <a:xfrm>
            <a:off x="6096000" y="2360613"/>
            <a:ext cx="2438400" cy="923330"/>
          </a:xfrm>
          <a:prstGeom prst="rect">
            <a:avLst/>
          </a:prstGeom>
          <a:noFill/>
          <a:ln w="9525">
            <a:noFill/>
            <a:miter lim="800000"/>
            <a:headEnd/>
            <a:tailEnd/>
          </a:ln>
        </p:spPr>
        <p:txBody>
          <a:bodyPr>
            <a:spAutoFit/>
          </a:bodyPr>
          <a:lstStyle/>
          <a:p>
            <a:r>
              <a:rPr lang="en-US" altLang="zh-CN" sz="1800" b="1" dirty="0">
                <a:solidFill>
                  <a:schemeClr val="accent1"/>
                </a:solidFill>
                <a:ea typeface="宋体" pitchFamily="2" charset="-122"/>
                <a:cs typeface="Times New Roman" pitchFamily="18" charset="0"/>
              </a:rPr>
              <a:t>The output is:</a:t>
            </a:r>
          </a:p>
          <a:p>
            <a:r>
              <a:rPr lang="en-US" altLang="zh-CN" sz="1800" b="1" dirty="0">
                <a:solidFill>
                  <a:schemeClr val="accent1"/>
                </a:solidFill>
                <a:ea typeface="宋体" pitchFamily="2" charset="-122"/>
                <a:cs typeface="Times New Roman" pitchFamily="18" charset="0"/>
              </a:rPr>
              <a:t>Number of total is 0</a:t>
            </a:r>
          </a:p>
          <a:p>
            <a:r>
              <a:rPr lang="en-US" altLang="zh-CN" sz="1800" b="1" dirty="0">
                <a:solidFill>
                  <a:schemeClr val="accent1"/>
                </a:solidFill>
                <a:ea typeface="宋体" pitchFamily="2" charset="-122"/>
                <a:cs typeface="Times New Roman" pitchFamily="18" charset="0"/>
              </a:rPr>
              <a:t>Number of total is 1</a:t>
            </a: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0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smtClean="0">
                <a:solidFill>
                  <a:srgbClr val="FFFF00"/>
                </a:solidFill>
                <a:latin typeface="+mn-lt"/>
                <a:ea typeface="宋体" pitchFamily="2" charset="-122"/>
                <a:cs typeface="Times New Roman" pitchFamily="18" charset="0"/>
              </a:rPr>
              <a:t>类方法</a:t>
            </a:r>
          </a:p>
        </p:txBody>
      </p:sp>
      <p:sp>
        <p:nvSpPr>
          <p:cNvPr id="11267" name="Rectangle 3"/>
          <p:cNvSpPr>
            <a:spLocks noChangeArrowheads="1"/>
          </p:cNvSpPr>
          <p:nvPr/>
        </p:nvSpPr>
        <p:spPr bwMode="auto">
          <a:xfrm>
            <a:off x="142844" y="925281"/>
            <a:ext cx="8929718" cy="1200329"/>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400" b="1" dirty="0">
                <a:ea typeface="宋体" pitchFamily="2" charset="-122"/>
                <a:cs typeface="Times New Roman" pitchFamily="18" charset="0"/>
              </a:rPr>
              <a:t>因为不需要实例就可以访问</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方法，因此</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方法内部不能有</a:t>
            </a:r>
            <a:r>
              <a:rPr lang="en-US" altLang="zh-CN" sz="2400" b="1" dirty="0" smtClean="0">
                <a:ea typeface="宋体" pitchFamily="2" charset="-122"/>
                <a:cs typeface="Times New Roman" pitchFamily="18" charset="0"/>
              </a:rPr>
              <a:t>this</a:t>
            </a:r>
            <a:r>
              <a:rPr lang="zh-CN" altLang="en-US" sz="2400" b="1" dirty="0" smtClean="0">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a:t>
            </a:r>
            <a:r>
              <a:rPr lang="zh-CN" altLang="en-US" sz="2400" b="1" dirty="0">
                <a:solidFill>
                  <a:srgbClr val="C00000"/>
                </a:solidFill>
                <a:ea typeface="宋体" pitchFamily="2" charset="-122"/>
                <a:cs typeface="Times New Roman" pitchFamily="18" charset="0"/>
              </a:rPr>
              <a:t>也不能有</a:t>
            </a:r>
            <a:r>
              <a:rPr lang="en-US" altLang="zh-CN" sz="2400" b="1" dirty="0">
                <a:solidFill>
                  <a:srgbClr val="C00000"/>
                </a:solidFill>
                <a:ea typeface="宋体" pitchFamily="2" charset="-122"/>
                <a:cs typeface="Times New Roman" pitchFamily="18" charset="0"/>
              </a:rPr>
              <a:t>super ? </a:t>
            </a:r>
            <a:r>
              <a:rPr lang="en-US" altLang="zh-CN" sz="2400" b="1" dirty="0" smtClean="0">
                <a:solidFill>
                  <a:srgbClr val="C00000"/>
                </a:solidFill>
                <a:ea typeface="宋体" pitchFamily="2" charset="-122"/>
                <a:cs typeface="Times New Roman" pitchFamily="18" charset="0"/>
              </a:rPr>
              <a:t>YES!)</a:t>
            </a:r>
          </a:p>
          <a:p>
            <a:pPr marL="342900" indent="-342900">
              <a:buFont typeface="Wingdings" pitchFamily="2" charset="2"/>
              <a:buChar char="l"/>
            </a:pPr>
            <a:r>
              <a:rPr lang="zh-CN" altLang="en-US" sz="2400" b="1" dirty="0" smtClean="0">
                <a:ea typeface="宋体" pitchFamily="2" charset="-122"/>
                <a:cs typeface="Times New Roman" pitchFamily="18" charset="0"/>
              </a:rPr>
              <a:t>重载的方法需要同时为</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的或者非</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a:t>
            </a:r>
            <a:r>
              <a:rPr lang="en-US" altLang="zh-CN" sz="2400" b="1" dirty="0">
                <a:solidFill>
                  <a:srgbClr val="FF0000"/>
                </a:solidFill>
                <a:ea typeface="宋体" pitchFamily="2" charset="-122"/>
                <a:cs typeface="Times New Roman" pitchFamily="18" charset="0"/>
              </a:rPr>
              <a:t>	</a:t>
            </a:r>
          </a:p>
        </p:txBody>
      </p:sp>
      <p:sp>
        <p:nvSpPr>
          <p:cNvPr id="11268" name="Rectangle 4"/>
          <p:cNvSpPr>
            <a:spLocks noChangeArrowheads="1"/>
          </p:cNvSpPr>
          <p:nvPr/>
        </p:nvSpPr>
        <p:spPr bwMode="auto">
          <a:xfrm>
            <a:off x="189888" y="2154900"/>
            <a:ext cx="8882674" cy="4455066"/>
          </a:xfrm>
          <a:prstGeom prst="rect">
            <a:avLst/>
          </a:prstGeom>
          <a:noFill/>
          <a:ln w="9525">
            <a:noFill/>
            <a:miter lim="800000"/>
            <a:headEnd/>
            <a:tailEnd/>
          </a:ln>
        </p:spPr>
        <p:txBody>
          <a:bodyPr wrap="square">
            <a:spAutoFit/>
          </a:bodyPr>
          <a:lstStyle/>
          <a:p>
            <a:pPr>
              <a:lnSpc>
                <a:spcPct val="50000"/>
              </a:lnSpc>
              <a:spcBef>
                <a:spcPct val="50000"/>
              </a:spcBef>
            </a:pPr>
            <a:r>
              <a:rPr lang="en-US" altLang="zh-CN" sz="2100" dirty="0">
                <a:solidFill>
                  <a:srgbClr val="C00000"/>
                </a:solidFill>
                <a:ea typeface="宋体" pitchFamily="2" charset="-122"/>
                <a:cs typeface="Times New Roman" pitchFamily="18" charset="0"/>
              </a:rPr>
              <a:t>class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id;</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static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 = 0;</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a:t>
            </a:r>
            <a:r>
              <a:rPr lang="en-US" altLang="zh-CN" sz="2100" dirty="0" err="1">
                <a:solidFill>
                  <a:srgbClr val="C00000"/>
                </a:solidFill>
                <a:ea typeface="宋体" pitchFamily="2" charset="-122"/>
                <a:cs typeface="Times New Roman" pitchFamily="18" charset="0"/>
              </a:rPr>
              <a:t>setTotalPerson</a:t>
            </a:r>
            <a:r>
              <a:rPr lang="en-US" altLang="zh-CN" sz="2100" dirty="0">
                <a:solidFill>
                  <a:srgbClr val="C00000"/>
                </a:solidFill>
                <a:ea typeface="宋体" pitchFamily="2" charset="-122"/>
                <a:cs typeface="Times New Roman" pitchFamily="18" charset="0"/>
              </a:rPr>
              <a:t>(</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this.total</a:t>
            </a:r>
            <a:r>
              <a:rPr lang="en-US" altLang="zh-CN" sz="2100" dirty="0">
                <a:solidFill>
                  <a:srgbClr val="C00000"/>
                </a:solidFill>
                <a:ea typeface="宋体" pitchFamily="2" charset="-122"/>
                <a:cs typeface="Times New Roman" pitchFamily="18" charset="0"/>
              </a:rPr>
              <a:t>=total;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方法中不能有</a:t>
            </a:r>
            <a:r>
              <a:rPr lang="en-US" altLang="zh-CN" sz="2000" dirty="0">
                <a:solidFill>
                  <a:srgbClr val="0000FF"/>
                </a:solidFill>
                <a:ea typeface="宋体" pitchFamily="2" charset="-122"/>
                <a:cs typeface="Times New Roman" pitchFamily="18" charset="0"/>
              </a:rPr>
              <a:t>this</a:t>
            </a:r>
            <a:r>
              <a:rPr lang="zh-CN" altLang="en-US" sz="2000" dirty="0">
                <a:solidFill>
                  <a:srgbClr val="0000FF"/>
                </a:solidFill>
                <a:ea typeface="宋体" pitchFamily="2" charset="-122"/>
                <a:cs typeface="Times New Roman" pitchFamily="18" charset="0"/>
              </a:rPr>
              <a:t>，也不能有</a:t>
            </a:r>
            <a:r>
              <a:rPr lang="en-US" altLang="zh-CN" sz="2000" dirty="0">
                <a:solidFill>
                  <a:srgbClr val="0000FF"/>
                </a:solidFill>
                <a:ea typeface="宋体" pitchFamily="2" charset="-122"/>
                <a:cs typeface="Times New Roman" pitchFamily="18" charset="0"/>
              </a:rPr>
              <a:t>super</a:t>
            </a: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id =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public class </a:t>
            </a:r>
            <a:r>
              <a:rPr lang="en-US" altLang="zh-CN" sz="2100" dirty="0" err="1">
                <a:solidFill>
                  <a:srgbClr val="C00000"/>
                </a:solidFill>
                <a:ea typeface="宋体" pitchFamily="2" charset="-122"/>
                <a:cs typeface="Times New Roman" pitchFamily="18" charset="0"/>
              </a:rPr>
              <a:t>TestPerson</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main(String[] </a:t>
            </a:r>
            <a:r>
              <a:rPr lang="en-US" altLang="zh-CN" sz="2100" dirty="0" err="1">
                <a:solidFill>
                  <a:srgbClr val="C00000"/>
                </a:solidFill>
                <a:ea typeface="宋体" pitchFamily="2" charset="-122"/>
                <a:cs typeface="Times New Roman" pitchFamily="18" charset="0"/>
              </a:rPr>
              <a:t>args</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smtClean="0">
                <a:solidFill>
                  <a:srgbClr val="C00000"/>
                </a:solidFill>
                <a:ea typeface="宋体" pitchFamily="2" charset="-122"/>
                <a:cs typeface="Times New Roman" pitchFamily="18" charset="0"/>
              </a:rPr>
              <a:t>Person.setTotalPerson</a:t>
            </a:r>
            <a:r>
              <a:rPr lang="en-US" altLang="zh-CN" sz="2100" dirty="0" smtClean="0">
                <a:solidFill>
                  <a:srgbClr val="C00000"/>
                </a:solidFill>
                <a:ea typeface="宋体" pitchFamily="2" charset="-122"/>
                <a:cs typeface="Times New Roman" pitchFamily="18" charset="0"/>
              </a:rPr>
              <a:t>(3);</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  }</a:t>
            </a:r>
            <a:endParaRPr lang="en-US" altLang="zh-CN" sz="21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070742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headEnd/>
            <a:tailEnd/>
          </a:ln>
        </p:spPr>
        <p:txBody>
          <a:bodyPr>
            <a:spAutoFit/>
          </a:bodyPr>
          <a:lstStyle/>
          <a:p>
            <a:pPr>
              <a:spcBef>
                <a:spcPct val="50000"/>
              </a:spcBef>
            </a:pPr>
            <a:r>
              <a:rPr kumimoji="0" lang="zh-CN" altLang="en-US" sz="2400" b="1" dirty="0" smtClean="0">
                <a:ea typeface="宋体" pitchFamily="2" charset="-122"/>
                <a:cs typeface="Times New Roman" pitchFamily="18" charset="0"/>
              </a:rPr>
              <a:t>        设计</a:t>
            </a:r>
            <a:r>
              <a:rPr kumimoji="0" lang="zh-CN" altLang="en-US" sz="2400" b="1" dirty="0">
                <a:ea typeface="宋体" pitchFamily="2" charset="-122"/>
                <a:cs typeface="Times New Roman" pitchFamily="18" charset="0"/>
              </a:rPr>
              <a:t>模式</a:t>
            </a:r>
            <a:r>
              <a:rPr kumimoji="0" lang="zh-CN" altLang="en-US" sz="2400" dirty="0">
                <a:ea typeface="宋体" pitchFamily="2" charset="-122"/>
                <a:cs typeface="Times New Roman" pitchFamily="18" charset="0"/>
              </a:rPr>
              <a:t>是在大量的实践中总结和理论化之后优选的代码结构、编程风格、以及</a:t>
            </a:r>
            <a:r>
              <a:rPr kumimoji="0" lang="zh-CN" altLang="en-US" sz="2400" b="1" dirty="0">
                <a:solidFill>
                  <a:schemeClr val="accent2"/>
                </a:solidFill>
                <a:ea typeface="宋体" pitchFamily="2" charset="-122"/>
                <a:cs typeface="Times New Roman" pitchFamily="18" charset="0"/>
              </a:rPr>
              <a:t>解决问题的思考方式</a:t>
            </a:r>
            <a:r>
              <a:rPr kumimoji="0" lang="zh-CN" altLang="en-US" sz="2400" dirty="0">
                <a:ea typeface="宋体" pitchFamily="2" charset="-122"/>
                <a:cs typeface="Times New Roman" pitchFamily="18" charset="0"/>
              </a:rPr>
              <a:t>。设计模式</a:t>
            </a:r>
            <a:r>
              <a:rPr kumimoji="0" lang="zh-CN" altLang="en-US" sz="2400" dirty="0" smtClean="0">
                <a:ea typeface="宋体" pitchFamily="2" charset="-122"/>
                <a:cs typeface="Times New Roman" pitchFamily="18" charset="0"/>
              </a:rPr>
              <a:t>就像是</a:t>
            </a:r>
            <a:r>
              <a:rPr kumimoji="0" lang="zh-CN" altLang="en-US" sz="2400" dirty="0">
                <a:ea typeface="宋体" pitchFamily="2" charset="-122"/>
                <a:cs typeface="Times New Roman" pitchFamily="18" charset="0"/>
              </a:rPr>
              <a:t>经典的棋谱，不同的棋局，我们用不同的棋谱，</a:t>
            </a:r>
            <a:r>
              <a:rPr kumimoji="0" lang="zh-CN" altLang="en-US" sz="2400" dirty="0" smtClean="0">
                <a:ea typeface="宋体" pitchFamily="2" charset="-122"/>
                <a:cs typeface="Times New Roman" pitchFamily="18" charset="0"/>
              </a:rPr>
              <a:t>免去我们</a:t>
            </a:r>
            <a:r>
              <a:rPr kumimoji="0" lang="zh-CN" altLang="en-US" sz="2400" dirty="0">
                <a:ea typeface="宋体" pitchFamily="2" charset="-122"/>
                <a:cs typeface="Times New Roman" pitchFamily="18" charset="0"/>
              </a:rPr>
              <a:t>自己</a:t>
            </a:r>
            <a:r>
              <a:rPr kumimoji="0" lang="zh-CN" altLang="en-US" sz="2400" dirty="0" smtClean="0">
                <a:ea typeface="宋体" pitchFamily="2" charset="-122"/>
                <a:cs typeface="Times New Roman" pitchFamily="18" charset="0"/>
              </a:rPr>
              <a:t>再思考</a:t>
            </a:r>
            <a:r>
              <a:rPr kumimoji="0" lang="zh-CN" altLang="en-US" sz="2400" dirty="0">
                <a:ea typeface="宋体" pitchFamily="2" charset="-122"/>
                <a:cs typeface="Times New Roman" pitchFamily="18" charset="0"/>
              </a:rPr>
              <a:t>和</a:t>
            </a:r>
            <a:r>
              <a:rPr kumimoji="0" lang="zh-CN" altLang="en-US" sz="2400">
                <a:ea typeface="宋体" pitchFamily="2" charset="-122"/>
                <a:cs typeface="Times New Roman" pitchFamily="18" charset="0"/>
              </a:rPr>
              <a:t>摸索</a:t>
            </a:r>
            <a:r>
              <a:rPr kumimoji="0" lang="zh-CN" altLang="en-US" sz="2400" smtClean="0">
                <a:ea typeface="宋体" pitchFamily="2" charset="-122"/>
                <a:cs typeface="Times New Roman" pitchFamily="18" charset="0"/>
              </a:rPr>
              <a:t>。</a:t>
            </a:r>
            <a:r>
              <a:rPr kumimoji="0" lang="en-US" altLang="zh-CN" sz="2400" smtClean="0">
                <a:ea typeface="宋体" pitchFamily="2" charset="-122"/>
                <a:cs typeface="Times New Roman" pitchFamily="18" charset="0"/>
              </a:rPr>
              <a:t>”</a:t>
            </a:r>
            <a:r>
              <a:rPr kumimoji="0" lang="zh-CN" altLang="en-US" sz="2400" smtClean="0">
                <a:ea typeface="宋体" pitchFamily="2" charset="-122"/>
                <a:cs typeface="Times New Roman" pitchFamily="18" charset="0"/>
              </a:rPr>
              <a:t>套路</a:t>
            </a:r>
            <a:r>
              <a:rPr kumimoji="0" lang="en-US" altLang="zh-CN" sz="2400" smtClean="0">
                <a:ea typeface="宋体" pitchFamily="2" charset="-122"/>
                <a:cs typeface="Times New Roman" pitchFamily="18" charset="0"/>
              </a:rPr>
              <a:t>”</a:t>
            </a:r>
            <a:endParaRPr kumimoji="0" lang="zh-CN" altLang="en-US" sz="2400" dirty="0">
              <a:ea typeface="宋体" pitchFamily="2" charset="-122"/>
              <a:cs typeface="Times New Roman" pitchFamily="18" charset="0"/>
            </a:endParaRPr>
          </a:p>
          <a:p>
            <a:r>
              <a:rPr kumimoji="0" lang="zh-CN" altLang="en-US" sz="2400" dirty="0" smtClean="0">
                <a:ea typeface="宋体" pitchFamily="2" charset="-122"/>
                <a:cs typeface="Times New Roman" pitchFamily="18" charset="0"/>
              </a:rPr>
              <a:t>        所谓类的单例设计模式，就是采取一定的方法保证在整个的软件系统中，对某个类</a:t>
            </a:r>
            <a:r>
              <a:rPr kumimoji="0" lang="zh-CN" altLang="en-US" sz="2400" b="1" dirty="0" smtClean="0">
                <a:ea typeface="宋体" pitchFamily="2" charset="-122"/>
                <a:cs typeface="Times New Roman" pitchFamily="18" charset="0"/>
              </a:rPr>
              <a:t>只能存在一个对象实例</a:t>
            </a:r>
            <a:r>
              <a:rPr kumimoji="0" lang="zh-CN" altLang="en-US" sz="2400" dirty="0" smtClean="0">
                <a:ea typeface="宋体" pitchFamily="2" charset="-122"/>
                <a:cs typeface="Times New Roman" pitchFamily="18" charset="0"/>
              </a:rPr>
              <a:t>，并且该类只提供一个取得其对象实例的方法。</a:t>
            </a:r>
            <a:r>
              <a:rPr kumimoji="0" lang="zh-CN" altLang="en-US" sz="2400" dirty="0">
                <a:ea typeface="宋体" pitchFamily="2" charset="-122"/>
                <a:cs typeface="Times New Roman" pitchFamily="18" charset="0"/>
              </a:rPr>
              <a:t>如果我们要让类在一个虚拟机中只能产生一个对象，我们首先必须将类的</a:t>
            </a:r>
            <a:r>
              <a:rPr kumimoji="0" lang="zh-CN" altLang="en-US" sz="2400" dirty="0">
                <a:solidFill>
                  <a:srgbClr val="0000FF"/>
                </a:solidFill>
                <a:ea typeface="宋体" pitchFamily="2" charset="-122"/>
                <a:cs typeface="Times New Roman" pitchFamily="18" charset="0"/>
              </a:rPr>
              <a:t>构造方法的访问权限设置为</a:t>
            </a:r>
            <a:r>
              <a:rPr kumimoji="0" lang="en-US" altLang="zh-CN" sz="2400" dirty="0">
                <a:solidFill>
                  <a:srgbClr val="0000FF"/>
                </a:solidFill>
                <a:ea typeface="宋体" pitchFamily="2" charset="-122"/>
                <a:cs typeface="Times New Roman" pitchFamily="18" charset="0"/>
              </a:rPr>
              <a:t>private</a:t>
            </a:r>
            <a:r>
              <a:rPr kumimoji="0" lang="zh-CN" altLang="en-US" sz="2400" dirty="0">
                <a:ea typeface="宋体" pitchFamily="2" charset="-122"/>
                <a:cs typeface="Times New Roman" pitchFamily="18" charset="0"/>
              </a:rPr>
              <a:t>，这样，就不能用</a:t>
            </a:r>
            <a:r>
              <a:rPr kumimoji="0" lang="en-US" altLang="zh-CN" sz="2400" dirty="0" smtClean="0">
                <a:ea typeface="宋体" pitchFamily="2" charset="-122"/>
                <a:cs typeface="Times New Roman" pitchFamily="18" charset="0"/>
              </a:rPr>
              <a:t>new</a:t>
            </a:r>
            <a:r>
              <a:rPr kumimoji="0" lang="zh-CN" altLang="en-US" sz="2400" dirty="0" smtClean="0">
                <a:ea typeface="宋体" pitchFamily="2" charset="-122"/>
                <a:cs typeface="Times New Roman" pitchFamily="18" charset="0"/>
              </a:rPr>
              <a:t>操作符</a:t>
            </a:r>
            <a:r>
              <a:rPr kumimoji="0" lang="zh-CN" altLang="en-US" sz="2400" dirty="0">
                <a:ea typeface="宋体" pitchFamily="2" charset="-122"/>
                <a:cs typeface="Times New Roman" pitchFamily="18" charset="0"/>
              </a:rPr>
              <a:t>在类的外部产生类的对象了，但在类内部仍可以产生该类的对象。因为在类的外部开始还无法得到类的对象，只能</a:t>
            </a:r>
            <a:r>
              <a:rPr kumimoji="0" lang="zh-CN" altLang="en-US" sz="2400" dirty="0">
                <a:solidFill>
                  <a:srgbClr val="0000FF"/>
                </a:solidFill>
                <a:ea typeface="宋体" pitchFamily="2" charset="-122"/>
                <a:cs typeface="Times New Roman" pitchFamily="18" charset="0"/>
              </a:rPr>
              <a:t>调用该类的某个静态方法</a:t>
            </a:r>
            <a:r>
              <a:rPr kumimoji="0" lang="zh-CN" altLang="en-US" sz="2400" dirty="0">
                <a:ea typeface="宋体" pitchFamily="2" charset="-122"/>
                <a:cs typeface="Times New Roman" pitchFamily="18" charset="0"/>
              </a:rPr>
              <a:t>以返回类内部创建的对象，静态方法只能访问类中的静态成员变量，所以，指向类内部产生的</a:t>
            </a:r>
            <a:r>
              <a:rPr kumimoji="0" lang="zh-CN" altLang="en-US" sz="2400" dirty="0">
                <a:solidFill>
                  <a:srgbClr val="0000FF"/>
                </a:solidFill>
                <a:ea typeface="宋体" pitchFamily="2" charset="-122"/>
                <a:cs typeface="Times New Roman" pitchFamily="18" charset="0"/>
              </a:rPr>
              <a:t>该类对象的变量也必须定义成静态的</a:t>
            </a:r>
            <a:r>
              <a:rPr kumimoji="0" lang="zh-CN" altLang="en-US" sz="2400" dirty="0">
                <a:ea typeface="宋体" pitchFamily="2" charset="-122"/>
                <a:cs typeface="Times New Roman" pitchFamily="18" charset="0"/>
              </a:rPr>
              <a:t>。</a:t>
            </a: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smtClean="0">
                <a:latin typeface="+mn-lt"/>
                <a:ea typeface="宋体" pitchFamily="2" charset="-122"/>
                <a:cs typeface="Times New Roman" pitchFamily="18" charset="0"/>
              </a:rPr>
              <a:t>单</a:t>
            </a:r>
            <a:r>
              <a:rPr lang="zh-CN" altLang="en-US" b="1" dirty="0">
                <a:latin typeface="+mn-lt"/>
                <a:ea typeface="宋体" pitchFamily="2" charset="-122"/>
                <a:cs typeface="Times New Roman" pitchFamily="18" charset="0"/>
              </a:rPr>
              <a:t>例</a:t>
            </a:r>
            <a:r>
              <a:rPr lang="zh-CN" altLang="en-US" b="1" dirty="0" smtClean="0">
                <a:latin typeface="+mn-lt"/>
                <a:ea typeface="宋体" pitchFamily="2" charset="-122"/>
                <a:cs typeface="Times New Roman" pitchFamily="18" charset="0"/>
              </a:rPr>
              <a:t> </a:t>
            </a:r>
            <a:r>
              <a:rPr lang="en-US" altLang="zh-CN" b="1" dirty="0" smtClean="0">
                <a:latin typeface="+mn-lt"/>
                <a:ea typeface="宋体" pitchFamily="2" charset="-122"/>
                <a:cs typeface="Times New Roman" pitchFamily="18" charset="0"/>
              </a:rPr>
              <a:t>(Singleton)</a:t>
            </a:r>
            <a:r>
              <a:rPr lang="zh-CN" altLang="en-US" b="1" dirty="0" smtClean="0">
                <a:latin typeface="+mn-lt"/>
                <a:ea typeface="宋体" pitchFamily="2" charset="-122"/>
                <a:cs typeface="Times New Roman" pitchFamily="18" charset="0"/>
              </a:rPr>
              <a:t>设计模式</a:t>
            </a:r>
          </a:p>
        </p:txBody>
      </p:sp>
    </p:spTree>
    <p:extLst>
      <p:ext uri="{BB962C8B-B14F-4D97-AF65-F5344CB8AC3E}">
        <p14:creationId xmlns:p14="http://schemas.microsoft.com/office/powerpoint/2010/main" val="3400241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class Single{</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//private</a:t>
            </a:r>
            <a:r>
              <a:rPr lang="zh-CN" altLang="en-US" sz="2400" dirty="0">
                <a:solidFill>
                  <a:srgbClr val="0000FF"/>
                </a:solidFill>
                <a:ea typeface="宋体" pitchFamily="2" charset="-122"/>
                <a:cs typeface="Times New Roman" pitchFamily="18" charset="0"/>
              </a:rPr>
              <a:t>的构造器，不能在类的外部创建该类的</a:t>
            </a:r>
            <a:r>
              <a:rPr lang="zh-CN" altLang="en-US" sz="2400" dirty="0" smtClean="0">
                <a:solidFill>
                  <a:srgbClr val="0000FF"/>
                </a:solidFill>
                <a:ea typeface="宋体" pitchFamily="2" charset="-122"/>
                <a:cs typeface="Times New Roman" pitchFamily="18" charset="0"/>
              </a:rPr>
              <a:t>对象</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a:t>
            </a:r>
            <a:r>
              <a:rPr lang="en-US" altLang="zh-CN" sz="2400" dirty="0">
                <a:solidFill>
                  <a:srgbClr val="C00000"/>
                </a:solidFill>
                <a:ea typeface="宋体" pitchFamily="2" charset="-122"/>
                <a:cs typeface="Times New Roman" pitchFamily="18" charset="0"/>
              </a:rPr>
              <a:t>Single() </a:t>
            </a:r>
            <a:r>
              <a:rPr lang="en-US" altLang="zh-CN" sz="2400" dirty="0">
                <a:solidFill>
                  <a:srgbClr val="0000FF"/>
                </a:solidFill>
                <a:ea typeface="宋体" pitchFamily="2" charset="-122"/>
                <a:cs typeface="Times New Roman" pitchFamily="18" charset="0"/>
              </a:rPr>
              <a:t>{} </a:t>
            </a:r>
            <a:endParaRPr lang="en-US" altLang="zh-CN" sz="2400" dirty="0" smtClean="0">
              <a:solidFill>
                <a:srgbClr val="0000FF"/>
              </a:solidFill>
              <a:ea typeface="宋体" pitchFamily="2" charset="-122"/>
              <a:cs typeface="Times New Roman" pitchFamily="18" charset="0"/>
            </a:endParaRP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私有的，只能在类的内部</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static Single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 = new Single();</a:t>
            </a:r>
          </a:p>
          <a:p>
            <a:pPr>
              <a:lnSpc>
                <a:spcPct val="90000"/>
              </a:lnSpc>
              <a:spcBef>
                <a:spcPct val="0"/>
              </a:spcBef>
              <a:buNone/>
            </a:pPr>
            <a:r>
              <a:rPr lang="en-US" altLang="zh-CN" sz="2400" dirty="0" smtClean="0">
                <a:solidFill>
                  <a:srgbClr val="0000FF"/>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en-US" altLang="zh-CN" sz="2400" dirty="0" err="1">
                <a:solidFill>
                  <a:srgbClr val="0000FF"/>
                </a:solidFill>
                <a:ea typeface="宋体" pitchFamily="2" charset="-122"/>
                <a:cs typeface="Times New Roman" pitchFamily="18" charset="0"/>
              </a:rPr>
              <a:t>getSingle</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为</a:t>
            </a:r>
            <a:r>
              <a:rPr lang="en-US" altLang="zh-CN" sz="2400" dirty="0">
                <a:solidFill>
                  <a:srgbClr val="0000FF"/>
                </a:solidFill>
                <a:ea typeface="宋体" pitchFamily="2" charset="-122"/>
                <a:cs typeface="Times New Roman" pitchFamily="18" charset="0"/>
              </a:rPr>
              <a:t>static</a:t>
            </a:r>
            <a:r>
              <a:rPr lang="zh-CN" altLang="en-US" sz="2400" dirty="0">
                <a:solidFill>
                  <a:srgbClr val="0000FF"/>
                </a:solidFill>
                <a:ea typeface="宋体" pitchFamily="2" charset="-122"/>
                <a:cs typeface="Times New Roman" pitchFamily="18" charset="0"/>
              </a:rPr>
              <a:t>，不用创建对象即可</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chemeClr val="accent2"/>
              </a:solidFill>
              <a:ea typeface="宋体" pitchFamily="2" charset="-122"/>
              <a:cs typeface="Times New Roman" pitchFamily="18" charset="0"/>
            </a:endParaRP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public static Single </a:t>
            </a:r>
            <a:r>
              <a:rPr lang="en-US" altLang="zh-CN" sz="2400" dirty="0" err="1" smtClean="0">
                <a:solidFill>
                  <a:srgbClr val="C00000"/>
                </a:solidFill>
                <a:ea typeface="宋体" pitchFamily="2" charset="-122"/>
                <a:cs typeface="Times New Roman" pitchFamily="18" charset="0"/>
              </a:rPr>
              <a:t>getSingle</a:t>
            </a: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zh-CN" altLang="en-US" sz="2400" dirty="0" smtClean="0">
                <a:solidFill>
                  <a:schemeClr val="accent2"/>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return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class </a:t>
            </a:r>
            <a:r>
              <a:rPr lang="en-US" altLang="zh-CN" sz="2400" dirty="0" err="1" smtClean="0">
                <a:solidFill>
                  <a:srgbClr val="C00000"/>
                </a:solidFill>
                <a:ea typeface="宋体" pitchFamily="2" charset="-122"/>
                <a:cs typeface="Times New Roman" pitchFamily="18" charset="0"/>
              </a:rPr>
              <a:t>TestSingle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		</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Single  s1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      </a:t>
            </a:r>
            <a:r>
              <a:rPr lang="en-US" altLang="zh-CN" sz="2400" dirty="0" smtClean="0">
                <a:solidFill>
                  <a:srgbClr val="0000FF"/>
                </a:solidFill>
                <a:ea typeface="宋体" pitchFamily="2" charset="-122"/>
                <a:cs typeface="Times New Roman" pitchFamily="18" charset="0"/>
              </a:rPr>
              <a:t>//</a:t>
            </a:r>
            <a:r>
              <a:rPr lang="zh-CN" altLang="en-US" sz="2400" dirty="0" smtClean="0">
                <a:solidFill>
                  <a:srgbClr val="0000FF"/>
                </a:solidFill>
                <a:ea typeface="宋体" pitchFamily="2" charset="-122"/>
                <a:cs typeface="Times New Roman" pitchFamily="18" charset="0"/>
              </a:rPr>
              <a:t>访问静态方法</a:t>
            </a:r>
          </a:p>
          <a:p>
            <a:pPr eaLnBrk="1" hangingPunct="1">
              <a:lnSpc>
                <a:spcPct val="90000"/>
              </a:lnSpc>
              <a:spcBef>
                <a:spcPct val="0"/>
              </a:spcBef>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Single  s2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if (s1==s2){</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("s1 is equals to 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smtClean="0">
                <a:latin typeface="+mn-lt"/>
                <a:ea typeface="宋体" pitchFamily="2" charset="-122"/>
                <a:cs typeface="Times New Roman" pitchFamily="18" charset="0"/>
              </a:rPr>
              <a:t>饿汉式</a:t>
            </a:r>
          </a:p>
        </p:txBody>
      </p:sp>
    </p:spTree>
    <p:extLst>
      <p:ext uri="{BB962C8B-B14F-4D97-AF65-F5344CB8AC3E}">
        <p14:creationId xmlns:p14="http://schemas.microsoft.com/office/powerpoint/2010/main" val="3030632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8640960" cy="5400600"/>
          </a:xfrm>
        </p:spPr>
        <p:txBody>
          <a:bodyPr>
            <a:noAutofit/>
          </a:bodyPr>
          <a:lstStyle/>
          <a:p>
            <a:pPr>
              <a:lnSpc>
                <a:spcPct val="90000"/>
              </a:lnSpc>
              <a:spcBef>
                <a:spcPct val="0"/>
              </a:spcBef>
              <a:buNone/>
            </a:pPr>
            <a:r>
              <a:rPr lang="en-US" altLang="zh-CN" sz="2400" dirty="0" smtClean="0">
                <a:solidFill>
                  <a:srgbClr val="C00000"/>
                </a:solidFill>
                <a:ea typeface="宋体" pitchFamily="2" charset="-122"/>
                <a:cs typeface="Times New Roman" pitchFamily="18" charset="0"/>
              </a:rPr>
              <a:t>class 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000" dirty="0">
                <a:solidFill>
                  <a:srgbClr val="0000FF"/>
                </a:solidFill>
                <a:ea typeface="宋体" pitchFamily="2" charset="-122"/>
                <a:cs typeface="Times New Roman" pitchFamily="18" charset="0"/>
              </a:rPr>
              <a:t>	//1.</a:t>
            </a:r>
            <a:r>
              <a:rPr lang="zh-CN" altLang="en-US" sz="2000" dirty="0">
                <a:solidFill>
                  <a:srgbClr val="0000FF"/>
                </a:solidFill>
                <a:ea typeface="宋体" pitchFamily="2" charset="-122"/>
                <a:cs typeface="Times New Roman" pitchFamily="18" charset="0"/>
              </a:rPr>
              <a:t>将构造器私有化，保证在此类的外部，不能调用本类的构造器。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//2.</a:t>
            </a:r>
            <a:r>
              <a:rPr lang="zh-CN" altLang="en-US" sz="2000" dirty="0">
                <a:solidFill>
                  <a:srgbClr val="0000FF"/>
                </a:solidFill>
                <a:ea typeface="宋体" pitchFamily="2" charset="-122"/>
                <a:cs typeface="Times New Roman" pitchFamily="18" charset="0"/>
              </a:rPr>
              <a:t>先声明类的引用</a:t>
            </a:r>
          </a:p>
          <a:p>
            <a:pPr>
              <a:lnSpc>
                <a:spcPct val="90000"/>
              </a:lnSpc>
              <a:spcBef>
                <a:spcPct val="0"/>
              </a:spcBef>
              <a:buNone/>
            </a:pPr>
            <a:r>
              <a:rPr lang="zh-CN" altLang="en-US" sz="20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//4.</a:t>
            </a:r>
            <a:r>
              <a:rPr lang="zh-CN" altLang="en-US" sz="2000" dirty="0">
                <a:solidFill>
                  <a:srgbClr val="0000FF"/>
                </a:solidFill>
                <a:ea typeface="宋体" pitchFamily="2" charset="-122"/>
                <a:cs typeface="Times New Roman" pitchFamily="18" charset="0"/>
              </a:rPr>
              <a:t>也需要配合</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的方法，用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修饰此类的引用。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static </a:t>
            </a:r>
            <a:r>
              <a:rPr lang="en-US" altLang="zh-CN" sz="2400" dirty="0" smtClean="0">
                <a:solidFill>
                  <a:srgbClr val="C00000"/>
                </a:solidFill>
                <a:ea typeface="宋体" pitchFamily="2" charset="-122"/>
                <a:cs typeface="Times New Roman" pitchFamily="18" charset="0"/>
              </a:rPr>
              <a:t>Singleton  instance </a:t>
            </a:r>
            <a:r>
              <a:rPr lang="en-US" altLang="zh-CN" sz="2400" dirty="0">
                <a:solidFill>
                  <a:srgbClr val="C00000"/>
                </a:solidFill>
                <a:ea typeface="宋体" pitchFamily="2" charset="-122"/>
                <a:cs typeface="Times New Roman" pitchFamily="18" charset="0"/>
              </a:rPr>
              <a:t>= null;</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a:t>
            </a:r>
            <a:r>
              <a:rPr lang="zh-CN" altLang="en-US" sz="2000" dirty="0">
                <a:solidFill>
                  <a:srgbClr val="0000FF"/>
                </a:solidFill>
                <a:ea typeface="宋体" pitchFamily="2" charset="-122"/>
                <a:cs typeface="Times New Roman" pitchFamily="18" charset="0"/>
              </a:rPr>
              <a:t>设置公共的方法来访问类的实例</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a:t>
            </a:r>
            <a:r>
              <a:rPr lang="en-US" altLang="zh-CN" sz="2400" dirty="0" smtClean="0">
                <a:solidFill>
                  <a:srgbClr val="C00000"/>
                </a:solidFill>
                <a:ea typeface="宋体" pitchFamily="2" charset="-122"/>
                <a:cs typeface="Times New Roman" pitchFamily="18" charset="0"/>
              </a:rPr>
              <a:t>Singleton  </a:t>
            </a:r>
            <a:r>
              <a:rPr lang="en-US" altLang="zh-CN" sz="2400" dirty="0" err="1">
                <a:solidFill>
                  <a:srgbClr val="C00000"/>
                </a:solidFill>
                <a:ea typeface="宋体" pitchFamily="2" charset="-122"/>
                <a:cs typeface="Times New Roman" pitchFamily="18" charset="0"/>
              </a:rPr>
              <a:t>getInstance</a:t>
            </a:r>
            <a:r>
              <a:rPr lang="en-US" altLang="zh-CN" sz="2400" dirty="0">
                <a:solidFill>
                  <a:srgbClr val="C00000"/>
                </a:solidFill>
                <a:ea typeface="宋体" pitchFamily="2" charset="-122"/>
                <a:cs typeface="Times New Roman" pitchFamily="18" charset="0"/>
              </a:rPr>
              <a:t>(){</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3.1</a:t>
            </a:r>
            <a:r>
              <a:rPr lang="zh-CN" altLang="en-US" sz="2000" dirty="0">
                <a:solidFill>
                  <a:srgbClr val="0000FF"/>
                </a:solidFill>
                <a:ea typeface="宋体" pitchFamily="2" charset="-122"/>
                <a:cs typeface="Times New Roman" pitchFamily="18" charset="0"/>
              </a:rPr>
              <a:t>如果类的实例未创建，那些先要创建，然后返回给</a:t>
            </a:r>
            <a:r>
              <a:rPr lang="zh-CN" altLang="en-US" sz="2000" dirty="0" smtClean="0">
                <a:solidFill>
                  <a:srgbClr val="0000FF"/>
                </a:solidFill>
                <a:ea typeface="宋体" pitchFamily="2" charset="-122"/>
                <a:cs typeface="Times New Roman" pitchFamily="18" charset="0"/>
              </a:rPr>
              <a:t>调用者</a:t>
            </a:r>
            <a:r>
              <a:rPr lang="zh-CN" altLang="en-US" sz="2000" dirty="0">
                <a:solidFill>
                  <a:srgbClr val="0000FF"/>
                </a:solidFill>
                <a:ea typeface="宋体" pitchFamily="2" charset="-122"/>
                <a:cs typeface="Times New Roman" pitchFamily="18" charset="0"/>
              </a:rPr>
              <a:t>：本类。因此，需要</a:t>
            </a:r>
            <a:r>
              <a:rPr lang="en-US" altLang="zh-CN" sz="2000" dirty="0">
                <a:solidFill>
                  <a:srgbClr val="0000FF"/>
                </a:solidFill>
                <a:ea typeface="宋体" pitchFamily="2" charset="-122"/>
                <a:cs typeface="Times New Roman" pitchFamily="18" charset="0"/>
              </a:rPr>
              <a:t>static </a:t>
            </a:r>
            <a:r>
              <a:rPr lang="zh-CN" altLang="en-US" sz="2000" dirty="0">
                <a:solidFill>
                  <a:srgbClr val="0000FF"/>
                </a:solidFill>
                <a:ea typeface="宋体" pitchFamily="2" charset="-122"/>
                <a:cs typeface="Times New Roman" pitchFamily="18" charset="0"/>
              </a:rPr>
              <a:t>修饰。</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if(instance == null){</a:t>
            </a:r>
          </a:p>
          <a:p>
            <a:pPr>
              <a:lnSpc>
                <a:spcPct val="90000"/>
              </a:lnSpc>
              <a:spcBef>
                <a:spcPct val="0"/>
              </a:spcBef>
              <a:buNone/>
            </a:pPr>
            <a:r>
              <a:rPr lang="en-US" altLang="zh-CN" sz="2400" dirty="0">
                <a:solidFill>
                  <a:srgbClr val="C00000"/>
                </a:solidFill>
                <a:ea typeface="宋体" pitchFamily="2" charset="-122"/>
                <a:cs typeface="Times New Roman" pitchFamily="18" charset="0"/>
              </a:rPr>
              <a:t>			instance = new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3.2 </a:t>
            </a:r>
            <a:r>
              <a:rPr lang="zh-CN" altLang="en-US" sz="2000" dirty="0">
                <a:solidFill>
                  <a:srgbClr val="0000FF"/>
                </a:solidFill>
                <a:ea typeface="宋体" pitchFamily="2" charset="-122"/>
                <a:cs typeface="Times New Roman" pitchFamily="18" charset="0"/>
              </a:rPr>
              <a:t>若有了类的实例，直接返回给调用者。</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instance;</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懒</a:t>
            </a:r>
            <a:r>
              <a:rPr lang="zh-CN" altLang="en-US" sz="3200" b="1" dirty="0" smtClean="0">
                <a:latin typeface="+mn-lt"/>
                <a:ea typeface="宋体" pitchFamily="2" charset="-122"/>
                <a:cs typeface="Times New Roman" pitchFamily="18" charset="0"/>
              </a:rPr>
              <a:t>汉式</a:t>
            </a: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itchFamily="2" charset="-122"/>
                <a:ea typeface="宋体" pitchFamily="2" charset="-122"/>
              </a:rPr>
              <a:t>暂时懒汉式还存在线程安全问题，讲到多线程时，</a:t>
            </a:r>
            <a:r>
              <a:rPr lang="zh-CN" altLang="en-US" sz="2000" dirty="0">
                <a:solidFill>
                  <a:schemeClr val="tx1"/>
                </a:solidFill>
                <a:latin typeface="宋体" pitchFamily="2" charset="-122"/>
                <a:ea typeface="宋体" pitchFamily="2" charset="-122"/>
              </a:rPr>
              <a:t>可</a:t>
            </a:r>
            <a:r>
              <a:rPr lang="zh-CN" altLang="en-US" sz="2000" dirty="0" smtClean="0">
                <a:solidFill>
                  <a:schemeClr val="tx1"/>
                </a:solidFill>
                <a:latin typeface="宋体" pitchFamily="2" charset="-122"/>
                <a:ea typeface="宋体" pitchFamily="2" charset="-122"/>
              </a:rPr>
              <a:t>修复</a:t>
            </a:r>
            <a:endParaRPr lang="zh-CN" altLang="en-US" sz="20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556233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6485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9423" y="1052736"/>
            <a:ext cx="3816424" cy="461665"/>
          </a:xfrm>
          <a:prstGeom prst="rect">
            <a:avLst/>
          </a:prstGeom>
          <a:noFill/>
        </p:spPr>
        <p:txBody>
          <a:bodyPr wrap="square" rtlCol="0">
            <a:spAutoFit/>
          </a:bodyPr>
          <a:lstStyle/>
          <a:p>
            <a:r>
              <a:rPr lang="zh-CN" altLang="en-US" sz="2400" b="1" dirty="0" smtClean="0">
                <a:ea typeface="宋体" pitchFamily="2" charset="-122"/>
              </a:rPr>
              <a:t>举例：</a:t>
            </a:r>
            <a:r>
              <a:rPr lang="en-US" altLang="zh-CN" sz="2400" b="1" dirty="0" err="1" smtClean="0">
                <a:ea typeface="宋体" pitchFamily="2" charset="-122"/>
              </a:rPr>
              <a:t>java.lang.Runtime</a:t>
            </a:r>
            <a:endParaRPr lang="zh-CN" altLang="en-US" sz="2400" b="1" dirty="0">
              <a:ea typeface="宋体" pitchFamily="2" charset="-122"/>
            </a:endParaRPr>
          </a:p>
        </p:txBody>
      </p:sp>
    </p:spTree>
    <p:extLst>
      <p:ext uri="{BB962C8B-B14F-4D97-AF65-F5344CB8AC3E}">
        <p14:creationId xmlns:p14="http://schemas.microsoft.com/office/powerpoint/2010/main" val="397412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r>
              <a:rPr lang="en-US" altLang="zh-CN" sz="4800" smtClean="0">
                <a:solidFill>
                  <a:schemeClr val="bg1"/>
                </a:solidFill>
                <a:ea typeface="隶书" panose="02010509060101010101" pitchFamily="49" charset="-122"/>
              </a:rPr>
              <a:t>6-2 </a:t>
            </a:r>
            <a:r>
              <a:rPr lang="zh-CN" altLang="en-US" sz="4800" smtClean="0">
                <a:solidFill>
                  <a:schemeClr val="bg1"/>
                </a:solidFill>
                <a:ea typeface="隶书" panose="02010509060101010101" pitchFamily="49" charset="-122"/>
              </a:rPr>
              <a:t>理解</a:t>
            </a:r>
            <a:r>
              <a:rPr lang="en-US" altLang="zh-CN" sz="4800" smtClean="0">
                <a:solidFill>
                  <a:schemeClr val="bg1"/>
                </a:solidFill>
                <a:ea typeface="隶书" panose="02010509060101010101" pitchFamily="49" charset="-122"/>
              </a:rPr>
              <a:t>main</a:t>
            </a:r>
            <a:r>
              <a:rPr lang="zh-CN" altLang="en-US" sz="4800" smtClean="0">
                <a:solidFill>
                  <a:schemeClr val="bg1"/>
                </a:solidFill>
                <a:ea typeface="隶书" panose="02010509060101010101" pitchFamily="49" charset="-122"/>
              </a:rPr>
              <a:t>方法的语法</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发展</a:t>
            </a:r>
            <a:r>
              <a:rPr lang="zh-CN" altLang="en-US" sz="1600" dirty="0" smtClean="0">
                <a:ea typeface="宋体" pitchFamily="2" charset="-122"/>
                <a:cs typeface="Times New Roman" pitchFamily="18" charset="0"/>
              </a:rPr>
              <a:t>历程</a:t>
            </a:r>
            <a:endParaRPr lang="zh-CN" altLang="en-US" sz="1600" dirty="0">
              <a:ea typeface="宋体" pitchFamily="2" charset="-122"/>
              <a:cs typeface="Times New Roman" pitchFamily="18" charset="0"/>
            </a:endParaRP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smtClean="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新</a:t>
            </a:r>
            <a:r>
              <a:rPr lang="zh-CN" altLang="en-US" sz="1600" dirty="0" smtClean="0">
                <a:ea typeface="宋体" pitchFamily="2" charset="-122"/>
                <a:cs typeface="Times New Roman" pitchFamily="18" charset="0"/>
              </a:rPr>
              <a:t>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Lambda</a:t>
            </a:r>
          </a:p>
          <a:p>
            <a:r>
              <a:rPr lang="zh-CN" altLang="en-US" sz="1600" smtClean="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IDEA </a:t>
            </a:r>
            <a:r>
              <a:rPr lang="zh-CN" altLang="en-US" sz="160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95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63688" y="692696"/>
            <a:ext cx="5951014" cy="718606"/>
          </a:xfrm>
          <a:noFill/>
        </p:spPr>
        <p:txBody>
          <a:bodyPr lIns="92075" tIns="46038" rIns="92075" bIns="46038"/>
          <a:lstStyle/>
          <a:p>
            <a:pPr eaLnBrk="1" hangingPunct="1"/>
            <a:r>
              <a:rPr lang="en-US" altLang="zh-CN" b="1" smtClean="0">
                <a:latin typeface="+mn-lt"/>
                <a:ea typeface="宋体" pitchFamily="2" charset="-122"/>
                <a:cs typeface="Times New Roman" pitchFamily="18" charset="0"/>
              </a:rPr>
              <a:t>6.2  </a:t>
            </a:r>
            <a:r>
              <a:rPr lang="zh-CN" altLang="en-US" b="1" dirty="0" smtClean="0">
                <a:latin typeface="+mn-lt"/>
                <a:ea typeface="宋体" pitchFamily="2" charset="-122"/>
                <a:cs typeface="Times New Roman" pitchFamily="18" charset="0"/>
              </a:rPr>
              <a:t>理解</a:t>
            </a:r>
            <a:r>
              <a:rPr lang="en-US" altLang="zh-CN" b="1" dirty="0" smtClean="0">
                <a:latin typeface="+mn-lt"/>
                <a:ea typeface="宋体" pitchFamily="2" charset="-122"/>
                <a:cs typeface="Times New Roman" pitchFamily="18" charset="0"/>
              </a:rPr>
              <a:t>main</a:t>
            </a:r>
            <a:r>
              <a:rPr lang="zh-CN" altLang="en-US" b="1" dirty="0" smtClean="0">
                <a:latin typeface="+mn-lt"/>
                <a:ea typeface="宋体" pitchFamily="2" charset="-122"/>
                <a:cs typeface="Times New Roman" pitchFamily="18" charset="0"/>
              </a:rPr>
              <a:t>方法的语法 </a:t>
            </a:r>
          </a:p>
        </p:txBody>
      </p:sp>
      <p:pic>
        <p:nvPicPr>
          <p:cNvPr id="18435" name="Picture 3" descr="main1"/>
          <p:cNvPicPr>
            <a:picLocks noChangeAspect="1" noChangeArrowheads="1"/>
          </p:cNvPicPr>
          <p:nvPr/>
        </p:nvPicPr>
        <p:blipFill>
          <a:blip r:embed="rId3"/>
          <a:srcRect/>
          <a:stretch>
            <a:fillRect/>
          </a:stretch>
        </p:blipFill>
        <p:spPr bwMode="auto">
          <a:xfrm>
            <a:off x="785786" y="3786189"/>
            <a:ext cx="7530630" cy="2317631"/>
          </a:xfrm>
          <a:prstGeom prst="rect">
            <a:avLst/>
          </a:prstGeom>
          <a:noFill/>
          <a:ln w="9525">
            <a:noFill/>
            <a:miter lim="800000"/>
            <a:headEnd/>
            <a:tailEnd/>
          </a:ln>
        </p:spPr>
      </p:pic>
      <p:sp>
        <p:nvSpPr>
          <p:cNvPr id="18436" name="Text Box 4"/>
          <p:cNvSpPr txBox="1">
            <a:spLocks noChangeArrowheads="1"/>
          </p:cNvSpPr>
          <p:nvPr/>
        </p:nvSpPr>
        <p:spPr bwMode="auto">
          <a:xfrm>
            <a:off x="214282" y="1695450"/>
            <a:ext cx="8501122" cy="1754969"/>
          </a:xfrm>
          <a:prstGeom prst="rect">
            <a:avLst/>
          </a:prstGeom>
          <a:noFill/>
          <a:ln w="9525" algn="ctr">
            <a:noFill/>
            <a:miter lim="800000"/>
            <a:headEnd/>
            <a:tailEnd/>
          </a:ln>
        </p:spPr>
        <p:txBody>
          <a:bodyPr wrap="square" lIns="182562" tIns="46038" rIns="182562" bIns="46038">
            <a:spAutoFit/>
          </a:bodyPr>
          <a:lstStyle/>
          <a:p>
            <a:pPr marL="342900" indent="-342900">
              <a:lnSpc>
                <a:spcPct val="90000"/>
              </a:lnSpc>
              <a:spcBef>
                <a:spcPct val="50000"/>
              </a:spcBef>
              <a:buClr>
                <a:schemeClr val="tx2"/>
              </a:buClr>
              <a:buSzPct val="75000"/>
              <a:buFont typeface="Wingdings" pitchFamily="2" charset="2"/>
              <a:buNone/>
            </a:pPr>
            <a:r>
              <a:rPr kumimoji="0" lang="en-US" altLang="zh-CN" sz="2400" dirty="0">
                <a:ea typeface="宋体" pitchFamily="2" charset="-122"/>
                <a:cs typeface="Times New Roman" pitchFamily="18" charset="0"/>
              </a:rPr>
              <a:t>       </a:t>
            </a:r>
            <a:r>
              <a:rPr kumimoji="0" lang="zh-CN" altLang="en-US" sz="2400" dirty="0">
                <a:ea typeface="宋体" pitchFamily="2" charset="-122"/>
                <a:cs typeface="Times New Roman" pitchFamily="18" charset="0"/>
              </a:rPr>
              <a:t>由于</a:t>
            </a:r>
            <a:r>
              <a:rPr kumimoji="0" lang="en-US" altLang="zh-CN" sz="2400" dirty="0">
                <a:ea typeface="宋体" pitchFamily="2" charset="-122"/>
                <a:cs typeface="Times New Roman" pitchFamily="18" charset="0"/>
              </a:rPr>
              <a:t>java</a:t>
            </a:r>
            <a:r>
              <a:rPr kumimoji="0" lang="zh-CN" altLang="en-US" sz="2400" dirty="0">
                <a:ea typeface="宋体" pitchFamily="2" charset="-122"/>
                <a:cs typeface="Times New Roman" pitchFamily="18" charset="0"/>
              </a:rPr>
              <a:t>虚拟机需要调用类的</a:t>
            </a:r>
            <a:r>
              <a:rPr kumimoji="0" lang="en-US" altLang="zh-CN" sz="2400" dirty="0">
                <a:ea typeface="宋体" pitchFamily="2" charset="-122"/>
                <a:cs typeface="Times New Roman" pitchFamily="18" charset="0"/>
              </a:rPr>
              <a:t>main()</a:t>
            </a:r>
            <a:r>
              <a:rPr kumimoji="0" lang="zh-CN" altLang="en-US" sz="2400" dirty="0">
                <a:ea typeface="宋体" pitchFamily="2" charset="-122"/>
                <a:cs typeface="Times New Roman" pitchFamily="18" charset="0"/>
              </a:rPr>
              <a:t>方法，所以该方法的访问权限必须是</a:t>
            </a:r>
            <a:r>
              <a:rPr kumimoji="0" lang="en-US" altLang="zh-CN" sz="2400" dirty="0">
                <a:ea typeface="宋体" pitchFamily="2" charset="-122"/>
                <a:cs typeface="Times New Roman" pitchFamily="18" charset="0"/>
              </a:rPr>
              <a:t>public</a:t>
            </a:r>
            <a:r>
              <a:rPr kumimoji="0" lang="zh-CN" altLang="en-US" sz="2400" dirty="0">
                <a:ea typeface="宋体" pitchFamily="2" charset="-122"/>
                <a:cs typeface="Times New Roman" pitchFamily="18" charset="0"/>
              </a:rPr>
              <a:t>，又因为</a:t>
            </a:r>
            <a:r>
              <a:rPr kumimoji="0" lang="en-US" altLang="zh-CN" sz="2400" dirty="0">
                <a:ea typeface="宋体" pitchFamily="2" charset="-122"/>
                <a:cs typeface="Times New Roman" pitchFamily="18" charset="0"/>
              </a:rPr>
              <a:t>java</a:t>
            </a:r>
            <a:r>
              <a:rPr kumimoji="0" lang="zh-CN" altLang="en-US" sz="2400" dirty="0">
                <a:ea typeface="宋体" pitchFamily="2" charset="-122"/>
                <a:cs typeface="Times New Roman" pitchFamily="18" charset="0"/>
              </a:rPr>
              <a:t>虚拟机在执行</a:t>
            </a:r>
            <a:r>
              <a:rPr kumimoji="0" lang="en-US" altLang="zh-CN" sz="2400" dirty="0">
                <a:ea typeface="宋体" pitchFamily="2" charset="-122"/>
                <a:cs typeface="Times New Roman" pitchFamily="18" charset="0"/>
              </a:rPr>
              <a:t>main()</a:t>
            </a:r>
            <a:r>
              <a:rPr kumimoji="0" lang="zh-CN" altLang="en-US" sz="2400" dirty="0">
                <a:ea typeface="宋体" pitchFamily="2" charset="-122"/>
                <a:cs typeface="Times New Roman" pitchFamily="18" charset="0"/>
              </a:rPr>
              <a:t>方法时不必创建对象，所以该方法必须是</a:t>
            </a:r>
            <a:r>
              <a:rPr kumimoji="0" lang="en-US" altLang="zh-CN" sz="2400" dirty="0">
                <a:ea typeface="宋体" pitchFamily="2" charset="-122"/>
                <a:cs typeface="Times New Roman" pitchFamily="18" charset="0"/>
              </a:rPr>
              <a:t>static</a:t>
            </a:r>
            <a:r>
              <a:rPr kumimoji="0" lang="zh-CN" altLang="en-US" sz="2400" dirty="0">
                <a:ea typeface="宋体" pitchFamily="2" charset="-122"/>
                <a:cs typeface="Times New Roman" pitchFamily="18" charset="0"/>
              </a:rPr>
              <a:t>的，该方法接收一个</a:t>
            </a:r>
            <a:r>
              <a:rPr kumimoji="0" lang="en-US" altLang="zh-CN" sz="2400" dirty="0">
                <a:ea typeface="宋体" pitchFamily="2" charset="-122"/>
                <a:cs typeface="Times New Roman" pitchFamily="18" charset="0"/>
              </a:rPr>
              <a:t>String</a:t>
            </a:r>
            <a:r>
              <a:rPr kumimoji="0" lang="zh-CN" altLang="en-US" sz="2400" dirty="0">
                <a:ea typeface="宋体" pitchFamily="2" charset="-122"/>
                <a:cs typeface="Times New Roman" pitchFamily="18" charset="0"/>
              </a:rPr>
              <a:t>类型的数组参数，该数组中保存执行</a:t>
            </a:r>
            <a:r>
              <a:rPr kumimoji="0" lang="en-US" altLang="zh-CN" sz="2400" dirty="0" smtClean="0">
                <a:ea typeface="宋体" pitchFamily="2" charset="-122"/>
                <a:cs typeface="Times New Roman" pitchFamily="18" charset="0"/>
              </a:rPr>
              <a:t>java</a:t>
            </a:r>
            <a:r>
              <a:rPr kumimoji="0" lang="zh-CN" altLang="en-US" sz="2400" dirty="0" smtClean="0">
                <a:ea typeface="宋体" pitchFamily="2" charset="-122"/>
                <a:cs typeface="Times New Roman" pitchFamily="18" charset="0"/>
              </a:rPr>
              <a:t>命令</a:t>
            </a:r>
            <a:r>
              <a:rPr kumimoji="0" lang="zh-CN" altLang="en-US" sz="2400" dirty="0">
                <a:ea typeface="宋体" pitchFamily="2" charset="-122"/>
                <a:cs typeface="Times New Roman" pitchFamily="18" charset="0"/>
              </a:rPr>
              <a:t>时传递给所运行的类的参数。 </a:t>
            </a:r>
          </a:p>
        </p:txBody>
      </p:sp>
    </p:spTree>
    <p:extLst>
      <p:ext uri="{BB962C8B-B14F-4D97-AF65-F5344CB8AC3E}">
        <p14:creationId xmlns:p14="http://schemas.microsoft.com/office/powerpoint/2010/main" val="352668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371600" y="428604"/>
            <a:ext cx="7772400" cy="1143000"/>
          </a:xfrm>
        </p:spPr>
        <p:txBody>
          <a:bodyPr/>
          <a:lstStyle/>
          <a:p>
            <a:pPr eaLnBrk="1" hangingPunct="1">
              <a:defRPr/>
            </a:pPr>
            <a:r>
              <a:rPr lang="zh-CN" altLang="en-US" b="1" dirty="0" smtClean="0">
                <a:latin typeface="+mn-lt"/>
                <a:ea typeface="宋体" pitchFamily="2" charset="-122"/>
                <a:cs typeface="Times New Roman" pitchFamily="18" charset="0"/>
              </a:rPr>
              <a:t>命令行参数用法举例</a:t>
            </a:r>
          </a:p>
        </p:txBody>
      </p:sp>
      <p:sp>
        <p:nvSpPr>
          <p:cNvPr id="19459" name="Rectangle 3"/>
          <p:cNvSpPr>
            <a:spLocks noChangeArrowheads="1"/>
          </p:cNvSpPr>
          <p:nvPr/>
        </p:nvSpPr>
        <p:spPr bwMode="auto">
          <a:xfrm>
            <a:off x="179512" y="1412776"/>
            <a:ext cx="8496944" cy="2677656"/>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   public class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for (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0;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&lt; </a:t>
            </a:r>
            <a:r>
              <a:rPr lang="en-US" altLang="zh-CN" sz="2400" dirty="0" err="1">
                <a:solidFill>
                  <a:srgbClr val="C00000"/>
                </a:solidFill>
                <a:ea typeface="宋体" pitchFamily="2" charset="-122"/>
                <a:cs typeface="Times New Roman" pitchFamily="18" charset="0"/>
              </a:rPr>
              <a:t>args.length</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 = " +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 }</a:t>
            </a:r>
            <a:endParaRPr lang="en-US" altLang="zh-CN" sz="2400" dirty="0">
              <a:solidFill>
                <a:srgbClr val="C00000"/>
              </a:solidFill>
              <a:ea typeface="宋体" pitchFamily="2" charset="-122"/>
              <a:cs typeface="Times New Roman" pitchFamily="18" charset="0"/>
            </a:endParaRPr>
          </a:p>
          <a:p>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运行程序</a:t>
            </a:r>
            <a:r>
              <a:rPr lang="en-US" altLang="zh-CN" sz="2400" dirty="0">
                <a:solidFill>
                  <a:schemeClr val="accent1"/>
                </a:solidFill>
                <a:ea typeface="宋体" pitchFamily="2" charset="-122"/>
                <a:cs typeface="Times New Roman" pitchFamily="18" charset="0"/>
                <a:hlinkClick r:id="rId2" action="ppaction://hlinkfile"/>
              </a:rPr>
              <a:t>CommandPara.java</a:t>
            </a:r>
            <a:endParaRPr lang="en-US" altLang="zh-CN" sz="2400" dirty="0">
              <a:solidFill>
                <a:schemeClr val="accent1"/>
              </a:solidFill>
              <a:ea typeface="宋体" pitchFamily="2" charset="-122"/>
              <a:cs typeface="Times New Roman" pitchFamily="18" charset="0"/>
            </a:endParaRPr>
          </a:p>
          <a:p>
            <a:r>
              <a:rPr lang="en-US" altLang="zh-CN" sz="2400" dirty="0">
                <a:solidFill>
                  <a:srgbClr val="C00000"/>
                </a:solidFill>
                <a:ea typeface="宋体" pitchFamily="2" charset="-122"/>
                <a:cs typeface="Times New Roman" pitchFamily="18" charset="0"/>
              </a:rPr>
              <a:t>java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r>
              <a:rPr lang="en-US" altLang="zh-CN" sz="2400" dirty="0" err="1" smtClean="0">
                <a:solidFill>
                  <a:srgbClr val="C00000"/>
                </a:solidFill>
                <a:ea typeface="宋体" pitchFamily="2" charset="-122"/>
                <a:cs typeface="Times New Roman" pitchFamily="18" charset="0"/>
              </a:rPr>
              <a:t>lisa</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bily</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Mr</a:t>
            </a:r>
            <a:r>
              <a:rPr lang="en-US" altLang="zh-CN" sz="2400" dirty="0">
                <a:solidFill>
                  <a:srgbClr val="C00000"/>
                </a:solidFill>
                <a:ea typeface="宋体" pitchFamily="2" charset="-122"/>
                <a:cs typeface="Times New Roman" pitchFamily="18" charset="0"/>
              </a:rPr>
              <a:t> Brown</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
        <p:nvSpPr>
          <p:cNvPr id="2" name="TextBox 1"/>
          <p:cNvSpPr txBox="1"/>
          <p:nvPr/>
        </p:nvSpPr>
        <p:spPr>
          <a:xfrm>
            <a:off x="5796136" y="4496722"/>
            <a:ext cx="3347864" cy="1985159"/>
          </a:xfrm>
          <a:prstGeom prst="rect">
            <a:avLst/>
          </a:prstGeom>
          <a:noFill/>
        </p:spPr>
        <p:txBody>
          <a:bodyPr wrap="square" rtlCol="0">
            <a:spAutoFit/>
          </a:bodyPr>
          <a:lstStyle/>
          <a:p>
            <a:r>
              <a:rPr lang="en-US" altLang="zh-CN" sz="2400" b="1" dirty="0">
                <a:ea typeface="宋体" pitchFamily="2" charset="-122"/>
                <a:cs typeface="Times New Roman" pitchFamily="18" charset="0"/>
              </a:rPr>
              <a:t> </a:t>
            </a:r>
            <a:r>
              <a:rPr lang="en-US" altLang="zh-CN" sz="2400" b="1" dirty="0" smtClean="0">
                <a:ea typeface="宋体" pitchFamily="2" charset="-122"/>
                <a:cs typeface="Times New Roman" pitchFamily="18" charset="0"/>
              </a:rPr>
              <a:t>     </a:t>
            </a:r>
            <a:r>
              <a:rPr lang="zh-CN" altLang="en-US" sz="2400" b="1" dirty="0" smtClean="0">
                <a:ea typeface="宋体" pitchFamily="2" charset="-122"/>
                <a:cs typeface="Times New Roman" pitchFamily="18" charset="0"/>
              </a:rPr>
              <a:t>输出</a:t>
            </a:r>
            <a:r>
              <a:rPr lang="zh-CN" altLang="en-US" sz="2400" b="1" dirty="0">
                <a:ea typeface="宋体" pitchFamily="2" charset="-122"/>
                <a:cs typeface="Times New Roman" pitchFamily="18" charset="0"/>
              </a:rPr>
              <a:t>结果：</a:t>
            </a:r>
          </a:p>
          <a:p>
            <a:endParaRPr lang="zh-CN" altLang="en-US" sz="900" dirty="0">
              <a:solidFill>
                <a:schemeClr val="accent1"/>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[0] = </a:t>
            </a:r>
            <a:r>
              <a:rPr lang="en-US" altLang="zh-CN" sz="2400" dirty="0" err="1">
                <a:solidFill>
                  <a:srgbClr val="C00000"/>
                </a:solidFill>
                <a:ea typeface="宋体" pitchFamily="2" charset="-122"/>
                <a:cs typeface="Times New Roman" pitchFamily="18" charset="0"/>
              </a:rPr>
              <a:t>lisa</a:t>
            </a:r>
            <a:endParaRPr lang="en-US" altLang="zh-CN" sz="2400" dirty="0">
              <a:solidFill>
                <a:srgbClr val="C00000"/>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[1] = </a:t>
            </a:r>
            <a:r>
              <a:rPr lang="en-US" altLang="zh-CN" sz="2400" dirty="0" err="1">
                <a:solidFill>
                  <a:srgbClr val="C00000"/>
                </a:solidFill>
                <a:ea typeface="宋体" pitchFamily="2" charset="-122"/>
                <a:cs typeface="Times New Roman" pitchFamily="18" charset="0"/>
              </a:rPr>
              <a:t>bily</a:t>
            </a:r>
            <a:endParaRPr lang="en-US" altLang="zh-CN" sz="2400" dirty="0">
              <a:solidFill>
                <a:srgbClr val="C00000"/>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[2] = </a:t>
            </a:r>
            <a:r>
              <a:rPr lang="en-US" altLang="zh-CN" sz="2400" dirty="0" err="1" smtClean="0">
                <a:solidFill>
                  <a:srgbClr val="C00000"/>
                </a:solidFill>
                <a:ea typeface="宋体" pitchFamily="2" charset="-122"/>
                <a:cs typeface="Times New Roman" pitchFamily="18" charset="0"/>
              </a:rPr>
              <a:t>Mr</a:t>
            </a:r>
            <a:r>
              <a:rPr lang="en-US" altLang="zh-CN" sz="2400" dirty="0" smtClean="0">
                <a:solidFill>
                  <a:srgbClr val="C00000"/>
                </a:solidFill>
                <a:ea typeface="宋体" pitchFamily="2" charset="-122"/>
                <a:cs typeface="Times New Roman" pitchFamily="18" charset="0"/>
              </a:rPr>
              <a:t> Brown</a:t>
            </a:r>
            <a:endParaRPr lang="en-US" altLang="zh-CN" sz="2400" dirty="0">
              <a:solidFill>
                <a:srgbClr val="C00000"/>
              </a:solidFill>
              <a:ea typeface="宋体" pitchFamily="2" charset="-122"/>
              <a:cs typeface="Times New Roman" pitchFamily="18" charset="0"/>
            </a:endParaRPr>
          </a:p>
          <a:p>
            <a:endParaRPr lang="zh-CN" altLang="en-US" dirty="0"/>
          </a:p>
        </p:txBody>
      </p:sp>
      <p:sp>
        <p:nvSpPr>
          <p:cNvPr id="3" name="矩形 2"/>
          <p:cNvSpPr/>
          <p:nvPr/>
        </p:nvSpPr>
        <p:spPr>
          <a:xfrm>
            <a:off x="6228184" y="4365104"/>
            <a:ext cx="2736304" cy="198515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009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8183" y="1974033"/>
            <a:ext cx="7632848" cy="2389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45507" y="2060848"/>
            <a:ext cx="6516216" cy="2215991"/>
          </a:xfrm>
          <a:prstGeom prst="rect">
            <a:avLst/>
          </a:prstGeom>
        </p:spPr>
        <p:txBody>
          <a:bodyPr wrap="square">
            <a:spAutoFit/>
          </a:bodyPr>
          <a:lstStyle/>
          <a:p>
            <a:r>
              <a:rPr lang="zh-CN" altLang="zh-CN" sz="2300">
                <a:ea typeface="宋体" panose="02010600030101010101" pitchFamily="2" charset="-122"/>
              </a:rPr>
              <a:t>此处，</a:t>
            </a:r>
            <a:r>
              <a:rPr lang="en-US" altLang="zh-CN" sz="2300">
                <a:ea typeface="宋体" panose="02010600030101010101" pitchFamily="2" charset="-122"/>
              </a:rPr>
              <a:t>Something</a:t>
            </a:r>
            <a:r>
              <a:rPr lang="zh-CN" altLang="zh-CN" sz="2300">
                <a:ea typeface="宋体" panose="02010600030101010101" pitchFamily="2" charset="-122"/>
              </a:rPr>
              <a:t>类的文件名叫</a:t>
            </a:r>
            <a:r>
              <a:rPr lang="en-US" altLang="zh-CN" sz="2300">
                <a:ea typeface="宋体" panose="02010600030101010101" pitchFamily="2" charset="-122"/>
              </a:rPr>
              <a:t>OtherThing.java</a:t>
            </a:r>
            <a:endParaRPr lang="zh-CN" altLang="zh-CN" sz="2300">
              <a:ea typeface="宋体" panose="02010600030101010101" pitchFamily="2" charset="-122"/>
            </a:endParaRPr>
          </a:p>
          <a:p>
            <a:r>
              <a:rPr lang="en-US" altLang="zh-CN" sz="2300">
                <a:ea typeface="宋体" panose="02010600030101010101" pitchFamily="2" charset="-122"/>
              </a:rPr>
              <a:t>class Something {</a:t>
            </a:r>
            <a:endParaRPr lang="zh-CN" altLang="zh-CN" sz="2300">
              <a:ea typeface="宋体" panose="02010600030101010101" pitchFamily="2" charset="-122"/>
            </a:endParaRPr>
          </a:p>
          <a:p>
            <a:r>
              <a:rPr lang="en-US" altLang="zh-CN" sz="2300">
                <a:ea typeface="宋体" panose="02010600030101010101" pitchFamily="2" charset="-122"/>
              </a:rPr>
              <a:t>    public static void main(String[] something_to_do) {        </a:t>
            </a:r>
            <a:endParaRPr lang="zh-CN" altLang="zh-CN" sz="2300">
              <a:ea typeface="宋体" panose="02010600030101010101" pitchFamily="2" charset="-122"/>
            </a:endParaRPr>
          </a:p>
          <a:p>
            <a:r>
              <a:rPr lang="en-US" altLang="zh-CN" sz="2300">
                <a:ea typeface="宋体" panose="02010600030101010101" pitchFamily="2" charset="-122"/>
              </a:rPr>
              <a:t>        System.out.println("Do something ...");</a:t>
            </a:r>
            <a:endParaRPr lang="zh-CN" altLang="zh-CN" sz="2300">
              <a:ea typeface="宋体" panose="02010600030101010101" pitchFamily="2" charset="-122"/>
            </a:endParaRPr>
          </a:p>
          <a:p>
            <a:r>
              <a:rPr lang="en-US" altLang="zh-CN" sz="2300">
                <a:ea typeface="宋体" panose="02010600030101010101" pitchFamily="2" charset="-122"/>
              </a:rPr>
              <a:t>    }</a:t>
            </a:r>
            <a:endParaRPr lang="zh-CN" altLang="zh-CN" sz="2300">
              <a:ea typeface="宋体" panose="02010600030101010101" pitchFamily="2" charset="-122"/>
            </a:endParaRPr>
          </a:p>
          <a:p>
            <a:r>
              <a:rPr lang="en-US" altLang="zh-CN" sz="2300">
                <a:ea typeface="宋体" panose="02010600030101010101" pitchFamily="2" charset="-122"/>
              </a:rPr>
              <a:t>}</a:t>
            </a:r>
            <a:endParaRPr lang="en-US" altLang="zh-CN" sz="2300" dirty="0">
              <a:ea typeface="宋体" panose="02010600030101010101" pitchFamily="2" charset="-122"/>
            </a:endParaRPr>
          </a:p>
        </p:txBody>
      </p:sp>
      <p:sp>
        <p:nvSpPr>
          <p:cNvPr id="7" name="TextBox 6"/>
          <p:cNvSpPr txBox="1"/>
          <p:nvPr/>
        </p:nvSpPr>
        <p:spPr>
          <a:xfrm>
            <a:off x="647170" y="1138138"/>
            <a:ext cx="2664296" cy="461665"/>
          </a:xfrm>
          <a:prstGeom prst="rect">
            <a:avLst/>
          </a:prstGeom>
          <a:noFill/>
        </p:spPr>
        <p:txBody>
          <a:bodyPr wrap="square" rtlCol="0">
            <a:spAutoFit/>
          </a:bodyPr>
          <a:lstStyle/>
          <a:p>
            <a:r>
              <a:rPr lang="en-US" altLang="zh-CN" sz="2400" b="1" smtClean="0">
                <a:latin typeface="新宋体" panose="02010609030101010101" pitchFamily="49" charset="-122"/>
                <a:ea typeface="新宋体" panose="02010609030101010101" pitchFamily="49" charset="-122"/>
              </a:rPr>
              <a:t>【</a:t>
            </a:r>
            <a:r>
              <a:rPr lang="zh-CN" altLang="en-US" sz="2400" b="1" smtClean="0">
                <a:latin typeface="新宋体" panose="02010609030101010101" pitchFamily="49" charset="-122"/>
                <a:ea typeface="新宋体" panose="02010609030101010101" pitchFamily="49" charset="-122"/>
              </a:rPr>
              <a:t>面试题</a:t>
            </a:r>
            <a:r>
              <a:rPr lang="en-US" altLang="zh-CN" sz="2400" b="1" smtClean="0">
                <a:latin typeface="新宋体" panose="02010609030101010101" pitchFamily="49" charset="-122"/>
                <a:ea typeface="新宋体" panose="02010609030101010101" pitchFamily="49" charset="-122"/>
              </a:rPr>
              <a:t>】</a:t>
            </a:r>
            <a:endParaRPr lang="en-US" altLang="zh-CN" sz="2400" b="1"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4477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215766" y="1988840"/>
            <a:ext cx="698477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6-3 </a:t>
            </a:r>
            <a:r>
              <a:rPr lang="zh-CN" altLang="en-US" sz="4800" smtClean="0">
                <a:solidFill>
                  <a:schemeClr val="bg1"/>
                </a:solidFill>
                <a:ea typeface="隶书" panose="02010509060101010101" pitchFamily="49" charset="-122"/>
              </a:rPr>
              <a:t>类的成员之四：</a:t>
            </a:r>
            <a:endParaRPr lang="en-US" altLang="zh-CN" sz="4800" smtClean="0">
              <a:solidFill>
                <a:schemeClr val="bg1"/>
              </a:solidFill>
              <a:ea typeface="隶书" panose="02010509060101010101" pitchFamily="49" charset="-122"/>
            </a:endParaRPr>
          </a:p>
          <a:p>
            <a:pPr algn="ctr"/>
            <a:r>
              <a:rPr lang="zh-CN" altLang="en-US" sz="4800" smtClean="0">
                <a:solidFill>
                  <a:schemeClr val="bg1"/>
                </a:solidFill>
                <a:ea typeface="隶书" panose="02010509060101010101" pitchFamily="49" charset="-122"/>
              </a:rPr>
              <a:t>初始化块</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smtClean="0">
                <a:latin typeface="+mn-lt"/>
                <a:ea typeface="宋体" pitchFamily="2" charset="-122"/>
                <a:cs typeface="Times New Roman" pitchFamily="18" charset="0"/>
              </a:rPr>
              <a:t>6.3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55150" y="1628800"/>
            <a:ext cx="8249812" cy="5027017"/>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l"/>
              <a:defRPr/>
            </a:pPr>
            <a:r>
              <a:rPr kumimoji="0" lang="zh-CN" altLang="en-US" sz="2400" dirty="0" smtClean="0">
                <a:ea typeface="宋体" pitchFamily="2" charset="-122"/>
                <a:cs typeface="Times New Roman" pitchFamily="18" charset="0"/>
              </a:rPr>
              <a:t>初始化块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代码块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作用：</a:t>
            </a:r>
            <a:endParaRPr lang="en-US" altLang="zh-CN" sz="2400" dirty="0" smtClean="0">
              <a:ea typeface="宋体" pitchFamily="2" charset="-122"/>
              <a:cs typeface="Times New Roman" pitchFamily="18" charset="0"/>
            </a:endParaRPr>
          </a:p>
          <a:p>
            <a:pPr marL="800100" lvl="1" indent="-342900" algn="just">
              <a:spcBef>
                <a:spcPts val="800"/>
              </a:spcBef>
              <a:buFont typeface="Wingdings" pitchFamily="2" charset="2"/>
              <a:buChar char="Ø"/>
              <a:defRPr/>
            </a:pPr>
            <a:r>
              <a:rPr kumimoji="0" lang="zh-CN" altLang="en-US" sz="2400" b="1" smtClean="0">
                <a:ea typeface="宋体" pitchFamily="2" charset="-122"/>
                <a:cs typeface="Times New Roman" pitchFamily="18" charset="0"/>
              </a:rPr>
              <a:t>对</a:t>
            </a:r>
            <a:r>
              <a:rPr lang="zh-CN" altLang="en-US" sz="2400" b="1" smtClean="0">
                <a:ea typeface="宋体" pitchFamily="2" charset="-122"/>
                <a:cs typeface="Times New Roman" pitchFamily="18" charset="0"/>
              </a:rPr>
              <a:t>Java类或对象进行初始化</a:t>
            </a:r>
            <a:endParaRPr lang="zh-CN" altLang="en-US" sz="2400" dirty="0">
              <a:ea typeface="宋体" pitchFamily="2" charset="-122"/>
              <a:cs typeface="Times New Roman" pitchFamily="18" charset="0"/>
            </a:endParaRPr>
          </a:p>
          <a:p>
            <a:pPr marL="457200" indent="-457200" algn="just">
              <a:spcBef>
                <a:spcPts val="1200"/>
              </a:spcBef>
              <a:buFont typeface="Wingdings" pitchFamily="2" charset="2"/>
              <a:buChar char="l"/>
              <a:defRPr/>
            </a:pPr>
            <a:r>
              <a:rPr lang="zh-CN" altLang="en-US" sz="2400" b="1" smtClean="0">
                <a:solidFill>
                  <a:srgbClr val="0000FF"/>
                </a:solidFill>
                <a:ea typeface="宋体" pitchFamily="2" charset="-122"/>
                <a:cs typeface="Times New Roman" pitchFamily="18" charset="0"/>
              </a:rPr>
              <a:t>程序中成员变量赋值的</a:t>
            </a:r>
            <a:r>
              <a:rPr lang="zh-CN" altLang="en-US" sz="2400" b="1" dirty="0" smtClean="0">
                <a:solidFill>
                  <a:srgbClr val="0000FF"/>
                </a:solidFill>
                <a:ea typeface="宋体" pitchFamily="2" charset="-122"/>
                <a:cs typeface="Times New Roman" pitchFamily="18" charset="0"/>
              </a:rPr>
              <a:t>执行顺序：</a:t>
            </a:r>
            <a:endParaRPr lang="en-US" altLang="zh-CN" sz="2400" b="1" dirty="0" smtClean="0">
              <a:solidFill>
                <a:srgbClr val="0000FF"/>
              </a:solidFill>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声明成员变量</a:t>
            </a:r>
            <a:r>
              <a:rPr lang="zh-CN" altLang="en-US" sz="2400" smtClean="0">
                <a:ea typeface="宋体" pitchFamily="2" charset="-122"/>
                <a:cs typeface="Times New Roman" pitchFamily="18" charset="0"/>
              </a:rPr>
              <a:t>的默认初始化</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pPr algn="just">
              <a:defRPr/>
            </a:pP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显式初始化</a:t>
            </a:r>
            <a:r>
              <a:rPr lang="zh-CN" altLang="en-US" sz="2400" dirty="0">
                <a:ea typeface="宋体" pitchFamily="2" charset="-122"/>
                <a:cs typeface="Times New Roman" pitchFamily="18" charset="0"/>
              </a:rPr>
              <a:t>、</a:t>
            </a:r>
            <a:r>
              <a:rPr lang="zh-CN" altLang="en-US" sz="2400" dirty="0" smtClean="0">
                <a:ea typeface="宋体" pitchFamily="2" charset="-122"/>
                <a:cs typeface="Times New Roman" pitchFamily="18" charset="0"/>
              </a:rPr>
              <a:t>多个初始化块依次被执行（同</a:t>
            </a:r>
            <a:r>
              <a:rPr lang="zh-CN" altLang="en-US" sz="2400" u="sng" dirty="0" smtClean="0">
                <a:ea typeface="宋体" pitchFamily="2" charset="-122"/>
                <a:cs typeface="Times New Roman" pitchFamily="18" charset="0"/>
              </a:rPr>
              <a:t>级别</a:t>
            </a:r>
            <a:r>
              <a:rPr lang="zh-CN" altLang="en-US" sz="2400" dirty="0" smtClean="0">
                <a:ea typeface="宋体" pitchFamily="2" charset="-122"/>
                <a:cs typeface="Times New Roman" pitchFamily="18" charset="0"/>
              </a:rPr>
              <a:t>下按先后顺序执行）</a:t>
            </a:r>
            <a:endParaRPr lang="en-US" altLang="zh-CN" sz="2400" dirty="0" smtClean="0">
              <a:ea typeface="宋体" pitchFamily="2" charset="-122"/>
              <a:cs typeface="Times New Roman" pitchFamily="18" charset="0"/>
            </a:endParaRPr>
          </a:p>
          <a:p>
            <a:pPr algn="just">
              <a:defRPr/>
            </a:pPr>
            <a:r>
              <a:rPr lang="en-US" altLang="zh-CN" sz="2400">
                <a:ea typeface="宋体" pitchFamily="2" charset="-122"/>
                <a:cs typeface="Times New Roman" pitchFamily="18" charset="0"/>
              </a:rPr>
              <a:t>	</a:t>
            </a: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构造器再对</a:t>
            </a:r>
            <a:r>
              <a:rPr lang="zh-CN" altLang="en-US" sz="2400" smtClean="0">
                <a:ea typeface="宋体" pitchFamily="2" charset="-122"/>
                <a:cs typeface="Times New Roman" pitchFamily="18" charset="0"/>
              </a:rPr>
              <a:t>成员进行初始化操作</a:t>
            </a:r>
            <a:endParaRPr lang="en-US" altLang="zh-CN" sz="2400" smtClean="0">
              <a:ea typeface="宋体" pitchFamily="2" charset="-122"/>
              <a:cs typeface="Times New Roman" pitchFamily="18" charset="0"/>
            </a:endParaRPr>
          </a:p>
          <a:p>
            <a:pPr algn="just">
              <a:defRPr/>
            </a:pPr>
            <a:endParaRPr lang="en-US" altLang="zh-CN" sz="2400">
              <a:ea typeface="宋体" pitchFamily="2" charset="-122"/>
              <a:cs typeface="Times New Roman" pitchFamily="18" charset="0"/>
            </a:endParaRPr>
          </a:p>
          <a:p>
            <a:pPr algn="just">
              <a:defRPr/>
            </a:pPr>
            <a:endParaRPr lang="en-US" altLang="zh-CN" sz="2400" smtClean="0">
              <a:ea typeface="宋体" pitchFamily="2" charset="-122"/>
              <a:cs typeface="Times New Roman" pitchFamily="18" charset="0"/>
            </a:endParaRPr>
          </a:p>
          <a:p>
            <a:pPr algn="just">
              <a:defRPr/>
            </a:pPr>
            <a:r>
              <a:rPr lang="zh-CN" altLang="en-US" sz="2400" smtClean="0">
                <a:ea typeface="宋体" pitchFamily="2" charset="-122"/>
                <a:cs typeface="Times New Roman" pitchFamily="18" charset="0"/>
              </a:rPr>
              <a:t>通过</a:t>
            </a:r>
            <a:r>
              <a:rPr lang="en-US" altLang="zh-CN" sz="2400" smtClean="0">
                <a:ea typeface="宋体" pitchFamily="2" charset="-122"/>
                <a:cs typeface="Times New Roman" pitchFamily="18" charset="0"/>
              </a:rPr>
              <a:t>”</a:t>
            </a:r>
            <a:r>
              <a:rPr lang="zh-CN" altLang="en-US" sz="2400" smtClean="0">
                <a:ea typeface="宋体" pitchFamily="2" charset="-122"/>
                <a:cs typeface="Times New Roman" pitchFamily="18" charset="0"/>
              </a:rPr>
              <a:t>对象</a:t>
            </a:r>
            <a:r>
              <a:rPr lang="en-US" altLang="zh-CN" sz="2400" smtClean="0">
                <a:ea typeface="宋体" pitchFamily="2" charset="-122"/>
                <a:cs typeface="Times New Roman" pitchFamily="18" charset="0"/>
              </a:rPr>
              <a:t>.</a:t>
            </a:r>
            <a:r>
              <a:rPr lang="zh-CN" altLang="en-US" sz="2400" smtClean="0">
                <a:ea typeface="宋体" pitchFamily="2" charset="-122"/>
                <a:cs typeface="Times New Roman" pitchFamily="18" charset="0"/>
              </a:rPr>
              <a:t>属性</a:t>
            </a:r>
            <a:r>
              <a:rPr lang="en-US" altLang="zh-CN" sz="2400" smtClean="0">
                <a:ea typeface="宋体" pitchFamily="2" charset="-122"/>
                <a:cs typeface="Times New Roman" pitchFamily="18" charset="0"/>
              </a:rPr>
              <a:t>”</a:t>
            </a:r>
            <a:r>
              <a:rPr lang="zh-CN" altLang="en-US" sz="2400" smtClean="0">
                <a:ea typeface="宋体" pitchFamily="2" charset="-122"/>
                <a:cs typeface="Times New Roman" pitchFamily="18" charset="0"/>
              </a:rPr>
              <a:t>或</a:t>
            </a:r>
            <a:r>
              <a:rPr lang="en-US" altLang="zh-CN" sz="2400" smtClean="0">
                <a:ea typeface="宋体" pitchFamily="2" charset="-122"/>
                <a:cs typeface="Times New Roman" pitchFamily="18" charset="0"/>
              </a:rPr>
              <a:t>”</a:t>
            </a:r>
            <a:r>
              <a:rPr lang="zh-CN" altLang="en-US" sz="2400" smtClean="0">
                <a:ea typeface="宋体" pitchFamily="2" charset="-122"/>
                <a:cs typeface="Times New Roman" pitchFamily="18" charset="0"/>
              </a:rPr>
              <a:t>对象</a:t>
            </a:r>
            <a:r>
              <a:rPr lang="en-US" altLang="zh-CN" sz="2400" smtClean="0">
                <a:ea typeface="宋体" pitchFamily="2" charset="-122"/>
                <a:cs typeface="Times New Roman" pitchFamily="18" charset="0"/>
              </a:rPr>
              <a:t>.</a:t>
            </a:r>
            <a:r>
              <a:rPr lang="zh-CN" altLang="en-US" sz="2400" smtClean="0">
                <a:ea typeface="宋体" pitchFamily="2" charset="-122"/>
                <a:cs typeface="Times New Roman" pitchFamily="18" charset="0"/>
              </a:rPr>
              <a:t>方法</a:t>
            </a:r>
            <a:r>
              <a:rPr lang="en-US" altLang="zh-CN" sz="2400" smtClean="0">
                <a:ea typeface="宋体" pitchFamily="2" charset="-122"/>
                <a:cs typeface="Times New Roman" pitchFamily="18" charset="0"/>
              </a:rPr>
              <a:t>”</a:t>
            </a:r>
            <a:r>
              <a:rPr lang="zh-CN" altLang="en-US" sz="2400" smtClean="0">
                <a:ea typeface="宋体" pitchFamily="2" charset="-122"/>
                <a:cs typeface="Times New Roman" pitchFamily="18" charset="0"/>
              </a:rPr>
              <a:t>的方式，可多次给属性赋值</a:t>
            </a:r>
            <a:endParaRPr lang="en-US" altLang="zh-CN" sz="2400" smtClean="0">
              <a:ea typeface="宋体" pitchFamily="2" charset="-122"/>
              <a:cs typeface="Times New Roman" pitchFamily="18" charset="0"/>
            </a:endParaRPr>
          </a:p>
        </p:txBody>
      </p:sp>
      <p:pic>
        <p:nvPicPr>
          <p:cNvPr id="1026"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20" y="3504101"/>
            <a:ext cx="308539" cy="496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18" y="4437112"/>
            <a:ext cx="308539" cy="496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20" y="5589240"/>
            <a:ext cx="308539" cy="49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194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smtClean="0">
                <a:latin typeface="+mn-lt"/>
                <a:ea typeface="宋体" pitchFamily="2" charset="-122"/>
                <a:cs typeface="Times New Roman" pitchFamily="18" charset="0"/>
              </a:rPr>
              <a:t>6.3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kumimoji="0" lang="zh-CN" altLang="en-US" sz="2400" dirty="0" smtClean="0">
                <a:ea typeface="宋体" pitchFamily="2" charset="-122"/>
                <a:cs typeface="Times New Roman" pitchFamily="18" charset="0"/>
              </a:rPr>
              <a:t>一</a:t>
            </a:r>
            <a:r>
              <a:rPr kumimoji="0" lang="zh-CN" altLang="en-US" sz="2400" dirty="0">
                <a:ea typeface="宋体" pitchFamily="2" charset="-122"/>
                <a:cs typeface="Times New Roman" pitchFamily="18" charset="0"/>
              </a:rPr>
              <a:t>个类</a:t>
            </a:r>
            <a:r>
              <a:rPr kumimoji="0" lang="zh-CN" altLang="en-US" sz="2400" dirty="0" smtClean="0">
                <a:ea typeface="宋体" pitchFamily="2" charset="-122"/>
                <a:cs typeface="Times New Roman" pitchFamily="18" charset="0"/>
              </a:rPr>
              <a:t>中初始化块若有修饰符，则只能被</a:t>
            </a:r>
            <a:r>
              <a:rPr kumimoji="0" lang="en-US" altLang="zh-CN" sz="2400" dirty="0" smtClean="0">
                <a:ea typeface="宋体" pitchFamily="2" charset="-122"/>
                <a:cs typeface="Times New Roman" pitchFamily="18" charset="0"/>
              </a:rPr>
              <a:t>static</a:t>
            </a:r>
            <a:r>
              <a:rPr kumimoji="0" lang="zh-CN" altLang="en-US" sz="2400" dirty="0" smtClean="0">
                <a:ea typeface="宋体" pitchFamily="2" charset="-122"/>
                <a:cs typeface="Times New Roman" pitchFamily="18" charset="0"/>
              </a:rPr>
              <a:t>修饰，称为</a:t>
            </a:r>
            <a:r>
              <a:rPr kumimoji="0" lang="zh-CN" altLang="en-US" sz="2400" b="1" dirty="0" smtClean="0">
                <a:solidFill>
                  <a:srgbClr val="FF0000"/>
                </a:solidFill>
                <a:ea typeface="宋体" pitchFamily="2" charset="-122"/>
                <a:cs typeface="Times New Roman" pitchFamily="18" charset="0"/>
              </a:rPr>
              <a:t>静态</a:t>
            </a:r>
            <a:r>
              <a:rPr kumimoji="0" lang="zh-CN" altLang="en-US" sz="2400" b="1" dirty="0">
                <a:solidFill>
                  <a:srgbClr val="FF0000"/>
                </a:solidFill>
                <a:ea typeface="宋体" pitchFamily="2" charset="-122"/>
                <a:cs typeface="Times New Roman" pitchFamily="18" charset="0"/>
              </a:rPr>
              <a:t>代码块</a:t>
            </a:r>
            <a:r>
              <a:rPr kumimoji="0" lang="en-US" altLang="zh-CN" sz="2400" dirty="0">
                <a:ea typeface="宋体" pitchFamily="2" charset="-122"/>
                <a:cs typeface="Times New Roman" pitchFamily="18" charset="0"/>
              </a:rPr>
              <a:t>(</a:t>
            </a:r>
            <a:r>
              <a:rPr kumimoji="0" lang="en-US" altLang="zh-CN" sz="2400">
                <a:ea typeface="宋体" pitchFamily="2" charset="-122"/>
                <a:cs typeface="Times New Roman" pitchFamily="18" charset="0"/>
              </a:rPr>
              <a:t>static </a:t>
            </a:r>
            <a:r>
              <a:rPr kumimoji="0" lang="en-US" altLang="zh-CN" sz="2400" smtClean="0">
                <a:ea typeface="宋体" pitchFamily="2" charset="-122"/>
                <a:cs typeface="Times New Roman" pitchFamily="18" charset="0"/>
              </a:rPr>
              <a:t>block)</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a:t>
            </a:r>
            <a:r>
              <a:rPr lang="zh-CN" altLang="en-US" sz="2400" dirty="0" smtClean="0">
                <a:ea typeface="宋体" pitchFamily="2" charset="-122"/>
                <a:cs typeface="Times New Roman" pitchFamily="18" charset="0"/>
              </a:rPr>
              <a:t>声明和静态</a:t>
            </a:r>
            <a:r>
              <a:rPr kumimoji="0" lang="zh-CN" altLang="en-US" sz="2400" dirty="0">
                <a:ea typeface="宋体" pitchFamily="2" charset="-122"/>
                <a:cs typeface="Times New Roman" pitchFamily="18" charset="0"/>
              </a:rPr>
              <a:t>代码</a:t>
            </a:r>
            <a:r>
              <a:rPr kumimoji="0" lang="zh-CN" altLang="en-US" sz="2400" dirty="0" smtClean="0">
                <a:ea typeface="宋体" pitchFamily="2" charset="-122"/>
                <a:cs typeface="Times New Roman" pitchFamily="18" charset="0"/>
              </a:rPr>
              <a:t>块先后顺序被</a:t>
            </a:r>
            <a:r>
              <a:rPr kumimoji="0" lang="zh-CN" altLang="en-US" sz="2400" dirty="0">
                <a:ea typeface="宋体" pitchFamily="2" charset="-122"/>
                <a:cs typeface="Times New Roman" pitchFamily="18" charset="0"/>
              </a:rPr>
              <a:t>执行，且</a:t>
            </a:r>
            <a:r>
              <a:rPr kumimoji="0" lang="zh-CN" altLang="en-US" sz="2400" dirty="0">
                <a:solidFill>
                  <a:srgbClr val="FF0000"/>
                </a:solidFill>
                <a:ea typeface="宋体" pitchFamily="2" charset="-122"/>
                <a:cs typeface="Times New Roman" pitchFamily="18" charset="0"/>
              </a:rPr>
              <a:t>只被执行一</a:t>
            </a:r>
            <a:r>
              <a:rPr kumimoji="0" lang="zh-CN" altLang="en-US" sz="2400" dirty="0" smtClean="0">
                <a:solidFill>
                  <a:srgbClr val="FF0000"/>
                </a:solidFill>
                <a:ea typeface="宋体" pitchFamily="2" charset="-122"/>
                <a:cs typeface="Times New Roman" pitchFamily="18" charset="0"/>
              </a:rPr>
              <a:t>次。</a:t>
            </a:r>
            <a:endParaRPr kumimoji="0" lang="en-US" altLang="zh-CN" sz="2400" dirty="0" smtClean="0">
              <a:solidFill>
                <a:srgbClr val="FF0000"/>
              </a:solidFill>
              <a:ea typeface="宋体" pitchFamily="2" charset="-122"/>
              <a:cs typeface="Times New Roman" pitchFamily="18" charset="0"/>
            </a:endParaRPr>
          </a:p>
          <a:p>
            <a:pPr algn="just">
              <a:defRPr/>
            </a:pPr>
            <a:endParaRPr kumimoji="0" lang="en-US" altLang="zh-CN" sz="2400" dirty="0" smtClean="0">
              <a:solidFill>
                <a:srgbClr val="FF0000"/>
              </a:solidFill>
              <a:ea typeface="宋体" pitchFamily="2" charset="-122"/>
              <a:cs typeface="Times New Roman" pitchFamily="18" charset="0"/>
            </a:endParaRPr>
          </a:p>
          <a:p>
            <a:pPr marL="457200" indent="-457200" algn="just">
              <a:buFont typeface="Wingdings" pitchFamily="2" charset="2"/>
              <a:buChar char="l"/>
              <a:defRPr/>
            </a:pPr>
            <a:r>
              <a:rPr lang="en-US" altLang="zh-CN" sz="2400" b="1" dirty="0" smtClean="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88612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522558" y="0"/>
            <a:ext cx="6264696" cy="793762"/>
          </a:xfrm>
        </p:spPr>
        <p:txBody>
          <a:bodyPr>
            <a:noAutofit/>
          </a:bodyPr>
          <a:lstStyle/>
          <a:p>
            <a:r>
              <a:rPr lang="en-US" altLang="zh-CN" b="1" smtClean="0">
                <a:solidFill>
                  <a:srgbClr val="FFFF00"/>
                </a:solidFill>
                <a:latin typeface="+mn-lt"/>
                <a:ea typeface="宋体" pitchFamily="2" charset="-122"/>
                <a:cs typeface="Times New Roman" pitchFamily="18" charset="0"/>
              </a:rPr>
              <a:t>6.3  </a:t>
            </a:r>
            <a:r>
              <a:rPr lang="zh-CN" altLang="en-US" b="1" dirty="0" smtClean="0">
                <a:solidFill>
                  <a:srgbClr val="FFFF00"/>
                </a:solidFill>
                <a:latin typeface="+mn-lt"/>
                <a:ea typeface="宋体" pitchFamily="2" charset="-122"/>
                <a:cs typeface="Times New Roman" pitchFamily="18" charset="0"/>
              </a:rPr>
              <a:t>类</a:t>
            </a:r>
            <a:r>
              <a:rPr lang="zh-CN" altLang="en-US" b="1" dirty="0">
                <a:solidFill>
                  <a:srgbClr val="FFFF00"/>
                </a:solidFill>
                <a:latin typeface="+mn-lt"/>
                <a:ea typeface="宋体" pitchFamily="2" charset="-122"/>
                <a:cs typeface="Times New Roman" pitchFamily="18" charset="0"/>
              </a:rPr>
              <a:t>的成员之四：初始化块</a:t>
            </a:r>
            <a:endParaRPr lang="en-US" altLang="zh-CN" b="1" dirty="0">
              <a:solidFill>
                <a:srgbClr val="FFFF00"/>
              </a:solidFill>
              <a:latin typeface="+mn-lt"/>
              <a:ea typeface="宋体" pitchFamily="2" charset="-122"/>
              <a:cs typeface="Times New Roman"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zh-CN" altLang="en-US" sz="2400" dirty="0" smtClean="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2</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3</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可以调用静态的变量或方法。</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4</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若有多个非静态的代码块，那么按照从上到下的顺序</a:t>
            </a:r>
            <a:r>
              <a:rPr lang="zh-CN" altLang="en-US" sz="2400" dirty="0" smtClean="0">
                <a:ea typeface="宋体" pitchFamily="2" charset="-122"/>
                <a:cs typeface="Times New Roman" pitchFamily="18" charset="0"/>
              </a:rPr>
              <a:t>依</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次执行</a:t>
            </a:r>
            <a:r>
              <a:rPr lang="zh-CN" altLang="en-US" sz="2400" dirty="0">
                <a:ea typeface="宋体" pitchFamily="2" charset="-122"/>
                <a:cs typeface="Times New Roman" pitchFamily="18" charset="0"/>
              </a:rPr>
              <a:t>。</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5</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每次创建对象的时候，都会执行一次</a:t>
            </a:r>
            <a:r>
              <a:rPr lang="zh-CN" altLang="en-US" sz="2400" dirty="0" smtClean="0">
                <a:ea typeface="宋体" pitchFamily="2" charset="-122"/>
                <a:cs typeface="Times New Roman" pitchFamily="18" charset="0"/>
              </a:rPr>
              <a:t>。且先于构造器执行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smtClean="0">
                <a:solidFill>
                  <a:srgbClr val="C00000"/>
                </a:solidFill>
                <a:ea typeface="宋体" pitchFamily="2" charset="-122"/>
              </a:rPr>
              <a:t>静态</a:t>
            </a:r>
            <a:r>
              <a:rPr lang="zh-CN" altLang="en-US" sz="2400" b="1" dirty="0">
                <a:solidFill>
                  <a:srgbClr val="C00000"/>
                </a:solidFill>
                <a:ea typeface="宋体" pitchFamily="2" charset="-122"/>
              </a:rPr>
              <a:t>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smtClean="0">
                <a:ea typeface="宋体" pitchFamily="2" charset="-122"/>
              </a:rPr>
              <a:t>     </a:t>
            </a:r>
            <a:r>
              <a:rPr lang="en-US" altLang="zh-CN" sz="2400" dirty="0" smtClean="0">
                <a:ea typeface="宋体" pitchFamily="2" charset="-122"/>
              </a:rPr>
              <a:t>1</a:t>
            </a:r>
            <a:r>
              <a:rPr lang="en-US" altLang="zh-CN" sz="2400" dirty="0">
                <a:ea typeface="宋体" pitchFamily="2" charset="-122"/>
              </a:rPr>
              <a:t>.</a:t>
            </a:r>
            <a:r>
              <a:rPr lang="zh-CN" altLang="en-US" sz="2400" dirty="0">
                <a:ea typeface="宋体" pitchFamily="2" charset="-122"/>
              </a:rPr>
              <a:t>可以有输出语句。</a:t>
            </a:r>
          </a:p>
          <a:p>
            <a:r>
              <a:rPr lang="zh-CN" altLang="en-US" sz="2400" dirty="0" smtClean="0">
                <a:ea typeface="宋体" pitchFamily="2" charset="-122"/>
              </a:rPr>
              <a:t>     </a:t>
            </a:r>
            <a:r>
              <a:rPr lang="en-US" altLang="zh-CN" sz="2400" dirty="0" smtClean="0">
                <a:ea typeface="宋体" pitchFamily="2" charset="-122"/>
              </a:rPr>
              <a:t>2</a:t>
            </a:r>
            <a:r>
              <a:rPr lang="en-US" altLang="zh-CN" sz="2400" dirty="0">
                <a:ea typeface="宋体" pitchFamily="2" charset="-122"/>
              </a:rPr>
              <a:t>.</a:t>
            </a:r>
            <a:r>
              <a:rPr lang="zh-CN" altLang="en-US" sz="2400" dirty="0">
                <a:ea typeface="宋体" pitchFamily="2" charset="-122"/>
              </a:rPr>
              <a:t>可以对类的属性、类的声明进行初始化操作。</a:t>
            </a:r>
          </a:p>
          <a:p>
            <a:r>
              <a:rPr lang="zh-CN" altLang="en-US" sz="2400" dirty="0" smtClean="0">
                <a:ea typeface="宋体" pitchFamily="2" charset="-122"/>
              </a:rPr>
              <a:t>     </a:t>
            </a:r>
            <a:r>
              <a:rPr lang="en-US" altLang="zh-CN" sz="2400" dirty="0" smtClean="0">
                <a:ea typeface="宋体" pitchFamily="2" charset="-122"/>
              </a:rPr>
              <a:t>3</a:t>
            </a:r>
            <a:r>
              <a:rPr lang="en-US" altLang="zh-CN" sz="2400" dirty="0">
                <a:ea typeface="宋体" pitchFamily="2" charset="-122"/>
              </a:rPr>
              <a:t>.</a:t>
            </a:r>
            <a:r>
              <a:rPr lang="zh-CN" altLang="en-US" sz="2400" dirty="0">
                <a:ea typeface="宋体" pitchFamily="2" charset="-122"/>
              </a:rPr>
              <a:t>不可以对非静态的属性初始化。即：不可以调用非</a:t>
            </a:r>
            <a:r>
              <a:rPr lang="zh-CN" altLang="en-US" sz="2400" dirty="0" smtClean="0">
                <a:ea typeface="宋体" pitchFamily="2" charset="-122"/>
              </a:rPr>
              <a:t>静态的属</a:t>
            </a:r>
            <a:endParaRPr lang="en-US" altLang="zh-CN" sz="2400" dirty="0" smtClean="0">
              <a:ea typeface="宋体" pitchFamily="2" charset="-122"/>
            </a:endParaRPr>
          </a:p>
          <a:p>
            <a:r>
              <a:rPr lang="en-US" altLang="zh-CN" sz="2400" dirty="0">
                <a:ea typeface="宋体" pitchFamily="2" charset="-122"/>
              </a:rPr>
              <a:t> </a:t>
            </a:r>
            <a:r>
              <a:rPr lang="en-US" altLang="zh-CN" sz="2400" dirty="0" smtClean="0">
                <a:ea typeface="宋体" pitchFamily="2" charset="-122"/>
              </a:rPr>
              <a:t>        </a:t>
            </a:r>
            <a:r>
              <a:rPr lang="zh-CN" altLang="en-US" sz="2400" dirty="0" smtClean="0">
                <a:ea typeface="宋体" pitchFamily="2" charset="-122"/>
              </a:rPr>
              <a:t>性</a:t>
            </a:r>
            <a:r>
              <a:rPr lang="zh-CN" altLang="en-US" sz="2400" dirty="0">
                <a:ea typeface="宋体" pitchFamily="2" charset="-122"/>
              </a:rPr>
              <a:t>和方法。</a:t>
            </a:r>
          </a:p>
          <a:p>
            <a:r>
              <a:rPr lang="zh-CN" altLang="en-US" sz="2400" dirty="0" smtClean="0">
                <a:ea typeface="宋体" pitchFamily="2" charset="-122"/>
              </a:rPr>
              <a:t>    </a:t>
            </a:r>
            <a:r>
              <a:rPr lang="en-US" altLang="zh-CN" sz="2400" dirty="0" smtClean="0">
                <a:ea typeface="宋体" pitchFamily="2" charset="-122"/>
              </a:rPr>
              <a:t>4</a:t>
            </a:r>
            <a:r>
              <a:rPr lang="en-US" altLang="zh-CN" sz="2400" dirty="0">
                <a:ea typeface="宋体" pitchFamily="2" charset="-122"/>
              </a:rPr>
              <a:t>.</a:t>
            </a:r>
            <a:r>
              <a:rPr lang="zh-CN" altLang="en-US" sz="2400" dirty="0">
                <a:ea typeface="宋体" pitchFamily="2" charset="-122"/>
              </a:rPr>
              <a:t>若有多个静态的代码块，那么按照从上到下的顺序依次执行。</a:t>
            </a:r>
          </a:p>
          <a:p>
            <a:r>
              <a:rPr lang="zh-CN" altLang="en-US" sz="2400" dirty="0" smtClean="0">
                <a:ea typeface="宋体" pitchFamily="2" charset="-122"/>
              </a:rPr>
              <a:t>    </a:t>
            </a:r>
            <a:r>
              <a:rPr lang="en-US" altLang="zh-CN" sz="2400" dirty="0" smtClean="0">
                <a:ea typeface="宋体" pitchFamily="2" charset="-122"/>
              </a:rPr>
              <a:t>5</a:t>
            </a:r>
            <a:r>
              <a:rPr lang="en-US" altLang="zh-CN" sz="2400" dirty="0">
                <a:ea typeface="宋体" pitchFamily="2" charset="-122"/>
              </a:rPr>
              <a:t>.</a:t>
            </a:r>
            <a:r>
              <a:rPr lang="zh-CN" altLang="en-US" sz="2400" dirty="0">
                <a:ea typeface="宋体" pitchFamily="2" charset="-122"/>
              </a:rPr>
              <a:t>静态代码块的执行要先于非静态代码块。</a:t>
            </a:r>
          </a:p>
          <a:p>
            <a:r>
              <a:rPr lang="zh-CN" altLang="en-US" sz="2400" dirty="0" smtClean="0">
                <a:ea typeface="宋体" pitchFamily="2" charset="-122"/>
              </a:rPr>
              <a:t>    </a:t>
            </a:r>
            <a:r>
              <a:rPr lang="en-US" altLang="zh-CN" sz="2400" dirty="0" smtClean="0">
                <a:ea typeface="宋体" pitchFamily="2" charset="-122"/>
              </a:rPr>
              <a:t>6</a:t>
            </a:r>
            <a:r>
              <a:rPr lang="en-US" altLang="zh-CN" sz="2400" dirty="0">
                <a:ea typeface="宋体" pitchFamily="2" charset="-122"/>
              </a:rPr>
              <a:t>.</a:t>
            </a:r>
            <a:r>
              <a:rPr lang="zh-CN" altLang="en-US" sz="2400" dirty="0">
                <a:ea typeface="宋体" pitchFamily="2" charset="-122"/>
              </a:rPr>
              <a:t>静态代码块只执行一</a:t>
            </a:r>
            <a:r>
              <a:rPr lang="zh-CN" altLang="en-US" sz="2400" dirty="0" smtClean="0">
                <a:ea typeface="宋体" pitchFamily="2" charset="-122"/>
              </a:rPr>
              <a:t>次</a:t>
            </a:r>
            <a:endParaRPr lang="zh-CN" altLang="en-US" sz="2400" dirty="0">
              <a:ea typeface="宋体" pitchFamily="2" charset="-122"/>
            </a:endParaRPr>
          </a:p>
        </p:txBody>
      </p:sp>
    </p:spTree>
    <p:extLst>
      <p:ext uri="{BB962C8B-B14F-4D97-AF65-F5344CB8AC3E}">
        <p14:creationId xmlns:p14="http://schemas.microsoft.com/office/powerpoint/2010/main" val="1088058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smtClean="0">
                <a:latin typeface="+mn-lt"/>
                <a:ea typeface="宋体" pitchFamily="2" charset="-122"/>
                <a:cs typeface="Times New Roman" pitchFamily="18" charset="0"/>
              </a:rPr>
              <a:t>静态初始化块举例</a:t>
            </a:r>
            <a:endParaRPr lang="zh-CN" altLang="en-US" sz="2000" b="1" dirty="0" smtClean="0">
              <a:latin typeface="+mn-lt"/>
              <a:ea typeface="宋体" pitchFamily="2" charset="-122"/>
              <a:cs typeface="Times New Roman"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smtClean="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("in static block!");</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smtClean="0">
              <a:solidFill>
                <a:srgbClr val="C00000"/>
              </a:solidFill>
              <a:ea typeface="宋体" pitchFamily="2" charset="-122"/>
              <a:cs typeface="Times New Roman" pitchFamily="18" charset="0"/>
            </a:endParaRP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举例二：</a:t>
            </a:r>
            <a:r>
              <a:rPr lang="en-US" altLang="zh-CN" sz="2800" b="1" dirty="0" smtClean="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1306576"/>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p>
          <a:p>
            <a:pPr>
              <a:lnSpc>
                <a:spcPct val="60000"/>
              </a:lnSpc>
              <a:spcBef>
                <a:spcPct val="50000"/>
              </a:spcBef>
            </a:pPr>
            <a:r>
              <a:rPr lang="en-US" altLang="zh-CN" sz="2000" b="1" dirty="0">
                <a:solidFill>
                  <a:srgbClr val="FF0000"/>
                </a:solidFill>
                <a:ea typeface="宋体" pitchFamily="2" charset="-122"/>
                <a:cs typeface="Times New Roman" pitchFamily="18" charset="0"/>
              </a:rPr>
              <a:t>in static block</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p:txBody>
      </p:sp>
    </p:spTree>
    <p:extLst>
      <p:ext uri="{BB962C8B-B14F-4D97-AF65-F5344CB8AC3E}">
        <p14:creationId xmlns:p14="http://schemas.microsoft.com/office/powerpoint/2010/main" val="2743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6-4 </a:t>
            </a:r>
            <a:r>
              <a:rPr lang="zh-CN" altLang="en-US" sz="4800" smtClean="0">
                <a:solidFill>
                  <a:schemeClr val="bg1"/>
                </a:solidFill>
                <a:ea typeface="隶书" panose="02010509060101010101" pitchFamily="49" charset="-122"/>
              </a:rPr>
              <a:t>关键字：</a:t>
            </a:r>
            <a:r>
              <a:rPr lang="en-US" altLang="zh-CN" sz="4800" smtClean="0">
                <a:solidFill>
                  <a:schemeClr val="bg1"/>
                </a:solidFill>
                <a:ea typeface="隶书" panose="02010509060101010101" pitchFamily="49" charset="-122"/>
              </a:rPr>
              <a:t>final</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smtClean="0">
                <a:latin typeface="+mn-lt"/>
                <a:ea typeface="宋体" pitchFamily="2" charset="-122"/>
                <a:cs typeface="Times New Roman" pitchFamily="18" charset="0"/>
              </a:rPr>
              <a:t>6.4  </a:t>
            </a: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p>
        </p:txBody>
      </p:sp>
      <p:sp>
        <p:nvSpPr>
          <p:cNvPr id="20483" name="Rectangle 3"/>
          <p:cNvSpPr>
            <a:spLocks noGrp="1" noChangeArrowheads="1"/>
          </p:cNvSpPr>
          <p:nvPr>
            <p:ph type="body" idx="1"/>
          </p:nvPr>
        </p:nvSpPr>
        <p:spPr>
          <a:xfrm>
            <a:off x="323528" y="1484784"/>
            <a:ext cx="8208912" cy="5112568"/>
          </a:xfrm>
        </p:spPr>
        <p:txBody>
          <a:bodyPr>
            <a:normAutofit fontScale="92500" lnSpcReduction="20000"/>
          </a:bodyPr>
          <a:lstStyle/>
          <a:p>
            <a:pPr algn="just" eaLnBrk="1" hangingPunct="1">
              <a:lnSpc>
                <a:spcPct val="110000"/>
              </a:lnSpc>
              <a:spcBef>
                <a:spcPct val="40000"/>
              </a:spcBef>
              <a:buFont typeface="Wingdings" pitchFamily="2" charset="2"/>
              <a:buChar char="l"/>
            </a:pP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中声明</a:t>
            </a:r>
            <a:r>
              <a:rPr lang="zh-CN" altLang="en-US" smtClean="0">
                <a:solidFill>
                  <a:srgbClr val="FF0000"/>
                </a:solidFill>
                <a:ea typeface="宋体" pitchFamily="2" charset="-122"/>
                <a:cs typeface="Times New Roman" pitchFamily="18" charset="0"/>
              </a:rPr>
              <a:t>类、</a:t>
            </a:r>
            <a:r>
              <a:rPr lang="zh-CN" altLang="en-US">
                <a:solidFill>
                  <a:srgbClr val="FF0000"/>
                </a:solidFill>
                <a:ea typeface="宋体" pitchFamily="2" charset="-122"/>
                <a:cs typeface="Times New Roman" pitchFamily="18" charset="0"/>
              </a:rPr>
              <a:t>变量</a:t>
            </a:r>
            <a:r>
              <a:rPr lang="zh-CN" altLang="en-US" smtClean="0">
                <a:solidFill>
                  <a:srgbClr val="FF0000"/>
                </a:solidFill>
                <a:ea typeface="宋体" pitchFamily="2" charset="-122"/>
                <a:cs typeface="Times New Roman" pitchFamily="18" charset="0"/>
              </a:rPr>
              <a:t>和</a:t>
            </a:r>
            <a:r>
              <a:rPr lang="zh-CN" altLang="en-US" dirty="0" smtClean="0">
                <a:solidFill>
                  <a:srgbClr val="FF0000"/>
                </a:solidFill>
                <a:ea typeface="宋体" pitchFamily="2" charset="-122"/>
                <a:cs typeface="Times New Roman" pitchFamily="18" charset="0"/>
              </a:rPr>
              <a:t>方法</a:t>
            </a:r>
            <a:r>
              <a:rPr lang="zh-CN" altLang="en-US" dirty="0" smtClean="0">
                <a:ea typeface="宋体" pitchFamily="2" charset="-122"/>
                <a:cs typeface="Times New Roman" pitchFamily="18" charset="0"/>
              </a:rPr>
              <a:t>时，可使用关键字</a:t>
            </a:r>
            <a:r>
              <a:rPr lang="en-US" altLang="zh-CN" dirty="0" smtClean="0">
                <a:ea typeface="宋体" pitchFamily="2" charset="-122"/>
                <a:cs typeface="Times New Roman" pitchFamily="18" charset="0"/>
              </a:rPr>
              <a:t>final</a:t>
            </a:r>
            <a:r>
              <a:rPr lang="zh-CN" altLang="en-US" dirty="0" smtClean="0">
                <a:ea typeface="宋体" pitchFamily="2" charset="-122"/>
                <a:cs typeface="Times New Roman" pitchFamily="18" charset="0"/>
              </a:rPr>
              <a:t>来修饰</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表示“最终”。</a:t>
            </a: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标记的类不能被</a:t>
            </a:r>
            <a:r>
              <a:rPr lang="zh-CN" altLang="en-US" sz="2600" b="1" dirty="0" smtClean="0">
                <a:solidFill>
                  <a:srgbClr val="C00000"/>
                </a:solidFill>
                <a:ea typeface="宋体" pitchFamily="2" charset="-122"/>
                <a:cs typeface="Times New Roman" pitchFamily="18" charset="0"/>
              </a:rPr>
              <a:t>继承。</a:t>
            </a:r>
            <a:r>
              <a:rPr lang="zh-CN" altLang="en-US" sz="2600" dirty="0" smtClean="0">
                <a:ea typeface="宋体" pitchFamily="2" charset="-122"/>
                <a:cs typeface="Times New Roman" pitchFamily="18" charset="0"/>
              </a:rPr>
              <a:t>提高</a:t>
            </a:r>
            <a:r>
              <a:rPr lang="zh-CN" altLang="en-US" sz="2600" dirty="0">
                <a:ea typeface="宋体" pitchFamily="2" charset="-122"/>
                <a:cs typeface="Times New Roman" pitchFamily="18" charset="0"/>
              </a:rPr>
              <a:t>安全性，提高程序的可读性</a:t>
            </a:r>
            <a:r>
              <a:rPr lang="zh-CN" altLang="en-US" sz="2600" dirty="0" smtClean="0">
                <a:ea typeface="宋体" pitchFamily="2" charset="-122"/>
                <a:cs typeface="Times New Roman" pitchFamily="18" charset="0"/>
              </a:rPr>
              <a:t>。 </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itchFamily="2" charset="-122"/>
                <a:cs typeface="Times New Roman" pitchFamily="18" charset="0"/>
              </a:rPr>
              <a:t>String</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System</a:t>
            </a:r>
            <a:r>
              <a:rPr lang="zh-CN" altLang="en-US" sz="2400" dirty="0" smtClean="0">
                <a:ea typeface="宋体" pitchFamily="2" charset="-122"/>
                <a:cs typeface="Times New Roman" pitchFamily="18" charset="0"/>
              </a:rPr>
              <a:t>类、</a:t>
            </a:r>
            <a:r>
              <a:rPr lang="en-US" altLang="zh-CN" sz="2400" dirty="0" err="1" smtClean="0">
                <a:ea typeface="宋体" pitchFamily="2" charset="-122"/>
                <a:cs typeface="Times New Roman" pitchFamily="18" charset="0"/>
              </a:rPr>
              <a:t>StringBuffer</a:t>
            </a:r>
            <a:r>
              <a:rPr lang="zh-CN" altLang="en-US" sz="2400" dirty="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lvl="1">
              <a:lnSpc>
                <a:spcPct val="110000"/>
              </a:lnSpc>
              <a:spcBef>
                <a:spcPct val="40000"/>
              </a:spcBef>
              <a:buFont typeface="Wingdings" pitchFamily="2" charset="2"/>
              <a:buChar char="Ø"/>
            </a:pPr>
            <a:r>
              <a:rPr lang="en-US" altLang="zh-CN" sz="2600" b="1" dirty="0" smtClean="0">
                <a:solidFill>
                  <a:srgbClr val="C00000"/>
                </a:solidFill>
                <a:ea typeface="宋体" pitchFamily="2" charset="-122"/>
                <a:cs typeface="Times New Roman" pitchFamily="18" charset="0"/>
              </a:rPr>
              <a:t>final</a:t>
            </a:r>
            <a:r>
              <a:rPr lang="zh-CN" altLang="en-US" sz="2600" b="1" dirty="0" smtClean="0">
                <a:solidFill>
                  <a:srgbClr val="C00000"/>
                </a:solidFill>
                <a:ea typeface="宋体" pitchFamily="2" charset="-122"/>
                <a:cs typeface="Times New Roman" pitchFamily="18" charset="0"/>
              </a:rPr>
              <a:t>标记的方法不能被子类重写。</a:t>
            </a:r>
            <a:endParaRPr lang="en-US" altLang="zh-CN" sz="2600" b="1" dirty="0" smtClean="0">
              <a:solidFill>
                <a:srgbClr val="C00000"/>
              </a:solidFill>
              <a:ea typeface="宋体" pitchFamily="2" charset="-122"/>
              <a:cs typeface="Times New Roman" pitchFamily="18" charset="0"/>
            </a:endParaRPr>
          </a:p>
          <a:p>
            <a:pPr lvl="2">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类中的</a:t>
            </a:r>
            <a:r>
              <a:rPr lang="en-US" altLang="zh-CN" sz="2400" dirty="0" err="1" smtClean="0">
                <a:ea typeface="宋体" pitchFamily="2" charset="-122"/>
                <a:cs typeface="Times New Roman" pitchFamily="18" charset="0"/>
              </a:rPr>
              <a:t>getClass</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成员变量或局部变量</a:t>
            </a:r>
            <a:r>
              <a:rPr lang="en-US" altLang="zh-CN" sz="2600" b="1" dirty="0">
                <a:solidFill>
                  <a:srgbClr val="C00000"/>
                </a:solidFill>
                <a:ea typeface="宋体" pitchFamily="2" charset="-122"/>
                <a:cs typeface="Times New Roman" pitchFamily="18" charset="0"/>
              </a:rPr>
              <a:t>)</a:t>
            </a:r>
            <a:r>
              <a:rPr lang="zh-CN" altLang="en-US" sz="2600" b="1" dirty="0" smtClean="0">
                <a:solidFill>
                  <a:srgbClr val="C00000"/>
                </a:solidFill>
                <a:ea typeface="宋体" pitchFamily="2" charset="-122"/>
                <a:cs typeface="Times New Roman" pitchFamily="18" charset="0"/>
              </a:rPr>
              <a:t>即称为常量</a:t>
            </a:r>
            <a:r>
              <a:rPr lang="zh-CN" altLang="en-US" sz="2600" b="1" dirty="0">
                <a:solidFill>
                  <a:srgbClr val="C00000"/>
                </a:solidFill>
                <a:ea typeface="宋体" pitchFamily="2" charset="-122"/>
                <a:cs typeface="Times New Roman" pitchFamily="18" charset="0"/>
              </a:rPr>
              <a:t>。</a:t>
            </a:r>
            <a:r>
              <a:rPr lang="zh-CN" altLang="en-US" sz="2600" dirty="0" smtClean="0">
                <a:solidFill>
                  <a:srgbClr val="C00000"/>
                </a:solidFill>
                <a:ea typeface="宋体" pitchFamily="2" charset="-122"/>
                <a:cs typeface="Times New Roman" pitchFamily="18" charset="0"/>
              </a:rPr>
              <a:t>名称大写，且只能被赋值</a:t>
            </a:r>
            <a:r>
              <a:rPr lang="zh-CN" altLang="en-US" sz="2600" dirty="0">
                <a:solidFill>
                  <a:srgbClr val="C00000"/>
                </a:solidFill>
                <a:ea typeface="宋体" pitchFamily="2" charset="-122"/>
                <a:cs typeface="Times New Roman" pitchFamily="18" charset="0"/>
              </a:rPr>
              <a:t>一次</a:t>
            </a:r>
            <a:r>
              <a:rPr lang="zh-CN" altLang="en-US" sz="2600" dirty="0" smtClean="0">
                <a:ea typeface="宋体" pitchFamily="2" charset="-122"/>
                <a:cs typeface="Times New Roman" pitchFamily="18" charset="0"/>
              </a:rPr>
              <a:t>。</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标记的成员变量必须在声明的同时或在每个构造方法中或代码块中显式赋值，然后才能使用。</a:t>
            </a:r>
            <a:endParaRPr lang="en-US" altLang="zh-CN" sz="24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 double PI=3.14;</a:t>
            </a:r>
          </a:p>
        </p:txBody>
      </p:sp>
    </p:spTree>
    <p:extLst>
      <p:ext uri="{BB962C8B-B14F-4D97-AF65-F5344CB8AC3E}">
        <p14:creationId xmlns:p14="http://schemas.microsoft.com/office/powerpoint/2010/main" val="1546128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692696"/>
            <a:ext cx="4132574" cy="857256"/>
          </a:xfrm>
        </p:spPr>
        <p:txBody>
          <a:bodyPr/>
          <a:lstStyle/>
          <a:p>
            <a:r>
              <a:rPr lang="zh-CN" altLang="en-US" b="1" dirty="0" smtClean="0">
                <a:latin typeface="+mn-lt"/>
                <a:ea typeface="宋体" pitchFamily="2" charset="-122"/>
              </a:rPr>
              <a:t>本章内容</a:t>
            </a:r>
            <a:endParaRPr lang="zh-CN" altLang="en-US" b="1" dirty="0">
              <a:latin typeface="+mn-lt"/>
              <a:ea typeface="宋体" pitchFamily="2" charset="-122"/>
            </a:endParaRPr>
          </a:p>
        </p:txBody>
      </p:sp>
      <p:sp>
        <p:nvSpPr>
          <p:cNvPr id="4" name="Rectangle 3"/>
          <p:cNvSpPr txBox="1">
            <a:spLocks noChangeArrowheads="1"/>
          </p:cNvSpPr>
          <p:nvPr/>
        </p:nvSpPr>
        <p:spPr>
          <a:xfrm>
            <a:off x="467544" y="908720"/>
            <a:ext cx="8424936" cy="576064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smtClean="0">
                <a:solidFill>
                  <a:schemeClr val="tx1"/>
                </a:solidFill>
                <a:ea typeface="宋体" pitchFamily="2" charset="-122"/>
                <a:cs typeface="Times New Roman" pitchFamily="18" charset="0"/>
              </a:rPr>
              <a:t>6.1  </a:t>
            </a:r>
            <a:r>
              <a:rPr lang="zh-CN" altLang="en-US" sz="2800" dirty="0" smtClean="0">
                <a:solidFill>
                  <a:schemeClr val="tx1"/>
                </a:solidFill>
                <a:ea typeface="宋体" pitchFamily="2" charset="-122"/>
                <a:cs typeface="Times New Roman" pitchFamily="18" charset="0"/>
              </a:rPr>
              <a:t>关键字：</a:t>
            </a:r>
            <a:r>
              <a:rPr lang="en-US" altLang="zh-CN" sz="2800" dirty="0" smtClean="0">
                <a:solidFill>
                  <a:schemeClr val="tx1"/>
                </a:solidFill>
                <a:ea typeface="宋体" pitchFamily="2" charset="-122"/>
                <a:cs typeface="Times New Roman" pitchFamily="18" charset="0"/>
              </a:rPr>
              <a:t>static  </a:t>
            </a:r>
          </a:p>
          <a:p>
            <a:pPr marL="914400" lvl="1" indent="-457200" algn="l">
              <a:buFont typeface="Wingdings" pitchFamily="2" charset="2"/>
              <a:buChar char="Ø"/>
            </a:pPr>
            <a:r>
              <a:rPr lang="zh-CN" altLang="en-US" sz="2400" dirty="0" smtClean="0">
                <a:solidFill>
                  <a:schemeClr val="tx1"/>
                </a:solidFill>
                <a:ea typeface="宋体" pitchFamily="2" charset="-122"/>
                <a:cs typeface="Times New Roman" pitchFamily="18" charset="0"/>
              </a:rPr>
              <a:t>类变量、类方法</a:t>
            </a:r>
            <a:endParaRPr lang="en-US" altLang="zh-CN" sz="2400" dirty="0" smtClean="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smtClean="0">
                <a:solidFill>
                  <a:schemeClr val="tx1"/>
                </a:solidFill>
                <a:ea typeface="宋体" pitchFamily="2" charset="-122"/>
                <a:cs typeface="Times New Roman" pitchFamily="18" charset="0"/>
              </a:rPr>
              <a:t>单例</a:t>
            </a:r>
            <a:r>
              <a:rPr lang="en-US" altLang="zh-CN" sz="2400" dirty="0" smtClean="0">
                <a:solidFill>
                  <a:schemeClr val="tx1"/>
                </a:solidFill>
                <a:ea typeface="宋体" pitchFamily="2" charset="-122"/>
                <a:cs typeface="Times New Roman" pitchFamily="18" charset="0"/>
              </a:rPr>
              <a:t>(Singleton)</a:t>
            </a:r>
            <a:r>
              <a:rPr lang="zh-CN" altLang="en-US" sz="2400" dirty="0" smtClean="0">
                <a:solidFill>
                  <a:schemeClr val="tx1"/>
                </a:solidFill>
                <a:ea typeface="宋体" pitchFamily="2" charset="-122"/>
                <a:cs typeface="Times New Roman" pitchFamily="18" charset="0"/>
              </a:rPr>
              <a:t>设计模式</a:t>
            </a:r>
            <a:endParaRPr lang="en-US" altLang="zh-CN" sz="2400" dirty="0" smtClean="0">
              <a:solidFill>
                <a:schemeClr val="tx1"/>
              </a:solidFill>
              <a:ea typeface="宋体" pitchFamily="2" charset="-122"/>
              <a:cs typeface="Times New Roman" pitchFamily="18" charset="0"/>
            </a:endParaRPr>
          </a:p>
          <a:p>
            <a:pPr marL="0" lvl="1" algn="l"/>
            <a:r>
              <a:rPr lang="en-US" altLang="zh-CN" smtClean="0">
                <a:solidFill>
                  <a:schemeClr val="tx1"/>
                </a:solidFill>
                <a:ea typeface="宋体" pitchFamily="2" charset="-122"/>
                <a:cs typeface="Times New Roman" pitchFamily="18" charset="0"/>
              </a:rPr>
              <a:t>6.2  </a:t>
            </a:r>
            <a:r>
              <a:rPr lang="zh-CN" altLang="en-US" dirty="0" smtClean="0">
                <a:solidFill>
                  <a:schemeClr val="tx1"/>
                </a:solidFill>
                <a:ea typeface="宋体" pitchFamily="2" charset="-122"/>
                <a:cs typeface="Times New Roman" pitchFamily="18" charset="0"/>
              </a:rPr>
              <a:t>理解</a:t>
            </a:r>
            <a:r>
              <a:rPr lang="en-US" altLang="zh-CN" dirty="0" smtClean="0">
                <a:solidFill>
                  <a:schemeClr val="tx1"/>
                </a:solidFill>
                <a:ea typeface="宋体" pitchFamily="2" charset="-122"/>
                <a:cs typeface="Times New Roman" pitchFamily="18" charset="0"/>
              </a:rPr>
              <a:t>main</a:t>
            </a:r>
            <a:r>
              <a:rPr lang="zh-CN" altLang="en-US" dirty="0" smtClean="0">
                <a:solidFill>
                  <a:schemeClr val="tx1"/>
                </a:solidFill>
                <a:ea typeface="宋体" pitchFamily="2" charset="-122"/>
                <a:cs typeface="Times New Roman" pitchFamily="18" charset="0"/>
              </a:rPr>
              <a:t>方法的语法</a:t>
            </a:r>
            <a:r>
              <a:rPr lang="en-US" altLang="zh-CN" dirty="0" smtClean="0">
                <a:solidFill>
                  <a:schemeClr val="tx1"/>
                </a:solidFill>
                <a:ea typeface="宋体" pitchFamily="2" charset="-122"/>
                <a:cs typeface="Times New Roman" pitchFamily="18" charset="0"/>
              </a:rPr>
              <a:t>  </a:t>
            </a:r>
          </a:p>
          <a:p>
            <a:pPr algn="l"/>
            <a:r>
              <a:rPr lang="en-US" altLang="zh-CN" sz="2800" smtClean="0">
                <a:solidFill>
                  <a:schemeClr val="tx1"/>
                </a:solidFill>
                <a:ea typeface="宋体" pitchFamily="2" charset="-122"/>
                <a:cs typeface="Times New Roman" pitchFamily="18" charset="0"/>
              </a:rPr>
              <a:t>6.3  </a:t>
            </a:r>
            <a:r>
              <a:rPr lang="zh-CN" altLang="en-US" sz="2800" b="1" dirty="0" smtClean="0">
                <a:solidFill>
                  <a:srgbClr val="0000FF"/>
                </a:solidFill>
                <a:ea typeface="宋体" pitchFamily="2" charset="-122"/>
                <a:cs typeface="Times New Roman" pitchFamily="18" charset="0"/>
              </a:rPr>
              <a:t>类</a:t>
            </a:r>
            <a:r>
              <a:rPr lang="zh-CN" altLang="en-US" sz="2800" b="1" dirty="0">
                <a:solidFill>
                  <a:srgbClr val="0000FF"/>
                </a:solidFill>
                <a:ea typeface="宋体" pitchFamily="2" charset="-122"/>
                <a:cs typeface="Times New Roman" pitchFamily="18" charset="0"/>
              </a:rPr>
              <a:t>的成员</a:t>
            </a:r>
            <a:r>
              <a:rPr lang="zh-CN" altLang="en-US" sz="2800" b="1" dirty="0" smtClean="0">
                <a:solidFill>
                  <a:srgbClr val="0000FF"/>
                </a:solidFill>
                <a:ea typeface="宋体" pitchFamily="2" charset="-122"/>
                <a:cs typeface="Times New Roman" pitchFamily="18" charset="0"/>
              </a:rPr>
              <a:t>之四</a:t>
            </a:r>
            <a:r>
              <a:rPr lang="zh-CN" altLang="en-US" sz="2800" dirty="0" smtClean="0">
                <a:solidFill>
                  <a:schemeClr val="tx1"/>
                </a:solidFill>
                <a:ea typeface="宋体" pitchFamily="2" charset="-122"/>
                <a:cs typeface="Times New Roman" pitchFamily="18" charset="0"/>
              </a:rPr>
              <a:t>：初始化块</a:t>
            </a:r>
            <a:endParaRPr lang="en-US" altLang="zh-CN" sz="2800" dirty="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6.4  </a:t>
            </a:r>
            <a:r>
              <a:rPr lang="zh-CN" altLang="en-US" sz="2800" dirty="0" smtClean="0">
                <a:solidFill>
                  <a:schemeClr val="tx1"/>
                </a:solidFill>
                <a:ea typeface="宋体" pitchFamily="2" charset="-122"/>
                <a:cs typeface="Times New Roman" pitchFamily="18" charset="0"/>
              </a:rPr>
              <a:t>关键字：</a:t>
            </a:r>
            <a:r>
              <a:rPr lang="en-US" altLang="zh-CN" sz="2800" dirty="0" smtClean="0">
                <a:solidFill>
                  <a:schemeClr val="tx1"/>
                </a:solidFill>
                <a:ea typeface="宋体" pitchFamily="2" charset="-122"/>
                <a:cs typeface="Times New Roman" pitchFamily="18" charset="0"/>
              </a:rPr>
              <a:t>final</a:t>
            </a:r>
          </a:p>
          <a:p>
            <a:pPr algn="l"/>
            <a:r>
              <a:rPr lang="en-US" altLang="zh-CN" sz="2800" smtClean="0">
                <a:solidFill>
                  <a:schemeClr val="tx1"/>
                </a:solidFill>
                <a:ea typeface="宋体" pitchFamily="2" charset="-122"/>
                <a:cs typeface="Times New Roman" pitchFamily="18" charset="0"/>
              </a:rPr>
              <a:t>6.5  </a:t>
            </a:r>
            <a:r>
              <a:rPr lang="zh-CN" altLang="en-US" sz="2800" dirty="0" smtClean="0">
                <a:solidFill>
                  <a:schemeClr val="tx1"/>
                </a:solidFill>
                <a:ea typeface="宋体" pitchFamily="2" charset="-122"/>
                <a:cs typeface="Times New Roman" pitchFamily="18" charset="0"/>
              </a:rPr>
              <a:t>抽象类</a:t>
            </a:r>
            <a:r>
              <a:rPr lang="en-US" altLang="zh-CN" sz="2800" dirty="0" smtClean="0">
                <a:solidFill>
                  <a:schemeClr val="tx1"/>
                </a:solidFill>
                <a:ea typeface="宋体" pitchFamily="2" charset="-122"/>
                <a:cs typeface="Times New Roman" pitchFamily="18" charset="0"/>
              </a:rPr>
              <a:t>(abstract </a:t>
            </a:r>
            <a:r>
              <a:rPr lang="en-US" altLang="zh-CN" sz="2800" smtClean="0">
                <a:solidFill>
                  <a:schemeClr val="tx1"/>
                </a:solidFill>
                <a:ea typeface="宋体" pitchFamily="2" charset="-122"/>
                <a:cs typeface="Times New Roman" pitchFamily="18" charset="0"/>
              </a:rPr>
              <a:t>class)</a:t>
            </a:r>
            <a:r>
              <a:rPr lang="zh-CN" altLang="en-US" sz="2800" smtClean="0">
                <a:solidFill>
                  <a:schemeClr val="tx1"/>
                </a:solidFill>
                <a:ea typeface="宋体" pitchFamily="2" charset="-122"/>
                <a:cs typeface="Times New Roman" pitchFamily="18" charset="0"/>
              </a:rPr>
              <a:t>与抽象方法</a:t>
            </a:r>
            <a:endParaRPr lang="en-US" altLang="zh-CN" sz="2800" dirty="0" smtClean="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smtClean="0">
                <a:solidFill>
                  <a:schemeClr val="tx1"/>
                </a:solidFill>
                <a:ea typeface="宋体" pitchFamily="2" charset="-122"/>
                <a:cs typeface="Times New Roman" pitchFamily="18" charset="0"/>
              </a:rPr>
              <a:t>模板方法设计模式</a:t>
            </a:r>
            <a:r>
              <a:rPr lang="en-US" altLang="zh-CN" sz="2400" dirty="0" smtClean="0">
                <a:solidFill>
                  <a:schemeClr val="tx1"/>
                </a:solidFill>
                <a:ea typeface="宋体" pitchFamily="2" charset="-122"/>
                <a:cs typeface="Times New Roman" pitchFamily="18" charset="0"/>
              </a:rPr>
              <a:t>(</a:t>
            </a:r>
            <a:r>
              <a:rPr lang="en-US" altLang="zh-CN" sz="2400" dirty="0" err="1" smtClean="0">
                <a:solidFill>
                  <a:schemeClr val="tx1"/>
                </a:solidFill>
                <a:ea typeface="宋体" pitchFamily="2" charset="-122"/>
                <a:cs typeface="Times New Roman" pitchFamily="18" charset="0"/>
              </a:rPr>
              <a:t>TemplateMethod</a:t>
            </a:r>
            <a:r>
              <a:rPr lang="en-US" altLang="zh-CN" sz="2400" dirty="0" smtClean="0">
                <a:solidFill>
                  <a:schemeClr val="tx1"/>
                </a:solidFill>
                <a:ea typeface="宋体" pitchFamily="2" charset="-122"/>
                <a:cs typeface="Times New Roman" pitchFamily="18" charset="0"/>
              </a:rPr>
              <a:t>)</a:t>
            </a:r>
          </a:p>
          <a:p>
            <a:pPr algn="l"/>
            <a:r>
              <a:rPr lang="en-US" altLang="zh-CN" sz="2800" smtClean="0">
                <a:solidFill>
                  <a:schemeClr val="tx1"/>
                </a:solidFill>
                <a:ea typeface="宋体" pitchFamily="2" charset="-122"/>
                <a:cs typeface="Times New Roman" pitchFamily="18" charset="0"/>
              </a:rPr>
              <a:t>6.6  </a:t>
            </a:r>
            <a:r>
              <a:rPr lang="zh-CN" altLang="en-US" sz="2800" dirty="0" smtClean="0">
                <a:solidFill>
                  <a:schemeClr val="tx1"/>
                </a:solidFill>
                <a:ea typeface="宋体" pitchFamily="2" charset="-122"/>
                <a:cs typeface="Times New Roman" pitchFamily="18" charset="0"/>
              </a:rPr>
              <a:t>更彻底的抽象：接口</a:t>
            </a:r>
            <a:r>
              <a:rPr lang="en-US" altLang="zh-CN" sz="2800" dirty="0" smtClean="0">
                <a:solidFill>
                  <a:schemeClr val="tx1"/>
                </a:solidFill>
                <a:ea typeface="宋体" pitchFamily="2" charset="-122"/>
                <a:cs typeface="Times New Roman" pitchFamily="18" charset="0"/>
              </a:rPr>
              <a:t>(interface)</a:t>
            </a:r>
          </a:p>
          <a:p>
            <a:pPr marL="914400" lvl="1" indent="-457200" algn="l">
              <a:buFont typeface="Wingdings" pitchFamily="2" charset="2"/>
              <a:buChar char="Ø"/>
            </a:pPr>
            <a:r>
              <a:rPr lang="zh-CN" altLang="en-US" sz="2400" smtClean="0">
                <a:solidFill>
                  <a:schemeClr val="tx1"/>
                </a:solidFill>
                <a:ea typeface="宋体" pitchFamily="2" charset="-122"/>
                <a:cs typeface="Times New Roman" pitchFamily="18" charset="0"/>
              </a:rPr>
              <a:t>代理</a:t>
            </a:r>
            <a:r>
              <a:rPr lang="zh-CN" altLang="en-US" sz="2400" dirty="0" smtClean="0">
                <a:solidFill>
                  <a:schemeClr val="tx1"/>
                </a:solidFill>
                <a:ea typeface="宋体" pitchFamily="2" charset="-122"/>
                <a:cs typeface="Times New Roman" pitchFamily="18" charset="0"/>
              </a:rPr>
              <a:t>模式</a:t>
            </a:r>
            <a:r>
              <a:rPr lang="en-US" altLang="zh-CN" sz="2400" dirty="0" smtClean="0">
                <a:solidFill>
                  <a:schemeClr val="tx1"/>
                </a:solidFill>
                <a:ea typeface="宋体" pitchFamily="2" charset="-122"/>
                <a:cs typeface="Times New Roman" pitchFamily="18" charset="0"/>
              </a:rPr>
              <a:t>(Proxy)</a:t>
            </a:r>
          </a:p>
          <a:p>
            <a:pPr algn="l"/>
            <a:r>
              <a:rPr lang="en-US" altLang="zh-CN" sz="2800" smtClean="0">
                <a:solidFill>
                  <a:schemeClr val="tx1"/>
                </a:solidFill>
                <a:ea typeface="宋体" pitchFamily="2" charset="-122"/>
                <a:cs typeface="Times New Roman" pitchFamily="18" charset="0"/>
              </a:rPr>
              <a:t>6.7  </a:t>
            </a:r>
            <a:r>
              <a:rPr lang="zh-CN" altLang="en-US" sz="2800" b="1" dirty="0" smtClean="0">
                <a:solidFill>
                  <a:srgbClr val="0000FF"/>
                </a:solidFill>
                <a:ea typeface="宋体" pitchFamily="2" charset="-122"/>
                <a:cs typeface="Times New Roman" pitchFamily="18" charset="0"/>
              </a:rPr>
              <a:t>类</a:t>
            </a:r>
            <a:r>
              <a:rPr lang="zh-CN" altLang="en-US" sz="2800" b="1" dirty="0">
                <a:solidFill>
                  <a:srgbClr val="0000FF"/>
                </a:solidFill>
                <a:ea typeface="宋体" pitchFamily="2" charset="-122"/>
                <a:cs typeface="Times New Roman" pitchFamily="18" charset="0"/>
              </a:rPr>
              <a:t>的成员</a:t>
            </a:r>
            <a:r>
              <a:rPr lang="zh-CN" altLang="en-US" sz="2800" b="1" dirty="0" smtClean="0">
                <a:solidFill>
                  <a:srgbClr val="0000FF"/>
                </a:solidFill>
                <a:ea typeface="宋体" pitchFamily="2" charset="-122"/>
                <a:cs typeface="Times New Roman" pitchFamily="18" charset="0"/>
              </a:rPr>
              <a:t>之五</a:t>
            </a:r>
            <a:r>
              <a:rPr lang="zh-CN" altLang="en-US" sz="2800" dirty="0" smtClean="0">
                <a:solidFill>
                  <a:schemeClr val="tx1"/>
                </a:solidFill>
                <a:ea typeface="宋体" pitchFamily="2" charset="-122"/>
                <a:cs typeface="Times New Roman" pitchFamily="18" charset="0"/>
              </a:rPr>
              <a:t>：内部类</a:t>
            </a:r>
            <a:endParaRPr lang="en-US" altLang="zh-CN" sz="2800" dirty="0" smtClean="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2659320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1.final</a:t>
            </a:r>
            <a:r>
              <a:rPr lang="zh-CN" altLang="en-US" sz="3200" b="1" dirty="0" smtClean="0">
                <a:solidFill>
                  <a:srgbClr val="C00000"/>
                </a:solidFill>
                <a:ea typeface="宋体" pitchFamily="2" charset="-122"/>
                <a:cs typeface="Times New Roman" pitchFamily="18" charset="0"/>
              </a:rPr>
              <a:t>修饰类</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smtClean="0">
                <a:ea typeface="宋体" pitchFamily="2" charset="-122"/>
                <a:cs typeface="Times New Roman" pitchFamily="18" charset="0"/>
              </a:rPr>
              <a:t>final class A{</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r>
              <a:rPr lang="zh-CN" altLang="en-US" sz="2400" dirty="0" smtClean="0">
                <a:ea typeface="宋体" pitchFamily="2" charset="-122"/>
                <a:cs typeface="Times New Roman" pitchFamily="18" charset="0"/>
              </a:rPr>
              <a:t>错误，不能被继承。</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smtClean="0">
                <a:ea typeface="宋体" pitchFamily="2" charset="-122"/>
                <a:cs typeface="Times New Roman" pitchFamily="18" charset="0"/>
              </a:rPr>
              <a:t>中国古代，什么人不能有后代，就可以被</a:t>
            </a: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声明，称为太监类！</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1142319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2.final</a:t>
            </a:r>
            <a:r>
              <a:rPr lang="zh-CN" altLang="en-US" sz="3200" b="1" dirty="0" smtClean="0">
                <a:solidFill>
                  <a:srgbClr val="C00000"/>
                </a:solidFill>
                <a:ea typeface="宋体" pitchFamily="2" charset="-122"/>
                <a:cs typeface="Times New Roman" pitchFamily="18" charset="0"/>
              </a:rPr>
              <a:t>修饰方法</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public final void print(){</a:t>
            </a: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p>
          <a:p>
            <a:r>
              <a:rPr lang="en-US" altLang="zh-CN" sz="2400" dirty="0" smtClean="0">
                <a:ea typeface="宋体" pitchFamily="2" charset="-122"/>
                <a:cs typeface="Times New Roman" pitchFamily="18" charset="0"/>
              </a:rPr>
              <a:t>        public void print(){   </a:t>
            </a:r>
            <a:r>
              <a:rPr lang="en-US" altLang="zh-CN" sz="2400" dirty="0" smtClean="0">
                <a:solidFill>
                  <a:srgbClr val="FF0000"/>
                </a:solidFill>
                <a:ea typeface="宋体" pitchFamily="2" charset="-122"/>
                <a:cs typeface="Times New Roman" pitchFamily="18" charset="0"/>
              </a:rPr>
              <a:t>//</a:t>
            </a:r>
            <a:r>
              <a:rPr lang="zh-CN" altLang="en-US" sz="2400" dirty="0" smtClean="0">
                <a:solidFill>
                  <a:srgbClr val="FF0000"/>
                </a:solidFill>
                <a:ea typeface="宋体" pitchFamily="2" charset="-122"/>
                <a:cs typeface="Times New Roman" pitchFamily="18" charset="0"/>
              </a:rPr>
              <a:t>错误，不能被重写。</a:t>
            </a:r>
            <a:endParaRPr lang="en-US" altLang="zh-CN" sz="2400"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65999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3.final</a:t>
            </a:r>
            <a:r>
              <a:rPr lang="zh-CN" altLang="en-US" sz="3200" b="1" dirty="0" smtClean="0">
                <a:solidFill>
                  <a:srgbClr val="C00000"/>
                </a:solidFill>
                <a:ea typeface="宋体" pitchFamily="2" charset="-122"/>
                <a:cs typeface="Times New Roman" pitchFamily="18" charset="0"/>
              </a:rPr>
              <a:t>修饰变量</a:t>
            </a:r>
            <a:r>
              <a:rPr lang="en-US" altLang="zh-CN" sz="3200" b="1" dirty="0" smtClean="0">
                <a:solidFill>
                  <a:srgbClr val="C00000"/>
                </a:solidFill>
                <a:ea typeface="宋体" pitchFamily="2" charset="-122"/>
                <a:cs typeface="Times New Roman" pitchFamily="18" charset="0"/>
              </a:rPr>
              <a:t>——</a:t>
            </a:r>
            <a:r>
              <a:rPr lang="zh-CN" altLang="en-US" sz="3200" b="1" dirty="0" smtClean="0">
                <a:solidFill>
                  <a:srgbClr val="C00000"/>
                </a:solidFill>
                <a:ea typeface="宋体" pitchFamily="2" charset="-122"/>
                <a:cs typeface="Times New Roman" pitchFamily="18" charset="0"/>
              </a:rPr>
              <a:t>常量</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private final String INFO = “</a:t>
            </a:r>
            <a:r>
              <a:rPr lang="en-US" altLang="zh-CN" sz="2400" dirty="0" err="1">
                <a:ea typeface="宋体" pitchFamily="2" charset="-122"/>
                <a:cs typeface="Times New Roman" pitchFamily="18" charset="0"/>
              </a:rPr>
              <a:t>atguigu</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声明常量</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public void print(){</a:t>
            </a:r>
          </a:p>
          <a:p>
            <a:r>
              <a:rPr lang="en-US" altLang="zh-CN" sz="2400" smtClean="0">
                <a:ea typeface="宋体" pitchFamily="2" charset="-122"/>
                <a:cs typeface="Times New Roman" pitchFamily="18" charset="0"/>
              </a:rPr>
              <a:t>                  //INFO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smtClean="0">
                <a:ea typeface="宋体" pitchFamily="2" charset="-122"/>
                <a:cs typeface="Times New Roman" pitchFamily="18" charset="0"/>
              </a:rPr>
              <a:t>常量名要大写，内容不可修改。</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如同古代皇帝的圣旨。</a:t>
            </a:r>
            <a:endParaRPr lang="zh-CN" altLang="en-US" sz="2400" dirty="0">
              <a:ea typeface="宋体" pitchFamily="2" charset="-122"/>
              <a:cs typeface="Times New Roman" pitchFamily="18" charset="0"/>
            </a:endParaRP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itchFamily="2" charset="2"/>
              <a:buChar char="l"/>
            </a:pPr>
            <a:r>
              <a:rPr lang="en-US" altLang="zh-CN" sz="2800" dirty="0" smtClean="0">
                <a:solidFill>
                  <a:srgbClr val="FF0000"/>
                </a:solidFill>
                <a:ea typeface="宋体" pitchFamily="2" charset="-122"/>
                <a:cs typeface="Times New Roman" pitchFamily="18" charset="0"/>
              </a:rPr>
              <a:t>static final</a:t>
            </a:r>
            <a:r>
              <a:rPr lang="zh-CN" altLang="en-US" sz="2800" dirty="0" smtClean="0">
                <a:solidFill>
                  <a:srgbClr val="FF0000"/>
                </a:solidFill>
                <a:ea typeface="宋体" pitchFamily="2" charset="-122"/>
                <a:cs typeface="Times New Roman" pitchFamily="18" charset="0"/>
              </a:rPr>
              <a:t>：全局常量</a:t>
            </a:r>
            <a:endParaRPr lang="zh-CN" altLang="en-US" sz="2800"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874548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r>
              <a:rPr lang="zh-CN" altLang="en-US" b="1" dirty="0" smtClean="0">
                <a:solidFill>
                  <a:schemeClr val="tx1"/>
                </a:solidFill>
                <a:latin typeface="+mn-lt"/>
                <a:ea typeface="宋体" pitchFamily="2" charset="-122"/>
                <a:cs typeface="Times New Roman" pitchFamily="18" charset="0"/>
              </a:rPr>
              <a:t>应用举例</a:t>
            </a:r>
          </a:p>
        </p:txBody>
      </p:sp>
      <p:sp>
        <p:nvSpPr>
          <p:cNvPr id="21507" name="Rectangle 3"/>
          <p:cNvSpPr>
            <a:spLocks noGrp="1" noChangeArrowheads="1"/>
          </p:cNvSpPr>
          <p:nvPr>
            <p:ph type="body" idx="1"/>
          </p:nvPr>
        </p:nvSpPr>
        <p:spPr>
          <a:xfrm>
            <a:off x="255926" y="1340768"/>
            <a:ext cx="8856984" cy="5256584"/>
          </a:xfrm>
        </p:spPr>
        <p:txBody>
          <a:bodyPr>
            <a:noAutofit/>
          </a:bodyPr>
          <a:lstStyle/>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public final class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totalNumber</a:t>
            </a:r>
            <a:r>
              <a:rPr lang="en-US" altLang="zh-CN" sz="2400" dirty="0" smtClean="0">
                <a:solidFill>
                  <a:srgbClr val="C00000"/>
                </a:solidFill>
                <a:ea typeface="宋体" pitchFamily="2" charset="-122"/>
                <a:cs typeface="Times New Roman" pitchFamily="18" charset="0"/>
              </a:rPr>
              <a:t> = 5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ID;</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ID = ++</a:t>
            </a:r>
            <a:r>
              <a:rPr lang="en-US" altLang="zh-CN" sz="2400" dirty="0" err="1" smtClean="0">
                <a:solidFill>
                  <a:srgbClr val="C00000"/>
                </a:solidFill>
                <a:ea typeface="宋体" pitchFamily="2" charset="-122"/>
                <a:cs typeface="Times New Roman" pitchFamily="18" charset="0"/>
              </a:rPr>
              <a:t>totalNumber</a:t>
            </a:r>
            <a:r>
              <a:rPr lang="en-US" altLang="zh-CN" sz="2000" dirty="0" smtClean="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可在构造方法中给</a:t>
            </a:r>
            <a:r>
              <a:rPr lang="en-US" altLang="zh-CN" sz="2000" dirty="0" smtClean="0">
                <a:solidFill>
                  <a:srgbClr val="0000FF"/>
                </a:solidFill>
                <a:ea typeface="宋体" pitchFamily="2" charset="-122"/>
                <a:cs typeface="Times New Roman" pitchFamily="18" charset="0"/>
              </a:rPr>
              <a:t>final</a:t>
            </a:r>
            <a:r>
              <a:rPr lang="zh-CN" altLang="en-US" sz="2000" dirty="0" smtClean="0">
                <a:solidFill>
                  <a:srgbClr val="0000FF"/>
                </a:solidFill>
                <a:ea typeface="宋体" pitchFamily="2" charset="-122"/>
                <a:cs typeface="Times New Roman" pitchFamily="18" charset="0"/>
              </a:rPr>
              <a:t>变量赋值</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Test t = new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(t.ID);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 = 10;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J;</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20;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30;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38990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en-US" altLang="zh-CN" sz="2400" b="1" smtClean="0">
                <a:latin typeface="新宋体" panose="02010609030101010101" pitchFamily="49" charset="-122"/>
                <a:ea typeface="新宋体" panose="02010609030101010101" pitchFamily="49" charset="-122"/>
              </a:rPr>
              <a:t>【</a:t>
            </a:r>
            <a:r>
              <a:rPr lang="zh-CN" altLang="en-US" sz="2400" b="1" smtClean="0">
                <a:latin typeface="新宋体" panose="02010609030101010101" pitchFamily="49" charset="-122"/>
                <a:ea typeface="新宋体" panose="02010609030101010101" pitchFamily="49" charset="-122"/>
              </a:rPr>
              <a:t>面试题</a:t>
            </a:r>
            <a:r>
              <a:rPr lang="en-US" altLang="zh-CN" sz="2400" b="1" smtClean="0">
                <a:latin typeface="新宋体" panose="02010609030101010101" pitchFamily="49" charset="-122"/>
                <a:ea typeface="新宋体" panose="02010609030101010101" pitchFamily="49" charset="-122"/>
              </a:rPr>
              <a:t>】</a:t>
            </a:r>
            <a:r>
              <a:rPr lang="zh-CN" altLang="en-US" sz="2400" b="1" smtClean="0">
                <a:latin typeface="新宋体" panose="02010609030101010101" pitchFamily="49" charset="-122"/>
                <a:ea typeface="新宋体" panose="02010609030101010101" pitchFamily="49" charset="-122"/>
              </a:rPr>
              <a:t>排错</a:t>
            </a:r>
            <a:r>
              <a:rPr lang="zh-CN" altLang="en-US" sz="2400" b="1" dirty="0" smtClean="0">
                <a:latin typeface="新宋体" panose="02010609030101010101" pitchFamily="49" charset="-122"/>
                <a:ea typeface="新宋体" panose="02010609030101010101" pitchFamily="49" charset="-122"/>
              </a:rPr>
              <a:t>：</a:t>
            </a:r>
            <a:endParaRPr lang="en-US" altLang="zh-CN" sz="2400" b="1" dirty="0" smtClean="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785104"/>
          </a:xfrm>
          <a:prstGeom prst="rect">
            <a:avLst/>
          </a:prstGeom>
        </p:spPr>
        <p:txBody>
          <a:bodyPr wrap="square">
            <a:spAutoFit/>
          </a:bodyPr>
          <a:lstStyle/>
          <a:p>
            <a:r>
              <a:rPr lang="en-US" altLang="zh-CN" sz="2200" dirty="0"/>
              <a:t>public class Something { </a:t>
            </a:r>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p>
          <a:p>
            <a:r>
              <a:rPr lang="en-US" altLang="zh-CN" sz="2200" dirty="0"/>
              <a:t>return ++x</a:t>
            </a:r>
            <a:r>
              <a:rPr lang="en-US" altLang="zh-CN" sz="2200"/>
              <a:t>; </a:t>
            </a:r>
            <a:endParaRPr lang="en-US" altLang="zh-CN" sz="2200" smtClean="0"/>
          </a:p>
          <a:p>
            <a:r>
              <a:rPr lang="en-US" altLang="zh-CN" sz="2200" smtClean="0"/>
              <a:t>//return x + 1;</a:t>
            </a:r>
            <a:endParaRPr lang="en-US" altLang="zh-CN" sz="2200" dirty="0"/>
          </a:p>
          <a:p>
            <a:r>
              <a:rPr lang="en-US" altLang="zh-CN" sz="2200" dirty="0"/>
              <a:t>} </a:t>
            </a:r>
            <a:r>
              <a:rPr lang="en-US" altLang="zh-CN" sz="2200" dirty="0" smtClean="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477875"/>
          </a:xfrm>
          <a:prstGeom prst="rect">
            <a:avLst/>
          </a:prstGeom>
        </p:spPr>
        <p:txBody>
          <a:bodyPr wrap="square">
            <a:spAutoFit/>
          </a:bodyPr>
          <a:lstStyle/>
          <a:p>
            <a:r>
              <a:rPr lang="en-US" altLang="zh-CN" sz="2200" dirty="0"/>
              <a:t>public class Something { </a:t>
            </a:r>
          </a:p>
          <a:p>
            <a:r>
              <a:rPr lang="en-US" altLang="zh-CN" sz="2200" dirty="0"/>
              <a:t>public static void main(String[] </a:t>
            </a:r>
            <a:r>
              <a:rPr lang="en-US" altLang="zh-CN" sz="2200" dirty="0" err="1"/>
              <a:t>args</a:t>
            </a:r>
            <a:r>
              <a:rPr lang="en-US" altLang="zh-CN" sz="2200" dirty="0"/>
              <a:t>) { </a:t>
            </a:r>
          </a:p>
          <a:p>
            <a:r>
              <a:rPr lang="en-US" altLang="zh-CN" sz="2200" dirty="0"/>
              <a:t>Other o = new Other(); </a:t>
            </a:r>
          </a:p>
          <a:p>
            <a:r>
              <a:rPr lang="en-US" altLang="zh-CN" sz="2200" dirty="0"/>
              <a:t>new Something().</a:t>
            </a:r>
            <a:r>
              <a:rPr lang="en-US" altLang="zh-CN" sz="2200" dirty="0" err="1"/>
              <a:t>addOne</a:t>
            </a:r>
            <a:r>
              <a:rPr lang="en-US" altLang="zh-CN" sz="2200" dirty="0"/>
              <a:t>(o); </a:t>
            </a:r>
            <a:r>
              <a:rPr lang="en-US" altLang="zh-CN" sz="2200" dirty="0" smtClean="0"/>
              <a:t>} </a:t>
            </a:r>
            <a:endParaRPr lang="en-US" altLang="zh-CN" sz="2200" dirty="0"/>
          </a:p>
          <a:p>
            <a:r>
              <a:rPr lang="en-US" altLang="zh-CN" sz="2200" dirty="0"/>
              <a:t>public void </a:t>
            </a:r>
            <a:r>
              <a:rPr lang="en-US" altLang="zh-CN" sz="2200" dirty="0" err="1"/>
              <a:t>addOne</a:t>
            </a:r>
            <a:r>
              <a:rPr lang="en-US" altLang="zh-CN" sz="2200" dirty="0"/>
              <a:t>(final Other o</a:t>
            </a:r>
            <a:r>
              <a:rPr lang="en-US" altLang="zh-CN" sz="2200"/>
              <a:t>) </a:t>
            </a:r>
            <a:r>
              <a:rPr lang="en-US" altLang="zh-CN" sz="2200" smtClean="0"/>
              <a:t>{</a:t>
            </a:r>
          </a:p>
          <a:p>
            <a:r>
              <a:rPr lang="en-US" altLang="zh-CN" sz="2200" smtClean="0"/>
              <a:t>//o = new Other(); </a:t>
            </a:r>
          </a:p>
          <a:p>
            <a:r>
              <a:rPr lang="en-US" altLang="zh-CN" sz="2200" smtClean="0"/>
              <a:t>o.i</a:t>
            </a:r>
            <a:r>
              <a:rPr lang="en-US" altLang="zh-CN" sz="2200" dirty="0"/>
              <a:t>++; </a:t>
            </a:r>
          </a:p>
          <a:p>
            <a:r>
              <a:rPr lang="en-US" altLang="zh-CN" sz="2200" dirty="0"/>
              <a:t>} </a:t>
            </a:r>
            <a:r>
              <a:rPr lang="en-US" altLang="zh-CN" sz="2200" dirty="0" smtClean="0"/>
              <a:t> } </a:t>
            </a:r>
            <a:endParaRPr lang="en-US" altLang="zh-CN" sz="2200" dirty="0"/>
          </a:p>
          <a:p>
            <a:r>
              <a:rPr lang="en-US" altLang="zh-CN" sz="2200" dirty="0"/>
              <a:t>class Other { </a:t>
            </a:r>
          </a:p>
          <a:p>
            <a:r>
              <a:rPr lang="en-US" altLang="zh-CN" sz="2200" smtClean="0"/>
              <a:t>public int </a:t>
            </a:r>
            <a:r>
              <a:rPr lang="en-US" altLang="zh-CN" sz="2200" dirty="0" err="1"/>
              <a:t>i</a:t>
            </a:r>
            <a:r>
              <a:rPr lang="en-US" altLang="zh-CN" sz="2200" dirty="0"/>
              <a:t>; </a:t>
            </a:r>
            <a:r>
              <a:rPr lang="en-US" altLang="zh-CN" sz="2200" dirty="0" smtClean="0"/>
              <a:t>}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5328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6-5 </a:t>
            </a:r>
            <a:r>
              <a:rPr lang="zh-CN" altLang="en-US" sz="4800" smtClean="0">
                <a:solidFill>
                  <a:schemeClr val="bg1"/>
                </a:solidFill>
                <a:ea typeface="隶书" panose="02010509060101010101" pitchFamily="49" charset="-122"/>
              </a:rPr>
              <a:t>抽象类与抽象方法</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123728" y="620688"/>
            <a:ext cx="5925842" cy="813964"/>
          </a:xfrm>
        </p:spPr>
        <p:txBody>
          <a:bodyPr/>
          <a:lstStyle/>
          <a:p>
            <a:pPr eaLnBrk="1" hangingPunct="1">
              <a:defRPr/>
            </a:pPr>
            <a:r>
              <a:rPr lang="en-US" altLang="zh-CN" b="1" smtClean="0">
                <a:latin typeface="+mn-lt"/>
                <a:ea typeface="宋体" pitchFamily="2" charset="-122"/>
                <a:cs typeface="Times New Roman" pitchFamily="18" charset="0"/>
              </a:rPr>
              <a:t>6.5  </a:t>
            </a:r>
            <a:r>
              <a:rPr lang="zh-CN" altLang="en-US" b="1" dirty="0" smtClean="0">
                <a:latin typeface="+mn-lt"/>
                <a:ea typeface="宋体" pitchFamily="2" charset="-122"/>
                <a:cs typeface="Times New Roman" pitchFamily="18" charset="0"/>
              </a:rPr>
              <a:t>抽象类</a:t>
            </a:r>
            <a:r>
              <a:rPr lang="en-US" altLang="zh-CN" b="1" dirty="0" smtClean="0">
                <a:solidFill>
                  <a:srgbClr val="C00000"/>
                </a:solidFill>
                <a:latin typeface="+mn-lt"/>
                <a:ea typeface="宋体" pitchFamily="2" charset="-122"/>
                <a:cs typeface="Times New Roman" pitchFamily="18" charset="0"/>
              </a:rPr>
              <a:t>(abstract class)</a:t>
            </a:r>
          </a:p>
        </p:txBody>
      </p:sp>
      <p:sp>
        <p:nvSpPr>
          <p:cNvPr id="22531" name="Rectangle 3"/>
          <p:cNvSpPr>
            <a:spLocks noGrp="1" noChangeArrowheads="1"/>
          </p:cNvSpPr>
          <p:nvPr>
            <p:ph type="body" idx="1"/>
          </p:nvPr>
        </p:nvSpPr>
        <p:spPr>
          <a:xfrm>
            <a:off x="323528" y="1484784"/>
            <a:ext cx="8208912" cy="2303116"/>
          </a:xfrm>
          <a:noFill/>
        </p:spPr>
        <p:txBody>
          <a:bodyPr>
            <a:normAutofit/>
          </a:bodyPr>
          <a:lstStyle/>
          <a:p>
            <a:pPr eaLnBrk="1" hangingPunct="1">
              <a:buFont typeface="Wingdings" pitchFamily="2" charset="2"/>
              <a:buChar char="l"/>
            </a:pPr>
            <a:r>
              <a:rPr lang="zh-CN" altLang="en-US" dirty="0" smtClean="0">
                <a:ea typeface="宋体" pitchFamily="2" charset="-122"/>
                <a:cs typeface="Times New Roman" pitchFamily="18" charset="0"/>
              </a:rPr>
              <a:t>随着继承层次中一个个新子类的定义，类变得越来越具体，而父类则更一般，更通用。类的设计应该保证父类和子类能够共享特征。有时将一个父类设计得非常抽象，以至于它没有具体的实例，这样的类叫做</a:t>
            </a:r>
            <a:r>
              <a:rPr lang="zh-CN" altLang="en-US" dirty="0" smtClean="0">
                <a:solidFill>
                  <a:srgbClr val="FF0000"/>
                </a:solidFill>
                <a:ea typeface="宋体" pitchFamily="2" charset="-122"/>
                <a:cs typeface="Times New Roman" pitchFamily="18" charset="0"/>
              </a:rPr>
              <a:t>抽象类</a:t>
            </a:r>
            <a:r>
              <a:rPr lang="zh-CN" altLang="en-US" dirty="0" smtClean="0">
                <a:ea typeface="宋体" pitchFamily="2" charset="-122"/>
                <a:cs typeface="Times New Roman" pitchFamily="18" charset="0"/>
              </a:rPr>
              <a:t>。</a:t>
            </a:r>
          </a:p>
        </p:txBody>
      </p:sp>
      <p:pic>
        <p:nvPicPr>
          <p:cNvPr id="4" name="图片 3" descr="捕获.JPG"/>
          <p:cNvPicPr>
            <a:picLocks noChangeAspect="1"/>
          </p:cNvPicPr>
          <p:nvPr/>
        </p:nvPicPr>
        <p:blipFill>
          <a:blip r:embed="rId2">
            <a:clrChange>
              <a:clrFrom>
                <a:srgbClr val="FEFEFE"/>
              </a:clrFrom>
              <a:clrTo>
                <a:srgbClr val="FEFEFE">
                  <a:alpha val="0"/>
                </a:srgbClr>
              </a:clrTo>
            </a:clrChange>
          </a:blip>
          <a:stretch>
            <a:fillRect/>
          </a:stretch>
        </p:blipFill>
        <p:spPr>
          <a:xfrm>
            <a:off x="4754040" y="3571876"/>
            <a:ext cx="4324118" cy="2521420"/>
          </a:xfrm>
          <a:prstGeom prst="rect">
            <a:avLst/>
          </a:prstGeom>
        </p:spPr>
      </p:pic>
    </p:spTree>
    <p:extLst>
      <p:ext uri="{BB962C8B-B14F-4D97-AF65-F5344CB8AC3E}">
        <p14:creationId xmlns:p14="http://schemas.microsoft.com/office/powerpoint/2010/main" val="22076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563888" y="620688"/>
            <a:ext cx="2304256" cy="792088"/>
          </a:xfrm>
        </p:spPr>
        <p:txBody>
          <a:bodyPr/>
          <a:lstStyle/>
          <a:p>
            <a:pPr eaLnBrk="1" hangingPunct="1">
              <a:defRPr/>
            </a:pPr>
            <a:r>
              <a:rPr lang="zh-CN" altLang="en-US" b="1" dirty="0" smtClean="0">
                <a:latin typeface="+mn-lt"/>
                <a:ea typeface="宋体" pitchFamily="2" charset="-122"/>
                <a:cs typeface="Times New Roman" pitchFamily="18" charset="0"/>
              </a:rPr>
              <a:t>抽象类</a:t>
            </a:r>
            <a:endParaRPr lang="en-US" altLang="zh-CN" b="1" dirty="0" smtClean="0">
              <a:solidFill>
                <a:srgbClr val="C00000"/>
              </a:solidFill>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536" y="1556792"/>
            <a:ext cx="8534400" cy="5096568"/>
          </a:xfrm>
          <a:noFill/>
        </p:spPr>
        <p:txBody>
          <a:bodyPr>
            <a:noAutofit/>
          </a:bodyPr>
          <a:lstStyle/>
          <a:p>
            <a:pPr eaLnBrk="1" hangingPunct="1">
              <a:buFont typeface="Wingdings" pitchFamily="2" charset="2"/>
              <a:buChar char="l"/>
            </a:pPr>
            <a:r>
              <a:rPr lang="zh-CN" altLang="en-US" sz="2700" dirty="0" smtClean="0">
                <a:ea typeface="宋体" pitchFamily="2" charset="-122"/>
                <a:cs typeface="Times New Roman" pitchFamily="18" charset="0"/>
              </a:rPr>
              <a:t>用</a:t>
            </a:r>
            <a:r>
              <a:rPr lang="en-US" altLang="zh-CN" sz="2700" dirty="0" smtClean="0">
                <a:ea typeface="宋体" pitchFamily="2" charset="-122"/>
                <a:cs typeface="Times New Roman" pitchFamily="18" charset="0"/>
              </a:rPr>
              <a:t>abstract</a:t>
            </a:r>
            <a:r>
              <a:rPr lang="zh-CN" altLang="en-US" sz="2700" dirty="0" smtClean="0">
                <a:ea typeface="宋体" pitchFamily="2" charset="-122"/>
                <a:cs typeface="Times New Roman" pitchFamily="18" charset="0"/>
              </a:rPr>
              <a:t>关键字来修饰一个类时，这个类叫做</a:t>
            </a:r>
            <a:r>
              <a:rPr lang="zh-CN" altLang="en-US" sz="2700" dirty="0" smtClean="0">
                <a:solidFill>
                  <a:srgbClr val="C00000"/>
                </a:solidFill>
                <a:ea typeface="宋体" pitchFamily="2" charset="-122"/>
                <a:cs typeface="Times New Roman" pitchFamily="18" charset="0"/>
              </a:rPr>
              <a:t>抽象类</a:t>
            </a:r>
            <a:r>
              <a:rPr lang="zh-CN" altLang="en-US" sz="2700" dirty="0" smtClean="0">
                <a:ea typeface="宋体" pitchFamily="2" charset="-122"/>
                <a:cs typeface="Times New Roman" pitchFamily="18" charset="0"/>
              </a:rPr>
              <a:t>；</a:t>
            </a:r>
            <a:endParaRPr lang="en-US" altLang="zh-CN" sz="2700" dirty="0" smtClean="0">
              <a:ea typeface="宋体" pitchFamily="2" charset="-122"/>
              <a:cs typeface="Times New Roman" pitchFamily="18" charset="0"/>
            </a:endParaRPr>
          </a:p>
          <a:p>
            <a:pPr eaLnBrk="1" hangingPunct="1">
              <a:buFont typeface="Wingdings" pitchFamily="2" charset="2"/>
              <a:buChar char="l"/>
            </a:pPr>
            <a:r>
              <a:rPr lang="en-US" altLang="zh-CN" sz="2700" dirty="0">
                <a:ea typeface="宋体" pitchFamily="2" charset="-122"/>
                <a:cs typeface="Times New Roman" pitchFamily="18" charset="0"/>
              </a:rPr>
              <a:t> </a:t>
            </a:r>
            <a:r>
              <a:rPr lang="zh-CN" altLang="en-US" sz="2700" dirty="0" smtClean="0">
                <a:ea typeface="宋体" pitchFamily="2" charset="-122"/>
                <a:cs typeface="Times New Roman" pitchFamily="18" charset="0"/>
              </a:rPr>
              <a:t>用</a:t>
            </a:r>
            <a:r>
              <a:rPr lang="en-US" altLang="zh-CN" sz="2700" dirty="0" smtClean="0">
                <a:ea typeface="宋体" pitchFamily="2" charset="-122"/>
                <a:cs typeface="Times New Roman" pitchFamily="18" charset="0"/>
              </a:rPr>
              <a:t>abstract</a:t>
            </a:r>
            <a:r>
              <a:rPr lang="zh-CN" altLang="en-US" sz="2700" dirty="0" smtClean="0">
                <a:ea typeface="宋体" pitchFamily="2" charset="-122"/>
                <a:cs typeface="Times New Roman" pitchFamily="18" charset="0"/>
              </a:rPr>
              <a:t>来修饰一个方法时，该方法叫做</a:t>
            </a:r>
            <a:r>
              <a:rPr lang="zh-CN" altLang="en-US" sz="2700" dirty="0" smtClean="0">
                <a:solidFill>
                  <a:srgbClr val="C00000"/>
                </a:solidFill>
                <a:ea typeface="宋体" pitchFamily="2" charset="-122"/>
                <a:cs typeface="Times New Roman" pitchFamily="18" charset="0"/>
              </a:rPr>
              <a:t>抽象方法</a:t>
            </a:r>
            <a:r>
              <a:rPr lang="zh-CN" altLang="en-US" sz="2700" dirty="0" smtClean="0">
                <a:ea typeface="宋体" pitchFamily="2" charset="-122"/>
                <a:cs typeface="Times New Roman" pitchFamily="18" charset="0"/>
              </a:rPr>
              <a:t>。</a:t>
            </a:r>
          </a:p>
          <a:p>
            <a:pPr lvl="1">
              <a:buFont typeface="Wingdings" pitchFamily="2" charset="2"/>
              <a:buChar char="Ø"/>
            </a:pPr>
            <a:r>
              <a:rPr lang="zh-CN" altLang="en-US" dirty="0" smtClean="0">
                <a:ea typeface="宋体" pitchFamily="2" charset="-122"/>
                <a:cs typeface="Times New Roman" pitchFamily="18" charset="0"/>
              </a:rPr>
              <a:t>抽象方法：只有方法的声明，没有方法的实现。以分号结束</a:t>
            </a:r>
            <a:r>
              <a:rPr lang="zh-CN" altLang="en-US" dirty="0">
                <a:ea typeface="宋体" pitchFamily="2" charset="-122"/>
                <a:cs typeface="Times New Roman" pitchFamily="18" charset="0"/>
              </a:rPr>
              <a:t>：</a:t>
            </a:r>
            <a:r>
              <a:rPr lang="en-US" altLang="zh-CN" sz="2700" dirty="0" smtClean="0">
                <a:solidFill>
                  <a:srgbClr val="800080"/>
                </a:solidFill>
                <a:ea typeface="宋体" pitchFamily="2" charset="-122"/>
                <a:cs typeface="Times New Roman" pitchFamily="18" charset="0"/>
              </a:rPr>
              <a:t>abstract</a:t>
            </a:r>
            <a:r>
              <a:rPr lang="en-US" altLang="zh-CN" sz="2700" dirty="0" smtClean="0">
                <a:solidFill>
                  <a:srgbClr val="666699"/>
                </a:solidFill>
                <a:ea typeface="宋体" pitchFamily="2" charset="-122"/>
                <a:cs typeface="Times New Roman" pitchFamily="18" charset="0"/>
              </a:rPr>
              <a:t> </a:t>
            </a:r>
            <a:r>
              <a:rPr lang="en-US" altLang="zh-CN" sz="2700" dirty="0" err="1" smtClean="0">
                <a:solidFill>
                  <a:srgbClr val="0070C0"/>
                </a:solidFill>
                <a:ea typeface="宋体" pitchFamily="2" charset="-122"/>
                <a:cs typeface="Times New Roman" pitchFamily="18" charset="0"/>
              </a:rPr>
              <a:t>int</a:t>
            </a:r>
            <a:r>
              <a:rPr lang="en-US" altLang="zh-CN" sz="2700" dirty="0" smtClean="0">
                <a:solidFill>
                  <a:srgbClr val="0070C0"/>
                </a:solidFill>
                <a:ea typeface="宋体" pitchFamily="2" charset="-122"/>
                <a:cs typeface="Times New Roman" pitchFamily="18" charset="0"/>
              </a:rPr>
              <a:t> </a:t>
            </a:r>
            <a:r>
              <a:rPr lang="en-US" altLang="zh-CN" sz="2700" dirty="0" err="1" smtClean="0">
                <a:solidFill>
                  <a:srgbClr val="0070C0"/>
                </a:solidFill>
                <a:ea typeface="宋体" pitchFamily="2" charset="-122"/>
                <a:cs typeface="Times New Roman" pitchFamily="18" charset="0"/>
              </a:rPr>
              <a:t>abstractMethod</a:t>
            </a:r>
            <a:r>
              <a:rPr lang="en-US" altLang="zh-CN" sz="2700" dirty="0" smtClean="0">
                <a:solidFill>
                  <a:srgbClr val="0070C0"/>
                </a:solidFill>
                <a:ea typeface="宋体" pitchFamily="2" charset="-122"/>
                <a:cs typeface="Times New Roman" pitchFamily="18" charset="0"/>
              </a:rPr>
              <a:t>( </a:t>
            </a:r>
            <a:r>
              <a:rPr lang="en-US" altLang="zh-CN" sz="2700" dirty="0" err="1" smtClean="0">
                <a:solidFill>
                  <a:srgbClr val="0070C0"/>
                </a:solidFill>
                <a:ea typeface="宋体" pitchFamily="2" charset="-122"/>
                <a:cs typeface="Times New Roman" pitchFamily="18" charset="0"/>
              </a:rPr>
              <a:t>int</a:t>
            </a:r>
            <a:r>
              <a:rPr lang="en-US" altLang="zh-CN" sz="2700" dirty="0" smtClean="0">
                <a:solidFill>
                  <a:srgbClr val="0070C0"/>
                </a:solidFill>
                <a:ea typeface="宋体" pitchFamily="2" charset="-122"/>
                <a:cs typeface="Times New Roman" pitchFamily="18" charset="0"/>
              </a:rPr>
              <a:t> a )</a:t>
            </a:r>
            <a:r>
              <a:rPr lang="en-US" altLang="zh-CN" sz="2700" b="1" dirty="0" smtClean="0">
                <a:solidFill>
                  <a:srgbClr val="FF0066"/>
                </a:solidFill>
                <a:ea typeface="宋体" pitchFamily="2" charset="-122"/>
                <a:cs typeface="Times New Roman" pitchFamily="18" charset="0"/>
              </a:rPr>
              <a:t>;</a:t>
            </a:r>
            <a:endParaRPr lang="en-US" altLang="zh-CN" sz="2700" dirty="0" smtClean="0">
              <a:ea typeface="宋体" pitchFamily="2" charset="-122"/>
              <a:cs typeface="Times New Roman" pitchFamily="18" charset="0"/>
            </a:endParaRPr>
          </a:p>
          <a:p>
            <a:pPr eaLnBrk="1" hangingPunct="1">
              <a:buFont typeface="Wingdings" pitchFamily="2" charset="2"/>
              <a:buChar char="l"/>
            </a:pPr>
            <a:r>
              <a:rPr lang="zh-CN" altLang="en-US" sz="2700" dirty="0" smtClean="0">
                <a:ea typeface="宋体" pitchFamily="2" charset="-122"/>
                <a:cs typeface="Times New Roman" pitchFamily="18" charset="0"/>
              </a:rPr>
              <a:t>含有抽象方法的类必须被声明为抽象类。</a:t>
            </a:r>
          </a:p>
          <a:p>
            <a:pPr eaLnBrk="1" hangingPunct="1">
              <a:buFont typeface="Wingdings" pitchFamily="2" charset="2"/>
              <a:buChar char="l"/>
            </a:pPr>
            <a:r>
              <a:rPr lang="zh-CN" altLang="en-US" sz="2700" dirty="0" smtClean="0">
                <a:ea typeface="宋体" pitchFamily="2" charset="-122"/>
                <a:cs typeface="Times New Roman" pitchFamily="18" charset="0"/>
              </a:rPr>
              <a:t>抽象类不能被实例化。抽象类是用来被继承的，抽象类的子类必须重写父类的抽象方法，并提供方法体。若没有重写全部的抽象方法，仍为抽象类。</a:t>
            </a:r>
          </a:p>
          <a:p>
            <a:pPr eaLnBrk="1" hangingPunct="1">
              <a:buFont typeface="Wingdings" pitchFamily="2" charset="2"/>
              <a:buChar char="l"/>
            </a:pPr>
            <a:r>
              <a:rPr lang="zh-CN" altLang="en-US" sz="2700" dirty="0" smtClean="0">
                <a:solidFill>
                  <a:srgbClr val="C00000"/>
                </a:solidFill>
                <a:ea typeface="宋体" pitchFamily="2" charset="-122"/>
                <a:cs typeface="Times New Roman" pitchFamily="18" charset="0"/>
              </a:rPr>
              <a:t>不能用</a:t>
            </a:r>
            <a:r>
              <a:rPr lang="en-US" altLang="zh-CN" sz="2700" dirty="0" smtClean="0">
                <a:solidFill>
                  <a:srgbClr val="C00000"/>
                </a:solidFill>
                <a:ea typeface="宋体" pitchFamily="2" charset="-122"/>
                <a:cs typeface="Times New Roman" pitchFamily="18" charset="0"/>
              </a:rPr>
              <a:t>abstract</a:t>
            </a:r>
            <a:r>
              <a:rPr lang="zh-CN" altLang="en-US" sz="2700" dirty="0" smtClean="0">
                <a:solidFill>
                  <a:srgbClr val="C00000"/>
                </a:solidFill>
                <a:ea typeface="宋体" pitchFamily="2" charset="-122"/>
                <a:cs typeface="Times New Roman" pitchFamily="18" charset="0"/>
              </a:rPr>
              <a:t>修饰属性</a:t>
            </a:r>
            <a:r>
              <a:rPr lang="zh-CN" altLang="en-US" sz="2700" dirty="0">
                <a:solidFill>
                  <a:srgbClr val="C00000"/>
                </a:solidFill>
                <a:ea typeface="宋体" pitchFamily="2" charset="-122"/>
                <a:cs typeface="Times New Roman" pitchFamily="18" charset="0"/>
              </a:rPr>
              <a:t>、</a:t>
            </a:r>
            <a:r>
              <a:rPr lang="zh-CN" altLang="en-US" sz="2700" dirty="0" smtClean="0">
                <a:solidFill>
                  <a:srgbClr val="C00000"/>
                </a:solidFill>
                <a:ea typeface="宋体" pitchFamily="2" charset="-122"/>
                <a:cs typeface="Times New Roman" pitchFamily="18" charset="0"/>
              </a:rPr>
              <a:t>私有方法、构造器、静态方法、</a:t>
            </a:r>
            <a:r>
              <a:rPr lang="en-US" altLang="zh-CN" sz="2700" dirty="0" smtClean="0">
                <a:solidFill>
                  <a:srgbClr val="C00000"/>
                </a:solidFill>
                <a:ea typeface="宋体" pitchFamily="2" charset="-122"/>
                <a:cs typeface="Times New Roman" pitchFamily="18" charset="0"/>
              </a:rPr>
              <a:t>final</a:t>
            </a:r>
            <a:r>
              <a:rPr lang="zh-CN" altLang="en-US" sz="2700" dirty="0" smtClean="0">
                <a:solidFill>
                  <a:srgbClr val="C00000"/>
                </a:solidFill>
                <a:ea typeface="宋体" pitchFamily="2" charset="-122"/>
                <a:cs typeface="Times New Roman" pitchFamily="18" charset="0"/>
              </a:rPr>
              <a:t>的方法。</a:t>
            </a:r>
          </a:p>
        </p:txBody>
      </p:sp>
    </p:spTree>
    <p:extLst>
      <p:ext uri="{BB962C8B-B14F-4D97-AF65-F5344CB8AC3E}">
        <p14:creationId xmlns:p14="http://schemas.microsoft.com/office/powerpoint/2010/main" val="2132940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131840" y="620688"/>
            <a:ext cx="4053634" cy="840156"/>
          </a:xfrm>
        </p:spPr>
        <p:txBody>
          <a:bodyPr/>
          <a:lstStyle/>
          <a:p>
            <a:pPr eaLnBrk="1" hangingPunct="1">
              <a:defRPr/>
            </a:pPr>
            <a:r>
              <a:rPr lang="zh-CN" altLang="en-US" b="1" dirty="0" smtClean="0">
                <a:latin typeface="+mn-lt"/>
                <a:ea typeface="宋体" pitchFamily="2" charset="-122"/>
                <a:cs typeface="Times New Roman" pitchFamily="18" charset="0"/>
              </a:rPr>
              <a:t>抽象类举例</a:t>
            </a:r>
          </a:p>
        </p:txBody>
      </p:sp>
      <p:sp>
        <p:nvSpPr>
          <p:cNvPr id="23555" name="Rectangle 3"/>
          <p:cNvSpPr>
            <a:spLocks noGrp="1" noChangeArrowheads="1"/>
          </p:cNvSpPr>
          <p:nvPr>
            <p:ph type="body" idx="1"/>
          </p:nvPr>
        </p:nvSpPr>
        <p:spPr>
          <a:xfrm>
            <a:off x="251520" y="980728"/>
            <a:ext cx="8424936" cy="5257800"/>
          </a:xfrm>
          <a:noFill/>
        </p:spPr>
        <p:txBody>
          <a:bodyPr>
            <a:noAutofit/>
          </a:bodyPr>
          <a:lstStyle/>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abstract class A{   </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abstract </a:t>
            </a:r>
            <a:r>
              <a:rPr lang="en-US" altLang="zh-CN" sz="2400" dirty="0">
                <a:solidFill>
                  <a:srgbClr val="C00000"/>
                </a:solidFill>
                <a:ea typeface="宋体" pitchFamily="2" charset="-122"/>
                <a:cs typeface="Times New Roman" pitchFamily="18" charset="0"/>
              </a:rPr>
              <a:t>void m1( );</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public </a:t>
            </a:r>
            <a:r>
              <a:rPr lang="en-US" altLang="zh-CN" sz="2400" dirty="0">
                <a:solidFill>
                  <a:srgbClr val="C00000"/>
                </a:solidFill>
                <a:ea typeface="宋体" pitchFamily="2" charset="-122"/>
                <a:cs typeface="Times New Roman" pitchFamily="18" charset="0"/>
              </a:rPr>
              <a:t>void m2(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m2</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class B extends A{</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void </a:t>
            </a:r>
            <a:r>
              <a:rPr lang="en-US" altLang="zh-CN" sz="2400" dirty="0">
                <a:solidFill>
                  <a:srgbClr val="C00000"/>
                </a:solidFill>
                <a:ea typeface="宋体" pitchFamily="2" charset="-122"/>
                <a:cs typeface="Times New Roman" pitchFamily="18" charset="0"/>
              </a:rPr>
              <a:t>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m1</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public class Test{</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public </a:t>
            </a:r>
            <a:r>
              <a:rPr lang="en-US" altLang="zh-CN" sz="2400" dirty="0">
                <a:solidFill>
                  <a:srgbClr val="C00000"/>
                </a:solidFill>
                <a:ea typeface="宋体" pitchFamily="2" charset="-122"/>
                <a:cs typeface="Times New Roman" pitchFamily="18" charset="0"/>
              </a:rPr>
              <a:t>static void main( 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 </a:t>
            </a:r>
            <a:r>
              <a:rPr lang="en-US" altLang="zh-CN" sz="2400" dirty="0" err="1" smtClean="0">
                <a:solidFill>
                  <a:srgbClr val="C00000"/>
                </a:solidFill>
                <a:ea typeface="宋体" pitchFamily="2" charset="-122"/>
                <a:cs typeface="Times New Roman" pitchFamily="18" charset="0"/>
              </a:rPr>
              <a:t>a</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new B(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a.m1</a:t>
            </a: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a.m2</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eaLnBrk="1" hangingPunct="1">
              <a:lnSpc>
                <a:spcPct val="80000"/>
              </a:lnSpc>
              <a:spcBef>
                <a:spcPct val="0"/>
              </a:spcBef>
              <a:buClr>
                <a:schemeClr val="tx1"/>
              </a:buClr>
              <a:buFontTx/>
              <a:buNone/>
            </a:pPr>
            <a:endParaRPr lang="en-US" altLang="zh-CN" sz="2400" dirty="0" smtClean="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940314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a:srcRect/>
          <a:stretch>
            <a:fillRect/>
          </a:stretch>
        </p:blipFill>
        <p:spPr bwMode="auto">
          <a:xfrm>
            <a:off x="142595" y="2273601"/>
            <a:ext cx="6559460" cy="3315639"/>
          </a:xfrm>
          <a:prstGeom prst="rect">
            <a:avLst/>
          </a:prstGeom>
          <a:noFill/>
          <a:ln w="9525">
            <a:noFill/>
            <a:miter lim="800000"/>
            <a:headEnd/>
            <a:tailEnd/>
          </a:ln>
        </p:spPr>
      </p:pic>
      <p:sp>
        <p:nvSpPr>
          <p:cNvPr id="281602" name="Rectangle 2"/>
          <p:cNvSpPr>
            <a:spLocks noGrp="1" noChangeArrowheads="1"/>
          </p:cNvSpPr>
          <p:nvPr>
            <p:ph type="title"/>
          </p:nvPr>
        </p:nvSpPr>
        <p:spPr>
          <a:xfrm>
            <a:off x="2987824" y="690599"/>
            <a:ext cx="3920448" cy="685800"/>
          </a:xfrm>
        </p:spPr>
        <p:txBody>
          <a:bodyPr/>
          <a:lstStyle/>
          <a:p>
            <a:pPr eaLnBrk="1" hangingPunct="1">
              <a:defRPr/>
            </a:pPr>
            <a:r>
              <a:rPr lang="zh-CN" altLang="en-US" b="1" dirty="0" smtClean="0">
                <a:latin typeface="+mn-lt"/>
                <a:ea typeface="宋体" pitchFamily="2" charset="-122"/>
                <a:cs typeface="Times New Roman" pitchFamily="18" charset="0"/>
              </a:rPr>
              <a:t>抽象类应用</a:t>
            </a:r>
          </a:p>
        </p:txBody>
      </p:sp>
      <p:sp>
        <p:nvSpPr>
          <p:cNvPr id="24580" name="Text Box 4"/>
          <p:cNvSpPr txBox="1">
            <a:spLocks noChangeArrowheads="1"/>
          </p:cNvSpPr>
          <p:nvPr/>
        </p:nvSpPr>
        <p:spPr bwMode="auto">
          <a:xfrm>
            <a:off x="6702055" y="2651518"/>
            <a:ext cx="2326493" cy="2529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sz="2200" dirty="0">
                <a:ea typeface="宋体" pitchFamily="2" charset="-122"/>
                <a:cs typeface="Times New Roman" pitchFamily="18" charset="0"/>
              </a:rPr>
              <a:t>在航运公司系统中，</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类需要定义两个方法分别计算运输工具的燃料效率和行驶距离。</a:t>
            </a:r>
          </a:p>
        </p:txBody>
      </p:sp>
      <p:sp>
        <p:nvSpPr>
          <p:cNvPr id="24581" name="Text Box 5"/>
          <p:cNvSpPr txBox="1">
            <a:spLocks noChangeArrowheads="1"/>
          </p:cNvSpPr>
          <p:nvPr/>
        </p:nvSpPr>
        <p:spPr bwMode="auto">
          <a:xfrm>
            <a:off x="132063" y="1317928"/>
            <a:ext cx="8991599" cy="954107"/>
          </a:xfrm>
          <a:prstGeom prst="rect">
            <a:avLst/>
          </a:prstGeom>
          <a:noFill/>
          <a:ln w="9525">
            <a:noFill/>
            <a:miter lim="800000"/>
            <a:headEnd/>
            <a:tailEnd/>
          </a:ln>
        </p:spPr>
        <p:txBody>
          <a:bodyPr wrap="square">
            <a:spAutoFit/>
          </a:bodyPr>
          <a:lstStyle/>
          <a:p>
            <a:r>
              <a:rPr lang="zh-CN" altLang="en-US" sz="2800" dirty="0">
                <a:ea typeface="宋体" pitchFamily="2" charset="-122"/>
                <a:cs typeface="Times New Roman" pitchFamily="18" charset="0"/>
              </a:rPr>
              <a:t>抽象类是用来模型化那些父类无法确定全部实现，而是由其子类提供具体实现的对象的类。</a:t>
            </a:r>
          </a:p>
        </p:txBody>
      </p:sp>
      <p:sp>
        <p:nvSpPr>
          <p:cNvPr id="24582" name="Text Box 6"/>
          <p:cNvSpPr txBox="1">
            <a:spLocks noChangeArrowheads="1"/>
          </p:cNvSpPr>
          <p:nvPr/>
        </p:nvSpPr>
        <p:spPr bwMode="auto">
          <a:xfrm>
            <a:off x="142595" y="5589240"/>
            <a:ext cx="8991600" cy="769441"/>
          </a:xfrm>
          <a:prstGeom prst="rect">
            <a:avLst/>
          </a:prstGeom>
          <a:noFill/>
          <a:ln w="9525">
            <a:solidFill>
              <a:srgbClr val="FF0000"/>
            </a:solidFill>
            <a:miter lim="800000"/>
            <a:headEnd/>
            <a:tailEnd/>
          </a:ln>
        </p:spPr>
        <p:txBody>
          <a:bodyPr>
            <a:spAutoFit/>
          </a:bodyPr>
          <a:lstStyle/>
          <a:p>
            <a:pPr>
              <a:spcBef>
                <a:spcPct val="50000"/>
              </a:spcBef>
            </a:pPr>
            <a:r>
              <a:rPr lang="zh-CN" altLang="en-US" sz="2200" dirty="0">
                <a:ea typeface="宋体" pitchFamily="2" charset="-122"/>
                <a:cs typeface="Times New Roman" pitchFamily="18" charset="0"/>
              </a:rPr>
              <a:t>问题：卡车</a:t>
            </a:r>
            <a:r>
              <a:rPr lang="en-US" altLang="zh-CN" sz="2200" dirty="0">
                <a:ea typeface="宋体" pitchFamily="2" charset="-122"/>
                <a:cs typeface="Times New Roman" pitchFamily="18" charset="0"/>
              </a:rPr>
              <a:t>(Truck)</a:t>
            </a:r>
            <a:r>
              <a:rPr lang="zh-CN" altLang="en-US" sz="2200" dirty="0">
                <a:ea typeface="宋体" pitchFamily="2" charset="-122"/>
                <a:cs typeface="Times New Roman" pitchFamily="18" charset="0"/>
              </a:rPr>
              <a:t>和驳船</a:t>
            </a:r>
            <a:r>
              <a:rPr lang="en-US" altLang="zh-CN" sz="2200" dirty="0">
                <a:ea typeface="宋体" pitchFamily="2" charset="-122"/>
                <a:cs typeface="Times New Roman" pitchFamily="18" charset="0"/>
              </a:rPr>
              <a:t>(</a:t>
            </a:r>
            <a:r>
              <a:rPr lang="en-US" altLang="zh-CN" sz="2200" dirty="0" err="1">
                <a:ea typeface="宋体" pitchFamily="2" charset="-122"/>
                <a:cs typeface="Times New Roman" pitchFamily="18" charset="0"/>
              </a:rPr>
              <a:t>RiverBarge</a:t>
            </a:r>
            <a:r>
              <a:rPr lang="en-US" altLang="zh-CN" sz="2200" dirty="0">
                <a:ea typeface="宋体" pitchFamily="2" charset="-122"/>
                <a:cs typeface="Times New Roman" pitchFamily="18" charset="0"/>
              </a:rPr>
              <a:t>)</a:t>
            </a:r>
            <a:r>
              <a:rPr lang="zh-CN" altLang="en-US" sz="2200" dirty="0">
                <a:ea typeface="宋体" pitchFamily="2" charset="-122"/>
                <a:cs typeface="Times New Roman" pitchFamily="18" charset="0"/>
              </a:rPr>
              <a:t>的燃料效率和行驶距离的计算方法完全不同。</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类不能提供计算方法，</a:t>
            </a:r>
            <a:r>
              <a:rPr lang="zh-CN" altLang="en-US" sz="2200" dirty="0" smtClean="0">
                <a:ea typeface="宋体" pitchFamily="2" charset="-122"/>
                <a:cs typeface="Times New Roman" pitchFamily="18" charset="0"/>
              </a:rPr>
              <a:t>但子</a:t>
            </a:r>
            <a:r>
              <a:rPr lang="zh-CN" altLang="en-US" sz="2200" dirty="0">
                <a:ea typeface="宋体" pitchFamily="2" charset="-122"/>
                <a:cs typeface="Times New Roman" pitchFamily="18" charset="0"/>
              </a:rPr>
              <a:t>类可以。</a:t>
            </a:r>
          </a:p>
        </p:txBody>
      </p:sp>
    </p:spTree>
    <p:extLst>
      <p:ext uri="{BB962C8B-B14F-4D97-AF65-F5344CB8AC3E}">
        <p14:creationId xmlns:p14="http://schemas.microsoft.com/office/powerpoint/2010/main" val="3594152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6-1 </a:t>
            </a:r>
            <a:r>
              <a:rPr lang="zh-CN" altLang="en-US" sz="4800" smtClean="0">
                <a:solidFill>
                  <a:schemeClr val="bg1"/>
                </a:solidFill>
                <a:ea typeface="隶书" panose="02010509060101010101" pitchFamily="49" charset="-122"/>
              </a:rPr>
              <a:t>关键字：</a:t>
            </a:r>
            <a:r>
              <a:rPr lang="en-US" altLang="zh-CN" sz="4800" smtClean="0">
                <a:solidFill>
                  <a:schemeClr val="bg1"/>
                </a:solidFill>
                <a:ea typeface="隶书" panose="02010509060101010101" pitchFamily="49" charset="-122"/>
              </a:rPr>
              <a:t>static</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28600" y="897496"/>
            <a:ext cx="8382000" cy="5486400"/>
          </a:xfrm>
        </p:spPr>
        <p:txBody>
          <a:bodyPr>
            <a:normAutofit/>
          </a:bodyPr>
          <a:lstStyle/>
          <a:p>
            <a:pPr eaLnBrk="1" hangingPunct="1">
              <a:lnSpc>
                <a:spcPct val="90000"/>
              </a:lnSpc>
              <a:buFont typeface="Wingdings" pitchFamily="2" charset="2"/>
              <a:buChar char="l"/>
            </a:pPr>
            <a:r>
              <a:rPr lang="zh-CN" altLang="en-US" sz="2000" b="1" dirty="0" smtClean="0">
                <a:ea typeface="宋体" pitchFamily="2" charset="-122"/>
                <a:cs typeface="Times New Roman" pitchFamily="18" charset="0"/>
              </a:rPr>
              <a:t>解决方案</a:t>
            </a:r>
          </a:p>
          <a:p>
            <a:pPr eaLnBrk="1" hangingPunct="1">
              <a:lnSpc>
                <a:spcPct val="90000"/>
              </a:lnSpc>
              <a:buFontTx/>
              <a:buNone/>
            </a:pPr>
            <a:r>
              <a:rPr lang="zh-CN" altLang="en-US" sz="2000" dirty="0" smtClean="0">
                <a:ea typeface="宋体" pitchFamily="2" charset="-122"/>
                <a:cs typeface="Times New Roman" pitchFamily="18" charset="0"/>
              </a:rPr>
              <a:t>	</a:t>
            </a:r>
            <a:r>
              <a:rPr lang="en-US" altLang="zh-CN" sz="1800" b="1" dirty="0" smtClean="0">
                <a:ea typeface="宋体" pitchFamily="2" charset="-122"/>
                <a:cs typeface="Times New Roman" pitchFamily="18" charset="0"/>
              </a:rPr>
              <a:t>Java</a:t>
            </a:r>
            <a:r>
              <a:rPr lang="zh-CN" altLang="en-US" sz="1800" b="1" dirty="0" smtClean="0">
                <a:ea typeface="宋体" pitchFamily="2" charset="-122"/>
                <a:cs typeface="Times New Roman" pitchFamily="18" charset="0"/>
              </a:rPr>
              <a:t>允许类设计者指定：超类声明一个方法但不提供实现，该方法的实现由子类提供。这样的方法称为</a:t>
            </a:r>
            <a:r>
              <a:rPr lang="zh-CN" altLang="en-US" sz="1800" b="1" dirty="0" smtClean="0">
                <a:solidFill>
                  <a:srgbClr val="FF0000"/>
                </a:solidFill>
                <a:ea typeface="宋体" pitchFamily="2" charset="-122"/>
                <a:cs typeface="Times New Roman" pitchFamily="18" charset="0"/>
              </a:rPr>
              <a:t>抽象方法</a:t>
            </a:r>
            <a:r>
              <a:rPr lang="zh-CN" altLang="en-US" sz="1800" b="1" dirty="0" smtClean="0">
                <a:ea typeface="宋体" pitchFamily="2" charset="-122"/>
                <a:cs typeface="Times New Roman" pitchFamily="18" charset="0"/>
              </a:rPr>
              <a:t>。有一个或更多抽象方法的类称为</a:t>
            </a:r>
            <a:r>
              <a:rPr lang="zh-CN" altLang="en-US" sz="1800" b="1" dirty="0" smtClean="0">
                <a:solidFill>
                  <a:srgbClr val="FF0000"/>
                </a:solidFill>
                <a:ea typeface="宋体" pitchFamily="2" charset="-122"/>
                <a:cs typeface="Times New Roman" pitchFamily="18" charset="0"/>
              </a:rPr>
              <a:t>抽象类</a:t>
            </a:r>
            <a:r>
              <a:rPr lang="zh-CN" altLang="en-US" sz="1800" b="1" dirty="0" smtClean="0">
                <a:ea typeface="宋体" pitchFamily="2" charset="-122"/>
                <a:cs typeface="Times New Roman" pitchFamily="18" charset="0"/>
              </a:rPr>
              <a:t>。</a:t>
            </a:r>
          </a:p>
          <a:p>
            <a:pPr eaLnBrk="1" hangingPunct="1">
              <a:lnSpc>
                <a:spcPct val="90000"/>
              </a:lnSpc>
              <a:buFont typeface="Wingdings" pitchFamily="2" charset="2"/>
              <a:buChar char="l"/>
            </a:pPr>
            <a:r>
              <a:rPr lang="en-US" altLang="zh-CN" sz="1800" b="1" dirty="0" smtClean="0">
                <a:ea typeface="宋体" pitchFamily="2" charset="-122"/>
                <a:cs typeface="Times New Roman" pitchFamily="18" charset="0"/>
              </a:rPr>
              <a:t>Vehicle</a:t>
            </a:r>
            <a:r>
              <a:rPr lang="zh-CN" altLang="en-US" sz="1800" b="1" dirty="0" smtClean="0">
                <a:ea typeface="宋体" pitchFamily="2" charset="-122"/>
                <a:cs typeface="Times New Roman" pitchFamily="18" charset="0"/>
              </a:rPr>
              <a:t>是一个抽象类，有两个抽象方法。</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a:t>
            </a:r>
            <a:r>
              <a:rPr lang="en-US" altLang="zh-CN" sz="1800" b="1" dirty="0" smtClean="0">
                <a:solidFill>
                  <a:srgbClr val="C00000"/>
                </a:solidFill>
                <a:ea typeface="宋体" pitchFamily="2" charset="-122"/>
                <a:cs typeface="Times New Roman" pitchFamily="18" charset="0"/>
              </a:rPr>
              <a:t>abstract</a:t>
            </a:r>
            <a:r>
              <a:rPr lang="en-US" altLang="zh-CN" sz="1800" dirty="0" smtClean="0">
                <a:solidFill>
                  <a:srgbClr val="C00000"/>
                </a:solidFill>
                <a:ea typeface="宋体" pitchFamily="2" charset="-122"/>
                <a:cs typeface="Times New Roman" pitchFamily="18" charset="0"/>
              </a:rPr>
              <a:t> class Vehicle{</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a:t>
            </a:r>
            <a:r>
              <a:rPr lang="en-US" altLang="zh-CN" sz="1800" b="1" dirty="0" smtClean="0">
                <a:solidFill>
                  <a:srgbClr val="C00000"/>
                </a:solidFill>
                <a:ea typeface="宋体" pitchFamily="2" charset="-122"/>
                <a:cs typeface="Times New Roman" pitchFamily="18" charset="0"/>
              </a:rPr>
              <a:t>abstract</a:t>
            </a:r>
            <a:r>
              <a:rPr lang="en-US" altLang="zh-CN" sz="1800" dirty="0" smtClean="0">
                <a:solidFill>
                  <a:srgbClr val="C00000"/>
                </a:solidFill>
                <a:ea typeface="宋体" pitchFamily="2" charset="-122"/>
                <a:cs typeface="Times New Roman" pitchFamily="18" charset="0"/>
              </a:rPr>
              <a:t> double </a:t>
            </a:r>
            <a:r>
              <a:rPr lang="en-US" altLang="zh-CN" sz="1800" dirty="0" err="1" smtClean="0">
                <a:solidFill>
                  <a:srgbClr val="C00000"/>
                </a:solidFill>
                <a:ea typeface="宋体" pitchFamily="2" charset="-122"/>
                <a:cs typeface="Times New Roman" pitchFamily="18" charset="0"/>
              </a:rPr>
              <a:t>calcFuelEfficiency</a:t>
            </a:r>
            <a:r>
              <a:rPr lang="en-US" altLang="zh-CN" sz="1800" dirty="0" smtClean="0">
                <a:solidFill>
                  <a:srgbClr val="C00000"/>
                </a:solidFill>
                <a:ea typeface="宋体" pitchFamily="2" charset="-122"/>
                <a:cs typeface="Times New Roman" pitchFamily="18" charset="0"/>
              </a:rPr>
              <a:t>();	//</a:t>
            </a:r>
            <a:r>
              <a:rPr lang="zh-CN" altLang="en-US" sz="1800" dirty="0" smtClean="0">
                <a:solidFill>
                  <a:srgbClr val="C00000"/>
                </a:solidFill>
                <a:ea typeface="宋体" pitchFamily="2" charset="-122"/>
                <a:cs typeface="Times New Roman" pitchFamily="18" charset="0"/>
              </a:rPr>
              <a:t>计算燃料效率的抽象方法</a:t>
            </a:r>
          </a:p>
          <a:p>
            <a:pPr eaLnBrk="1" hangingPunct="1">
              <a:lnSpc>
                <a:spcPct val="90000"/>
              </a:lnSpc>
              <a:buFontTx/>
              <a:buNone/>
            </a:pPr>
            <a:r>
              <a:rPr lang="zh-CN" altLang="en-US" sz="1800" dirty="0" smtClean="0">
                <a:solidFill>
                  <a:srgbClr val="C00000"/>
                </a:solidFill>
                <a:ea typeface="宋体" pitchFamily="2" charset="-122"/>
                <a:cs typeface="Times New Roman" pitchFamily="18" charset="0"/>
              </a:rPr>
              <a:t>	</a:t>
            </a:r>
            <a:r>
              <a:rPr lang="en-US" altLang="zh-CN" sz="1800" dirty="0" smtClean="0">
                <a:solidFill>
                  <a:srgbClr val="C00000"/>
                </a:solidFill>
                <a:ea typeface="宋体" pitchFamily="2" charset="-122"/>
                <a:cs typeface="Times New Roman" pitchFamily="18" charset="0"/>
              </a:rPr>
              <a:t>public </a:t>
            </a:r>
            <a:r>
              <a:rPr lang="en-US" altLang="zh-CN" sz="1800" b="1" dirty="0" smtClean="0">
                <a:solidFill>
                  <a:srgbClr val="C00000"/>
                </a:solidFill>
                <a:ea typeface="宋体" pitchFamily="2" charset="-122"/>
                <a:cs typeface="Times New Roman" pitchFamily="18" charset="0"/>
              </a:rPr>
              <a:t>abstract</a:t>
            </a:r>
            <a:r>
              <a:rPr lang="en-US" altLang="zh-CN" sz="1800" dirty="0" smtClean="0">
                <a:solidFill>
                  <a:srgbClr val="C00000"/>
                </a:solidFill>
                <a:ea typeface="宋体" pitchFamily="2" charset="-122"/>
                <a:cs typeface="Times New Roman" pitchFamily="18" charset="0"/>
              </a:rPr>
              <a:t> double </a:t>
            </a:r>
            <a:r>
              <a:rPr lang="en-US" altLang="zh-CN" sz="1800" dirty="0" err="1" smtClean="0">
                <a:solidFill>
                  <a:srgbClr val="C00000"/>
                </a:solidFill>
                <a:ea typeface="宋体" pitchFamily="2" charset="-122"/>
                <a:cs typeface="Times New Roman" pitchFamily="18" charset="0"/>
              </a:rPr>
              <a:t>calcTripDistance</a:t>
            </a:r>
            <a:r>
              <a:rPr lang="en-US" altLang="zh-CN" sz="1800" dirty="0" smtClean="0">
                <a:solidFill>
                  <a:srgbClr val="C00000"/>
                </a:solidFill>
                <a:ea typeface="宋体" pitchFamily="2" charset="-122"/>
                <a:cs typeface="Times New Roman" pitchFamily="18" charset="0"/>
              </a:rPr>
              <a:t>();	//</a:t>
            </a:r>
            <a:r>
              <a:rPr lang="zh-CN" altLang="en-US" sz="1800" dirty="0" smtClean="0">
                <a:solidFill>
                  <a:srgbClr val="C00000"/>
                </a:solidFill>
                <a:ea typeface="宋体" pitchFamily="2" charset="-122"/>
                <a:cs typeface="Times New Roman" pitchFamily="18" charset="0"/>
              </a:rPr>
              <a:t>计算行驶距离的抽象方法</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class Truck </a:t>
            </a:r>
            <a:r>
              <a:rPr lang="en-US" altLang="zh-CN" sz="1800" b="1" dirty="0" smtClean="0">
                <a:solidFill>
                  <a:srgbClr val="C00000"/>
                </a:solidFill>
                <a:ea typeface="宋体" pitchFamily="2" charset="-122"/>
                <a:cs typeface="Times New Roman" pitchFamily="18" charset="0"/>
              </a:rPr>
              <a:t>extends Vehicle</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calcFuelEfficiency</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写出计算卡车的燃料效率的具体方法   </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calcTripDistance</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写出计算卡车行驶距离的具体方法   </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endParaRPr lang="en-US" altLang="zh-CN" sz="1800" dirty="0" smtClean="0">
              <a:solidFill>
                <a:srgbClr val="C00000"/>
              </a:solidFill>
              <a:ea typeface="宋体" pitchFamily="2" charset="-122"/>
              <a:cs typeface="Times New Roman" pitchFamily="18" charset="0"/>
            </a:endParaRP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class </a:t>
            </a:r>
            <a:r>
              <a:rPr lang="en-US" altLang="zh-CN" sz="1800" dirty="0" err="1" smtClean="0">
                <a:solidFill>
                  <a:srgbClr val="C00000"/>
                </a:solidFill>
                <a:ea typeface="宋体" pitchFamily="2" charset="-122"/>
                <a:cs typeface="Times New Roman" pitchFamily="18" charset="0"/>
              </a:rPr>
              <a:t>RiverBarge</a:t>
            </a:r>
            <a:r>
              <a:rPr lang="en-US" altLang="zh-CN" sz="1800" dirty="0" smtClean="0">
                <a:solidFill>
                  <a:srgbClr val="C00000"/>
                </a:solidFill>
                <a:ea typeface="宋体" pitchFamily="2" charset="-122"/>
                <a:cs typeface="Times New Roman" pitchFamily="18" charset="0"/>
              </a:rPr>
              <a:t> </a:t>
            </a:r>
            <a:r>
              <a:rPr lang="en-US" altLang="zh-CN" sz="1800" b="1" dirty="0" smtClean="0">
                <a:solidFill>
                  <a:srgbClr val="C00000"/>
                </a:solidFill>
                <a:ea typeface="宋体" pitchFamily="2" charset="-122"/>
                <a:cs typeface="Times New Roman" pitchFamily="18" charset="0"/>
              </a:rPr>
              <a:t>extends Vehicle</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calcFuelEfficiency</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写出计算驳船的燃料效率的具体方法  </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calcTripDistance</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写出计算驳船行驶距离的具体方法</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a:t>
            </a:r>
          </a:p>
        </p:txBody>
      </p:sp>
      <p:sp>
        <p:nvSpPr>
          <p:cNvPr id="282627" name="Rectangle 3"/>
          <p:cNvSpPr>
            <a:spLocks noGrp="1" noChangeArrowheads="1"/>
          </p:cNvSpPr>
          <p:nvPr>
            <p:ph type="title"/>
          </p:nvPr>
        </p:nvSpPr>
        <p:spPr>
          <a:xfrm>
            <a:off x="3491880" y="0"/>
            <a:ext cx="2839758" cy="714356"/>
          </a:xfrm>
        </p:spPr>
        <p:txBody>
          <a:bodyPr/>
          <a:lstStyle/>
          <a:p>
            <a:pPr eaLnBrk="1" hangingPunct="1">
              <a:defRPr/>
            </a:pPr>
            <a:r>
              <a:rPr lang="zh-CN" altLang="en-US" b="1" dirty="0" smtClean="0">
                <a:solidFill>
                  <a:srgbClr val="FFFF00"/>
                </a:solidFill>
                <a:latin typeface="+mn-lt"/>
                <a:ea typeface="宋体" pitchFamily="2" charset="-122"/>
                <a:cs typeface="Times New Roman" pitchFamily="18" charset="0"/>
              </a:rPr>
              <a:t>抽象类应用</a:t>
            </a:r>
          </a:p>
        </p:txBody>
      </p:sp>
      <p:sp>
        <p:nvSpPr>
          <p:cNvPr id="25604" name="Text Box 4"/>
          <p:cNvSpPr txBox="1">
            <a:spLocks noChangeArrowheads="1"/>
          </p:cNvSpPr>
          <p:nvPr/>
        </p:nvSpPr>
        <p:spPr bwMode="auto">
          <a:xfrm>
            <a:off x="285720" y="6060064"/>
            <a:ext cx="7391400" cy="369332"/>
          </a:xfrm>
          <a:prstGeom prst="rect">
            <a:avLst/>
          </a:prstGeom>
          <a:noFill/>
          <a:ln w="9525">
            <a:solidFill>
              <a:srgbClr val="800080"/>
            </a:solidFill>
            <a:miter lim="800000"/>
            <a:headEnd/>
            <a:tailEnd/>
          </a:ln>
        </p:spPr>
        <p:txBody>
          <a:bodyPr>
            <a:spAutoFit/>
          </a:bodyPr>
          <a:lstStyle/>
          <a:p>
            <a:pPr>
              <a:spcBef>
                <a:spcPct val="50000"/>
              </a:spcBef>
            </a:pPr>
            <a:r>
              <a:rPr lang="zh-CN" altLang="en-US" dirty="0">
                <a:ea typeface="宋体" pitchFamily="2" charset="-122"/>
                <a:cs typeface="Times New Roman" pitchFamily="18" charset="0"/>
              </a:rPr>
              <a:t>注意：抽象类不能实例化   </a:t>
            </a:r>
            <a:r>
              <a:rPr lang="en-US" altLang="zh-CN" dirty="0">
                <a:ea typeface="宋体" pitchFamily="2" charset="-122"/>
                <a:cs typeface="Times New Roman" pitchFamily="18" charset="0"/>
              </a:rPr>
              <a:t>new </a:t>
            </a:r>
            <a:r>
              <a:rPr lang="en-US" altLang="zh-CN" dirty="0" err="1">
                <a:ea typeface="宋体" pitchFamily="2" charset="-122"/>
                <a:cs typeface="Times New Roman" pitchFamily="18" charset="0"/>
              </a:rPr>
              <a:t>Vihicle</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是非法的</a:t>
            </a:r>
          </a:p>
        </p:txBody>
      </p:sp>
    </p:spTree>
    <p:extLst>
      <p:ext uri="{BB962C8B-B14F-4D97-AF65-F5344CB8AC3E}">
        <p14:creationId xmlns:p14="http://schemas.microsoft.com/office/powerpoint/2010/main" val="37223213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980728"/>
            <a:ext cx="6733256" cy="584775"/>
          </a:xfrm>
          <a:prstGeom prst="rect">
            <a:avLst/>
          </a:prstGeom>
          <a:noFill/>
        </p:spPr>
        <p:txBody>
          <a:bodyPr wrap="square" rtlCol="0">
            <a:spAutoFit/>
          </a:bodyPr>
          <a:lstStyle/>
          <a:p>
            <a:r>
              <a:rPr lang="zh-CN" altLang="en-US" sz="3200" b="1" dirty="0" smtClean="0">
                <a:ea typeface="宋体" pitchFamily="2" charset="-122"/>
                <a:cs typeface="Times New Roman" pitchFamily="18" charset="0"/>
              </a:rPr>
              <a:t>模板方法设计模式</a:t>
            </a:r>
            <a:r>
              <a:rPr lang="en-US" altLang="zh-CN" sz="3200" b="1" dirty="0" smtClean="0">
                <a:ea typeface="宋体" pitchFamily="2" charset="-122"/>
                <a:cs typeface="Times New Roman" pitchFamily="18" charset="0"/>
              </a:rPr>
              <a:t>(</a:t>
            </a:r>
            <a:r>
              <a:rPr lang="en-US" altLang="zh-CN" sz="3200" b="1" dirty="0" err="1" smtClean="0">
                <a:ea typeface="宋体" pitchFamily="2" charset="-122"/>
                <a:cs typeface="Times New Roman" pitchFamily="18" charset="0"/>
              </a:rPr>
              <a:t>TemplateMethod</a:t>
            </a:r>
            <a:r>
              <a:rPr lang="en-US" altLang="zh-CN" sz="3200" b="1" dirty="0" smtClean="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5" name="TextBox 4"/>
          <p:cNvSpPr txBox="1"/>
          <p:nvPr/>
        </p:nvSpPr>
        <p:spPr>
          <a:xfrm>
            <a:off x="323528" y="1844824"/>
            <a:ext cx="8568952" cy="3954929"/>
          </a:xfrm>
          <a:prstGeom prst="rect">
            <a:avLst/>
          </a:prstGeom>
          <a:noFill/>
        </p:spPr>
        <p:txBody>
          <a:bodyPr wrap="square" rtlCol="0">
            <a:spAutoFit/>
          </a:bodyPr>
          <a:lstStyle/>
          <a:p>
            <a:r>
              <a:rPr lang="zh-CN" altLang="en-US" sz="2600" dirty="0" smtClean="0">
                <a:ea typeface="宋体" pitchFamily="2" charset="-122"/>
                <a:cs typeface="Times New Roman" pitchFamily="18" charset="0"/>
              </a:rPr>
              <a:t>        抽象类体现的就是一种模板模式的设计，</a:t>
            </a:r>
            <a:r>
              <a:rPr lang="zh-CN" altLang="en-US" sz="2600" b="1" dirty="0" smtClean="0">
                <a:ea typeface="宋体" pitchFamily="2" charset="-122"/>
                <a:cs typeface="Times New Roman" pitchFamily="18" charset="0"/>
              </a:rPr>
              <a:t>抽象类作为多个子类的通用模板</a:t>
            </a:r>
            <a:r>
              <a:rPr lang="zh-CN" altLang="en-US" sz="2600" dirty="0" smtClean="0">
                <a:ea typeface="宋体" pitchFamily="2" charset="-122"/>
                <a:cs typeface="Times New Roman" pitchFamily="18" charset="0"/>
              </a:rPr>
              <a:t>，子类在抽象类的基础上进行扩展、改造，但子类总体上会保留抽象类的行为方式。</a:t>
            </a:r>
            <a:endParaRPr lang="en-US" altLang="zh-CN" sz="2600" dirty="0" smtClean="0">
              <a:ea typeface="宋体" pitchFamily="2" charset="-122"/>
              <a:cs typeface="Times New Roman" pitchFamily="18" charset="0"/>
            </a:endParaRPr>
          </a:p>
          <a:p>
            <a:pPr>
              <a:spcBef>
                <a:spcPts val="1800"/>
              </a:spcBef>
            </a:pPr>
            <a:r>
              <a:rPr lang="zh-CN" altLang="zh-CN" sz="2800" b="1" dirty="0" smtClean="0">
                <a:ea typeface="宋体" pitchFamily="2" charset="-122"/>
                <a:cs typeface="Times New Roman" pitchFamily="18" charset="0"/>
              </a:rPr>
              <a:t>解决</a:t>
            </a:r>
            <a:r>
              <a:rPr lang="zh-CN" altLang="zh-CN" sz="2800" b="1" dirty="0">
                <a:ea typeface="宋体" pitchFamily="2" charset="-122"/>
                <a:cs typeface="Times New Roman" pitchFamily="18" charset="0"/>
              </a:rPr>
              <a:t>的问题</a:t>
            </a:r>
            <a:r>
              <a:rPr lang="zh-CN" altLang="zh-CN"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457200" indent="-457200">
              <a:buFont typeface="Wingdings" pitchFamily="2" charset="2"/>
              <a:buChar char="Ø"/>
            </a:pPr>
            <a:r>
              <a:rPr lang="zh-CN" altLang="zh-CN" sz="2600" dirty="0" smtClean="0">
                <a:ea typeface="宋体" pitchFamily="2" charset="-122"/>
                <a:cs typeface="Times New Roman" pitchFamily="18" charset="0"/>
              </a:rPr>
              <a:t>当</a:t>
            </a:r>
            <a:r>
              <a:rPr lang="zh-CN" altLang="zh-CN" sz="2600" dirty="0">
                <a:ea typeface="宋体" pitchFamily="2" charset="-122"/>
                <a:cs typeface="Times New Roman" pitchFamily="18" charset="0"/>
              </a:rPr>
              <a:t>功能内部一部分</a:t>
            </a:r>
            <a:r>
              <a:rPr lang="zh-CN" altLang="zh-CN" sz="2600" dirty="0" smtClean="0">
                <a:ea typeface="宋体" pitchFamily="2" charset="-122"/>
                <a:cs typeface="Times New Roman" pitchFamily="18" charset="0"/>
              </a:rPr>
              <a:t>实现</a:t>
            </a:r>
            <a:r>
              <a:rPr lang="zh-CN" altLang="en-US" sz="2600" dirty="0" smtClean="0">
                <a:ea typeface="宋体" pitchFamily="2" charset="-122"/>
                <a:cs typeface="Times New Roman" pitchFamily="18" charset="0"/>
              </a:rPr>
              <a:t>是</a:t>
            </a:r>
            <a:r>
              <a:rPr lang="zh-CN" altLang="zh-CN" sz="2600" dirty="0" smtClean="0">
                <a:ea typeface="宋体" pitchFamily="2" charset="-122"/>
                <a:cs typeface="Times New Roman" pitchFamily="18" charset="0"/>
              </a:rPr>
              <a:t>确定</a:t>
            </a:r>
            <a:r>
              <a:rPr lang="zh-CN" altLang="zh-CN" sz="2600" dirty="0">
                <a:ea typeface="宋体" pitchFamily="2" charset="-122"/>
                <a:cs typeface="Times New Roman" pitchFamily="18" charset="0"/>
              </a:rPr>
              <a:t>，一部分实现是不确定的。这时可以把不确定的部分暴露出去，让子类去实现</a:t>
            </a:r>
            <a:r>
              <a:rPr lang="zh-CN" altLang="zh-CN" sz="2600" dirty="0" smtClean="0">
                <a:ea typeface="宋体" pitchFamily="2" charset="-122"/>
                <a:cs typeface="Times New Roman" pitchFamily="18" charset="0"/>
              </a:rPr>
              <a:t>。</a:t>
            </a:r>
            <a:endParaRPr lang="en-US" altLang="zh-CN" sz="2600" dirty="0" smtClean="0">
              <a:ea typeface="宋体" pitchFamily="2" charset="-122"/>
              <a:cs typeface="Times New Roman" pitchFamily="18" charset="0"/>
            </a:endParaRPr>
          </a:p>
          <a:p>
            <a:pPr marL="457200" indent="-457200">
              <a:buFont typeface="Wingdings" pitchFamily="2" charset="2"/>
              <a:buChar char="Ø"/>
            </a:pPr>
            <a:r>
              <a:rPr lang="zh-CN" altLang="en-US" sz="2600" dirty="0" smtClean="0">
                <a:ea typeface="宋体" pitchFamily="2" charset="-122"/>
                <a:cs typeface="Times New Roman" pitchFamily="18" charset="0"/>
              </a:rPr>
              <a:t>编写一个抽象父类，父类提供了多个子类的通用方法，并把一个或多个方法留给其子类实现，就是一种模板模式。</a:t>
            </a:r>
            <a:endParaRPr lang="zh-CN" altLang="zh-CN" sz="2600" dirty="0">
              <a:ea typeface="宋体" pitchFamily="2" charset="-122"/>
              <a:cs typeface="Times New Roman" pitchFamily="18" charset="0"/>
            </a:endParaRPr>
          </a:p>
        </p:txBody>
      </p:sp>
    </p:spTree>
    <p:extLst>
      <p:ext uri="{BB962C8B-B14F-4D97-AF65-F5344CB8AC3E}">
        <p14:creationId xmlns:p14="http://schemas.microsoft.com/office/powerpoint/2010/main" val="1034429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819997"/>
            <a:ext cx="6733256" cy="584775"/>
          </a:xfrm>
          <a:prstGeom prst="rect">
            <a:avLst/>
          </a:prstGeom>
          <a:noFill/>
        </p:spPr>
        <p:txBody>
          <a:bodyPr wrap="square" rtlCol="0">
            <a:spAutoFit/>
          </a:bodyPr>
          <a:lstStyle/>
          <a:p>
            <a:r>
              <a:rPr lang="zh-CN" altLang="en-US" sz="3200" b="1" dirty="0" smtClean="0">
                <a:ea typeface="宋体" pitchFamily="2" charset="-122"/>
                <a:cs typeface="Times New Roman" pitchFamily="18" charset="0"/>
              </a:rPr>
              <a:t>模板方法设计模式</a:t>
            </a:r>
            <a:r>
              <a:rPr lang="en-US" altLang="zh-CN" sz="3200" b="1" dirty="0" smtClean="0">
                <a:ea typeface="宋体" pitchFamily="2" charset="-122"/>
                <a:cs typeface="Times New Roman" pitchFamily="18" charset="0"/>
              </a:rPr>
              <a:t>(</a:t>
            </a:r>
            <a:r>
              <a:rPr lang="en-US" altLang="zh-CN" sz="3200" b="1" dirty="0" err="1" smtClean="0">
                <a:ea typeface="宋体" pitchFamily="2" charset="-122"/>
                <a:cs typeface="Times New Roman" pitchFamily="18" charset="0"/>
              </a:rPr>
              <a:t>TemplateMethod</a:t>
            </a:r>
            <a:r>
              <a:rPr lang="en-US" altLang="zh-CN" sz="3200" b="1" dirty="0" smtClean="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6" name="TextBox 5"/>
          <p:cNvSpPr txBox="1"/>
          <p:nvPr/>
        </p:nvSpPr>
        <p:spPr>
          <a:xfrm>
            <a:off x="179512" y="1595021"/>
            <a:ext cx="8784976" cy="5262979"/>
          </a:xfrm>
          <a:prstGeom prst="rect">
            <a:avLst/>
          </a:prstGeom>
          <a:noFill/>
        </p:spPr>
        <p:txBody>
          <a:bodyPr wrap="square" rtlCol="0">
            <a:spAutoFit/>
          </a:bodyPr>
          <a:lstStyle/>
          <a:p>
            <a:r>
              <a:rPr lang="en-US" altLang="zh-CN" sz="2400" b="1" dirty="0">
                <a:solidFill>
                  <a:srgbClr val="C00000"/>
                </a:solidFill>
              </a:rPr>
              <a:t>abstract class Template{</a:t>
            </a:r>
          </a:p>
          <a:p>
            <a:r>
              <a:rPr lang="en-US" altLang="zh-CN" sz="2400" b="1" dirty="0" smtClean="0">
                <a:solidFill>
                  <a:srgbClr val="C00000"/>
                </a:solidFill>
              </a:rPr>
              <a:t>	public </a:t>
            </a:r>
            <a:r>
              <a:rPr lang="en-US" altLang="zh-CN" sz="2400" b="1" dirty="0">
                <a:solidFill>
                  <a:srgbClr val="C00000"/>
                </a:solidFill>
              </a:rPr>
              <a:t>final void </a:t>
            </a:r>
            <a:r>
              <a:rPr lang="en-US" altLang="zh-CN" sz="2400" b="1" dirty="0" err="1">
                <a:solidFill>
                  <a:srgbClr val="C00000"/>
                </a:solidFill>
              </a:rPr>
              <a:t>getTime</a:t>
            </a:r>
            <a:r>
              <a:rPr lang="en-US" altLang="zh-CN" sz="2400" b="1" dirty="0">
                <a:solidFill>
                  <a:srgbClr val="C00000"/>
                </a:solidFill>
              </a:rPr>
              <a:t>(){</a:t>
            </a:r>
          </a:p>
          <a:p>
            <a:r>
              <a:rPr lang="en-US" altLang="zh-CN" sz="2400" b="1" dirty="0" smtClean="0">
                <a:solidFill>
                  <a:srgbClr val="C00000"/>
                </a:solidFill>
              </a:rPr>
              <a:t>		long </a:t>
            </a:r>
            <a:r>
              <a:rPr lang="en-US" altLang="zh-CN" sz="2400" b="1" dirty="0">
                <a:solidFill>
                  <a:srgbClr val="C00000"/>
                </a:solidFill>
              </a:rPr>
              <a:t>start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smtClean="0">
                <a:solidFill>
                  <a:srgbClr val="C00000"/>
                </a:solidFill>
              </a:rPr>
              <a:t>		code</a:t>
            </a:r>
            <a:r>
              <a:rPr lang="en-US" altLang="zh-CN" sz="2400" dirty="0">
                <a:solidFill>
                  <a:srgbClr val="C00000"/>
                </a:solidFill>
              </a:rPr>
              <a:t>();</a:t>
            </a:r>
          </a:p>
          <a:p>
            <a:r>
              <a:rPr lang="en-US" altLang="zh-CN" sz="2400" b="1" dirty="0" smtClean="0">
                <a:solidFill>
                  <a:srgbClr val="C00000"/>
                </a:solidFill>
              </a:rPr>
              <a:t>		long </a:t>
            </a:r>
            <a:r>
              <a:rPr lang="en-US" altLang="zh-CN" sz="2400" b="1" dirty="0">
                <a:solidFill>
                  <a:srgbClr val="C00000"/>
                </a:solidFill>
              </a:rPr>
              <a:t>end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smtClean="0">
                <a:solidFill>
                  <a:srgbClr val="C00000"/>
                </a:solidFill>
              </a:rPr>
              <a:t>		</a:t>
            </a:r>
            <a:r>
              <a:rPr lang="en-US" altLang="zh-CN" sz="2400" dirty="0" err="1" smtClean="0">
                <a:solidFill>
                  <a:srgbClr val="C00000"/>
                </a:solidFill>
              </a:rPr>
              <a:t>System.</a:t>
            </a:r>
            <a:r>
              <a:rPr lang="en-US" altLang="zh-CN" sz="2400" i="1" dirty="0" err="1" smtClean="0">
                <a:solidFill>
                  <a:srgbClr val="C00000"/>
                </a:solidFill>
              </a:rPr>
              <a:t>out.println</a:t>
            </a:r>
            <a:r>
              <a:rPr lang="en-US" altLang="zh-CN" sz="2400" i="1" dirty="0">
                <a:solidFill>
                  <a:srgbClr val="C00000"/>
                </a:solidFill>
              </a:rPr>
              <a:t>("</a:t>
            </a:r>
            <a:r>
              <a:rPr lang="zh-CN" altLang="en-US" sz="2400" i="1" dirty="0">
                <a:solidFill>
                  <a:srgbClr val="C00000"/>
                </a:solidFill>
              </a:rPr>
              <a:t>执行时间是：</a:t>
            </a:r>
            <a:r>
              <a:rPr lang="en-US" altLang="zh-CN" sz="2400" i="1" dirty="0">
                <a:solidFill>
                  <a:srgbClr val="C00000"/>
                </a:solidFill>
              </a:rPr>
              <a:t>"+(end - start));</a:t>
            </a:r>
          </a:p>
          <a:p>
            <a:r>
              <a:rPr lang="en-US" altLang="zh-CN" sz="2400" dirty="0" smtClean="0">
                <a:solidFill>
                  <a:srgbClr val="C00000"/>
                </a:solidFill>
              </a:rPr>
              <a:t>	}</a:t>
            </a:r>
            <a:endParaRPr lang="en-US" altLang="zh-CN" sz="2400" dirty="0">
              <a:solidFill>
                <a:srgbClr val="C00000"/>
              </a:solidFill>
            </a:endParaRPr>
          </a:p>
          <a:p>
            <a:r>
              <a:rPr lang="en-US" altLang="zh-CN" sz="2400" b="1" dirty="0" smtClean="0">
                <a:solidFill>
                  <a:srgbClr val="C00000"/>
                </a:solidFill>
              </a:rPr>
              <a:t>	public </a:t>
            </a:r>
            <a:r>
              <a:rPr lang="en-US" altLang="zh-CN" sz="2400" b="1" dirty="0">
                <a:solidFill>
                  <a:srgbClr val="C00000"/>
                </a:solidFill>
              </a:rPr>
              <a:t>abstract void code();</a:t>
            </a:r>
          </a:p>
          <a:p>
            <a:r>
              <a:rPr lang="en-US" altLang="zh-CN" sz="2400" dirty="0">
                <a:solidFill>
                  <a:srgbClr val="C00000"/>
                </a:solidFill>
              </a:rPr>
              <a:t>}</a:t>
            </a:r>
          </a:p>
          <a:p>
            <a:r>
              <a:rPr lang="en-US" altLang="zh-CN" sz="2400" b="1" dirty="0">
                <a:solidFill>
                  <a:srgbClr val="C00000"/>
                </a:solidFill>
              </a:rPr>
              <a:t>class </a:t>
            </a:r>
            <a:r>
              <a:rPr lang="en-US" altLang="zh-CN" sz="2400" b="1" dirty="0" err="1">
                <a:solidFill>
                  <a:srgbClr val="C00000"/>
                </a:solidFill>
              </a:rPr>
              <a:t>SubTemplate</a:t>
            </a:r>
            <a:r>
              <a:rPr lang="en-US" altLang="zh-CN" sz="2400" b="1" dirty="0">
                <a:solidFill>
                  <a:srgbClr val="C00000"/>
                </a:solidFill>
              </a:rPr>
              <a:t> extends Template{</a:t>
            </a:r>
          </a:p>
          <a:p>
            <a:r>
              <a:rPr lang="en-US" altLang="zh-CN" sz="2400" b="1" dirty="0" smtClean="0">
                <a:solidFill>
                  <a:srgbClr val="C00000"/>
                </a:solidFill>
              </a:rPr>
              <a:t>	public </a:t>
            </a:r>
            <a:r>
              <a:rPr lang="en-US" altLang="zh-CN" sz="2400" b="1" dirty="0">
                <a:solidFill>
                  <a:srgbClr val="C00000"/>
                </a:solidFill>
              </a:rPr>
              <a:t>void code(){</a:t>
            </a:r>
          </a:p>
          <a:p>
            <a:r>
              <a:rPr lang="en-US" altLang="zh-CN" sz="2400" b="1" dirty="0" smtClean="0">
                <a:solidFill>
                  <a:srgbClr val="C00000"/>
                </a:solidFill>
              </a:rPr>
              <a:t>		for(</a:t>
            </a:r>
            <a:r>
              <a:rPr lang="en-US" altLang="zh-CN" sz="2400" b="1" dirty="0" err="1" smtClean="0">
                <a:solidFill>
                  <a:srgbClr val="C00000"/>
                </a:solidFill>
              </a:rPr>
              <a:t>int</a:t>
            </a:r>
            <a:r>
              <a:rPr lang="en-US" altLang="zh-CN" sz="2400" b="1" dirty="0" smtClean="0">
                <a:solidFill>
                  <a:srgbClr val="C00000"/>
                </a:solidFill>
              </a:rPr>
              <a:t> </a:t>
            </a:r>
            <a:r>
              <a:rPr lang="en-US" altLang="zh-CN" sz="2400" b="1" dirty="0" err="1">
                <a:solidFill>
                  <a:srgbClr val="C00000"/>
                </a:solidFill>
              </a:rPr>
              <a:t>i</a:t>
            </a:r>
            <a:r>
              <a:rPr lang="en-US" altLang="zh-CN" sz="2400" b="1" dirty="0">
                <a:solidFill>
                  <a:srgbClr val="C00000"/>
                </a:solidFill>
              </a:rPr>
              <a:t> = 0;i&lt;10000;i++){</a:t>
            </a:r>
          </a:p>
          <a:p>
            <a:r>
              <a:rPr lang="en-US" altLang="zh-CN" sz="2400" dirty="0" smtClean="0">
                <a:solidFill>
                  <a:srgbClr val="C00000"/>
                </a:solidFill>
              </a:rPr>
              <a:t>		</a:t>
            </a:r>
            <a:r>
              <a:rPr lang="en-US" altLang="zh-CN" sz="2400" dirty="0" err="1" smtClean="0">
                <a:solidFill>
                  <a:srgbClr val="C00000"/>
                </a:solidFill>
              </a:rPr>
              <a:t>System.</a:t>
            </a:r>
            <a:r>
              <a:rPr lang="en-US" altLang="zh-CN" sz="2400" i="1" dirty="0" err="1" smtClean="0">
                <a:solidFill>
                  <a:srgbClr val="C00000"/>
                </a:solidFill>
              </a:rPr>
              <a:t>out.println</a:t>
            </a:r>
            <a:r>
              <a:rPr lang="en-US" altLang="zh-CN" sz="2400" i="1" dirty="0" smtClean="0">
                <a:solidFill>
                  <a:srgbClr val="C00000"/>
                </a:solidFill>
              </a:rPr>
              <a:t>(</a:t>
            </a:r>
            <a:r>
              <a:rPr lang="en-US" altLang="zh-CN" sz="2400" i="1" dirty="0" err="1" smtClean="0">
                <a:solidFill>
                  <a:srgbClr val="C00000"/>
                </a:solidFill>
              </a:rPr>
              <a:t>i</a:t>
            </a:r>
            <a:r>
              <a:rPr lang="en-US" altLang="zh-CN" sz="2400" i="1" dirty="0">
                <a:solidFill>
                  <a:srgbClr val="C00000"/>
                </a:solidFill>
              </a:rPr>
              <a:t>);</a:t>
            </a:r>
          </a:p>
          <a:p>
            <a:r>
              <a:rPr lang="en-US" altLang="zh-CN" sz="2400" dirty="0" smtClean="0">
                <a:solidFill>
                  <a:srgbClr val="C00000"/>
                </a:solidFill>
              </a:rPr>
              <a:t>}</a:t>
            </a:r>
            <a:r>
              <a:rPr lang="zh-CN" altLang="en-US" sz="2400" dirty="0">
                <a:solidFill>
                  <a:srgbClr val="C00000"/>
                </a:solidFill>
              </a:rPr>
              <a:t> </a:t>
            </a:r>
            <a:r>
              <a:rPr lang="en-US" altLang="zh-CN" sz="2400" dirty="0" smtClean="0">
                <a:solidFill>
                  <a:srgbClr val="C00000"/>
                </a:solidFill>
              </a:rPr>
              <a:t>}</a:t>
            </a:r>
            <a:r>
              <a:rPr lang="en-US" altLang="zh-CN" sz="2400" dirty="0">
                <a:solidFill>
                  <a:srgbClr val="C00000"/>
                </a:solidFill>
              </a:rPr>
              <a:t> </a:t>
            </a:r>
            <a:r>
              <a:rPr lang="en-US" altLang="zh-CN" sz="2400" dirty="0" smtClean="0">
                <a:solidFill>
                  <a:srgbClr val="C00000"/>
                </a:solidFill>
              </a:rPr>
              <a:t>}</a:t>
            </a:r>
            <a:endParaRPr lang="zh-CN" altLang="en-US" sz="2400" dirty="0">
              <a:solidFill>
                <a:srgbClr val="C00000"/>
              </a:solidFill>
            </a:endParaRPr>
          </a:p>
        </p:txBody>
      </p:sp>
    </p:spTree>
    <p:extLst>
      <p:ext uri="{BB962C8B-B14F-4D97-AF65-F5344CB8AC3E}">
        <p14:creationId xmlns:p14="http://schemas.microsoft.com/office/powerpoint/2010/main" val="753790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6-6 </a:t>
            </a:r>
            <a:r>
              <a:rPr lang="zh-CN" altLang="en-US" sz="4800" smtClean="0">
                <a:solidFill>
                  <a:schemeClr val="bg1"/>
                </a:solidFill>
                <a:ea typeface="隶书" panose="02010509060101010101" pitchFamily="49" charset="-122"/>
              </a:rPr>
              <a:t>接口</a:t>
            </a:r>
            <a:r>
              <a:rPr lang="en-US" altLang="zh-CN" sz="4800" smtClean="0">
                <a:solidFill>
                  <a:schemeClr val="bg1"/>
                </a:solidFill>
                <a:ea typeface="隶书" panose="02010509060101010101" pitchFamily="49" charset="-122"/>
              </a:rPr>
              <a:t>(interface)</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059832" y="692696"/>
            <a:ext cx="3131872" cy="792622"/>
          </a:xfrm>
        </p:spPr>
        <p:txBody>
          <a:bodyPr/>
          <a:lstStyle/>
          <a:p>
            <a:pPr eaLnBrk="1" hangingPunct="1">
              <a:defRPr/>
            </a:pPr>
            <a:r>
              <a:rPr lang="en-US" altLang="zh-CN" b="1" smtClean="0">
                <a:latin typeface="+mn-lt"/>
                <a:ea typeface="宋体" pitchFamily="2" charset="-122"/>
                <a:cs typeface="Times New Roman" pitchFamily="18" charset="0"/>
              </a:rPr>
              <a:t>6.6  </a:t>
            </a: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(1)</a:t>
            </a:r>
            <a:endParaRPr lang="en-US" altLang="zh-CN" b="1" dirty="0" smtClean="0">
              <a:solidFill>
                <a:srgbClr val="BD6FBF"/>
              </a:solidFill>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179512" y="1556792"/>
            <a:ext cx="8712968" cy="4092696"/>
          </a:xfrm>
          <a:noFill/>
        </p:spPr>
        <p:txBody>
          <a:bodyPr>
            <a:noAutofit/>
          </a:bodyPr>
          <a:lstStyle/>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有时必须从几个类中派生出一个子类，继承它们所有的属性和方法。但是，</a:t>
            </a: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不支持多重继承。有了接口，就可以得到多重继承的效果。</a:t>
            </a:r>
          </a:p>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接口</a:t>
            </a:r>
            <a:r>
              <a:rPr lang="en-US" altLang="zh-CN" sz="2600" dirty="0" smtClean="0">
                <a:ea typeface="宋体" pitchFamily="2" charset="-122"/>
                <a:cs typeface="Times New Roman" pitchFamily="18" charset="0"/>
              </a:rPr>
              <a:t>(</a:t>
            </a:r>
            <a:r>
              <a:rPr lang="en-US" altLang="zh-CN" sz="2600" dirty="0" smtClean="0">
                <a:solidFill>
                  <a:srgbClr val="BD6FBF"/>
                </a:solidFill>
                <a:ea typeface="宋体" pitchFamily="2" charset="-122"/>
                <a:cs typeface="Times New Roman" pitchFamily="18" charset="0"/>
              </a:rPr>
              <a:t>interface</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是</a:t>
            </a:r>
            <a:r>
              <a:rPr lang="zh-CN" altLang="en-US" sz="2600" dirty="0" smtClean="0">
                <a:solidFill>
                  <a:srgbClr val="C00000"/>
                </a:solidFill>
                <a:ea typeface="宋体" pitchFamily="2" charset="-122"/>
                <a:cs typeface="Times New Roman" pitchFamily="18" charset="0"/>
              </a:rPr>
              <a:t>抽象方法</a:t>
            </a:r>
            <a:r>
              <a:rPr lang="zh-CN" altLang="en-US" sz="2600" dirty="0" smtClean="0">
                <a:ea typeface="宋体" pitchFamily="2" charset="-122"/>
                <a:cs typeface="Times New Roman" pitchFamily="18" charset="0"/>
              </a:rPr>
              <a:t>和</a:t>
            </a:r>
            <a:r>
              <a:rPr lang="zh-CN" altLang="en-US" sz="2600" dirty="0" smtClean="0">
                <a:solidFill>
                  <a:srgbClr val="C00000"/>
                </a:solidFill>
                <a:ea typeface="宋体" pitchFamily="2" charset="-122"/>
                <a:cs typeface="Times New Roman" pitchFamily="18" charset="0"/>
              </a:rPr>
              <a:t>常量值</a:t>
            </a:r>
            <a:r>
              <a:rPr lang="zh-CN" altLang="en-US" sz="2600" dirty="0" smtClean="0">
                <a:ea typeface="宋体" pitchFamily="2" charset="-122"/>
                <a:cs typeface="Times New Roman" pitchFamily="18" charset="0"/>
              </a:rPr>
              <a:t>的定义的集合。</a:t>
            </a:r>
          </a:p>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从本质上讲，接口是一种</a:t>
            </a:r>
            <a:r>
              <a:rPr lang="zh-CN" altLang="en-US" sz="2600" dirty="0" smtClean="0">
                <a:solidFill>
                  <a:srgbClr val="0000FF"/>
                </a:solidFill>
                <a:ea typeface="宋体" pitchFamily="2" charset="-122"/>
                <a:cs typeface="Times New Roman" pitchFamily="18" charset="0"/>
              </a:rPr>
              <a:t>特殊的抽象类</a:t>
            </a:r>
            <a:r>
              <a:rPr lang="zh-CN" altLang="en-US" sz="2600" dirty="0" smtClean="0">
                <a:ea typeface="宋体" pitchFamily="2" charset="-122"/>
                <a:cs typeface="Times New Roman" pitchFamily="18" charset="0"/>
              </a:rPr>
              <a:t>，这种抽象类中只包含常量和方法的定义，而没有变量和方法的实现。</a:t>
            </a:r>
          </a:p>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实现接口类：</a:t>
            </a:r>
            <a:endParaRPr lang="en-US" altLang="zh-CN" sz="2600" dirty="0" smtClean="0">
              <a:ea typeface="宋体" pitchFamily="2" charset="-122"/>
              <a:cs typeface="Times New Roman" pitchFamily="18" charset="0"/>
            </a:endParaRPr>
          </a:p>
          <a:p>
            <a:pPr lvl="1" algn="just">
              <a:lnSpc>
                <a:spcPct val="90000"/>
              </a:lnSpc>
              <a:spcBef>
                <a:spcPct val="40000"/>
              </a:spcBef>
              <a:buFont typeface="Wingdings" pitchFamily="2" charset="2"/>
              <a:buChar char="Ø"/>
            </a:pPr>
            <a:r>
              <a:rPr lang="en-US" altLang="zh-CN" sz="2600" dirty="0">
                <a:ea typeface="宋体" pitchFamily="2" charset="-122"/>
                <a:cs typeface="Times New Roman" pitchFamily="18" charset="0"/>
              </a:rPr>
              <a:t>class </a:t>
            </a:r>
            <a:r>
              <a:rPr lang="en-US" altLang="zh-CN" sz="2600" dirty="0" err="1" smtClean="0">
                <a:ea typeface="宋体" pitchFamily="2" charset="-122"/>
                <a:cs typeface="Times New Roman" pitchFamily="18" charset="0"/>
              </a:rPr>
              <a:t>SubClass</a:t>
            </a:r>
            <a:r>
              <a:rPr lang="en-US" altLang="zh-CN" sz="2600" dirty="0" smtClean="0">
                <a:ea typeface="宋体" pitchFamily="2" charset="-122"/>
                <a:cs typeface="Times New Roman" pitchFamily="18" charset="0"/>
              </a:rPr>
              <a:t> </a:t>
            </a:r>
            <a:r>
              <a:rPr lang="en-US" altLang="zh-CN" sz="2600" b="1" dirty="0">
                <a:solidFill>
                  <a:srgbClr val="FF0000"/>
                </a:solidFill>
                <a:ea typeface="宋体" pitchFamily="2" charset="-122"/>
                <a:cs typeface="Times New Roman" pitchFamily="18" charset="0"/>
              </a:rPr>
              <a:t>implements</a:t>
            </a:r>
            <a:r>
              <a:rPr lang="en-US" altLang="zh-CN" sz="2600" dirty="0">
                <a:ea typeface="宋体" pitchFamily="2" charset="-122"/>
                <a:cs typeface="Times New Roman" pitchFamily="18" charset="0"/>
              </a:rPr>
              <a:t> </a:t>
            </a:r>
            <a:r>
              <a:rPr lang="en-US" altLang="zh-CN" sz="2600" dirty="0" err="1" smtClean="0">
                <a:ea typeface="宋体" pitchFamily="2" charset="-122"/>
                <a:cs typeface="Times New Roman" pitchFamily="18" charset="0"/>
              </a:rPr>
              <a:t>InterfaceA</a:t>
            </a:r>
            <a:r>
              <a:rPr lang="en-US" altLang="zh-CN" sz="2600" dirty="0" smtClean="0">
                <a:ea typeface="宋体" pitchFamily="2" charset="-122"/>
                <a:cs typeface="Times New Roman" pitchFamily="18" charset="0"/>
              </a:rPr>
              <a:t>{ }</a:t>
            </a:r>
          </a:p>
          <a:p>
            <a:pPr algn="just">
              <a:lnSpc>
                <a:spcPct val="90000"/>
              </a:lnSpc>
              <a:spcBef>
                <a:spcPct val="40000"/>
              </a:spcBef>
              <a:buFont typeface="Wingdings" pitchFamily="2" charset="2"/>
              <a:buChar char="l"/>
            </a:pPr>
            <a:r>
              <a:rPr lang="zh-CN" altLang="en-US" sz="2600" dirty="0">
                <a:ea typeface="宋体" pitchFamily="2" charset="-122"/>
                <a:cs typeface="Times New Roman" pitchFamily="18" charset="0"/>
              </a:rPr>
              <a:t>一</a:t>
            </a:r>
            <a:r>
              <a:rPr lang="zh-CN" altLang="en-US" sz="2600" dirty="0" smtClean="0">
                <a:ea typeface="宋体" pitchFamily="2" charset="-122"/>
                <a:cs typeface="Times New Roman" pitchFamily="18" charset="0"/>
              </a:rPr>
              <a:t>个类可以实现多个接口，接口也可以继承其它接口。</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2077855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614206" y="692696"/>
            <a:ext cx="4496512" cy="790614"/>
          </a:xfrm>
        </p:spPr>
        <p:txBody>
          <a:bodyPr/>
          <a:lstStyle/>
          <a:p>
            <a:pPr eaLnBrk="1" hangingPunct="1">
              <a:defRPr/>
            </a:pP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(2)</a:t>
            </a:r>
          </a:p>
        </p:txBody>
      </p:sp>
      <p:sp>
        <p:nvSpPr>
          <p:cNvPr id="2" name="椭圆 1"/>
          <p:cNvSpPr/>
          <p:nvPr/>
        </p:nvSpPr>
        <p:spPr>
          <a:xfrm>
            <a:off x="1187624" y="2605598"/>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运动员</a:t>
            </a:r>
            <a:endParaRPr lang="en-US" altLang="zh-CN" sz="2000" b="1" dirty="0" smtClean="0">
              <a:solidFill>
                <a:schemeClr val="tx1"/>
              </a:solidFill>
              <a:latin typeface="宋体" pitchFamily="2" charset="-122"/>
              <a:ea typeface="宋体" pitchFamily="2" charset="-122"/>
            </a:endParaRPr>
          </a:p>
          <a:p>
            <a:pPr algn="ctr"/>
            <a:r>
              <a:rPr lang="zh-CN" altLang="en-US" sz="2000" b="1" dirty="0" smtClean="0">
                <a:solidFill>
                  <a:schemeClr val="tx1"/>
                </a:solidFill>
                <a:latin typeface="宋体" pitchFamily="2" charset="-122"/>
                <a:ea typeface="宋体" pitchFamily="2" charset="-122"/>
              </a:rPr>
              <a:t>（抽象类）</a:t>
            </a:r>
            <a:endParaRPr lang="zh-CN" altLang="en-US" sz="2000" b="1" dirty="0">
              <a:solidFill>
                <a:schemeClr val="tx1"/>
              </a:solidFill>
              <a:latin typeface="宋体" pitchFamily="2" charset="-122"/>
              <a:ea typeface="宋体" pitchFamily="2" charset="-122"/>
            </a:endParaRPr>
          </a:p>
        </p:txBody>
      </p:sp>
      <p:sp>
        <p:nvSpPr>
          <p:cNvPr id="12" name="椭圆 11"/>
          <p:cNvSpPr/>
          <p:nvPr/>
        </p:nvSpPr>
        <p:spPr>
          <a:xfrm>
            <a:off x="5868144" y="2570261"/>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学生</a:t>
            </a:r>
            <a:endParaRPr lang="en-US" altLang="zh-CN" sz="2000" b="1" dirty="0" smtClean="0">
              <a:solidFill>
                <a:schemeClr val="tx1"/>
              </a:solidFill>
              <a:latin typeface="宋体" pitchFamily="2" charset="-122"/>
              <a:ea typeface="宋体" pitchFamily="2" charset="-122"/>
            </a:endParaRPr>
          </a:p>
          <a:p>
            <a:pPr algn="ctr"/>
            <a:r>
              <a:rPr lang="zh-CN" altLang="en-US" sz="2000" b="1" dirty="0" smtClean="0">
                <a:solidFill>
                  <a:schemeClr val="tx1"/>
                </a:solidFill>
                <a:latin typeface="宋体" pitchFamily="2" charset="-122"/>
                <a:ea typeface="宋体" pitchFamily="2" charset="-122"/>
              </a:rPr>
              <a:t>（抽象类）</a:t>
            </a:r>
            <a:endParaRPr lang="zh-CN" altLang="en-US" sz="2000" b="1" dirty="0">
              <a:solidFill>
                <a:schemeClr val="tx1"/>
              </a:solidFill>
              <a:latin typeface="宋体" pitchFamily="2" charset="-122"/>
              <a:ea typeface="宋体" pitchFamily="2" charset="-122"/>
            </a:endParaRPr>
          </a:p>
        </p:txBody>
      </p:sp>
      <p:sp>
        <p:nvSpPr>
          <p:cNvPr id="13" name="椭圆 12"/>
          <p:cNvSpPr/>
          <p:nvPr/>
        </p:nvSpPr>
        <p:spPr>
          <a:xfrm>
            <a:off x="450185" y="4437112"/>
            <a:ext cx="1474878"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篮球运动员</a:t>
            </a:r>
            <a:endParaRPr lang="zh-CN" altLang="en-US" sz="2000" b="1" dirty="0">
              <a:solidFill>
                <a:schemeClr val="tx1"/>
              </a:solidFill>
              <a:latin typeface="宋体" pitchFamily="2" charset="-122"/>
              <a:ea typeface="宋体" pitchFamily="2" charset="-122"/>
            </a:endParaRPr>
          </a:p>
        </p:txBody>
      </p:sp>
      <p:sp>
        <p:nvSpPr>
          <p:cNvPr id="14" name="椭圆 13"/>
          <p:cNvSpPr/>
          <p:nvPr/>
        </p:nvSpPr>
        <p:spPr>
          <a:xfrm>
            <a:off x="5172435" y="4437112"/>
            <a:ext cx="1739825"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大学生</a:t>
            </a:r>
            <a:endParaRPr lang="en-US" altLang="zh-CN" sz="2000" b="1" dirty="0" smtClean="0">
              <a:solidFill>
                <a:schemeClr val="tx1"/>
              </a:solidFill>
              <a:latin typeface="宋体" pitchFamily="2" charset="-122"/>
              <a:ea typeface="宋体" pitchFamily="2" charset="-122"/>
            </a:endParaRPr>
          </a:p>
        </p:txBody>
      </p:sp>
      <p:sp>
        <p:nvSpPr>
          <p:cNvPr id="15" name="椭圆 14"/>
          <p:cNvSpPr/>
          <p:nvPr/>
        </p:nvSpPr>
        <p:spPr>
          <a:xfrm>
            <a:off x="2627784" y="4461782"/>
            <a:ext cx="158417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跨栏运动员</a:t>
            </a:r>
            <a:endParaRPr lang="en-US" altLang="zh-CN" sz="2000" b="1" dirty="0" smtClean="0">
              <a:solidFill>
                <a:schemeClr val="tx1"/>
              </a:solidFill>
              <a:latin typeface="宋体" pitchFamily="2" charset="-122"/>
              <a:ea typeface="宋体" pitchFamily="2" charset="-122"/>
            </a:endParaRPr>
          </a:p>
        </p:txBody>
      </p:sp>
      <p:sp>
        <p:nvSpPr>
          <p:cNvPr id="16" name="椭圆 15"/>
          <p:cNvSpPr/>
          <p:nvPr/>
        </p:nvSpPr>
        <p:spPr>
          <a:xfrm>
            <a:off x="7110718" y="4437112"/>
            <a:ext cx="169131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中学生</a:t>
            </a:r>
            <a:endParaRPr lang="en-US" altLang="zh-CN" sz="2000" b="1" dirty="0" smtClean="0">
              <a:solidFill>
                <a:schemeClr val="tx1"/>
              </a:solidFill>
              <a:latin typeface="宋体" pitchFamily="2" charset="-122"/>
              <a:ea typeface="宋体" pitchFamily="2" charset="-122"/>
            </a:endParaRPr>
          </a:p>
        </p:txBody>
      </p:sp>
      <p:cxnSp>
        <p:nvCxnSpPr>
          <p:cNvPr id="4" name="直接箭头连接符 3"/>
          <p:cNvCxnSpPr/>
          <p:nvPr/>
        </p:nvCxnSpPr>
        <p:spPr>
          <a:xfrm flipV="1">
            <a:off x="1403648" y="3613710"/>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2627784" y="3613710"/>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943542" y="3556486"/>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308304" y="3549543"/>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172435" y="2894987"/>
            <a:ext cx="551693" cy="1484901"/>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705684" y="2849395"/>
            <a:ext cx="432048" cy="15989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696856" y="1772815"/>
            <a:ext cx="1874428" cy="107657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学习英语的技能</a:t>
            </a:r>
            <a:endParaRPr lang="en-US" altLang="zh-CN" sz="2000" b="1" dirty="0" smtClean="0">
              <a:solidFill>
                <a:schemeClr val="tx1"/>
              </a:solidFill>
              <a:latin typeface="宋体" pitchFamily="2" charset="-122"/>
              <a:ea typeface="宋体" pitchFamily="2" charset="-122"/>
            </a:endParaRPr>
          </a:p>
          <a:p>
            <a:pPr algn="ctr"/>
            <a:r>
              <a:rPr lang="zh-CN" altLang="en-US" sz="2000" b="1" dirty="0" smtClean="0">
                <a:solidFill>
                  <a:schemeClr val="tx1"/>
                </a:solidFill>
                <a:latin typeface="宋体" pitchFamily="2" charset="-122"/>
                <a:ea typeface="宋体" pitchFamily="2" charset="-122"/>
              </a:rPr>
              <a:t>（接口）</a:t>
            </a:r>
            <a:endParaRPr lang="zh-CN" altLang="en-US" sz="2000" b="1"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4143084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3327252" y="620688"/>
            <a:ext cx="3419872" cy="853814"/>
          </a:xfrm>
        </p:spPr>
        <p:txBody>
          <a:bodyPr/>
          <a:lstStyle/>
          <a:p>
            <a:pPr eaLnBrk="1" hangingPunct="1">
              <a:defRPr/>
            </a:pP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(3)</a:t>
            </a:r>
            <a:endParaRPr lang="en-US" altLang="zh-CN" b="1" dirty="0" smtClean="0">
              <a:solidFill>
                <a:srgbClr val="BD6FBF"/>
              </a:solidFill>
              <a:latin typeface="+mn-lt"/>
              <a:ea typeface="宋体" pitchFamily="2" charset="-122"/>
              <a:cs typeface="Times New Roman" pitchFamily="18" charset="0"/>
            </a:endParaRPr>
          </a:p>
        </p:txBody>
      </p:sp>
      <p:sp>
        <p:nvSpPr>
          <p:cNvPr id="27651" name="Rectangle 3"/>
          <p:cNvSpPr>
            <a:spLocks noGrp="1" noChangeArrowheads="1"/>
          </p:cNvSpPr>
          <p:nvPr>
            <p:ph type="body" idx="1"/>
          </p:nvPr>
        </p:nvSpPr>
        <p:spPr>
          <a:xfrm>
            <a:off x="0" y="1340768"/>
            <a:ext cx="8964488" cy="5112568"/>
          </a:xfrm>
          <a:noFill/>
        </p:spPr>
        <p:txBody>
          <a:bodyPr>
            <a:normAutofit lnSpcReduction="10000"/>
          </a:bodyPr>
          <a:lstStyle/>
          <a:p>
            <a:pPr algn="just" eaLnBrk="1" hangingPunct="1">
              <a:lnSpc>
                <a:spcPct val="90000"/>
              </a:lnSpc>
              <a:spcBef>
                <a:spcPct val="40000"/>
              </a:spcBef>
              <a:buFont typeface="Wingdings" pitchFamily="2" charset="2"/>
              <a:buChar char="l"/>
            </a:pPr>
            <a:r>
              <a:rPr lang="zh-CN" altLang="en-US" sz="2400" b="1" dirty="0" smtClean="0">
                <a:ea typeface="宋体" pitchFamily="2" charset="-122"/>
                <a:cs typeface="Times New Roman" pitchFamily="18" charset="0"/>
              </a:rPr>
              <a:t>接口的特点：</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用</a:t>
            </a:r>
            <a:r>
              <a:rPr lang="en-US" altLang="zh-CN" sz="2200" dirty="0" smtClean="0">
                <a:ea typeface="宋体" pitchFamily="2" charset="-122"/>
                <a:cs typeface="Times New Roman" pitchFamily="18" charset="0"/>
              </a:rPr>
              <a:t>interface</a:t>
            </a:r>
            <a:r>
              <a:rPr lang="zh-CN" altLang="en-US" sz="2200" dirty="0" smtClean="0">
                <a:ea typeface="宋体" pitchFamily="2" charset="-122"/>
                <a:cs typeface="Times New Roman" pitchFamily="18" charset="0"/>
              </a:rPr>
              <a:t>来定义。</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接口中的所有成员变量都</a:t>
            </a:r>
            <a:r>
              <a:rPr lang="zh-CN" altLang="en-US" sz="2200" dirty="0" smtClean="0">
                <a:solidFill>
                  <a:schemeClr val="accent2"/>
                </a:solidFill>
                <a:ea typeface="宋体" pitchFamily="2" charset="-122"/>
                <a:cs typeface="Times New Roman" pitchFamily="18" charset="0"/>
              </a:rPr>
              <a:t>默认</a:t>
            </a:r>
            <a:r>
              <a:rPr lang="zh-CN" altLang="en-US" sz="2200" dirty="0" smtClean="0">
                <a:ea typeface="宋体" pitchFamily="2" charset="-122"/>
                <a:cs typeface="Times New Roman" pitchFamily="18" charset="0"/>
              </a:rPr>
              <a:t>是由</a:t>
            </a:r>
            <a:r>
              <a:rPr lang="en-US" altLang="zh-CN" sz="2200" dirty="0" smtClean="0">
                <a:ea typeface="宋体" pitchFamily="2" charset="-122"/>
                <a:cs typeface="Times New Roman" pitchFamily="18" charset="0"/>
              </a:rPr>
              <a:t>public static final</a:t>
            </a:r>
            <a:r>
              <a:rPr lang="zh-CN" altLang="en-US" sz="2200" dirty="0" smtClean="0">
                <a:ea typeface="宋体" pitchFamily="2" charset="-122"/>
                <a:cs typeface="Times New Roman" pitchFamily="18" charset="0"/>
              </a:rPr>
              <a:t>修饰的。</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接口中</a:t>
            </a:r>
            <a:r>
              <a:rPr lang="zh-CN" altLang="en-US" sz="2200" smtClean="0">
                <a:ea typeface="宋体" pitchFamily="2" charset="-122"/>
                <a:cs typeface="Times New Roman" pitchFamily="18" charset="0"/>
              </a:rPr>
              <a:t>的所有</a:t>
            </a:r>
            <a:r>
              <a:rPr lang="zh-CN" altLang="en-US" sz="2200">
                <a:ea typeface="宋体" pitchFamily="2" charset="-122"/>
                <a:cs typeface="Times New Roman" pitchFamily="18" charset="0"/>
              </a:rPr>
              <a:t>抽象</a:t>
            </a:r>
            <a:r>
              <a:rPr lang="zh-CN" altLang="en-US" sz="2200" smtClean="0">
                <a:ea typeface="宋体" pitchFamily="2" charset="-122"/>
                <a:cs typeface="Times New Roman" pitchFamily="18" charset="0"/>
              </a:rPr>
              <a:t>方法</a:t>
            </a:r>
            <a:r>
              <a:rPr lang="zh-CN" altLang="en-US" sz="2200" dirty="0" smtClean="0">
                <a:ea typeface="宋体" pitchFamily="2" charset="-122"/>
                <a:cs typeface="Times New Roman" pitchFamily="18" charset="0"/>
              </a:rPr>
              <a:t>都</a:t>
            </a:r>
            <a:r>
              <a:rPr lang="zh-CN" altLang="en-US" sz="2200" dirty="0" smtClean="0">
                <a:solidFill>
                  <a:schemeClr val="accent2"/>
                </a:solidFill>
                <a:ea typeface="宋体" pitchFamily="2" charset="-122"/>
                <a:cs typeface="Times New Roman" pitchFamily="18" charset="0"/>
              </a:rPr>
              <a:t>默认</a:t>
            </a:r>
            <a:r>
              <a:rPr lang="zh-CN" altLang="en-US" sz="2200" dirty="0" smtClean="0">
                <a:ea typeface="宋体" pitchFamily="2" charset="-122"/>
                <a:cs typeface="Times New Roman" pitchFamily="18" charset="0"/>
              </a:rPr>
              <a:t>是由</a:t>
            </a:r>
            <a:r>
              <a:rPr lang="en-US" altLang="zh-CN" sz="2200" dirty="0" smtClean="0">
                <a:ea typeface="宋体" pitchFamily="2" charset="-122"/>
                <a:cs typeface="Times New Roman" pitchFamily="18" charset="0"/>
              </a:rPr>
              <a:t>public abstract</a:t>
            </a:r>
            <a:r>
              <a:rPr lang="zh-CN" altLang="en-US" sz="2200" dirty="0" smtClean="0">
                <a:ea typeface="宋体" pitchFamily="2" charset="-122"/>
                <a:cs typeface="Times New Roman" pitchFamily="18" charset="0"/>
              </a:rPr>
              <a:t>修饰的。</a:t>
            </a:r>
            <a:endParaRPr lang="en-US" altLang="zh-CN" sz="2200" dirty="0" smtClean="0">
              <a:ea typeface="宋体" pitchFamily="2" charset="-122"/>
              <a:cs typeface="Times New Roman" pitchFamily="18" charset="0"/>
            </a:endParaRPr>
          </a:p>
          <a:p>
            <a:pPr lvl="1" algn="just" eaLnBrk="1" hangingPunct="1">
              <a:lnSpc>
                <a:spcPct val="90000"/>
              </a:lnSpc>
              <a:spcBef>
                <a:spcPct val="40000"/>
              </a:spcBef>
              <a:buFont typeface="Wingdings" pitchFamily="2" charset="2"/>
              <a:buChar char="Ø"/>
            </a:pPr>
            <a:r>
              <a:rPr lang="zh-CN" altLang="en-US" sz="2200" smtClean="0">
                <a:solidFill>
                  <a:srgbClr val="C00000"/>
                </a:solidFill>
                <a:ea typeface="宋体" pitchFamily="2" charset="-122"/>
                <a:cs typeface="Times New Roman" pitchFamily="18" charset="0"/>
              </a:rPr>
              <a:t>接口</a:t>
            </a:r>
            <a:r>
              <a:rPr lang="zh-CN" altLang="en-US" sz="2200">
                <a:solidFill>
                  <a:srgbClr val="C00000"/>
                </a:solidFill>
                <a:ea typeface="宋体" pitchFamily="2" charset="-122"/>
                <a:cs typeface="Times New Roman" pitchFamily="18" charset="0"/>
              </a:rPr>
              <a:t>中</a:t>
            </a:r>
            <a:r>
              <a:rPr lang="zh-CN" altLang="en-US" sz="2200" smtClean="0">
                <a:solidFill>
                  <a:srgbClr val="C00000"/>
                </a:solidFill>
                <a:ea typeface="宋体" pitchFamily="2" charset="-122"/>
                <a:cs typeface="Times New Roman" pitchFamily="18" charset="0"/>
              </a:rPr>
              <a:t>没有</a:t>
            </a:r>
            <a:r>
              <a:rPr lang="zh-CN" altLang="en-US" sz="2200" dirty="0" smtClean="0">
                <a:solidFill>
                  <a:srgbClr val="C00000"/>
                </a:solidFill>
                <a:ea typeface="宋体" pitchFamily="2" charset="-122"/>
                <a:cs typeface="Times New Roman" pitchFamily="18" charset="0"/>
              </a:rPr>
              <a:t>构造</a:t>
            </a:r>
            <a:r>
              <a:rPr lang="zh-CN" altLang="en-US" sz="2200" dirty="0">
                <a:solidFill>
                  <a:srgbClr val="C00000"/>
                </a:solidFill>
                <a:ea typeface="宋体" pitchFamily="2" charset="-122"/>
                <a:cs typeface="Times New Roman" pitchFamily="18" charset="0"/>
              </a:rPr>
              <a:t>器</a:t>
            </a:r>
            <a:r>
              <a:rPr lang="zh-CN" altLang="en-US" sz="2200" dirty="0" smtClean="0">
                <a:solidFill>
                  <a:srgbClr val="C00000"/>
                </a:solidFill>
                <a:ea typeface="宋体" pitchFamily="2" charset="-122"/>
                <a:cs typeface="Times New Roman" pitchFamily="18" charset="0"/>
              </a:rPr>
              <a:t>。</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接口采用多继承机制。</a:t>
            </a:r>
          </a:p>
          <a:p>
            <a:pPr algn="just" eaLnBrk="1" hangingPunct="1">
              <a:lnSpc>
                <a:spcPct val="90000"/>
              </a:lnSpc>
              <a:spcBef>
                <a:spcPct val="40000"/>
              </a:spcBef>
              <a:buFont typeface="Wingdings" pitchFamily="2" charset="2"/>
              <a:buChar char="l"/>
            </a:pPr>
            <a:r>
              <a:rPr lang="zh-CN" altLang="en-US" sz="2400" dirty="0" smtClean="0">
                <a:ea typeface="宋体" pitchFamily="2" charset="-122"/>
                <a:cs typeface="Times New Roman" pitchFamily="18" charset="0"/>
              </a:rPr>
              <a:t>接口定义举例</a:t>
            </a:r>
            <a:endParaRPr lang="en-US" altLang="zh-CN" sz="2400" dirty="0" smtClean="0">
              <a:ea typeface="宋体" pitchFamily="2" charset="-122"/>
              <a:cs typeface="Times New Roman" pitchFamily="18" charset="0"/>
            </a:endParaRPr>
          </a:p>
          <a:p>
            <a:pPr marL="0" indent="0" algn="just">
              <a:lnSpc>
                <a:spcPct val="90000"/>
              </a:lnSpc>
              <a:spcBef>
                <a:spcPct val="40000"/>
              </a:spcBef>
              <a:buNone/>
            </a:pPr>
            <a:r>
              <a:rPr lang="en-US" altLang="zh-CN" sz="2400" dirty="0" smtClean="0">
                <a:solidFill>
                  <a:srgbClr val="C00000"/>
                </a:solidFill>
                <a:ea typeface="宋体" pitchFamily="2" charset="-122"/>
                <a:cs typeface="Times New Roman" pitchFamily="18" charset="0"/>
              </a:rPr>
              <a:t>    public </a:t>
            </a:r>
            <a:r>
              <a:rPr lang="en-US" altLang="zh-CN" sz="2400" dirty="0">
                <a:solidFill>
                  <a:srgbClr val="0000FF"/>
                </a:solidFill>
                <a:ea typeface="宋体" pitchFamily="2" charset="-122"/>
                <a:cs typeface="Times New Roman" pitchFamily="18" charset="0"/>
              </a:rPr>
              <a:t>interface</a:t>
            </a:r>
            <a:r>
              <a:rPr lang="en-US" altLang="zh-CN" sz="2400" dirty="0">
                <a:solidFill>
                  <a:srgbClr val="C00000"/>
                </a:solidFill>
                <a:ea typeface="宋体" pitchFamily="2" charset="-122"/>
                <a:cs typeface="Times New Roman" pitchFamily="18" charset="0"/>
              </a:rPr>
              <a:t> Runner {</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 = 1;</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void </a:t>
            </a:r>
            <a:r>
              <a:rPr lang="en-US" altLang="zh-CN" sz="2400" dirty="0">
                <a:solidFill>
                  <a:srgbClr val="C00000"/>
                </a:solidFill>
                <a:ea typeface="宋体" pitchFamily="2" charset="-122"/>
                <a:cs typeface="Times New Roman" pitchFamily="18" charset="0"/>
              </a:rPr>
              <a:t>start();</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void </a:t>
            </a:r>
            <a:r>
              <a:rPr lang="en-US" altLang="zh-CN" sz="2400" dirty="0">
                <a:solidFill>
                  <a:srgbClr val="C00000"/>
                </a:solidFill>
                <a:ea typeface="宋体" pitchFamily="2" charset="-122"/>
                <a:cs typeface="Times New Roman" pitchFamily="18" charset="0"/>
              </a:rPr>
              <a:t>run();</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void </a:t>
            </a:r>
            <a:r>
              <a:rPr lang="en-US" altLang="zh-CN" sz="2400" dirty="0">
                <a:solidFill>
                  <a:srgbClr val="C00000"/>
                </a:solidFill>
                <a:ea typeface="宋体" pitchFamily="2" charset="-122"/>
                <a:cs typeface="Times New Roman" pitchFamily="18" charset="0"/>
              </a:rPr>
              <a:t>stop();</a:t>
            </a:r>
          </a:p>
          <a:p>
            <a:pPr marL="0" indent="0" algn="just">
              <a:lnSpc>
                <a:spcPct val="90000"/>
              </a:lnSpc>
              <a:spcBef>
                <a:spcPts val="0"/>
              </a:spcBef>
              <a:buNone/>
            </a:pP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algn="just" eaLnBrk="1" hangingPunct="1">
              <a:lnSpc>
                <a:spcPct val="90000"/>
              </a:lnSpc>
              <a:spcBef>
                <a:spcPct val="40000"/>
              </a:spcBef>
              <a:buFont typeface="Wingdings" pitchFamily="2" charset="2"/>
              <a:buChar char="l"/>
            </a:pPr>
            <a:endParaRPr lang="zh-CN" altLang="en-US" sz="2400" dirty="0" smtClean="0">
              <a:solidFill>
                <a:schemeClr val="accent2"/>
              </a:solidFill>
              <a:ea typeface="宋体" pitchFamily="2" charset="-122"/>
              <a:cs typeface="Times New Roman" pitchFamily="18" charset="0"/>
            </a:endParaRPr>
          </a:p>
        </p:txBody>
      </p:sp>
      <p:sp>
        <p:nvSpPr>
          <p:cNvPr id="4" name="左右箭头 3"/>
          <p:cNvSpPr/>
          <p:nvPr/>
        </p:nvSpPr>
        <p:spPr>
          <a:xfrm>
            <a:off x="3589120" y="4809412"/>
            <a:ext cx="857256" cy="42862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644008" y="4221088"/>
            <a:ext cx="4160679" cy="22322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60032" y="4365104"/>
            <a:ext cx="3744416" cy="1588127"/>
          </a:xfrm>
          <a:prstGeom prst="rect">
            <a:avLst/>
          </a:prstGeom>
          <a:noFill/>
        </p:spPr>
        <p:txBody>
          <a:bodyPr wrap="square" rtlCol="0">
            <a:spAutoFit/>
          </a:bodyPr>
          <a:lstStyle/>
          <a:p>
            <a:pPr algn="just">
              <a:lnSpc>
                <a:spcPct val="90000"/>
              </a:lnSpc>
              <a:spcBef>
                <a:spcPct val="40000"/>
              </a:spcBef>
            </a:pPr>
            <a:r>
              <a:rPr lang="en-US" altLang="zh-CN" dirty="0">
                <a:solidFill>
                  <a:srgbClr val="C00000"/>
                </a:solidFill>
                <a:ea typeface="宋体" pitchFamily="2" charset="-122"/>
                <a:cs typeface="Times New Roman" pitchFamily="18" charset="0"/>
              </a:rPr>
              <a:t> public </a:t>
            </a:r>
            <a:r>
              <a:rPr lang="en-US" altLang="zh-CN" dirty="0">
                <a:solidFill>
                  <a:srgbClr val="0000FF"/>
                </a:solidFill>
                <a:ea typeface="宋体" pitchFamily="2" charset="-122"/>
                <a:cs typeface="Times New Roman" pitchFamily="18" charset="0"/>
              </a:rPr>
              <a:t>interface</a:t>
            </a:r>
            <a:r>
              <a:rPr lang="en-US" altLang="zh-CN" dirty="0">
                <a:solidFill>
                  <a:srgbClr val="C00000"/>
                </a:solidFill>
                <a:ea typeface="宋体" pitchFamily="2" charset="-122"/>
                <a:cs typeface="Times New Roman" pitchFamily="18" charset="0"/>
              </a:rPr>
              <a:t> Runner {</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static final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 ID = 1;</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abstract void start();</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abstract void run();</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abstract void stop();</a:t>
            </a:r>
            <a:endParaRPr lang="en-US" altLang="zh-CN" dirty="0">
              <a:solidFill>
                <a:srgbClr val="C00000"/>
              </a:solidFill>
              <a:ea typeface="宋体" pitchFamily="2" charset="-122"/>
              <a:cs typeface="Times New Roman" pitchFamily="18" charset="0"/>
            </a:endParaRPr>
          </a:p>
          <a:p>
            <a:pPr algn="just">
              <a:lnSpc>
                <a:spcPct val="90000"/>
              </a:lnSpc>
            </a:pPr>
            <a:r>
              <a:rPr lang="en-US" altLang="zh-CN" dirty="0" smtClean="0">
                <a:solidFill>
                  <a:srgbClr val="C00000"/>
                </a:solidFill>
                <a:ea typeface="宋体" pitchFamily="2" charset="-122"/>
                <a:cs typeface="Times New Roman" pitchFamily="18" charset="0"/>
              </a:rPr>
              <a:t>    </a:t>
            </a:r>
            <a:r>
              <a:rPr lang="en-US" altLang="zh-CN" dirty="0">
                <a:solidFill>
                  <a:srgbClr val="C00000"/>
                </a:solidFill>
                <a:ea typeface="宋体" pitchFamily="2" charset="-122"/>
                <a:cs typeface="Times New Roman" pitchFamily="18" charset="0"/>
              </a:rPr>
              <a:t>}</a:t>
            </a:r>
            <a:endParaRPr lang="zh-CN" altLang="en-US" dirty="0"/>
          </a:p>
        </p:txBody>
      </p:sp>
    </p:spTree>
    <p:extLst>
      <p:ext uri="{BB962C8B-B14F-4D97-AF65-F5344CB8AC3E}">
        <p14:creationId xmlns:p14="http://schemas.microsoft.com/office/powerpoint/2010/main" val="36494919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872835" y="764704"/>
            <a:ext cx="3635928" cy="709799"/>
          </a:xfrm>
        </p:spPr>
        <p:txBody>
          <a:bodyPr/>
          <a:lstStyle/>
          <a:p>
            <a:pPr eaLnBrk="1" hangingPunct="1">
              <a:defRPr/>
            </a:pP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(4)</a:t>
            </a:r>
          </a:p>
        </p:txBody>
      </p:sp>
      <p:sp>
        <p:nvSpPr>
          <p:cNvPr id="28675" name="Rectangle 3"/>
          <p:cNvSpPr>
            <a:spLocks noChangeArrowheads="1"/>
          </p:cNvSpPr>
          <p:nvPr/>
        </p:nvSpPr>
        <p:spPr bwMode="auto">
          <a:xfrm>
            <a:off x="261643" y="1844824"/>
            <a:ext cx="8858312" cy="4154984"/>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l"/>
            </a:pPr>
            <a:r>
              <a:rPr lang="zh-CN" altLang="en-US" sz="2400" dirty="0" smtClean="0">
                <a:ea typeface="宋体" pitchFamily="2" charset="-122"/>
                <a:cs typeface="Times New Roman" pitchFamily="18" charset="0"/>
              </a:rPr>
              <a:t>实现</a:t>
            </a:r>
            <a:r>
              <a:rPr lang="zh-CN" altLang="en-US" sz="2400" dirty="0">
                <a:ea typeface="宋体" pitchFamily="2" charset="-122"/>
                <a:cs typeface="Times New Roman" pitchFamily="18" charset="0"/>
              </a:rPr>
              <a:t>接口的类中必须提供接口中所有方法的具体实现</a:t>
            </a:r>
            <a:r>
              <a:rPr lang="zh-CN" altLang="en-US" sz="2400" dirty="0" smtClean="0">
                <a:ea typeface="宋体" pitchFamily="2" charset="-122"/>
                <a:cs typeface="Times New Roman" pitchFamily="18" charset="0"/>
              </a:rPr>
              <a:t>内容，方可实例化。否则，仍为抽象类。</a:t>
            </a:r>
            <a:endParaRPr lang="en-US" altLang="zh-CN" sz="2400" dirty="0" smtClean="0">
              <a:ea typeface="宋体" pitchFamily="2" charset="-122"/>
              <a:cs typeface="Times New Roman" pitchFamily="18" charset="0"/>
            </a:endParaRPr>
          </a:p>
          <a:p>
            <a:pPr marL="342900" indent="-342900">
              <a:spcBef>
                <a:spcPct val="50000"/>
              </a:spcBef>
              <a:buFont typeface="Wingdings" pitchFamily="2" charset="2"/>
              <a:buChar char="l"/>
            </a:pPr>
            <a:r>
              <a:rPr lang="zh-CN" altLang="en-US" sz="2400" dirty="0" smtClean="0">
                <a:ea typeface="宋体" pitchFamily="2" charset="-122"/>
                <a:cs typeface="Times New Roman" pitchFamily="18" charset="0"/>
              </a:rPr>
              <a:t>接口的主要用途就是被实现类实现。</a:t>
            </a:r>
            <a:r>
              <a:rPr lang="zh-CN" altLang="en-US" sz="2400" dirty="0" smtClean="0">
                <a:solidFill>
                  <a:srgbClr val="FF0000"/>
                </a:solidFill>
                <a:ea typeface="宋体" pitchFamily="2" charset="-122"/>
                <a:cs typeface="Times New Roman" pitchFamily="18" charset="0"/>
              </a:rPr>
              <a:t>（面向接口编程）</a:t>
            </a:r>
            <a:endParaRPr lang="zh-CN" altLang="en-US" sz="2400" dirty="0">
              <a:solidFill>
                <a:srgbClr val="FF0000"/>
              </a:solidFill>
              <a:ea typeface="宋体" pitchFamily="2" charset="-122"/>
              <a:cs typeface="Times New Roman" pitchFamily="18" charset="0"/>
            </a:endParaRPr>
          </a:p>
          <a:p>
            <a:pPr marL="342900" indent="-342900">
              <a:spcBef>
                <a:spcPct val="50000"/>
              </a:spcBef>
              <a:buFont typeface="Wingdings" pitchFamily="2" charset="2"/>
              <a:buChar char="l"/>
            </a:pPr>
            <a:r>
              <a:rPr lang="zh-CN" altLang="en-US" sz="2400" dirty="0" smtClean="0">
                <a:ea typeface="宋体" pitchFamily="2" charset="-122"/>
                <a:cs typeface="Times New Roman" pitchFamily="18" charset="0"/>
              </a:rPr>
              <a:t>与</a:t>
            </a:r>
            <a:r>
              <a:rPr lang="zh-CN" altLang="en-US" sz="2400" dirty="0">
                <a:ea typeface="宋体" pitchFamily="2" charset="-122"/>
                <a:cs typeface="Times New Roman" pitchFamily="18" charset="0"/>
              </a:rPr>
              <a:t>继承关系类似，接口与实现类之间存在多态性</a:t>
            </a:r>
          </a:p>
          <a:p>
            <a:pPr marL="342900" indent="-342900">
              <a:spcBef>
                <a:spcPct val="50000"/>
              </a:spcBef>
              <a:buFont typeface="Wingdings" pitchFamily="2" charset="2"/>
              <a:buChar char="l"/>
            </a:pPr>
            <a:r>
              <a:rPr lang="zh-CN" altLang="en-US" sz="2400" dirty="0" smtClean="0">
                <a:ea typeface="宋体" pitchFamily="2" charset="-122"/>
                <a:cs typeface="Times New Roman" pitchFamily="18" charset="0"/>
              </a:rPr>
              <a:t>定义</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类的语法</a:t>
            </a:r>
            <a:r>
              <a:rPr lang="zh-CN" altLang="en-US" sz="2400" dirty="0" smtClean="0">
                <a:ea typeface="宋体" pitchFamily="2" charset="-122"/>
                <a:cs typeface="Times New Roman" pitchFamily="18" charset="0"/>
              </a:rPr>
              <a:t>格式：</a:t>
            </a:r>
            <a:r>
              <a:rPr lang="zh-CN" altLang="en-US" sz="2400" dirty="0" smtClean="0">
                <a:solidFill>
                  <a:srgbClr val="0000FF"/>
                </a:solidFill>
                <a:ea typeface="宋体" pitchFamily="2" charset="-122"/>
                <a:cs typeface="Times New Roman" pitchFamily="18" charset="0"/>
              </a:rPr>
              <a:t>先写</a:t>
            </a:r>
            <a:r>
              <a:rPr lang="en-US" altLang="zh-CN" sz="2400" dirty="0" smtClean="0">
                <a:solidFill>
                  <a:srgbClr val="0000FF"/>
                </a:solidFill>
                <a:ea typeface="宋体" pitchFamily="2" charset="-122"/>
                <a:cs typeface="Times New Roman" pitchFamily="18" charset="0"/>
              </a:rPr>
              <a:t>extends</a:t>
            </a:r>
            <a:r>
              <a:rPr lang="zh-CN" altLang="en-US" sz="2400" dirty="0" smtClean="0">
                <a:solidFill>
                  <a:srgbClr val="0000FF"/>
                </a:solidFill>
                <a:ea typeface="宋体" pitchFamily="2" charset="-122"/>
                <a:cs typeface="Times New Roman" pitchFamily="18" charset="0"/>
              </a:rPr>
              <a:t>，后写</a:t>
            </a:r>
            <a:r>
              <a:rPr lang="en-US" altLang="zh-CN" sz="2400" dirty="0" smtClean="0">
                <a:solidFill>
                  <a:srgbClr val="0000FF"/>
                </a:solidFill>
                <a:ea typeface="宋体" pitchFamily="2" charset="-122"/>
                <a:cs typeface="Times New Roman" pitchFamily="18" charset="0"/>
              </a:rPr>
              <a:t>implements</a:t>
            </a:r>
          </a:p>
          <a:p>
            <a:pPr>
              <a:spcBef>
                <a:spcPct val="50000"/>
              </a:spcBef>
            </a:pPr>
            <a:r>
              <a:rPr lang="zh-CN" altLang="en-US" sz="2400" dirty="0">
                <a:solidFill>
                  <a:schemeClr val="accent2"/>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&lt; modifier&gt; class &lt; name&gt; [extends &lt; </a:t>
            </a:r>
            <a:r>
              <a:rPr lang="en-US" altLang="zh-CN" sz="2400" dirty="0" err="1">
                <a:solidFill>
                  <a:schemeClr val="accent2"/>
                </a:solidFill>
                <a:ea typeface="宋体" pitchFamily="2" charset="-122"/>
                <a:cs typeface="Times New Roman" pitchFamily="18" charset="0"/>
              </a:rPr>
              <a:t>superclass</a:t>
            </a:r>
            <a:r>
              <a:rPr lang="en-US" altLang="zh-CN" sz="2400" dirty="0">
                <a:solidFill>
                  <a:schemeClr val="accent2"/>
                </a:solidFill>
                <a:ea typeface="宋体" pitchFamily="2" charset="-122"/>
                <a:cs typeface="Times New Roman" pitchFamily="18" charset="0"/>
              </a:rPr>
              <a:t>&gt;]</a:t>
            </a:r>
          </a:p>
          <a:p>
            <a:r>
              <a:rPr lang="en-US" altLang="zh-CN" sz="2400" dirty="0">
                <a:solidFill>
                  <a:schemeClr val="accent2"/>
                </a:solidFill>
                <a:ea typeface="宋体" pitchFamily="2" charset="-122"/>
                <a:cs typeface="Times New Roman" pitchFamily="18" charset="0"/>
              </a:rPr>
              <a:t>	[</a:t>
            </a:r>
            <a:r>
              <a:rPr lang="en-US" altLang="zh-CN" sz="2400" dirty="0">
                <a:solidFill>
                  <a:srgbClr val="BD6FBF"/>
                </a:solidFill>
                <a:ea typeface="宋体" pitchFamily="2" charset="-122"/>
                <a:cs typeface="Times New Roman" pitchFamily="18" charset="0"/>
              </a:rPr>
              <a:t>implements</a:t>
            </a:r>
            <a:r>
              <a:rPr lang="en-US" altLang="zh-CN" sz="2400" dirty="0">
                <a:solidFill>
                  <a:schemeClr val="accent2"/>
                </a:solidFill>
                <a:ea typeface="宋体" pitchFamily="2" charset="-122"/>
                <a:cs typeface="Times New Roman" pitchFamily="18" charset="0"/>
              </a:rPr>
              <a:t> &lt; interface&gt; [,&lt; interface&gt;]* ] {</a:t>
            </a:r>
          </a:p>
          <a:p>
            <a:r>
              <a:rPr lang="en-US" altLang="zh-CN" sz="2400" dirty="0">
                <a:solidFill>
                  <a:schemeClr val="accent2"/>
                </a:solidFill>
                <a:ea typeface="宋体" pitchFamily="2" charset="-122"/>
                <a:cs typeface="Times New Roman" pitchFamily="18" charset="0"/>
              </a:rPr>
              <a:t>		&lt; declarations&gt;*</a:t>
            </a:r>
          </a:p>
          <a:p>
            <a:r>
              <a:rPr lang="en-US" altLang="zh-CN" sz="2400" dirty="0">
                <a:solidFill>
                  <a:schemeClr val="accent2"/>
                </a:solidFill>
                <a:ea typeface="宋体" pitchFamily="2" charset="-122"/>
                <a:cs typeface="Times New Roman" pitchFamily="18" charset="0"/>
              </a:rPr>
              <a:t>	}</a:t>
            </a:r>
          </a:p>
        </p:txBody>
      </p:sp>
    </p:spTree>
    <p:extLst>
      <p:ext uri="{BB962C8B-B14F-4D97-AF65-F5344CB8AC3E}">
        <p14:creationId xmlns:p14="http://schemas.microsoft.com/office/powerpoint/2010/main" val="5361845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471718" y="764704"/>
            <a:ext cx="4496512" cy="790614"/>
          </a:xfrm>
        </p:spPr>
        <p:txBody>
          <a:bodyPr/>
          <a:lstStyle/>
          <a:p>
            <a:pPr eaLnBrk="1" hangingPunct="1">
              <a:defRPr/>
            </a:pPr>
            <a:r>
              <a:rPr lang="zh-CN" altLang="en-US" b="1" dirty="0" smtClean="0">
                <a:latin typeface="+mn-lt"/>
                <a:ea typeface="宋体" pitchFamily="2" charset="-122"/>
                <a:cs typeface="Times New Roman" pitchFamily="18" charset="0"/>
              </a:rPr>
              <a:t>接口应用举例</a:t>
            </a:r>
            <a:r>
              <a:rPr lang="en-US" altLang="zh-CN" b="1" dirty="0" smtClean="0">
                <a:latin typeface="+mn-lt"/>
                <a:ea typeface="宋体" pitchFamily="2" charset="-122"/>
                <a:cs typeface="Times New Roman" pitchFamily="18" charset="0"/>
              </a:rPr>
              <a:t>(1)</a:t>
            </a:r>
          </a:p>
        </p:txBody>
      </p:sp>
      <p:graphicFrame>
        <p:nvGraphicFramePr>
          <p:cNvPr id="287747" name="Group 3"/>
          <p:cNvGraphicFramePr>
            <a:graphicFrameLocks noGrp="1"/>
          </p:cNvGraphicFramePr>
          <p:nvPr>
            <p:extLst>
              <p:ext uri="{D42A27DB-BD31-4B8C-83A1-F6EECF244321}">
                <p14:modId xmlns:p14="http://schemas.microsoft.com/office/powerpoint/2010/main" val="38059362"/>
              </p:ext>
            </p:extLst>
          </p:nvPr>
        </p:nvGraphicFramePr>
        <p:xfrm>
          <a:off x="3919518" y="1931943"/>
          <a:ext cx="1524000" cy="157041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mn-lt"/>
                          <a:ea typeface="宋体" pitchFamily="2" charset="-122"/>
                        </a:rPr>
                        <a:t>&lt;&lt;interface&gt;&gt;</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mn-lt"/>
                          <a:ea typeface="宋体" pitchFamily="2" charset="-122"/>
                        </a:rPr>
                        <a:t>Runner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smtClean="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stop()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57" name="Group 13"/>
          <p:cNvGraphicFramePr>
            <a:graphicFrameLocks noGrp="1"/>
          </p:cNvGraphicFramePr>
          <p:nvPr>
            <p:extLst>
              <p:ext uri="{D42A27DB-BD31-4B8C-83A1-F6EECF244321}">
                <p14:modId xmlns:p14="http://schemas.microsoft.com/office/powerpoint/2010/main" val="41542715"/>
              </p:ext>
            </p:extLst>
          </p:nvPr>
        </p:nvGraphicFramePr>
        <p:xfrm>
          <a:off x="1785918" y="4370343"/>
          <a:ext cx="1524000" cy="1597851"/>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mn-lt"/>
                          <a:ea typeface="宋体" pitchFamily="2"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smtClean="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dance()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67" name="Group 23"/>
          <p:cNvGraphicFramePr>
            <a:graphicFrameLocks noGrp="1"/>
          </p:cNvGraphicFramePr>
          <p:nvPr>
            <p:extLst>
              <p:ext uri="{D42A27DB-BD31-4B8C-83A1-F6EECF244321}">
                <p14:modId xmlns:p14="http://schemas.microsoft.com/office/powerpoint/2010/main" val="3016392279"/>
              </p:ext>
            </p:extLst>
          </p:nvPr>
        </p:nvGraphicFramePr>
        <p:xfrm>
          <a:off x="3919518" y="4370343"/>
          <a:ext cx="1524000" cy="184473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mn-lt"/>
                          <a:ea typeface="宋体" pitchFamily="2" charset="-122"/>
                        </a:rPr>
                        <a:t>Car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smtClean="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err="1" smtClean="0">
                          <a:ln>
                            <a:noFill/>
                          </a:ln>
                          <a:solidFill>
                            <a:schemeClr val="tx1"/>
                          </a:solidFill>
                          <a:effectLst/>
                          <a:latin typeface="+mn-lt"/>
                          <a:ea typeface="宋体" pitchFamily="2" charset="-122"/>
                        </a:rPr>
                        <a:t>fillFuel</a:t>
                      </a:r>
                      <a:r>
                        <a:rPr kumimoji="1" lang="en-US" altLang="zh-CN" sz="1800" b="0" i="0" u="none" strike="noStrike" cap="none" normalizeH="0" baseline="0" dirty="0" smtClean="0">
                          <a:ln>
                            <a:noFill/>
                          </a:ln>
                          <a:solidFill>
                            <a:schemeClr val="tx1"/>
                          </a:solidFill>
                          <a:effectLst/>
                          <a:latin typeface="+mn-lt"/>
                          <a:ea typeface="宋体" pitchFamily="2" charset="-122"/>
                        </a:rPr>
                        <a: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crack()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77" name="Group 33"/>
          <p:cNvGraphicFramePr>
            <a:graphicFrameLocks noGrp="1"/>
          </p:cNvGraphicFramePr>
          <p:nvPr>
            <p:extLst>
              <p:ext uri="{D42A27DB-BD31-4B8C-83A1-F6EECF244321}">
                <p14:modId xmlns:p14="http://schemas.microsoft.com/office/powerpoint/2010/main" val="3037388935"/>
              </p:ext>
            </p:extLst>
          </p:nvPr>
        </p:nvGraphicFramePr>
        <p:xfrm>
          <a:off x="5976918" y="4390981"/>
          <a:ext cx="1752600" cy="1597851"/>
        </p:xfrm>
        <a:graphic>
          <a:graphicData uri="http://schemas.openxmlformats.org/drawingml/2006/table">
            <a:tbl>
              <a:tblPr/>
              <a:tblGrid>
                <a:gridCol w="17526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mn-lt"/>
                          <a:ea typeface="宋体" pitchFamily="2" charset="-122"/>
                        </a:rPr>
                        <a:t>Bird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smtClean="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mn-lt"/>
                          <a:ea typeface="宋体" pitchFamily="2" charset="-122"/>
                        </a:rPr>
                        <a:t>+</a:t>
                      </a:r>
                      <a:r>
                        <a:rPr kumimoji="1" lang="en-US" altLang="zh-CN" sz="1800" b="0" i="0" u="none" strike="noStrike" cap="none" normalizeH="0" baseline="0" dirty="0" smtClean="0">
                          <a:ln>
                            <a:noFill/>
                          </a:ln>
                          <a:solidFill>
                            <a:schemeClr val="tx1"/>
                          </a:solidFill>
                          <a:effectLst/>
                          <a:latin typeface="+mn-lt"/>
                          <a:ea typeface="宋体" pitchFamily="2" charset="-122"/>
                        </a:rPr>
                        <a:t>fly()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0763" name="Line 43"/>
          <p:cNvSpPr>
            <a:spLocks noChangeShapeType="1"/>
          </p:cNvSpPr>
          <p:nvPr/>
        </p:nvSpPr>
        <p:spPr bwMode="auto">
          <a:xfrm>
            <a:off x="2471718" y="3989343"/>
            <a:ext cx="4267200" cy="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4" name="Line 44"/>
          <p:cNvSpPr>
            <a:spLocks noChangeShapeType="1"/>
          </p:cNvSpPr>
          <p:nvPr/>
        </p:nvSpPr>
        <p:spPr bwMode="auto">
          <a:xfrm>
            <a:off x="24717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5" name="Line 45"/>
          <p:cNvSpPr>
            <a:spLocks noChangeShapeType="1"/>
          </p:cNvSpPr>
          <p:nvPr/>
        </p:nvSpPr>
        <p:spPr bwMode="auto">
          <a:xfrm>
            <a:off x="67389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6" name="Line 46"/>
          <p:cNvSpPr>
            <a:spLocks noChangeShapeType="1"/>
          </p:cNvSpPr>
          <p:nvPr/>
        </p:nvSpPr>
        <p:spPr bwMode="auto">
          <a:xfrm flipV="1">
            <a:off x="4605318" y="3455943"/>
            <a:ext cx="0" cy="914400"/>
          </a:xfrm>
          <a:prstGeom prst="line">
            <a:avLst/>
          </a:prstGeom>
          <a:noFill/>
          <a:ln w="9525">
            <a:solidFill>
              <a:schemeClr val="tx1"/>
            </a:solidFill>
            <a:prstDash val="sysDot"/>
            <a:round/>
            <a:headEnd/>
            <a:tailEnd type="triangle" w="lg" len="lg"/>
          </a:ln>
        </p:spPr>
        <p:txBody>
          <a:bodyPr/>
          <a:lstStyle/>
          <a:p>
            <a:endParaRPr lang="zh-CN" altLang="en-US">
              <a:cs typeface="Times New Roman" pitchFamily="18" charset="0"/>
            </a:endParaRPr>
          </a:p>
        </p:txBody>
      </p:sp>
    </p:spTree>
    <p:extLst>
      <p:ext uri="{BB962C8B-B14F-4D97-AF65-F5344CB8AC3E}">
        <p14:creationId xmlns:p14="http://schemas.microsoft.com/office/powerpoint/2010/main" val="40429287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3275856" y="620688"/>
            <a:ext cx="5218964" cy="840148"/>
          </a:xfrm>
        </p:spPr>
        <p:txBody>
          <a:bodyPr/>
          <a:lstStyle/>
          <a:p>
            <a:pPr eaLnBrk="1" hangingPunct="1">
              <a:defRPr/>
            </a:pPr>
            <a:r>
              <a:rPr lang="zh-CN" altLang="en-US" b="1" dirty="0" smtClean="0">
                <a:latin typeface="+mn-lt"/>
                <a:ea typeface="宋体" pitchFamily="2" charset="-122"/>
                <a:cs typeface="Times New Roman" pitchFamily="18" charset="0"/>
              </a:rPr>
              <a:t>接口应用举例</a:t>
            </a:r>
            <a:r>
              <a:rPr lang="en-US" altLang="zh-CN" b="1" dirty="0" smtClean="0">
                <a:latin typeface="+mn-lt"/>
                <a:ea typeface="宋体" pitchFamily="2" charset="-122"/>
                <a:cs typeface="Times New Roman" pitchFamily="18" charset="0"/>
              </a:rPr>
              <a:t>(1)</a:t>
            </a:r>
          </a:p>
        </p:txBody>
      </p:sp>
      <p:sp>
        <p:nvSpPr>
          <p:cNvPr id="29699" name="Rectangle 3"/>
          <p:cNvSpPr>
            <a:spLocks noChangeArrowheads="1"/>
          </p:cNvSpPr>
          <p:nvPr/>
        </p:nvSpPr>
        <p:spPr bwMode="auto">
          <a:xfrm>
            <a:off x="323528" y="908720"/>
            <a:ext cx="8568952" cy="5743111"/>
          </a:xfrm>
          <a:prstGeom prst="rect">
            <a:avLst/>
          </a:prstGeom>
          <a:noFill/>
          <a:ln w="9525">
            <a:noFill/>
            <a:miter lim="800000"/>
            <a:headEnd/>
            <a:tailEnd/>
          </a:ln>
        </p:spPr>
        <p:txBody>
          <a:bodyPr wrap="square">
            <a:spAutoFit/>
          </a:bodyPr>
          <a:lstStyle/>
          <a:p>
            <a:pPr>
              <a:lnSpc>
                <a:spcPct val="90000"/>
              </a:lnSpc>
            </a:pPr>
            <a:r>
              <a:rPr lang="en-US" altLang="zh-CN" sz="2400" dirty="0">
                <a:solidFill>
                  <a:srgbClr val="C00000"/>
                </a:solidFill>
                <a:ea typeface="宋体" pitchFamily="2" charset="-122"/>
                <a:cs typeface="Times New Roman" pitchFamily="18" charset="0"/>
              </a:rPr>
              <a:t>public interface Runner {</a:t>
            </a:r>
          </a:p>
          <a:p>
            <a:pPr>
              <a:lnSpc>
                <a:spcPct val="90000"/>
              </a:lnSpc>
            </a:pPr>
            <a:r>
              <a:rPr lang="en-US" altLang="zh-CN" sz="2400" dirty="0">
                <a:solidFill>
                  <a:srgbClr val="C00000"/>
                </a:solidFill>
                <a:ea typeface="宋体" pitchFamily="2" charset="-122"/>
                <a:cs typeface="Times New Roman" pitchFamily="18" charset="0"/>
              </a:rPr>
              <a:t>	public void start();</a:t>
            </a:r>
          </a:p>
          <a:p>
            <a:pPr>
              <a:lnSpc>
                <a:spcPct val="90000"/>
              </a:lnSpc>
            </a:pPr>
            <a:r>
              <a:rPr lang="en-US" altLang="zh-CN" sz="2400" dirty="0">
                <a:solidFill>
                  <a:srgbClr val="C00000"/>
                </a:solidFill>
                <a:ea typeface="宋体" pitchFamily="2" charset="-122"/>
                <a:cs typeface="Times New Roman" pitchFamily="18" charset="0"/>
              </a:rPr>
              <a:t>	public void run();</a:t>
            </a:r>
          </a:p>
          <a:p>
            <a:pPr>
              <a:lnSpc>
                <a:spcPct val="90000"/>
              </a:lnSpc>
            </a:pPr>
            <a:r>
              <a:rPr lang="en-US" altLang="zh-CN" sz="2400" dirty="0">
                <a:solidFill>
                  <a:srgbClr val="C00000"/>
                </a:solidFill>
                <a:ea typeface="宋体" pitchFamily="2" charset="-122"/>
                <a:cs typeface="Times New Roman" pitchFamily="18" charset="0"/>
              </a:rPr>
              <a:t>	public void stop();</a:t>
            </a:r>
          </a:p>
          <a:p>
            <a:pPr>
              <a:lnSpc>
                <a:spcPct val="90000"/>
              </a:lnSpc>
            </a:pP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public class Person implements Runner {</a:t>
            </a:r>
          </a:p>
          <a:p>
            <a:pPr>
              <a:lnSpc>
                <a:spcPct val="90000"/>
              </a:lnSpc>
            </a:pPr>
            <a:r>
              <a:rPr lang="en-US" altLang="zh-CN" sz="2400" dirty="0">
                <a:solidFill>
                  <a:srgbClr val="C00000"/>
                </a:solidFill>
                <a:ea typeface="宋体" pitchFamily="2" charset="-122"/>
                <a:cs typeface="Times New Roman" pitchFamily="18" charset="0"/>
              </a:rPr>
              <a:t>	public void start()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准备工作：弯腰、蹬腿、咬牙、瞪眼			</a:t>
            </a:r>
            <a:r>
              <a:rPr lang="en-US" altLang="zh-CN" sz="2400" dirty="0" smtClean="0">
                <a:solidFill>
                  <a:srgbClr val="0000FF"/>
                </a:solidFill>
                <a:ea typeface="宋体" pitchFamily="2" charset="-122"/>
                <a:cs typeface="Times New Roman" pitchFamily="18" charset="0"/>
              </a:rPr>
              <a:t>	// </a:t>
            </a:r>
            <a:r>
              <a:rPr lang="zh-CN" altLang="en-US" sz="2400" dirty="0">
                <a:solidFill>
                  <a:srgbClr val="0000FF"/>
                </a:solidFill>
                <a:ea typeface="宋体" pitchFamily="2" charset="-122"/>
                <a:cs typeface="Times New Roman" pitchFamily="18" charset="0"/>
              </a:rPr>
              <a:t>开跑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run()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摆动手臂</a:t>
            </a:r>
          </a:p>
          <a:p>
            <a:pPr>
              <a:lnSpc>
                <a:spcPct val="90000"/>
              </a:lnSpc>
            </a:pPr>
            <a:r>
              <a:rPr lang="zh-CN" altLang="en-US" sz="2400" dirty="0">
                <a:solidFill>
                  <a:srgbClr val="0000FF"/>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维持直线方向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stop()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减速直至停止、喝水。</a:t>
            </a:r>
          </a:p>
          <a:p>
            <a:pPr>
              <a:lnSpc>
                <a:spcPct val="90000"/>
              </a:lnSpc>
            </a:pPr>
            <a:r>
              <a:rPr lang="zh-CN" altLang="en-US"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107612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当我们编写一个类时，其实就是在描述其对象的属性和行为，而并没有产生实质上的对象，只有通过</a:t>
            </a:r>
            <a:r>
              <a:rPr lang="en-US" altLang="zh-CN" sz="2400" dirty="0" smtClean="0">
                <a:ea typeface="宋体" pitchFamily="2" charset="-122"/>
                <a:cs typeface="Times New Roman" pitchFamily="18" charset="0"/>
              </a:rPr>
              <a:t>new</a:t>
            </a:r>
            <a:r>
              <a:rPr lang="zh-CN" altLang="en-US" sz="2400" dirty="0" smtClean="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a:t>
            </a:r>
            <a:r>
              <a:rPr lang="zh-CN" altLang="en-US" sz="2400" dirty="0" smtClean="0">
                <a:solidFill>
                  <a:srgbClr val="FF0000"/>
                </a:solidFill>
                <a:ea typeface="宋体" pitchFamily="2" charset="-122"/>
                <a:cs typeface="Times New Roman" pitchFamily="18" charset="0"/>
              </a:rPr>
              <a:t>某些特定的数据在内存空间里只有一份</a:t>
            </a:r>
            <a:r>
              <a:rPr lang="zh-CN" altLang="en-US" sz="2400" dirty="0" smtClean="0">
                <a:ea typeface="宋体" pitchFamily="2" charset="-122"/>
                <a:cs typeface="Times New Roman" pitchFamily="18" charset="0"/>
              </a:rPr>
              <a:t>，例如所有的中国人都有个国家名称，每一个中国人都共享这个国家名称，不必在每一个中国人的实例对象中都单独分配一个用于代表国家名称的</a:t>
            </a:r>
            <a:r>
              <a:rPr lang="zh-CN" altLang="en-US" sz="2400" smtClean="0">
                <a:ea typeface="宋体" pitchFamily="2" charset="-122"/>
                <a:cs typeface="Times New Roman" pitchFamily="18" charset="0"/>
              </a:rPr>
              <a:t>变量。</a:t>
            </a:r>
            <a:endParaRPr lang="zh-CN" altLang="en-US" sz="2400" dirty="0" smtClean="0">
              <a:ea typeface="宋体" pitchFamily="2" charset="-122"/>
              <a:cs typeface="Times New Roman" pitchFamily="18" charset="0"/>
            </a:endParaRPr>
          </a:p>
          <a:p>
            <a:pPr eaLnBrk="1" hangingPunct="1">
              <a:buFontTx/>
              <a:buNone/>
            </a:pPr>
            <a:endParaRPr lang="en-US" altLang="zh-CN" sz="2400" dirty="0" smtClean="0">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smtClean="0">
                <a:latin typeface="+mn-lt"/>
                <a:ea typeface="宋体" pitchFamily="2" charset="-122"/>
                <a:cs typeface="Times New Roman" pitchFamily="18" charset="0"/>
              </a:rPr>
              <a:t>6.1  </a:t>
            </a:r>
            <a:r>
              <a:rPr lang="zh-CN" altLang="en-US" sz="3600" b="1" dirty="0" smtClean="0">
                <a:latin typeface="+mn-lt"/>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Tree>
    <p:extLst>
      <p:ext uri="{BB962C8B-B14F-4D97-AF65-F5344CB8AC3E}">
        <p14:creationId xmlns:p14="http://schemas.microsoft.com/office/powerpoint/2010/main" val="88194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28600" y="762000"/>
            <a:ext cx="838200" cy="5029200"/>
          </a:xfrm>
        </p:spPr>
        <p:txBody>
          <a:bodyPr/>
          <a:lstStyle/>
          <a:p>
            <a:pPr eaLnBrk="1" hangingPunct="1">
              <a:defRPr/>
            </a:pPr>
            <a:r>
              <a:rPr lang="zh-CN" altLang="en-US" b="1" dirty="0" smtClean="0">
                <a:latin typeface="+mn-lt"/>
                <a:ea typeface="宋体" pitchFamily="2" charset="-122"/>
                <a:cs typeface="Times New Roman" pitchFamily="18" charset="0"/>
              </a:rPr>
              <a:t>接口应用举例</a:t>
            </a:r>
            <a:r>
              <a:rPr lang="en-US" altLang="zh-CN" b="1" dirty="0" smtClean="0">
                <a:latin typeface="+mn-lt"/>
                <a:ea typeface="宋体" pitchFamily="2" charset="-122"/>
                <a:cs typeface="Times New Roman" pitchFamily="18" charset="0"/>
              </a:rPr>
              <a:t>(2)</a:t>
            </a:r>
          </a:p>
        </p:txBody>
      </p:sp>
      <p:sp>
        <p:nvSpPr>
          <p:cNvPr id="31747" name="Rectangle 3"/>
          <p:cNvSpPr>
            <a:spLocks noGrp="1" noChangeArrowheads="1"/>
          </p:cNvSpPr>
          <p:nvPr>
            <p:ph type="body" idx="1"/>
          </p:nvPr>
        </p:nvSpPr>
        <p:spPr>
          <a:xfrm>
            <a:off x="1403648" y="892014"/>
            <a:ext cx="7086600" cy="5417306"/>
          </a:xfrm>
        </p:spPr>
        <p:txBody>
          <a:bodyPr>
            <a:normAutofit lnSpcReduction="10000"/>
          </a:bodyPr>
          <a:lstStyle/>
          <a:p>
            <a:pPr eaLnBrk="1" hangingPunct="1">
              <a:lnSpc>
                <a:spcPct val="90000"/>
              </a:lnSpc>
              <a:spcBef>
                <a:spcPct val="50000"/>
              </a:spcBef>
              <a:buFont typeface="Wingdings" pitchFamily="2" charset="2"/>
              <a:buChar char="l"/>
            </a:pPr>
            <a:r>
              <a:rPr lang="en-US" altLang="zh-CN" sz="1800" dirty="0" smtClean="0">
                <a:ea typeface="宋体" pitchFamily="2" charset="-122"/>
                <a:cs typeface="Times New Roman" pitchFamily="18" charset="0"/>
              </a:rPr>
              <a:t> </a:t>
            </a:r>
            <a:r>
              <a:rPr lang="zh-CN" altLang="en-US" sz="1800" dirty="0" smtClean="0">
                <a:ea typeface="宋体" pitchFamily="2" charset="-122"/>
                <a:cs typeface="Times New Roman" pitchFamily="18" charset="0"/>
              </a:rPr>
              <a:t>一个类可以实现多个无关的接口</a:t>
            </a:r>
            <a:endParaRPr lang="zh-CN" altLang="en-US" sz="1800" dirty="0" smtClean="0">
              <a:solidFill>
                <a:schemeClr val="accent2"/>
              </a:solidFill>
              <a:ea typeface="宋体" pitchFamily="2" charset="-122"/>
              <a:cs typeface="Times New Roman" pitchFamily="18" charset="0"/>
            </a:endParaRP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interface Runner { public void run();}</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interface Swimmer {public double swim();}</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class Creator{public </a:t>
            </a:r>
            <a:r>
              <a:rPr lang="en-US" altLang="zh-CN" sz="1800" dirty="0" err="1" smtClean="0">
                <a:solidFill>
                  <a:srgbClr val="C00000"/>
                </a:solidFill>
                <a:ea typeface="宋体" pitchFamily="2" charset="-122"/>
                <a:cs typeface="Times New Roman" pitchFamily="18" charset="0"/>
              </a:rPr>
              <a:t>int</a:t>
            </a:r>
            <a:r>
              <a:rPr lang="en-US" altLang="zh-CN" sz="1800" dirty="0" smtClean="0">
                <a:solidFill>
                  <a:srgbClr val="C00000"/>
                </a:solidFill>
                <a:ea typeface="宋体" pitchFamily="2" charset="-122"/>
                <a:cs typeface="Times New Roman" pitchFamily="18" charset="0"/>
              </a:rPr>
              <a:t> eat(){…}} </a:t>
            </a:r>
          </a:p>
          <a:p>
            <a:pPr eaLnBrk="1" hangingPunct="1">
              <a:lnSpc>
                <a:spcPct val="90000"/>
              </a:lnSpc>
              <a:buFontTx/>
              <a:buNone/>
            </a:pPr>
            <a:r>
              <a:rPr lang="en-US" altLang="zh-CN" sz="1800" dirty="0">
                <a:solidFill>
                  <a:srgbClr val="C00000"/>
                </a:solidFill>
                <a:ea typeface="宋体" pitchFamily="2" charset="-122"/>
                <a:cs typeface="Times New Roman" pitchFamily="18" charset="0"/>
              </a:rPr>
              <a:t>c</a:t>
            </a:r>
            <a:r>
              <a:rPr lang="en-US" altLang="zh-CN" sz="1800" dirty="0" smtClean="0">
                <a:solidFill>
                  <a:srgbClr val="C00000"/>
                </a:solidFill>
                <a:ea typeface="宋体" pitchFamily="2" charset="-122"/>
                <a:cs typeface="Times New Roman" pitchFamily="18" charset="0"/>
              </a:rPr>
              <a:t>lass Man </a:t>
            </a:r>
            <a:r>
              <a:rPr lang="en-US" altLang="zh-CN" sz="1800" b="1" dirty="0" smtClean="0">
                <a:solidFill>
                  <a:srgbClr val="C00000"/>
                </a:solidFill>
                <a:ea typeface="宋体" pitchFamily="2" charset="-122"/>
                <a:cs typeface="Times New Roman" pitchFamily="18" charset="0"/>
              </a:rPr>
              <a:t>extends Creator implements</a:t>
            </a:r>
            <a:r>
              <a:rPr lang="en-US" altLang="zh-CN" sz="1800" dirty="0" smtClean="0">
                <a:solidFill>
                  <a:srgbClr val="C00000"/>
                </a:solidFill>
                <a:ea typeface="宋体" pitchFamily="2" charset="-122"/>
                <a:cs typeface="Times New Roman" pitchFamily="18" charset="0"/>
              </a:rPr>
              <a:t> Runner </a:t>
            </a:r>
            <a:r>
              <a:rPr lang="en-US" altLang="zh-CN" sz="1800" dirty="0">
                <a:solidFill>
                  <a:srgbClr val="C00000"/>
                </a:solidFill>
                <a:ea typeface="宋体" pitchFamily="2" charset="-122"/>
                <a:cs typeface="Times New Roman" pitchFamily="18" charset="0"/>
              </a:rPr>
              <a:t>,</a:t>
            </a:r>
            <a:r>
              <a:rPr lang="en-US" altLang="zh-CN" sz="1800" dirty="0" smtClean="0">
                <a:solidFill>
                  <a:srgbClr val="C00000"/>
                </a:solidFill>
                <a:ea typeface="宋体" pitchFamily="2" charset="-122"/>
                <a:cs typeface="Times New Roman" pitchFamily="18" charset="0"/>
              </a:rPr>
              <a:t>Swimmer{</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void run()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double swim()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a:t>
            </a:r>
            <a:r>
              <a:rPr lang="en-US" altLang="zh-CN" sz="1800" dirty="0" err="1" smtClean="0">
                <a:solidFill>
                  <a:srgbClr val="C00000"/>
                </a:solidFill>
                <a:ea typeface="宋体" pitchFamily="2" charset="-122"/>
                <a:cs typeface="Times New Roman" pitchFamily="18" charset="0"/>
              </a:rPr>
              <a:t>int</a:t>
            </a:r>
            <a:r>
              <a:rPr lang="en-US" altLang="zh-CN" sz="1800" dirty="0" smtClean="0">
                <a:solidFill>
                  <a:srgbClr val="C00000"/>
                </a:solidFill>
                <a:ea typeface="宋体" pitchFamily="2" charset="-122"/>
                <a:cs typeface="Times New Roman" pitchFamily="18" charset="0"/>
              </a:rPr>
              <a:t> eat()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a:t>
            </a:r>
          </a:p>
          <a:p>
            <a:pPr eaLnBrk="1" hangingPunct="1">
              <a:lnSpc>
                <a:spcPct val="90000"/>
              </a:lnSpc>
              <a:spcBef>
                <a:spcPct val="50000"/>
              </a:spcBef>
              <a:buFont typeface="Wingdings" pitchFamily="2" charset="2"/>
              <a:buChar char="l"/>
            </a:pPr>
            <a:r>
              <a:rPr lang="zh-CN" altLang="en-US" sz="2000" b="1" dirty="0" smtClean="0">
                <a:solidFill>
                  <a:srgbClr val="0000FF"/>
                </a:solidFill>
                <a:ea typeface="宋体" pitchFamily="2" charset="-122"/>
                <a:cs typeface="Times New Roman" pitchFamily="18" charset="0"/>
              </a:rPr>
              <a:t>与继承关系类似，接口与实现类之间存在多态性</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class Test{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static void main(String </a:t>
            </a:r>
            <a:r>
              <a:rPr lang="en-US" altLang="zh-CN" sz="1800" dirty="0" err="1" smtClean="0">
                <a:solidFill>
                  <a:srgbClr val="C00000"/>
                </a:solidFill>
                <a:ea typeface="宋体" pitchFamily="2" charset="-122"/>
                <a:cs typeface="Times New Roman" pitchFamily="18" charset="0"/>
              </a:rPr>
              <a:t>args</a:t>
            </a:r>
            <a:r>
              <a:rPr lang="en-US" altLang="zh-CN" sz="18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Test t = new Test();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Man m = new Man();</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t.m1(m);</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t.m2(m);</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t.m3(m);</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String m1(Runner f) { </a:t>
            </a:r>
            <a:r>
              <a:rPr lang="en-US" altLang="zh-CN" sz="1800" dirty="0" err="1" smtClean="0">
                <a:solidFill>
                  <a:srgbClr val="C00000"/>
                </a:solidFill>
                <a:ea typeface="宋体" pitchFamily="2" charset="-122"/>
                <a:cs typeface="Times New Roman" pitchFamily="18" charset="0"/>
              </a:rPr>
              <a:t>f.run</a:t>
            </a:r>
            <a:r>
              <a:rPr lang="en-US" altLang="zh-CN" sz="1800" dirty="0" smtClean="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void  m2(Swimmer s) {</a:t>
            </a:r>
            <a:r>
              <a:rPr lang="en-US" altLang="zh-CN" sz="1800" dirty="0" err="1" smtClean="0">
                <a:solidFill>
                  <a:srgbClr val="C00000"/>
                </a:solidFill>
                <a:ea typeface="宋体" pitchFamily="2" charset="-122"/>
                <a:cs typeface="Times New Roman" pitchFamily="18" charset="0"/>
              </a:rPr>
              <a:t>s.swim</a:t>
            </a:r>
            <a:r>
              <a:rPr lang="en-US" altLang="zh-CN" sz="18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void  m3(Creator a) {a.eat();}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30284219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771800" y="0"/>
            <a:ext cx="5616624" cy="764704"/>
          </a:xfrm>
        </p:spPr>
        <p:txBody>
          <a:bodyPr>
            <a:normAutofit/>
          </a:bodyPr>
          <a:lstStyle/>
          <a:p>
            <a:pPr eaLnBrk="1" hangingPunct="1">
              <a:defRPr/>
            </a:pPr>
            <a:r>
              <a:rPr lang="zh-CN" altLang="en-US" b="1" dirty="0" smtClean="0">
                <a:solidFill>
                  <a:srgbClr val="FFFF00"/>
                </a:solidFill>
                <a:latin typeface="+mn-lt"/>
                <a:ea typeface="宋体" pitchFamily="2" charset="-122"/>
                <a:cs typeface="Times New Roman" pitchFamily="18" charset="0"/>
              </a:rPr>
              <a:t>接口的其他问题</a:t>
            </a:r>
          </a:p>
        </p:txBody>
      </p:sp>
      <p:sp>
        <p:nvSpPr>
          <p:cNvPr id="32771" name="Rectangle 3"/>
          <p:cNvSpPr>
            <a:spLocks noGrp="1" noChangeArrowheads="1"/>
          </p:cNvSpPr>
          <p:nvPr>
            <p:ph type="body" idx="1"/>
          </p:nvPr>
        </p:nvSpPr>
        <p:spPr>
          <a:xfrm>
            <a:off x="100244" y="1124744"/>
            <a:ext cx="9036496" cy="5256584"/>
          </a:xfrm>
        </p:spPr>
        <p:txBody>
          <a:bodyPr>
            <a:noAutofit/>
          </a:bodyPr>
          <a:lstStyle/>
          <a:p>
            <a:pPr algn="just" eaLnBrk="1" hangingPunct="1">
              <a:lnSpc>
                <a:spcPct val="90000"/>
              </a:lnSpc>
              <a:spcBef>
                <a:spcPct val="50000"/>
              </a:spcBef>
              <a:buFont typeface="Wingdings" pitchFamily="2" charset="2"/>
              <a:buChar char="l"/>
            </a:pPr>
            <a:r>
              <a:rPr lang="zh-CN" altLang="en-US" sz="2000" dirty="0" smtClean="0">
                <a:ea typeface="宋体" pitchFamily="2" charset="-122"/>
                <a:cs typeface="Times New Roman" pitchFamily="18" charset="0"/>
              </a:rPr>
              <a:t>如果实现接口的类中没有实现接口中的全部方法，必须将此类定义为抽象类 </a:t>
            </a:r>
          </a:p>
          <a:p>
            <a:pPr eaLnBrk="1" hangingPunct="1">
              <a:lnSpc>
                <a:spcPct val="90000"/>
              </a:lnSpc>
              <a:spcBef>
                <a:spcPct val="50000"/>
              </a:spcBef>
              <a:buClr>
                <a:schemeClr val="accent2"/>
              </a:buClr>
              <a:buFont typeface="Wingdings" pitchFamily="2" charset="2"/>
              <a:buChar char="l"/>
            </a:pPr>
            <a:r>
              <a:rPr lang="zh-CN" altLang="en-US" sz="2000" dirty="0" smtClean="0">
                <a:ea typeface="宋体" pitchFamily="2" charset="-122"/>
                <a:cs typeface="Times New Roman" pitchFamily="18" charset="0"/>
              </a:rPr>
              <a:t>接口也可以继承另一个接口，使用</a:t>
            </a:r>
            <a:r>
              <a:rPr lang="en-US" altLang="zh-CN" sz="2000" dirty="0" smtClean="0">
                <a:ea typeface="宋体" pitchFamily="2" charset="-122"/>
                <a:cs typeface="Times New Roman" pitchFamily="18" charset="0"/>
              </a:rPr>
              <a:t>extends</a:t>
            </a:r>
            <a:r>
              <a:rPr lang="zh-CN" altLang="en-US" sz="2000" dirty="0" smtClean="0">
                <a:ea typeface="宋体" pitchFamily="2" charset="-122"/>
                <a:cs typeface="Times New Roman" pitchFamily="18" charset="0"/>
              </a:rPr>
              <a:t>关键字。</a:t>
            </a:r>
          </a:p>
          <a:p>
            <a:pPr eaLnBrk="1" hangingPunct="1">
              <a:lnSpc>
                <a:spcPct val="70000"/>
              </a:lnSpc>
              <a:spcBef>
                <a:spcPct val="50000"/>
              </a:spcBef>
              <a:buClr>
                <a:schemeClr val="accent2"/>
              </a:buClr>
              <a:buFont typeface="Wingdings" pitchFamily="2" charset="2"/>
              <a:buChar char="l"/>
            </a:pPr>
            <a:r>
              <a:rPr lang="en-US" altLang="zh-CN" sz="2000" dirty="0" smtClean="0">
                <a:solidFill>
                  <a:srgbClr val="C00000"/>
                </a:solidFill>
                <a:ea typeface="宋体" pitchFamily="2" charset="-122"/>
                <a:cs typeface="Times New Roman" pitchFamily="18" charset="0"/>
              </a:rPr>
              <a:t>interface </a:t>
            </a:r>
            <a:r>
              <a:rPr lang="en-US" altLang="zh-CN" sz="2000" dirty="0" err="1" smtClean="0">
                <a:solidFill>
                  <a:srgbClr val="C00000"/>
                </a:solidFill>
                <a:ea typeface="宋体" pitchFamily="2" charset="-122"/>
                <a:cs typeface="Times New Roman" pitchFamily="18" charset="0"/>
              </a:rPr>
              <a:t>MyInterface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String s=“</a:t>
            </a:r>
            <a:r>
              <a:rPr lang="en-US" altLang="zh-CN" sz="2000" dirty="0" err="1" smtClean="0">
                <a:solidFill>
                  <a:srgbClr val="C00000"/>
                </a:solidFill>
                <a:ea typeface="宋体" pitchFamily="2" charset="-122"/>
                <a:cs typeface="Times New Roman" pitchFamily="18" charset="0"/>
              </a:rPr>
              <a:t>MyInterface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absM1();</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interface </a:t>
            </a:r>
            <a:r>
              <a:rPr lang="en-US" altLang="zh-CN" sz="2000" dirty="0" err="1" smtClean="0">
                <a:solidFill>
                  <a:srgbClr val="C00000"/>
                </a:solidFill>
                <a:ea typeface="宋体" pitchFamily="2" charset="-122"/>
                <a:cs typeface="Times New Roman" pitchFamily="18" charset="0"/>
              </a:rPr>
              <a:t>SubInterface</a:t>
            </a:r>
            <a:r>
              <a:rPr lang="en-US" altLang="zh-CN" sz="2000" dirty="0" smtClean="0">
                <a:solidFill>
                  <a:srgbClr val="C00000"/>
                </a:solidFill>
                <a:ea typeface="宋体" pitchFamily="2" charset="-122"/>
                <a:cs typeface="Times New Roman" pitchFamily="18" charset="0"/>
              </a:rPr>
              <a:t> extends </a:t>
            </a:r>
            <a:r>
              <a:rPr lang="en-US" altLang="zh-CN" sz="2000" dirty="0" err="1" smtClean="0">
                <a:solidFill>
                  <a:srgbClr val="C00000"/>
                </a:solidFill>
                <a:ea typeface="宋体" pitchFamily="2" charset="-122"/>
                <a:cs typeface="Times New Roman" pitchFamily="18" charset="0"/>
              </a:rPr>
              <a:t>MyInterface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absM2();</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class </a:t>
            </a:r>
            <a:r>
              <a:rPr lang="en-US" altLang="zh-CN" sz="2000" dirty="0" err="1" smtClean="0">
                <a:solidFill>
                  <a:srgbClr val="C00000"/>
                </a:solidFill>
                <a:ea typeface="宋体" pitchFamily="2" charset="-122"/>
                <a:cs typeface="Times New Roman" pitchFamily="18" charset="0"/>
              </a:rPr>
              <a:t>SubAdapter</a:t>
            </a:r>
            <a:r>
              <a:rPr lang="en-US" altLang="zh-CN" sz="2000" dirty="0" smtClean="0">
                <a:solidFill>
                  <a:srgbClr val="C00000"/>
                </a:solidFill>
                <a:ea typeface="宋体" pitchFamily="2" charset="-122"/>
                <a:cs typeface="Times New Roman" pitchFamily="18" charset="0"/>
              </a:rPr>
              <a:t> implements </a:t>
            </a:r>
            <a:r>
              <a:rPr lang="en-US" altLang="zh-CN" sz="2000" dirty="0" err="1" smtClean="0">
                <a:solidFill>
                  <a:srgbClr val="C00000"/>
                </a:solidFill>
                <a:ea typeface="宋体" pitchFamily="2" charset="-122"/>
                <a:cs typeface="Times New Roman" pitchFamily="18" charset="0"/>
              </a:rPr>
              <a:t>SubInterface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absM1(){</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(“absM1”);}</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absM2(){</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(“absM2”);}</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a:t>
            </a:r>
            <a:endParaRPr lang="en-US" altLang="zh-CN" sz="1800" dirty="0" smtClean="0">
              <a:solidFill>
                <a:srgbClr val="FF0000"/>
              </a:solidFill>
              <a:ea typeface="宋体" pitchFamily="2" charset="-122"/>
              <a:cs typeface="Times New Roman" pitchFamily="18" charset="0"/>
            </a:endParaRPr>
          </a:p>
          <a:p>
            <a:pPr marL="0" eaLnBrk="1" hangingPunct="1">
              <a:lnSpc>
                <a:spcPct val="85000"/>
              </a:lnSpc>
              <a:spcBef>
                <a:spcPct val="50000"/>
              </a:spcBef>
              <a:buClr>
                <a:schemeClr val="accent2"/>
              </a:buClr>
              <a:buFont typeface="Wingdings" pitchFamily="2" charset="2"/>
              <a:buNone/>
            </a:pPr>
            <a:r>
              <a:rPr lang="zh-CN" altLang="en-US" sz="2000" dirty="0" smtClean="0">
                <a:ea typeface="宋体" pitchFamily="2" charset="-122"/>
                <a:cs typeface="Times New Roman" pitchFamily="18" charset="0"/>
              </a:rPr>
              <a:t>实现类</a:t>
            </a:r>
            <a:r>
              <a:rPr lang="en-US" altLang="zh-CN" sz="2000" dirty="0" err="1" smtClean="0">
                <a:ea typeface="宋体" pitchFamily="2" charset="-122"/>
                <a:cs typeface="Times New Roman" pitchFamily="18" charset="0"/>
              </a:rPr>
              <a:t>SubAdapter</a:t>
            </a:r>
            <a:r>
              <a:rPr lang="zh-CN" altLang="en-US" sz="2000" dirty="0" smtClean="0">
                <a:ea typeface="宋体" pitchFamily="2" charset="-122"/>
                <a:cs typeface="Times New Roman" pitchFamily="18" charset="0"/>
              </a:rPr>
              <a:t>必须给出接口</a:t>
            </a:r>
            <a:r>
              <a:rPr lang="en-US" altLang="zh-CN" sz="2000" dirty="0" err="1" smtClean="0">
                <a:ea typeface="宋体" pitchFamily="2" charset="-122"/>
                <a:cs typeface="Times New Roman" pitchFamily="18" charset="0"/>
              </a:rPr>
              <a:t>SubInterface</a:t>
            </a:r>
            <a:r>
              <a:rPr lang="zh-CN" altLang="en-US" sz="2000" dirty="0" smtClean="0">
                <a:ea typeface="宋体" pitchFamily="2" charset="-122"/>
                <a:cs typeface="Times New Roman" pitchFamily="18" charset="0"/>
              </a:rPr>
              <a:t>以及父接口</a:t>
            </a:r>
            <a:r>
              <a:rPr lang="en-US" altLang="zh-CN" sz="2000" dirty="0" err="1" smtClean="0">
                <a:ea typeface="宋体" pitchFamily="2" charset="-122"/>
                <a:cs typeface="Times New Roman" pitchFamily="18" charset="0"/>
              </a:rPr>
              <a:t>MyInterface</a:t>
            </a:r>
            <a:r>
              <a:rPr lang="zh-CN" altLang="en-US" sz="2000" dirty="0" smtClean="0">
                <a:ea typeface="宋体" pitchFamily="2" charset="-122"/>
                <a:cs typeface="Times New Roman" pitchFamily="18" charset="0"/>
              </a:rPr>
              <a:t>中所有方法的实现。</a:t>
            </a:r>
          </a:p>
        </p:txBody>
      </p:sp>
    </p:spTree>
    <p:extLst>
      <p:ext uri="{BB962C8B-B14F-4D97-AF65-F5344CB8AC3E}">
        <p14:creationId xmlns:p14="http://schemas.microsoft.com/office/powerpoint/2010/main" val="1702026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44628"/>
            <a:ext cx="5068678" cy="912164"/>
          </a:xfrm>
        </p:spPr>
        <p:txBody>
          <a:bodyPr>
            <a:normAutofit/>
          </a:bodyPr>
          <a:lstStyle/>
          <a:p>
            <a:r>
              <a:rPr lang="zh-CN" altLang="en-US" b="1" dirty="0" smtClean="0">
                <a:latin typeface="Times New Roman" pitchFamily="18" charset="0"/>
                <a:ea typeface="宋体" pitchFamily="2" charset="-122"/>
                <a:cs typeface="Times New Roman" pitchFamily="18" charset="0"/>
              </a:rPr>
              <a:t>代理模式</a:t>
            </a:r>
            <a:r>
              <a:rPr lang="en-US" altLang="zh-CN" b="1" dirty="0" smtClean="0">
                <a:latin typeface="Times New Roman" pitchFamily="18" charset="0"/>
                <a:ea typeface="宋体" pitchFamily="2" charset="-122"/>
                <a:cs typeface="Times New Roman" pitchFamily="18" charset="0"/>
              </a:rPr>
              <a:t>(</a:t>
            </a:r>
            <a:r>
              <a:rPr lang="en-US" altLang="zh-CN" b="1" dirty="0" smtClean="0">
                <a:latin typeface="+mn-lt"/>
                <a:ea typeface="宋体" pitchFamily="2" charset="-122"/>
                <a:cs typeface="Times New Roman" pitchFamily="18" charset="0"/>
              </a:rPr>
              <a:t>Proxy</a:t>
            </a:r>
            <a:r>
              <a:rPr lang="en-US" altLang="zh-CN" b="1" dirty="0" smtClean="0">
                <a:latin typeface="Times New Roman" pitchFamily="18" charset="0"/>
                <a:ea typeface="宋体" pitchFamily="2" charset="-122"/>
                <a:cs typeface="Times New Roman" pitchFamily="18" charset="0"/>
              </a:rPr>
              <a:t>)</a:t>
            </a:r>
            <a:endParaRPr lang="zh-CN" altLang="en-US" b="1" dirty="0">
              <a:latin typeface="Times New Roman" pitchFamily="18" charset="0"/>
              <a:ea typeface="宋体" pitchFamily="2" charset="-122"/>
              <a:cs typeface="Times New Roman" pitchFamily="18" charset="0"/>
            </a:endParaRPr>
          </a:p>
        </p:txBody>
      </p:sp>
      <p:sp>
        <p:nvSpPr>
          <p:cNvPr id="4" name="TextBox 3"/>
          <p:cNvSpPr txBox="1"/>
          <p:nvPr/>
        </p:nvSpPr>
        <p:spPr>
          <a:xfrm>
            <a:off x="399347" y="1412776"/>
            <a:ext cx="8136904" cy="1246495"/>
          </a:xfrm>
          <a:prstGeom prst="rect">
            <a:avLst/>
          </a:prstGeom>
          <a:noFill/>
        </p:spPr>
        <p:txBody>
          <a:bodyPr wrap="square" rtlCol="0">
            <a:spAutoFit/>
          </a:bodyPr>
          <a:lstStyle/>
          <a:p>
            <a:r>
              <a:rPr lang="zh-CN" altLang="en-US" sz="2500" b="1" dirty="0" smtClean="0">
                <a:ea typeface="宋体" pitchFamily="2" charset="-122"/>
                <a:cs typeface="Times New Roman" pitchFamily="18" charset="0"/>
              </a:rPr>
              <a:t>概述：</a:t>
            </a:r>
            <a:endParaRPr lang="en-US" altLang="zh-CN" sz="2500" b="1" dirty="0" smtClean="0">
              <a:ea typeface="宋体" pitchFamily="2" charset="-122"/>
              <a:cs typeface="Times New Roman" pitchFamily="18" charset="0"/>
            </a:endParaRPr>
          </a:p>
          <a:p>
            <a:r>
              <a:rPr lang="zh-CN" altLang="en-US" sz="2500" smtClean="0">
                <a:ea typeface="宋体" pitchFamily="2" charset="-122"/>
                <a:cs typeface="Times New Roman" pitchFamily="18" charset="0"/>
              </a:rPr>
              <a:t>代理模式是</a:t>
            </a:r>
            <a:r>
              <a:rPr lang="en-US" altLang="zh-CN" sz="2500" smtClean="0">
                <a:ea typeface="宋体" pitchFamily="2" charset="-122"/>
                <a:cs typeface="Times New Roman" pitchFamily="18" charset="0"/>
              </a:rPr>
              <a:t>java</a:t>
            </a:r>
            <a:r>
              <a:rPr lang="zh-CN" altLang="en-US" sz="2500" smtClean="0">
                <a:ea typeface="宋体" pitchFamily="2" charset="-122"/>
                <a:cs typeface="Times New Roman" pitchFamily="18" charset="0"/>
              </a:rPr>
              <a:t>开发中使用较多的一种设计模式。代理设计就是为</a:t>
            </a:r>
            <a:r>
              <a:rPr lang="zh-CN" altLang="en-US" sz="2500" dirty="0">
                <a:ea typeface="宋体" pitchFamily="2" charset="-122"/>
                <a:cs typeface="Times New Roman" pitchFamily="18" charset="0"/>
              </a:rPr>
              <a:t>其他对象提供一种代理以控制对这个对象的访问。 </a:t>
            </a:r>
            <a:endParaRPr lang="en-US" altLang="zh-CN" sz="2500" dirty="0" smtClean="0">
              <a:ea typeface="宋体" pitchFamily="2" charset="-122"/>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981" y="2780928"/>
            <a:ext cx="6152542" cy="3112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074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3240360" cy="3785652"/>
          </a:xfrm>
          <a:prstGeom prst="rect">
            <a:avLst/>
          </a:prstGeom>
          <a:noFill/>
        </p:spPr>
        <p:txBody>
          <a:bodyPr wrap="square" rtlCol="0">
            <a:spAutoFit/>
          </a:bodyPr>
          <a:lstStyle/>
          <a:p>
            <a:r>
              <a:rPr lang="en-US" altLang="zh-CN" sz="2000" b="1">
                <a:ea typeface="宋体" panose="02010600030101010101" pitchFamily="2" charset="-122"/>
              </a:rPr>
              <a:t>interface Network{</a:t>
            </a:r>
          </a:p>
          <a:p>
            <a:r>
              <a:rPr lang="en-US" altLang="zh-CN" sz="2000" b="1">
                <a:ea typeface="宋体" panose="02010600030101010101" pitchFamily="2" charset="-122"/>
              </a:rPr>
              <a:t>public void browse();</a:t>
            </a:r>
          </a:p>
          <a:p>
            <a:r>
              <a:rPr lang="en-US" altLang="zh-CN" sz="2000">
                <a:ea typeface="宋体" panose="02010600030101010101" pitchFamily="2" charset="-122"/>
              </a:rPr>
              <a:t>}</a:t>
            </a:r>
          </a:p>
          <a:p>
            <a:r>
              <a:rPr lang="en-US" altLang="zh-CN" sz="2000">
                <a:ea typeface="宋体" panose="02010600030101010101" pitchFamily="2" charset="-122"/>
              </a:rPr>
              <a:t>//</a:t>
            </a:r>
            <a:r>
              <a:rPr lang="zh-CN" altLang="en-US" sz="2000">
                <a:ea typeface="宋体" panose="02010600030101010101" pitchFamily="2" charset="-122"/>
              </a:rPr>
              <a:t>被代理类</a:t>
            </a:r>
          </a:p>
          <a:p>
            <a:r>
              <a:rPr lang="en-US" altLang="zh-CN" sz="2000" b="1">
                <a:ea typeface="宋体" panose="02010600030101010101" pitchFamily="2" charset="-122"/>
              </a:rPr>
              <a:t>class RealServer implements Network{</a:t>
            </a:r>
          </a:p>
          <a:p>
            <a:endParaRPr lang="zh-CN" altLang="en-US" sz="2000">
              <a:ea typeface="宋体" panose="02010600030101010101" pitchFamily="2" charset="-122"/>
            </a:endParaRPr>
          </a:p>
          <a:p>
            <a:r>
              <a:rPr lang="en-US" altLang="zh-CN" sz="2000">
                <a:ea typeface="宋体" panose="02010600030101010101" pitchFamily="2" charset="-122"/>
              </a:rPr>
              <a:t>@Override</a:t>
            </a:r>
          </a:p>
          <a:p>
            <a:r>
              <a:rPr lang="en-US" altLang="zh-CN" sz="2000" b="1">
                <a:ea typeface="宋体" panose="02010600030101010101" pitchFamily="2" charset="-122"/>
              </a:rPr>
              <a:t>public void browse() {</a:t>
            </a:r>
          </a:p>
          <a:p>
            <a:r>
              <a:rPr lang="en-US" altLang="zh-CN" sz="2000">
                <a:ea typeface="宋体" panose="02010600030101010101" pitchFamily="2" charset="-122"/>
              </a:rPr>
              <a:t>System.</a:t>
            </a:r>
            <a:r>
              <a:rPr lang="en-US" altLang="zh-CN" sz="2000" b="1">
                <a:ea typeface="宋体" panose="02010600030101010101" pitchFamily="2" charset="-122"/>
              </a:rPr>
              <a:t>out.println("</a:t>
            </a:r>
            <a:r>
              <a:rPr lang="zh-CN" altLang="en-US" sz="2000" b="1">
                <a:ea typeface="宋体" panose="02010600030101010101" pitchFamily="2" charset="-122"/>
              </a:rPr>
              <a:t>真实服务器上网浏览信息</a:t>
            </a:r>
            <a:r>
              <a:rPr lang="en-US" altLang="zh-CN" sz="2000" b="1">
                <a:ea typeface="宋体" panose="02010600030101010101" pitchFamily="2" charset="-122"/>
              </a:rPr>
              <a:t>");</a:t>
            </a:r>
          </a:p>
          <a:p>
            <a:r>
              <a:rPr lang="en-US" altLang="zh-CN" sz="2000" smtClean="0">
                <a:ea typeface="宋体" panose="02010600030101010101" pitchFamily="2" charset="-122"/>
              </a:rPr>
              <a:t>}</a:t>
            </a:r>
            <a:r>
              <a:rPr lang="zh-CN" altLang="en-US" sz="2000">
                <a:ea typeface="宋体" panose="02010600030101010101" pitchFamily="2" charset="-122"/>
              </a:rPr>
              <a:t> </a:t>
            </a:r>
            <a:r>
              <a:rPr lang="zh-CN" altLang="en-US" sz="2000" smtClean="0">
                <a:ea typeface="宋体" panose="02010600030101010101" pitchFamily="2" charset="-122"/>
              </a:rPr>
              <a:t> </a:t>
            </a:r>
            <a:r>
              <a:rPr lang="en-US" altLang="zh-CN" sz="2000" smtClean="0">
                <a:ea typeface="宋体" panose="02010600030101010101" pitchFamily="2" charset="-122"/>
              </a:rPr>
              <a:t>}</a:t>
            </a:r>
            <a:endParaRPr lang="zh-CN" altLang="en-US" sz="2000">
              <a:ea typeface="宋体" panose="02010600030101010101" pitchFamily="2" charset="-122"/>
            </a:endParaRPr>
          </a:p>
        </p:txBody>
      </p:sp>
      <p:sp>
        <p:nvSpPr>
          <p:cNvPr id="3" name="TextBox 2"/>
          <p:cNvSpPr txBox="1"/>
          <p:nvPr/>
        </p:nvSpPr>
        <p:spPr>
          <a:xfrm>
            <a:off x="3491880" y="692696"/>
            <a:ext cx="5400600" cy="5940088"/>
          </a:xfrm>
          <a:prstGeom prst="rect">
            <a:avLst/>
          </a:prstGeom>
          <a:noFill/>
        </p:spPr>
        <p:txBody>
          <a:bodyPr wrap="square" rtlCol="0">
            <a:spAutoFit/>
          </a:bodyPr>
          <a:lstStyle/>
          <a:p>
            <a:r>
              <a:rPr lang="en-US" altLang="zh-CN" sz="2000">
                <a:ea typeface="宋体" panose="02010600030101010101" pitchFamily="2" charset="-122"/>
              </a:rPr>
              <a:t>//</a:t>
            </a:r>
            <a:r>
              <a:rPr lang="zh-CN" altLang="en-US" sz="2000">
                <a:ea typeface="宋体" panose="02010600030101010101" pitchFamily="2" charset="-122"/>
              </a:rPr>
              <a:t>代理类</a:t>
            </a:r>
          </a:p>
          <a:p>
            <a:r>
              <a:rPr lang="en-US" altLang="zh-CN" sz="2000" b="1">
                <a:ea typeface="宋体" panose="02010600030101010101" pitchFamily="2" charset="-122"/>
              </a:rPr>
              <a:t>class ProxyServer implements Network{</a:t>
            </a:r>
          </a:p>
          <a:p>
            <a:r>
              <a:rPr lang="en-US" altLang="zh-CN" sz="2000" b="1">
                <a:ea typeface="宋体" panose="02010600030101010101" pitchFamily="2" charset="-122"/>
              </a:rPr>
              <a:t>private Network network;</a:t>
            </a:r>
          </a:p>
          <a:p>
            <a:r>
              <a:rPr lang="en-US" altLang="zh-CN" sz="2000" b="1">
                <a:ea typeface="宋体" panose="02010600030101010101" pitchFamily="2" charset="-122"/>
              </a:rPr>
              <a:t>public ProxyServer(Network network){</a:t>
            </a:r>
          </a:p>
          <a:p>
            <a:r>
              <a:rPr lang="en-US" altLang="zh-CN" sz="2000" b="1">
                <a:ea typeface="宋体" panose="02010600030101010101" pitchFamily="2" charset="-122"/>
              </a:rPr>
              <a:t>this.network = network;</a:t>
            </a:r>
          </a:p>
          <a:p>
            <a:r>
              <a:rPr lang="en-US" altLang="zh-CN" sz="2000">
                <a:ea typeface="宋体" panose="02010600030101010101" pitchFamily="2" charset="-122"/>
              </a:rPr>
              <a:t>}</a:t>
            </a:r>
          </a:p>
          <a:p>
            <a:r>
              <a:rPr lang="en-US" altLang="zh-CN" sz="2000" b="1">
                <a:ea typeface="宋体" panose="02010600030101010101" pitchFamily="2" charset="-122"/>
              </a:rPr>
              <a:t>public void check(){</a:t>
            </a:r>
          </a:p>
          <a:p>
            <a:r>
              <a:rPr lang="en-US" altLang="zh-CN" sz="2000">
                <a:ea typeface="宋体" panose="02010600030101010101" pitchFamily="2" charset="-122"/>
              </a:rPr>
              <a:t>System.</a:t>
            </a:r>
            <a:r>
              <a:rPr lang="en-US" altLang="zh-CN" sz="2000" b="1">
                <a:ea typeface="宋体" panose="02010600030101010101" pitchFamily="2" charset="-122"/>
              </a:rPr>
              <a:t>out.println("</a:t>
            </a:r>
            <a:r>
              <a:rPr lang="zh-CN" altLang="en-US" sz="2000" b="1">
                <a:ea typeface="宋体" panose="02010600030101010101" pitchFamily="2" charset="-122"/>
              </a:rPr>
              <a:t>检查网络连接等操作</a:t>
            </a:r>
            <a:r>
              <a:rPr lang="en-US" altLang="zh-CN" sz="2000" b="1">
                <a:ea typeface="宋体" panose="02010600030101010101" pitchFamily="2" charset="-122"/>
              </a:rPr>
              <a:t>");</a:t>
            </a:r>
          </a:p>
          <a:p>
            <a:r>
              <a:rPr lang="en-US" altLang="zh-CN" sz="2000">
                <a:ea typeface="宋体" panose="02010600030101010101" pitchFamily="2" charset="-122"/>
              </a:rPr>
              <a:t>}</a:t>
            </a:r>
          </a:p>
          <a:p>
            <a:r>
              <a:rPr lang="en-US" altLang="zh-CN" sz="2000" b="1">
                <a:ea typeface="宋体" panose="02010600030101010101" pitchFamily="2" charset="-122"/>
              </a:rPr>
              <a:t>public void browse(){</a:t>
            </a:r>
          </a:p>
          <a:p>
            <a:r>
              <a:rPr lang="en-US" altLang="zh-CN" sz="2000">
                <a:ea typeface="宋体" panose="02010600030101010101" pitchFamily="2" charset="-122"/>
              </a:rPr>
              <a:t>check();</a:t>
            </a:r>
          </a:p>
          <a:p>
            <a:r>
              <a:rPr lang="en-US" altLang="zh-CN" sz="2000">
                <a:ea typeface="宋体" panose="02010600030101010101" pitchFamily="2" charset="-122"/>
              </a:rPr>
              <a:t>network.browse();</a:t>
            </a:r>
          </a:p>
          <a:p>
            <a:r>
              <a:rPr lang="en-US" altLang="zh-CN" sz="2000" smtClean="0">
                <a:ea typeface="宋体" panose="02010600030101010101" pitchFamily="2" charset="-122"/>
              </a:rPr>
              <a:t>} }</a:t>
            </a:r>
            <a:endParaRPr lang="en-US" altLang="zh-CN" sz="2000">
              <a:ea typeface="宋体" panose="02010600030101010101" pitchFamily="2" charset="-122"/>
            </a:endParaRPr>
          </a:p>
          <a:p>
            <a:r>
              <a:rPr lang="en-US" altLang="zh-CN" sz="2000" b="1">
                <a:ea typeface="宋体" panose="02010600030101010101" pitchFamily="2" charset="-122"/>
              </a:rPr>
              <a:t>public class ProxyDemo {</a:t>
            </a:r>
          </a:p>
          <a:p>
            <a:r>
              <a:rPr lang="en-US" altLang="zh-CN" sz="2000" b="1">
                <a:ea typeface="宋体" panose="02010600030101010101" pitchFamily="2" charset="-122"/>
              </a:rPr>
              <a:t>public static void main(String[] args) {</a:t>
            </a:r>
          </a:p>
          <a:p>
            <a:r>
              <a:rPr lang="en-US" altLang="zh-CN" sz="2000">
                <a:ea typeface="宋体" panose="02010600030101010101" pitchFamily="2" charset="-122"/>
              </a:rPr>
              <a:t>Network net = </a:t>
            </a:r>
            <a:r>
              <a:rPr lang="en-US" altLang="zh-CN" sz="2000" b="1">
                <a:ea typeface="宋体" panose="02010600030101010101" pitchFamily="2" charset="-122"/>
              </a:rPr>
              <a:t>new ProxyServer(new RealServer());</a:t>
            </a:r>
          </a:p>
          <a:p>
            <a:r>
              <a:rPr lang="en-US" altLang="zh-CN" sz="2000">
                <a:ea typeface="宋体" panose="02010600030101010101" pitchFamily="2" charset="-122"/>
              </a:rPr>
              <a:t>net.browse</a:t>
            </a:r>
            <a:r>
              <a:rPr lang="en-US" altLang="zh-CN" sz="2000" smtClean="0">
                <a:ea typeface="宋体" panose="02010600030101010101" pitchFamily="2" charset="-122"/>
              </a:rPr>
              <a:t>();</a:t>
            </a:r>
            <a:endParaRPr lang="zh-CN" altLang="en-US" sz="2000">
              <a:ea typeface="宋体" panose="02010600030101010101" pitchFamily="2" charset="-122"/>
            </a:endParaRPr>
          </a:p>
          <a:p>
            <a:r>
              <a:rPr lang="en-US" altLang="zh-CN" sz="2000" smtClean="0">
                <a:ea typeface="宋体" panose="02010600030101010101" pitchFamily="2" charset="-122"/>
              </a:rPr>
              <a:t>} }</a:t>
            </a:r>
            <a:endParaRPr lang="zh-CN" altLang="en-US" sz="2000">
              <a:ea typeface="宋体" panose="02010600030101010101" pitchFamily="2" charset="-122"/>
            </a:endParaRPr>
          </a:p>
        </p:txBody>
      </p:sp>
    </p:spTree>
    <p:extLst>
      <p:ext uri="{BB962C8B-B14F-4D97-AF65-F5344CB8AC3E}">
        <p14:creationId xmlns:p14="http://schemas.microsoft.com/office/powerpoint/2010/main" val="1344221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483768" y="764704"/>
            <a:ext cx="4355976" cy="862630"/>
          </a:xfrm>
        </p:spPr>
        <p:txBody>
          <a:bodyPr/>
          <a:lstStyle/>
          <a:p>
            <a:pPr eaLnBrk="1" hangingPunct="1">
              <a:defRPr/>
            </a:pPr>
            <a:r>
              <a:rPr lang="zh-CN" altLang="en-US" b="1" dirty="0" smtClean="0">
                <a:latin typeface="Times New Roman" pitchFamily="18" charset="0"/>
                <a:ea typeface="宋体" pitchFamily="2" charset="-122"/>
                <a:cs typeface="Times New Roman" pitchFamily="18" charset="0"/>
              </a:rPr>
              <a:t>接口用法总结</a:t>
            </a:r>
          </a:p>
        </p:txBody>
      </p:sp>
      <p:sp>
        <p:nvSpPr>
          <p:cNvPr id="33795" name="Rectangle 3"/>
          <p:cNvSpPr>
            <a:spLocks noGrp="1" noChangeArrowheads="1"/>
          </p:cNvSpPr>
          <p:nvPr>
            <p:ph type="body" idx="1"/>
          </p:nvPr>
        </p:nvSpPr>
        <p:spPr>
          <a:xfrm>
            <a:off x="323528" y="1988840"/>
            <a:ext cx="8534752" cy="2940928"/>
          </a:xfrm>
        </p:spPr>
        <p:txBody>
          <a:bodyPr>
            <a:normAutofit/>
          </a:bodyPr>
          <a:lstStyle/>
          <a:p>
            <a:pPr algn="just" eaLnBrk="1" hangingPunct="1">
              <a:spcBef>
                <a:spcPct val="50000"/>
              </a:spcBef>
              <a:buFont typeface="Wingdings" pitchFamily="2" charset="2"/>
              <a:buChar char="l"/>
            </a:pPr>
            <a:r>
              <a:rPr lang="zh-CN" altLang="en-US" dirty="0" smtClean="0">
                <a:latin typeface="Times New Roman" pitchFamily="18" charset="0"/>
                <a:ea typeface="宋体" pitchFamily="2" charset="-122"/>
                <a:cs typeface="Times New Roman" pitchFamily="18" charset="0"/>
              </a:rPr>
              <a:t>通过接口可以实现不相关类的相同行为，而不需要考虑这些类之间的层次关系。</a:t>
            </a:r>
          </a:p>
          <a:p>
            <a:pPr algn="just" eaLnBrk="1" hangingPunct="1">
              <a:spcBef>
                <a:spcPct val="50000"/>
              </a:spcBef>
              <a:buFont typeface="Wingdings" pitchFamily="2" charset="2"/>
              <a:buChar char="l"/>
            </a:pPr>
            <a:r>
              <a:rPr lang="zh-CN" altLang="en-US" dirty="0" smtClean="0">
                <a:latin typeface="Times New Roman" pitchFamily="18" charset="0"/>
                <a:ea typeface="宋体" pitchFamily="2" charset="-122"/>
                <a:cs typeface="Times New Roman" pitchFamily="18" charset="0"/>
              </a:rPr>
              <a:t>通过接口可以指明多个类需要实现的方法，一般用于定义对象的扩张功能。</a:t>
            </a:r>
          </a:p>
          <a:p>
            <a:pPr algn="just" eaLnBrk="1" hangingPunct="1">
              <a:spcBef>
                <a:spcPct val="50000"/>
              </a:spcBef>
              <a:buFont typeface="Wingdings" pitchFamily="2" charset="2"/>
              <a:buChar char="l"/>
            </a:pPr>
            <a:r>
              <a:rPr lang="zh-CN" altLang="en-US" dirty="0" smtClean="0">
                <a:latin typeface="Times New Roman" pitchFamily="18" charset="0"/>
                <a:ea typeface="宋体" pitchFamily="2" charset="-122"/>
                <a:cs typeface="Times New Roman" pitchFamily="18" charset="0"/>
              </a:rPr>
              <a:t>接口主要用来定义规范。解除耦合关系。</a:t>
            </a:r>
          </a:p>
        </p:txBody>
      </p:sp>
    </p:spTree>
    <p:extLst>
      <p:ext uri="{BB962C8B-B14F-4D97-AF65-F5344CB8AC3E}">
        <p14:creationId xmlns:p14="http://schemas.microsoft.com/office/powerpoint/2010/main" val="1727233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87258"/>
            <a:ext cx="5616624" cy="646331"/>
          </a:xfrm>
          <a:prstGeom prst="rect">
            <a:avLst/>
          </a:prstGeom>
          <a:noFill/>
        </p:spPr>
        <p:txBody>
          <a:bodyPr wrap="square" rtlCol="0">
            <a:spAutoFit/>
          </a:bodyPr>
          <a:lstStyle/>
          <a:p>
            <a:r>
              <a:rPr lang="zh-CN" altLang="en-US" sz="3600" b="1" dirty="0" smtClean="0">
                <a:solidFill>
                  <a:srgbClr val="FFFF00"/>
                </a:solidFill>
                <a:latin typeface="宋体" pitchFamily="2" charset="-122"/>
                <a:ea typeface="宋体" pitchFamily="2" charset="-122"/>
              </a:rPr>
              <a:t>接口和抽象类之间的关系</a:t>
            </a:r>
            <a:endParaRPr lang="zh-CN" altLang="en-US" sz="3600" b="1" dirty="0">
              <a:solidFill>
                <a:srgbClr val="FFFF00"/>
              </a:solidFill>
              <a:latin typeface="宋体" pitchFamily="2" charset="-122"/>
              <a:ea typeface="宋体" pitchFamily="2" charset="-122"/>
            </a:endParaRPr>
          </a:p>
        </p:txBody>
      </p:sp>
      <p:sp>
        <p:nvSpPr>
          <p:cNvPr id="4" name="TextBox 3"/>
          <p:cNvSpPr txBox="1"/>
          <p:nvPr/>
        </p:nvSpPr>
        <p:spPr>
          <a:xfrm>
            <a:off x="467544" y="5733256"/>
            <a:ext cx="8358246" cy="769441"/>
          </a:xfrm>
          <a:prstGeom prst="rect">
            <a:avLst/>
          </a:prstGeom>
          <a:noFill/>
        </p:spPr>
        <p:txBody>
          <a:bodyPr wrap="square" rtlCol="0">
            <a:spAutoFit/>
          </a:bodyPr>
          <a:lstStyle/>
          <a:p>
            <a:r>
              <a:rPr lang="zh-CN" altLang="en-US" sz="2200" dirty="0" smtClean="0">
                <a:latin typeface="宋体" pitchFamily="2" charset="-122"/>
                <a:ea typeface="宋体" pitchFamily="2" charset="-122"/>
              </a:rPr>
              <a:t>在开发</a:t>
            </a:r>
            <a:r>
              <a:rPr lang="zh-CN" altLang="en-US" sz="2200" smtClean="0">
                <a:latin typeface="宋体" pitchFamily="2" charset="-122"/>
                <a:ea typeface="宋体" pitchFamily="2" charset="-122"/>
              </a:rPr>
              <a:t>中，常看到一</a:t>
            </a:r>
            <a:r>
              <a:rPr lang="zh-CN" altLang="en-US" sz="2200" dirty="0" smtClean="0">
                <a:latin typeface="宋体" pitchFamily="2" charset="-122"/>
                <a:ea typeface="宋体" pitchFamily="2" charset="-122"/>
              </a:rPr>
              <a:t>个</a:t>
            </a:r>
            <a:r>
              <a:rPr lang="zh-CN" altLang="en-US" sz="2200" smtClean="0">
                <a:latin typeface="宋体" pitchFamily="2" charset="-122"/>
                <a:ea typeface="宋体" pitchFamily="2" charset="-122"/>
              </a:rPr>
              <a:t>类不是去</a:t>
            </a:r>
            <a:r>
              <a:rPr lang="zh-CN" altLang="en-US" sz="2200" dirty="0" smtClean="0">
                <a:latin typeface="宋体" pitchFamily="2" charset="-122"/>
                <a:ea typeface="宋体" pitchFamily="2" charset="-122"/>
              </a:rPr>
              <a:t>继承一个已经实现好的</a:t>
            </a:r>
            <a:r>
              <a:rPr lang="zh-CN" altLang="en-US" sz="2200" smtClean="0">
                <a:latin typeface="宋体" pitchFamily="2" charset="-122"/>
                <a:ea typeface="宋体" pitchFamily="2" charset="-122"/>
              </a:rPr>
              <a:t>类，而是要么</a:t>
            </a:r>
            <a:r>
              <a:rPr lang="zh-CN" altLang="en-US" sz="2200" dirty="0" smtClean="0">
                <a:latin typeface="宋体" pitchFamily="2" charset="-122"/>
                <a:ea typeface="宋体" pitchFamily="2" charset="-122"/>
              </a:rPr>
              <a:t>继承抽象类，要么实现接口。</a:t>
            </a:r>
            <a:endParaRPr lang="zh-CN" altLang="en-US" sz="2200" dirty="0">
              <a:latin typeface="宋体" pitchFamily="2" charset="-122"/>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357953979"/>
              </p:ext>
            </p:extLst>
          </p:nvPr>
        </p:nvGraphicFramePr>
        <p:xfrm>
          <a:off x="342832" y="1045981"/>
          <a:ext cx="8495113" cy="4427032"/>
        </p:xfrm>
        <a:graphic>
          <a:graphicData uri="http://schemas.openxmlformats.org/drawingml/2006/table">
            <a:tbl>
              <a:tblPr firstRow="1" bandRow="1">
                <a:tableStyleId>{69C7853C-536D-4A76-A0AE-DD22124D55A5}</a:tableStyleId>
              </a:tblPr>
              <a:tblGrid>
                <a:gridCol w="504056"/>
                <a:gridCol w="1368152"/>
                <a:gridCol w="2664296"/>
                <a:gridCol w="3958609"/>
              </a:tblGrid>
              <a:tr h="412409">
                <a:tc>
                  <a:txBody>
                    <a:bodyPr/>
                    <a:lstStyle/>
                    <a:p>
                      <a:pPr algn="ctr"/>
                      <a:r>
                        <a:rPr lang="en-US" altLang="zh-CN" sz="1550" dirty="0" smtClean="0">
                          <a:latin typeface="+mn-lt"/>
                          <a:ea typeface="宋体" pitchFamily="2" charset="-122"/>
                          <a:cs typeface="Times New Roman" pitchFamily="18" charset="0"/>
                        </a:rPr>
                        <a:t>No.</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smtClean="0">
                          <a:latin typeface="+mn-lt"/>
                          <a:ea typeface="宋体" pitchFamily="2" charset="-122"/>
                          <a:cs typeface="Times New Roman" pitchFamily="18" charset="0"/>
                        </a:rPr>
                        <a:t>区别点</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smtClean="0">
                          <a:latin typeface="+mn-lt"/>
                          <a:ea typeface="宋体" pitchFamily="2" charset="-122"/>
                          <a:cs typeface="Times New Roman" pitchFamily="18" charset="0"/>
                        </a:rPr>
                        <a:t>抽象类</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smtClean="0">
                          <a:latin typeface="+mn-lt"/>
                          <a:ea typeface="宋体" pitchFamily="2" charset="-122"/>
                          <a:cs typeface="Times New Roman" pitchFamily="18" charset="0"/>
                        </a:rPr>
                        <a:t>接口</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1</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定义</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smtClean="0">
                          <a:latin typeface="+mn-lt"/>
                          <a:ea typeface="宋体" pitchFamily="2" charset="-122"/>
                          <a:cs typeface="Times New Roman" pitchFamily="18" charset="0"/>
                        </a:rPr>
                        <a:t>包含抽象方法</a:t>
                      </a:r>
                      <a:r>
                        <a:rPr lang="zh-CN" altLang="en-US" sz="1550" dirty="0" smtClean="0">
                          <a:latin typeface="+mn-lt"/>
                          <a:ea typeface="宋体" pitchFamily="2" charset="-122"/>
                          <a:cs typeface="Times New Roman" pitchFamily="18" charset="0"/>
                        </a:rPr>
                        <a:t>的类</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smtClean="0">
                          <a:latin typeface="+mn-lt"/>
                          <a:ea typeface="宋体" pitchFamily="2" charset="-122"/>
                          <a:cs typeface="Times New Roman" pitchFamily="18" charset="0"/>
                        </a:rPr>
                        <a:t>主要是抽象方法</a:t>
                      </a:r>
                      <a:r>
                        <a:rPr lang="zh-CN" altLang="en-US" sz="1550" dirty="0" smtClean="0">
                          <a:latin typeface="+mn-lt"/>
                          <a:ea typeface="宋体" pitchFamily="2" charset="-122"/>
                          <a:cs typeface="Times New Roman" pitchFamily="18" charset="0"/>
                        </a:rPr>
                        <a:t>和全局常量的集合</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2</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组成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构造方法、抽象方法、普通方法、常量、变量</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常量</a:t>
                      </a:r>
                      <a:r>
                        <a:rPr lang="zh-CN" altLang="en-US" sz="1550" smtClean="0">
                          <a:latin typeface="+mn-lt"/>
                          <a:ea typeface="宋体" pitchFamily="2" charset="-122"/>
                          <a:cs typeface="Times New Roman" pitchFamily="18" charset="0"/>
                        </a:rPr>
                        <a:t>、抽象方法、</a:t>
                      </a:r>
                      <a:r>
                        <a:rPr lang="en-US" altLang="zh-CN" sz="1550" smtClean="0">
                          <a:latin typeface="+mn-lt"/>
                          <a:ea typeface="宋体" pitchFamily="2" charset="-122"/>
                          <a:cs typeface="Times New Roman" pitchFamily="18" charset="0"/>
                        </a:rPr>
                        <a:t>(jdk8.0:</a:t>
                      </a:r>
                      <a:r>
                        <a:rPr lang="zh-CN" altLang="en-US" sz="1550" smtClean="0">
                          <a:latin typeface="+mn-lt"/>
                          <a:ea typeface="宋体" pitchFamily="2" charset="-122"/>
                          <a:cs typeface="Times New Roman" pitchFamily="18" charset="0"/>
                        </a:rPr>
                        <a:t>默认方法、静态方法</a:t>
                      </a:r>
                      <a:r>
                        <a:rPr lang="en-US" altLang="zh-CN" sz="1550" smtClean="0">
                          <a:latin typeface="+mn-lt"/>
                          <a:ea typeface="宋体" pitchFamily="2" charset="-122"/>
                          <a:cs typeface="Times New Roman" pitchFamily="18" charset="0"/>
                        </a:rPr>
                        <a:t>)</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3</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使用</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子类继承抽象类</a:t>
                      </a:r>
                      <a:r>
                        <a:rPr lang="en-US" altLang="zh-CN" sz="1550" dirty="0" smtClean="0">
                          <a:latin typeface="+mn-lt"/>
                          <a:ea typeface="宋体" pitchFamily="2" charset="-122"/>
                          <a:cs typeface="Times New Roman" pitchFamily="18" charset="0"/>
                        </a:rPr>
                        <a:t>(extends)</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子类实现接口</a:t>
                      </a:r>
                      <a:r>
                        <a:rPr lang="en-US" altLang="zh-CN" sz="1550" dirty="0" smtClean="0">
                          <a:latin typeface="+mn-lt"/>
                          <a:ea typeface="宋体" pitchFamily="2" charset="-122"/>
                          <a:cs typeface="Times New Roman" pitchFamily="18" charset="0"/>
                        </a:rPr>
                        <a:t>(implements)</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4</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关系</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抽象类可以实现多个接口</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接口不能继承抽象类，但允许继承多个接口</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5</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常见设计模式</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模板设计</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工厂设计、代理设计</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6</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对象</a:t>
                      </a:r>
                      <a:endParaRPr lang="zh-CN" altLang="en-US" sz="1550" b="1" dirty="0">
                        <a:latin typeface="+mn-lt"/>
                        <a:ea typeface="宋体" pitchFamily="2" charset="-122"/>
                        <a:cs typeface="Times New Roman" pitchFamily="18" charset="0"/>
                      </a:endParaRPr>
                    </a:p>
                  </a:txBody>
                  <a:tcPr anchor="ctr"/>
                </a:tc>
                <a:tc gridSpan="2">
                  <a:txBody>
                    <a:bodyPr/>
                    <a:lstStyle/>
                    <a:p>
                      <a:r>
                        <a:rPr lang="zh-CN" altLang="en-US" sz="1550" dirty="0" smtClean="0">
                          <a:latin typeface="+mn-lt"/>
                          <a:ea typeface="宋体" pitchFamily="2" charset="-122"/>
                          <a:cs typeface="Times New Roman" pitchFamily="18" charset="0"/>
                        </a:rPr>
                        <a:t>都通过对象的多态性产生实例化对象</a:t>
                      </a:r>
                      <a:endParaRPr lang="zh-CN" altLang="en-US" sz="1550" b="1" dirty="0">
                        <a:latin typeface="+mn-lt"/>
                        <a:ea typeface="宋体" pitchFamily="2" charset="-122"/>
                        <a:cs typeface="Times New Roman" pitchFamily="18" charset="0"/>
                      </a:endParaRPr>
                    </a:p>
                  </a:txBody>
                  <a:tcPr anchor="ctr"/>
                </a:tc>
                <a:tc hMerge="1">
                  <a:txBody>
                    <a:bodyPr/>
                    <a:lstStyle/>
                    <a:p>
                      <a:endParaRPr lang="zh-CN" altLang="en-US"/>
                    </a:p>
                  </a:txBody>
                  <a:tcPr/>
                </a:tc>
              </a:tr>
              <a:tr h="412409">
                <a:tc>
                  <a:txBody>
                    <a:bodyPr/>
                    <a:lstStyle/>
                    <a:p>
                      <a:r>
                        <a:rPr lang="en-US" altLang="zh-CN" sz="1550" dirty="0" smtClean="0">
                          <a:latin typeface="+mn-lt"/>
                          <a:ea typeface="宋体" pitchFamily="2" charset="-122"/>
                          <a:cs typeface="Times New Roman" pitchFamily="18" charset="0"/>
                        </a:rPr>
                        <a:t>7</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局限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抽象类有单继承的局限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接口没有此局限</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8</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实际</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作为一个模板</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是作为一个标准或是表示一种能力</a:t>
                      </a:r>
                      <a:endParaRPr lang="zh-CN" altLang="en-US" sz="1550" b="1" dirty="0">
                        <a:latin typeface="+mn-lt"/>
                        <a:ea typeface="宋体" pitchFamily="2" charset="-122"/>
                        <a:cs typeface="Times New Roman" pitchFamily="18" charset="0"/>
                      </a:endParaRPr>
                    </a:p>
                  </a:txBody>
                  <a:tcPr anchor="ctr"/>
                </a:tc>
              </a:tr>
              <a:tr h="412409">
                <a:tc>
                  <a:txBody>
                    <a:bodyPr/>
                    <a:lstStyle/>
                    <a:p>
                      <a:r>
                        <a:rPr lang="en-US" altLang="zh-CN" sz="1550" dirty="0" smtClean="0">
                          <a:latin typeface="+mn-lt"/>
                          <a:ea typeface="宋体" pitchFamily="2" charset="-122"/>
                          <a:cs typeface="Times New Roman" pitchFamily="18" charset="0"/>
                        </a:rPr>
                        <a:t>9</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smtClean="0">
                          <a:latin typeface="+mn-lt"/>
                          <a:ea typeface="宋体" pitchFamily="2" charset="-122"/>
                          <a:cs typeface="Times New Roman" pitchFamily="18" charset="0"/>
                        </a:rPr>
                        <a:t>选择</a:t>
                      </a:r>
                      <a:endParaRPr lang="zh-CN" altLang="en-US" sz="1550" b="1" dirty="0">
                        <a:latin typeface="+mn-lt"/>
                        <a:ea typeface="宋体" pitchFamily="2" charset="-122"/>
                        <a:cs typeface="Times New Roman" pitchFamily="18" charset="0"/>
                      </a:endParaRPr>
                    </a:p>
                  </a:txBody>
                  <a:tcPr anchor="ctr"/>
                </a:tc>
                <a:tc gridSpan="2">
                  <a:txBody>
                    <a:bodyPr/>
                    <a:lstStyle/>
                    <a:p>
                      <a:r>
                        <a:rPr lang="zh-CN" altLang="en-US" sz="1550" dirty="0" smtClean="0">
                          <a:latin typeface="+mn-lt"/>
                          <a:ea typeface="宋体" pitchFamily="2" charset="-122"/>
                          <a:cs typeface="Times New Roman" pitchFamily="18" charset="0"/>
                        </a:rPr>
                        <a:t>如果抽象类和接口都可以使用的话，优先使用接口，因为避免单继承的局限</a:t>
                      </a:r>
                      <a:endParaRPr lang="zh-CN" altLang="en-US" sz="1550" b="1" dirty="0">
                        <a:latin typeface="+mn-lt"/>
                        <a:ea typeface="宋体" pitchFamily="2" charset="-122"/>
                        <a:cs typeface="Times New Roman" pitchFamily="18" charset="0"/>
                      </a:endParaRPr>
                    </a:p>
                  </a:txBody>
                  <a:tcPr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28596913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115345"/>
            <a:ext cx="2664296" cy="461665"/>
          </a:xfrm>
          <a:prstGeom prst="rect">
            <a:avLst/>
          </a:prstGeom>
          <a:noFill/>
        </p:spPr>
        <p:txBody>
          <a:bodyPr wrap="square" rtlCol="0">
            <a:spAutoFit/>
          </a:bodyPr>
          <a:lstStyle/>
          <a:p>
            <a:r>
              <a:rPr lang="en-US" altLang="zh-CN" sz="2400" b="1" smtClean="0">
                <a:latin typeface="新宋体" panose="02010609030101010101" pitchFamily="49" charset="-122"/>
                <a:ea typeface="新宋体" panose="02010609030101010101" pitchFamily="49" charset="-122"/>
              </a:rPr>
              <a:t>【</a:t>
            </a:r>
            <a:r>
              <a:rPr lang="zh-CN" altLang="en-US" sz="2400" b="1" smtClean="0">
                <a:latin typeface="新宋体" panose="02010609030101010101" pitchFamily="49" charset="-122"/>
                <a:ea typeface="新宋体" panose="02010609030101010101" pitchFamily="49" charset="-122"/>
              </a:rPr>
              <a:t>面试题</a:t>
            </a:r>
            <a:r>
              <a:rPr lang="en-US" altLang="zh-CN" sz="2400" b="1" smtClean="0">
                <a:latin typeface="新宋体" panose="02010609030101010101" pitchFamily="49" charset="-122"/>
                <a:ea typeface="新宋体" panose="02010609030101010101" pitchFamily="49" charset="-122"/>
              </a:rPr>
              <a:t>】</a:t>
            </a:r>
            <a:r>
              <a:rPr lang="zh-CN" altLang="en-US" sz="2400" b="1" smtClean="0">
                <a:latin typeface="新宋体" panose="02010609030101010101" pitchFamily="49" charset="-122"/>
                <a:ea typeface="新宋体" panose="02010609030101010101" pitchFamily="49" charset="-122"/>
              </a:rPr>
              <a:t>排错</a:t>
            </a:r>
            <a:r>
              <a:rPr lang="zh-CN" altLang="en-US" sz="2400" b="1" dirty="0" smtClean="0">
                <a:latin typeface="新宋体" panose="02010609030101010101" pitchFamily="49" charset="-122"/>
                <a:ea typeface="新宋体" panose="02010609030101010101" pitchFamily="49" charset="-122"/>
              </a:rPr>
              <a:t>：</a:t>
            </a:r>
            <a:endParaRPr lang="en-US" altLang="zh-CN" sz="2400" b="1" dirty="0" smtClean="0">
              <a:latin typeface="新宋体" panose="02010609030101010101" pitchFamily="49" charset="-122"/>
              <a:ea typeface="新宋体" panose="02010609030101010101" pitchFamily="49" charset="-122"/>
            </a:endParaRPr>
          </a:p>
        </p:txBody>
      </p:sp>
      <p:sp>
        <p:nvSpPr>
          <p:cNvPr id="8" name="矩形 7"/>
          <p:cNvSpPr/>
          <p:nvPr/>
        </p:nvSpPr>
        <p:spPr>
          <a:xfrm>
            <a:off x="539552" y="1823335"/>
            <a:ext cx="7776864" cy="4197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629706" y="1988840"/>
            <a:ext cx="7686709" cy="3888432"/>
          </a:xfrm>
          <a:prstGeom prst="rect">
            <a:avLst/>
          </a:prstGeom>
          <a:noFill/>
        </p:spPr>
        <p:txBody>
          <a:bodyPr wrap="square" rtlCol="0">
            <a:spAutoFit/>
          </a:bodyPr>
          <a:lstStyle/>
          <a:p>
            <a:r>
              <a:rPr lang="en-US" altLang="zh-CN" sz="2400" dirty="0"/>
              <a:t>interface A{ </a:t>
            </a:r>
          </a:p>
          <a:p>
            <a:r>
              <a:rPr lang="en-US" altLang="zh-CN" sz="2400" dirty="0" smtClean="0"/>
              <a:t>	</a:t>
            </a:r>
            <a:r>
              <a:rPr lang="en-US" altLang="zh-CN" sz="2400" dirty="0" err="1" smtClean="0"/>
              <a:t>int</a:t>
            </a:r>
            <a:r>
              <a:rPr lang="en-US" altLang="zh-CN" sz="2400" dirty="0" smtClean="0"/>
              <a:t> </a:t>
            </a:r>
            <a:r>
              <a:rPr lang="en-US" altLang="zh-CN" sz="2400" dirty="0"/>
              <a:t>x = 0; </a:t>
            </a:r>
            <a:r>
              <a:rPr lang="en-US" altLang="zh-CN" sz="2400" dirty="0" smtClean="0"/>
              <a:t>} </a:t>
            </a:r>
            <a:endParaRPr lang="en-US" altLang="zh-CN" sz="2400" dirty="0"/>
          </a:p>
          <a:p>
            <a:r>
              <a:rPr lang="en-US" altLang="zh-CN" sz="2400" dirty="0"/>
              <a:t>class B{ </a:t>
            </a:r>
          </a:p>
          <a:p>
            <a:r>
              <a:rPr lang="en-US" altLang="zh-CN" sz="2400" dirty="0" smtClean="0"/>
              <a:t>	</a:t>
            </a:r>
            <a:r>
              <a:rPr lang="en-US" altLang="zh-CN" sz="2400" dirty="0" err="1" smtClean="0"/>
              <a:t>int</a:t>
            </a:r>
            <a:r>
              <a:rPr lang="en-US" altLang="zh-CN" sz="2400" dirty="0" smtClean="0"/>
              <a:t> </a:t>
            </a:r>
            <a:r>
              <a:rPr lang="en-US" altLang="zh-CN" sz="2400" dirty="0"/>
              <a:t>x</a:t>
            </a:r>
            <a:r>
              <a:rPr lang="en-US" altLang="zh-CN" sz="2400" dirty="0" smtClean="0"/>
              <a:t> </a:t>
            </a:r>
            <a:r>
              <a:rPr lang="en-US" altLang="zh-CN" sz="2400" dirty="0"/>
              <a:t>=1; </a:t>
            </a:r>
            <a:r>
              <a:rPr lang="en-US" altLang="zh-CN" sz="2400" dirty="0" smtClean="0"/>
              <a:t>} </a:t>
            </a:r>
            <a:endParaRPr lang="en-US" altLang="zh-CN" sz="2400" dirty="0"/>
          </a:p>
          <a:p>
            <a:r>
              <a:rPr lang="en-US" altLang="zh-CN" sz="2400" dirty="0"/>
              <a:t>class C extends B implements A { </a:t>
            </a:r>
          </a:p>
          <a:p>
            <a:r>
              <a:rPr lang="en-US" altLang="zh-CN" sz="2400" dirty="0" smtClean="0"/>
              <a:t>	public </a:t>
            </a:r>
            <a:r>
              <a:rPr lang="en-US" altLang="zh-CN" sz="2400" dirty="0"/>
              <a:t>void </a:t>
            </a:r>
            <a:r>
              <a:rPr lang="en-US" altLang="zh-CN" sz="2400" dirty="0" err="1"/>
              <a:t>pX</a:t>
            </a:r>
            <a:r>
              <a:rPr lang="en-US" altLang="zh-CN" sz="2400" dirty="0"/>
              <a:t>(){ </a:t>
            </a:r>
          </a:p>
          <a:p>
            <a:r>
              <a:rPr lang="en-US" altLang="zh-CN" sz="2400" dirty="0" smtClean="0"/>
              <a:t>		</a:t>
            </a:r>
            <a:r>
              <a:rPr lang="en-US" altLang="zh-CN" sz="2400" dirty="0" err="1" smtClean="0"/>
              <a:t>System.out.println</a:t>
            </a:r>
            <a:r>
              <a:rPr lang="en-US" altLang="zh-CN" sz="2400" dirty="0" smtClean="0"/>
              <a:t>(x</a:t>
            </a:r>
            <a:r>
              <a:rPr lang="en-US" altLang="zh-CN" sz="2400" dirty="0"/>
              <a:t>); </a:t>
            </a:r>
            <a:r>
              <a:rPr lang="en-US" altLang="zh-CN" sz="2400" dirty="0" smtClean="0"/>
              <a:t>} </a:t>
            </a:r>
            <a:endParaRPr lang="en-US" altLang="zh-CN" sz="2400" dirty="0"/>
          </a:p>
          <a:p>
            <a:r>
              <a:rPr lang="en-US" altLang="zh-CN" sz="2400" dirty="0" smtClean="0"/>
              <a:t>	public </a:t>
            </a:r>
            <a:r>
              <a:rPr lang="en-US" altLang="zh-CN" sz="2400" dirty="0"/>
              <a:t>static void main(String[] </a:t>
            </a:r>
            <a:r>
              <a:rPr lang="en-US" altLang="zh-CN" sz="2400" dirty="0" err="1"/>
              <a:t>args</a:t>
            </a:r>
            <a:r>
              <a:rPr lang="en-US" altLang="zh-CN" sz="2400" dirty="0"/>
              <a:t>) { </a:t>
            </a:r>
          </a:p>
          <a:p>
            <a:r>
              <a:rPr lang="en-US" altLang="zh-CN" sz="2400" dirty="0" smtClean="0"/>
              <a:t>		new </a:t>
            </a:r>
            <a:r>
              <a:rPr lang="en-US" altLang="zh-CN" sz="2400" dirty="0"/>
              <a:t>C().</a:t>
            </a:r>
            <a:r>
              <a:rPr lang="en-US" altLang="zh-CN" sz="2400" dirty="0" err="1"/>
              <a:t>pX</a:t>
            </a:r>
            <a:r>
              <a:rPr lang="en-US" altLang="zh-CN" sz="2400" dirty="0"/>
              <a:t>(); </a:t>
            </a:r>
            <a:r>
              <a:rPr lang="en-US" altLang="zh-CN" sz="2400" dirty="0" smtClean="0"/>
              <a:t> </a:t>
            </a:r>
          </a:p>
          <a:p>
            <a:r>
              <a:rPr lang="en-US" altLang="zh-CN" sz="2400" dirty="0" smtClean="0"/>
              <a:t>}  } </a:t>
            </a:r>
            <a:endParaRPr lang="zh-CN" altLang="en-US" sz="2400" dirty="0"/>
          </a:p>
        </p:txBody>
      </p:sp>
    </p:spTree>
    <p:extLst>
      <p:ext uri="{BB962C8B-B14F-4D97-AF65-F5344CB8AC3E}">
        <p14:creationId xmlns:p14="http://schemas.microsoft.com/office/powerpoint/2010/main" val="1131620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326694"/>
            <a:ext cx="8640960" cy="512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327310" y="1386301"/>
            <a:ext cx="4847828" cy="3139321"/>
          </a:xfrm>
          <a:prstGeom prst="rect">
            <a:avLst/>
          </a:prstGeom>
          <a:noFill/>
        </p:spPr>
        <p:txBody>
          <a:bodyPr wrap="square" rtlCol="0">
            <a:spAutoFit/>
          </a:bodyPr>
          <a:lstStyle/>
          <a:p>
            <a:r>
              <a:rPr lang="en-US" altLang="zh-CN" dirty="0"/>
              <a:t>interface Playable {</a:t>
            </a:r>
            <a:endParaRPr lang="zh-CN" altLang="zh-CN" dirty="0"/>
          </a:p>
          <a:p>
            <a:r>
              <a:rPr lang="en-US" altLang="zh-CN" dirty="0"/>
              <a:t>    void play();</a:t>
            </a:r>
            <a:endParaRPr lang="zh-CN" altLang="zh-CN" dirty="0"/>
          </a:p>
          <a:p>
            <a:r>
              <a:rPr lang="en-US" altLang="zh-CN" dirty="0"/>
              <a:t>}</a:t>
            </a:r>
            <a:endParaRPr lang="zh-CN" altLang="zh-CN" dirty="0"/>
          </a:p>
          <a:p>
            <a:r>
              <a:rPr lang="en-US" altLang="zh-CN" dirty="0"/>
              <a:t>interface </a:t>
            </a:r>
            <a:r>
              <a:rPr lang="en-US" altLang="zh-CN" dirty="0" err="1"/>
              <a:t>Bounceable</a:t>
            </a:r>
            <a:r>
              <a:rPr lang="en-US" altLang="zh-CN" dirty="0"/>
              <a:t> {</a:t>
            </a:r>
            <a:endParaRPr lang="zh-CN" altLang="zh-CN" dirty="0"/>
          </a:p>
          <a:p>
            <a:r>
              <a:rPr lang="en-US" altLang="zh-CN" dirty="0"/>
              <a:t>    void play();</a:t>
            </a:r>
            <a:endParaRPr lang="zh-CN" altLang="zh-CN" dirty="0"/>
          </a:p>
          <a:p>
            <a:r>
              <a:rPr lang="en-US" altLang="zh-CN" dirty="0"/>
              <a:t>}</a:t>
            </a:r>
            <a:endParaRPr lang="zh-CN" altLang="zh-CN" dirty="0"/>
          </a:p>
          <a:p>
            <a:r>
              <a:rPr lang="en-US" altLang="zh-CN" dirty="0"/>
              <a:t>interface </a:t>
            </a:r>
            <a:r>
              <a:rPr lang="en-US" altLang="zh-CN" dirty="0" err="1"/>
              <a:t>Rollable</a:t>
            </a:r>
            <a:r>
              <a:rPr lang="en-US" altLang="zh-CN" dirty="0"/>
              <a:t> extends Playable, </a:t>
            </a:r>
            <a:r>
              <a:rPr lang="en-US" altLang="zh-CN" dirty="0" err="1"/>
              <a:t>Bounceable</a:t>
            </a:r>
            <a:r>
              <a:rPr lang="en-US" altLang="zh-CN" dirty="0"/>
              <a:t> {</a:t>
            </a:r>
            <a:endParaRPr lang="zh-CN" altLang="zh-CN" dirty="0"/>
          </a:p>
          <a:p>
            <a:r>
              <a:rPr lang="en-US" altLang="zh-CN" dirty="0"/>
              <a:t>    Ball </a:t>
            </a:r>
            <a:r>
              <a:rPr lang="en-US" altLang="zh-CN" dirty="0" err="1"/>
              <a:t>ball</a:t>
            </a:r>
            <a:r>
              <a:rPr lang="en-US" altLang="zh-CN" dirty="0"/>
              <a:t> = new Ball("</a:t>
            </a:r>
            <a:r>
              <a:rPr lang="en-US" altLang="zh-CN" err="1"/>
              <a:t>PingPang</a:t>
            </a:r>
            <a:r>
              <a:rPr lang="en-US" altLang="zh-CN" smtClean="0"/>
              <a:t>");</a:t>
            </a:r>
          </a:p>
          <a:p>
            <a:endParaRPr lang="en-US" altLang="zh-CN" smtClean="0"/>
          </a:p>
          <a:p>
            <a:r>
              <a:rPr lang="en-US" altLang="zh-CN" smtClean="0"/>
              <a:t>}</a:t>
            </a:r>
            <a:endParaRPr lang="zh-CN" altLang="zh-CN" dirty="0"/>
          </a:p>
          <a:p>
            <a:endParaRPr lang="zh-CN" altLang="en-US" dirty="0"/>
          </a:p>
        </p:txBody>
      </p:sp>
      <p:sp>
        <p:nvSpPr>
          <p:cNvPr id="2" name="矩形 1"/>
          <p:cNvSpPr/>
          <p:nvPr/>
        </p:nvSpPr>
        <p:spPr>
          <a:xfrm>
            <a:off x="4924922" y="2755407"/>
            <a:ext cx="4104456" cy="3693319"/>
          </a:xfrm>
          <a:prstGeom prst="rect">
            <a:avLst/>
          </a:prstGeom>
        </p:spPr>
        <p:txBody>
          <a:bodyPr wrap="square">
            <a:spAutoFit/>
          </a:bodyPr>
          <a:lstStyle/>
          <a:p>
            <a:r>
              <a:rPr lang="en-US" altLang="zh-CN" dirty="0"/>
              <a:t>class Ball implements </a:t>
            </a:r>
            <a:r>
              <a:rPr lang="en-US" altLang="zh-CN" dirty="0" err="1"/>
              <a:t>Rollable</a:t>
            </a:r>
            <a:r>
              <a:rPr lang="en-US" altLang="zh-CN" dirty="0"/>
              <a:t> {</a:t>
            </a:r>
            <a:endParaRPr lang="zh-CN" altLang="zh-CN" dirty="0"/>
          </a:p>
          <a:p>
            <a:r>
              <a:rPr lang="en-US" altLang="zh-CN" dirty="0"/>
              <a:t>    private String name;</a:t>
            </a:r>
            <a:endParaRPr lang="zh-CN" altLang="zh-CN" dirty="0"/>
          </a:p>
          <a:p>
            <a:r>
              <a:rPr lang="en-US" altLang="zh-CN" dirty="0"/>
              <a:t>    public String </a:t>
            </a:r>
            <a:r>
              <a:rPr lang="en-US" altLang="zh-CN" dirty="0" err="1"/>
              <a:t>getName</a:t>
            </a:r>
            <a:r>
              <a:rPr lang="en-US" altLang="zh-CN" dirty="0"/>
              <a:t>() {</a:t>
            </a:r>
            <a:endParaRPr lang="zh-CN" altLang="zh-CN" dirty="0"/>
          </a:p>
          <a:p>
            <a:r>
              <a:rPr lang="en-US" altLang="zh-CN" dirty="0"/>
              <a:t>        return name;</a:t>
            </a:r>
            <a:endParaRPr lang="zh-CN" altLang="zh-CN" dirty="0"/>
          </a:p>
          <a:p>
            <a:r>
              <a:rPr lang="en-US" altLang="zh-CN" dirty="0"/>
              <a:t>    }</a:t>
            </a:r>
            <a:endParaRPr lang="zh-CN" altLang="zh-CN" dirty="0"/>
          </a:p>
          <a:p>
            <a:r>
              <a:rPr lang="en-US" altLang="zh-CN" dirty="0"/>
              <a:t>    public Ball(String name) {</a:t>
            </a:r>
            <a:endParaRPr lang="zh-CN" altLang="zh-CN" dirty="0"/>
          </a:p>
          <a:p>
            <a:r>
              <a:rPr lang="en-US" altLang="zh-CN" dirty="0"/>
              <a:t>        this.name = name;        </a:t>
            </a:r>
            <a:endParaRPr lang="zh-CN" altLang="zh-CN" dirty="0"/>
          </a:p>
          <a:p>
            <a:r>
              <a:rPr lang="en-US" altLang="zh-CN" dirty="0"/>
              <a:t>    }</a:t>
            </a:r>
            <a:endParaRPr lang="zh-CN" altLang="zh-CN" dirty="0"/>
          </a:p>
          <a:p>
            <a:r>
              <a:rPr lang="en-US" altLang="zh-CN" dirty="0"/>
              <a:t>   public void play() {</a:t>
            </a:r>
            <a:endParaRPr lang="zh-CN" altLang="zh-CN" dirty="0"/>
          </a:p>
          <a:p>
            <a:r>
              <a:rPr lang="en-US" altLang="zh-CN" dirty="0"/>
              <a:t>        ball = new Ball("Football");</a:t>
            </a:r>
            <a:endParaRPr lang="zh-CN" altLang="zh-CN" dirty="0"/>
          </a:p>
          <a:p>
            <a:r>
              <a:rPr lang="en-US" altLang="zh-CN" dirty="0"/>
              <a:t>        </a:t>
            </a:r>
            <a:r>
              <a:rPr lang="en-US" altLang="zh-CN" dirty="0" err="1"/>
              <a:t>System.out.println</a:t>
            </a:r>
            <a:r>
              <a:rPr lang="en-US" altLang="zh-CN" dirty="0"/>
              <a:t>(</a:t>
            </a:r>
            <a:r>
              <a:rPr lang="en-US" altLang="zh-CN" dirty="0" err="1"/>
              <a:t>ball.getName</a:t>
            </a:r>
            <a:r>
              <a:rPr lang="en-US" altLang="zh-CN" dirty="0"/>
              <a:t>());</a:t>
            </a:r>
            <a:endParaRPr lang="zh-CN" altLang="zh-CN" dirty="0"/>
          </a:p>
          <a:p>
            <a:r>
              <a:rPr lang="en-US" altLang="zh-CN" dirty="0"/>
              <a:t>    }</a:t>
            </a:r>
            <a:endParaRPr lang="zh-CN" altLang="zh-CN" dirty="0"/>
          </a:p>
          <a:p>
            <a:r>
              <a:rPr lang="en-US" altLang="zh-CN" dirty="0"/>
              <a:t>}</a:t>
            </a:r>
            <a:endParaRPr lang="zh-CN" altLang="zh-CN" dirty="0"/>
          </a:p>
        </p:txBody>
      </p:sp>
      <p:sp>
        <p:nvSpPr>
          <p:cNvPr id="6" name="TextBox 5"/>
          <p:cNvSpPr txBox="1"/>
          <p:nvPr/>
        </p:nvSpPr>
        <p:spPr>
          <a:xfrm>
            <a:off x="755576" y="807095"/>
            <a:ext cx="2664296" cy="461665"/>
          </a:xfrm>
          <a:prstGeom prst="rect">
            <a:avLst/>
          </a:prstGeom>
          <a:noFill/>
        </p:spPr>
        <p:txBody>
          <a:bodyPr wrap="square" rtlCol="0">
            <a:spAutoFit/>
          </a:bodyPr>
          <a:lstStyle/>
          <a:p>
            <a:r>
              <a:rPr lang="en-US" altLang="zh-CN" sz="2400" b="1" smtClean="0">
                <a:latin typeface="新宋体" panose="02010609030101010101" pitchFamily="49" charset="-122"/>
                <a:ea typeface="新宋体" panose="02010609030101010101" pitchFamily="49" charset="-122"/>
              </a:rPr>
              <a:t>【</a:t>
            </a:r>
            <a:r>
              <a:rPr lang="zh-CN" altLang="en-US" sz="2400" b="1" smtClean="0">
                <a:latin typeface="新宋体" panose="02010609030101010101" pitchFamily="49" charset="-122"/>
                <a:ea typeface="新宋体" panose="02010609030101010101" pitchFamily="49" charset="-122"/>
              </a:rPr>
              <a:t>面试题</a:t>
            </a:r>
            <a:r>
              <a:rPr lang="en-US" altLang="zh-CN" sz="2400" b="1" smtClean="0">
                <a:latin typeface="新宋体" panose="02010609030101010101" pitchFamily="49" charset="-122"/>
                <a:ea typeface="新宋体" panose="02010609030101010101" pitchFamily="49" charset="-122"/>
              </a:rPr>
              <a:t>】</a:t>
            </a:r>
            <a:r>
              <a:rPr lang="zh-CN" altLang="en-US" sz="2400" b="1" smtClean="0">
                <a:latin typeface="新宋体" panose="02010609030101010101" pitchFamily="49" charset="-122"/>
                <a:ea typeface="新宋体" panose="02010609030101010101" pitchFamily="49" charset="-122"/>
              </a:rPr>
              <a:t>排错</a:t>
            </a:r>
            <a:r>
              <a:rPr lang="zh-CN" altLang="en-US" sz="2400" b="1" dirty="0" smtClean="0">
                <a:latin typeface="新宋体" panose="02010609030101010101" pitchFamily="49" charset="-122"/>
                <a:ea typeface="新宋体" panose="02010609030101010101" pitchFamily="49" charset="-122"/>
              </a:rPr>
              <a:t>：</a:t>
            </a:r>
            <a:endParaRPr lang="en-US" altLang="zh-CN" sz="2400" b="1"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0323021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clrChange>
              <a:clrFrom>
                <a:srgbClr val="F8F8F8"/>
              </a:clrFrom>
              <a:clrTo>
                <a:srgbClr val="F8F8F8">
                  <a:alpha val="0"/>
                </a:srgbClr>
              </a:clrTo>
            </a:clrChange>
          </a:blip>
          <a:srcRect/>
          <a:stretch>
            <a:fillRect/>
          </a:stretch>
        </p:blipFill>
        <p:spPr bwMode="auto">
          <a:xfrm>
            <a:off x="3237273" y="3284984"/>
            <a:ext cx="5577852" cy="3189219"/>
          </a:xfrm>
          <a:prstGeom prst="rect">
            <a:avLst/>
          </a:prstGeom>
          <a:noFill/>
          <a:ln w="9525">
            <a:noFill/>
            <a:miter lim="800000"/>
            <a:headEnd/>
            <a:tailEnd/>
          </a:ln>
          <a:effectLst/>
        </p:spPr>
      </p:pic>
      <p:pic>
        <p:nvPicPr>
          <p:cNvPr id="5" name="图片 4" descr="捕获.JPG"/>
          <p:cNvPicPr>
            <a:picLocks noChangeAspect="1"/>
          </p:cNvPicPr>
          <p:nvPr/>
        </p:nvPicPr>
        <p:blipFill>
          <a:blip r:embed="rId3">
            <a:clrChange>
              <a:clrFrom>
                <a:srgbClr val="FEFEFE"/>
              </a:clrFrom>
              <a:clrTo>
                <a:srgbClr val="FEFEFE">
                  <a:alpha val="0"/>
                </a:srgbClr>
              </a:clrTo>
            </a:clrChange>
          </a:blip>
          <a:stretch>
            <a:fillRect/>
          </a:stretch>
        </p:blipFill>
        <p:spPr>
          <a:xfrm>
            <a:off x="14344" y="1071545"/>
            <a:ext cx="3990475" cy="2418807"/>
          </a:xfrm>
          <a:prstGeom prst="rect">
            <a:avLst/>
          </a:prstGeom>
        </p:spPr>
      </p:pic>
      <p:sp>
        <p:nvSpPr>
          <p:cNvPr id="2" name="TextBox 1"/>
          <p:cNvSpPr txBox="1"/>
          <p:nvPr/>
        </p:nvSpPr>
        <p:spPr>
          <a:xfrm>
            <a:off x="4481162" y="620688"/>
            <a:ext cx="3090074" cy="584775"/>
          </a:xfrm>
          <a:prstGeom prst="rect">
            <a:avLst/>
          </a:prstGeom>
          <a:noFill/>
        </p:spPr>
        <p:txBody>
          <a:bodyPr wrap="square" rtlCol="0">
            <a:spAutoFit/>
          </a:bodyPr>
          <a:lstStyle/>
          <a:p>
            <a:r>
              <a:rPr lang="zh-CN" altLang="en-US" sz="3200" b="1" dirty="0" smtClean="0">
                <a:latin typeface="宋体" pitchFamily="2" charset="-122"/>
                <a:ea typeface="宋体" pitchFamily="2" charset="-122"/>
              </a:rPr>
              <a:t>接口的应用体会</a:t>
            </a:r>
            <a:endParaRPr lang="zh-CN" altLang="en-US" sz="3200" b="1" dirty="0">
              <a:latin typeface="宋体" pitchFamily="2" charset="-122"/>
              <a:ea typeface="宋体" pitchFamily="2" charset="-122"/>
            </a:endParaRPr>
          </a:p>
        </p:txBody>
      </p:sp>
      <p:cxnSp>
        <p:nvCxnSpPr>
          <p:cNvPr id="7" name="直接连接符 6"/>
          <p:cNvCxnSpPr/>
          <p:nvPr/>
        </p:nvCxnSpPr>
        <p:spPr>
          <a:xfrm flipH="1">
            <a:off x="611560" y="1556792"/>
            <a:ext cx="5414639" cy="36724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9848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6490" y="836712"/>
            <a:ext cx="5256584" cy="584775"/>
          </a:xfrm>
          <a:prstGeom prst="rect">
            <a:avLst/>
          </a:prstGeom>
          <a:noFill/>
        </p:spPr>
        <p:txBody>
          <a:bodyPr wrap="square" rtlCol="0">
            <a:spAutoFit/>
          </a:bodyPr>
          <a:lstStyle/>
          <a:p>
            <a:r>
              <a:rPr lang="en-US" altLang="zh-CN" sz="3200" b="1" smtClean="0">
                <a:ea typeface="宋体" pitchFamily="2" charset="-122"/>
              </a:rPr>
              <a:t>Java 8</a:t>
            </a:r>
            <a:r>
              <a:rPr lang="zh-CN" altLang="en-US" sz="3200" b="1" smtClean="0">
                <a:ea typeface="宋体" pitchFamily="2" charset="-122"/>
              </a:rPr>
              <a:t>中关于接口的改进</a:t>
            </a:r>
            <a:endParaRPr lang="zh-CN" altLang="en-US" sz="3200" b="1" dirty="0">
              <a:ea typeface="宋体" pitchFamily="2" charset="-122"/>
            </a:endParaRPr>
          </a:p>
        </p:txBody>
      </p:sp>
      <p:sp>
        <p:nvSpPr>
          <p:cNvPr id="5" name="TextBox 4"/>
          <p:cNvSpPr txBox="1"/>
          <p:nvPr/>
        </p:nvSpPr>
        <p:spPr>
          <a:xfrm>
            <a:off x="467544" y="1412776"/>
            <a:ext cx="8352928" cy="5262979"/>
          </a:xfrm>
          <a:prstGeom prst="rect">
            <a:avLst/>
          </a:prstGeom>
          <a:noFill/>
        </p:spPr>
        <p:txBody>
          <a:bodyPr wrap="square" rtlCol="0">
            <a:spAutoFit/>
          </a:bodyPr>
          <a:lstStyle/>
          <a:p>
            <a:r>
              <a:rPr lang="en-US" altLang="zh-CN" sz="2400" smtClean="0">
                <a:ea typeface="宋体" panose="02010600030101010101" pitchFamily="2" charset="-122"/>
              </a:rPr>
              <a:t>Java 8</a:t>
            </a:r>
            <a:r>
              <a:rPr lang="zh-CN" altLang="en-US" sz="2400" smtClean="0">
                <a:ea typeface="宋体" panose="02010600030101010101" pitchFamily="2" charset="-122"/>
              </a:rPr>
              <a:t>中，你可以为接口添加</a:t>
            </a:r>
            <a:r>
              <a:rPr lang="zh-CN" altLang="en-US" sz="2400">
                <a:solidFill>
                  <a:srgbClr val="0000FF"/>
                </a:solidFill>
                <a:ea typeface="宋体" panose="02010600030101010101" pitchFamily="2" charset="-122"/>
              </a:rPr>
              <a:t>静态</a:t>
            </a:r>
            <a:r>
              <a:rPr lang="zh-CN" altLang="en-US" sz="2400" smtClean="0">
                <a:solidFill>
                  <a:srgbClr val="0000FF"/>
                </a:solidFill>
                <a:ea typeface="宋体" panose="02010600030101010101" pitchFamily="2" charset="-122"/>
              </a:rPr>
              <a:t>方法</a:t>
            </a:r>
            <a:r>
              <a:rPr lang="zh-CN" altLang="en-US" sz="2400" smtClean="0">
                <a:ea typeface="宋体" panose="02010600030101010101" pitchFamily="2" charset="-122"/>
              </a:rPr>
              <a:t>和</a:t>
            </a:r>
            <a:r>
              <a:rPr lang="zh-CN" altLang="en-US" sz="2400">
                <a:solidFill>
                  <a:srgbClr val="0000FF"/>
                </a:solidFill>
                <a:ea typeface="宋体" panose="02010600030101010101" pitchFamily="2" charset="-122"/>
              </a:rPr>
              <a:t>默认</a:t>
            </a:r>
            <a:r>
              <a:rPr lang="zh-CN" altLang="en-US" sz="2400" smtClean="0">
                <a:solidFill>
                  <a:srgbClr val="0000FF"/>
                </a:solidFill>
                <a:ea typeface="宋体" panose="02010600030101010101" pitchFamily="2" charset="-122"/>
              </a:rPr>
              <a:t>方法</a:t>
            </a:r>
            <a:r>
              <a:rPr lang="zh-CN" altLang="en-US" sz="2400" smtClean="0">
                <a:ea typeface="宋体" panose="02010600030101010101" pitchFamily="2" charset="-122"/>
              </a:rPr>
              <a:t>。从技术角度来说，这是完全合法的，只是它看起来违反了接口作为一个抽象定义的理念。</a:t>
            </a:r>
            <a:endParaRPr lang="en-US" altLang="zh-CN" sz="2400" smtClean="0">
              <a:ea typeface="宋体" panose="02010600030101010101" pitchFamily="2" charset="-122"/>
            </a:endParaRPr>
          </a:p>
          <a:p>
            <a:endParaRPr lang="en-US" altLang="zh-CN" sz="2400" smtClean="0">
              <a:ea typeface="宋体" panose="02010600030101010101" pitchFamily="2" charset="-122"/>
            </a:endParaRPr>
          </a:p>
          <a:p>
            <a:r>
              <a:rPr lang="zh-CN" altLang="en-US" sz="2400" b="1">
                <a:ea typeface="宋体" panose="02010600030101010101" pitchFamily="2" charset="-122"/>
              </a:rPr>
              <a:t>静态方法：</a:t>
            </a:r>
            <a:r>
              <a:rPr lang="zh-CN" altLang="en-US" sz="2400">
                <a:ea typeface="宋体" panose="02010600030101010101" pitchFamily="2" charset="-122"/>
              </a:rPr>
              <a:t>使用 </a:t>
            </a:r>
            <a:r>
              <a:rPr lang="en-US" altLang="zh-CN" sz="2400">
                <a:solidFill>
                  <a:srgbClr val="FF0000"/>
                </a:solidFill>
                <a:ea typeface="宋体" panose="02010600030101010101" pitchFamily="2" charset="-122"/>
              </a:rPr>
              <a:t>static</a:t>
            </a:r>
            <a:r>
              <a:rPr lang="en-US" altLang="zh-CN" sz="2400">
                <a:ea typeface="宋体" panose="02010600030101010101" pitchFamily="2" charset="-122"/>
              </a:rPr>
              <a:t> </a:t>
            </a:r>
            <a:r>
              <a:rPr lang="zh-CN" altLang="en-US" sz="2400">
                <a:ea typeface="宋体" panose="02010600030101010101" pitchFamily="2" charset="-122"/>
              </a:rPr>
              <a:t>关键字修饰。可以通过接口直接调用静态方法，并执行其方法体。我们经常在相互一起使用的类中使用静态方法。你可以在标准库中找到像</a:t>
            </a:r>
            <a:r>
              <a:rPr lang="en-US" altLang="zh-CN" sz="2400">
                <a:ea typeface="宋体" panose="02010600030101010101" pitchFamily="2" charset="-122"/>
              </a:rPr>
              <a:t>Collection/Collections</a:t>
            </a:r>
            <a:r>
              <a:rPr lang="zh-CN" altLang="en-US" sz="2400">
                <a:ea typeface="宋体" panose="02010600030101010101" pitchFamily="2" charset="-122"/>
              </a:rPr>
              <a:t>或者</a:t>
            </a:r>
            <a:r>
              <a:rPr lang="en-US" altLang="zh-CN" sz="2400">
                <a:ea typeface="宋体" panose="02010600030101010101" pitchFamily="2" charset="-122"/>
              </a:rPr>
              <a:t>Path/Paths</a:t>
            </a:r>
            <a:r>
              <a:rPr lang="zh-CN" altLang="en-US" sz="2400">
                <a:ea typeface="宋体" panose="02010600030101010101" pitchFamily="2" charset="-122"/>
              </a:rPr>
              <a:t>这样成对的接口和类。</a:t>
            </a:r>
            <a:endParaRPr lang="en-US" altLang="zh-CN" sz="2400">
              <a:ea typeface="宋体" panose="02010600030101010101" pitchFamily="2" charset="-122"/>
            </a:endParaRPr>
          </a:p>
          <a:p>
            <a:endParaRPr lang="en-US" altLang="zh-CN" sz="2400">
              <a:ea typeface="宋体" panose="02010600030101010101" pitchFamily="2" charset="-122"/>
            </a:endParaRPr>
          </a:p>
          <a:p>
            <a:r>
              <a:rPr lang="zh-CN" altLang="en-US" sz="2400" b="1" smtClean="0">
                <a:ea typeface="宋体" panose="02010600030101010101" pitchFamily="2" charset="-122"/>
              </a:rPr>
              <a:t>默认方法：</a:t>
            </a:r>
            <a:r>
              <a:rPr lang="zh-CN" altLang="en-US" sz="2400">
                <a:ea typeface="宋体" panose="02010600030101010101" pitchFamily="2" charset="-122"/>
              </a:rPr>
              <a:t>默认方法使用 </a:t>
            </a:r>
            <a:r>
              <a:rPr lang="en-US" altLang="zh-CN" sz="2400">
                <a:solidFill>
                  <a:srgbClr val="FF0000"/>
                </a:solidFill>
                <a:ea typeface="宋体" panose="02010600030101010101" pitchFamily="2" charset="-122"/>
              </a:rPr>
              <a:t>default</a:t>
            </a:r>
            <a:r>
              <a:rPr lang="en-US" altLang="zh-CN" sz="2400">
                <a:ea typeface="宋体" panose="02010600030101010101" pitchFamily="2" charset="-122"/>
              </a:rPr>
              <a:t> </a:t>
            </a:r>
            <a:r>
              <a:rPr lang="zh-CN" altLang="en-US" sz="2400">
                <a:ea typeface="宋体" panose="02010600030101010101" pitchFamily="2" charset="-122"/>
              </a:rPr>
              <a:t>关键字</a:t>
            </a:r>
            <a:r>
              <a:rPr lang="zh-CN" altLang="en-US" sz="2400" smtClean="0">
                <a:ea typeface="宋体" panose="02010600030101010101" pitchFamily="2" charset="-122"/>
              </a:rPr>
              <a:t>修饰。可以通过实现类对象来调用。我们在已有的接口中提供新方法的同时，还保持了与旧版本代码的兼容性。</a:t>
            </a:r>
            <a:endParaRPr lang="en-US" altLang="zh-CN" sz="2400" smtClean="0">
              <a:ea typeface="宋体" panose="02010600030101010101" pitchFamily="2" charset="-122"/>
            </a:endParaRPr>
          </a:p>
          <a:p>
            <a:r>
              <a:rPr lang="zh-CN" altLang="en-US" sz="2400" smtClean="0">
                <a:ea typeface="宋体" panose="02010600030101010101" pitchFamily="2" charset="-122"/>
              </a:rPr>
              <a:t>比如：</a:t>
            </a:r>
            <a:r>
              <a:rPr lang="en-US" altLang="zh-CN" sz="2400" smtClean="0">
                <a:ea typeface="宋体" panose="02010600030101010101" pitchFamily="2" charset="-122"/>
              </a:rPr>
              <a:t>java 8 API</a:t>
            </a:r>
            <a:r>
              <a:rPr lang="zh-CN" altLang="en-US" sz="2400" smtClean="0">
                <a:ea typeface="宋体" panose="02010600030101010101" pitchFamily="2" charset="-122"/>
              </a:rPr>
              <a:t>中对</a:t>
            </a:r>
            <a:r>
              <a:rPr lang="en-US" altLang="zh-CN" sz="2400" smtClean="0">
                <a:ea typeface="宋体" panose="02010600030101010101" pitchFamily="2" charset="-122"/>
              </a:rPr>
              <a:t>Collection</a:t>
            </a:r>
            <a:r>
              <a:rPr lang="zh-CN" altLang="en-US" sz="2400" smtClean="0">
                <a:ea typeface="宋体" panose="02010600030101010101" pitchFamily="2" charset="-122"/>
              </a:rPr>
              <a:t>、</a:t>
            </a:r>
            <a:r>
              <a:rPr lang="en-US" altLang="zh-CN" sz="2400" smtClean="0">
                <a:ea typeface="宋体" panose="02010600030101010101" pitchFamily="2" charset="-122"/>
              </a:rPr>
              <a:t>List</a:t>
            </a:r>
            <a:r>
              <a:rPr lang="zh-CN" altLang="en-US" sz="2400" smtClean="0">
                <a:ea typeface="宋体" panose="02010600030101010101" pitchFamily="2" charset="-122"/>
              </a:rPr>
              <a:t>、</a:t>
            </a:r>
            <a:r>
              <a:rPr lang="en-US" altLang="zh-CN" sz="2400" smtClean="0">
                <a:ea typeface="宋体" panose="02010600030101010101" pitchFamily="2" charset="-122"/>
              </a:rPr>
              <a:t>Comparator</a:t>
            </a:r>
            <a:r>
              <a:rPr lang="zh-CN" altLang="en-US" sz="2400" smtClean="0">
                <a:ea typeface="宋体" panose="02010600030101010101" pitchFamily="2" charset="-122"/>
              </a:rPr>
              <a:t>等接口提供了丰富的默认方法。</a:t>
            </a:r>
            <a:endParaRPr lang="en-US" altLang="zh-CN" sz="2400" smtClean="0">
              <a:ea typeface="宋体" panose="02010600030101010101" pitchFamily="2" charset="-122"/>
            </a:endParaRPr>
          </a:p>
        </p:txBody>
      </p:sp>
    </p:spTree>
    <p:extLst>
      <p:ext uri="{BB962C8B-B14F-4D97-AF65-F5344CB8AC3E}">
        <p14:creationId xmlns:p14="http://schemas.microsoft.com/office/powerpoint/2010/main" val="297160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87025" y="692696"/>
            <a:ext cx="6552728" cy="388843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840142" y="721916"/>
            <a:ext cx="2880320" cy="2308324"/>
          </a:xfrm>
          <a:prstGeom prst="rect">
            <a:avLst/>
          </a:prstGeom>
        </p:spPr>
        <p:txBody>
          <a:bodyPr wrap="square">
            <a:spAutoFit/>
          </a:bodyPr>
          <a:lstStyle/>
          <a:p>
            <a:r>
              <a:rPr lang="en-US" altLang="zh-CN"/>
              <a:t>Chinese c1 = </a:t>
            </a:r>
            <a:r>
              <a:rPr lang="en-US" altLang="zh-CN" b="1"/>
              <a:t>new Chinese();</a:t>
            </a:r>
          </a:p>
          <a:p>
            <a:r>
              <a:rPr lang="en-US" altLang="zh-CN"/>
              <a:t>c1.name = "</a:t>
            </a:r>
            <a:r>
              <a:rPr lang="zh-CN" altLang="en-US"/>
              <a:t>孙杨</a:t>
            </a:r>
            <a:r>
              <a:rPr lang="en-US" altLang="zh-CN"/>
              <a:t>";</a:t>
            </a:r>
          </a:p>
          <a:p>
            <a:r>
              <a:rPr lang="en-US" altLang="zh-CN"/>
              <a:t>c1.age = 20;</a:t>
            </a:r>
          </a:p>
          <a:p>
            <a:r>
              <a:rPr lang="en-US" altLang="zh-CN"/>
              <a:t>c1.</a:t>
            </a:r>
            <a:r>
              <a:rPr lang="en-US" altLang="zh-CN" i="1" u="sng"/>
              <a:t>nation = "CHN</a:t>
            </a:r>
            <a:r>
              <a:rPr lang="en-US" altLang="zh-CN" i="1" u="sng" smtClean="0"/>
              <a:t>";</a:t>
            </a:r>
          </a:p>
          <a:p>
            <a:r>
              <a:rPr lang="en-US" altLang="zh-CN"/>
              <a:t>Chinese c2 = </a:t>
            </a:r>
            <a:r>
              <a:rPr lang="en-US" altLang="zh-CN" b="1"/>
              <a:t>new Chinese();</a:t>
            </a:r>
          </a:p>
          <a:p>
            <a:r>
              <a:rPr lang="en-US" altLang="zh-CN"/>
              <a:t>c2.name = "</a:t>
            </a:r>
            <a:r>
              <a:rPr lang="zh-CN" altLang="en-US"/>
              <a:t>姚明</a:t>
            </a:r>
            <a:r>
              <a:rPr lang="en-US" altLang="zh-CN"/>
              <a:t>";</a:t>
            </a:r>
          </a:p>
          <a:p>
            <a:r>
              <a:rPr lang="en-US" altLang="zh-CN"/>
              <a:t>c2.age = 35;</a:t>
            </a:r>
          </a:p>
          <a:p>
            <a:r>
              <a:rPr lang="en-US" altLang="zh-CN" smtClean="0"/>
              <a:t>c2.</a:t>
            </a:r>
            <a:r>
              <a:rPr lang="en-US" altLang="zh-CN" i="1" u="sng" smtClean="0"/>
              <a:t>nation </a:t>
            </a:r>
            <a:r>
              <a:rPr lang="en-US" altLang="zh-CN" i="1" u="sng"/>
              <a:t>= "</a:t>
            </a:r>
            <a:r>
              <a:rPr lang="zh-CN" altLang="en-US" i="1" u="sng"/>
              <a:t>中国</a:t>
            </a:r>
            <a:r>
              <a:rPr lang="en-US" altLang="zh-CN" i="1" u="sng"/>
              <a:t>";</a:t>
            </a:r>
            <a:endParaRPr lang="zh-CN" altLang="en-US"/>
          </a:p>
        </p:txBody>
      </p:sp>
      <p:sp>
        <p:nvSpPr>
          <p:cNvPr id="5" name="矩形 4"/>
          <p:cNvSpPr/>
          <p:nvPr/>
        </p:nvSpPr>
        <p:spPr>
          <a:xfrm>
            <a:off x="539552" y="1196752"/>
            <a:ext cx="1080120" cy="525658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552" y="6453336"/>
            <a:ext cx="1647473" cy="369332"/>
          </a:xfrm>
          <a:prstGeom prst="rect">
            <a:avLst/>
          </a:prstGeom>
          <a:noFill/>
        </p:spPr>
        <p:txBody>
          <a:bodyPr wrap="square" rtlCol="0">
            <a:spAutoFit/>
          </a:bodyPr>
          <a:lstStyle/>
          <a:p>
            <a:r>
              <a:rPr lang="zh-CN" altLang="en-US" smtClean="0"/>
              <a:t>栈：局部变量</a:t>
            </a:r>
            <a:endParaRPr lang="zh-CN" altLang="en-US"/>
          </a:p>
        </p:txBody>
      </p:sp>
      <p:sp>
        <p:nvSpPr>
          <p:cNvPr id="8" name="TextBox 7"/>
          <p:cNvSpPr txBox="1"/>
          <p:nvPr/>
        </p:nvSpPr>
        <p:spPr>
          <a:xfrm>
            <a:off x="6372200" y="3934797"/>
            <a:ext cx="2232248" cy="646331"/>
          </a:xfrm>
          <a:prstGeom prst="rect">
            <a:avLst/>
          </a:prstGeom>
          <a:noFill/>
        </p:spPr>
        <p:txBody>
          <a:bodyPr wrap="square" rtlCol="0">
            <a:spAutoFit/>
          </a:bodyPr>
          <a:lstStyle/>
          <a:p>
            <a:r>
              <a:rPr lang="zh-CN" altLang="en-US" smtClean="0"/>
              <a:t>堆：</a:t>
            </a:r>
            <a:r>
              <a:rPr lang="en-US" altLang="zh-CN" smtClean="0"/>
              <a:t>new</a:t>
            </a:r>
            <a:r>
              <a:rPr lang="zh-CN" altLang="en-US" smtClean="0"/>
              <a:t>出来的结构：对象、数组</a:t>
            </a:r>
            <a:endParaRPr lang="zh-CN" altLang="en-US"/>
          </a:p>
        </p:txBody>
      </p:sp>
      <p:sp>
        <p:nvSpPr>
          <p:cNvPr id="9" name="矩形 8"/>
          <p:cNvSpPr/>
          <p:nvPr/>
        </p:nvSpPr>
        <p:spPr>
          <a:xfrm>
            <a:off x="2627784" y="4941168"/>
            <a:ext cx="3744416" cy="15121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372200" y="5973178"/>
            <a:ext cx="2771800" cy="646331"/>
          </a:xfrm>
          <a:prstGeom prst="rect">
            <a:avLst/>
          </a:prstGeom>
          <a:noFill/>
        </p:spPr>
        <p:txBody>
          <a:bodyPr wrap="square" rtlCol="0">
            <a:spAutoFit/>
          </a:bodyPr>
          <a:lstStyle/>
          <a:p>
            <a:r>
              <a:rPr lang="zh-CN" altLang="en-US" smtClean="0"/>
              <a:t>方法区：类的加载信息、静态变量、常量。</a:t>
            </a:r>
            <a:endParaRPr lang="zh-CN" altLang="en-US"/>
          </a:p>
        </p:txBody>
      </p:sp>
      <p:sp>
        <p:nvSpPr>
          <p:cNvPr id="11" name="椭圆 10"/>
          <p:cNvSpPr/>
          <p:nvPr/>
        </p:nvSpPr>
        <p:spPr>
          <a:xfrm>
            <a:off x="3059832" y="5445224"/>
            <a:ext cx="1728192" cy="85111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203848" y="5697252"/>
            <a:ext cx="1584176" cy="369332"/>
          </a:xfrm>
          <a:prstGeom prst="rect">
            <a:avLst/>
          </a:prstGeom>
          <a:noFill/>
        </p:spPr>
        <p:txBody>
          <a:bodyPr wrap="square" rtlCol="0">
            <a:spAutoFit/>
          </a:bodyPr>
          <a:lstStyle/>
          <a:p>
            <a:r>
              <a:rPr lang="en-US" altLang="zh-CN" smtClean="0"/>
              <a:t>nation:null</a:t>
            </a:r>
            <a:endParaRPr lang="zh-CN" altLang="en-US"/>
          </a:p>
        </p:txBody>
      </p:sp>
      <p:sp>
        <p:nvSpPr>
          <p:cNvPr id="13" name="TextBox 12"/>
          <p:cNvSpPr txBox="1"/>
          <p:nvPr/>
        </p:nvSpPr>
        <p:spPr>
          <a:xfrm>
            <a:off x="467543" y="5973178"/>
            <a:ext cx="1791489" cy="369332"/>
          </a:xfrm>
          <a:prstGeom prst="rect">
            <a:avLst/>
          </a:prstGeom>
          <a:noFill/>
        </p:spPr>
        <p:txBody>
          <a:bodyPr wrap="square" rtlCol="0">
            <a:spAutoFit/>
          </a:bodyPr>
          <a:lstStyle/>
          <a:p>
            <a:r>
              <a:rPr lang="en-US" altLang="zh-CN" smtClean="0"/>
              <a:t>c1:</a:t>
            </a:r>
            <a:endParaRPr lang="zh-CN" altLang="en-US"/>
          </a:p>
        </p:txBody>
      </p:sp>
      <p:sp>
        <p:nvSpPr>
          <p:cNvPr id="14" name="矩形 13"/>
          <p:cNvSpPr/>
          <p:nvPr/>
        </p:nvSpPr>
        <p:spPr>
          <a:xfrm>
            <a:off x="2843808" y="2924944"/>
            <a:ext cx="1368152" cy="133301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V="1">
            <a:off x="1079612" y="2924944"/>
            <a:ext cx="1764196" cy="3232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87824" y="3030240"/>
            <a:ext cx="1224136" cy="646331"/>
          </a:xfrm>
          <a:prstGeom prst="rect">
            <a:avLst/>
          </a:prstGeom>
          <a:noFill/>
        </p:spPr>
        <p:txBody>
          <a:bodyPr wrap="square" rtlCol="0">
            <a:spAutoFit/>
          </a:bodyPr>
          <a:lstStyle/>
          <a:p>
            <a:r>
              <a:rPr lang="en-US" altLang="zh-CN" smtClean="0"/>
              <a:t>name:null</a:t>
            </a:r>
          </a:p>
          <a:p>
            <a:r>
              <a:rPr lang="en-US" altLang="zh-CN" smtClean="0"/>
              <a:t>age:0</a:t>
            </a:r>
            <a:endParaRPr lang="zh-CN" altLang="en-US"/>
          </a:p>
        </p:txBody>
      </p:sp>
      <p:cxnSp>
        <p:nvCxnSpPr>
          <p:cNvPr id="19" name="直接连接符 18"/>
          <p:cNvCxnSpPr/>
          <p:nvPr/>
        </p:nvCxnSpPr>
        <p:spPr>
          <a:xfrm>
            <a:off x="3707904" y="3140968"/>
            <a:ext cx="216024" cy="21243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7" idx="2"/>
          </p:cNvCxnSpPr>
          <p:nvPr/>
        </p:nvCxnSpPr>
        <p:spPr>
          <a:xfrm>
            <a:off x="3419872" y="3353405"/>
            <a:ext cx="180020" cy="3231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67944" y="3030240"/>
            <a:ext cx="1008112" cy="369332"/>
          </a:xfrm>
          <a:prstGeom prst="rect">
            <a:avLst/>
          </a:prstGeom>
          <a:noFill/>
        </p:spPr>
        <p:txBody>
          <a:bodyPr wrap="square" rtlCol="0">
            <a:spAutoFit/>
          </a:bodyPr>
          <a:lstStyle/>
          <a:p>
            <a:r>
              <a:rPr lang="zh-CN" altLang="en-US" smtClean="0"/>
              <a:t>孙杨</a:t>
            </a:r>
            <a:endParaRPr lang="zh-CN" altLang="en-US"/>
          </a:p>
        </p:txBody>
      </p:sp>
      <p:sp>
        <p:nvSpPr>
          <p:cNvPr id="23" name="TextBox 22"/>
          <p:cNvSpPr txBox="1"/>
          <p:nvPr/>
        </p:nvSpPr>
        <p:spPr>
          <a:xfrm>
            <a:off x="3815916" y="3399572"/>
            <a:ext cx="540060" cy="369332"/>
          </a:xfrm>
          <a:prstGeom prst="rect">
            <a:avLst/>
          </a:prstGeom>
          <a:noFill/>
        </p:spPr>
        <p:txBody>
          <a:bodyPr wrap="square" rtlCol="0">
            <a:spAutoFit/>
          </a:bodyPr>
          <a:lstStyle/>
          <a:p>
            <a:r>
              <a:rPr lang="en-US" altLang="zh-CN" smtClean="0"/>
              <a:t>20</a:t>
            </a:r>
            <a:endParaRPr lang="zh-CN" altLang="en-US"/>
          </a:p>
        </p:txBody>
      </p:sp>
      <p:cxnSp>
        <p:nvCxnSpPr>
          <p:cNvPr id="25" name="直接连接符 24"/>
          <p:cNvCxnSpPr>
            <a:stCxn id="12" idx="0"/>
          </p:cNvCxnSpPr>
          <p:nvPr/>
        </p:nvCxnSpPr>
        <p:spPr>
          <a:xfrm>
            <a:off x="3995936" y="5697252"/>
            <a:ext cx="360040"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9992" y="5697252"/>
            <a:ext cx="720080" cy="369332"/>
          </a:xfrm>
          <a:prstGeom prst="rect">
            <a:avLst/>
          </a:prstGeom>
          <a:noFill/>
        </p:spPr>
        <p:txBody>
          <a:bodyPr wrap="square" rtlCol="0">
            <a:spAutoFit/>
          </a:bodyPr>
          <a:lstStyle/>
          <a:p>
            <a:r>
              <a:rPr lang="en-US" altLang="zh-CN" smtClean="0"/>
              <a:t>CHN</a:t>
            </a:r>
            <a:endParaRPr lang="zh-CN" altLang="en-US"/>
          </a:p>
        </p:txBody>
      </p:sp>
      <p:sp>
        <p:nvSpPr>
          <p:cNvPr id="27" name="TextBox 26"/>
          <p:cNvSpPr txBox="1"/>
          <p:nvPr/>
        </p:nvSpPr>
        <p:spPr>
          <a:xfrm>
            <a:off x="539552" y="5301208"/>
            <a:ext cx="1080120" cy="369332"/>
          </a:xfrm>
          <a:prstGeom prst="rect">
            <a:avLst/>
          </a:prstGeom>
          <a:noFill/>
        </p:spPr>
        <p:txBody>
          <a:bodyPr wrap="square" rtlCol="0">
            <a:spAutoFit/>
          </a:bodyPr>
          <a:lstStyle/>
          <a:p>
            <a:r>
              <a:rPr lang="en-US" altLang="zh-CN" smtClean="0"/>
              <a:t>c2:</a:t>
            </a:r>
            <a:endParaRPr lang="zh-CN" altLang="en-US"/>
          </a:p>
        </p:txBody>
      </p:sp>
      <p:sp>
        <p:nvSpPr>
          <p:cNvPr id="28" name="矩形 27"/>
          <p:cNvSpPr/>
          <p:nvPr/>
        </p:nvSpPr>
        <p:spPr>
          <a:xfrm>
            <a:off x="2915816" y="1303894"/>
            <a:ext cx="1368152" cy="133301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V="1">
            <a:off x="1079612" y="1303894"/>
            <a:ext cx="1764196" cy="41413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5792" y="1490198"/>
            <a:ext cx="1224136" cy="646331"/>
          </a:xfrm>
          <a:prstGeom prst="rect">
            <a:avLst/>
          </a:prstGeom>
          <a:noFill/>
        </p:spPr>
        <p:txBody>
          <a:bodyPr wrap="square" rtlCol="0">
            <a:spAutoFit/>
          </a:bodyPr>
          <a:lstStyle/>
          <a:p>
            <a:r>
              <a:rPr lang="en-US" altLang="zh-CN" smtClean="0"/>
              <a:t>name:null</a:t>
            </a:r>
          </a:p>
          <a:p>
            <a:r>
              <a:rPr lang="en-US" altLang="zh-CN" smtClean="0"/>
              <a:t>age:0</a:t>
            </a:r>
            <a:endParaRPr lang="zh-CN" altLang="en-US"/>
          </a:p>
        </p:txBody>
      </p:sp>
      <p:cxnSp>
        <p:nvCxnSpPr>
          <p:cNvPr id="33" name="直接连接符 32"/>
          <p:cNvCxnSpPr/>
          <p:nvPr/>
        </p:nvCxnSpPr>
        <p:spPr>
          <a:xfrm>
            <a:off x="3707904" y="1490198"/>
            <a:ext cx="216024"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419872" y="1819374"/>
            <a:ext cx="216024"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67944" y="1490198"/>
            <a:ext cx="1008112" cy="369332"/>
          </a:xfrm>
          <a:prstGeom prst="rect">
            <a:avLst/>
          </a:prstGeom>
          <a:noFill/>
        </p:spPr>
        <p:txBody>
          <a:bodyPr wrap="square" rtlCol="0">
            <a:spAutoFit/>
          </a:bodyPr>
          <a:lstStyle/>
          <a:p>
            <a:r>
              <a:rPr lang="zh-CN" altLang="en-US" smtClean="0"/>
              <a:t>姚明</a:t>
            </a:r>
            <a:endParaRPr lang="zh-CN" altLang="en-US"/>
          </a:p>
        </p:txBody>
      </p:sp>
      <p:sp>
        <p:nvSpPr>
          <p:cNvPr id="36" name="TextBox 35"/>
          <p:cNvSpPr txBox="1"/>
          <p:nvPr/>
        </p:nvSpPr>
        <p:spPr>
          <a:xfrm>
            <a:off x="3707904" y="1876078"/>
            <a:ext cx="504056" cy="369332"/>
          </a:xfrm>
          <a:prstGeom prst="rect">
            <a:avLst/>
          </a:prstGeom>
          <a:noFill/>
        </p:spPr>
        <p:txBody>
          <a:bodyPr wrap="square" rtlCol="0">
            <a:spAutoFit/>
          </a:bodyPr>
          <a:lstStyle/>
          <a:p>
            <a:r>
              <a:rPr lang="en-US" altLang="zh-CN" smtClean="0"/>
              <a:t>35</a:t>
            </a:r>
            <a:endParaRPr lang="zh-CN" altLang="en-US"/>
          </a:p>
        </p:txBody>
      </p:sp>
      <p:cxnSp>
        <p:nvCxnSpPr>
          <p:cNvPr id="38" name="直接连接符 37"/>
          <p:cNvCxnSpPr/>
          <p:nvPr/>
        </p:nvCxnSpPr>
        <p:spPr>
          <a:xfrm>
            <a:off x="4499992" y="5697252"/>
            <a:ext cx="576064" cy="27592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5976" y="5301208"/>
            <a:ext cx="864096" cy="369332"/>
          </a:xfrm>
          <a:prstGeom prst="rect">
            <a:avLst/>
          </a:prstGeom>
          <a:noFill/>
        </p:spPr>
        <p:txBody>
          <a:bodyPr wrap="square" rtlCol="0">
            <a:spAutoFit/>
          </a:bodyPr>
          <a:lstStyle/>
          <a:p>
            <a:r>
              <a:rPr lang="zh-CN" altLang="en-US" smtClean="0"/>
              <a:t>中国</a:t>
            </a:r>
            <a:endParaRPr lang="zh-CN" altLang="en-US"/>
          </a:p>
        </p:txBody>
      </p:sp>
      <p:sp>
        <p:nvSpPr>
          <p:cNvPr id="40" name="TextBox 39"/>
          <p:cNvSpPr txBox="1"/>
          <p:nvPr/>
        </p:nvSpPr>
        <p:spPr>
          <a:xfrm>
            <a:off x="3744688" y="95525"/>
            <a:ext cx="4680520" cy="584775"/>
          </a:xfrm>
          <a:prstGeom prst="rect">
            <a:avLst/>
          </a:prstGeom>
          <a:noFill/>
        </p:spPr>
        <p:txBody>
          <a:bodyPr wrap="square" rtlCol="0">
            <a:spAutoFit/>
          </a:bodyPr>
          <a:lstStyle/>
          <a:p>
            <a:r>
              <a:rPr lang="zh-CN" altLang="en-US" sz="3200" b="1" smtClean="0">
                <a:solidFill>
                  <a:srgbClr val="FFFF00"/>
                </a:solidFill>
                <a:latin typeface="宋体" panose="02010600030101010101" pitchFamily="2" charset="-122"/>
                <a:ea typeface="宋体" panose="02010600030101010101" pitchFamily="2" charset="-122"/>
              </a:rPr>
              <a:t>静态变量的内存解析</a:t>
            </a:r>
            <a:endParaRPr lang="zh-CN" altLang="en-US" sz="3200" b="1">
              <a:solidFill>
                <a:srgbClr val="FFFF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58675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80728"/>
            <a:ext cx="8136904" cy="5632311"/>
          </a:xfrm>
          <a:prstGeom prst="rect">
            <a:avLst/>
          </a:prstGeom>
          <a:noFill/>
        </p:spPr>
        <p:txBody>
          <a:bodyPr wrap="square" rtlCol="0">
            <a:spAutoFit/>
          </a:bodyPr>
          <a:lstStyle/>
          <a:p>
            <a:r>
              <a:rPr lang="en-US" altLang="zh-CN" sz="2400" b="1">
                <a:solidFill>
                  <a:srgbClr val="0000FF"/>
                </a:solidFill>
                <a:ea typeface="宋体" panose="02010600030101010101" pitchFamily="2" charset="-122"/>
              </a:rPr>
              <a:t>public interface AA {</a:t>
            </a:r>
          </a:p>
          <a:p>
            <a:r>
              <a:rPr lang="en-US" altLang="zh-CN" sz="2400" b="1" smtClean="0">
                <a:solidFill>
                  <a:srgbClr val="0000FF"/>
                </a:solidFill>
                <a:ea typeface="宋体" panose="02010600030101010101" pitchFamily="2" charset="-122"/>
              </a:rPr>
              <a:t>       double </a:t>
            </a:r>
            <a:r>
              <a:rPr lang="en-US" altLang="zh-CN" sz="2400" b="1">
                <a:solidFill>
                  <a:srgbClr val="0000FF"/>
                </a:solidFill>
                <a:ea typeface="宋体" panose="02010600030101010101" pitchFamily="2" charset="-122"/>
              </a:rPr>
              <a:t>PI = 3.14;</a:t>
            </a:r>
          </a:p>
          <a:p>
            <a:endParaRPr lang="zh-CN" altLang="en-US" sz="2400">
              <a:solidFill>
                <a:srgbClr val="0000FF"/>
              </a:solidFill>
              <a:ea typeface="宋体" panose="02010600030101010101" pitchFamily="2" charset="-122"/>
            </a:endParaRPr>
          </a:p>
          <a:p>
            <a:pPr lvl="1"/>
            <a:r>
              <a:rPr lang="en-US" altLang="zh-CN" sz="2400" b="1">
                <a:solidFill>
                  <a:srgbClr val="FF0000"/>
                </a:solidFill>
                <a:ea typeface="宋体" panose="02010600030101010101" pitchFamily="2" charset="-122"/>
              </a:rPr>
              <a:t>public default void method() {</a:t>
            </a:r>
          </a:p>
          <a:p>
            <a:pPr lvl="1"/>
            <a:r>
              <a:rPr lang="en-US" altLang="zh-CN" sz="2400" smtClean="0">
                <a:solidFill>
                  <a:srgbClr val="0000FF"/>
                </a:solidFill>
                <a:ea typeface="宋体" panose="02010600030101010101" pitchFamily="2" charset="-122"/>
              </a:rPr>
              <a:t>	System.</a:t>
            </a:r>
            <a:r>
              <a:rPr lang="en-US" altLang="zh-CN" sz="2400" b="1" smtClean="0">
                <a:solidFill>
                  <a:srgbClr val="0000FF"/>
                </a:solidFill>
                <a:ea typeface="宋体" panose="02010600030101010101" pitchFamily="2" charset="-122"/>
              </a:rPr>
              <a:t>out.println</a:t>
            </a:r>
            <a:r>
              <a:rPr lang="en-US" altLang="zh-CN" sz="2400" b="1">
                <a:solidFill>
                  <a:srgbClr val="0000FF"/>
                </a:solidFill>
                <a:ea typeface="宋体" panose="02010600030101010101" pitchFamily="2" charset="-122"/>
              </a:rPr>
              <a:t>("</a:t>
            </a:r>
            <a:r>
              <a:rPr lang="zh-CN" altLang="en-US" sz="2400" b="1">
                <a:solidFill>
                  <a:srgbClr val="0000FF"/>
                </a:solidFill>
                <a:ea typeface="宋体" panose="02010600030101010101" pitchFamily="2" charset="-122"/>
              </a:rPr>
              <a:t>北京</a:t>
            </a:r>
            <a:r>
              <a:rPr lang="en-US" altLang="zh-CN" sz="2400" b="1">
                <a:solidFill>
                  <a:srgbClr val="0000FF"/>
                </a:solidFill>
                <a:ea typeface="宋体" panose="02010600030101010101" pitchFamily="2" charset="-122"/>
              </a:rPr>
              <a:t>");</a:t>
            </a:r>
          </a:p>
          <a:p>
            <a:pPr lvl="1"/>
            <a:r>
              <a:rPr lang="en-US" altLang="zh-CN" sz="2400">
                <a:solidFill>
                  <a:srgbClr val="0000FF"/>
                </a:solidFill>
                <a:ea typeface="宋体" panose="02010600030101010101" pitchFamily="2" charset="-122"/>
              </a:rPr>
              <a:t>}</a:t>
            </a:r>
          </a:p>
          <a:p>
            <a:endParaRPr lang="zh-CN" altLang="en-US" sz="2400">
              <a:solidFill>
                <a:srgbClr val="0000FF"/>
              </a:solidFill>
              <a:ea typeface="宋体" panose="02010600030101010101" pitchFamily="2" charset="-122"/>
            </a:endParaRPr>
          </a:p>
          <a:p>
            <a:pPr lvl="1"/>
            <a:r>
              <a:rPr lang="en-US" altLang="zh-CN" sz="2400" b="1">
                <a:solidFill>
                  <a:srgbClr val="FF0000"/>
                </a:solidFill>
                <a:ea typeface="宋体" panose="02010600030101010101" pitchFamily="2" charset="-122"/>
              </a:rPr>
              <a:t>default String method1() {</a:t>
            </a:r>
          </a:p>
          <a:p>
            <a:pPr lvl="1"/>
            <a:r>
              <a:rPr lang="en-US" altLang="zh-CN" sz="2400" b="1" smtClean="0">
                <a:solidFill>
                  <a:srgbClr val="0000FF"/>
                </a:solidFill>
                <a:ea typeface="宋体" panose="02010600030101010101" pitchFamily="2" charset="-122"/>
              </a:rPr>
              <a:t>	return </a:t>
            </a:r>
            <a:r>
              <a:rPr lang="en-US" altLang="zh-CN" sz="2400" b="1">
                <a:solidFill>
                  <a:srgbClr val="0000FF"/>
                </a:solidFill>
                <a:ea typeface="宋体" panose="02010600030101010101" pitchFamily="2" charset="-122"/>
              </a:rPr>
              <a:t>"</a:t>
            </a:r>
            <a:r>
              <a:rPr lang="zh-CN" altLang="en-US" sz="2400" b="1">
                <a:solidFill>
                  <a:srgbClr val="0000FF"/>
                </a:solidFill>
                <a:ea typeface="宋体" panose="02010600030101010101" pitchFamily="2" charset="-122"/>
              </a:rPr>
              <a:t>上海</a:t>
            </a:r>
            <a:r>
              <a:rPr lang="en-US" altLang="zh-CN" sz="2400" b="1">
                <a:solidFill>
                  <a:srgbClr val="0000FF"/>
                </a:solidFill>
                <a:ea typeface="宋体" panose="02010600030101010101" pitchFamily="2" charset="-122"/>
              </a:rPr>
              <a:t>";</a:t>
            </a:r>
          </a:p>
          <a:p>
            <a:pPr lvl="1"/>
            <a:r>
              <a:rPr lang="en-US" altLang="zh-CN" sz="2400">
                <a:solidFill>
                  <a:srgbClr val="0000FF"/>
                </a:solidFill>
                <a:ea typeface="宋体" panose="02010600030101010101" pitchFamily="2" charset="-122"/>
              </a:rPr>
              <a:t>}</a:t>
            </a:r>
          </a:p>
          <a:p>
            <a:endParaRPr lang="zh-CN" altLang="en-US" sz="2400">
              <a:solidFill>
                <a:srgbClr val="0000FF"/>
              </a:solidFill>
              <a:ea typeface="宋体" panose="02010600030101010101" pitchFamily="2" charset="-122"/>
            </a:endParaRPr>
          </a:p>
          <a:p>
            <a:pPr lvl="1"/>
            <a:r>
              <a:rPr lang="en-US" altLang="zh-CN" sz="2400" b="1">
                <a:solidFill>
                  <a:srgbClr val="FF0000"/>
                </a:solidFill>
                <a:ea typeface="宋体" panose="02010600030101010101" pitchFamily="2" charset="-122"/>
              </a:rPr>
              <a:t>public static void method2() {</a:t>
            </a:r>
          </a:p>
          <a:p>
            <a:pPr lvl="1"/>
            <a:r>
              <a:rPr lang="en-US" altLang="zh-CN" sz="2400" smtClean="0">
                <a:solidFill>
                  <a:srgbClr val="0000FF"/>
                </a:solidFill>
                <a:ea typeface="宋体" panose="02010600030101010101" pitchFamily="2" charset="-122"/>
              </a:rPr>
              <a:t>	System.</a:t>
            </a:r>
            <a:r>
              <a:rPr lang="en-US" altLang="zh-CN" sz="2400" b="1" smtClean="0">
                <a:solidFill>
                  <a:srgbClr val="0000FF"/>
                </a:solidFill>
                <a:ea typeface="宋体" panose="02010600030101010101" pitchFamily="2" charset="-122"/>
              </a:rPr>
              <a:t>out.println(“hello lambda!");</a:t>
            </a:r>
            <a:endParaRPr lang="en-US" altLang="zh-CN" sz="2400" b="1">
              <a:solidFill>
                <a:srgbClr val="0000FF"/>
              </a:solidFill>
              <a:ea typeface="宋体" panose="02010600030101010101" pitchFamily="2" charset="-122"/>
            </a:endParaRPr>
          </a:p>
          <a:p>
            <a:pPr lvl="1"/>
            <a:r>
              <a:rPr lang="en-US" altLang="zh-CN" sz="2400">
                <a:solidFill>
                  <a:srgbClr val="0000FF"/>
                </a:solidFill>
                <a:ea typeface="宋体" panose="02010600030101010101" pitchFamily="2" charset="-122"/>
              </a:rPr>
              <a:t>}</a:t>
            </a:r>
          </a:p>
          <a:p>
            <a:r>
              <a:rPr lang="en-US" altLang="zh-CN" sz="2400">
                <a:solidFill>
                  <a:srgbClr val="0000FF"/>
                </a:solidFill>
                <a:ea typeface="宋体" panose="02010600030101010101" pitchFamily="2" charset="-122"/>
              </a:rPr>
              <a:t>}</a:t>
            </a:r>
            <a:endParaRPr lang="zh-CN" altLang="en-US" sz="2400">
              <a:solidFill>
                <a:srgbClr val="0000FF"/>
              </a:solidFill>
              <a:ea typeface="宋体" panose="02010600030101010101" pitchFamily="2" charset="-122"/>
            </a:endParaRPr>
          </a:p>
        </p:txBody>
      </p:sp>
    </p:spTree>
    <p:extLst>
      <p:ext uri="{BB962C8B-B14F-4D97-AF65-F5344CB8AC3E}">
        <p14:creationId xmlns:p14="http://schemas.microsoft.com/office/powerpoint/2010/main" val="2718521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763688" y="692696"/>
            <a:ext cx="5445418" cy="792088"/>
          </a:xfrm>
        </p:spPr>
        <p:txBody>
          <a:bodyPr>
            <a:normAutofit/>
          </a:bodyPr>
          <a:lstStyle/>
          <a:p>
            <a:r>
              <a:rPr kumimoji="1" lang="zh-CN" altLang="en-US" b="1" smtClean="0">
                <a:solidFill>
                  <a:schemeClr val="tx1"/>
                </a:solidFill>
                <a:latin typeface="+mn-lt"/>
                <a:ea typeface="宋体" pitchFamily="2" charset="-122"/>
              </a:rPr>
              <a:t>接口中的默认方法</a:t>
            </a:r>
            <a:endParaRPr kumimoji="1" lang="zh-CN" altLang="en-US" b="1">
              <a:solidFill>
                <a:schemeClr val="tx1"/>
              </a:solidFill>
              <a:latin typeface="+mn-lt"/>
              <a:ea typeface="宋体" pitchFamily="2" charset="-122"/>
            </a:endParaRPr>
          </a:p>
        </p:txBody>
      </p:sp>
      <p:sp>
        <p:nvSpPr>
          <p:cNvPr id="2" name="文本框 1"/>
          <p:cNvSpPr txBox="1"/>
          <p:nvPr/>
        </p:nvSpPr>
        <p:spPr>
          <a:xfrm>
            <a:off x="323528" y="1700808"/>
            <a:ext cx="8640960" cy="4196020"/>
          </a:xfrm>
          <a:prstGeom prst="rect">
            <a:avLst/>
          </a:prstGeom>
          <a:noFill/>
        </p:spPr>
        <p:txBody>
          <a:bodyPr wrap="square" rtlCol="0">
            <a:spAutoFit/>
          </a:bodyPr>
          <a:lstStyle/>
          <a:p>
            <a:pPr>
              <a:lnSpc>
                <a:spcPts val="4000"/>
              </a:lnSpc>
            </a:pPr>
            <a:r>
              <a:rPr lang="zh-CN" altLang="zh-CN" sz="2800" b="1">
                <a:latin typeface="宋体" panose="02010600030101010101" pitchFamily="2" charset="-122"/>
                <a:ea typeface="宋体" panose="02010600030101010101" pitchFamily="2" charset="-122"/>
              </a:rPr>
              <a:t>接口默认方法</a:t>
            </a:r>
            <a:r>
              <a:rPr lang="zh-CN" altLang="zh-CN" sz="2800" b="1" smtClean="0">
                <a:latin typeface="宋体" panose="02010600030101010101" pitchFamily="2" charset="-122"/>
                <a:ea typeface="宋体" panose="02010600030101010101" pitchFamily="2" charset="-122"/>
              </a:rPr>
              <a:t>的</a:t>
            </a:r>
            <a:r>
              <a:rPr lang="zh-CN" altLang="en-US" sz="2800" b="1" smtClean="0">
                <a:latin typeface="宋体" panose="02010600030101010101" pitchFamily="2" charset="-122"/>
                <a:ea typeface="宋体" panose="02010600030101010101" pitchFamily="2" charset="-122"/>
              </a:rPr>
              <a:t>“</a:t>
            </a:r>
            <a:r>
              <a:rPr lang="zh-CN" altLang="zh-CN" sz="2800" b="1" smtClean="0">
                <a:latin typeface="宋体" panose="02010600030101010101" pitchFamily="2" charset="-122"/>
                <a:ea typeface="宋体" panose="02010600030101010101" pitchFamily="2" charset="-122"/>
              </a:rPr>
              <a:t>类优先</a:t>
            </a:r>
            <a:r>
              <a:rPr lang="en-US" altLang="zh-CN" sz="2800" b="1" smtClean="0">
                <a:latin typeface="宋体" panose="02010600030101010101" pitchFamily="2" charset="-122"/>
                <a:ea typeface="宋体" panose="02010600030101010101" pitchFamily="2" charset="-122"/>
              </a:rPr>
              <a:t>”</a:t>
            </a:r>
            <a:r>
              <a:rPr lang="zh-CN" altLang="zh-CN" sz="2800" b="1">
                <a:latin typeface="宋体" panose="02010600030101010101" pitchFamily="2" charset="-122"/>
                <a:ea typeface="宋体" panose="02010600030101010101" pitchFamily="2" charset="-122"/>
              </a:rPr>
              <a:t>原则</a:t>
            </a:r>
            <a:endParaRPr lang="en-US" altLang="zh-CN" sz="2800" b="1" smtClean="0">
              <a:latin typeface="宋体" panose="02010600030101010101" pitchFamily="2" charset="-122"/>
              <a:ea typeface="宋体" panose="02010600030101010101" pitchFamily="2" charset="-122"/>
            </a:endParaRPr>
          </a:p>
          <a:p>
            <a:pPr>
              <a:lnSpc>
                <a:spcPts val="4000"/>
              </a:lnSpc>
            </a:pPr>
            <a:r>
              <a:rPr lang="zh-CN" altLang="en-US" sz="2400" smtClean="0">
                <a:latin typeface="宋体" panose="02010600030101010101" pitchFamily="2" charset="-122"/>
                <a:ea typeface="宋体" panose="02010600030101010101" pitchFamily="2" charset="-122"/>
              </a:rPr>
              <a:t>若</a:t>
            </a:r>
            <a:r>
              <a:rPr lang="zh-CN" altLang="en-US" sz="2400">
                <a:latin typeface="宋体" panose="02010600030101010101" pitchFamily="2" charset="-122"/>
                <a:ea typeface="宋体" panose="02010600030101010101" pitchFamily="2" charset="-122"/>
              </a:rPr>
              <a:t>一个接口中定义了一个默认方法，而另外一个父类或接口中又定义了一个同名的方法时</a:t>
            </a:r>
          </a:p>
          <a:p>
            <a:pPr marL="342900" indent="-342900">
              <a:lnSpc>
                <a:spcPts val="4000"/>
              </a:lnSpc>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选择</a:t>
            </a:r>
            <a:r>
              <a:rPr lang="zh-CN" altLang="en-US" sz="2400">
                <a:latin typeface="宋体" panose="02010600030101010101" pitchFamily="2" charset="-122"/>
                <a:ea typeface="宋体" panose="02010600030101010101" pitchFamily="2" charset="-122"/>
              </a:rPr>
              <a:t>父类中的方法。如果一个父类提供了具体的实现，那么接口中具有相同名称和参数的默认方法会被忽略。</a:t>
            </a:r>
          </a:p>
          <a:p>
            <a:pPr marL="342900" indent="-342900">
              <a:lnSpc>
                <a:spcPts val="4000"/>
              </a:lnSpc>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接口</a:t>
            </a:r>
            <a:r>
              <a:rPr lang="zh-CN" altLang="en-US" sz="2400">
                <a:latin typeface="宋体" panose="02010600030101010101" pitchFamily="2" charset="-122"/>
                <a:ea typeface="宋体" panose="02010600030101010101" pitchFamily="2" charset="-122"/>
              </a:rPr>
              <a:t>冲突。如果一个父接口</a:t>
            </a:r>
            <a:r>
              <a:rPr lang="zh-CN" altLang="en-US" sz="2400" smtClean="0">
                <a:latin typeface="宋体" panose="02010600030101010101" pitchFamily="2" charset="-122"/>
                <a:ea typeface="宋体" panose="02010600030101010101" pitchFamily="2" charset="-122"/>
              </a:rPr>
              <a:t>提供一</a:t>
            </a:r>
            <a:r>
              <a:rPr lang="zh-CN" altLang="en-US" sz="2400">
                <a:latin typeface="宋体" panose="02010600030101010101" pitchFamily="2" charset="-122"/>
                <a:ea typeface="宋体" panose="02010600030101010101" pitchFamily="2" charset="-122"/>
              </a:rPr>
              <a:t>个默认方法，而另一个接口也提供了一个具有相同名称和参数列表的方法（不管方法是否是默认方法），</a:t>
            </a:r>
            <a:r>
              <a:rPr lang="zh-CN" altLang="en-US" sz="2400" smtClean="0">
                <a:latin typeface="宋体" panose="02010600030101010101" pitchFamily="2" charset="-122"/>
                <a:ea typeface="宋体" panose="02010600030101010101" pitchFamily="2" charset="-122"/>
              </a:rPr>
              <a:t>那么实现类必须</a:t>
            </a:r>
            <a:r>
              <a:rPr lang="zh-CN" altLang="en-US" sz="2400">
                <a:latin typeface="宋体" panose="02010600030101010101" pitchFamily="2" charset="-122"/>
                <a:ea typeface="宋体" panose="02010600030101010101" pitchFamily="2" charset="-122"/>
              </a:rPr>
              <a:t>覆盖该方法来解决冲突</a:t>
            </a:r>
          </a:p>
        </p:txBody>
      </p:sp>
    </p:spTree>
    <p:extLst>
      <p:ext uri="{BB962C8B-B14F-4D97-AF65-F5344CB8AC3E}">
        <p14:creationId xmlns:p14="http://schemas.microsoft.com/office/powerpoint/2010/main" val="36623376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763688" y="692696"/>
            <a:ext cx="6120680" cy="792088"/>
          </a:xfrm>
        </p:spPr>
        <p:txBody>
          <a:bodyPr>
            <a:normAutofit/>
          </a:bodyPr>
          <a:lstStyle/>
          <a:p>
            <a:r>
              <a:rPr kumimoji="1" lang="zh-CN" altLang="en-US" b="1" smtClean="0">
                <a:latin typeface="+mn-lt"/>
                <a:ea typeface="宋体" pitchFamily="2" charset="-122"/>
              </a:rPr>
              <a:t>接口冲突的解决方式</a:t>
            </a:r>
            <a:endParaRPr kumimoji="1" lang="zh-CN" altLang="en-US" b="1">
              <a:solidFill>
                <a:schemeClr val="tx1"/>
              </a:solidFill>
              <a:latin typeface="+mn-lt"/>
              <a:ea typeface="宋体" pitchFamily="2" charset="-122"/>
            </a:endParaRPr>
          </a:p>
        </p:txBody>
      </p:sp>
      <p:pic>
        <p:nvPicPr>
          <p:cNvPr id="3" name="图片 2"/>
          <p:cNvPicPr>
            <a:picLocks noChangeAspect="1"/>
          </p:cNvPicPr>
          <p:nvPr/>
        </p:nvPicPr>
        <p:blipFill>
          <a:blip r:embed="rId2"/>
          <a:stretch>
            <a:fillRect/>
          </a:stretch>
        </p:blipFill>
        <p:spPr>
          <a:xfrm>
            <a:off x="1691680" y="1532055"/>
            <a:ext cx="5328592" cy="5136265"/>
          </a:xfrm>
          <a:prstGeom prst="rect">
            <a:avLst/>
          </a:prstGeom>
        </p:spPr>
      </p:pic>
      <p:sp>
        <p:nvSpPr>
          <p:cNvPr id="4" name="矩形 3"/>
          <p:cNvSpPr/>
          <p:nvPr/>
        </p:nvSpPr>
        <p:spPr>
          <a:xfrm>
            <a:off x="3419872" y="5733256"/>
            <a:ext cx="295232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51038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4957" y="1988840"/>
            <a:ext cx="698477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6-7 </a:t>
            </a:r>
            <a:r>
              <a:rPr lang="zh-CN" altLang="en-US" sz="4800" smtClean="0">
                <a:solidFill>
                  <a:schemeClr val="bg1"/>
                </a:solidFill>
                <a:ea typeface="隶书" panose="02010509060101010101" pitchFamily="49" charset="-122"/>
              </a:rPr>
              <a:t>类的成员之五：</a:t>
            </a:r>
            <a:endParaRPr lang="en-US" altLang="zh-CN" sz="4800" smtClean="0">
              <a:solidFill>
                <a:schemeClr val="bg1"/>
              </a:solidFill>
              <a:ea typeface="隶书" panose="02010509060101010101" pitchFamily="49" charset="-122"/>
            </a:endParaRPr>
          </a:p>
          <a:p>
            <a:pPr algn="ctr"/>
            <a:r>
              <a:rPr lang="zh-CN" altLang="en-US" sz="4800" smtClean="0">
                <a:solidFill>
                  <a:schemeClr val="bg1"/>
                </a:solidFill>
                <a:ea typeface="隶书" panose="02010509060101010101" pitchFamily="49" charset="-122"/>
              </a:rPr>
              <a:t>内部类</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979712" y="620688"/>
            <a:ext cx="5760640" cy="853814"/>
          </a:xfrm>
        </p:spPr>
        <p:txBody>
          <a:bodyPr>
            <a:noAutofit/>
          </a:bodyPr>
          <a:lstStyle/>
          <a:p>
            <a:pPr eaLnBrk="1" hangingPunct="1">
              <a:defRPr/>
            </a:pPr>
            <a:r>
              <a:rPr lang="en-US" altLang="zh-CN" b="1" smtClean="0">
                <a:latin typeface="+mn-lt"/>
                <a:ea typeface="宋体" pitchFamily="2" charset="-122"/>
                <a:cs typeface="Times New Roman" pitchFamily="18" charset="0"/>
              </a:rPr>
              <a:t>6.7  </a:t>
            </a:r>
            <a:r>
              <a:rPr lang="zh-CN" altLang="en-US" b="1" dirty="0" smtClean="0">
                <a:latin typeface="+mn-lt"/>
                <a:ea typeface="宋体" pitchFamily="2" charset="-122"/>
                <a:cs typeface="Times New Roman" pitchFamily="18" charset="0"/>
              </a:rPr>
              <a:t>类的成员之五：内部类</a:t>
            </a:r>
          </a:p>
        </p:txBody>
      </p:sp>
      <p:sp>
        <p:nvSpPr>
          <p:cNvPr id="35843" name="Rectangle 3"/>
          <p:cNvSpPr>
            <a:spLocks noGrp="1" noChangeArrowheads="1"/>
          </p:cNvSpPr>
          <p:nvPr>
            <p:ph type="body" idx="1"/>
          </p:nvPr>
        </p:nvSpPr>
        <p:spPr>
          <a:xfrm>
            <a:off x="17749" y="1556792"/>
            <a:ext cx="8972520" cy="5040560"/>
          </a:xfrm>
        </p:spPr>
        <p:txBody>
          <a:bodyPr>
            <a:normAutofit/>
          </a:bodyPr>
          <a:lstStyle/>
          <a:p>
            <a:pPr eaLnBrk="1" hangingPunct="1">
              <a:buFont typeface="Wingdings" pitchFamily="2" charset="2"/>
              <a:buChar char="l"/>
            </a:pPr>
            <a:r>
              <a:rPr lang="zh-CN" altLang="en-US" sz="2400" dirty="0" smtClean="0">
                <a:ea typeface="宋体" pitchFamily="2" charset="-122"/>
                <a:cs typeface="Times New Roman" pitchFamily="18" charset="0"/>
              </a:rPr>
              <a:t>在</a:t>
            </a:r>
            <a:r>
              <a:rPr lang="en-US" altLang="zh-CN" sz="2400" dirty="0" smtClean="0">
                <a:ea typeface="宋体" pitchFamily="2" charset="-122"/>
                <a:cs typeface="Times New Roman" pitchFamily="18" charset="0"/>
              </a:rPr>
              <a:t>Java</a:t>
            </a:r>
            <a:r>
              <a:rPr lang="zh-CN" altLang="en-US" sz="2400" dirty="0" smtClean="0">
                <a:ea typeface="宋体" pitchFamily="2" charset="-122"/>
                <a:cs typeface="Times New Roman" pitchFamily="18" charset="0"/>
              </a:rPr>
              <a:t>中，允许一个类的定义位于另一个类的内部，前者称为内部类，后者称为外部类。</a:t>
            </a:r>
          </a:p>
          <a:p>
            <a:pPr eaLnBrk="1" hangingPunct="1">
              <a:spcBef>
                <a:spcPct val="50000"/>
              </a:spcBef>
              <a:buFont typeface="Wingdings" pitchFamily="2" charset="2"/>
              <a:buChar char="l"/>
            </a:pPr>
            <a:r>
              <a:rPr lang="en-US" altLang="zh-CN" sz="2400" dirty="0" smtClean="0">
                <a:ea typeface="宋体" pitchFamily="2" charset="-122"/>
                <a:cs typeface="Times New Roman" pitchFamily="18" charset="0"/>
              </a:rPr>
              <a:t>Inner class</a:t>
            </a:r>
            <a:r>
              <a:rPr lang="zh-CN" altLang="en-US" sz="2400" dirty="0" smtClean="0">
                <a:ea typeface="宋体" pitchFamily="2" charset="-122"/>
                <a:cs typeface="Times New Roman" pitchFamily="18" charset="0"/>
              </a:rPr>
              <a:t>一般用在定义它的类或语句块之内，在外部引用它时必须给出完整的名称。</a:t>
            </a:r>
            <a:endParaRPr lang="en-US" altLang="zh-CN" sz="2400" dirty="0" smtClean="0">
              <a:ea typeface="宋体" pitchFamily="2" charset="-122"/>
              <a:cs typeface="Times New Roman" pitchFamily="18" charset="0"/>
            </a:endParaRPr>
          </a:p>
          <a:p>
            <a:pPr lvl="1">
              <a:spcBef>
                <a:spcPct val="50000"/>
              </a:spcBef>
              <a:buFont typeface="Wingdings" pitchFamily="2" charset="2"/>
              <a:buChar char="Ø"/>
            </a:pPr>
            <a:r>
              <a:rPr lang="en-US" altLang="zh-CN" sz="2000" dirty="0" smtClean="0">
                <a:solidFill>
                  <a:srgbClr val="0000FF"/>
                </a:solidFill>
                <a:ea typeface="宋体" pitchFamily="2" charset="-122"/>
                <a:cs typeface="Times New Roman" pitchFamily="18" charset="0"/>
              </a:rPr>
              <a:t>Inner class</a:t>
            </a:r>
            <a:r>
              <a:rPr lang="zh-CN" altLang="en-US" sz="2000" dirty="0" smtClean="0">
                <a:solidFill>
                  <a:srgbClr val="0000FF"/>
                </a:solidFill>
                <a:ea typeface="宋体" pitchFamily="2" charset="-122"/>
                <a:cs typeface="Times New Roman" pitchFamily="18" charset="0"/>
              </a:rPr>
              <a:t>的名字不能与包含它的类名相同；</a:t>
            </a:r>
          </a:p>
          <a:p>
            <a:pPr>
              <a:spcBef>
                <a:spcPts val="1200"/>
              </a:spcBef>
              <a:buFont typeface="Wingdings" pitchFamily="2" charset="2"/>
              <a:buChar char="l"/>
            </a:pPr>
            <a:r>
              <a:rPr lang="en-US" altLang="zh-CN" sz="2400" dirty="0" smtClean="0">
                <a:solidFill>
                  <a:srgbClr val="C00000"/>
                </a:solidFill>
                <a:ea typeface="宋体" pitchFamily="2" charset="-122"/>
                <a:cs typeface="Times New Roman" pitchFamily="18" charset="0"/>
              </a:rPr>
              <a:t>Inner class</a:t>
            </a:r>
            <a:r>
              <a:rPr lang="zh-CN" altLang="en-US" sz="2400" dirty="0" smtClean="0">
                <a:solidFill>
                  <a:srgbClr val="C00000"/>
                </a:solidFill>
                <a:ea typeface="宋体" pitchFamily="2" charset="-122"/>
                <a:cs typeface="Times New Roman" pitchFamily="18" charset="0"/>
              </a:rPr>
              <a:t>可以使用外部类的私有数据</a:t>
            </a:r>
            <a:r>
              <a:rPr lang="zh-CN" altLang="en-US" sz="2400" dirty="0" smtClean="0">
                <a:ea typeface="宋体" pitchFamily="2" charset="-122"/>
                <a:cs typeface="Times New Roman" pitchFamily="18" charset="0"/>
              </a:rPr>
              <a:t>，因为它是外部类的成员，同一个类的成员之间可相互</a:t>
            </a:r>
            <a:r>
              <a:rPr lang="zh-CN" altLang="en-US" sz="2400" dirty="0">
                <a:ea typeface="宋体" pitchFamily="2" charset="-122"/>
                <a:cs typeface="Times New Roman" pitchFamily="18" charset="0"/>
              </a:rPr>
              <a:t>访问</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而</a:t>
            </a:r>
            <a:r>
              <a:rPr lang="zh-CN" altLang="en-US" sz="2400" dirty="0">
                <a:solidFill>
                  <a:srgbClr val="C00000"/>
                </a:solidFill>
                <a:ea typeface="宋体" pitchFamily="2" charset="-122"/>
                <a:cs typeface="Times New Roman" pitchFamily="18" charset="0"/>
              </a:rPr>
              <a:t>外部类要访问内部类中的</a:t>
            </a:r>
            <a:r>
              <a:rPr lang="zh-CN" altLang="en-US" sz="2400" dirty="0" smtClean="0">
                <a:solidFill>
                  <a:srgbClr val="C00000"/>
                </a:solidFill>
                <a:ea typeface="宋体" pitchFamily="2" charset="-122"/>
                <a:cs typeface="Times New Roman" pitchFamily="18" charset="0"/>
              </a:rPr>
              <a:t>成员需要</a:t>
            </a:r>
            <a:r>
              <a:rPr lang="zh-CN" altLang="en-US" sz="2400" b="1" dirty="0" smtClean="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内部类.</a:t>
            </a:r>
            <a:r>
              <a:rPr lang="zh-CN" altLang="en-US" sz="2400" dirty="0" smtClean="0">
                <a:solidFill>
                  <a:srgbClr val="C00000"/>
                </a:solidFill>
                <a:ea typeface="宋体" pitchFamily="2" charset="-122"/>
                <a:cs typeface="Times New Roman" pitchFamily="18" charset="0"/>
              </a:rPr>
              <a:t>成员或者内部类对象</a:t>
            </a:r>
            <a:r>
              <a:rPr lang="zh-CN" altLang="en-US" sz="2400" dirty="0">
                <a:solidFill>
                  <a:srgbClr val="C00000"/>
                </a:solidFill>
                <a:ea typeface="宋体" pitchFamily="2" charset="-122"/>
                <a:cs typeface="Times New Roman" pitchFamily="18" charset="0"/>
              </a:rPr>
              <a:t>.成员</a:t>
            </a:r>
            <a:r>
              <a:rPr lang="zh-CN" altLang="en-US" sz="2400" dirty="0" smtClean="0">
                <a:solidFill>
                  <a:srgbClr val="C00000"/>
                </a:solidFill>
                <a:ea typeface="宋体" pitchFamily="2" charset="-122"/>
                <a:cs typeface="Times New Roman" pitchFamily="18" charset="0"/>
              </a:rPr>
              <a:t>。</a:t>
            </a:r>
            <a:endParaRPr lang="en-US" altLang="zh-CN" sz="2400" dirty="0" smtClean="0">
              <a:solidFill>
                <a:srgbClr val="C00000"/>
              </a:solidFill>
              <a:ea typeface="宋体" pitchFamily="2" charset="-122"/>
              <a:cs typeface="Times New Roman" pitchFamily="18" charset="0"/>
            </a:endParaRPr>
          </a:p>
          <a:p>
            <a:pPr>
              <a:spcBef>
                <a:spcPts val="1200"/>
              </a:spcBef>
              <a:buFont typeface="Wingdings" pitchFamily="2" charset="2"/>
              <a:buChar char="l"/>
            </a:pPr>
            <a:r>
              <a:rPr lang="zh-CN" altLang="en-US" sz="2400" b="1" dirty="0">
                <a:ea typeface="宋体" pitchFamily="2" charset="-122"/>
                <a:cs typeface="Times New Roman" pitchFamily="18" charset="0"/>
              </a:rPr>
              <a:t>分类：成员内部类</a:t>
            </a:r>
            <a:r>
              <a:rPr lang="zh-CN" altLang="en-US" sz="2400" dirty="0">
                <a:ea typeface="宋体" pitchFamily="2" charset="-122"/>
                <a:cs typeface="Times New Roman" pitchFamily="18" charset="0"/>
              </a:rPr>
              <a:t>（</a:t>
            </a:r>
            <a:r>
              <a:rPr lang="zh-CN" altLang="en-US" sz="2400" dirty="0" smtClean="0">
                <a:ea typeface="宋体" pitchFamily="2" charset="-122"/>
                <a:cs typeface="Times New Roman" pitchFamily="18" charset="0"/>
              </a:rPr>
              <a:t>static成员内部类和</a:t>
            </a:r>
            <a:r>
              <a:rPr lang="zh-CN" altLang="en-US" sz="2400" dirty="0">
                <a:ea typeface="宋体" pitchFamily="2" charset="-122"/>
                <a:cs typeface="Times New Roman" pitchFamily="18" charset="0"/>
              </a:rPr>
              <a:t>非</a:t>
            </a:r>
            <a:r>
              <a:rPr lang="zh-CN" altLang="en-US" sz="2400" dirty="0" smtClean="0">
                <a:ea typeface="宋体" pitchFamily="2" charset="-122"/>
                <a:cs typeface="Times New Roman" pitchFamily="18" charset="0"/>
              </a:rPr>
              <a:t>static成员内部类）</a:t>
            </a:r>
            <a:endParaRPr lang="zh-CN" altLang="en-US" sz="2400" dirty="0">
              <a:ea typeface="宋体" pitchFamily="2" charset="-122"/>
              <a:cs typeface="Times New Roman" pitchFamily="18" charset="0"/>
            </a:endParaRPr>
          </a:p>
          <a:p>
            <a:pPr marL="0" indent="0">
              <a:buNone/>
            </a:pPr>
            <a:r>
              <a:rPr lang="en-US" altLang="zh-CN" sz="2400" dirty="0" smtClean="0">
                <a:ea typeface="宋体" pitchFamily="2" charset="-122"/>
                <a:cs typeface="Times New Roman" pitchFamily="18" charset="0"/>
              </a:rPr>
              <a:t>	     </a:t>
            </a:r>
            <a:r>
              <a:rPr lang="zh-CN" altLang="en-US" sz="2400" b="1" dirty="0" smtClean="0">
                <a:ea typeface="宋体" pitchFamily="2" charset="-122"/>
                <a:cs typeface="Times New Roman" pitchFamily="18" charset="0"/>
              </a:rPr>
              <a:t>局部</a:t>
            </a:r>
            <a:r>
              <a:rPr lang="zh-CN" altLang="en-US" sz="2400" b="1" dirty="0">
                <a:ea typeface="宋体" pitchFamily="2" charset="-122"/>
                <a:cs typeface="Times New Roman" pitchFamily="18" charset="0"/>
              </a:rPr>
              <a:t>内</a:t>
            </a:r>
            <a:r>
              <a:rPr lang="zh-CN" altLang="en-US" sz="2400" b="1" dirty="0" smtClean="0">
                <a:ea typeface="宋体" pitchFamily="2" charset="-122"/>
                <a:cs typeface="Times New Roman" pitchFamily="18" charset="0"/>
              </a:rPr>
              <a:t>部类</a:t>
            </a:r>
            <a:r>
              <a:rPr lang="zh-CN" altLang="en-US" sz="2400" dirty="0" smtClean="0">
                <a:ea typeface="宋体" pitchFamily="2" charset="-122"/>
                <a:cs typeface="Times New Roman" pitchFamily="18" charset="0"/>
              </a:rPr>
              <a:t>（不</a:t>
            </a:r>
            <a:r>
              <a:rPr lang="zh-CN" altLang="en-US" sz="2400" dirty="0">
                <a:ea typeface="宋体" pitchFamily="2" charset="-122"/>
                <a:cs typeface="Times New Roman" pitchFamily="18" charset="0"/>
              </a:rPr>
              <a:t>谈</a:t>
            </a:r>
            <a:r>
              <a:rPr lang="zh-CN" altLang="en-US" sz="2400" dirty="0" smtClean="0">
                <a:ea typeface="宋体" pitchFamily="2" charset="-122"/>
                <a:cs typeface="Times New Roman" pitchFamily="18" charset="0"/>
              </a:rPr>
              <a:t>修饰符）、匿名内部类</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7289150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27784" y="548680"/>
            <a:ext cx="5508104" cy="840156"/>
          </a:xfrm>
        </p:spPr>
        <p:txBody>
          <a:bodyPr/>
          <a:lstStyle/>
          <a:p>
            <a:pPr eaLnBrk="1" hangingPunct="1">
              <a:defRPr/>
            </a:pPr>
            <a:r>
              <a:rPr lang="zh-CN" altLang="en-US" b="1" dirty="0" smtClean="0">
                <a:latin typeface="+mn-lt"/>
                <a:ea typeface="宋体" pitchFamily="2" charset="-122"/>
                <a:cs typeface="Times New Roman" pitchFamily="18" charset="0"/>
              </a:rPr>
              <a:t>内部类举例 </a:t>
            </a:r>
            <a:r>
              <a:rPr lang="en-US" altLang="zh-CN" b="1" dirty="0" smtClean="0">
                <a:latin typeface="+mn-lt"/>
                <a:ea typeface="宋体" pitchFamily="2" charset="-122"/>
                <a:cs typeface="Times New Roman" pitchFamily="18" charset="0"/>
              </a:rPr>
              <a:t>(1)</a:t>
            </a:r>
          </a:p>
        </p:txBody>
      </p:sp>
      <p:sp>
        <p:nvSpPr>
          <p:cNvPr id="36867" name="Rectangle 3"/>
          <p:cNvSpPr>
            <a:spLocks noChangeArrowheads="1"/>
          </p:cNvSpPr>
          <p:nvPr/>
        </p:nvSpPr>
        <p:spPr bwMode="auto">
          <a:xfrm>
            <a:off x="323528" y="1124744"/>
            <a:ext cx="8280920" cy="5122621"/>
          </a:xfrm>
          <a:prstGeom prst="rect">
            <a:avLst/>
          </a:prstGeom>
          <a:noFill/>
          <a:ln w="9525">
            <a:noFill/>
            <a:miter lim="800000"/>
            <a:headEnd/>
            <a:tailEnd/>
          </a:ln>
        </p:spPr>
        <p:txBody>
          <a:bodyPr wrap="square">
            <a:spAutoFit/>
          </a:bodyPr>
          <a:lstStyle/>
          <a:p>
            <a:pPr>
              <a:lnSpc>
                <a:spcPct val="80000"/>
              </a:lnSpc>
            </a:pPr>
            <a:r>
              <a:rPr lang="en-US" altLang="zh-CN" sz="22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class A {</a:t>
            </a:r>
          </a:p>
          <a:p>
            <a:pPr>
              <a:lnSpc>
                <a:spcPct val="80000"/>
              </a:lnSpc>
            </a:pPr>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a:t>
            </a:r>
          </a:p>
          <a:p>
            <a:pPr>
              <a:lnSpc>
                <a:spcPct val="80000"/>
              </a:lnSpc>
            </a:pPr>
            <a:r>
              <a:rPr lang="en-US" altLang="zh-CN" sz="2400" dirty="0">
                <a:solidFill>
                  <a:srgbClr val="C00000"/>
                </a:solidFill>
                <a:ea typeface="宋体" pitchFamily="2" charset="-122"/>
                <a:cs typeface="Times New Roman" pitchFamily="18" charset="0"/>
              </a:rPr>
              <a:t>	public class B{</a:t>
            </a:r>
          </a:p>
          <a:p>
            <a:pPr>
              <a:lnSpc>
                <a:spcPct val="80000"/>
              </a:lnSpc>
            </a:pPr>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		s = 100;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在内部类</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中</a:t>
            </a:r>
            <a:r>
              <a:rPr lang="en-US" altLang="zh-CN" sz="2400" dirty="0">
                <a:solidFill>
                  <a:srgbClr val="C00000"/>
                </a:solidFill>
                <a:ea typeface="宋体" pitchFamily="2" charset="-122"/>
                <a:cs typeface="Times New Roman" pitchFamily="18" charset="0"/>
              </a:rPr>
              <a:t>s=" + s);</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public void ma() {</a:t>
            </a:r>
          </a:p>
          <a:p>
            <a:pPr>
              <a:lnSpc>
                <a:spcPct val="80000"/>
              </a:lnSpc>
            </a:pPr>
            <a:r>
              <a:rPr lang="en-US" altLang="zh-CN" sz="2400" dirty="0">
                <a:solidFill>
                  <a:srgbClr val="C00000"/>
                </a:solidFill>
                <a:ea typeface="宋体" pitchFamily="2" charset="-122"/>
                <a:cs typeface="Times New Roman" pitchFamily="18" charset="0"/>
              </a:rPr>
              <a:t>		B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new B();</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i.mb</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a:lnSpc>
                <a:spcPct val="80000"/>
              </a:lnSpc>
            </a:pP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public class Test {	</a:t>
            </a:r>
          </a:p>
          <a:p>
            <a:pPr>
              <a:lnSpc>
                <a:spcPct val="80000"/>
              </a:lnSpc>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A o = new A();</a:t>
            </a:r>
          </a:p>
          <a:p>
            <a:pPr>
              <a:lnSpc>
                <a:spcPct val="80000"/>
              </a:lnSpc>
            </a:pPr>
            <a:r>
              <a:rPr lang="en-US" altLang="zh-CN" sz="2400" dirty="0">
                <a:solidFill>
                  <a:srgbClr val="C00000"/>
                </a:solidFill>
                <a:ea typeface="宋体" pitchFamily="2" charset="-122"/>
                <a:cs typeface="Times New Roman" pitchFamily="18" charset="0"/>
              </a:rPr>
              <a:t>	        o.ma();</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 </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8664607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059832" y="595163"/>
            <a:ext cx="4716048" cy="840156"/>
          </a:xfrm>
        </p:spPr>
        <p:txBody>
          <a:bodyPr/>
          <a:lstStyle/>
          <a:p>
            <a:pPr eaLnBrk="1" hangingPunct="1">
              <a:defRPr/>
            </a:pPr>
            <a:r>
              <a:rPr lang="zh-CN" altLang="en-US" b="1" dirty="0" smtClean="0">
                <a:latin typeface="+mn-lt"/>
                <a:ea typeface="宋体" pitchFamily="2" charset="-122"/>
                <a:cs typeface="Times New Roman" pitchFamily="18" charset="0"/>
              </a:rPr>
              <a:t>内部类举例 </a:t>
            </a:r>
            <a:r>
              <a:rPr lang="en-US" altLang="zh-CN" b="1" dirty="0" smtClean="0">
                <a:latin typeface="+mn-lt"/>
                <a:ea typeface="宋体" pitchFamily="2" charset="-122"/>
                <a:cs typeface="Times New Roman" pitchFamily="18" charset="0"/>
              </a:rPr>
              <a:t>(2)</a:t>
            </a:r>
          </a:p>
        </p:txBody>
      </p:sp>
      <p:sp>
        <p:nvSpPr>
          <p:cNvPr id="37891" name="Rectangle 3"/>
          <p:cNvSpPr>
            <a:spLocks noChangeArrowheads="1"/>
          </p:cNvSpPr>
          <p:nvPr/>
        </p:nvSpPr>
        <p:spPr bwMode="auto">
          <a:xfrm>
            <a:off x="251520" y="1124744"/>
            <a:ext cx="8640960" cy="5632311"/>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A{</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111;</a:t>
            </a:r>
          </a:p>
          <a:p>
            <a:r>
              <a:rPr lang="en-US" altLang="zh-CN" sz="2400" dirty="0">
                <a:solidFill>
                  <a:srgbClr val="C00000"/>
                </a:solidFill>
                <a:ea typeface="宋体" pitchFamily="2" charset="-122"/>
                <a:cs typeface="Times New Roman" pitchFamily="18" charset="0"/>
              </a:rPr>
              <a:t>        public class B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222;</a:t>
            </a:r>
          </a:p>
          <a:p>
            <a:pPr lvl="1"/>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局部变量</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内部类对象的属性</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A.this.s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外层类对象属性</a:t>
            </a:r>
            <a:r>
              <a:rPr lang="en-US" altLang="zh-CN" sz="2400" dirty="0">
                <a:solidFill>
                  <a:srgbClr val="0000FF"/>
                </a:solidFill>
                <a:ea typeface="宋体" pitchFamily="2" charset="-122"/>
                <a:cs typeface="Times New Roman" pitchFamily="18" charset="0"/>
              </a:rPr>
              <a:t>s</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r>
              <a:rPr lang="en-US" altLang="zh-CN" sz="2400" dirty="0">
                <a:solidFill>
                  <a:schemeClr val="accent2"/>
                </a:solidFill>
                <a:ea typeface="宋体" pitchFamily="2" charset="-122"/>
                <a:cs typeface="Times New Roman" pitchFamily="18" charset="0"/>
              </a:rPr>
              <a:t>	</a:t>
            </a:r>
            <a:r>
              <a:rPr lang="en-US" altLang="zh-CN" sz="2400" b="1" dirty="0">
                <a:solidFill>
                  <a:srgbClr val="00B0F0"/>
                </a:solidFill>
                <a:ea typeface="宋体" pitchFamily="2" charset="-122"/>
                <a:cs typeface="Times New Roman" pitchFamily="18" charset="0"/>
              </a:rPr>
              <a:t>A </a:t>
            </a:r>
            <a:r>
              <a:rPr lang="en-US" altLang="zh-CN" sz="2400" b="1" dirty="0" err="1">
                <a:solidFill>
                  <a:srgbClr val="00B0F0"/>
                </a:solidFill>
                <a:ea typeface="宋体" pitchFamily="2" charset="-122"/>
                <a:cs typeface="Times New Roman" pitchFamily="18" charset="0"/>
              </a:rPr>
              <a:t>a</a:t>
            </a:r>
            <a:r>
              <a:rPr lang="en-US" altLang="zh-CN" sz="2400" b="1" dirty="0">
                <a:solidFill>
                  <a:srgbClr val="00B0F0"/>
                </a:solidFill>
                <a:ea typeface="宋体" pitchFamily="2" charset="-122"/>
                <a:cs typeface="Times New Roman" pitchFamily="18" charset="0"/>
              </a:rPr>
              <a:t> = new A();</a:t>
            </a:r>
          </a:p>
          <a:p>
            <a:r>
              <a:rPr lang="en-US" altLang="zh-CN" sz="2400" b="1" dirty="0">
                <a:solidFill>
                  <a:srgbClr val="00B0F0"/>
                </a:solidFill>
                <a:ea typeface="宋体" pitchFamily="2" charset="-122"/>
                <a:cs typeface="Times New Roman" pitchFamily="18" charset="0"/>
              </a:rPr>
              <a:t>	A.B b = </a:t>
            </a:r>
            <a:r>
              <a:rPr lang="en-US" altLang="zh-CN" sz="2400" b="1" dirty="0" err="1">
                <a:solidFill>
                  <a:srgbClr val="00B0F0"/>
                </a:solidFill>
                <a:ea typeface="宋体" pitchFamily="2" charset="-122"/>
                <a:cs typeface="Times New Roman" pitchFamily="18" charset="0"/>
              </a:rPr>
              <a:t>a.new</a:t>
            </a:r>
            <a:r>
              <a:rPr lang="en-US" altLang="zh-CN" sz="2400" b="1" dirty="0">
                <a:solidFill>
                  <a:srgbClr val="00B0F0"/>
                </a:solidFill>
                <a:ea typeface="宋体" pitchFamily="2" charset="-122"/>
                <a:cs typeface="Times New Roman" pitchFamily="18" charset="0"/>
              </a:rPr>
              <a:t> B();</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b.mb</a:t>
            </a:r>
            <a:r>
              <a:rPr lang="en-US" altLang="zh-CN" sz="2400" dirty="0">
                <a:solidFill>
                  <a:srgbClr val="C00000"/>
                </a:solidFill>
                <a:ea typeface="宋体" pitchFamily="2" charset="-122"/>
                <a:cs typeface="Times New Roman" pitchFamily="18" charset="0"/>
              </a:rPr>
              <a:t>(333);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5684203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627784" y="548680"/>
            <a:ext cx="4932072" cy="997830"/>
          </a:xfrm>
        </p:spPr>
        <p:txBody>
          <a:bodyPr/>
          <a:lstStyle/>
          <a:p>
            <a:pPr eaLnBrk="1" hangingPunct="1">
              <a:defRPr/>
            </a:pPr>
            <a:r>
              <a:rPr lang="zh-CN" altLang="en-US" b="1" dirty="0" smtClean="0">
                <a:latin typeface="+mn-lt"/>
                <a:ea typeface="宋体" pitchFamily="2" charset="-122"/>
                <a:cs typeface="Times New Roman" pitchFamily="18" charset="0"/>
              </a:rPr>
              <a:t>内部类特性</a:t>
            </a:r>
          </a:p>
        </p:txBody>
      </p:sp>
      <p:sp>
        <p:nvSpPr>
          <p:cNvPr id="38915" name="Rectangle 3"/>
          <p:cNvSpPr>
            <a:spLocks noChangeArrowheads="1"/>
          </p:cNvSpPr>
          <p:nvPr/>
        </p:nvSpPr>
        <p:spPr bwMode="auto">
          <a:xfrm>
            <a:off x="335824" y="1628800"/>
            <a:ext cx="8429684" cy="4524315"/>
          </a:xfrm>
          <a:prstGeom prst="rect">
            <a:avLst/>
          </a:prstGeom>
          <a:noFill/>
          <a:ln w="9525">
            <a:noFill/>
            <a:miter lim="800000"/>
            <a:headEnd/>
            <a:tailEnd/>
          </a:ln>
        </p:spPr>
        <p:txBody>
          <a:bodyPr wrap="square">
            <a:spAutoFit/>
          </a:bodyPr>
          <a:lstStyle/>
          <a:p>
            <a:pPr marL="457200"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a:t>
            </a:r>
            <a:r>
              <a:rPr lang="en-US" altLang="zh-CN" sz="2400" b="1" dirty="0" smtClean="0">
                <a:solidFill>
                  <a:srgbClr val="C00000"/>
                </a:solidFill>
                <a:ea typeface="宋体" pitchFamily="2" charset="-122"/>
                <a:cs typeface="Times New Roman" pitchFamily="18" charset="0"/>
              </a:rPr>
              <a:t>class</a:t>
            </a:r>
            <a:r>
              <a:rPr lang="zh-CN" altLang="en-US" sz="2400" b="1" dirty="0" smtClean="0">
                <a:solidFill>
                  <a:srgbClr val="C00000"/>
                </a:solidFill>
                <a:ea typeface="宋体" pitchFamily="2" charset="-122"/>
                <a:cs typeface="Times New Roman" pitchFamily="18" charset="0"/>
              </a:rPr>
              <a:t>作为类的成员：</a:t>
            </a:r>
            <a:endParaRPr lang="en-US" altLang="zh-CN" sz="2400" b="1" dirty="0" smtClean="0">
              <a:solidFill>
                <a:srgbClr val="C00000"/>
              </a:solidFill>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smtClean="0">
                <a:ea typeface="宋体" pitchFamily="2" charset="-122"/>
                <a:cs typeface="Times New Roman" pitchFamily="18" charset="0"/>
              </a:rPr>
              <a:t>可以</a:t>
            </a:r>
            <a:r>
              <a:rPr lang="zh-CN" altLang="en-US" sz="2400" dirty="0">
                <a:ea typeface="宋体" pitchFamily="2" charset="-122"/>
                <a:cs typeface="Times New Roman" pitchFamily="18" charset="0"/>
              </a:rPr>
              <a:t>声明为</a:t>
            </a:r>
            <a:r>
              <a:rPr lang="en-US" altLang="zh-CN" sz="2400" b="1" dirty="0" smtClean="0">
                <a:solidFill>
                  <a:srgbClr val="0000FF"/>
                </a:solidFill>
                <a:ea typeface="宋体" pitchFamily="2" charset="-122"/>
                <a:cs typeface="Times New Roman" pitchFamily="18" charset="0"/>
              </a:rPr>
              <a:t>final</a:t>
            </a:r>
            <a:r>
              <a:rPr lang="zh-CN" altLang="en-US" sz="2400" dirty="0" smtClean="0">
                <a:ea typeface="宋体" pitchFamily="2" charset="-122"/>
                <a:cs typeface="Times New Roman" pitchFamily="18" charset="0"/>
              </a:rPr>
              <a:t>的</a:t>
            </a:r>
            <a:endParaRPr lang="en-US" altLang="zh-CN" sz="2400" dirty="0">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和外部类不同，</a:t>
            </a:r>
            <a:r>
              <a:rPr lang="en-US" altLang="zh-CN" sz="2400" dirty="0">
                <a:ea typeface="宋体" pitchFamily="2" charset="-122"/>
                <a:cs typeface="Times New Roman" pitchFamily="18" charset="0"/>
              </a:rPr>
              <a:t>Inner class</a:t>
            </a:r>
            <a:r>
              <a:rPr lang="zh-CN" altLang="en-US" sz="2400" dirty="0" smtClean="0">
                <a:ea typeface="宋体" pitchFamily="2" charset="-122"/>
                <a:cs typeface="Times New Roman" pitchFamily="18" charset="0"/>
              </a:rPr>
              <a:t>可声明</a:t>
            </a:r>
            <a:r>
              <a:rPr lang="zh-CN" altLang="en-US" sz="2400" dirty="0">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private</a:t>
            </a:r>
            <a:r>
              <a:rPr lang="zh-CN" altLang="en-US" sz="2400" dirty="0">
                <a:ea typeface="宋体" pitchFamily="2" charset="-122"/>
                <a:cs typeface="Times New Roman" pitchFamily="18" charset="0"/>
              </a:rPr>
              <a:t>或</a:t>
            </a:r>
            <a:r>
              <a:rPr lang="en-US" altLang="zh-CN" sz="2400" b="1" dirty="0">
                <a:solidFill>
                  <a:srgbClr val="0000FF"/>
                </a:solidFill>
                <a:ea typeface="宋体" pitchFamily="2" charset="-122"/>
                <a:cs typeface="Times New Roman" pitchFamily="18" charset="0"/>
              </a:rPr>
              <a:t>protected</a:t>
            </a:r>
            <a:r>
              <a:rPr lang="zh-CN" altLang="en-US" sz="2400" dirty="0">
                <a:ea typeface="宋体" pitchFamily="2" charset="-122"/>
                <a:cs typeface="Times New Roman" pitchFamily="18" charset="0"/>
              </a:rPr>
              <a:t>；</a:t>
            </a:r>
          </a:p>
          <a:p>
            <a:pPr marL="914400" lvl="1" indent="-457200" algn="just">
              <a:spcBef>
                <a:spcPct val="50000"/>
              </a:spcBef>
              <a:buFont typeface="Wingdings" pitchFamily="2" charset="2"/>
              <a:buChar char="Ø"/>
            </a:pPr>
            <a:r>
              <a:rPr lang="en-US" altLang="zh-CN" sz="2400" dirty="0">
                <a:ea typeface="宋体" pitchFamily="2" charset="-122"/>
                <a:cs typeface="Times New Roman" pitchFamily="18" charset="0"/>
              </a:rPr>
              <a:t>Inner class </a:t>
            </a: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static</a:t>
            </a:r>
            <a:r>
              <a:rPr lang="zh-CN" altLang="en-US" sz="2400" dirty="0">
                <a:ea typeface="宋体" pitchFamily="2" charset="-122"/>
                <a:cs typeface="Times New Roman" pitchFamily="18" charset="0"/>
              </a:rPr>
              <a:t>的，但此时就不能再使用外层类的非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的成员变量；</a:t>
            </a:r>
          </a:p>
          <a:p>
            <a:pPr marL="0" lvl="1" indent="-457200" algn="just">
              <a:spcBef>
                <a:spcPct val="50000"/>
              </a:spcBef>
              <a:buFont typeface="Wingdings" pitchFamily="2" charset="2"/>
              <a:buChar char="l"/>
            </a:pPr>
            <a:r>
              <a:rPr lang="en-US" altLang="zh-CN" sz="2400" b="1" dirty="0" smtClean="0">
                <a:solidFill>
                  <a:srgbClr val="C00000"/>
                </a:solidFill>
                <a:ea typeface="宋体" pitchFamily="2" charset="-122"/>
                <a:cs typeface="Times New Roman" pitchFamily="18" charset="0"/>
              </a:rPr>
              <a:t>Inner class</a:t>
            </a:r>
            <a:r>
              <a:rPr lang="zh-CN" altLang="en-US" sz="2400" b="1" dirty="0" smtClean="0">
                <a:solidFill>
                  <a:srgbClr val="C00000"/>
                </a:solidFill>
                <a:ea typeface="宋体" pitchFamily="2" charset="-122"/>
                <a:cs typeface="Times New Roman" pitchFamily="18" charset="0"/>
              </a:rPr>
              <a:t>作为类：</a:t>
            </a:r>
            <a:endParaRPr lang="en-US" altLang="zh-CN" sz="2400" b="1" dirty="0" smtClean="0">
              <a:solidFill>
                <a:srgbClr val="C00000"/>
              </a:solidFill>
              <a:ea typeface="宋体" pitchFamily="2" charset="-122"/>
              <a:cs typeface="Times New Roman" pitchFamily="18" charset="0"/>
            </a:endParaRPr>
          </a:p>
          <a:p>
            <a:pPr marL="914400" lvl="3"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abstract</a:t>
            </a:r>
            <a:r>
              <a:rPr lang="zh-CN" altLang="en-US" sz="2400" dirty="0">
                <a:ea typeface="宋体" pitchFamily="2" charset="-122"/>
                <a:cs typeface="Times New Roman" pitchFamily="18" charset="0"/>
              </a:rPr>
              <a:t>类 ，因此可以被其它的内部类继承</a:t>
            </a:r>
          </a:p>
          <a:p>
            <a:pPr algn="just">
              <a:spcBef>
                <a:spcPct val="50000"/>
              </a:spcBef>
            </a:pP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注意</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非</a:t>
            </a:r>
            <a:r>
              <a:rPr lang="en-US" altLang="zh-CN" sz="2400" dirty="0">
                <a:ea typeface="宋体" pitchFamily="2" charset="-122"/>
                <a:cs typeface="Times New Roman" pitchFamily="18" charset="0"/>
              </a:rPr>
              <a:t>static</a:t>
            </a:r>
            <a:r>
              <a:rPr lang="zh-CN" altLang="en-US" sz="2400" dirty="0" smtClean="0">
                <a:ea typeface="宋体" pitchFamily="2" charset="-122"/>
                <a:cs typeface="Times New Roman" pitchFamily="18" charset="0"/>
              </a:rPr>
              <a:t>的内</a:t>
            </a:r>
            <a:r>
              <a:rPr lang="zh-CN" altLang="en-US" sz="2400" dirty="0">
                <a:ea typeface="宋体" pitchFamily="2" charset="-122"/>
                <a:cs typeface="Times New Roman" pitchFamily="18" charset="0"/>
              </a:rPr>
              <a:t>部类中的成员不能声明为</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的，只有</a:t>
            </a:r>
            <a:r>
              <a:rPr lang="zh-CN" altLang="en-US" sz="2400" dirty="0" smtClean="0">
                <a:ea typeface="宋体" pitchFamily="2" charset="-122"/>
                <a:cs typeface="Times New Roman" pitchFamily="18" charset="0"/>
              </a:rPr>
              <a:t>在</a:t>
            </a:r>
            <a:r>
              <a:rPr lang="zh-CN" altLang="en-US" sz="2400" dirty="0">
                <a:ea typeface="宋体" pitchFamily="2" charset="-122"/>
                <a:cs typeface="Times New Roman" pitchFamily="18" charset="0"/>
              </a:rPr>
              <a:t>外部</a:t>
            </a:r>
            <a:r>
              <a:rPr lang="zh-CN" altLang="en-US" sz="2400" dirty="0" smtClean="0">
                <a:ea typeface="宋体" pitchFamily="2" charset="-122"/>
                <a:cs typeface="Times New Roman" pitchFamily="18" charset="0"/>
              </a:rPr>
              <a:t>类</a:t>
            </a:r>
            <a:r>
              <a:rPr lang="zh-CN" altLang="en-US" sz="2400" dirty="0">
                <a:ea typeface="宋体" pitchFamily="2" charset="-122"/>
                <a:cs typeface="Times New Roman" pitchFamily="18" charset="0"/>
              </a:rPr>
              <a:t>或</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的内部类中才可声明</a:t>
            </a:r>
            <a:r>
              <a:rPr lang="en-US" altLang="zh-CN" sz="2400" dirty="0">
                <a:ea typeface="宋体" pitchFamily="2" charset="-122"/>
                <a:cs typeface="Times New Roman" pitchFamily="18" charset="0"/>
              </a:rPr>
              <a:t>static</a:t>
            </a:r>
            <a:r>
              <a:rPr lang="zh-CN" altLang="en-US" sz="2400" dirty="0" smtClean="0">
                <a:ea typeface="宋体" pitchFamily="2" charset="-122"/>
                <a:cs typeface="Times New Roman" pitchFamily="18" charset="0"/>
              </a:rPr>
              <a:t>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8184992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654175"/>
            <a:ext cx="6069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5" name="Text Box 3"/>
          <p:cNvSpPr txBox="1">
            <a:spLocks noChangeArrowheads="1"/>
          </p:cNvSpPr>
          <p:nvPr/>
        </p:nvSpPr>
        <p:spPr bwMode="auto">
          <a:xfrm>
            <a:off x="1546225" y="1844675"/>
            <a:ext cx="5046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6" name="Text Box 4"/>
          <p:cNvSpPr txBox="1">
            <a:spLocks noChangeArrowheads="1"/>
          </p:cNvSpPr>
          <p:nvPr/>
        </p:nvSpPr>
        <p:spPr bwMode="auto">
          <a:xfrm>
            <a:off x="315441" y="2019300"/>
            <a:ext cx="86385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smtClean="0">
                <a:latin typeface="+mn-lt"/>
                <a:ea typeface="宋体" pitchFamily="2" charset="-122"/>
                <a:cs typeface="Times New Roman" pitchFamily="18" charset="0"/>
              </a:rPr>
              <a:t>匿名内部类不能定义任何静态成员、方法和类，只能创建匿名内部类的一个实例。一个匿名内部类一定是在</a:t>
            </a:r>
            <a:r>
              <a:rPr lang="en-US" altLang="zh-CN" sz="2800" dirty="0" smtClean="0">
                <a:latin typeface="+mn-lt"/>
                <a:ea typeface="宋体" pitchFamily="2" charset="-122"/>
                <a:cs typeface="Times New Roman" pitchFamily="18" charset="0"/>
              </a:rPr>
              <a:t>new</a:t>
            </a:r>
            <a:r>
              <a:rPr lang="zh-CN" altLang="en-US" sz="2800" dirty="0" smtClean="0">
                <a:latin typeface="+mn-lt"/>
                <a:ea typeface="宋体" pitchFamily="2" charset="-122"/>
                <a:cs typeface="Times New Roman" pitchFamily="18" charset="0"/>
              </a:rPr>
              <a:t>的后面，用其隐含实现一个接口或实现一个类。</a:t>
            </a:r>
            <a:endParaRPr lang="zh-CN" altLang="en-US" sz="2800" dirty="0">
              <a:latin typeface="+mn-lt"/>
              <a:ea typeface="宋体" pitchFamily="2" charset="-122"/>
              <a:cs typeface="Times New Roman" pitchFamily="18" charset="0"/>
            </a:endParaRPr>
          </a:p>
          <a:p>
            <a:pPr eaLnBrk="1" hangingPunct="1"/>
            <a:endParaRPr lang="en-US" altLang="zh-CN" sz="2400" b="1" dirty="0" smtClean="0">
              <a:latin typeface="+mn-lt"/>
              <a:ea typeface="宋体" pitchFamily="2" charset="-122"/>
              <a:cs typeface="Times New Roman" pitchFamily="18" charset="0"/>
            </a:endParaRPr>
          </a:p>
          <a:p>
            <a:pPr eaLnBrk="1" hangingPunct="1"/>
            <a:r>
              <a:rPr lang="zh-CN" altLang="en-US" sz="2400" b="1" dirty="0" smtClean="0">
                <a:solidFill>
                  <a:srgbClr val="C00000"/>
                </a:solidFill>
                <a:latin typeface="+mn-lt"/>
                <a:ea typeface="宋体" pitchFamily="2" charset="-122"/>
                <a:cs typeface="Times New Roman" pitchFamily="18" charset="0"/>
              </a:rPr>
              <a:t>new </a:t>
            </a:r>
            <a:r>
              <a:rPr lang="zh-CN" altLang="en-US" sz="2400" b="1" dirty="0">
                <a:solidFill>
                  <a:srgbClr val="C00000"/>
                </a:solidFill>
                <a:latin typeface="+mn-lt"/>
                <a:ea typeface="宋体" pitchFamily="2" charset="-122"/>
                <a:cs typeface="Times New Roman" pitchFamily="18" charset="0"/>
              </a:rPr>
              <a:t>父类构造器（实参列表）|实现接口(){</a:t>
            </a:r>
          </a:p>
          <a:p>
            <a:pPr eaLnBrk="1" hangingPunct="1"/>
            <a:r>
              <a:rPr lang="zh-CN" altLang="en-US" sz="2400" b="1" dirty="0" smtClean="0">
                <a:solidFill>
                  <a:srgbClr val="C00000"/>
                </a:solidFill>
                <a:latin typeface="+mn-lt"/>
                <a:ea typeface="宋体" pitchFamily="2" charset="-122"/>
                <a:cs typeface="Times New Roman" pitchFamily="18" charset="0"/>
              </a:rPr>
              <a:t>    </a:t>
            </a:r>
            <a:r>
              <a:rPr lang="zh-CN" altLang="en-US" sz="2100" b="1" dirty="0" smtClean="0">
                <a:solidFill>
                  <a:srgbClr val="C00000"/>
                </a:solidFill>
                <a:latin typeface="+mn-lt"/>
                <a:ea typeface="宋体" pitchFamily="2" charset="-122"/>
                <a:cs typeface="Times New Roman" pitchFamily="18" charset="0"/>
              </a:rPr>
              <a:t>//</a:t>
            </a:r>
            <a:r>
              <a:rPr lang="zh-CN" altLang="en-US" sz="2100" b="1" dirty="0">
                <a:solidFill>
                  <a:srgbClr val="C00000"/>
                </a:solidFill>
                <a:latin typeface="+mn-lt"/>
                <a:ea typeface="宋体" pitchFamily="2" charset="-122"/>
                <a:cs typeface="Times New Roman" pitchFamily="18" charset="0"/>
              </a:rPr>
              <a:t>匿名内部类的类体部分</a:t>
            </a:r>
          </a:p>
          <a:p>
            <a:pPr eaLnBrk="1" hangingPunct="1"/>
            <a:r>
              <a:rPr lang="zh-CN" altLang="en-US" sz="2400" b="1" dirty="0">
                <a:solidFill>
                  <a:srgbClr val="C00000"/>
                </a:solidFill>
                <a:latin typeface="+mn-lt"/>
                <a:ea typeface="宋体" pitchFamily="2" charset="-122"/>
                <a:cs typeface="Times New Roman" pitchFamily="18" charset="0"/>
              </a:rPr>
              <a:t>}</a:t>
            </a: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p:txBody>
      </p:sp>
      <p:sp>
        <p:nvSpPr>
          <p:cNvPr id="33797" name="Text Box 5"/>
          <p:cNvSpPr txBox="1">
            <a:spLocks noChangeArrowheads="1"/>
          </p:cNvSpPr>
          <p:nvPr/>
        </p:nvSpPr>
        <p:spPr bwMode="auto">
          <a:xfrm>
            <a:off x="5292080" y="5772524"/>
            <a:ext cx="370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mn-lt"/>
                <a:ea typeface="宋体" pitchFamily="2" charset="-122"/>
              </a:rPr>
              <a:t>AnonymousTest.java</a:t>
            </a:r>
          </a:p>
        </p:txBody>
      </p:sp>
      <p:sp>
        <p:nvSpPr>
          <p:cNvPr id="2" name="TextBox 1"/>
          <p:cNvSpPr txBox="1"/>
          <p:nvPr/>
        </p:nvSpPr>
        <p:spPr>
          <a:xfrm>
            <a:off x="3635896" y="836712"/>
            <a:ext cx="2736304"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匿名内</a:t>
            </a:r>
            <a:r>
              <a:rPr lang="zh-CN" altLang="en-US" sz="3600" b="1" dirty="0" smtClean="0">
                <a:ea typeface="宋体" pitchFamily="2" charset="-122"/>
                <a:cs typeface="Times New Roman" pitchFamily="18" charset="0"/>
              </a:rPr>
              <a:t>部类</a:t>
            </a:r>
            <a:endParaRPr lang="en-US" altLang="zh-CN" sz="3600" b="1" dirty="0">
              <a:ea typeface="宋体" pitchFamily="2" charset="-122"/>
              <a:cs typeface="Times New Roman" pitchFamily="18" charset="0"/>
            </a:endParaRPr>
          </a:p>
        </p:txBody>
      </p:sp>
      <p:sp>
        <p:nvSpPr>
          <p:cNvPr id="3" name="矩形 2"/>
          <p:cNvSpPr/>
          <p:nvPr/>
        </p:nvSpPr>
        <p:spPr>
          <a:xfrm>
            <a:off x="5292080" y="5772524"/>
            <a:ext cx="3312368" cy="4572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宋体" pitchFamily="2" charset="-122"/>
            </a:endParaRPr>
          </a:p>
        </p:txBody>
      </p:sp>
    </p:spTree>
    <p:extLst>
      <p:ext uri="{BB962C8B-B14F-4D97-AF65-F5344CB8AC3E}">
        <p14:creationId xmlns:p14="http://schemas.microsoft.com/office/powerpoint/2010/main" val="80219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9036496" cy="5909310"/>
          </a:xfrm>
          <a:prstGeom prst="rect">
            <a:avLst/>
          </a:prstGeom>
          <a:noFill/>
        </p:spPr>
        <p:txBody>
          <a:bodyPr wrap="square" rtlCol="0">
            <a:spAutoFit/>
          </a:bodyPr>
          <a:lstStyle/>
          <a:p>
            <a:r>
              <a:rPr lang="en-US" altLang="zh-CN" sz="2400" dirty="0">
                <a:solidFill>
                  <a:srgbClr val="C00000"/>
                </a:solidFill>
                <a:ea typeface="宋体" pitchFamily="2" charset="-122"/>
              </a:rPr>
              <a:t>interface  A{</a:t>
            </a:r>
          </a:p>
          <a:p>
            <a:r>
              <a:rPr lang="en-US" altLang="zh-CN" sz="2400" dirty="0">
                <a:solidFill>
                  <a:srgbClr val="C00000"/>
                </a:solidFill>
                <a:ea typeface="宋体" pitchFamily="2" charset="-122"/>
              </a:rPr>
              <a:t>	public </a:t>
            </a:r>
            <a:r>
              <a:rPr lang="en-US" altLang="zh-CN" sz="2400" dirty="0" smtClean="0">
                <a:solidFill>
                  <a:srgbClr val="C00000"/>
                </a:solidFill>
                <a:ea typeface="宋体" pitchFamily="2" charset="-122"/>
              </a:rPr>
              <a:t> abstract </a:t>
            </a:r>
            <a:r>
              <a:rPr lang="en-US" altLang="zh-CN" sz="2400" dirty="0">
                <a:solidFill>
                  <a:srgbClr val="C00000"/>
                </a:solidFill>
                <a:ea typeface="宋体" pitchFamily="2" charset="-122"/>
              </a:rPr>
              <a:t>void fun1();</a:t>
            </a:r>
          </a:p>
          <a:p>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public class </a:t>
            </a:r>
            <a:r>
              <a:rPr lang="en-US" altLang="zh-CN" sz="2400" dirty="0" smtClean="0">
                <a:solidFill>
                  <a:srgbClr val="C00000"/>
                </a:solidFill>
                <a:ea typeface="宋体" pitchFamily="2" charset="-122"/>
              </a:rPr>
              <a:t>Outer{</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new </a:t>
            </a:r>
            <a:r>
              <a:rPr lang="en-US" altLang="zh-CN" sz="2400" dirty="0" smtClean="0">
                <a:solidFill>
                  <a:srgbClr val="C00000"/>
                </a:solidFill>
                <a:ea typeface="宋体" pitchFamily="2" charset="-122"/>
              </a:rPr>
              <a:t>Outer().</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(new A(){</a:t>
            </a:r>
          </a:p>
          <a:p>
            <a:r>
              <a:rPr lang="en-US" altLang="zh-CN" dirty="0" smtClean="0">
                <a:solidFill>
                  <a:srgbClr val="0000FF"/>
                </a:solidFill>
                <a:ea typeface="宋体" pitchFamily="2" charset="-122"/>
              </a:rPr>
              <a:t>               //</a:t>
            </a:r>
            <a:r>
              <a:rPr lang="zh-CN" altLang="en-US" dirty="0">
                <a:solidFill>
                  <a:srgbClr val="0000FF"/>
                </a:solidFill>
                <a:ea typeface="宋体" pitchFamily="2" charset="-122"/>
              </a:rPr>
              <a:t>接口是不能</a:t>
            </a:r>
            <a:r>
              <a:rPr lang="en-US" altLang="zh-CN" dirty="0">
                <a:solidFill>
                  <a:srgbClr val="0000FF"/>
                </a:solidFill>
                <a:ea typeface="宋体" pitchFamily="2" charset="-122"/>
              </a:rPr>
              <a:t>new</a:t>
            </a:r>
            <a:r>
              <a:rPr lang="zh-CN" altLang="en-US" dirty="0">
                <a:solidFill>
                  <a:srgbClr val="0000FF"/>
                </a:solidFill>
                <a:ea typeface="宋体" pitchFamily="2" charset="-122"/>
              </a:rPr>
              <a:t>但此处比较特殊是子类对象实现接口，只不过没有为对象取名</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public void fun1() {</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smtClean="0">
                <a:solidFill>
                  <a:srgbClr val="C00000"/>
                </a:solidFill>
                <a:ea typeface="宋体" pitchFamily="2" charset="-122"/>
              </a:rPr>
              <a:t>(“implement for fun1</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r>
              <a:rPr lang="en-US" altLang="zh-CN" sz="2000" dirty="0">
                <a:solidFill>
                  <a:srgbClr val="0000FF"/>
                </a:solidFill>
                <a:ea typeface="宋体" pitchFamily="2" charset="-122"/>
              </a:rPr>
              <a:t>// </a:t>
            </a:r>
            <a:r>
              <a:rPr lang="zh-CN" altLang="en-US" sz="2000" dirty="0" smtClean="0">
                <a:solidFill>
                  <a:srgbClr val="0000FF"/>
                </a:solidFill>
                <a:ea typeface="宋体" pitchFamily="2" charset="-122"/>
              </a:rPr>
              <a:t>两步写</a:t>
            </a:r>
            <a:r>
              <a:rPr lang="zh-CN" altLang="en-US" sz="2000" dirty="0">
                <a:solidFill>
                  <a:srgbClr val="0000FF"/>
                </a:solidFill>
                <a:ea typeface="宋体" pitchFamily="2" charset="-122"/>
              </a:rPr>
              <a:t>成一步了</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public void </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(A a) {</a:t>
            </a:r>
          </a:p>
          <a:p>
            <a:r>
              <a:rPr lang="en-US" altLang="zh-CN" sz="2400" dirty="0">
                <a:solidFill>
                  <a:srgbClr val="C00000"/>
                </a:solidFill>
                <a:ea typeface="宋体" pitchFamily="2" charset="-122"/>
              </a:rPr>
              <a:t>		a.fun1();</a:t>
            </a:r>
          </a:p>
          <a:p>
            <a:r>
              <a:rPr lang="en-US" altLang="zh-CN" sz="2400" dirty="0">
                <a:solidFill>
                  <a:srgbClr val="C00000"/>
                </a:solidFill>
                <a:ea typeface="宋体" pitchFamily="2" charset="-122"/>
              </a:rPr>
              <a:t>	}</a:t>
            </a:r>
          </a:p>
          <a:p>
            <a:r>
              <a:rPr lang="en-US" altLang="zh-CN" sz="2400" dirty="0" smtClean="0">
                <a:solidFill>
                  <a:srgbClr val="C00000"/>
                </a:solidFill>
                <a:ea typeface="宋体" pitchFamily="2" charset="-122"/>
              </a:rPr>
              <a:t>}  </a:t>
            </a:r>
            <a:endParaRPr lang="zh-CN" altLang="en-US" sz="2400" dirty="0">
              <a:solidFill>
                <a:srgbClr val="C00000"/>
              </a:solidFill>
              <a:ea typeface="宋体" pitchFamily="2" charset="-122"/>
            </a:endParaRPr>
          </a:p>
        </p:txBody>
      </p:sp>
    </p:spTree>
    <p:extLst>
      <p:ext uri="{BB962C8B-B14F-4D97-AF65-F5344CB8AC3E}">
        <p14:creationId xmlns:p14="http://schemas.microsoft.com/office/powerpoint/2010/main" val="4071259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smtClean="0">
                <a:latin typeface="+mn-lt"/>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itchFamily="2" charset="2"/>
              <a:buChar char="l"/>
            </a:pPr>
            <a:r>
              <a:rPr lang="en-US" altLang="zh-CN" sz="2000" dirty="0" smtClean="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Circle(double radius){</a:t>
            </a:r>
            <a:r>
              <a:rPr lang="en-US" altLang="zh-CN" sz="2000" dirty="0" err="1" smtClean="0">
                <a:solidFill>
                  <a:srgbClr val="C00000"/>
                </a:solidFill>
                <a:ea typeface="宋体" pitchFamily="2" charset="-122"/>
                <a:cs typeface="Times New Roman" pitchFamily="18" charset="0"/>
              </a:rPr>
              <a:t>this.radius</a:t>
            </a:r>
            <a:r>
              <a:rPr lang="en-US" altLang="zh-CN" sz="2000" dirty="0" smtClean="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double </a:t>
            </a:r>
            <a:r>
              <a:rPr lang="en-US" altLang="zh-CN" sz="2000" dirty="0" err="1" smtClean="0">
                <a:solidFill>
                  <a:srgbClr val="C00000"/>
                </a:solidFill>
                <a:ea typeface="宋体" pitchFamily="2" charset="-122"/>
                <a:cs typeface="Times New Roman" pitchFamily="18" charset="0"/>
              </a:rPr>
              <a:t>findArea</a:t>
            </a:r>
            <a:r>
              <a:rPr lang="en-US" altLang="zh-CN" sz="2000" dirty="0" smtClean="0">
                <a:solidFill>
                  <a:srgbClr val="C00000"/>
                </a:solidFill>
                <a:ea typeface="宋体" pitchFamily="2" charset="-122"/>
                <a:cs typeface="Times New Roman" pitchFamily="18" charset="0"/>
              </a:rPr>
              <a:t>(){return </a:t>
            </a:r>
            <a:r>
              <a:rPr lang="en-US" altLang="zh-CN" sz="2000" dirty="0" err="1" smtClean="0">
                <a:solidFill>
                  <a:srgbClr val="C00000"/>
                </a:solidFill>
                <a:ea typeface="宋体" pitchFamily="2" charset="-122"/>
                <a:cs typeface="Times New Roman" pitchFamily="18" charset="0"/>
              </a:rPr>
              <a:t>Math.PI</a:t>
            </a:r>
            <a:r>
              <a:rPr lang="en-US" altLang="zh-CN" sz="2000" dirty="0" smtClean="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smtClean="0">
                <a:ea typeface="宋体" pitchFamily="2" charset="-122"/>
                <a:cs typeface="Times New Roman" pitchFamily="18" charset="0"/>
              </a:rPr>
              <a:t>创建两个</a:t>
            </a:r>
            <a:r>
              <a:rPr lang="en-US" altLang="zh-CN" sz="2000" dirty="0" smtClean="0">
                <a:ea typeface="宋体" pitchFamily="2" charset="-122"/>
                <a:cs typeface="Times New Roman" pitchFamily="18" charset="0"/>
              </a:rPr>
              <a:t>Circle</a:t>
            </a:r>
            <a:r>
              <a:rPr lang="zh-CN" altLang="en-US" sz="2000" dirty="0" smtClean="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smtClean="0">
                <a:ea typeface="宋体" pitchFamily="2" charset="-122"/>
                <a:cs typeface="Times New Roman" pitchFamily="18" charset="0"/>
              </a:rPr>
              <a:t>Circle</a:t>
            </a:r>
            <a:r>
              <a:rPr lang="zh-CN" altLang="en-US" sz="2400" dirty="0" smtClean="0">
                <a:ea typeface="宋体" pitchFamily="2" charset="-122"/>
                <a:cs typeface="Times New Roman" pitchFamily="18" charset="0"/>
              </a:rPr>
              <a:t>类中的变量</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是一个</a:t>
            </a:r>
            <a:r>
              <a:rPr lang="zh-CN" altLang="en-US" sz="2400" dirty="0" smtClean="0">
                <a:solidFill>
                  <a:schemeClr val="accent2"/>
                </a:solidFill>
                <a:ea typeface="宋体" pitchFamily="2" charset="-122"/>
                <a:cs typeface="Times New Roman" pitchFamily="18" charset="0"/>
              </a:rPr>
              <a:t>实例变量</a:t>
            </a:r>
            <a:r>
              <a:rPr lang="en-US" altLang="zh-CN" sz="2400" dirty="0" smtClean="0">
                <a:ea typeface="宋体" pitchFamily="2" charset="-122"/>
                <a:cs typeface="Times New Roman" pitchFamily="18" charset="0"/>
              </a:rPr>
              <a:t>(instance variable)</a:t>
            </a:r>
            <a:r>
              <a:rPr lang="zh-CN" altLang="en-US" sz="2400" dirty="0" smtClean="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smtClean="0">
                <a:ea typeface="宋体" pitchFamily="2" charset="-122"/>
                <a:cs typeface="Times New Roman" pitchFamily="18" charset="0"/>
              </a:rPr>
              <a:t>上例中</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独立于</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，存储在不同的空间。</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中的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变化不会影响</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，反之亦然。</a:t>
            </a: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a:t>
            </a:r>
            <a:r>
              <a:rPr lang="zh-CN" altLang="en-US" sz="2000" b="1" dirty="0" smtClean="0">
                <a:solidFill>
                  <a:srgbClr val="FF0000"/>
                </a:solidFill>
                <a:ea typeface="宋体" pitchFamily="2" charset="-122"/>
                <a:cs typeface="Times New Roman" pitchFamily="18" charset="0"/>
              </a:rPr>
              <a:t>，就用</a:t>
            </a:r>
            <a:r>
              <a:rPr lang="zh-CN" altLang="en-US" sz="2000" b="1" dirty="0">
                <a:solidFill>
                  <a:srgbClr val="FF0000"/>
                </a:solidFill>
                <a:ea typeface="宋体" pitchFamily="2" charset="-122"/>
                <a:cs typeface="Times New Roman" pitchFamily="18" charset="0"/>
              </a:rPr>
              <a:t>类</a:t>
            </a:r>
            <a:r>
              <a:rPr lang="zh-CN" altLang="en-US" sz="2000" b="1" dirty="0" smtClean="0">
                <a:solidFill>
                  <a:srgbClr val="FF0000"/>
                </a:solidFill>
                <a:ea typeface="宋体" pitchFamily="2" charset="-122"/>
                <a:cs typeface="Times New Roman" pitchFamily="18" charset="0"/>
              </a:rPr>
              <a:t>变量！</a:t>
            </a:r>
            <a:endParaRPr lang="zh-CN" altLang="en-US" sz="2000" b="1"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15673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64704"/>
            <a:ext cx="5256584" cy="720080"/>
          </a:xfrm>
        </p:spPr>
        <p:txBody>
          <a:bodyPr/>
          <a:lstStyle/>
          <a:p>
            <a:r>
              <a:rPr lang="zh-CN" altLang="en-US" b="1" dirty="0" smtClean="0">
                <a:latin typeface="宋体" pitchFamily="2" charset="-122"/>
                <a:ea typeface="宋体" pitchFamily="2" charset="-122"/>
              </a:rPr>
              <a:t>面向对象内容总结</a:t>
            </a:r>
            <a:endParaRPr lang="zh-CN" altLang="en-US" b="1" dirty="0">
              <a:latin typeface="宋体" pitchFamily="2" charset="-122"/>
              <a:ea typeface="宋体" pitchFamily="2" charset="-122"/>
            </a:endParaRPr>
          </a:p>
        </p:txBody>
      </p:sp>
      <p:pic>
        <p:nvPicPr>
          <p:cNvPr id="1026" name="Picture 2" descr="D:\Teach\javaSE\面向对象.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140968"/>
            <a:ext cx="8732606"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1700808"/>
            <a:ext cx="8064896" cy="954107"/>
          </a:xfrm>
          <a:prstGeom prst="rect">
            <a:avLst/>
          </a:prstGeom>
          <a:noFill/>
        </p:spPr>
        <p:txBody>
          <a:bodyPr wrap="square" rtlCol="0">
            <a:spAutoFit/>
          </a:bodyPr>
          <a:lstStyle/>
          <a:p>
            <a:r>
              <a:rPr lang="zh-CN" altLang="en-US" sz="2800" dirty="0" smtClean="0">
                <a:latin typeface="Times New Roman" pitchFamily="18" charset="0"/>
                <a:ea typeface="宋体" pitchFamily="2" charset="-122"/>
                <a:cs typeface="Times New Roman" pitchFamily="18" charset="0"/>
              </a:rPr>
              <a:t>面向对象特性，是</a:t>
            </a:r>
            <a:r>
              <a:rPr lang="en-US" altLang="zh-CN" sz="2800" dirty="0" smtClean="0">
                <a:latin typeface="Times New Roman" pitchFamily="18" charset="0"/>
                <a:ea typeface="宋体" pitchFamily="2" charset="-122"/>
                <a:cs typeface="Times New Roman" pitchFamily="18" charset="0"/>
              </a:rPr>
              <a:t>java</a:t>
            </a:r>
            <a:r>
              <a:rPr lang="zh-CN" altLang="en-US" sz="2800" dirty="0" smtClean="0">
                <a:latin typeface="Times New Roman" pitchFamily="18" charset="0"/>
                <a:ea typeface="宋体" pitchFamily="2" charset="-122"/>
                <a:cs typeface="Times New Roman" pitchFamily="18" charset="0"/>
              </a:rPr>
              <a:t>学习的</a:t>
            </a:r>
            <a:r>
              <a:rPr lang="zh-CN" altLang="en-US" sz="2800" b="1" dirty="0" smtClean="0">
                <a:solidFill>
                  <a:srgbClr val="FF0000"/>
                </a:solidFill>
                <a:latin typeface="Times New Roman" pitchFamily="18" charset="0"/>
                <a:ea typeface="宋体" pitchFamily="2" charset="-122"/>
                <a:cs typeface="Times New Roman" pitchFamily="18" charset="0"/>
              </a:rPr>
              <a:t>核心、重头戏</a:t>
            </a:r>
            <a:r>
              <a:rPr lang="zh-CN" altLang="en-US" sz="2800" dirty="0" smtClean="0">
                <a:latin typeface="Times New Roman" pitchFamily="18" charset="0"/>
                <a:ea typeface="宋体" pitchFamily="2" charset="-122"/>
                <a:cs typeface="Times New Roman" pitchFamily="18" charset="0"/>
              </a:rPr>
              <a:t>。希望大家及时地梳理、总结 </a:t>
            </a:r>
            <a:endParaRPr lang="zh-CN" altLang="en-US" sz="28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397692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smtClean="0">
                <a:latin typeface="Times New Roman" pitchFamily="18" charset="0"/>
                <a:ea typeface="宋体" pitchFamily="2" charset="-122"/>
                <a:cs typeface="Times New Roman" pitchFamily="18" charset="0"/>
              </a:rPr>
              <a:t>类属性、类方法的设计思想</a:t>
            </a:r>
          </a:p>
        </p:txBody>
      </p:sp>
      <p:sp>
        <p:nvSpPr>
          <p:cNvPr id="13315" name="Rectangle 3"/>
          <p:cNvSpPr>
            <a:spLocks noChangeArrowheads="1"/>
          </p:cNvSpPr>
          <p:nvPr/>
        </p:nvSpPr>
        <p:spPr bwMode="auto">
          <a:xfrm>
            <a:off x="611560" y="1916832"/>
            <a:ext cx="7992888" cy="353943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latin typeface="Times New Roman" pitchFamily="18" charset="0"/>
                <a:ea typeface="宋体" pitchFamily="2" charset="-122"/>
                <a:cs typeface="Times New Roman" pitchFamily="18" charset="0"/>
              </a:rPr>
              <a:t>类</a:t>
            </a:r>
            <a:r>
              <a:rPr lang="zh-CN" altLang="en-US" sz="2800" dirty="0">
                <a:latin typeface="Times New Roman" pitchFamily="18" charset="0"/>
                <a:ea typeface="宋体" pitchFamily="2" charset="-122"/>
                <a:cs typeface="Times New Roman" pitchFamily="18" charset="0"/>
              </a:rPr>
              <a:t>属性作为该类各个对象之间共享的变量。</a:t>
            </a:r>
            <a:r>
              <a:rPr lang="zh-CN" altLang="en-US" sz="2800" b="1" dirty="0">
                <a:solidFill>
                  <a:srgbClr val="C00000"/>
                </a:solidFill>
                <a:latin typeface="Times New Roman" pitchFamily="18" charset="0"/>
                <a:ea typeface="宋体" pitchFamily="2" charset="-122"/>
                <a:cs typeface="Times New Roman" pitchFamily="18" charset="0"/>
              </a:rPr>
              <a:t>在设计类时</a:t>
            </a:r>
            <a:r>
              <a:rPr lang="en-US" altLang="zh-CN" sz="2800" b="1" dirty="0">
                <a:solidFill>
                  <a:srgbClr val="C00000"/>
                </a:solidFill>
                <a:latin typeface="Times New Roman" pitchFamily="18" charset="0"/>
                <a:ea typeface="宋体" pitchFamily="2" charset="-122"/>
                <a:cs typeface="Times New Roman" pitchFamily="18" charset="0"/>
              </a:rPr>
              <a:t>,</a:t>
            </a:r>
            <a:r>
              <a:rPr lang="zh-CN" altLang="en-US" sz="2800" b="1" dirty="0">
                <a:solidFill>
                  <a:srgbClr val="C00000"/>
                </a:solidFill>
                <a:latin typeface="Times New Roman" pitchFamily="18" charset="0"/>
                <a:ea typeface="宋体" pitchFamily="2" charset="-122"/>
                <a:cs typeface="Times New Roman" pitchFamily="18" charset="0"/>
              </a:rPr>
              <a:t>分析哪些类属性</a:t>
            </a:r>
            <a:r>
              <a:rPr lang="zh-CN" altLang="en-US" sz="2800" b="1" dirty="0">
                <a:solidFill>
                  <a:srgbClr val="0000FF"/>
                </a:solidFill>
                <a:latin typeface="Times New Roman" pitchFamily="18" charset="0"/>
                <a:ea typeface="宋体" pitchFamily="2" charset="-122"/>
                <a:cs typeface="Times New Roman" pitchFamily="18" charset="0"/>
              </a:rPr>
              <a:t>不因对象的不同而改变</a:t>
            </a:r>
            <a:r>
              <a:rPr lang="zh-CN" altLang="en-US" sz="2800" b="1" dirty="0">
                <a:solidFill>
                  <a:srgbClr val="C00000"/>
                </a:solidFill>
                <a:latin typeface="Times New Roman" pitchFamily="18" charset="0"/>
                <a:ea typeface="宋体" pitchFamily="2" charset="-122"/>
                <a:cs typeface="Times New Roman" pitchFamily="18" charset="0"/>
              </a:rPr>
              <a:t>，将这些属性设置为类属性。相应的方法设置为类方法</a:t>
            </a:r>
            <a:r>
              <a:rPr lang="zh-CN" altLang="en-US" sz="2800" b="1" dirty="0" smtClean="0">
                <a:solidFill>
                  <a:srgbClr val="C00000"/>
                </a:solidFill>
                <a:latin typeface="Times New Roman" pitchFamily="18" charset="0"/>
                <a:ea typeface="宋体" pitchFamily="2" charset="-122"/>
                <a:cs typeface="Times New Roman" pitchFamily="18" charset="0"/>
              </a:rPr>
              <a:t>。</a:t>
            </a:r>
            <a:endParaRPr lang="en-US" altLang="zh-CN" sz="2800" b="1" dirty="0" smtClean="0">
              <a:solidFill>
                <a:srgbClr val="C00000"/>
              </a:solidFill>
              <a:latin typeface="Times New Roman" pitchFamily="18" charset="0"/>
              <a:ea typeface="宋体" pitchFamily="2" charset="-122"/>
              <a:cs typeface="Times New Roman" pitchFamily="18" charset="0"/>
            </a:endParaRPr>
          </a:p>
          <a:p>
            <a:endParaRPr lang="zh-CN" altLang="en-US" sz="2800" b="1" dirty="0">
              <a:solidFill>
                <a:srgbClr val="C00000"/>
              </a:solidFill>
              <a:latin typeface="Times New Roman" pitchFamily="18" charset="0"/>
              <a:ea typeface="宋体" pitchFamily="2" charset="-122"/>
              <a:cs typeface="Times New Roman" pitchFamily="18" charset="0"/>
            </a:endParaRPr>
          </a:p>
          <a:p>
            <a:pPr marL="342900" indent="-342900">
              <a:buFont typeface="Wingdings" pitchFamily="2" charset="2"/>
              <a:buChar char="l"/>
            </a:pPr>
            <a:r>
              <a:rPr lang="zh-CN" altLang="en-US" sz="2800" b="1" dirty="0" smtClean="0">
                <a:solidFill>
                  <a:srgbClr val="C00000"/>
                </a:solidFill>
                <a:latin typeface="Times New Roman" pitchFamily="18" charset="0"/>
                <a:ea typeface="宋体" pitchFamily="2" charset="-122"/>
                <a:cs typeface="Times New Roman" pitchFamily="18" charset="0"/>
              </a:rPr>
              <a:t>如果</a:t>
            </a:r>
            <a:r>
              <a:rPr lang="zh-CN" altLang="en-US" sz="2800" b="1" dirty="0">
                <a:solidFill>
                  <a:srgbClr val="C00000"/>
                </a:solidFill>
                <a:latin typeface="Times New Roman" pitchFamily="18" charset="0"/>
                <a:ea typeface="宋体" pitchFamily="2" charset="-122"/>
                <a:cs typeface="Times New Roman" pitchFamily="18" charset="0"/>
              </a:rPr>
              <a:t>方法与调用者无关，则这样的方法通常被声明为类方法，由于不需要创建对象就可以调用类方法，从而简化了方法的</a:t>
            </a:r>
            <a:r>
              <a:rPr lang="zh-CN" altLang="en-US" sz="2800" b="1" dirty="0" smtClean="0">
                <a:solidFill>
                  <a:srgbClr val="C00000"/>
                </a:solidFill>
                <a:latin typeface="Times New Roman" pitchFamily="18" charset="0"/>
                <a:ea typeface="宋体" pitchFamily="2" charset="-122"/>
                <a:cs typeface="Times New Roman" pitchFamily="18" charset="0"/>
              </a:rPr>
              <a:t>调用</a:t>
            </a:r>
            <a:endParaRPr lang="zh-CN" altLang="en-US" sz="2800"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00694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static</a:t>
            </a:r>
          </a:p>
        </p:txBody>
      </p:sp>
      <p:sp>
        <p:nvSpPr>
          <p:cNvPr id="6147" name="Rectangle 3"/>
          <p:cNvSpPr>
            <a:spLocks noGrp="1" noChangeArrowheads="1"/>
          </p:cNvSpPr>
          <p:nvPr>
            <p:ph type="body" idx="1"/>
          </p:nvPr>
        </p:nvSpPr>
        <p:spPr>
          <a:xfrm>
            <a:off x="467544" y="1556792"/>
            <a:ext cx="8424936" cy="4536504"/>
          </a:xfrm>
        </p:spPr>
        <p:txBody>
          <a:bodyPr>
            <a:normAutofit/>
          </a:bodyPr>
          <a:lstStyle/>
          <a:p>
            <a:pPr algn="just">
              <a:spcBef>
                <a:spcPct val="40000"/>
              </a:spcBef>
              <a:buFont typeface="Wingdings" pitchFamily="2" charset="2"/>
              <a:buChar char="l"/>
            </a:pPr>
            <a:r>
              <a:rPr lang="zh-CN" altLang="en-US" dirty="0">
                <a:ea typeface="宋体" pitchFamily="2" charset="-122"/>
                <a:cs typeface="Times New Roman" pitchFamily="18" charset="0"/>
              </a:rPr>
              <a:t>使用范围：</a:t>
            </a:r>
            <a:endParaRPr lang="en-US" altLang="zh-CN" dirty="0">
              <a:ea typeface="宋体" pitchFamily="2" charset="-122"/>
              <a:cs typeface="Times New Roman" pitchFamily="18" charset="0"/>
            </a:endParaRPr>
          </a:p>
          <a:p>
            <a:pPr marL="540000" lvl="1" algn="just">
              <a:spcBef>
                <a:spcPct val="40000"/>
              </a:spcBef>
              <a:buFont typeface="Wingdings" pitchFamily="2" charset="2"/>
              <a:buChar char="Ø"/>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类中，可用</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修饰</a:t>
            </a:r>
            <a:r>
              <a:rPr lang="zh-CN" altLang="en-US" dirty="0">
                <a:solidFill>
                  <a:srgbClr val="C00000"/>
                </a:solidFill>
                <a:ea typeface="宋体" pitchFamily="2" charset="-122"/>
                <a:cs typeface="Times New Roman" pitchFamily="18" charset="0"/>
              </a:rPr>
              <a:t>属性、</a:t>
            </a:r>
            <a:r>
              <a:rPr lang="zh-CN" altLang="en-US" dirty="0" smtClean="0">
                <a:solidFill>
                  <a:srgbClr val="C00000"/>
                </a:solidFill>
                <a:ea typeface="宋体" pitchFamily="2" charset="-122"/>
                <a:cs typeface="Times New Roman" pitchFamily="18" charset="0"/>
              </a:rPr>
              <a:t>方法</a:t>
            </a:r>
            <a:r>
              <a:rPr lang="zh-CN" altLang="en-US" dirty="0" smtClean="0">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代码块、内部类</a:t>
            </a:r>
            <a:endParaRPr lang="en-US" altLang="zh-CN" dirty="0" smtClean="0">
              <a:solidFill>
                <a:srgbClr val="C00000"/>
              </a:solidFill>
              <a:ea typeface="宋体" pitchFamily="2" charset="-122"/>
              <a:cs typeface="Times New Roman" pitchFamily="18" charset="0"/>
            </a:endParaRPr>
          </a:p>
          <a:p>
            <a:pPr marL="457200" lvl="1" indent="0" algn="just">
              <a:spcBef>
                <a:spcPct val="40000"/>
              </a:spcBef>
              <a:buNone/>
            </a:pPr>
            <a:endParaRPr lang="en-US" altLang="zh-CN" dirty="0" smtClean="0">
              <a:ea typeface="宋体" pitchFamily="2" charset="-122"/>
            </a:endParaRPr>
          </a:p>
          <a:p>
            <a:pPr>
              <a:buFont typeface="Wingdings" pitchFamily="2" charset="2"/>
              <a:buChar char="l"/>
            </a:pPr>
            <a:r>
              <a:rPr lang="zh-CN" altLang="en-US" dirty="0" smtClean="0">
                <a:ea typeface="宋体" pitchFamily="2" charset="-122"/>
              </a:rPr>
              <a:t>被</a:t>
            </a:r>
            <a:r>
              <a:rPr lang="zh-CN" altLang="en-US" dirty="0">
                <a:ea typeface="宋体" pitchFamily="2" charset="-122"/>
              </a:rPr>
              <a:t>修饰后的成员具备以下特点：</a:t>
            </a:r>
          </a:p>
          <a:p>
            <a:pPr lvl="1">
              <a:spcBef>
                <a:spcPts val="1800"/>
              </a:spcBef>
              <a:buFont typeface="Wingdings" pitchFamily="2" charset="2"/>
              <a:buChar char="Ø"/>
            </a:pPr>
            <a:r>
              <a:rPr lang="zh-CN" altLang="en-US" sz="2500" dirty="0" smtClean="0">
                <a:ea typeface="宋体" pitchFamily="2" charset="-122"/>
              </a:rPr>
              <a:t>随着</a:t>
            </a:r>
            <a:r>
              <a:rPr lang="zh-CN" altLang="en-US" sz="2500" dirty="0">
                <a:ea typeface="宋体" pitchFamily="2" charset="-122"/>
              </a:rPr>
              <a:t>类的加载而</a:t>
            </a:r>
            <a:r>
              <a:rPr lang="zh-CN" altLang="en-US" sz="2500" dirty="0" smtClean="0">
                <a:ea typeface="宋体" pitchFamily="2" charset="-122"/>
              </a:rPr>
              <a:t>加载</a:t>
            </a:r>
            <a:endParaRPr lang="en-US" altLang="zh-CN" sz="2500" dirty="0" smtClean="0">
              <a:ea typeface="宋体" pitchFamily="2" charset="-122"/>
            </a:endParaRPr>
          </a:p>
          <a:p>
            <a:pPr lvl="1">
              <a:spcBef>
                <a:spcPts val="1800"/>
              </a:spcBef>
              <a:buFont typeface="Wingdings" pitchFamily="2" charset="2"/>
              <a:buChar char="Ø"/>
            </a:pPr>
            <a:r>
              <a:rPr lang="zh-CN" altLang="en-US" sz="2500" dirty="0" smtClean="0">
                <a:ea typeface="宋体" pitchFamily="2" charset="-122"/>
              </a:rPr>
              <a:t>优先</a:t>
            </a:r>
            <a:r>
              <a:rPr lang="zh-CN" altLang="en-US" sz="2500" dirty="0">
                <a:ea typeface="宋体" pitchFamily="2" charset="-122"/>
              </a:rPr>
              <a:t>于对象存在</a:t>
            </a:r>
          </a:p>
          <a:p>
            <a:pPr lvl="1">
              <a:spcBef>
                <a:spcPts val="1800"/>
              </a:spcBef>
              <a:buFont typeface="Wingdings" pitchFamily="2" charset="2"/>
              <a:buChar char="Ø"/>
            </a:pPr>
            <a:r>
              <a:rPr lang="zh-CN" altLang="en-US" sz="2500" dirty="0" smtClean="0">
                <a:ea typeface="宋体" pitchFamily="2" charset="-122"/>
              </a:rPr>
              <a:t>修饰的成员，被</a:t>
            </a:r>
            <a:r>
              <a:rPr lang="zh-CN" altLang="en-US" sz="2500" dirty="0">
                <a:ea typeface="宋体" pitchFamily="2" charset="-122"/>
              </a:rPr>
              <a:t>所有对象所共享</a:t>
            </a:r>
          </a:p>
          <a:p>
            <a:pPr lvl="1">
              <a:spcBef>
                <a:spcPts val="1800"/>
              </a:spcBef>
              <a:buFont typeface="Wingdings" pitchFamily="2" charset="2"/>
              <a:buChar char="Ø"/>
            </a:pPr>
            <a:r>
              <a:rPr lang="zh-CN" altLang="en-US" sz="2500" dirty="0" smtClean="0">
                <a:ea typeface="宋体" pitchFamily="2" charset="-122"/>
              </a:rPr>
              <a:t>访问权限允许时，可不创建对象，直接</a:t>
            </a:r>
            <a:r>
              <a:rPr lang="zh-CN" altLang="en-US" sz="2500" dirty="0">
                <a:ea typeface="宋体" pitchFamily="2" charset="-122"/>
              </a:rPr>
              <a:t>被</a:t>
            </a:r>
            <a:r>
              <a:rPr lang="zh-CN" altLang="en-US" sz="2500" dirty="0" smtClean="0">
                <a:ea typeface="宋体" pitchFamily="2" charset="-122"/>
              </a:rPr>
              <a:t>类调用</a:t>
            </a:r>
            <a:endParaRPr lang="zh-CN" altLang="en-US" sz="2500" dirty="0">
              <a:ea typeface="宋体" pitchFamily="2" charset="-122"/>
            </a:endParaRPr>
          </a:p>
        </p:txBody>
      </p:sp>
    </p:spTree>
    <p:extLst>
      <p:ext uri="{BB962C8B-B14F-4D97-AF65-F5344CB8AC3E}">
        <p14:creationId xmlns:p14="http://schemas.microsoft.com/office/powerpoint/2010/main" val="113139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9088</TotalTime>
  <Words>6076</Words>
  <Application>Microsoft Office PowerPoint</Application>
  <PresentationFormat>On-screen Show (4:3)</PresentationFormat>
  <Paragraphs>831</Paragraphs>
  <Slides>70</Slides>
  <Notes>11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PPT模板</vt:lpstr>
      <vt:lpstr>第6章 面向对象编程(下)</vt:lpstr>
      <vt:lpstr>PowerPoint Presentation</vt:lpstr>
      <vt:lpstr>本章内容</vt:lpstr>
      <vt:lpstr>PowerPoint Presentation</vt:lpstr>
      <vt:lpstr>6.1  关键字static</vt:lpstr>
      <vt:lpstr>PowerPoint Presentation</vt:lpstr>
      <vt:lpstr>关键字static</vt:lpstr>
      <vt:lpstr>类属性、类方法的设计思想</vt:lpstr>
      <vt:lpstr>关键字static</vt:lpstr>
      <vt:lpstr>PowerPoint Presentation</vt:lpstr>
      <vt:lpstr>类变量(class Variable)</vt:lpstr>
      <vt:lpstr>类变量应用举例</vt:lpstr>
      <vt:lpstr>类方法(class Method) </vt:lpstr>
      <vt:lpstr>类方法</vt:lpstr>
      <vt:lpstr>单例 (Singleton)设计模式</vt:lpstr>
      <vt:lpstr>单例(Singleton)设计模式-饿汉式</vt:lpstr>
      <vt:lpstr>单例(Singleton)设计模式-懒汉式</vt:lpstr>
      <vt:lpstr>PowerPoint Presentation</vt:lpstr>
      <vt:lpstr>PowerPoint Presentation</vt:lpstr>
      <vt:lpstr>6.2  理解main方法的语法 </vt:lpstr>
      <vt:lpstr>命令行参数用法举例</vt:lpstr>
      <vt:lpstr>PowerPoint Presentation</vt:lpstr>
      <vt:lpstr>PowerPoint Presentation</vt:lpstr>
      <vt:lpstr>6.3  类的成员之四：初始化块</vt:lpstr>
      <vt:lpstr>6.3  类的成员之四：初始化块</vt:lpstr>
      <vt:lpstr>6.3  类的成员之四：初始化块</vt:lpstr>
      <vt:lpstr>静态初始化块举例</vt:lpstr>
      <vt:lpstr>PowerPoint Presentation</vt:lpstr>
      <vt:lpstr>6.4  关键字：final</vt:lpstr>
      <vt:lpstr>PowerPoint Presentation</vt:lpstr>
      <vt:lpstr>PowerPoint Presentation</vt:lpstr>
      <vt:lpstr>PowerPoint Presentation</vt:lpstr>
      <vt:lpstr>关键字final应用举例</vt:lpstr>
      <vt:lpstr>PowerPoint Presentation</vt:lpstr>
      <vt:lpstr>PowerPoint Presentation</vt:lpstr>
      <vt:lpstr>6.5  抽象类(abstract class)</vt:lpstr>
      <vt:lpstr>抽象类</vt:lpstr>
      <vt:lpstr>抽象类举例</vt:lpstr>
      <vt:lpstr>抽象类应用</vt:lpstr>
      <vt:lpstr>抽象类应用</vt:lpstr>
      <vt:lpstr>PowerPoint Presentation</vt:lpstr>
      <vt:lpstr>PowerPoint Presentation</vt:lpstr>
      <vt:lpstr>PowerPoint Presentation</vt:lpstr>
      <vt:lpstr>6.6  接 口(1)</vt:lpstr>
      <vt:lpstr>接 口(2)</vt:lpstr>
      <vt:lpstr>接 口(3)</vt:lpstr>
      <vt:lpstr>接 口(4)</vt:lpstr>
      <vt:lpstr>接口应用举例(1)</vt:lpstr>
      <vt:lpstr>接口应用举例(1)</vt:lpstr>
      <vt:lpstr>接口应用举例(2)</vt:lpstr>
      <vt:lpstr>接口的其他问题</vt:lpstr>
      <vt:lpstr>代理模式(Proxy)</vt:lpstr>
      <vt:lpstr>PowerPoint Presentation</vt:lpstr>
      <vt:lpstr>接口用法总结</vt:lpstr>
      <vt:lpstr>PowerPoint Presentation</vt:lpstr>
      <vt:lpstr>PowerPoint Presentation</vt:lpstr>
      <vt:lpstr>PowerPoint Presentation</vt:lpstr>
      <vt:lpstr>PowerPoint Presentation</vt:lpstr>
      <vt:lpstr>PowerPoint Presentation</vt:lpstr>
      <vt:lpstr>PowerPoint Presentation</vt:lpstr>
      <vt:lpstr>接口中的默认方法</vt:lpstr>
      <vt:lpstr>接口冲突的解决方式</vt:lpstr>
      <vt:lpstr>PowerPoint Presentation</vt:lpstr>
      <vt:lpstr>6.7  类的成员之五：内部类</vt:lpstr>
      <vt:lpstr>内部类举例 (1)</vt:lpstr>
      <vt:lpstr>内部类举例 (2)</vt:lpstr>
      <vt:lpstr>内部类特性</vt:lpstr>
      <vt:lpstr>PowerPoint Presentation</vt:lpstr>
      <vt:lpstr>PowerPoint Presentation</vt:lpstr>
      <vt:lpstr>面向对象内容总结</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Sam</cp:lastModifiedBy>
  <cp:revision>786</cp:revision>
  <dcterms:created xsi:type="dcterms:W3CDTF">2012-08-05T14:09:30Z</dcterms:created>
  <dcterms:modified xsi:type="dcterms:W3CDTF">2018-09-04T02:33:42Z</dcterms:modified>
</cp:coreProperties>
</file>