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692" r:id="rId2"/>
    <p:sldId id="693" r:id="rId3"/>
    <p:sldId id="694" r:id="rId4"/>
    <p:sldId id="695" r:id="rId5"/>
    <p:sldId id="696" r:id="rId6"/>
    <p:sldId id="697" r:id="rId7"/>
    <p:sldId id="698" r:id="rId8"/>
    <p:sldId id="699" r:id="rId9"/>
    <p:sldId id="700" r:id="rId10"/>
    <p:sldId id="701" r:id="rId11"/>
    <p:sldId id="703" r:id="rId12"/>
    <p:sldId id="704" r:id="rId13"/>
    <p:sldId id="705" r:id="rId14"/>
    <p:sldId id="706" r:id="rId15"/>
    <p:sldId id="707" r:id="rId16"/>
    <p:sldId id="708" r:id="rId17"/>
    <p:sldId id="702" r:id="rId18"/>
    <p:sldId id="449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F11F0F"/>
    <a:srgbClr val="956B8C"/>
    <a:srgbClr val="F79646"/>
    <a:srgbClr val="D0EC46"/>
    <a:srgbClr val="58E046"/>
    <a:srgbClr val="48D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-3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753FDB-5B38-421E-B608-B179FF0C5420}" type="doc">
      <dgm:prSet loTypeId="urn:microsoft.com/office/officeart/2005/8/layout/list1" loCatId="list" qsTypeId="urn:microsoft.com/office/officeart/2005/8/quickstyle/simple3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223252BC-4570-4336-AE3C-082905C36D49}">
      <dgm:prSet phldrT="[文本]"/>
      <dgm:spPr/>
      <dgm:t>
        <a:bodyPr/>
        <a:lstStyle/>
        <a:p>
          <a:r>
            <a:rPr lang="zh-CN" dirty="0" smtClean="0"/>
            <a:t>数据模型</a:t>
          </a:r>
          <a:endParaRPr lang="zh-CN" altLang="en-US" dirty="0"/>
        </a:p>
      </dgm:t>
    </dgm:pt>
    <dgm:pt modelId="{65BBABA7-1FBE-4386-8D3B-DE7F0FF10549}" type="parTrans" cxnId="{3ED3982E-A0A1-4264-AD2F-D17E1AE63E49}">
      <dgm:prSet/>
      <dgm:spPr/>
      <dgm:t>
        <a:bodyPr/>
        <a:lstStyle/>
        <a:p>
          <a:endParaRPr lang="zh-CN" altLang="en-US"/>
        </a:p>
      </dgm:t>
    </dgm:pt>
    <dgm:pt modelId="{BF3C0268-2C77-4BB0-A835-5A09322668A1}" type="sibTrans" cxnId="{3ED3982E-A0A1-4264-AD2F-D17E1AE63E49}">
      <dgm:prSet/>
      <dgm:spPr/>
      <dgm:t>
        <a:bodyPr/>
        <a:lstStyle/>
        <a:p>
          <a:endParaRPr lang="zh-CN" altLang="en-US"/>
        </a:p>
      </dgm:t>
    </dgm:pt>
    <dgm:pt modelId="{7AD1663E-0013-41AA-BD3B-6A58C51A6EB0}">
      <dgm:prSet phldrT="[文本]"/>
      <dgm:spPr/>
      <dgm:t>
        <a:bodyPr/>
        <a:lstStyle/>
        <a:p>
          <a:r>
            <a:rPr lang="zh-CN" dirty="0" smtClean="0"/>
            <a:t>领域模型</a:t>
          </a:r>
          <a:endParaRPr lang="zh-CN" altLang="en-US" dirty="0"/>
        </a:p>
      </dgm:t>
    </dgm:pt>
    <dgm:pt modelId="{B3663721-2FFF-4948-93B4-2C7B97DEB689}" type="parTrans" cxnId="{0147F18C-7B84-45CA-9DDF-DF4298C96D15}">
      <dgm:prSet/>
      <dgm:spPr/>
      <dgm:t>
        <a:bodyPr/>
        <a:lstStyle/>
        <a:p>
          <a:endParaRPr lang="zh-CN" altLang="en-US"/>
        </a:p>
      </dgm:t>
    </dgm:pt>
    <dgm:pt modelId="{51E592F1-D244-4914-B908-C5F739341108}" type="sibTrans" cxnId="{0147F18C-7B84-45CA-9DDF-DF4298C96D15}">
      <dgm:prSet/>
      <dgm:spPr/>
      <dgm:t>
        <a:bodyPr/>
        <a:lstStyle/>
        <a:p>
          <a:endParaRPr lang="zh-CN" altLang="en-US"/>
        </a:p>
      </dgm:t>
    </dgm:pt>
    <dgm:pt modelId="{E7CE16CA-E0EE-4B81-AB36-0C23D26303A7}">
      <dgm:prSet/>
      <dgm:spPr/>
      <dgm:t>
        <a:bodyPr/>
        <a:lstStyle/>
        <a:p>
          <a:r>
            <a:rPr lang="zh-CN" smtClean="0"/>
            <a:t>数据模型是对数据库特征的抽象，也就是用户从数据库中看到的模型，例如一张数据表或者用户从数据表中所看到的存储信息，此模型既要面向用户又要面向系统，面向用户是需要将存储数据完整地展现在用户面前，使用户可以对数据进行增、删、改、查的操作；面向系统是对告诉计算机如何对数据进行有效的管理。主要用于对数据库管理系统（</a:t>
          </a:r>
          <a:r>
            <a:rPr lang="en-US" smtClean="0"/>
            <a:t>DBMS</a:t>
          </a:r>
          <a:r>
            <a:rPr lang="zh-CN" smtClean="0"/>
            <a:t>）的实现。</a:t>
          </a:r>
          <a:endParaRPr lang="zh-CN" altLang="en-US"/>
        </a:p>
      </dgm:t>
    </dgm:pt>
    <dgm:pt modelId="{24AE89D1-B30A-4E88-B4B3-D8BA473479A0}" type="parTrans" cxnId="{058B4167-C4E7-4410-9909-59DFAD86A3A3}">
      <dgm:prSet/>
      <dgm:spPr/>
      <dgm:t>
        <a:bodyPr/>
        <a:lstStyle/>
        <a:p>
          <a:endParaRPr lang="zh-CN" altLang="en-US"/>
        </a:p>
      </dgm:t>
    </dgm:pt>
    <dgm:pt modelId="{CFE3E7D1-FE69-4E7E-889F-2AF6FD1A4980}" type="sibTrans" cxnId="{058B4167-C4E7-4410-9909-59DFAD86A3A3}">
      <dgm:prSet/>
      <dgm:spPr/>
      <dgm:t>
        <a:bodyPr/>
        <a:lstStyle/>
        <a:p>
          <a:endParaRPr lang="zh-CN" altLang="en-US"/>
        </a:p>
      </dgm:t>
    </dgm:pt>
    <dgm:pt modelId="{0B28206E-B6EB-4D3C-BB41-078ADE3FC728}">
      <dgm:prSet/>
      <dgm:spPr/>
      <dgm:t>
        <a:bodyPr/>
        <a:lstStyle/>
        <a:p>
          <a:r>
            <a:rPr lang="zh-CN" smtClean="0"/>
            <a:t>领域模型是对现实世界中的对象的可视化表现，又称为概念模型、领域对象模型或分析对象模型。</a:t>
          </a:r>
          <a:endParaRPr lang="zh-CN" altLang="en-US"/>
        </a:p>
      </dgm:t>
    </dgm:pt>
    <dgm:pt modelId="{92A03FDB-6893-4637-8E2C-4CC9C778FF3E}" type="parTrans" cxnId="{AD8FAEFE-49F3-4AA1-8735-F34233F2717E}">
      <dgm:prSet/>
      <dgm:spPr/>
      <dgm:t>
        <a:bodyPr/>
        <a:lstStyle/>
        <a:p>
          <a:endParaRPr lang="zh-CN" altLang="en-US"/>
        </a:p>
      </dgm:t>
    </dgm:pt>
    <dgm:pt modelId="{CADD5E9E-B4CA-41E6-BDF6-AC70BB718E15}" type="sibTrans" cxnId="{AD8FAEFE-49F3-4AA1-8735-F34233F2717E}">
      <dgm:prSet/>
      <dgm:spPr/>
      <dgm:t>
        <a:bodyPr/>
        <a:lstStyle/>
        <a:p>
          <a:endParaRPr lang="zh-CN" altLang="en-US"/>
        </a:p>
      </dgm:t>
    </dgm:pt>
    <dgm:pt modelId="{6EE96648-10D7-4EA7-9A68-64C38D6B0F8B}" type="pres">
      <dgm:prSet presAssocID="{EC753FDB-5B38-421E-B608-B179FF0C542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3648C64-5923-4617-8FF7-6853ABAD742D}" type="pres">
      <dgm:prSet presAssocID="{223252BC-4570-4336-AE3C-082905C36D49}" presName="parentLin" presStyleCnt="0"/>
      <dgm:spPr/>
    </dgm:pt>
    <dgm:pt modelId="{F1BB25BF-C428-4292-87F6-7CC3B8B175EC}" type="pres">
      <dgm:prSet presAssocID="{223252BC-4570-4336-AE3C-082905C36D49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CD7B5DA8-6D9A-4E1F-93F6-848753CEAED1}" type="pres">
      <dgm:prSet presAssocID="{223252BC-4570-4336-AE3C-082905C36D4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DF4840-7CC5-481A-B655-4F1CE6E850F0}" type="pres">
      <dgm:prSet presAssocID="{223252BC-4570-4336-AE3C-082905C36D49}" presName="negativeSpace" presStyleCnt="0"/>
      <dgm:spPr/>
    </dgm:pt>
    <dgm:pt modelId="{423D38D5-96CE-4A83-BFE5-546ADFFC9F10}" type="pres">
      <dgm:prSet presAssocID="{223252BC-4570-4336-AE3C-082905C36D49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37480E-4BA4-48DA-9B99-85CA45939F09}" type="pres">
      <dgm:prSet presAssocID="{BF3C0268-2C77-4BB0-A835-5A09322668A1}" presName="spaceBetweenRectangles" presStyleCnt="0"/>
      <dgm:spPr/>
    </dgm:pt>
    <dgm:pt modelId="{9045C29B-9B94-4623-9B35-E27D7FAB69CF}" type="pres">
      <dgm:prSet presAssocID="{7AD1663E-0013-41AA-BD3B-6A58C51A6EB0}" presName="parentLin" presStyleCnt="0"/>
      <dgm:spPr/>
    </dgm:pt>
    <dgm:pt modelId="{58B425FD-B34D-4EF8-9313-F30B8DA9E4D0}" type="pres">
      <dgm:prSet presAssocID="{7AD1663E-0013-41AA-BD3B-6A58C51A6EB0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83851B68-4572-4199-8D4C-B1E3F16B4F99}" type="pres">
      <dgm:prSet presAssocID="{7AD1663E-0013-41AA-BD3B-6A58C51A6EB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605C45-E8EC-4D07-BE7C-8576D1EC6494}" type="pres">
      <dgm:prSet presAssocID="{7AD1663E-0013-41AA-BD3B-6A58C51A6EB0}" presName="negativeSpace" presStyleCnt="0"/>
      <dgm:spPr/>
    </dgm:pt>
    <dgm:pt modelId="{85662441-5FE0-4D87-B0AA-5DF918A07FCA}" type="pres">
      <dgm:prSet presAssocID="{7AD1663E-0013-41AA-BD3B-6A58C51A6EB0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ED3982E-A0A1-4264-AD2F-D17E1AE63E49}" srcId="{EC753FDB-5B38-421E-B608-B179FF0C5420}" destId="{223252BC-4570-4336-AE3C-082905C36D49}" srcOrd="0" destOrd="0" parTransId="{65BBABA7-1FBE-4386-8D3B-DE7F0FF10549}" sibTransId="{BF3C0268-2C77-4BB0-A835-5A09322668A1}"/>
    <dgm:cxn modelId="{C7B273AB-7B53-4CC1-ACFE-FB3A28E6FAA9}" type="presOf" srcId="{E7CE16CA-E0EE-4B81-AB36-0C23D26303A7}" destId="{423D38D5-96CE-4A83-BFE5-546ADFFC9F10}" srcOrd="0" destOrd="0" presId="urn:microsoft.com/office/officeart/2005/8/layout/list1"/>
    <dgm:cxn modelId="{A552033D-8030-4BFB-A4C5-8AA80AD93B70}" type="presOf" srcId="{7AD1663E-0013-41AA-BD3B-6A58C51A6EB0}" destId="{58B425FD-B34D-4EF8-9313-F30B8DA9E4D0}" srcOrd="0" destOrd="0" presId="urn:microsoft.com/office/officeart/2005/8/layout/list1"/>
    <dgm:cxn modelId="{F341031D-38C7-41B3-9363-5B694957BE1C}" type="presOf" srcId="{EC753FDB-5B38-421E-B608-B179FF0C5420}" destId="{6EE96648-10D7-4EA7-9A68-64C38D6B0F8B}" srcOrd="0" destOrd="0" presId="urn:microsoft.com/office/officeart/2005/8/layout/list1"/>
    <dgm:cxn modelId="{058B4167-C4E7-4410-9909-59DFAD86A3A3}" srcId="{223252BC-4570-4336-AE3C-082905C36D49}" destId="{E7CE16CA-E0EE-4B81-AB36-0C23D26303A7}" srcOrd="0" destOrd="0" parTransId="{24AE89D1-B30A-4E88-B4B3-D8BA473479A0}" sibTransId="{CFE3E7D1-FE69-4E7E-889F-2AF6FD1A4980}"/>
    <dgm:cxn modelId="{5F0B93A6-9568-4BBC-B578-2C652D670CAE}" type="presOf" srcId="{0B28206E-B6EB-4D3C-BB41-078ADE3FC728}" destId="{85662441-5FE0-4D87-B0AA-5DF918A07FCA}" srcOrd="0" destOrd="0" presId="urn:microsoft.com/office/officeart/2005/8/layout/list1"/>
    <dgm:cxn modelId="{0147F18C-7B84-45CA-9DDF-DF4298C96D15}" srcId="{EC753FDB-5B38-421E-B608-B179FF0C5420}" destId="{7AD1663E-0013-41AA-BD3B-6A58C51A6EB0}" srcOrd="1" destOrd="0" parTransId="{B3663721-2FFF-4948-93B4-2C7B97DEB689}" sibTransId="{51E592F1-D244-4914-B908-C5F739341108}"/>
    <dgm:cxn modelId="{F5B47450-2BBE-4306-AC41-8378D76C033E}" type="presOf" srcId="{223252BC-4570-4336-AE3C-082905C36D49}" destId="{CD7B5DA8-6D9A-4E1F-93F6-848753CEAED1}" srcOrd="1" destOrd="0" presId="urn:microsoft.com/office/officeart/2005/8/layout/list1"/>
    <dgm:cxn modelId="{B7F627A6-CE21-45DE-BD2A-F9EFDA533B3B}" type="presOf" srcId="{7AD1663E-0013-41AA-BD3B-6A58C51A6EB0}" destId="{83851B68-4572-4199-8D4C-B1E3F16B4F99}" srcOrd="1" destOrd="0" presId="urn:microsoft.com/office/officeart/2005/8/layout/list1"/>
    <dgm:cxn modelId="{AD8FAEFE-49F3-4AA1-8735-F34233F2717E}" srcId="{7AD1663E-0013-41AA-BD3B-6A58C51A6EB0}" destId="{0B28206E-B6EB-4D3C-BB41-078ADE3FC728}" srcOrd="0" destOrd="0" parTransId="{92A03FDB-6893-4637-8E2C-4CC9C778FF3E}" sibTransId="{CADD5E9E-B4CA-41E6-BDF6-AC70BB718E15}"/>
    <dgm:cxn modelId="{E3F1DF31-5B88-44A5-98E4-7578AB38CF4D}" type="presOf" srcId="{223252BC-4570-4336-AE3C-082905C36D49}" destId="{F1BB25BF-C428-4292-87F6-7CC3B8B175EC}" srcOrd="0" destOrd="0" presId="urn:microsoft.com/office/officeart/2005/8/layout/list1"/>
    <dgm:cxn modelId="{5AD9B6C3-5E32-4A5C-9C2A-0642FA7293F0}" type="presParOf" srcId="{6EE96648-10D7-4EA7-9A68-64C38D6B0F8B}" destId="{D3648C64-5923-4617-8FF7-6853ABAD742D}" srcOrd="0" destOrd="0" presId="urn:microsoft.com/office/officeart/2005/8/layout/list1"/>
    <dgm:cxn modelId="{64389FC2-5DCD-441F-8384-6A5298E94B1E}" type="presParOf" srcId="{D3648C64-5923-4617-8FF7-6853ABAD742D}" destId="{F1BB25BF-C428-4292-87F6-7CC3B8B175EC}" srcOrd="0" destOrd="0" presId="urn:microsoft.com/office/officeart/2005/8/layout/list1"/>
    <dgm:cxn modelId="{5C814013-1DC4-4EDB-B6E4-13DDD7663055}" type="presParOf" srcId="{D3648C64-5923-4617-8FF7-6853ABAD742D}" destId="{CD7B5DA8-6D9A-4E1F-93F6-848753CEAED1}" srcOrd="1" destOrd="0" presId="urn:microsoft.com/office/officeart/2005/8/layout/list1"/>
    <dgm:cxn modelId="{C5C0C46C-2385-4008-A67D-B8329AA873B0}" type="presParOf" srcId="{6EE96648-10D7-4EA7-9A68-64C38D6B0F8B}" destId="{8EDF4840-7CC5-481A-B655-4F1CE6E850F0}" srcOrd="1" destOrd="0" presId="urn:microsoft.com/office/officeart/2005/8/layout/list1"/>
    <dgm:cxn modelId="{678BE89B-4015-440D-ADC7-DD2484C817E3}" type="presParOf" srcId="{6EE96648-10D7-4EA7-9A68-64C38D6B0F8B}" destId="{423D38D5-96CE-4A83-BFE5-546ADFFC9F10}" srcOrd="2" destOrd="0" presId="urn:microsoft.com/office/officeart/2005/8/layout/list1"/>
    <dgm:cxn modelId="{1B8A5307-BEA0-41E6-BE0A-0A34E5DC4312}" type="presParOf" srcId="{6EE96648-10D7-4EA7-9A68-64C38D6B0F8B}" destId="{4C37480E-4BA4-48DA-9B99-85CA45939F09}" srcOrd="3" destOrd="0" presId="urn:microsoft.com/office/officeart/2005/8/layout/list1"/>
    <dgm:cxn modelId="{E134F03D-6A3F-4415-920E-C6D48513A22B}" type="presParOf" srcId="{6EE96648-10D7-4EA7-9A68-64C38D6B0F8B}" destId="{9045C29B-9B94-4623-9B35-E27D7FAB69CF}" srcOrd="4" destOrd="0" presId="urn:microsoft.com/office/officeart/2005/8/layout/list1"/>
    <dgm:cxn modelId="{43D842D4-FCB9-42DA-9608-6006F9BD15FF}" type="presParOf" srcId="{9045C29B-9B94-4623-9B35-E27D7FAB69CF}" destId="{58B425FD-B34D-4EF8-9313-F30B8DA9E4D0}" srcOrd="0" destOrd="0" presId="urn:microsoft.com/office/officeart/2005/8/layout/list1"/>
    <dgm:cxn modelId="{70D41C69-C174-4973-8A82-56FB2238CD0B}" type="presParOf" srcId="{9045C29B-9B94-4623-9B35-E27D7FAB69CF}" destId="{83851B68-4572-4199-8D4C-B1E3F16B4F99}" srcOrd="1" destOrd="0" presId="urn:microsoft.com/office/officeart/2005/8/layout/list1"/>
    <dgm:cxn modelId="{C1811C70-E24C-4CFF-8BDC-D163D591BC68}" type="presParOf" srcId="{6EE96648-10D7-4EA7-9A68-64C38D6B0F8B}" destId="{B4605C45-E8EC-4D07-BE7C-8576D1EC6494}" srcOrd="5" destOrd="0" presId="urn:microsoft.com/office/officeart/2005/8/layout/list1"/>
    <dgm:cxn modelId="{E56888EE-8A88-4E24-B996-9C19DB899E51}" type="presParOf" srcId="{6EE96648-10D7-4EA7-9A68-64C38D6B0F8B}" destId="{85662441-5FE0-4D87-B0AA-5DF918A07FC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3D38D5-96CE-4A83-BFE5-546ADFFC9F10}">
      <dsp:nvSpPr>
        <dsp:cNvPr id="0" name=""/>
        <dsp:cNvSpPr/>
      </dsp:nvSpPr>
      <dsp:spPr>
        <a:xfrm>
          <a:off x="0" y="266354"/>
          <a:ext cx="7929618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5426" tIns="333248" rIns="61542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kern="1200" smtClean="0"/>
            <a:t>数据模型是对数据库特征的抽象，也就是用户从数据库中看到的模型，例如一张数据表或者用户从数据表中所看到的存储信息，此模型既要面向用户又要面向系统，面向用户是需要将存储数据完整地展现在用户面前，使用户可以对数据进行增、删、改、查的操作；面向系统是对告诉计算机如何对数据进行有效的管理。主要用于对数据库管理系统（</a:t>
          </a:r>
          <a:r>
            <a:rPr lang="en-US" sz="1600" kern="1200" smtClean="0"/>
            <a:t>DBMS</a:t>
          </a:r>
          <a:r>
            <a:rPr lang="zh-CN" sz="1600" kern="1200" smtClean="0"/>
            <a:t>）的实现。</a:t>
          </a:r>
          <a:endParaRPr lang="zh-CN" altLang="en-US" sz="1600" kern="1200"/>
        </a:p>
      </dsp:txBody>
      <dsp:txXfrm>
        <a:off x="0" y="266354"/>
        <a:ext cx="7929618" cy="1663200"/>
      </dsp:txXfrm>
    </dsp:sp>
    <dsp:sp modelId="{CD7B5DA8-6D9A-4E1F-93F6-848753CEAED1}">
      <dsp:nvSpPr>
        <dsp:cNvPr id="0" name=""/>
        <dsp:cNvSpPr/>
      </dsp:nvSpPr>
      <dsp:spPr>
        <a:xfrm>
          <a:off x="396480" y="30194"/>
          <a:ext cx="5550732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804" tIns="0" rIns="209804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数据模型</a:t>
          </a:r>
          <a:endParaRPr lang="zh-CN" altLang="en-US" sz="1600" kern="1200" dirty="0"/>
        </a:p>
      </dsp:txBody>
      <dsp:txXfrm>
        <a:off x="419537" y="53251"/>
        <a:ext cx="5504618" cy="426206"/>
      </dsp:txXfrm>
    </dsp:sp>
    <dsp:sp modelId="{85662441-5FE0-4D87-B0AA-5DF918A07FCA}">
      <dsp:nvSpPr>
        <dsp:cNvPr id="0" name=""/>
        <dsp:cNvSpPr/>
      </dsp:nvSpPr>
      <dsp:spPr>
        <a:xfrm>
          <a:off x="0" y="2252115"/>
          <a:ext cx="7929618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5426" tIns="333248" rIns="61542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kern="1200" smtClean="0"/>
            <a:t>领域模型是对现实世界中的对象的可视化表现，又称为概念模型、领域对象模型或分析对象模型。</a:t>
          </a:r>
          <a:endParaRPr lang="zh-CN" altLang="en-US" sz="1600" kern="1200"/>
        </a:p>
      </dsp:txBody>
      <dsp:txXfrm>
        <a:off x="0" y="2252115"/>
        <a:ext cx="7929618" cy="932400"/>
      </dsp:txXfrm>
    </dsp:sp>
    <dsp:sp modelId="{83851B68-4572-4199-8D4C-B1E3F16B4F99}">
      <dsp:nvSpPr>
        <dsp:cNvPr id="0" name=""/>
        <dsp:cNvSpPr/>
      </dsp:nvSpPr>
      <dsp:spPr>
        <a:xfrm>
          <a:off x="396480" y="2015955"/>
          <a:ext cx="5550732" cy="4723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804" tIns="0" rIns="209804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领域模型</a:t>
          </a:r>
          <a:endParaRPr lang="zh-CN" altLang="en-US" sz="1600" kern="1200" dirty="0"/>
        </a:p>
      </dsp:txBody>
      <dsp:txXfrm>
        <a:off x="419537" y="2039012"/>
        <a:ext cx="5504618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973ED-26A1-4216-97ED-B2108E7BFCB7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C39DB-A80D-4F39-A1B2-FC28A20D89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3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r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9"/>
          <p:cNvSpPr txBox="1">
            <a:spLocks noChangeArrowheads="1"/>
          </p:cNvSpPr>
          <p:nvPr/>
        </p:nvSpPr>
        <p:spPr bwMode="auto">
          <a:xfrm>
            <a:off x="785786" y="642924"/>
            <a:ext cx="7215238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数据模型与领域模型</a:t>
            </a:r>
            <a:endParaRPr lang="zh-CN" altLang="en-US" sz="2700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2000250" y="1229254"/>
            <a:ext cx="138564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400" dirty="0">
              <a:latin typeface="Arial" charset="0"/>
            </a:endParaRPr>
          </a:p>
        </p:txBody>
      </p:sp>
      <p:graphicFrame>
        <p:nvGraphicFramePr>
          <p:cNvPr id="8" name="图示 7"/>
          <p:cNvGraphicFramePr/>
          <p:nvPr/>
        </p:nvGraphicFramePr>
        <p:xfrm>
          <a:off x="428596" y="1500180"/>
          <a:ext cx="7929618" cy="3214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49344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9"/>
          <p:cNvSpPr txBox="1">
            <a:spLocks noChangeArrowheads="1"/>
          </p:cNvSpPr>
          <p:nvPr/>
        </p:nvSpPr>
        <p:spPr bwMode="auto">
          <a:xfrm>
            <a:off x="785786" y="642924"/>
            <a:ext cx="7215238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实体对象查询</a:t>
            </a:r>
            <a:endParaRPr lang="zh-CN" altLang="en-US" sz="2700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2000250" y="1229254"/>
            <a:ext cx="138564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400" dirty="0">
              <a:latin typeface="Arial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9873" name="Rectangle 1"/>
          <p:cNvSpPr>
            <a:spLocks noChangeArrowheads="1"/>
          </p:cNvSpPr>
          <p:nvPr/>
        </p:nvSpPr>
        <p:spPr bwMode="auto">
          <a:xfrm>
            <a:off x="1785917" y="1630914"/>
            <a:ext cx="1444699" cy="3693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from Person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4480" y="20496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 smtClean="0"/>
              <a:t>或者</a:t>
            </a:r>
            <a:endParaRPr lang="zh-CN" altLang="en-US" i="1" dirty="0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785918" y="2510195"/>
            <a:ext cx="1794588" cy="3693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from Person per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14480" y="29882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 smtClean="0"/>
              <a:t>或者</a:t>
            </a:r>
            <a:endParaRPr lang="zh-CN" altLang="en-US" i="1" dirty="0"/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1785918" y="3416864"/>
            <a:ext cx="4071966" cy="3693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select Person(</a:t>
            </a:r>
            <a:r>
              <a:rPr lang="en-US" dirty="0" err="1" smtClean="0"/>
              <a:t>id,name</a:t>
            </a:r>
            <a:r>
              <a:rPr lang="en-US" dirty="0" smtClean="0"/>
              <a:t>) from Person per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49344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9"/>
          <p:cNvSpPr txBox="1">
            <a:spLocks noChangeArrowheads="1"/>
          </p:cNvSpPr>
          <p:nvPr/>
        </p:nvSpPr>
        <p:spPr bwMode="auto">
          <a:xfrm>
            <a:off x="785786" y="642924"/>
            <a:ext cx="7215238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条件查询</a:t>
            </a:r>
            <a:endParaRPr lang="zh-CN" altLang="en-US" sz="2700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2000250" y="1229254"/>
            <a:ext cx="138564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400" dirty="0">
              <a:latin typeface="Arial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785918" y="2510195"/>
            <a:ext cx="4286280" cy="3693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from Employee </a:t>
            </a:r>
            <a:r>
              <a:rPr lang="en-US" dirty="0" err="1" smtClean="0"/>
              <a:t>emp</a:t>
            </a:r>
            <a:r>
              <a:rPr lang="en-US" dirty="0" smtClean="0"/>
              <a:t> where emp.sex="</a:t>
            </a:r>
            <a:r>
              <a:rPr lang="zh-CN" altLang="en-US" dirty="0" smtClean="0"/>
              <a:t>男</a:t>
            </a:r>
            <a:r>
              <a:rPr lang="en-US" dirty="0" smtClean="0"/>
              <a:t>"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714480" y="2071684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查询性别都为“男”的员工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49344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9"/>
          <p:cNvSpPr txBox="1">
            <a:spLocks noChangeArrowheads="1"/>
          </p:cNvSpPr>
          <p:nvPr/>
        </p:nvSpPr>
        <p:spPr bwMode="auto">
          <a:xfrm>
            <a:off x="785786" y="642924"/>
            <a:ext cx="7215238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HQL</a:t>
            </a:r>
            <a:r>
              <a:rPr lang="zh-CN" altLang="en-US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参数绑定机制</a:t>
            </a:r>
            <a:endParaRPr lang="zh-CN" altLang="en-US" sz="2700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2000250" y="1229254"/>
            <a:ext cx="138564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400" dirty="0">
              <a:latin typeface="Arial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28596" y="1428742"/>
            <a:ext cx="3057247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 fontAlgn="ctr"/>
            <a:r>
              <a:rPr lang="zh-CN" altLang="en-US" sz="1400" dirty="0" smtClean="0"/>
              <a:t>利用顺序占位符“？”替代具体参数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4714876" y="1428742"/>
            <a:ext cx="400052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ctr"/>
            <a:r>
              <a:rPr lang="zh-CN" altLang="en-US" sz="1400" dirty="0" smtClean="0"/>
              <a:t>利用引用占位符“：</a:t>
            </a:r>
            <a:r>
              <a:rPr lang="en-US" sz="1400" dirty="0" smtClean="0"/>
              <a:t>parameter</a:t>
            </a:r>
            <a:r>
              <a:rPr lang="zh-CN" altLang="en-US" sz="1400" dirty="0" smtClean="0"/>
              <a:t>”替代具体参数</a:t>
            </a:r>
            <a:endParaRPr lang="zh-CN" altLang="en-US" sz="1400" dirty="0"/>
          </a:p>
        </p:txBody>
      </p:sp>
      <p:cxnSp>
        <p:nvCxnSpPr>
          <p:cNvPr id="18" name="直接连接符 17"/>
          <p:cNvCxnSpPr/>
          <p:nvPr/>
        </p:nvCxnSpPr>
        <p:spPr>
          <a:xfrm rot="5400000">
            <a:off x="2678099" y="3106741"/>
            <a:ext cx="3500462" cy="1588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14282" y="2292350"/>
            <a:ext cx="414340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/>
              <a:t>session = </a:t>
            </a:r>
            <a:r>
              <a:rPr lang="en-US" sz="1400" dirty="0" err="1" smtClean="0"/>
              <a:t>HibernateUtil.getSession</a:t>
            </a:r>
            <a:r>
              <a:rPr lang="en-US" sz="1400" dirty="0" smtClean="0"/>
              <a:t>();</a:t>
            </a:r>
            <a:endParaRPr lang="zh-CN" alt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smtClean="0"/>
              <a:t>String </a:t>
            </a:r>
            <a:r>
              <a:rPr lang="en-US" sz="1400" dirty="0" err="1" smtClean="0"/>
              <a:t>hql</a:t>
            </a:r>
            <a:r>
              <a:rPr lang="en-US" sz="1400" dirty="0" smtClean="0"/>
              <a:t> = "from Employee </a:t>
            </a:r>
            <a:r>
              <a:rPr lang="en-US" sz="1400" dirty="0" err="1" smtClean="0"/>
              <a:t>emp</a:t>
            </a:r>
            <a:r>
              <a:rPr lang="en-US" sz="1400" dirty="0" smtClean="0"/>
              <a:t> where emp.sex=?";</a:t>
            </a:r>
            <a:endParaRPr lang="zh-CN" alt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smtClean="0"/>
              <a:t>Query q = </a:t>
            </a:r>
            <a:r>
              <a:rPr lang="en-US" sz="1400" dirty="0" err="1" smtClean="0"/>
              <a:t>session.createQuery</a:t>
            </a:r>
            <a:r>
              <a:rPr lang="en-US" sz="1400" dirty="0" smtClean="0"/>
              <a:t>(</a:t>
            </a:r>
            <a:r>
              <a:rPr lang="en-US" sz="1400" dirty="0" err="1" smtClean="0"/>
              <a:t>hql</a:t>
            </a:r>
            <a:r>
              <a:rPr lang="en-US" sz="1400" dirty="0" smtClean="0"/>
              <a:t>);</a:t>
            </a:r>
            <a:endParaRPr lang="zh-CN" alt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err="1" smtClean="0"/>
              <a:t>q.setParameter</a:t>
            </a:r>
            <a:r>
              <a:rPr lang="en-US" sz="1400" dirty="0" smtClean="0"/>
              <a:t>(0, "</a:t>
            </a:r>
            <a:r>
              <a:rPr lang="zh-CN" altLang="en-US" sz="1400" dirty="0" smtClean="0"/>
              <a:t>男</a:t>
            </a:r>
            <a:r>
              <a:rPr lang="en-US" sz="1400" dirty="0" smtClean="0"/>
              <a:t>");</a:t>
            </a:r>
            <a:endParaRPr lang="zh-CN" alt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err="1" smtClean="0"/>
              <a:t>emplist</a:t>
            </a:r>
            <a:r>
              <a:rPr lang="en-US" sz="1400" dirty="0" smtClean="0"/>
              <a:t> = </a:t>
            </a:r>
            <a:r>
              <a:rPr lang="en-US" sz="1400" dirty="0" err="1" smtClean="0"/>
              <a:t>q.list</a:t>
            </a:r>
            <a:r>
              <a:rPr lang="en-US" sz="1400" dirty="0" smtClean="0"/>
              <a:t>();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4714876" y="2214560"/>
            <a:ext cx="435768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/>
              <a:t>session = </a:t>
            </a:r>
            <a:r>
              <a:rPr lang="en-US" sz="1400" dirty="0" err="1" smtClean="0"/>
              <a:t>HibernateUtil.getSession</a:t>
            </a:r>
            <a:r>
              <a:rPr lang="en-US" sz="1400" dirty="0" smtClean="0"/>
              <a:t>();</a:t>
            </a:r>
            <a:endParaRPr lang="zh-CN" alt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smtClean="0"/>
              <a:t>String </a:t>
            </a:r>
            <a:r>
              <a:rPr lang="en-US" sz="1400" dirty="0" err="1" smtClean="0"/>
              <a:t>hql</a:t>
            </a:r>
            <a:r>
              <a:rPr lang="en-US" sz="1400" dirty="0" smtClean="0"/>
              <a:t> = "from Employee </a:t>
            </a:r>
            <a:r>
              <a:rPr lang="en-US" sz="1400" dirty="0" err="1" smtClean="0"/>
              <a:t>emp</a:t>
            </a:r>
            <a:r>
              <a:rPr lang="en-US" sz="1400" dirty="0" smtClean="0"/>
              <a:t> where emp.sex=:sex";</a:t>
            </a:r>
            <a:endParaRPr lang="zh-CN" alt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smtClean="0"/>
              <a:t>Query q = </a:t>
            </a:r>
            <a:r>
              <a:rPr lang="en-US" sz="1400" dirty="0" err="1" smtClean="0"/>
              <a:t>session.createQuery</a:t>
            </a:r>
            <a:r>
              <a:rPr lang="en-US" sz="1400" dirty="0" smtClean="0"/>
              <a:t>(</a:t>
            </a:r>
            <a:r>
              <a:rPr lang="en-US" sz="1400" dirty="0" err="1" smtClean="0"/>
              <a:t>hql</a:t>
            </a:r>
            <a:r>
              <a:rPr lang="en-US" sz="1400" dirty="0" smtClean="0"/>
              <a:t>);</a:t>
            </a:r>
            <a:endParaRPr lang="zh-CN" alt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err="1" smtClean="0"/>
              <a:t>q.setParameter</a:t>
            </a:r>
            <a:r>
              <a:rPr lang="en-US" sz="1400" dirty="0" smtClean="0"/>
              <a:t>("sex", "</a:t>
            </a:r>
            <a:r>
              <a:rPr lang="zh-CN" altLang="en-US" sz="1400" dirty="0" smtClean="0"/>
              <a:t>男</a:t>
            </a:r>
            <a:r>
              <a:rPr lang="en-US" sz="1400" dirty="0" smtClean="0"/>
              <a:t>");</a:t>
            </a:r>
            <a:endParaRPr lang="zh-CN" alt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err="1" smtClean="0"/>
              <a:t>emplist</a:t>
            </a:r>
            <a:r>
              <a:rPr lang="en-US" sz="1400" dirty="0" smtClean="0"/>
              <a:t> = </a:t>
            </a:r>
            <a:r>
              <a:rPr lang="en-US" sz="1400" dirty="0" err="1" smtClean="0"/>
              <a:t>q.list</a:t>
            </a:r>
            <a:r>
              <a:rPr lang="en-US" sz="1400" dirty="0" smtClean="0"/>
              <a:t>();</a:t>
            </a:r>
            <a:endParaRPr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8749344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9"/>
          <p:cNvSpPr txBox="1">
            <a:spLocks noChangeArrowheads="1"/>
          </p:cNvSpPr>
          <p:nvPr/>
        </p:nvSpPr>
        <p:spPr bwMode="auto">
          <a:xfrm>
            <a:off x="785786" y="642924"/>
            <a:ext cx="7215238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排序查询</a:t>
            </a:r>
            <a:endParaRPr lang="zh-CN" altLang="en-US" sz="2700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785918" y="2510195"/>
            <a:ext cx="4286280" cy="3693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from Employee </a:t>
            </a:r>
            <a:r>
              <a:rPr lang="en-US" dirty="0" err="1" smtClean="0"/>
              <a:t>emp</a:t>
            </a:r>
            <a:r>
              <a:rPr lang="en-US" dirty="0" smtClean="0"/>
              <a:t> order by emp.id </a:t>
            </a:r>
            <a:r>
              <a:rPr lang="en-US" dirty="0" err="1" smtClean="0"/>
              <a:t>asc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714480" y="2071684"/>
            <a:ext cx="3155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员工信息按照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的正序序排列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49344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9"/>
          <p:cNvSpPr txBox="1">
            <a:spLocks noChangeArrowheads="1"/>
          </p:cNvSpPr>
          <p:nvPr/>
        </p:nvSpPr>
        <p:spPr bwMode="auto">
          <a:xfrm>
            <a:off x="785786" y="642924"/>
            <a:ext cx="7215238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聚合函数的应用</a:t>
            </a:r>
            <a:endParaRPr lang="zh-CN" altLang="en-US" sz="2700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5786" y="1643056"/>
            <a:ext cx="75724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dirty="0" smtClean="0"/>
              <a:t>HQL</a:t>
            </a:r>
            <a:r>
              <a:rPr lang="zh-CN" altLang="en-US" dirty="0" smtClean="0"/>
              <a:t>查询语言中，支持</a:t>
            </a:r>
            <a:r>
              <a:rPr lang="en-US" dirty="0" smtClean="0"/>
              <a:t>SQL</a:t>
            </a:r>
            <a:r>
              <a:rPr lang="zh-CN" altLang="en-US" dirty="0" smtClean="0"/>
              <a:t>中常用的聚合函数，如</a:t>
            </a:r>
            <a:r>
              <a:rPr lang="en-US" dirty="0" smtClean="0"/>
              <a:t>sum</a:t>
            </a:r>
            <a:r>
              <a:rPr lang="zh-CN" altLang="en-US" dirty="0" smtClean="0"/>
              <a:t>、</a:t>
            </a:r>
            <a:r>
              <a:rPr lang="en-US" dirty="0" err="1" smtClean="0"/>
              <a:t>avg</a:t>
            </a:r>
            <a:r>
              <a:rPr lang="zh-CN" altLang="en-US" dirty="0" smtClean="0"/>
              <a:t>、</a:t>
            </a:r>
            <a:r>
              <a:rPr lang="en-US" dirty="0" smtClean="0"/>
              <a:t>count</a:t>
            </a:r>
            <a:r>
              <a:rPr lang="zh-CN" altLang="en-US" dirty="0" smtClean="0"/>
              <a:t>、</a:t>
            </a:r>
            <a:r>
              <a:rPr lang="en-US" dirty="0" smtClean="0"/>
              <a:t>max</a:t>
            </a:r>
            <a:r>
              <a:rPr lang="zh-CN" altLang="en-US" dirty="0" smtClean="0"/>
              <a:t>、</a:t>
            </a:r>
            <a:r>
              <a:rPr lang="en-US" dirty="0" smtClean="0"/>
              <a:t>min</a:t>
            </a:r>
            <a:r>
              <a:rPr lang="zh-CN" altLang="en-US" dirty="0" smtClean="0"/>
              <a:t>等等，其使用方法与</a:t>
            </a:r>
            <a:r>
              <a:rPr lang="en-US" dirty="0" smtClean="0"/>
              <a:t>SQL</a:t>
            </a:r>
            <a:r>
              <a:rPr lang="zh-CN" altLang="en-US" dirty="0" smtClean="0"/>
              <a:t>中基本相同。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785918" y="2609021"/>
            <a:ext cx="3929090" cy="677109"/>
            <a:chOff x="1500166" y="2764039"/>
            <a:chExt cx="3929090" cy="677109"/>
          </a:xfrm>
        </p:grpSpPr>
        <p:sp>
          <p:nvSpPr>
            <p:cNvPr id="14" name="Rectangle 1"/>
            <p:cNvSpPr>
              <a:spLocks noChangeArrowheads="1"/>
            </p:cNvSpPr>
            <p:nvPr/>
          </p:nvSpPr>
          <p:spPr bwMode="auto">
            <a:xfrm>
              <a:off x="1500166" y="3071816"/>
              <a:ext cx="3929090" cy="36933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select </a:t>
              </a:r>
              <a:r>
                <a:rPr lang="en-US" dirty="0" err="1" smtClean="0"/>
                <a:t>avg</a:t>
              </a:r>
              <a:r>
                <a:rPr lang="en-US" dirty="0" smtClean="0"/>
                <a:t>(emp.id) from Employee </a:t>
              </a:r>
              <a:r>
                <a:rPr lang="en-US" dirty="0" err="1" smtClean="0"/>
                <a:t>emp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500166" y="2764039"/>
              <a:ext cx="24945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 smtClean="0"/>
                <a:t>计算所有的员工</a:t>
              </a:r>
              <a:r>
                <a:rPr lang="en-US" sz="1400" dirty="0" smtClean="0"/>
                <a:t>ID</a:t>
              </a:r>
              <a:r>
                <a:rPr lang="zh-CN" altLang="en-US" sz="1400" dirty="0" smtClean="0"/>
                <a:t>的平均值。</a:t>
              </a:r>
              <a:endParaRPr lang="zh-CN" altLang="en-US" sz="14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785918" y="3609153"/>
            <a:ext cx="3929090" cy="677109"/>
            <a:chOff x="1500166" y="2764039"/>
            <a:chExt cx="3929090" cy="677109"/>
          </a:xfrm>
        </p:grpSpPr>
        <p:sp>
          <p:nvSpPr>
            <p:cNvPr id="10" name="Rectangle 1"/>
            <p:cNvSpPr>
              <a:spLocks noChangeArrowheads="1"/>
            </p:cNvSpPr>
            <p:nvPr/>
          </p:nvSpPr>
          <p:spPr bwMode="auto">
            <a:xfrm>
              <a:off x="1500166" y="3071816"/>
              <a:ext cx="3929090" cy="36933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select min(emp.id) from Employee </a:t>
              </a:r>
              <a:r>
                <a:rPr lang="en-US" dirty="0" err="1" smtClean="0"/>
                <a:t>emp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500166" y="2764039"/>
              <a:ext cx="28536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 smtClean="0"/>
                <a:t>查询所有员工中</a:t>
              </a:r>
              <a:r>
                <a:rPr lang="en-US" sz="1400" dirty="0" smtClean="0"/>
                <a:t>ID</a:t>
              </a:r>
              <a:r>
                <a:rPr lang="zh-CN" altLang="en-US" sz="1400" dirty="0" smtClean="0"/>
                <a:t>最小的员工信息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749344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9"/>
          <p:cNvSpPr txBox="1">
            <a:spLocks noChangeArrowheads="1"/>
          </p:cNvSpPr>
          <p:nvPr/>
        </p:nvSpPr>
        <p:spPr bwMode="auto">
          <a:xfrm>
            <a:off x="785786" y="642924"/>
            <a:ext cx="7215238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分组方法</a:t>
            </a:r>
            <a:endParaRPr lang="zh-CN" altLang="en-US" sz="2700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857224" y="2357436"/>
            <a:ext cx="6643734" cy="677109"/>
            <a:chOff x="1500166" y="2764039"/>
            <a:chExt cx="6643734" cy="677109"/>
          </a:xfrm>
        </p:grpSpPr>
        <p:sp>
          <p:nvSpPr>
            <p:cNvPr id="14" name="Rectangle 1"/>
            <p:cNvSpPr>
              <a:spLocks noChangeArrowheads="1"/>
            </p:cNvSpPr>
            <p:nvPr/>
          </p:nvSpPr>
          <p:spPr bwMode="auto">
            <a:xfrm>
              <a:off x="1500166" y="3071816"/>
              <a:ext cx="6643734" cy="36933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select </a:t>
              </a:r>
              <a:r>
                <a:rPr lang="en-US" dirty="0" err="1" smtClean="0"/>
                <a:t>emp.sex,count</a:t>
              </a:r>
              <a:r>
                <a:rPr lang="en-US" dirty="0" smtClean="0"/>
                <a:t>(*) from Employee </a:t>
              </a:r>
              <a:r>
                <a:rPr lang="en-US" dirty="0" err="1" smtClean="0"/>
                <a:t>emp</a:t>
              </a:r>
              <a:r>
                <a:rPr lang="en-US" dirty="0" smtClean="0"/>
                <a:t> group by emp.sex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500166" y="2764039"/>
              <a:ext cx="23391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 smtClean="0"/>
                <a:t>分组统计男女员工的人数。</a:t>
              </a:r>
              <a:endParaRPr lang="zh-CN" altLang="en-US" sz="1400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1285852" y="1714494"/>
            <a:ext cx="6357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dirty="0" smtClean="0"/>
              <a:t>HQL</a:t>
            </a:r>
            <a:r>
              <a:rPr lang="zh-CN" altLang="en-US" dirty="0" smtClean="0"/>
              <a:t>查询语言中，使用</a:t>
            </a:r>
            <a:r>
              <a:rPr lang="en-US" dirty="0" smtClean="0"/>
              <a:t>group by</a:t>
            </a:r>
            <a:r>
              <a:rPr lang="zh-CN" altLang="en-US" dirty="0" smtClean="0"/>
              <a:t>子句进行分组操作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49344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9"/>
          <p:cNvSpPr txBox="1">
            <a:spLocks noChangeArrowheads="1"/>
          </p:cNvSpPr>
          <p:nvPr/>
        </p:nvSpPr>
        <p:spPr bwMode="auto">
          <a:xfrm>
            <a:off x="785786" y="642924"/>
            <a:ext cx="7215238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联合查询</a:t>
            </a:r>
            <a:endParaRPr lang="zh-CN" altLang="en-US" sz="2700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1000100" y="2832088"/>
            <a:ext cx="6929486" cy="1188146"/>
            <a:chOff x="1500166" y="2764039"/>
            <a:chExt cx="6643734" cy="1188146"/>
          </a:xfrm>
        </p:grpSpPr>
        <p:sp>
          <p:nvSpPr>
            <p:cNvPr id="14" name="Rectangle 1"/>
            <p:cNvSpPr>
              <a:spLocks noChangeArrowheads="1"/>
            </p:cNvSpPr>
            <p:nvPr/>
          </p:nvSpPr>
          <p:spPr bwMode="auto">
            <a:xfrm>
              <a:off x="1500166" y="3071816"/>
              <a:ext cx="6643734" cy="88036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 smtClean="0"/>
                <a:t>select </a:t>
              </a:r>
              <a:r>
                <a:rPr lang="en-US" dirty="0" err="1" smtClean="0"/>
                <a:t>peo.id,peo.name,peo.age,peo.sex,c.idcard_code</a:t>
              </a:r>
              <a:r>
                <a:rPr lang="en-US" dirty="0" smtClean="0"/>
                <a:t> from People </a:t>
              </a:r>
              <a:r>
                <a:rPr lang="en-US" dirty="0" err="1" smtClean="0"/>
                <a:t>peo</a:t>
              </a:r>
              <a:r>
                <a:rPr lang="en-US" dirty="0" smtClean="0"/>
                <a:t> left join </a:t>
              </a:r>
              <a:r>
                <a:rPr lang="en-US" dirty="0" err="1" smtClean="0"/>
                <a:t>peo.idcard</a:t>
              </a:r>
              <a:r>
                <a:rPr lang="en-US" dirty="0" smtClean="0"/>
                <a:t> c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500166" y="2764039"/>
              <a:ext cx="49808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 smtClean="0"/>
                <a:t>通过</a:t>
              </a:r>
              <a:r>
                <a:rPr lang="en-US" sz="1400" dirty="0" smtClean="0"/>
                <a:t>HQL</a:t>
              </a:r>
              <a:r>
                <a:rPr lang="zh-CN" altLang="en-US" sz="1400" dirty="0" smtClean="0"/>
                <a:t>的左连接查询获取公民信息和其关联的身份证信息。</a:t>
              </a:r>
              <a:endParaRPr lang="zh-CN" altLang="en-US" sz="1400" dirty="0"/>
            </a:p>
          </p:txBody>
        </p:sp>
      </p:grpSp>
      <p:sp>
        <p:nvSpPr>
          <p:cNvPr id="8" name="矩形 7"/>
          <p:cNvSpPr/>
          <p:nvPr/>
        </p:nvSpPr>
        <p:spPr>
          <a:xfrm>
            <a:off x="928662" y="1428742"/>
            <a:ext cx="714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HQL</a:t>
            </a:r>
            <a:r>
              <a:rPr lang="zh-CN" altLang="en-US" dirty="0" smtClean="0"/>
              <a:t>查询语句中也支持联合查询的这种方式：内连接查询（</a:t>
            </a:r>
            <a:r>
              <a:rPr lang="en-US" dirty="0" smtClean="0"/>
              <a:t>inner join</a:t>
            </a:r>
            <a:r>
              <a:rPr lang="zh-CN" altLang="en-US" dirty="0" smtClean="0"/>
              <a:t>）、左连接查询（</a:t>
            </a:r>
            <a:r>
              <a:rPr lang="en-US" dirty="0" smtClean="0"/>
              <a:t>left outer join</a:t>
            </a:r>
            <a:r>
              <a:rPr lang="zh-CN" altLang="en-US" dirty="0" smtClean="0"/>
              <a:t>）、右连接查询（</a:t>
            </a:r>
            <a:r>
              <a:rPr lang="en-US" dirty="0" smtClean="0"/>
              <a:t>right outer join</a:t>
            </a:r>
            <a:r>
              <a:rPr lang="zh-CN" altLang="en-US" dirty="0" smtClean="0"/>
              <a:t>）和全连接查询（</a:t>
            </a:r>
            <a:r>
              <a:rPr lang="en-US" dirty="0" smtClean="0"/>
              <a:t>full join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49344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 txBox="1">
            <a:spLocks noChangeArrowheads="1"/>
          </p:cNvSpPr>
          <p:nvPr/>
        </p:nvSpPr>
        <p:spPr bwMode="auto">
          <a:xfrm>
            <a:off x="785786" y="642924"/>
            <a:ext cx="7215238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子查询</a:t>
            </a:r>
            <a:endParaRPr lang="zh-CN" altLang="en-US" sz="2700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  <p:grpSp>
        <p:nvGrpSpPr>
          <p:cNvPr id="4" name="组合 7"/>
          <p:cNvGrpSpPr/>
          <p:nvPr/>
        </p:nvGrpSpPr>
        <p:grpSpPr>
          <a:xfrm>
            <a:off x="785786" y="2214560"/>
            <a:ext cx="6929486" cy="677109"/>
            <a:chOff x="1500166" y="2764039"/>
            <a:chExt cx="6643734" cy="677109"/>
          </a:xfrm>
        </p:grpSpPr>
        <p:sp>
          <p:nvSpPr>
            <p:cNvPr id="5" name="Rectangle 1"/>
            <p:cNvSpPr>
              <a:spLocks noChangeArrowheads="1"/>
            </p:cNvSpPr>
            <p:nvPr/>
          </p:nvSpPr>
          <p:spPr bwMode="auto">
            <a:xfrm>
              <a:off x="1500166" y="3071816"/>
              <a:ext cx="6643734" cy="36933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from Employee </a:t>
              </a:r>
              <a:r>
                <a:rPr lang="en-US" dirty="0" err="1" smtClean="0"/>
                <a:t>emp</a:t>
              </a:r>
              <a:r>
                <a:rPr lang="en-US" dirty="0" smtClean="0"/>
                <a:t> where </a:t>
              </a:r>
              <a:r>
                <a:rPr lang="en-US" dirty="0" err="1" smtClean="0"/>
                <a:t>emp.age</a:t>
              </a:r>
              <a:r>
                <a:rPr lang="en-US" dirty="0" smtClean="0"/>
                <a:t>&gt;( select </a:t>
              </a:r>
              <a:r>
                <a:rPr lang="en-US" dirty="0" err="1" smtClean="0"/>
                <a:t>avg</a:t>
              </a:r>
              <a:r>
                <a:rPr lang="en-US" dirty="0" smtClean="0"/>
                <a:t>(age) from Employee)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500166" y="2764039"/>
              <a:ext cx="241477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 smtClean="0"/>
                <a:t>查询年龄大于平均年龄的员工</a:t>
              </a:r>
              <a:endParaRPr lang="zh-CN" altLang="en-US" sz="1400" dirty="0"/>
            </a:p>
          </p:txBody>
        </p:sp>
      </p:grp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7383433" y="1835655"/>
            <a:ext cx="13811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D5C00"/>
            </a:outerShdw>
          </a:effectLst>
        </p:spPr>
        <p:txBody>
          <a:bodyPr wrap="none" lIns="68580" tIns="34290" rIns="68580" bIns="34290" anchor="ctr">
            <a:spAutoFit/>
          </a:bodyPr>
          <a:lstStyle/>
          <a:p>
            <a:pPr algn="r" eaLnBrk="0" hangingPunct="0">
              <a:spcBef>
                <a:spcPct val="0"/>
              </a:spcBef>
              <a:buFontTx/>
              <a:buNone/>
            </a:pPr>
            <a:endParaRPr lang="zh-CN" altLang="zh-CN" sz="1500" dirty="0">
              <a:solidFill>
                <a:schemeClr val="accent1"/>
              </a:solidFill>
              <a:latin typeface="Lucida Sans Unicode" pitchFamily="34" charset="0"/>
              <a:ea typeface="Gulim" pitchFamily="34" charset="-127"/>
            </a:endParaRP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672703" y="611982"/>
            <a:ext cx="1162993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700" b="1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小结</a:t>
            </a:r>
            <a:endParaRPr lang="zh-CN" altLang="en-US" sz="2700" b="1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280742" y="1357304"/>
            <a:ext cx="8291786" cy="3328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本章主要介绍了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Hibernate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中实体对象的关联关系的映射、实体对象的继承关系、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HQL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查询语言等。在项目开发过程中，本章内容十分重要，读者需要掌握实体对象关系的建立及映射方法，因为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Hibernate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完完全全以操作对象的方式来操作数据库，同时也要注意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Hibernate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的缓存处理。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HQL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查询语言为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Hibernate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官方推荐的标准查询方式，几乎支持除特殊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SQL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扩展外的所有查询功能，需要重点掌握。当然，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Hibernate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框架一些更强大的功能还有待于读者进一步学习、研究。对于其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QBC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查询方式、抓取策略等内容本章并未提及，更多具体应用可查阅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Hibernate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的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API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文档资料。</a:t>
            </a:r>
          </a:p>
        </p:txBody>
      </p:sp>
    </p:spTree>
    <p:extLst>
      <p:ext uri="{BB962C8B-B14F-4D97-AF65-F5344CB8AC3E}">
        <p14:creationId xmlns:p14="http://schemas.microsoft.com/office/powerpoint/2010/main" val="20270111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9"/>
          <p:cNvSpPr txBox="1">
            <a:spLocks noChangeArrowheads="1"/>
          </p:cNvSpPr>
          <p:nvPr/>
        </p:nvSpPr>
        <p:spPr bwMode="auto">
          <a:xfrm>
            <a:off x="785786" y="642924"/>
            <a:ext cx="7215238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多对一单向关联</a:t>
            </a:r>
            <a:endParaRPr lang="zh-CN" altLang="en-US" sz="2700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2000250" y="1229254"/>
            <a:ext cx="138564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400" dirty="0">
              <a:latin typeface="Arial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0417" name="Object 1"/>
          <p:cNvGraphicFramePr>
            <a:graphicFrameLocks noChangeAspect="1"/>
          </p:cNvGraphicFramePr>
          <p:nvPr/>
        </p:nvGraphicFramePr>
        <p:xfrm>
          <a:off x="5351014" y="1428742"/>
          <a:ext cx="4007332" cy="1357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9" r:id="rId3" imgW="2950020" imgH="1001742" progId="">
                  <p:embed/>
                </p:oleObj>
              </mc:Choice>
              <mc:Fallback>
                <p:oleObj r:id="rId3" imgW="2950020" imgH="1001742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014" y="1428742"/>
                        <a:ext cx="4007332" cy="13573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29256" y="3071816"/>
            <a:ext cx="3444064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357158" y="1571618"/>
            <a:ext cx="4572032" cy="3231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&lt;hibernate-mapping&gt;&lt;!-- </a:t>
            </a:r>
            <a:r>
              <a:rPr lang="zh-CN" altLang="en-US" sz="1200" dirty="0" smtClean="0"/>
              <a:t>产品信息字段配置信息</a:t>
            </a:r>
            <a:r>
              <a:rPr lang="en-US" sz="1200" dirty="0" smtClean="0"/>
              <a:t> --&gt;</a:t>
            </a:r>
            <a:endParaRPr lang="zh-CN" altLang="en-US" sz="1200" dirty="0" smtClean="0"/>
          </a:p>
          <a:p>
            <a:r>
              <a:rPr lang="en-US" sz="1200" dirty="0" smtClean="0"/>
              <a:t> &lt;class name="</a:t>
            </a:r>
            <a:r>
              <a:rPr lang="en-US" sz="1200" dirty="0" err="1" smtClean="0"/>
              <a:t>com.mr.product.Product</a:t>
            </a:r>
            <a:r>
              <a:rPr lang="en-US" sz="1200" dirty="0" smtClean="0"/>
              <a:t>" table="</a:t>
            </a:r>
            <a:r>
              <a:rPr lang="en-US" sz="1200" dirty="0" err="1" smtClean="0"/>
              <a:t>tab_product</a:t>
            </a:r>
            <a:r>
              <a:rPr lang="en-US" sz="1200" dirty="0" smtClean="0"/>
              <a:t>"&gt;</a:t>
            </a:r>
            <a:endParaRPr lang="zh-CN" altLang="en-US" sz="1200" dirty="0" smtClean="0"/>
          </a:p>
          <a:p>
            <a:r>
              <a:rPr lang="en-US" sz="1200" dirty="0" smtClean="0"/>
              <a:t>&lt;id name="id" column="id" type="</a:t>
            </a:r>
            <a:r>
              <a:rPr lang="en-US" sz="1200" dirty="0" err="1" smtClean="0"/>
              <a:t>int</a:t>
            </a:r>
            <a:r>
              <a:rPr lang="en-US" sz="1200" dirty="0" smtClean="0"/>
              <a:t>"&gt; &lt;!-- id</a:t>
            </a:r>
            <a:r>
              <a:rPr lang="zh-CN" altLang="en-US" sz="1200" dirty="0" smtClean="0"/>
              <a:t>值</a:t>
            </a:r>
            <a:r>
              <a:rPr lang="en-US" sz="1200" dirty="0" smtClean="0"/>
              <a:t> --&gt;</a:t>
            </a:r>
            <a:endParaRPr lang="zh-CN" altLang="en-US" sz="1200" dirty="0" smtClean="0"/>
          </a:p>
          <a:p>
            <a:r>
              <a:rPr lang="en-US" sz="1200" dirty="0" smtClean="0"/>
              <a:t>&lt;generator class="native"/&gt;</a:t>
            </a:r>
            <a:endParaRPr lang="zh-CN" altLang="en-US" sz="1200" dirty="0" smtClean="0"/>
          </a:p>
          <a:p>
            <a:r>
              <a:rPr lang="en-US" sz="1200" dirty="0" smtClean="0"/>
              <a:t>&lt;/id&gt;</a:t>
            </a:r>
            <a:endParaRPr lang="zh-CN" altLang="en-US" sz="1200" dirty="0" smtClean="0"/>
          </a:p>
          <a:p>
            <a:r>
              <a:rPr lang="en-US" sz="1200" dirty="0" smtClean="0"/>
              <a:t>&lt;property name="name" type="string" length="45"&gt;&lt;!-- </a:t>
            </a:r>
            <a:r>
              <a:rPr lang="zh-CN" altLang="en-US" sz="1200" dirty="0" smtClean="0"/>
              <a:t>产品名称</a:t>
            </a:r>
            <a:r>
              <a:rPr lang="en-US" sz="1200" dirty="0" smtClean="0"/>
              <a:t> --&gt;</a:t>
            </a:r>
            <a:endParaRPr lang="zh-CN" altLang="en-US" sz="1200" dirty="0" smtClean="0"/>
          </a:p>
          <a:p>
            <a:r>
              <a:rPr lang="en-US" sz="1200" dirty="0" smtClean="0"/>
              <a:t>&lt;column name="name"/&gt;</a:t>
            </a:r>
            <a:endParaRPr lang="zh-CN" altLang="en-US" sz="1200" dirty="0" smtClean="0"/>
          </a:p>
          <a:p>
            <a:r>
              <a:rPr lang="en-US" sz="1200" dirty="0" smtClean="0"/>
              <a:t>&lt;/property&gt;</a:t>
            </a:r>
            <a:endParaRPr lang="zh-CN" altLang="en-US" sz="1200" dirty="0" smtClean="0"/>
          </a:p>
          <a:p>
            <a:r>
              <a:rPr lang="en-US" sz="1200" dirty="0" smtClean="0"/>
              <a:t>&lt;property name="price" type="double"&gt;&lt;!-- </a:t>
            </a:r>
            <a:r>
              <a:rPr lang="zh-CN" altLang="en-US" sz="1200" dirty="0" smtClean="0"/>
              <a:t>产品价格</a:t>
            </a:r>
            <a:r>
              <a:rPr lang="en-US" sz="1200" dirty="0" smtClean="0"/>
              <a:t> --&gt;</a:t>
            </a:r>
            <a:endParaRPr lang="zh-CN" altLang="en-US" sz="1200" dirty="0" smtClean="0"/>
          </a:p>
          <a:p>
            <a:r>
              <a:rPr lang="en-US" sz="1200" dirty="0" smtClean="0"/>
              <a:t>&lt;column name="price"/&gt;</a:t>
            </a:r>
            <a:endParaRPr lang="zh-CN" altLang="en-US" sz="1200" dirty="0" smtClean="0"/>
          </a:p>
          <a:p>
            <a:r>
              <a:rPr lang="en-US" sz="1200" dirty="0" smtClean="0"/>
              <a:t>&lt;/property&gt;</a:t>
            </a:r>
            <a:endParaRPr lang="zh-CN" altLang="en-US" sz="1200" dirty="0" smtClean="0"/>
          </a:p>
          <a:p>
            <a:r>
              <a:rPr lang="en-US" sz="1200" dirty="0" smtClean="0"/>
              <a:t>&lt;!-- </a:t>
            </a:r>
            <a:r>
              <a:rPr lang="zh-CN" altLang="en-US" sz="1200" dirty="0" smtClean="0"/>
              <a:t>多对一关联映射</a:t>
            </a:r>
            <a:r>
              <a:rPr lang="en-US" sz="1200" dirty="0" smtClean="0"/>
              <a:t> --&gt;</a:t>
            </a:r>
            <a:endParaRPr lang="zh-CN" altLang="en-US" sz="1200" dirty="0" smtClean="0"/>
          </a:p>
          <a:p>
            <a:r>
              <a:rPr lang="en-US" sz="1200" dirty="0" smtClean="0"/>
              <a:t>&lt;many-to-one name="factory" class="</a:t>
            </a:r>
            <a:r>
              <a:rPr lang="en-US" sz="1200" dirty="0" err="1" smtClean="0"/>
              <a:t>com.mr.factory.Factory</a:t>
            </a:r>
            <a:r>
              <a:rPr lang="en-US" sz="1200" dirty="0" smtClean="0"/>
              <a:t>"&gt;</a:t>
            </a:r>
            <a:endParaRPr lang="zh-CN" altLang="en-US" sz="1200" dirty="0" smtClean="0"/>
          </a:p>
          <a:p>
            <a:r>
              <a:rPr lang="en-US" sz="1200" dirty="0" smtClean="0"/>
              <a:t>&lt;column name="</a:t>
            </a:r>
            <a:r>
              <a:rPr lang="en-US" sz="1200" dirty="0" err="1" smtClean="0"/>
              <a:t>factoryid</a:t>
            </a:r>
            <a:r>
              <a:rPr lang="en-US" sz="1200" dirty="0" smtClean="0"/>
              <a:t>"/&gt;&lt;!-- </a:t>
            </a:r>
            <a:r>
              <a:rPr lang="zh-CN" altLang="en-US" sz="1200" dirty="0" smtClean="0"/>
              <a:t>映射的字段</a:t>
            </a:r>
            <a:r>
              <a:rPr lang="en-US" sz="1200" dirty="0" smtClean="0"/>
              <a:t> --&gt;</a:t>
            </a:r>
            <a:endParaRPr lang="zh-CN" altLang="en-US" sz="1200" dirty="0" smtClean="0"/>
          </a:p>
          <a:p>
            <a:r>
              <a:rPr lang="en-US" sz="1200" dirty="0" smtClean="0"/>
              <a:t>&lt;/many-to-one&gt;</a:t>
            </a:r>
            <a:endParaRPr lang="zh-CN" altLang="en-US" sz="1200" dirty="0" smtClean="0"/>
          </a:p>
          <a:p>
            <a:r>
              <a:rPr lang="en-US" sz="1200" dirty="0" smtClean="0"/>
              <a:t> &lt;/class&gt;</a:t>
            </a:r>
            <a:endParaRPr lang="zh-CN" altLang="en-US" sz="1200" dirty="0" smtClean="0"/>
          </a:p>
          <a:p>
            <a:r>
              <a:rPr lang="en-US" sz="1200" dirty="0" smtClean="0"/>
              <a:t>&lt;/hibernate-mapping&gt;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749344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9"/>
          <p:cNvSpPr txBox="1">
            <a:spLocks noChangeArrowheads="1"/>
          </p:cNvSpPr>
          <p:nvPr/>
        </p:nvSpPr>
        <p:spPr bwMode="auto">
          <a:xfrm>
            <a:off x="785786" y="642924"/>
            <a:ext cx="7215238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多对一双向关联</a:t>
            </a:r>
            <a:endParaRPr lang="zh-CN" altLang="en-US" sz="2700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2000250" y="1229254"/>
            <a:ext cx="138564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400" dirty="0">
              <a:latin typeface="Arial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57158" y="1571618"/>
            <a:ext cx="4572032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&lt;set name="products"</a:t>
            </a:r>
            <a:endParaRPr lang="zh-CN" altLang="en-US" sz="1200" dirty="0" smtClean="0"/>
          </a:p>
          <a:p>
            <a:r>
              <a:rPr lang="en-US" sz="1200" dirty="0" smtClean="0"/>
              <a:t> inverse="true"&gt;&lt;!-- </a:t>
            </a:r>
            <a:r>
              <a:rPr lang="zh-CN" altLang="en-US" sz="1200" dirty="0" smtClean="0"/>
              <a:t>定义一对多映射</a:t>
            </a:r>
            <a:r>
              <a:rPr lang="en-US" sz="1200" dirty="0" smtClean="0"/>
              <a:t> --&gt;</a:t>
            </a:r>
            <a:endParaRPr lang="zh-CN" altLang="en-US" sz="1200" dirty="0" smtClean="0"/>
          </a:p>
          <a:p>
            <a:r>
              <a:rPr lang="en-US" sz="1200" dirty="0" smtClean="0"/>
              <a:t>&lt;key column="</a:t>
            </a:r>
            <a:r>
              <a:rPr lang="en-US" sz="1200" dirty="0" err="1" smtClean="0"/>
              <a:t>factoryid</a:t>
            </a:r>
            <a:r>
              <a:rPr lang="en-US" sz="1200" dirty="0" smtClean="0"/>
              <a:t>"/&gt;</a:t>
            </a:r>
            <a:endParaRPr lang="zh-CN" altLang="en-US" sz="1200" dirty="0" smtClean="0"/>
          </a:p>
          <a:p>
            <a:r>
              <a:rPr lang="en-US" sz="1200" dirty="0" smtClean="0"/>
              <a:t>&lt;one-to-many class="</a:t>
            </a:r>
            <a:r>
              <a:rPr lang="en-US" sz="1200" dirty="0" err="1" smtClean="0"/>
              <a:t>com.mr.product.Product</a:t>
            </a:r>
            <a:r>
              <a:rPr lang="en-US" sz="1200" dirty="0" smtClean="0"/>
              <a:t>"/&gt;</a:t>
            </a:r>
            <a:endParaRPr lang="zh-CN" altLang="en-US" sz="1200" dirty="0" smtClean="0"/>
          </a:p>
          <a:p>
            <a:r>
              <a:rPr lang="en-US" sz="1200" dirty="0" smtClean="0"/>
              <a:t>&lt;/set&gt;</a:t>
            </a:r>
            <a:endParaRPr lang="zh-CN" altLang="en-US" sz="1200" dirty="0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5347580" y="2143122"/>
          <a:ext cx="3796420" cy="1285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1" r:id="rId3" imgW="2950020" imgH="1001742" progId="">
                  <p:embed/>
                </p:oleObj>
              </mc:Choice>
              <mc:Fallback>
                <p:oleObj r:id="rId3" imgW="2950020" imgH="1001742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7580" y="2143122"/>
                        <a:ext cx="3796420" cy="12858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357158" y="2928940"/>
            <a:ext cx="4572032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public class Factory {</a:t>
            </a:r>
            <a:endParaRPr lang="zh-CN" altLang="en-US" sz="1200" dirty="0" smtClean="0"/>
          </a:p>
          <a:p>
            <a:r>
              <a:rPr lang="en-US" sz="1200" dirty="0" smtClean="0"/>
              <a:t>private Integer </a:t>
            </a:r>
            <a:r>
              <a:rPr lang="en-US" sz="1200" dirty="0" err="1" smtClean="0"/>
              <a:t>factoryId</a:t>
            </a:r>
            <a:r>
              <a:rPr lang="en-US" sz="1200" dirty="0" smtClean="0"/>
              <a:t>;//</a:t>
            </a:r>
            <a:r>
              <a:rPr lang="zh-CN" altLang="en-US" sz="1200" dirty="0" smtClean="0"/>
              <a:t>生产商的</a:t>
            </a:r>
            <a:r>
              <a:rPr lang="en-US" sz="1200" dirty="0" smtClean="0"/>
              <a:t>id</a:t>
            </a:r>
            <a:endParaRPr lang="zh-CN" altLang="en-US" sz="1200" dirty="0" smtClean="0"/>
          </a:p>
          <a:p>
            <a:r>
              <a:rPr lang="en-US" sz="1200" dirty="0" smtClean="0"/>
              <a:t>private String </a:t>
            </a:r>
            <a:r>
              <a:rPr lang="en-US" sz="1200" dirty="0" err="1" smtClean="0"/>
              <a:t>factoryName</a:t>
            </a:r>
            <a:r>
              <a:rPr lang="en-US" sz="1200" dirty="0" smtClean="0"/>
              <a:t>;//</a:t>
            </a:r>
            <a:r>
              <a:rPr lang="zh-CN" altLang="en-US" sz="1200" dirty="0" smtClean="0"/>
              <a:t>生产商名称</a:t>
            </a:r>
          </a:p>
          <a:p>
            <a:r>
              <a:rPr lang="en-US" sz="1200" dirty="0" smtClean="0"/>
              <a:t>private Set&lt;Product&gt; products;//Set</a:t>
            </a:r>
            <a:r>
              <a:rPr lang="zh-CN" altLang="en-US" sz="1200" dirty="0" smtClean="0"/>
              <a:t>集合，一个厂商所对应的所有图书</a:t>
            </a:r>
          </a:p>
          <a:p>
            <a:r>
              <a:rPr lang="en-US" altLang="zh-CN" sz="1200" dirty="0" smtClean="0"/>
              <a:t>……</a:t>
            </a:r>
            <a:r>
              <a:rPr lang="en-US" sz="1200" dirty="0" smtClean="0"/>
              <a:t>//</a:t>
            </a:r>
            <a:r>
              <a:rPr lang="zh-CN" altLang="en-US" sz="1200" dirty="0" smtClean="0"/>
              <a:t>省略的</a:t>
            </a:r>
            <a:r>
              <a:rPr lang="en-US" sz="1200" dirty="0" smtClean="0"/>
              <a:t>Getter</a:t>
            </a:r>
            <a:r>
              <a:rPr lang="zh-CN" altLang="en-US" sz="1200" dirty="0" smtClean="0"/>
              <a:t>和</a:t>
            </a:r>
            <a:r>
              <a:rPr lang="en-US" sz="1200" dirty="0" smtClean="0"/>
              <a:t>Setter</a:t>
            </a:r>
            <a:r>
              <a:rPr lang="zh-CN" altLang="en-US" sz="1200" dirty="0" smtClean="0"/>
              <a:t>方法</a:t>
            </a:r>
          </a:p>
          <a:p>
            <a:r>
              <a:rPr lang="en-US" sz="1200" dirty="0" smtClean="0"/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749344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9"/>
          <p:cNvSpPr txBox="1">
            <a:spLocks noChangeArrowheads="1"/>
          </p:cNvSpPr>
          <p:nvPr/>
        </p:nvSpPr>
        <p:spPr bwMode="auto">
          <a:xfrm>
            <a:off x="785786" y="642924"/>
            <a:ext cx="7215238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一对一主键关联</a:t>
            </a:r>
            <a:endParaRPr lang="zh-CN" altLang="en-US" sz="2700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2000250" y="1229254"/>
            <a:ext cx="138564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400" dirty="0">
              <a:latin typeface="Arial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85720" y="1428742"/>
            <a:ext cx="457203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&lt;hibernate-mapping&gt;&lt;!-- </a:t>
            </a:r>
            <a:r>
              <a:rPr lang="zh-CN" altLang="en-US" sz="1200" dirty="0" smtClean="0"/>
              <a:t>公民信息字段配置信息</a:t>
            </a:r>
            <a:r>
              <a:rPr lang="en-US" sz="1200" dirty="0" smtClean="0"/>
              <a:t> --&gt;</a:t>
            </a:r>
            <a:endParaRPr lang="zh-CN" altLang="en-US" sz="1200" dirty="0" smtClean="0"/>
          </a:p>
          <a:p>
            <a:r>
              <a:rPr lang="en-US" sz="1200" dirty="0" smtClean="0"/>
              <a:t> &lt;class name=“</a:t>
            </a:r>
            <a:r>
              <a:rPr lang="en-US" sz="1200" dirty="0" err="1" smtClean="0"/>
              <a:t>com.mr.people.People</a:t>
            </a:r>
            <a:r>
              <a:rPr lang="en-US" sz="1200" dirty="0" smtClean="0"/>
              <a:t>” table=“</a:t>
            </a:r>
            <a:r>
              <a:rPr lang="en-US" sz="1200" dirty="0" err="1" smtClean="0"/>
              <a:t>tab_people</a:t>
            </a:r>
            <a:r>
              <a:rPr lang="en-US" sz="1200" dirty="0" smtClean="0"/>
              <a:t>”&gt;</a:t>
            </a:r>
          </a:p>
          <a:p>
            <a:r>
              <a:rPr lang="en-US" altLang="zh-CN" sz="1200" dirty="0" smtClean="0"/>
              <a:t>   ……</a:t>
            </a:r>
            <a:endParaRPr lang="zh-CN" altLang="en-US" sz="1200" dirty="0" smtClean="0"/>
          </a:p>
          <a:p>
            <a:r>
              <a:rPr lang="en-US" sz="1200" dirty="0" smtClean="0"/>
              <a:t>&lt;one-to-one name="</a:t>
            </a:r>
            <a:r>
              <a:rPr lang="en-US" sz="1200" dirty="0" err="1" smtClean="0"/>
              <a:t>com.mr.idcard.IDcard”cascade</a:t>
            </a:r>
            <a:r>
              <a:rPr lang="en-US" sz="1200" dirty="0" smtClean="0"/>
              <a:t>="all"/&gt;</a:t>
            </a:r>
            <a:endParaRPr lang="zh-CN" altLang="en-US" sz="1200" dirty="0" smtClean="0"/>
          </a:p>
          <a:p>
            <a:r>
              <a:rPr lang="en-US" sz="1200" dirty="0" smtClean="0"/>
              <a:t> &lt;/class&gt;</a:t>
            </a:r>
            <a:endParaRPr lang="zh-CN" altLang="en-US" sz="1200" dirty="0" smtClean="0"/>
          </a:p>
          <a:p>
            <a:r>
              <a:rPr lang="en-US" sz="1200" dirty="0" smtClean="0"/>
              <a:t>&lt;/hibernate-mapping&gt;</a:t>
            </a:r>
            <a:endParaRPr lang="zh-CN" altLang="en-US" sz="1200" dirty="0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5720" y="3085933"/>
            <a:ext cx="4572032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&lt;hibernate-mapping&gt;&lt;!-- </a:t>
            </a:r>
            <a:r>
              <a:rPr lang="zh-CN" altLang="en-US" sz="1200" dirty="0" smtClean="0"/>
              <a:t>公民身份证字段信息配置信息</a:t>
            </a:r>
            <a:r>
              <a:rPr lang="en-US" sz="1200" dirty="0" smtClean="0"/>
              <a:t> --&gt;</a:t>
            </a:r>
            <a:endParaRPr lang="zh-CN" altLang="en-US" sz="1200" dirty="0" smtClean="0"/>
          </a:p>
          <a:p>
            <a:r>
              <a:rPr lang="en-US" sz="1200" dirty="0" smtClean="0"/>
              <a:t> &lt;class name="</a:t>
            </a:r>
            <a:r>
              <a:rPr lang="en-US" sz="1200" dirty="0" err="1" smtClean="0"/>
              <a:t>com.mr.idcard.IDcard</a:t>
            </a:r>
            <a:r>
              <a:rPr lang="en-US" sz="1200" dirty="0" smtClean="0"/>
              <a:t>" table="</a:t>
            </a:r>
            <a:r>
              <a:rPr lang="en-US" sz="1200" dirty="0" err="1" smtClean="0"/>
              <a:t>tab_idcard</a:t>
            </a:r>
            <a:r>
              <a:rPr lang="en-US" sz="1200" dirty="0" smtClean="0"/>
              <a:t>"&gt;</a:t>
            </a:r>
          </a:p>
          <a:p>
            <a:r>
              <a:rPr lang="en-US" altLang="zh-CN" sz="1200" dirty="0" smtClean="0"/>
              <a:t>    ……</a:t>
            </a:r>
            <a:endParaRPr lang="zh-CN" altLang="en-US" sz="1200" dirty="0" smtClean="0"/>
          </a:p>
          <a:p>
            <a:r>
              <a:rPr lang="en-US" sz="1200" dirty="0" smtClean="0"/>
              <a:t>&lt;one-to-one name="</a:t>
            </a:r>
            <a:r>
              <a:rPr lang="en-US" sz="1200" dirty="0" err="1" smtClean="0"/>
              <a:t>com.mr.people.People</a:t>
            </a:r>
            <a:r>
              <a:rPr lang="en-US" sz="1200" dirty="0" smtClean="0"/>
              <a:t>“ constrained="true"/&gt;</a:t>
            </a:r>
            <a:endParaRPr lang="zh-CN" altLang="en-US" sz="1200" dirty="0" smtClean="0"/>
          </a:p>
          <a:p>
            <a:r>
              <a:rPr lang="en-US" sz="1200" dirty="0" smtClean="0"/>
              <a:t> &lt;/class&gt;</a:t>
            </a:r>
            <a:endParaRPr lang="zh-CN" altLang="en-US" sz="1200" dirty="0" smtClean="0"/>
          </a:p>
          <a:p>
            <a:r>
              <a:rPr lang="en-US" sz="1200" dirty="0" smtClean="0"/>
              <a:t>&lt;/hibernate-mapping&gt;</a:t>
            </a:r>
            <a:endParaRPr lang="zh-CN" altLang="en-US" sz="1200" dirty="0"/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1500180"/>
            <a:ext cx="3189339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5214942" y="2928940"/>
          <a:ext cx="3643338" cy="1522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6" r:id="rId4" imgW="2714310" imgH="1138956" progId="">
                  <p:embed/>
                </p:oleObj>
              </mc:Choice>
              <mc:Fallback>
                <p:oleObj r:id="rId4" imgW="2714310" imgH="1138956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42" y="2928940"/>
                        <a:ext cx="3643338" cy="15220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49344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9"/>
          <p:cNvSpPr txBox="1">
            <a:spLocks noChangeArrowheads="1"/>
          </p:cNvSpPr>
          <p:nvPr/>
        </p:nvSpPr>
        <p:spPr bwMode="auto">
          <a:xfrm>
            <a:off x="785786" y="642924"/>
            <a:ext cx="7215238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一对一外键关联</a:t>
            </a:r>
            <a:endParaRPr lang="zh-CN" altLang="en-US" sz="2700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2000250" y="1229254"/>
            <a:ext cx="138564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400" dirty="0">
              <a:latin typeface="Arial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85720" y="1428742"/>
            <a:ext cx="4572032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&lt;hibernate-mapping&gt;&lt;!-- </a:t>
            </a:r>
            <a:r>
              <a:rPr lang="zh-CN" altLang="en-US" sz="1200" dirty="0" smtClean="0"/>
              <a:t>公民信息字段配置信息</a:t>
            </a:r>
            <a:r>
              <a:rPr lang="en-US" sz="1200" dirty="0" smtClean="0"/>
              <a:t> --&gt;</a:t>
            </a:r>
            <a:endParaRPr lang="zh-CN" altLang="en-US" sz="1200" dirty="0" smtClean="0"/>
          </a:p>
          <a:p>
            <a:r>
              <a:rPr lang="en-US" sz="1200" dirty="0" smtClean="0"/>
              <a:t> &lt;class name="</a:t>
            </a:r>
            <a:r>
              <a:rPr lang="en-US" sz="1200" dirty="0" err="1" smtClean="0"/>
              <a:t>com.mr.people.People</a:t>
            </a:r>
            <a:r>
              <a:rPr lang="en-US" sz="1200" dirty="0" smtClean="0"/>
              <a:t>" table="</a:t>
            </a:r>
            <a:r>
              <a:rPr lang="en-US" sz="1200" dirty="0" err="1" smtClean="0"/>
              <a:t>tab_people</a:t>
            </a:r>
            <a:r>
              <a:rPr lang="en-US" sz="1200" dirty="0" smtClean="0"/>
              <a:t>"&gt;</a:t>
            </a:r>
          </a:p>
          <a:p>
            <a:r>
              <a:rPr lang="en-US" altLang="zh-CN" sz="1200" dirty="0" smtClean="0"/>
              <a:t>   ……</a:t>
            </a:r>
            <a:endParaRPr lang="zh-CN" altLang="en-US" sz="1200" dirty="0" smtClean="0"/>
          </a:p>
          <a:p>
            <a:r>
              <a:rPr lang="en-US" sz="1200" dirty="0" smtClean="0"/>
              <a:t>&lt;many-to-one name="</a:t>
            </a:r>
            <a:r>
              <a:rPr lang="en-US" sz="1200" dirty="0" err="1" smtClean="0"/>
              <a:t>idcard</a:t>
            </a:r>
            <a:r>
              <a:rPr lang="en-US" sz="1200" dirty="0" smtClean="0"/>
              <a:t>" unique="true"&gt;</a:t>
            </a:r>
            <a:endParaRPr lang="zh-CN" altLang="en-US" sz="1200" dirty="0" smtClean="0"/>
          </a:p>
          <a:p>
            <a:r>
              <a:rPr lang="en-US" sz="1200" dirty="0" smtClean="0"/>
              <a:t>    &lt;column name="</a:t>
            </a:r>
            <a:r>
              <a:rPr lang="en-US" sz="1200" dirty="0" err="1" smtClean="0"/>
              <a:t>card_id</a:t>
            </a:r>
            <a:r>
              <a:rPr lang="en-US" sz="1200" dirty="0" smtClean="0"/>
              <a:t>"/&gt;</a:t>
            </a:r>
            <a:endParaRPr lang="zh-CN" altLang="en-US" sz="1200" dirty="0" smtClean="0"/>
          </a:p>
          <a:p>
            <a:r>
              <a:rPr lang="en-US" sz="1200" dirty="0" smtClean="0"/>
              <a:t>&lt;/many-to-one&gt;</a:t>
            </a:r>
            <a:endParaRPr lang="zh-CN" altLang="en-US" sz="1200" dirty="0" smtClean="0"/>
          </a:p>
          <a:p>
            <a:r>
              <a:rPr lang="en-US" sz="1200" dirty="0" smtClean="0"/>
              <a:t> &lt;/class&gt;</a:t>
            </a:r>
            <a:endParaRPr lang="zh-CN" altLang="en-US" sz="1200" dirty="0" smtClean="0"/>
          </a:p>
          <a:p>
            <a:r>
              <a:rPr lang="en-US" sz="1200" dirty="0" smtClean="0"/>
              <a:t>&lt;/hibernate-mapping&gt;</a:t>
            </a:r>
            <a:endParaRPr lang="zh-CN" altLang="en-US" sz="1200" dirty="0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5720" y="3115581"/>
            <a:ext cx="4857784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&lt;hibernate-mapping&gt;&lt;!-- </a:t>
            </a:r>
            <a:r>
              <a:rPr lang="zh-CN" altLang="en-US" sz="1200" dirty="0" smtClean="0"/>
              <a:t>公民身份证字段信息配置信息</a:t>
            </a:r>
            <a:r>
              <a:rPr lang="en-US" sz="1200" dirty="0" smtClean="0"/>
              <a:t> --&gt;</a:t>
            </a:r>
            <a:endParaRPr lang="zh-CN" altLang="en-US" sz="1200" dirty="0" smtClean="0"/>
          </a:p>
          <a:p>
            <a:r>
              <a:rPr lang="en-US" sz="1200" dirty="0" smtClean="0"/>
              <a:t> &lt;class name=“</a:t>
            </a:r>
            <a:r>
              <a:rPr lang="en-US" sz="1200" dirty="0" err="1" smtClean="0"/>
              <a:t>com.mr.idcard.IDcard</a:t>
            </a:r>
            <a:r>
              <a:rPr lang="en-US" sz="1200" dirty="0" smtClean="0"/>
              <a:t>” table=“</a:t>
            </a:r>
            <a:r>
              <a:rPr lang="en-US" sz="1200" dirty="0" err="1" smtClean="0"/>
              <a:t>tab_idcard</a:t>
            </a:r>
            <a:r>
              <a:rPr lang="en-US" sz="1200" dirty="0" smtClean="0"/>
              <a:t>”&gt;</a:t>
            </a:r>
          </a:p>
          <a:p>
            <a:r>
              <a:rPr lang="en-US" altLang="zh-CN" sz="1200" dirty="0" smtClean="0"/>
              <a:t>   ……..</a:t>
            </a:r>
            <a:endParaRPr lang="zh-CN" altLang="en-US" sz="1200" dirty="0" smtClean="0"/>
          </a:p>
          <a:p>
            <a:r>
              <a:rPr lang="en-US" sz="1200" dirty="0" smtClean="0"/>
              <a:t>&lt;property name="</a:t>
            </a:r>
            <a:r>
              <a:rPr lang="en-US" sz="1200" dirty="0" err="1" smtClean="0"/>
              <a:t>idcard_code</a:t>
            </a:r>
            <a:r>
              <a:rPr lang="en-US" sz="1200" dirty="0" smtClean="0"/>
              <a:t>" type="string" length="45" not-null="true"&gt;</a:t>
            </a:r>
          </a:p>
          <a:p>
            <a:r>
              <a:rPr lang="en-US" sz="1200" dirty="0" smtClean="0"/>
              <a:t>    &lt;column name="</a:t>
            </a:r>
            <a:r>
              <a:rPr lang="en-US" sz="1200" dirty="0" err="1" smtClean="0"/>
              <a:t>IDcard_code</a:t>
            </a:r>
            <a:r>
              <a:rPr lang="en-US" sz="1200" dirty="0" smtClean="0"/>
              <a:t>"/&gt;</a:t>
            </a:r>
            <a:endParaRPr lang="zh-CN" altLang="en-US" sz="1200" dirty="0" smtClean="0"/>
          </a:p>
          <a:p>
            <a:r>
              <a:rPr lang="en-US" sz="1200" dirty="0" smtClean="0"/>
              <a:t>&lt;/property&gt;</a:t>
            </a:r>
            <a:endParaRPr lang="zh-CN" altLang="en-US" sz="1200" dirty="0" smtClean="0"/>
          </a:p>
          <a:p>
            <a:r>
              <a:rPr lang="en-US" sz="1200" dirty="0" smtClean="0"/>
              <a:t> &lt;/class&gt;</a:t>
            </a:r>
            <a:endParaRPr lang="zh-CN" altLang="en-US" sz="1200" dirty="0" smtClean="0"/>
          </a:p>
          <a:p>
            <a:r>
              <a:rPr lang="en-US" sz="1200" dirty="0" smtClean="0"/>
              <a:t>&lt;/hibernate-mapping&gt;</a:t>
            </a:r>
            <a:endParaRPr lang="zh-CN" altLang="en-US" sz="1200" dirty="0"/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1" y="1142990"/>
            <a:ext cx="3595923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5326862" y="2571750"/>
          <a:ext cx="3888608" cy="1643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0" r:id="rId4" imgW="2701890" imgH="1138956" progId="">
                  <p:embed/>
                </p:oleObj>
              </mc:Choice>
              <mc:Fallback>
                <p:oleObj r:id="rId4" imgW="2701890" imgH="1138956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6862" y="2571750"/>
                        <a:ext cx="3888608" cy="16430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49344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9"/>
          <p:cNvSpPr txBox="1">
            <a:spLocks noChangeArrowheads="1"/>
          </p:cNvSpPr>
          <p:nvPr/>
        </p:nvSpPr>
        <p:spPr bwMode="auto">
          <a:xfrm>
            <a:off x="785786" y="642924"/>
            <a:ext cx="7215238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多对多关联关系</a:t>
            </a:r>
            <a:endParaRPr lang="zh-CN" altLang="en-US" sz="2700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2000250" y="1229254"/>
            <a:ext cx="138564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400" dirty="0">
              <a:latin typeface="Arial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357304"/>
            <a:ext cx="7300022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>
          <a:xfrm>
            <a:off x="285720" y="2857502"/>
            <a:ext cx="4071966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&lt;hibernate-mapping&gt;&lt;!-- User</a:t>
            </a:r>
            <a:r>
              <a:rPr lang="zh-CN" altLang="en-US" sz="1200" dirty="0" smtClean="0"/>
              <a:t>实体对象</a:t>
            </a:r>
            <a:r>
              <a:rPr lang="en-US" sz="1200" dirty="0" smtClean="0"/>
              <a:t> --&gt;</a:t>
            </a:r>
            <a:endParaRPr lang="zh-CN" altLang="en-US" sz="1200" dirty="0" smtClean="0"/>
          </a:p>
          <a:p>
            <a:r>
              <a:rPr lang="en-US" sz="1200" dirty="0" smtClean="0"/>
              <a:t>&lt;class name=“</a:t>
            </a:r>
            <a:r>
              <a:rPr lang="en-US" sz="1200" dirty="0" err="1" smtClean="0"/>
              <a:t>com.mr.user.User</a:t>
            </a:r>
            <a:r>
              <a:rPr lang="en-US" sz="1200" dirty="0" smtClean="0"/>
              <a:t>” table=“</a:t>
            </a:r>
            <a:r>
              <a:rPr lang="en-US" sz="1200" dirty="0" err="1" smtClean="0"/>
              <a:t>tab_user</a:t>
            </a:r>
            <a:r>
              <a:rPr lang="en-US" sz="1200" dirty="0" smtClean="0"/>
              <a:t>”&gt;</a:t>
            </a:r>
          </a:p>
          <a:p>
            <a:r>
              <a:rPr lang="en-US" altLang="zh-CN" sz="1200" dirty="0" smtClean="0"/>
              <a:t>  ……</a:t>
            </a:r>
            <a:endParaRPr lang="zh-CN" altLang="en-US" sz="1200" dirty="0" smtClean="0"/>
          </a:p>
          <a:p>
            <a:r>
              <a:rPr lang="en-US" sz="1200" dirty="0" smtClean="0"/>
              <a:t>&lt;set name="roles" table="</a:t>
            </a:r>
            <a:r>
              <a:rPr lang="en-US" sz="1200" dirty="0" err="1" smtClean="0"/>
              <a:t>tab_mapping</a:t>
            </a:r>
            <a:r>
              <a:rPr lang="en-US" sz="1200" dirty="0" smtClean="0"/>
              <a:t>"&gt;</a:t>
            </a:r>
            <a:endParaRPr lang="zh-CN" altLang="en-US" sz="1200" dirty="0" smtClean="0"/>
          </a:p>
          <a:p>
            <a:r>
              <a:rPr lang="en-US" sz="1200" dirty="0" smtClean="0"/>
              <a:t>   &lt;key column="</a:t>
            </a:r>
            <a:r>
              <a:rPr lang="en-US" sz="1200" dirty="0" err="1" smtClean="0"/>
              <a:t>user_id</a:t>
            </a:r>
            <a:r>
              <a:rPr lang="en-US" sz="1200" dirty="0" smtClean="0"/>
              <a:t>"&gt;&lt;/key&gt;</a:t>
            </a:r>
            <a:endParaRPr lang="zh-CN" altLang="en-US" sz="1200" dirty="0" smtClean="0"/>
          </a:p>
          <a:p>
            <a:r>
              <a:rPr lang="en-US" sz="1200" dirty="0" smtClean="0"/>
              <a:t>  &lt;many-to-many class="</a:t>
            </a:r>
            <a:r>
              <a:rPr lang="en-US" sz="1200" dirty="0" err="1" smtClean="0"/>
              <a:t>com.mr.role.Role</a:t>
            </a:r>
            <a:r>
              <a:rPr lang="en-US" sz="1200" dirty="0" smtClean="0"/>
              <a:t>" column="</a:t>
            </a:r>
            <a:r>
              <a:rPr lang="en-US" sz="1200" dirty="0" err="1" smtClean="0"/>
              <a:t>role_id</a:t>
            </a:r>
            <a:r>
              <a:rPr lang="en-US" sz="1200" dirty="0" smtClean="0"/>
              <a:t>"/&gt;</a:t>
            </a:r>
            <a:endParaRPr lang="zh-CN" altLang="en-US" sz="1200" dirty="0" smtClean="0"/>
          </a:p>
          <a:p>
            <a:r>
              <a:rPr lang="en-US" sz="1200" dirty="0" smtClean="0"/>
              <a:t>&lt;/set&gt;</a:t>
            </a:r>
            <a:endParaRPr lang="zh-CN" altLang="en-US" sz="1200" dirty="0" smtClean="0"/>
          </a:p>
          <a:p>
            <a:r>
              <a:rPr lang="en-US" sz="1200" dirty="0" smtClean="0"/>
              <a:t>&lt;/class&gt;</a:t>
            </a:r>
            <a:endParaRPr lang="zh-CN" altLang="en-US" sz="1200" dirty="0" smtClean="0"/>
          </a:p>
          <a:p>
            <a:r>
              <a:rPr lang="en-US" sz="1200" dirty="0" smtClean="0"/>
              <a:t>&lt;/hibernate-mapping&gt;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4572000" y="2857502"/>
            <a:ext cx="4357718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&lt;hibernate-mapping&gt;&lt;!-- Role</a:t>
            </a:r>
            <a:r>
              <a:rPr lang="zh-CN" altLang="en-US" sz="1200" dirty="0" smtClean="0"/>
              <a:t>实体对象</a:t>
            </a:r>
            <a:r>
              <a:rPr lang="en-US" sz="1200" dirty="0" smtClean="0"/>
              <a:t> --&gt;</a:t>
            </a:r>
            <a:endParaRPr lang="zh-CN" altLang="en-US" sz="1200" dirty="0" smtClean="0"/>
          </a:p>
          <a:p>
            <a:r>
              <a:rPr lang="en-US" sz="1200" dirty="0" smtClean="0"/>
              <a:t>&lt;class name="</a:t>
            </a:r>
            <a:r>
              <a:rPr lang="en-US" sz="1200" dirty="0" err="1" smtClean="0"/>
              <a:t>com.mr.role.Role</a:t>
            </a:r>
            <a:r>
              <a:rPr lang="en-US" sz="1200" dirty="0" smtClean="0"/>
              <a:t>" table="</a:t>
            </a:r>
            <a:r>
              <a:rPr lang="en-US" sz="1200" dirty="0" err="1" smtClean="0"/>
              <a:t>tab_role</a:t>
            </a:r>
            <a:r>
              <a:rPr lang="en-US" sz="1200" dirty="0" smtClean="0"/>
              <a:t>"&gt;</a:t>
            </a:r>
          </a:p>
          <a:p>
            <a:r>
              <a:rPr lang="en-US" altLang="zh-CN" sz="1200" dirty="0" smtClean="0"/>
              <a:t>  ….</a:t>
            </a:r>
            <a:endParaRPr lang="zh-CN" altLang="en-US" sz="1200" dirty="0" smtClean="0"/>
          </a:p>
          <a:p>
            <a:r>
              <a:rPr lang="en-US" sz="1200" dirty="0" smtClean="0"/>
              <a:t>&lt;set name="users" table="</a:t>
            </a:r>
            <a:r>
              <a:rPr lang="en-US" sz="1200" dirty="0" err="1" smtClean="0"/>
              <a:t>tab_mapping</a:t>
            </a:r>
            <a:r>
              <a:rPr lang="en-US" sz="1200" dirty="0" smtClean="0"/>
              <a:t>"&gt;</a:t>
            </a:r>
            <a:endParaRPr lang="zh-CN" altLang="en-US" sz="1200" dirty="0" smtClean="0"/>
          </a:p>
          <a:p>
            <a:r>
              <a:rPr lang="en-US" sz="1200" dirty="0" smtClean="0"/>
              <a:t>  &lt;key column="</a:t>
            </a:r>
            <a:r>
              <a:rPr lang="en-US" sz="1200" dirty="0" err="1" smtClean="0"/>
              <a:t>role_id</a:t>
            </a:r>
            <a:r>
              <a:rPr lang="en-US" sz="1200" dirty="0" smtClean="0"/>
              <a:t>"&gt;&lt;/key&gt;</a:t>
            </a:r>
            <a:endParaRPr lang="zh-CN" altLang="en-US" sz="1200" dirty="0" smtClean="0"/>
          </a:p>
          <a:p>
            <a:r>
              <a:rPr lang="en-US" sz="1200" dirty="0" smtClean="0"/>
              <a:t>  &lt;many-to-many class="</a:t>
            </a:r>
            <a:r>
              <a:rPr lang="en-US" sz="1200" dirty="0" err="1" smtClean="0"/>
              <a:t>com.mr.user.User</a:t>
            </a:r>
            <a:r>
              <a:rPr lang="en-US" sz="1200" dirty="0" smtClean="0"/>
              <a:t>" column="</a:t>
            </a:r>
            <a:r>
              <a:rPr lang="en-US" sz="1200" dirty="0" err="1" smtClean="0"/>
              <a:t>user_id</a:t>
            </a:r>
            <a:r>
              <a:rPr lang="en-US" sz="1200" dirty="0" smtClean="0"/>
              <a:t>"/&gt;</a:t>
            </a:r>
            <a:endParaRPr lang="zh-CN" altLang="en-US" sz="1200" dirty="0" smtClean="0"/>
          </a:p>
          <a:p>
            <a:r>
              <a:rPr lang="en-US" sz="1200" dirty="0" smtClean="0"/>
              <a:t>&lt;/set&gt;</a:t>
            </a:r>
            <a:endParaRPr lang="zh-CN" altLang="en-US" sz="1200" dirty="0" smtClean="0"/>
          </a:p>
          <a:p>
            <a:r>
              <a:rPr lang="en-US" sz="1200" dirty="0" smtClean="0"/>
              <a:t>&lt;/class&gt;</a:t>
            </a:r>
            <a:endParaRPr lang="zh-CN" altLang="en-US" sz="1200" dirty="0" smtClean="0"/>
          </a:p>
          <a:p>
            <a:r>
              <a:rPr lang="en-US" sz="1200" dirty="0" smtClean="0"/>
              <a:t>&lt;/hibernate-mapping&gt;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749344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9"/>
          <p:cNvSpPr txBox="1">
            <a:spLocks noChangeArrowheads="1"/>
          </p:cNvSpPr>
          <p:nvPr/>
        </p:nvSpPr>
        <p:spPr bwMode="auto">
          <a:xfrm>
            <a:off x="785786" y="642924"/>
            <a:ext cx="7215238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级联操作</a:t>
            </a:r>
            <a:endParaRPr lang="zh-CN" altLang="en-US" sz="2700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2000250" y="1229254"/>
            <a:ext cx="138564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400" dirty="0">
              <a:latin typeface="Arial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285852" y="1571618"/>
          <a:ext cx="5643602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51820"/>
                <a:gridCol w="3791782"/>
              </a:tblGrid>
              <a:tr h="370840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0" dirty="0"/>
                        <a:t>参</a:t>
                      </a:r>
                      <a:r>
                        <a:rPr lang="en-US" sz="1200" kern="1000" dirty="0"/>
                        <a:t>  </a:t>
                      </a:r>
                      <a:r>
                        <a:rPr lang="zh-CN" sz="1200" kern="1000" dirty="0"/>
                        <a:t>数</a:t>
                      </a:r>
                      <a:endParaRPr lang="zh-CN" sz="1200" kern="10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0"/>
                        <a:t>说</a:t>
                      </a:r>
                      <a:r>
                        <a:rPr lang="en-US" sz="1200" kern="1000"/>
                        <a:t>  </a:t>
                      </a:r>
                      <a:r>
                        <a:rPr lang="zh-CN" sz="1200" kern="1000"/>
                        <a:t>明</a:t>
                      </a:r>
                      <a:endParaRPr lang="zh-CN" sz="12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0"/>
                        <a:t>all</a:t>
                      </a:r>
                      <a:endParaRPr lang="zh-CN" sz="12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0" dirty="0"/>
                        <a:t>所有情况下均采用级联操作</a:t>
                      </a:r>
                      <a:endParaRPr lang="zh-CN" sz="1200" kern="10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0"/>
                        <a:t>none</a:t>
                      </a:r>
                      <a:endParaRPr lang="zh-CN" sz="12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0"/>
                        <a:t>默认参数，所有情况下均不采用级联操作</a:t>
                      </a:r>
                      <a:endParaRPr lang="zh-CN" sz="12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0"/>
                        <a:t>save-update</a:t>
                      </a:r>
                      <a:endParaRPr lang="zh-CN" sz="12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0" dirty="0"/>
                        <a:t>在执行</a:t>
                      </a:r>
                      <a:r>
                        <a:rPr lang="en-US" sz="1200" kern="1000" dirty="0"/>
                        <a:t>save-update</a:t>
                      </a:r>
                      <a:r>
                        <a:rPr lang="zh-CN" sz="1200" kern="1000" dirty="0"/>
                        <a:t>方法时执行级联操作</a:t>
                      </a:r>
                      <a:endParaRPr lang="zh-CN" sz="1200" kern="10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0"/>
                        <a:t>delete</a:t>
                      </a:r>
                      <a:endParaRPr lang="zh-CN" sz="12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0" dirty="0"/>
                        <a:t>在执行</a:t>
                      </a:r>
                      <a:r>
                        <a:rPr lang="en-US" sz="1200" kern="1000" dirty="0"/>
                        <a:t>delete</a:t>
                      </a:r>
                      <a:r>
                        <a:rPr lang="zh-CN" sz="1200" kern="1000" dirty="0"/>
                        <a:t>方法时执行级联操作</a:t>
                      </a:r>
                      <a:endParaRPr lang="zh-CN" sz="1200" kern="10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785786" y="3857634"/>
            <a:ext cx="814393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&lt;one-to-one name="</a:t>
            </a:r>
            <a:r>
              <a:rPr lang="en-US" dirty="0" err="1" smtClean="0"/>
              <a:t>idcard</a:t>
            </a:r>
            <a:r>
              <a:rPr lang="en-US" dirty="0" smtClean="0"/>
              <a:t>" class="</a:t>
            </a:r>
            <a:r>
              <a:rPr lang="en-US" dirty="0" err="1" smtClean="0"/>
              <a:t>com.mr.idcard.IDcard</a:t>
            </a:r>
            <a:r>
              <a:rPr lang="en-US" dirty="0" smtClean="0"/>
              <a:t>" </a:t>
            </a:r>
            <a:r>
              <a:rPr lang="en-US" b="1" dirty="0" smtClean="0"/>
              <a:t>cascade="delete"</a:t>
            </a:r>
            <a:r>
              <a:rPr lang="en-US" dirty="0" smtClean="0"/>
              <a:t>/&gt;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49344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9"/>
          <p:cNvSpPr txBox="1">
            <a:spLocks noChangeArrowheads="1"/>
          </p:cNvSpPr>
          <p:nvPr/>
        </p:nvSpPr>
        <p:spPr bwMode="auto">
          <a:xfrm>
            <a:off x="785786" y="642924"/>
            <a:ext cx="7215238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什么是</a:t>
            </a:r>
            <a:r>
              <a:rPr lang="en-US" altLang="zh-CN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HQL</a:t>
            </a:r>
            <a:endParaRPr lang="zh-CN" altLang="en-US" sz="2700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2000250" y="1229254"/>
            <a:ext cx="138564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400" dirty="0">
              <a:latin typeface="Arial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42976" y="1514297"/>
            <a:ext cx="71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HQL</a:t>
            </a:r>
            <a:r>
              <a:rPr lang="zh-CN" altLang="en-US" dirty="0" smtClean="0"/>
              <a:t>（</a:t>
            </a:r>
            <a:r>
              <a:rPr lang="en-US" dirty="0" smtClean="0"/>
              <a:t>Hibernate Query Language</a:t>
            </a:r>
            <a:r>
              <a:rPr lang="zh-CN" altLang="en-US" dirty="0" smtClean="0"/>
              <a:t>）查询语言是完全面向对象的查询语言，它提供了更加面向对象的封装，它可以理解如多态、继承和关联的概念。</a:t>
            </a:r>
            <a:r>
              <a:rPr lang="en-US" dirty="0" smtClean="0"/>
              <a:t>HQL</a:t>
            </a:r>
            <a:r>
              <a:rPr lang="zh-CN" altLang="en-US" dirty="0" smtClean="0"/>
              <a:t>看上去与</a:t>
            </a:r>
            <a:r>
              <a:rPr lang="en-US" dirty="0" smtClean="0"/>
              <a:t>SQL</a:t>
            </a:r>
            <a:r>
              <a:rPr lang="zh-CN" altLang="en-US" dirty="0" smtClean="0"/>
              <a:t>语句相似，但它却提供了更加强大的查询功能。它是</a:t>
            </a:r>
            <a:r>
              <a:rPr lang="en-US" dirty="0" smtClean="0"/>
              <a:t>Hibernate</a:t>
            </a:r>
            <a:r>
              <a:rPr lang="zh-CN" altLang="en-US" dirty="0" smtClean="0"/>
              <a:t>官方推荐的查询模式。</a:t>
            </a:r>
            <a:endParaRPr lang="zh-CN" altLang="en-US" dirty="0"/>
          </a:p>
        </p:txBody>
      </p:sp>
      <p:pic>
        <p:nvPicPr>
          <p:cNvPr id="14" name="图片 13" descr="013000001654881225449807119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799" y="2714626"/>
            <a:ext cx="4077589" cy="1857388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857224" y="1357304"/>
            <a:ext cx="7643866" cy="3429024"/>
          </a:xfrm>
          <a:prstGeom prst="roundRect">
            <a:avLst/>
          </a:prstGeom>
          <a:noFill/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9344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9"/>
          <p:cNvSpPr txBox="1">
            <a:spLocks noChangeArrowheads="1"/>
          </p:cNvSpPr>
          <p:nvPr/>
        </p:nvSpPr>
        <p:spPr bwMode="auto">
          <a:xfrm>
            <a:off x="785786" y="642924"/>
            <a:ext cx="7215238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HQL</a:t>
            </a:r>
            <a:r>
              <a:rPr lang="zh-CN" altLang="en-US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语法</a:t>
            </a:r>
            <a:endParaRPr lang="zh-CN" altLang="en-US" sz="2700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2000250" y="1229254"/>
            <a:ext cx="138564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400" dirty="0">
              <a:latin typeface="Arial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428860" y="1500180"/>
            <a:ext cx="45720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smtClean="0"/>
              <a:t>select "</a:t>
            </a:r>
            <a:r>
              <a:rPr lang="zh-CN" altLang="en-US" dirty="0" smtClean="0"/>
              <a:t>对象</a:t>
            </a:r>
            <a:r>
              <a:rPr lang="en-US" dirty="0" smtClean="0"/>
              <a:t>.</a:t>
            </a:r>
            <a:r>
              <a:rPr lang="zh-CN" altLang="en-US" dirty="0" smtClean="0"/>
              <a:t>属性名</a:t>
            </a:r>
            <a:r>
              <a:rPr lang="en-US" dirty="0" smtClean="0"/>
              <a:t>" </a:t>
            </a:r>
            <a:endParaRPr lang="zh-CN" altLang="en-US" dirty="0" smtClean="0"/>
          </a:p>
          <a:p>
            <a:r>
              <a:rPr lang="en-US" dirty="0" smtClean="0"/>
              <a:t>from "</a:t>
            </a:r>
            <a:r>
              <a:rPr lang="zh-CN" altLang="en-US" dirty="0" smtClean="0"/>
              <a:t>对象</a:t>
            </a:r>
            <a:r>
              <a:rPr lang="en-US" dirty="0" smtClean="0"/>
              <a:t>" </a:t>
            </a:r>
            <a:endParaRPr lang="zh-CN" altLang="en-US" dirty="0" smtClean="0"/>
          </a:p>
          <a:p>
            <a:r>
              <a:rPr lang="en-US" dirty="0" smtClean="0"/>
              <a:t>where "</a:t>
            </a:r>
            <a:r>
              <a:rPr lang="zh-CN" altLang="en-US" dirty="0" smtClean="0"/>
              <a:t>过滤条件</a:t>
            </a:r>
            <a:r>
              <a:rPr lang="en-US" dirty="0" smtClean="0"/>
              <a:t>"</a:t>
            </a:r>
            <a:endParaRPr lang="zh-CN" altLang="en-US" dirty="0" smtClean="0"/>
          </a:p>
          <a:p>
            <a:r>
              <a:rPr lang="en-US" dirty="0" smtClean="0"/>
              <a:t>group by "</a:t>
            </a:r>
            <a:r>
              <a:rPr lang="zh-CN" altLang="en-US" dirty="0" smtClean="0"/>
              <a:t>对象</a:t>
            </a:r>
            <a:r>
              <a:rPr lang="en-US" dirty="0" smtClean="0"/>
              <a:t>.</a:t>
            </a:r>
            <a:r>
              <a:rPr lang="zh-CN" altLang="en-US" dirty="0" smtClean="0"/>
              <a:t>属性名</a:t>
            </a:r>
            <a:r>
              <a:rPr lang="en-US" dirty="0" smtClean="0"/>
              <a:t>"  having "</a:t>
            </a:r>
            <a:r>
              <a:rPr lang="zh-CN" altLang="en-US" dirty="0" smtClean="0"/>
              <a:t>分组条件</a:t>
            </a:r>
            <a:r>
              <a:rPr lang="en-US" dirty="0" smtClean="0"/>
              <a:t>"</a:t>
            </a:r>
            <a:endParaRPr lang="zh-CN" altLang="en-US" dirty="0" smtClean="0"/>
          </a:p>
          <a:p>
            <a:r>
              <a:rPr lang="en-US" dirty="0" smtClean="0"/>
              <a:t>order by "</a:t>
            </a:r>
            <a:r>
              <a:rPr lang="zh-CN" altLang="en-US" dirty="0" smtClean="0"/>
              <a:t>对象</a:t>
            </a:r>
            <a:r>
              <a:rPr lang="en-US" dirty="0" smtClean="0"/>
              <a:t>.</a:t>
            </a:r>
            <a:r>
              <a:rPr lang="zh-CN" altLang="en-US" dirty="0" smtClean="0"/>
              <a:t>属性名</a:t>
            </a:r>
            <a:r>
              <a:rPr lang="en-US" dirty="0" smtClean="0"/>
              <a:t>"</a:t>
            </a:r>
            <a:endParaRPr lang="zh-CN" altLang="en-US" dirty="0"/>
          </a:p>
        </p:txBody>
      </p:sp>
      <p:sp>
        <p:nvSpPr>
          <p:cNvPr id="79873" name="Rectangle 1"/>
          <p:cNvSpPr>
            <a:spLocks noChangeArrowheads="1"/>
          </p:cNvSpPr>
          <p:nvPr/>
        </p:nvSpPr>
        <p:spPr bwMode="auto">
          <a:xfrm>
            <a:off x="1788374" y="3500444"/>
            <a:ext cx="5569708" cy="7386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方正书宋简体" pitchFamily="65" charset="-122"/>
                <a:cs typeface="Courier New" pitchFamily="49" charset="0"/>
              </a:rPr>
              <a:t>select * from Employee </a:t>
            </a:r>
            <a:r>
              <a:rPr kumimoji="0" lang="en-US" altLang="zh-CN" sz="1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方正书宋简体" pitchFamily="65" charset="-122"/>
                <a:cs typeface="Courier New" pitchFamily="49" charset="0"/>
              </a:rPr>
              <a:t>emp</a:t>
            </a:r>
            <a:r>
              <a:rPr kumimoji="0" lang="en-US" altLang="zh-CN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方正书宋简体" pitchFamily="65" charset="-122"/>
                <a:cs typeface="Courier New" pitchFamily="49" charset="0"/>
              </a:rPr>
              <a:t> where </a:t>
            </a:r>
            <a:r>
              <a:rPr kumimoji="0" lang="en-US" altLang="zh-CN" sz="1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方正书宋简体" pitchFamily="65" charset="-122"/>
                <a:cs typeface="Courier New" pitchFamily="49" charset="0"/>
              </a:rPr>
              <a:t>emp.flag</a:t>
            </a:r>
            <a:r>
              <a:rPr kumimoji="0" lang="en-US" altLang="zh-CN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方正书宋简体" pitchFamily="65" charset="-122"/>
                <a:cs typeface="Courier New" pitchFamily="49" charset="0"/>
              </a:rPr>
              <a:t>='1'</a:t>
            </a:r>
            <a:endParaRPr kumimoji="0" lang="en-US" altLang="zh-CN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方正书宋简体" pitchFamily="65" charset="-122"/>
                <a:cs typeface="Times New Roman" pitchFamily="18" charset="0"/>
              </a:rPr>
              <a:t>该语句等价于：</a:t>
            </a:r>
            <a:endParaRPr kumimoji="0" lang="zh-CN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方正书宋简体" pitchFamily="65" charset="-122"/>
                <a:cs typeface="Courier New" pitchFamily="49" charset="0"/>
              </a:rPr>
              <a:t>from Employee </a:t>
            </a:r>
            <a:r>
              <a:rPr kumimoji="0" lang="en-US" altLang="zh-CN" sz="1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方正书宋简体" pitchFamily="65" charset="-122"/>
                <a:cs typeface="Courier New" pitchFamily="49" charset="0"/>
              </a:rPr>
              <a:t>emp</a:t>
            </a:r>
            <a:r>
              <a:rPr kumimoji="0" lang="en-US" altLang="zh-CN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方正书宋简体" pitchFamily="65" charset="-122"/>
                <a:cs typeface="Courier New" pitchFamily="49" charset="0"/>
              </a:rPr>
              <a:t> where </a:t>
            </a:r>
            <a:r>
              <a:rPr kumimoji="0" lang="en-US" altLang="zh-CN" sz="1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方正书宋简体" pitchFamily="65" charset="-122"/>
                <a:cs typeface="Courier New" pitchFamily="49" charset="0"/>
              </a:rPr>
              <a:t>emp.flag</a:t>
            </a:r>
            <a:r>
              <a:rPr kumimoji="0" lang="en-US" altLang="zh-CN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方正书宋简体" pitchFamily="65" charset="-122"/>
                <a:cs typeface="Courier New" pitchFamily="49" charset="0"/>
              </a:rPr>
              <a:t>='1'</a:t>
            </a:r>
            <a:endParaRPr kumimoji="0" lang="en-US" altLang="zh-CN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5" name="图片 14" descr="按扭-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25" y="1571618"/>
            <a:ext cx="1438659" cy="143865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42976" y="20716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语法</a:t>
            </a:r>
            <a:endParaRPr lang="zh-CN" altLang="en-US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49344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n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nenu</Template>
  <TotalTime>8027</TotalTime>
  <Words>1731</Words>
  <Application>Microsoft Office PowerPoint</Application>
  <PresentationFormat>On-screen Show (16:9)</PresentationFormat>
  <Paragraphs>152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nenu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明日科技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 面向对象编程基础</dc:title>
  <dc:subject>C#程序设计实用教程</dc:subject>
  <dc:creator>小科</dc:creator>
  <cp:lastModifiedBy>Sam</cp:lastModifiedBy>
  <cp:revision>775</cp:revision>
  <dcterms:created xsi:type="dcterms:W3CDTF">2014-12-17T01:03:54Z</dcterms:created>
  <dcterms:modified xsi:type="dcterms:W3CDTF">2018-11-14T12:59:38Z</dcterms:modified>
</cp:coreProperties>
</file>