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474" r:id="rId3"/>
    <p:sldId id="475" r:id="rId4"/>
    <p:sldId id="476" r:id="rId5"/>
    <p:sldId id="477" r:id="rId6"/>
    <p:sldId id="555" r:id="rId7"/>
    <p:sldId id="554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9" r:id="rId25"/>
    <p:sldId id="500" r:id="rId26"/>
    <p:sldId id="501" r:id="rId27"/>
    <p:sldId id="502" r:id="rId28"/>
    <p:sldId id="505" r:id="rId29"/>
    <p:sldId id="506" r:id="rId30"/>
    <p:sldId id="507" r:id="rId31"/>
    <p:sldId id="508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30" r:id="rId52"/>
    <p:sldId id="531" r:id="rId53"/>
    <p:sldId id="532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550" r:id="rId70"/>
    <p:sldId id="551" r:id="rId71"/>
    <p:sldId id="552" r:id="rId72"/>
    <p:sldId id="553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37C940-3E9E-4912-86F0-B8973E5A9601}">
          <p14:sldIdLst>
            <p14:sldId id="256"/>
          </p14:sldIdLst>
        </p14:section>
        <p14:section name="默认节" id="{8B9FC7DE-695F-4935-A6DF-21AC5034952C}">
          <p14:sldIdLst>
            <p14:sldId id="474"/>
            <p14:sldId id="475"/>
            <p14:sldId id="476"/>
            <p14:sldId id="477"/>
            <p14:sldId id="555"/>
            <p14:sldId id="554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9"/>
            <p14:sldId id="500"/>
            <p14:sldId id="501"/>
            <p14:sldId id="502"/>
            <p14:sldId id="505"/>
            <p14:sldId id="506"/>
            <p14:sldId id="507"/>
            <p14:sldId id="508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F04E1-6A83-469F-8E39-877500E06F0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FA730-D26C-4AC0-B88C-D2A63127B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1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uxh766@nenu.edu.c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zh/configur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spring/releases" TargetMode="External"/><Relationship Id="rId2" Type="http://schemas.openxmlformats.org/officeDocument/2006/relationships/hyperlink" Target="http://www.mybatis.org/sp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ybatis/jpetstore-6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generator/releases" TargetMode="External"/><Relationship Id="rId2" Type="http://schemas.openxmlformats.org/officeDocument/2006/relationships/hyperlink" Target="http://www.mybatis.org/generator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gehelper/Mybatis-PageHelper/blob/master/README_zh.md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maven2/com/github/jsqlparser/jsqlparser/0.9.5/" TargetMode="External"/><Relationship Id="rId2" Type="http://schemas.openxmlformats.org/officeDocument/2006/relationships/hyperlink" Target="http://repo1.maven.org/maven2/com/github/pagehelper/pagehel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878" y="5957991"/>
            <a:ext cx="8963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讲师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：邹向华  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zouxh766@nenu.edu.cn</a:t>
            </a:r>
            <a:endParaRPr lang="en-US" altLang="zh-C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CEB185F-6113-43A1-9A7D-3DAEE7DAA81C}"/>
              </a:ext>
            </a:extLst>
          </p:cNvPr>
          <p:cNvGrpSpPr/>
          <p:nvPr/>
        </p:nvGrpSpPr>
        <p:grpSpPr>
          <a:xfrm>
            <a:off x="1187624" y="2428868"/>
            <a:ext cx="5976664" cy="1569660"/>
            <a:chOff x="1043608" y="2541150"/>
            <a:chExt cx="5976664" cy="1569660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632D8D7D-E7B2-4C7A-99DC-3BAEFA78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708920"/>
              <a:ext cx="5441513" cy="136815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5CA9488-E03A-4129-8642-0E50C0C32883}"/>
                </a:ext>
              </a:extLst>
            </p:cNvPr>
            <p:cNvSpPr txBox="1"/>
            <p:nvPr/>
          </p:nvSpPr>
          <p:spPr>
            <a:xfrm>
              <a:off x="6156176" y="2541150"/>
              <a:ext cx="8640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zh-CN" altLang="en-US" sz="9600" dirty="0">
                <a:latin typeface="Roboto Slab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610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二、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-HelloWorld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HelloWorld</a:t>
            </a:r>
            <a:r>
              <a:rPr lang="zh-CN" altLang="en-US" dirty="0"/>
              <a:t>简单版</a:t>
            </a:r>
            <a:endParaRPr lang="en-US" altLang="zh-CN" dirty="0"/>
          </a:p>
          <a:p>
            <a:pPr lvl="1"/>
            <a:r>
              <a:rPr lang="zh-CN" altLang="en-US" dirty="0"/>
              <a:t>创建一张测试表</a:t>
            </a:r>
            <a:endParaRPr lang="en-US" altLang="zh-CN" dirty="0"/>
          </a:p>
          <a:p>
            <a:pPr lvl="1"/>
            <a:r>
              <a:rPr lang="zh-CN" altLang="en-US" dirty="0"/>
              <a:t>创建对应的</a:t>
            </a:r>
            <a:r>
              <a:rPr lang="en-US" altLang="zh-CN" dirty="0" err="1"/>
              <a:t>javaBean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配置文件，</a:t>
            </a:r>
            <a:r>
              <a:rPr lang="en-US" altLang="zh-CN" dirty="0" err="1"/>
              <a:t>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00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171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操作数据库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、创建</a:t>
            </a:r>
            <a:r>
              <a:rPr lang="en-US" altLang="zh-CN" b="1" dirty="0" err="1"/>
              <a:t>MyBatis</a:t>
            </a:r>
            <a:r>
              <a:rPr lang="zh-CN" altLang="en-US" b="1" dirty="0"/>
              <a:t>全局配置文件</a:t>
            </a:r>
            <a:endParaRPr lang="en-US" altLang="zh-CN" b="1" dirty="0"/>
          </a:p>
          <a:p>
            <a:pPr lvl="1"/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的全局配置文件包含了影响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行为甚深的设置（</a:t>
            </a:r>
            <a:r>
              <a:rPr lang="en-US" altLang="zh-CN" dirty="0"/>
              <a:t>settings</a:t>
            </a:r>
            <a:r>
              <a:rPr lang="zh-CN" altLang="en-US" dirty="0"/>
              <a:t>）和属性（</a:t>
            </a:r>
            <a:r>
              <a:rPr lang="en-US" altLang="zh-CN" dirty="0"/>
              <a:t>properties</a:t>
            </a:r>
            <a:r>
              <a:rPr lang="zh-CN" altLang="en-US" dirty="0"/>
              <a:t>）信息、如数据库连接池信息等。指导着</a:t>
            </a:r>
            <a:r>
              <a:rPr lang="en-US" altLang="zh-CN" dirty="0" err="1"/>
              <a:t>MyBatis</a:t>
            </a:r>
            <a:r>
              <a:rPr lang="zh-CN" altLang="en-US" dirty="0"/>
              <a:t>进行工作。我们可以参照官方文件的配置示例。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、创建</a:t>
            </a:r>
            <a:r>
              <a:rPr lang="en-US" altLang="zh-CN" b="1" dirty="0"/>
              <a:t>SQL</a:t>
            </a:r>
            <a:r>
              <a:rPr lang="zh-CN" altLang="en-US" b="1" dirty="0"/>
              <a:t>映射文件</a:t>
            </a:r>
            <a:endParaRPr lang="en-US" altLang="zh-CN" b="1" dirty="0"/>
          </a:p>
          <a:p>
            <a:pPr lvl="1"/>
            <a:r>
              <a:rPr lang="zh-CN" altLang="en-US" dirty="0"/>
              <a:t>映射文件的作用就相当于是定义</a:t>
            </a:r>
            <a:r>
              <a:rPr lang="en-US" altLang="zh-CN" dirty="0"/>
              <a:t>Dao</a:t>
            </a:r>
            <a:r>
              <a:rPr lang="zh-CN" altLang="en-US" dirty="0"/>
              <a:t>接口的实现类如何工作。这也是我们使用</a:t>
            </a:r>
            <a:r>
              <a:rPr lang="en-US" altLang="zh-CN" dirty="0" err="1"/>
              <a:t>MyBatis</a:t>
            </a:r>
            <a:r>
              <a:rPr lang="zh-CN" altLang="en-US" dirty="0"/>
              <a:t>时编写的最多的文件。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98220"/>
            <a:ext cx="8229600" cy="1143000"/>
          </a:xfrm>
        </p:spPr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" y="2039918"/>
            <a:ext cx="9039225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、根据全局配置文件，利用</a:t>
            </a:r>
            <a:r>
              <a:rPr lang="en-US" altLang="zh-CN" b="1" dirty="0" err="1">
                <a:solidFill>
                  <a:srgbClr val="0000FF"/>
                </a:solidFill>
              </a:rPr>
              <a:t>SqlSessionFactoryBuilder</a:t>
            </a:r>
            <a:r>
              <a:rPr lang="zh-CN" altLang="en-US" b="1" dirty="0"/>
              <a:t>创建</a:t>
            </a:r>
            <a:r>
              <a:rPr lang="en-US" altLang="zh-CN" b="1" dirty="0" err="1">
                <a:solidFill>
                  <a:srgbClr val="0000FF"/>
                </a:solidFill>
              </a:rPr>
              <a:t>SqlSessionFactory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/>
              <a:t>2</a:t>
            </a:r>
            <a:r>
              <a:rPr lang="zh-CN" altLang="en-US" b="1" dirty="0"/>
              <a:t>、使用</a:t>
            </a:r>
            <a:r>
              <a:rPr lang="en-US" altLang="zh-CN" b="1" dirty="0" err="1">
                <a:solidFill>
                  <a:srgbClr val="0000FF"/>
                </a:solidFill>
              </a:rPr>
              <a:t>SqlSessionFactory</a:t>
            </a:r>
            <a:r>
              <a:rPr lang="zh-CN" altLang="en-US" b="1" dirty="0"/>
              <a:t>获取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zh-CN" altLang="en-US" b="1" dirty="0"/>
              <a:t>对象。一个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zh-CN" altLang="en-US" b="1" dirty="0"/>
              <a:t>对象代表和数据库的一次会话。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3068960"/>
            <a:ext cx="90392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733256"/>
            <a:ext cx="74961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zh-CN" altLang="en-US" b="1" dirty="0"/>
              <a:t>根据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/>
              <a:t>进行操作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" y="2564904"/>
            <a:ext cx="911228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8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HelloWorld-</a:t>
            </a:r>
            <a:r>
              <a:rPr lang="zh-CN" altLang="en-US" dirty="0"/>
              <a:t>接口式编程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78848"/>
            <a:ext cx="8229600" cy="4525963"/>
          </a:xfrm>
        </p:spPr>
        <p:txBody>
          <a:bodyPr/>
          <a:lstStyle/>
          <a:p>
            <a:pPr lvl="1"/>
            <a:r>
              <a:rPr lang="zh-CN" altLang="en-US" dirty="0"/>
              <a:t>创建一个</a:t>
            </a:r>
            <a:r>
              <a:rPr lang="en-US" altLang="zh-CN" dirty="0"/>
              <a:t>Dao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Mapper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2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zh-CN" altLang="en-US" b="1" dirty="0"/>
              <a:t>获取</a:t>
            </a:r>
            <a:r>
              <a:rPr lang="zh-CN" altLang="en-US" b="1" dirty="0">
                <a:solidFill>
                  <a:srgbClr val="FF0000"/>
                </a:solidFill>
              </a:rPr>
              <a:t>映射器</a:t>
            </a:r>
            <a:r>
              <a:rPr lang="zh-CN" altLang="en-US" b="1" dirty="0"/>
              <a:t>进行操作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92896"/>
            <a:ext cx="81629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75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SqlSession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SqlSession </a:t>
            </a:r>
            <a:r>
              <a:rPr lang="zh-CN" altLang="en-US"/>
              <a:t>的实例</a:t>
            </a:r>
            <a:r>
              <a:rPr lang="zh-CN" altLang="en-US" b="1">
                <a:solidFill>
                  <a:srgbClr val="FF0000"/>
                </a:solidFill>
              </a:rPr>
              <a:t>不是线程安全</a:t>
            </a:r>
            <a:r>
              <a:rPr lang="zh-CN" altLang="en-US"/>
              <a:t>的，因此是不能被共享的。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SqlSession</a:t>
            </a:r>
            <a:r>
              <a:rPr lang="zh-CN" altLang="en-US"/>
              <a:t>每次</a:t>
            </a:r>
            <a:r>
              <a:rPr lang="zh-CN" altLang="en-US" b="1">
                <a:solidFill>
                  <a:srgbClr val="FF0000"/>
                </a:solidFill>
              </a:rPr>
              <a:t>使用完成后需要正确关闭</a:t>
            </a:r>
            <a:r>
              <a:rPr lang="zh-CN" altLang="en-US"/>
              <a:t>，这个关闭操作是必须的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SqlSession</a:t>
            </a:r>
            <a:r>
              <a:rPr lang="zh-CN" altLang="en-US"/>
              <a:t>可以直接调用方法的</a:t>
            </a:r>
            <a:r>
              <a:rPr lang="en-US" altLang="zh-CN"/>
              <a:t>id</a:t>
            </a:r>
            <a:r>
              <a:rPr lang="zh-CN" altLang="en-US"/>
              <a:t>进行数据库操作，但是我们一般还是推荐使用</a:t>
            </a:r>
            <a:r>
              <a:rPr lang="en-US" altLang="zh-CN"/>
              <a:t>SqlSession</a:t>
            </a:r>
            <a:r>
              <a:rPr lang="zh-CN" altLang="en-US"/>
              <a:t>获取到</a:t>
            </a:r>
            <a:r>
              <a:rPr lang="en-US" altLang="zh-CN"/>
              <a:t>Dao</a:t>
            </a:r>
            <a:r>
              <a:rPr lang="zh-CN" altLang="en-US"/>
              <a:t>接口的代理类，执行代理对象的方法，可以更安全的进行类型检查操作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三、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全局配置文件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909" y="1654443"/>
            <a:ext cx="8229600" cy="48180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 err="1"/>
              <a:t>MyBatis</a:t>
            </a:r>
            <a:r>
              <a:rPr lang="en-US" altLang="zh-CN" sz="3100" dirty="0"/>
              <a:t> </a:t>
            </a:r>
            <a:r>
              <a:rPr lang="zh-CN" altLang="en-US" sz="3100" dirty="0"/>
              <a:t>的配置文件包含了影响 </a:t>
            </a:r>
            <a:r>
              <a:rPr lang="en-US" altLang="zh-CN" sz="3100" dirty="0" err="1"/>
              <a:t>MyBatis</a:t>
            </a:r>
            <a:r>
              <a:rPr lang="en-US" altLang="zh-CN" sz="3100" dirty="0"/>
              <a:t> </a:t>
            </a:r>
            <a:r>
              <a:rPr lang="zh-CN" altLang="en-US" sz="3100" dirty="0"/>
              <a:t>行为甚深的设置（</a:t>
            </a:r>
            <a:r>
              <a:rPr lang="en-US" altLang="zh-CN" sz="3100" dirty="0"/>
              <a:t>settings</a:t>
            </a:r>
            <a:r>
              <a:rPr lang="zh-CN" altLang="en-US" sz="3100" dirty="0"/>
              <a:t>）和属性（</a:t>
            </a:r>
            <a:r>
              <a:rPr lang="en-US" altLang="zh-CN" sz="3100" dirty="0"/>
              <a:t>properties</a:t>
            </a:r>
            <a:r>
              <a:rPr lang="zh-CN" altLang="en-US" sz="3100" dirty="0"/>
              <a:t>）信息。文档的顶层结构如下：</a:t>
            </a:r>
            <a:endParaRPr lang="en-US" altLang="zh-CN" sz="3100" dirty="0"/>
          </a:p>
          <a:p>
            <a:endParaRPr lang="zh-CN" altLang="en-US" dirty="0"/>
          </a:p>
          <a:p>
            <a:r>
              <a:rPr lang="en-US" altLang="zh-CN" sz="2000" dirty="0"/>
              <a:t>configuration </a:t>
            </a:r>
            <a:r>
              <a:rPr lang="zh-CN" altLang="en-US" sz="2000" dirty="0"/>
              <a:t>配置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properties </a:t>
            </a:r>
            <a:r>
              <a:rPr lang="zh-CN" altLang="en-US" sz="2000" dirty="0">
                <a:hlinkClick r:id="rId2"/>
              </a:rPr>
              <a:t>属性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settings </a:t>
            </a:r>
            <a:r>
              <a:rPr lang="zh-CN" altLang="en-US" sz="2000" dirty="0">
                <a:hlinkClick r:id="rId2"/>
              </a:rPr>
              <a:t>设置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2"/>
              </a:rPr>
              <a:t>typeAliases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>
                <a:hlinkClick r:id="rId2"/>
              </a:rPr>
              <a:t>类型命名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2"/>
              </a:rPr>
              <a:t>typeHandlers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>
                <a:hlinkClick r:id="rId2"/>
              </a:rPr>
              <a:t>类型处理器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2"/>
              </a:rPr>
              <a:t>objectFactory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>
                <a:hlinkClick r:id="rId2"/>
              </a:rPr>
              <a:t>对象工厂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plugins </a:t>
            </a:r>
            <a:r>
              <a:rPr lang="zh-CN" altLang="en-US" sz="2000" dirty="0">
                <a:hlinkClick r:id="rId2"/>
              </a:rPr>
              <a:t>插件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environments </a:t>
            </a:r>
            <a:r>
              <a:rPr lang="zh-CN" altLang="en-US" sz="2000" dirty="0">
                <a:hlinkClick r:id="rId2"/>
              </a:rPr>
              <a:t>环境</a:t>
            </a:r>
            <a:r>
              <a:rPr lang="zh-CN" altLang="en-US" sz="2000" dirty="0"/>
              <a:t> </a:t>
            </a:r>
          </a:p>
          <a:p>
            <a:pPr lvl="2"/>
            <a:r>
              <a:rPr lang="en-US" altLang="zh-CN" dirty="0"/>
              <a:t>environment </a:t>
            </a:r>
            <a:r>
              <a:rPr lang="zh-CN" altLang="en-US" dirty="0"/>
              <a:t>环境变量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transactionManager</a:t>
            </a:r>
            <a:r>
              <a:rPr lang="en-US" altLang="zh-CN" sz="2000" dirty="0"/>
              <a:t> </a:t>
            </a:r>
            <a:r>
              <a:rPr lang="zh-CN" altLang="en-US" sz="2000" dirty="0"/>
              <a:t>事务管理器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dataSource</a:t>
            </a:r>
            <a:r>
              <a:rPr lang="en-US" altLang="zh-CN" sz="2000" dirty="0"/>
              <a:t> </a:t>
            </a:r>
            <a:r>
              <a:rPr lang="zh-CN" altLang="en-US" sz="2000" dirty="0"/>
              <a:t>数据源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hlinkClick r:id="rId2"/>
              </a:rPr>
              <a:t>databaseIdProvider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>
                <a:hlinkClick r:id="rId2"/>
              </a:rPr>
              <a:t>数据库厂商标识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mappers </a:t>
            </a:r>
            <a:r>
              <a:rPr lang="zh-CN" altLang="en-US" sz="2000" dirty="0">
                <a:hlinkClick r:id="rId2"/>
              </a:rPr>
              <a:t>映射器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99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06" y="692696"/>
            <a:ext cx="908335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在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中引入</a:t>
            </a:r>
            <a:r>
              <a:rPr lang="en-US" altLang="zh-CN" sz="2400" b="1" dirty="0"/>
              <a:t>XML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dtd</a:t>
            </a:r>
            <a:r>
              <a:rPr lang="zh-CN" altLang="en-US" sz="2400" b="1" dirty="0"/>
              <a:t>约束文件，方便编写</a:t>
            </a:r>
            <a:r>
              <a:rPr lang="en-US" altLang="zh-CN" sz="2400" b="1" dirty="0"/>
              <a:t>XML</a:t>
            </a:r>
            <a:r>
              <a:rPr lang="zh-CN" altLang="en-US" sz="2400" b="1" dirty="0"/>
              <a:t>的时候有提示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132" y="1600200"/>
            <a:ext cx="465973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50752"/>
            <a:ext cx="3516607" cy="803493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内容概要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57422" y="1885882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1297" y="2308810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二、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MyBatis-HelloWorld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1297" y="2740858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三、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全局配置文件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71297" y="3172906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四、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映射文件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71297" y="4037002"/>
            <a:ext cx="41764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六、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缓存机制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57422" y="4469050"/>
            <a:ext cx="41764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七、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-Spring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整合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71297" y="4901098"/>
            <a:ext cx="41764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八、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逆向工程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71297" y="3604954"/>
            <a:ext cx="417646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五、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0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0083"/>
            <a:ext cx="8229600" cy="1143000"/>
          </a:xfrm>
        </p:spPr>
        <p:txBody>
          <a:bodyPr/>
          <a:lstStyle/>
          <a:p>
            <a:r>
              <a:rPr lang="en-US" altLang="zh-CN" b="1" dirty="0"/>
              <a:t>properties</a:t>
            </a:r>
            <a:r>
              <a:rPr lang="zh-CN" altLang="en-US" b="1" dirty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23224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如果属性在不只一个地方进行了配置，那么 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 </a:t>
            </a:r>
            <a:r>
              <a:rPr lang="zh-CN" altLang="en-US" sz="2400" dirty="0"/>
              <a:t>将按照下面的顺序来加载：</a:t>
            </a:r>
          </a:p>
          <a:p>
            <a:pPr lvl="1"/>
            <a:r>
              <a:rPr lang="zh-CN" altLang="en-US" sz="1800" dirty="0"/>
              <a:t>在 </a:t>
            </a:r>
            <a:r>
              <a:rPr lang="en-US" altLang="zh-CN" sz="1800" dirty="0"/>
              <a:t>properties </a:t>
            </a:r>
            <a:r>
              <a:rPr lang="zh-CN" altLang="en-US" sz="1800" dirty="0"/>
              <a:t>元素体内指定的属性首先被读取。 </a:t>
            </a:r>
            <a:endParaRPr lang="zh-CN" altLang="en-US" sz="2400" dirty="0"/>
          </a:p>
          <a:p>
            <a:pPr lvl="1"/>
            <a:r>
              <a:rPr lang="zh-CN" altLang="en-US" sz="1800" dirty="0"/>
              <a:t>然后根据 </a:t>
            </a:r>
            <a:r>
              <a:rPr lang="en-US" altLang="zh-CN" sz="1800" dirty="0"/>
              <a:t>properties </a:t>
            </a:r>
            <a:r>
              <a:rPr lang="zh-CN" altLang="en-US" sz="1800" dirty="0"/>
              <a:t>元素中的 </a:t>
            </a:r>
            <a:r>
              <a:rPr lang="en-US" altLang="zh-CN" sz="1800" dirty="0"/>
              <a:t>resource </a:t>
            </a:r>
            <a:r>
              <a:rPr lang="zh-CN" altLang="en-US" sz="1800" dirty="0"/>
              <a:t>属性读取类路径下属性文件或根据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</a:t>
            </a:r>
            <a:r>
              <a:rPr lang="zh-CN" altLang="en-US" sz="1800" dirty="0"/>
              <a:t>属性指定的路径读取属性文件，并覆盖已读取的同名属性。</a:t>
            </a:r>
            <a:endParaRPr lang="zh-CN" altLang="en-US" sz="2400" dirty="0"/>
          </a:p>
          <a:p>
            <a:pPr lvl="1"/>
            <a:r>
              <a:rPr lang="zh-CN" altLang="en-US" sz="1800" dirty="0"/>
              <a:t>最后读取作为方法参数传递的属性，并覆盖已读取的同名属性。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134346"/>
            <a:ext cx="8229600" cy="8281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1008"/>
            <a:ext cx="6524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/>
              <a:t>settings</a:t>
            </a:r>
            <a:r>
              <a:rPr lang="zh-CN" altLang="en-US" b="1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09" y="1700808"/>
            <a:ext cx="8600679" cy="4525963"/>
          </a:xfrm>
        </p:spPr>
        <p:txBody>
          <a:bodyPr/>
          <a:lstStyle/>
          <a:p>
            <a:r>
              <a:rPr lang="zh-CN" altLang="en-US" dirty="0"/>
              <a:t>这是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中极为重要的调整设置，它们会改变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的运行时行为。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2719"/>
            <a:ext cx="841638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0" y="5860058"/>
            <a:ext cx="7048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4766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71" y="1876785"/>
            <a:ext cx="8435280" cy="93970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类型别名是为 </a:t>
            </a:r>
            <a:r>
              <a:rPr lang="en-US" altLang="zh-CN" sz="2400" dirty="0"/>
              <a:t>Java </a:t>
            </a:r>
            <a:r>
              <a:rPr lang="zh-CN" altLang="en-US" sz="2400" dirty="0"/>
              <a:t>类型设置一个短的名字，可以方便我们引用某个类。</a:t>
            </a:r>
            <a:endParaRPr lang="en-US" altLang="zh-CN" sz="24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5771" y="3815706"/>
            <a:ext cx="8435280" cy="891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类很多的情况下，可以批量设置别名这个包下的每一个类创建一个默认的别名，就是简单类名小写。</a:t>
            </a:r>
            <a:endParaRPr lang="en-US" altLang="zh-CN" sz="24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62792" y="5517232"/>
            <a:ext cx="8435280" cy="39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zh-CN" altLang="en-US"/>
              <a:t>也可以使用</a:t>
            </a:r>
            <a:r>
              <a:rPr lang="en-US" altLang="zh-CN"/>
              <a:t>@Alias</a:t>
            </a:r>
            <a:r>
              <a:rPr lang="zh-CN" altLang="en-US"/>
              <a:t>注解为其指定一个别名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664743"/>
            <a:ext cx="8096250" cy="962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706950"/>
            <a:ext cx="4686300" cy="752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5960829"/>
            <a:ext cx="3171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059" y="971829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值得注意的是，</a:t>
            </a:r>
            <a:r>
              <a:rPr lang="en-US" altLang="zh-CN" sz="24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已经为许多常见的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类型内建了相应的类型别名。它们都是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大小写不敏感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的，我们在起别名的时候千万不要占用已有的别名。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09059" y="2350004"/>
          <a:ext cx="2760512" cy="3291840"/>
        </p:xfrm>
        <a:graphic>
          <a:graphicData uri="http://schemas.openxmlformats.org/drawingml/2006/table">
            <a:tbl>
              <a:tblPr/>
              <a:tblGrid>
                <a:gridCol w="1234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6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映射的类型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_byte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_long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_short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_int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_integer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_double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_float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_boolean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347864" y="2710044"/>
          <a:ext cx="2520280" cy="3291840"/>
        </p:xfrm>
        <a:graphic>
          <a:graphicData uri="http://schemas.openxmlformats.org/drawingml/2006/table">
            <a:tbl>
              <a:tblPr/>
              <a:tblGrid>
                <a:gridCol w="1162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string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byte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short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Short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integer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double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float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86044" y="2723728"/>
          <a:ext cx="2762420" cy="3657600"/>
        </p:xfrm>
        <a:graphic>
          <a:graphicData uri="http://schemas.openxmlformats.org/drawingml/2006/table">
            <a:tbl>
              <a:tblPr/>
              <a:tblGrid>
                <a:gridCol w="1450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9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decimal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BigDecimal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bigdecimal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BigDecimal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object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hashmap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HashMap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arraylist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ArrayList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collection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iterator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47863" y="2357968"/>
          <a:ext cx="2582219" cy="365760"/>
        </p:xfrm>
        <a:graphic>
          <a:graphicData uri="http://schemas.openxmlformats.org/drawingml/2006/table">
            <a:tbl>
              <a:tblPr/>
              <a:tblGrid>
                <a:gridCol w="11547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74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映射的类型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988260" y="2348196"/>
          <a:ext cx="2760512" cy="365760"/>
        </p:xfrm>
        <a:graphic>
          <a:graphicData uri="http://schemas.openxmlformats.org/drawingml/2006/table">
            <a:tbl>
              <a:tblPr/>
              <a:tblGrid>
                <a:gridCol w="1234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6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别名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映射的类型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1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9"/>
            <a:ext cx="8229600" cy="39813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可以配置多种环境，比如开发、测试和生产环境需要有不同的配置。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每种环境使用一个</a:t>
            </a:r>
            <a:r>
              <a:rPr lang="en-US" altLang="zh-CN" dirty="0"/>
              <a:t>environment</a:t>
            </a:r>
            <a:r>
              <a:rPr lang="zh-CN" altLang="en-US" dirty="0"/>
              <a:t>标签进行配置并指定唯一标识符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environments</a:t>
            </a:r>
            <a:r>
              <a:rPr lang="zh-CN" altLang="en-US" dirty="0"/>
              <a:t>标签中的</a:t>
            </a:r>
            <a:r>
              <a:rPr lang="en-US" altLang="zh-CN" dirty="0"/>
              <a:t>default</a:t>
            </a:r>
            <a:r>
              <a:rPr lang="zh-CN" altLang="en-US" dirty="0"/>
              <a:t>属性指定一个环境的标识符来快速的切换环境</a:t>
            </a:r>
          </a:p>
          <a:p>
            <a:endParaRPr lang="zh-CN" altLang="en-US" dirty="0"/>
          </a:p>
        </p:txBody>
      </p:sp>
      <p:sp>
        <p:nvSpPr>
          <p:cNvPr id="5" name="标题 8"/>
          <p:cNvSpPr txBox="1">
            <a:spLocks/>
          </p:cNvSpPr>
          <p:nvPr/>
        </p:nvSpPr>
        <p:spPr>
          <a:xfrm>
            <a:off x="457200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b="1"/>
              <a:t>environments</a:t>
            </a:r>
            <a:r>
              <a:rPr lang="zh-CN" altLang="en-US" b="1"/>
              <a:t>环境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7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environment-</a:t>
            </a:r>
            <a:r>
              <a:rPr lang="zh-CN" altLang="en-US" b="1" dirty="0"/>
              <a:t>指定具体环境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zh-CN" altLang="en-US" dirty="0"/>
              <a:t>：指定当前环境的唯一标识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transactionManager</a:t>
            </a:r>
            <a:r>
              <a:rPr lang="zh-CN" altLang="en-US" dirty="0"/>
              <a:t>、和</a:t>
            </a:r>
            <a:r>
              <a:rPr lang="en-US" altLang="zh-CN" dirty="0" err="1">
                <a:solidFill>
                  <a:srgbClr val="0000FF"/>
                </a:solidFill>
              </a:rPr>
              <a:t>dataSource</a:t>
            </a:r>
            <a:r>
              <a:rPr lang="zh-CN" altLang="en-US" dirty="0"/>
              <a:t>都必须有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2131"/>
            <a:ext cx="8105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transactionManager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type</a:t>
            </a:r>
            <a:r>
              <a:rPr lang="zh-CN" altLang="en-US" dirty="0"/>
              <a:t>：</a:t>
            </a:r>
            <a:r>
              <a:rPr lang="en-US" altLang="zh-CN" dirty="0"/>
              <a:t>  JDBC | MANAGED | </a:t>
            </a:r>
            <a:r>
              <a:rPr lang="zh-CN" altLang="en-US" dirty="0"/>
              <a:t>自定义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JDBC</a:t>
            </a:r>
            <a:r>
              <a:rPr lang="zh-CN" altLang="en-US" dirty="0"/>
              <a:t>：使用了 </a:t>
            </a:r>
            <a:r>
              <a:rPr lang="en-US" altLang="zh-CN" dirty="0"/>
              <a:t>JDBC </a:t>
            </a:r>
            <a:r>
              <a:rPr lang="zh-CN" altLang="en-US" dirty="0"/>
              <a:t>的提交和回滚设置，依赖于从数据源得到的连接来管理事务范围。 </a:t>
            </a:r>
            <a:r>
              <a:rPr lang="en-US" altLang="zh-CN" dirty="0" err="1"/>
              <a:t>JdbcTransactionFactory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MANAGED</a:t>
            </a:r>
            <a:r>
              <a:rPr lang="zh-CN" altLang="en-US" dirty="0"/>
              <a:t>：不提交或回滚一个连接、让容器来管理事务的整个生命周期（比如 </a:t>
            </a:r>
            <a:r>
              <a:rPr lang="en-US" altLang="zh-CN" dirty="0"/>
              <a:t>JEE </a:t>
            </a:r>
            <a:r>
              <a:rPr lang="zh-CN" altLang="en-US" dirty="0"/>
              <a:t>应用服务器的上下文）。</a:t>
            </a:r>
            <a:r>
              <a:rPr lang="en-US" altLang="zh-CN" dirty="0"/>
              <a:t> </a:t>
            </a:r>
            <a:r>
              <a:rPr lang="en-US" altLang="zh-CN" dirty="0" err="1"/>
              <a:t>ManagedTransactionFactory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自定义</a:t>
            </a:r>
            <a:r>
              <a:rPr lang="zh-CN" altLang="en-US" dirty="0"/>
              <a:t>：实现</a:t>
            </a:r>
            <a:r>
              <a:rPr lang="en-US" altLang="zh-CN" dirty="0" err="1"/>
              <a:t>TransactionFactory</a:t>
            </a:r>
            <a:r>
              <a:rPr lang="zh-CN" altLang="en-US" dirty="0"/>
              <a:t>接口，</a:t>
            </a:r>
            <a:r>
              <a:rPr lang="en-US" altLang="zh-CN" dirty="0"/>
              <a:t>type=</a:t>
            </a:r>
            <a:r>
              <a:rPr lang="zh-CN" altLang="en-US" dirty="0"/>
              <a:t>全类名</a:t>
            </a:r>
            <a:r>
              <a:rPr lang="en-US" altLang="zh-CN" dirty="0"/>
              <a:t>/</a:t>
            </a:r>
            <a:r>
              <a:rPr lang="zh-CN" altLang="en-US" dirty="0"/>
              <a:t>别名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36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dataSource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type</a:t>
            </a:r>
            <a:r>
              <a:rPr lang="zh-CN" altLang="en-US" dirty="0"/>
              <a:t>：  </a:t>
            </a:r>
            <a:r>
              <a:rPr lang="en-US" altLang="zh-CN" dirty="0"/>
              <a:t>UNPOOLED | POOLED | JNDI | </a:t>
            </a:r>
            <a:r>
              <a:rPr lang="zh-CN" altLang="en-US" dirty="0"/>
              <a:t>自定义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UNPOOLED</a:t>
            </a:r>
            <a:r>
              <a:rPr lang="zh-CN" altLang="en-US" dirty="0"/>
              <a:t>：不使用连接池，</a:t>
            </a:r>
            <a:r>
              <a:rPr lang="en-US" altLang="zh-CN" dirty="0"/>
              <a:t> </a:t>
            </a:r>
            <a:r>
              <a:rPr lang="en-US" altLang="zh-CN" dirty="0" err="1"/>
              <a:t>UnpooledDataSourceFactory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POOLED</a:t>
            </a:r>
            <a:r>
              <a:rPr lang="zh-CN" altLang="en-US" dirty="0"/>
              <a:t>：使用连接池，</a:t>
            </a:r>
            <a:r>
              <a:rPr lang="en-US" altLang="zh-CN" dirty="0"/>
              <a:t> </a:t>
            </a:r>
            <a:r>
              <a:rPr lang="en-US" altLang="zh-CN" dirty="0" err="1"/>
              <a:t>PooledDataSourceFactory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JNDI</a:t>
            </a:r>
            <a:r>
              <a:rPr lang="zh-CN" altLang="en-US" dirty="0"/>
              <a:t>： 在</a:t>
            </a:r>
            <a:r>
              <a:rPr lang="en-US" altLang="zh-CN" dirty="0"/>
              <a:t>EJB </a:t>
            </a:r>
            <a:r>
              <a:rPr lang="zh-CN" altLang="en-US" dirty="0"/>
              <a:t>或应用服务器这类容器中查找指定的数据源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自定义</a:t>
            </a:r>
            <a:r>
              <a:rPr lang="zh-CN" altLang="en-US" dirty="0"/>
              <a:t>：实现</a:t>
            </a:r>
            <a:r>
              <a:rPr lang="en-US" altLang="zh-CN" dirty="0" err="1"/>
              <a:t>DataSourceFactory</a:t>
            </a:r>
            <a:r>
              <a:rPr lang="zh-CN" altLang="en-US" dirty="0"/>
              <a:t>接口，定义数据源的获取方式。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实际开发中我们使用</a:t>
            </a:r>
            <a:r>
              <a:rPr lang="en-US" altLang="zh-CN" dirty="0">
                <a:solidFill>
                  <a:srgbClr val="FF0000"/>
                </a:solidFill>
              </a:rPr>
              <a:t>Spring</a:t>
            </a:r>
            <a:r>
              <a:rPr lang="zh-CN" altLang="en-US" dirty="0">
                <a:solidFill>
                  <a:srgbClr val="FF0000"/>
                </a:solidFill>
              </a:rPr>
              <a:t>管理数据源，并进行事务控制的配置来覆盖上述配置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747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逐个注册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或者使用批量注册：</a:t>
            </a:r>
            <a:endParaRPr lang="en-US" altLang="zh-CN" dirty="0"/>
          </a:p>
          <a:p>
            <a:pPr lvl="2"/>
            <a:r>
              <a:rPr lang="zh-CN" altLang="en-US" sz="1800" dirty="0"/>
              <a:t>这种方式要求</a:t>
            </a:r>
            <a:r>
              <a:rPr lang="en-US" altLang="zh-CN" sz="1800" dirty="0"/>
              <a:t>SQL</a:t>
            </a:r>
            <a:r>
              <a:rPr lang="zh-CN" altLang="en-US" sz="1800" dirty="0"/>
              <a:t>映射文件名必须和接口名相同并且在同一目录下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7056784" cy="13850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45224"/>
            <a:ext cx="6408712" cy="9048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/>
              <a:t>mapper</a:t>
            </a:r>
            <a:r>
              <a:rPr lang="zh-CN" altLang="en-US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19520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四、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映射文件指导着</a:t>
            </a:r>
            <a:r>
              <a:rPr lang="en-US" altLang="zh-CN" dirty="0" err="1"/>
              <a:t>MyBatis</a:t>
            </a:r>
            <a:r>
              <a:rPr lang="zh-CN" altLang="en-US" dirty="0"/>
              <a:t>如何进行数据库增删改查，有着非常重要的意义；</a:t>
            </a:r>
            <a:endParaRPr lang="en-US" altLang="zh-CN" dirty="0"/>
          </a:p>
          <a:p>
            <a:endParaRPr lang="zh-CN" altLang="en-US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zh-CN" dirty="0">
                <a:solidFill>
                  <a:srgbClr val="0000FF"/>
                </a:solidFill>
              </a:rPr>
              <a:t>ache </a:t>
            </a:r>
            <a:r>
              <a:rPr lang="zh-CN" altLang="zh-CN" dirty="0"/>
              <a:t>–命名空间的</a:t>
            </a:r>
            <a:r>
              <a:rPr lang="zh-CN" altLang="en-US" dirty="0"/>
              <a:t>二级缓存配置</a:t>
            </a:r>
            <a:endParaRPr lang="zh-CN" altLang="zh-CN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0000FF"/>
                </a:solidFill>
              </a:rPr>
              <a:t>cache-ref </a:t>
            </a:r>
            <a:r>
              <a:rPr lang="zh-CN" altLang="zh-CN" dirty="0"/>
              <a:t>– 其他命名空间缓存配置的引用。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resultMap</a:t>
            </a:r>
            <a:r>
              <a:rPr lang="zh-CN" altLang="zh-CN" dirty="0"/>
              <a:t> – </a:t>
            </a:r>
            <a:r>
              <a:rPr lang="zh-CN" altLang="en-US" dirty="0"/>
              <a:t>自定义结果集映射</a:t>
            </a:r>
            <a:endParaRPr lang="zh-CN" altLang="zh-CN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parameterMap – 已废弃！老式风格的参数映射</a:t>
            </a:r>
            <a:endParaRPr lang="en-US" altLang="zh-CN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sql </a:t>
            </a:r>
            <a:r>
              <a:rPr lang="zh-CN" altLang="zh-CN" dirty="0"/>
              <a:t>–</a:t>
            </a:r>
            <a:r>
              <a:rPr lang="zh-CN" altLang="en-US" dirty="0"/>
              <a:t>抽取</a:t>
            </a:r>
            <a:r>
              <a:rPr lang="zh-CN" altLang="zh-CN" dirty="0"/>
              <a:t>可重用语句块。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insert </a:t>
            </a:r>
            <a:r>
              <a:rPr lang="zh-CN" altLang="zh-CN" dirty="0"/>
              <a:t>– 映射插入语句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update </a:t>
            </a:r>
            <a:r>
              <a:rPr lang="zh-CN" altLang="zh-CN" dirty="0"/>
              <a:t>– 映射更新语句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delete </a:t>
            </a:r>
            <a:r>
              <a:rPr lang="zh-CN" altLang="zh-CN" dirty="0"/>
              <a:t>– 映射删除语句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select </a:t>
            </a:r>
            <a:r>
              <a:rPr lang="zh-CN" altLang="zh-CN" dirty="0"/>
              <a:t>– 映射查询语句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6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一、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是支持定制化 </a:t>
            </a:r>
            <a:r>
              <a:rPr lang="en-US" altLang="zh-CN" dirty="0"/>
              <a:t>SQL</a:t>
            </a:r>
            <a:r>
              <a:rPr lang="zh-CN" altLang="en-US" dirty="0"/>
              <a:t>、存储过程以及高级映射的优秀的持久层框架。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避免了几乎所有的 </a:t>
            </a:r>
            <a:r>
              <a:rPr lang="en-US" altLang="zh-CN" dirty="0"/>
              <a:t>JDBC </a:t>
            </a:r>
            <a:r>
              <a:rPr lang="zh-CN" altLang="en-US" dirty="0"/>
              <a:t>代码和手动设置参数以及获取结果集。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可以使用简单的</a:t>
            </a:r>
            <a:r>
              <a:rPr lang="en-US" altLang="zh-CN" dirty="0"/>
              <a:t>XML</a:t>
            </a:r>
            <a:r>
              <a:rPr lang="zh-CN" altLang="en-US" dirty="0"/>
              <a:t>或注解用于配置和原始映射，将接口和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POJO</a:t>
            </a:r>
            <a:r>
              <a:rPr lang="zh-CN" altLang="en-US" dirty="0"/>
              <a:t>（</a:t>
            </a:r>
            <a:r>
              <a:rPr lang="en-US" altLang="zh-CN" dirty="0"/>
              <a:t>Plain Old Java Objects</a:t>
            </a:r>
            <a:r>
              <a:rPr lang="zh-CN" altLang="en-US" dirty="0"/>
              <a:t>，普通的</a:t>
            </a:r>
            <a:r>
              <a:rPr lang="en-US" altLang="zh-CN" dirty="0"/>
              <a:t>Java</a:t>
            </a:r>
            <a:r>
              <a:rPr lang="zh-CN" altLang="en-US" dirty="0"/>
              <a:t>对象）映射成数据库中的记录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39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75074"/>
            <a:ext cx="8229600" cy="417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b="1" dirty="0"/>
              <a:t>insert</a:t>
            </a:r>
            <a:r>
              <a:rPr lang="zh-CN" altLang="en-US" b="1" dirty="0"/>
              <a:t>、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delete</a:t>
            </a:r>
            <a:r>
              <a:rPr lang="zh-CN" altLang="en-US" b="1" dirty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7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主键生成方式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若数据库</a:t>
            </a:r>
            <a:r>
              <a:rPr lang="zh-CN" altLang="en-US" b="1" dirty="0">
                <a:solidFill>
                  <a:srgbClr val="0000FF"/>
                </a:solidFill>
              </a:rPr>
              <a:t>支持自动生成主键</a:t>
            </a:r>
            <a:r>
              <a:rPr lang="zh-CN" altLang="en-US" dirty="0"/>
              <a:t>的字段（比如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SQL Server</a:t>
            </a:r>
            <a:r>
              <a:rPr lang="zh-CN" altLang="en-US" dirty="0"/>
              <a:t>），则可以设置 </a:t>
            </a:r>
            <a:r>
              <a:rPr lang="en-US" altLang="zh-CN" b="1" dirty="0" err="1">
                <a:solidFill>
                  <a:srgbClr val="FF0000"/>
                </a:solidFill>
              </a:rPr>
              <a:t>useGeneratedKeys</a:t>
            </a:r>
            <a:r>
              <a:rPr lang="en-US" altLang="zh-CN" b="1" dirty="0">
                <a:solidFill>
                  <a:srgbClr val="FF0000"/>
                </a:solidFill>
              </a:rPr>
              <a:t>=”true”</a:t>
            </a:r>
            <a:r>
              <a:rPr lang="zh-CN" altLang="en-US" dirty="0"/>
              <a:t>，然后再把 </a:t>
            </a:r>
            <a:r>
              <a:rPr lang="en-US" altLang="zh-CN" b="1" dirty="0" err="1">
                <a:solidFill>
                  <a:srgbClr val="FF0000"/>
                </a:solidFill>
              </a:rPr>
              <a:t>keyProperty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设置到目标属性上。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94423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61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517" y="47667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参数（</a:t>
            </a:r>
            <a:r>
              <a:rPr lang="en-US" altLang="zh-CN" b="1" dirty="0"/>
              <a:t>Parameters</a:t>
            </a:r>
            <a:r>
              <a:rPr lang="zh-CN" altLang="en-US" b="1" dirty="0"/>
              <a:t>）传递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8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单个参数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可以接受基本类型，对象类型，集合类型的值。这种情况</a:t>
            </a:r>
            <a:r>
              <a:rPr lang="en-US" altLang="zh-CN" dirty="0" err="1"/>
              <a:t>MyBatis</a:t>
            </a:r>
            <a:r>
              <a:rPr lang="zh-CN" altLang="en-US" dirty="0"/>
              <a:t>可直接使用这个参数，不需要经过任何处理。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多个参数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任意多个参数，都会被</a:t>
            </a:r>
            <a:r>
              <a:rPr lang="en-US" altLang="zh-CN" dirty="0" err="1"/>
              <a:t>MyBatis</a:t>
            </a:r>
            <a:r>
              <a:rPr lang="zh-CN" altLang="en-US" dirty="0"/>
              <a:t>重新包装成一个</a:t>
            </a:r>
            <a:r>
              <a:rPr lang="en-US" altLang="zh-CN" dirty="0"/>
              <a:t>Map</a:t>
            </a:r>
            <a:r>
              <a:rPr lang="zh-CN" altLang="en-US" dirty="0"/>
              <a:t>传入。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param1</a:t>
            </a:r>
            <a:r>
              <a:rPr lang="zh-CN" altLang="en-US" dirty="0"/>
              <a:t>，</a:t>
            </a:r>
            <a:r>
              <a:rPr lang="en-US" altLang="zh-CN" dirty="0"/>
              <a:t>param2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1…</a:t>
            </a:r>
            <a:r>
              <a:rPr lang="zh-CN" altLang="en-US" dirty="0"/>
              <a:t>，值就是参数的值。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命名参数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为参数使用</a:t>
            </a:r>
            <a:r>
              <a:rPr lang="en-US" altLang="zh-CN" dirty="0"/>
              <a:t>@</a:t>
            </a:r>
            <a:r>
              <a:rPr lang="en-US" altLang="zh-CN" dirty="0" err="1"/>
              <a:t>Param</a:t>
            </a:r>
            <a:r>
              <a:rPr lang="zh-CN" altLang="en-US" dirty="0"/>
              <a:t>起一个名字，</a:t>
            </a:r>
            <a:r>
              <a:rPr lang="en-US" altLang="zh-CN" dirty="0" err="1"/>
              <a:t>MyBatis</a:t>
            </a:r>
            <a:r>
              <a:rPr lang="zh-CN" altLang="en-US" dirty="0"/>
              <a:t>就会将这些参数封装进</a:t>
            </a:r>
            <a:r>
              <a:rPr lang="en-US" altLang="zh-CN" dirty="0"/>
              <a:t>map</a:t>
            </a:r>
            <a:r>
              <a:rPr lang="zh-CN" altLang="en-US" dirty="0"/>
              <a:t>中，</a:t>
            </a:r>
            <a:r>
              <a:rPr lang="en-US" altLang="zh-CN" dirty="0"/>
              <a:t>key</a:t>
            </a:r>
            <a:r>
              <a:rPr lang="zh-CN" altLang="en-US" dirty="0"/>
              <a:t>就是我们自己指定的名字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POJO</a:t>
            </a:r>
          </a:p>
          <a:p>
            <a:pPr lvl="1"/>
            <a:r>
              <a:rPr lang="zh-CN" altLang="en-US" dirty="0"/>
              <a:t>当这些参数属于我们业务</a:t>
            </a:r>
            <a:r>
              <a:rPr lang="en-US" altLang="zh-CN" dirty="0"/>
              <a:t>POJO</a:t>
            </a:r>
            <a:r>
              <a:rPr lang="zh-CN" altLang="en-US" dirty="0"/>
              <a:t>时，我们直接传递</a:t>
            </a:r>
            <a:r>
              <a:rPr lang="en-US" altLang="zh-CN" dirty="0"/>
              <a:t>POJO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</a:t>
            </a:r>
          </a:p>
          <a:p>
            <a:pPr lvl="1"/>
            <a:r>
              <a:rPr lang="zh-CN" altLang="en-US" dirty="0"/>
              <a:t>我们也可以封装多个参数为</a:t>
            </a:r>
            <a:r>
              <a:rPr lang="en-US" altLang="zh-CN" dirty="0"/>
              <a:t>map</a:t>
            </a:r>
            <a:r>
              <a:rPr lang="zh-CN" altLang="en-US" dirty="0"/>
              <a:t>，直接传递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90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859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参数处理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1857356"/>
            <a:ext cx="9433048" cy="5100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参数也可以指定一个特殊的数据类型：</a:t>
            </a:r>
            <a:endParaRPr lang="en-US" altLang="zh-CN" sz="2600" dirty="0"/>
          </a:p>
          <a:p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lvl="1"/>
            <a:r>
              <a:rPr lang="en-US" altLang="zh-CN" sz="2600" dirty="0" err="1"/>
              <a:t>javaType</a:t>
            </a:r>
            <a:r>
              <a:rPr lang="en-US" altLang="zh-CN" sz="2600" dirty="0"/>
              <a:t> </a:t>
            </a:r>
            <a:r>
              <a:rPr lang="zh-CN" altLang="en-US" sz="2600" dirty="0"/>
              <a:t>通常可以从参数对象中来去确定</a:t>
            </a:r>
            <a:endParaRPr lang="en-US" altLang="zh-CN" sz="2600" dirty="0"/>
          </a:p>
          <a:p>
            <a:pPr lvl="1"/>
            <a:r>
              <a:rPr lang="zh-CN" altLang="en-US" sz="2600" b="1" dirty="0">
                <a:solidFill>
                  <a:srgbClr val="FF0000"/>
                </a:solidFill>
              </a:rPr>
              <a:t>如果 </a:t>
            </a:r>
            <a:r>
              <a:rPr lang="en-US" altLang="zh-CN" sz="2600" b="1" dirty="0">
                <a:solidFill>
                  <a:srgbClr val="FF0000"/>
                </a:solidFill>
              </a:rPr>
              <a:t>null </a:t>
            </a:r>
            <a:r>
              <a:rPr lang="zh-CN" altLang="en-US" sz="2600" b="1" dirty="0">
                <a:solidFill>
                  <a:srgbClr val="FF0000"/>
                </a:solidFill>
              </a:rPr>
              <a:t>被当作值来传递，对于所有可能为空的列，</a:t>
            </a:r>
            <a:r>
              <a:rPr lang="en-US" altLang="zh-CN" sz="2600" b="1" dirty="0" err="1">
                <a:solidFill>
                  <a:srgbClr val="FF0000"/>
                </a:solidFill>
              </a:rPr>
              <a:t>jdbcType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</a:rPr>
              <a:t>需要被设置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对于数值类型，还可以设置小数点后保留的位数：</a:t>
            </a:r>
            <a:endParaRPr lang="en-US" altLang="zh-CN" sz="2600" dirty="0"/>
          </a:p>
          <a:p>
            <a:pPr lvl="1"/>
            <a:r>
              <a:rPr lang="en-US" altLang="zh-CN" sz="2600" b="1" dirty="0">
                <a:solidFill>
                  <a:srgbClr val="0000FF"/>
                </a:solidFill>
              </a:rPr>
              <a:t>mode </a:t>
            </a:r>
            <a:r>
              <a:rPr lang="zh-CN" altLang="en-US" sz="2600" b="1" dirty="0">
                <a:solidFill>
                  <a:srgbClr val="0000FF"/>
                </a:solidFill>
              </a:rPr>
              <a:t>属性</a:t>
            </a:r>
            <a:r>
              <a:rPr lang="zh-CN" altLang="en-US" sz="2600" dirty="0"/>
              <a:t>允许指定 </a:t>
            </a:r>
            <a:r>
              <a:rPr lang="en-US" altLang="zh-CN" sz="2600" dirty="0"/>
              <a:t>IN</a:t>
            </a:r>
            <a:r>
              <a:rPr lang="zh-CN" altLang="en-US" sz="2600" dirty="0"/>
              <a:t>，</a:t>
            </a:r>
            <a:r>
              <a:rPr lang="en-US" altLang="zh-CN" sz="2600" dirty="0"/>
              <a:t>OUT </a:t>
            </a:r>
            <a:r>
              <a:rPr lang="zh-CN" altLang="en-US" sz="2600" dirty="0"/>
              <a:t>或 </a:t>
            </a:r>
            <a:r>
              <a:rPr lang="en-US" altLang="zh-CN" sz="2600" dirty="0"/>
              <a:t>INOUT </a:t>
            </a:r>
            <a:r>
              <a:rPr lang="zh-CN" altLang="en-US" sz="2600" dirty="0"/>
              <a:t>参数。如果参数为 </a:t>
            </a:r>
            <a:r>
              <a:rPr lang="en-US" altLang="zh-CN" sz="2600" dirty="0"/>
              <a:t>OUT </a:t>
            </a:r>
            <a:r>
              <a:rPr lang="zh-CN" altLang="en-US" sz="2600" dirty="0"/>
              <a:t>或 </a:t>
            </a:r>
            <a:r>
              <a:rPr lang="en-US" altLang="zh-CN" sz="2600" dirty="0"/>
              <a:t>INOUT</a:t>
            </a:r>
            <a:r>
              <a:rPr lang="zh-CN" altLang="en-US" sz="2600" dirty="0"/>
              <a:t>，参数对象属性的真实值将会被改变，就像在获取输出参数时所期望的那样。</a:t>
            </a:r>
            <a:endParaRPr lang="en-US" altLang="zh-CN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7" y="2348880"/>
            <a:ext cx="471088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2" y="2880441"/>
            <a:ext cx="6840760" cy="35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5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参数处理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060848"/>
            <a:ext cx="9227368" cy="45259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#{key}</a:t>
            </a:r>
            <a:r>
              <a:rPr lang="zh-CN" altLang="en-US" b="1" dirty="0"/>
              <a:t>：获取参数的值，预编译到</a:t>
            </a:r>
            <a:r>
              <a:rPr lang="en-US" altLang="zh-CN" b="1" dirty="0"/>
              <a:t>SQL</a:t>
            </a:r>
            <a:r>
              <a:rPr lang="zh-CN" altLang="en-US" b="1" dirty="0"/>
              <a:t>中。安全。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${key}</a:t>
            </a:r>
            <a:r>
              <a:rPr lang="zh-CN" altLang="en-US" b="1" dirty="0"/>
              <a:t>：获取参数的值，拼接到</a:t>
            </a:r>
            <a:r>
              <a:rPr lang="en-US" altLang="zh-CN" b="1" dirty="0"/>
              <a:t>SQL</a:t>
            </a:r>
            <a:r>
              <a:rPr lang="zh-CN" altLang="en-US" b="1" dirty="0"/>
              <a:t>中。有</a:t>
            </a:r>
            <a:r>
              <a:rPr lang="en-US" altLang="zh-CN" b="1" dirty="0"/>
              <a:t>SQL</a:t>
            </a:r>
            <a:r>
              <a:rPr lang="zh-CN" altLang="en-US" b="1" dirty="0"/>
              <a:t>注入问题。</a:t>
            </a:r>
            <a:r>
              <a:rPr lang="en-US" altLang="zh-CN" b="1" dirty="0"/>
              <a:t>ORDER BY ${name}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874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元素来定义查询操作。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：唯一标识符。</a:t>
            </a:r>
            <a:endParaRPr lang="en-US" altLang="zh-CN" dirty="0"/>
          </a:p>
          <a:p>
            <a:pPr lvl="1"/>
            <a:r>
              <a:rPr lang="zh-CN" altLang="en-US" dirty="0"/>
              <a:t>用来引用这条语句，需要和接口的方法名一致</a:t>
            </a:r>
            <a:endParaRPr lang="en-US" altLang="zh-CN" dirty="0"/>
          </a:p>
          <a:p>
            <a:r>
              <a:rPr lang="en-US" altLang="zh-CN" dirty="0" err="1"/>
              <a:t>parameterType</a:t>
            </a:r>
            <a:r>
              <a:rPr lang="zh-CN" altLang="en-US" dirty="0"/>
              <a:t>：参数类型。</a:t>
            </a:r>
            <a:endParaRPr lang="en-US" altLang="zh-CN" dirty="0"/>
          </a:p>
          <a:p>
            <a:pPr lvl="1"/>
            <a:r>
              <a:rPr lang="zh-CN" altLang="en-US" dirty="0"/>
              <a:t>可以不传，</a:t>
            </a:r>
            <a:r>
              <a:rPr lang="en-US" altLang="zh-CN" dirty="0" err="1"/>
              <a:t>MyBatis</a:t>
            </a:r>
            <a:r>
              <a:rPr lang="zh-CN" altLang="en-US" dirty="0"/>
              <a:t>会根据</a:t>
            </a:r>
            <a:r>
              <a:rPr lang="en-US" altLang="zh-CN" dirty="0" err="1"/>
              <a:t>TypeHandler</a:t>
            </a:r>
            <a:r>
              <a:rPr lang="zh-CN" altLang="en-US" dirty="0"/>
              <a:t>自动推断</a:t>
            </a:r>
            <a:endParaRPr lang="en-US" altLang="zh-CN" dirty="0"/>
          </a:p>
          <a:p>
            <a:r>
              <a:rPr lang="en-US" altLang="zh-CN" dirty="0" err="1"/>
              <a:t>resultType</a:t>
            </a:r>
            <a:r>
              <a:rPr lang="zh-CN" altLang="en-US" dirty="0"/>
              <a:t>：返回值类型。</a:t>
            </a:r>
            <a:endParaRPr lang="en-US" altLang="zh-CN" dirty="0"/>
          </a:p>
          <a:p>
            <a:pPr lvl="1"/>
            <a:r>
              <a:rPr lang="zh-CN" altLang="en-US" dirty="0"/>
              <a:t>别名或者全类名，如果返回的是集合，定义集合中元素的类型。不能和</a:t>
            </a:r>
            <a:r>
              <a:rPr lang="en-US" altLang="zh-CN" dirty="0" err="1"/>
              <a:t>resultMap</a:t>
            </a:r>
            <a:r>
              <a:rPr lang="zh-CN" altLang="en-US" dirty="0"/>
              <a:t>同时使用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b="1" dirty="0"/>
              <a:t>select</a:t>
            </a:r>
            <a:r>
              <a:rPr lang="zh-CN" altLang="en-US" b="1" dirty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92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" y="968190"/>
            <a:ext cx="9115871" cy="567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764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zh-CN" altLang="en-US" b="1" dirty="0"/>
              <a:t>自动映射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8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、全局</a:t>
            </a:r>
            <a:r>
              <a:rPr lang="en-US" altLang="zh-CN" dirty="0"/>
              <a:t>setting</a:t>
            </a:r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autoMappingBehavior</a:t>
            </a:r>
            <a:r>
              <a:rPr lang="zh-CN" altLang="en-US" dirty="0">
                <a:solidFill>
                  <a:srgbClr val="FF0000"/>
                </a:solidFill>
              </a:rPr>
              <a:t>默认是</a:t>
            </a:r>
            <a:r>
              <a:rPr lang="en-US" altLang="zh-CN" dirty="0">
                <a:solidFill>
                  <a:srgbClr val="FF0000"/>
                </a:solidFill>
              </a:rPr>
              <a:t>PARTIAL</a:t>
            </a:r>
            <a:r>
              <a:rPr lang="zh-CN" altLang="en-US" dirty="0"/>
              <a:t>，开启自动映射的功能。唯一的要求是列名和</a:t>
            </a:r>
            <a:r>
              <a:rPr lang="en-US" altLang="zh-CN" dirty="0" err="1"/>
              <a:t>javaBean</a:t>
            </a:r>
            <a:r>
              <a:rPr lang="zh-CN" altLang="en-US" dirty="0"/>
              <a:t>属性名一致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autoMappingBehavior</a:t>
            </a:r>
            <a:r>
              <a:rPr lang="zh-CN" altLang="en-US" dirty="0"/>
              <a:t>设置为</a:t>
            </a:r>
            <a:r>
              <a:rPr lang="en-US" altLang="zh-CN" dirty="0"/>
              <a:t>null</a:t>
            </a:r>
            <a:r>
              <a:rPr lang="zh-CN" altLang="en-US" dirty="0"/>
              <a:t>则会取消自动映射</a:t>
            </a:r>
            <a:endParaRPr lang="en-US" altLang="zh-CN" dirty="0"/>
          </a:p>
          <a:p>
            <a:pPr lvl="1"/>
            <a:r>
              <a:rPr lang="zh-CN" altLang="en-US" dirty="0"/>
              <a:t>数据库字段命名规范，</a:t>
            </a:r>
            <a:r>
              <a:rPr lang="en-US" altLang="zh-CN" dirty="0"/>
              <a:t>POJO</a:t>
            </a:r>
            <a:r>
              <a:rPr lang="zh-CN" altLang="en-US" dirty="0"/>
              <a:t>属性符合驼峰命名法，如</a:t>
            </a:r>
            <a:r>
              <a:rPr lang="en-US" altLang="zh-CN" dirty="0" err="1"/>
              <a:t>A_COLUMN</a:t>
            </a:r>
            <a:r>
              <a:rPr lang="en-US" altLang="zh-CN" dirty="0" err="1">
                <a:sym typeface="Wingdings" panose="05000000000000000000" pitchFamily="2" charset="2"/>
              </a:rPr>
              <a:t>aColumn</a:t>
            </a:r>
            <a:r>
              <a:rPr lang="zh-CN" altLang="en-US" dirty="0">
                <a:sym typeface="Wingdings" panose="05000000000000000000" pitchFamily="2" charset="2"/>
              </a:rPr>
              <a:t>，我们可以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开启自动驼峰命名规则映射功能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mapUnderscoreToCamelCase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、自定义</a:t>
            </a:r>
            <a:r>
              <a:rPr lang="en-US" altLang="zh-CN" b="1" dirty="0" err="1">
                <a:solidFill>
                  <a:srgbClr val="0000FF"/>
                </a:solidFill>
              </a:rPr>
              <a:t>resultMap</a:t>
            </a:r>
            <a:r>
              <a:rPr lang="zh-CN" altLang="en-US" b="1" dirty="0">
                <a:solidFill>
                  <a:srgbClr val="0000FF"/>
                </a:solidFill>
              </a:rPr>
              <a:t>，实现高级结果集映射。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39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zh-CN" b="1" dirty="0" err="1"/>
              <a:t>resultMap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772816"/>
            <a:ext cx="8686800" cy="508518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constructor - </a:t>
            </a:r>
            <a:r>
              <a:rPr lang="zh-CN" altLang="en-US" sz="2400" dirty="0"/>
              <a:t>类在实例化时</a:t>
            </a:r>
            <a:r>
              <a:rPr lang="en-US" altLang="zh-CN" sz="2400" dirty="0"/>
              <a:t>, </a:t>
            </a:r>
            <a:r>
              <a:rPr lang="zh-CN" altLang="en-US" sz="2400" dirty="0"/>
              <a:t>用来注入结果到构造方法中</a:t>
            </a:r>
          </a:p>
          <a:p>
            <a:pPr lvl="1"/>
            <a:r>
              <a:rPr lang="en-US" altLang="zh-CN" sz="2000" dirty="0" err="1"/>
              <a:t>idArg</a:t>
            </a:r>
            <a:r>
              <a:rPr lang="en-US" altLang="zh-CN" sz="2000" dirty="0"/>
              <a:t> - ID </a:t>
            </a:r>
            <a:r>
              <a:rPr lang="zh-CN" altLang="en-US" sz="2000" dirty="0"/>
              <a:t>参数</a:t>
            </a:r>
            <a:r>
              <a:rPr lang="en-US" altLang="zh-CN" sz="2000" dirty="0"/>
              <a:t>; </a:t>
            </a:r>
            <a:r>
              <a:rPr lang="zh-CN" altLang="en-US" sz="2000" dirty="0"/>
              <a:t>标记结果作为 </a:t>
            </a:r>
            <a:r>
              <a:rPr lang="en-US" altLang="zh-CN" sz="2000" dirty="0"/>
              <a:t>ID </a:t>
            </a:r>
            <a:r>
              <a:rPr lang="zh-CN" altLang="en-US" sz="2000" dirty="0"/>
              <a:t>可以帮助提高整体效能</a:t>
            </a:r>
          </a:p>
          <a:p>
            <a:pPr lvl="1"/>
            <a:r>
              <a:rPr lang="en-US" altLang="zh-CN" sz="2000" dirty="0" err="1"/>
              <a:t>arg</a:t>
            </a:r>
            <a:r>
              <a:rPr lang="en-US" altLang="zh-CN" sz="2000" dirty="0"/>
              <a:t> - </a:t>
            </a:r>
            <a:r>
              <a:rPr lang="zh-CN" altLang="en-US" sz="2000" dirty="0"/>
              <a:t>注入到构造方法的一个普通结果</a:t>
            </a:r>
          </a:p>
          <a:p>
            <a:r>
              <a:rPr lang="en-US" altLang="zh-CN" sz="2400" b="1" dirty="0"/>
              <a:t>id</a:t>
            </a:r>
            <a:r>
              <a:rPr lang="en-US" altLang="zh-CN" sz="2400" dirty="0"/>
              <a:t> – </a:t>
            </a:r>
            <a:r>
              <a:rPr lang="zh-CN" altLang="en-US" sz="2400" dirty="0"/>
              <a:t>一个 </a:t>
            </a:r>
            <a:r>
              <a:rPr lang="en-US" altLang="zh-CN" sz="2400" dirty="0"/>
              <a:t>ID </a:t>
            </a:r>
            <a:r>
              <a:rPr lang="zh-CN" altLang="en-US" sz="2400" dirty="0"/>
              <a:t>结果</a:t>
            </a:r>
            <a:r>
              <a:rPr lang="en-US" altLang="zh-CN" sz="2400" dirty="0"/>
              <a:t>; </a:t>
            </a:r>
            <a:r>
              <a:rPr lang="zh-CN" altLang="en-US" sz="2400" dirty="0"/>
              <a:t>标记结果作为 </a:t>
            </a:r>
            <a:r>
              <a:rPr lang="en-US" altLang="zh-CN" sz="2400" dirty="0"/>
              <a:t>ID </a:t>
            </a:r>
            <a:r>
              <a:rPr lang="zh-CN" altLang="en-US" sz="2400" dirty="0"/>
              <a:t>可以帮助提高整体效能</a:t>
            </a:r>
          </a:p>
          <a:p>
            <a:r>
              <a:rPr lang="en-US" altLang="zh-CN" sz="2400" b="1" dirty="0"/>
              <a:t>result</a:t>
            </a:r>
            <a:r>
              <a:rPr lang="en-US" altLang="zh-CN" sz="2400" dirty="0"/>
              <a:t> – </a:t>
            </a:r>
            <a:r>
              <a:rPr lang="zh-CN" altLang="en-US" sz="2400" dirty="0"/>
              <a:t>注入到字段或 </a:t>
            </a:r>
            <a:r>
              <a:rPr lang="en-US" altLang="zh-CN" sz="2400" dirty="0" err="1"/>
              <a:t>JavaBean</a:t>
            </a:r>
            <a:r>
              <a:rPr lang="en-US" altLang="zh-CN" sz="2400" dirty="0"/>
              <a:t> </a:t>
            </a:r>
            <a:r>
              <a:rPr lang="zh-CN" altLang="en-US" sz="2400" dirty="0"/>
              <a:t>属性的普通结果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association</a:t>
            </a:r>
            <a:r>
              <a:rPr lang="en-US" altLang="zh-CN" sz="2400" dirty="0"/>
              <a:t> – </a:t>
            </a:r>
            <a:r>
              <a:rPr lang="zh-CN" altLang="en-US" sz="2400" dirty="0"/>
              <a:t>一个复杂的类型关联</a:t>
            </a:r>
            <a:r>
              <a:rPr lang="en-US" altLang="zh-CN" sz="2400" dirty="0"/>
              <a:t>;</a:t>
            </a:r>
            <a:r>
              <a:rPr lang="zh-CN" altLang="en-US" sz="2400" dirty="0"/>
              <a:t>许多结果将包成这种类型</a:t>
            </a:r>
          </a:p>
          <a:p>
            <a:pPr lvl="1"/>
            <a:r>
              <a:rPr lang="zh-CN" altLang="en-US" sz="2000" dirty="0"/>
              <a:t>嵌入结果映射 </a:t>
            </a:r>
            <a:r>
              <a:rPr lang="en-US" altLang="zh-CN" sz="2000" dirty="0"/>
              <a:t>– </a:t>
            </a:r>
            <a:r>
              <a:rPr lang="zh-CN" altLang="en-US" sz="2000" dirty="0"/>
              <a:t>结果映射自身的关联</a:t>
            </a:r>
            <a:r>
              <a:rPr lang="en-US" altLang="zh-CN" sz="2000" dirty="0"/>
              <a:t>,</a:t>
            </a:r>
            <a:r>
              <a:rPr lang="zh-CN" altLang="en-US" sz="2000" dirty="0"/>
              <a:t>或者参考一个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collection</a:t>
            </a:r>
            <a:r>
              <a:rPr lang="en-US" altLang="zh-CN" sz="2400" dirty="0"/>
              <a:t> – </a:t>
            </a:r>
            <a:r>
              <a:rPr lang="zh-CN" altLang="en-US" sz="2400" dirty="0"/>
              <a:t>复杂类型的集</a:t>
            </a:r>
          </a:p>
          <a:p>
            <a:pPr lvl="1"/>
            <a:r>
              <a:rPr lang="zh-CN" altLang="en-US" sz="2000" dirty="0"/>
              <a:t>嵌入结果映射 </a:t>
            </a:r>
            <a:r>
              <a:rPr lang="en-US" altLang="zh-CN" sz="2000" dirty="0"/>
              <a:t>– </a:t>
            </a:r>
            <a:r>
              <a:rPr lang="zh-CN" altLang="en-US" sz="2000" dirty="0"/>
              <a:t>结果映射自身的集</a:t>
            </a:r>
            <a:r>
              <a:rPr lang="en-US" altLang="zh-CN" sz="2000" dirty="0"/>
              <a:t>,</a:t>
            </a:r>
            <a:r>
              <a:rPr lang="zh-CN" altLang="en-US" sz="2000" dirty="0"/>
              <a:t>或者参考一个</a:t>
            </a:r>
          </a:p>
          <a:p>
            <a:r>
              <a:rPr lang="en-US" altLang="zh-CN" sz="2400" dirty="0"/>
              <a:t>discriminator – </a:t>
            </a:r>
            <a:r>
              <a:rPr lang="zh-CN" altLang="en-US" sz="2400" dirty="0"/>
              <a:t>使用结果值来决定使用哪个结果映射</a:t>
            </a:r>
          </a:p>
          <a:p>
            <a:pPr lvl="1"/>
            <a:r>
              <a:rPr lang="en-US" altLang="zh-CN" sz="2000" dirty="0"/>
              <a:t>case – </a:t>
            </a:r>
            <a:r>
              <a:rPr lang="zh-CN" altLang="en-US" sz="2000" dirty="0"/>
              <a:t>基于某些值的结果映射</a:t>
            </a:r>
          </a:p>
          <a:p>
            <a:pPr lvl="2"/>
            <a:r>
              <a:rPr lang="zh-CN" altLang="en-US" sz="1800" dirty="0"/>
              <a:t>嵌入结果映射 </a:t>
            </a:r>
            <a:r>
              <a:rPr lang="en-US" altLang="zh-CN" sz="1800" dirty="0"/>
              <a:t>– </a:t>
            </a:r>
            <a:r>
              <a:rPr lang="zh-CN" altLang="en-US" sz="1800" dirty="0"/>
              <a:t>这种情形结果也映射它本身</a:t>
            </a:r>
            <a:r>
              <a:rPr lang="en-US" altLang="zh-CN" sz="1800" dirty="0"/>
              <a:t>,</a:t>
            </a:r>
            <a:r>
              <a:rPr lang="zh-CN" altLang="en-US" sz="1800" dirty="0"/>
              <a:t>因此可以包含很多相同的元素</a:t>
            </a:r>
            <a:r>
              <a:rPr lang="en-US" altLang="zh-CN" sz="1800" dirty="0"/>
              <a:t>,</a:t>
            </a:r>
            <a:r>
              <a:rPr lang="zh-CN" altLang="en-US" sz="1800" dirty="0"/>
              <a:t>或者它可以参照一个外部的结果映射。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1143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b="1" dirty="0"/>
              <a:t>id &amp;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</a:t>
            </a:r>
            <a:r>
              <a:rPr lang="zh-CN" altLang="en-US" dirty="0"/>
              <a:t>和 </a:t>
            </a:r>
            <a:r>
              <a:rPr lang="en-US" altLang="zh-CN" dirty="0"/>
              <a:t>result </a:t>
            </a:r>
            <a:r>
              <a:rPr lang="zh-CN" altLang="en-US" dirty="0"/>
              <a:t>映射一个单独列的值到</a:t>
            </a:r>
            <a:r>
              <a:rPr lang="zh-CN" altLang="en-US" b="1" dirty="0">
                <a:solidFill>
                  <a:srgbClr val="FF0000"/>
                </a:solidFill>
              </a:rPr>
              <a:t>简单数据类型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,</a:t>
            </a:r>
            <a:r>
              <a:rPr lang="zh-CN" altLang="en-US" dirty="0"/>
              <a:t>整型</a:t>
            </a:r>
            <a:r>
              <a:rPr lang="en-US" altLang="zh-CN" dirty="0"/>
              <a:t>,</a:t>
            </a:r>
            <a:r>
              <a:rPr lang="zh-CN" altLang="en-US" dirty="0"/>
              <a:t>双精度浮点数</a:t>
            </a:r>
            <a:r>
              <a:rPr lang="en-US" altLang="zh-CN" dirty="0"/>
              <a:t>,</a:t>
            </a:r>
            <a:r>
              <a:rPr lang="zh-CN" altLang="en-US" dirty="0"/>
              <a:t>日期等</a:t>
            </a:r>
            <a:r>
              <a:rPr lang="en-US" altLang="zh-CN" dirty="0"/>
              <a:t>)</a:t>
            </a:r>
            <a:r>
              <a:rPr lang="zh-CN" altLang="en-US" dirty="0"/>
              <a:t>的属性或字段。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8" y="3284984"/>
            <a:ext cx="881152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20399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原是</a:t>
            </a:r>
            <a:r>
              <a:rPr lang="en-US" altLang="zh-CN" dirty="0">
                <a:solidFill>
                  <a:srgbClr val="000000"/>
                </a:solidFill>
              </a:rPr>
              <a:t>Apache</a:t>
            </a:r>
            <a:r>
              <a:rPr lang="zh-CN" altLang="en-US" dirty="0">
                <a:solidFill>
                  <a:srgbClr val="000000"/>
                </a:solidFill>
              </a:rPr>
              <a:t>的一个开源项目</a:t>
            </a:r>
            <a:r>
              <a:rPr lang="en-US" altLang="zh-CN" dirty="0" err="1">
                <a:solidFill>
                  <a:srgbClr val="000000"/>
                </a:solidFill>
              </a:rPr>
              <a:t>iBatis</a:t>
            </a:r>
            <a:r>
              <a:rPr lang="en-US" altLang="zh-CN" dirty="0">
                <a:solidFill>
                  <a:srgbClr val="000000"/>
                </a:solidFill>
              </a:rPr>
              <a:t>, 2010</a:t>
            </a:r>
            <a:r>
              <a:rPr lang="zh-CN" altLang="en-US" dirty="0">
                <a:solidFill>
                  <a:srgbClr val="000000"/>
                </a:solidFill>
              </a:rPr>
              <a:t>年</a:t>
            </a:r>
            <a:r>
              <a:rPr lang="en-US" altLang="zh-CN" dirty="0">
                <a:solidFill>
                  <a:srgbClr val="000000"/>
                </a:solidFill>
              </a:rPr>
              <a:t>6</a:t>
            </a:r>
            <a:r>
              <a:rPr lang="zh-CN" altLang="en-US" dirty="0">
                <a:solidFill>
                  <a:srgbClr val="000000"/>
                </a:solidFill>
              </a:rPr>
              <a:t>月这个项目由</a:t>
            </a:r>
            <a:r>
              <a:rPr lang="en-US" altLang="zh-CN" dirty="0">
                <a:solidFill>
                  <a:srgbClr val="000000"/>
                </a:solidFill>
              </a:rPr>
              <a:t>Apache Software Foundation </a:t>
            </a:r>
            <a:r>
              <a:rPr lang="zh-CN" altLang="en-US" dirty="0">
                <a:solidFill>
                  <a:srgbClr val="000000"/>
                </a:solidFill>
              </a:rPr>
              <a:t>迁移到了</a:t>
            </a:r>
            <a:r>
              <a:rPr lang="en-US" altLang="zh-CN" dirty="0">
                <a:solidFill>
                  <a:srgbClr val="000000"/>
                </a:solidFill>
              </a:rPr>
              <a:t>Google Code</a:t>
            </a:r>
            <a:r>
              <a:rPr lang="zh-CN" altLang="en-US" dirty="0">
                <a:solidFill>
                  <a:srgbClr val="000000"/>
                </a:solidFill>
              </a:rPr>
              <a:t>，随着开发团队转投</a:t>
            </a:r>
            <a:r>
              <a:rPr lang="en-US" altLang="zh-CN" dirty="0">
                <a:solidFill>
                  <a:srgbClr val="000000"/>
                </a:solidFill>
              </a:rPr>
              <a:t>Google Code</a:t>
            </a:r>
            <a:r>
              <a:rPr lang="zh-CN" altLang="en-US" dirty="0">
                <a:solidFill>
                  <a:srgbClr val="000000"/>
                </a:solidFill>
              </a:rPr>
              <a:t>旗下，</a:t>
            </a:r>
            <a:r>
              <a:rPr lang="en-US" altLang="zh-CN" dirty="0">
                <a:solidFill>
                  <a:srgbClr val="000000"/>
                </a:solidFill>
              </a:rPr>
              <a:t> iBatis3.x</a:t>
            </a:r>
            <a:r>
              <a:rPr lang="zh-CN" altLang="en-US" dirty="0">
                <a:solidFill>
                  <a:srgbClr val="000000"/>
                </a:solidFill>
              </a:rPr>
              <a:t>正式更名为</a:t>
            </a:r>
            <a:r>
              <a:rPr lang="en-US" altLang="zh-CN" dirty="0" err="1">
                <a:solidFill>
                  <a:srgbClr val="000000"/>
                </a:solidFill>
              </a:rPr>
              <a:t>MyBatis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，代码于</a:t>
            </a:r>
            <a:r>
              <a:rPr lang="en-US" altLang="zh-CN" dirty="0">
                <a:solidFill>
                  <a:srgbClr val="000000"/>
                </a:solidFill>
              </a:rPr>
              <a:t>2013</a:t>
            </a:r>
            <a:r>
              <a:rPr lang="zh-CN" altLang="en-US" dirty="0">
                <a:solidFill>
                  <a:srgbClr val="000000"/>
                </a:solidFill>
              </a:rPr>
              <a:t>年</a:t>
            </a:r>
            <a:r>
              <a:rPr lang="en-US" altLang="zh-CN" dirty="0">
                <a:solidFill>
                  <a:srgbClr val="000000"/>
                </a:solidFill>
              </a:rPr>
              <a:t>11</a:t>
            </a:r>
            <a:r>
              <a:rPr lang="zh-CN" altLang="en-US" dirty="0">
                <a:solidFill>
                  <a:srgbClr val="000000"/>
                </a:solidFill>
              </a:rPr>
              <a:t>月迁移到</a:t>
            </a:r>
            <a:r>
              <a:rPr lang="en-US" altLang="zh-CN" dirty="0" err="1">
                <a:solidFill>
                  <a:srgbClr val="000000"/>
                </a:solidFill>
              </a:rPr>
              <a:t>Github</a:t>
            </a:r>
            <a:r>
              <a:rPr lang="zh-CN" altLang="en-US" dirty="0">
                <a:solidFill>
                  <a:srgbClr val="000000"/>
                </a:solidFill>
              </a:rPr>
              <a:t>（下载地址见后）。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0000"/>
                </a:solidFill>
              </a:rPr>
              <a:t>iBatis</a:t>
            </a:r>
            <a:r>
              <a:rPr lang="zh-CN" altLang="en-US" dirty="0">
                <a:solidFill>
                  <a:srgbClr val="000000"/>
                </a:solidFill>
              </a:rPr>
              <a:t>一词来源于“</a:t>
            </a:r>
            <a:r>
              <a:rPr lang="en-US" altLang="zh-CN" dirty="0">
                <a:solidFill>
                  <a:srgbClr val="000000"/>
                </a:solidFill>
              </a:rPr>
              <a:t>internet</a:t>
            </a:r>
            <a:r>
              <a:rPr lang="zh-CN" altLang="en-US" dirty="0">
                <a:solidFill>
                  <a:srgbClr val="000000"/>
                </a:solidFill>
              </a:rPr>
              <a:t>”和“</a:t>
            </a:r>
            <a:r>
              <a:rPr lang="en-US" altLang="zh-CN" dirty="0">
                <a:solidFill>
                  <a:srgbClr val="000000"/>
                </a:solidFill>
              </a:rPr>
              <a:t>abatis</a:t>
            </a:r>
            <a:r>
              <a:rPr lang="zh-CN" altLang="en-US" dirty="0">
                <a:solidFill>
                  <a:srgbClr val="000000"/>
                </a:solidFill>
              </a:rPr>
              <a:t>”的组合，是一个基于</a:t>
            </a:r>
            <a:r>
              <a:rPr lang="en-US" altLang="zh-CN" dirty="0">
                <a:solidFill>
                  <a:srgbClr val="000000"/>
                </a:solidFill>
              </a:rPr>
              <a:t>Java</a:t>
            </a:r>
            <a:r>
              <a:rPr lang="zh-CN" altLang="en-US" dirty="0">
                <a:solidFill>
                  <a:srgbClr val="000000"/>
                </a:solidFill>
              </a:rPr>
              <a:t>的持久层框架。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iBatis</a:t>
            </a:r>
            <a:r>
              <a:rPr lang="zh-CN" altLang="en-US" dirty="0">
                <a:solidFill>
                  <a:srgbClr val="000000"/>
                </a:solidFill>
              </a:rPr>
              <a:t>提供的持久层框架包括</a:t>
            </a:r>
            <a:r>
              <a:rPr lang="en-US" altLang="zh-CN" dirty="0">
                <a:solidFill>
                  <a:srgbClr val="000000"/>
                </a:solidFill>
              </a:rPr>
              <a:t>SQL Maps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Data Access Objects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DAO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964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4451"/>
            <a:ext cx="8229600" cy="1143000"/>
          </a:xfrm>
        </p:spPr>
        <p:txBody>
          <a:bodyPr/>
          <a:lstStyle/>
          <a:p>
            <a:r>
              <a:rPr lang="en-US" altLang="zh-CN" b="1" dirty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复杂对象映射</a:t>
            </a:r>
            <a:endParaRPr lang="en-US" altLang="zh-CN" dirty="0"/>
          </a:p>
          <a:p>
            <a:r>
              <a:rPr lang="en-US" altLang="zh-CN" dirty="0"/>
              <a:t>POJO</a:t>
            </a:r>
            <a:r>
              <a:rPr lang="zh-CN" altLang="en-US" dirty="0"/>
              <a:t>中的属性可能会是一个对象</a:t>
            </a:r>
            <a:endParaRPr lang="en-US" altLang="zh-CN" dirty="0"/>
          </a:p>
          <a:p>
            <a:r>
              <a:rPr lang="zh-CN" altLang="en-US" dirty="0"/>
              <a:t>我们可以使用联合查询，并以级联属性的方式封装对象。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association</a:t>
            </a:r>
            <a:r>
              <a:rPr lang="zh-CN" altLang="en-US" dirty="0"/>
              <a:t>标签定义对象的封装规则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05064"/>
            <a:ext cx="625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6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/>
          <a:lstStyle/>
          <a:p>
            <a:r>
              <a:rPr lang="en-US" altLang="zh-CN" b="1" dirty="0"/>
              <a:t>association-</a:t>
            </a:r>
            <a:r>
              <a:rPr lang="zh-CN" altLang="en-US" b="1" dirty="0"/>
              <a:t>嵌套结果集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2348880"/>
            <a:ext cx="7553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7657"/>
            <a:ext cx="8229600" cy="1143000"/>
          </a:xfrm>
        </p:spPr>
        <p:txBody>
          <a:bodyPr/>
          <a:lstStyle/>
          <a:p>
            <a:r>
              <a:rPr lang="en-US" altLang="zh-CN" b="1" dirty="0"/>
              <a:t>association-</a:t>
            </a:r>
            <a:r>
              <a:rPr lang="zh-CN" altLang="en-US" b="1" dirty="0"/>
              <a:t>分步查询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57356"/>
            <a:ext cx="6457950" cy="183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3025" y="4149080"/>
            <a:ext cx="645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：调用目标的方法查询当前属性的值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：将指定列的值传入目标方法</a:t>
            </a:r>
          </a:p>
        </p:txBody>
      </p:sp>
    </p:spTree>
    <p:extLst>
      <p:ext uri="{BB962C8B-B14F-4D97-AF65-F5344CB8AC3E}">
        <p14:creationId xmlns:p14="http://schemas.microsoft.com/office/powerpoint/2010/main" val="4064135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1341"/>
            <a:ext cx="8229600" cy="1143000"/>
          </a:xfrm>
        </p:spPr>
        <p:txBody>
          <a:bodyPr/>
          <a:lstStyle/>
          <a:p>
            <a:r>
              <a:rPr lang="en-US" altLang="zh-CN" b="1" dirty="0"/>
              <a:t>association-</a:t>
            </a:r>
            <a:r>
              <a:rPr lang="zh-CN" altLang="en-US" b="1" dirty="0"/>
              <a:t>分段查询</a:t>
            </a:r>
            <a:r>
              <a:rPr lang="en-US" altLang="zh-CN" b="1" dirty="0"/>
              <a:t>&amp;</a:t>
            </a:r>
            <a:r>
              <a:rPr lang="zh-CN" altLang="en-US" b="1" dirty="0"/>
              <a:t>延迟加载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454" y="1988841"/>
            <a:ext cx="8229600" cy="3816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8080"/>
                </a:solidFill>
              </a:rPr>
              <a:t>开启延迟加载和属性按需加载</a:t>
            </a:r>
            <a:endParaRPr lang="en-US" altLang="zh-CN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dirty="0"/>
              <a:t>旧版本的</a:t>
            </a:r>
            <a:r>
              <a:rPr lang="en-US" altLang="zh-CN" dirty="0" err="1"/>
              <a:t>MyBatis</a:t>
            </a:r>
            <a:r>
              <a:rPr lang="zh-CN" altLang="en-US" dirty="0"/>
              <a:t>需要额外的支持包</a:t>
            </a:r>
            <a:endParaRPr lang="en-US" altLang="zh-CN" dirty="0"/>
          </a:p>
          <a:p>
            <a:pPr lvl="1"/>
            <a:r>
              <a:rPr lang="en-US" altLang="zh-CN" u="sng" dirty="0"/>
              <a:t>asm-3.3.1.jar</a:t>
            </a:r>
          </a:p>
          <a:p>
            <a:pPr lvl="1"/>
            <a:r>
              <a:rPr lang="en-US" altLang="zh-CN" u="sng" dirty="0"/>
              <a:t>cglib-2.2.2.jar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4" y="2657842"/>
            <a:ext cx="6867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261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Collection-</a:t>
            </a:r>
            <a:r>
              <a:rPr lang="zh-CN" altLang="en-US" b="1" dirty="0"/>
              <a:t>集合类型</a:t>
            </a:r>
            <a:r>
              <a:rPr lang="en-US" altLang="zh-CN" b="1" dirty="0"/>
              <a:t>&amp;</a:t>
            </a:r>
            <a:r>
              <a:rPr lang="zh-CN" altLang="en-US" b="1" dirty="0"/>
              <a:t>嵌套结果集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933056"/>
            <a:ext cx="767715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0" y="1852712"/>
            <a:ext cx="6477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0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zh-CN" b="1" dirty="0"/>
              <a:t>Collection-</a:t>
            </a:r>
            <a:r>
              <a:rPr lang="zh-CN" altLang="en-US" b="1" dirty="0"/>
              <a:t>分步查询</a:t>
            </a:r>
            <a:r>
              <a:rPr lang="en-US" altLang="zh-CN" b="1" dirty="0"/>
              <a:t>&amp;</a:t>
            </a:r>
            <a:r>
              <a:rPr lang="zh-CN" altLang="en-US" b="1" dirty="0"/>
              <a:t>延迟加载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448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76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b="1" dirty="0"/>
              <a:t>扩展</a:t>
            </a:r>
            <a:r>
              <a:rPr lang="en-US" altLang="zh-CN" b="1" dirty="0"/>
              <a:t>-</a:t>
            </a:r>
            <a:r>
              <a:rPr lang="zh-CN" altLang="en-US" b="1" dirty="0"/>
              <a:t>多列值封装</a:t>
            </a:r>
            <a:r>
              <a:rPr lang="en-US" altLang="zh-CN" b="1" dirty="0"/>
              <a:t>map</a:t>
            </a:r>
            <a:r>
              <a:rPr lang="zh-CN" altLang="en-US" b="1" dirty="0"/>
              <a:t>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分步查询的时候通过</a:t>
            </a:r>
            <a:r>
              <a:rPr lang="en-US" altLang="zh-CN" dirty="0"/>
              <a:t>column</a:t>
            </a:r>
            <a:r>
              <a:rPr lang="zh-CN" altLang="en-US" dirty="0"/>
              <a:t>指定，将对应的列的数据传递过去，我们有时需要传递多列数据。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{key1=column1,key2=column2…}</a:t>
            </a:r>
            <a:r>
              <a:rPr lang="zh-CN" altLang="en-US" dirty="0"/>
              <a:t>的形式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association</a:t>
            </a:r>
            <a:r>
              <a:rPr lang="zh-CN" altLang="en-US" dirty="0"/>
              <a:t>或者</a:t>
            </a:r>
            <a:r>
              <a:rPr lang="en-US" altLang="zh-CN" dirty="0"/>
              <a:t>collection</a:t>
            </a:r>
            <a:r>
              <a:rPr lang="zh-CN" altLang="en-US" dirty="0"/>
              <a:t>标签的</a:t>
            </a:r>
            <a:r>
              <a:rPr lang="en-US" altLang="zh-CN" dirty="0" err="1">
                <a:solidFill>
                  <a:srgbClr val="FF0000"/>
                </a:solidFill>
              </a:rPr>
              <a:t>fetchType</a:t>
            </a:r>
            <a:r>
              <a:rPr lang="en-US" altLang="zh-CN" dirty="0">
                <a:solidFill>
                  <a:srgbClr val="FF0000"/>
                </a:solidFill>
              </a:rPr>
              <a:t>=eager/lazy</a:t>
            </a:r>
            <a:r>
              <a:rPr lang="zh-CN" altLang="en-US" dirty="0"/>
              <a:t>可以覆盖全局的延迟加载策略，指定</a:t>
            </a:r>
            <a:r>
              <a:rPr lang="zh-CN" altLang="en-US" dirty="0">
                <a:solidFill>
                  <a:srgbClr val="0000FF"/>
                </a:solidFill>
              </a:rPr>
              <a:t>立即加载（</a:t>
            </a:r>
            <a:r>
              <a:rPr lang="en-US" altLang="zh-CN" dirty="0">
                <a:solidFill>
                  <a:srgbClr val="0000FF"/>
                </a:solidFill>
              </a:rPr>
              <a:t>eager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0000FF"/>
                </a:solidFill>
              </a:rPr>
              <a:t>延迟加载（</a:t>
            </a:r>
            <a:r>
              <a:rPr lang="en-US" altLang="zh-CN" dirty="0">
                <a:solidFill>
                  <a:srgbClr val="0000FF"/>
                </a:solidFill>
              </a:rPr>
              <a:t>lazy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0968"/>
            <a:ext cx="7467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8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85087" y="908720"/>
            <a:ext cx="822960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五、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动态</a:t>
            </a:r>
            <a:r>
              <a:rPr lang="en-US" altLang="zh-CN" sz="3200" dirty="0"/>
              <a:t>SQL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 </a:t>
            </a:r>
            <a:r>
              <a:rPr lang="en-US" altLang="zh-CN" sz="2400" dirty="0"/>
              <a:t>SQL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强大特性之一。极大的简化我们拼装</a:t>
            </a:r>
            <a:r>
              <a:rPr lang="en-US" altLang="zh-CN" sz="2400" dirty="0"/>
              <a:t>SQL</a:t>
            </a:r>
            <a:r>
              <a:rPr lang="zh-CN" altLang="en-US" sz="2400" dirty="0"/>
              <a:t>的操作。</a:t>
            </a:r>
            <a:endParaRPr lang="en-US" altLang="zh-CN" sz="2400" dirty="0"/>
          </a:p>
          <a:p>
            <a:r>
              <a:rPr lang="zh-CN" altLang="en-US" sz="2400" dirty="0"/>
              <a:t>动态 </a:t>
            </a:r>
            <a:r>
              <a:rPr lang="en-US" altLang="zh-CN" sz="2400" dirty="0"/>
              <a:t>SQL </a:t>
            </a:r>
            <a:r>
              <a:rPr lang="zh-CN" altLang="en-US" sz="2400" dirty="0"/>
              <a:t>元素和使用 </a:t>
            </a:r>
            <a:r>
              <a:rPr lang="en-US" altLang="zh-CN" sz="2400" dirty="0"/>
              <a:t>JSTL </a:t>
            </a:r>
            <a:r>
              <a:rPr lang="zh-CN" altLang="en-US" sz="2400" dirty="0"/>
              <a:t>或其他类似基于 </a:t>
            </a:r>
            <a:r>
              <a:rPr lang="en-US" altLang="zh-CN" sz="2400" dirty="0"/>
              <a:t>XML </a:t>
            </a:r>
            <a:r>
              <a:rPr lang="zh-CN" altLang="en-US" sz="2400" dirty="0"/>
              <a:t>的文本处理器相似。</a:t>
            </a:r>
            <a:endParaRPr lang="en-US" altLang="zh-CN" sz="2400" dirty="0"/>
          </a:p>
          <a:p>
            <a:r>
              <a:rPr lang="en-US" altLang="zh-CN" sz="2400" dirty="0" err="1"/>
              <a:t>MyBatis</a:t>
            </a:r>
            <a:r>
              <a:rPr lang="en-US" altLang="zh-CN" sz="2400" dirty="0"/>
              <a:t> </a:t>
            </a:r>
            <a:r>
              <a:rPr lang="zh-CN" altLang="en-US" sz="2400" dirty="0"/>
              <a:t>采用功能强大的基于 </a:t>
            </a:r>
            <a:r>
              <a:rPr lang="en-US" altLang="zh-CN" sz="2400" dirty="0"/>
              <a:t>OGNL </a:t>
            </a:r>
            <a:r>
              <a:rPr lang="zh-CN" altLang="en-US" sz="2400" dirty="0"/>
              <a:t>的表达式来简化操作。</a:t>
            </a:r>
          </a:p>
          <a:p>
            <a:pPr lvl="1"/>
            <a:r>
              <a:rPr lang="en-US" altLang="zh-CN" dirty="0"/>
              <a:t>if</a:t>
            </a:r>
          </a:p>
          <a:p>
            <a:pPr lvl="1"/>
            <a:r>
              <a:rPr lang="en-US" altLang="zh-CN" dirty="0"/>
              <a:t>choose (when, otherwise)</a:t>
            </a:r>
          </a:p>
          <a:p>
            <a:pPr lvl="1"/>
            <a:r>
              <a:rPr lang="en-US" altLang="zh-CN" dirty="0"/>
              <a:t>trim (where, set)</a:t>
            </a:r>
          </a:p>
          <a:p>
            <a:pPr lvl="1"/>
            <a:r>
              <a:rPr lang="en-US" altLang="zh-CN" dirty="0" err="1"/>
              <a:t>foreach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56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if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85975"/>
            <a:ext cx="8086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choose (when, otherwise)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60848"/>
            <a:ext cx="8791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78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为什么要使用</a:t>
            </a:r>
            <a:r>
              <a:rPr lang="en-US" altLang="zh-CN" dirty="0" err="1"/>
              <a:t>MyBatis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074" y="1556792"/>
            <a:ext cx="8867328" cy="501802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JDBC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使用</a:t>
            </a:r>
            <a:r>
              <a:rPr lang="en-US" altLang="zh-CN" sz="2000" dirty="0">
                <a:solidFill>
                  <a:srgbClr val="000000"/>
                </a:solidFill>
              </a:rPr>
              <a:t>JDBC</a:t>
            </a:r>
            <a:r>
              <a:rPr lang="zh-CN" altLang="en-US" sz="2000" dirty="0">
                <a:solidFill>
                  <a:srgbClr val="000000"/>
                </a:solidFill>
              </a:rPr>
              <a:t>编程需要以下步骤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1.1</a:t>
            </a:r>
            <a:r>
              <a:rPr lang="zh-CN" altLang="en-US" sz="2000" dirty="0">
                <a:solidFill>
                  <a:srgbClr val="000000"/>
                </a:solidFill>
              </a:rPr>
              <a:t>使用</a:t>
            </a:r>
            <a:r>
              <a:rPr lang="en-US" altLang="zh-CN" sz="2000" dirty="0">
                <a:solidFill>
                  <a:srgbClr val="000000"/>
                </a:solidFill>
              </a:rPr>
              <a:t>JDBC</a:t>
            </a:r>
            <a:r>
              <a:rPr lang="zh-CN" altLang="en-US" sz="2000" dirty="0">
                <a:solidFill>
                  <a:srgbClr val="000000"/>
                </a:solidFill>
              </a:rPr>
              <a:t>编程需要连接数据库，注册驱动和数据库信息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1.2</a:t>
            </a:r>
            <a:r>
              <a:rPr lang="zh-CN" altLang="en-US" sz="2000" dirty="0">
                <a:solidFill>
                  <a:srgbClr val="000000"/>
                </a:solidFill>
              </a:rPr>
              <a:t>操作</a:t>
            </a:r>
            <a:r>
              <a:rPr lang="en-US" altLang="zh-CN" sz="2000" dirty="0">
                <a:solidFill>
                  <a:srgbClr val="000000"/>
                </a:solidFill>
              </a:rPr>
              <a:t>Connection</a:t>
            </a:r>
            <a:r>
              <a:rPr lang="zh-CN" altLang="en-US" sz="2000" dirty="0">
                <a:solidFill>
                  <a:srgbClr val="000000"/>
                </a:solidFill>
              </a:rPr>
              <a:t>，打开</a:t>
            </a:r>
            <a:r>
              <a:rPr lang="en-US" altLang="zh-CN" sz="2000" dirty="0">
                <a:solidFill>
                  <a:srgbClr val="000000"/>
                </a:solidFill>
              </a:rPr>
              <a:t>Statement</a:t>
            </a:r>
            <a:r>
              <a:rPr lang="zh-CN" altLang="en-US" sz="2000" dirty="0">
                <a:solidFill>
                  <a:srgbClr val="000000"/>
                </a:solidFill>
              </a:rPr>
              <a:t>对象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1.3</a:t>
            </a:r>
            <a:r>
              <a:rPr lang="zh-CN" altLang="en-US" sz="2000" dirty="0">
                <a:solidFill>
                  <a:srgbClr val="000000"/>
                </a:solidFill>
              </a:rPr>
              <a:t>通过</a:t>
            </a:r>
            <a:r>
              <a:rPr lang="en-US" altLang="zh-CN" sz="2000" dirty="0">
                <a:solidFill>
                  <a:srgbClr val="000000"/>
                </a:solidFill>
              </a:rPr>
              <a:t>Statement</a:t>
            </a:r>
            <a:r>
              <a:rPr lang="zh-CN" altLang="en-US" sz="2000" dirty="0">
                <a:solidFill>
                  <a:srgbClr val="000000"/>
                </a:solidFill>
              </a:rPr>
              <a:t>执行</a:t>
            </a:r>
            <a:r>
              <a:rPr lang="en-US" altLang="zh-CN" sz="2000" dirty="0">
                <a:solidFill>
                  <a:srgbClr val="000000"/>
                </a:solidFill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</a:rPr>
              <a:t>，返回结果到</a:t>
            </a:r>
            <a:r>
              <a:rPr lang="en-US" altLang="zh-CN" sz="2000" dirty="0" err="1">
                <a:solidFill>
                  <a:srgbClr val="000000"/>
                </a:solidFill>
              </a:rPr>
              <a:t>ResultSet</a:t>
            </a:r>
            <a:r>
              <a:rPr lang="zh-CN" altLang="en-US" sz="2000" dirty="0">
                <a:solidFill>
                  <a:srgbClr val="000000"/>
                </a:solidFill>
              </a:rPr>
              <a:t>对象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</a:rPr>
              <a:t>使用</a:t>
            </a:r>
            <a:r>
              <a:rPr lang="en-US" altLang="zh-CN" sz="2000" dirty="0" err="1">
                <a:solidFill>
                  <a:srgbClr val="000000"/>
                </a:solidFill>
              </a:rPr>
              <a:t>ResultSet</a:t>
            </a:r>
            <a:r>
              <a:rPr lang="zh-CN" altLang="en-US" sz="2000" dirty="0">
                <a:solidFill>
                  <a:srgbClr val="000000"/>
                </a:solidFill>
              </a:rPr>
              <a:t>读取数据，通过代码转换为</a:t>
            </a:r>
            <a:r>
              <a:rPr lang="en-US" altLang="zh-CN" sz="2000" dirty="0">
                <a:solidFill>
                  <a:srgbClr val="000000"/>
                </a:solidFill>
              </a:rPr>
              <a:t>POJO</a:t>
            </a:r>
            <a:r>
              <a:rPr lang="zh-CN" altLang="en-US" sz="2000" dirty="0">
                <a:solidFill>
                  <a:srgbClr val="000000"/>
                </a:solidFill>
              </a:rPr>
              <a:t>对象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1.5</a:t>
            </a:r>
            <a:r>
              <a:rPr lang="zh-CN" altLang="en-US" sz="2000" dirty="0">
                <a:solidFill>
                  <a:srgbClr val="000000"/>
                </a:solidFill>
              </a:rPr>
              <a:t>关闭数据库相关资</a:t>
            </a:r>
            <a:r>
              <a:rPr lang="zh-CN" altLang="en-US" sz="2000" dirty="0" smtClean="0">
                <a:solidFill>
                  <a:srgbClr val="000000"/>
                </a:solidFill>
              </a:rPr>
              <a:t>源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7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733908" cy="1143000"/>
          </a:xfrm>
        </p:spPr>
        <p:txBody>
          <a:bodyPr>
            <a:normAutofit/>
          </a:bodyPr>
          <a:lstStyle/>
          <a:p>
            <a:r>
              <a:rPr lang="en-US" altLang="zh-CN" b="1"/>
              <a:t>trim (where, set)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8105775" cy="3209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60" y="18573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where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47787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229600" cy="339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18573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set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623511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42131"/>
            <a:ext cx="8086725" cy="3228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60" y="18573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trim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59633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022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动态 </a:t>
            </a:r>
            <a:r>
              <a:rPr lang="en-US" altLang="zh-CN" dirty="0"/>
              <a:t>SQL </a:t>
            </a:r>
            <a:r>
              <a:rPr lang="zh-CN" altLang="en-US" dirty="0"/>
              <a:t>的另外一个常用的必要操作是需要对一个集合进行遍历，通常是在构建 </a:t>
            </a:r>
            <a:r>
              <a:rPr lang="en-US" altLang="zh-CN" dirty="0"/>
              <a:t>IN </a:t>
            </a:r>
            <a:r>
              <a:rPr lang="zh-CN" altLang="en-US" dirty="0"/>
              <a:t>条件语句的时候。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dirty="0"/>
              <a:t>当迭代列表、集合等可迭代对象或者数组时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/>
              <a:t>是当前</a:t>
            </a:r>
            <a:r>
              <a:rPr lang="zh-CN" altLang="en-US" dirty="0">
                <a:solidFill>
                  <a:srgbClr val="FF0000"/>
                </a:solidFill>
              </a:rPr>
              <a:t>迭代的次数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item</a:t>
            </a:r>
            <a:r>
              <a:rPr lang="zh-CN" altLang="en-US" dirty="0"/>
              <a:t>的值是本次</a:t>
            </a:r>
            <a:r>
              <a:rPr lang="zh-CN" altLang="en-US" dirty="0">
                <a:solidFill>
                  <a:srgbClr val="FF0000"/>
                </a:solidFill>
              </a:rPr>
              <a:t>迭代获取的元素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当使用字典（或者</a:t>
            </a:r>
            <a:r>
              <a:rPr lang="en-US" altLang="zh-CN" dirty="0" err="1"/>
              <a:t>Map.Entry</a:t>
            </a:r>
            <a:r>
              <a:rPr lang="zh-CN" altLang="en-US" dirty="0"/>
              <a:t>对象的集合）时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item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80928"/>
            <a:ext cx="7572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8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6300"/>
            <a:ext cx="850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OGNL</a:t>
            </a:r>
            <a:r>
              <a:rPr lang="zh-CN" altLang="en-US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Object Graph Navigation Language </a:t>
            </a:r>
            <a:r>
              <a:rPr lang="zh-CN" altLang="en-US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）对象图导航语言，这是一种强大的</a:t>
            </a:r>
            <a:endParaRPr lang="en-US" altLang="zh-CN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表达式语言，通过它可以非常方便的来操作对象属性。 类似于我们的</a:t>
            </a:r>
            <a:r>
              <a:rPr lang="en-US" altLang="zh-CN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</a:t>
            </a:r>
            <a:r>
              <a:rPr lang="zh-CN" altLang="en-US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SpEL</a:t>
            </a:r>
            <a:r>
              <a:rPr lang="zh-CN" altLang="en-US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0490" y="1798562"/>
            <a:ext cx="8404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访问对象属性：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person.name</a:t>
            </a:r>
          </a:p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调用方法：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person.getName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调用静态属性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@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java.lang.Math@PI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@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java.util.UUID@randomUUID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调用构造方法：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com.atguigu.bean.Person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(‘admin’).name</a:t>
            </a:r>
          </a:p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运算符：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+,-*,/,%</a:t>
            </a:r>
          </a:p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逻辑运算符：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in,not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in,&gt;,&gt;=,&lt;,&lt;=,==,!=</a:t>
            </a:r>
          </a:p>
          <a:p>
            <a:r>
              <a:rPr lang="zh-CN" altLang="en-US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中特殊符号如</a:t>
            </a:r>
            <a:r>
              <a:rPr lang="en-US" altLang="zh-CN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”,&gt;,&lt;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等这些都需要使用转义字符</a:t>
            </a:r>
            <a:endParaRPr lang="en-US" altLang="zh-CN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83568" y="4680611"/>
          <a:ext cx="7128793" cy="1540912"/>
        </p:xfrm>
        <a:graphic>
          <a:graphicData uri="http://schemas.openxmlformats.org/drawingml/2006/table">
            <a:tbl>
              <a:tblPr/>
              <a:tblGrid>
                <a:gridCol w="14417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1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85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225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类型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伪属性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伪属性对应的 </a:t>
                      </a:r>
                      <a:r>
                        <a:rPr lang="en-US" altLang="zh-CN" sz="1600">
                          <a:effectLst/>
                        </a:rPr>
                        <a:t>Java </a:t>
                      </a:r>
                      <a:r>
                        <a:rPr lang="zh-CN" altLang="en-US" sz="1600">
                          <a:effectLst/>
                        </a:rPr>
                        <a:t>方法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17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Set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Map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size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sz="1600" dirty="0" err="1">
                          <a:effectLst/>
                        </a:rPr>
                        <a:t>isEmpty</a:t>
                      </a:r>
                      <a:endParaRPr lang="en-US" sz="1600" dirty="0">
                        <a:effectLst/>
                      </a:endParaRP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List/Set/Map.size(),List/Set/Map.isEmpty()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9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Set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iterator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List.iterator()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Set.iterator()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79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Map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keys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values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Map.keySet()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Map.values()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5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Iterator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next</a:t>
                      </a:r>
                      <a:r>
                        <a:rPr lang="zh-CN" altLang="en-US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hasNext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Iterator.next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r>
                        <a:rPr lang="zh-CN" altLang="en-US" sz="1600" dirty="0">
                          <a:effectLst/>
                        </a:rPr>
                        <a:t>、</a:t>
                      </a:r>
                      <a:r>
                        <a:rPr lang="en-US" sz="1600" dirty="0" err="1">
                          <a:effectLst/>
                        </a:rPr>
                        <a:t>Iterator.hasNext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25774" marR="25774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96459" y="42956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访问集合伪属性：</a:t>
            </a:r>
          </a:p>
        </p:txBody>
      </p:sp>
    </p:spTree>
    <p:extLst>
      <p:ext uri="{BB962C8B-B14F-4D97-AF65-F5344CB8AC3E}">
        <p14:creationId xmlns:p14="http://schemas.microsoft.com/office/powerpoint/2010/main" val="1076711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42913" y="993468"/>
            <a:ext cx="824388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六、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缓存机制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包含一个非常强大的查询缓存特性</a:t>
            </a:r>
            <a:r>
              <a:rPr lang="en-US" altLang="zh-CN" dirty="0"/>
              <a:t>,</a:t>
            </a:r>
            <a:r>
              <a:rPr lang="zh-CN" altLang="en-US" dirty="0"/>
              <a:t>它可以非常方便地配置和定制。缓存可以极大的提升查询效率。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系统中默认定义了两级缓存。</a:t>
            </a:r>
            <a:endParaRPr lang="en-US" altLang="zh-CN" dirty="0"/>
          </a:p>
          <a:p>
            <a:r>
              <a:rPr lang="zh-CN" altLang="en-US" b="1" dirty="0"/>
              <a:t>一级缓存</a:t>
            </a:r>
            <a:r>
              <a:rPr lang="zh-CN" altLang="en-US" dirty="0"/>
              <a:t>和</a:t>
            </a:r>
            <a:r>
              <a:rPr lang="zh-CN" altLang="en-US" b="1" dirty="0"/>
              <a:t>二级缓存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、默认情况下，只有一级缓存（</a:t>
            </a:r>
            <a:r>
              <a:rPr lang="en-US" altLang="zh-CN" dirty="0" err="1"/>
              <a:t>SqlSession</a:t>
            </a:r>
            <a:r>
              <a:rPr lang="zh-CN" altLang="en-US" dirty="0"/>
              <a:t>级别的缓存，也称为本地缓存）开启。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、二级缓存需要手动开启和配置，他是基于</a:t>
            </a:r>
            <a:r>
              <a:rPr lang="en-US" altLang="zh-CN" dirty="0"/>
              <a:t>namespace</a:t>
            </a:r>
            <a:r>
              <a:rPr lang="zh-CN" altLang="en-US" dirty="0"/>
              <a:t>级别的缓存。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、为了提高扩展性。</a:t>
            </a:r>
            <a:r>
              <a:rPr lang="en-US" altLang="zh-CN" dirty="0" err="1"/>
              <a:t>MyBatis</a:t>
            </a:r>
            <a:r>
              <a:rPr lang="zh-CN" altLang="en-US" dirty="0"/>
              <a:t>定义了缓存接口</a:t>
            </a:r>
            <a:r>
              <a:rPr lang="en-US" altLang="zh-CN" dirty="0"/>
              <a:t>Cache</a:t>
            </a:r>
            <a:r>
              <a:rPr lang="zh-CN" altLang="en-US" dirty="0"/>
              <a:t>。我们可以通过实现</a:t>
            </a:r>
            <a:r>
              <a:rPr lang="en-US" altLang="zh-CN" dirty="0"/>
              <a:t>Cache</a:t>
            </a:r>
            <a:r>
              <a:rPr lang="zh-CN" altLang="en-US" dirty="0"/>
              <a:t>接口来自定义二级缓存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588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66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一级缓存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一级缓存</a:t>
            </a:r>
            <a:r>
              <a:rPr lang="en-US" altLang="zh-CN" dirty="0">
                <a:solidFill>
                  <a:srgbClr val="0000FF"/>
                </a:solidFill>
              </a:rPr>
              <a:t>(local cache),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0000FF"/>
                </a:solidFill>
              </a:rPr>
              <a:t>本地缓存</a:t>
            </a:r>
            <a:r>
              <a:rPr lang="en-US" altLang="zh-CN" dirty="0"/>
              <a:t>, </a:t>
            </a:r>
            <a:r>
              <a:rPr lang="zh-CN" altLang="en-US" dirty="0"/>
              <a:t>作用域默认为</a:t>
            </a:r>
            <a:r>
              <a:rPr lang="en-US" altLang="zh-CN" dirty="0" err="1">
                <a:solidFill>
                  <a:srgbClr val="0000FF"/>
                </a:solidFill>
              </a:rPr>
              <a:t>sqlSession</a:t>
            </a:r>
            <a:r>
              <a:rPr lang="zh-CN" altLang="en-US" dirty="0"/>
              <a:t>。当  </a:t>
            </a:r>
            <a:r>
              <a:rPr lang="en-US" altLang="zh-CN" dirty="0"/>
              <a:t>Session flush </a:t>
            </a:r>
            <a:r>
              <a:rPr lang="zh-CN" altLang="en-US" dirty="0"/>
              <a:t>或 </a:t>
            </a:r>
            <a:r>
              <a:rPr lang="en-US" altLang="zh-CN" dirty="0"/>
              <a:t>close 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该 </a:t>
            </a:r>
            <a:r>
              <a:rPr lang="en-US" altLang="zh-CN" dirty="0"/>
              <a:t>Session </a:t>
            </a:r>
            <a:r>
              <a:rPr lang="zh-CN" altLang="en-US" dirty="0"/>
              <a:t>中的所有 </a:t>
            </a:r>
            <a:r>
              <a:rPr lang="en-US" altLang="zh-CN" dirty="0"/>
              <a:t>Cache </a:t>
            </a:r>
            <a:r>
              <a:rPr lang="zh-CN" altLang="en-US" dirty="0"/>
              <a:t>将被清空。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本地缓存不能被关闭</a:t>
            </a:r>
            <a:r>
              <a:rPr lang="en-US" altLang="zh-CN" dirty="0"/>
              <a:t>, </a:t>
            </a:r>
            <a:r>
              <a:rPr lang="zh-CN" altLang="en-US" dirty="0"/>
              <a:t>但可以调用 </a:t>
            </a:r>
            <a:r>
              <a:rPr lang="en-US" altLang="zh-CN" dirty="0" err="1"/>
              <a:t>clearCache</a:t>
            </a:r>
            <a:r>
              <a:rPr lang="en-US" altLang="zh-CN" dirty="0"/>
              <a:t>() </a:t>
            </a:r>
            <a:r>
              <a:rPr lang="zh-CN" altLang="en-US" dirty="0"/>
              <a:t>来清空本地缓存</a:t>
            </a:r>
            <a:r>
              <a:rPr lang="en-US" altLang="zh-CN" dirty="0"/>
              <a:t>, </a:t>
            </a:r>
            <a:r>
              <a:rPr lang="zh-CN" altLang="en-US" dirty="0"/>
              <a:t>或者改变缓存的作用域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mybatis3.1</a:t>
            </a:r>
            <a:r>
              <a:rPr lang="zh-CN" altLang="en-US" dirty="0"/>
              <a:t>之后</a:t>
            </a:r>
            <a:r>
              <a:rPr lang="en-US" altLang="zh-CN" dirty="0"/>
              <a:t>, </a:t>
            </a:r>
            <a:r>
              <a:rPr lang="zh-CN" altLang="en-US" dirty="0"/>
              <a:t>可以配置本地缓存的作用域</a:t>
            </a:r>
            <a:r>
              <a:rPr lang="en-US" altLang="zh-CN" dirty="0"/>
              <a:t>. </a:t>
            </a:r>
            <a:r>
              <a:rPr lang="zh-CN" altLang="en-US" dirty="0"/>
              <a:t>在 </a:t>
            </a:r>
            <a:r>
              <a:rPr lang="en-US" altLang="zh-CN" dirty="0"/>
              <a:t>mybatis.xml </a:t>
            </a:r>
            <a:r>
              <a:rPr lang="zh-CN" altLang="en-US" dirty="0"/>
              <a:t>中配置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280006"/>
            <a:ext cx="88201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13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b="1" dirty="0"/>
              <a:t>一级缓存演示</a:t>
            </a:r>
            <a:r>
              <a:rPr lang="en-US" altLang="zh-CN" b="1" dirty="0"/>
              <a:t>&amp;</a:t>
            </a:r>
            <a:r>
              <a:rPr lang="zh-CN" altLang="en-US" b="1" dirty="0"/>
              <a:t>失效情况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同一次会话期间只要查询过的数据都会保存在当前</a:t>
            </a:r>
            <a:r>
              <a:rPr lang="en-US" altLang="zh-CN" dirty="0" err="1"/>
              <a:t>SqlSession</a:t>
            </a:r>
            <a:r>
              <a:rPr lang="zh-CN" altLang="en-US" dirty="0"/>
              <a:t>的一个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 err="1"/>
              <a:t>key:hashCode</a:t>
            </a:r>
            <a:r>
              <a:rPr lang="en-US" altLang="zh-CN" dirty="0"/>
              <a:t>+</a:t>
            </a:r>
            <a:r>
              <a:rPr lang="zh-CN" altLang="en-US" dirty="0"/>
              <a:t>查询的</a:t>
            </a:r>
            <a:r>
              <a:rPr lang="en-US" altLang="zh-CN" dirty="0" err="1"/>
              <a:t>SqlId</a:t>
            </a:r>
            <a:r>
              <a:rPr lang="en-US" altLang="zh-CN" dirty="0"/>
              <a:t>+</a:t>
            </a:r>
            <a:r>
              <a:rPr lang="zh-CN" altLang="en-US" dirty="0"/>
              <a:t>编写的</a:t>
            </a:r>
            <a:r>
              <a:rPr lang="en-US" altLang="zh-CN" dirty="0" err="1"/>
              <a:t>sql</a:t>
            </a:r>
            <a:r>
              <a:rPr lang="zh-CN" altLang="en-US" dirty="0"/>
              <a:t>查询语句</a:t>
            </a:r>
            <a:r>
              <a:rPr lang="en-US" altLang="zh-CN" dirty="0"/>
              <a:t>+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endParaRPr lang="zh-CN" altLang="en-US" dirty="0"/>
          </a:p>
          <a:p>
            <a:r>
              <a:rPr lang="zh-CN" altLang="en-US" dirty="0"/>
              <a:t>一级缓存失效的四种情况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、不同的</a:t>
            </a:r>
            <a:r>
              <a:rPr lang="en-US" altLang="zh-CN" dirty="0" err="1"/>
              <a:t>SqlSession</a:t>
            </a:r>
            <a:r>
              <a:rPr lang="zh-CN" altLang="en-US" dirty="0"/>
              <a:t>对应不同的一级缓存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但是查询条件不同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两次查询期间执行了任何一次增删改操作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、同一个</a:t>
            </a:r>
            <a:r>
              <a:rPr lang="en-US" altLang="zh-CN" dirty="0" err="1"/>
              <a:t>SqlSession</a:t>
            </a:r>
            <a:r>
              <a:rPr lang="zh-CN" altLang="en-US" dirty="0"/>
              <a:t>两次查询期间手动清空了缓存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2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二级缓存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二级缓存</a:t>
            </a:r>
            <a:r>
              <a:rPr lang="en-US" altLang="zh-CN" dirty="0"/>
              <a:t>(second level cache)</a:t>
            </a:r>
            <a:r>
              <a:rPr lang="zh-CN" altLang="en-US" dirty="0"/>
              <a:t>，全局作用域缓存</a:t>
            </a:r>
            <a:endParaRPr lang="en-US" altLang="zh-CN" dirty="0"/>
          </a:p>
          <a:p>
            <a:r>
              <a:rPr lang="zh-CN" altLang="en-US" dirty="0"/>
              <a:t>二级缓存默认不开启，需要手动配置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提供二级缓存的接口以及实现，缓存实现要求</a:t>
            </a:r>
            <a:r>
              <a:rPr lang="en-US" altLang="zh-CN" dirty="0"/>
              <a:t>POJO</a:t>
            </a:r>
            <a:r>
              <a:rPr lang="zh-CN" altLang="en-US" dirty="0"/>
              <a:t>实现</a:t>
            </a:r>
            <a:r>
              <a:rPr lang="en-US" altLang="zh-CN" dirty="0"/>
              <a:t>Serializable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二级缓存在 </a:t>
            </a:r>
            <a:r>
              <a:rPr lang="en-US" altLang="zh-CN" b="1" dirty="0" err="1">
                <a:solidFill>
                  <a:srgbClr val="FF0000"/>
                </a:solidFill>
              </a:rPr>
              <a:t>SqlSession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关闭或提交</a:t>
            </a:r>
            <a:r>
              <a:rPr lang="zh-CN" altLang="en-US" b="1" dirty="0">
                <a:solidFill>
                  <a:srgbClr val="FF0000"/>
                </a:solidFill>
              </a:rPr>
              <a:t>之后才会生效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使用步骤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、全局配置文件中开启二级缓存</a:t>
            </a:r>
            <a:endParaRPr lang="en-US" altLang="zh-CN" dirty="0"/>
          </a:p>
          <a:p>
            <a:pPr lvl="2"/>
            <a:r>
              <a:rPr lang="en-US" altLang="zh-CN" dirty="0"/>
              <a:t>&lt;setting name=</a:t>
            </a:r>
            <a:r>
              <a:rPr lang="en-US" altLang="zh-CN" i="1" dirty="0"/>
              <a:t>"</a:t>
            </a:r>
            <a:r>
              <a:rPr lang="en-US" altLang="zh-CN" i="1" dirty="0" err="1"/>
              <a:t>cacheEnabled</a:t>
            </a:r>
            <a:r>
              <a:rPr lang="en-US" altLang="zh-CN" i="1" dirty="0"/>
              <a:t>" value="true"/&gt;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、需要使用二级缓存的映射文件处使用</a:t>
            </a:r>
            <a:r>
              <a:rPr lang="en-US" altLang="zh-CN" dirty="0"/>
              <a:t>cache</a:t>
            </a:r>
            <a:r>
              <a:rPr lang="zh-CN" altLang="en-US" dirty="0"/>
              <a:t>配置缓存</a:t>
            </a:r>
            <a:endParaRPr lang="en-US" altLang="zh-CN" dirty="0"/>
          </a:p>
          <a:p>
            <a:pPr lvl="2"/>
            <a:r>
              <a:rPr lang="en-US" altLang="zh-CN" dirty="0"/>
              <a:t>&lt;cache /&gt;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、注意：</a:t>
            </a:r>
            <a:r>
              <a:rPr lang="en-US" altLang="zh-CN" dirty="0"/>
              <a:t>POJO</a:t>
            </a:r>
            <a:r>
              <a:rPr lang="zh-CN" altLang="en-US" dirty="0"/>
              <a:t>需要实现</a:t>
            </a:r>
            <a:r>
              <a:rPr lang="en-US" altLang="zh-CN" dirty="0"/>
              <a:t>Serializable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623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b="1" dirty="0"/>
              <a:t>缓存相关属性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9918"/>
            <a:ext cx="843528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eviction=“FIFO”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缓存回收策略：</a:t>
            </a:r>
            <a:endParaRPr lang="en-US" altLang="zh-CN" dirty="0"/>
          </a:p>
          <a:p>
            <a:pPr lvl="2"/>
            <a:r>
              <a:rPr lang="en-US" altLang="zh-CN" dirty="0"/>
              <a:t>LRU – </a:t>
            </a:r>
            <a:r>
              <a:rPr lang="zh-CN" altLang="en-US" dirty="0"/>
              <a:t>最近最少使用的：移除最长时间不被使用的对象。</a:t>
            </a:r>
          </a:p>
          <a:p>
            <a:pPr lvl="2"/>
            <a:r>
              <a:rPr lang="en-US" altLang="zh-CN" dirty="0"/>
              <a:t>FIFO – </a:t>
            </a:r>
            <a:r>
              <a:rPr lang="zh-CN" altLang="en-US" dirty="0"/>
              <a:t>先进先出：按对象进入缓存的顺序来移除它们。</a:t>
            </a:r>
          </a:p>
          <a:p>
            <a:pPr lvl="2"/>
            <a:r>
              <a:rPr lang="en-US" altLang="zh-CN" dirty="0"/>
              <a:t>SOFT – </a:t>
            </a:r>
            <a:r>
              <a:rPr lang="zh-CN" altLang="en-US" dirty="0"/>
              <a:t>软引用：移除基于垃圾回收器状态和软引用规则的对象。</a:t>
            </a:r>
          </a:p>
          <a:p>
            <a:pPr lvl="2"/>
            <a:r>
              <a:rPr lang="en-US" altLang="zh-CN" dirty="0"/>
              <a:t>WEAK – </a:t>
            </a:r>
            <a:r>
              <a:rPr lang="zh-CN" altLang="en-US" dirty="0"/>
              <a:t>弱引用：更积极地移除基于垃圾收集器状态和弱引用规则的对象。</a:t>
            </a:r>
            <a:endParaRPr lang="en-US" altLang="zh-CN" dirty="0"/>
          </a:p>
          <a:p>
            <a:pPr lvl="2"/>
            <a:r>
              <a:rPr lang="zh-CN" altLang="en-US" dirty="0"/>
              <a:t>默认的是 </a:t>
            </a:r>
            <a:r>
              <a:rPr lang="en-US" altLang="zh-CN" dirty="0"/>
              <a:t>LRU</a:t>
            </a:r>
            <a:r>
              <a:rPr lang="zh-CN" altLang="en-US" dirty="0"/>
              <a:t>。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flushInterval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刷新间隔，单位毫秒</a:t>
            </a:r>
          </a:p>
          <a:p>
            <a:pPr lvl="2"/>
            <a:r>
              <a:rPr lang="zh-CN" altLang="en-US" dirty="0"/>
              <a:t>默认情况是不设置，也就是没有刷新间隔，缓存仅仅调用语句时刷新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引用数目，正整数</a:t>
            </a:r>
            <a:endParaRPr lang="en-US" altLang="zh-CN" dirty="0"/>
          </a:p>
          <a:p>
            <a:pPr lvl="2"/>
            <a:r>
              <a:rPr lang="zh-CN" altLang="en-US" dirty="0"/>
              <a:t>代表缓存最多可以存储多少个对象，太大容易导致内存溢出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readOnly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只读，</a:t>
            </a:r>
            <a:r>
              <a:rPr lang="en-US" altLang="zh-CN" dirty="0"/>
              <a:t>true/false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：只读缓存</a:t>
            </a:r>
            <a:r>
              <a:rPr lang="zh-CN" altLang="en-US" dirty="0"/>
              <a:t>；会给所有调用者返回缓存对象的相同实例。因此这些对象不能被修改。这提供了很重要的性能优势。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：读写缓存；</a:t>
            </a:r>
            <a:r>
              <a:rPr lang="zh-CN" altLang="en-US" dirty="0"/>
              <a:t>会返回缓存对象的拷贝（通过序列化）。这会慢一些，但是安全，因此默认是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9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78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为什么要使用</a:t>
            </a:r>
            <a:r>
              <a:rPr lang="en-US" altLang="zh-CN" dirty="0" err="1"/>
              <a:t>MyBatis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074" y="1556792"/>
            <a:ext cx="8867328" cy="501802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Hibernate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建立若干个</a:t>
            </a:r>
            <a:r>
              <a:rPr lang="en-US" altLang="zh-CN" sz="2000" dirty="0">
                <a:solidFill>
                  <a:srgbClr val="000000"/>
                </a:solidFill>
              </a:rPr>
              <a:t>POJO</a:t>
            </a:r>
            <a:r>
              <a:rPr lang="zh-CN" altLang="en-US" sz="2000" dirty="0">
                <a:solidFill>
                  <a:srgbClr val="000000"/>
                </a:solidFill>
              </a:rPr>
              <a:t>通过</a:t>
            </a:r>
            <a:r>
              <a:rPr lang="en-US" altLang="zh-CN" sz="2000" dirty="0">
                <a:solidFill>
                  <a:srgbClr val="000000"/>
                </a:solidFill>
              </a:rPr>
              <a:t>xml</a:t>
            </a:r>
            <a:r>
              <a:rPr lang="zh-CN" altLang="en-US" sz="2000" dirty="0">
                <a:solidFill>
                  <a:srgbClr val="000000"/>
                </a:solidFill>
              </a:rPr>
              <a:t>或者注解提供的规则映射到数据库表上，而且</a:t>
            </a:r>
            <a:r>
              <a:rPr lang="en-US" altLang="zh-CN" sz="2000" dirty="0">
                <a:solidFill>
                  <a:srgbClr val="000000"/>
                </a:solidFill>
              </a:rPr>
              <a:t>hibernate</a:t>
            </a:r>
            <a:r>
              <a:rPr lang="zh-CN" altLang="en-US" sz="2000" dirty="0">
                <a:solidFill>
                  <a:srgbClr val="000000"/>
                </a:solidFill>
              </a:rPr>
              <a:t>是全表映射模型。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、配置</a:t>
            </a:r>
            <a:r>
              <a:rPr lang="en-US" altLang="zh-CN" sz="2000" dirty="0">
                <a:solidFill>
                  <a:srgbClr val="000000"/>
                </a:solidFill>
              </a:rPr>
              <a:t>xml</a:t>
            </a:r>
            <a:r>
              <a:rPr lang="zh-CN" altLang="en-US" sz="2000" dirty="0">
                <a:solidFill>
                  <a:srgbClr val="000000"/>
                </a:solidFill>
              </a:rPr>
              <a:t>文件</a:t>
            </a:r>
            <a:r>
              <a:rPr lang="en-US" altLang="zh-CN" sz="2000" dirty="0">
                <a:solidFill>
                  <a:srgbClr val="000000"/>
                </a:solidFill>
              </a:rPr>
              <a:t>hibernate.cfg.xml</a:t>
            </a:r>
            <a:r>
              <a:rPr lang="zh-CN" altLang="en-US" sz="2000" dirty="0">
                <a:solidFill>
                  <a:srgbClr val="000000"/>
                </a:solidFill>
              </a:rPr>
              <a:t>用于数据库连接信息配置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、创建全局对象</a:t>
            </a:r>
            <a:r>
              <a:rPr lang="en-US" altLang="zh-CN" sz="2000" dirty="0" err="1">
                <a:solidFill>
                  <a:srgbClr val="000000"/>
                </a:solidFill>
              </a:rPr>
              <a:t>hibernateFactory</a:t>
            </a:r>
            <a:r>
              <a:rPr lang="zh-CN" altLang="en-US" sz="2000" dirty="0">
                <a:solidFill>
                  <a:srgbClr val="000000"/>
                </a:solidFill>
              </a:rPr>
              <a:t>，生产</a:t>
            </a:r>
            <a:r>
              <a:rPr lang="en-US" altLang="zh-CN" sz="2000" dirty="0">
                <a:solidFill>
                  <a:srgbClr val="000000"/>
                </a:solidFill>
              </a:rPr>
              <a:t>session</a:t>
            </a:r>
            <a:r>
              <a:rPr lang="zh-CN" altLang="en-US" sz="2000" dirty="0">
                <a:solidFill>
                  <a:srgbClr val="000000"/>
                </a:solidFill>
              </a:rPr>
              <a:t>接口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、直接在</a:t>
            </a:r>
            <a:r>
              <a:rPr lang="en-US" altLang="zh-CN" sz="2000" dirty="0">
                <a:solidFill>
                  <a:srgbClr val="000000"/>
                </a:solidFill>
              </a:rPr>
              <a:t>java</a:t>
            </a:r>
            <a:r>
              <a:rPr lang="zh-CN" altLang="en-US" sz="2000" dirty="0">
                <a:solidFill>
                  <a:srgbClr val="000000"/>
                </a:solidFill>
              </a:rPr>
              <a:t>文件使用</a:t>
            </a:r>
            <a:r>
              <a:rPr lang="en-US" altLang="zh-CN" sz="2000" dirty="0">
                <a:solidFill>
                  <a:srgbClr val="000000"/>
                </a:solidFill>
              </a:rPr>
              <a:t>session</a:t>
            </a:r>
            <a:r>
              <a:rPr lang="zh-CN" altLang="en-US" sz="2000" dirty="0">
                <a:solidFill>
                  <a:srgbClr val="000000"/>
                </a:solidFill>
              </a:rPr>
              <a:t>对象直接操作</a:t>
            </a:r>
            <a:r>
              <a:rPr lang="zh-CN" altLang="en-US" sz="2000">
                <a:solidFill>
                  <a:srgbClr val="000000"/>
                </a:solidFill>
              </a:rPr>
              <a:t>即</a:t>
            </a:r>
            <a:r>
              <a:rPr lang="zh-CN" altLang="en-US" sz="2000" smtClean="0">
                <a:solidFill>
                  <a:srgbClr val="000000"/>
                </a:solidFill>
              </a:rPr>
              <a:t>可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25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46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缓存有关设置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5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、全局</a:t>
            </a:r>
            <a:r>
              <a:rPr lang="en-US" altLang="zh-CN" sz="2400"/>
              <a:t>setting</a:t>
            </a:r>
            <a:r>
              <a:rPr lang="zh-CN" altLang="en-US" sz="2400"/>
              <a:t>的</a:t>
            </a:r>
            <a:r>
              <a:rPr lang="en-US" altLang="zh-CN" sz="2400">
                <a:solidFill>
                  <a:srgbClr val="FF0000"/>
                </a:solidFill>
              </a:rPr>
              <a:t>cacheEnable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/>
            <a:r>
              <a:rPr lang="zh-CN" altLang="en-US" sz="1800"/>
              <a:t>配置二级缓存的开关。一级缓存一直是打开的。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select</a:t>
            </a:r>
            <a:r>
              <a:rPr lang="zh-CN" altLang="en-US" sz="2400"/>
              <a:t>标签的</a:t>
            </a:r>
            <a:r>
              <a:rPr lang="en-US" altLang="zh-CN" sz="2400">
                <a:solidFill>
                  <a:srgbClr val="FF0000"/>
                </a:solidFill>
              </a:rPr>
              <a:t>useCache</a:t>
            </a:r>
            <a:r>
              <a:rPr lang="zh-CN" altLang="en-US" sz="2400"/>
              <a:t>属性：</a:t>
            </a:r>
            <a:endParaRPr lang="en-US" altLang="zh-CN" sz="2400"/>
          </a:p>
          <a:p>
            <a:pPr lvl="1"/>
            <a:r>
              <a:rPr lang="zh-CN" altLang="en-US" sz="1800"/>
              <a:t>配置这个</a:t>
            </a:r>
            <a:r>
              <a:rPr lang="en-US" altLang="zh-CN" sz="1800"/>
              <a:t>select</a:t>
            </a:r>
            <a:r>
              <a:rPr lang="zh-CN" altLang="en-US" sz="1800"/>
              <a:t>是否使用二级缓存。一级缓存一直是使用的</a:t>
            </a:r>
            <a:endParaRPr lang="en-US" altLang="zh-CN" sz="2400"/>
          </a:p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sql</a:t>
            </a:r>
            <a:r>
              <a:rPr lang="zh-CN" altLang="en-US" sz="2400"/>
              <a:t>标签的</a:t>
            </a:r>
            <a:r>
              <a:rPr lang="en-US" altLang="zh-CN" sz="2400">
                <a:solidFill>
                  <a:srgbClr val="FF0000"/>
                </a:solidFill>
              </a:rPr>
              <a:t>flushCache</a:t>
            </a:r>
            <a:r>
              <a:rPr lang="zh-CN" altLang="en-US" sz="2400"/>
              <a:t>属性：</a:t>
            </a:r>
            <a:endParaRPr lang="en-US" altLang="zh-CN" sz="2400"/>
          </a:p>
          <a:p>
            <a:pPr lvl="1"/>
            <a:r>
              <a:rPr lang="zh-CN" altLang="en-US" sz="1800"/>
              <a:t>增删改默认</a:t>
            </a:r>
            <a:r>
              <a:rPr lang="en-US" altLang="zh-CN" sz="1800"/>
              <a:t>flushCache=true</a:t>
            </a:r>
            <a:r>
              <a:rPr lang="zh-CN" altLang="en-US" sz="1800"/>
              <a:t>。</a:t>
            </a:r>
            <a:r>
              <a:rPr lang="en-US" altLang="zh-CN" sz="1800"/>
              <a:t>sql</a:t>
            </a:r>
            <a:r>
              <a:rPr lang="zh-CN" altLang="en-US" sz="1800"/>
              <a:t>执行以后，会同时清空一级和二级缓存。查询默认</a:t>
            </a:r>
            <a:r>
              <a:rPr lang="en-US" altLang="zh-CN" sz="1800"/>
              <a:t>flushCache=false</a:t>
            </a:r>
            <a:r>
              <a:rPr lang="zh-CN" altLang="en-US" sz="1800"/>
              <a:t>。</a:t>
            </a:r>
            <a:endParaRPr lang="en-US" altLang="zh-CN" sz="2400"/>
          </a:p>
          <a:p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sqlSession.</a:t>
            </a:r>
            <a:r>
              <a:rPr lang="en-US" altLang="zh-CN" sz="2400">
                <a:solidFill>
                  <a:srgbClr val="FF0000"/>
                </a:solidFill>
              </a:rPr>
              <a:t>clearCache</a:t>
            </a:r>
            <a:r>
              <a:rPr lang="en-US" altLang="zh-CN" sz="2400"/>
              <a:t>()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/>
            <a:r>
              <a:rPr lang="zh-CN" altLang="en-US" sz="1800"/>
              <a:t>只是用来清除一级缓存。</a:t>
            </a:r>
            <a:endParaRPr lang="en-US" altLang="zh-CN" sz="2400"/>
          </a:p>
          <a:p>
            <a:r>
              <a:rPr lang="en-US" altLang="zh-CN" sz="2400"/>
              <a:t>5</a:t>
            </a:r>
            <a:r>
              <a:rPr lang="zh-CN" altLang="en-US" sz="2400"/>
              <a:t>、当在某一个作用域 </a:t>
            </a:r>
            <a:r>
              <a:rPr lang="en-US" altLang="zh-CN" sz="2400"/>
              <a:t>(</a:t>
            </a:r>
            <a:r>
              <a:rPr lang="zh-CN" altLang="en-US" sz="2400"/>
              <a:t>一级缓存</a:t>
            </a:r>
            <a:r>
              <a:rPr lang="en-US" altLang="zh-CN" sz="2400"/>
              <a:t>Session/</a:t>
            </a:r>
            <a:r>
              <a:rPr lang="zh-CN" altLang="en-US" sz="2400"/>
              <a:t>二级缓存</a:t>
            </a:r>
            <a:r>
              <a:rPr lang="en-US" altLang="zh-CN" sz="2400"/>
              <a:t>Namespaces) </a:t>
            </a:r>
            <a:r>
              <a:rPr lang="zh-CN" altLang="en-US" sz="2400"/>
              <a:t>进行了 </a:t>
            </a:r>
            <a:r>
              <a:rPr lang="en-US" altLang="zh-CN" sz="2400"/>
              <a:t>C/U/D </a:t>
            </a:r>
            <a:r>
              <a:rPr lang="zh-CN" altLang="en-US" sz="2400"/>
              <a:t>操作后，默认该作用域下</a:t>
            </a:r>
            <a:r>
              <a:rPr lang="zh-CN" altLang="en-US" sz="2400" b="1">
                <a:solidFill>
                  <a:srgbClr val="FF0000"/>
                </a:solidFill>
              </a:rPr>
              <a:t>所有 </a:t>
            </a:r>
            <a:r>
              <a:rPr lang="en-US" altLang="zh-CN" sz="2400" b="1">
                <a:solidFill>
                  <a:srgbClr val="FF0000"/>
                </a:solidFill>
              </a:rPr>
              <a:t>select </a:t>
            </a:r>
            <a:r>
              <a:rPr lang="zh-CN" altLang="en-US" sz="2400" b="1">
                <a:solidFill>
                  <a:srgbClr val="FF0000"/>
                </a:solidFill>
              </a:rPr>
              <a:t>中的缓存将被</a:t>
            </a:r>
            <a:r>
              <a:rPr lang="en-US" altLang="zh-CN" sz="2400" b="1">
                <a:solidFill>
                  <a:srgbClr val="FF0000"/>
                </a:solidFill>
              </a:rPr>
              <a:t>clear</a:t>
            </a:r>
            <a:r>
              <a:rPr lang="zh-CN" altLang="en-US" sz="2400"/>
              <a:t>。 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0524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46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第三方缓存整合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867" y="1857356"/>
            <a:ext cx="901134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EhCache</a:t>
            </a:r>
            <a:r>
              <a:rPr lang="en-US" altLang="zh-CN" dirty="0"/>
              <a:t> </a:t>
            </a:r>
            <a:r>
              <a:rPr lang="zh-CN" altLang="en-US" dirty="0"/>
              <a:t>是一个纯</a:t>
            </a:r>
            <a:r>
              <a:rPr lang="en-US" altLang="zh-CN" dirty="0"/>
              <a:t>Java</a:t>
            </a:r>
            <a:r>
              <a:rPr lang="zh-CN" altLang="en-US" dirty="0"/>
              <a:t>的进程内缓存框架，具有快速、精干等特点，是</a:t>
            </a:r>
            <a:r>
              <a:rPr lang="en-US" altLang="zh-CN" dirty="0"/>
              <a:t>Hibernate</a:t>
            </a:r>
            <a:r>
              <a:rPr lang="zh-CN" altLang="en-US" dirty="0"/>
              <a:t>中默认的</a:t>
            </a:r>
            <a:r>
              <a:rPr lang="en-US" altLang="zh-CN" dirty="0" err="1"/>
              <a:t>CacheProvider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定义了</a:t>
            </a:r>
            <a:r>
              <a:rPr lang="en-US" altLang="zh-CN" dirty="0"/>
              <a:t>Cache</a:t>
            </a:r>
            <a:r>
              <a:rPr lang="zh-CN" altLang="en-US" dirty="0"/>
              <a:t>接口方便我们进行自定义扩展。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、导入</a:t>
            </a:r>
            <a:r>
              <a:rPr lang="en-US" altLang="zh-CN" dirty="0" err="1"/>
              <a:t>ehcache</a:t>
            </a:r>
            <a:r>
              <a:rPr lang="zh-CN" altLang="en-US" dirty="0"/>
              <a:t>包，以及整合包，日志包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3F5FBF"/>
                </a:solidFill>
              </a:rPr>
              <a:t>ehcache-core-2.6.8.jar</a:t>
            </a:r>
            <a:r>
              <a:rPr lang="zh-CN" altLang="en-US" dirty="0">
                <a:solidFill>
                  <a:srgbClr val="3F5FBF"/>
                </a:solidFill>
              </a:rPr>
              <a:t>、</a:t>
            </a:r>
            <a:r>
              <a:rPr lang="en-US" altLang="zh-CN" dirty="0">
                <a:solidFill>
                  <a:srgbClr val="3F5FBF"/>
                </a:solidFill>
              </a:rPr>
              <a:t>mybatis-ehcache-1.0.3.jar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3F5FBF"/>
                </a:solidFill>
              </a:rPr>
              <a:t>slf4j-api-1.6.1.jar</a:t>
            </a:r>
            <a:r>
              <a:rPr lang="zh-CN" altLang="en-US" dirty="0">
                <a:solidFill>
                  <a:srgbClr val="3F5FBF"/>
                </a:solidFill>
              </a:rPr>
              <a:t>、</a:t>
            </a:r>
            <a:r>
              <a:rPr lang="en-US" altLang="zh-CN" dirty="0">
                <a:solidFill>
                  <a:srgbClr val="3F5FBF"/>
                </a:solidFill>
              </a:rPr>
              <a:t>slf4j-log4j12-1.6.2.jar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、编写</a:t>
            </a:r>
            <a:r>
              <a:rPr lang="en-US" altLang="zh-CN" dirty="0"/>
              <a:t>ehcache.xml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、配置</a:t>
            </a:r>
            <a:r>
              <a:rPr lang="en-US" altLang="zh-CN" dirty="0"/>
              <a:t>cache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3"/>
            <a:r>
              <a:rPr lang="en-US" altLang="zh-CN" dirty="0"/>
              <a:t>&lt;cache type=</a:t>
            </a:r>
            <a:r>
              <a:rPr lang="en-US" altLang="zh-CN" i="1" dirty="0"/>
              <a:t>"</a:t>
            </a:r>
            <a:r>
              <a:rPr lang="en-US" altLang="zh-CN" i="1" dirty="0" err="1"/>
              <a:t>org.mybatis.caches.ehcache.EhcacheCache</a:t>
            </a:r>
            <a:r>
              <a:rPr lang="en-US" altLang="zh-CN" i="1" dirty="0"/>
              <a:t>"&gt;&lt;/cache&gt;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参照缓存：</a:t>
            </a:r>
            <a:r>
              <a:rPr lang="zh-CN" altLang="en-US" dirty="0"/>
              <a:t>若想在命名空间中共享相同的缓存配置和实例。可以使用 </a:t>
            </a:r>
            <a:r>
              <a:rPr lang="en-US" altLang="zh-CN" dirty="0"/>
              <a:t>cache-ref </a:t>
            </a:r>
            <a:r>
              <a:rPr lang="zh-CN" altLang="en-US" dirty="0"/>
              <a:t>元素来引用另外一个缓存。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41350"/>
            <a:ext cx="7920880" cy="2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34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7848872" cy="56691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7616" y="5157192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当执行一条查询</a:t>
            </a:r>
            <a:r>
              <a:rPr lang="en-US" altLang="zh-CN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时，</a:t>
            </a:r>
            <a:r>
              <a:rPr lang="zh-CN" altLang="en-US" b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流程为</a:t>
            </a:r>
            <a:r>
              <a:rPr lang="zh-CN" altLang="en-US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从二级缓存中进行查询 </a:t>
            </a:r>
            <a:endParaRPr lang="en-US" altLang="zh-CN" sz="14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进入一级缓存中查询 </a:t>
            </a:r>
            <a:endParaRPr lang="en-US" altLang="zh-CN" sz="14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执行 </a:t>
            </a:r>
            <a:r>
              <a:rPr lang="en-US" altLang="zh-CN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JDBC </a:t>
            </a:r>
            <a:r>
              <a:rPr lang="zh-CN" altLang="en-US" sz="1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查询。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784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七、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-Spring</a:t>
            </a:r>
            <a:r>
              <a:rPr lang="zh-CN" altLang="en-US" sz="3200" dirty="0"/>
              <a:t>整合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、查看不同</a:t>
            </a:r>
            <a:r>
              <a:rPr lang="en-US" altLang="zh-CN" dirty="0" err="1"/>
              <a:t>MyBatis</a:t>
            </a:r>
            <a:r>
              <a:rPr lang="zh-CN" altLang="en-US" dirty="0"/>
              <a:t>版本整合</a:t>
            </a:r>
            <a:r>
              <a:rPr lang="en-US" altLang="zh-CN" dirty="0"/>
              <a:t>Spring</a:t>
            </a:r>
            <a:r>
              <a:rPr lang="zh-CN" altLang="en-US" dirty="0"/>
              <a:t>时使用的适配包；      </a:t>
            </a:r>
            <a:r>
              <a:rPr lang="zh-CN" altLang="en-US" dirty="0">
                <a:hlinkClick r:id="rId2"/>
              </a:rPr>
              <a:t>http://www.mybatis.org/spring/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、下载整合适配包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linkClick r:id="rId3"/>
              </a:rPr>
              <a:t>https</a:t>
            </a:r>
            <a:r>
              <a:rPr lang="zh-CN" altLang="en-US" sz="2800" dirty="0">
                <a:hlinkClick r:id="rId3"/>
              </a:rPr>
              <a:t>://github.com/mybatis/spring/releases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、官方整合示例，</a:t>
            </a:r>
            <a:r>
              <a:rPr lang="en-US" altLang="zh-CN" dirty="0" err="1"/>
              <a:t>jpetstore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hlinkClick r:id="rId4"/>
              </a:rPr>
              <a:t>https://github.com/mybatis/jpetstore-6</a:t>
            </a:r>
            <a:endParaRPr lang="en-US" altLang="zh-CN" sz="2800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4400" y="3424709"/>
          <a:ext cx="7772400" cy="17563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9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 err="1">
                          <a:effectLst/>
                        </a:rPr>
                        <a:t>MyBatis</a:t>
                      </a:r>
                      <a:r>
                        <a:rPr lang="en-US" sz="1600" b="1" dirty="0">
                          <a:effectLst/>
                        </a:rPr>
                        <a:t>-Spring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MyBatis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Spring</a:t>
                      </a:r>
                    </a:p>
                  </a:txBody>
                  <a:tcPr marL="53718" marR="53718" marT="53718" marB="537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1.0.0 and 1.0.1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3.0.1 to 3.0.5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1.0.2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3.0.6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1.1.0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3.1.0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1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1.3.0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3.4.0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3.0.0 or higher</a:t>
                      </a:r>
                    </a:p>
                  </a:txBody>
                  <a:tcPr marL="53718" marR="53718" marT="53718" marB="5371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51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410"/>
            <a:ext cx="8229600" cy="1143000"/>
          </a:xfrm>
        </p:spPr>
        <p:txBody>
          <a:bodyPr/>
          <a:lstStyle/>
          <a:p>
            <a:r>
              <a:rPr lang="zh-CN" altLang="en-US" b="1" dirty="0"/>
              <a:t>整合关键配置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1847275"/>
            <a:ext cx="9690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sqlSessionFactory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org.mybatis.spring.SqlSessionFactoryBean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 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mybatis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全局配置文件位置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configLocation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classpath:mybatis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/mybatis-config.xml"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指定数据源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dataSource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ref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dataSource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mapperLocations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：所有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映射文件所在的位置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mapperLocations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classpath:mybatis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/mapper/*.xml"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&lt;!--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typeAliasesPackage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：批量别名处理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  <a:endParaRPr lang="en-US" altLang="zh-CN" i="1" dirty="0">
              <a:solidFill>
                <a:srgbClr val="00808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typeAliasesPackage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com.atguigu.bean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&lt;!--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自动的扫描所有的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的实现并加入到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ioc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容器中  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"configure"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org.mybatis.spring.mapper.MapperScannerConfigurer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&lt;!– </a:t>
            </a:r>
            <a:r>
              <a:rPr lang="en-US" altLang="zh-CN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basePackage</a:t>
            </a:r>
            <a:r>
              <a:rPr lang="en-US" altLang="zh-CN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指定包下所有的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mapper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接口实现自动扫描并加入到</a:t>
            </a:r>
            <a:r>
              <a:rPr lang="en-US" altLang="zh-CN" u="sng" dirty="0" err="1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ioc</a:t>
            </a:r>
            <a:r>
              <a:rPr lang="zh-CN" altLang="en-US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容器中 </a:t>
            </a:r>
            <a:r>
              <a:rPr lang="en-US" altLang="zh-CN" u="sng" dirty="0">
                <a:solidFill>
                  <a:srgbClr val="3F5FB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--&gt;</a:t>
            </a:r>
          </a:p>
          <a:p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basePackage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com.atguigu.dao</a:t>
            </a:r>
            <a:r>
              <a:rPr lang="en-US" altLang="zh-CN" i="1" dirty="0">
                <a:solidFill>
                  <a:srgbClr val="2A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i="1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</a:t>
            </a:r>
            <a:r>
              <a:rPr lang="en-US" altLang="zh-CN" i="1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bean</a:t>
            </a:r>
            <a:r>
              <a:rPr lang="en-US" altLang="zh-CN" dirty="0">
                <a:solidFill>
                  <a:srgbClr val="00808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zh-CN" altLang="en-US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437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八、</a:t>
            </a:r>
            <a:r>
              <a:rPr lang="en-US" altLang="zh-CN" sz="3200" dirty="0" err="1"/>
              <a:t>MyBatis</a:t>
            </a:r>
            <a:r>
              <a:rPr lang="en-US" altLang="zh-CN" sz="3200" dirty="0"/>
              <a:t>-</a:t>
            </a:r>
            <a:r>
              <a:rPr lang="zh-CN" altLang="en-US" sz="3200" dirty="0"/>
              <a:t>逆向工程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MyBatis</a:t>
            </a:r>
            <a:r>
              <a:rPr lang="en-US" altLang="zh-CN" b="1" dirty="0">
                <a:solidFill>
                  <a:srgbClr val="FF0000"/>
                </a:solidFill>
              </a:rPr>
              <a:t> Generator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简称</a:t>
            </a:r>
            <a:r>
              <a:rPr lang="en-US" altLang="zh-CN" dirty="0"/>
              <a:t>MBG</a:t>
            </a:r>
            <a:r>
              <a:rPr lang="zh-CN" altLang="en-US" dirty="0"/>
              <a:t>，是一个专门为</a:t>
            </a:r>
            <a:r>
              <a:rPr lang="en-US" altLang="zh-CN" dirty="0" err="1">
                <a:solidFill>
                  <a:srgbClr val="0000FF"/>
                </a:solidFill>
              </a:rPr>
              <a:t>MyBatis</a:t>
            </a:r>
            <a:r>
              <a:rPr lang="zh-CN" altLang="en-US" dirty="0">
                <a:solidFill>
                  <a:srgbClr val="0000FF"/>
                </a:solidFill>
              </a:rPr>
              <a:t>框架</a:t>
            </a:r>
            <a:r>
              <a:rPr lang="zh-CN" altLang="en-US" dirty="0"/>
              <a:t>使用者定制的</a:t>
            </a:r>
            <a:r>
              <a:rPr lang="zh-CN" altLang="en-US" dirty="0">
                <a:solidFill>
                  <a:srgbClr val="0000FF"/>
                </a:solidFill>
              </a:rPr>
              <a:t>代码生成器</a:t>
            </a:r>
            <a:r>
              <a:rPr lang="zh-CN" altLang="en-US" dirty="0"/>
              <a:t>，可以快速的根据表生成对应的映射文件，接口，以及</a:t>
            </a:r>
            <a:r>
              <a:rPr lang="en-US" altLang="zh-CN" dirty="0"/>
              <a:t>bean</a:t>
            </a:r>
            <a:r>
              <a:rPr lang="zh-CN" altLang="en-US" dirty="0"/>
              <a:t>类。支持基本的增删改查，以及</a:t>
            </a:r>
            <a:r>
              <a:rPr lang="en-US" altLang="zh-CN" dirty="0"/>
              <a:t>QBC</a:t>
            </a:r>
            <a:r>
              <a:rPr lang="zh-CN" altLang="en-US" dirty="0"/>
              <a:t>风格的条件查询。但是表连接、存储过程等这些复杂</a:t>
            </a:r>
            <a:r>
              <a:rPr lang="en-US" altLang="zh-CN" dirty="0" err="1"/>
              <a:t>sql</a:t>
            </a:r>
            <a:r>
              <a:rPr lang="zh-CN" altLang="en-US" dirty="0"/>
              <a:t>的定义需要我们手工编写</a:t>
            </a:r>
            <a:endParaRPr lang="en-US" altLang="zh-CN" dirty="0"/>
          </a:p>
          <a:p>
            <a:r>
              <a:rPr lang="zh-CN" altLang="en-US" dirty="0"/>
              <a:t>官方文档地址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hlinkClick r:id="rId2"/>
              </a:rPr>
              <a:t>http://www.mybatis.org/generator/</a:t>
            </a:r>
            <a:endParaRPr lang="en-US" altLang="zh-CN" dirty="0"/>
          </a:p>
          <a:p>
            <a:r>
              <a:rPr lang="zh-CN" altLang="en-US" dirty="0"/>
              <a:t>官方工程地址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3"/>
              </a:rPr>
              <a:t>https://github.com/mybatis/generator/releases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427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MBG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使用步骤：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）编写</a:t>
            </a:r>
            <a:r>
              <a:rPr lang="en-US" altLang="zh-CN" dirty="0">
                <a:solidFill>
                  <a:srgbClr val="0000FF"/>
                </a:solidFill>
              </a:rPr>
              <a:t>MBG</a:t>
            </a:r>
            <a:r>
              <a:rPr lang="zh-CN" altLang="en-US" dirty="0">
                <a:solidFill>
                  <a:srgbClr val="0000FF"/>
                </a:solidFill>
              </a:rPr>
              <a:t>的配置文件（重要几处配置）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jdbcConnection</a:t>
            </a:r>
            <a:r>
              <a:rPr lang="zh-CN" altLang="en-US" dirty="0"/>
              <a:t>配置数据库连接信息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javaModelGenerator</a:t>
            </a:r>
            <a:r>
              <a:rPr lang="zh-CN" altLang="en-US" dirty="0"/>
              <a:t>配置</a:t>
            </a:r>
            <a:r>
              <a:rPr lang="en-US" altLang="zh-CN" dirty="0" err="1"/>
              <a:t>javaBean</a:t>
            </a:r>
            <a:r>
              <a:rPr lang="zh-CN" altLang="en-US" dirty="0"/>
              <a:t>的生成策略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sqlMapGenerator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  <a:r>
              <a:rPr lang="en-US" altLang="zh-CN" dirty="0" err="1"/>
              <a:t>sql</a:t>
            </a:r>
            <a:r>
              <a:rPr lang="zh-CN" altLang="en-US" dirty="0"/>
              <a:t>映射文件生成策略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javaClientGenerator</a:t>
            </a:r>
            <a:r>
              <a:rPr lang="zh-CN" altLang="en-US" dirty="0"/>
              <a:t>配置</a:t>
            </a:r>
            <a:r>
              <a:rPr lang="en-US" altLang="zh-CN" dirty="0"/>
              <a:t>Mapper</a:t>
            </a:r>
            <a:r>
              <a:rPr lang="zh-CN" altLang="en-US" dirty="0"/>
              <a:t>接口的生成策略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table</a:t>
            </a:r>
            <a:r>
              <a:rPr lang="en-US" altLang="zh-CN" dirty="0"/>
              <a:t> </a:t>
            </a:r>
            <a:r>
              <a:rPr lang="zh-CN" altLang="en-US" dirty="0"/>
              <a:t>配置要逆向解析的数据表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tableName</a:t>
            </a:r>
            <a:r>
              <a:rPr lang="zh-CN" altLang="en-US" dirty="0"/>
              <a:t>：表名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domainObjectName</a:t>
            </a:r>
            <a:r>
              <a:rPr lang="zh-CN" altLang="en-US" dirty="0"/>
              <a:t>：对应的</a:t>
            </a:r>
            <a:r>
              <a:rPr lang="en-US" altLang="zh-CN" dirty="0" err="1"/>
              <a:t>javaBean</a:t>
            </a:r>
            <a:r>
              <a:rPr lang="zh-CN" altLang="en-US" dirty="0"/>
              <a:t>名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）运行代码生成器生成代码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Context</a:t>
            </a:r>
            <a:r>
              <a:rPr lang="zh-CN" altLang="en-US" dirty="0"/>
              <a:t>标签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targetRuntime</a:t>
            </a:r>
            <a:r>
              <a:rPr lang="en-US" altLang="zh-CN" b="1" dirty="0">
                <a:solidFill>
                  <a:srgbClr val="0000FF"/>
                </a:solidFill>
              </a:rPr>
              <a:t>=“MyBatis3“</a:t>
            </a:r>
            <a:r>
              <a:rPr lang="zh-CN" altLang="en-US" dirty="0"/>
              <a:t>可以生成带条件的增删改查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targetRuntime</a:t>
            </a:r>
            <a:r>
              <a:rPr lang="en-US" altLang="zh-CN" b="1" dirty="0">
                <a:solidFill>
                  <a:srgbClr val="0000FF"/>
                </a:solidFill>
              </a:rPr>
              <a:t>=“MyBatis3Simple“</a:t>
            </a:r>
            <a:r>
              <a:rPr lang="zh-CN" altLang="en-US" dirty="0"/>
              <a:t>可以生成基本的增删改查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如果再次生成，建议将之前生成的数据删除，避免</a:t>
            </a:r>
            <a:r>
              <a:rPr lang="en-US" altLang="zh-CN" dirty="0"/>
              <a:t>xml</a:t>
            </a:r>
            <a:r>
              <a:rPr lang="zh-CN" altLang="en-US" dirty="0"/>
              <a:t>向后追加内容出现的问题。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5689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highlight>
                  <a:srgbClr val="D4D4D4"/>
                </a:highligh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generatorConfiguration</a:t>
            </a:r>
            <a:r>
              <a:rPr lang="en-US" altLang="zh-CN" sz="1400">
                <a:solidFill>
                  <a:srgbClr val="008080"/>
                </a:solidFill>
                <a:highlight>
                  <a:srgbClr val="D4D4D4"/>
                </a:highligh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context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"DB2Tables"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targetRuntime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"MyBatis3"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数据库连接信息配置</a:t>
            </a:r>
            <a:endParaRPr lang="en-US" altLang="zh-CN" sz="1400" i="1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jdbcConnection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driverClass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"com.mysql.jdbc.Driver"</a:t>
            </a:r>
          </a:p>
          <a:p>
            <a:r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connectionURL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"jdbc:mysql://localhost:3306/bookstore0629"</a:t>
            </a:r>
          </a:p>
          <a:p>
            <a:r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userId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"root"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password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"123456"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jdbcConnection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r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//javaBean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的生成策略</a:t>
            </a:r>
            <a:endParaRPr lang="en-US" altLang="zh-CN" sz="1400" i="1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javaModelGenerator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targetPackage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"com.atguigu.bean"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targetProject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".\src"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"enableSubPackages"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"true" 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"trimStrings"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"true" 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javaModelGenerator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映射文件的生成策略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sqlMapGenerator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targetPackage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"mybatis.mapper" 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targetProject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".\conf"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"enableSubPackages"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"true" 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sqlMapGenerator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//dao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文件的生成策略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javaClientGenerator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"XMLMAPPER"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targetPackage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"com.atguigu.dao"  </a:t>
            </a:r>
          </a:p>
          <a:p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targetProject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".\src"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property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"enableSubPackages"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"true" 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javaClientGenerator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数据表与</a:t>
            </a:r>
            <a:r>
              <a:rPr lang="en-US" altLang="zh-CN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javaBean</a:t>
            </a:r>
            <a:r>
              <a:rPr lang="zh-CN" altLang="en-US" sz="1400" i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的映射</a:t>
            </a:r>
          </a:p>
          <a:p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&lt;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 </a:t>
            </a:r>
            <a:r>
              <a:rPr lang="en-US" altLang="zh-CN" sz="1400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tableName</a:t>
            </a: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"books" </a:t>
            </a:r>
            <a:r>
              <a:rPr lang="en-US" altLang="zh-CN" sz="1400" i="1">
                <a:solidFill>
                  <a:srgbClr val="7F00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domainObjectName</a:t>
            </a:r>
            <a:r>
              <a:rPr lang="en-US" altLang="zh-CN" sz="1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"Book"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&gt;&lt;/</a:t>
            </a:r>
            <a:r>
              <a:rPr lang="en-US" altLang="zh-CN" sz="1400" i="1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</a:t>
            </a:r>
            <a:r>
              <a:rPr lang="en-US" altLang="zh-CN" sz="1400" i="1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context</a:t>
            </a:r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r>
              <a:rPr lang="en-US" altLang="zh-CN" sz="1400">
                <a:solidFill>
                  <a:srgbClr val="0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400">
                <a:solidFill>
                  <a:srgbClr val="3F7F7F"/>
                </a:solidFill>
                <a:highlight>
                  <a:srgbClr val="D4D4D4"/>
                </a:highligh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generatorConfiguration</a:t>
            </a:r>
            <a:r>
              <a:rPr lang="en-US" altLang="zh-CN" sz="1400">
                <a:solidFill>
                  <a:srgbClr val="008080"/>
                </a:solidFill>
                <a:highlight>
                  <a:srgbClr val="D4D4D4"/>
                </a:highligh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zh-CN" altLang="en-US" sz="1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856" y="69269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MBG</a:t>
            </a:r>
            <a:r>
              <a:rPr lang="zh-CN" altLang="en-US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468692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5856" y="69269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生成器代码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9505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main(String[] args)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throws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Exception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List&lt;String&gt; warnings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ArrayList&lt;String&gt;();</a:t>
            </a:r>
          </a:p>
          <a:p>
            <a:pPr lvl="1"/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overwrite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true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configFile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File(</a:t>
            </a:r>
            <a:r>
              <a:rPr lang="en-US" altLang="zh-CN" b="1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"mbg.xml"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ConfigurationParser cp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ConfigurationParser(warnings);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Configuration config = cp.parseConfiguration(configFile);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DefaultShellCallback callback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DefaultShellCallback(overwrite);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MyBatisGenerator myBatisGenerator = 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MyBatisGenerator(config,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callback, warnings);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myBatisGenerator.generate(</a:t>
            </a:r>
            <a:r>
              <a:rPr lang="en-US" altLang="zh-CN" b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null</a:t>
            </a: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620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105273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测试查询：</a:t>
            </a:r>
            <a:endParaRPr lang="en-US" altLang="zh-CN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QBC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风格的带条件查询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77788" y="1844824"/>
            <a:ext cx="8532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@Test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test01(){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SqlSession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openSession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dirty="0" err="1">
                <a:solidFill>
                  <a:srgbClr val="000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.openSession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DeptMapper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mapper =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openSession.getMapper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DeptMapper.</a:t>
            </a:r>
            <a:r>
              <a:rPr lang="en-US" altLang="zh-CN" b="1" dirty="0" err="1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DeptExample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example = </a:t>
            </a:r>
            <a:r>
              <a:rPr lang="en-US" altLang="zh-CN" b="1" dirty="0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DeptExample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所有的条件都在</a:t>
            </a:r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</a:t>
            </a:r>
            <a:r>
              <a:rPr lang="zh-CN" altLang="en-US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中封装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Criteria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criteria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example.createCriteria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//select id, </a:t>
            </a:r>
            <a:r>
              <a:rPr lang="en-US" altLang="zh-CN" dirty="0" err="1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deptName</a:t>
            </a:r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dirty="0" err="1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locAdd</a:t>
            </a:r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from </a:t>
            </a:r>
            <a:r>
              <a:rPr lang="en-US" altLang="zh-CN" dirty="0" err="1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tbl_dept</a:t>
            </a:r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WHERE 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//( </a:t>
            </a:r>
            <a:r>
              <a:rPr lang="en-US" altLang="zh-CN" dirty="0" err="1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deptName</a:t>
            </a:r>
            <a:r>
              <a:rPr lang="en-US" altLang="zh-CN" dirty="0">
                <a:solidFill>
                  <a:srgbClr val="3F7F5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like ? and id &gt; ? ) 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criteria.andDeptnameLike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"%</a:t>
            </a:r>
            <a:r>
              <a:rPr lang="zh-CN" altLang="en-US" dirty="0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部</a:t>
            </a:r>
            <a:r>
              <a:rPr lang="en-US" altLang="zh-CN" dirty="0">
                <a:solidFill>
                  <a:srgbClr val="2A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%"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criteria.andIdGreaterThan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List&lt;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list =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mapper.selectByExample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(example);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</a:t>
            </a:r>
            <a:r>
              <a:rPr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: list)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dept</a:t>
            </a:r>
            <a:r>
              <a:rPr lang="en-US" altLang="zh-CN" i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8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78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/>
              <a:t>为什么要使用</a:t>
            </a:r>
            <a:r>
              <a:rPr lang="en-US" altLang="zh-CN"/>
              <a:t>MyBatis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074" y="1556792"/>
            <a:ext cx="8867328" cy="5018025"/>
          </a:xfrm>
        </p:spPr>
        <p:txBody>
          <a:bodyPr>
            <a:noAutofit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是一个半自动化的持久化层框架。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JDBC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</a:rPr>
              <a:t>夹在</a:t>
            </a:r>
            <a:r>
              <a:rPr lang="en-US" altLang="zh-CN" sz="2000" dirty="0">
                <a:solidFill>
                  <a:srgbClr val="000000"/>
                </a:solidFill>
              </a:rPr>
              <a:t>Java</a:t>
            </a:r>
            <a:r>
              <a:rPr lang="zh-CN" altLang="en-US" sz="2000" dirty="0">
                <a:solidFill>
                  <a:srgbClr val="000000"/>
                </a:solidFill>
              </a:rPr>
              <a:t>代码块里，耦合度高导致硬编码内伤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维护不易且实际开发需求中</a:t>
            </a:r>
            <a:r>
              <a:rPr lang="en-US" altLang="zh-CN" sz="2000" dirty="0" err="1">
                <a:solidFill>
                  <a:srgbClr val="000000"/>
                </a:solidFill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</a:rPr>
              <a:t>是有变化，频繁修改的情况多见</a:t>
            </a:r>
            <a:endParaRPr lang="en-US" altLang="zh-CN" sz="2000" dirty="0"/>
          </a:p>
          <a:p>
            <a:r>
              <a:rPr lang="en-US" altLang="zh-CN" dirty="0">
                <a:solidFill>
                  <a:srgbClr val="000000"/>
                </a:solidFill>
              </a:rPr>
              <a:t>Hibernate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JPA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长难复杂</a:t>
            </a:r>
            <a:r>
              <a:rPr lang="en-US" altLang="zh-CN" sz="2000" dirty="0">
                <a:solidFill>
                  <a:srgbClr val="000000"/>
                </a:solidFill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</a:rPr>
              <a:t>，对于</a:t>
            </a:r>
            <a:r>
              <a:rPr lang="en-US" altLang="zh-CN" sz="2000" dirty="0">
                <a:solidFill>
                  <a:srgbClr val="000000"/>
                </a:solidFill>
              </a:rPr>
              <a:t>Hibernate</a:t>
            </a:r>
            <a:r>
              <a:rPr lang="zh-CN" altLang="en-US" sz="2000" dirty="0">
                <a:solidFill>
                  <a:srgbClr val="000000"/>
                </a:solidFill>
              </a:rPr>
              <a:t>而言处理也不容易</a:t>
            </a: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内部自动生产的</a:t>
            </a:r>
            <a:r>
              <a:rPr lang="en-US" altLang="zh-CN" sz="2000" dirty="0">
                <a:solidFill>
                  <a:srgbClr val="000000"/>
                </a:solidFill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</a:rPr>
              <a:t>，不容易做特殊优化。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基于全映射的全自动框架，大量字段的</a:t>
            </a:r>
            <a:r>
              <a:rPr lang="en-US" altLang="zh-CN" sz="2000" dirty="0">
                <a:solidFill>
                  <a:srgbClr val="000000"/>
                </a:solidFill>
              </a:rPr>
              <a:t>POJO</a:t>
            </a:r>
            <a:r>
              <a:rPr lang="zh-CN" altLang="en-US" sz="2000" dirty="0">
                <a:solidFill>
                  <a:srgbClr val="000000"/>
                </a:solidFill>
              </a:rPr>
              <a:t>进行部分映射时比较困难。导致数据库性能下降。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对开发人员而言，核心</a:t>
            </a:r>
            <a:r>
              <a:rPr lang="en-US" altLang="zh-CN" dirty="0" err="1">
                <a:solidFill>
                  <a:srgbClr val="000000"/>
                </a:solidFill>
              </a:rPr>
              <a:t>sql</a:t>
            </a:r>
            <a:r>
              <a:rPr lang="zh-CN" altLang="en-US" dirty="0">
                <a:solidFill>
                  <a:srgbClr val="000000"/>
                </a:solidFill>
              </a:rPr>
              <a:t>还是需要自己优化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编码分开，功能边界清晰，一个专注业务、一个专注数据。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539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993468"/>
            <a:ext cx="82296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扩展：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实用场景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 err="1"/>
              <a:t>PageHelper</a:t>
            </a:r>
            <a:r>
              <a:rPr lang="zh-CN" altLang="en-US" dirty="0"/>
              <a:t>插件进行分页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919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PageHelper</a:t>
            </a:r>
            <a:r>
              <a:rPr lang="zh-CN" altLang="en-US" dirty="0"/>
              <a:t>插件进行分页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PageHelper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中非常方便的第三方分页插件。</a:t>
            </a:r>
            <a:endParaRPr lang="en-US" altLang="zh-CN" dirty="0"/>
          </a:p>
          <a:p>
            <a:r>
              <a:rPr lang="zh-CN" altLang="en-US" dirty="0"/>
              <a:t>官方文档：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hlinkClick r:id="rId2"/>
              </a:rPr>
              <a:t>https://github.com/pagehelper/Mybatis-PageHelper/blob/master/README_zh.md</a:t>
            </a:r>
            <a:endParaRPr lang="en-US" altLang="zh-CN" dirty="0"/>
          </a:p>
          <a:p>
            <a:r>
              <a:rPr lang="zh-CN" altLang="en-US" dirty="0"/>
              <a:t>我们可以对照官方文档的说明，快速的使用插件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794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386" y="461174"/>
            <a:ext cx="8229600" cy="1143000"/>
          </a:xfrm>
        </p:spPr>
        <p:txBody>
          <a:bodyPr/>
          <a:lstStyle/>
          <a:p>
            <a:r>
              <a:rPr lang="zh-CN" altLang="en-US" dirty="0"/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、导入相关包</a:t>
            </a:r>
            <a:r>
              <a:rPr lang="en-US" altLang="zh-CN" dirty="0">
                <a:hlinkClick r:id="rId2"/>
              </a:rPr>
              <a:t>pagehelper-x.x.x.jar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hlinkClick r:id="rId3"/>
              </a:rPr>
              <a:t>jsqlparser-0.9.5.jar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 err="1"/>
              <a:t>MyBatis</a:t>
            </a:r>
            <a:r>
              <a:rPr lang="zh-CN" altLang="en-US" dirty="0"/>
              <a:t>全局配置文件中配置分页插件。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 err="1"/>
              <a:t>PageHelper</a:t>
            </a:r>
            <a:r>
              <a:rPr lang="zh-CN" altLang="en-US" dirty="0"/>
              <a:t>提供的方法进行分页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、可以使用更强大的</a:t>
            </a:r>
            <a:r>
              <a:rPr lang="en-US" altLang="zh-CN" dirty="0" err="1"/>
              <a:t>PageInfo</a:t>
            </a:r>
            <a:r>
              <a:rPr lang="zh-CN" altLang="en-US" dirty="0"/>
              <a:t>封装返回结果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12976"/>
            <a:ext cx="5981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036" y="46117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去哪里找</a:t>
            </a:r>
            <a:r>
              <a:rPr lang="en-US" altLang="zh-CN" dirty="0" err="1"/>
              <a:t>MyBatis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zh-CN" altLang="en-US" dirty="0"/>
              <a:t>https://github.com/mybatis/mybatis-3/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4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3"/>
            <a:ext cx="9137771" cy="432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157193"/>
            <a:ext cx="8077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0298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147</TotalTime>
  <Words>5669</Words>
  <Application>Microsoft Office PowerPoint</Application>
  <PresentationFormat>On-screen Show (4:3)</PresentationFormat>
  <Paragraphs>585</Paragraphs>
  <Slides>72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nenu</vt:lpstr>
      <vt:lpstr>PowerPoint Presentation</vt:lpstr>
      <vt:lpstr>内容概要</vt:lpstr>
      <vt:lpstr>一、MyBatis简介</vt:lpstr>
      <vt:lpstr>MyBatis历史</vt:lpstr>
      <vt:lpstr>为什么要使用MyBatis？</vt:lpstr>
      <vt:lpstr>为什么要使用MyBatis？</vt:lpstr>
      <vt:lpstr>为什么要使用MyBatis？</vt:lpstr>
      <vt:lpstr>去哪里找MyBatis？</vt:lpstr>
      <vt:lpstr>PowerPoint Presentation</vt:lpstr>
      <vt:lpstr>PowerPoint Presentation</vt:lpstr>
      <vt:lpstr>二、MyBatis-HelloWorld</vt:lpstr>
      <vt:lpstr>MyBatis操作数据库</vt:lpstr>
      <vt:lpstr>测试</vt:lpstr>
      <vt:lpstr>使用SqlSession根据方法id进行操作</vt:lpstr>
      <vt:lpstr>HelloWorld-接口式编程</vt:lpstr>
      <vt:lpstr>使用SqlSession获取映射器进行操作</vt:lpstr>
      <vt:lpstr>SqlSession</vt:lpstr>
      <vt:lpstr>三、MyBatis-全局配置文件</vt:lpstr>
      <vt:lpstr>在Eclipse中引入XML的dtd约束文件，方便编写XML的时候有提示</vt:lpstr>
      <vt:lpstr>properties属性</vt:lpstr>
      <vt:lpstr>settings设置</vt:lpstr>
      <vt:lpstr>typeAliases别名处理器</vt:lpstr>
      <vt:lpstr>PowerPoint Presentation</vt:lpstr>
      <vt:lpstr>PowerPoint Presentation</vt:lpstr>
      <vt:lpstr>environment-指定具体环境</vt:lpstr>
      <vt:lpstr>transactionManager</vt:lpstr>
      <vt:lpstr>dataSource</vt:lpstr>
      <vt:lpstr>PowerPoint Presentation</vt:lpstr>
      <vt:lpstr>四、MyBatis-映射文件</vt:lpstr>
      <vt:lpstr>PowerPoint Presentation</vt:lpstr>
      <vt:lpstr>主键生成方式</vt:lpstr>
      <vt:lpstr>参数（Parameters）传递</vt:lpstr>
      <vt:lpstr>参数处理</vt:lpstr>
      <vt:lpstr>参数处理</vt:lpstr>
      <vt:lpstr>PowerPoint Presentation</vt:lpstr>
      <vt:lpstr>PowerPoint Presentation</vt:lpstr>
      <vt:lpstr>自动映射</vt:lpstr>
      <vt:lpstr>resultMap</vt:lpstr>
      <vt:lpstr>id &amp; result</vt:lpstr>
      <vt:lpstr>association</vt:lpstr>
      <vt:lpstr>association-嵌套结果集</vt:lpstr>
      <vt:lpstr>association-分步查询</vt:lpstr>
      <vt:lpstr>association-分段查询&amp;延迟加载</vt:lpstr>
      <vt:lpstr>Collection-集合类型&amp;嵌套结果集</vt:lpstr>
      <vt:lpstr>Collection-分步查询&amp;延迟加载</vt:lpstr>
      <vt:lpstr>扩展-多列值封装map传递</vt:lpstr>
      <vt:lpstr>五、MyBatis-动态SQL</vt:lpstr>
      <vt:lpstr>if</vt:lpstr>
      <vt:lpstr>choose (when, otherwise)</vt:lpstr>
      <vt:lpstr>trim (where, set)</vt:lpstr>
      <vt:lpstr>PowerPoint Presentation</vt:lpstr>
      <vt:lpstr>PowerPoint Presentation</vt:lpstr>
      <vt:lpstr>foreach</vt:lpstr>
      <vt:lpstr>PowerPoint Presentation</vt:lpstr>
      <vt:lpstr>六、MyBatis-缓存机制</vt:lpstr>
      <vt:lpstr>一级缓存</vt:lpstr>
      <vt:lpstr>一级缓存演示&amp;失效情况</vt:lpstr>
      <vt:lpstr>二级缓存</vt:lpstr>
      <vt:lpstr>缓存相关属性</vt:lpstr>
      <vt:lpstr>缓存有关设置</vt:lpstr>
      <vt:lpstr>第三方缓存整合</vt:lpstr>
      <vt:lpstr>PowerPoint Presentation</vt:lpstr>
      <vt:lpstr>七、MyBatis-Spring整合</vt:lpstr>
      <vt:lpstr>整合关键配置</vt:lpstr>
      <vt:lpstr>八、MyBatis-逆向工程</vt:lpstr>
      <vt:lpstr>MBG使用</vt:lpstr>
      <vt:lpstr>PowerPoint Presentation</vt:lpstr>
      <vt:lpstr>PowerPoint Presentation</vt:lpstr>
      <vt:lpstr>PowerPoint Presentation</vt:lpstr>
      <vt:lpstr>扩展：MyBatis实用场景</vt:lpstr>
      <vt:lpstr>PageHelper插件进行分页</vt:lpstr>
      <vt:lpstr>使用步骤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74</cp:revision>
  <dcterms:created xsi:type="dcterms:W3CDTF">2013-03-04T07:19:04Z</dcterms:created>
  <dcterms:modified xsi:type="dcterms:W3CDTF">2018-11-21T00:23:51Z</dcterms:modified>
</cp:coreProperties>
</file>