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474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36" r:id="rId11"/>
    <p:sldId id="561" r:id="rId12"/>
    <p:sldId id="562" r:id="rId13"/>
    <p:sldId id="563" r:id="rId14"/>
    <p:sldId id="569" r:id="rId15"/>
    <p:sldId id="564" r:id="rId16"/>
    <p:sldId id="565" r:id="rId17"/>
    <p:sldId id="566" r:id="rId18"/>
    <p:sldId id="567" r:id="rId19"/>
    <p:sldId id="568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51" r:id="rId30"/>
    <p:sldId id="552" r:id="rId31"/>
    <p:sldId id="55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37C940-3E9E-4912-86F0-B8973E5A9601}">
          <p14:sldIdLst>
            <p14:sldId id="256"/>
          </p14:sldIdLst>
        </p14:section>
        <p14:section name="默认节" id="{8B9FC7DE-695F-4935-A6DF-21AC5034952C}">
          <p14:sldIdLst>
            <p14:sldId id="474"/>
            <p14:sldId id="554"/>
            <p14:sldId id="555"/>
            <p14:sldId id="556"/>
            <p14:sldId id="557"/>
            <p14:sldId id="558"/>
            <p14:sldId id="559"/>
            <p14:sldId id="560"/>
            <p14:sldId id="536"/>
            <p14:sldId id="561"/>
            <p14:sldId id="562"/>
            <p14:sldId id="563"/>
            <p14:sldId id="569"/>
            <p14:sldId id="564"/>
            <p14:sldId id="565"/>
            <p14:sldId id="566"/>
            <p14:sldId id="567"/>
            <p14:sldId id="568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51"/>
            <p14:sldId id="552"/>
            <p14:sldId id="55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F04E1-6A83-469F-8E39-877500E06F0F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FA730-D26C-4AC0-B88C-D2A63127B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ouxh766@nenu.edu.c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batis/spring/releases" TargetMode="External"/><Relationship Id="rId2" Type="http://schemas.openxmlformats.org/officeDocument/2006/relationships/hyperlink" Target="http://www.mybatis.org/sp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ybatis/jpetstore-6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gehelper/Mybatis-PageHelper/blob/master/README_zh.m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epo1.maven.org/maven2/com/github/jsqlparser/jsqlparser/0.9.5/" TargetMode="External"/><Relationship Id="rId2" Type="http://schemas.openxmlformats.org/officeDocument/2006/relationships/hyperlink" Target="http://repo1.maven.org/maven2/com/github/pagehelper/pagehelp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878" y="5957991"/>
            <a:ext cx="8963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讲师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：邹向华  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hlinkClick r:id="rId3"/>
              </a:rPr>
              <a:t>zouxh766@nenu.edu.cn</a:t>
            </a:r>
            <a:endParaRPr lang="en-US" altLang="zh-CN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3CEB185F-6113-43A1-9A7D-3DAEE7DAA81C}"/>
              </a:ext>
            </a:extLst>
          </p:cNvPr>
          <p:cNvGrpSpPr/>
          <p:nvPr/>
        </p:nvGrpSpPr>
        <p:grpSpPr>
          <a:xfrm>
            <a:off x="1187624" y="2428868"/>
            <a:ext cx="5976664" cy="1569660"/>
            <a:chOff x="1043608" y="2541150"/>
            <a:chExt cx="5976664" cy="1569660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632D8D7D-E7B2-4C7A-99DC-3BAEFA78B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2708920"/>
              <a:ext cx="5441513" cy="136815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5CA9488-E03A-4129-8642-0E50C0C32883}"/>
                </a:ext>
              </a:extLst>
            </p:cNvPr>
            <p:cNvSpPr txBox="1"/>
            <p:nvPr/>
          </p:nvSpPr>
          <p:spPr>
            <a:xfrm>
              <a:off x="6156176" y="2541150"/>
              <a:ext cx="8640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zh-CN" altLang="en-US" sz="9600" dirty="0">
                <a:latin typeface="Roboto Slab" pitchFamily="2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42913" y="993468"/>
            <a:ext cx="824388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六、</a:t>
            </a:r>
            <a:r>
              <a:rPr lang="en-US" altLang="zh-CN" sz="3200" dirty="0" err="1"/>
              <a:t>MyBatis</a:t>
            </a:r>
            <a:r>
              <a:rPr lang="en-US" altLang="zh-CN" sz="3200" dirty="0"/>
              <a:t>-</a:t>
            </a:r>
            <a:r>
              <a:rPr lang="zh-CN" altLang="en-US" sz="3200" dirty="0"/>
              <a:t>缓存机制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包含一个非常强大的查询缓存特性</a:t>
            </a:r>
            <a:r>
              <a:rPr lang="en-US" altLang="zh-CN" dirty="0"/>
              <a:t>,</a:t>
            </a:r>
            <a:r>
              <a:rPr lang="zh-CN" altLang="en-US" dirty="0"/>
              <a:t>它可以非常方便地配置和定制。缓存可以极大的提升查询效率。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系统中默认定义了两级缓存。</a:t>
            </a:r>
            <a:endParaRPr lang="en-US" altLang="zh-CN" dirty="0"/>
          </a:p>
          <a:p>
            <a:r>
              <a:rPr lang="zh-CN" altLang="en-US" b="1" dirty="0"/>
              <a:t>一级缓存</a:t>
            </a:r>
            <a:r>
              <a:rPr lang="zh-CN" altLang="en-US" dirty="0"/>
              <a:t>和</a:t>
            </a:r>
            <a:r>
              <a:rPr lang="zh-CN" altLang="en-US" b="1" dirty="0"/>
              <a:t>二级缓存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、默认情况下，只有一级缓存（</a:t>
            </a:r>
            <a:r>
              <a:rPr lang="en-US" altLang="zh-CN" dirty="0" err="1"/>
              <a:t>SqlSession</a:t>
            </a:r>
            <a:r>
              <a:rPr lang="zh-CN" altLang="en-US" dirty="0"/>
              <a:t>级别的缓存，也称为本地缓存）开启。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、二级缓存需要手动开启和配置，他是基于</a:t>
            </a:r>
            <a:r>
              <a:rPr lang="en-US" altLang="zh-CN" dirty="0"/>
              <a:t>namespace</a:t>
            </a:r>
            <a:r>
              <a:rPr lang="zh-CN" altLang="en-US" dirty="0"/>
              <a:t>级别的缓存。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、为了提高扩展性。</a:t>
            </a:r>
            <a:r>
              <a:rPr lang="en-US" altLang="zh-CN" dirty="0" err="1"/>
              <a:t>MyBatis</a:t>
            </a:r>
            <a:r>
              <a:rPr lang="zh-CN" altLang="en-US" dirty="0"/>
              <a:t>定义了缓存接口</a:t>
            </a:r>
            <a:r>
              <a:rPr lang="en-US" altLang="zh-CN" dirty="0"/>
              <a:t>Cache</a:t>
            </a:r>
            <a:r>
              <a:rPr lang="zh-CN" altLang="en-US" dirty="0"/>
              <a:t>。我们可以通过实现</a:t>
            </a:r>
            <a:r>
              <a:rPr lang="en-US" altLang="zh-CN" dirty="0"/>
              <a:t>Cache</a:t>
            </a:r>
            <a:r>
              <a:rPr lang="zh-CN" altLang="en-US" dirty="0"/>
              <a:t>接口来自定义二级缓存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58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697567" y="3241310"/>
            <a:ext cx="1538704" cy="138731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22"/>
          <p:cNvSpPr/>
          <p:nvPr/>
        </p:nvSpPr>
        <p:spPr>
          <a:xfrm>
            <a:off x="2657061" y="2423726"/>
            <a:ext cx="3092394" cy="3093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22"/>
          <p:cNvSpPr/>
          <p:nvPr/>
        </p:nvSpPr>
        <p:spPr>
          <a:xfrm>
            <a:off x="2716696" y="2484189"/>
            <a:ext cx="2973124" cy="2972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27"/>
          <p:cNvGrpSpPr/>
          <p:nvPr/>
        </p:nvGrpSpPr>
        <p:grpSpPr>
          <a:xfrm>
            <a:off x="5042757" y="2722622"/>
            <a:ext cx="595035" cy="504056"/>
            <a:chOff x="2735820" y="1848492"/>
            <a:chExt cx="595035" cy="504056"/>
          </a:xfrm>
        </p:grpSpPr>
        <p:sp>
          <p:nvSpPr>
            <p:cNvPr id="8" name="椭圆 28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27"/>
            <p:cNvSpPr txBox="1"/>
            <p:nvPr/>
          </p:nvSpPr>
          <p:spPr>
            <a:xfrm>
              <a:off x="2735820" y="190671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</a:p>
          </p:txBody>
        </p:sp>
      </p:grpSp>
      <p:grpSp>
        <p:nvGrpSpPr>
          <p:cNvPr id="10" name="组合 30"/>
          <p:cNvGrpSpPr/>
          <p:nvPr/>
        </p:nvGrpSpPr>
        <p:grpSpPr>
          <a:xfrm>
            <a:off x="5040090" y="4697965"/>
            <a:ext cx="595035" cy="504056"/>
            <a:chOff x="2733153" y="3325028"/>
            <a:chExt cx="595035" cy="504056"/>
          </a:xfrm>
        </p:grpSpPr>
        <p:sp>
          <p:nvSpPr>
            <p:cNvPr id="11" name="椭圆 31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35"/>
            <p:cNvSpPr txBox="1"/>
            <p:nvPr/>
          </p:nvSpPr>
          <p:spPr>
            <a:xfrm>
              <a:off x="2733153" y="340777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</a:p>
          </p:txBody>
        </p:sp>
      </p:grpSp>
      <p:cxnSp>
        <p:nvCxnSpPr>
          <p:cNvPr id="13" name="直接连接符 33"/>
          <p:cNvCxnSpPr/>
          <p:nvPr/>
        </p:nvCxnSpPr>
        <p:spPr>
          <a:xfrm>
            <a:off x="2178263" y="3948032"/>
            <a:ext cx="51192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8"/>
          <p:cNvSpPr txBox="1"/>
          <p:nvPr/>
        </p:nvSpPr>
        <p:spPr>
          <a:xfrm>
            <a:off x="6299156" y="2423726"/>
            <a:ext cx="220058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减少数据交互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提升前端效率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6299156" y="4417731"/>
            <a:ext cx="220058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不同浏览器兼容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更新不及时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45"/>
          <p:cNvSpPr txBox="1"/>
          <p:nvPr/>
        </p:nvSpPr>
        <p:spPr>
          <a:xfrm>
            <a:off x="739254" y="3586734"/>
            <a:ext cx="145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</a:p>
        </p:txBody>
      </p:sp>
      <p:sp>
        <p:nvSpPr>
          <p:cNvPr id="17" name="TextBox 21"/>
          <p:cNvSpPr txBox="1"/>
          <p:nvPr/>
        </p:nvSpPr>
        <p:spPr>
          <a:xfrm>
            <a:off x="3236504" y="3347264"/>
            <a:ext cx="1872208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是基于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协议的浏览器文件级缓存机制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流程图: 准备 4"/>
          <p:cNvSpPr/>
          <p:nvPr/>
        </p:nvSpPr>
        <p:spPr>
          <a:xfrm>
            <a:off x="1052144" y="1742257"/>
            <a:ext cx="1298920" cy="462607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浏览器请求</a:t>
            </a:r>
          </a:p>
        </p:txBody>
      </p:sp>
      <p:sp>
        <p:nvSpPr>
          <p:cNvPr id="5" name="流程图: 决策 6"/>
          <p:cNvSpPr/>
          <p:nvPr/>
        </p:nvSpPr>
        <p:spPr>
          <a:xfrm>
            <a:off x="3783708" y="1741978"/>
            <a:ext cx="1316074" cy="75017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" name="矩形 40"/>
          <p:cNvSpPr/>
          <p:nvPr/>
        </p:nvSpPr>
        <p:spPr>
          <a:xfrm>
            <a:off x="3275856" y="4739760"/>
            <a:ext cx="2340473" cy="4174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请求响应、缓存协商</a:t>
            </a:r>
          </a:p>
        </p:txBody>
      </p:sp>
      <p:sp>
        <p:nvSpPr>
          <p:cNvPr id="7" name="矩形 41"/>
          <p:cNvSpPr/>
          <p:nvPr/>
        </p:nvSpPr>
        <p:spPr>
          <a:xfrm>
            <a:off x="3275856" y="4011372"/>
            <a:ext cx="2340473" cy="417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服务器请求</a:t>
            </a:r>
          </a:p>
        </p:txBody>
      </p:sp>
      <p:sp>
        <p:nvSpPr>
          <p:cNvPr id="8" name="矩形 42"/>
          <p:cNvSpPr/>
          <p:nvPr/>
        </p:nvSpPr>
        <p:spPr>
          <a:xfrm>
            <a:off x="5751410" y="1808195"/>
            <a:ext cx="1853580" cy="60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服务器请求带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if-None-Match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45"/>
          <p:cNvSpPr/>
          <p:nvPr/>
        </p:nvSpPr>
        <p:spPr>
          <a:xfrm>
            <a:off x="7205541" y="4889842"/>
            <a:ext cx="1385460" cy="41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从缓存读取</a:t>
            </a:r>
          </a:p>
        </p:txBody>
      </p:sp>
      <p:sp>
        <p:nvSpPr>
          <p:cNvPr id="10" name="流程图: 终止 9"/>
          <p:cNvSpPr/>
          <p:nvPr/>
        </p:nvSpPr>
        <p:spPr>
          <a:xfrm>
            <a:off x="3563888" y="5676119"/>
            <a:ext cx="1745500" cy="489185"/>
          </a:xfrm>
          <a:prstGeom prst="flowChartTermina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</a:t>
            </a:r>
          </a:p>
        </p:txBody>
      </p:sp>
      <p:sp>
        <p:nvSpPr>
          <p:cNvPr id="11" name="矩形 46"/>
          <p:cNvSpPr/>
          <p:nvPr/>
        </p:nvSpPr>
        <p:spPr>
          <a:xfrm>
            <a:off x="1008874" y="4717424"/>
            <a:ext cx="1385460" cy="4174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从缓存读取</a:t>
            </a:r>
          </a:p>
        </p:txBody>
      </p:sp>
      <p:sp>
        <p:nvSpPr>
          <p:cNvPr id="12" name="流程图: 决策 47"/>
          <p:cNvSpPr/>
          <p:nvPr/>
        </p:nvSpPr>
        <p:spPr>
          <a:xfrm>
            <a:off x="1115616" y="3461385"/>
            <a:ext cx="1174988" cy="684076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是否过期</a:t>
            </a:r>
          </a:p>
        </p:txBody>
      </p:sp>
      <p:sp>
        <p:nvSpPr>
          <p:cNvPr id="13" name="流程图: 决策 48"/>
          <p:cNvSpPr/>
          <p:nvPr/>
        </p:nvSpPr>
        <p:spPr>
          <a:xfrm>
            <a:off x="7123726" y="3751149"/>
            <a:ext cx="1584176" cy="69560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 or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4" name="流程图: 决策 49"/>
          <p:cNvSpPr/>
          <p:nvPr/>
        </p:nvSpPr>
        <p:spPr>
          <a:xfrm>
            <a:off x="3714322" y="2765552"/>
            <a:ext cx="1460120" cy="81819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Last-Modified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5" name="矩形 50"/>
          <p:cNvSpPr/>
          <p:nvPr/>
        </p:nvSpPr>
        <p:spPr>
          <a:xfrm>
            <a:off x="5751410" y="2868770"/>
            <a:ext cx="1853580" cy="60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服务器请求带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if-Modified-since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1"/>
          <p:cNvCxnSpPr>
            <a:stCxn id="4" idx="2"/>
          </p:cNvCxnSpPr>
          <p:nvPr/>
        </p:nvCxnSpPr>
        <p:spPr>
          <a:xfrm>
            <a:off x="1701604" y="2204864"/>
            <a:ext cx="0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3"/>
          <p:cNvCxnSpPr>
            <a:endCxn id="12" idx="0"/>
          </p:cNvCxnSpPr>
          <p:nvPr/>
        </p:nvCxnSpPr>
        <p:spPr>
          <a:xfrm>
            <a:off x="1701604" y="2935833"/>
            <a:ext cx="1506" cy="525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5"/>
          <p:cNvCxnSpPr>
            <a:stCxn id="12" idx="2"/>
            <a:endCxn id="11" idx="0"/>
          </p:cNvCxnSpPr>
          <p:nvPr/>
        </p:nvCxnSpPr>
        <p:spPr>
          <a:xfrm flipH="1">
            <a:off x="1701604" y="4145461"/>
            <a:ext cx="1506" cy="571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0" idx="1"/>
          </p:cNvCxnSpPr>
          <p:nvPr/>
        </p:nvCxnSpPr>
        <p:spPr>
          <a:xfrm>
            <a:off x="1701604" y="5134856"/>
            <a:ext cx="1862284" cy="785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52"/>
          <p:cNvCxnSpPr>
            <a:stCxn id="12" idx="3"/>
            <a:endCxn id="5" idx="1"/>
          </p:cNvCxnSpPr>
          <p:nvPr/>
        </p:nvCxnSpPr>
        <p:spPr>
          <a:xfrm flipV="1">
            <a:off x="2290604" y="2117067"/>
            <a:ext cx="1493104" cy="1686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54"/>
          <p:cNvCxnSpPr>
            <a:stCxn id="5" idx="2"/>
            <a:endCxn id="14" idx="0"/>
          </p:cNvCxnSpPr>
          <p:nvPr/>
        </p:nvCxnSpPr>
        <p:spPr>
          <a:xfrm>
            <a:off x="4441745" y="2492155"/>
            <a:ext cx="2637" cy="2733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56"/>
          <p:cNvCxnSpPr>
            <a:stCxn id="14" idx="2"/>
            <a:endCxn id="7" idx="0"/>
          </p:cNvCxnSpPr>
          <p:nvPr/>
        </p:nvCxnSpPr>
        <p:spPr>
          <a:xfrm>
            <a:off x="4444382" y="3583749"/>
            <a:ext cx="1711" cy="42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58"/>
          <p:cNvCxnSpPr>
            <a:stCxn id="7" idx="2"/>
            <a:endCxn id="6" idx="0"/>
          </p:cNvCxnSpPr>
          <p:nvPr/>
        </p:nvCxnSpPr>
        <p:spPr>
          <a:xfrm>
            <a:off x="4446093" y="4428804"/>
            <a:ext cx="0" cy="310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62"/>
          <p:cNvCxnSpPr>
            <a:stCxn id="5" idx="3"/>
            <a:endCxn id="8" idx="1"/>
          </p:cNvCxnSpPr>
          <p:nvPr/>
        </p:nvCxnSpPr>
        <p:spPr>
          <a:xfrm flipV="1">
            <a:off x="5099782" y="2112862"/>
            <a:ext cx="651628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64"/>
          <p:cNvCxnSpPr/>
          <p:nvPr/>
        </p:nvCxnSpPr>
        <p:spPr>
          <a:xfrm flipV="1">
            <a:off x="5096678" y="3169231"/>
            <a:ext cx="651628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65"/>
          <p:cNvCxnSpPr>
            <a:stCxn id="15" idx="2"/>
            <a:endCxn id="13" idx="0"/>
          </p:cNvCxnSpPr>
          <p:nvPr/>
        </p:nvCxnSpPr>
        <p:spPr>
          <a:xfrm>
            <a:off x="6678200" y="3478103"/>
            <a:ext cx="1237614" cy="273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67"/>
          <p:cNvCxnSpPr>
            <a:stCxn id="8" idx="3"/>
            <a:endCxn id="13" idx="0"/>
          </p:cNvCxnSpPr>
          <p:nvPr/>
        </p:nvCxnSpPr>
        <p:spPr>
          <a:xfrm>
            <a:off x="7604990" y="2112862"/>
            <a:ext cx="310824" cy="16382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69"/>
          <p:cNvCxnSpPr>
            <a:stCxn id="13" idx="1"/>
            <a:endCxn id="6" idx="3"/>
          </p:cNvCxnSpPr>
          <p:nvPr/>
        </p:nvCxnSpPr>
        <p:spPr>
          <a:xfrm flipH="1">
            <a:off x="5616329" y="4098953"/>
            <a:ext cx="1507397" cy="849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73"/>
          <p:cNvCxnSpPr>
            <a:stCxn id="13" idx="2"/>
            <a:endCxn id="9" idx="0"/>
          </p:cNvCxnSpPr>
          <p:nvPr/>
        </p:nvCxnSpPr>
        <p:spPr>
          <a:xfrm flipH="1">
            <a:off x="7898271" y="4446757"/>
            <a:ext cx="17543" cy="443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74"/>
          <p:cNvCxnSpPr>
            <a:stCxn id="6" idx="2"/>
            <a:endCxn id="10" idx="0"/>
          </p:cNvCxnSpPr>
          <p:nvPr/>
        </p:nvCxnSpPr>
        <p:spPr>
          <a:xfrm flipH="1">
            <a:off x="4436638" y="5157192"/>
            <a:ext cx="9455" cy="518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75"/>
          <p:cNvCxnSpPr>
            <a:stCxn id="9" idx="1"/>
            <a:endCxn id="10" idx="3"/>
          </p:cNvCxnSpPr>
          <p:nvPr/>
        </p:nvCxnSpPr>
        <p:spPr>
          <a:xfrm flipH="1">
            <a:off x="5309388" y="5098558"/>
            <a:ext cx="1896153" cy="822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106"/>
          <p:cNvSpPr txBox="1"/>
          <p:nvPr/>
        </p:nvSpPr>
        <p:spPr>
          <a:xfrm>
            <a:off x="2921490" y="2765552"/>
            <a:ext cx="422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是</a:t>
            </a:r>
          </a:p>
        </p:txBody>
      </p:sp>
      <p:sp>
        <p:nvSpPr>
          <p:cNvPr id="33" name="文本框 107"/>
          <p:cNvSpPr txBox="1"/>
          <p:nvPr/>
        </p:nvSpPr>
        <p:spPr>
          <a:xfrm>
            <a:off x="1616810" y="4241288"/>
            <a:ext cx="422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34" name="文本框 108"/>
          <p:cNvSpPr txBox="1"/>
          <p:nvPr/>
        </p:nvSpPr>
        <p:spPr>
          <a:xfrm>
            <a:off x="4371202" y="2501898"/>
            <a:ext cx="422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35" name="文本框 109"/>
          <p:cNvSpPr txBox="1"/>
          <p:nvPr/>
        </p:nvSpPr>
        <p:spPr>
          <a:xfrm>
            <a:off x="4360978" y="3661176"/>
            <a:ext cx="422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36" name="文本框 111"/>
          <p:cNvSpPr txBox="1"/>
          <p:nvPr/>
        </p:nvSpPr>
        <p:spPr>
          <a:xfrm>
            <a:off x="5299757" y="1997493"/>
            <a:ext cx="422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是</a:t>
            </a:r>
          </a:p>
        </p:txBody>
      </p:sp>
      <p:sp>
        <p:nvSpPr>
          <p:cNvPr id="37" name="文本框 112"/>
          <p:cNvSpPr txBox="1"/>
          <p:nvPr/>
        </p:nvSpPr>
        <p:spPr>
          <a:xfrm>
            <a:off x="5309388" y="3046120"/>
            <a:ext cx="422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是</a:t>
            </a:r>
          </a:p>
        </p:txBody>
      </p:sp>
      <p:sp>
        <p:nvSpPr>
          <p:cNvPr id="38" name="文本框 113"/>
          <p:cNvSpPr txBox="1"/>
          <p:nvPr/>
        </p:nvSpPr>
        <p:spPr>
          <a:xfrm>
            <a:off x="6197395" y="4361369"/>
            <a:ext cx="422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200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114"/>
          <p:cNvSpPr txBox="1"/>
          <p:nvPr/>
        </p:nvSpPr>
        <p:spPr>
          <a:xfrm>
            <a:off x="7745780" y="4540094"/>
            <a:ext cx="422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304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流程图: 决策 43"/>
          <p:cNvSpPr/>
          <p:nvPr/>
        </p:nvSpPr>
        <p:spPr>
          <a:xfrm>
            <a:off x="1055297" y="2440094"/>
            <a:ext cx="1316074" cy="75017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是否有缓存</a:t>
            </a:r>
          </a:p>
        </p:txBody>
      </p:sp>
      <p:sp>
        <p:nvSpPr>
          <p:cNvPr id="41" name="文本框 44"/>
          <p:cNvSpPr txBox="1"/>
          <p:nvPr/>
        </p:nvSpPr>
        <p:spPr>
          <a:xfrm>
            <a:off x="1608920" y="3189457"/>
            <a:ext cx="422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是</a:t>
            </a:r>
          </a:p>
        </p:txBody>
      </p:sp>
      <p:cxnSp>
        <p:nvCxnSpPr>
          <p:cNvPr id="42" name="直接箭头连接符 51"/>
          <p:cNvCxnSpPr>
            <a:endCxn id="7" idx="1"/>
          </p:cNvCxnSpPr>
          <p:nvPr/>
        </p:nvCxnSpPr>
        <p:spPr>
          <a:xfrm>
            <a:off x="2376285" y="2822736"/>
            <a:ext cx="899571" cy="1397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53"/>
          <p:cNvSpPr txBox="1"/>
          <p:nvPr/>
        </p:nvSpPr>
        <p:spPr>
          <a:xfrm>
            <a:off x="2723661" y="3461385"/>
            <a:ext cx="422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37662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697567" y="3088799"/>
            <a:ext cx="1538704" cy="138731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22"/>
          <p:cNvSpPr/>
          <p:nvPr/>
        </p:nvSpPr>
        <p:spPr>
          <a:xfrm>
            <a:off x="2657061" y="2271215"/>
            <a:ext cx="3092394" cy="3093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22"/>
          <p:cNvSpPr/>
          <p:nvPr/>
        </p:nvSpPr>
        <p:spPr>
          <a:xfrm>
            <a:off x="2716696" y="2331678"/>
            <a:ext cx="2973124" cy="2972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27"/>
          <p:cNvGrpSpPr/>
          <p:nvPr/>
        </p:nvGrpSpPr>
        <p:grpSpPr>
          <a:xfrm>
            <a:off x="5042757" y="2570111"/>
            <a:ext cx="595035" cy="504056"/>
            <a:chOff x="2735820" y="1848492"/>
            <a:chExt cx="595035" cy="504056"/>
          </a:xfrm>
        </p:grpSpPr>
        <p:sp>
          <p:nvSpPr>
            <p:cNvPr id="8" name="椭圆 28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27"/>
            <p:cNvSpPr txBox="1"/>
            <p:nvPr/>
          </p:nvSpPr>
          <p:spPr>
            <a:xfrm>
              <a:off x="2735820" y="190671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</a:p>
          </p:txBody>
        </p:sp>
      </p:grpSp>
      <p:grpSp>
        <p:nvGrpSpPr>
          <p:cNvPr id="10" name="组合 30"/>
          <p:cNvGrpSpPr/>
          <p:nvPr/>
        </p:nvGrpSpPr>
        <p:grpSpPr>
          <a:xfrm>
            <a:off x="5040090" y="4545454"/>
            <a:ext cx="595035" cy="504056"/>
            <a:chOff x="2733153" y="3325028"/>
            <a:chExt cx="595035" cy="504056"/>
          </a:xfrm>
        </p:grpSpPr>
        <p:sp>
          <p:nvSpPr>
            <p:cNvPr id="11" name="椭圆 31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35"/>
            <p:cNvSpPr txBox="1"/>
            <p:nvPr/>
          </p:nvSpPr>
          <p:spPr>
            <a:xfrm>
              <a:off x="2733153" y="340777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</a:p>
          </p:txBody>
        </p:sp>
      </p:grpSp>
      <p:cxnSp>
        <p:nvCxnSpPr>
          <p:cNvPr id="13" name="直接连接符 33"/>
          <p:cNvCxnSpPr/>
          <p:nvPr/>
        </p:nvCxnSpPr>
        <p:spPr>
          <a:xfrm>
            <a:off x="2178263" y="3795521"/>
            <a:ext cx="51192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8"/>
          <p:cNvSpPr txBox="1"/>
          <p:nvPr/>
        </p:nvSpPr>
        <p:spPr>
          <a:xfrm>
            <a:off x="6299156" y="2271215"/>
            <a:ext cx="220058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服务分流，降低服务器压力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加快前端访问速度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6299156" y="4265220"/>
            <a:ext cx="220058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容错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扩容</a:t>
            </a:r>
          </a:p>
        </p:txBody>
      </p:sp>
      <p:sp>
        <p:nvSpPr>
          <p:cNvPr id="16" name="TextBox 45"/>
          <p:cNvSpPr txBox="1"/>
          <p:nvPr/>
        </p:nvSpPr>
        <p:spPr>
          <a:xfrm>
            <a:off x="739254" y="3434223"/>
            <a:ext cx="145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前端缓存</a:t>
            </a:r>
          </a:p>
        </p:txBody>
      </p:sp>
      <p:sp>
        <p:nvSpPr>
          <p:cNvPr id="17" name="TextBox 21"/>
          <p:cNvSpPr txBox="1"/>
          <p:nvPr/>
        </p:nvSpPr>
        <p:spPr>
          <a:xfrm>
            <a:off x="3340211" y="3405483"/>
            <a:ext cx="187220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实现动静分离、缓存前端的代码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1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前端缓存框架推荐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030379" y="2595721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1150345" y="3031703"/>
            <a:ext cx="11388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b="1" dirty="0"/>
              <a:t>Varnish</a:t>
            </a:r>
            <a:endParaRPr lang="zh-CN" altLang="en-US" sz="2000" b="1" dirty="0"/>
          </a:p>
        </p:txBody>
      </p:sp>
      <p:sp>
        <p:nvSpPr>
          <p:cNvPr id="6" name="矩形 3"/>
          <p:cNvSpPr/>
          <p:nvPr/>
        </p:nvSpPr>
        <p:spPr>
          <a:xfrm>
            <a:off x="2309587" y="2042233"/>
            <a:ext cx="6025861" cy="115874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225767" y="3310096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1030379" y="4005421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3"/>
          <p:cNvSpPr/>
          <p:nvPr/>
        </p:nvSpPr>
        <p:spPr>
          <a:xfrm>
            <a:off x="3726907" y="3375733"/>
            <a:ext cx="4608541" cy="1158747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3"/>
          <p:cNvSpPr/>
          <p:nvPr/>
        </p:nvSpPr>
        <p:spPr>
          <a:xfrm>
            <a:off x="2309587" y="4709233"/>
            <a:ext cx="6025861" cy="115874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5"/>
                  <a:pt x="6019294" y="625800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5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2"/>
          <p:cNvSpPr txBox="1"/>
          <p:nvPr/>
        </p:nvSpPr>
        <p:spPr>
          <a:xfrm>
            <a:off x="2460765" y="3808865"/>
            <a:ext cx="101970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b="1" dirty="0"/>
              <a:t>Squid</a:t>
            </a:r>
            <a:endParaRPr lang="zh-CN" altLang="en-US" sz="2000" b="1" dirty="0"/>
          </a:p>
        </p:txBody>
      </p:sp>
      <p:sp>
        <p:nvSpPr>
          <p:cNvPr id="12" name="TextBox 16"/>
          <p:cNvSpPr txBox="1"/>
          <p:nvPr/>
        </p:nvSpPr>
        <p:spPr>
          <a:xfrm>
            <a:off x="1179083" y="4465297"/>
            <a:ext cx="111012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b="1" dirty="0"/>
              <a:t>Nginx</a:t>
            </a:r>
            <a:endParaRPr lang="zh-CN" altLang="en-US" sz="2000" b="1" dirty="0"/>
          </a:p>
        </p:txBody>
      </p:sp>
      <p:sp>
        <p:nvSpPr>
          <p:cNvPr id="13" name="TextBox 20"/>
          <p:cNvSpPr txBox="1"/>
          <p:nvPr/>
        </p:nvSpPr>
        <p:spPr>
          <a:xfrm>
            <a:off x="2927821" y="2517814"/>
            <a:ext cx="4680520" cy="183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高性能、开源的反向代理服务器和内存缓存服务器。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/>
          <p:cNvSpPr txBox="1"/>
          <p:nvPr/>
        </p:nvSpPr>
        <p:spPr>
          <a:xfrm>
            <a:off x="4245825" y="3603804"/>
            <a:ext cx="32890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很古老的反向代理软件，拥有传统代理、身份验证、流量管理等高级功能，但是配置太复杂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2927821" y="4919275"/>
            <a:ext cx="435018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不支持带参数的动态链接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只能缓没有缓存过期和清理的任何机制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2"/>
          <p:cNvSpPr/>
          <p:nvPr/>
        </p:nvSpPr>
        <p:spPr>
          <a:xfrm>
            <a:off x="1061370" y="5867980"/>
            <a:ext cx="784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缓存加速</a:t>
            </a:r>
            <a:r>
              <a:rPr lang="en-US" altLang="zh-CN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静态加速、节省带宽、边缘推送</a:t>
            </a:r>
            <a:r>
              <a:rPr lang="en-US" altLang="zh-CN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Varnish &gt; Squid &gt;Nginx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1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49"/>
          <p:cNvSpPr txBox="1"/>
          <p:nvPr/>
        </p:nvSpPr>
        <p:spPr>
          <a:xfrm>
            <a:off x="1177463" y="2135435"/>
            <a:ext cx="1723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/>
                </a:solidFill>
              </a:rPr>
              <a:t>名词解释</a:t>
            </a:r>
          </a:p>
        </p:txBody>
      </p:sp>
      <p:sp>
        <p:nvSpPr>
          <p:cNvPr id="5" name="TextBox 50"/>
          <p:cNvSpPr txBox="1"/>
          <p:nvPr/>
        </p:nvSpPr>
        <p:spPr>
          <a:xfrm>
            <a:off x="1177463" y="2504767"/>
            <a:ext cx="3458037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本地缓存：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存储在当前提供服务的主机中的缓存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25"/>
          <p:cNvGrpSpPr/>
          <p:nvPr/>
        </p:nvGrpSpPr>
        <p:grpSpPr>
          <a:xfrm>
            <a:off x="1042988" y="3364705"/>
            <a:ext cx="3503612" cy="1309688"/>
            <a:chOff x="1042988" y="2273002"/>
            <a:chExt cx="3503612" cy="1309688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042988" y="2273002"/>
              <a:ext cx="3503612" cy="1309688"/>
            </a:xfrm>
            <a:custGeom>
              <a:avLst/>
              <a:gdLst>
                <a:gd name="T0" fmla="*/ 987 w 9385"/>
                <a:gd name="T1" fmla="*/ 1974 h 3491"/>
                <a:gd name="T2" fmla="*/ 6935 w 9385"/>
                <a:gd name="T3" fmla="*/ 1974 h 3491"/>
                <a:gd name="T4" fmla="*/ 9212 w 9385"/>
                <a:gd name="T5" fmla="*/ 3194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7 h 3491"/>
                <a:gd name="T16" fmla="*/ 0 w 9385"/>
                <a:gd name="T17" fmla="*/ 987 h 3491"/>
                <a:gd name="T18" fmla="*/ 987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4"/>
                  </a:moveTo>
                  <a:lnTo>
                    <a:pt x="6935" y="1974"/>
                  </a:lnTo>
                  <a:cubicBezTo>
                    <a:pt x="8046" y="1974"/>
                    <a:pt x="8807" y="2498"/>
                    <a:pt x="9212" y="3194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7"/>
                  </a:cubicBezTo>
                  <a:lnTo>
                    <a:pt x="0" y="987"/>
                  </a:lnTo>
                  <a:cubicBezTo>
                    <a:pt x="0" y="1530"/>
                    <a:pt x="444" y="1974"/>
                    <a:pt x="987" y="1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Box 53"/>
            <p:cNvSpPr txBox="1"/>
            <p:nvPr/>
          </p:nvSpPr>
          <p:spPr>
            <a:xfrm>
              <a:off x="1749987" y="2455515"/>
              <a:ext cx="2317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存储方式：硬盘、内存</a:t>
              </a:r>
              <a:endPara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28"/>
            <p:cNvSpPr/>
            <p:nvPr/>
          </p:nvSpPr>
          <p:spPr>
            <a:xfrm>
              <a:off x="1151814" y="2393960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9"/>
          <p:cNvGrpSpPr/>
          <p:nvPr/>
        </p:nvGrpSpPr>
        <p:grpSpPr>
          <a:xfrm>
            <a:off x="1042988" y="4423568"/>
            <a:ext cx="3503612" cy="1309688"/>
            <a:chOff x="1042988" y="3331865"/>
            <a:chExt cx="3503612" cy="1309688"/>
          </a:xfrm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042988" y="3331865"/>
              <a:ext cx="3503612" cy="1309688"/>
            </a:xfrm>
            <a:custGeom>
              <a:avLst/>
              <a:gdLst>
                <a:gd name="T0" fmla="*/ 987 w 9385"/>
                <a:gd name="T1" fmla="*/ 1973 h 3491"/>
                <a:gd name="T2" fmla="*/ 6935 w 9385"/>
                <a:gd name="T3" fmla="*/ 1973 h 3491"/>
                <a:gd name="T4" fmla="*/ 9212 w 9385"/>
                <a:gd name="T5" fmla="*/ 3193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6 h 3491"/>
                <a:gd name="T16" fmla="*/ 0 w 9385"/>
                <a:gd name="T17" fmla="*/ 986 h 3491"/>
                <a:gd name="T18" fmla="*/ 987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3"/>
                  </a:moveTo>
                  <a:lnTo>
                    <a:pt x="6935" y="1973"/>
                  </a:lnTo>
                  <a:cubicBezTo>
                    <a:pt x="8046" y="1973"/>
                    <a:pt x="8807" y="2497"/>
                    <a:pt x="9212" y="3193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6"/>
                  </a:cubicBezTo>
                  <a:lnTo>
                    <a:pt x="0" y="986"/>
                  </a:lnTo>
                  <a:cubicBezTo>
                    <a:pt x="0" y="1529"/>
                    <a:pt x="444" y="1973"/>
                    <a:pt x="987" y="19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Box 57"/>
            <p:cNvSpPr txBox="1"/>
            <p:nvPr/>
          </p:nvSpPr>
          <p:spPr>
            <a:xfrm>
              <a:off x="1750678" y="3522860"/>
              <a:ext cx="2533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/>
                <a:t>优势：速度快、实现简单</a:t>
              </a:r>
              <a:endParaRPr lang="en-US" altLang="zh-CN" sz="1600" dirty="0"/>
            </a:p>
          </p:txBody>
        </p:sp>
        <p:sp>
          <p:nvSpPr>
            <p:cNvPr id="13" name="矩形 32"/>
            <p:cNvSpPr/>
            <p:nvPr/>
          </p:nvSpPr>
          <p:spPr>
            <a:xfrm>
              <a:off x="1151814" y="3445916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33"/>
          <p:cNvGrpSpPr/>
          <p:nvPr/>
        </p:nvGrpSpPr>
        <p:grpSpPr>
          <a:xfrm>
            <a:off x="4635500" y="2812255"/>
            <a:ext cx="3503612" cy="1309688"/>
            <a:chOff x="4635500" y="1720552"/>
            <a:chExt cx="3503612" cy="130968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4635500" y="1720552"/>
              <a:ext cx="3503612" cy="1309688"/>
            </a:xfrm>
            <a:custGeom>
              <a:avLst/>
              <a:gdLst>
                <a:gd name="T0" fmla="*/ 8398 w 9385"/>
                <a:gd name="T1" fmla="*/ 1974 h 3491"/>
                <a:gd name="T2" fmla="*/ 2450 w 9385"/>
                <a:gd name="T3" fmla="*/ 1974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4"/>
                  </a:moveTo>
                  <a:lnTo>
                    <a:pt x="2450" y="1974"/>
                  </a:lnTo>
                  <a:cubicBezTo>
                    <a:pt x="1339" y="1974"/>
                    <a:pt x="578" y="2498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30"/>
                    <a:pt x="8941" y="1974"/>
                    <a:pt x="8398" y="19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TextBox 61"/>
            <p:cNvSpPr txBox="1"/>
            <p:nvPr/>
          </p:nvSpPr>
          <p:spPr>
            <a:xfrm>
              <a:off x="5780226" y="1828562"/>
              <a:ext cx="2088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/>
                <a:t>劣势：服务绑定主机、扩容和更新困难</a:t>
              </a:r>
              <a:endParaRPr lang="en-US" altLang="zh-CN" sz="1600" dirty="0"/>
            </a:p>
          </p:txBody>
        </p:sp>
        <p:sp>
          <p:nvSpPr>
            <p:cNvPr id="17" name="矩形 36"/>
            <p:cNvSpPr/>
            <p:nvPr/>
          </p:nvSpPr>
          <p:spPr>
            <a:xfrm>
              <a:off x="5159007" y="1828562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37"/>
          <p:cNvGrpSpPr/>
          <p:nvPr/>
        </p:nvGrpSpPr>
        <p:grpSpPr>
          <a:xfrm>
            <a:off x="4635500" y="3872705"/>
            <a:ext cx="3503612" cy="1309688"/>
            <a:chOff x="4635500" y="2781002"/>
            <a:chExt cx="3503612" cy="1309688"/>
          </a:xfrm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4635500" y="2781002"/>
              <a:ext cx="3503612" cy="1309688"/>
            </a:xfrm>
            <a:custGeom>
              <a:avLst/>
              <a:gdLst>
                <a:gd name="T0" fmla="*/ 8398 w 9385"/>
                <a:gd name="T1" fmla="*/ 1973 h 3491"/>
                <a:gd name="T2" fmla="*/ 2450 w 9385"/>
                <a:gd name="T3" fmla="*/ 1973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3"/>
                  </a:moveTo>
                  <a:lnTo>
                    <a:pt x="2450" y="1973"/>
                  </a:lnTo>
                  <a:cubicBezTo>
                    <a:pt x="1339" y="1973"/>
                    <a:pt x="578" y="2497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29"/>
                    <a:pt x="8941" y="1973"/>
                    <a:pt x="8398" y="19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Box 65"/>
            <p:cNvSpPr txBox="1"/>
            <p:nvPr/>
          </p:nvSpPr>
          <p:spPr>
            <a:xfrm>
              <a:off x="5780227" y="2969175"/>
              <a:ext cx="2088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/>
                <a:t>推荐框架：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Ehcache</a:t>
              </a:r>
              <a:r>
                <a:rPr lang="zh-CN" altLang="en-US" sz="1600" b="1" dirty="0">
                  <a:cs typeface="+mn-ea"/>
                  <a:sym typeface="+mn-lt"/>
                </a:rPr>
                <a:t>、</a:t>
              </a:r>
              <a:r>
                <a:rPr lang="en-US" altLang="zh-CN" sz="1600" dirty="0"/>
                <a:t>Cache4j</a:t>
              </a:r>
            </a:p>
          </p:txBody>
        </p:sp>
        <p:sp>
          <p:nvSpPr>
            <p:cNvPr id="21" name="矩形 41"/>
            <p:cNvSpPr/>
            <p:nvPr/>
          </p:nvSpPr>
          <p:spPr>
            <a:xfrm>
              <a:off x="5159007" y="2899082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2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地缓存</a:t>
            </a:r>
            <a:r>
              <a:rPr lang="en-US" altLang="zh-CN" dirty="0" err="1"/>
              <a:t>Ehcache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8"/>
          <p:cNvGrpSpPr/>
          <p:nvPr/>
        </p:nvGrpSpPr>
        <p:grpSpPr>
          <a:xfrm>
            <a:off x="264319" y="3792769"/>
            <a:ext cx="4390980" cy="1555415"/>
            <a:chOff x="264319" y="2819795"/>
            <a:chExt cx="4390980" cy="1555415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 rot="1800000">
              <a:off x="3570901" y="2819795"/>
              <a:ext cx="1084398" cy="1555415"/>
            </a:xfrm>
            <a:custGeom>
              <a:avLst/>
              <a:gdLst>
                <a:gd name="T0" fmla="*/ 2366 w 4733"/>
                <a:gd name="T1" fmla="*/ 6776 h 6776"/>
                <a:gd name="T2" fmla="*/ 4733 w 4733"/>
                <a:gd name="T3" fmla="*/ 4409 h 6776"/>
                <a:gd name="T4" fmla="*/ 4375 w 4733"/>
                <a:gd name="T5" fmla="*/ 3158 h 6776"/>
                <a:gd name="T6" fmla="*/ 4375 w 4733"/>
                <a:gd name="T7" fmla="*/ 3158 h 6776"/>
                <a:gd name="T8" fmla="*/ 4364 w 4733"/>
                <a:gd name="T9" fmla="*/ 3140 h 6776"/>
                <a:gd name="T10" fmla="*/ 4358 w 4733"/>
                <a:gd name="T11" fmla="*/ 3130 h 6776"/>
                <a:gd name="T12" fmla="*/ 2366 w 4733"/>
                <a:gd name="T13" fmla="*/ 0 h 6776"/>
                <a:gd name="T14" fmla="*/ 375 w 4733"/>
                <a:gd name="T15" fmla="*/ 3130 h 6776"/>
                <a:gd name="T16" fmla="*/ 369 w 4733"/>
                <a:gd name="T17" fmla="*/ 3140 h 6776"/>
                <a:gd name="T18" fmla="*/ 357 w 4733"/>
                <a:gd name="T19" fmla="*/ 3158 h 6776"/>
                <a:gd name="T20" fmla="*/ 357 w 4733"/>
                <a:gd name="T21" fmla="*/ 3158 h 6776"/>
                <a:gd name="T22" fmla="*/ 0 w 4733"/>
                <a:gd name="T23" fmla="*/ 4409 h 6776"/>
                <a:gd name="T24" fmla="*/ 2366 w 4733"/>
                <a:gd name="T25" fmla="*/ 6776 h 6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33" h="6776">
                  <a:moveTo>
                    <a:pt x="2366" y="6776"/>
                  </a:moveTo>
                  <a:cubicBezTo>
                    <a:pt x="3673" y="6776"/>
                    <a:pt x="4733" y="5716"/>
                    <a:pt x="4733" y="4409"/>
                  </a:cubicBezTo>
                  <a:cubicBezTo>
                    <a:pt x="4733" y="3950"/>
                    <a:pt x="4602" y="3521"/>
                    <a:pt x="4375" y="3158"/>
                  </a:cubicBezTo>
                  <a:lnTo>
                    <a:pt x="4375" y="3158"/>
                  </a:lnTo>
                  <a:lnTo>
                    <a:pt x="4364" y="3140"/>
                  </a:lnTo>
                  <a:lnTo>
                    <a:pt x="4358" y="3130"/>
                  </a:lnTo>
                  <a:lnTo>
                    <a:pt x="2366" y="0"/>
                  </a:lnTo>
                  <a:lnTo>
                    <a:pt x="375" y="3130"/>
                  </a:lnTo>
                  <a:lnTo>
                    <a:pt x="369" y="3140"/>
                  </a:lnTo>
                  <a:lnTo>
                    <a:pt x="357" y="3158"/>
                  </a:lnTo>
                  <a:lnTo>
                    <a:pt x="357" y="3158"/>
                  </a:lnTo>
                  <a:cubicBezTo>
                    <a:pt x="131" y="3521"/>
                    <a:pt x="0" y="3950"/>
                    <a:pt x="0" y="4409"/>
                  </a:cubicBezTo>
                  <a:cubicBezTo>
                    <a:pt x="0" y="5716"/>
                    <a:pt x="1060" y="6776"/>
                    <a:pt x="2366" y="6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TextBox 51"/>
            <p:cNvSpPr txBox="1"/>
            <p:nvPr/>
          </p:nvSpPr>
          <p:spPr>
            <a:xfrm>
              <a:off x="4170370" y="301124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Kozuka Gothic Pr6N M" pitchFamily="34" charset="-128"/>
                  <a:ea typeface="Kozuka Gothic Pr6N M" pitchFamily="34" charset="-128"/>
                </a:rPr>
                <a:t>03</a:t>
              </a:r>
              <a:endPara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Kozuka Gothic Pr6N M" pitchFamily="34" charset="-128"/>
                <a:ea typeface="Kozuka Gothic Pr6N M" pitchFamily="34" charset="-128"/>
              </a:endParaRPr>
            </a:p>
          </p:txBody>
        </p:sp>
        <p:sp>
          <p:nvSpPr>
            <p:cNvPr id="7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264319" y="3753861"/>
              <a:ext cx="31185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RMI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、可插入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等方式缓存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67"/>
            <p:cNvSpPr txBox="1"/>
            <p:nvPr/>
          </p:nvSpPr>
          <p:spPr>
            <a:xfrm>
              <a:off x="3587243" y="3599972"/>
              <a:ext cx="68441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r"/>
              <a:r>
                <a:rPr lang="zh-CN" altLang="en-US" sz="1800" dirty="0">
                  <a:solidFill>
                    <a:schemeClr val="tx1"/>
                  </a:solidFill>
                </a:rPr>
                <a:t>协议</a:t>
              </a:r>
            </a:p>
          </p:txBody>
        </p:sp>
      </p:grpSp>
      <p:sp>
        <p:nvSpPr>
          <p:cNvPr id="9" name="矩形 2"/>
          <p:cNvSpPr/>
          <p:nvPr/>
        </p:nvSpPr>
        <p:spPr>
          <a:xfrm>
            <a:off x="5565956" y="2704182"/>
            <a:ext cx="2520280" cy="624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CacheManager</a:t>
            </a:r>
            <a:endParaRPr lang="zh-CN" altLang="en-US" sz="2400" dirty="0"/>
          </a:p>
        </p:txBody>
      </p:sp>
      <p:sp>
        <p:nvSpPr>
          <p:cNvPr id="10" name="矩形 42"/>
          <p:cNvSpPr/>
          <p:nvPr/>
        </p:nvSpPr>
        <p:spPr>
          <a:xfrm>
            <a:off x="4796539" y="4037714"/>
            <a:ext cx="1049559" cy="624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Cache</a:t>
            </a:r>
            <a:endParaRPr lang="zh-CN" altLang="en-US" sz="2400" dirty="0"/>
          </a:p>
        </p:txBody>
      </p:sp>
      <p:sp>
        <p:nvSpPr>
          <p:cNvPr id="11" name="矩形 43"/>
          <p:cNvSpPr/>
          <p:nvPr/>
        </p:nvSpPr>
        <p:spPr>
          <a:xfrm>
            <a:off x="6419511" y="4037714"/>
            <a:ext cx="1049559" cy="624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Cache</a:t>
            </a:r>
            <a:endParaRPr lang="zh-CN" altLang="en-US" sz="2400" dirty="0"/>
          </a:p>
        </p:txBody>
      </p:sp>
      <p:sp>
        <p:nvSpPr>
          <p:cNvPr id="12" name="矩形 44"/>
          <p:cNvSpPr/>
          <p:nvPr/>
        </p:nvSpPr>
        <p:spPr>
          <a:xfrm>
            <a:off x="8042483" y="4037714"/>
            <a:ext cx="1049559" cy="624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Cache</a:t>
            </a:r>
            <a:endParaRPr lang="zh-CN" altLang="en-US" sz="2400" dirty="0"/>
          </a:p>
        </p:txBody>
      </p:sp>
      <p:sp>
        <p:nvSpPr>
          <p:cNvPr id="13" name="矩形 45"/>
          <p:cNvSpPr/>
          <p:nvPr/>
        </p:nvSpPr>
        <p:spPr>
          <a:xfrm>
            <a:off x="4625237" y="5371246"/>
            <a:ext cx="1220861" cy="36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Element</a:t>
            </a:r>
            <a:endParaRPr lang="zh-CN" altLang="en-US" sz="2400" dirty="0"/>
          </a:p>
        </p:txBody>
      </p:sp>
      <p:sp>
        <p:nvSpPr>
          <p:cNvPr id="14" name="矩形 46"/>
          <p:cNvSpPr/>
          <p:nvPr/>
        </p:nvSpPr>
        <p:spPr>
          <a:xfrm>
            <a:off x="6333859" y="5368706"/>
            <a:ext cx="1220861" cy="36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Element</a:t>
            </a:r>
            <a:endParaRPr lang="zh-CN" altLang="en-US" sz="2400" dirty="0"/>
          </a:p>
        </p:txBody>
      </p:sp>
      <p:sp>
        <p:nvSpPr>
          <p:cNvPr id="15" name="矩形 47"/>
          <p:cNvSpPr/>
          <p:nvPr/>
        </p:nvSpPr>
        <p:spPr>
          <a:xfrm>
            <a:off x="7871181" y="5368706"/>
            <a:ext cx="1220861" cy="36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Element</a:t>
            </a:r>
            <a:endParaRPr lang="zh-CN" altLang="en-US" sz="2400" dirty="0"/>
          </a:p>
        </p:txBody>
      </p:sp>
      <p:sp>
        <p:nvSpPr>
          <p:cNvPr id="16" name="TextBox 63"/>
          <p:cNvSpPr txBox="1"/>
          <p:nvPr/>
        </p:nvSpPr>
        <p:spPr>
          <a:xfrm>
            <a:off x="5964321" y="2076196"/>
            <a:ext cx="172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</a:rPr>
              <a:t>内存管理架构</a:t>
            </a:r>
          </a:p>
        </p:txBody>
      </p:sp>
      <p:cxnSp>
        <p:nvCxnSpPr>
          <p:cNvPr id="17" name="直接箭头连接符 4"/>
          <p:cNvCxnSpPr>
            <a:endCxn id="10" idx="0"/>
          </p:cNvCxnSpPr>
          <p:nvPr/>
        </p:nvCxnSpPr>
        <p:spPr>
          <a:xfrm flipH="1">
            <a:off x="5321319" y="3338495"/>
            <a:ext cx="762849" cy="699219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52"/>
          <p:cNvCxnSpPr/>
          <p:nvPr/>
        </p:nvCxnSpPr>
        <p:spPr>
          <a:xfrm flipH="1">
            <a:off x="5306856" y="4746452"/>
            <a:ext cx="1112655" cy="59865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54"/>
          <p:cNvCxnSpPr>
            <a:endCxn id="11" idx="0"/>
          </p:cNvCxnSpPr>
          <p:nvPr/>
        </p:nvCxnSpPr>
        <p:spPr>
          <a:xfrm flipH="1">
            <a:off x="6944291" y="3352571"/>
            <a:ext cx="4041" cy="68514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56"/>
          <p:cNvCxnSpPr>
            <a:endCxn id="12" idx="0"/>
          </p:cNvCxnSpPr>
          <p:nvPr/>
        </p:nvCxnSpPr>
        <p:spPr>
          <a:xfrm>
            <a:off x="7804414" y="3376545"/>
            <a:ext cx="762849" cy="661169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58"/>
          <p:cNvCxnSpPr/>
          <p:nvPr/>
        </p:nvCxnSpPr>
        <p:spPr>
          <a:xfrm flipH="1">
            <a:off x="6940248" y="4659968"/>
            <a:ext cx="4041" cy="68514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59"/>
          <p:cNvCxnSpPr>
            <a:endCxn id="15" idx="0"/>
          </p:cNvCxnSpPr>
          <p:nvPr/>
        </p:nvCxnSpPr>
        <p:spPr>
          <a:xfrm>
            <a:off x="7400433" y="4732718"/>
            <a:ext cx="1081179" cy="63598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7"/>
          <p:cNvGrpSpPr/>
          <p:nvPr/>
        </p:nvGrpSpPr>
        <p:grpSpPr>
          <a:xfrm>
            <a:off x="-17978" y="3288807"/>
            <a:ext cx="4350441" cy="1166182"/>
            <a:chOff x="-17978" y="2315833"/>
            <a:chExt cx="4350441" cy="1166182"/>
          </a:xfrm>
        </p:grpSpPr>
        <p:sp>
          <p:nvSpPr>
            <p:cNvPr id="24" name="Freeform 9"/>
            <p:cNvSpPr>
              <a:spLocks/>
            </p:cNvSpPr>
            <p:nvPr/>
          </p:nvSpPr>
          <p:spPr bwMode="auto">
            <a:xfrm rot="1800000">
              <a:off x="2766060" y="2315833"/>
              <a:ext cx="1494834" cy="1166182"/>
            </a:xfrm>
            <a:custGeom>
              <a:avLst/>
              <a:gdLst>
                <a:gd name="T0" fmla="*/ 653 w 6523"/>
                <a:gd name="T1" fmla="*/ 3563 h 5083"/>
                <a:gd name="T2" fmla="*/ 1521 w 6523"/>
                <a:gd name="T3" fmla="*/ 331 h 5083"/>
                <a:gd name="T4" fmla="*/ 2783 w 6523"/>
                <a:gd name="T5" fmla="*/ 15 h 5083"/>
                <a:gd name="T6" fmla="*/ 2783 w 6523"/>
                <a:gd name="T7" fmla="*/ 15 h 5083"/>
                <a:gd name="T8" fmla="*/ 2805 w 6523"/>
                <a:gd name="T9" fmla="*/ 16 h 5083"/>
                <a:gd name="T10" fmla="*/ 2816 w 6523"/>
                <a:gd name="T11" fmla="*/ 17 h 5083"/>
                <a:gd name="T12" fmla="*/ 6523 w 6523"/>
                <a:gd name="T13" fmla="*/ 178 h 5083"/>
                <a:gd name="T14" fmla="*/ 4806 w 6523"/>
                <a:gd name="T15" fmla="*/ 3467 h 5083"/>
                <a:gd name="T16" fmla="*/ 4800 w 6523"/>
                <a:gd name="T17" fmla="*/ 3477 h 5083"/>
                <a:gd name="T18" fmla="*/ 4791 w 6523"/>
                <a:gd name="T19" fmla="*/ 3496 h 5083"/>
                <a:gd name="T20" fmla="*/ 4790 w 6523"/>
                <a:gd name="T21" fmla="*/ 3496 h 5083"/>
                <a:gd name="T22" fmla="*/ 3885 w 6523"/>
                <a:gd name="T23" fmla="*/ 4431 h 5083"/>
                <a:gd name="T24" fmla="*/ 653 w 6523"/>
                <a:gd name="T25" fmla="*/ 3563 h 5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3" h="5083">
                  <a:moveTo>
                    <a:pt x="653" y="3563"/>
                  </a:moveTo>
                  <a:cubicBezTo>
                    <a:pt x="0" y="2431"/>
                    <a:pt x="389" y="983"/>
                    <a:pt x="1521" y="331"/>
                  </a:cubicBezTo>
                  <a:cubicBezTo>
                    <a:pt x="1919" y="101"/>
                    <a:pt x="2356" y="0"/>
                    <a:pt x="2783" y="15"/>
                  </a:cubicBezTo>
                  <a:lnTo>
                    <a:pt x="2783" y="15"/>
                  </a:lnTo>
                  <a:lnTo>
                    <a:pt x="2805" y="16"/>
                  </a:lnTo>
                  <a:lnTo>
                    <a:pt x="2816" y="17"/>
                  </a:lnTo>
                  <a:lnTo>
                    <a:pt x="6523" y="178"/>
                  </a:lnTo>
                  <a:lnTo>
                    <a:pt x="4806" y="3467"/>
                  </a:lnTo>
                  <a:lnTo>
                    <a:pt x="4800" y="3477"/>
                  </a:lnTo>
                  <a:lnTo>
                    <a:pt x="4791" y="3496"/>
                  </a:lnTo>
                  <a:lnTo>
                    <a:pt x="4790" y="3496"/>
                  </a:lnTo>
                  <a:cubicBezTo>
                    <a:pt x="4589" y="3874"/>
                    <a:pt x="4283" y="4201"/>
                    <a:pt x="3885" y="4431"/>
                  </a:cubicBezTo>
                  <a:cubicBezTo>
                    <a:pt x="2753" y="5083"/>
                    <a:pt x="1306" y="4695"/>
                    <a:pt x="653" y="3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3968260" y="2632829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Kozuka Gothic Pr6N M" pitchFamily="34" charset="-128"/>
                  <a:ea typeface="Kozuka Gothic Pr6N M" pitchFamily="34" charset="-128"/>
                </a:rPr>
                <a:t>02</a:t>
              </a:r>
              <a:endPara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Kozuka Gothic Pr6N M" pitchFamily="34" charset="-128"/>
                <a:ea typeface="Kozuka Gothic Pr6N M" pitchFamily="34" charset="-128"/>
              </a:endParaRPr>
            </a:p>
          </p:txBody>
        </p:sp>
        <p:sp>
          <p:nvSpPr>
            <p:cNvPr id="26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-17978" y="2693554"/>
              <a:ext cx="2376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内存、硬盘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5"/>
            <p:cNvSpPr/>
            <p:nvPr/>
          </p:nvSpPr>
          <p:spPr>
            <a:xfrm>
              <a:off x="2868770" y="261026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存储方式</a:t>
              </a:r>
            </a:p>
          </p:txBody>
        </p:sp>
      </p:grpSp>
      <p:grpSp>
        <p:nvGrpSpPr>
          <p:cNvPr id="28" name="组合 9"/>
          <p:cNvGrpSpPr/>
          <p:nvPr/>
        </p:nvGrpSpPr>
        <p:grpSpPr>
          <a:xfrm>
            <a:off x="264319" y="2225465"/>
            <a:ext cx="4610613" cy="1357775"/>
            <a:chOff x="264319" y="1252491"/>
            <a:chExt cx="4610613" cy="1357775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rot="1800000">
              <a:off x="3381612" y="1252491"/>
              <a:ext cx="1493320" cy="1166182"/>
            </a:xfrm>
            <a:custGeom>
              <a:avLst/>
              <a:gdLst>
                <a:gd name="T0" fmla="*/ 655 w 6517"/>
                <a:gd name="T1" fmla="*/ 1516 h 5082"/>
                <a:gd name="T2" fmla="*/ 3889 w 6517"/>
                <a:gd name="T3" fmla="*/ 655 h 5082"/>
                <a:gd name="T4" fmla="*/ 4792 w 6517"/>
                <a:gd name="T5" fmla="*/ 1592 h 5082"/>
                <a:gd name="T6" fmla="*/ 4792 w 6517"/>
                <a:gd name="T7" fmla="*/ 1592 h 5082"/>
                <a:gd name="T8" fmla="*/ 4802 w 6517"/>
                <a:gd name="T9" fmla="*/ 1610 h 5082"/>
                <a:gd name="T10" fmla="*/ 4808 w 6517"/>
                <a:gd name="T11" fmla="*/ 1621 h 5082"/>
                <a:gd name="T12" fmla="*/ 6517 w 6517"/>
                <a:gd name="T13" fmla="*/ 4913 h 5082"/>
                <a:gd name="T14" fmla="*/ 2811 w 6517"/>
                <a:gd name="T15" fmla="*/ 5067 h 5082"/>
                <a:gd name="T16" fmla="*/ 2799 w 6517"/>
                <a:gd name="T17" fmla="*/ 5067 h 5082"/>
                <a:gd name="T18" fmla="*/ 2778 w 6517"/>
                <a:gd name="T19" fmla="*/ 5068 h 5082"/>
                <a:gd name="T20" fmla="*/ 2778 w 6517"/>
                <a:gd name="T21" fmla="*/ 5068 h 5082"/>
                <a:gd name="T22" fmla="*/ 1516 w 6517"/>
                <a:gd name="T23" fmla="*/ 4750 h 5082"/>
                <a:gd name="T24" fmla="*/ 655 w 6517"/>
                <a:gd name="T25" fmla="*/ 1516 h 5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17" h="5082">
                  <a:moveTo>
                    <a:pt x="655" y="1516"/>
                  </a:moveTo>
                  <a:cubicBezTo>
                    <a:pt x="1310" y="385"/>
                    <a:pt x="2759" y="0"/>
                    <a:pt x="3889" y="655"/>
                  </a:cubicBezTo>
                  <a:cubicBezTo>
                    <a:pt x="4287" y="885"/>
                    <a:pt x="4592" y="1214"/>
                    <a:pt x="4792" y="1592"/>
                  </a:cubicBezTo>
                  <a:lnTo>
                    <a:pt x="4792" y="1592"/>
                  </a:lnTo>
                  <a:lnTo>
                    <a:pt x="4802" y="1610"/>
                  </a:lnTo>
                  <a:lnTo>
                    <a:pt x="4808" y="1621"/>
                  </a:lnTo>
                  <a:lnTo>
                    <a:pt x="6517" y="4913"/>
                  </a:lnTo>
                  <a:lnTo>
                    <a:pt x="2811" y="5067"/>
                  </a:lnTo>
                  <a:lnTo>
                    <a:pt x="2799" y="5067"/>
                  </a:lnTo>
                  <a:lnTo>
                    <a:pt x="2778" y="5068"/>
                  </a:lnTo>
                  <a:lnTo>
                    <a:pt x="2778" y="5068"/>
                  </a:lnTo>
                  <a:cubicBezTo>
                    <a:pt x="2350" y="5082"/>
                    <a:pt x="1913" y="4980"/>
                    <a:pt x="1516" y="4750"/>
                  </a:cubicBezTo>
                  <a:cubicBezTo>
                    <a:pt x="385" y="4095"/>
                    <a:pt x="0" y="2647"/>
                    <a:pt x="655" y="15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TextBox 53"/>
            <p:cNvSpPr txBox="1"/>
            <p:nvPr/>
          </p:nvSpPr>
          <p:spPr>
            <a:xfrm>
              <a:off x="4158982" y="2302489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Kozuka Gothic Pr6N M" pitchFamily="34" charset="-128"/>
                  <a:ea typeface="Kozuka Gothic Pr6N M" pitchFamily="34" charset="-128"/>
                </a:rPr>
                <a:t>01</a:t>
              </a:r>
              <a:endPara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zuka Gothic Pr6N M" pitchFamily="34" charset="-128"/>
                <a:ea typeface="Kozuka Gothic Pr6N M" pitchFamily="34" charset="-128"/>
              </a:endParaRPr>
            </a:p>
          </p:txBody>
        </p:sp>
        <p:sp>
          <p:nvSpPr>
            <p:cNvPr id="31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264319" y="1626857"/>
              <a:ext cx="311852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分布式缓存。主要面向通用缓存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,Java EE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和轻量级容器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矩形 40"/>
            <p:cNvSpPr/>
            <p:nvPr/>
          </p:nvSpPr>
          <p:spPr>
            <a:xfrm>
              <a:off x="3675778" y="1564401"/>
              <a:ext cx="6976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6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服务器端分布式缓存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49"/>
          <p:cNvSpPr txBox="1"/>
          <p:nvPr/>
        </p:nvSpPr>
        <p:spPr>
          <a:xfrm>
            <a:off x="1177463" y="1991419"/>
            <a:ext cx="1723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/>
                </a:solidFill>
              </a:rPr>
              <a:t>名词介绍：</a:t>
            </a:r>
          </a:p>
        </p:txBody>
      </p:sp>
      <p:sp>
        <p:nvSpPr>
          <p:cNvPr id="5" name="TextBox 50"/>
          <p:cNvSpPr txBox="1"/>
          <p:nvPr/>
        </p:nvSpPr>
        <p:spPr>
          <a:xfrm>
            <a:off x="1177463" y="2360751"/>
            <a:ext cx="3710891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分布式缓存：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将缓存服务单独部署，由一个客户端或者服务端控制所有缓存节点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25"/>
          <p:cNvGrpSpPr/>
          <p:nvPr/>
        </p:nvGrpSpPr>
        <p:grpSpPr>
          <a:xfrm>
            <a:off x="1042988" y="3220689"/>
            <a:ext cx="3503612" cy="1309688"/>
            <a:chOff x="1042988" y="2273002"/>
            <a:chExt cx="3503612" cy="1309688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042988" y="2273002"/>
              <a:ext cx="3503612" cy="1309688"/>
            </a:xfrm>
            <a:custGeom>
              <a:avLst/>
              <a:gdLst>
                <a:gd name="T0" fmla="*/ 987 w 9385"/>
                <a:gd name="T1" fmla="*/ 1974 h 3491"/>
                <a:gd name="T2" fmla="*/ 6935 w 9385"/>
                <a:gd name="T3" fmla="*/ 1974 h 3491"/>
                <a:gd name="T4" fmla="*/ 9212 w 9385"/>
                <a:gd name="T5" fmla="*/ 3194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7 h 3491"/>
                <a:gd name="T16" fmla="*/ 0 w 9385"/>
                <a:gd name="T17" fmla="*/ 987 h 3491"/>
                <a:gd name="T18" fmla="*/ 987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4"/>
                  </a:moveTo>
                  <a:lnTo>
                    <a:pt x="6935" y="1974"/>
                  </a:lnTo>
                  <a:cubicBezTo>
                    <a:pt x="8046" y="1974"/>
                    <a:pt x="8807" y="2498"/>
                    <a:pt x="9212" y="3194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7"/>
                  </a:cubicBezTo>
                  <a:lnTo>
                    <a:pt x="0" y="987"/>
                  </a:lnTo>
                  <a:cubicBezTo>
                    <a:pt x="0" y="1530"/>
                    <a:pt x="444" y="1974"/>
                    <a:pt x="987" y="1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Box 53"/>
            <p:cNvSpPr txBox="1"/>
            <p:nvPr/>
          </p:nvSpPr>
          <p:spPr>
            <a:xfrm>
              <a:off x="1749987" y="2455515"/>
              <a:ext cx="2461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存储方式：硬盘、内存</a:t>
              </a:r>
              <a:endPara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28"/>
            <p:cNvSpPr/>
            <p:nvPr/>
          </p:nvSpPr>
          <p:spPr>
            <a:xfrm>
              <a:off x="1151814" y="2393960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9"/>
          <p:cNvGrpSpPr/>
          <p:nvPr/>
        </p:nvGrpSpPr>
        <p:grpSpPr>
          <a:xfrm>
            <a:off x="1042988" y="4279552"/>
            <a:ext cx="3503612" cy="1309688"/>
            <a:chOff x="1042988" y="3331865"/>
            <a:chExt cx="3503612" cy="1309688"/>
          </a:xfrm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042988" y="3331865"/>
              <a:ext cx="3503612" cy="1309688"/>
            </a:xfrm>
            <a:custGeom>
              <a:avLst/>
              <a:gdLst>
                <a:gd name="T0" fmla="*/ 987 w 9385"/>
                <a:gd name="T1" fmla="*/ 1973 h 3491"/>
                <a:gd name="T2" fmla="*/ 6935 w 9385"/>
                <a:gd name="T3" fmla="*/ 1973 h 3491"/>
                <a:gd name="T4" fmla="*/ 9212 w 9385"/>
                <a:gd name="T5" fmla="*/ 3193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6 h 3491"/>
                <a:gd name="T16" fmla="*/ 0 w 9385"/>
                <a:gd name="T17" fmla="*/ 986 h 3491"/>
                <a:gd name="T18" fmla="*/ 987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3"/>
                  </a:moveTo>
                  <a:lnTo>
                    <a:pt x="6935" y="1973"/>
                  </a:lnTo>
                  <a:cubicBezTo>
                    <a:pt x="8046" y="1973"/>
                    <a:pt x="8807" y="2497"/>
                    <a:pt x="9212" y="3193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6"/>
                  </a:cubicBezTo>
                  <a:lnTo>
                    <a:pt x="0" y="986"/>
                  </a:lnTo>
                  <a:cubicBezTo>
                    <a:pt x="0" y="1529"/>
                    <a:pt x="444" y="1973"/>
                    <a:pt x="987" y="19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Box 57"/>
            <p:cNvSpPr txBox="1"/>
            <p:nvPr/>
          </p:nvSpPr>
          <p:spPr>
            <a:xfrm>
              <a:off x="1750678" y="3522860"/>
              <a:ext cx="24612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/>
                <a:t>优势：高可用、可扩展</a:t>
              </a:r>
              <a:endParaRPr lang="en-US" altLang="zh-CN" sz="1600" dirty="0"/>
            </a:p>
          </p:txBody>
        </p:sp>
        <p:sp>
          <p:nvSpPr>
            <p:cNvPr id="13" name="矩形 32"/>
            <p:cNvSpPr/>
            <p:nvPr/>
          </p:nvSpPr>
          <p:spPr>
            <a:xfrm>
              <a:off x="1151814" y="3445916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33"/>
          <p:cNvGrpSpPr/>
          <p:nvPr/>
        </p:nvGrpSpPr>
        <p:grpSpPr>
          <a:xfrm>
            <a:off x="4635500" y="2668239"/>
            <a:ext cx="3503612" cy="1309688"/>
            <a:chOff x="4635500" y="1720552"/>
            <a:chExt cx="3503612" cy="130968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4635500" y="1720552"/>
              <a:ext cx="3503612" cy="1309688"/>
            </a:xfrm>
            <a:custGeom>
              <a:avLst/>
              <a:gdLst>
                <a:gd name="T0" fmla="*/ 8398 w 9385"/>
                <a:gd name="T1" fmla="*/ 1974 h 3491"/>
                <a:gd name="T2" fmla="*/ 2450 w 9385"/>
                <a:gd name="T3" fmla="*/ 1974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4"/>
                  </a:moveTo>
                  <a:lnTo>
                    <a:pt x="2450" y="1974"/>
                  </a:lnTo>
                  <a:cubicBezTo>
                    <a:pt x="1339" y="1974"/>
                    <a:pt x="578" y="2498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30"/>
                    <a:pt x="8941" y="1974"/>
                    <a:pt x="8398" y="19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TextBox 61"/>
            <p:cNvSpPr txBox="1"/>
            <p:nvPr/>
          </p:nvSpPr>
          <p:spPr>
            <a:xfrm>
              <a:off x="5780227" y="1826374"/>
              <a:ext cx="2088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/>
                <a:t>劣势：共享复杂、容错、架构复杂</a:t>
              </a:r>
              <a:endParaRPr lang="en-US" altLang="zh-CN" sz="1600" dirty="0"/>
            </a:p>
          </p:txBody>
        </p:sp>
        <p:sp>
          <p:nvSpPr>
            <p:cNvPr id="17" name="矩形 36"/>
            <p:cNvSpPr/>
            <p:nvPr/>
          </p:nvSpPr>
          <p:spPr>
            <a:xfrm>
              <a:off x="5159007" y="1828562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37"/>
          <p:cNvGrpSpPr/>
          <p:nvPr/>
        </p:nvGrpSpPr>
        <p:grpSpPr>
          <a:xfrm>
            <a:off x="4635500" y="3728689"/>
            <a:ext cx="3561779" cy="1309688"/>
            <a:chOff x="4635500" y="2781002"/>
            <a:chExt cx="3561779" cy="1309688"/>
          </a:xfrm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4635500" y="2781002"/>
              <a:ext cx="3503612" cy="1309688"/>
            </a:xfrm>
            <a:custGeom>
              <a:avLst/>
              <a:gdLst>
                <a:gd name="T0" fmla="*/ 8398 w 9385"/>
                <a:gd name="T1" fmla="*/ 1973 h 3491"/>
                <a:gd name="T2" fmla="*/ 2450 w 9385"/>
                <a:gd name="T3" fmla="*/ 1973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3"/>
                  </a:moveTo>
                  <a:lnTo>
                    <a:pt x="2450" y="1973"/>
                  </a:lnTo>
                  <a:cubicBezTo>
                    <a:pt x="1339" y="1973"/>
                    <a:pt x="578" y="2497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29"/>
                    <a:pt x="8941" y="1973"/>
                    <a:pt x="8398" y="19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Box 65"/>
            <p:cNvSpPr txBox="1"/>
            <p:nvPr/>
          </p:nvSpPr>
          <p:spPr>
            <a:xfrm>
              <a:off x="5749494" y="2899082"/>
              <a:ext cx="24477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/>
                <a:t>推荐框架：</a:t>
              </a:r>
              <a:endParaRPr lang="en-US" altLang="zh-CN" sz="1600" dirty="0"/>
            </a:p>
            <a:p>
              <a:r>
                <a:rPr lang="en-US" altLang="zh-CN" sz="1600" b="1" dirty="0" err="1">
                  <a:cs typeface="+mn-ea"/>
                  <a:sym typeface="+mn-lt"/>
                </a:rPr>
                <a:t>Memcached</a:t>
              </a:r>
              <a:r>
                <a:rPr lang="zh-CN" altLang="en-US" sz="1600" b="1" dirty="0">
                  <a:cs typeface="+mn-ea"/>
                  <a:sym typeface="+mn-lt"/>
                </a:rPr>
                <a:t>、</a:t>
              </a:r>
              <a:r>
                <a:rPr lang="en-US" altLang="zh-CN" sz="1600" b="1" dirty="0" err="1">
                  <a:cs typeface="+mn-ea"/>
                  <a:sym typeface="+mn-lt"/>
                </a:rPr>
                <a:t>Redis</a:t>
              </a:r>
              <a:endParaRPr lang="en-US" altLang="zh-CN" sz="1600" dirty="0"/>
            </a:p>
          </p:txBody>
        </p:sp>
        <p:sp>
          <p:nvSpPr>
            <p:cNvPr id="21" name="矩形 41"/>
            <p:cNvSpPr/>
            <p:nvPr/>
          </p:nvSpPr>
          <p:spPr>
            <a:xfrm>
              <a:off x="5159007" y="2899082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83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697567" y="3025286"/>
            <a:ext cx="1538704" cy="138731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22"/>
          <p:cNvSpPr/>
          <p:nvPr/>
        </p:nvSpPr>
        <p:spPr>
          <a:xfrm>
            <a:off x="2657061" y="2207702"/>
            <a:ext cx="3092394" cy="3093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22"/>
          <p:cNvSpPr/>
          <p:nvPr/>
        </p:nvSpPr>
        <p:spPr>
          <a:xfrm>
            <a:off x="2716696" y="2268165"/>
            <a:ext cx="2973124" cy="2972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42"/>
          <p:cNvGrpSpPr/>
          <p:nvPr/>
        </p:nvGrpSpPr>
        <p:grpSpPr>
          <a:xfrm>
            <a:off x="5042757" y="2506598"/>
            <a:ext cx="595035" cy="504056"/>
            <a:chOff x="2735820" y="1848492"/>
            <a:chExt cx="595035" cy="504056"/>
          </a:xfrm>
        </p:grpSpPr>
        <p:sp>
          <p:nvSpPr>
            <p:cNvPr id="8" name="椭圆 43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27"/>
            <p:cNvSpPr txBox="1"/>
            <p:nvPr/>
          </p:nvSpPr>
          <p:spPr>
            <a:xfrm>
              <a:off x="2735820" y="190671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</a:p>
          </p:txBody>
        </p:sp>
      </p:grpSp>
      <p:grpSp>
        <p:nvGrpSpPr>
          <p:cNvPr id="10" name="组合 45"/>
          <p:cNvGrpSpPr/>
          <p:nvPr/>
        </p:nvGrpSpPr>
        <p:grpSpPr>
          <a:xfrm>
            <a:off x="5040090" y="4481941"/>
            <a:ext cx="595035" cy="504056"/>
            <a:chOff x="2733153" y="3325028"/>
            <a:chExt cx="595035" cy="504056"/>
          </a:xfrm>
        </p:grpSpPr>
        <p:sp>
          <p:nvSpPr>
            <p:cNvPr id="11" name="椭圆 46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35"/>
            <p:cNvSpPr txBox="1"/>
            <p:nvPr/>
          </p:nvSpPr>
          <p:spPr>
            <a:xfrm>
              <a:off x="2733153" y="340777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</a:p>
          </p:txBody>
        </p:sp>
      </p:grpSp>
      <p:cxnSp>
        <p:nvCxnSpPr>
          <p:cNvPr id="13" name="直接连接符 48"/>
          <p:cNvCxnSpPr/>
          <p:nvPr/>
        </p:nvCxnSpPr>
        <p:spPr>
          <a:xfrm>
            <a:off x="2178263" y="3732008"/>
            <a:ext cx="51192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8"/>
          <p:cNvSpPr txBox="1"/>
          <p:nvPr/>
        </p:nvSpPr>
        <p:spPr>
          <a:xfrm>
            <a:off x="6299156" y="2207702"/>
            <a:ext cx="220058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提示查询效率，特别是需要计算的查询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6299156" y="4201707"/>
            <a:ext cx="220058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内存空间有限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占用数据库资源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45"/>
          <p:cNvSpPr txBox="1"/>
          <p:nvPr/>
        </p:nvSpPr>
        <p:spPr>
          <a:xfrm>
            <a:off x="739254" y="3370710"/>
            <a:ext cx="145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数据库缓存</a:t>
            </a:r>
          </a:p>
        </p:txBody>
      </p:sp>
      <p:sp>
        <p:nvSpPr>
          <p:cNvPr id="17" name="TextBox 21"/>
          <p:cNvSpPr txBox="1"/>
          <p:nvPr/>
        </p:nvSpPr>
        <p:spPr>
          <a:xfrm>
            <a:off x="3340211" y="3341970"/>
            <a:ext cx="18722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的查询结果缓存，一般以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，结果为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245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数据一致性模型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等腰三角形 45"/>
          <p:cNvSpPr/>
          <p:nvPr/>
        </p:nvSpPr>
        <p:spPr>
          <a:xfrm>
            <a:off x="606008" y="4413349"/>
            <a:ext cx="2273455" cy="959867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执行更新操作后，之后读到的数据都是最新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5" name="TextBox 16"/>
          <p:cNvSpPr txBox="1"/>
          <p:nvPr/>
        </p:nvSpPr>
        <p:spPr>
          <a:xfrm>
            <a:off x="3470103" y="4575551"/>
            <a:ext cx="220628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dirty="0"/>
              <a:t>用户读到某一操作最新数据更新需要一定时间</a:t>
            </a:r>
            <a:endParaRPr lang="en-US" altLang="zh-CN" sz="1600" dirty="0"/>
          </a:p>
        </p:txBody>
      </p:sp>
      <p:sp>
        <p:nvSpPr>
          <p:cNvPr id="6" name="TextBox 22"/>
          <p:cNvSpPr txBox="1"/>
          <p:nvPr/>
        </p:nvSpPr>
        <p:spPr>
          <a:xfrm>
            <a:off x="6325508" y="4551417"/>
            <a:ext cx="187645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dirty="0"/>
              <a:t>弱一致性的特例，最终能保证一致</a:t>
            </a:r>
            <a:endParaRPr lang="en-US" altLang="zh-CN" sz="1600" dirty="0"/>
          </a:p>
        </p:txBody>
      </p:sp>
      <p:grpSp>
        <p:nvGrpSpPr>
          <p:cNvPr id="7" name="组合 41"/>
          <p:cNvGrpSpPr/>
          <p:nvPr/>
        </p:nvGrpSpPr>
        <p:grpSpPr>
          <a:xfrm>
            <a:off x="853843" y="2429471"/>
            <a:ext cx="1728000" cy="1838115"/>
            <a:chOff x="1280133" y="1276560"/>
            <a:chExt cx="1728000" cy="1838115"/>
          </a:xfrm>
        </p:grpSpPr>
        <p:sp>
          <p:nvSpPr>
            <p:cNvPr id="8" name="椭圆 42"/>
            <p:cNvSpPr/>
            <p:nvPr/>
          </p:nvSpPr>
          <p:spPr>
            <a:xfrm>
              <a:off x="1280133" y="1276560"/>
              <a:ext cx="1728000" cy="172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1366582" y="1918837"/>
              <a:ext cx="155510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800" dirty="0"/>
                <a:t>强一致性</a:t>
              </a:r>
            </a:p>
          </p:txBody>
        </p:sp>
        <p:sp>
          <p:nvSpPr>
            <p:cNvPr id="10" name="等腰三角形 46"/>
            <p:cNvSpPr/>
            <p:nvPr/>
          </p:nvSpPr>
          <p:spPr>
            <a:xfrm flipV="1">
              <a:off x="2034816" y="2975421"/>
              <a:ext cx="218634" cy="13925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47"/>
          <p:cNvGrpSpPr/>
          <p:nvPr/>
        </p:nvGrpSpPr>
        <p:grpSpPr>
          <a:xfrm>
            <a:off x="3700532" y="2448796"/>
            <a:ext cx="1728000" cy="1844394"/>
            <a:chOff x="3616599" y="1270281"/>
            <a:chExt cx="1728000" cy="1844394"/>
          </a:xfrm>
        </p:grpSpPr>
        <p:sp>
          <p:nvSpPr>
            <p:cNvPr id="12" name="椭圆 48"/>
            <p:cNvSpPr/>
            <p:nvPr/>
          </p:nvSpPr>
          <p:spPr>
            <a:xfrm>
              <a:off x="3616599" y="1270281"/>
              <a:ext cx="1728000" cy="172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31"/>
            <p:cNvSpPr txBox="1"/>
            <p:nvPr/>
          </p:nvSpPr>
          <p:spPr>
            <a:xfrm>
              <a:off x="3818911" y="1904637"/>
              <a:ext cx="1323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400" dirty="0"/>
                <a:t>弱一致性</a:t>
              </a:r>
            </a:p>
          </p:txBody>
        </p:sp>
        <p:sp>
          <p:nvSpPr>
            <p:cNvPr id="14" name="等腰三角形 50"/>
            <p:cNvSpPr/>
            <p:nvPr/>
          </p:nvSpPr>
          <p:spPr>
            <a:xfrm flipV="1">
              <a:off x="4379998" y="2975421"/>
              <a:ext cx="218634" cy="13925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51"/>
          <p:cNvGrpSpPr/>
          <p:nvPr/>
        </p:nvGrpSpPr>
        <p:grpSpPr>
          <a:xfrm>
            <a:off x="6325508" y="2457614"/>
            <a:ext cx="1728000" cy="1837439"/>
            <a:chOff x="5990153" y="1277236"/>
            <a:chExt cx="1728000" cy="1837439"/>
          </a:xfrm>
        </p:grpSpPr>
        <p:sp>
          <p:nvSpPr>
            <p:cNvPr id="16" name="椭圆 52"/>
            <p:cNvSpPr/>
            <p:nvPr/>
          </p:nvSpPr>
          <p:spPr>
            <a:xfrm>
              <a:off x="5990153" y="1277236"/>
              <a:ext cx="1728000" cy="172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2"/>
            <p:cNvSpPr txBox="1"/>
            <p:nvPr/>
          </p:nvSpPr>
          <p:spPr>
            <a:xfrm>
              <a:off x="6189054" y="1781527"/>
              <a:ext cx="133019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400" dirty="0"/>
                <a:t>最终一致性</a:t>
              </a:r>
            </a:p>
          </p:txBody>
        </p:sp>
        <p:sp>
          <p:nvSpPr>
            <p:cNvPr id="18" name="等腰三角形 54"/>
            <p:cNvSpPr/>
            <p:nvPr/>
          </p:nvSpPr>
          <p:spPr>
            <a:xfrm flipV="1">
              <a:off x="6744504" y="2975421"/>
              <a:ext cx="218634" cy="1392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等腰三角形 45"/>
          <p:cNvSpPr/>
          <p:nvPr/>
        </p:nvSpPr>
        <p:spPr>
          <a:xfrm>
            <a:off x="3436520" y="4413349"/>
            <a:ext cx="2273455" cy="959867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45"/>
          <p:cNvSpPr/>
          <p:nvPr/>
        </p:nvSpPr>
        <p:spPr>
          <a:xfrm>
            <a:off x="6084168" y="4402669"/>
            <a:ext cx="2292157" cy="959867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272950" y="1530169"/>
            <a:ext cx="305693" cy="25983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8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50752"/>
            <a:ext cx="3516607" cy="803493"/>
          </a:xfrm>
        </p:spPr>
        <p:txBody>
          <a:bodyPr>
            <a:noAutofit/>
          </a:bodyPr>
          <a:lstStyle/>
          <a:p>
            <a:r>
              <a:rPr lang="zh-CN" altLang="en-US" sz="5400" dirty="0"/>
              <a:t>内容概要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57422" y="1885882"/>
            <a:ext cx="417646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71297" y="2308810"/>
            <a:ext cx="417646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二、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MyBatis-HelloWorld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1297" y="2740858"/>
            <a:ext cx="417646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三、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全局配置文件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71297" y="3172906"/>
            <a:ext cx="417646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四、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映射文件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71297" y="4037002"/>
            <a:ext cx="417646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六、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缓存机制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357422" y="4469050"/>
            <a:ext cx="417646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七、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-Spring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整合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71297" y="3604954"/>
            <a:ext cx="417646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五、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SQL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0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66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一级缓存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一级缓存</a:t>
            </a:r>
            <a:r>
              <a:rPr lang="en-US" altLang="zh-CN" dirty="0">
                <a:solidFill>
                  <a:srgbClr val="0000FF"/>
                </a:solidFill>
              </a:rPr>
              <a:t>(local cache), </a:t>
            </a:r>
            <a:r>
              <a:rPr lang="zh-CN" altLang="en-US" dirty="0"/>
              <a:t>即</a:t>
            </a:r>
            <a:r>
              <a:rPr lang="zh-CN" altLang="en-US" dirty="0">
                <a:solidFill>
                  <a:srgbClr val="0000FF"/>
                </a:solidFill>
              </a:rPr>
              <a:t>本地缓存</a:t>
            </a:r>
            <a:r>
              <a:rPr lang="en-US" altLang="zh-CN" dirty="0"/>
              <a:t>, </a:t>
            </a:r>
            <a:r>
              <a:rPr lang="zh-CN" altLang="en-US" dirty="0"/>
              <a:t>作用域默认为</a:t>
            </a:r>
            <a:r>
              <a:rPr lang="en-US" altLang="zh-CN" dirty="0" err="1">
                <a:solidFill>
                  <a:srgbClr val="0000FF"/>
                </a:solidFill>
              </a:rPr>
              <a:t>sqlSession</a:t>
            </a:r>
            <a:r>
              <a:rPr lang="zh-CN" altLang="en-US" dirty="0"/>
              <a:t>。当  </a:t>
            </a:r>
            <a:r>
              <a:rPr lang="en-US" altLang="zh-CN" dirty="0"/>
              <a:t>Session flush </a:t>
            </a:r>
            <a:r>
              <a:rPr lang="zh-CN" altLang="en-US" dirty="0"/>
              <a:t>或 </a:t>
            </a:r>
            <a:r>
              <a:rPr lang="en-US" altLang="zh-CN" dirty="0"/>
              <a:t>close </a:t>
            </a:r>
            <a:r>
              <a:rPr lang="zh-CN" altLang="en-US" dirty="0"/>
              <a:t>后</a:t>
            </a:r>
            <a:r>
              <a:rPr lang="en-US" altLang="zh-CN" dirty="0"/>
              <a:t>, </a:t>
            </a:r>
            <a:r>
              <a:rPr lang="zh-CN" altLang="en-US" dirty="0"/>
              <a:t>该 </a:t>
            </a:r>
            <a:r>
              <a:rPr lang="en-US" altLang="zh-CN" dirty="0"/>
              <a:t>Session </a:t>
            </a:r>
            <a:r>
              <a:rPr lang="zh-CN" altLang="en-US" dirty="0"/>
              <a:t>中的所有 </a:t>
            </a:r>
            <a:r>
              <a:rPr lang="en-US" altLang="zh-CN" dirty="0"/>
              <a:t>Cache </a:t>
            </a:r>
            <a:r>
              <a:rPr lang="zh-CN" altLang="en-US" dirty="0"/>
              <a:t>将被清空。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本地缓存不能被关闭</a:t>
            </a:r>
            <a:r>
              <a:rPr lang="en-US" altLang="zh-CN" dirty="0"/>
              <a:t>, </a:t>
            </a:r>
            <a:r>
              <a:rPr lang="zh-CN" altLang="en-US" dirty="0"/>
              <a:t>但可以调用 </a:t>
            </a:r>
            <a:r>
              <a:rPr lang="en-US" altLang="zh-CN" dirty="0" err="1"/>
              <a:t>clearCache</a:t>
            </a:r>
            <a:r>
              <a:rPr lang="en-US" altLang="zh-CN" dirty="0"/>
              <a:t>() </a:t>
            </a:r>
            <a:r>
              <a:rPr lang="zh-CN" altLang="en-US" dirty="0"/>
              <a:t>来清空本地缓存</a:t>
            </a:r>
            <a:r>
              <a:rPr lang="en-US" altLang="zh-CN" dirty="0"/>
              <a:t>, </a:t>
            </a:r>
            <a:r>
              <a:rPr lang="zh-CN" altLang="en-US" dirty="0"/>
              <a:t>或者改变缓存的作用域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mybatis3.1</a:t>
            </a:r>
            <a:r>
              <a:rPr lang="zh-CN" altLang="en-US" dirty="0"/>
              <a:t>之后</a:t>
            </a:r>
            <a:r>
              <a:rPr lang="en-US" altLang="zh-CN" dirty="0"/>
              <a:t>, </a:t>
            </a:r>
            <a:r>
              <a:rPr lang="zh-CN" altLang="en-US" dirty="0"/>
              <a:t>可以配置本地缓存的作用域</a:t>
            </a:r>
            <a:r>
              <a:rPr lang="en-US" altLang="zh-CN" dirty="0"/>
              <a:t>. </a:t>
            </a:r>
            <a:r>
              <a:rPr lang="zh-CN" altLang="en-US" dirty="0"/>
              <a:t>在 </a:t>
            </a:r>
            <a:r>
              <a:rPr lang="en-US" altLang="zh-CN" dirty="0"/>
              <a:t>mybatis.xml </a:t>
            </a:r>
            <a:r>
              <a:rPr lang="zh-CN" altLang="en-US" dirty="0"/>
              <a:t>中配置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280006"/>
            <a:ext cx="88201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01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zh-CN" altLang="en-US" b="1" dirty="0"/>
              <a:t>一级缓存演示</a:t>
            </a:r>
            <a:r>
              <a:rPr lang="en-US" altLang="zh-CN" b="1" dirty="0"/>
              <a:t>&amp;</a:t>
            </a:r>
            <a:r>
              <a:rPr lang="zh-CN" altLang="en-US" b="1" dirty="0"/>
              <a:t>失效情况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同一次会话期间只要查询过的数据都会保存在当前</a:t>
            </a:r>
            <a:r>
              <a:rPr lang="en-US" altLang="zh-CN" dirty="0" err="1"/>
              <a:t>SqlSession</a:t>
            </a:r>
            <a:r>
              <a:rPr lang="zh-CN" altLang="en-US" dirty="0"/>
              <a:t>的一个</a:t>
            </a:r>
            <a:r>
              <a:rPr lang="en-US" altLang="zh-CN" dirty="0"/>
              <a:t>Map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r>
              <a:rPr lang="en-US" altLang="zh-CN" dirty="0" err="1"/>
              <a:t>key:hashCode</a:t>
            </a:r>
            <a:r>
              <a:rPr lang="en-US" altLang="zh-CN" dirty="0"/>
              <a:t>+</a:t>
            </a:r>
            <a:r>
              <a:rPr lang="zh-CN" altLang="en-US" dirty="0"/>
              <a:t>查询的</a:t>
            </a:r>
            <a:r>
              <a:rPr lang="en-US" altLang="zh-CN" dirty="0" err="1"/>
              <a:t>SqlId</a:t>
            </a:r>
            <a:r>
              <a:rPr lang="en-US" altLang="zh-CN" dirty="0"/>
              <a:t>+</a:t>
            </a:r>
            <a:r>
              <a:rPr lang="zh-CN" altLang="en-US" dirty="0"/>
              <a:t>编写的</a:t>
            </a:r>
            <a:r>
              <a:rPr lang="en-US" altLang="zh-CN" dirty="0" err="1"/>
              <a:t>sql</a:t>
            </a:r>
            <a:r>
              <a:rPr lang="zh-CN" altLang="en-US" dirty="0"/>
              <a:t>查询语句</a:t>
            </a:r>
            <a:r>
              <a:rPr lang="en-US" altLang="zh-CN" dirty="0"/>
              <a:t>+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2"/>
            <a:endParaRPr lang="zh-CN" altLang="en-US" dirty="0"/>
          </a:p>
          <a:p>
            <a:r>
              <a:rPr lang="zh-CN" altLang="en-US" dirty="0"/>
              <a:t>一级缓存失效的四种情况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、不同的</a:t>
            </a:r>
            <a:r>
              <a:rPr lang="en-US" altLang="zh-CN" dirty="0" err="1"/>
              <a:t>SqlSession</a:t>
            </a:r>
            <a:r>
              <a:rPr lang="zh-CN" altLang="en-US" dirty="0"/>
              <a:t>对应不同的一级缓存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、同一个</a:t>
            </a:r>
            <a:r>
              <a:rPr lang="en-US" altLang="zh-CN" dirty="0" err="1"/>
              <a:t>SqlSession</a:t>
            </a:r>
            <a:r>
              <a:rPr lang="zh-CN" altLang="en-US" dirty="0"/>
              <a:t>但是查询条件不同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、同一个</a:t>
            </a:r>
            <a:r>
              <a:rPr lang="en-US" altLang="zh-CN" dirty="0" err="1"/>
              <a:t>SqlSession</a:t>
            </a:r>
            <a:r>
              <a:rPr lang="zh-CN" altLang="en-US" dirty="0"/>
              <a:t>两次查询期间执行了任何一次增删改操作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、同一个</a:t>
            </a:r>
            <a:r>
              <a:rPr lang="en-US" altLang="zh-CN" dirty="0" err="1"/>
              <a:t>SqlSession</a:t>
            </a:r>
            <a:r>
              <a:rPr lang="zh-CN" altLang="en-US" dirty="0"/>
              <a:t>两次查询期间手动清空了缓存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42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二级缓存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二级缓存</a:t>
            </a:r>
            <a:r>
              <a:rPr lang="en-US" altLang="zh-CN" dirty="0"/>
              <a:t>(second level cache)</a:t>
            </a:r>
            <a:r>
              <a:rPr lang="zh-CN" altLang="en-US" dirty="0"/>
              <a:t>，全局作用域缓存</a:t>
            </a:r>
            <a:endParaRPr lang="en-US" altLang="zh-CN" dirty="0"/>
          </a:p>
          <a:p>
            <a:r>
              <a:rPr lang="zh-CN" altLang="en-US" dirty="0"/>
              <a:t>二级缓存默认不开启，需要手动配置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提供二级缓存的接口以及实现，缓存实现要求</a:t>
            </a:r>
            <a:r>
              <a:rPr lang="en-US" altLang="zh-CN" dirty="0"/>
              <a:t>POJO</a:t>
            </a:r>
            <a:r>
              <a:rPr lang="zh-CN" altLang="en-US" dirty="0"/>
              <a:t>实现</a:t>
            </a:r>
            <a:r>
              <a:rPr lang="en-US" altLang="zh-CN" dirty="0"/>
              <a:t>Serializable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二级缓存在 </a:t>
            </a:r>
            <a:r>
              <a:rPr lang="en-US" altLang="zh-CN" b="1" dirty="0" err="1">
                <a:solidFill>
                  <a:srgbClr val="FF0000"/>
                </a:solidFill>
              </a:rPr>
              <a:t>SqlSession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关闭或提交</a:t>
            </a:r>
            <a:r>
              <a:rPr lang="zh-CN" altLang="en-US" b="1" dirty="0">
                <a:solidFill>
                  <a:srgbClr val="FF0000"/>
                </a:solidFill>
              </a:rPr>
              <a:t>之后才会生效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使用步骤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、全局配置文件中开启二级缓存</a:t>
            </a:r>
            <a:endParaRPr lang="en-US" altLang="zh-CN" dirty="0"/>
          </a:p>
          <a:p>
            <a:pPr lvl="2"/>
            <a:r>
              <a:rPr lang="en-US" altLang="zh-CN" dirty="0"/>
              <a:t>&lt;setting name=</a:t>
            </a:r>
            <a:r>
              <a:rPr lang="en-US" altLang="zh-CN" i="1" dirty="0"/>
              <a:t>"</a:t>
            </a:r>
            <a:r>
              <a:rPr lang="en-US" altLang="zh-CN" i="1" dirty="0" err="1"/>
              <a:t>cacheEnabled</a:t>
            </a:r>
            <a:r>
              <a:rPr lang="en-US" altLang="zh-CN" i="1" dirty="0"/>
              <a:t>" value="true"/&gt;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、需要使用二级缓存的映射文件处使用</a:t>
            </a:r>
            <a:r>
              <a:rPr lang="en-US" altLang="zh-CN" dirty="0"/>
              <a:t>cache</a:t>
            </a:r>
            <a:r>
              <a:rPr lang="zh-CN" altLang="en-US" dirty="0"/>
              <a:t>配置缓存</a:t>
            </a:r>
            <a:endParaRPr lang="en-US" altLang="zh-CN" dirty="0"/>
          </a:p>
          <a:p>
            <a:pPr lvl="2"/>
            <a:r>
              <a:rPr lang="en-US" altLang="zh-CN" dirty="0"/>
              <a:t>&lt;cache /&gt;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、注意：</a:t>
            </a:r>
            <a:r>
              <a:rPr lang="en-US" altLang="zh-CN" dirty="0"/>
              <a:t>POJO</a:t>
            </a:r>
            <a:r>
              <a:rPr lang="zh-CN" altLang="en-US" dirty="0"/>
              <a:t>需要实现</a:t>
            </a:r>
            <a:r>
              <a:rPr lang="en-US" altLang="zh-CN" dirty="0"/>
              <a:t>Serializable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662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zh-CN" altLang="en-US" b="1" dirty="0"/>
              <a:t>缓存相关属性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39918"/>
            <a:ext cx="843528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eviction=“FIFO”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缓存回收策略：</a:t>
            </a:r>
            <a:endParaRPr lang="en-US" altLang="zh-CN" dirty="0"/>
          </a:p>
          <a:p>
            <a:pPr lvl="2"/>
            <a:r>
              <a:rPr lang="en-US" altLang="zh-CN" dirty="0"/>
              <a:t>LRU – </a:t>
            </a:r>
            <a:r>
              <a:rPr lang="zh-CN" altLang="en-US" dirty="0"/>
              <a:t>最近最少使用的：移除最长时间不被使用的对象。</a:t>
            </a:r>
          </a:p>
          <a:p>
            <a:pPr lvl="2"/>
            <a:r>
              <a:rPr lang="en-US" altLang="zh-CN" dirty="0"/>
              <a:t>FIFO – </a:t>
            </a:r>
            <a:r>
              <a:rPr lang="zh-CN" altLang="en-US" dirty="0"/>
              <a:t>先进先出：按对象进入缓存的顺序来移除它们。</a:t>
            </a:r>
          </a:p>
          <a:p>
            <a:pPr lvl="2"/>
            <a:r>
              <a:rPr lang="en-US" altLang="zh-CN" dirty="0"/>
              <a:t>SOFT – </a:t>
            </a:r>
            <a:r>
              <a:rPr lang="zh-CN" altLang="en-US" dirty="0"/>
              <a:t>软引用：移除基于垃圾回收器状态和软引用规则的对象。</a:t>
            </a:r>
          </a:p>
          <a:p>
            <a:pPr lvl="2"/>
            <a:r>
              <a:rPr lang="en-US" altLang="zh-CN" dirty="0"/>
              <a:t>WEAK – </a:t>
            </a:r>
            <a:r>
              <a:rPr lang="zh-CN" altLang="en-US" dirty="0"/>
              <a:t>弱引用：更积极地移除基于垃圾收集器状态和弱引用规则的对象。</a:t>
            </a:r>
            <a:endParaRPr lang="en-US" altLang="zh-CN" dirty="0"/>
          </a:p>
          <a:p>
            <a:pPr lvl="2"/>
            <a:r>
              <a:rPr lang="zh-CN" altLang="en-US" dirty="0"/>
              <a:t>默认的是 </a:t>
            </a:r>
            <a:r>
              <a:rPr lang="en-US" altLang="zh-CN" dirty="0"/>
              <a:t>LRU</a:t>
            </a:r>
            <a:r>
              <a:rPr lang="zh-CN" altLang="en-US" dirty="0"/>
              <a:t>。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flushInterval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刷新间隔，单位毫秒</a:t>
            </a:r>
          </a:p>
          <a:p>
            <a:pPr lvl="2"/>
            <a:r>
              <a:rPr lang="zh-CN" altLang="en-US" dirty="0"/>
              <a:t>默认情况是不设置，也就是没有刷新间隔，缓存仅仅调用语句时刷新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size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引用数目，正整数</a:t>
            </a:r>
            <a:endParaRPr lang="en-US" altLang="zh-CN" dirty="0"/>
          </a:p>
          <a:p>
            <a:pPr lvl="2"/>
            <a:r>
              <a:rPr lang="zh-CN" altLang="en-US" dirty="0"/>
              <a:t>代表缓存最多可以存储多少个对象，太大容易导致内存溢出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readOnly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只读，</a:t>
            </a:r>
            <a:r>
              <a:rPr lang="en-US" altLang="zh-CN" dirty="0"/>
              <a:t>true/false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：只读缓存</a:t>
            </a:r>
            <a:r>
              <a:rPr lang="zh-CN" altLang="en-US" dirty="0"/>
              <a:t>；会给所有调用者返回缓存对象的相同实例。因此这些对象不能被修改。这提供了很重要的性能优势。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：读写缓存；</a:t>
            </a:r>
            <a:r>
              <a:rPr lang="zh-CN" altLang="en-US" dirty="0"/>
              <a:t>会返回缓存对象的拷贝（通过序列化）。这会慢一些，但是安全，因此默认是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92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4681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缓存有关设置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7356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、全局</a:t>
            </a:r>
            <a:r>
              <a:rPr lang="en-US" altLang="zh-CN" sz="2400"/>
              <a:t>setting</a:t>
            </a:r>
            <a:r>
              <a:rPr lang="zh-CN" altLang="en-US" sz="2400"/>
              <a:t>的</a:t>
            </a:r>
            <a:r>
              <a:rPr lang="en-US" altLang="zh-CN" sz="2400">
                <a:solidFill>
                  <a:srgbClr val="FF0000"/>
                </a:solidFill>
              </a:rPr>
              <a:t>cacheEnable</a:t>
            </a:r>
            <a:r>
              <a:rPr lang="zh-CN" altLang="en-US" sz="2400"/>
              <a:t>：</a:t>
            </a:r>
            <a:endParaRPr lang="en-US" altLang="zh-CN" sz="2400"/>
          </a:p>
          <a:p>
            <a:pPr lvl="1"/>
            <a:r>
              <a:rPr lang="zh-CN" altLang="en-US" sz="1800"/>
              <a:t>配置二级缓存的开关。一级缓存一直是打开的。</a:t>
            </a:r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select</a:t>
            </a:r>
            <a:r>
              <a:rPr lang="zh-CN" altLang="en-US" sz="2400"/>
              <a:t>标签的</a:t>
            </a:r>
            <a:r>
              <a:rPr lang="en-US" altLang="zh-CN" sz="2400">
                <a:solidFill>
                  <a:srgbClr val="FF0000"/>
                </a:solidFill>
              </a:rPr>
              <a:t>useCache</a:t>
            </a:r>
            <a:r>
              <a:rPr lang="zh-CN" altLang="en-US" sz="2400"/>
              <a:t>属性：</a:t>
            </a:r>
            <a:endParaRPr lang="en-US" altLang="zh-CN" sz="2400"/>
          </a:p>
          <a:p>
            <a:pPr lvl="1"/>
            <a:r>
              <a:rPr lang="zh-CN" altLang="en-US" sz="1800"/>
              <a:t>配置这个</a:t>
            </a:r>
            <a:r>
              <a:rPr lang="en-US" altLang="zh-CN" sz="1800"/>
              <a:t>select</a:t>
            </a:r>
            <a:r>
              <a:rPr lang="zh-CN" altLang="en-US" sz="1800"/>
              <a:t>是否使用二级缓存。一级缓存一直是使用的</a:t>
            </a:r>
            <a:endParaRPr lang="en-US" altLang="zh-CN" sz="2400"/>
          </a:p>
          <a:p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sql</a:t>
            </a:r>
            <a:r>
              <a:rPr lang="zh-CN" altLang="en-US" sz="2400"/>
              <a:t>标签的</a:t>
            </a:r>
            <a:r>
              <a:rPr lang="en-US" altLang="zh-CN" sz="2400">
                <a:solidFill>
                  <a:srgbClr val="FF0000"/>
                </a:solidFill>
              </a:rPr>
              <a:t>flushCache</a:t>
            </a:r>
            <a:r>
              <a:rPr lang="zh-CN" altLang="en-US" sz="2400"/>
              <a:t>属性：</a:t>
            </a:r>
            <a:endParaRPr lang="en-US" altLang="zh-CN" sz="2400"/>
          </a:p>
          <a:p>
            <a:pPr lvl="1"/>
            <a:r>
              <a:rPr lang="zh-CN" altLang="en-US" sz="1800"/>
              <a:t>增删改默认</a:t>
            </a:r>
            <a:r>
              <a:rPr lang="en-US" altLang="zh-CN" sz="1800"/>
              <a:t>flushCache=true</a:t>
            </a:r>
            <a:r>
              <a:rPr lang="zh-CN" altLang="en-US" sz="1800"/>
              <a:t>。</a:t>
            </a:r>
            <a:r>
              <a:rPr lang="en-US" altLang="zh-CN" sz="1800"/>
              <a:t>sql</a:t>
            </a:r>
            <a:r>
              <a:rPr lang="zh-CN" altLang="en-US" sz="1800"/>
              <a:t>执行以后，会同时清空一级和二级缓存。查询默认</a:t>
            </a:r>
            <a:r>
              <a:rPr lang="en-US" altLang="zh-CN" sz="1800"/>
              <a:t>flushCache=false</a:t>
            </a:r>
            <a:r>
              <a:rPr lang="zh-CN" altLang="en-US" sz="1800"/>
              <a:t>。</a:t>
            </a:r>
            <a:endParaRPr lang="en-US" altLang="zh-CN" sz="2400"/>
          </a:p>
          <a:p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sqlSession.</a:t>
            </a:r>
            <a:r>
              <a:rPr lang="en-US" altLang="zh-CN" sz="2400">
                <a:solidFill>
                  <a:srgbClr val="FF0000"/>
                </a:solidFill>
              </a:rPr>
              <a:t>clearCache</a:t>
            </a:r>
            <a:r>
              <a:rPr lang="en-US" altLang="zh-CN" sz="2400"/>
              <a:t>()</a:t>
            </a:r>
            <a:r>
              <a:rPr lang="zh-CN" altLang="en-US" sz="2400"/>
              <a:t>：</a:t>
            </a:r>
            <a:endParaRPr lang="en-US" altLang="zh-CN" sz="2400"/>
          </a:p>
          <a:p>
            <a:pPr lvl="1"/>
            <a:r>
              <a:rPr lang="zh-CN" altLang="en-US" sz="1800"/>
              <a:t>只是用来清除一级缓存。</a:t>
            </a:r>
            <a:endParaRPr lang="en-US" altLang="zh-CN" sz="2400"/>
          </a:p>
          <a:p>
            <a:r>
              <a:rPr lang="en-US" altLang="zh-CN" sz="2400"/>
              <a:t>5</a:t>
            </a:r>
            <a:r>
              <a:rPr lang="zh-CN" altLang="en-US" sz="2400"/>
              <a:t>、当在某一个作用域 </a:t>
            </a:r>
            <a:r>
              <a:rPr lang="en-US" altLang="zh-CN" sz="2400"/>
              <a:t>(</a:t>
            </a:r>
            <a:r>
              <a:rPr lang="zh-CN" altLang="en-US" sz="2400"/>
              <a:t>一级缓存</a:t>
            </a:r>
            <a:r>
              <a:rPr lang="en-US" altLang="zh-CN" sz="2400"/>
              <a:t>Session/</a:t>
            </a:r>
            <a:r>
              <a:rPr lang="zh-CN" altLang="en-US" sz="2400"/>
              <a:t>二级缓存</a:t>
            </a:r>
            <a:r>
              <a:rPr lang="en-US" altLang="zh-CN" sz="2400"/>
              <a:t>Namespaces) </a:t>
            </a:r>
            <a:r>
              <a:rPr lang="zh-CN" altLang="en-US" sz="2400"/>
              <a:t>进行了 </a:t>
            </a:r>
            <a:r>
              <a:rPr lang="en-US" altLang="zh-CN" sz="2400"/>
              <a:t>C/U/D </a:t>
            </a:r>
            <a:r>
              <a:rPr lang="zh-CN" altLang="en-US" sz="2400"/>
              <a:t>操作后，默认该作用域下</a:t>
            </a:r>
            <a:r>
              <a:rPr lang="zh-CN" altLang="en-US" sz="2400" b="1">
                <a:solidFill>
                  <a:srgbClr val="FF0000"/>
                </a:solidFill>
              </a:rPr>
              <a:t>所有 </a:t>
            </a:r>
            <a:r>
              <a:rPr lang="en-US" altLang="zh-CN" sz="2400" b="1">
                <a:solidFill>
                  <a:srgbClr val="FF0000"/>
                </a:solidFill>
              </a:rPr>
              <a:t>select </a:t>
            </a:r>
            <a:r>
              <a:rPr lang="zh-CN" altLang="en-US" sz="2400" b="1">
                <a:solidFill>
                  <a:srgbClr val="FF0000"/>
                </a:solidFill>
              </a:rPr>
              <a:t>中的缓存将被</a:t>
            </a:r>
            <a:r>
              <a:rPr lang="en-US" altLang="zh-CN" sz="2400" b="1">
                <a:solidFill>
                  <a:srgbClr val="FF0000"/>
                </a:solidFill>
              </a:rPr>
              <a:t>clear</a:t>
            </a:r>
            <a:r>
              <a:rPr lang="zh-CN" altLang="en-US" sz="2400"/>
              <a:t>。 </a:t>
            </a:r>
          </a:p>
          <a:p>
            <a:endParaRPr lang="zh-CN" altLang="en-US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6052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4681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第三方缓存整合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867" y="1857356"/>
            <a:ext cx="901134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EhCache</a:t>
            </a:r>
            <a:r>
              <a:rPr lang="en-US" altLang="zh-CN" dirty="0"/>
              <a:t> </a:t>
            </a:r>
            <a:r>
              <a:rPr lang="zh-CN" altLang="en-US" dirty="0"/>
              <a:t>是一个纯</a:t>
            </a:r>
            <a:r>
              <a:rPr lang="en-US" altLang="zh-CN" dirty="0"/>
              <a:t>Java</a:t>
            </a:r>
            <a:r>
              <a:rPr lang="zh-CN" altLang="en-US" dirty="0"/>
              <a:t>的进程内缓存框架，具有快速、精干等特点，是</a:t>
            </a:r>
            <a:r>
              <a:rPr lang="en-US" altLang="zh-CN" dirty="0"/>
              <a:t>Hibernate</a:t>
            </a:r>
            <a:r>
              <a:rPr lang="zh-CN" altLang="en-US" dirty="0"/>
              <a:t>中默认的</a:t>
            </a:r>
            <a:r>
              <a:rPr lang="en-US" altLang="zh-CN" dirty="0" err="1"/>
              <a:t>CacheProvider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定义了</a:t>
            </a:r>
            <a:r>
              <a:rPr lang="en-US" altLang="zh-CN" dirty="0"/>
              <a:t>Cache</a:t>
            </a:r>
            <a:r>
              <a:rPr lang="zh-CN" altLang="en-US" dirty="0"/>
              <a:t>接口方便我们进行自定义扩展。</a:t>
            </a:r>
            <a:endParaRPr lang="en-US" altLang="zh-CN" dirty="0"/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、导入</a:t>
            </a:r>
            <a:r>
              <a:rPr lang="en-US" altLang="zh-CN" dirty="0" err="1"/>
              <a:t>ehcache</a:t>
            </a:r>
            <a:r>
              <a:rPr lang="zh-CN" altLang="en-US" dirty="0"/>
              <a:t>包，以及整合包，日志包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3F5FBF"/>
                </a:solidFill>
              </a:rPr>
              <a:t>ehcache-core-2.6.8.jar</a:t>
            </a:r>
            <a:r>
              <a:rPr lang="zh-CN" altLang="en-US" dirty="0">
                <a:solidFill>
                  <a:srgbClr val="3F5FBF"/>
                </a:solidFill>
              </a:rPr>
              <a:t>、</a:t>
            </a:r>
            <a:r>
              <a:rPr lang="en-US" altLang="zh-CN" dirty="0">
                <a:solidFill>
                  <a:srgbClr val="3F5FBF"/>
                </a:solidFill>
              </a:rPr>
              <a:t>mybatis-ehcache-1.0.3.jar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3F5FBF"/>
                </a:solidFill>
              </a:rPr>
              <a:t>slf4j-api-1.6.1.jar</a:t>
            </a:r>
            <a:r>
              <a:rPr lang="zh-CN" altLang="en-US" dirty="0">
                <a:solidFill>
                  <a:srgbClr val="3F5FBF"/>
                </a:solidFill>
              </a:rPr>
              <a:t>、</a:t>
            </a:r>
            <a:r>
              <a:rPr lang="en-US" altLang="zh-CN" dirty="0">
                <a:solidFill>
                  <a:srgbClr val="3F5FBF"/>
                </a:solidFill>
              </a:rPr>
              <a:t>slf4j-log4j12-1.6.2.jar</a:t>
            </a:r>
            <a:endParaRPr lang="zh-CN" altLang="en-US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、编写</a:t>
            </a:r>
            <a:r>
              <a:rPr lang="en-US" altLang="zh-CN" dirty="0"/>
              <a:t>ehcache.xml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、配置</a:t>
            </a:r>
            <a:r>
              <a:rPr lang="en-US" altLang="zh-CN" dirty="0"/>
              <a:t>cache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3"/>
            <a:r>
              <a:rPr lang="en-US" altLang="zh-CN" dirty="0"/>
              <a:t>&lt;cache type=</a:t>
            </a:r>
            <a:r>
              <a:rPr lang="en-US" altLang="zh-CN" i="1" dirty="0"/>
              <a:t>"</a:t>
            </a:r>
            <a:r>
              <a:rPr lang="en-US" altLang="zh-CN" i="1" dirty="0" err="1"/>
              <a:t>org.mybatis.caches.ehcache.EhcacheCache</a:t>
            </a:r>
            <a:r>
              <a:rPr lang="en-US" altLang="zh-CN" i="1" dirty="0"/>
              <a:t>"&gt;&lt;/cache&gt;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参照缓存：</a:t>
            </a:r>
            <a:r>
              <a:rPr lang="zh-CN" altLang="en-US" dirty="0"/>
              <a:t>若想在命名空间中共享相同的缓存配置和实例。可以使用 </a:t>
            </a:r>
            <a:r>
              <a:rPr lang="en-US" altLang="zh-CN" dirty="0"/>
              <a:t>cache-ref </a:t>
            </a:r>
            <a:r>
              <a:rPr lang="zh-CN" altLang="en-US" dirty="0"/>
              <a:t>元素来引用另外一个缓存。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41350"/>
            <a:ext cx="7920880" cy="2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43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7848872" cy="56691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7616" y="5157192"/>
            <a:ext cx="3456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当执行一条查询</a:t>
            </a:r>
            <a: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SQL</a:t>
            </a:r>
            <a:r>
              <a:rPr lang="zh-CN" altLang="en-US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时，</a:t>
            </a:r>
            <a:r>
              <a:rPr lang="zh-CN" altLang="en-US" b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流程为</a:t>
            </a:r>
            <a:r>
              <a:rPr lang="zh-CN" altLang="en-US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1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从二级缓存中进行查询 </a:t>
            </a:r>
            <a:endParaRPr lang="en-US" altLang="zh-CN" sz="14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1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进入一级缓存中查询 </a:t>
            </a:r>
            <a:endParaRPr lang="en-US" altLang="zh-CN" sz="14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1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执行 </a:t>
            </a:r>
            <a:r>
              <a:rPr lang="en-US" altLang="zh-CN" sz="1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JDBC </a:t>
            </a:r>
            <a:r>
              <a:rPr lang="zh-CN" altLang="en-US" sz="1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查询。</a:t>
            </a:r>
            <a:endParaRPr lang="zh-CN" altLang="en-US" sz="1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784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57200" y="993468"/>
            <a:ext cx="8229600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七、</a:t>
            </a:r>
            <a:r>
              <a:rPr lang="en-US" altLang="zh-CN" sz="3200" dirty="0" err="1"/>
              <a:t>MyBatis</a:t>
            </a:r>
            <a:r>
              <a:rPr lang="en-US" altLang="zh-CN" sz="3200" dirty="0"/>
              <a:t>-Spring</a:t>
            </a:r>
            <a:r>
              <a:rPr lang="zh-CN" altLang="en-US" sz="3200" dirty="0"/>
              <a:t>整合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、查看不同</a:t>
            </a:r>
            <a:r>
              <a:rPr lang="en-US" altLang="zh-CN" dirty="0" err="1"/>
              <a:t>MyBatis</a:t>
            </a:r>
            <a:r>
              <a:rPr lang="zh-CN" altLang="en-US" dirty="0"/>
              <a:t>版本整合</a:t>
            </a:r>
            <a:r>
              <a:rPr lang="en-US" altLang="zh-CN" dirty="0"/>
              <a:t>Spring</a:t>
            </a:r>
            <a:r>
              <a:rPr lang="zh-CN" altLang="en-US" dirty="0"/>
              <a:t>时使用的适配包；      </a:t>
            </a:r>
            <a:r>
              <a:rPr lang="zh-CN" altLang="en-US" dirty="0">
                <a:hlinkClick r:id="rId2"/>
              </a:rPr>
              <a:t>http://www.mybatis.org/spring/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、下载整合适配包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linkClick r:id="rId3"/>
              </a:rPr>
              <a:t>https</a:t>
            </a:r>
            <a:r>
              <a:rPr lang="zh-CN" altLang="en-US" sz="2800" dirty="0">
                <a:hlinkClick r:id="rId3"/>
              </a:rPr>
              <a:t>://github.com/mybatis/spring/releases</a:t>
            </a:r>
            <a:endParaRPr lang="zh-CN" altLang="en-US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、官方整合示例，</a:t>
            </a:r>
            <a:r>
              <a:rPr lang="en-US" altLang="zh-CN" dirty="0" err="1"/>
              <a:t>jpetstore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hlinkClick r:id="rId4"/>
              </a:rPr>
              <a:t>https://github.com/mybatis/jpetstore-6</a:t>
            </a:r>
            <a:endParaRPr lang="en-US" altLang="zh-CN" sz="2800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4400" y="3424709"/>
          <a:ext cx="7772400" cy="175638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 err="1">
                          <a:effectLst/>
                        </a:rPr>
                        <a:t>MyBatis</a:t>
                      </a:r>
                      <a:r>
                        <a:rPr lang="en-US" sz="1600" b="1" dirty="0">
                          <a:effectLst/>
                        </a:rPr>
                        <a:t>-Spring</a:t>
                      </a:r>
                    </a:p>
                  </a:txBody>
                  <a:tcPr marL="53718" marR="53718" marT="53718" marB="537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MyBatis</a:t>
                      </a:r>
                    </a:p>
                  </a:txBody>
                  <a:tcPr marL="53718" marR="53718" marT="53718" marB="537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Spring</a:t>
                      </a:r>
                    </a:p>
                  </a:txBody>
                  <a:tcPr marL="53718" marR="53718" marT="53718" marB="537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1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1.0.0 and 1.0.1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3.0.1 to 3.0.5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3.0.0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1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1.0.2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3.0.6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3.0.0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91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1.1.0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3.1.0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3.0.0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91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1.3.0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3.4.0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3.0.0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451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6410"/>
            <a:ext cx="8229600" cy="1143000"/>
          </a:xfrm>
        </p:spPr>
        <p:txBody>
          <a:bodyPr/>
          <a:lstStyle/>
          <a:p>
            <a:r>
              <a:rPr lang="zh-CN" altLang="en-US" b="1" dirty="0"/>
              <a:t>整合关键配置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1847275"/>
            <a:ext cx="9690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bean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sqlSessionFactory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class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org.mybatis.spring.SqlSessionFactoryBean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&lt;!-- 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指定</a:t>
            </a:r>
            <a:r>
              <a:rPr lang="en-US" altLang="zh-CN" u="sng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全局配置文件位置 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configLocation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classpath:mybatis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/mybatis-config.xml"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&lt;!--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指定数据源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dataSource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ref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dataSource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&lt;!--</a:t>
            </a:r>
            <a:r>
              <a:rPr lang="en-US" altLang="zh-CN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mapperLocations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：所有</a:t>
            </a:r>
            <a:r>
              <a:rPr lang="en-US" altLang="zh-CN" u="sng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sql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映射文件所在的位置 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mapperLocations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classpath:mybatis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/mapper/*.xml"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&lt;!--</a:t>
            </a:r>
            <a:r>
              <a:rPr lang="en-US" altLang="zh-CN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typeAliasesPackage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：批量别名处理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  <a:endParaRPr lang="en-US" altLang="zh-CN" i="1" dirty="0">
              <a:solidFill>
                <a:srgbClr val="00808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typeAliasesPackage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 smtClean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com.nenu.bean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bean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  <a:p>
            <a:r>
              <a:rPr lang="zh-CN" altLang="en-US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&lt;!--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自动的扫描所有的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mapper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的实现并加入到</a:t>
            </a:r>
            <a:r>
              <a:rPr lang="en-US" altLang="zh-CN" u="sng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ioc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容器中   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</a:p>
          <a:p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bean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"configure"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class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org.mybatis.spring.mapper.MapperScannerConfigurer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&lt;!– </a:t>
            </a:r>
            <a:r>
              <a:rPr lang="en-US" altLang="zh-CN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basePackage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指定包下所有的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mapper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接口实现自动扫描并加入到</a:t>
            </a:r>
            <a:r>
              <a:rPr lang="en-US" altLang="zh-CN" u="sng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ioc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容器中 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basePackage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com.atguigu.dao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bean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  <a:endParaRPr lang="zh-CN" altLang="en-US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43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57200" y="993468"/>
            <a:ext cx="82296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扩展：</a:t>
            </a:r>
            <a:r>
              <a:rPr lang="en-US" altLang="zh-CN" sz="3200" dirty="0" err="1"/>
              <a:t>MyBatis</a:t>
            </a:r>
            <a:r>
              <a:rPr lang="zh-CN" altLang="en-US" sz="3200" dirty="0"/>
              <a:t>实用场景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）、</a:t>
            </a:r>
            <a:r>
              <a:rPr lang="en-US" altLang="zh-CN" dirty="0" err="1"/>
              <a:t>PageHelper</a:t>
            </a:r>
            <a:r>
              <a:rPr lang="zh-CN" altLang="en-US" dirty="0"/>
              <a:t>插件进行分页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6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91156" y="1128434"/>
            <a:ext cx="2741856" cy="27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上篇回顾</a:t>
            </a:r>
            <a:r>
              <a:rPr lang="en-US" altLang="zh-CN" dirty="0"/>
              <a:t>-</a:t>
            </a:r>
            <a:r>
              <a:rPr lang="zh-CN" altLang="en-US" dirty="0"/>
              <a:t>系统架构</a:t>
            </a:r>
          </a:p>
        </p:txBody>
      </p:sp>
      <p:sp>
        <p:nvSpPr>
          <p:cNvPr id="6" name="圆角矩形 10"/>
          <p:cNvSpPr/>
          <p:nvPr/>
        </p:nvSpPr>
        <p:spPr>
          <a:xfrm>
            <a:off x="4638186" y="3272160"/>
            <a:ext cx="1740359" cy="528204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B05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消息队列服务器</a:t>
            </a:r>
          </a:p>
        </p:txBody>
      </p:sp>
      <p:sp>
        <p:nvSpPr>
          <p:cNvPr id="7" name="圆角矩形 11"/>
          <p:cNvSpPr/>
          <p:nvPr/>
        </p:nvSpPr>
        <p:spPr>
          <a:xfrm>
            <a:off x="921328" y="3023079"/>
            <a:ext cx="1152128" cy="864096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12"/>
          <p:cNvSpPr/>
          <p:nvPr/>
        </p:nvSpPr>
        <p:spPr>
          <a:xfrm>
            <a:off x="3096805" y="3842499"/>
            <a:ext cx="1369455" cy="1086920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13"/>
          <p:cNvSpPr/>
          <p:nvPr/>
        </p:nvSpPr>
        <p:spPr>
          <a:xfrm>
            <a:off x="3217565" y="3918759"/>
            <a:ext cx="1369455" cy="1086920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FFC000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3176148" y="4118753"/>
            <a:ext cx="14522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C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A</a:t>
            </a:r>
            <a:r>
              <a:rPr lang="zh-CN" altLang="en-US" sz="1600" dirty="0">
                <a:solidFill>
                  <a:srgbClr val="FFC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应用服务器</a:t>
            </a:r>
          </a:p>
        </p:txBody>
      </p:sp>
      <p:sp>
        <p:nvSpPr>
          <p:cNvPr id="11" name="文本框 15"/>
          <p:cNvSpPr txBox="1"/>
          <p:nvPr/>
        </p:nvSpPr>
        <p:spPr>
          <a:xfrm>
            <a:off x="3531713" y="4596023"/>
            <a:ext cx="9759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本地缓存</a:t>
            </a:r>
          </a:p>
        </p:txBody>
      </p:sp>
      <p:grpSp>
        <p:nvGrpSpPr>
          <p:cNvPr id="12" name="组合 16"/>
          <p:cNvGrpSpPr/>
          <p:nvPr/>
        </p:nvGrpSpPr>
        <p:grpSpPr>
          <a:xfrm>
            <a:off x="2877615" y="2196227"/>
            <a:ext cx="1868322" cy="816797"/>
            <a:chOff x="2877615" y="1261310"/>
            <a:chExt cx="1868322" cy="816797"/>
          </a:xfrm>
        </p:grpSpPr>
        <p:sp>
          <p:nvSpPr>
            <p:cNvPr id="13" name="圆角矩形 17"/>
            <p:cNvSpPr/>
            <p:nvPr/>
          </p:nvSpPr>
          <p:spPr>
            <a:xfrm>
              <a:off x="2877615" y="1261310"/>
              <a:ext cx="1715922" cy="664397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圆角矩形 18"/>
            <p:cNvSpPr/>
            <p:nvPr/>
          </p:nvSpPr>
          <p:spPr>
            <a:xfrm>
              <a:off x="3030015" y="1413710"/>
              <a:ext cx="1715922" cy="664397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2920006" y="1576710"/>
              <a:ext cx="174448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C00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B</a:t>
              </a:r>
              <a:r>
                <a:rPr lang="zh-CN" altLang="en-US" sz="1600" dirty="0">
                  <a:solidFill>
                    <a:srgbClr val="FFC00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应用服务器</a:t>
              </a:r>
            </a:p>
          </p:txBody>
        </p:sp>
      </p:grpSp>
      <p:sp>
        <p:nvSpPr>
          <p:cNvPr id="16" name="圆角矩形 22"/>
          <p:cNvSpPr/>
          <p:nvPr/>
        </p:nvSpPr>
        <p:spPr>
          <a:xfrm>
            <a:off x="6588224" y="3460929"/>
            <a:ext cx="1152128" cy="864096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23"/>
          <p:cNvSpPr/>
          <p:nvPr/>
        </p:nvSpPr>
        <p:spPr>
          <a:xfrm>
            <a:off x="6740624" y="3613329"/>
            <a:ext cx="1152128" cy="864096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流程图: 多文档 24"/>
          <p:cNvSpPr/>
          <p:nvPr/>
        </p:nvSpPr>
        <p:spPr>
          <a:xfrm>
            <a:off x="7052891" y="3997403"/>
            <a:ext cx="578453" cy="390259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25"/>
          <p:cNvSpPr txBox="1"/>
          <p:nvPr/>
        </p:nvSpPr>
        <p:spPr>
          <a:xfrm>
            <a:off x="6590543" y="3688545"/>
            <a:ext cx="14522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文件服务器</a:t>
            </a:r>
          </a:p>
        </p:txBody>
      </p:sp>
      <p:sp>
        <p:nvSpPr>
          <p:cNvPr id="20" name="圆角矩形 26"/>
          <p:cNvSpPr/>
          <p:nvPr/>
        </p:nvSpPr>
        <p:spPr>
          <a:xfrm>
            <a:off x="6609763" y="4566073"/>
            <a:ext cx="1152128" cy="864096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7"/>
          <p:cNvSpPr/>
          <p:nvPr/>
        </p:nvSpPr>
        <p:spPr>
          <a:xfrm>
            <a:off x="6762163" y="4718473"/>
            <a:ext cx="1152128" cy="864096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流程图: 磁盘 28"/>
          <p:cNvSpPr/>
          <p:nvPr/>
        </p:nvSpPr>
        <p:spPr>
          <a:xfrm>
            <a:off x="7084790" y="5113946"/>
            <a:ext cx="463795" cy="392084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9"/>
          <p:cNvSpPr txBox="1"/>
          <p:nvPr/>
        </p:nvSpPr>
        <p:spPr>
          <a:xfrm>
            <a:off x="6582259" y="4802958"/>
            <a:ext cx="14522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5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数据库服务器</a:t>
            </a:r>
          </a:p>
        </p:txBody>
      </p:sp>
      <p:grpSp>
        <p:nvGrpSpPr>
          <p:cNvPr id="24" name="组合 30"/>
          <p:cNvGrpSpPr/>
          <p:nvPr/>
        </p:nvGrpSpPr>
        <p:grpSpPr>
          <a:xfrm>
            <a:off x="5288336" y="5277769"/>
            <a:ext cx="1452288" cy="707750"/>
            <a:chOff x="5288336" y="4342852"/>
            <a:chExt cx="1452288" cy="707750"/>
          </a:xfrm>
        </p:grpSpPr>
        <p:sp>
          <p:nvSpPr>
            <p:cNvPr id="25" name="圆角矩形 31"/>
            <p:cNvSpPr/>
            <p:nvPr/>
          </p:nvSpPr>
          <p:spPr>
            <a:xfrm>
              <a:off x="5353203" y="4342852"/>
              <a:ext cx="1076656" cy="555350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圆角矩形 32"/>
            <p:cNvSpPr/>
            <p:nvPr/>
          </p:nvSpPr>
          <p:spPr>
            <a:xfrm>
              <a:off x="5505603" y="4495252"/>
              <a:ext cx="1076656" cy="555350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33"/>
            <p:cNvSpPr txBox="1"/>
            <p:nvPr/>
          </p:nvSpPr>
          <p:spPr>
            <a:xfrm>
              <a:off x="5288336" y="4522377"/>
              <a:ext cx="145228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分布式缓存</a:t>
              </a:r>
              <a:endParaRPr lang="en-US" altLang="zh-CN" sz="1600" dirty="0">
                <a:solidFill>
                  <a:schemeClr val="accent3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服务器</a:t>
              </a:r>
            </a:p>
          </p:txBody>
        </p:sp>
      </p:grpSp>
      <p:sp>
        <p:nvSpPr>
          <p:cNvPr id="28" name="圆角矩形 34"/>
          <p:cNvSpPr/>
          <p:nvPr/>
        </p:nvSpPr>
        <p:spPr>
          <a:xfrm>
            <a:off x="3800175" y="5354029"/>
            <a:ext cx="1076656" cy="555350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35"/>
          <p:cNvSpPr/>
          <p:nvPr/>
        </p:nvSpPr>
        <p:spPr>
          <a:xfrm>
            <a:off x="2312811" y="5289648"/>
            <a:ext cx="1076656" cy="551751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36"/>
          <p:cNvGrpSpPr/>
          <p:nvPr/>
        </p:nvGrpSpPr>
        <p:grpSpPr>
          <a:xfrm>
            <a:off x="1208022" y="4154948"/>
            <a:ext cx="1452288" cy="1016496"/>
            <a:chOff x="1208022" y="3220031"/>
            <a:chExt cx="1452288" cy="1016496"/>
          </a:xfrm>
        </p:grpSpPr>
        <p:sp>
          <p:nvSpPr>
            <p:cNvPr id="31" name="圆角矩形 37"/>
            <p:cNvSpPr/>
            <p:nvPr/>
          </p:nvSpPr>
          <p:spPr>
            <a:xfrm>
              <a:off x="1235413" y="3220031"/>
              <a:ext cx="1152128" cy="864096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圆角矩形 38"/>
            <p:cNvSpPr/>
            <p:nvPr/>
          </p:nvSpPr>
          <p:spPr>
            <a:xfrm>
              <a:off x="1387813" y="3372431"/>
              <a:ext cx="1152128" cy="864096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9"/>
            <p:cNvSpPr txBox="1"/>
            <p:nvPr/>
          </p:nvSpPr>
          <p:spPr>
            <a:xfrm>
              <a:off x="1208022" y="3570388"/>
              <a:ext cx="145228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负载均衡</a:t>
              </a:r>
              <a:endParaRPr lang="en-US" altLang="zh-CN" sz="1600" dirty="0">
                <a:solidFill>
                  <a:schemeClr val="accent6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服务器</a:t>
              </a:r>
            </a:p>
          </p:txBody>
        </p:sp>
      </p:grpSp>
      <p:sp>
        <p:nvSpPr>
          <p:cNvPr id="34" name="文本框 40"/>
          <p:cNvSpPr txBox="1"/>
          <p:nvPr/>
        </p:nvSpPr>
        <p:spPr>
          <a:xfrm>
            <a:off x="788146" y="3251243"/>
            <a:ext cx="145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F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反向代理</a:t>
            </a:r>
            <a:endParaRPr lang="en-US" altLang="zh-CN" sz="1600" dirty="0">
              <a:solidFill>
                <a:srgbClr val="00B0F0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00B0F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服务器</a:t>
            </a:r>
          </a:p>
        </p:txBody>
      </p:sp>
      <p:grpSp>
        <p:nvGrpSpPr>
          <p:cNvPr id="35" name="组合 41"/>
          <p:cNvGrpSpPr/>
          <p:nvPr/>
        </p:nvGrpSpPr>
        <p:grpSpPr>
          <a:xfrm>
            <a:off x="609796" y="1668769"/>
            <a:ext cx="1452288" cy="1016496"/>
            <a:chOff x="609796" y="733852"/>
            <a:chExt cx="1452288" cy="1016496"/>
          </a:xfrm>
        </p:grpSpPr>
        <p:sp>
          <p:nvSpPr>
            <p:cNvPr id="36" name="圆角矩形 42"/>
            <p:cNvSpPr/>
            <p:nvPr/>
          </p:nvSpPr>
          <p:spPr>
            <a:xfrm>
              <a:off x="636721" y="733852"/>
              <a:ext cx="1152128" cy="864096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圆角矩形 43"/>
            <p:cNvSpPr/>
            <p:nvPr/>
          </p:nvSpPr>
          <p:spPr>
            <a:xfrm>
              <a:off x="789121" y="886252"/>
              <a:ext cx="1152128" cy="864096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44"/>
            <p:cNvSpPr txBox="1"/>
            <p:nvPr/>
          </p:nvSpPr>
          <p:spPr>
            <a:xfrm>
              <a:off x="609796" y="1057424"/>
              <a:ext cx="145228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440DB3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CDN</a:t>
              </a:r>
            </a:p>
            <a:p>
              <a:pPr algn="ctr"/>
              <a:r>
                <a:rPr lang="zh-CN" altLang="en-US" sz="1600" dirty="0">
                  <a:solidFill>
                    <a:srgbClr val="440DB3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服务器</a:t>
              </a:r>
            </a:p>
          </p:txBody>
        </p:sp>
      </p:grpSp>
      <p:cxnSp>
        <p:nvCxnSpPr>
          <p:cNvPr id="39" name="直接箭头连接符 45"/>
          <p:cNvCxnSpPr>
            <a:stCxn id="37" idx="2"/>
            <a:endCxn id="7" idx="0"/>
          </p:cNvCxnSpPr>
          <p:nvPr/>
        </p:nvCxnSpPr>
        <p:spPr>
          <a:xfrm>
            <a:off x="1365185" y="2685265"/>
            <a:ext cx="132207" cy="337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46"/>
          <p:cNvCxnSpPr>
            <a:endCxn id="32" idx="0"/>
          </p:cNvCxnSpPr>
          <p:nvPr/>
        </p:nvCxnSpPr>
        <p:spPr>
          <a:xfrm>
            <a:off x="1514290" y="3870556"/>
            <a:ext cx="449587" cy="436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7"/>
          <p:cNvCxnSpPr>
            <a:endCxn id="9" idx="1"/>
          </p:cNvCxnSpPr>
          <p:nvPr/>
        </p:nvCxnSpPr>
        <p:spPr>
          <a:xfrm flipV="1">
            <a:off x="2521351" y="4462219"/>
            <a:ext cx="696214" cy="280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8"/>
          <p:cNvCxnSpPr/>
          <p:nvPr/>
        </p:nvCxnSpPr>
        <p:spPr>
          <a:xfrm flipV="1">
            <a:off x="2544975" y="2636149"/>
            <a:ext cx="467173" cy="20675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9"/>
          <p:cNvGrpSpPr/>
          <p:nvPr/>
        </p:nvGrpSpPr>
        <p:grpSpPr>
          <a:xfrm>
            <a:off x="4757615" y="1670463"/>
            <a:ext cx="3486988" cy="1341822"/>
            <a:chOff x="4757615" y="735546"/>
            <a:chExt cx="3486988" cy="1341822"/>
          </a:xfrm>
        </p:grpSpPr>
        <p:sp>
          <p:nvSpPr>
            <p:cNvPr id="44" name="圆角矩形 50"/>
            <p:cNvSpPr/>
            <p:nvPr/>
          </p:nvSpPr>
          <p:spPr>
            <a:xfrm>
              <a:off x="5148063" y="915566"/>
              <a:ext cx="1461699" cy="864096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圆角矩形 51"/>
            <p:cNvSpPr/>
            <p:nvPr/>
          </p:nvSpPr>
          <p:spPr>
            <a:xfrm>
              <a:off x="7164288" y="735546"/>
              <a:ext cx="864096" cy="360040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圆角矩形 52"/>
            <p:cNvSpPr/>
            <p:nvPr/>
          </p:nvSpPr>
          <p:spPr>
            <a:xfrm>
              <a:off x="7185827" y="1239602"/>
              <a:ext cx="864096" cy="360040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圆角矩形 53"/>
            <p:cNvSpPr/>
            <p:nvPr/>
          </p:nvSpPr>
          <p:spPr>
            <a:xfrm>
              <a:off x="7199296" y="1717328"/>
              <a:ext cx="864096" cy="360040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圆角矩形 54"/>
            <p:cNvSpPr/>
            <p:nvPr/>
          </p:nvSpPr>
          <p:spPr>
            <a:xfrm>
              <a:off x="5300463" y="1067966"/>
              <a:ext cx="1461699" cy="864096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5169919" y="1293195"/>
              <a:ext cx="174448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4">
                      <a:lumMod val="50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分布式服务调度</a:t>
              </a:r>
              <a:endParaRPr lang="en-US" altLang="zh-CN" sz="1600" dirty="0">
                <a:solidFill>
                  <a:schemeClr val="accent4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accent4">
                      <a:lumMod val="50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服务器</a:t>
              </a:r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7252370" y="813833"/>
              <a:ext cx="9759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00" b="1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用户服务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7221137" y="1331889"/>
              <a:ext cx="9759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00" b="1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订单服务</a:t>
              </a:r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7268639" y="1801252"/>
              <a:ext cx="9759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00" b="1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合同服务</a:t>
              </a:r>
            </a:p>
          </p:txBody>
        </p:sp>
        <p:cxnSp>
          <p:nvCxnSpPr>
            <p:cNvPr id="53" name="直接箭头连接符 59"/>
            <p:cNvCxnSpPr/>
            <p:nvPr/>
          </p:nvCxnSpPr>
          <p:spPr>
            <a:xfrm flipV="1">
              <a:off x="4757615" y="1547333"/>
              <a:ext cx="542848" cy="1695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60"/>
            <p:cNvCxnSpPr>
              <a:endCxn id="46" idx="1"/>
            </p:cNvCxnSpPr>
            <p:nvPr/>
          </p:nvCxnSpPr>
          <p:spPr>
            <a:xfrm flipV="1">
              <a:off x="6743345" y="1419622"/>
              <a:ext cx="442482" cy="582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61"/>
            <p:cNvCxnSpPr>
              <a:endCxn id="47" idx="1"/>
            </p:cNvCxnSpPr>
            <p:nvPr/>
          </p:nvCxnSpPr>
          <p:spPr>
            <a:xfrm>
              <a:off x="6762162" y="1525710"/>
              <a:ext cx="437134" cy="3716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62"/>
            <p:cNvCxnSpPr>
              <a:endCxn id="45" idx="1"/>
            </p:cNvCxnSpPr>
            <p:nvPr/>
          </p:nvCxnSpPr>
          <p:spPr>
            <a:xfrm flipV="1">
              <a:off x="6725690" y="915566"/>
              <a:ext cx="438598" cy="5331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箭头连接符 63"/>
          <p:cNvCxnSpPr>
            <a:endCxn id="16" idx="1"/>
          </p:cNvCxnSpPr>
          <p:nvPr/>
        </p:nvCxnSpPr>
        <p:spPr>
          <a:xfrm flipV="1">
            <a:off x="4581488" y="3892977"/>
            <a:ext cx="2006736" cy="569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64"/>
          <p:cNvCxnSpPr>
            <a:endCxn id="23" idx="1"/>
          </p:cNvCxnSpPr>
          <p:nvPr/>
        </p:nvCxnSpPr>
        <p:spPr>
          <a:xfrm>
            <a:off x="4599186" y="4529458"/>
            <a:ext cx="1983073" cy="39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65"/>
          <p:cNvCxnSpPr>
            <a:stCxn id="9" idx="2"/>
            <a:endCxn id="25" idx="0"/>
          </p:cNvCxnSpPr>
          <p:nvPr/>
        </p:nvCxnSpPr>
        <p:spPr>
          <a:xfrm>
            <a:off x="3902293" y="5005679"/>
            <a:ext cx="1989238" cy="272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66"/>
          <p:cNvCxnSpPr/>
          <p:nvPr/>
        </p:nvCxnSpPr>
        <p:spPr>
          <a:xfrm>
            <a:off x="3845758" y="5011305"/>
            <a:ext cx="686022" cy="40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7"/>
          <p:cNvCxnSpPr>
            <a:stCxn id="9" idx="2"/>
            <a:endCxn id="64" idx="0"/>
          </p:cNvCxnSpPr>
          <p:nvPr/>
        </p:nvCxnSpPr>
        <p:spPr>
          <a:xfrm flipH="1">
            <a:off x="2993385" y="5005679"/>
            <a:ext cx="908908" cy="449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8"/>
          <p:cNvCxnSpPr/>
          <p:nvPr/>
        </p:nvCxnSpPr>
        <p:spPr>
          <a:xfrm flipV="1">
            <a:off x="4544145" y="3824627"/>
            <a:ext cx="879930" cy="4415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9"/>
          <p:cNvCxnSpPr>
            <a:endCxn id="6" idx="0"/>
          </p:cNvCxnSpPr>
          <p:nvPr/>
        </p:nvCxnSpPr>
        <p:spPr>
          <a:xfrm>
            <a:off x="3769911" y="3016307"/>
            <a:ext cx="1738455" cy="25585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70"/>
          <p:cNvSpPr/>
          <p:nvPr/>
        </p:nvSpPr>
        <p:spPr>
          <a:xfrm>
            <a:off x="2455057" y="5455413"/>
            <a:ext cx="1076656" cy="555350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71"/>
          <p:cNvSpPr txBox="1"/>
          <p:nvPr/>
        </p:nvSpPr>
        <p:spPr>
          <a:xfrm>
            <a:off x="2303871" y="5476580"/>
            <a:ext cx="145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NoSQL</a:t>
            </a:r>
          </a:p>
          <a:p>
            <a:pPr algn="ctr"/>
            <a:r>
              <a:rPr lang="zh-CN" altLang="en-US" sz="1600" dirty="0">
                <a:solidFill>
                  <a:schemeClr val="accent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服务器</a:t>
            </a:r>
          </a:p>
        </p:txBody>
      </p:sp>
      <p:sp>
        <p:nvSpPr>
          <p:cNvPr id="66" name="圆角矩形 72"/>
          <p:cNvSpPr/>
          <p:nvPr/>
        </p:nvSpPr>
        <p:spPr>
          <a:xfrm>
            <a:off x="3922104" y="5457715"/>
            <a:ext cx="1076656" cy="555350"/>
          </a:xfrm>
          <a:prstGeom prst="roundRect">
            <a:avLst/>
          </a:prstGeom>
          <a:solidFill>
            <a:schemeClr val="tx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73"/>
          <p:cNvSpPr txBox="1"/>
          <p:nvPr/>
        </p:nvSpPr>
        <p:spPr>
          <a:xfrm>
            <a:off x="3796812" y="5528845"/>
            <a:ext cx="145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030A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搜索引擎</a:t>
            </a:r>
            <a:endParaRPr lang="en-US" altLang="zh-CN" sz="1600" dirty="0">
              <a:solidFill>
                <a:srgbClr val="7030A0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7030A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178704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8" grpId="0" animBg="1"/>
      <p:bldP spid="29" grpId="0" animBg="1"/>
      <p:bldP spid="34" grpId="0"/>
      <p:bldP spid="64" grpId="0" animBg="1"/>
      <p:bldP spid="65" grpId="0"/>
      <p:bldP spid="66" grpId="0" animBg="1"/>
      <p:bldP spid="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PageHelper</a:t>
            </a:r>
            <a:r>
              <a:rPr lang="zh-CN" altLang="en-US" dirty="0"/>
              <a:t>插件进行分页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PageHelper</a:t>
            </a:r>
            <a:r>
              <a:rPr lang="zh-CN" altLang="en-US" dirty="0"/>
              <a:t>是</a:t>
            </a:r>
            <a:r>
              <a:rPr lang="en-US" altLang="zh-CN" dirty="0" err="1"/>
              <a:t>MyBatis</a:t>
            </a:r>
            <a:r>
              <a:rPr lang="zh-CN" altLang="en-US" dirty="0"/>
              <a:t>中非常方便的第三方分页插件。</a:t>
            </a:r>
            <a:endParaRPr lang="en-US" altLang="zh-CN" dirty="0"/>
          </a:p>
          <a:p>
            <a:r>
              <a:rPr lang="zh-CN" altLang="en-US" dirty="0"/>
              <a:t>官方文档：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hlinkClick r:id="rId2"/>
              </a:rPr>
              <a:t>https://github.com/pagehelper/Mybatis-PageHelper/blob/master/README_zh.md</a:t>
            </a:r>
            <a:endParaRPr lang="en-US" altLang="zh-CN" dirty="0"/>
          </a:p>
          <a:p>
            <a:r>
              <a:rPr lang="zh-CN" altLang="en-US" dirty="0"/>
              <a:t>我们可以对照官方文档的说明，快速的使用插件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77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386" y="461174"/>
            <a:ext cx="8229600" cy="1143000"/>
          </a:xfrm>
        </p:spPr>
        <p:txBody>
          <a:bodyPr/>
          <a:lstStyle/>
          <a:p>
            <a:r>
              <a:rPr lang="zh-CN" altLang="en-US" dirty="0"/>
              <a:t>使用步骤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、导入相关包</a:t>
            </a:r>
            <a:r>
              <a:rPr lang="en-US" altLang="zh-CN" dirty="0">
                <a:hlinkClick r:id="rId2"/>
              </a:rPr>
              <a:t>pagehelper-x.x.x.jar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hlinkClick r:id="rId3"/>
              </a:rPr>
              <a:t>jsqlparser-0.9.5.jar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 err="1"/>
              <a:t>MyBatis</a:t>
            </a:r>
            <a:r>
              <a:rPr lang="zh-CN" altLang="en-US" dirty="0"/>
              <a:t>全局配置文件中配置分页插件。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、使用</a:t>
            </a:r>
            <a:r>
              <a:rPr lang="en-US" altLang="zh-CN" dirty="0" err="1"/>
              <a:t>PageHelper</a:t>
            </a:r>
            <a:r>
              <a:rPr lang="zh-CN" altLang="en-US" dirty="0"/>
              <a:t>提供的方法进行分页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、可以使用更强大的</a:t>
            </a:r>
            <a:r>
              <a:rPr lang="en-US" altLang="zh-CN" dirty="0" err="1"/>
              <a:t>PageInfo</a:t>
            </a:r>
            <a:r>
              <a:rPr lang="zh-CN" altLang="en-US" dirty="0"/>
              <a:t>封装返回结果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212976"/>
            <a:ext cx="59817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6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</a:t>
            </a:r>
            <a:endParaRPr lang="en-US" dirty="0"/>
          </a:p>
        </p:txBody>
      </p:sp>
      <p:sp>
        <p:nvSpPr>
          <p:cNvPr id="68" name="自选图形 3"/>
          <p:cNvSpPr>
            <a:spLocks noChangeArrowheads="1"/>
          </p:cNvSpPr>
          <p:nvPr/>
        </p:nvSpPr>
        <p:spPr bwMode="invGray">
          <a:xfrm rot="17973186">
            <a:off x="4638958" y="2826605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" name="自选图形 4"/>
          <p:cNvSpPr>
            <a:spLocks noChangeArrowheads="1"/>
          </p:cNvSpPr>
          <p:nvPr/>
        </p:nvSpPr>
        <p:spPr bwMode="invGray">
          <a:xfrm rot="3465783">
            <a:off x="4784769" y="4781628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" name="自选图形 5"/>
          <p:cNvSpPr>
            <a:spLocks noChangeArrowheads="1"/>
          </p:cNvSpPr>
          <p:nvPr/>
        </p:nvSpPr>
        <p:spPr bwMode="invGray">
          <a:xfrm rot="14369022">
            <a:off x="3565808" y="2893280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1" name="自选图形 6"/>
          <p:cNvSpPr>
            <a:spLocks noChangeArrowheads="1"/>
          </p:cNvSpPr>
          <p:nvPr/>
        </p:nvSpPr>
        <p:spPr bwMode="invGray">
          <a:xfrm rot="7535209">
            <a:off x="3531851" y="4848385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" name="自选图形 7"/>
          <p:cNvSpPr>
            <a:spLocks noChangeArrowheads="1"/>
          </p:cNvSpPr>
          <p:nvPr/>
        </p:nvSpPr>
        <p:spPr bwMode="invGray">
          <a:xfrm rot="20722299">
            <a:off x="5148293" y="3420587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" name="自选图形 8"/>
          <p:cNvSpPr>
            <a:spLocks noChangeArrowheads="1"/>
          </p:cNvSpPr>
          <p:nvPr/>
        </p:nvSpPr>
        <p:spPr bwMode="invGray">
          <a:xfrm rot="11890705">
            <a:off x="3061459" y="3451762"/>
            <a:ext cx="760412" cy="255587"/>
          </a:xfrm>
          <a:prstGeom prst="rightArrow">
            <a:avLst>
              <a:gd name="adj1" fmla="val 35167"/>
              <a:gd name="adj2" fmla="val 12048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" name="椭圆 9"/>
          <p:cNvSpPr>
            <a:spLocks noChangeArrowheads="1"/>
          </p:cNvSpPr>
          <p:nvPr/>
        </p:nvSpPr>
        <p:spPr bwMode="gray">
          <a:xfrm>
            <a:off x="2803015" y="2262248"/>
            <a:ext cx="3295650" cy="3297238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5" name="组合 10"/>
          <p:cNvGrpSpPr>
            <a:grpSpLocks/>
          </p:cNvGrpSpPr>
          <p:nvPr/>
        </p:nvGrpSpPr>
        <p:grpSpPr bwMode="auto">
          <a:xfrm>
            <a:off x="3460240" y="2987736"/>
            <a:ext cx="1901825" cy="1901825"/>
            <a:chOff x="2238" y="1769"/>
            <a:chExt cx="1361" cy="1361"/>
          </a:xfrm>
        </p:grpSpPr>
        <p:sp>
          <p:nvSpPr>
            <p:cNvPr id="76" name="椭圆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93D4E9"/>
                </a:gs>
                <a:gs pos="50000">
                  <a:srgbClr val="0099CC"/>
                </a:gs>
                <a:gs pos="100000">
                  <a:srgbClr val="93D4E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椭圆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536E"/>
                </a:gs>
                <a:gs pos="50000">
                  <a:srgbClr val="0099CC"/>
                </a:gs>
                <a:gs pos="100000">
                  <a:srgbClr val="00536E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椭圆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6182"/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椭圆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0" name="组合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82" name="椭圆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" name="椭圆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" name="椭圆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5" name="椭圆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1" name="文本框 20"/>
            <p:cNvSpPr txBox="1">
              <a:spLocks noChangeArrowheads="1"/>
            </p:cNvSpPr>
            <p:nvPr/>
          </p:nvSpPr>
          <p:spPr bwMode="gray">
            <a:xfrm>
              <a:off x="2624" y="2244"/>
              <a:ext cx="5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rgbClr val="080808"/>
                  </a:solidFill>
                  <a:cs typeface="Arial" panose="020B0604020202020204" pitchFamily="34" charset="0"/>
                </a:rPr>
                <a:t>平台</a:t>
              </a:r>
              <a:endParaRPr lang="en-US" altLang="zh-CN" sz="2400" dirty="0">
                <a:solidFill>
                  <a:srgbClr val="080808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6" name="自选图形 21"/>
          <p:cNvSpPr>
            <a:spLocks noChangeArrowheads="1"/>
          </p:cNvSpPr>
          <p:nvPr/>
        </p:nvSpPr>
        <p:spPr bwMode="gray">
          <a:xfrm>
            <a:off x="683871" y="3264695"/>
            <a:ext cx="2281237" cy="401638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缓存系统</a:t>
            </a:r>
            <a:endParaRPr lang="en-US" altLang="zh-CN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7" name="自选图形 22"/>
          <p:cNvSpPr>
            <a:spLocks noChangeArrowheads="1"/>
          </p:cNvSpPr>
          <p:nvPr/>
        </p:nvSpPr>
        <p:spPr bwMode="gray">
          <a:xfrm>
            <a:off x="1312353" y="2338448"/>
            <a:ext cx="2281237" cy="403225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zh-CN" dirty="0">
                <a:solidFill>
                  <a:srgbClr val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前端系统</a:t>
            </a:r>
            <a:endParaRPr lang="en-US" altLang="zh-CN" dirty="0">
              <a:solidFill>
                <a:srgbClr val="000000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8" name="自选图形 23"/>
          <p:cNvSpPr>
            <a:spLocks noChangeArrowheads="1"/>
          </p:cNvSpPr>
          <p:nvPr/>
        </p:nvSpPr>
        <p:spPr bwMode="gray">
          <a:xfrm>
            <a:off x="530397" y="4151314"/>
            <a:ext cx="2423226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分布式服务系统</a:t>
            </a:r>
            <a:endParaRPr lang="en-US" altLang="zh-CN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" name="自选图形 24"/>
          <p:cNvSpPr>
            <a:spLocks noChangeArrowheads="1"/>
          </p:cNvSpPr>
          <p:nvPr/>
        </p:nvSpPr>
        <p:spPr bwMode="gray">
          <a:xfrm>
            <a:off x="5843473" y="3279835"/>
            <a:ext cx="2374336" cy="40163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消息队列系统</a:t>
            </a:r>
            <a:endParaRPr lang="en-US" altLang="zh-CN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0" name="自选图形 25"/>
          <p:cNvSpPr>
            <a:spLocks noChangeArrowheads="1"/>
          </p:cNvSpPr>
          <p:nvPr/>
        </p:nvSpPr>
        <p:spPr bwMode="gray">
          <a:xfrm>
            <a:off x="5269990" y="2338448"/>
            <a:ext cx="2347913" cy="403225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负载均衡系统</a:t>
            </a:r>
            <a:endParaRPr lang="en-US" altLang="zh-CN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自选图形 26"/>
          <p:cNvSpPr>
            <a:spLocks noChangeArrowheads="1"/>
          </p:cNvSpPr>
          <p:nvPr/>
        </p:nvSpPr>
        <p:spPr bwMode="gray">
          <a:xfrm>
            <a:off x="5430556" y="5130757"/>
            <a:ext cx="2347913" cy="4016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分布式存储系统</a:t>
            </a:r>
            <a:endParaRPr lang="en-US" altLang="zh-CN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2" name="自选图形 8"/>
          <p:cNvSpPr>
            <a:spLocks noChangeArrowheads="1"/>
          </p:cNvSpPr>
          <p:nvPr/>
        </p:nvSpPr>
        <p:spPr bwMode="invGray">
          <a:xfrm rot="9178758">
            <a:off x="2936031" y="4125036"/>
            <a:ext cx="760412" cy="255587"/>
          </a:xfrm>
          <a:prstGeom prst="rightArrow">
            <a:avLst>
              <a:gd name="adj1" fmla="val 35167"/>
              <a:gd name="adj2" fmla="val 12048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3" name="自选图形 7"/>
          <p:cNvSpPr>
            <a:spLocks noChangeArrowheads="1"/>
          </p:cNvSpPr>
          <p:nvPr/>
        </p:nvSpPr>
        <p:spPr bwMode="invGray">
          <a:xfrm rot="1331126">
            <a:off x="5227610" y="421840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4" name="自选图形 26"/>
          <p:cNvSpPr>
            <a:spLocks noChangeArrowheads="1"/>
          </p:cNvSpPr>
          <p:nvPr/>
        </p:nvSpPr>
        <p:spPr bwMode="gray">
          <a:xfrm>
            <a:off x="5939756" y="4278251"/>
            <a:ext cx="2347913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代码分发系统</a:t>
            </a:r>
            <a:endParaRPr lang="en-US" altLang="zh-CN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自选图形 21"/>
          <p:cNvSpPr>
            <a:spLocks noChangeArrowheads="1"/>
          </p:cNvSpPr>
          <p:nvPr/>
        </p:nvSpPr>
        <p:spPr bwMode="gray">
          <a:xfrm>
            <a:off x="1263370" y="5044167"/>
            <a:ext cx="2281237" cy="40163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数据库集群系统</a:t>
            </a:r>
            <a:endParaRPr lang="en-US" altLang="zh-CN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" y="2831514"/>
            <a:ext cx="4594361" cy="2297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3366" y="1362776"/>
            <a:ext cx="410445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名词解释：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4612586" y="2185183"/>
            <a:ext cx="410445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速度相差较大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的两种硬件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软件之间的，用于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两者数据传输速度差异的结构</a:t>
            </a:r>
          </a:p>
        </p:txBody>
      </p:sp>
    </p:spTree>
    <p:extLst>
      <p:ext uri="{BB962C8B-B14F-4D97-AF65-F5344CB8AC3E}">
        <p14:creationId xmlns:p14="http://schemas.microsoft.com/office/powerpoint/2010/main" val="14124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读取性能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组合 1"/>
          <p:cNvGrpSpPr/>
          <p:nvPr/>
        </p:nvGrpSpPr>
        <p:grpSpPr>
          <a:xfrm>
            <a:off x="792089" y="2135070"/>
            <a:ext cx="7668343" cy="315318"/>
            <a:chOff x="792089" y="987572"/>
            <a:chExt cx="7668343" cy="315318"/>
          </a:xfrm>
        </p:grpSpPr>
        <p:sp>
          <p:nvSpPr>
            <p:cNvPr id="5" name="矩形 14"/>
            <p:cNvSpPr/>
            <p:nvPr/>
          </p:nvSpPr>
          <p:spPr>
            <a:xfrm>
              <a:off x="4067944" y="987573"/>
              <a:ext cx="4392488" cy="2508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五边形 15"/>
            <p:cNvSpPr/>
            <p:nvPr/>
          </p:nvSpPr>
          <p:spPr>
            <a:xfrm>
              <a:off x="4067941" y="987572"/>
              <a:ext cx="792091" cy="250818"/>
            </a:xfrm>
            <a:prstGeom prst="homePlat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0.5ns</a:t>
              </a:r>
              <a:endParaRPr lang="zh-CN" altLang="en-US" dirty="0"/>
            </a:p>
          </p:txBody>
        </p:sp>
        <p:sp>
          <p:nvSpPr>
            <p:cNvPr id="7" name="矩形 24"/>
            <p:cNvSpPr>
              <a:spLocks noChangeArrowheads="1"/>
            </p:cNvSpPr>
            <p:nvPr/>
          </p:nvSpPr>
          <p:spPr bwMode="auto">
            <a:xfrm>
              <a:off x="792089" y="995113"/>
              <a:ext cx="2664294" cy="3077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sz="1400" b="1" cap="all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L1 cache reference </a:t>
              </a:r>
            </a:p>
          </p:txBody>
        </p:sp>
      </p:grpSp>
      <p:grpSp>
        <p:nvGrpSpPr>
          <p:cNvPr id="8" name="组合 2"/>
          <p:cNvGrpSpPr/>
          <p:nvPr/>
        </p:nvGrpSpPr>
        <p:grpSpPr>
          <a:xfrm>
            <a:off x="618466" y="2703790"/>
            <a:ext cx="7841966" cy="307777"/>
            <a:chOff x="618466" y="1556292"/>
            <a:chExt cx="7841966" cy="307777"/>
          </a:xfrm>
        </p:grpSpPr>
        <p:sp>
          <p:nvSpPr>
            <p:cNvPr id="9" name="矩形 17"/>
            <p:cNvSpPr/>
            <p:nvPr/>
          </p:nvSpPr>
          <p:spPr>
            <a:xfrm>
              <a:off x="4067944" y="1563638"/>
              <a:ext cx="4392488" cy="2508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边形 23"/>
            <p:cNvSpPr/>
            <p:nvPr/>
          </p:nvSpPr>
          <p:spPr>
            <a:xfrm>
              <a:off x="4067943" y="1563637"/>
              <a:ext cx="864098" cy="250817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100ns</a:t>
              </a:r>
              <a:endParaRPr lang="zh-CN" altLang="en-US" dirty="0"/>
            </a:p>
          </p:txBody>
        </p:sp>
        <p:sp>
          <p:nvSpPr>
            <p:cNvPr id="11" name="矩形 25"/>
            <p:cNvSpPr>
              <a:spLocks noChangeArrowheads="1"/>
            </p:cNvSpPr>
            <p:nvPr/>
          </p:nvSpPr>
          <p:spPr bwMode="auto">
            <a:xfrm>
              <a:off x="618466" y="1556292"/>
              <a:ext cx="3636787" cy="3077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sz="1400" b="1" cap="all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Main memory reference</a:t>
              </a:r>
            </a:p>
          </p:txBody>
        </p:sp>
      </p:grpSp>
      <p:grpSp>
        <p:nvGrpSpPr>
          <p:cNvPr id="12" name="组合 3"/>
          <p:cNvGrpSpPr/>
          <p:nvPr/>
        </p:nvGrpSpPr>
        <p:grpSpPr>
          <a:xfrm>
            <a:off x="0" y="3232164"/>
            <a:ext cx="8460432" cy="328006"/>
            <a:chOff x="0" y="2084666"/>
            <a:chExt cx="8460432" cy="328006"/>
          </a:xfrm>
        </p:grpSpPr>
        <p:sp>
          <p:nvSpPr>
            <p:cNvPr id="13" name="矩形 21"/>
            <p:cNvSpPr/>
            <p:nvPr/>
          </p:nvSpPr>
          <p:spPr>
            <a:xfrm>
              <a:off x="4067944" y="2102485"/>
              <a:ext cx="4392488" cy="2508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五边形 22"/>
            <p:cNvSpPr/>
            <p:nvPr/>
          </p:nvSpPr>
          <p:spPr>
            <a:xfrm>
              <a:off x="4067943" y="2084666"/>
              <a:ext cx="1296145" cy="268636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250,000 ns</a:t>
              </a:r>
            </a:p>
          </p:txBody>
        </p:sp>
        <p:sp>
          <p:nvSpPr>
            <p:cNvPr id="15" name="矩形 26"/>
            <p:cNvSpPr>
              <a:spLocks noChangeArrowheads="1"/>
            </p:cNvSpPr>
            <p:nvPr/>
          </p:nvSpPr>
          <p:spPr bwMode="auto">
            <a:xfrm>
              <a:off x="0" y="2104895"/>
              <a:ext cx="4032323" cy="3077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sz="1400" b="1" cap="all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Read 1 MB sequentially from memory</a:t>
              </a:r>
            </a:p>
          </p:txBody>
        </p:sp>
      </p:grpSp>
      <p:grpSp>
        <p:nvGrpSpPr>
          <p:cNvPr id="16" name="组合 4"/>
          <p:cNvGrpSpPr/>
          <p:nvPr/>
        </p:nvGrpSpPr>
        <p:grpSpPr>
          <a:xfrm>
            <a:off x="0" y="3719248"/>
            <a:ext cx="8460432" cy="259981"/>
            <a:chOff x="0" y="2571750"/>
            <a:chExt cx="8460432" cy="259981"/>
          </a:xfrm>
        </p:grpSpPr>
        <p:sp>
          <p:nvSpPr>
            <p:cNvPr id="17" name="矩形 6"/>
            <p:cNvSpPr/>
            <p:nvPr/>
          </p:nvSpPr>
          <p:spPr>
            <a:xfrm>
              <a:off x="4067944" y="2573899"/>
              <a:ext cx="4392488" cy="2508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五边形 7"/>
            <p:cNvSpPr/>
            <p:nvPr/>
          </p:nvSpPr>
          <p:spPr>
            <a:xfrm>
              <a:off x="4067942" y="2584372"/>
              <a:ext cx="1800202" cy="240344"/>
            </a:xfrm>
            <a:prstGeom prst="homePlat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500,000 ns</a:t>
              </a:r>
              <a:endParaRPr lang="zh-CN" altLang="en-US" dirty="0"/>
            </a:p>
          </p:txBody>
        </p:sp>
        <p:sp>
          <p:nvSpPr>
            <p:cNvPr id="19" name="矩形 27"/>
            <p:cNvSpPr>
              <a:spLocks noChangeArrowheads="1"/>
            </p:cNvSpPr>
            <p:nvPr/>
          </p:nvSpPr>
          <p:spPr bwMode="auto">
            <a:xfrm>
              <a:off x="0" y="2571750"/>
              <a:ext cx="3981788" cy="25998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sz="1400" b="1" cap="all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Round trip within same datacenter</a:t>
              </a:r>
            </a:p>
          </p:txBody>
        </p:sp>
      </p:grpSp>
      <p:grpSp>
        <p:nvGrpSpPr>
          <p:cNvPr id="20" name="组合 16"/>
          <p:cNvGrpSpPr/>
          <p:nvPr/>
        </p:nvGrpSpPr>
        <p:grpSpPr>
          <a:xfrm>
            <a:off x="1187624" y="4297462"/>
            <a:ext cx="7272808" cy="307777"/>
            <a:chOff x="1187624" y="3149964"/>
            <a:chExt cx="7272808" cy="307777"/>
          </a:xfrm>
        </p:grpSpPr>
        <p:sp>
          <p:nvSpPr>
            <p:cNvPr id="21" name="矩形 8"/>
            <p:cNvSpPr/>
            <p:nvPr/>
          </p:nvSpPr>
          <p:spPr>
            <a:xfrm>
              <a:off x="4067944" y="3149964"/>
              <a:ext cx="4392488" cy="2508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五边形 13"/>
            <p:cNvSpPr/>
            <p:nvPr/>
          </p:nvSpPr>
          <p:spPr>
            <a:xfrm>
              <a:off x="4067942" y="3160302"/>
              <a:ext cx="3384378" cy="240478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10,000,000 ns </a:t>
              </a:r>
              <a:endParaRPr lang="zh-CN" altLang="en-US" dirty="0"/>
            </a:p>
          </p:txBody>
        </p:sp>
        <p:sp>
          <p:nvSpPr>
            <p:cNvPr id="23" name="矩形 28"/>
            <p:cNvSpPr>
              <a:spLocks noChangeArrowheads="1"/>
            </p:cNvSpPr>
            <p:nvPr/>
          </p:nvSpPr>
          <p:spPr bwMode="auto">
            <a:xfrm>
              <a:off x="1187624" y="3149964"/>
              <a:ext cx="2670440" cy="3077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sz="1400" b="1" cap="all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Disk seek</a:t>
              </a:r>
            </a:p>
          </p:txBody>
        </p:sp>
      </p:grpSp>
      <p:grpSp>
        <p:nvGrpSpPr>
          <p:cNvPr id="24" name="组合 18"/>
          <p:cNvGrpSpPr/>
          <p:nvPr/>
        </p:nvGrpSpPr>
        <p:grpSpPr>
          <a:xfrm>
            <a:off x="0" y="4836309"/>
            <a:ext cx="8460432" cy="327871"/>
            <a:chOff x="0" y="3688811"/>
            <a:chExt cx="8460432" cy="327871"/>
          </a:xfrm>
        </p:grpSpPr>
        <p:sp>
          <p:nvSpPr>
            <p:cNvPr id="25" name="矩形 9"/>
            <p:cNvSpPr/>
            <p:nvPr/>
          </p:nvSpPr>
          <p:spPr>
            <a:xfrm>
              <a:off x="4067944" y="3688811"/>
              <a:ext cx="4392488" cy="2508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五边形 10"/>
            <p:cNvSpPr/>
            <p:nvPr/>
          </p:nvSpPr>
          <p:spPr>
            <a:xfrm>
              <a:off x="4067943" y="3708904"/>
              <a:ext cx="3384377" cy="230724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10,000,000 ns</a:t>
              </a:r>
              <a:endParaRPr lang="zh-CN" altLang="en-US" dirty="0"/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0" y="3708905"/>
              <a:ext cx="4248472" cy="3077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sz="1400" b="1" cap="all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Read 1 MB sequentially from network</a:t>
              </a:r>
            </a:p>
          </p:txBody>
        </p:sp>
      </p:grpSp>
      <p:grpSp>
        <p:nvGrpSpPr>
          <p:cNvPr id="28" name="组合 19"/>
          <p:cNvGrpSpPr/>
          <p:nvPr/>
        </p:nvGrpSpPr>
        <p:grpSpPr>
          <a:xfrm>
            <a:off x="0" y="5395250"/>
            <a:ext cx="8460432" cy="338006"/>
            <a:chOff x="0" y="4247752"/>
            <a:chExt cx="8460432" cy="338006"/>
          </a:xfrm>
        </p:grpSpPr>
        <p:sp>
          <p:nvSpPr>
            <p:cNvPr id="29" name="矩形 11"/>
            <p:cNvSpPr/>
            <p:nvPr/>
          </p:nvSpPr>
          <p:spPr>
            <a:xfrm>
              <a:off x="4067944" y="4264876"/>
              <a:ext cx="4392488" cy="2508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五边形 12"/>
            <p:cNvSpPr/>
            <p:nvPr/>
          </p:nvSpPr>
          <p:spPr>
            <a:xfrm>
              <a:off x="4067944" y="4247752"/>
              <a:ext cx="4248472" cy="267940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30,000,000 ns</a:t>
              </a:r>
              <a:endParaRPr lang="zh-CN" altLang="en-US" dirty="0"/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0" y="4277981"/>
              <a:ext cx="4032323" cy="3077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sz="1400" b="1" cap="all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Read 1 MB sequentially from 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70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主机瓶颈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1043608" y="4539365"/>
            <a:ext cx="30022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默认线程数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1024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每个线程栈需要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8M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4932040" y="4066158"/>
            <a:ext cx="457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10000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/60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秒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=166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1000/166 =6ms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半圈：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6/2 =3ms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寻道：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3ms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延时：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2ms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1000ms/(3+3+2) = 125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17" l="0" r="99327">
                        <a14:foregroundMark x1="56902" y1="22189" x2="56902" y2="22189"/>
                        <a14:foregroundMark x1="56902" y1="22189" x2="56902" y2="22189"/>
                        <a14:foregroundMark x1="56902" y1="17751" x2="56902" y2="17751"/>
                        <a14:foregroundMark x1="53199" y1="17751" x2="53199" y2="17751"/>
                        <a14:foregroundMark x1="53199" y1="18343" x2="53199" y2="18343"/>
                        <a14:foregroundMark x1="52525" y1="18343" x2="52525" y2="18343"/>
                        <a14:foregroundMark x1="41077" y1="18935" x2="41077" y2="18935"/>
                        <a14:foregroundMark x1="41077" y1="18935" x2="41077" y2="18935"/>
                        <a14:foregroundMark x1="41077" y1="18935" x2="41077" y2="18935"/>
                        <a14:foregroundMark x1="42424" y1="20414" x2="43434" y2="22781"/>
                        <a14:foregroundMark x1="43434" y1="22781" x2="43434" y2="22781"/>
                        <a14:foregroundMark x1="43434" y1="23964" x2="43434" y2="23964"/>
                        <a14:foregroundMark x1="43434" y1="23964" x2="43434" y2="29586"/>
                        <a14:foregroundMark x1="44108" y1="35207" x2="44781" y2="37870"/>
                        <a14:foregroundMark x1="45455" y1="39053" x2="47475" y2="42012"/>
                        <a14:foregroundMark x1="48822" y1="43491" x2="50505" y2="45858"/>
                        <a14:foregroundMark x1="51852" y1="47633" x2="51852" y2="47633"/>
                        <a14:foregroundMark x1="53872" y1="49112" x2="55219" y2="51479"/>
                        <a14:foregroundMark x1="55892" y1="53846" x2="55892" y2="53846"/>
                        <a14:foregroundMark x1="57576" y1="55325" x2="57576" y2="55325"/>
                        <a14:foregroundMark x1="57576" y1="55325" x2="58923" y2="58284"/>
                        <a14:foregroundMark x1="61616" y1="64497" x2="61616" y2="64497"/>
                        <a14:foregroundMark x1="62290" y1="65089" x2="62290" y2="60947"/>
                        <a14:foregroundMark x1="60943" y1="57101" x2="60943" y2="55325"/>
                        <a14:foregroundMark x1="60943" y1="52071" x2="59596" y2="47633"/>
                        <a14:foregroundMark x1="58923" y1="47041" x2="58923" y2="47041"/>
                        <a14:foregroundMark x1="56902" y1="42012" x2="56902" y2="42012"/>
                        <a14:foregroundMark x1="56902" y1="42012" x2="72391" y2="66568"/>
                        <a14:foregroundMark x1="72391" y1="67160" x2="72391" y2="67160"/>
                        <a14:foregroundMark x1="72391" y1="67160" x2="72391" y2="67160"/>
                        <a14:foregroundMark x1="71044" y1="65089" x2="71044" y2="65089"/>
                        <a14:foregroundMark x1="68687" y1="66568" x2="68687" y2="66568"/>
                        <a14:foregroundMark x1="65320" y1="69527" x2="55892" y2="75740"/>
                        <a14:foregroundMark x1="55892" y1="76331" x2="55892" y2="76331"/>
                        <a14:foregroundMark x1="55892" y1="76331" x2="55892" y2="76331"/>
                        <a14:foregroundMark x1="55892" y1="76331" x2="53199" y2="76331"/>
                        <a14:foregroundMark x1="48148" y1="75740" x2="46128" y2="75740"/>
                        <a14:foregroundMark x1="44781" y1="74556" x2="44781" y2="74556"/>
                        <a14:foregroundMark x1="44781" y1="74556" x2="42424" y2="71598"/>
                        <a14:foregroundMark x1="39731" y1="65976" x2="37710" y2="60947"/>
                        <a14:foregroundMark x1="37037" y1="57101" x2="37037" y2="57101"/>
                        <a14:foregroundMark x1="37037" y1="55917" x2="37037" y2="55917"/>
                        <a14:foregroundMark x1="37037" y1="55917" x2="37037" y2="55917"/>
                        <a14:foregroundMark x1="49495" y1="55325" x2="49495" y2="55325"/>
                        <a14:foregroundMark x1="49495" y1="55917" x2="51852" y2="59467"/>
                        <a14:foregroundMark x1="53872" y1="63314" x2="50505" y2="59467"/>
                        <a14:foregroundMark x1="48822" y1="57692" x2="48822" y2="57692"/>
                        <a14:foregroundMark x1="48148" y1="55917" x2="45455" y2="55325"/>
                        <a14:foregroundMark x1="41751" y1="50296" x2="40404" y2="48521"/>
                        <a14:foregroundMark x1="39731" y1="47633" x2="39731" y2="47633"/>
                        <a14:foregroundMark x1="39731" y1="47041" x2="35354" y2="52663"/>
                        <a14:foregroundMark x1="30640" y1="60947" x2="30640" y2="60947"/>
                        <a14:foregroundMark x1="30640" y1="62130" x2="30640" y2="65089"/>
                        <a14:foregroundMark x1="29630" y1="65976" x2="29630" y2="65976"/>
                        <a14:foregroundMark x1="29630" y1="66568" x2="29630" y2="66568"/>
                        <a14:foregroundMark x1="29630" y1="66568" x2="33333" y2="69527"/>
                        <a14:foregroundMark x1="34680" y1="71598" x2="37037" y2="72781"/>
                        <a14:foregroundMark x1="37037" y1="73373" x2="38384" y2="75148"/>
                        <a14:foregroundMark x1="39731" y1="75740" x2="45455" y2="78402"/>
                        <a14:foregroundMark x1="45455" y1="78402" x2="48822" y2="79586"/>
                        <a14:foregroundMark x1="49495" y1="79586" x2="53199" y2="79586"/>
                        <a14:foregroundMark x1="57576" y1="79586" x2="57576" y2="79586"/>
                        <a14:foregroundMark x1="58923" y1="78994" x2="58923" y2="78994"/>
                        <a14:foregroundMark x1="59596" y1="77811" x2="60943" y2="70710"/>
                        <a14:foregroundMark x1="60943" y1="62722" x2="60943" y2="58284"/>
                        <a14:foregroundMark x1="60269" y1="53254" x2="56902" y2="44083"/>
                        <a14:foregroundMark x1="54545" y1="31657" x2="53199" y2="27811"/>
                        <a14:foregroundMark x1="50505" y1="18935" x2="50505" y2="18935"/>
                        <a14:foregroundMark x1="50505" y1="18935" x2="50505" y2="18935"/>
                        <a14:foregroundMark x1="48822" y1="19822" x2="48822" y2="19822"/>
                        <a14:foregroundMark x1="45455" y1="21006" x2="43434" y2="21006"/>
                        <a14:foregroundMark x1="43434" y1="21006" x2="43434" y2="21006"/>
                        <a14:foregroundMark x1="44781" y1="26627" x2="50505" y2="32840"/>
                        <a14:foregroundMark x1="52525" y1="35207" x2="54545" y2="38462"/>
                        <a14:foregroundMark x1="55219" y1="40828" x2="55892" y2="42899"/>
                        <a14:foregroundMark x1="56902" y1="45266" x2="56902" y2="49112"/>
                        <a14:foregroundMark x1="57576" y1="50296" x2="57576" y2="50296"/>
                        <a14:foregroundMark x1="58923" y1="52663" x2="58923" y2="52663"/>
                        <a14:foregroundMark x1="58923" y1="53846" x2="57576" y2="56509"/>
                        <a14:foregroundMark x1="57576" y1="57101" x2="54545" y2="58876"/>
                        <a14:foregroundMark x1="51852" y1="60947" x2="47475" y2="64497"/>
                        <a14:foregroundMark x1="47475" y1="64497" x2="47475" y2="64497"/>
                        <a14:foregroundMark x1="47475" y1="64497" x2="47475" y2="644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218" y="1882099"/>
            <a:ext cx="1741074" cy="1981425"/>
          </a:xfrm>
          <a:prstGeom prst="rect">
            <a:avLst/>
          </a:prstGeom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0" b="96092" l="3972" r="9556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7144" y="1882099"/>
            <a:ext cx="1562386" cy="1934095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390564" y="3988926"/>
            <a:ext cx="430887" cy="2016224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</a:p>
        </p:txBody>
      </p:sp>
      <p:sp>
        <p:nvSpPr>
          <p:cNvPr id="9" name="文本框 10"/>
          <p:cNvSpPr txBox="1"/>
          <p:nvPr/>
        </p:nvSpPr>
        <p:spPr>
          <a:xfrm>
            <a:off x="4356556" y="4077072"/>
            <a:ext cx="430887" cy="2016224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IOPS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3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考核指标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11"/>
          <p:cNvGrpSpPr/>
          <p:nvPr/>
        </p:nvGrpSpPr>
        <p:grpSpPr>
          <a:xfrm>
            <a:off x="1859252" y="4465367"/>
            <a:ext cx="1418020" cy="378346"/>
            <a:chOff x="1280133" y="2641600"/>
            <a:chExt cx="1773057" cy="473075"/>
          </a:xfrm>
        </p:grpSpPr>
        <p:sp>
          <p:nvSpPr>
            <p:cNvPr id="5" name="圆角矩形 12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0273" y="2651082"/>
              <a:ext cx="985093" cy="384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000" dirty="0"/>
                <a:t>性能</a:t>
              </a:r>
            </a:p>
          </p:txBody>
        </p:sp>
        <p:sp>
          <p:nvSpPr>
            <p:cNvPr id="7" name="等腰三角形 14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9"/>
          <p:cNvSpPr txBox="1"/>
          <p:nvPr/>
        </p:nvSpPr>
        <p:spPr>
          <a:xfrm>
            <a:off x="1991047" y="4956766"/>
            <a:ext cx="1440160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响应时间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17"/>
          <p:cNvGrpSpPr/>
          <p:nvPr/>
        </p:nvGrpSpPr>
        <p:grpSpPr>
          <a:xfrm>
            <a:off x="3876744" y="4465367"/>
            <a:ext cx="1418020" cy="378346"/>
            <a:chOff x="1280133" y="2641600"/>
            <a:chExt cx="1773057" cy="473075"/>
          </a:xfrm>
        </p:grpSpPr>
        <p:sp>
          <p:nvSpPr>
            <p:cNvPr id="10" name="圆角矩形 18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46"/>
            <p:cNvSpPr txBox="1"/>
            <p:nvPr/>
          </p:nvSpPr>
          <p:spPr>
            <a:xfrm>
              <a:off x="1674114" y="2651080"/>
              <a:ext cx="985093" cy="384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000" dirty="0"/>
                <a:t>容量</a:t>
              </a:r>
            </a:p>
          </p:txBody>
        </p:sp>
        <p:sp>
          <p:nvSpPr>
            <p:cNvPr id="12" name="等腰三角形 21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44"/>
          <p:cNvSpPr txBox="1"/>
          <p:nvPr/>
        </p:nvSpPr>
        <p:spPr>
          <a:xfrm>
            <a:off x="4185875" y="4956766"/>
            <a:ext cx="1440160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磁盘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24"/>
          <p:cNvGrpSpPr/>
          <p:nvPr/>
        </p:nvGrpSpPr>
        <p:grpSpPr>
          <a:xfrm>
            <a:off x="5894236" y="4436183"/>
            <a:ext cx="1418020" cy="407532"/>
            <a:chOff x="1280133" y="2605107"/>
            <a:chExt cx="1773057" cy="509568"/>
          </a:xfrm>
        </p:grpSpPr>
        <p:sp>
          <p:nvSpPr>
            <p:cNvPr id="15" name="圆角矩形 25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53"/>
            <p:cNvSpPr txBox="1"/>
            <p:nvPr/>
          </p:nvSpPr>
          <p:spPr>
            <a:xfrm>
              <a:off x="1674114" y="2605107"/>
              <a:ext cx="985093" cy="384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000" dirty="0"/>
                <a:t>价格</a:t>
              </a:r>
            </a:p>
          </p:txBody>
        </p:sp>
        <p:sp>
          <p:nvSpPr>
            <p:cNvPr id="17" name="等腰三角形 27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51"/>
          <p:cNvSpPr txBox="1"/>
          <p:nvPr/>
        </p:nvSpPr>
        <p:spPr>
          <a:xfrm>
            <a:off x="6209326" y="4942658"/>
            <a:ext cx="1440160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服务器成本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人员成本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8"/>
          <p:cNvSpPr/>
          <p:nvPr/>
        </p:nvSpPr>
        <p:spPr>
          <a:xfrm>
            <a:off x="1778120" y="2569775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8"/>
          <p:cNvSpPr/>
          <p:nvPr/>
        </p:nvSpPr>
        <p:spPr>
          <a:xfrm>
            <a:off x="3795612" y="2569775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8"/>
          <p:cNvSpPr/>
          <p:nvPr/>
        </p:nvSpPr>
        <p:spPr>
          <a:xfrm>
            <a:off x="5813104" y="2569775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516" l="3289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3382" y="2583100"/>
            <a:ext cx="1447619" cy="1533333"/>
          </a:xfrm>
          <a:prstGeom prst="rect">
            <a:avLst/>
          </a:prstGeom>
        </p:spPr>
      </p:pic>
      <p:pic>
        <p:nvPicPr>
          <p:cNvPr id="2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693" l="0" r="97735">
                        <a14:foregroundMark x1="51133" y1="34641" x2="51133" y2="34641"/>
                        <a14:foregroundMark x1="51133" y1="34641" x2="51133" y2="34641"/>
                        <a14:foregroundMark x1="51133" y1="34641" x2="50162" y2="36275"/>
                        <a14:foregroundMark x1="47249" y1="44771" x2="47249" y2="44771"/>
                        <a14:foregroundMark x1="47249" y1="44771" x2="47249" y2="44771"/>
                        <a14:foregroundMark x1="46602" y1="46732" x2="46602" y2="46732"/>
                        <a14:foregroundMark x1="44660" y1="50654" x2="42718" y2="53268"/>
                        <a14:foregroundMark x1="38835" y1="57516" x2="38835" y2="57516"/>
                        <a14:foregroundMark x1="37217" y1="60131" x2="35922" y2="61765"/>
                        <a14:foregroundMark x1="35599" y1="62418" x2="35599" y2="62418"/>
                        <a14:foregroundMark x1="35599" y1="64379" x2="35599" y2="64379"/>
                        <a14:foregroundMark x1="44337" y1="64379" x2="52427" y2="62092"/>
                        <a14:foregroundMark x1="63107" y1="60784" x2="63107" y2="60784"/>
                        <a14:foregroundMark x1="63107" y1="60784" x2="61489" y2="63072"/>
                        <a14:foregroundMark x1="59871" y1="66013" x2="59871" y2="66013"/>
                        <a14:foregroundMark x1="59547" y1="66013" x2="56958" y2="63072"/>
                        <a14:foregroundMark x1="56634" y1="62092" x2="53722" y2="60458"/>
                        <a14:foregroundMark x1="53722" y1="60458" x2="53722" y2="57843"/>
                        <a14:foregroundMark x1="51780" y1="46078" x2="51780" y2="46078"/>
                        <a14:foregroundMark x1="52427" y1="36601" x2="52427" y2="36601"/>
                        <a14:foregroundMark x1="52427" y1="36601" x2="51456" y2="34967"/>
                        <a14:foregroundMark x1="50162" y1="33007" x2="50162" y2="33007"/>
                        <a14:foregroundMark x1="15858" y1="22549" x2="15858" y2="22549"/>
                        <a14:foregroundMark x1="15858" y1="22549" x2="15858" y2="22549"/>
                        <a14:foregroundMark x1="15858" y1="22549" x2="15858" y2="22549"/>
                        <a14:foregroundMark x1="12298" y1="30719" x2="11974" y2="32353"/>
                        <a14:foregroundMark x1="11650" y1="34641" x2="10680" y2="37582"/>
                        <a14:foregroundMark x1="10680" y1="38889" x2="10356" y2="40196"/>
                        <a14:foregroundMark x1="10032" y1="42484" x2="10032" y2="42484"/>
                        <a14:foregroundMark x1="9385" y1="44771" x2="9385" y2="44771"/>
                        <a14:foregroundMark x1="9385" y1="44771" x2="9385" y2="44771"/>
                        <a14:foregroundMark x1="9385" y1="44771" x2="9385" y2="44771"/>
                        <a14:foregroundMark x1="16505" y1="28758" x2="16505" y2="28758"/>
                        <a14:foregroundMark x1="18447" y1="26797" x2="18770" y2="25817"/>
                        <a14:foregroundMark x1="20065" y1="23529" x2="20065" y2="23529"/>
                        <a14:foregroundMark x1="21359" y1="22222" x2="24595" y2="18627"/>
                        <a14:foregroundMark x1="26214" y1="16340" x2="26214" y2="16340"/>
                        <a14:foregroundMark x1="27508" y1="15033" x2="28479" y2="13725"/>
                        <a14:foregroundMark x1="29773" y1="12418" x2="34304" y2="10458"/>
                        <a14:foregroundMark x1="37217" y1="8824" x2="38511" y2="8824"/>
                        <a14:foregroundMark x1="41748" y1="7843" x2="48544" y2="6209"/>
                        <a14:foregroundMark x1="52751" y1="5882" x2="55987" y2="4902"/>
                        <a14:foregroundMark x1="59871" y1="4902" x2="64401" y2="3922"/>
                        <a14:foregroundMark x1="65372" y1="3922" x2="65372" y2="3922"/>
                        <a14:foregroundMark x1="66343" y1="3922" x2="67961" y2="6209"/>
                        <a14:foregroundMark x1="68608" y1="6863" x2="77023" y2="14379"/>
                        <a14:foregroundMark x1="77670" y1="14379" x2="77670" y2="14379"/>
                        <a14:foregroundMark x1="77670" y1="14706" x2="78641" y2="16013"/>
                        <a14:foregroundMark x1="82848" y1="20588" x2="83819" y2="21895"/>
                        <a14:foregroundMark x1="84790" y1="22222" x2="84790" y2="22222"/>
                        <a14:foregroundMark x1="85437" y1="23529" x2="86731" y2="26797"/>
                        <a14:foregroundMark x1="87055" y1="28758" x2="88026" y2="30065"/>
                        <a14:foregroundMark x1="88997" y1="32353" x2="90939" y2="43464"/>
                        <a14:foregroundMark x1="90939" y1="43464" x2="91909" y2="45098"/>
                        <a14:foregroundMark x1="92233" y1="46405" x2="93204" y2="47712"/>
                        <a14:foregroundMark x1="93204" y1="49346" x2="93204" y2="49346"/>
                        <a14:foregroundMark x1="93204" y1="50327" x2="93204" y2="50327"/>
                        <a14:foregroundMark x1="88026" y1="33333" x2="87055" y2="32026"/>
                        <a14:foregroundMark x1="84790" y1="28758" x2="85437" y2="25163"/>
                        <a14:foregroundMark x1="85761" y1="19608" x2="85761" y2="19608"/>
                        <a14:foregroundMark x1="85761" y1="19608" x2="85761" y2="19608"/>
                        <a14:foregroundMark x1="83819" y1="17647" x2="83819" y2="17647"/>
                        <a14:foregroundMark x1="22977" y1="9477" x2="22977" y2="9477"/>
                        <a14:foregroundMark x1="24595" y1="9150" x2="24595" y2="9150"/>
                        <a14:foregroundMark x1="21683" y1="11765" x2="15534" y2="16013"/>
                        <a14:foregroundMark x1="14887" y1="16013" x2="14887" y2="16013"/>
                        <a14:foregroundMark x1="14563" y1="16340" x2="13269" y2="17974"/>
                        <a14:foregroundMark x1="12945" y1="18627" x2="10680" y2="20588"/>
                        <a14:foregroundMark x1="10356" y1="21569" x2="10356" y2="21569"/>
                        <a14:foregroundMark x1="8738" y1="23529" x2="7767" y2="24837"/>
                        <a14:foregroundMark x1="7443" y1="25817" x2="7443" y2="25817"/>
                        <a14:foregroundMark x1="6149" y1="26797" x2="5178" y2="29085"/>
                        <a14:foregroundMark x1="3883" y1="33333" x2="3560" y2="35948"/>
                        <a14:foregroundMark x1="3560" y1="37582" x2="3560" y2="39216"/>
                        <a14:foregroundMark x1="3560" y1="40850" x2="3560" y2="40850"/>
                        <a14:foregroundMark x1="46926" y1="37255" x2="46926" y2="37255"/>
                        <a14:foregroundMark x1="48867" y1="32353" x2="48867" y2="32353"/>
                        <a14:foregroundMark x1="48867" y1="32353" x2="48867" y2="32353"/>
                        <a14:foregroundMark x1="48867" y1="32353" x2="48867" y2="32353"/>
                        <a14:foregroundMark x1="44337" y1="48039" x2="44337" y2="48039"/>
                        <a14:foregroundMark x1="44337" y1="48039" x2="42718" y2="51961"/>
                        <a14:foregroundMark x1="39159" y1="58170" x2="38835" y2="59477"/>
                        <a14:foregroundMark x1="38188" y1="61765" x2="38188" y2="66013"/>
                        <a14:foregroundMark x1="38188" y1="66340" x2="39159" y2="66013"/>
                        <a14:foregroundMark x1="40453" y1="64379" x2="40453" y2="64379"/>
                        <a14:foregroundMark x1="61165" y1="44444" x2="61165" y2="44444"/>
                        <a14:foregroundMark x1="60841" y1="42157" x2="60841" y2="42157"/>
                        <a14:foregroundMark x1="60841" y1="42157" x2="60841" y2="42157"/>
                        <a14:foregroundMark x1="59547" y1="40850" x2="59547" y2="40850"/>
                        <a14:foregroundMark x1="25890" y1="6863" x2="37540" y2="1634"/>
                        <a14:foregroundMark x1="87702" y1="20588" x2="93204" y2="300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4236" y="2667590"/>
            <a:ext cx="1428058" cy="1414194"/>
          </a:xfrm>
          <a:prstGeom prst="rect">
            <a:avLst/>
          </a:prstGeom>
        </p:spPr>
      </p:pic>
      <p:pic>
        <p:nvPicPr>
          <p:cNvPr id="24" name="图片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688" l="0" r="98295">
                        <a14:backgroundMark x1="9659" y1="9827" x2="9659" y2="9827"/>
                        <a14:backgroundMark x1="9659" y1="9827" x2="9659" y2="9827"/>
                        <a14:backgroundMark x1="9659" y1="9827" x2="9659" y2="9827"/>
                        <a14:backgroundMark x1="5682" y1="16763" x2="5682" y2="16763"/>
                        <a14:backgroundMark x1="5682" y1="17341" x2="5682" y2="17341"/>
                        <a14:backgroundMark x1="5682" y1="19075" x2="5682" y2="19075"/>
                        <a14:backgroundMark x1="31818" y1="4046" x2="31818" y2="40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5899" y="2667590"/>
            <a:ext cx="1412202" cy="13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8" grpId="0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697567" y="3241310"/>
            <a:ext cx="1538704" cy="138731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22"/>
          <p:cNvSpPr/>
          <p:nvPr/>
        </p:nvSpPr>
        <p:spPr>
          <a:xfrm>
            <a:off x="2657061" y="2423726"/>
            <a:ext cx="3092394" cy="3093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22"/>
          <p:cNvSpPr/>
          <p:nvPr/>
        </p:nvSpPr>
        <p:spPr>
          <a:xfrm>
            <a:off x="2716696" y="2484189"/>
            <a:ext cx="2973124" cy="2972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27"/>
          <p:cNvGrpSpPr/>
          <p:nvPr/>
        </p:nvGrpSpPr>
        <p:grpSpPr>
          <a:xfrm>
            <a:off x="5042757" y="2722622"/>
            <a:ext cx="595035" cy="504056"/>
            <a:chOff x="2735820" y="1848492"/>
            <a:chExt cx="595035" cy="504056"/>
          </a:xfrm>
        </p:grpSpPr>
        <p:sp>
          <p:nvSpPr>
            <p:cNvPr id="8" name="椭圆 28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27"/>
            <p:cNvSpPr txBox="1"/>
            <p:nvPr/>
          </p:nvSpPr>
          <p:spPr>
            <a:xfrm>
              <a:off x="2735820" y="190671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</a:p>
          </p:txBody>
        </p:sp>
      </p:grpSp>
      <p:grpSp>
        <p:nvGrpSpPr>
          <p:cNvPr id="10" name="组合 33"/>
          <p:cNvGrpSpPr/>
          <p:nvPr/>
        </p:nvGrpSpPr>
        <p:grpSpPr>
          <a:xfrm>
            <a:off x="5040090" y="4697965"/>
            <a:ext cx="595035" cy="504056"/>
            <a:chOff x="2733153" y="3325028"/>
            <a:chExt cx="595035" cy="504056"/>
          </a:xfrm>
        </p:grpSpPr>
        <p:sp>
          <p:nvSpPr>
            <p:cNvPr id="11" name="椭圆 34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33153" y="340777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</a:p>
          </p:txBody>
        </p:sp>
      </p:grpSp>
      <p:cxnSp>
        <p:nvCxnSpPr>
          <p:cNvPr id="13" name="直接连接符 36"/>
          <p:cNvCxnSpPr/>
          <p:nvPr/>
        </p:nvCxnSpPr>
        <p:spPr>
          <a:xfrm>
            <a:off x="2178263" y="3948032"/>
            <a:ext cx="51192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8"/>
          <p:cNvSpPr txBox="1"/>
          <p:nvPr/>
        </p:nvSpPr>
        <p:spPr>
          <a:xfrm>
            <a:off x="6299156" y="2423726"/>
            <a:ext cx="2200588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数据保存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不占用服务端资源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到期时间可控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6299156" y="4417731"/>
            <a:ext cx="2200588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大小限制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客户禁用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安全问题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45"/>
          <p:cNvSpPr txBox="1"/>
          <p:nvPr/>
        </p:nvSpPr>
        <p:spPr>
          <a:xfrm>
            <a:off x="676361" y="3678091"/>
            <a:ext cx="145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/>
          <p:cNvSpPr txBox="1"/>
          <p:nvPr/>
        </p:nvSpPr>
        <p:spPr>
          <a:xfrm>
            <a:off x="3203848" y="3140118"/>
            <a:ext cx="1872208" cy="1433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用于维持服务端会话状态的，通常由服务端写入，在后续请求中，供服务端读取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163</TotalTime>
  <Words>2840</Words>
  <Application>Microsoft Office PowerPoint</Application>
  <PresentationFormat>On-screen Show (4:3)</PresentationFormat>
  <Paragraphs>348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nenu</vt:lpstr>
      <vt:lpstr>PowerPoint Presentation</vt:lpstr>
      <vt:lpstr>内容概要</vt:lpstr>
      <vt:lpstr>系统架构</vt:lpstr>
      <vt:lpstr>平台</vt:lpstr>
      <vt:lpstr>缓存</vt:lpstr>
      <vt:lpstr>读取性能</vt:lpstr>
      <vt:lpstr>主机瓶颈</vt:lpstr>
      <vt:lpstr>考核指标</vt:lpstr>
      <vt:lpstr>客户端缓存</vt:lpstr>
      <vt:lpstr>六、MyBatis-缓存机制</vt:lpstr>
      <vt:lpstr>HTTP缓存</vt:lpstr>
      <vt:lpstr>客户端HTTP缓存</vt:lpstr>
      <vt:lpstr>前端缓存</vt:lpstr>
      <vt:lpstr>前端缓存框架推荐</vt:lpstr>
      <vt:lpstr>服务器缓存</vt:lpstr>
      <vt:lpstr>本地缓存Ehcache</vt:lpstr>
      <vt:lpstr>服务器端分布式缓存</vt:lpstr>
      <vt:lpstr>数据库缓存</vt:lpstr>
      <vt:lpstr>数据一致性模型</vt:lpstr>
      <vt:lpstr>一级缓存</vt:lpstr>
      <vt:lpstr>一级缓存演示&amp;失效情况</vt:lpstr>
      <vt:lpstr>二级缓存</vt:lpstr>
      <vt:lpstr>缓存相关属性</vt:lpstr>
      <vt:lpstr>缓存有关设置</vt:lpstr>
      <vt:lpstr>第三方缓存整合</vt:lpstr>
      <vt:lpstr>PowerPoint Presentation</vt:lpstr>
      <vt:lpstr>七、MyBatis-Spring整合</vt:lpstr>
      <vt:lpstr>整合关键配置</vt:lpstr>
      <vt:lpstr>扩展：MyBatis实用场景</vt:lpstr>
      <vt:lpstr>PageHelper插件进行分页</vt:lpstr>
      <vt:lpstr>使用步骤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Sam</cp:lastModifiedBy>
  <cp:revision>94</cp:revision>
  <dcterms:created xsi:type="dcterms:W3CDTF">2013-03-04T07:19:04Z</dcterms:created>
  <dcterms:modified xsi:type="dcterms:W3CDTF">2018-12-05T01:45:04Z</dcterms:modified>
</cp:coreProperties>
</file>