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613" r:id="rId2"/>
    <p:sldId id="593" r:id="rId3"/>
    <p:sldId id="541" r:id="rId4"/>
    <p:sldId id="594" r:id="rId5"/>
    <p:sldId id="583" r:id="rId6"/>
    <p:sldId id="614" r:id="rId7"/>
    <p:sldId id="539" r:id="rId8"/>
    <p:sldId id="543" r:id="rId9"/>
    <p:sldId id="528" r:id="rId10"/>
    <p:sldId id="612" r:id="rId11"/>
    <p:sldId id="625" r:id="rId12"/>
    <p:sldId id="604" r:id="rId13"/>
    <p:sldId id="544" r:id="rId14"/>
    <p:sldId id="532" r:id="rId15"/>
    <p:sldId id="533" r:id="rId16"/>
    <p:sldId id="615" r:id="rId17"/>
    <p:sldId id="555" r:id="rId18"/>
    <p:sldId id="556" r:id="rId19"/>
    <p:sldId id="553" r:id="rId20"/>
    <p:sldId id="554" r:id="rId21"/>
    <p:sldId id="557" r:id="rId22"/>
    <p:sldId id="616" r:id="rId23"/>
    <p:sldId id="571" r:id="rId24"/>
    <p:sldId id="572" r:id="rId25"/>
    <p:sldId id="617" r:id="rId26"/>
    <p:sldId id="561" r:id="rId27"/>
    <p:sldId id="575" r:id="rId28"/>
    <p:sldId id="574" r:id="rId29"/>
    <p:sldId id="588" r:id="rId30"/>
    <p:sldId id="603" r:id="rId31"/>
    <p:sldId id="566" r:id="rId32"/>
    <p:sldId id="568" r:id="rId33"/>
    <p:sldId id="618" r:id="rId34"/>
    <p:sldId id="576" r:id="rId35"/>
    <p:sldId id="608" r:id="rId36"/>
    <p:sldId id="619" r:id="rId37"/>
    <p:sldId id="609" r:id="rId38"/>
    <p:sldId id="610" r:id="rId39"/>
    <p:sldId id="620" r:id="rId40"/>
    <p:sldId id="578" r:id="rId41"/>
    <p:sldId id="579" r:id="rId42"/>
    <p:sldId id="624" r:id="rId43"/>
    <p:sldId id="621" r:id="rId44"/>
    <p:sldId id="582" r:id="rId45"/>
    <p:sldId id="537" r:id="rId46"/>
    <p:sldId id="592" r:id="rId47"/>
    <p:sldId id="538" r:id="rId48"/>
    <p:sldId id="598" r:id="rId49"/>
    <p:sldId id="622" r:id="rId50"/>
    <p:sldId id="535" r:id="rId51"/>
    <p:sldId id="536" r:id="rId52"/>
    <p:sldId id="586" r:id="rId53"/>
    <p:sldId id="587" r:id="rId54"/>
    <p:sldId id="558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11-1 File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88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51720" y="2276872"/>
            <a:ext cx="4637321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1720" y="2564904"/>
            <a:ext cx="463732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9041" y="2060848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ea typeface="宋体" panose="02010600030101010101" pitchFamily="2" charset="-122"/>
              </a:rPr>
              <a:t>程序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899592" y="1988840"/>
            <a:ext cx="1152128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ea typeface="宋体" panose="02010600030101010101" pitchFamily="2" charset="-122"/>
              </a:rPr>
              <a:t>数据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060848"/>
            <a:ext cx="396044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输入流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39752" y="3933056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52120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输出流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20" y="2852936"/>
            <a:ext cx="463732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5736" y="2996952"/>
            <a:ext cx="93610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479715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按照数据单位：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字节</a:t>
            </a:r>
            <a:r>
              <a:rPr lang="zh-CN" altLang="en-US" smtClean="0">
                <a:ea typeface="宋体" panose="02010600030101010101" pitchFamily="2" charset="-122"/>
              </a:rPr>
              <a:t>流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字符流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499992" y="2996952"/>
            <a:ext cx="21602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380" y="4797152"/>
            <a:ext cx="423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节点流：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FileInputStream/FileOutputSteam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FileReader/FileWriter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63888" y="3284985"/>
            <a:ext cx="144016" cy="188149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779912" y="3501008"/>
            <a:ext cx="144016" cy="14808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16648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处理流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8895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ea typeface="宋体" panose="02010600030101010101" pitchFamily="2" charset="-122"/>
              </a:rPr>
              <a:t>流的分类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81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07704" y="3068960"/>
            <a:ext cx="5400106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07704" y="3325634"/>
            <a:ext cx="5400106" cy="75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3256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7307810" y="2636912"/>
            <a:ext cx="1152128" cy="19442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8936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3510300"/>
            <a:ext cx="54001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91880" y="2636912"/>
            <a:ext cx="252028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输出流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07904" y="4869160"/>
            <a:ext cx="23762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输入流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300192" y="3694966"/>
            <a:ext cx="648072" cy="18222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53825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92D050"/>
                </a:solidFill>
              </a:rPr>
              <a:t>字节流</a:t>
            </a:r>
            <a:endParaRPr lang="en-US" altLang="zh-CN" smtClean="0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字符流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3694966"/>
            <a:ext cx="648072" cy="201070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57056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节点流</a:t>
            </a:r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347864" y="3933056"/>
            <a:ext cx="144016" cy="17726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131840" y="4149080"/>
            <a:ext cx="216024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7056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处理流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052736"/>
            <a:ext cx="3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流的分类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节点流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(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文件流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itchFamily="18" charset="0"/>
              </a:rPr>
              <a:t>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());}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} } }</a:t>
            </a:r>
            <a:endParaRPr lang="en-US" altLang="zh-CN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itchFamily="2" charset="-122"/>
              </a:rPr>
              <a:t>形式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构造器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</a:t>
            </a:r>
            <a:r>
              <a:rPr lang="zh-CN" altLang="en-US" sz="2400"/>
              <a:t>，</a:t>
            </a:r>
            <a:r>
              <a:rPr lang="zh-CN" altLang="en-US" sz="2400" smtClean="0"/>
              <a:t>如果使用构造器</a:t>
            </a:r>
            <a:r>
              <a:rPr lang="en-US" altLang="zh-CN" sz="2400"/>
              <a:t>FileOutputStream(file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，则目录</a:t>
            </a:r>
            <a:r>
              <a:rPr lang="zh-CN" altLang="en-US" sz="2400" dirty="0"/>
              <a:t>下有同名文件将被</a:t>
            </a:r>
            <a:r>
              <a:rPr lang="zh-CN" altLang="en-US" sz="2400"/>
              <a:t>覆盖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smtClean="0"/>
              <a:t>如果使用构造器</a:t>
            </a:r>
            <a:r>
              <a:rPr lang="en-US" altLang="zh-CN" sz="2400"/>
              <a:t>FileOutputStream(file,true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，则目录下的同名文件不会被覆盖，在文件内容末尾追加内容。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</a:t>
            </a:r>
            <a:r>
              <a:rPr lang="zh-CN" altLang="en-US" sz="2400"/>
              <a:t>，</a:t>
            </a:r>
            <a:r>
              <a:rPr lang="zh-CN" altLang="en-US" sz="2400" smtClean="0"/>
              <a:t>否则报异常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缓冲流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转换流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(System.in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,”gbk”);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5147902"/>
            <a:ext cx="704160" cy="4421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156176" y="5652141"/>
            <a:ext cx="432048" cy="2971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0064" y="5783969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itchFamily="18" charset="0"/>
              </a:rPr>
              <a:t>File类的</a:t>
            </a:r>
            <a:r>
              <a:rPr lang="zh-CN" altLang="en-US" sz="2800" b="1" smtClean="0">
                <a:latin typeface="+mn-lt"/>
                <a:cs typeface="Times New Roman" pitchFamily="18" charset="0"/>
              </a:rPr>
              <a:t>常见构造</a:t>
            </a:r>
            <a:r>
              <a:rPr lang="zh-CN" altLang="en-US" sz="2800" b="1">
                <a:latin typeface="+mn-lt"/>
                <a:cs typeface="Times New Roman" pitchFamily="18" charset="0"/>
              </a:rPr>
              <a:t>器</a:t>
            </a:r>
            <a:r>
              <a:rPr lang="zh-CN" altLang="en-US" sz="2800" b="1" smtClean="0">
                <a:latin typeface="+mn-lt"/>
                <a:cs typeface="Times New Roman" pitchFamily="18" charset="0"/>
              </a:rPr>
              <a:t>：</a:t>
            </a:r>
            <a:endParaRPr lang="zh-CN" altLang="en-US" sz="2800" b="1" dirty="0" smtClean="0">
              <a:latin typeface="+mn-lt"/>
              <a:cs typeface="Times New Roman" pitchFamily="18" charset="0"/>
            </a:endParaRP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</a:t>
            </a:r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</a:t>
            </a:r>
            <a:r>
              <a:rPr lang="zh-CN" altLang="en-US"/>
              <a:t>由</a:t>
            </a:r>
            <a:r>
              <a:rPr lang="zh-CN" altLang="en-US" smtClean="0"/>
              <a:t>构造</a:t>
            </a:r>
            <a:r>
              <a:rPr lang="zh-CN" altLang="en-US"/>
              <a:t>器</a:t>
            </a:r>
            <a:r>
              <a:rPr lang="zh-CN" altLang="en-US" smtClean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标准输入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/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输出流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43608" y="838453"/>
            <a:ext cx="741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>
                <a:latin typeface="+mn-lt"/>
              </a:rPr>
              <a:t>输入输出</a:t>
            </a:r>
            <a:r>
              <a:rPr lang="zh-CN" altLang="en-US" sz="3600" b="1" smtClean="0">
                <a:latin typeface="+mn-lt"/>
              </a:rPr>
              <a:t>流</a:t>
            </a:r>
            <a:r>
              <a:rPr lang="en-US" altLang="zh-CN" sz="3600" b="1" smtClean="0">
                <a:latin typeface="+mn-lt"/>
              </a:rPr>
              <a:t>(</a:t>
            </a:r>
            <a:r>
              <a:rPr lang="zh-CN" altLang="en-US" sz="3600" b="1" smtClean="0">
                <a:latin typeface="+mn-lt"/>
              </a:rPr>
              <a:t>了解</a:t>
            </a:r>
            <a:r>
              <a:rPr lang="en-US" altLang="zh-CN" sz="3600" b="1" smtClean="0">
                <a:latin typeface="+mn-lt"/>
              </a:rPr>
              <a:t>)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代表了系统标准的输入和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输出设备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if (“e”.equalsIgnoreCase(s) || “exit”.equalsIgnoreCase(s))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!= null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2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11-7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打印流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944" y="86289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之四：</a:t>
            </a:r>
            <a:r>
              <a:rPr lang="zh-CN" altLang="en-US" sz="3600" b="1" smtClean="0">
                <a:ea typeface="宋体" pitchFamily="2" charset="-122"/>
              </a:rPr>
              <a:t>打印流</a:t>
            </a:r>
            <a:r>
              <a:rPr lang="en-US" altLang="zh-CN" sz="3600" b="1" smtClean="0">
                <a:ea typeface="宋体" pitchFamily="2" charset="-122"/>
              </a:rPr>
              <a:t>(</a:t>
            </a:r>
            <a:r>
              <a:rPr lang="zh-CN" altLang="en-US" sz="3600" b="1" smtClean="0">
                <a:ea typeface="宋体" pitchFamily="2" charset="-122"/>
              </a:rPr>
              <a:t>了解</a:t>
            </a:r>
            <a:r>
              <a:rPr lang="en-US" altLang="zh-CN" sz="3600" b="1" dirty="0">
                <a:ea typeface="宋体" pitchFamily="2" charset="-122"/>
              </a:rPr>
              <a:t>)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实现将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的数据格式转化为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流：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PrintStream ps = null;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try 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FileOutputStream fos = new FileOutputStream(new File("D:\\IO\\text.txt</a:t>
            </a:r>
            <a:r>
              <a:rPr lang="en-US" altLang="zh-CN" sz="2000" smtClean="0">
                <a:ea typeface="宋体" panose="02010600030101010101" pitchFamily="2" charset="-122"/>
              </a:rPr>
              <a:t>"));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创建打印输出流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设置为自动刷新模式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写入换行符或字节 </a:t>
            </a:r>
            <a:r>
              <a:rPr lang="en-US" altLang="zh-CN" sz="2000">
                <a:ea typeface="宋体" panose="02010600030101010101" pitchFamily="2" charset="-122"/>
              </a:rPr>
              <a:t>'\n' </a:t>
            </a:r>
            <a:r>
              <a:rPr lang="zh-CN" altLang="en-US" sz="2000">
                <a:ea typeface="宋体" panose="02010600030101010101" pitchFamily="2" charset="-122"/>
              </a:rPr>
              <a:t>时都会刷新输出缓冲区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ps = new PrintStream(fos,true);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 (ps != null) {// </a:t>
            </a:r>
            <a:r>
              <a:rPr lang="zh-CN" altLang="en-US" sz="2000">
                <a:ea typeface="宋体" panose="02010600030101010101" pitchFamily="2" charset="-122"/>
              </a:rPr>
              <a:t>把标准输出流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控制台输出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改成文件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setOut(ps</a:t>
            </a:r>
            <a:r>
              <a:rPr lang="en-US" altLang="zh-CN" sz="2000" i="1" smtClean="0">
                <a:ea typeface="宋体" panose="02010600030101010101" pitchFamily="2" charset="-122"/>
              </a:rPr>
              <a:t>);</a:t>
            </a:r>
            <a:r>
              <a:rPr lang="en-US" altLang="zh-CN" sz="2000" smtClean="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for (int i = 0; i &lt;= 255; i++) {  //</a:t>
            </a:r>
            <a:r>
              <a:rPr lang="zh-CN" altLang="en-US" sz="2000">
                <a:ea typeface="宋体" panose="02010600030101010101" pitchFamily="2" charset="-122"/>
              </a:rPr>
              <a:t>输出</a:t>
            </a:r>
            <a:r>
              <a:rPr lang="en-US" altLang="zh-CN" sz="2000">
                <a:ea typeface="宋体" panose="02010600030101010101" pitchFamily="2" charset="-122"/>
              </a:rPr>
              <a:t>ASCII</a:t>
            </a:r>
            <a:r>
              <a:rPr lang="zh-CN" altLang="en-US" sz="2000">
                <a:ea typeface="宋体" panose="02010600030101010101" pitchFamily="2" charset="-122"/>
              </a:rPr>
              <a:t>字符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out.print((char)i);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 (i % 50 == 0) {   //</a:t>
            </a:r>
            <a:r>
              <a:rPr lang="zh-CN" altLang="en-US" sz="2000">
                <a:ea typeface="宋体" panose="02010600030101010101" pitchFamily="2" charset="-122"/>
              </a:rPr>
              <a:t>每</a:t>
            </a:r>
            <a:r>
              <a:rPr lang="en-US" altLang="zh-CN" sz="2000">
                <a:ea typeface="宋体" panose="02010600030101010101" pitchFamily="2" charset="-122"/>
              </a:rPr>
              <a:t>50</a:t>
            </a:r>
            <a:r>
              <a:rPr lang="zh-CN" altLang="en-US" sz="2000">
                <a:ea typeface="宋体" panose="02010600030101010101" pitchFamily="2" charset="-122"/>
              </a:rPr>
              <a:t>个数据一行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out.println(); // </a:t>
            </a:r>
            <a:r>
              <a:rPr lang="zh-CN" altLang="en-US" sz="2000" i="1" smtClean="0">
                <a:ea typeface="宋体" panose="02010600030101010101" pitchFamily="2" charset="-122"/>
              </a:rPr>
              <a:t>换行</a:t>
            </a:r>
            <a:r>
              <a:rPr lang="en-US" altLang="zh-CN" sz="2000" smtClean="0">
                <a:ea typeface="宋体" panose="02010600030101010101" pitchFamily="2" charset="-122"/>
              </a:rPr>
              <a:t>}  }  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} </a:t>
            </a:r>
            <a:r>
              <a:rPr lang="en-US" altLang="zh-CN" sz="2000">
                <a:ea typeface="宋体" panose="02010600030101010101" pitchFamily="2" charset="-122"/>
              </a:rPr>
              <a:t>catch (FileNotFoundException e) {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	e.printStackTrace</a:t>
            </a:r>
            <a:r>
              <a:rPr lang="en-US" altLang="zh-CN" sz="200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}finally{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if(ps != null){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ps.close();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} }</a:t>
            </a:r>
            <a:endParaRPr lang="zh-CN" altLang="en-US" sz="2000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11-8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数据流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toPath()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之五</a:t>
            </a:r>
            <a:r>
              <a:rPr lang="zh-CN" altLang="en-US" sz="3600" b="1" smtClean="0">
                <a:ea typeface="宋体" pitchFamily="2" charset="-122"/>
              </a:rPr>
              <a:t>：数据流</a:t>
            </a:r>
            <a:r>
              <a:rPr lang="en-US" altLang="zh-CN" sz="3600" b="1" smtClean="0">
                <a:ea typeface="宋体" pitchFamily="2" charset="-122"/>
              </a:rPr>
              <a:t>(</a:t>
            </a:r>
            <a:r>
              <a:rPr lang="zh-CN" altLang="en-US" sz="3600" b="1" smtClean="0">
                <a:ea typeface="宋体" pitchFamily="2" charset="-122"/>
              </a:rPr>
              <a:t>了解</a:t>
            </a:r>
            <a:r>
              <a:rPr lang="en-US" altLang="zh-CN" sz="3600" b="1" dirty="0">
                <a:ea typeface="宋体" pitchFamily="2" charset="-122"/>
              </a:rPr>
              <a:t>)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即可。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8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	DataOutputStream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"destData.dat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dos.writeUTF(“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我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爱北京天安门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"); 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dos.writeBoolean(false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dos.writeLong(1234567890L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	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0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05612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DataInputStream dis = null;</a:t>
            </a:r>
          </a:p>
          <a:p>
            <a:r>
              <a:rPr lang="en-US" altLang="zh-CN" sz="2000"/>
              <a:t>try {</a:t>
            </a:r>
          </a:p>
          <a:p>
            <a:pPr lvl="1"/>
            <a:r>
              <a:rPr lang="en-US" altLang="zh-CN" sz="2000"/>
              <a:t>dis = new DataInputStream(new FileInputStream("destData.dat</a:t>
            </a:r>
            <a:r>
              <a:rPr lang="en-US" altLang="zh-CN" sz="2000" smtClean="0"/>
              <a:t>"));</a:t>
            </a:r>
            <a:endParaRPr lang="zh-CN" altLang="en-US" sz="2000"/>
          </a:p>
          <a:p>
            <a:pPr lvl="1"/>
            <a:r>
              <a:rPr lang="en-US" altLang="zh-CN" sz="2000"/>
              <a:t>String info = dis.readUTF();</a:t>
            </a:r>
          </a:p>
          <a:p>
            <a:pPr lvl="1"/>
            <a:r>
              <a:rPr lang="en-US" altLang="zh-CN" sz="2000"/>
              <a:t>boolean flag = dis.readBoolean();</a:t>
            </a:r>
          </a:p>
          <a:p>
            <a:pPr lvl="1"/>
            <a:r>
              <a:rPr lang="en-US" altLang="zh-CN" sz="2000"/>
              <a:t>long time = dis.readLong</a:t>
            </a:r>
            <a:r>
              <a:rPr lang="en-US" altLang="zh-CN" sz="2000" smtClean="0"/>
              <a:t>();</a:t>
            </a:r>
            <a:endParaRPr lang="zh-CN" altLang="en-US" sz="2000"/>
          </a:p>
          <a:p>
            <a:pPr lvl="1"/>
            <a:r>
              <a:rPr lang="en-US" altLang="zh-CN" sz="2000"/>
              <a:t>System.</a:t>
            </a:r>
            <a:r>
              <a:rPr lang="en-US" altLang="zh-CN" sz="2000" i="1"/>
              <a:t>out.println(info);</a:t>
            </a:r>
          </a:p>
          <a:p>
            <a:pPr lvl="1"/>
            <a:r>
              <a:rPr lang="en-US" altLang="zh-CN" sz="2000"/>
              <a:t>System.</a:t>
            </a:r>
            <a:r>
              <a:rPr lang="en-US" altLang="zh-CN" sz="2000" i="1"/>
              <a:t>out.println(flag);</a:t>
            </a:r>
          </a:p>
          <a:p>
            <a:pPr lvl="1"/>
            <a:r>
              <a:rPr lang="en-US" altLang="zh-CN" sz="2000"/>
              <a:t>System.</a:t>
            </a:r>
            <a:r>
              <a:rPr lang="en-US" altLang="zh-CN" sz="2000" i="1"/>
              <a:t>out.println(time);</a:t>
            </a:r>
          </a:p>
          <a:p>
            <a:r>
              <a:rPr lang="en-US" altLang="zh-CN" sz="2000"/>
              <a:t>} catch (Exception e) {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e.printStackTrace</a:t>
            </a:r>
            <a:r>
              <a:rPr lang="en-US" altLang="zh-CN" sz="2000"/>
              <a:t>();</a:t>
            </a:r>
          </a:p>
          <a:p>
            <a:r>
              <a:rPr lang="en-US" altLang="zh-CN" sz="2000"/>
              <a:t>} finally {</a:t>
            </a:r>
          </a:p>
          <a:p>
            <a:pPr lvl="1"/>
            <a:r>
              <a:rPr lang="en-US" altLang="zh-CN" sz="2000"/>
              <a:t>if (dis != null) {</a:t>
            </a:r>
          </a:p>
          <a:p>
            <a:pPr lvl="1"/>
            <a:r>
              <a:rPr lang="en-US" altLang="zh-CN" sz="2000"/>
              <a:t>try {</a:t>
            </a:r>
          </a:p>
          <a:p>
            <a:pPr lvl="1"/>
            <a:r>
              <a:rPr lang="en-US" altLang="zh-CN" sz="2000"/>
              <a:t>dis.close();</a:t>
            </a:r>
          </a:p>
          <a:p>
            <a:pPr lvl="1"/>
            <a:r>
              <a:rPr lang="en-US" altLang="zh-CN" sz="2000"/>
              <a:t>} catch (IOException e) {</a:t>
            </a:r>
          </a:p>
          <a:p>
            <a:pPr lvl="1"/>
            <a:r>
              <a:rPr lang="en-US" altLang="zh-CN" sz="2000"/>
              <a:t>e.printStackTrace();</a:t>
            </a:r>
          </a:p>
          <a:p>
            <a:pPr lvl="1"/>
            <a:r>
              <a:rPr lang="en-US" altLang="zh-CN" sz="2000" smtClean="0"/>
              <a:t>} }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53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11-9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对象流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之六：对象流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处理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序列化：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保存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反序列化：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读取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类型数据或对象的机制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修饰的成员变量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9971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显示声明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0" lvl="1" indent="0">
              <a:buNone/>
            </a:pPr>
            <a:endParaRPr lang="en-US" altLang="zh-CN" sz="1900" smtClean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简单</a:t>
            </a:r>
            <a:r>
              <a:rPr lang="zh-CN" altLang="en-US">
                <a:ea typeface="宋体" panose="02010600030101010101" pitchFamily="2" charset="-122"/>
              </a:rPr>
              <a:t>来说，</a:t>
            </a:r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的序列化机制是通过在运行时判断类的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来验证版本一致性的。在进行反序列化时，</a:t>
            </a:r>
            <a:r>
              <a:rPr lang="en-US" altLang="zh-CN">
                <a:ea typeface="宋体" panose="02010600030101010101" pitchFamily="2" charset="-122"/>
              </a:rPr>
              <a:t>JVM</a:t>
            </a:r>
            <a:r>
              <a:rPr lang="zh-CN" altLang="en-US">
                <a:ea typeface="宋体" panose="02010600030101010101" pitchFamily="2" charset="-122"/>
              </a:rPr>
              <a:t>会把传来的字节流中的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与本地相应</a:t>
            </a:r>
            <a:r>
              <a:rPr lang="zh-CN" altLang="en-US" smtClean="0">
                <a:ea typeface="宋体" panose="02010600030101010101" pitchFamily="2" charset="-122"/>
              </a:rPr>
              <a:t>实体类的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进行比较，如果相同就认为是一致的，可以进行反序列化，否则就会出现序列化版本不一致的异常。</a:t>
            </a:r>
            <a:r>
              <a:rPr lang="en-US" altLang="zh-CN">
                <a:ea typeface="宋体" panose="02010600030101010101" pitchFamily="2" charset="-122"/>
              </a:rPr>
              <a:t>(InvalidCastException)</a:t>
            </a:r>
            <a:endParaRPr lang="en-US" altLang="zh-CN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716750" cy="78181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要求</a:t>
            </a:r>
            <a:r>
              <a:rPr lang="zh-CN" altLang="en-US" sz="2400" dirty="0">
                <a:ea typeface="宋体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ObjectOutputStream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oos.writeObject</a:t>
            </a:r>
            <a:r>
              <a:rPr lang="en-US" altLang="zh-CN" sz="2400" dirty="0" smtClean="0">
                <a:ea typeface="宋体" pitchFamily="2" charset="-122"/>
              </a:rPr>
              <a:t>(p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ObjectInputStream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(p1.toString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11-10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随机存取文件流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1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读取文件内容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 smtClean="0">
                <a:cs typeface="Times New Roman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itchFamily="18" charset="0"/>
              </a:rPr>
              <a:t>rw</a:t>
            </a:r>
            <a:r>
              <a:rPr lang="en-US" altLang="zh-CN" sz="2400" dirty="0" smtClean="0">
                <a:cs typeface="Times New Roman" pitchFamily="18" charset="0"/>
              </a:rPr>
              <a:t>”</a:t>
            </a:r>
            <a:r>
              <a:rPr lang="zh-CN" altLang="en-US" sz="2400" smtClean="0">
                <a:cs typeface="Times New Roman" pitchFamily="18" charset="0"/>
              </a:rPr>
              <a:t>）</a:t>
            </a:r>
            <a:r>
              <a:rPr lang="en-US" altLang="zh-CN" sz="2400" smtClean="0">
                <a:cs typeface="Times New Roman" pitchFamily="18" charset="0"/>
              </a:rPr>
              <a:t>;</a:t>
            </a:r>
          </a:p>
          <a:p>
            <a:r>
              <a:rPr lang="en-US" altLang="zh-CN" sz="2400" smtClean="0">
                <a:cs typeface="Times New Roman" pitchFamily="18" charset="0"/>
              </a:rPr>
              <a:t>raf.seek(5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smtClean="0">
                <a:cs typeface="Times New Roman" pitchFamily="18" charset="0"/>
              </a:rPr>
              <a:t>byte </a:t>
            </a:r>
            <a:r>
              <a:rPr lang="en-US" altLang="zh-CN" sz="2400" dirty="0">
                <a:cs typeface="Times New Roman" pitchFamily="18" charset="0"/>
              </a:rPr>
              <a:t>[] b = new byte[1024</a:t>
            </a:r>
            <a:r>
              <a:rPr lang="en-US" altLang="zh-CN" sz="2400" dirty="0" smtClean="0">
                <a:cs typeface="Times New Roman" pitchFamily="18" charset="0"/>
              </a:rPr>
              <a:t>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smtClean="0">
                <a:cs typeface="Times New Roman" pitchFamily="18" charset="0"/>
              </a:rPr>
              <a:t>int </a:t>
            </a:r>
            <a:r>
              <a:rPr lang="en-US" altLang="zh-CN" sz="2400" dirty="0">
                <a:cs typeface="Times New Roman" pitchFamily="18" charset="0"/>
              </a:rPr>
              <a:t>off = 0;</a:t>
            </a:r>
          </a:p>
          <a:p>
            <a:r>
              <a:rPr lang="en-US" altLang="zh-CN" sz="2400" smtClean="0">
                <a:cs typeface="Times New Roman" pitchFamily="18" charset="0"/>
              </a:rPr>
              <a:t>int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smtClean="0">
                <a:cs typeface="Times New Roman" pitchFamily="18" charset="0"/>
              </a:rPr>
              <a:t>raf.read(b</a:t>
            </a:r>
            <a:r>
              <a:rPr lang="en-US" altLang="zh-CN" sz="2400" dirty="0">
                <a:cs typeface="Times New Roman" pitchFamily="18" charset="0"/>
              </a:rPr>
              <a:t>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smtClean="0">
                <a:cs typeface="Times New Roman" pitchFamily="18" charset="0"/>
              </a:rPr>
              <a:t>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smtClean="0">
                <a:cs typeface="Times New Roman" pitchFamily="18" charset="0"/>
              </a:rPr>
              <a:t>System.out.println(str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smtClean="0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8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文件内容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78272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raf.seek(5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raf.seek(5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raf.write(temp.getBytes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5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流</a:t>
            </a:r>
            <a:r>
              <a:rPr lang="zh-CN" altLang="en-US" sz="2400" dirty="0"/>
              <a:t>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处理</a:t>
            </a:r>
            <a:r>
              <a:rPr lang="zh-CN" altLang="en-US" sz="2400" dirty="0"/>
              <a:t>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目的地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数据源</a:t>
            </a:r>
            <a:r>
              <a:rPr lang="zh-CN" altLang="en-US" sz="2400" dirty="0"/>
              <a:t>可以是文件，可以是键盘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处理，比如过滤</a:t>
            </a:r>
            <a:r>
              <a:rPr lang="zh-CN" altLang="en-US" sz="2400" dirty="0" smtClean="0"/>
              <a:t>处理、转换</a:t>
            </a:r>
            <a:r>
              <a:rPr lang="zh-CN" altLang="en-US" sz="2400" dirty="0"/>
              <a:t>处理等。</a:t>
            </a:r>
          </a:p>
        </p:txBody>
      </p:sp>
    </p:spTree>
    <p:extLst>
      <p:ext uri="{BB962C8B-B14F-4D97-AF65-F5344CB8AC3E}">
        <p14:creationId xmlns:p14="http://schemas.microsoft.com/office/powerpoint/2010/main" val="2359390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11-11 NIO.2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Path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Paths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Files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586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NIO </a:t>
            </a:r>
            <a:r>
              <a:rPr lang="zh-CN" altLang="en-US" b="1">
                <a:latin typeface="+mn-lt"/>
                <a:ea typeface="宋体" pitchFamily="2" charset="-122"/>
              </a:rPr>
              <a:t>概述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001056" cy="4018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Java </a:t>
            </a:r>
            <a:r>
              <a:rPr lang="en-US" altLang="zh-CN" smtClean="0">
                <a:ea typeface="宋体" pitchFamily="2" charset="-122"/>
              </a:rPr>
              <a:t>NIO (New IO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Non-Blocking IO)</a:t>
            </a:r>
            <a:r>
              <a:rPr lang="zh-CN" altLang="en-US" smtClean="0">
                <a:ea typeface="宋体" pitchFamily="2" charset="-122"/>
              </a:rPr>
              <a:t>是</a:t>
            </a:r>
            <a:r>
              <a:rPr lang="zh-CN" altLang="en-US">
                <a:ea typeface="宋体" pitchFamily="2" charset="-122"/>
              </a:rPr>
              <a:t>从</a:t>
            </a:r>
            <a:r>
              <a:rPr lang="en-US" altLang="zh-CN">
                <a:ea typeface="宋体" pitchFamily="2" charset="-122"/>
              </a:rPr>
              <a:t>Java 1.4</a:t>
            </a:r>
            <a:r>
              <a:rPr lang="zh-CN" altLang="en-US">
                <a:ea typeface="宋体" pitchFamily="2" charset="-122"/>
              </a:rPr>
              <a:t>版本开始引入的</a:t>
            </a:r>
            <a:r>
              <a:rPr lang="zh-CN" altLang="en-US" smtClean="0">
                <a:ea typeface="宋体" pitchFamily="2" charset="-122"/>
              </a:rPr>
              <a:t>一</a:t>
            </a:r>
            <a:r>
              <a:rPr lang="zh-CN" altLang="en-US">
                <a:ea typeface="宋体" pitchFamily="2" charset="-122"/>
              </a:rPr>
              <a:t>套</a:t>
            </a:r>
            <a:r>
              <a:rPr lang="zh-CN" altLang="en-US" smtClean="0">
                <a:ea typeface="宋体" pitchFamily="2" charset="-122"/>
              </a:rPr>
              <a:t>新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IO API</a:t>
            </a:r>
            <a:r>
              <a:rPr lang="zh-CN" altLang="en-US">
                <a:ea typeface="宋体" pitchFamily="2" charset="-122"/>
              </a:rPr>
              <a:t>，可以替代标准的</a:t>
            </a:r>
            <a:r>
              <a:rPr lang="en-US" altLang="zh-CN" smtClean="0">
                <a:ea typeface="宋体" pitchFamily="2" charset="-122"/>
              </a:rPr>
              <a:t>Java </a:t>
            </a:r>
            <a:r>
              <a:rPr lang="en-US" altLang="zh-CN">
                <a:ea typeface="宋体" pitchFamily="2" charset="-122"/>
              </a:rPr>
              <a:t>IO </a:t>
            </a:r>
            <a:r>
              <a:rPr lang="en-US" altLang="zh-CN" smtClean="0">
                <a:ea typeface="宋体" pitchFamily="2" charset="-122"/>
              </a:rPr>
              <a:t>API</a:t>
            </a:r>
            <a:r>
              <a:rPr lang="zh-CN" altLang="en-US" smtClean="0">
                <a:ea typeface="宋体" pitchFamily="2" charset="-122"/>
              </a:rPr>
              <a:t>。</a:t>
            </a:r>
            <a:r>
              <a:rPr lang="en-US" altLang="zh-CN" smtClean="0">
                <a:ea typeface="宋体" pitchFamily="2" charset="-122"/>
              </a:rPr>
              <a:t>NIO</a:t>
            </a:r>
            <a:r>
              <a:rPr lang="zh-CN" altLang="en-US" smtClean="0">
                <a:ea typeface="宋体" pitchFamily="2" charset="-122"/>
              </a:rPr>
              <a:t>与原来的</a:t>
            </a:r>
            <a:r>
              <a:rPr lang="en-US" altLang="zh-CN" smtClean="0">
                <a:ea typeface="宋体" pitchFamily="2" charset="-122"/>
              </a:rPr>
              <a:t>IO</a:t>
            </a:r>
            <a:r>
              <a:rPr lang="zh-CN" altLang="en-US" smtClean="0">
                <a:ea typeface="宋体" pitchFamily="2" charset="-122"/>
              </a:rPr>
              <a:t>有同样的作用和目的，但是使用的方式完全不同，</a:t>
            </a:r>
            <a:r>
              <a:rPr lang="en-US" altLang="zh-CN" smtClean="0">
                <a:ea typeface="宋体" pitchFamily="2" charset="-122"/>
              </a:rPr>
              <a:t>NIO</a:t>
            </a:r>
            <a:r>
              <a:rPr lang="zh-CN" altLang="en-US" smtClean="0">
                <a:ea typeface="宋体" pitchFamily="2" charset="-122"/>
              </a:rPr>
              <a:t>支持面向缓冲区的、基于通道的</a:t>
            </a:r>
            <a:r>
              <a:rPr lang="en-US" altLang="zh-CN" smtClean="0">
                <a:ea typeface="宋体" pitchFamily="2" charset="-122"/>
              </a:rPr>
              <a:t>IO</a:t>
            </a:r>
            <a:r>
              <a:rPr lang="zh-CN" altLang="en-US" smtClean="0">
                <a:ea typeface="宋体" pitchFamily="2" charset="-122"/>
              </a:rPr>
              <a:t>操作。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NIO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</a:rPr>
              <a:t>将以更加高效的方式进行文件的读写操作。</a:t>
            </a:r>
            <a:endParaRPr lang="en-US" altLang="zh-CN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2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NIO</a:t>
            </a:r>
            <a:r>
              <a:rPr kumimoji="1" lang="en-US" altLang="zh-CN" b="1" smtClean="0">
                <a:latin typeface="+mn-lt"/>
                <a:ea typeface="宋体" pitchFamily="2" charset="-122"/>
              </a:rPr>
              <a:t>. 2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1628800"/>
            <a:ext cx="76962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随着 </a:t>
            </a:r>
            <a:r>
              <a:rPr lang="en-US" altLang="zh-CN">
                <a:ea typeface="宋体" pitchFamily="2" charset="-122"/>
              </a:rPr>
              <a:t>JDK 7 </a:t>
            </a:r>
            <a:r>
              <a:rPr lang="zh-CN" altLang="en-US">
                <a:ea typeface="宋体" pitchFamily="2" charset="-122"/>
              </a:rPr>
              <a:t>的发布，</a:t>
            </a:r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对</a:t>
            </a:r>
            <a:r>
              <a:rPr lang="en-US" altLang="zh-CN">
                <a:ea typeface="宋体" pitchFamily="2" charset="-122"/>
              </a:rPr>
              <a:t>NIO</a:t>
            </a:r>
            <a:r>
              <a:rPr lang="zh-CN" altLang="en-US">
                <a:ea typeface="宋体" pitchFamily="2" charset="-122"/>
              </a:rPr>
              <a:t>进行了极大的扩展，增强了对文件处理和文件系统特性的支持，以至于我们称他们为 </a:t>
            </a:r>
            <a:r>
              <a:rPr lang="en-US" altLang="zh-CN">
                <a:ea typeface="宋体" pitchFamily="2" charset="-122"/>
              </a:rPr>
              <a:t>NIO.2</a:t>
            </a:r>
            <a:r>
              <a:rPr lang="zh-CN" altLang="en-US">
                <a:ea typeface="宋体" pitchFamily="2" charset="-122"/>
              </a:rPr>
              <a:t>。因为 </a:t>
            </a:r>
            <a:r>
              <a:rPr lang="en-US" altLang="zh-CN">
                <a:ea typeface="宋体" pitchFamily="2" charset="-122"/>
              </a:rPr>
              <a:t>NIO </a:t>
            </a:r>
            <a:r>
              <a:rPr lang="zh-CN" altLang="en-US">
                <a:ea typeface="宋体" pitchFamily="2" charset="-122"/>
              </a:rPr>
              <a:t>提供的一些功能，</a:t>
            </a:r>
            <a:r>
              <a:rPr lang="en-US" altLang="zh-CN">
                <a:ea typeface="宋体" pitchFamily="2" charset="-122"/>
              </a:rPr>
              <a:t>NIO</a:t>
            </a:r>
            <a:r>
              <a:rPr lang="zh-CN" altLang="en-US">
                <a:ea typeface="宋体" pitchFamily="2" charset="-122"/>
              </a:rPr>
              <a:t>已经成为文件处理中越来越重要的部分。</a:t>
            </a:r>
          </a:p>
        </p:txBody>
      </p:sp>
    </p:spTree>
    <p:extLst>
      <p:ext uri="{BB962C8B-B14F-4D97-AF65-F5344CB8AC3E}">
        <p14:creationId xmlns:p14="http://schemas.microsoft.com/office/powerpoint/2010/main" val="31259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108" y="79664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</a:rPr>
              <a:t>Path</a:t>
            </a:r>
            <a:r>
              <a:rPr lang="zh-CN" altLang="en-US" sz="3600" b="1" smtClean="0">
                <a:ea typeface="宋体" panose="02010600030101010101" pitchFamily="2" charset="-122"/>
              </a:rPr>
              <a:t>、</a:t>
            </a:r>
            <a:r>
              <a:rPr lang="en-US" altLang="zh-CN" sz="3600" b="1" smtClean="0">
                <a:ea typeface="宋体" panose="02010600030101010101" pitchFamily="2" charset="-122"/>
              </a:rPr>
              <a:t>Paths</a:t>
            </a:r>
            <a:r>
              <a:rPr lang="zh-CN" altLang="en-US" sz="3600" b="1" smtClean="0">
                <a:ea typeface="宋体" panose="02010600030101010101" pitchFamily="2" charset="-122"/>
              </a:rPr>
              <a:t>和</a:t>
            </a:r>
            <a:r>
              <a:rPr lang="en-US" altLang="zh-CN" sz="3600" b="1" smtClean="0">
                <a:ea typeface="宋体" panose="02010600030101010101" pitchFamily="2" charset="-122"/>
              </a:rPr>
              <a:t>Files</a:t>
            </a:r>
            <a:r>
              <a:rPr lang="zh-CN" altLang="en-US" sz="3600" b="1" smtClean="0">
                <a:ea typeface="宋体" panose="02010600030101010101" pitchFamily="2" charset="-122"/>
              </a:rPr>
              <a:t>核心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412776"/>
            <a:ext cx="8496944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早期的</a:t>
            </a:r>
            <a:r>
              <a:rPr lang="en-US" altLang="zh-CN" sz="2400" smtClean="0">
                <a:ea typeface="宋体" panose="02010600030101010101" pitchFamily="2" charset="-122"/>
              </a:rPr>
              <a:t>java</a:t>
            </a:r>
            <a:r>
              <a:rPr lang="zh-CN" altLang="en-US" sz="2400" smtClean="0">
                <a:ea typeface="宋体" panose="02010600030101010101" pitchFamily="2" charset="-122"/>
              </a:rPr>
              <a:t>只提供了一个</a:t>
            </a:r>
            <a:r>
              <a:rPr lang="en-US" altLang="zh-CN" sz="2400" smtClean="0">
                <a:ea typeface="宋体" panose="02010600030101010101" pitchFamily="2" charset="-122"/>
              </a:rPr>
              <a:t>File</a:t>
            </a:r>
            <a:r>
              <a:rPr lang="zh-CN" altLang="en-US" sz="2400" smtClean="0">
                <a:ea typeface="宋体" panose="02010600030101010101" pitchFamily="2" charset="-122"/>
              </a:rPr>
              <a:t>类来访问文件系统，但</a:t>
            </a:r>
            <a:r>
              <a:rPr lang="en-US" altLang="zh-CN" sz="2400" smtClean="0">
                <a:ea typeface="宋体" panose="02010600030101010101" pitchFamily="2" charset="-122"/>
              </a:rPr>
              <a:t>File</a:t>
            </a:r>
            <a:r>
              <a:rPr lang="zh-CN" altLang="en-US" sz="2400" smtClean="0">
                <a:ea typeface="宋体" panose="02010600030101010101" pitchFamily="2" charset="-122"/>
              </a:rPr>
              <a:t>类的功能比较有限，所提供的方法性能也不高。而且，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大多数方法在出错时仅返回失败，并不会提供异常信息。</a:t>
            </a:r>
            <a:endParaRPr lang="en-US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ea typeface="宋体" panose="02010600030101010101" pitchFamily="2" charset="-122"/>
              </a:rPr>
              <a:t>NIO. 2</a:t>
            </a:r>
            <a:r>
              <a:rPr lang="zh-CN" altLang="en-US" sz="2400" smtClean="0">
                <a:ea typeface="宋体" panose="02010600030101010101" pitchFamily="2" charset="-122"/>
              </a:rPr>
              <a:t>为了弥补这种不足，引入了</a:t>
            </a:r>
            <a:r>
              <a:rPr lang="en-US" altLang="zh-CN" sz="2400" smtClean="0">
                <a:ea typeface="宋体" panose="02010600030101010101" pitchFamily="2" charset="-122"/>
              </a:rPr>
              <a:t>Path</a:t>
            </a:r>
            <a:r>
              <a:rPr lang="zh-CN" altLang="en-US" sz="2400" smtClean="0">
                <a:ea typeface="宋体" panose="02010600030101010101" pitchFamily="2" charset="-122"/>
              </a:rPr>
              <a:t>接口，代表一个平台无关的平台路径，</a:t>
            </a:r>
            <a:r>
              <a:rPr lang="zh-CN" altLang="en-US" sz="2400">
                <a:ea typeface="宋体" panose="02010600030101010101" pitchFamily="2" charset="-122"/>
              </a:rPr>
              <a:t>描述了目录结构中文件的</a:t>
            </a:r>
            <a:r>
              <a:rPr lang="zh-CN" altLang="en-US" sz="2400" smtClean="0">
                <a:ea typeface="宋体" panose="02010600030101010101" pitchFamily="2" charset="-122"/>
              </a:rPr>
              <a:t>位置。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可以看成是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类的升级版本，实际引用的资源也可以不存在。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942699"/>
            <a:ext cx="8050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>
                <a:ea typeface="宋体" pitchFamily="2" charset="-122"/>
                <a:cs typeface="Tahoma" pitchFamily="34" charset="0"/>
              </a:rPr>
              <a:t>在以前IO操作都是这样写</a:t>
            </a: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的</a:t>
            </a: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:</a:t>
            </a:r>
            <a:endParaRPr lang="zh-CN" altLang="zh-CN" sz="2400"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ea typeface="宋体" pitchFamily="2" charset="-122"/>
                <a:cs typeface="Tahoma" pitchFamily="34" charset="0"/>
              </a:rPr>
              <a:t> </a:t>
            </a: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      </a:t>
            </a: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import </a:t>
            </a:r>
            <a:r>
              <a:rPr lang="zh-CN" altLang="zh-CN" sz="2400">
                <a:ea typeface="宋体" pitchFamily="2" charset="-122"/>
                <a:cs typeface="Tahoma" pitchFamily="34" charset="0"/>
              </a:rPr>
              <a:t>java.io.</a:t>
            </a: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File;</a:t>
            </a:r>
            <a:endParaRPr lang="en-US" altLang="zh-CN" sz="2400" smtClean="0">
              <a:ea typeface="宋体" pitchFamily="2" charset="-122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       </a:t>
            </a:r>
            <a:r>
              <a:rPr lang="zh-CN" altLang="zh-CN" sz="2400" smtClean="0">
                <a:solidFill>
                  <a:srgbClr val="C00000"/>
                </a:solidFill>
                <a:ea typeface="宋体" pitchFamily="2" charset="-122"/>
                <a:cs typeface="Tahoma" pitchFamily="34" charset="0"/>
              </a:rPr>
              <a:t>File </a:t>
            </a:r>
            <a:r>
              <a:rPr lang="zh-CN" altLang="zh-CN" sz="2400">
                <a:solidFill>
                  <a:srgbClr val="C00000"/>
                </a:solidFill>
                <a:ea typeface="宋体" pitchFamily="2" charset="-122"/>
                <a:cs typeface="Tahoma" pitchFamily="34" charset="0"/>
              </a:rPr>
              <a:t>file = new File("index.html");</a:t>
            </a:r>
            <a:endParaRPr lang="zh-CN" altLang="zh-CN" sz="240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但</a:t>
            </a:r>
            <a:r>
              <a:rPr lang="zh-CN" altLang="zh-CN" sz="2400">
                <a:ea typeface="宋体" pitchFamily="2" charset="-122"/>
                <a:cs typeface="Tahoma" pitchFamily="34" charset="0"/>
              </a:rPr>
              <a:t>在Java7 中，我们可以这样写：</a:t>
            </a:r>
            <a:endParaRPr lang="zh-CN" altLang="zh-CN" sz="2400"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       </a:t>
            </a: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import </a:t>
            </a:r>
            <a:r>
              <a:rPr lang="zh-CN" altLang="zh-CN" sz="2400">
                <a:ea typeface="宋体" pitchFamily="2" charset="-122"/>
                <a:cs typeface="Tahoma" pitchFamily="34" charset="0"/>
              </a:rPr>
              <a:t>java.nio.file.Path; </a:t>
            </a:r>
            <a:endParaRPr lang="en-US" altLang="zh-CN" sz="2400" smtClean="0">
              <a:ea typeface="宋体" pitchFamily="2" charset="-122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       </a:t>
            </a:r>
            <a:r>
              <a:rPr lang="zh-CN" altLang="zh-CN" sz="2400" smtClean="0">
                <a:ea typeface="宋体" pitchFamily="2" charset="-122"/>
                <a:cs typeface="Tahoma" pitchFamily="34" charset="0"/>
              </a:rPr>
              <a:t>import </a:t>
            </a:r>
            <a:r>
              <a:rPr lang="zh-CN" altLang="zh-CN" sz="2400">
                <a:ea typeface="宋体" pitchFamily="2" charset="-122"/>
                <a:cs typeface="Tahoma" pitchFamily="34" charset="0"/>
              </a:rPr>
              <a:t>java.nio.file.Paths; </a:t>
            </a:r>
            <a:endParaRPr lang="en-US" altLang="zh-CN" sz="2400" smtClean="0">
              <a:ea typeface="宋体" pitchFamily="2" charset="-122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ea typeface="宋体" pitchFamily="2" charset="-122"/>
                <a:cs typeface="Tahoma" pitchFamily="34" charset="0"/>
              </a:rPr>
              <a:t>       </a:t>
            </a:r>
            <a:r>
              <a:rPr lang="zh-CN" altLang="zh-CN" sz="2400" smtClean="0">
                <a:solidFill>
                  <a:srgbClr val="C00000"/>
                </a:solidFill>
                <a:ea typeface="宋体" pitchFamily="2" charset="-122"/>
                <a:cs typeface="Tahoma" pitchFamily="34" charset="0"/>
              </a:rPr>
              <a:t>Path </a:t>
            </a:r>
            <a:r>
              <a:rPr lang="zh-CN" altLang="zh-CN" sz="2400">
                <a:solidFill>
                  <a:srgbClr val="C00000"/>
                </a:solidFill>
                <a:ea typeface="宋体" pitchFamily="2" charset="-122"/>
                <a:cs typeface="Tahoma" pitchFamily="34" charset="0"/>
              </a:rPr>
              <a:t>path = Paths.get("index.html");</a:t>
            </a:r>
            <a:endParaRPr lang="zh-CN" altLang="zh-CN" sz="240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7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108" y="79664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</a:rPr>
              <a:t>Path</a:t>
            </a:r>
            <a:r>
              <a:rPr lang="zh-CN" altLang="en-US" sz="3600" b="1" smtClean="0">
                <a:ea typeface="宋体" panose="02010600030101010101" pitchFamily="2" charset="-122"/>
              </a:rPr>
              <a:t>、</a:t>
            </a:r>
            <a:r>
              <a:rPr lang="en-US" altLang="zh-CN" sz="3600" b="1" smtClean="0">
                <a:ea typeface="宋体" panose="02010600030101010101" pitchFamily="2" charset="-122"/>
              </a:rPr>
              <a:t>Paths</a:t>
            </a:r>
            <a:r>
              <a:rPr lang="zh-CN" altLang="en-US" sz="3600" b="1" smtClean="0">
                <a:ea typeface="宋体" panose="02010600030101010101" pitchFamily="2" charset="-122"/>
              </a:rPr>
              <a:t>和</a:t>
            </a:r>
            <a:r>
              <a:rPr lang="en-US" altLang="zh-CN" sz="3600" b="1" smtClean="0">
                <a:ea typeface="宋体" panose="02010600030101010101" pitchFamily="2" charset="-122"/>
              </a:rPr>
              <a:t>Files</a:t>
            </a:r>
            <a:r>
              <a:rPr lang="zh-CN" altLang="en-US" sz="3600" b="1" smtClean="0">
                <a:ea typeface="宋体" panose="02010600030101010101" pitchFamily="2" charset="-122"/>
              </a:rPr>
              <a:t>核心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60" y="1772816"/>
            <a:ext cx="808747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同时，</a:t>
            </a:r>
            <a:r>
              <a:rPr lang="en-US" altLang="zh-CN" sz="2400" smtClean="0">
                <a:ea typeface="宋体" panose="02010600030101010101" pitchFamily="2" charset="-122"/>
              </a:rPr>
              <a:t>NIO.2</a:t>
            </a:r>
            <a:r>
              <a:rPr lang="zh-CN" altLang="en-US" sz="2400" smtClean="0">
                <a:ea typeface="宋体" panose="02010600030101010101" pitchFamily="2" charset="-122"/>
              </a:rPr>
              <a:t>还提供了</a:t>
            </a:r>
            <a:r>
              <a:rPr lang="en-US" altLang="zh-CN" sz="2400" smtClean="0">
                <a:ea typeface="宋体" panose="02010600030101010101" pitchFamily="2" charset="-122"/>
              </a:rPr>
              <a:t>Files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Paths</a:t>
            </a:r>
            <a:r>
              <a:rPr lang="zh-CN" altLang="en-US" sz="2400" smtClean="0">
                <a:ea typeface="宋体" panose="02010600030101010101" pitchFamily="2" charset="-122"/>
              </a:rPr>
              <a:t>工具类，</a:t>
            </a:r>
            <a:r>
              <a:rPr lang="en-US" altLang="zh-CN" sz="2400" smtClean="0">
                <a:ea typeface="宋体" panose="02010600030101010101" pitchFamily="2" charset="-122"/>
              </a:rPr>
              <a:t>Files</a:t>
            </a:r>
            <a:r>
              <a:rPr lang="zh-CN" altLang="en-US" sz="2400" smtClean="0">
                <a:ea typeface="宋体" panose="02010600030101010101" pitchFamily="2" charset="-122"/>
              </a:rPr>
              <a:t>包含了大量静态的工具方法来操作文件；</a:t>
            </a:r>
            <a:r>
              <a:rPr lang="en-US" altLang="zh-CN" sz="2400" smtClean="0">
                <a:ea typeface="宋体" panose="02010600030101010101" pitchFamily="2" charset="-122"/>
              </a:rPr>
              <a:t>Paths</a:t>
            </a:r>
            <a:r>
              <a:rPr lang="zh-CN" altLang="en-US" sz="2400" smtClean="0">
                <a:ea typeface="宋体" panose="02010600030101010101" pitchFamily="2" charset="-122"/>
              </a:rPr>
              <a:t>则包含了两个返回</a:t>
            </a:r>
            <a:r>
              <a:rPr lang="en-US" altLang="zh-CN" sz="2400" smtClean="0">
                <a:ea typeface="宋体" panose="02010600030101010101" pitchFamily="2" charset="-122"/>
              </a:rPr>
              <a:t>Path</a:t>
            </a:r>
            <a:r>
              <a:rPr lang="zh-CN" altLang="en-US" sz="2400" smtClean="0">
                <a:ea typeface="宋体" panose="02010600030101010101" pitchFamily="2" charset="-122"/>
              </a:rPr>
              <a:t>的静态工厂方法。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60" y="3356992"/>
            <a:ext cx="864096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smtClean="0">
                <a:ea typeface="宋体" pitchFamily="2" charset="-122"/>
              </a:rPr>
              <a:t> Paths </a:t>
            </a:r>
            <a:r>
              <a:rPr lang="zh-CN" altLang="en-US" sz="2400" smtClean="0">
                <a:ea typeface="宋体" pitchFamily="2" charset="-122"/>
              </a:rPr>
              <a:t>类提供</a:t>
            </a:r>
            <a:r>
              <a:rPr lang="zh-CN" altLang="en-US" sz="2400">
                <a:ea typeface="宋体" pitchFamily="2" charset="-122"/>
              </a:rPr>
              <a:t>的静态 </a:t>
            </a:r>
            <a:r>
              <a:rPr lang="en-US" altLang="zh-CN" sz="2400">
                <a:ea typeface="宋体" pitchFamily="2" charset="-122"/>
              </a:rPr>
              <a:t>get() </a:t>
            </a:r>
            <a:r>
              <a:rPr lang="zh-CN" altLang="en-US" sz="2400">
                <a:ea typeface="宋体" pitchFamily="2" charset="-122"/>
              </a:rPr>
              <a:t>方法用来获取 </a:t>
            </a:r>
            <a:r>
              <a:rPr lang="en-US" altLang="zh-CN" sz="2400">
                <a:ea typeface="宋体" pitchFamily="2" charset="-122"/>
              </a:rPr>
              <a:t>Path </a:t>
            </a:r>
            <a:r>
              <a:rPr lang="zh-CN" altLang="en-US" sz="2400">
                <a:ea typeface="宋体" pitchFamily="2" charset="-122"/>
              </a:rPr>
              <a:t>对象：</a:t>
            </a: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static Path</a:t>
            </a:r>
            <a:r>
              <a:rPr lang="zh-CN" altLang="en-US" sz="20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get(String first, String … more) : </a:t>
            </a:r>
            <a:r>
              <a:rPr lang="zh-CN" altLang="en-US" sz="2000">
                <a:ea typeface="宋体" pitchFamily="2" charset="-122"/>
              </a:rPr>
              <a:t>用于将多个字符串串连成</a:t>
            </a:r>
            <a:r>
              <a:rPr lang="zh-CN" altLang="en-US" sz="2000" smtClean="0">
                <a:ea typeface="宋体" pitchFamily="2" charset="-122"/>
              </a:rPr>
              <a:t>路径</a:t>
            </a:r>
            <a:endParaRPr lang="en-US" altLang="zh-CN" sz="200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static Path get(URI uri): </a:t>
            </a:r>
            <a:r>
              <a:rPr lang="zh-CN" altLang="en-US" sz="2000">
                <a:ea typeface="宋体" pitchFamily="2" charset="-122"/>
              </a:rPr>
              <a:t>返回指定</a:t>
            </a:r>
            <a:r>
              <a:rPr lang="en-US" altLang="zh-CN" sz="2000">
                <a:ea typeface="宋体" pitchFamily="2" charset="-122"/>
              </a:rPr>
              <a:t>uri</a:t>
            </a:r>
            <a:r>
              <a:rPr lang="zh-CN" altLang="en-US" sz="2000">
                <a:ea typeface="宋体" pitchFamily="2" charset="-122"/>
              </a:rPr>
              <a:t>对应的</a:t>
            </a:r>
            <a:r>
              <a:rPr lang="en-US" altLang="zh-CN" sz="2000">
                <a:ea typeface="宋体" pitchFamily="2" charset="-122"/>
              </a:rPr>
              <a:t>Path</a:t>
            </a:r>
            <a:r>
              <a:rPr lang="zh-CN" altLang="en-US" sz="2000">
                <a:ea typeface="宋体" pitchFamily="2" charset="-122"/>
              </a:rPr>
              <a:t>路径</a:t>
            </a:r>
            <a:endParaRPr lang="en-US" altLang="zh-CN" sz="20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0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11-2 IO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流原理及流的分类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20017"/>
            <a:ext cx="5106194" cy="20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52120" y="4831029"/>
            <a:ext cx="3242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Google I/O </a:t>
            </a:r>
            <a:r>
              <a:rPr lang="zh-CN" altLang="en-US">
                <a:ea typeface="宋体" panose="02010600030101010101" pitchFamily="2" charset="-122"/>
              </a:rPr>
              <a:t>寓为“开放中创新”</a:t>
            </a:r>
            <a:r>
              <a:rPr lang="en-US" altLang="zh-CN">
                <a:ea typeface="宋体" panose="02010600030101010101" pitchFamily="2" charset="-122"/>
              </a:rPr>
              <a:t>(Innovation in the Open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Input/Output</a:t>
            </a:r>
          </a:p>
          <a:p>
            <a:r>
              <a:rPr lang="zh-CN" altLang="en-US" smtClean="0">
                <a:ea typeface="宋体" panose="02010600030101010101" pitchFamily="2" charset="-122"/>
              </a:rPr>
              <a:t>二进制</a:t>
            </a:r>
            <a:r>
              <a:rPr lang="en-US" altLang="zh-CN" smtClean="0">
                <a:ea typeface="宋体" panose="02010600030101010101" pitchFamily="2" charset="-122"/>
              </a:rPr>
              <a:t>1,0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4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108" y="79664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URI</a:t>
            </a:r>
            <a:r>
              <a:rPr lang="zh-CN" altLang="en-US" sz="3600" b="1" smtClean="0">
                <a:ea typeface="宋体" panose="02010600030101010101" pitchFamily="2" charset="-122"/>
              </a:rPr>
              <a:t>、</a:t>
            </a:r>
            <a:r>
              <a:rPr lang="en-US" altLang="zh-CN" sz="3600" b="1" smtClean="0">
                <a:ea typeface="宋体" panose="02010600030101010101" pitchFamily="2" charset="-122"/>
              </a:rPr>
              <a:t>URL</a:t>
            </a:r>
            <a:r>
              <a:rPr lang="zh-CN" altLang="en-US" sz="3600" b="1" smtClean="0">
                <a:ea typeface="宋体" panose="02010600030101010101" pitchFamily="2" charset="-122"/>
              </a:rPr>
              <a:t>和</a:t>
            </a:r>
            <a:r>
              <a:rPr lang="en-US" altLang="zh-CN" sz="3600" b="1" smtClean="0">
                <a:ea typeface="宋体" panose="02010600030101010101" pitchFamily="2" charset="-122"/>
              </a:rPr>
              <a:t>URN</a:t>
            </a:r>
            <a:r>
              <a:rPr lang="zh-CN" altLang="en-US" sz="3600" b="1" smtClean="0">
                <a:ea typeface="宋体" panose="02010600030101010101" pitchFamily="2" charset="-122"/>
              </a:rPr>
              <a:t>的区别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510926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URI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，是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uniform resource identifier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，统一资源标识符，</a:t>
            </a:r>
            <a:r>
              <a:rPr lang="zh-CN" altLang="en-US" sz="2400">
                <a:ea typeface="宋体" panose="02010600030101010101" pitchFamily="2" charset="-122"/>
              </a:rPr>
              <a:t>用来唯一的标识一个资源。而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URL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uniform resource locator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，统一资源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定位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符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zh-CN" altLang="en-US" sz="2400">
                <a:ea typeface="宋体" panose="02010600030101010101" pitchFamily="2" charset="-122"/>
              </a:rPr>
              <a:t>它是一种具体的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>
                <a:ea typeface="宋体" panose="02010600030101010101" pitchFamily="2" charset="-122"/>
              </a:rPr>
              <a:t>，即</a:t>
            </a:r>
            <a:r>
              <a:rPr lang="en-US" altLang="zh-CN" sz="2400">
                <a:ea typeface="宋体" panose="02010600030101010101" pitchFamily="2" charset="-122"/>
              </a:rPr>
              <a:t>URL</a:t>
            </a:r>
            <a:r>
              <a:rPr lang="zh-CN" altLang="en-US" sz="2400">
                <a:ea typeface="宋体" panose="02010600030101010101" pitchFamily="2" charset="-122"/>
              </a:rPr>
              <a:t>可以用来标识一个资源，而且还指明了如何</a:t>
            </a:r>
            <a:r>
              <a:rPr lang="en-US" altLang="zh-CN" sz="2400">
                <a:ea typeface="宋体" panose="02010600030101010101" pitchFamily="2" charset="-122"/>
              </a:rPr>
              <a:t>locate</a:t>
            </a:r>
            <a:r>
              <a:rPr lang="zh-CN" altLang="en-US" sz="2400">
                <a:ea typeface="宋体" panose="02010600030101010101" pitchFamily="2" charset="-122"/>
              </a:rPr>
              <a:t>这个资源。而</a:t>
            </a:r>
            <a:r>
              <a:rPr lang="en-US" altLang="zh-CN" sz="2400">
                <a:ea typeface="宋体" panose="02010600030101010101" pitchFamily="2" charset="-122"/>
              </a:rPr>
              <a:t>URN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uniform resource name</a:t>
            </a:r>
            <a:r>
              <a:rPr lang="zh-CN" altLang="en-US" sz="2400">
                <a:ea typeface="宋体" panose="02010600030101010101" pitchFamily="2" charset="-122"/>
              </a:rPr>
              <a:t>，统一资源命名，是通过名字来标识资源，比如</a:t>
            </a:r>
            <a:r>
              <a:rPr lang="en-US" altLang="zh-CN" sz="2400">
                <a:ea typeface="宋体" panose="02010600030101010101" pitchFamily="2" charset="-122"/>
              </a:rPr>
              <a:t>mailto:java-net@java.sun.com</a:t>
            </a:r>
            <a:r>
              <a:rPr lang="zh-CN" altLang="en-US" sz="2400">
                <a:ea typeface="宋体" panose="02010600030101010101" pitchFamily="2" charset="-122"/>
              </a:rPr>
              <a:t>。也就是说，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>
                <a:ea typeface="宋体" panose="02010600030101010101" pitchFamily="2" charset="-122"/>
              </a:rPr>
              <a:t>是以一种抽象的，高层次概念定义统一资源标识，而</a:t>
            </a:r>
            <a:r>
              <a:rPr lang="en-US" altLang="zh-CN" sz="2400">
                <a:ea typeface="宋体" panose="02010600030101010101" pitchFamily="2" charset="-122"/>
              </a:rPr>
              <a:t>URL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URN</a:t>
            </a:r>
            <a:r>
              <a:rPr lang="zh-CN" altLang="en-US" sz="2400">
                <a:ea typeface="宋体" panose="02010600030101010101" pitchFamily="2" charset="-122"/>
              </a:rPr>
              <a:t>则是具体的资源标识的方式。</a:t>
            </a:r>
            <a:r>
              <a:rPr lang="en-US" altLang="zh-CN" sz="2400">
                <a:ea typeface="宋体" panose="02010600030101010101" pitchFamily="2" charset="-122"/>
              </a:rPr>
              <a:t>URL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URN</a:t>
            </a:r>
            <a:r>
              <a:rPr lang="zh-CN" altLang="en-US" sz="2400">
                <a:ea typeface="宋体" panose="02010600030101010101" pitchFamily="2" charset="-122"/>
              </a:rPr>
              <a:t>都是一种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在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>
                <a:ea typeface="宋体" panose="02010600030101010101" pitchFamily="2" charset="-122"/>
              </a:rPr>
              <a:t>中，一个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>
                <a:ea typeface="宋体" panose="02010600030101010101" pitchFamily="2" charset="-122"/>
              </a:rPr>
              <a:t>实例可以代表绝对的，也可以是相对的，只要它符合</a:t>
            </a:r>
            <a:r>
              <a:rPr lang="en-US" altLang="zh-CN" sz="2400">
                <a:ea typeface="宋体" panose="02010600030101010101" pitchFamily="2" charset="-122"/>
              </a:rPr>
              <a:t>URI</a:t>
            </a:r>
            <a:r>
              <a:rPr lang="zh-CN" altLang="en-US" sz="2400">
                <a:ea typeface="宋体" panose="02010600030101010101" pitchFamily="2" charset="-122"/>
              </a:rPr>
              <a:t>的语法规则。而</a:t>
            </a:r>
            <a:r>
              <a:rPr lang="en-US" altLang="zh-CN" sz="2400">
                <a:ea typeface="宋体" panose="02010600030101010101" pitchFamily="2" charset="-122"/>
              </a:rPr>
              <a:t>URL</a:t>
            </a:r>
            <a:r>
              <a:rPr lang="zh-CN" altLang="en-US" sz="2400">
                <a:ea typeface="宋体" panose="02010600030101010101" pitchFamily="2" charset="-122"/>
              </a:rPr>
              <a:t>类</a:t>
            </a:r>
            <a:r>
              <a:rPr lang="zh-CN" altLang="en-US" sz="2400" smtClean="0">
                <a:ea typeface="宋体" panose="02010600030101010101" pitchFamily="2" charset="-122"/>
              </a:rPr>
              <a:t>则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不仅</a:t>
            </a:r>
            <a:r>
              <a:rPr lang="zh-CN" altLang="en-US" sz="2400">
                <a:ea typeface="宋体" panose="02010600030101010101" pitchFamily="2" charset="-122"/>
              </a:rPr>
              <a:t>符合语义，还包含了定位该资源的信息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因此</a:t>
            </a:r>
            <a:r>
              <a:rPr lang="zh-CN" altLang="en-US" sz="2400">
                <a:ea typeface="宋体" panose="02010600030101010101" pitchFamily="2" charset="-122"/>
              </a:rPr>
              <a:t>它不能是相对</a:t>
            </a:r>
            <a:r>
              <a:rPr lang="zh-CN" altLang="en-US" sz="2400" smtClean="0">
                <a:ea typeface="宋体" panose="02010600030101010101" pitchFamily="2" charset="-122"/>
              </a:rPr>
              <a:t>的。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026" name="Picture 2" descr="C:\Users\Administrator\Desktop\591228-20160116223301225-18668383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91" y="5085184"/>
            <a:ext cx="2734362" cy="16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32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Path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504" y="1268760"/>
            <a:ext cx="8856984" cy="537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Path</a:t>
            </a:r>
            <a:r>
              <a:rPr lang="zh-CN" altLang="en-US" sz="2000" smtClean="0">
                <a:ea typeface="宋体" pitchFamily="2" charset="-122"/>
              </a:rPr>
              <a:t> </a:t>
            </a:r>
            <a:r>
              <a:rPr lang="zh-CN" altLang="en-US" sz="2400" smtClean="0">
                <a:ea typeface="宋体" pitchFamily="2" charset="-122"/>
              </a:rPr>
              <a:t>常用方法：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String toString() </a:t>
            </a:r>
            <a:r>
              <a:rPr lang="zh-CN" altLang="en-US" sz="2000">
                <a:ea typeface="宋体" pitchFamily="2" charset="-122"/>
              </a:rPr>
              <a:t>： 返回调用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对象的字符串表示形式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boolean </a:t>
            </a:r>
            <a:r>
              <a:rPr lang="en-US" altLang="zh-CN" sz="2000">
                <a:ea typeface="宋体" pitchFamily="2" charset="-122"/>
              </a:rPr>
              <a:t>startsWith(String path) : </a:t>
            </a:r>
            <a:r>
              <a:rPr lang="zh-CN" altLang="en-US" sz="2000">
                <a:ea typeface="宋体" pitchFamily="2" charset="-122"/>
              </a:rPr>
              <a:t>判断是否以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路径开始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boolean </a:t>
            </a:r>
            <a:r>
              <a:rPr lang="en-US" altLang="zh-CN" sz="2000">
                <a:ea typeface="宋体" pitchFamily="2" charset="-122"/>
              </a:rPr>
              <a:t>endsWith(String path) : </a:t>
            </a:r>
            <a:r>
              <a:rPr lang="zh-CN" altLang="en-US" sz="2000">
                <a:ea typeface="宋体" pitchFamily="2" charset="-122"/>
              </a:rPr>
              <a:t>判断是否以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路径结束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boolean </a:t>
            </a:r>
            <a:r>
              <a:rPr lang="en-US" altLang="zh-CN" sz="2000">
                <a:ea typeface="宋体" pitchFamily="2" charset="-122"/>
              </a:rPr>
              <a:t>isAbsolute() : </a:t>
            </a:r>
            <a:r>
              <a:rPr lang="zh-CN" altLang="en-US" sz="2000">
                <a:ea typeface="宋体" pitchFamily="2" charset="-122"/>
              </a:rPr>
              <a:t>判断是否是绝对路径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Path getParent() </a:t>
            </a:r>
            <a:r>
              <a:rPr lang="zh-CN" altLang="en-US" sz="2000">
                <a:ea typeface="宋体" pitchFamily="2" charset="-122"/>
              </a:rPr>
              <a:t>：返回</a:t>
            </a:r>
            <a:r>
              <a:rPr lang="en-US" altLang="zh-CN" sz="2000">
                <a:ea typeface="宋体" pitchFamily="2" charset="-122"/>
              </a:rPr>
              <a:t>Path</a:t>
            </a:r>
            <a:r>
              <a:rPr lang="zh-CN" altLang="en-US" sz="2000">
                <a:ea typeface="宋体" pitchFamily="2" charset="-122"/>
              </a:rPr>
              <a:t>对象包含整个路径，不包含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对象指定的文件路径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Path getRoot() </a:t>
            </a:r>
            <a:r>
              <a:rPr lang="zh-CN" altLang="en-US" sz="2000">
                <a:ea typeface="宋体" pitchFamily="2" charset="-122"/>
              </a:rPr>
              <a:t>：返回调用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对象的根路径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Path </a:t>
            </a:r>
            <a:r>
              <a:rPr lang="en-US" altLang="zh-CN" sz="2000">
                <a:ea typeface="宋体" pitchFamily="2" charset="-122"/>
              </a:rPr>
              <a:t>getFileName() : </a:t>
            </a:r>
            <a:r>
              <a:rPr lang="zh-CN" altLang="en-US" sz="2000">
                <a:ea typeface="宋体" pitchFamily="2" charset="-122"/>
              </a:rPr>
              <a:t>返回与调用 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对象关联的文件名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int getNameCount() : </a:t>
            </a:r>
            <a:r>
              <a:rPr lang="zh-CN" altLang="en-US" sz="2000">
                <a:ea typeface="宋体" pitchFamily="2" charset="-122"/>
              </a:rPr>
              <a:t>返回</a:t>
            </a:r>
            <a:r>
              <a:rPr lang="en-US" altLang="zh-CN" sz="2000">
                <a:ea typeface="宋体" pitchFamily="2" charset="-122"/>
              </a:rPr>
              <a:t>Path </a:t>
            </a:r>
            <a:r>
              <a:rPr lang="zh-CN" altLang="en-US" sz="2000">
                <a:ea typeface="宋体" pitchFamily="2" charset="-122"/>
              </a:rPr>
              <a:t>根目录后面元素的数量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Path </a:t>
            </a:r>
            <a:r>
              <a:rPr lang="en-US" altLang="zh-CN" sz="2000">
                <a:ea typeface="宋体" pitchFamily="2" charset="-122"/>
              </a:rPr>
              <a:t>getName(int idx) : </a:t>
            </a:r>
            <a:r>
              <a:rPr lang="zh-CN" altLang="en-US" sz="2000" smtClean="0">
                <a:ea typeface="宋体" pitchFamily="2" charset="-122"/>
              </a:rPr>
              <a:t>返回指定</a:t>
            </a:r>
            <a:r>
              <a:rPr lang="zh-CN" altLang="en-US" sz="2000">
                <a:ea typeface="宋体" pitchFamily="2" charset="-122"/>
              </a:rPr>
              <a:t>索引位置 </a:t>
            </a:r>
            <a:r>
              <a:rPr lang="en-US" altLang="zh-CN" sz="2000">
                <a:ea typeface="宋体" pitchFamily="2" charset="-122"/>
              </a:rPr>
              <a:t>idx </a:t>
            </a:r>
            <a:r>
              <a:rPr lang="zh-CN" altLang="en-US" sz="2000">
                <a:ea typeface="宋体" pitchFamily="2" charset="-122"/>
              </a:rPr>
              <a:t>的路径名称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toAbsolutePath() :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作为绝对路径返回调用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Path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00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Path resolve(Path p) </a:t>
            </a:r>
            <a:r>
              <a:rPr lang="en-US" altLang="zh-CN" sz="2000" smtClean="0">
                <a:ea typeface="宋体" pitchFamily="2" charset="-122"/>
              </a:rPr>
              <a:t>:</a:t>
            </a:r>
            <a:r>
              <a:rPr lang="zh-CN" altLang="en-US" sz="2000" smtClean="0">
                <a:ea typeface="宋体" pitchFamily="2" charset="-122"/>
              </a:rPr>
              <a:t>合并两个路径，返回合并后的路径对应的</a:t>
            </a:r>
            <a:r>
              <a:rPr lang="en-US" altLang="zh-CN" sz="2000" smtClean="0">
                <a:ea typeface="宋体" pitchFamily="2" charset="-122"/>
              </a:rPr>
              <a:t>Path</a:t>
            </a:r>
            <a:r>
              <a:rPr lang="zh-CN" altLang="en-US" sz="2000" smtClean="0">
                <a:ea typeface="宋体" pitchFamily="2" charset="-122"/>
              </a:rPr>
              <a:t>对象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File toFile():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转化为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File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类的对象</a:t>
            </a:r>
            <a:endParaRPr lang="en-US" altLang="zh-CN" sz="200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0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7607" y="762519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Files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6024" y="1556792"/>
            <a:ext cx="8820472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smtClean="0">
                <a:ea typeface="宋体" pitchFamily="2" charset="-122"/>
              </a:rPr>
              <a:t>java.nio.file.Files </a:t>
            </a:r>
            <a:r>
              <a:rPr lang="zh-CN" altLang="en-US" sz="2400" b="1" smtClean="0">
                <a:ea typeface="宋体" pitchFamily="2" charset="-122"/>
              </a:rPr>
              <a:t>用于操作文件或目录的工具类。</a:t>
            </a:r>
            <a:endParaRPr lang="en-US" altLang="zh-CN" sz="2400" b="1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smtClean="0">
                <a:ea typeface="宋体" pitchFamily="2" charset="-122"/>
              </a:rPr>
              <a:t>Files</a:t>
            </a:r>
            <a:r>
              <a:rPr lang="zh-CN" altLang="en-US" sz="2400" b="1" smtClean="0">
                <a:ea typeface="宋体" pitchFamily="2" charset="-122"/>
              </a:rPr>
              <a:t>常用方法：</a:t>
            </a:r>
            <a:endParaRPr lang="en-US" altLang="zh-CN" sz="2400" b="1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Path copy(Path src, Path dest, CopyOption … how) : </a:t>
            </a:r>
            <a:r>
              <a:rPr lang="zh-CN" altLang="en-US" sz="2000" smtClean="0">
                <a:ea typeface="宋体" pitchFamily="2" charset="-122"/>
              </a:rPr>
              <a:t>文件的复制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createDirectory(Path path, FileAttribute&lt;?&gt; … attr) :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创建一个目录</a:t>
            </a:r>
            <a:endParaRPr lang="en-US" altLang="zh-CN" sz="200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 createFile(Path path, FileAttribute&lt;?&gt; … arr) :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创建一个文件</a:t>
            </a:r>
            <a:endParaRPr lang="en-US" altLang="zh-CN" sz="200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void delete(Path path) : </a:t>
            </a:r>
            <a:r>
              <a:rPr lang="zh-CN" altLang="en-US" sz="2000" smtClean="0">
                <a:ea typeface="宋体" pitchFamily="2" charset="-122"/>
              </a:rPr>
              <a:t>删除一个文件</a:t>
            </a:r>
            <a:r>
              <a:rPr lang="en-US" altLang="zh-CN" sz="2000" smtClean="0">
                <a:ea typeface="宋体" pitchFamily="2" charset="-122"/>
              </a:rPr>
              <a:t>/</a:t>
            </a:r>
            <a:r>
              <a:rPr lang="zh-CN" altLang="en-US" sz="2000" smtClean="0">
                <a:ea typeface="宋体" pitchFamily="2" charset="-122"/>
              </a:rPr>
              <a:t>目录，如果不存在，执行报错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deleteIfExists(Path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path) : 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对应的文件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目录如果存在，执行删除</a:t>
            </a:r>
            <a:endParaRPr lang="en-US" altLang="zh-CN" sz="200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Path move(Path src, Path dest, CopyOption…how) : </a:t>
            </a:r>
            <a:r>
              <a:rPr lang="zh-CN" altLang="en-US" sz="2000" smtClean="0">
                <a:ea typeface="宋体" pitchFamily="2" charset="-122"/>
              </a:rPr>
              <a:t>将 </a:t>
            </a:r>
            <a:r>
              <a:rPr lang="en-US" altLang="zh-CN" sz="2000" smtClean="0">
                <a:ea typeface="宋体" pitchFamily="2" charset="-122"/>
              </a:rPr>
              <a:t>src </a:t>
            </a:r>
            <a:r>
              <a:rPr lang="zh-CN" altLang="en-US" sz="2000" smtClean="0">
                <a:ea typeface="宋体" pitchFamily="2" charset="-122"/>
              </a:rPr>
              <a:t>移动到 </a:t>
            </a:r>
            <a:r>
              <a:rPr lang="en-US" altLang="zh-CN" sz="2000" smtClean="0">
                <a:ea typeface="宋体" pitchFamily="2" charset="-122"/>
              </a:rPr>
              <a:t>dest </a:t>
            </a:r>
            <a:r>
              <a:rPr lang="zh-CN" altLang="en-US" sz="2000" smtClean="0">
                <a:ea typeface="宋体" pitchFamily="2" charset="-122"/>
              </a:rPr>
              <a:t>位置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long size(Path path) :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返回 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path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指定文件的大小</a:t>
            </a:r>
            <a:endParaRPr lang="en-US" altLang="zh-CN" sz="2000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Files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000" b="1" smtClean="0">
                <a:ea typeface="宋体" pitchFamily="2" charset="-122"/>
              </a:rPr>
              <a:t>Files</a:t>
            </a:r>
            <a:r>
              <a:rPr lang="zh-CN" altLang="en-US" sz="2000" b="1" smtClean="0">
                <a:ea typeface="宋体" pitchFamily="2" charset="-122"/>
              </a:rPr>
              <a:t>常用方法：用于判断</a:t>
            </a:r>
            <a:endParaRPr lang="en-US" altLang="zh-CN" sz="2000" b="1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exists(Path path, LinkOption … opts) : </a:t>
            </a:r>
            <a:r>
              <a:rPr lang="zh-CN" altLang="en-US" sz="1600" smtClean="0">
                <a:ea typeface="宋体" pitchFamily="2" charset="-122"/>
              </a:rPr>
              <a:t>判断文件是否存在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isDirectory(Path path, LinkOption … opts) : </a:t>
            </a:r>
            <a:r>
              <a:rPr lang="zh-CN" altLang="en-US" sz="1600" smtClean="0">
                <a:ea typeface="宋体" pitchFamily="2" charset="-122"/>
              </a:rPr>
              <a:t>判断是否是目录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ea typeface="宋体" pitchFamily="2" charset="-122"/>
              </a:rPr>
              <a:t>boolean </a:t>
            </a:r>
            <a:r>
              <a:rPr lang="en-US" altLang="zh-CN" sz="1600" smtClean="0">
                <a:ea typeface="宋体" pitchFamily="2" charset="-122"/>
              </a:rPr>
              <a:t>isRegularFile(Path </a:t>
            </a:r>
            <a:r>
              <a:rPr lang="en-US" altLang="zh-CN" sz="1600">
                <a:ea typeface="宋体" pitchFamily="2" charset="-122"/>
              </a:rPr>
              <a:t>path, LinkOption … opts) : </a:t>
            </a:r>
            <a:r>
              <a:rPr lang="zh-CN" altLang="en-US" sz="1600">
                <a:ea typeface="宋体" pitchFamily="2" charset="-122"/>
              </a:rPr>
              <a:t>判断是否</a:t>
            </a:r>
            <a:r>
              <a:rPr lang="zh-CN" altLang="en-US" sz="1600" smtClean="0">
                <a:ea typeface="宋体" pitchFamily="2" charset="-122"/>
              </a:rPr>
              <a:t>是</a:t>
            </a:r>
            <a:r>
              <a:rPr lang="zh-CN" altLang="en-US" sz="1600">
                <a:ea typeface="宋体" pitchFamily="2" charset="-122"/>
              </a:rPr>
              <a:t>文件</a:t>
            </a:r>
            <a:endParaRPr lang="en-US" altLang="zh-CN" sz="160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isHidden(Path path) : </a:t>
            </a:r>
            <a:r>
              <a:rPr lang="zh-CN" altLang="en-US" sz="1600" smtClean="0">
                <a:ea typeface="宋体" pitchFamily="2" charset="-122"/>
              </a:rPr>
              <a:t>判断是否是隐藏文件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isReadable(Path path) : </a:t>
            </a:r>
            <a:r>
              <a:rPr lang="zh-CN" altLang="en-US" sz="1600" smtClean="0">
                <a:ea typeface="宋体" pitchFamily="2" charset="-122"/>
              </a:rPr>
              <a:t>判断文件是否可读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isWritable(Path path) : </a:t>
            </a:r>
            <a:r>
              <a:rPr lang="zh-CN" altLang="en-US" sz="1600" smtClean="0">
                <a:ea typeface="宋体" pitchFamily="2" charset="-122"/>
              </a:rPr>
              <a:t>判断文件是否可写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boolean notExists(Path path, LinkOption … opts) : </a:t>
            </a:r>
            <a:r>
              <a:rPr lang="zh-CN" altLang="en-US" sz="1600" smtClean="0">
                <a:ea typeface="宋体" pitchFamily="2" charset="-122"/>
              </a:rPr>
              <a:t>判断文件是否不存在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110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000" b="1" smtClean="0">
                <a:ea typeface="宋体" pitchFamily="2" charset="-122"/>
              </a:rPr>
              <a:t>Files</a:t>
            </a:r>
            <a:r>
              <a:rPr lang="zh-CN" altLang="en-US" sz="2000" b="1">
                <a:ea typeface="宋体" pitchFamily="2" charset="-122"/>
              </a:rPr>
              <a:t>常用方法：</a:t>
            </a:r>
            <a:r>
              <a:rPr lang="zh-CN" altLang="en-US" sz="2000" b="1" smtClean="0">
                <a:ea typeface="宋体" pitchFamily="2" charset="-122"/>
              </a:rPr>
              <a:t>用于操作内容</a:t>
            </a:r>
            <a:endParaRPr lang="en-US" altLang="zh-CN" sz="2000" b="1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SeekableByteChannel newByteChannel(Path path, OpenOption…how) : 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获取与指定文件的连接，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how 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指定打开方式。</a:t>
            </a:r>
            <a:endParaRPr lang="en-US" altLang="zh-CN" sz="160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ea typeface="宋体" pitchFamily="2" charset="-122"/>
              </a:rPr>
              <a:t>DirectoryStream&lt;Path&gt;  newDirectoryStream(Path path) : </a:t>
            </a:r>
            <a:r>
              <a:rPr lang="zh-CN" altLang="en-US" sz="1600" smtClean="0">
                <a:ea typeface="宋体" pitchFamily="2" charset="-122"/>
              </a:rPr>
              <a:t>打开 </a:t>
            </a:r>
            <a:r>
              <a:rPr lang="en-US" altLang="zh-CN" sz="1600" smtClean="0">
                <a:ea typeface="宋体" pitchFamily="2" charset="-122"/>
              </a:rPr>
              <a:t>path </a:t>
            </a:r>
            <a:r>
              <a:rPr lang="zh-CN" altLang="en-US" sz="1600" smtClean="0">
                <a:ea typeface="宋体" pitchFamily="2" charset="-122"/>
              </a:rPr>
              <a:t>指定的目录</a:t>
            </a:r>
            <a:endParaRPr lang="en-US" altLang="zh-CN" sz="160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InputStream newInputStream(Path path, OpenOption…how):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获取 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InputStream 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160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OutputStream newOutputStream(Path path, OpenOption…how) : 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获取 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OutputStream </a:t>
            </a:r>
            <a:r>
              <a:rPr lang="zh-CN" altLang="en-US" sz="160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160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5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smtClean="0">
                <a:latin typeface="+mn-lt"/>
                <a:cs typeface="Times New Roman" pitchFamily="18" charset="0"/>
              </a:rPr>
              <a:t>流原理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1916832"/>
            <a:ext cx="87129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Wingdings" panose="05000000000000000000" pitchFamily="2" charset="2"/>
              <a:buChar char="l"/>
            </a:pPr>
            <a:r>
              <a:rPr kumimoji="1" lang="en-US" altLang="zh-CN"/>
              <a:t>I/O</a:t>
            </a:r>
            <a:r>
              <a:rPr kumimoji="1" lang="zh-CN" altLang="en-US"/>
              <a:t>是</a:t>
            </a:r>
            <a:r>
              <a:rPr kumimoji="1" lang="en-US" altLang="zh-CN"/>
              <a:t>Input/Output</a:t>
            </a:r>
            <a:r>
              <a:rPr kumimoji="1" lang="zh-CN" altLang="en-US"/>
              <a:t>的缩写， </a:t>
            </a:r>
            <a:r>
              <a:rPr kumimoji="1" lang="en-US" altLang="zh-CN"/>
              <a:t>I/O</a:t>
            </a:r>
            <a:r>
              <a:rPr kumimoji="1" lang="zh-CN" altLang="en-US"/>
              <a:t>技术是非常实用的</a:t>
            </a:r>
            <a:r>
              <a:rPr kumimoji="1" lang="zh-CN" altLang="en-US" smtClean="0"/>
              <a:t>技术，用于</a:t>
            </a:r>
            <a:r>
              <a:rPr lang="zh-CN" altLang="en-US" smtClean="0"/>
              <a:t>处理</a:t>
            </a:r>
            <a:r>
              <a:rPr lang="zh-CN" altLang="en-US"/>
              <a:t>设备之间的数据传输。</a:t>
            </a:r>
            <a:r>
              <a:rPr kumimoji="1" lang="zh-CN" altLang="en-US"/>
              <a:t>如读</a:t>
            </a:r>
            <a:r>
              <a:rPr kumimoji="1" lang="en-US" altLang="zh-CN"/>
              <a:t>/</a:t>
            </a:r>
            <a:r>
              <a:rPr kumimoji="1" lang="zh-CN" altLang="en-US"/>
              <a:t>写文件，网络</a:t>
            </a:r>
            <a:r>
              <a:rPr kumimoji="1" lang="zh-CN" altLang="en-US" smtClean="0"/>
              <a:t>通讯等</a:t>
            </a:r>
            <a:r>
              <a:rPr kumimoji="1" lang="zh-CN" altLang="en-US"/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8453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7894"/>
              </p:ext>
            </p:extLst>
          </p:nvPr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9022</TotalTime>
  <Words>5751</Words>
  <Application>Microsoft Office PowerPoint</Application>
  <PresentationFormat>On-screen Show (4:3)</PresentationFormat>
  <Paragraphs>583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nenu</vt:lpstr>
      <vt:lpstr>PowerPoint Presentation</vt:lpstr>
      <vt:lpstr>File 类</vt:lpstr>
      <vt:lpstr>PowerPoint Presentation</vt:lpstr>
      <vt:lpstr>File 类</vt:lpstr>
      <vt:lpstr>PowerPoint Presentation</vt:lpstr>
      <vt:lpstr>PowerPoint Presentation</vt:lpstr>
      <vt:lpstr>PowerPoint Presentation</vt:lpstr>
      <vt:lpstr>PowerPoint Presentation</vt:lpstr>
      <vt:lpstr>流的分类</vt:lpstr>
      <vt:lpstr>PowerPoint Presentation</vt:lpstr>
      <vt:lpstr>PowerPoint Presentation</vt:lpstr>
      <vt:lpstr>IO 流体系</vt:lpstr>
      <vt:lpstr>PowerPoint Presentation</vt:lpstr>
      <vt:lpstr>InputStream &amp; Reader</vt:lpstr>
      <vt:lpstr>OutputStream &amp; Writer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处理流之一：缓冲流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对象的序列化</vt:lpstr>
      <vt:lpstr>对象的序列化</vt:lpstr>
      <vt:lpstr>使用对象流序列化对象</vt:lpstr>
      <vt:lpstr>PowerPoint Presentation</vt:lpstr>
      <vt:lpstr>PowerPoint Presentation</vt:lpstr>
      <vt:lpstr>RandomAccessFile 类</vt:lpstr>
      <vt:lpstr>RandomAccessFile 类</vt:lpstr>
      <vt:lpstr>PowerPoint Presentation</vt:lpstr>
      <vt:lpstr>PowerPoint Presentation</vt:lpstr>
      <vt:lpstr>PowerPoint Presentation</vt:lpstr>
      <vt:lpstr>PowerPoint Presentation</vt:lpstr>
      <vt:lpstr>Java NIO 概述</vt:lpstr>
      <vt:lpstr>NIO. 2</vt:lpstr>
      <vt:lpstr>PowerPoint Presentation</vt:lpstr>
      <vt:lpstr>PowerPoint Presentation</vt:lpstr>
      <vt:lpstr>PowerPoint Presentation</vt:lpstr>
      <vt:lpstr>Path接口</vt:lpstr>
      <vt:lpstr>Files 类</vt:lpstr>
      <vt:lpstr>Files 类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740</cp:revision>
  <dcterms:created xsi:type="dcterms:W3CDTF">2012-08-05T14:09:30Z</dcterms:created>
  <dcterms:modified xsi:type="dcterms:W3CDTF">2018-12-25T16:07:49Z</dcterms:modified>
</cp:coreProperties>
</file>