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1" r:id="rId3"/>
    <p:sldId id="261" r:id="rId4"/>
    <p:sldId id="262" r:id="rId5"/>
    <p:sldId id="263" r:id="rId6"/>
    <p:sldId id="283" r:id="rId7"/>
    <p:sldId id="265" r:id="rId8"/>
    <p:sldId id="288" r:id="rId9"/>
    <p:sldId id="289" r:id="rId10"/>
    <p:sldId id="290" r:id="rId11"/>
    <p:sldId id="267" r:id="rId12"/>
    <p:sldId id="266" r:id="rId13"/>
    <p:sldId id="268" r:id="rId14"/>
    <p:sldId id="285" r:id="rId15"/>
    <p:sldId id="270" r:id="rId16"/>
    <p:sldId id="282" r:id="rId17"/>
    <p:sldId id="272" r:id="rId18"/>
    <p:sldId id="284" r:id="rId19"/>
    <p:sldId id="273" r:id="rId20"/>
    <p:sldId id="274" r:id="rId21"/>
    <p:sldId id="279" r:id="rId22"/>
    <p:sldId id="28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zouxh766@nenu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JavaScript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 flipH="1">
            <a:off x="5436096" y="5805264"/>
            <a:ext cx="3312368" cy="504056"/>
          </a:xfrm>
        </p:spPr>
        <p:txBody>
          <a:bodyPr>
            <a:noAutofit/>
          </a:bodyPr>
          <a:lstStyle/>
          <a:p>
            <a:pPr algn="l"/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邹向华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4582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JavaScript</a:t>
            </a:r>
            <a:r>
              <a:rPr lang="zh-CN" altLang="en-US" sz="4000" b="1" dirty="0"/>
              <a:t>基</a:t>
            </a:r>
            <a:r>
              <a:rPr lang="zh-CN" altLang="en-US" sz="4000" b="1" dirty="0" smtClean="0"/>
              <a:t>本事件</a:t>
            </a:r>
            <a:endParaRPr lang="zh-CN" altLang="en-US" sz="4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616912"/>
              </p:ext>
            </p:extLst>
          </p:nvPr>
        </p:nvGraphicFramePr>
        <p:xfrm>
          <a:off x="395536" y="1916832"/>
          <a:ext cx="8229600" cy="367241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52463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solidFill>
                            <a:srgbClr val="FFFFFF"/>
                          </a:solidFill>
                          <a:effectLst/>
                        </a:rPr>
                        <a:t>事件</a:t>
                      </a:r>
                      <a:endParaRPr lang="zh-CN" altLang="en-US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  <a:endParaRPr lang="zh-CN" altLang="en-US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5555"/>
                    </a:solidFill>
                  </a:tcPr>
                </a:tc>
              </a:tr>
              <a:tr h="52463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onchange</a:t>
                      </a:r>
                      <a:endParaRPr lang="en-US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HTML </a:t>
                      </a:r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元素改变</a:t>
                      </a:r>
                      <a:endParaRPr lang="zh-CN" altLang="en-US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463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onclick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用户点击 </a:t>
                      </a: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HTML </a:t>
                      </a:r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元素</a:t>
                      </a:r>
                      <a:endParaRPr lang="zh-CN" altLang="en-US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4F0"/>
                    </a:solidFill>
                  </a:tcPr>
                </a:tc>
              </a:tr>
              <a:tr h="52463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onmouseover</a:t>
                      </a:r>
                      <a:endParaRPr lang="en-US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用户在一个</a:t>
                      </a: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HTML</a:t>
                      </a:r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元素上移动鼠标</a:t>
                      </a:r>
                      <a:endParaRPr lang="zh-CN" altLang="en-US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463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onmouseout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用户从一个</a:t>
                      </a: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HTML</a:t>
                      </a:r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元素上移开鼠标</a:t>
                      </a:r>
                      <a:endParaRPr lang="zh-CN" altLang="en-US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4F0"/>
                    </a:solidFill>
                  </a:tcPr>
                </a:tc>
              </a:tr>
              <a:tr h="52463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onkeydown</a:t>
                      </a:r>
                      <a:endParaRPr lang="en-US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用户按下键盘按键</a:t>
                      </a:r>
                      <a:endParaRPr lang="zh-CN" altLang="en-US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463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onload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浏览器已完成页面的加载</a:t>
                      </a:r>
                      <a:endParaRPr lang="zh-CN" altLang="en-US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5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JavaScript</a:t>
            </a:r>
            <a:r>
              <a:rPr lang="zh-CN" altLang="en-US" sz="4000" b="1" dirty="0"/>
              <a:t>事件驱动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458244"/>
              </p:ext>
            </p:extLst>
          </p:nvPr>
        </p:nvGraphicFramePr>
        <p:xfrm>
          <a:off x="899592" y="1628800"/>
          <a:ext cx="5020310" cy="2316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1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05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地雷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兵工厂生产完成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不会爆炸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埋设到指定地点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不会爆炸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触发引信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爆炸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408557"/>
              </p:ext>
            </p:extLst>
          </p:nvPr>
        </p:nvGraphicFramePr>
        <p:xfrm>
          <a:off x="899592" y="4108329"/>
          <a:ext cx="5426710" cy="2316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261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05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声明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不会执行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绑定到指定控件上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不会执行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触发事件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执行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15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JavaScript</a:t>
            </a:r>
            <a:r>
              <a:rPr lang="zh-CN" altLang="en-US" sz="4000" b="1" dirty="0"/>
              <a:t>嵌入方式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/>
          <a:lstStyle/>
          <a:p>
            <a:r>
              <a:rPr lang="zh-CN" altLang="en-US" dirty="0"/>
              <a:t>借助</a:t>
            </a:r>
            <a:r>
              <a:rPr lang="en-US" altLang="zh-CN" dirty="0"/>
              <a:t>HTML</a:t>
            </a:r>
            <a:r>
              <a:rPr lang="zh-CN" altLang="en-US" dirty="0"/>
              <a:t>标签的事件属性</a:t>
            </a:r>
            <a:endParaRPr lang="en-US" altLang="zh-CN" dirty="0"/>
          </a:p>
          <a:p>
            <a:pPr lvl="1"/>
            <a:r>
              <a:rPr lang="zh-CN" altLang="en-US" dirty="0"/>
              <a:t>结构与行为耦合，</a:t>
            </a:r>
            <a:r>
              <a:rPr lang="zh-CN" altLang="en-US" b="1" dirty="0">
                <a:solidFill>
                  <a:srgbClr val="FF0000"/>
                </a:solidFill>
              </a:rPr>
              <a:t>不推荐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head</a:t>
            </a:r>
            <a:r>
              <a:rPr lang="zh-CN" altLang="en-US" dirty="0"/>
              <a:t>标签内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无法获取</a:t>
            </a:r>
            <a:r>
              <a:rPr lang="en-US" altLang="zh-CN" dirty="0"/>
              <a:t>body</a:t>
            </a:r>
            <a:r>
              <a:rPr lang="zh-CN" altLang="en-US" dirty="0"/>
              <a:t>中的节点</a:t>
            </a:r>
            <a:endParaRPr lang="en-US" altLang="zh-CN" dirty="0"/>
          </a:p>
          <a:p>
            <a:r>
              <a:rPr lang="en-US" altLang="zh-CN" dirty="0"/>
              <a:t>body</a:t>
            </a:r>
            <a:r>
              <a:rPr lang="zh-CN" altLang="en-US" dirty="0"/>
              <a:t>标签后面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不符合习惯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使用</a:t>
            </a:r>
            <a:r>
              <a:rPr lang="en-US" altLang="zh-CN" dirty="0"/>
              <a:t>window.onload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完美解决</a:t>
            </a:r>
          </a:p>
        </p:txBody>
      </p:sp>
    </p:spTree>
    <p:extLst>
      <p:ext uri="{BB962C8B-B14F-4D97-AF65-F5344CB8AC3E}">
        <p14:creationId xmlns:p14="http://schemas.microsoft.com/office/powerpoint/2010/main" val="309618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1510" y="67381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DOM</a:t>
            </a:r>
            <a:r>
              <a:rPr lang="zh-CN" altLang="en-US" sz="4000" b="1" dirty="0">
                <a:solidFill>
                  <a:srgbClr val="FF0000"/>
                </a:solidFill>
              </a:rPr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510" y="1700809"/>
            <a:ext cx="8229600" cy="4824536"/>
          </a:xfrm>
        </p:spPr>
        <p:txBody>
          <a:bodyPr/>
          <a:lstStyle/>
          <a:p>
            <a:r>
              <a:rPr lang="zh-CN" altLang="en-US" dirty="0"/>
              <a:t>文档对象模型</a:t>
            </a:r>
            <a:r>
              <a:rPr lang="en-US" altLang="zh-CN" b="1" dirty="0">
                <a:solidFill>
                  <a:srgbClr val="0000FF"/>
                </a:solidFill>
              </a:rPr>
              <a:t>D</a:t>
            </a:r>
            <a:r>
              <a:rPr lang="en-US" altLang="zh-CN" dirty="0"/>
              <a:t>ocument </a:t>
            </a:r>
            <a:r>
              <a:rPr lang="en-US" altLang="zh-CN" b="1" dirty="0">
                <a:solidFill>
                  <a:srgbClr val="0000FF"/>
                </a:solidFill>
              </a:rPr>
              <a:t>O</a:t>
            </a:r>
            <a:r>
              <a:rPr lang="en-US" altLang="zh-CN" dirty="0"/>
              <a:t>bject </a:t>
            </a:r>
            <a:r>
              <a:rPr lang="en-US" altLang="zh-CN" b="1" dirty="0">
                <a:solidFill>
                  <a:srgbClr val="0000FF"/>
                </a:solidFill>
              </a:rPr>
              <a:t>M</a:t>
            </a:r>
            <a:r>
              <a:rPr lang="en-US" altLang="zh-CN" dirty="0"/>
              <a:t>odel</a:t>
            </a:r>
          </a:p>
          <a:p>
            <a:pPr lvl="1"/>
            <a:r>
              <a:rPr lang="en-US" altLang="zh-CN" dirty="0"/>
              <a:t>DOM</a:t>
            </a:r>
            <a:r>
              <a:rPr lang="zh-CN" altLang="en-US" dirty="0"/>
              <a:t>定义了</a:t>
            </a:r>
            <a:r>
              <a:rPr lang="zh-CN" altLang="en-US" dirty="0">
                <a:solidFill>
                  <a:srgbClr val="FF0000"/>
                </a:solidFill>
              </a:rPr>
              <a:t>访问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处理 </a:t>
            </a:r>
            <a:r>
              <a:rPr lang="en-US" altLang="zh-CN" dirty="0"/>
              <a:t>HTML </a:t>
            </a:r>
            <a:r>
              <a:rPr lang="zh-CN" altLang="en-US" dirty="0"/>
              <a:t>文档的标准方法。是</a:t>
            </a:r>
            <a:r>
              <a:rPr lang="en-US" altLang="zh-CN" dirty="0"/>
              <a:t>W3C</a:t>
            </a:r>
            <a:r>
              <a:rPr lang="zh-CN" altLang="en-US" dirty="0"/>
              <a:t>国际组织制定的统一标准，在很多计算机语言中都有不同实现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http://e.hiphotos.baidu.com/baike/w%3D268/sign=0f127d984e4a20a4311e3bc1a8539847/d439b6003af33a87a5542590c75c10385343b57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40279"/>
            <a:ext cx="21145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http://d.hiphotos.baidu.com/baike/c%3DbaikeA1%2C10%2C95/sign=b698e7203901213fdb33198d3d8c5390/7af40ad162d9f2d36ca4f716a9ec8a13622762d0f603ecae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833" y="3629000"/>
            <a:ext cx="792088" cy="1567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169" y="4022473"/>
            <a:ext cx="2162175" cy="1400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5" t="24685" r="10782" b="39940"/>
          <a:stretch/>
        </p:blipFill>
        <p:spPr>
          <a:xfrm>
            <a:off x="3131840" y="5937014"/>
            <a:ext cx="1844558" cy="461665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922" y="5712879"/>
            <a:ext cx="12763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左大括号 25"/>
          <p:cNvSpPr/>
          <p:nvPr/>
        </p:nvSpPr>
        <p:spPr>
          <a:xfrm>
            <a:off x="2364316" y="4209343"/>
            <a:ext cx="576064" cy="2145373"/>
          </a:xfrm>
          <a:prstGeom prst="lef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927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7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HTML DOM</a:t>
            </a:r>
            <a:r>
              <a:rPr lang="zh-CN" altLang="en-US" sz="4000" b="1" dirty="0"/>
              <a:t>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 </a:t>
            </a:r>
            <a:r>
              <a:rPr lang="en-US" altLang="zh-CN" dirty="0"/>
              <a:t>W3C </a:t>
            </a:r>
            <a:r>
              <a:rPr lang="zh-CN" altLang="en-US" dirty="0"/>
              <a:t>的 </a:t>
            </a:r>
            <a:r>
              <a:rPr lang="en-US" altLang="zh-CN" dirty="0"/>
              <a:t>HTML DOM </a:t>
            </a:r>
            <a:r>
              <a:rPr lang="zh-CN" altLang="en-US" dirty="0"/>
              <a:t>标准，</a:t>
            </a:r>
            <a:r>
              <a:rPr lang="en-US" altLang="zh-CN" dirty="0"/>
              <a:t>HTML </a:t>
            </a:r>
            <a:r>
              <a:rPr lang="zh-CN" altLang="en-US" dirty="0"/>
              <a:t>文档中的</a:t>
            </a:r>
            <a:r>
              <a:rPr lang="zh-CN" altLang="en-US" dirty="0">
                <a:solidFill>
                  <a:srgbClr val="FF0000"/>
                </a:solidFill>
              </a:rPr>
              <a:t>所有内容都是节点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整个文档是一个</a:t>
            </a:r>
            <a:r>
              <a:rPr lang="zh-CN" altLang="en-US" b="1" dirty="0"/>
              <a:t>文档节点</a:t>
            </a:r>
          </a:p>
          <a:p>
            <a:pPr lvl="1"/>
            <a:r>
              <a:rPr lang="zh-CN" altLang="en-US" dirty="0"/>
              <a:t>每个 </a:t>
            </a:r>
            <a:r>
              <a:rPr lang="en-US" altLang="zh-CN" dirty="0"/>
              <a:t>HTML </a:t>
            </a:r>
            <a:r>
              <a:rPr lang="zh-CN" altLang="en-US" dirty="0"/>
              <a:t>元素是</a:t>
            </a:r>
            <a:r>
              <a:rPr lang="zh-CN" altLang="en-US" b="1" dirty="0"/>
              <a:t>元素节点</a:t>
            </a:r>
          </a:p>
          <a:p>
            <a:pPr lvl="1"/>
            <a:r>
              <a:rPr lang="en-US" altLang="zh-CN" dirty="0"/>
              <a:t>HTML </a:t>
            </a:r>
            <a:r>
              <a:rPr lang="zh-CN" altLang="en-US" dirty="0"/>
              <a:t>元素内的文本是</a:t>
            </a:r>
            <a:r>
              <a:rPr lang="zh-CN" altLang="en-US" b="1" dirty="0"/>
              <a:t>文本节点</a:t>
            </a:r>
          </a:p>
          <a:p>
            <a:pPr lvl="1"/>
            <a:r>
              <a:rPr lang="zh-CN" altLang="en-US" dirty="0"/>
              <a:t>每个 </a:t>
            </a:r>
            <a:r>
              <a:rPr lang="en-US" altLang="zh-CN" dirty="0"/>
              <a:t>HTML </a:t>
            </a:r>
            <a:r>
              <a:rPr lang="zh-CN" altLang="en-US" dirty="0"/>
              <a:t>属性是</a:t>
            </a:r>
            <a:r>
              <a:rPr lang="zh-CN" altLang="en-US" b="1" dirty="0"/>
              <a:t>属性节点</a:t>
            </a:r>
          </a:p>
          <a:p>
            <a:pPr lvl="1"/>
            <a:r>
              <a:rPr lang="zh-CN" altLang="en-US" dirty="0"/>
              <a:t>注释是注释节点</a:t>
            </a:r>
          </a:p>
        </p:txBody>
      </p:sp>
    </p:spTree>
    <p:extLst>
      <p:ext uri="{BB962C8B-B14F-4D97-AF65-F5344CB8AC3E}">
        <p14:creationId xmlns:p14="http://schemas.microsoft.com/office/powerpoint/2010/main" val="3808521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9810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DOM</a:t>
            </a:r>
            <a:r>
              <a:rPr lang="zh-CN" altLang="en-US" sz="4000" b="1" dirty="0"/>
              <a:t>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952328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节点：</a:t>
            </a:r>
            <a:r>
              <a:rPr lang="en-US" altLang="zh-CN" sz="2800" dirty="0"/>
              <a:t>Node——</a:t>
            </a:r>
            <a:r>
              <a:rPr lang="zh-CN" altLang="en-US" sz="2800" dirty="0"/>
              <a:t>构成</a:t>
            </a:r>
            <a:r>
              <a:rPr lang="en-US" altLang="zh-CN" sz="2800" dirty="0"/>
              <a:t>HTML</a:t>
            </a:r>
            <a:r>
              <a:rPr lang="zh-CN" altLang="en-US" sz="2800" dirty="0"/>
              <a:t>文档最基本的单元。</a:t>
            </a:r>
            <a:endParaRPr lang="en-US" altLang="zh-CN" sz="2800" dirty="0"/>
          </a:p>
          <a:p>
            <a:r>
              <a:rPr lang="zh-CN" altLang="en-US" sz="2800" dirty="0">
                <a:latin typeface="+mn-ea"/>
                <a:cs typeface="Arial Unicode MS" pitchFamily="34" charset="-122"/>
              </a:rPr>
              <a:t>节点分为四类</a:t>
            </a:r>
            <a:endParaRPr lang="en-US" altLang="zh-CN" sz="2800" dirty="0">
              <a:latin typeface="+mn-ea"/>
              <a:cs typeface="Arial Unicode MS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0000FF"/>
                </a:solidFill>
                <a:latin typeface="+mn-ea"/>
                <a:cs typeface="Arial Unicode MS" pitchFamily="34" charset="-122"/>
              </a:rPr>
              <a:t>文档节点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Arial Unicode MS" pitchFamily="34" charset="-122"/>
              </a:rPr>
              <a:t>(Document)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：整个</a:t>
            </a:r>
            <a:r>
              <a:rPr lang="en-US" altLang="zh-CN" sz="2000" dirty="0">
                <a:latin typeface="+mn-ea"/>
                <a:cs typeface="Arial Unicode MS" pitchFamily="34" charset="-122"/>
              </a:rPr>
              <a:t>HTML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文档的相关信息封装后得到的对象。</a:t>
            </a:r>
            <a:endParaRPr lang="en-US" altLang="zh-CN" sz="2000" b="1" dirty="0">
              <a:solidFill>
                <a:srgbClr val="0000FF"/>
              </a:solidFill>
              <a:latin typeface="+mn-ea"/>
              <a:cs typeface="Arial Unicode MS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0000FF"/>
                </a:solidFill>
                <a:latin typeface="+mn-ea"/>
                <a:cs typeface="Arial Unicode MS" pitchFamily="34" charset="-122"/>
              </a:rPr>
              <a:t>元素节点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Arial Unicode MS" pitchFamily="34" charset="-122"/>
              </a:rPr>
              <a:t>(Element)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：构成</a:t>
            </a:r>
            <a:r>
              <a:rPr lang="en-US" altLang="zh-CN" sz="2000" dirty="0">
                <a:latin typeface="+mn-ea"/>
                <a:cs typeface="Arial Unicode MS" pitchFamily="34" charset="-122"/>
              </a:rPr>
              <a:t>HTML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文档最基本的元素，对应</a:t>
            </a:r>
            <a:r>
              <a:rPr lang="en-US" altLang="zh-CN" sz="2000" dirty="0">
                <a:latin typeface="+mn-ea"/>
                <a:cs typeface="Arial Unicode MS" pitchFamily="34" charset="-122"/>
              </a:rPr>
              <a:t>HTML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文档中的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HTML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标签</a:t>
            </a:r>
            <a:endParaRPr lang="en-US" altLang="zh-CN" sz="2000" dirty="0">
              <a:solidFill>
                <a:srgbClr val="FF0000"/>
              </a:solidFill>
              <a:latin typeface="+mn-ea"/>
              <a:cs typeface="Arial Unicode MS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0000FF"/>
                </a:solidFill>
                <a:latin typeface="+mn-ea"/>
                <a:cs typeface="Arial Unicode MS" pitchFamily="34" charset="-122"/>
              </a:rPr>
              <a:t>文本节点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Arial Unicode MS" pitchFamily="34" charset="-122"/>
              </a:rPr>
              <a:t>(Text)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：</a:t>
            </a:r>
            <a:r>
              <a:rPr lang="en-US" altLang="zh-CN" sz="2000" dirty="0">
                <a:latin typeface="+mn-ea"/>
                <a:cs typeface="Arial Unicode MS" pitchFamily="34" charset="-122"/>
              </a:rPr>
              <a:t>HTML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标签中的文本内容</a:t>
            </a:r>
            <a:endParaRPr lang="en-US" altLang="zh-CN" sz="2000" dirty="0">
              <a:latin typeface="+mn-ea"/>
              <a:cs typeface="Arial Unicode MS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cs typeface="Arial Unicode MS" pitchFamily="34" charset="-122"/>
              </a:rPr>
              <a:t>属性节点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cs typeface="Arial Unicode MS" pitchFamily="34" charset="-122"/>
              </a:rPr>
              <a:t>(Attribute)</a:t>
            </a: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  <a:cs typeface="Arial Unicode MS" pitchFamily="34" charset="-122"/>
              </a:rPr>
              <a:t>：元素的属性</a:t>
            </a:r>
          </a:p>
          <a:p>
            <a:pPr lvl="1"/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560" y="4437112"/>
            <a:ext cx="8028892" cy="2313548"/>
            <a:chOff x="611560" y="4077072"/>
            <a:chExt cx="8028892" cy="231354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304219"/>
              <a:ext cx="8028892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1331640" y="4365104"/>
              <a:ext cx="1800200" cy="5040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下箭头 6"/>
            <p:cNvSpPr/>
            <p:nvPr/>
          </p:nvSpPr>
          <p:spPr>
            <a:xfrm>
              <a:off x="1979712" y="5013176"/>
              <a:ext cx="252028" cy="216024"/>
            </a:xfrm>
            <a:prstGeom prst="downArrow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56166" y="5190905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属性节点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3289108" y="4365104"/>
              <a:ext cx="417646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>
              <a:off x="5224822" y="5013176"/>
              <a:ext cx="252028" cy="216024"/>
            </a:xfrm>
            <a:prstGeom prst="downArrow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01276" y="5190905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文本节点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611560" y="4077072"/>
              <a:ext cx="7848872" cy="158417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下箭头 12"/>
            <p:cNvSpPr/>
            <p:nvPr/>
          </p:nvSpPr>
          <p:spPr>
            <a:xfrm>
              <a:off x="4089412" y="5843559"/>
              <a:ext cx="252028" cy="216024"/>
            </a:xfrm>
            <a:prstGeom prst="downArrow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65866" y="602128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元素节点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180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树形结构</a:t>
            </a:r>
          </a:p>
        </p:txBody>
      </p:sp>
      <p:pic>
        <p:nvPicPr>
          <p:cNvPr id="2050" name="Picture 2" descr="HTML DOM Node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945814"/>
            <a:ext cx="5328592" cy="369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76818"/>
            <a:ext cx="3980328" cy="250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79512" y="1676708"/>
            <a:ext cx="7188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HTML DOM </a:t>
            </a:r>
            <a:r>
              <a:rPr lang="zh-CN" altLang="en-US" sz="2000" dirty="0"/>
              <a:t>将 </a:t>
            </a:r>
            <a:r>
              <a:rPr lang="en-US" altLang="zh-CN" sz="2000" dirty="0"/>
              <a:t>HTML </a:t>
            </a:r>
            <a:r>
              <a:rPr lang="zh-CN" altLang="en-US" sz="2000" dirty="0"/>
              <a:t>文档视作</a:t>
            </a:r>
            <a:r>
              <a:rPr lang="zh-CN" altLang="en-US" sz="2000" b="1" dirty="0"/>
              <a:t>树结构</a:t>
            </a:r>
            <a:r>
              <a:rPr lang="zh-CN" altLang="en-US" sz="2000" dirty="0"/>
              <a:t>。这种结构被称为</a:t>
            </a:r>
            <a:r>
              <a:rPr lang="zh-CN" altLang="en-US" sz="2000" b="1" dirty="0"/>
              <a:t>节点树</a:t>
            </a:r>
            <a:r>
              <a:rPr lang="zh-CN" altLang="en-US" sz="20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431619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8733" y="59840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DOM</a:t>
            </a:r>
            <a:r>
              <a:rPr lang="zh-CN" altLang="en-US" sz="4000" b="1" dirty="0"/>
              <a:t>查询：元素篇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5252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0000FF"/>
                </a:solidFill>
              </a:rPr>
              <a:t>整个文档范围</a:t>
            </a:r>
            <a:r>
              <a:rPr lang="zh-CN" altLang="en-US" sz="2400" dirty="0"/>
              <a:t>内查询元素节点</a:t>
            </a:r>
            <a:endParaRPr lang="en-US" altLang="zh-CN" sz="2400" dirty="0"/>
          </a:p>
          <a:p>
            <a:pPr lvl="1"/>
            <a:r>
              <a:rPr lang="zh-CN" altLang="en-US" sz="2000" dirty="0"/>
              <a:t>根据</a:t>
            </a:r>
            <a:r>
              <a:rPr lang="en-US" altLang="zh-CN" sz="2000" dirty="0">
                <a:solidFill>
                  <a:srgbClr val="0000FF"/>
                </a:solidFill>
              </a:rPr>
              <a:t>id</a:t>
            </a:r>
            <a:r>
              <a:rPr lang="zh-CN" altLang="en-US" sz="2000" dirty="0">
                <a:solidFill>
                  <a:srgbClr val="0000FF"/>
                </a:solidFill>
              </a:rPr>
              <a:t>值</a:t>
            </a:r>
            <a:r>
              <a:rPr lang="zh-CN" altLang="en-US" sz="2000" dirty="0"/>
              <a:t>查询</a:t>
            </a:r>
            <a:r>
              <a:rPr lang="en-US" altLang="zh-CN" sz="2000" dirty="0"/>
              <a:t>【</a:t>
            </a:r>
            <a:r>
              <a:rPr lang="zh-CN" altLang="en-US" sz="2000" dirty="0"/>
              <a:t>返回</a:t>
            </a:r>
            <a:r>
              <a:rPr lang="zh-CN" altLang="en-US" sz="2000" dirty="0">
                <a:solidFill>
                  <a:srgbClr val="FF0000"/>
                </a:solidFill>
              </a:rPr>
              <a:t>一个</a:t>
            </a:r>
            <a:r>
              <a:rPr lang="zh-CN" altLang="en-US" sz="2000" dirty="0"/>
              <a:t>具体节点</a:t>
            </a:r>
            <a:r>
              <a:rPr lang="en-US" altLang="zh-CN" sz="2000" dirty="0"/>
              <a:t>】:  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document.getElementById(“</a:t>
            </a:r>
            <a:r>
              <a:rPr lang="en-US" altLang="zh-CN" sz="2000" dirty="0">
                <a:solidFill>
                  <a:srgbClr val="0000FF"/>
                </a:solidFill>
              </a:rPr>
              <a:t>id</a:t>
            </a:r>
            <a:r>
              <a:rPr lang="zh-CN" altLang="zh-CN" sz="2000" dirty="0">
                <a:solidFill>
                  <a:srgbClr val="0000FF"/>
                </a:solidFill>
              </a:rPr>
              <a:t>值</a:t>
            </a:r>
            <a:r>
              <a:rPr lang="en-US" altLang="zh-CN" sz="2000" dirty="0">
                <a:solidFill>
                  <a:srgbClr val="FF0000"/>
                </a:solidFill>
              </a:rPr>
              <a:t>”)</a:t>
            </a:r>
          </a:p>
          <a:p>
            <a:pPr lvl="1"/>
            <a:r>
              <a:rPr lang="zh-CN" altLang="en-US" sz="2000" dirty="0"/>
              <a:t>根据</a:t>
            </a:r>
            <a:r>
              <a:rPr lang="zh-CN" altLang="en-US" sz="2000" dirty="0">
                <a:solidFill>
                  <a:srgbClr val="0000FF"/>
                </a:solidFill>
              </a:rPr>
              <a:t>标签名</a:t>
            </a:r>
            <a:r>
              <a:rPr lang="zh-CN" altLang="en-US" sz="2000" dirty="0"/>
              <a:t>查询</a:t>
            </a:r>
            <a:r>
              <a:rPr lang="en-US" altLang="zh-CN" sz="2000" dirty="0"/>
              <a:t>【</a:t>
            </a:r>
            <a:r>
              <a:rPr lang="zh-CN" altLang="en-US" sz="2000" dirty="0"/>
              <a:t>返回节点</a:t>
            </a:r>
            <a:r>
              <a:rPr lang="zh-CN" altLang="en-US" sz="2000" dirty="0">
                <a:solidFill>
                  <a:srgbClr val="FF0000"/>
                </a:solidFill>
              </a:rPr>
              <a:t>数组</a:t>
            </a:r>
            <a:r>
              <a:rPr lang="en-US" altLang="zh-CN" sz="2000" dirty="0"/>
              <a:t>】: 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document.getElement</a:t>
            </a:r>
            <a:r>
              <a:rPr lang="en-US" altLang="zh-CN" sz="2000" dirty="0">
                <a:solidFill>
                  <a:srgbClr val="0000FF"/>
                </a:solidFill>
              </a:rPr>
              <a:t>s</a:t>
            </a:r>
            <a:r>
              <a:rPr lang="en-US" altLang="zh-CN" sz="2000" dirty="0">
                <a:solidFill>
                  <a:srgbClr val="FF0000"/>
                </a:solidFill>
              </a:rPr>
              <a:t>ByTagName(“</a:t>
            </a:r>
            <a:r>
              <a:rPr lang="zh-CN" altLang="zh-CN" sz="2000" dirty="0">
                <a:solidFill>
                  <a:srgbClr val="0000FF"/>
                </a:solidFill>
              </a:rPr>
              <a:t>标签名</a:t>
            </a:r>
            <a:r>
              <a:rPr lang="en-US" altLang="zh-CN" sz="2000" dirty="0">
                <a:solidFill>
                  <a:srgbClr val="FF0000"/>
                </a:solidFill>
              </a:rPr>
              <a:t>”)</a:t>
            </a:r>
          </a:p>
          <a:p>
            <a:pPr lvl="1"/>
            <a:r>
              <a:rPr lang="zh-CN" altLang="en-US" sz="2000" dirty="0"/>
              <a:t>根据</a:t>
            </a:r>
            <a:r>
              <a:rPr lang="en-US" altLang="zh-CN" sz="2000" dirty="0">
                <a:solidFill>
                  <a:srgbClr val="0000FF"/>
                </a:solidFill>
              </a:rPr>
              <a:t>name</a:t>
            </a:r>
            <a:r>
              <a:rPr lang="zh-CN" altLang="en-US" sz="2000" dirty="0">
                <a:solidFill>
                  <a:srgbClr val="0000FF"/>
                </a:solidFill>
              </a:rPr>
              <a:t>属性</a:t>
            </a:r>
            <a:r>
              <a:rPr lang="zh-CN" altLang="en-US" sz="2000" dirty="0"/>
              <a:t>值查询</a:t>
            </a:r>
            <a:r>
              <a:rPr lang="en-US" altLang="zh-CN" sz="2000" dirty="0"/>
              <a:t>【</a:t>
            </a:r>
            <a:r>
              <a:rPr lang="zh-CN" altLang="en-US" sz="2000" dirty="0"/>
              <a:t>返回节点</a:t>
            </a:r>
            <a:r>
              <a:rPr lang="zh-CN" altLang="en-US" sz="2000" dirty="0">
                <a:solidFill>
                  <a:srgbClr val="FF0000"/>
                </a:solidFill>
              </a:rPr>
              <a:t>数组</a:t>
            </a:r>
            <a:r>
              <a:rPr lang="en-US" altLang="zh-CN" sz="2000" dirty="0"/>
              <a:t>】: 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document.getElement</a:t>
            </a:r>
            <a:r>
              <a:rPr lang="en-US" altLang="zh-CN" sz="2000" dirty="0">
                <a:solidFill>
                  <a:srgbClr val="0000FF"/>
                </a:solidFill>
              </a:rPr>
              <a:t>s</a:t>
            </a:r>
            <a:r>
              <a:rPr lang="en-US" altLang="zh-CN" sz="2000" dirty="0">
                <a:solidFill>
                  <a:srgbClr val="FF0000"/>
                </a:solidFill>
              </a:rPr>
              <a:t>ByName(“</a:t>
            </a:r>
            <a:r>
              <a:rPr lang="en-US" altLang="zh-CN" sz="2000" dirty="0">
                <a:solidFill>
                  <a:srgbClr val="0000FF"/>
                </a:solidFill>
              </a:rPr>
              <a:t>name</a:t>
            </a:r>
            <a:r>
              <a:rPr lang="zh-CN" altLang="zh-CN" sz="2000" dirty="0">
                <a:solidFill>
                  <a:srgbClr val="0000FF"/>
                </a:solidFill>
              </a:rPr>
              <a:t>值</a:t>
            </a:r>
            <a:r>
              <a:rPr lang="en-US" altLang="zh-CN" sz="2000" dirty="0">
                <a:solidFill>
                  <a:srgbClr val="FF0000"/>
                </a:solidFill>
              </a:rPr>
              <a:t>”)</a:t>
            </a:r>
          </a:p>
          <a:p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0000FF"/>
                </a:solidFill>
              </a:rPr>
              <a:t>具体元素节点范围内</a:t>
            </a:r>
            <a:r>
              <a:rPr lang="zh-CN" altLang="en-US" sz="2400" dirty="0"/>
              <a:t>查找子节点</a:t>
            </a:r>
            <a:endParaRPr lang="en-US" altLang="zh-CN" sz="2400" dirty="0"/>
          </a:p>
          <a:p>
            <a:pPr lvl="1"/>
            <a:r>
              <a:rPr lang="zh-CN" altLang="en-US" sz="2000" dirty="0"/>
              <a:t>查找</a:t>
            </a:r>
            <a:r>
              <a:rPr lang="zh-CN" altLang="en-US" sz="2000" dirty="0">
                <a:solidFill>
                  <a:srgbClr val="0000FF"/>
                </a:solidFill>
              </a:rPr>
              <a:t>全部子节点</a:t>
            </a:r>
            <a:r>
              <a:rPr lang="en-US" altLang="zh-CN" sz="2000" dirty="0"/>
              <a:t>【</a:t>
            </a:r>
            <a:r>
              <a:rPr lang="zh-CN" altLang="en-US" sz="2000" dirty="0"/>
              <a:t>返回节点</a:t>
            </a:r>
            <a:r>
              <a:rPr lang="zh-CN" altLang="en-US" sz="2000" dirty="0">
                <a:solidFill>
                  <a:srgbClr val="FF0000"/>
                </a:solidFill>
              </a:rPr>
              <a:t>数组</a:t>
            </a:r>
            <a:r>
              <a:rPr lang="en-US" altLang="zh-CN" sz="2000" dirty="0"/>
              <a:t>】</a:t>
            </a:r>
            <a:r>
              <a:rPr lang="en-US" altLang="zh-CN" sz="2000" dirty="0">
                <a:solidFill>
                  <a:srgbClr val="0000FF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</a:rPr>
              <a:t>element.childNodes</a:t>
            </a:r>
          </a:p>
        </p:txBody>
      </p:sp>
    </p:spTree>
    <p:extLst>
      <p:ext uri="{BB962C8B-B14F-4D97-AF65-F5344CB8AC3E}">
        <p14:creationId xmlns:p14="http://schemas.microsoft.com/office/powerpoint/2010/main" val="3868506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12568"/>
          </a:xfrm>
        </p:spPr>
        <p:txBody>
          <a:bodyPr/>
          <a:lstStyle/>
          <a:p>
            <a:pPr lvl="1"/>
            <a:r>
              <a:rPr lang="zh-CN" altLang="en-US" sz="2000" dirty="0">
                <a:solidFill>
                  <a:prstClr val="black"/>
                </a:solidFill>
              </a:rPr>
              <a:t>查找</a:t>
            </a:r>
            <a:r>
              <a:rPr lang="zh-CN" altLang="en-US" sz="2000" dirty="0">
                <a:solidFill>
                  <a:srgbClr val="0000FF"/>
                </a:solidFill>
              </a:rPr>
              <a:t>第一个</a:t>
            </a:r>
            <a:r>
              <a:rPr lang="zh-CN" altLang="en-US" sz="2000" dirty="0">
                <a:solidFill>
                  <a:prstClr val="black"/>
                </a:solidFill>
              </a:rPr>
              <a:t>子节点</a:t>
            </a:r>
            <a:r>
              <a:rPr lang="en-US" altLang="zh-CN" sz="2000" dirty="0"/>
              <a:t>【</a:t>
            </a:r>
            <a:r>
              <a:rPr lang="zh-CN" altLang="en-US" sz="2000" dirty="0"/>
              <a:t>返回节点</a:t>
            </a:r>
            <a:r>
              <a:rPr lang="zh-CN" altLang="en-US" sz="2000" dirty="0">
                <a:solidFill>
                  <a:srgbClr val="FF0000"/>
                </a:solidFill>
              </a:rPr>
              <a:t>对象</a:t>
            </a:r>
            <a:r>
              <a:rPr lang="en-US" altLang="zh-CN" sz="2000" dirty="0"/>
              <a:t>】</a:t>
            </a:r>
            <a:r>
              <a:rPr lang="en-US" altLang="zh-CN" sz="2000" dirty="0">
                <a:solidFill>
                  <a:prstClr val="black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</a:rPr>
              <a:t>element.firstChild</a:t>
            </a:r>
          </a:p>
          <a:p>
            <a:pPr lvl="1"/>
            <a:r>
              <a:rPr lang="zh-CN" altLang="en-US" sz="2000" dirty="0">
                <a:solidFill>
                  <a:prstClr val="black"/>
                </a:solidFill>
              </a:rPr>
              <a:t>查找</a:t>
            </a:r>
            <a:r>
              <a:rPr lang="zh-CN" altLang="en-US" sz="2000" dirty="0">
                <a:solidFill>
                  <a:srgbClr val="0000FF"/>
                </a:solidFill>
              </a:rPr>
              <a:t>最后一个</a:t>
            </a:r>
            <a:r>
              <a:rPr lang="zh-CN" altLang="en-US" sz="2000" dirty="0">
                <a:solidFill>
                  <a:prstClr val="black"/>
                </a:solidFill>
              </a:rPr>
              <a:t>子节点</a:t>
            </a:r>
            <a:r>
              <a:rPr lang="en-US" altLang="zh-CN" sz="2000" dirty="0"/>
              <a:t>【</a:t>
            </a:r>
            <a:r>
              <a:rPr lang="zh-CN" altLang="en-US" sz="2000" dirty="0"/>
              <a:t>返回节点</a:t>
            </a:r>
            <a:r>
              <a:rPr lang="zh-CN" altLang="en-US" sz="2000" dirty="0">
                <a:solidFill>
                  <a:srgbClr val="FF0000"/>
                </a:solidFill>
              </a:rPr>
              <a:t>对象</a:t>
            </a:r>
            <a:r>
              <a:rPr lang="en-US" altLang="zh-CN" sz="2000" dirty="0"/>
              <a:t>】</a:t>
            </a:r>
            <a:r>
              <a:rPr lang="en-US" altLang="zh-CN" sz="2000" dirty="0">
                <a:solidFill>
                  <a:prstClr val="black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</a:rPr>
              <a:t>element.lastChild</a:t>
            </a:r>
          </a:p>
          <a:p>
            <a:pPr lvl="1"/>
            <a:r>
              <a:rPr lang="zh-CN" altLang="en-US" sz="2000" dirty="0">
                <a:solidFill>
                  <a:prstClr val="black"/>
                </a:solidFill>
              </a:rPr>
              <a:t>查找</a:t>
            </a:r>
            <a:r>
              <a:rPr lang="zh-CN" altLang="en-US" sz="2000" dirty="0">
                <a:solidFill>
                  <a:srgbClr val="0000FF"/>
                </a:solidFill>
              </a:rPr>
              <a:t>指定标签名</a:t>
            </a:r>
            <a:r>
              <a:rPr lang="zh-CN" altLang="en-US" sz="2000" dirty="0">
                <a:solidFill>
                  <a:prstClr val="black"/>
                </a:solidFill>
              </a:rPr>
              <a:t>的子节点</a:t>
            </a:r>
            <a:r>
              <a:rPr lang="en-US" altLang="zh-CN" sz="2000" dirty="0"/>
              <a:t>【</a:t>
            </a:r>
            <a:r>
              <a:rPr lang="zh-CN" altLang="en-US" sz="2000" dirty="0"/>
              <a:t>返回节点</a:t>
            </a:r>
            <a:r>
              <a:rPr lang="zh-CN" altLang="en-US" sz="2000" dirty="0">
                <a:solidFill>
                  <a:srgbClr val="FF0000"/>
                </a:solidFill>
              </a:rPr>
              <a:t>数组</a:t>
            </a:r>
            <a:r>
              <a:rPr lang="en-US" altLang="zh-CN" sz="2000" dirty="0"/>
              <a:t>】</a:t>
            </a:r>
            <a:r>
              <a:rPr lang="en-US" altLang="zh-CN" sz="2000" dirty="0">
                <a:solidFill>
                  <a:prstClr val="black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</a:rPr>
              <a:t>element.getElement</a:t>
            </a:r>
            <a:r>
              <a:rPr lang="en-US" altLang="zh-CN" sz="2000" dirty="0">
                <a:solidFill>
                  <a:srgbClr val="0000FF"/>
                </a:solidFill>
              </a:rPr>
              <a:t>s</a:t>
            </a:r>
            <a:r>
              <a:rPr lang="en-US" altLang="zh-CN" sz="2000" dirty="0">
                <a:solidFill>
                  <a:srgbClr val="FF0000"/>
                </a:solidFill>
              </a:rPr>
              <a:t>ByTagName(“</a:t>
            </a:r>
            <a:r>
              <a:rPr lang="zh-CN" altLang="zh-CN" sz="2000" dirty="0">
                <a:solidFill>
                  <a:srgbClr val="0000FF"/>
                </a:solidFill>
              </a:rPr>
              <a:t>标签名</a:t>
            </a:r>
            <a:r>
              <a:rPr lang="en-US" altLang="zh-CN" sz="2000" dirty="0">
                <a:solidFill>
                  <a:srgbClr val="FF0000"/>
                </a:solidFill>
              </a:rPr>
              <a:t>”)</a:t>
            </a:r>
          </a:p>
          <a:p>
            <a:pPr lvl="0"/>
            <a:r>
              <a:rPr lang="zh-CN" altLang="en-US" sz="2400" dirty="0">
                <a:solidFill>
                  <a:prstClr val="black"/>
                </a:solidFill>
              </a:rPr>
              <a:t>查找指定元素节点的</a:t>
            </a:r>
            <a:r>
              <a:rPr lang="zh-CN" altLang="en-US" sz="2400" dirty="0">
                <a:solidFill>
                  <a:srgbClr val="0000FF"/>
                </a:solidFill>
              </a:rPr>
              <a:t>父节点</a:t>
            </a:r>
            <a:r>
              <a:rPr lang="en-US" altLang="zh-CN" sz="2400" dirty="0">
                <a:solidFill>
                  <a:srgbClr val="0000FF"/>
                </a:solidFill>
              </a:rPr>
              <a:t>: </a:t>
            </a:r>
          </a:p>
          <a:p>
            <a:pPr marL="0" lv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       </a:t>
            </a:r>
            <a:r>
              <a:rPr lang="en-US" altLang="zh-CN" sz="2000" dirty="0">
                <a:solidFill>
                  <a:srgbClr val="FF0000"/>
                </a:solidFill>
              </a:rPr>
              <a:t>element.parentNode</a:t>
            </a:r>
          </a:p>
          <a:p>
            <a:pPr lvl="0"/>
            <a:r>
              <a:rPr lang="zh-CN" altLang="en-US" sz="2400" dirty="0">
                <a:solidFill>
                  <a:prstClr val="black"/>
                </a:solidFill>
              </a:rPr>
              <a:t>查找指定元素节点的</a:t>
            </a:r>
            <a:r>
              <a:rPr lang="zh-CN" altLang="en-US" sz="2400" dirty="0">
                <a:solidFill>
                  <a:srgbClr val="0000FF"/>
                </a:solidFill>
              </a:rPr>
              <a:t>兄弟节点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>
                <a:solidFill>
                  <a:prstClr val="black"/>
                </a:solidFill>
              </a:rPr>
              <a:t>查找</a:t>
            </a:r>
            <a:r>
              <a:rPr lang="zh-CN" altLang="en-US" sz="2000" dirty="0">
                <a:solidFill>
                  <a:srgbClr val="0000FF"/>
                </a:solidFill>
              </a:rPr>
              <a:t>前一个兄弟</a:t>
            </a:r>
            <a:r>
              <a:rPr lang="zh-CN" altLang="en-US" sz="2000" dirty="0">
                <a:solidFill>
                  <a:prstClr val="black"/>
                </a:solidFill>
              </a:rPr>
              <a:t>节点</a:t>
            </a:r>
            <a:r>
              <a:rPr lang="en-US" altLang="zh-CN" sz="2000" dirty="0">
                <a:solidFill>
                  <a:prstClr val="black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</a:rPr>
              <a:t>node.previousSibling</a:t>
            </a:r>
          </a:p>
          <a:p>
            <a:pPr lvl="1"/>
            <a:r>
              <a:rPr lang="zh-CN" altLang="en-US" sz="2000" dirty="0">
                <a:solidFill>
                  <a:prstClr val="black"/>
                </a:solidFill>
              </a:rPr>
              <a:t>查找</a:t>
            </a:r>
            <a:r>
              <a:rPr lang="zh-CN" altLang="en-US" sz="2000" dirty="0">
                <a:solidFill>
                  <a:srgbClr val="0000FF"/>
                </a:solidFill>
              </a:rPr>
              <a:t>后一个兄弟</a:t>
            </a:r>
            <a:r>
              <a:rPr lang="zh-CN" altLang="en-US" sz="2000" dirty="0">
                <a:solidFill>
                  <a:prstClr val="black"/>
                </a:solidFill>
              </a:rPr>
              <a:t>节点</a:t>
            </a:r>
            <a:r>
              <a:rPr lang="en-US" altLang="zh-CN" sz="2000" dirty="0">
                <a:solidFill>
                  <a:prstClr val="black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>
                <a:solidFill>
                  <a:srgbClr val="FF0000"/>
                </a:solidFill>
              </a:rPr>
              <a:t>node.nextSibling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608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773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DOM</a:t>
            </a:r>
            <a:r>
              <a:rPr lang="zh-CN" altLang="en-US" sz="4000" b="1" dirty="0"/>
              <a:t>查询：属性篇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/>
          <a:p>
            <a:r>
              <a:rPr lang="zh-CN" altLang="en-US" dirty="0"/>
              <a:t>读取属性值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元素对象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r>
              <a:rPr lang="zh-CN" altLang="en-US" dirty="0">
                <a:solidFill>
                  <a:srgbClr val="0000FF"/>
                </a:solidFill>
              </a:rPr>
              <a:t>属性名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/>
              <a:t>修改属性值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元素对象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r>
              <a:rPr lang="zh-CN" altLang="en-US" dirty="0">
                <a:solidFill>
                  <a:srgbClr val="0000FF"/>
                </a:solidFill>
              </a:rPr>
              <a:t>属性名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新的属性值</a:t>
            </a:r>
          </a:p>
        </p:txBody>
      </p:sp>
    </p:spTree>
    <p:extLst>
      <p:ext uri="{BB962C8B-B14F-4D97-AF65-F5344CB8AC3E}">
        <p14:creationId xmlns:p14="http://schemas.microsoft.com/office/powerpoint/2010/main" val="354869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868958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学习路线</a:t>
            </a:r>
          </a:p>
        </p:txBody>
      </p:sp>
      <p:sp>
        <p:nvSpPr>
          <p:cNvPr id="4" name="矩形 3"/>
          <p:cNvSpPr/>
          <p:nvPr/>
        </p:nvSpPr>
        <p:spPr>
          <a:xfrm>
            <a:off x="1110019" y="2290247"/>
            <a:ext cx="20162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JavaScript</a:t>
            </a:r>
            <a:r>
              <a:rPr lang="zh-CN" altLang="en-US" sz="2000" dirty="0">
                <a:solidFill>
                  <a:schemeClr val="tx1"/>
                </a:solidFill>
              </a:rPr>
              <a:t>简介</a:t>
            </a:r>
          </a:p>
        </p:txBody>
      </p:sp>
      <p:sp>
        <p:nvSpPr>
          <p:cNvPr id="5" name="矩形 4"/>
          <p:cNvSpPr/>
          <p:nvPr/>
        </p:nvSpPr>
        <p:spPr>
          <a:xfrm>
            <a:off x="1115616" y="3303295"/>
            <a:ext cx="20162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HelloWorld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79912" y="2439199"/>
            <a:ext cx="20162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基本语法</a:t>
            </a:r>
          </a:p>
        </p:txBody>
      </p:sp>
      <p:sp>
        <p:nvSpPr>
          <p:cNvPr id="8" name="矩形 7"/>
          <p:cNvSpPr/>
          <p:nvPr/>
        </p:nvSpPr>
        <p:spPr>
          <a:xfrm>
            <a:off x="3779912" y="3303295"/>
            <a:ext cx="20162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事件驱动</a:t>
            </a:r>
          </a:p>
        </p:txBody>
      </p:sp>
      <p:sp>
        <p:nvSpPr>
          <p:cNvPr id="9" name="矩形 8"/>
          <p:cNvSpPr/>
          <p:nvPr/>
        </p:nvSpPr>
        <p:spPr>
          <a:xfrm>
            <a:off x="3779912" y="4095383"/>
            <a:ext cx="20162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嵌入方式</a:t>
            </a:r>
          </a:p>
        </p:txBody>
      </p:sp>
      <p:sp>
        <p:nvSpPr>
          <p:cNvPr id="10" name="矩形 9"/>
          <p:cNvSpPr/>
          <p:nvPr/>
        </p:nvSpPr>
        <p:spPr>
          <a:xfrm>
            <a:off x="3758625" y="4959479"/>
            <a:ext cx="2016224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DOM</a:t>
            </a:r>
            <a:r>
              <a:rPr lang="zh-CN" altLang="en-US" sz="2000" dirty="0">
                <a:solidFill>
                  <a:schemeClr val="tx1"/>
                </a:solidFill>
              </a:rPr>
              <a:t>操作</a:t>
            </a:r>
          </a:p>
        </p:txBody>
      </p:sp>
      <p:cxnSp>
        <p:nvCxnSpPr>
          <p:cNvPr id="11" name="直接箭头连接符 10"/>
          <p:cNvCxnSpPr>
            <a:stCxn id="5" idx="3"/>
            <a:endCxn id="7" idx="1"/>
          </p:cNvCxnSpPr>
          <p:nvPr/>
        </p:nvCxnSpPr>
        <p:spPr>
          <a:xfrm flipV="1">
            <a:off x="3131840" y="2727231"/>
            <a:ext cx="648072" cy="8640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8" idx="1"/>
          </p:cNvCxnSpPr>
          <p:nvPr/>
        </p:nvCxnSpPr>
        <p:spPr>
          <a:xfrm>
            <a:off x="3131840" y="3591327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9" idx="1"/>
          </p:cNvCxnSpPr>
          <p:nvPr/>
        </p:nvCxnSpPr>
        <p:spPr>
          <a:xfrm>
            <a:off x="3131840" y="3591327"/>
            <a:ext cx="648072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10" idx="1"/>
          </p:cNvCxnSpPr>
          <p:nvPr/>
        </p:nvCxnSpPr>
        <p:spPr>
          <a:xfrm>
            <a:off x="3131840" y="3591327"/>
            <a:ext cx="626785" cy="16561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228184" y="1791127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变量</a:t>
            </a:r>
          </a:p>
        </p:txBody>
      </p:sp>
      <p:sp>
        <p:nvSpPr>
          <p:cNvPr id="17" name="矩形 16"/>
          <p:cNvSpPr/>
          <p:nvPr/>
        </p:nvSpPr>
        <p:spPr>
          <a:xfrm>
            <a:off x="6228184" y="2511207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函数</a:t>
            </a:r>
          </a:p>
        </p:txBody>
      </p:sp>
      <p:cxnSp>
        <p:nvCxnSpPr>
          <p:cNvPr id="18" name="直接箭头连接符 17"/>
          <p:cNvCxnSpPr>
            <a:stCxn id="7" idx="3"/>
            <a:endCxn id="16" idx="1"/>
          </p:cNvCxnSpPr>
          <p:nvPr/>
        </p:nvCxnSpPr>
        <p:spPr>
          <a:xfrm flipV="1">
            <a:off x="5796136" y="2007151"/>
            <a:ext cx="432048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17" idx="1"/>
          </p:cNvCxnSpPr>
          <p:nvPr/>
        </p:nvCxnSpPr>
        <p:spPr>
          <a:xfrm>
            <a:off x="5796136" y="2727231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228184" y="4453717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节点</a:t>
            </a:r>
          </a:p>
        </p:txBody>
      </p:sp>
      <p:sp>
        <p:nvSpPr>
          <p:cNvPr id="21" name="矩形 20"/>
          <p:cNvSpPr/>
          <p:nvPr/>
        </p:nvSpPr>
        <p:spPr>
          <a:xfrm>
            <a:off x="6228184" y="5031487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查询</a:t>
            </a:r>
          </a:p>
        </p:txBody>
      </p:sp>
      <p:sp>
        <p:nvSpPr>
          <p:cNvPr id="22" name="矩形 21"/>
          <p:cNvSpPr/>
          <p:nvPr/>
        </p:nvSpPr>
        <p:spPr>
          <a:xfrm>
            <a:off x="6228184" y="5589240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增删改</a:t>
            </a:r>
          </a:p>
        </p:txBody>
      </p:sp>
      <p:cxnSp>
        <p:nvCxnSpPr>
          <p:cNvPr id="23" name="直接箭头连接符 22"/>
          <p:cNvCxnSpPr>
            <a:stCxn id="10" idx="3"/>
            <a:endCxn id="21" idx="1"/>
          </p:cNvCxnSpPr>
          <p:nvPr/>
        </p:nvCxnSpPr>
        <p:spPr>
          <a:xfrm>
            <a:off x="5774849" y="5247511"/>
            <a:ext cx="45333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3"/>
            <a:endCxn id="20" idx="1"/>
          </p:cNvCxnSpPr>
          <p:nvPr/>
        </p:nvCxnSpPr>
        <p:spPr>
          <a:xfrm flipV="1">
            <a:off x="5774849" y="4669741"/>
            <a:ext cx="453335" cy="577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  <a:endCxn id="22" idx="1"/>
          </p:cNvCxnSpPr>
          <p:nvPr/>
        </p:nvCxnSpPr>
        <p:spPr>
          <a:xfrm>
            <a:off x="5774849" y="5247511"/>
            <a:ext cx="453335" cy="5577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2"/>
            <a:endCxn id="5" idx="0"/>
          </p:cNvCxnSpPr>
          <p:nvPr/>
        </p:nvCxnSpPr>
        <p:spPr>
          <a:xfrm>
            <a:off x="2118131" y="2866311"/>
            <a:ext cx="5597" cy="4369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228184" y="3231287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对象</a:t>
            </a:r>
          </a:p>
        </p:txBody>
      </p:sp>
      <p:cxnSp>
        <p:nvCxnSpPr>
          <p:cNvPr id="29" name="直接箭头连接符 28"/>
          <p:cNvCxnSpPr>
            <a:stCxn id="7" idx="3"/>
            <a:endCxn id="28" idx="1"/>
          </p:cNvCxnSpPr>
          <p:nvPr/>
        </p:nvCxnSpPr>
        <p:spPr>
          <a:xfrm>
            <a:off x="5796136" y="2727231"/>
            <a:ext cx="432048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54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DOM</a:t>
            </a:r>
            <a:r>
              <a:rPr lang="zh-CN" altLang="en-US" sz="4000" b="1" dirty="0"/>
              <a:t>查询：文本篇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855365"/>
            <a:ext cx="8136904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获取文本值三步曲</a:t>
            </a:r>
            <a:endParaRPr lang="en-US" altLang="zh-CN" dirty="0"/>
          </a:p>
          <a:p>
            <a:pPr lvl="1"/>
            <a:r>
              <a:rPr lang="zh-CN" altLang="en-US" dirty="0"/>
              <a:t>获取文本节点</a:t>
            </a:r>
            <a:r>
              <a:rPr lang="zh-CN" altLang="en-US" dirty="0">
                <a:solidFill>
                  <a:srgbClr val="FF0000"/>
                </a:solidFill>
              </a:rPr>
              <a:t>父节点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获取</a:t>
            </a:r>
            <a:r>
              <a:rPr lang="zh-CN" altLang="en-US" dirty="0">
                <a:solidFill>
                  <a:srgbClr val="0000FF"/>
                </a:solidFill>
              </a:rPr>
              <a:t>父节点的第一个子节点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    </a:t>
            </a:r>
            <a:r>
              <a:rPr lang="en-US" altLang="zh-CN" dirty="0">
                <a:solidFill>
                  <a:srgbClr val="FF0000"/>
                </a:solidFill>
              </a:rPr>
              <a:t>parentEle.firstChild</a:t>
            </a:r>
          </a:p>
          <a:p>
            <a:pPr lvl="1"/>
            <a:r>
              <a:rPr lang="zh-CN" altLang="en-US" dirty="0"/>
              <a:t>获取</a:t>
            </a:r>
            <a:r>
              <a:rPr lang="zh-CN" altLang="en-US" dirty="0">
                <a:solidFill>
                  <a:srgbClr val="0000FF"/>
                </a:solidFill>
              </a:rPr>
              <a:t>文本节点的节点值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parentEle.firstChild.nodeValue</a:t>
            </a:r>
          </a:p>
          <a:p>
            <a:pPr lvl="1"/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85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4582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innerHTML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/>
          <a:lstStyle/>
          <a:p>
            <a:r>
              <a:rPr lang="zh-CN" altLang="en-US" dirty="0"/>
              <a:t>返回对象的</a:t>
            </a:r>
            <a:r>
              <a:rPr lang="zh-CN" altLang="en-US" dirty="0">
                <a:solidFill>
                  <a:srgbClr val="0000FF"/>
                </a:solidFill>
              </a:rPr>
              <a:t>起始位置</a:t>
            </a:r>
            <a:r>
              <a:rPr lang="zh-CN" altLang="en-US" dirty="0"/>
              <a:t>到</a:t>
            </a:r>
            <a:r>
              <a:rPr lang="zh-CN" altLang="en-US" dirty="0">
                <a:solidFill>
                  <a:srgbClr val="0000FF"/>
                </a:solidFill>
              </a:rPr>
              <a:t>终止位置</a:t>
            </a:r>
            <a:r>
              <a:rPr lang="zh-CN" altLang="en-US" dirty="0"/>
              <a:t>的全部内容</a:t>
            </a:r>
            <a:r>
              <a:rPr lang="en-US" altLang="zh-CN" dirty="0"/>
              <a:t>,</a:t>
            </a:r>
            <a:r>
              <a:rPr lang="zh-CN" altLang="en-US" dirty="0">
                <a:solidFill>
                  <a:srgbClr val="FF0000"/>
                </a:solidFill>
              </a:rPr>
              <a:t>包括</a:t>
            </a:r>
            <a:r>
              <a:rPr lang="en-US" altLang="zh-CN" dirty="0">
                <a:solidFill>
                  <a:srgbClr val="FF0000"/>
                </a:solidFill>
              </a:rPr>
              <a:t>Html</a:t>
            </a:r>
            <a:r>
              <a:rPr lang="zh-CN" altLang="en-US" dirty="0">
                <a:solidFill>
                  <a:srgbClr val="FF0000"/>
                </a:solidFill>
              </a:rPr>
              <a:t>标签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读取元素内部</a:t>
            </a:r>
            <a:r>
              <a:rPr lang="en-US" altLang="zh-CN" dirty="0"/>
              <a:t>HTML</a:t>
            </a:r>
            <a:r>
              <a:rPr lang="zh-CN" altLang="en-US" dirty="0"/>
              <a:t>代码</a:t>
            </a:r>
            <a:endParaRPr lang="en-US" altLang="zh-CN" dirty="0"/>
          </a:p>
          <a:p>
            <a:pPr lvl="1"/>
            <a:r>
              <a:rPr lang="zh-CN" altLang="en-US" dirty="0"/>
              <a:t>元素对象</a:t>
            </a:r>
            <a:r>
              <a:rPr lang="en-US" altLang="zh-CN" dirty="0"/>
              <a:t>.innerHTML</a:t>
            </a:r>
          </a:p>
          <a:p>
            <a:r>
              <a:rPr lang="zh-CN" altLang="en-US" dirty="0"/>
              <a:t>修改元素内部</a:t>
            </a:r>
            <a:r>
              <a:rPr lang="en-US" altLang="zh-CN" dirty="0"/>
              <a:t>HTML</a:t>
            </a:r>
            <a:r>
              <a:rPr lang="zh-CN" altLang="en-US" dirty="0"/>
              <a:t>代码</a:t>
            </a:r>
            <a:endParaRPr lang="en-US" altLang="zh-CN" dirty="0"/>
          </a:p>
          <a:p>
            <a:pPr lvl="1"/>
            <a:r>
              <a:rPr lang="zh-CN" altLang="en-US" dirty="0"/>
              <a:t>元素对象</a:t>
            </a:r>
            <a:r>
              <a:rPr lang="en-US" altLang="zh-CN" dirty="0"/>
              <a:t>.innerHTML=HTML</a:t>
            </a:r>
            <a:r>
              <a:rPr lang="zh-CN" altLang="en-US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3266397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3231"/>
            <a:ext cx="8229600" cy="1143000"/>
          </a:xfrm>
        </p:spPr>
        <p:txBody>
          <a:bodyPr/>
          <a:lstStyle/>
          <a:p>
            <a:r>
              <a:rPr lang="zh-CN" altLang="en-US" b="1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创建首页</a:t>
            </a:r>
            <a:r>
              <a:rPr lang="en-US" altLang="zh-CN" dirty="0"/>
              <a:t>index.html</a:t>
            </a:r>
            <a:r>
              <a:rPr lang="zh-CN" altLang="en-US" dirty="0"/>
              <a:t>，在首页中创建两个超链接</a:t>
            </a:r>
            <a:r>
              <a:rPr lang="zh-CN" altLang="en-US" u="sng" dirty="0">
                <a:solidFill>
                  <a:srgbClr val="0000CC"/>
                </a:solidFill>
              </a:rPr>
              <a:t>我要登录</a:t>
            </a:r>
            <a:r>
              <a:rPr lang="zh-CN" altLang="en-US" dirty="0"/>
              <a:t>和</a:t>
            </a:r>
            <a:r>
              <a:rPr lang="zh-CN" altLang="en-US" u="sng" dirty="0">
                <a:solidFill>
                  <a:srgbClr val="0000CC"/>
                </a:solidFill>
              </a:rPr>
              <a:t>我要注册</a:t>
            </a:r>
            <a:endParaRPr lang="en-US" altLang="zh-CN" u="sng" dirty="0">
              <a:solidFill>
                <a:srgbClr val="0000CC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创建</a:t>
            </a:r>
            <a:r>
              <a:rPr lang="en-US" altLang="zh-CN" dirty="0"/>
              <a:t>pages</a:t>
            </a:r>
            <a:r>
              <a:rPr lang="zh-CN" altLang="en-US" dirty="0"/>
              <a:t>目录，里面放置登录、注册、登录成功、注册成功页面；且每个页面中设置一个</a:t>
            </a:r>
            <a:r>
              <a:rPr lang="zh-CN" altLang="en-US" u="sng" dirty="0">
                <a:solidFill>
                  <a:srgbClr val="0000CC"/>
                </a:solidFill>
              </a:rPr>
              <a:t>回首页</a:t>
            </a:r>
            <a:r>
              <a:rPr lang="zh-CN" altLang="en-US" dirty="0"/>
              <a:t>的超链接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JavaScript</a:t>
            </a:r>
            <a:r>
              <a:rPr lang="zh-CN" altLang="en-US" dirty="0"/>
              <a:t>为登录注册进行非空验</a:t>
            </a:r>
            <a:r>
              <a:rPr lang="zh-CN" altLang="en-US" dirty="0" smtClean="0"/>
              <a:t>证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Email: </a:t>
            </a:r>
            <a:r>
              <a:rPr lang="en-US" altLang="zh-CN" smtClean="0">
                <a:hlinkClick r:id="rId2"/>
              </a:rPr>
              <a:t>zouxh766@nenu.edu.cn</a:t>
            </a:r>
            <a:r>
              <a:rPr lang="en-US" altLang="zh-CN" smtClean="0"/>
              <a:t>  by 9/19/18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压</a:t>
            </a:r>
            <a:r>
              <a:rPr lang="zh-CN" altLang="en-US" dirty="0" smtClean="0"/>
              <a:t>缩</a:t>
            </a:r>
            <a:r>
              <a:rPr lang="en-US" altLang="zh-CN" dirty="0" smtClean="0"/>
              <a:t>ZIP</a:t>
            </a:r>
            <a:r>
              <a:rPr lang="zh-CN" altLang="en-US" dirty="0" smtClean="0"/>
              <a:t>文件，命名</a:t>
            </a:r>
            <a:r>
              <a:rPr lang="zh-CN" altLang="en-US" dirty="0"/>
              <a:t>规则</a:t>
            </a:r>
            <a:r>
              <a:rPr lang="zh-CN" altLang="en-US" dirty="0" smtClean="0"/>
              <a:t>：姓名学号</a:t>
            </a:r>
            <a:r>
              <a:rPr lang="en-US" altLang="zh-CN" dirty="0" smtClean="0"/>
              <a:t>01.zip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91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64035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JavaScript</a:t>
            </a:r>
            <a:r>
              <a:rPr lang="zh-CN" altLang="en-US" sz="4000" b="1" dirty="0"/>
              <a:t>简介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</a:t>
            </a:r>
            <a:r>
              <a:rPr lang="zh-CN" altLang="en-US" b="1" dirty="0">
                <a:solidFill>
                  <a:srgbClr val="FF0000"/>
                </a:solidFill>
              </a:rPr>
              <a:t>年前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拨号上网，网速很慢</a:t>
            </a:r>
            <a:r>
              <a:rPr lang="zh-CN" altLang="en-US" dirty="0"/>
              <a:t>，数据提交到</a:t>
            </a:r>
            <a:r>
              <a:rPr lang="zh-CN" altLang="en-US" b="1" dirty="0">
                <a:solidFill>
                  <a:srgbClr val="0000FF"/>
                </a:solidFill>
              </a:rPr>
              <a:t>服务器端验证</a:t>
            </a:r>
            <a:r>
              <a:rPr lang="zh-CN" altLang="en-US" dirty="0"/>
              <a:t>，体验很差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于是</a:t>
            </a:r>
            <a:r>
              <a:rPr lang="zh-CN" altLang="en-US" dirty="0"/>
              <a:t>，就有人在想：能不能让这些数据在</a:t>
            </a:r>
            <a:r>
              <a:rPr lang="zh-CN" altLang="en-US" b="1" dirty="0">
                <a:solidFill>
                  <a:srgbClr val="0000FF"/>
                </a:solidFill>
              </a:rPr>
              <a:t>浏览器端验证呢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1995</a:t>
            </a:r>
            <a:r>
              <a:rPr lang="zh-CN" altLang="en-US" b="1" dirty="0">
                <a:solidFill>
                  <a:srgbClr val="FF0000"/>
                </a:solidFill>
              </a:rPr>
              <a:t>年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由</a:t>
            </a:r>
            <a:r>
              <a:rPr lang="en-US" altLang="zh-CN" dirty="0">
                <a:solidFill>
                  <a:prstClr val="black"/>
                </a:solidFill>
              </a:rPr>
              <a:t>Netscape</a:t>
            </a:r>
            <a:r>
              <a:rPr lang="zh-CN" altLang="en-US" dirty="0">
                <a:solidFill>
                  <a:prstClr val="black"/>
                </a:solidFill>
              </a:rPr>
              <a:t>公司在网景导航者浏览器上</a:t>
            </a:r>
            <a:r>
              <a:rPr lang="zh-CN" altLang="en-US" dirty="0">
                <a:solidFill>
                  <a:srgbClr val="0000FF"/>
                </a:solidFill>
              </a:rPr>
              <a:t>首次设计</a:t>
            </a:r>
            <a:r>
              <a:rPr lang="zh-CN" altLang="en-US" dirty="0">
                <a:solidFill>
                  <a:prstClr val="black"/>
                </a:solidFill>
              </a:rPr>
              <a:t>而成。</a:t>
            </a:r>
            <a:r>
              <a:rPr lang="en-US" altLang="zh-CN" dirty="0">
                <a:solidFill>
                  <a:prstClr val="black"/>
                </a:solidFill>
              </a:rPr>
              <a:t>Netscape</a:t>
            </a:r>
            <a:r>
              <a:rPr lang="zh-CN" altLang="en-US" dirty="0">
                <a:solidFill>
                  <a:prstClr val="black"/>
                </a:solidFill>
              </a:rPr>
              <a:t>在最初将其脚本语言命名为</a:t>
            </a:r>
            <a:r>
              <a:rPr lang="en-US" altLang="zh-CN" dirty="0">
                <a:solidFill>
                  <a:srgbClr val="0000FF"/>
                </a:solidFill>
              </a:rPr>
              <a:t>LiveScript</a:t>
            </a:r>
            <a:r>
              <a:rPr lang="zh-CN" altLang="en-US" dirty="0">
                <a:solidFill>
                  <a:prstClr val="black"/>
                </a:solidFill>
              </a:rPr>
              <a:t> 。</a:t>
            </a:r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85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 lvl="1">
              <a:buFont typeface="Calibri" panose="020F0502020204030204" pitchFamily="34" charset="0"/>
              <a:buChar char="–"/>
            </a:pPr>
            <a:r>
              <a:rPr lang="zh-CN" altLang="en-US" dirty="0"/>
              <a:t>后来因为</a:t>
            </a:r>
            <a:r>
              <a:rPr lang="en-US" altLang="zh-CN" dirty="0"/>
              <a:t>Netscape</a:t>
            </a:r>
            <a:r>
              <a:rPr lang="zh-CN" altLang="en-US" dirty="0"/>
              <a:t>与</a:t>
            </a:r>
            <a:r>
              <a:rPr lang="en-US" altLang="zh-CN" dirty="0"/>
              <a:t>Sun</a:t>
            </a:r>
            <a:r>
              <a:rPr lang="zh-CN" altLang="en-US" dirty="0"/>
              <a:t>合作，网景公司管理层</a:t>
            </a:r>
            <a:r>
              <a:rPr lang="zh-CN" altLang="en-US" dirty="0">
                <a:solidFill>
                  <a:srgbClr val="0000FF"/>
                </a:solidFill>
              </a:rPr>
              <a:t>希望它外观看起来像</a:t>
            </a:r>
            <a:r>
              <a:rPr lang="en-US" altLang="zh-CN" dirty="0">
                <a:solidFill>
                  <a:srgbClr val="0000FF"/>
                </a:solidFill>
              </a:rPr>
              <a:t>Java</a:t>
            </a:r>
            <a:r>
              <a:rPr lang="zh-CN" altLang="en-US" dirty="0"/>
              <a:t>，因此取名为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Calibri" panose="020F0502020204030204" pitchFamily="34" charset="0"/>
              <a:buChar char="–"/>
            </a:pPr>
            <a:r>
              <a:rPr lang="en-US" altLang="zh-CN" dirty="0"/>
              <a:t>JavaScript</a:t>
            </a:r>
            <a:r>
              <a:rPr lang="zh-CN" altLang="en-US" dirty="0"/>
              <a:t>是一门</a:t>
            </a:r>
            <a:r>
              <a:rPr lang="zh-CN" altLang="en-US" b="1" dirty="0">
                <a:solidFill>
                  <a:srgbClr val="0000FF"/>
                </a:solidFill>
              </a:rPr>
              <a:t>客户端脚本语言</a:t>
            </a:r>
            <a:r>
              <a:rPr lang="zh-CN" altLang="en-US" dirty="0"/>
              <a:t>，主要运行在</a:t>
            </a:r>
            <a:r>
              <a:rPr lang="zh-CN" altLang="en-US" dirty="0">
                <a:solidFill>
                  <a:srgbClr val="0000FF"/>
                </a:solidFill>
              </a:rPr>
              <a:t>浏览器中</a:t>
            </a:r>
            <a:r>
              <a:rPr lang="zh-CN" altLang="en-US" dirty="0"/>
              <a:t>，浏览器中负责运行</a:t>
            </a:r>
            <a:r>
              <a:rPr lang="en-US" altLang="zh-CN" dirty="0"/>
              <a:t>JavaScript</a:t>
            </a:r>
            <a:r>
              <a:rPr lang="zh-CN" altLang="en-US" dirty="0"/>
              <a:t>脚本代码的程序叫</a:t>
            </a:r>
            <a:r>
              <a:rPr lang="en-US" altLang="zh-CN" dirty="0">
                <a:solidFill>
                  <a:srgbClr val="0000FF"/>
                </a:solidFill>
              </a:rPr>
              <a:t>JavaScript</a:t>
            </a:r>
            <a:r>
              <a:rPr lang="zh-CN" altLang="en-US" dirty="0">
                <a:solidFill>
                  <a:srgbClr val="0000FF"/>
                </a:solidFill>
              </a:rPr>
              <a:t>引擎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五彩缤纷的现在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时至今日</a:t>
            </a:r>
            <a:r>
              <a:rPr lang="en-US" altLang="zh-CN" dirty="0"/>
              <a:t>JavaScript</a:t>
            </a:r>
            <a:r>
              <a:rPr lang="zh-CN" altLang="en-US" dirty="0"/>
              <a:t>已经不仅仅局限于表单验证，网页上很多</a:t>
            </a:r>
            <a:r>
              <a:rPr lang="zh-CN" altLang="en-US" b="1" dirty="0">
                <a:solidFill>
                  <a:srgbClr val="0000FF"/>
                </a:solidFill>
              </a:rPr>
              <a:t>炫丽动感的特效</a:t>
            </a:r>
            <a:r>
              <a:rPr lang="zh-CN" altLang="en-US" dirty="0"/>
              <a:t>都有她的功劳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47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HelloWorld</a:t>
            </a:r>
            <a:endParaRPr lang="zh-CN" altLang="en-US" sz="4000" b="1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614" y="1772816"/>
            <a:ext cx="6088464" cy="4392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999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HelloWorld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3F5FBF"/>
                </a:solidFill>
                <a:latin typeface="Consolas" panose="020B0609020204030204" pitchFamily="49" charset="0"/>
              </a:rPr>
              <a:t>&lt;!-- JavaScript</a:t>
            </a:r>
            <a:r>
              <a:rPr lang="zh-CN" alt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代码写在</a:t>
            </a:r>
            <a:r>
              <a:rPr lang="en-US" altLang="zh-CN" sz="1600" dirty="0">
                <a:solidFill>
                  <a:srgbClr val="3F5FBF"/>
                </a:solidFill>
                <a:latin typeface="Consolas" panose="020B0609020204030204" pitchFamily="49" charset="0"/>
              </a:rPr>
              <a:t>Script</a:t>
            </a:r>
            <a:r>
              <a:rPr lang="zh-CN" alt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标签中 </a:t>
            </a:r>
            <a:r>
              <a:rPr lang="en-US" altLang="zh-CN" sz="1600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script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"text/javascript"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window.onload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800100" lvl="2" indent="0">
              <a:buNone/>
            </a:pP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获取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#btnId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对应的元素节点</a:t>
            </a:r>
          </a:p>
          <a:p>
            <a:pPr marL="800100" lvl="2" indent="0"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btn = document.getElementById(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"btnId"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800100" lvl="2" indent="0">
              <a:buNone/>
            </a:pP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#btnId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绑定单击响应函数</a:t>
            </a:r>
          </a:p>
          <a:p>
            <a:pPr marL="800100" lvl="2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btn.onclick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800100" lvl="2" indent="0">
              <a:buNone/>
            </a:pP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弹出警告框，显示字符串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Hello</a:t>
            </a:r>
          </a:p>
          <a:p>
            <a:pPr marL="800100" lvl="2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alert(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800100" lvl="2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button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"btnId"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i="1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6279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4582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JavaScript</a:t>
            </a:r>
            <a:r>
              <a:rPr lang="zh-CN" altLang="en-US" sz="4000" b="1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中使用变量</a:t>
            </a:r>
            <a:endParaRPr lang="en-US" altLang="zh-CN" dirty="0"/>
          </a:p>
          <a:p>
            <a:pPr lvl="1"/>
            <a:r>
              <a:rPr lang="zh-CN" altLang="en-US" sz="3200" dirty="0"/>
              <a:t>声明</a:t>
            </a:r>
            <a:endParaRPr lang="en-US" altLang="zh-CN" sz="3200" dirty="0"/>
          </a:p>
          <a:p>
            <a:pPr lvl="1"/>
            <a:r>
              <a:rPr lang="zh-CN" altLang="en-US" sz="3200" dirty="0"/>
              <a:t>使用</a:t>
            </a:r>
            <a:endParaRPr lang="en-US" altLang="zh-CN" sz="3200" dirty="0"/>
          </a:p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中使用函数</a:t>
            </a:r>
            <a:endParaRPr lang="en-US" altLang="zh-CN" dirty="0"/>
          </a:p>
          <a:p>
            <a:pPr lvl="1"/>
            <a:r>
              <a:rPr lang="zh-CN" altLang="en-US" sz="3200" dirty="0"/>
              <a:t>声明</a:t>
            </a:r>
            <a:endParaRPr lang="en-US" altLang="zh-CN" sz="3200" dirty="0"/>
          </a:p>
          <a:p>
            <a:pPr lvl="1"/>
            <a:r>
              <a:rPr lang="zh-CN" altLang="en-US" sz="3200" dirty="0"/>
              <a:t>调用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20348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4582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JavaScript</a:t>
            </a:r>
            <a:r>
              <a:rPr lang="zh-CN" altLang="en-US" sz="4000" b="1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固定值：</a:t>
            </a:r>
            <a:endParaRPr lang="zh-CN" altLang="en-US" dirty="0"/>
          </a:p>
          <a:p>
            <a:pPr lvl="1"/>
            <a:r>
              <a:rPr lang="zh-CN" altLang="en-US" dirty="0"/>
              <a:t>在编程语言中，一般固定值称为字面量，如 </a:t>
            </a:r>
            <a:r>
              <a:rPr lang="en-US" altLang="zh-CN" dirty="0"/>
              <a:t>3.14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数组字面量：</a:t>
            </a:r>
            <a:r>
              <a:rPr lang="en-US" altLang="zh-CN" dirty="0"/>
              <a:t>[1, 3, 4, 5]</a:t>
            </a:r>
          </a:p>
          <a:p>
            <a:pPr lvl="1"/>
            <a:r>
              <a:rPr lang="zh-CN" altLang="en-US" dirty="0"/>
              <a:t>对象字面量：</a:t>
            </a:r>
            <a:r>
              <a:rPr lang="en-US" altLang="zh-CN" dirty="0"/>
              <a:t>{</a:t>
            </a:r>
            <a:r>
              <a:rPr lang="en-US" dirty="0" err="1"/>
              <a:t>firstName</a:t>
            </a:r>
            <a:r>
              <a:rPr lang="en-US" dirty="0"/>
              <a:t>:"John", lastName:"Doe",age:50, </a:t>
            </a:r>
            <a:r>
              <a:rPr lang="en-US" dirty="0" err="1"/>
              <a:t>eyeColor</a:t>
            </a:r>
            <a:r>
              <a:rPr lang="en-US" dirty="0"/>
              <a:t>:"blue"}</a:t>
            </a:r>
            <a:endParaRPr lang="en-US" dirty="0"/>
          </a:p>
          <a:p>
            <a:pPr lvl="1"/>
            <a:r>
              <a:rPr lang="zh-CN" altLang="en-US" dirty="0"/>
              <a:t>函数字面量：</a:t>
            </a:r>
            <a:r>
              <a:rPr lang="en-US" dirty="0" err="1"/>
              <a:t>functionmyFunction</a:t>
            </a:r>
            <a:r>
              <a:rPr lang="en-US" dirty="0"/>
              <a:t>(a, b) { return a * b;}</a:t>
            </a:r>
            <a:endParaRPr lang="en-US" dirty="0"/>
          </a:p>
          <a:p>
            <a:pPr marL="0" indent="0">
              <a:buNone/>
            </a:pPr>
            <a:r>
              <a:rPr lang="zh-CN" altLang="en-US" b="1" dirty="0"/>
              <a:t>变量：</a:t>
            </a:r>
            <a:endParaRPr lang="zh-CN" altLang="en-US" dirty="0"/>
          </a:p>
          <a:p>
            <a:pPr lvl="1"/>
            <a:r>
              <a:rPr lang="en-US" dirty="0"/>
              <a:t>JavaScript </a:t>
            </a:r>
            <a:r>
              <a:rPr lang="zh-CN" altLang="en-US" dirty="0"/>
              <a:t>使用关键字 </a:t>
            </a:r>
            <a:r>
              <a:rPr lang="en-US" b="1" dirty="0" err="1"/>
              <a:t>var</a:t>
            </a:r>
            <a:r>
              <a:rPr lang="en-US" dirty="0"/>
              <a:t> </a:t>
            </a:r>
            <a:r>
              <a:rPr lang="zh-CN" altLang="en-US" dirty="0"/>
              <a:t>来定义变量，使用等号来为变量赋值</a:t>
            </a:r>
            <a:r>
              <a:rPr lang="en-US" altLang="zh-CN" dirty="0"/>
              <a:t>【</a:t>
            </a:r>
            <a:r>
              <a:rPr lang="zh-CN" altLang="en-US" dirty="0"/>
              <a:t>可以边定义边赋值</a:t>
            </a:r>
            <a:r>
              <a:rPr lang="en-US" altLang="zh-CN" dirty="0"/>
              <a:t>】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buNone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95691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4582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JavaScript</a:t>
            </a:r>
            <a:r>
              <a:rPr lang="zh-CN" altLang="en-US" sz="4000" b="1" dirty="0"/>
              <a:t>基本语法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688447"/>
              </p:ext>
            </p:extLst>
          </p:nvPr>
        </p:nvGraphicFramePr>
        <p:xfrm>
          <a:off x="395537" y="1556792"/>
          <a:ext cx="8280922" cy="4632960"/>
        </p:xfrm>
        <a:graphic>
          <a:graphicData uri="http://schemas.openxmlformats.org/drawingml/2006/table">
            <a:tbl>
              <a:tblPr/>
              <a:tblGrid>
                <a:gridCol w="4176465"/>
                <a:gridCol w="4104457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>
                          <a:solidFill>
                            <a:srgbClr val="FFFFFF"/>
                          </a:solidFill>
                          <a:effectLst/>
                        </a:rPr>
                        <a:t>语句</a:t>
                      </a:r>
                      <a:endParaRPr lang="zh-CN" altLang="en-US" sz="16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  <a:endParaRPr lang="zh-CN" altLang="en-US" sz="16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5555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</a:rPr>
                        <a:t>break</a:t>
                      </a:r>
                      <a:endParaRPr lang="en-US" sz="16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333333"/>
                          </a:solidFill>
                          <a:effectLst/>
                        </a:rPr>
                        <a:t>用于跳出循环。</a:t>
                      </a:r>
                      <a:endParaRPr lang="zh-CN" altLang="en-US" sz="16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641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</a:rPr>
                        <a:t>catch</a:t>
                      </a:r>
                      <a:endParaRPr lang="en-US" sz="16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333333"/>
                          </a:solidFill>
                          <a:effectLst/>
                        </a:rPr>
                        <a:t>语句块，在 </a:t>
                      </a:r>
                      <a:r>
                        <a:rPr lang="en-US" altLang="zh-CN" sz="1600">
                          <a:solidFill>
                            <a:srgbClr val="333333"/>
                          </a:solidFill>
                          <a:effectLst/>
                        </a:rPr>
                        <a:t>try </a:t>
                      </a:r>
                      <a:r>
                        <a:rPr lang="zh-CN" altLang="en-US" sz="1600">
                          <a:solidFill>
                            <a:srgbClr val="333333"/>
                          </a:solidFill>
                          <a:effectLst/>
                        </a:rPr>
                        <a:t>语句块执行出错时执行 </a:t>
                      </a:r>
                      <a:r>
                        <a:rPr lang="en-US" altLang="zh-CN" sz="1600">
                          <a:solidFill>
                            <a:srgbClr val="333333"/>
                          </a:solidFill>
                          <a:effectLst/>
                        </a:rPr>
                        <a:t>catch </a:t>
                      </a:r>
                      <a:r>
                        <a:rPr lang="zh-CN" altLang="en-US" sz="1600">
                          <a:solidFill>
                            <a:srgbClr val="333333"/>
                          </a:solidFill>
                          <a:effectLst/>
                        </a:rPr>
                        <a:t>语句块。</a:t>
                      </a:r>
                      <a:endParaRPr lang="zh-CN" altLang="en-US" sz="16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4F0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</a:rPr>
                        <a:t>continue</a:t>
                      </a:r>
                      <a:endParaRPr lang="en-US" sz="16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333333"/>
                          </a:solidFill>
                          <a:effectLst/>
                        </a:rPr>
                        <a:t>跳过循环中的一个迭代。</a:t>
                      </a:r>
                      <a:endParaRPr lang="zh-CN" altLang="en-US" sz="16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641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</a:rPr>
                        <a:t>do ... while</a:t>
                      </a:r>
                      <a:endParaRPr lang="en-US" sz="16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333333"/>
                          </a:solidFill>
                          <a:effectLst/>
                        </a:rPr>
                        <a:t>执行一个语句块，在条件语句为 </a:t>
                      </a:r>
                      <a:r>
                        <a:rPr lang="en-US" altLang="zh-CN" sz="1600">
                          <a:solidFill>
                            <a:srgbClr val="333333"/>
                          </a:solidFill>
                          <a:effectLst/>
                        </a:rPr>
                        <a:t>true </a:t>
                      </a:r>
                      <a:r>
                        <a:rPr lang="zh-CN" altLang="en-US" sz="1600">
                          <a:solidFill>
                            <a:srgbClr val="333333"/>
                          </a:solidFill>
                          <a:effectLst/>
                        </a:rPr>
                        <a:t>时继续执行该语句块。</a:t>
                      </a:r>
                      <a:endParaRPr lang="zh-CN" altLang="en-US" sz="16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4F0"/>
                    </a:solidFill>
                  </a:tcPr>
                </a:tc>
              </a:tr>
              <a:tr h="47641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</a:rPr>
                        <a:t>for</a:t>
                      </a:r>
                      <a:endParaRPr lang="en-US" sz="16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333333"/>
                          </a:solidFill>
                          <a:effectLst/>
                        </a:rPr>
                        <a:t>在条件语句为 </a:t>
                      </a:r>
                      <a:r>
                        <a:rPr lang="en-US" altLang="zh-CN" sz="1600">
                          <a:solidFill>
                            <a:srgbClr val="333333"/>
                          </a:solidFill>
                          <a:effectLst/>
                        </a:rPr>
                        <a:t>true </a:t>
                      </a:r>
                      <a:r>
                        <a:rPr lang="zh-CN" altLang="en-US" sz="1600">
                          <a:solidFill>
                            <a:srgbClr val="333333"/>
                          </a:solidFill>
                          <a:effectLst/>
                        </a:rPr>
                        <a:t>时，可以将代码块执行指定的次数。</a:t>
                      </a:r>
                      <a:endParaRPr lang="zh-CN" altLang="en-US" sz="16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6417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</a:rPr>
                        <a:t>for ... in</a:t>
                      </a:r>
                      <a:endParaRPr lang="en-US" sz="16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333333"/>
                          </a:solidFill>
                          <a:effectLst/>
                        </a:rPr>
                        <a:t>用于遍历数组或者对象的属性（对数组或者对象的属性进行循环操作）。</a:t>
                      </a:r>
                      <a:endParaRPr lang="zh-CN" altLang="en-US" sz="16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4F0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</a:rPr>
                        <a:t>function</a:t>
                      </a:r>
                      <a:endParaRPr lang="en-US" sz="16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333333"/>
                          </a:solidFill>
                          <a:effectLst/>
                        </a:rPr>
                        <a:t>定义一个函数</a:t>
                      </a:r>
                      <a:endParaRPr lang="zh-CN" altLang="en-US" sz="16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</a:rPr>
                        <a:t>if ... else</a:t>
                      </a:r>
                      <a:endParaRPr lang="en-US" sz="16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333333"/>
                          </a:solidFill>
                          <a:effectLst/>
                        </a:rPr>
                        <a:t>用于基于不同的条件来执行不同的动作。</a:t>
                      </a:r>
                      <a:endParaRPr lang="zh-CN" altLang="en-US" sz="16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4F0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</a:rPr>
                        <a:t>return</a:t>
                      </a:r>
                      <a:endParaRPr lang="en-US" sz="16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333333"/>
                          </a:solidFill>
                          <a:effectLst/>
                        </a:rPr>
                        <a:t>退出函数</a:t>
                      </a:r>
                      <a:endParaRPr lang="zh-CN" altLang="en-US" sz="16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</a:rPr>
                        <a:t>switch</a:t>
                      </a:r>
                      <a:endParaRPr lang="en-US" sz="16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333333"/>
                          </a:solidFill>
                          <a:effectLst/>
                        </a:rPr>
                        <a:t>用于基于不同的条件来执行不同的动作。</a:t>
                      </a:r>
                      <a:endParaRPr lang="zh-CN" altLang="en-US" sz="16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4F0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</a:rPr>
                        <a:t>throw</a:t>
                      </a:r>
                      <a:endParaRPr lang="en-US" sz="16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333333"/>
                          </a:solidFill>
                          <a:effectLst/>
                        </a:rPr>
                        <a:t>抛出（生成）错误。</a:t>
                      </a:r>
                      <a:endParaRPr lang="zh-CN" altLang="en-US" sz="16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</a:rPr>
                        <a:t>try</a:t>
                      </a:r>
                      <a:endParaRPr lang="en-US" sz="16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333333"/>
                          </a:solidFill>
                          <a:effectLst/>
                        </a:rPr>
                        <a:t>实现错误处理，与 </a:t>
                      </a:r>
                      <a:r>
                        <a:rPr lang="en-US" altLang="zh-CN" sz="1600">
                          <a:solidFill>
                            <a:srgbClr val="333333"/>
                          </a:solidFill>
                          <a:effectLst/>
                        </a:rPr>
                        <a:t>catch </a:t>
                      </a:r>
                      <a:r>
                        <a:rPr lang="zh-CN" altLang="en-US" sz="1600">
                          <a:solidFill>
                            <a:srgbClr val="333333"/>
                          </a:solidFill>
                          <a:effectLst/>
                        </a:rPr>
                        <a:t>一同使用。</a:t>
                      </a:r>
                      <a:endParaRPr lang="zh-CN" altLang="en-US" sz="16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4F0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</a:rPr>
                        <a:t>var</a:t>
                      </a:r>
                      <a:endParaRPr lang="en-US" sz="16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333333"/>
                          </a:solidFill>
                          <a:effectLst/>
                        </a:rPr>
                        <a:t>声明一个变量。</a:t>
                      </a:r>
                      <a:endParaRPr lang="zh-CN" altLang="en-US" sz="16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</a:rPr>
                        <a:t>while</a:t>
                      </a:r>
                      <a:endParaRPr lang="en-US" sz="16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rgbClr val="333333"/>
                          </a:solidFill>
                          <a:effectLst/>
                        </a:rPr>
                        <a:t>当条件语句为 </a:t>
                      </a:r>
                      <a:r>
                        <a:rPr lang="en-US" altLang="zh-CN" sz="1600" dirty="0">
                          <a:solidFill>
                            <a:srgbClr val="333333"/>
                          </a:solidFill>
                          <a:effectLst/>
                        </a:rPr>
                        <a:t>true </a:t>
                      </a:r>
                      <a:r>
                        <a:rPr lang="zh-CN" altLang="en-US" sz="1600" dirty="0">
                          <a:solidFill>
                            <a:srgbClr val="333333"/>
                          </a:solidFill>
                          <a:effectLst/>
                        </a:rPr>
                        <a:t>时，执行语句块。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17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</TotalTime>
  <Words>1654</Words>
  <Application>Microsoft Office PowerPoint</Application>
  <PresentationFormat>On-screen Show (4:3)</PresentationFormat>
  <Paragraphs>198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主题</vt:lpstr>
      <vt:lpstr>JavaScript</vt:lpstr>
      <vt:lpstr>学习路线</vt:lpstr>
      <vt:lpstr>JavaScript简介</vt:lpstr>
      <vt:lpstr>PowerPoint Presentation</vt:lpstr>
      <vt:lpstr>HelloWorld</vt:lpstr>
      <vt:lpstr>HelloWorld</vt:lpstr>
      <vt:lpstr>JavaScript基本语法</vt:lpstr>
      <vt:lpstr>JavaScript基本语法</vt:lpstr>
      <vt:lpstr>JavaScript基本语法</vt:lpstr>
      <vt:lpstr>JavaScript基本事件</vt:lpstr>
      <vt:lpstr>JavaScript事件驱动</vt:lpstr>
      <vt:lpstr>JavaScript嵌入方式</vt:lpstr>
      <vt:lpstr>DOM操作</vt:lpstr>
      <vt:lpstr>HTML DOM标准</vt:lpstr>
      <vt:lpstr>DOM节点</vt:lpstr>
      <vt:lpstr>树形结构</vt:lpstr>
      <vt:lpstr>DOM查询：元素篇</vt:lpstr>
      <vt:lpstr>PowerPoint Presentation</vt:lpstr>
      <vt:lpstr>DOM查询：属性篇</vt:lpstr>
      <vt:lpstr>DOM查询：文本篇</vt:lpstr>
      <vt:lpstr>innerHTML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Sam</cp:lastModifiedBy>
  <cp:revision>348</cp:revision>
  <dcterms:created xsi:type="dcterms:W3CDTF">2013-03-04T07:19:04Z</dcterms:created>
  <dcterms:modified xsi:type="dcterms:W3CDTF">2018-09-12T01:28:25Z</dcterms:modified>
</cp:coreProperties>
</file>