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7" r:id="rId2"/>
    <p:sldId id="261" r:id="rId3"/>
    <p:sldId id="264" r:id="rId4"/>
    <p:sldId id="283" r:id="rId5"/>
    <p:sldId id="286" r:id="rId6"/>
    <p:sldId id="265" r:id="rId7"/>
    <p:sldId id="290" r:id="rId8"/>
    <p:sldId id="288" r:id="rId9"/>
    <p:sldId id="289" r:id="rId10"/>
    <p:sldId id="292" r:id="rId11"/>
    <p:sldId id="293" r:id="rId12"/>
    <p:sldId id="294" r:id="rId13"/>
    <p:sldId id="29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 xmlns:p14="http://schemas.microsoft.com/office/powerpoint/2010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 xmlns:p14="http://schemas.microsoft.com/office/powerpoint/2010/main" xmlns="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>
      <p:cViewPr varScale="1">
        <p:scale>
          <a:sx n="75" d="100"/>
          <a:sy n="75" d="100"/>
        </p:scale>
        <p:origin x="-1236" y="-8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8" d="100"/>
          <a:sy n="58" d="100"/>
        </p:scale>
        <p:origin x="-2532" y="-78"/>
      </p:cViewPr>
      <p:guideLst>
        <p:guide orient="horz" pos="2159"/>
        <p:guide pos="28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549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549" y="2060848"/>
            <a:ext cx="8229600" cy="4525963"/>
          </a:xfrm>
        </p:spPr>
        <p:txBody>
          <a:bodyPr/>
          <a:lstStyle/>
          <a:p>
            <a:r>
              <a:rPr lang="en-US" altLang="zh-CN" sz="3600" dirty="0"/>
              <a:t>XML</a:t>
            </a:r>
            <a:r>
              <a:rPr lang="zh-CN" altLang="en-US" sz="3600" dirty="0"/>
              <a:t>简介</a:t>
            </a:r>
            <a:endParaRPr lang="en-US" altLang="zh-CN" sz="3600" dirty="0"/>
          </a:p>
          <a:p>
            <a:r>
              <a:rPr lang="en-US" altLang="zh-CN" sz="3600" dirty="0"/>
              <a:t>XML</a:t>
            </a:r>
            <a:r>
              <a:rPr lang="zh-CN" altLang="en-US" sz="3600" dirty="0"/>
              <a:t>用途</a:t>
            </a:r>
            <a:endParaRPr lang="en-US" altLang="zh-CN" sz="3600" dirty="0"/>
          </a:p>
          <a:p>
            <a:r>
              <a:rPr lang="en-US" altLang="zh-CN" sz="3600" dirty="0"/>
              <a:t>XML</a:t>
            </a:r>
            <a:r>
              <a:rPr lang="zh-CN" altLang="en-US" sz="3600" dirty="0"/>
              <a:t>基本语法</a:t>
            </a:r>
            <a:endParaRPr lang="en-US" altLang="zh-CN" sz="3600" dirty="0"/>
          </a:p>
          <a:p>
            <a:r>
              <a:rPr lang="en-US" altLang="zh-CN" sz="3600" dirty="0">
                <a:solidFill>
                  <a:srgbClr val="FF0000"/>
                </a:solidFill>
              </a:rPr>
              <a:t>XML</a:t>
            </a:r>
            <a:r>
              <a:rPr lang="zh-CN" altLang="en-US" sz="3600" dirty="0">
                <a:solidFill>
                  <a:srgbClr val="FF0000"/>
                </a:solidFill>
              </a:rPr>
              <a:t>解析</a:t>
            </a:r>
            <a:endParaRPr lang="en-US" altLang="zh-CN" sz="36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74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6235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dom4j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dom4j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FF0000"/>
                </a:solidFill>
              </a:rPr>
              <a:t>开源</a:t>
            </a:r>
            <a:r>
              <a:rPr lang="en-US" altLang="zh-CN" dirty="0"/>
              <a:t>XML</a:t>
            </a:r>
            <a:r>
              <a:rPr lang="zh-CN" altLang="en-US" dirty="0"/>
              <a:t>解析包</a:t>
            </a:r>
            <a:endParaRPr lang="en-US" altLang="zh-CN" dirty="0"/>
          </a:p>
          <a:p>
            <a:r>
              <a:rPr lang="en-US" altLang="zh-CN" dirty="0"/>
              <a:t>dom4j</a:t>
            </a:r>
            <a:r>
              <a:rPr lang="zh-CN" altLang="zh-CN" dirty="0"/>
              <a:t>是一个非常优秀的</a:t>
            </a:r>
            <a:r>
              <a:rPr lang="en-US" altLang="zh-CN" dirty="0"/>
              <a:t>Java XML API</a:t>
            </a:r>
            <a:r>
              <a:rPr lang="zh-CN" altLang="zh-CN" dirty="0"/>
              <a:t>，具有</a:t>
            </a:r>
            <a:r>
              <a:rPr lang="zh-CN" altLang="zh-CN" dirty="0">
                <a:solidFill>
                  <a:srgbClr val="0000FF"/>
                </a:solidFill>
              </a:rPr>
              <a:t>性能优异、功能强大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0000FF"/>
                </a:solidFill>
              </a:rPr>
              <a:t>极易使用</a:t>
            </a:r>
            <a:r>
              <a:rPr lang="zh-CN" altLang="zh-CN" dirty="0"/>
              <a:t>的特点。现在很多软件</a:t>
            </a:r>
            <a:r>
              <a:rPr lang="zh-CN" altLang="en-US" dirty="0"/>
              <a:t>都</a:t>
            </a:r>
            <a:r>
              <a:rPr lang="zh-CN" altLang="zh-CN" dirty="0"/>
              <a:t>采用</a:t>
            </a:r>
            <a:r>
              <a:rPr lang="en-US" altLang="zh-CN" dirty="0"/>
              <a:t>dom4j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0000FF"/>
                </a:solidFill>
              </a:rPr>
              <a:t>例如</a:t>
            </a:r>
            <a:r>
              <a:rPr lang="en-US" altLang="zh-CN" dirty="0">
                <a:solidFill>
                  <a:srgbClr val="0000FF"/>
                </a:solidFill>
              </a:rPr>
              <a:t>Hibernate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dom4j</a:t>
            </a:r>
            <a:r>
              <a:rPr lang="zh-CN" altLang="zh-CN" dirty="0"/>
              <a:t>开发，需</a:t>
            </a:r>
            <a:r>
              <a:rPr lang="zh-CN" altLang="en-US" dirty="0">
                <a:solidFill>
                  <a:srgbClr val="FF0000"/>
                </a:solidFill>
              </a:rPr>
              <a:t>导入</a:t>
            </a:r>
            <a:r>
              <a:rPr lang="en-US" altLang="zh-CN" dirty="0">
                <a:solidFill>
                  <a:srgbClr val="FF0000"/>
                </a:solidFill>
              </a:rPr>
              <a:t>dom4j</a:t>
            </a:r>
            <a:r>
              <a:rPr lang="zh-CN" altLang="zh-CN" dirty="0">
                <a:solidFill>
                  <a:srgbClr val="FF0000"/>
                </a:solidFill>
              </a:rPr>
              <a:t>相应的</a:t>
            </a:r>
            <a:r>
              <a:rPr lang="en-US" altLang="zh-CN" dirty="0">
                <a:solidFill>
                  <a:srgbClr val="FF0000"/>
                </a:solidFill>
              </a:rPr>
              <a:t>jar</a:t>
            </a:r>
            <a:r>
              <a:rPr lang="zh-CN" altLang="en-US" dirty="0">
                <a:solidFill>
                  <a:srgbClr val="FF0000"/>
                </a:solidFill>
              </a:rPr>
              <a:t>包</a:t>
            </a:r>
            <a:r>
              <a:rPr lang="en-US" altLang="zh-CN" dirty="0">
                <a:solidFill>
                  <a:srgbClr val="FF0000"/>
                </a:solidFill>
              </a:rPr>
              <a:t>dom4j-1.6.1.jar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8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Dom4j</a:t>
            </a:r>
            <a:r>
              <a:rPr lang="zh-CN" altLang="en-US" sz="4000" b="1" dirty="0"/>
              <a:t>解析关键步骤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解析</a:t>
            </a:r>
            <a:endParaRPr lang="en-US" altLang="zh-CN" sz="2800" dirty="0"/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3F7F5F"/>
                </a:solidFill>
                <a:latin typeface="Consolas" panose="020B0609020204030204" pitchFamily="49" charset="0"/>
              </a:rPr>
              <a:t>//1.</a:t>
            </a:r>
            <a:r>
              <a:rPr lang="zh-CN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创建解析器对象</a:t>
            </a: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SAXReader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saxReader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SAXReader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3F7F5F"/>
                </a:solidFill>
                <a:latin typeface="Consolas" panose="020B0609020204030204" pitchFamily="49" charset="0"/>
              </a:rPr>
              <a:t>//2.</a:t>
            </a:r>
            <a:r>
              <a:rPr lang="zh-CN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解析</a:t>
            </a:r>
            <a:r>
              <a:rPr lang="en-US" altLang="zh-CN" sz="2400" dirty="0">
                <a:solidFill>
                  <a:srgbClr val="3F7F5F"/>
                </a:solidFill>
                <a:latin typeface="Consolas" panose="020B0609020204030204" pitchFamily="49" charset="0"/>
              </a:rPr>
              <a:t>xml</a:t>
            </a:r>
            <a:r>
              <a:rPr lang="zh-CN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文件获取</a:t>
            </a:r>
            <a:r>
              <a:rPr lang="en-US" altLang="zh-CN" sz="2400" dirty="0">
                <a:solidFill>
                  <a:srgbClr val="3F7F5F"/>
                </a:solidFill>
                <a:latin typeface="Consolas" panose="020B0609020204030204" pitchFamily="49" charset="0"/>
              </a:rPr>
              <a:t>document</a:t>
            </a:r>
            <a:r>
              <a:rPr lang="zh-CN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对象</a:t>
            </a: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Document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saxReader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.read(</a:t>
            </a:r>
            <a:r>
              <a:rPr lang="en-US" altLang="zh-CN" sz="2400" dirty="0">
                <a:solidFill>
                  <a:srgbClr val="2A00FF"/>
                </a:solidFill>
                <a:latin typeface="Consolas" panose="020B0609020204030204" pitchFamily="49" charset="0"/>
              </a:rPr>
              <a:t>"students.xml"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3F7F5F"/>
                </a:solidFill>
                <a:latin typeface="Consolas" panose="020B0609020204030204" pitchFamily="49" charset="0"/>
              </a:rPr>
              <a:t>//3.</a:t>
            </a:r>
            <a:r>
              <a:rPr lang="zh-CN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得到根元素</a:t>
            </a: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Element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.getRootElement();</a:t>
            </a:r>
            <a:endParaRPr lang="en-US" altLang="zh-CN" sz="2400" dirty="0"/>
          </a:p>
          <a:p>
            <a:r>
              <a:rPr lang="zh-CN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修改</a:t>
            </a:r>
            <a:endParaRPr lang="en-US" altLang="zh-CN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添加一个新的</a:t>
            </a:r>
            <a:r>
              <a:rPr lang="en-US" altLang="zh-CN" sz="24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student</a:t>
            </a:r>
            <a:r>
              <a:rPr lang="zh-CN" altLang="en-US" sz="24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节点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Element </a:t>
            </a:r>
            <a:r>
              <a:rPr lang="en-US" altLang="zh-CN" sz="24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newEle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rootElement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.addElement(</a:t>
            </a:r>
            <a:r>
              <a:rPr lang="en-US" altLang="zh-CN" sz="24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"student"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253663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16624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US" altLang="zh-CN" sz="2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创建一个良好的</a:t>
            </a:r>
            <a:r>
              <a:rPr lang="en-US" altLang="zh-CN" sz="2200" dirty="0">
                <a:solidFill>
                  <a:srgbClr val="3F7F5F"/>
                </a:solidFill>
                <a:latin typeface="Consolas" panose="020B0609020204030204" pitchFamily="49" charset="0"/>
              </a:rPr>
              <a:t>xml</a:t>
            </a:r>
            <a:r>
              <a:rPr lang="zh-CN" alt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格式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OutputFormat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</a:rPr>
              <a:t>OutputFormat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createPrettyPrint();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写入文件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XMLWriter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xmlWriter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XMLWriter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"students.xml"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xmlWriter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.write(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xmlWriter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pPr marL="514350" indent="-457200"/>
            <a:r>
              <a:rPr lang="zh-CN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新建</a:t>
            </a:r>
            <a:endParaRPr lang="en-US" altLang="zh-CN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2200" dirty="0">
                <a:solidFill>
                  <a:srgbClr val="3F7F5F"/>
                </a:solidFill>
                <a:latin typeface="Consolas" panose="020B0609020204030204" pitchFamily="49" charset="0"/>
              </a:rPr>
              <a:t>//1.</a:t>
            </a:r>
            <a:r>
              <a:rPr lang="zh-CN" alt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创建文档</a:t>
            </a:r>
          </a:p>
          <a:p>
            <a:pPr marL="400050" lvl="1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Document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</a:rPr>
              <a:t>DocumentHelper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createDocument();</a:t>
            </a:r>
          </a:p>
          <a:p>
            <a:pPr marL="400050" lvl="1" indent="0">
              <a:buNone/>
            </a:pPr>
            <a:r>
              <a:rPr lang="en-US" altLang="zh-CN" sz="2200" dirty="0">
                <a:solidFill>
                  <a:srgbClr val="3F7F5F"/>
                </a:solidFill>
                <a:latin typeface="Consolas" panose="020B0609020204030204" pitchFamily="49" charset="0"/>
              </a:rPr>
              <a:t>//2.</a:t>
            </a:r>
            <a:r>
              <a:rPr lang="zh-CN" alt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添加根元素</a:t>
            </a:r>
          </a:p>
          <a:p>
            <a:pPr marL="400050" lvl="1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Element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.addElement(</a:t>
            </a:r>
            <a:r>
              <a:rPr lang="en-US" altLang="zh-CN" sz="2200" dirty="0">
                <a:solidFill>
                  <a:srgbClr val="2A00FF"/>
                </a:solidFill>
                <a:latin typeface="Consolas" panose="020B0609020204030204" pitchFamily="49" charset="0"/>
              </a:rPr>
              <a:t>"teachers"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2200" dirty="0">
                <a:solidFill>
                  <a:srgbClr val="3F7F5F"/>
                </a:solidFill>
                <a:latin typeface="Consolas" panose="020B0609020204030204" pitchFamily="49" charset="0"/>
              </a:rPr>
              <a:t>//3.</a:t>
            </a:r>
            <a:r>
              <a:rPr lang="zh-CN" alt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添加元素节点</a:t>
            </a:r>
          </a:p>
          <a:p>
            <a:pPr marL="400050" lvl="1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Element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tcEle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.addElement(</a:t>
            </a:r>
            <a:r>
              <a:rPr lang="en-US" altLang="zh-CN" sz="2200" dirty="0">
                <a:solidFill>
                  <a:srgbClr val="2A00FF"/>
                </a:solidFill>
                <a:latin typeface="Consolas" panose="020B0609020204030204" pitchFamily="49" charset="0"/>
              </a:rPr>
              <a:t>"teacher"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Element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tcEle2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.addElement(</a:t>
            </a:r>
            <a:r>
              <a:rPr lang="en-US" altLang="zh-CN" sz="2200" dirty="0">
                <a:solidFill>
                  <a:srgbClr val="2A00FF"/>
                </a:solidFill>
                <a:latin typeface="Consolas" panose="020B0609020204030204" pitchFamily="49" charset="0"/>
              </a:rPr>
              <a:t>"teacher"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612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600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Xpath</a:t>
            </a:r>
            <a:r>
              <a:rPr lang="zh-CN" altLang="en-US" sz="4000" b="1" dirty="0"/>
              <a:t>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zh-CN" dirty="0"/>
              <a:t>XPath </a:t>
            </a:r>
            <a:r>
              <a:rPr lang="zh-CN" altLang="zh-CN" dirty="0"/>
              <a:t>是在</a:t>
            </a:r>
            <a:r>
              <a:rPr lang="en-US" altLang="zh-CN" dirty="0"/>
              <a:t> XML </a:t>
            </a:r>
            <a:r>
              <a:rPr lang="zh-CN" altLang="zh-CN" dirty="0"/>
              <a:t>文档中</a:t>
            </a:r>
            <a:r>
              <a:rPr lang="zh-CN" altLang="zh-CN" dirty="0">
                <a:solidFill>
                  <a:srgbClr val="FF0000"/>
                </a:solidFill>
              </a:rPr>
              <a:t>查找信息</a:t>
            </a:r>
            <a:r>
              <a:rPr lang="zh-CN" altLang="zh-CN" dirty="0"/>
              <a:t>的语言</a:t>
            </a:r>
            <a:endParaRPr lang="en-US" altLang="zh-CN" dirty="0"/>
          </a:p>
          <a:p>
            <a:r>
              <a:rPr lang="en-US" altLang="zh-CN" dirty="0"/>
              <a:t>XPath</a:t>
            </a:r>
            <a:r>
              <a:rPr lang="zh-CN" altLang="zh-CN" dirty="0"/>
              <a:t>通过</a:t>
            </a:r>
            <a:r>
              <a:rPr lang="zh-CN" altLang="zh-CN" dirty="0">
                <a:solidFill>
                  <a:srgbClr val="FF0000"/>
                </a:solidFill>
              </a:rPr>
              <a:t>元素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属性</a:t>
            </a:r>
            <a:r>
              <a:rPr lang="zh-CN" altLang="zh-CN" dirty="0"/>
              <a:t>进行查找，简化了</a:t>
            </a:r>
            <a:r>
              <a:rPr lang="en-US" altLang="zh-CN" dirty="0"/>
              <a:t>Dom4j</a:t>
            </a:r>
            <a:r>
              <a:rPr lang="zh-CN" altLang="zh-CN" dirty="0"/>
              <a:t>查找节点的过程</a:t>
            </a:r>
            <a:r>
              <a:rPr lang="zh-CN" altLang="en-US" dirty="0"/>
              <a:t>，</a:t>
            </a:r>
            <a:r>
              <a:rPr lang="zh-CN" altLang="zh-CN" dirty="0"/>
              <a:t>是</a:t>
            </a:r>
            <a:r>
              <a:rPr lang="en-US" altLang="zh-CN" dirty="0"/>
              <a:t>W3C</a:t>
            </a:r>
            <a:r>
              <a:rPr lang="zh-CN" altLang="zh-CN" dirty="0"/>
              <a:t>组织发布的标准。</a:t>
            </a:r>
            <a:endParaRPr lang="en-US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XPath</a:t>
            </a:r>
            <a:r>
              <a:rPr lang="zh-CN" altLang="zh-CN" dirty="0"/>
              <a:t>必须导入</a:t>
            </a:r>
            <a:r>
              <a:rPr lang="en-US" altLang="zh-CN" dirty="0">
                <a:solidFill>
                  <a:srgbClr val="FF0000"/>
                </a:solidFill>
              </a:rPr>
              <a:t>jaxen-1.1-beta-6.jar</a:t>
            </a:r>
            <a:r>
              <a:rPr lang="zh-CN" altLang="en-US" dirty="0">
                <a:solidFill>
                  <a:srgbClr val="FF0000"/>
                </a:solidFill>
              </a:rPr>
              <a:t>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两</a:t>
            </a:r>
            <a:r>
              <a:rPr lang="zh-CN" altLang="en-US" dirty="0">
                <a:solidFill>
                  <a:srgbClr val="FF0000"/>
                </a:solidFill>
              </a:rPr>
              <a:t>个重要方法：</a:t>
            </a:r>
            <a:r>
              <a:rPr lang="en-US" altLang="zh-CN" sz="20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document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.selectSingleNode(</a:t>
            </a:r>
            <a:r>
              <a:rPr lang="en-US" altLang="zh-CN" sz="20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"/students/student[@id='1']"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document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.selectNodes(</a:t>
            </a:r>
            <a:r>
              <a:rPr lang="en-US" altLang="zh-CN" sz="20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"/students/student"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XML</a:t>
            </a:r>
            <a:r>
              <a:rPr lang="zh-CN" altLang="en-US" sz="4000" b="1" dirty="0"/>
              <a:t>简介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XML--</a:t>
            </a:r>
            <a:r>
              <a:rPr lang="zh-CN" altLang="en-US" b="1" dirty="0">
                <a:solidFill>
                  <a:srgbClr val="0000FF"/>
                </a:solidFill>
              </a:rPr>
              <a:t>可扩展标记语言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</a:t>
            </a:r>
            <a:r>
              <a:rPr lang="en-US" altLang="zh-CN" b="1" dirty="0"/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tensible </a:t>
            </a:r>
            <a:r>
              <a:rPr lang="en-US" altLang="zh-CN" b="1" dirty="0">
                <a:solidFill>
                  <a:srgbClr val="FF0000"/>
                </a:solidFill>
              </a:rPr>
              <a:t>M</a:t>
            </a:r>
            <a:r>
              <a:rPr lang="en-US" altLang="zh-CN" b="1" dirty="0"/>
              <a:t>arkup </a:t>
            </a: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b="1" dirty="0"/>
              <a:t>anguage</a:t>
            </a:r>
            <a:endParaRPr lang="en-US" altLang="zh-CN" dirty="0"/>
          </a:p>
          <a:p>
            <a:r>
              <a:rPr lang="zh-CN" altLang="en-US" b="1" dirty="0"/>
              <a:t>由</a:t>
            </a:r>
            <a:r>
              <a:rPr lang="en-US" altLang="zh-CN" b="1" dirty="0">
                <a:solidFill>
                  <a:srgbClr val="0000FF"/>
                </a:solidFill>
              </a:rPr>
              <a:t>W3C</a:t>
            </a:r>
            <a:r>
              <a:rPr lang="zh-CN" altLang="en-US" b="1" dirty="0"/>
              <a:t>组织发布，目前推荐遵守的是</a:t>
            </a:r>
            <a:r>
              <a:rPr lang="en-US" altLang="zh-CN" b="1" dirty="0"/>
              <a:t>W3C</a:t>
            </a:r>
            <a:r>
              <a:rPr lang="zh-CN" altLang="en-US" b="1" dirty="0"/>
              <a:t>组织于</a:t>
            </a:r>
            <a:r>
              <a:rPr lang="en-US" altLang="zh-CN" b="1" dirty="0"/>
              <a:t>2000</a:t>
            </a:r>
            <a:r>
              <a:rPr lang="zh-CN" altLang="en-US" b="1" dirty="0"/>
              <a:t>年发布的</a:t>
            </a:r>
            <a:r>
              <a:rPr lang="en-US" altLang="zh-CN" b="1" dirty="0">
                <a:solidFill>
                  <a:srgbClr val="0000FF"/>
                </a:solidFill>
              </a:rPr>
              <a:t>XML1.0</a:t>
            </a:r>
            <a:r>
              <a:rPr lang="zh-CN" altLang="en-US" b="1" dirty="0">
                <a:solidFill>
                  <a:srgbClr val="0000FF"/>
                </a:solidFill>
              </a:rPr>
              <a:t>规范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b="1" dirty="0">
                <a:solidFill>
                  <a:srgbClr val="0000FF"/>
                </a:solidFill>
              </a:rPr>
              <a:t>XML</a:t>
            </a:r>
            <a:r>
              <a:rPr lang="zh-CN" altLang="en-US" b="1" dirty="0">
                <a:solidFill>
                  <a:srgbClr val="0000FF"/>
                </a:solidFill>
              </a:rPr>
              <a:t>的使命</a:t>
            </a:r>
            <a:r>
              <a:rPr lang="zh-CN" altLang="en-US" b="1" dirty="0"/>
              <a:t>，就是以一个统一的格式，</a:t>
            </a:r>
            <a:r>
              <a:rPr lang="zh-CN" altLang="en-US" b="1" dirty="0">
                <a:solidFill>
                  <a:srgbClr val="FF0000"/>
                </a:solidFill>
              </a:rPr>
              <a:t>组织有关系的数据</a:t>
            </a:r>
            <a:r>
              <a:rPr lang="zh-CN" altLang="en-US" b="1" dirty="0"/>
              <a:t>，为</a:t>
            </a:r>
            <a:r>
              <a:rPr lang="zh-CN" altLang="en-US" b="1" dirty="0">
                <a:solidFill>
                  <a:srgbClr val="FF0000"/>
                </a:solidFill>
              </a:rPr>
              <a:t>不同平台</a:t>
            </a:r>
            <a:r>
              <a:rPr lang="zh-CN" altLang="en-US" b="1" dirty="0"/>
              <a:t>下的应用程序服务</a:t>
            </a:r>
            <a:endParaRPr lang="en-US" altLang="zh-CN" b="1" dirty="0"/>
          </a:p>
          <a:p>
            <a:r>
              <a:rPr lang="en-US" altLang="zh-CN" b="1" dirty="0"/>
              <a:t>XML</a:t>
            </a:r>
            <a:r>
              <a:rPr lang="zh-CN" altLang="en-US" b="1" dirty="0"/>
              <a:t>用来</a:t>
            </a:r>
            <a:r>
              <a:rPr lang="zh-CN" altLang="en-US" b="1" dirty="0">
                <a:solidFill>
                  <a:srgbClr val="FF0000"/>
                </a:solidFill>
              </a:rPr>
              <a:t>传输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存储</a:t>
            </a:r>
            <a:r>
              <a:rPr lang="zh-CN" altLang="en-US" b="1" dirty="0"/>
              <a:t>数据，</a:t>
            </a:r>
            <a:r>
              <a:rPr lang="en-US" altLang="zh-CN" b="1" dirty="0"/>
              <a:t>HTML</a:t>
            </a:r>
            <a:r>
              <a:rPr lang="zh-CN" altLang="en-US" b="1" dirty="0"/>
              <a:t>用来显示数据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XML</a:t>
            </a:r>
            <a:r>
              <a:rPr lang="zh-CN" altLang="en-US" b="1" dirty="0">
                <a:solidFill>
                  <a:srgbClr val="FF0000"/>
                </a:solidFill>
              </a:rPr>
              <a:t>没有预定义标签，均为自定义标签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5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39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XML</a:t>
            </a:r>
            <a:r>
              <a:rPr lang="zh-CN" altLang="en-US" sz="4000" b="1" dirty="0"/>
              <a:t>的用途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2590"/>
            <a:ext cx="8230235" cy="4349115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514350" indent="-514350" algn="l" defTabSz="91440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altLang="ko-KR" sz="3200" b="0" cap="none" dirty="0" smtClean="0">
                <a:solidFill>
                  <a:srgbClr val="FF0000"/>
                </a:solidFill>
                <a:latin typeface="宋体" charset="0"/>
                <a:ea typeface="宋体" charset="0"/>
              </a:rPr>
              <a:t>配置文件</a:t>
            </a:r>
            <a:endParaRPr lang="ko-KR" altLang="en-US" sz="3200" b="0" cap="none" dirty="0" smtClean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marL="914400" indent="-514350" algn="l" defTabSz="91440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Calibri" charset="0"/>
                <a:ea typeface="Calibri" charset="0"/>
              </a:rPr>
              <a:t>JavaWeb</a:t>
            </a:r>
            <a:r>
              <a:rPr lang="en-US" altLang="ko-KR" sz="2800" b="0" cap="none" dirty="0" smtClean="0">
                <a:latin typeface="宋体" charset="0"/>
                <a:ea typeface="宋体" charset="0"/>
              </a:rPr>
              <a:t>中的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web.xml</a:t>
            </a:r>
            <a:endParaRPr lang="ko-KR" altLang="en-US" sz="2800" b="0" cap="none" dirty="0" smtClean="0">
              <a:latin typeface="Calibri" charset="0"/>
              <a:ea typeface="Calibri" charset="0"/>
            </a:endParaRPr>
          </a:p>
          <a:p>
            <a:pPr marL="914400" indent="-514350" algn="l" defTabSz="91440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Calibri" charset="0"/>
                <a:ea typeface="Calibri" charset="0"/>
              </a:rPr>
              <a:t>C3P0</a:t>
            </a:r>
            <a:r>
              <a:rPr lang="en-US" altLang="ko-KR" sz="2800" b="0" cap="none" dirty="0" smtClean="0">
                <a:latin typeface="宋体" charset="0"/>
                <a:ea typeface="宋体" charset="0"/>
              </a:rPr>
              <a:t>中的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c3p0-config.xml</a:t>
            </a:r>
            <a:endParaRPr lang="ko-KR" altLang="en-US" sz="2800" b="0" cap="none" dirty="0" smtClean="0">
              <a:latin typeface="Calibri" charset="0"/>
              <a:ea typeface="Calibri" charset="0"/>
            </a:endParaRPr>
          </a:p>
          <a:p>
            <a:pPr marL="514350" indent="-514350" algn="l" defTabSz="91440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2"/>
            </a:pPr>
            <a:r>
              <a:rPr lang="en-US" altLang="ko-KR" sz="3200" b="0" cap="none" dirty="0" smtClean="0">
                <a:latin typeface="宋体" charset="0"/>
                <a:ea typeface="宋体" charset="0"/>
              </a:rPr>
              <a:t>数据交换格式</a:t>
            </a:r>
            <a:endParaRPr lang="ko-KR" altLang="en-US" sz="3200" b="0" cap="none" dirty="0" smtClean="0">
              <a:latin typeface="宋体" charset="0"/>
              <a:ea typeface="宋体" charset="0"/>
            </a:endParaRPr>
          </a:p>
          <a:p>
            <a:pPr marL="914400" indent="-514350" algn="l" defTabSz="91440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Calibri" charset="0"/>
                <a:ea typeface="Calibri" charset="0"/>
              </a:rPr>
              <a:t>Ajax</a:t>
            </a:r>
            <a:endParaRPr lang="ko-KR" altLang="en-US" sz="2800" b="0" cap="none" dirty="0" smtClean="0">
              <a:latin typeface="Calibri" charset="0"/>
              <a:ea typeface="Calibri" charset="0"/>
            </a:endParaRPr>
          </a:p>
          <a:p>
            <a:pPr marL="914400" indent="-514350" algn="l" defTabSz="91440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Calibri" charset="0"/>
                <a:ea typeface="Calibri" charset="0"/>
              </a:rPr>
              <a:t>WebService</a:t>
            </a:r>
            <a:endParaRPr lang="ko-KR" altLang="en-US" sz="2800" b="0" cap="none" dirty="0" smtClean="0">
              <a:latin typeface="Calibri" charset="0"/>
              <a:ea typeface="Calibri" charset="0"/>
            </a:endParaRPr>
          </a:p>
          <a:p>
            <a:pPr marL="514350" indent="-514350" algn="l" defTabSz="91440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3"/>
            </a:pPr>
            <a:r>
              <a:rPr lang="en-US" altLang="ko-KR" sz="3200" b="0" cap="none" dirty="0" smtClean="0">
                <a:latin typeface="宋体" charset="0"/>
                <a:ea typeface="宋体" charset="0"/>
              </a:rPr>
              <a:t>数据存储</a:t>
            </a:r>
            <a:endParaRPr lang="ko-KR" altLang="en-US" sz="3200" b="0" cap="none" dirty="0" smtClean="0">
              <a:latin typeface="宋体" charset="0"/>
              <a:ea typeface="宋体" charset="0"/>
            </a:endParaRPr>
          </a:p>
          <a:p>
            <a:pPr marL="914400" indent="-514350" algn="l" defTabSz="91440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宋体" charset="0"/>
                <a:ea typeface="宋体" charset="0"/>
              </a:rPr>
              <a:t>保存关系型数据</a:t>
            </a:r>
            <a:endParaRPr lang="ko-KR" altLang="en-US" sz="2800" b="0" cap="none" dirty="0" smtClean="0">
              <a:latin typeface="宋体" charset="0"/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35" y="3429000"/>
            <a:ext cx="316293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8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HelloWorld</a:t>
            </a:r>
            <a:endParaRPr lang="zh-CN" altLang="en-US" sz="4000" b="1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3" y="1763688"/>
            <a:ext cx="5637437" cy="4599806"/>
          </a:xfrm>
        </p:spPr>
      </p:pic>
      <p:sp>
        <p:nvSpPr>
          <p:cNvPr id="7" name="矩形 6"/>
          <p:cNvSpPr/>
          <p:nvPr/>
        </p:nvSpPr>
        <p:spPr>
          <a:xfrm>
            <a:off x="734763" y="1763688"/>
            <a:ext cx="5637437" cy="29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372200" y="1912268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998745" y="170774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XML</a:t>
            </a:r>
            <a:r>
              <a:rPr lang="zh-CN" altLang="en-US" dirty="0"/>
              <a:t>声明</a:t>
            </a:r>
          </a:p>
        </p:txBody>
      </p:sp>
      <p:sp>
        <p:nvSpPr>
          <p:cNvPr id="11" name="矩形 10"/>
          <p:cNvSpPr/>
          <p:nvPr/>
        </p:nvSpPr>
        <p:spPr>
          <a:xfrm>
            <a:off x="971600" y="2348880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1600" y="6093296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1" idx="3"/>
          </p:cNvCxnSpPr>
          <p:nvPr/>
        </p:nvCxnSpPr>
        <p:spPr>
          <a:xfrm>
            <a:off x="2555776" y="2492896"/>
            <a:ext cx="439248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9792" y="6237312"/>
            <a:ext cx="439248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998745" y="23353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根元素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092280" y="60711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根元素</a:t>
            </a:r>
          </a:p>
        </p:txBody>
      </p:sp>
      <p:sp>
        <p:nvSpPr>
          <p:cNvPr id="20" name="矩形 19"/>
          <p:cNvSpPr/>
          <p:nvPr/>
        </p:nvSpPr>
        <p:spPr>
          <a:xfrm>
            <a:off x="1475656" y="2852936"/>
            <a:ext cx="3420380" cy="302433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896036" y="4365104"/>
            <a:ext cx="205222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053636" y="41804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文档内容</a:t>
            </a:r>
          </a:p>
        </p:txBody>
      </p:sp>
    </p:spTree>
    <p:extLst>
      <p:ext uri="{BB962C8B-B14F-4D97-AF65-F5344CB8AC3E}">
        <p14:creationId xmlns:p14="http://schemas.microsoft.com/office/powerpoint/2010/main" val="416279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09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XML</a:t>
            </a:r>
            <a:r>
              <a:rPr lang="zh-CN" altLang="en-US" sz="4000" b="1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语法规则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/>
              <a:t>XML</a:t>
            </a:r>
            <a:r>
              <a:rPr lang="zh-CN" altLang="en-US" dirty="0"/>
              <a:t>声明</a:t>
            </a:r>
            <a:r>
              <a:rPr lang="zh-CN" altLang="en-US" dirty="0">
                <a:solidFill>
                  <a:srgbClr val="FF0000"/>
                </a:solidFill>
              </a:rPr>
              <a:t>要么不写，要写就写在第一行</a:t>
            </a:r>
            <a:r>
              <a:rPr lang="zh-CN" altLang="en-US" dirty="0"/>
              <a:t>，并且前面没有任何其他字符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只能有一个根标签</a:t>
            </a:r>
            <a:endParaRPr lang="en-US" altLang="zh-CN" dirty="0">
              <a:solidFill>
                <a:srgbClr val="0000FF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标签必须正确结束</a:t>
            </a:r>
            <a:endParaRPr lang="en-US" altLang="zh-CN" dirty="0">
              <a:solidFill>
                <a:srgbClr val="0000FF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标签不能交叉嵌套</a:t>
            </a:r>
            <a:endParaRPr lang="en-US" altLang="zh-CN" dirty="0">
              <a:solidFill>
                <a:srgbClr val="0000FF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严格区分大小写</a:t>
            </a:r>
            <a:endParaRPr lang="en-US" altLang="zh-CN" dirty="0">
              <a:solidFill>
                <a:srgbClr val="FF0000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属性必须有值，且必须加引号</a:t>
            </a:r>
            <a:endParaRPr lang="en-US" altLang="zh-CN" dirty="0">
              <a:solidFill>
                <a:srgbClr val="0000FF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标签不能以数字开头</a:t>
            </a:r>
            <a:endParaRPr lang="en-US" altLang="zh-CN" dirty="0">
              <a:solidFill>
                <a:srgbClr val="FF0000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注释不能嵌套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3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09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XML</a:t>
            </a:r>
            <a:r>
              <a:rPr lang="zh-CN" altLang="en-US" sz="4000" b="1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txBody>
          <a:bodyPr>
            <a:normAutofit/>
          </a:bodyPr>
          <a:lstStyle/>
          <a:p>
            <a:r>
              <a:rPr lang="en-US" altLang="zh-CN" dirty="0"/>
              <a:t>XML</a:t>
            </a:r>
            <a:r>
              <a:rPr lang="zh-CN" altLang="en-US" dirty="0"/>
              <a:t>文档组成</a:t>
            </a:r>
            <a:endParaRPr lang="en-US" altLang="zh-CN" dirty="0"/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声明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7030A0"/>
                </a:solidFill>
              </a:rPr>
              <a:t>version</a:t>
            </a:r>
            <a:r>
              <a:rPr lang="zh-CN" altLang="en-US" dirty="0"/>
              <a:t>属性指定</a:t>
            </a:r>
            <a:r>
              <a:rPr lang="en-US" altLang="zh-CN" dirty="0"/>
              <a:t>XML</a:t>
            </a:r>
            <a:r>
              <a:rPr lang="zh-CN" altLang="en-US" dirty="0"/>
              <a:t>版本，</a:t>
            </a:r>
            <a:r>
              <a:rPr lang="zh-CN" altLang="en-US" dirty="0">
                <a:solidFill>
                  <a:srgbClr val="FF0000"/>
                </a:solidFill>
              </a:rPr>
              <a:t>固定值是</a:t>
            </a:r>
            <a:r>
              <a:rPr lang="en-US" altLang="zh-CN" dirty="0">
                <a:solidFill>
                  <a:srgbClr val="FF0000"/>
                </a:solidFill>
              </a:rPr>
              <a:t>1.0</a:t>
            </a:r>
          </a:p>
          <a:p>
            <a:pPr lvl="2"/>
            <a:r>
              <a:rPr lang="en-US" altLang="zh-CN" dirty="0">
                <a:solidFill>
                  <a:srgbClr val="7030A0"/>
                </a:solidFill>
              </a:rPr>
              <a:t>encoding</a:t>
            </a:r>
            <a:r>
              <a:rPr lang="zh-CN" altLang="en-US" dirty="0"/>
              <a:t>指定的字符集，是</a:t>
            </a:r>
            <a:r>
              <a:rPr lang="zh-CN" altLang="en-US" dirty="0">
                <a:solidFill>
                  <a:srgbClr val="FF0000"/>
                </a:solidFill>
              </a:rPr>
              <a:t>告诉解析器使用什么字符集进行解码</a:t>
            </a:r>
            <a:r>
              <a:rPr lang="zh-CN" altLang="en-US" dirty="0"/>
              <a:t>，而编码是由文本编辑器决定的</a:t>
            </a:r>
            <a:endParaRPr lang="en-US" altLang="zh-CN" dirty="0"/>
          </a:p>
          <a:p>
            <a:pPr lvl="1"/>
            <a:r>
              <a:rPr lang="en-US" altLang="zh-CN" dirty="0"/>
              <a:t>CDATA</a:t>
            </a:r>
            <a:r>
              <a:rPr lang="zh-CN" altLang="en-US" dirty="0"/>
              <a:t>区</a:t>
            </a:r>
            <a:endParaRPr lang="en-US" altLang="zh-CN" dirty="0"/>
          </a:p>
          <a:p>
            <a:pPr lvl="2"/>
            <a:r>
              <a:rPr lang="zh-CN" altLang="en-US" dirty="0"/>
              <a:t>当</a:t>
            </a:r>
            <a:r>
              <a:rPr lang="en-US" altLang="zh-CN" dirty="0"/>
              <a:t>XML</a:t>
            </a:r>
            <a:r>
              <a:rPr lang="zh-CN" altLang="en-US" dirty="0"/>
              <a:t>文档中需要写一些程序代码、</a:t>
            </a:r>
            <a:r>
              <a:rPr lang="en-US" altLang="zh-CN" dirty="0"/>
              <a:t>SQL</a:t>
            </a:r>
            <a:r>
              <a:rPr lang="zh-CN" altLang="en-US" dirty="0"/>
              <a:t>语句或其他</a:t>
            </a:r>
            <a:r>
              <a:rPr lang="zh-CN" altLang="en-US" dirty="0">
                <a:solidFill>
                  <a:srgbClr val="0000FF"/>
                </a:solidFill>
              </a:rPr>
              <a:t>不希望</a:t>
            </a:r>
            <a:r>
              <a:rPr lang="en-US" altLang="zh-CN" dirty="0">
                <a:solidFill>
                  <a:srgbClr val="0000FF"/>
                </a:solidFill>
              </a:rPr>
              <a:t>XML</a:t>
            </a:r>
            <a:r>
              <a:rPr lang="zh-CN" altLang="en-US" dirty="0">
                <a:solidFill>
                  <a:srgbClr val="0000FF"/>
                </a:solidFill>
              </a:rPr>
              <a:t>解析器进行解析的内容</a:t>
            </a:r>
            <a:r>
              <a:rPr lang="zh-CN" altLang="en-US" dirty="0"/>
              <a:t>时，就可以写在</a:t>
            </a:r>
            <a:r>
              <a:rPr lang="en-US" altLang="zh-CN" dirty="0"/>
              <a:t>CDATA</a:t>
            </a:r>
            <a:r>
              <a:rPr lang="zh-CN" altLang="en-US" dirty="0"/>
              <a:t>区中</a:t>
            </a:r>
            <a:endParaRPr lang="en-US" altLang="zh-CN" dirty="0"/>
          </a:p>
          <a:p>
            <a:pPr lvl="2"/>
            <a:r>
              <a:rPr lang="en-US" altLang="zh-CN" dirty="0"/>
              <a:t>XML</a:t>
            </a:r>
            <a:r>
              <a:rPr lang="zh-CN" altLang="en-US" dirty="0"/>
              <a:t>解析器会将</a:t>
            </a:r>
            <a:r>
              <a:rPr lang="en-US" altLang="zh-CN" dirty="0"/>
              <a:t>CDATA</a:t>
            </a:r>
            <a:r>
              <a:rPr lang="zh-CN" altLang="en-US" dirty="0"/>
              <a:t>区中的内容</a:t>
            </a:r>
            <a:r>
              <a:rPr lang="zh-CN" altLang="en-US" dirty="0">
                <a:solidFill>
                  <a:srgbClr val="0000FF"/>
                </a:solidFill>
              </a:rPr>
              <a:t>原封不动的输出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en-US" altLang="zh-CN" dirty="0"/>
              <a:t>CDATA</a:t>
            </a:r>
            <a:r>
              <a:rPr lang="zh-CN" altLang="en-US" dirty="0"/>
              <a:t>区的定义格式：</a:t>
            </a:r>
            <a:r>
              <a:rPr lang="en-US" altLang="zh-CN" dirty="0">
                <a:solidFill>
                  <a:srgbClr val="00B050"/>
                </a:solidFill>
              </a:rPr>
              <a:t>&lt;![CDATA[…]]&gt;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348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134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XML</a:t>
            </a:r>
            <a:r>
              <a:rPr lang="zh-CN" altLang="en-US" sz="4000" b="1" dirty="0">
                <a:solidFill>
                  <a:srgbClr val="FF0000"/>
                </a:solidFill>
              </a:rPr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解析是指通过</a:t>
            </a:r>
            <a:r>
              <a:rPr lang="zh-CN" altLang="en-US" dirty="0">
                <a:solidFill>
                  <a:srgbClr val="FF0000"/>
                </a:solidFill>
              </a:rPr>
              <a:t>解析器</a:t>
            </a:r>
            <a:r>
              <a:rPr lang="zh-CN" altLang="en-US" dirty="0"/>
              <a:t>读取</a:t>
            </a:r>
            <a:r>
              <a:rPr lang="en-US" altLang="zh-CN" dirty="0"/>
              <a:t>XML</a:t>
            </a:r>
            <a:r>
              <a:rPr lang="zh-CN" altLang="en-US" dirty="0"/>
              <a:t>文档，解释语法，并</a:t>
            </a:r>
            <a:r>
              <a:rPr lang="zh-CN" altLang="en-US" dirty="0">
                <a:solidFill>
                  <a:srgbClr val="FF0000"/>
                </a:solidFill>
              </a:rPr>
              <a:t>将文档转化成对象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对</a:t>
            </a:r>
            <a:r>
              <a:rPr lang="en-US" altLang="zh-CN" dirty="0"/>
              <a:t>XML</a:t>
            </a:r>
            <a:r>
              <a:rPr lang="zh-CN" altLang="en-US" dirty="0"/>
              <a:t>的一切操作都是由解析开始的，所以</a:t>
            </a:r>
            <a:r>
              <a:rPr lang="zh-CN" altLang="en-US" dirty="0">
                <a:solidFill>
                  <a:srgbClr val="FF0000"/>
                </a:solidFill>
              </a:rPr>
              <a:t>解析非常重要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Java </a:t>
            </a:r>
            <a:r>
              <a:rPr lang="zh-CN" altLang="en-US" dirty="0"/>
              <a:t>平台同时提供了 </a:t>
            </a:r>
            <a:r>
              <a:rPr lang="en-US" altLang="zh-CN" dirty="0"/>
              <a:t>DOM</a:t>
            </a:r>
            <a:r>
              <a:rPr lang="zh-CN" altLang="en-US" dirty="0"/>
              <a:t>（</a:t>
            </a:r>
            <a:r>
              <a:rPr lang="en-US" altLang="zh-CN" dirty="0"/>
              <a:t>Document Object Model</a:t>
            </a:r>
            <a:r>
              <a:rPr lang="zh-CN" altLang="en-US" dirty="0"/>
              <a:t>）和 </a:t>
            </a:r>
            <a:r>
              <a:rPr lang="en-US" altLang="zh-CN" dirty="0"/>
              <a:t>SAX</a:t>
            </a:r>
            <a:r>
              <a:rPr lang="zh-CN" altLang="en-US" dirty="0"/>
              <a:t>（</a:t>
            </a:r>
            <a:r>
              <a:rPr lang="en-US" altLang="zh-CN" dirty="0"/>
              <a:t>Simple API for XML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76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63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XML</a:t>
            </a:r>
            <a:r>
              <a:rPr lang="zh-CN" altLang="en-US" sz="4000" b="1" dirty="0"/>
              <a:t>解析技术体系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17" y="1340768"/>
            <a:ext cx="7480299" cy="4785395"/>
          </a:xfrm>
        </p:spPr>
      </p:pic>
    </p:spTree>
    <p:extLst>
      <p:ext uri="{BB962C8B-B14F-4D97-AF65-F5344CB8AC3E}">
        <p14:creationId xmlns:p14="http://schemas.microsoft.com/office/powerpoint/2010/main" val="31862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</a:t>
            </a:r>
            <a:r>
              <a:rPr lang="zh-CN" altLang="en-US" sz="4000" b="1" dirty="0"/>
              <a:t>和</a:t>
            </a:r>
            <a:r>
              <a:rPr lang="en-US" altLang="zh-CN" sz="4000" b="1" dirty="0"/>
              <a:t>SAX</a:t>
            </a:r>
            <a:r>
              <a:rPr lang="zh-CN" altLang="en-US" sz="4000" b="1" dirty="0"/>
              <a:t>对比</a:t>
            </a:r>
          </a:p>
        </p:txBody>
      </p:sp>
      <p:graphicFrame>
        <p:nvGraphicFramePr>
          <p:cNvPr id="4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717824"/>
              </p:ext>
            </p:extLst>
          </p:nvPr>
        </p:nvGraphicFramePr>
        <p:xfrm>
          <a:off x="518864" y="1600200"/>
          <a:ext cx="8229600" cy="4680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827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46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DOM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SAX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95026">
                <a:tc>
                  <a:txBody>
                    <a:bodyPr/>
                    <a:lstStyle/>
                    <a:p>
                      <a:r>
                        <a:rPr lang="zh-CN" altLang="en-US"/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需要一次性加载整个</a:t>
                      </a:r>
                      <a:r>
                        <a:rPr lang="en-US" altLang="zh-CN" dirty="0"/>
                        <a:t>XML</a:t>
                      </a:r>
                      <a:r>
                        <a:rPr lang="zh-CN" altLang="en-US" dirty="0"/>
                        <a:t>文档，然后将文档转换为</a:t>
                      </a:r>
                      <a:r>
                        <a:rPr lang="en-US" altLang="zh-CN" dirty="0"/>
                        <a:t>DOM</a:t>
                      </a:r>
                      <a:r>
                        <a:rPr lang="zh-CN" altLang="en-US" dirty="0"/>
                        <a:t>树，速度较差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顺序解析</a:t>
                      </a:r>
                      <a:r>
                        <a:rPr lang="en-US" altLang="zh-CN" dirty="0"/>
                        <a:t>XML</a:t>
                      </a:r>
                      <a:r>
                        <a:rPr lang="zh-CN" altLang="en-US" dirty="0"/>
                        <a:t>文档，无需将整个</a:t>
                      </a:r>
                      <a:r>
                        <a:rPr lang="en-US" altLang="zh-CN" dirty="0"/>
                        <a:t>XML</a:t>
                      </a:r>
                      <a:r>
                        <a:rPr lang="zh-CN" altLang="en-US" dirty="0"/>
                        <a:t>都加载到内存中，速度快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95026">
                <a:tc>
                  <a:txBody>
                    <a:bodyPr/>
                    <a:lstStyle/>
                    <a:p>
                      <a:r>
                        <a:rPr lang="zh-CN" altLang="en-US"/>
                        <a:t>重复访问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XML</a:t>
                      </a:r>
                      <a:r>
                        <a:rPr lang="zh-CN" altLang="en-US" dirty="0"/>
                        <a:t>转换为</a:t>
                      </a:r>
                      <a:r>
                        <a:rPr lang="en-US" altLang="zh-CN" dirty="0"/>
                        <a:t>DOM</a:t>
                      </a:r>
                      <a:r>
                        <a:rPr lang="zh-CN" altLang="en-US" dirty="0"/>
                        <a:t>树之后，在解析时，</a:t>
                      </a:r>
                      <a:r>
                        <a:rPr lang="en-US" altLang="zh-CN" dirty="0"/>
                        <a:t>DOM</a:t>
                      </a:r>
                      <a:r>
                        <a:rPr lang="zh-CN" altLang="en-US" dirty="0"/>
                        <a:t>树将常驻内存，可以重复访问。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顺序解析</a:t>
                      </a:r>
                      <a:r>
                        <a:rPr lang="en-US" altLang="zh-CN" dirty="0"/>
                        <a:t>XML</a:t>
                      </a:r>
                      <a:r>
                        <a:rPr lang="zh-CN" altLang="en-US" dirty="0"/>
                        <a:t>文档，已解析过的数据，如果没有保存，将不能获得，除非重新解析。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650">
                <a:tc>
                  <a:txBody>
                    <a:bodyPr/>
                    <a:lstStyle/>
                    <a:p>
                      <a:r>
                        <a:rPr lang="zh-CN" altLang="en-US"/>
                        <a:t>内存要求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内存占用较大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内存占用率低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650">
                <a:tc>
                  <a:txBody>
                    <a:bodyPr/>
                    <a:lstStyle/>
                    <a:p>
                      <a:r>
                        <a:rPr lang="zh-CN" altLang="en-US"/>
                        <a:t>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既可读取文档内容，又可以修改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只能读取，不能修改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6518">
                <a:tc>
                  <a:txBody>
                    <a:bodyPr/>
                    <a:lstStyle/>
                    <a:p>
                      <a:r>
                        <a:rPr lang="zh-CN" altLang="en-US"/>
                        <a:t>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完全面向对象的解析方式，容易使用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采用事件回调机制，通过事件的回调函数来解析</a:t>
                      </a:r>
                      <a:r>
                        <a:rPr lang="en-US" altLang="zh-CN" dirty="0"/>
                        <a:t>XML</a:t>
                      </a:r>
                      <a:r>
                        <a:rPr lang="zh-CN" altLang="en-US" dirty="0"/>
                        <a:t>文档，略复杂。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15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16</Pages>
  <Words>1034</Words>
  <Characters>0</Characters>
  <Application>Microsoft Office PowerPoint</Application>
  <DocSecurity>0</DocSecurity>
  <PresentationFormat>On-screen Show (4:3)</PresentationFormat>
  <Lines>0</Lines>
  <Paragraphs>103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主题</vt:lpstr>
      <vt:lpstr>主要内容</vt:lpstr>
      <vt:lpstr>XML简介</vt:lpstr>
      <vt:lpstr>XML的用途</vt:lpstr>
      <vt:lpstr>HelloWorld</vt:lpstr>
      <vt:lpstr>XML的基本语法</vt:lpstr>
      <vt:lpstr>XML的基本语法</vt:lpstr>
      <vt:lpstr>XML解析</vt:lpstr>
      <vt:lpstr>XML解析技术体系</vt:lpstr>
      <vt:lpstr>DOM和SAX对比</vt:lpstr>
      <vt:lpstr>dom4j</vt:lpstr>
      <vt:lpstr>Dom4j解析关键步骤</vt:lpstr>
      <vt:lpstr>PowerPoint Presentation</vt:lpstr>
      <vt:lpstr>Xpath查询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Sam</cp:lastModifiedBy>
  <cp:revision>5</cp:revision>
  <dcterms:modified xsi:type="dcterms:W3CDTF">2018-09-16T11:06:54Z</dcterms:modified>
</cp:coreProperties>
</file>