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76" r:id="rId2"/>
    <p:sldId id="278" r:id="rId3"/>
    <p:sldId id="282" r:id="rId4"/>
    <p:sldId id="277" r:id="rId5"/>
    <p:sldId id="283" r:id="rId6"/>
    <p:sldId id="281" r:id="rId7"/>
    <p:sldId id="284" r:id="rId8"/>
    <p:sldId id="285" r:id="rId9"/>
    <p:sldId id="286" r:id="rId10"/>
    <p:sldId id="287" r:id="rId11"/>
    <p:sldId id="288" r:id="rId12"/>
    <p:sldId id="289" r:id="rId13"/>
    <p:sldId id="290" r:id="rId14"/>
    <p:sldId id="291" r:id="rId15"/>
    <p:sldId id="292"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2018/9/25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2018/9/25</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4885" y="548680"/>
            <a:ext cx="8229600" cy="1143000"/>
          </a:xfrm>
        </p:spPr>
        <p:txBody>
          <a:bodyPr/>
          <a:lstStyle/>
          <a:p>
            <a:pPr algn="l"/>
            <a:r>
              <a:rPr lang="zh-CN" altLang="en-US" dirty="0"/>
              <a:t>正</a:t>
            </a:r>
            <a:r>
              <a:rPr lang="zh-CN" altLang="en-US" dirty="0" smtClean="0"/>
              <a:t>则表达式</a:t>
            </a:r>
            <a:endParaRPr lang="zh-CN" altLang="en-US" dirty="0"/>
          </a:p>
        </p:txBody>
      </p:sp>
      <p:sp>
        <p:nvSpPr>
          <p:cNvPr id="3" name="内容占位符 2"/>
          <p:cNvSpPr>
            <a:spLocks noGrp="1"/>
          </p:cNvSpPr>
          <p:nvPr>
            <p:ph idx="1"/>
          </p:nvPr>
        </p:nvSpPr>
        <p:spPr>
          <a:xfrm>
            <a:off x="395536" y="1772816"/>
            <a:ext cx="8229600" cy="4525963"/>
          </a:xfrm>
        </p:spPr>
        <p:txBody>
          <a:bodyPr>
            <a:normAutofit lnSpcReduction="10000"/>
          </a:bodyPr>
          <a:lstStyle/>
          <a:p>
            <a:r>
              <a:rPr lang="zh-CN" altLang="en-US" dirty="0">
                <a:ea typeface="宋体" pitchFamily="2" charset="-122"/>
              </a:rPr>
              <a:t>沃伦和沃尔特这两位神经生理学家研究出一种用来描述神经网络的数学方式。 </a:t>
            </a:r>
          </a:p>
          <a:p>
            <a:r>
              <a:rPr lang="en-US" altLang="zh-CN" dirty="0">
                <a:ea typeface="宋体" pitchFamily="2" charset="-122"/>
              </a:rPr>
              <a:t>1956 </a:t>
            </a:r>
            <a:r>
              <a:rPr lang="zh-CN" altLang="en-US" dirty="0">
                <a:ea typeface="宋体" pitchFamily="2" charset="-122"/>
              </a:rPr>
              <a:t>年美国数学家斯蒂芬在沃尔特和沃伦早期工作的基础上，发表了一篇标题为：</a:t>
            </a:r>
          </a:p>
          <a:p>
            <a:pPr>
              <a:buFont typeface="Wingdings" pitchFamily="2" charset="2"/>
              <a:buNone/>
            </a:pPr>
            <a:r>
              <a:rPr lang="zh-CN" altLang="en-US" dirty="0">
                <a:ea typeface="宋体" pitchFamily="2" charset="-122"/>
              </a:rPr>
              <a:t>	                 </a:t>
            </a:r>
            <a:r>
              <a:rPr lang="en-US" altLang="zh-CN" dirty="0">
                <a:ea typeface="宋体" pitchFamily="2" charset="-122"/>
              </a:rPr>
              <a:t>《</a:t>
            </a:r>
            <a:r>
              <a:rPr lang="zh-CN" altLang="en-US" dirty="0">
                <a:ea typeface="宋体" pitchFamily="2" charset="-122"/>
              </a:rPr>
              <a:t>神经网络事件的表示法</a:t>
            </a:r>
            <a:r>
              <a:rPr lang="en-US" altLang="zh-CN" dirty="0">
                <a:ea typeface="宋体" pitchFamily="2" charset="-122"/>
              </a:rPr>
              <a:t>》</a:t>
            </a:r>
          </a:p>
          <a:p>
            <a:pPr>
              <a:buFont typeface="Wingdings" pitchFamily="2" charset="2"/>
              <a:buNone/>
            </a:pPr>
            <a:r>
              <a:rPr lang="en-US" altLang="zh-CN" dirty="0">
                <a:ea typeface="宋体" pitchFamily="2" charset="-122"/>
              </a:rPr>
              <a:t>    </a:t>
            </a:r>
            <a:r>
              <a:rPr lang="zh-CN" altLang="en-US" dirty="0">
                <a:ea typeface="宋体" pitchFamily="2" charset="-122"/>
              </a:rPr>
              <a:t>的论文，引入了正则表达式的概念。</a:t>
            </a:r>
          </a:p>
          <a:p>
            <a:r>
              <a:rPr lang="zh-CN" altLang="en-US" dirty="0">
                <a:ea typeface="宋体" pitchFamily="2" charset="-122"/>
              </a:rPr>
              <a:t>正则表达式就是用来描述被称为“正则集代数”的表达式，因此采用“正则表达式”这个术语</a:t>
            </a:r>
            <a:endParaRPr lang="zh-CN" altLang="en-US" dirty="0"/>
          </a:p>
        </p:txBody>
      </p:sp>
    </p:spTree>
    <p:extLst>
      <p:ext uri="{BB962C8B-B14F-4D97-AF65-F5344CB8AC3E}">
        <p14:creationId xmlns:p14="http://schemas.microsoft.com/office/powerpoint/2010/main" val="265959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sp>
        <p:nvSpPr>
          <p:cNvPr id="5" name="Rectangle 4"/>
          <p:cNvSpPr>
            <a:spLocks noGrp="1" noChangeArrowheads="1"/>
          </p:cNvSpPr>
          <p:nvPr/>
        </p:nvSpPr>
        <p:spPr bwMode="auto">
          <a:xfrm>
            <a:off x="457200" y="8001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itchFamily="2" charset="2"/>
              <a:buBlip>
                <a:blip r:embed="rId2"/>
              </a:buBlip>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9pPr>
          </a:lstStyle>
          <a:p>
            <a:r>
              <a:rPr lang="zh-CN" altLang="en-US" b="1" dirty="0">
                <a:latin typeface="SimSun" pitchFamily="2" charset="-122"/>
                <a:ea typeface="SimSun" pitchFamily="2" charset="-122"/>
              </a:rPr>
              <a:t>在字符串中执行查找</a:t>
            </a:r>
          </a:p>
          <a:p>
            <a:pPr>
              <a:buFont typeface="Wingdings" pitchFamily="2" charset="2"/>
              <a:buNone/>
            </a:pPr>
            <a:r>
              <a:rPr lang="zh-CN" altLang="en-US" sz="2000" b="1" dirty="0">
                <a:latin typeface="SimSun" pitchFamily="2" charset="-122"/>
                <a:ea typeface="SimSun" pitchFamily="2" charset="-122"/>
              </a:rPr>
              <a:t>	 </a:t>
            </a:r>
            <a:r>
              <a:rPr lang="en-US" altLang="zh-CN" sz="2000" b="1" dirty="0">
                <a:latin typeface="SimSun" pitchFamily="2" charset="-122"/>
                <a:ea typeface="SimSun" pitchFamily="2" charset="-122"/>
              </a:rPr>
              <a:t>match</a:t>
            </a:r>
            <a:r>
              <a:rPr lang="en-US" altLang="zh-CN" sz="2000" dirty="0">
                <a:latin typeface="SimSun" pitchFamily="2" charset="-122"/>
                <a:ea typeface="SimSun" pitchFamily="2" charset="-122"/>
              </a:rPr>
              <a:t> </a:t>
            </a:r>
            <a:r>
              <a:rPr lang="zh-CN" altLang="en-US" sz="2000" dirty="0">
                <a:latin typeface="SimSun" pitchFamily="2" charset="-122"/>
                <a:ea typeface="SimSun" pitchFamily="2" charset="-122"/>
              </a:rPr>
              <a:t>方法：</a:t>
            </a:r>
            <a:r>
              <a:rPr lang="en-US" altLang="zh-CN" sz="2000" b="1" dirty="0">
                <a:latin typeface="SimSun" pitchFamily="2" charset="-122"/>
                <a:ea typeface="SimSun" pitchFamily="2" charset="-122"/>
              </a:rPr>
              <a:t>String[] match(String </a:t>
            </a:r>
            <a:r>
              <a:rPr lang="en-US" altLang="zh-CN" sz="2000" b="1" dirty="0" err="1">
                <a:latin typeface="SimSun" pitchFamily="2" charset="-122"/>
                <a:ea typeface="SimSun" pitchFamily="2" charset="-122"/>
              </a:rPr>
              <a:t>reg</a:t>
            </a:r>
            <a:r>
              <a:rPr lang="en-US" altLang="zh-CN" sz="2000" b="1" dirty="0">
                <a:latin typeface="SimSun" pitchFamily="2" charset="-122"/>
                <a:ea typeface="SimSun" pitchFamily="2" charset="-122"/>
              </a:rPr>
              <a:t>)</a:t>
            </a:r>
          </a:p>
          <a:p>
            <a:pPr>
              <a:buFont typeface="Wingdings" pitchFamily="2" charset="2"/>
              <a:buNone/>
            </a:pPr>
            <a:r>
              <a:rPr lang="en-US" altLang="zh-CN" sz="2000" dirty="0">
                <a:latin typeface="SimSun" pitchFamily="2" charset="-122"/>
                <a:ea typeface="SimSun" pitchFamily="2" charset="-122"/>
              </a:rPr>
              <a:t>	 </a:t>
            </a:r>
            <a:r>
              <a:rPr lang="zh-CN" altLang="en-US" sz="2000" dirty="0">
                <a:latin typeface="SimSun" pitchFamily="2" charset="-122"/>
                <a:ea typeface="SimSun" pitchFamily="2" charset="-122"/>
              </a:rPr>
              <a:t>例如：</a:t>
            </a:r>
          </a:p>
          <a:p>
            <a:pPr>
              <a:buFont typeface="Wingdings" pitchFamily="2" charset="2"/>
              <a:buNone/>
            </a:pPr>
            <a:r>
              <a:rPr lang="zh-CN" altLang="en-US" sz="2000" dirty="0">
                <a:latin typeface="SimSun" pitchFamily="2" charset="-122"/>
                <a:ea typeface="SimSun" pitchFamily="2" charset="-122"/>
              </a:rPr>
              <a:t>		</a:t>
            </a:r>
            <a:r>
              <a:rPr lang="en-US" altLang="zh-CN" sz="2000" b="1" dirty="0">
                <a:latin typeface="SimSun" pitchFamily="2" charset="-122"/>
                <a:ea typeface="SimSun" pitchFamily="2" charset="-122"/>
              </a:rPr>
              <a:t>function </a:t>
            </a:r>
            <a:r>
              <a:rPr lang="en-US" altLang="zh-CN" sz="2000" b="1" dirty="0" err="1">
                <a:latin typeface="SimSun" pitchFamily="2" charset="-122"/>
                <a:ea typeface="SimSun" pitchFamily="2" charset="-122"/>
              </a:rPr>
              <a:t>matchDemo</a:t>
            </a:r>
            <a:r>
              <a:rPr lang="en-US" altLang="zh-CN" sz="2000" b="1" dirty="0">
                <a:latin typeface="SimSun" pitchFamily="2" charset="-122"/>
                <a:ea typeface="SimSun" pitchFamily="2" charset="-122"/>
              </a:rPr>
              <a:t>(String source){</a:t>
            </a:r>
          </a:p>
          <a:p>
            <a:pPr>
              <a:buFont typeface="Wingdings" pitchFamily="2" charset="2"/>
              <a:buNone/>
            </a:pPr>
            <a:r>
              <a:rPr lang="en-US" altLang="zh-CN" sz="2000" b="1" dirty="0">
                <a:latin typeface="SimSun" pitchFamily="2" charset="-122"/>
                <a:ea typeface="SimSun" pitchFamily="2" charset="-122"/>
              </a:rPr>
              <a:t>			</a:t>
            </a:r>
            <a:r>
              <a:rPr lang="en-US" altLang="zh-CN" sz="2000" b="1" dirty="0" err="1">
                <a:latin typeface="SimSun" pitchFamily="2" charset="-122"/>
                <a:ea typeface="SimSun" pitchFamily="2" charset="-122"/>
              </a:rPr>
              <a:t>var</a:t>
            </a:r>
            <a:r>
              <a:rPr lang="en-US" altLang="zh-CN" sz="2000" b="1" dirty="0">
                <a:latin typeface="SimSun" pitchFamily="2" charset="-122"/>
                <a:ea typeface="SimSun" pitchFamily="2" charset="-122"/>
              </a:rPr>
              <a:t> </a:t>
            </a:r>
            <a:r>
              <a:rPr lang="en-US" altLang="zh-CN" sz="2000" b="1" dirty="0" err="1">
                <a:latin typeface="SimSun" pitchFamily="2" charset="-122"/>
                <a:ea typeface="SimSun" pitchFamily="2" charset="-122"/>
              </a:rPr>
              <a:t>reg</a:t>
            </a:r>
            <a:r>
              <a:rPr lang="en-US" altLang="zh-CN" sz="2000" b="1" dirty="0">
                <a:latin typeface="SimSun" pitchFamily="2" charset="-122"/>
                <a:ea typeface="SimSun" pitchFamily="2" charset="-122"/>
              </a:rPr>
              <a:t> = /^[a-z]/;</a:t>
            </a:r>
          </a:p>
          <a:p>
            <a:pPr>
              <a:buFont typeface="Wingdings" pitchFamily="2" charset="2"/>
              <a:buNone/>
            </a:pPr>
            <a:r>
              <a:rPr lang="en-US" altLang="zh-CN" sz="2000" b="1" dirty="0">
                <a:latin typeface="SimSun" pitchFamily="2" charset="-122"/>
                <a:ea typeface="SimSun" pitchFamily="2" charset="-122"/>
              </a:rPr>
              <a:t>			</a:t>
            </a:r>
            <a:r>
              <a:rPr lang="en-US" altLang="zh-CN" sz="2000" b="1" dirty="0" err="1">
                <a:latin typeface="SimSun" pitchFamily="2" charset="-122"/>
                <a:ea typeface="SimSun" pitchFamily="2" charset="-122"/>
              </a:rPr>
              <a:t>var</a:t>
            </a:r>
            <a:r>
              <a:rPr lang="en-US" altLang="zh-CN" sz="2000" b="1" dirty="0">
                <a:latin typeface="SimSun" pitchFamily="2" charset="-122"/>
                <a:ea typeface="SimSun" pitchFamily="2" charset="-122"/>
              </a:rPr>
              <a:t> result = </a:t>
            </a:r>
            <a:r>
              <a:rPr lang="en-US" altLang="zh-CN" sz="2000" b="1" dirty="0" err="1">
                <a:latin typeface="SimSun" pitchFamily="2" charset="-122"/>
                <a:ea typeface="SimSun" pitchFamily="2" charset="-122"/>
              </a:rPr>
              <a:t>source.match</a:t>
            </a:r>
            <a:r>
              <a:rPr lang="en-US" altLang="zh-CN" sz="2000" b="1" dirty="0">
                <a:latin typeface="SimSun" pitchFamily="2" charset="-122"/>
                <a:ea typeface="SimSun" pitchFamily="2" charset="-122"/>
              </a:rPr>
              <a:t>(</a:t>
            </a:r>
            <a:r>
              <a:rPr lang="en-US" altLang="zh-CN" sz="2000" b="1" dirty="0" err="1">
                <a:latin typeface="SimSun" pitchFamily="2" charset="-122"/>
                <a:ea typeface="SimSun" pitchFamily="2" charset="-122"/>
              </a:rPr>
              <a:t>reg</a:t>
            </a:r>
            <a:r>
              <a:rPr lang="en-US" altLang="zh-CN" sz="2000" b="1" dirty="0">
                <a:latin typeface="SimSun" pitchFamily="2" charset="-122"/>
                <a:ea typeface="SimSun" pitchFamily="2" charset="-122"/>
              </a:rPr>
              <a:t>);</a:t>
            </a:r>
          </a:p>
          <a:p>
            <a:pPr>
              <a:buFont typeface="Wingdings" pitchFamily="2" charset="2"/>
              <a:buNone/>
            </a:pPr>
            <a:r>
              <a:rPr lang="en-US" altLang="zh-CN" sz="2000" b="1" dirty="0">
                <a:latin typeface="SimSun" pitchFamily="2" charset="-122"/>
                <a:ea typeface="SimSun" pitchFamily="2" charset="-122"/>
              </a:rPr>
              <a:t>			alert(result);</a:t>
            </a:r>
          </a:p>
          <a:p>
            <a:pPr>
              <a:buFont typeface="Wingdings" pitchFamily="2" charset="2"/>
              <a:buNone/>
            </a:pPr>
            <a:r>
              <a:rPr lang="en-US" altLang="zh-CN" sz="2000" b="1" dirty="0">
                <a:latin typeface="SimSun" pitchFamily="2" charset="-122"/>
                <a:ea typeface="SimSun" pitchFamily="2" charset="-122"/>
              </a:rPr>
              <a:t>		}</a:t>
            </a:r>
          </a:p>
        </p:txBody>
      </p:sp>
    </p:spTree>
    <p:extLst>
      <p:ext uri="{BB962C8B-B14F-4D97-AF65-F5344CB8AC3E}">
        <p14:creationId xmlns:p14="http://schemas.microsoft.com/office/powerpoint/2010/main" val="131223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sp>
        <p:nvSpPr>
          <p:cNvPr id="6" name="Rectangle 5"/>
          <p:cNvSpPr>
            <a:spLocks noGrp="1" noChangeArrowheads="1"/>
          </p:cNvSpPr>
          <p:nvPr/>
        </p:nvSpPr>
        <p:spPr bwMode="auto">
          <a:xfrm>
            <a:off x="457200" y="8001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itchFamily="2" charset="2"/>
              <a:buBlip>
                <a:blip r:embed="rId2"/>
              </a:buBlip>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9pPr>
          </a:lstStyle>
          <a:p>
            <a:pPr>
              <a:lnSpc>
                <a:spcPct val="90000"/>
              </a:lnSpc>
            </a:pPr>
            <a:r>
              <a:rPr lang="zh-CN" altLang="en-US">
                <a:ea typeface="SimSun" pitchFamily="2" charset="-122"/>
              </a:rPr>
              <a:t>执行模式判定</a:t>
            </a:r>
          </a:p>
          <a:p>
            <a:pPr lvl="1">
              <a:lnSpc>
                <a:spcPct val="90000"/>
              </a:lnSpc>
              <a:buFont typeface="Wingdings" pitchFamily="2" charset="2"/>
              <a:buNone/>
            </a:pPr>
            <a:r>
              <a:rPr lang="en-US" altLang="zh-CN" sz="2000">
                <a:ea typeface="SimSun" pitchFamily="2" charset="-122"/>
              </a:rPr>
              <a:t>test </a:t>
            </a:r>
            <a:r>
              <a:rPr lang="zh-CN" altLang="en-US" sz="2000">
                <a:ea typeface="SimSun" pitchFamily="2" charset="-122"/>
              </a:rPr>
              <a:t>方法：</a:t>
            </a:r>
            <a:r>
              <a:rPr lang="en-US" altLang="zh-CN" sz="2000">
                <a:ea typeface="SimSun" pitchFamily="2" charset="-122"/>
              </a:rPr>
              <a:t>Boolean test(String source)</a:t>
            </a:r>
          </a:p>
          <a:p>
            <a:pPr lvl="1">
              <a:lnSpc>
                <a:spcPct val="90000"/>
              </a:lnSpc>
              <a:buFont typeface="Wingdings" pitchFamily="2" charset="2"/>
              <a:buNone/>
            </a:pPr>
            <a:r>
              <a:rPr lang="zh-CN" altLang="en-US" sz="2000">
                <a:ea typeface="SimSun" pitchFamily="2" charset="-122"/>
              </a:rPr>
              <a:t>例如：</a:t>
            </a:r>
          </a:p>
          <a:p>
            <a:pPr>
              <a:lnSpc>
                <a:spcPct val="90000"/>
              </a:lnSpc>
              <a:buFont typeface="Wingdings" pitchFamily="2" charset="2"/>
              <a:buNone/>
            </a:pPr>
            <a:r>
              <a:rPr lang="zh-CN" altLang="en-US" sz="2000">
                <a:ea typeface="SimSun" pitchFamily="2" charset="-122"/>
              </a:rPr>
              <a:t>		</a:t>
            </a:r>
            <a:r>
              <a:rPr lang="en-US" altLang="zh-CN" sz="2000">
                <a:ea typeface="SimSun" pitchFamily="2" charset="-122"/>
              </a:rPr>
              <a:t>function isDigit(s){</a:t>
            </a:r>
          </a:p>
          <a:p>
            <a:pPr>
              <a:lnSpc>
                <a:spcPct val="90000"/>
              </a:lnSpc>
              <a:buFont typeface="Wingdings" pitchFamily="2" charset="2"/>
              <a:buNone/>
            </a:pPr>
            <a:r>
              <a:rPr lang="en-US" altLang="zh-CN" sz="2000">
                <a:ea typeface="SimSun" pitchFamily="2" charset="-122"/>
              </a:rPr>
              <a:t>			var reg = </a:t>
            </a:r>
            <a:r>
              <a:rPr lang="en-US" altLang="zh-CN" sz="2000">
                <a:solidFill>
                  <a:srgbClr val="990033"/>
                </a:solidFill>
                <a:ea typeface="SimSun" pitchFamily="2" charset="-122"/>
              </a:rPr>
              <a:t>/^[0-9]{1,20}$/</a:t>
            </a:r>
            <a:r>
              <a:rPr lang="en-US" altLang="zh-CN" sz="2000">
                <a:ea typeface="SimSun" pitchFamily="2" charset="-122"/>
              </a:rPr>
              <a:t>;</a:t>
            </a:r>
          </a:p>
          <a:p>
            <a:pPr>
              <a:lnSpc>
                <a:spcPct val="90000"/>
              </a:lnSpc>
              <a:buFont typeface="Wingdings" pitchFamily="2" charset="2"/>
              <a:buNone/>
            </a:pPr>
            <a:r>
              <a:rPr lang="en-US" altLang="zh-CN" sz="2000">
                <a:ea typeface="SimSun" pitchFamily="2" charset="-122"/>
              </a:rPr>
              <a:t>			var flag = </a:t>
            </a:r>
            <a:r>
              <a:rPr lang="en-US" altLang="zh-CN" sz="2000">
                <a:solidFill>
                  <a:srgbClr val="990033"/>
                </a:solidFill>
                <a:ea typeface="SimSun" pitchFamily="2" charset="-122"/>
              </a:rPr>
              <a:t>reg.test(s)</a:t>
            </a:r>
            <a:r>
              <a:rPr lang="en-US" altLang="zh-CN" sz="2000">
                <a:ea typeface="SimSun" pitchFamily="2" charset="-122"/>
              </a:rPr>
              <a:t>;</a:t>
            </a:r>
          </a:p>
          <a:p>
            <a:pPr>
              <a:lnSpc>
                <a:spcPct val="90000"/>
              </a:lnSpc>
              <a:buFont typeface="Wingdings" pitchFamily="2" charset="2"/>
              <a:buNone/>
            </a:pPr>
            <a:r>
              <a:rPr lang="en-US" altLang="zh-CN" sz="2000">
                <a:ea typeface="SimSun" pitchFamily="2" charset="-122"/>
              </a:rPr>
              <a:t>			//</a:t>
            </a:r>
            <a:r>
              <a:rPr lang="zh-CN" altLang="en-US" sz="2000">
                <a:ea typeface="SimSun" pitchFamily="2" charset="-122"/>
              </a:rPr>
              <a:t>如果格式正确，返回</a:t>
            </a:r>
            <a:r>
              <a:rPr lang="en-US" altLang="zh-CN" sz="2000">
                <a:ea typeface="SimSun" pitchFamily="2" charset="-122"/>
              </a:rPr>
              <a:t>true</a:t>
            </a:r>
            <a:r>
              <a:rPr lang="zh-CN" altLang="en-US" sz="2000">
                <a:ea typeface="SimSun" pitchFamily="2" charset="-122"/>
              </a:rPr>
              <a:t>，否则返回</a:t>
            </a:r>
            <a:r>
              <a:rPr lang="en-US" altLang="zh-CN" sz="2000">
                <a:ea typeface="SimSun" pitchFamily="2" charset="-122"/>
              </a:rPr>
              <a:t>false</a:t>
            </a:r>
          </a:p>
          <a:p>
            <a:pPr>
              <a:lnSpc>
                <a:spcPct val="90000"/>
              </a:lnSpc>
              <a:buFont typeface="Wingdings" pitchFamily="2" charset="2"/>
              <a:buNone/>
            </a:pPr>
            <a:r>
              <a:rPr lang="en-US" altLang="zh-CN" sz="2000">
                <a:ea typeface="SimSun" pitchFamily="2" charset="-122"/>
              </a:rPr>
              <a:t>			if(flag){</a:t>
            </a:r>
          </a:p>
          <a:p>
            <a:pPr>
              <a:lnSpc>
                <a:spcPct val="90000"/>
              </a:lnSpc>
              <a:buFont typeface="Wingdings" pitchFamily="2" charset="2"/>
              <a:buNone/>
            </a:pPr>
            <a:r>
              <a:rPr lang="en-US" altLang="zh-CN" sz="2000">
                <a:ea typeface="SimSun" pitchFamily="2" charset="-122"/>
              </a:rPr>
              <a:t>				return true;</a:t>
            </a:r>
          </a:p>
          <a:p>
            <a:pPr>
              <a:lnSpc>
                <a:spcPct val="90000"/>
              </a:lnSpc>
              <a:buFont typeface="Wingdings" pitchFamily="2" charset="2"/>
              <a:buNone/>
            </a:pPr>
            <a:r>
              <a:rPr lang="en-US" altLang="zh-CN" sz="2000">
                <a:ea typeface="SimSun" pitchFamily="2" charset="-122"/>
              </a:rPr>
              <a:t>			}else{</a:t>
            </a:r>
          </a:p>
          <a:p>
            <a:pPr>
              <a:lnSpc>
                <a:spcPct val="90000"/>
              </a:lnSpc>
              <a:buFont typeface="Wingdings" pitchFamily="2" charset="2"/>
              <a:buNone/>
            </a:pPr>
            <a:r>
              <a:rPr lang="en-US" altLang="zh-CN" sz="2000">
                <a:ea typeface="SimSun" pitchFamily="2" charset="-122"/>
              </a:rPr>
              <a:t>				return false;</a:t>
            </a:r>
          </a:p>
          <a:p>
            <a:pPr>
              <a:lnSpc>
                <a:spcPct val="90000"/>
              </a:lnSpc>
              <a:buFont typeface="Wingdings" pitchFamily="2" charset="2"/>
              <a:buNone/>
            </a:pPr>
            <a:r>
              <a:rPr lang="en-US" altLang="zh-CN" sz="2000">
                <a:ea typeface="SimSun" pitchFamily="2" charset="-122"/>
              </a:rPr>
              <a:t>			}</a:t>
            </a:r>
          </a:p>
          <a:p>
            <a:pPr>
              <a:lnSpc>
                <a:spcPct val="90000"/>
              </a:lnSpc>
              <a:buFont typeface="Wingdings" pitchFamily="2" charset="2"/>
              <a:buNone/>
            </a:pPr>
            <a:r>
              <a:rPr lang="en-US" altLang="zh-CN" sz="2000">
                <a:ea typeface="SimSun" pitchFamily="2" charset="-122"/>
              </a:rPr>
              <a:t>		}</a:t>
            </a:r>
          </a:p>
          <a:p>
            <a:pPr lvl="1">
              <a:lnSpc>
                <a:spcPct val="90000"/>
              </a:lnSpc>
              <a:buFont typeface="Wingdings" pitchFamily="2" charset="2"/>
              <a:buNone/>
            </a:pPr>
            <a:endParaRPr lang="en-US" altLang="zh-CN" sz="2000">
              <a:ea typeface="SimSun" pitchFamily="2" charset="-122"/>
            </a:endParaRPr>
          </a:p>
        </p:txBody>
      </p:sp>
    </p:spTree>
    <p:extLst>
      <p:ext uri="{BB962C8B-B14F-4D97-AF65-F5344CB8AC3E}">
        <p14:creationId xmlns:p14="http://schemas.microsoft.com/office/powerpoint/2010/main" val="414043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sp>
        <p:nvSpPr>
          <p:cNvPr id="5" name="Rectangle 4"/>
          <p:cNvSpPr>
            <a:spLocks noGrp="1" noChangeArrowheads="1"/>
          </p:cNvSpPr>
          <p:nvPr/>
        </p:nvSpPr>
        <p:spPr bwMode="auto">
          <a:xfrm>
            <a:off x="457200" y="8001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itchFamily="2" charset="2"/>
              <a:buBlip>
                <a:blip r:embed="rId2"/>
              </a:buBlip>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9pPr>
          </a:lstStyle>
          <a:p>
            <a:r>
              <a:rPr lang="zh-CN" altLang="en-US">
                <a:ea typeface="SimSun" pitchFamily="2" charset="-122"/>
              </a:rPr>
              <a:t>执行字符串位置查询</a:t>
            </a:r>
          </a:p>
          <a:p>
            <a:pPr lvl="1">
              <a:buFont typeface="Wingdings" pitchFamily="2" charset="2"/>
              <a:buNone/>
            </a:pPr>
            <a:r>
              <a:rPr lang="en-US" altLang="zh-CN" sz="2000">
                <a:ea typeface="SimSun" pitchFamily="2" charset="-122"/>
              </a:rPr>
              <a:t>search </a:t>
            </a:r>
            <a:r>
              <a:rPr lang="zh-CN" altLang="en-US" sz="2000">
                <a:ea typeface="SimSun" pitchFamily="2" charset="-122"/>
              </a:rPr>
              <a:t>方法：</a:t>
            </a:r>
            <a:r>
              <a:rPr lang="en-US" altLang="zh-CN" sz="2000">
                <a:ea typeface="SimSun" pitchFamily="2" charset="-122"/>
              </a:rPr>
              <a:t>int search(String reg)</a:t>
            </a:r>
          </a:p>
          <a:p>
            <a:pPr lvl="1">
              <a:buFont typeface="Wingdings" pitchFamily="2" charset="2"/>
              <a:buNone/>
            </a:pPr>
            <a:r>
              <a:rPr lang="zh-CN" altLang="en-US" sz="2000">
                <a:ea typeface="SimSun" pitchFamily="2" charset="-122"/>
              </a:rPr>
              <a:t>例如：</a:t>
            </a:r>
          </a:p>
          <a:p>
            <a:pPr>
              <a:buFont typeface="Wingdings" pitchFamily="2" charset="2"/>
              <a:buNone/>
            </a:pPr>
            <a:r>
              <a:rPr lang="zh-CN" altLang="en-US" sz="2000">
                <a:ea typeface="SimSun" pitchFamily="2" charset="-122"/>
              </a:rPr>
              <a:t>		</a:t>
            </a:r>
            <a:r>
              <a:rPr lang="en-US" altLang="zh-CN" sz="2000">
                <a:ea typeface="SimSun" pitchFamily="2" charset="-122"/>
              </a:rPr>
              <a:t>function seachString(){</a:t>
            </a:r>
          </a:p>
          <a:p>
            <a:pPr>
              <a:buFont typeface="Wingdings" pitchFamily="2" charset="2"/>
              <a:buNone/>
            </a:pPr>
            <a:r>
              <a:rPr lang="en-US" altLang="zh-CN" sz="2000">
                <a:ea typeface="SimSun" pitchFamily="2" charset="-122"/>
              </a:rPr>
              <a:t>			</a:t>
            </a:r>
            <a:r>
              <a:rPr lang="en-US" altLang="zh-CN" sz="1800" b="1">
                <a:ea typeface="SimSun" pitchFamily="2" charset="-122"/>
              </a:rPr>
              <a:t>var r, re; // </a:t>
            </a:r>
            <a:r>
              <a:rPr lang="zh-CN" altLang="en-US" sz="1800">
                <a:ea typeface="SimSun" pitchFamily="2" charset="-122"/>
              </a:rPr>
              <a:t>声明变量</a:t>
            </a:r>
          </a:p>
          <a:p>
            <a:pPr>
              <a:buFont typeface="Wingdings" pitchFamily="2" charset="2"/>
              <a:buNone/>
            </a:pPr>
            <a:r>
              <a:rPr lang="zh-CN" altLang="en-US" sz="1800" b="1">
                <a:ea typeface="SimSun" pitchFamily="2" charset="-122"/>
              </a:rPr>
              <a:t>			</a:t>
            </a:r>
            <a:r>
              <a:rPr lang="en-US" altLang="zh-CN" sz="1800" b="1">
                <a:ea typeface="SimSun" pitchFamily="2" charset="-122"/>
              </a:rPr>
              <a:t>var s = "The rain in Spain falls mainly in the plain."; </a:t>
            </a:r>
          </a:p>
          <a:p>
            <a:pPr>
              <a:buFont typeface="Wingdings" pitchFamily="2" charset="2"/>
              <a:buNone/>
            </a:pPr>
            <a:r>
              <a:rPr lang="en-US" altLang="zh-CN" sz="1800" b="1">
                <a:ea typeface="SimSun" pitchFamily="2" charset="-122"/>
              </a:rPr>
              <a:t>			re = /falls/; // </a:t>
            </a:r>
            <a:r>
              <a:rPr lang="zh-CN" altLang="en-US" sz="1800">
                <a:ea typeface="SimSun" pitchFamily="2" charset="-122"/>
              </a:rPr>
              <a:t>创建正则表达式模式</a:t>
            </a:r>
          </a:p>
          <a:p>
            <a:pPr>
              <a:buFont typeface="Wingdings" pitchFamily="2" charset="2"/>
              <a:buNone/>
            </a:pPr>
            <a:r>
              <a:rPr lang="zh-CN" altLang="en-US" sz="1800" b="1">
                <a:ea typeface="SimSun" pitchFamily="2" charset="-122"/>
              </a:rPr>
              <a:t>			</a:t>
            </a:r>
            <a:r>
              <a:rPr lang="en-US" altLang="zh-CN" sz="1800" b="1">
                <a:ea typeface="SimSun" pitchFamily="2" charset="-122"/>
              </a:rPr>
              <a:t>r = s.search(re); // </a:t>
            </a:r>
            <a:r>
              <a:rPr lang="zh-CN" altLang="en-US" sz="1800">
                <a:ea typeface="SimSun" pitchFamily="2" charset="-122"/>
              </a:rPr>
              <a:t>查找字符串</a:t>
            </a:r>
          </a:p>
          <a:p>
            <a:pPr>
              <a:buFont typeface="Wingdings" pitchFamily="2" charset="2"/>
              <a:buNone/>
            </a:pPr>
            <a:r>
              <a:rPr lang="zh-CN" altLang="en-US" sz="1800" b="1">
                <a:ea typeface="SimSun" pitchFamily="2" charset="-122"/>
              </a:rPr>
              <a:t>			</a:t>
            </a:r>
            <a:r>
              <a:rPr lang="en-US" altLang="zh-CN" sz="1800" b="1">
                <a:ea typeface="SimSun" pitchFamily="2" charset="-122"/>
              </a:rPr>
              <a:t>alert(r); // </a:t>
            </a:r>
            <a:r>
              <a:rPr lang="zh-CN" altLang="en-US" sz="1800">
                <a:latin typeface="SimSun" pitchFamily="2" charset="-122"/>
                <a:ea typeface="SimSun" pitchFamily="2" charset="-122"/>
              </a:rPr>
              <a:t>返回 </a:t>
            </a:r>
            <a:r>
              <a:rPr lang="en-US" altLang="zh-CN" sz="1800">
                <a:latin typeface="SimSun" pitchFamily="2" charset="-122"/>
                <a:ea typeface="SimSun" pitchFamily="2" charset="-122"/>
              </a:rPr>
              <a:t>int </a:t>
            </a:r>
            <a:r>
              <a:rPr lang="zh-CN" altLang="en-US" sz="1800">
                <a:latin typeface="SimSun" pitchFamily="2" charset="-122"/>
                <a:ea typeface="SimSun" pitchFamily="2" charset="-122"/>
              </a:rPr>
              <a:t>结果表示出现位置</a:t>
            </a:r>
            <a:endParaRPr lang="zh-CN" altLang="en-US" sz="2000">
              <a:latin typeface="SimSun" pitchFamily="2" charset="-122"/>
              <a:ea typeface="SimSun" pitchFamily="2" charset="-122"/>
            </a:endParaRPr>
          </a:p>
          <a:p>
            <a:pPr>
              <a:buFont typeface="Wingdings" pitchFamily="2" charset="2"/>
              <a:buNone/>
            </a:pPr>
            <a:r>
              <a:rPr lang="zh-CN" altLang="en-US" sz="2000">
                <a:ea typeface="SimSun" pitchFamily="2" charset="-122"/>
              </a:rPr>
              <a:t>		</a:t>
            </a:r>
            <a:r>
              <a:rPr lang="en-US" altLang="zh-CN" sz="2000">
                <a:ea typeface="SimSun" pitchFamily="2" charset="-122"/>
              </a:rPr>
              <a:t>}</a:t>
            </a:r>
          </a:p>
          <a:p>
            <a:pPr>
              <a:buFont typeface="Wingdings" pitchFamily="2" charset="2"/>
              <a:buNone/>
            </a:pPr>
            <a:endParaRPr lang="en-US" altLang="zh-CN">
              <a:ea typeface="SimSun" pitchFamily="2" charset="-122"/>
            </a:endParaRPr>
          </a:p>
        </p:txBody>
      </p:sp>
    </p:spTree>
    <p:extLst>
      <p:ext uri="{BB962C8B-B14F-4D97-AF65-F5344CB8AC3E}">
        <p14:creationId xmlns:p14="http://schemas.microsoft.com/office/powerpoint/2010/main" val="393650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sp>
        <p:nvSpPr>
          <p:cNvPr id="6" name="Rectangle 5"/>
          <p:cNvSpPr>
            <a:spLocks noGrp="1" noChangeArrowheads="1"/>
          </p:cNvSpPr>
          <p:nvPr/>
        </p:nvSpPr>
        <p:spPr bwMode="auto">
          <a:xfrm>
            <a:off x="457200" y="8001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itchFamily="2" charset="2"/>
              <a:buBlip>
                <a:blip r:embed="rId2"/>
              </a:buBlip>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9pPr>
          </a:lstStyle>
          <a:p>
            <a:r>
              <a:rPr lang="zh-CN" altLang="en-US">
                <a:ea typeface="SimSun" pitchFamily="2" charset="-122"/>
              </a:rPr>
              <a:t>执行字符串分割</a:t>
            </a:r>
          </a:p>
          <a:p>
            <a:pPr lvl="1">
              <a:buFont typeface="Wingdings" pitchFamily="2" charset="2"/>
              <a:buNone/>
            </a:pPr>
            <a:r>
              <a:rPr lang="en-US" altLang="zh-CN" sz="2000">
                <a:ea typeface="SimSun" pitchFamily="2" charset="-122"/>
              </a:rPr>
              <a:t>split </a:t>
            </a:r>
            <a:r>
              <a:rPr lang="zh-CN" altLang="en-US" sz="2000">
                <a:ea typeface="SimSun" pitchFamily="2" charset="-122"/>
              </a:rPr>
              <a:t>方法：</a:t>
            </a:r>
            <a:r>
              <a:rPr lang="en-US" altLang="zh-CN" sz="2000">
                <a:ea typeface="SimSun" pitchFamily="2" charset="-122"/>
              </a:rPr>
              <a:t>String[ ] split(String reg)</a:t>
            </a:r>
          </a:p>
          <a:p>
            <a:pPr lvl="1">
              <a:buFont typeface="Wingdings" pitchFamily="2" charset="2"/>
              <a:buNone/>
            </a:pPr>
            <a:r>
              <a:rPr lang="zh-CN" altLang="en-US" sz="2000">
                <a:ea typeface="SimSun" pitchFamily="2" charset="-122"/>
              </a:rPr>
              <a:t>例如：</a:t>
            </a:r>
          </a:p>
          <a:p>
            <a:pPr>
              <a:buFont typeface="Wingdings" pitchFamily="2" charset="2"/>
              <a:buNone/>
            </a:pPr>
            <a:r>
              <a:rPr lang="zh-CN" altLang="en-US" sz="2000">
                <a:ea typeface="SimSun" pitchFamily="2" charset="-122"/>
              </a:rPr>
              <a:t>		</a:t>
            </a:r>
            <a:r>
              <a:rPr lang="en-US" altLang="zh-CN" sz="2000">
                <a:ea typeface="SimSun" pitchFamily="2" charset="-122"/>
              </a:rPr>
              <a:t>function splitString( ){</a:t>
            </a:r>
          </a:p>
          <a:p>
            <a:pPr>
              <a:buFont typeface="Wingdings" pitchFamily="2" charset="2"/>
              <a:buNone/>
            </a:pPr>
            <a:r>
              <a:rPr lang="en-US" altLang="zh-CN" sz="2000">
                <a:ea typeface="SimSun" pitchFamily="2" charset="-122"/>
              </a:rPr>
              <a:t>			</a:t>
            </a:r>
            <a:r>
              <a:rPr lang="en-US" altLang="zh-CN" sz="1800" b="1">
                <a:ea typeface="SimSun" pitchFamily="2" charset="-122"/>
              </a:rPr>
              <a:t>var r, reg; // </a:t>
            </a:r>
            <a:r>
              <a:rPr lang="zh-CN" altLang="en-US" sz="1800">
                <a:ea typeface="SimSun" pitchFamily="2" charset="-122"/>
              </a:rPr>
              <a:t>声明变量</a:t>
            </a:r>
          </a:p>
          <a:p>
            <a:pPr>
              <a:buFont typeface="Wingdings" pitchFamily="2" charset="2"/>
              <a:buNone/>
            </a:pPr>
            <a:r>
              <a:rPr lang="zh-CN" altLang="en-US" sz="1800">
                <a:ea typeface="SimSun" pitchFamily="2" charset="-122"/>
              </a:rPr>
              <a:t>			</a:t>
            </a:r>
            <a:r>
              <a:rPr lang="en-US" altLang="zh-CN" sz="1800" b="1">
                <a:ea typeface="SimSun" pitchFamily="2" charset="-122"/>
              </a:rPr>
              <a:t>reg = /abc/; // </a:t>
            </a:r>
            <a:r>
              <a:rPr lang="zh-CN" altLang="en-US" sz="1800">
                <a:ea typeface="SimSun" pitchFamily="2" charset="-122"/>
              </a:rPr>
              <a:t>创建正则表达式模式</a:t>
            </a:r>
          </a:p>
          <a:p>
            <a:pPr>
              <a:buFont typeface="Wingdings" pitchFamily="2" charset="2"/>
              <a:buNone/>
            </a:pPr>
            <a:r>
              <a:rPr lang="zh-CN" altLang="en-US" sz="1800" b="1">
                <a:ea typeface="SimSun" pitchFamily="2" charset="-122"/>
              </a:rPr>
              <a:t>			</a:t>
            </a:r>
            <a:r>
              <a:rPr lang="en-US" altLang="zh-CN" sz="1800" b="1">
                <a:ea typeface="SimSun" pitchFamily="2" charset="-122"/>
              </a:rPr>
              <a:t>var s = “IcansaymyabcIcansaymyabcIcan…"; </a:t>
            </a:r>
            <a:endParaRPr lang="en-US" altLang="zh-CN" sz="1800">
              <a:ea typeface="SimSun" pitchFamily="2" charset="-122"/>
            </a:endParaRPr>
          </a:p>
          <a:p>
            <a:pPr>
              <a:buFont typeface="Wingdings" pitchFamily="2" charset="2"/>
              <a:buNone/>
            </a:pPr>
            <a:r>
              <a:rPr lang="en-US" altLang="zh-CN" sz="1800" b="1">
                <a:ea typeface="SimSun" pitchFamily="2" charset="-122"/>
              </a:rPr>
              <a:t>			r = s.split(reg); // </a:t>
            </a:r>
            <a:r>
              <a:rPr lang="zh-CN" altLang="en-US" sz="1800">
                <a:ea typeface="SimSun" pitchFamily="2" charset="-122"/>
              </a:rPr>
              <a:t>分割字符串</a:t>
            </a:r>
          </a:p>
          <a:p>
            <a:pPr>
              <a:buFont typeface="Wingdings" pitchFamily="2" charset="2"/>
              <a:buNone/>
            </a:pPr>
            <a:r>
              <a:rPr lang="zh-CN" altLang="en-US" sz="1800">
                <a:ea typeface="SimSun" pitchFamily="2" charset="-122"/>
              </a:rPr>
              <a:t>			</a:t>
            </a:r>
            <a:r>
              <a:rPr lang="en-US" altLang="zh-CN" sz="1800" b="1">
                <a:ea typeface="SimSun" pitchFamily="2" charset="-122"/>
              </a:rPr>
              <a:t>for(var p in r){    // </a:t>
            </a:r>
            <a:r>
              <a:rPr lang="zh-CN" altLang="en-US" sz="1800" b="1">
                <a:latin typeface="SimSun" pitchFamily="2" charset="-122"/>
                <a:ea typeface="SimSun" pitchFamily="2" charset="-122"/>
              </a:rPr>
              <a:t>返回 </a:t>
            </a:r>
            <a:r>
              <a:rPr lang="en-US" altLang="zh-CN" sz="1800" b="1">
                <a:latin typeface="SimSun" pitchFamily="2" charset="-122"/>
                <a:ea typeface="SimSun" pitchFamily="2" charset="-122"/>
              </a:rPr>
              <a:t>String </a:t>
            </a:r>
            <a:r>
              <a:rPr lang="zh-CN" altLang="en-US" sz="1800" b="1">
                <a:latin typeface="SimSun" pitchFamily="2" charset="-122"/>
                <a:ea typeface="SimSun" pitchFamily="2" charset="-122"/>
              </a:rPr>
              <a:t>数组</a:t>
            </a:r>
            <a:endParaRPr lang="zh-CN" altLang="en-US" sz="1800" b="1">
              <a:ea typeface="SimSun" pitchFamily="2" charset="-122"/>
            </a:endParaRPr>
          </a:p>
          <a:p>
            <a:pPr>
              <a:buFont typeface="Wingdings" pitchFamily="2" charset="2"/>
              <a:buNone/>
            </a:pPr>
            <a:r>
              <a:rPr lang="zh-CN" altLang="en-US" sz="1800" b="1">
                <a:ea typeface="SimSun" pitchFamily="2" charset="-122"/>
              </a:rPr>
              <a:t>				</a:t>
            </a:r>
            <a:r>
              <a:rPr lang="en-US" altLang="zh-CN" sz="1800" b="1">
                <a:ea typeface="SimSun" pitchFamily="2" charset="-122"/>
              </a:rPr>
              <a:t>alert(r[p]); </a:t>
            </a:r>
            <a:endParaRPr lang="en-US" altLang="zh-CN" sz="1800" b="1">
              <a:latin typeface="SimSun" pitchFamily="2" charset="-122"/>
              <a:ea typeface="SimSun" pitchFamily="2" charset="-122"/>
            </a:endParaRPr>
          </a:p>
          <a:p>
            <a:pPr>
              <a:buFont typeface="Wingdings" pitchFamily="2" charset="2"/>
              <a:buNone/>
            </a:pPr>
            <a:r>
              <a:rPr lang="en-US" altLang="zh-CN" sz="1800" b="1">
                <a:latin typeface="SimSun" pitchFamily="2" charset="-122"/>
                <a:ea typeface="SimSun" pitchFamily="2" charset="-122"/>
              </a:rPr>
              <a:t>			}</a:t>
            </a:r>
            <a:endParaRPr lang="en-US" altLang="zh-CN" sz="2000" b="1">
              <a:latin typeface="SimSun" pitchFamily="2" charset="-122"/>
              <a:ea typeface="SimSun" pitchFamily="2" charset="-122"/>
            </a:endParaRPr>
          </a:p>
          <a:p>
            <a:pPr>
              <a:buFont typeface="Wingdings" pitchFamily="2" charset="2"/>
              <a:buNone/>
            </a:pPr>
            <a:r>
              <a:rPr lang="en-US" altLang="zh-CN" sz="2000">
                <a:ea typeface="SimSun" pitchFamily="2" charset="-122"/>
              </a:rPr>
              <a:t>		}</a:t>
            </a:r>
          </a:p>
          <a:p>
            <a:pPr>
              <a:buFont typeface="Wingdings" pitchFamily="2" charset="2"/>
              <a:buNone/>
            </a:pPr>
            <a:endParaRPr lang="en-US" altLang="zh-CN">
              <a:ea typeface="SimSun" pitchFamily="2" charset="-122"/>
            </a:endParaRPr>
          </a:p>
        </p:txBody>
      </p:sp>
    </p:spTree>
    <p:extLst>
      <p:ext uri="{BB962C8B-B14F-4D97-AF65-F5344CB8AC3E}">
        <p14:creationId xmlns:p14="http://schemas.microsoft.com/office/powerpoint/2010/main" val="169138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sp>
        <p:nvSpPr>
          <p:cNvPr id="6" name="Rectangle 5"/>
          <p:cNvSpPr>
            <a:spLocks noGrp="1" noChangeArrowheads="1"/>
          </p:cNvSpPr>
          <p:nvPr/>
        </p:nvSpPr>
        <p:spPr bwMode="auto">
          <a:xfrm>
            <a:off x="457200" y="8001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itchFamily="2" charset="2"/>
              <a:buBlip>
                <a:blip r:embed="rId2"/>
              </a:buBlip>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9pPr>
          </a:lstStyle>
          <a:p>
            <a:r>
              <a:rPr lang="zh-CN" altLang="en-US">
                <a:ea typeface="SimSun" pitchFamily="2" charset="-122"/>
              </a:rPr>
              <a:t>验证</a:t>
            </a:r>
            <a:r>
              <a:rPr lang="en-US" altLang="zh-CN">
                <a:ea typeface="SimSun" pitchFamily="2" charset="-122"/>
              </a:rPr>
              <a:t>Email</a:t>
            </a:r>
            <a:r>
              <a:rPr lang="zh-CN" altLang="en-US">
                <a:ea typeface="SimSun" pitchFamily="2" charset="-122"/>
              </a:rPr>
              <a:t>地址</a:t>
            </a:r>
          </a:p>
          <a:p>
            <a:pPr>
              <a:buFont typeface="Wingdings" pitchFamily="2" charset="2"/>
              <a:buNone/>
            </a:pPr>
            <a:r>
              <a:rPr lang="zh-CN" altLang="en-US">
                <a:ea typeface="SimSun" pitchFamily="2" charset="-122"/>
              </a:rPr>
              <a:t>	 </a:t>
            </a:r>
            <a:r>
              <a:rPr lang="en-US" altLang="zh-CN" sz="2000">
                <a:ea typeface="SimSun" pitchFamily="2" charset="-122"/>
              </a:rPr>
              <a:t>function test_email(strEmail) {</a:t>
            </a:r>
            <a:br>
              <a:rPr lang="en-US" altLang="zh-CN" sz="2000">
                <a:ea typeface="SimSun" pitchFamily="2" charset="-122"/>
              </a:rPr>
            </a:br>
            <a:r>
              <a:rPr lang="en-US" altLang="zh-CN" sz="2000">
                <a:ea typeface="SimSun" pitchFamily="2" charset="-122"/>
              </a:rPr>
              <a:t>  	var myReg = /^[ _a-z0-9]+@([ _a-z0-9]+\.)+[a-z0-9]{2,3}$/;</a:t>
            </a:r>
            <a:br>
              <a:rPr lang="en-US" altLang="zh-CN" sz="2000">
                <a:ea typeface="SimSun" pitchFamily="2" charset="-122"/>
              </a:rPr>
            </a:br>
            <a:r>
              <a:rPr lang="en-US" altLang="zh-CN" sz="2000">
                <a:ea typeface="SimSun" pitchFamily="2" charset="-122"/>
              </a:rPr>
              <a:t>  	if(myReg.test(strEmail)){</a:t>
            </a:r>
          </a:p>
          <a:p>
            <a:pPr>
              <a:buFont typeface="Wingdings" pitchFamily="2" charset="2"/>
              <a:buNone/>
            </a:pPr>
            <a:r>
              <a:rPr lang="en-US" altLang="zh-CN" sz="2000">
                <a:ea typeface="SimSun" pitchFamily="2" charset="-122"/>
              </a:rPr>
              <a:t>			return true;</a:t>
            </a:r>
          </a:p>
          <a:p>
            <a:pPr>
              <a:buFont typeface="Wingdings" pitchFamily="2" charset="2"/>
              <a:buNone/>
            </a:pPr>
            <a:r>
              <a:rPr lang="en-US" altLang="zh-CN" sz="2000">
                <a:ea typeface="SimSun" pitchFamily="2" charset="-122"/>
              </a:rPr>
              <a:t>		}else{</a:t>
            </a:r>
            <a:br>
              <a:rPr lang="en-US" altLang="zh-CN" sz="2000">
                <a:ea typeface="SimSun" pitchFamily="2" charset="-122"/>
              </a:rPr>
            </a:br>
            <a:r>
              <a:rPr lang="en-US" altLang="zh-CN" sz="2000">
                <a:ea typeface="SimSun" pitchFamily="2" charset="-122"/>
              </a:rPr>
              <a:t>  		return false;</a:t>
            </a:r>
          </a:p>
          <a:p>
            <a:pPr>
              <a:buFont typeface="Wingdings" pitchFamily="2" charset="2"/>
              <a:buNone/>
            </a:pPr>
            <a:r>
              <a:rPr lang="en-US" altLang="zh-CN" sz="2000">
                <a:ea typeface="SimSun" pitchFamily="2" charset="-122"/>
              </a:rPr>
              <a:t>		}</a:t>
            </a:r>
            <a:br>
              <a:rPr lang="en-US" altLang="zh-CN" sz="2000">
                <a:ea typeface="SimSun" pitchFamily="2" charset="-122"/>
              </a:rPr>
            </a:br>
            <a:r>
              <a:rPr lang="en-US" altLang="zh-CN" sz="2000">
                <a:ea typeface="SimSun" pitchFamily="2" charset="-122"/>
              </a:rPr>
              <a:t> }</a:t>
            </a:r>
            <a:br>
              <a:rPr lang="en-US" altLang="zh-CN" sz="2000">
                <a:ea typeface="SimSun" pitchFamily="2" charset="-122"/>
              </a:rPr>
            </a:br>
            <a:endParaRPr lang="en-US" altLang="zh-CN" sz="2000">
              <a:ea typeface="SimSun" pitchFamily="2" charset="-122"/>
            </a:endParaRPr>
          </a:p>
        </p:txBody>
      </p:sp>
    </p:spTree>
    <p:extLst>
      <p:ext uri="{BB962C8B-B14F-4D97-AF65-F5344CB8AC3E}">
        <p14:creationId xmlns:p14="http://schemas.microsoft.com/office/powerpoint/2010/main" val="77904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sp>
        <p:nvSpPr>
          <p:cNvPr id="4" name="Rectangle 3"/>
          <p:cNvSpPr>
            <a:spLocks noGrp="1" noChangeArrowheads="1"/>
          </p:cNvSpPr>
          <p:nvPr/>
        </p:nvSpPr>
        <p:spPr bwMode="auto">
          <a:xfrm>
            <a:off x="457200" y="8001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itchFamily="2" charset="2"/>
              <a:buBlip>
                <a:blip r:embed="rId2"/>
              </a:buBlip>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9pPr>
          </a:lstStyle>
          <a:p>
            <a:r>
              <a:rPr lang="zh-CN" altLang="en-US">
                <a:ea typeface="SimSun" pitchFamily="2" charset="-122"/>
              </a:rPr>
              <a:t>验证邮政编码</a:t>
            </a:r>
          </a:p>
          <a:p>
            <a:pPr>
              <a:buFont typeface="Wingdings" pitchFamily="2" charset="2"/>
              <a:buNone/>
            </a:pPr>
            <a:r>
              <a:rPr lang="zh-CN" altLang="en-US">
                <a:ea typeface="SimSun" pitchFamily="2" charset="-122"/>
              </a:rPr>
              <a:t>	 </a:t>
            </a:r>
            <a:r>
              <a:rPr lang="en-US" altLang="zh-CN" sz="2000">
                <a:ea typeface="SimSun" pitchFamily="2" charset="-122"/>
              </a:rPr>
              <a:t>function isPostalCode(s) {</a:t>
            </a:r>
          </a:p>
          <a:p>
            <a:pPr>
              <a:buFont typeface="Wingdings" pitchFamily="2" charset="2"/>
              <a:buNone/>
            </a:pPr>
            <a:r>
              <a:rPr lang="en-US" altLang="zh-CN" sz="2000">
                <a:ea typeface="SimSun" pitchFamily="2" charset="-122"/>
              </a:rPr>
              <a:t>		var patrn=/^d{6}$/; </a:t>
            </a:r>
            <a:br>
              <a:rPr lang="en-US" altLang="zh-CN" sz="2000">
                <a:ea typeface="SimSun" pitchFamily="2" charset="-122"/>
              </a:rPr>
            </a:br>
            <a:r>
              <a:rPr lang="en-US" altLang="zh-CN" sz="2000">
                <a:ea typeface="SimSun" pitchFamily="2" charset="-122"/>
              </a:rPr>
              <a:t>	if (!patrn.test(s)) return false;</a:t>
            </a:r>
          </a:p>
          <a:p>
            <a:pPr>
              <a:buFont typeface="Wingdings" pitchFamily="2" charset="2"/>
              <a:buNone/>
            </a:pPr>
            <a:r>
              <a:rPr lang="en-US" altLang="zh-CN" sz="2000">
                <a:ea typeface="SimSun" pitchFamily="2" charset="-122"/>
              </a:rPr>
              <a:t>		return true;</a:t>
            </a:r>
          </a:p>
          <a:p>
            <a:pPr>
              <a:buFont typeface="Wingdings" pitchFamily="2" charset="2"/>
              <a:buNone/>
            </a:pPr>
            <a:r>
              <a:rPr lang="en-US" altLang="zh-CN" sz="2000">
                <a:ea typeface="SimSun" pitchFamily="2" charset="-122"/>
              </a:rPr>
              <a:t>	 }</a:t>
            </a:r>
            <a:r>
              <a:rPr lang="en-US" altLang="zh-CN">
                <a:ea typeface="SimSun" pitchFamily="2" charset="-122"/>
              </a:rPr>
              <a:t> </a:t>
            </a:r>
          </a:p>
        </p:txBody>
      </p:sp>
    </p:spTree>
    <p:extLst>
      <p:ext uri="{BB962C8B-B14F-4D97-AF65-F5344CB8AC3E}">
        <p14:creationId xmlns:p14="http://schemas.microsoft.com/office/powerpoint/2010/main" val="86510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itchFamily="2" charset="-122"/>
              </a:rPr>
              <a:t>为什么要使用正则表达式</a:t>
            </a:r>
            <a:endParaRPr lang="en-US" dirty="0"/>
          </a:p>
        </p:txBody>
      </p:sp>
      <p:sp>
        <p:nvSpPr>
          <p:cNvPr id="3" name="Content Placeholder 2"/>
          <p:cNvSpPr>
            <a:spLocks noGrp="1"/>
          </p:cNvSpPr>
          <p:nvPr>
            <p:ph idx="1"/>
          </p:nvPr>
        </p:nvSpPr>
        <p:spPr/>
        <p:txBody>
          <a:bodyPr>
            <a:normAutofit/>
          </a:bodyPr>
          <a:lstStyle/>
          <a:p>
            <a:r>
              <a:rPr lang="zh-CN" altLang="en-US" dirty="0">
                <a:ea typeface="宋体" pitchFamily="2" charset="-122"/>
              </a:rPr>
              <a:t>正则表达式可以： </a:t>
            </a:r>
          </a:p>
          <a:p>
            <a:pPr lvl="1"/>
            <a:r>
              <a:rPr lang="zh-CN" altLang="en-US" dirty="0">
                <a:ea typeface="宋体" pitchFamily="2" charset="-122"/>
              </a:rPr>
              <a:t>测试字符串的某个模式，即数据有效性验证</a:t>
            </a:r>
          </a:p>
          <a:p>
            <a:pPr lvl="1"/>
            <a:r>
              <a:rPr lang="zh-CN" altLang="en-US" dirty="0">
                <a:ea typeface="宋体" pitchFamily="2" charset="-122"/>
              </a:rPr>
              <a:t>实现按照某种规则替换文本</a:t>
            </a:r>
          </a:p>
          <a:p>
            <a:pPr lvl="1"/>
            <a:r>
              <a:rPr lang="zh-CN" altLang="en-US" dirty="0">
                <a:ea typeface="宋体" pitchFamily="2" charset="-122"/>
              </a:rPr>
              <a:t>根据模式匹配从字符串中提取一个子字符串</a:t>
            </a:r>
          </a:p>
        </p:txBody>
      </p:sp>
    </p:spTree>
    <p:extLst>
      <p:ext uri="{BB962C8B-B14F-4D97-AF65-F5344CB8AC3E}">
        <p14:creationId xmlns:p14="http://schemas.microsoft.com/office/powerpoint/2010/main" val="152871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4885" y="548680"/>
            <a:ext cx="8229600" cy="1143000"/>
          </a:xfrm>
        </p:spPr>
        <p:txBody>
          <a:bodyPr/>
          <a:lstStyle/>
          <a:p>
            <a:r>
              <a:rPr lang="zh-CN" altLang="en-US" dirty="0"/>
              <a:t>正</a:t>
            </a:r>
            <a:r>
              <a:rPr lang="zh-CN" altLang="en-US" dirty="0" smtClean="0"/>
              <a:t>则表达式</a:t>
            </a:r>
            <a:endParaRPr lang="zh-CN" altLang="en-US" dirty="0"/>
          </a:p>
        </p:txBody>
      </p:sp>
      <p:sp>
        <p:nvSpPr>
          <p:cNvPr id="3" name="内容占位符 2"/>
          <p:cNvSpPr>
            <a:spLocks noGrp="1"/>
          </p:cNvSpPr>
          <p:nvPr>
            <p:ph idx="1"/>
          </p:nvPr>
        </p:nvSpPr>
        <p:spPr>
          <a:xfrm>
            <a:off x="323528" y="1772816"/>
            <a:ext cx="8229600" cy="4525963"/>
          </a:xfrm>
        </p:spPr>
        <p:txBody>
          <a:bodyPr>
            <a:normAutofit fontScale="70000" lnSpcReduction="20000"/>
          </a:bodyPr>
          <a:lstStyle/>
          <a:p>
            <a:r>
              <a:rPr lang="zh-CN" altLang="en-US" dirty="0" smtClean="0"/>
              <a:t>简</a:t>
            </a:r>
            <a:r>
              <a:rPr lang="zh-CN" altLang="en-US" dirty="0"/>
              <a:t>单定</a:t>
            </a:r>
            <a:r>
              <a:rPr lang="zh-CN" altLang="en-US" dirty="0" smtClean="0"/>
              <a:t>义</a:t>
            </a:r>
          </a:p>
          <a:p>
            <a:pPr marL="0" indent="0">
              <a:buNone/>
            </a:pPr>
            <a:r>
              <a:rPr lang="zh-CN" altLang="en-US" dirty="0" smtClean="0"/>
              <a:t>简写为 </a:t>
            </a:r>
            <a:r>
              <a:rPr lang="en-US" altLang="zh-CN" dirty="0" smtClean="0"/>
              <a:t>Regexes</a:t>
            </a:r>
            <a:r>
              <a:rPr lang="zh-CN" altLang="en-US" dirty="0" smtClean="0"/>
              <a:t>，描述了一种字符串匹配的模式，检查一个串是否含有某种子串、将匹配的子串做替换或者从某个串中取出符合某个条件的子串等。也即是一串特殊的字符，转换为某种算法，根据这个算法来匹配文本 </a:t>
            </a:r>
            <a:r>
              <a:rPr lang="en-US" altLang="zh-CN" dirty="0" smtClean="0"/>
              <a:t>(</a:t>
            </a:r>
            <a:r>
              <a:rPr lang="zh-CN" altLang="en-US" dirty="0" smtClean="0"/>
              <a:t>类似通配符、</a:t>
            </a:r>
            <a:r>
              <a:rPr lang="en-US" altLang="zh-CN" dirty="0" smtClean="0"/>
              <a:t>SQL</a:t>
            </a:r>
            <a:r>
              <a:rPr lang="zh-CN" altLang="en-US" dirty="0" smtClean="0"/>
              <a:t>中的</a:t>
            </a:r>
            <a:r>
              <a:rPr lang="en-US" altLang="zh-CN" dirty="0" smtClean="0"/>
              <a:t>%</a:t>
            </a:r>
            <a:r>
              <a:rPr lang="zh-CN" altLang="en-US" dirty="0" smtClean="0"/>
              <a:t>、词法语法分析</a:t>
            </a:r>
            <a:r>
              <a:rPr lang="en-US" altLang="zh-CN" dirty="0" smtClean="0"/>
              <a:t>)</a:t>
            </a:r>
            <a:r>
              <a:rPr lang="zh-CN" altLang="en-US" dirty="0" smtClean="0"/>
              <a:t>。</a:t>
            </a:r>
          </a:p>
          <a:p>
            <a:r>
              <a:rPr lang="zh-CN" altLang="en-US" dirty="0" smtClean="0"/>
              <a:t>字</a:t>
            </a:r>
            <a:r>
              <a:rPr lang="zh-CN" altLang="en-US" dirty="0"/>
              <a:t>符串、文本处理相关</a:t>
            </a:r>
          </a:p>
          <a:p>
            <a:pPr marL="0" indent="0">
              <a:buNone/>
            </a:pPr>
            <a:r>
              <a:rPr lang="en-US" altLang="zh-CN" dirty="0"/>
              <a:t>VS</a:t>
            </a:r>
            <a:r>
              <a:rPr lang="zh-CN" altLang="en-US" dirty="0"/>
              <a:t>、</a:t>
            </a:r>
            <a:r>
              <a:rPr lang="en-US" altLang="zh-CN" dirty="0"/>
              <a:t>Delphi</a:t>
            </a:r>
            <a:r>
              <a:rPr lang="zh-CN" altLang="en-US" dirty="0"/>
              <a:t>、</a:t>
            </a:r>
            <a:r>
              <a:rPr lang="en-US" altLang="zh-CN" dirty="0"/>
              <a:t>Java</a:t>
            </a:r>
            <a:r>
              <a:rPr lang="zh-CN" altLang="en-US" dirty="0"/>
              <a:t>、</a:t>
            </a:r>
            <a:r>
              <a:rPr lang="en-US" altLang="zh-CN" dirty="0"/>
              <a:t>JavaScript </a:t>
            </a:r>
            <a:r>
              <a:rPr lang="en-US" altLang="zh-CN" dirty="0" err="1"/>
              <a:t>etc</a:t>
            </a:r>
            <a:r>
              <a:rPr lang="en-US" altLang="zh-CN" dirty="0"/>
              <a:t> </a:t>
            </a:r>
            <a:r>
              <a:rPr lang="zh-CN" altLang="en-US" dirty="0"/>
              <a:t>等工具、语言中对</a:t>
            </a:r>
            <a:r>
              <a:rPr lang="en-US" altLang="zh-CN" dirty="0"/>
              <a:t>string</a:t>
            </a:r>
            <a:r>
              <a:rPr lang="zh-CN" altLang="en-US" dirty="0"/>
              <a:t>的操作也都是最主要的方面，文本的操作也几乎无处不在，在考虑效率、性能时，正则的选择是很有必要的</a:t>
            </a:r>
          </a:p>
          <a:p>
            <a:r>
              <a:rPr lang="zh-CN" altLang="en-US" dirty="0"/>
              <a:t> 复杂度、可读</a:t>
            </a:r>
            <a:r>
              <a:rPr lang="zh-CN" altLang="en-US" dirty="0" smtClean="0"/>
              <a:t>性</a:t>
            </a:r>
            <a:endParaRPr lang="zh-CN" altLang="en-US" dirty="0"/>
          </a:p>
          <a:p>
            <a:pPr marL="0" indent="0">
              <a:buNone/>
            </a:pPr>
            <a:r>
              <a:rPr lang="en-US" altLang="zh-CN" dirty="0"/>
              <a:t>Regexes</a:t>
            </a:r>
            <a:r>
              <a:rPr lang="zh-CN" altLang="en-US" dirty="0"/>
              <a:t>有自己的简单语言，用于精确描述要匹配对象，一行表达式代替众多的编码，但创建复杂，含义含糊，可读性差，与</a:t>
            </a:r>
            <a:r>
              <a:rPr lang="en-US" altLang="zh-CN" dirty="0"/>
              <a:t>Perl</a:t>
            </a:r>
            <a:r>
              <a:rPr lang="zh-CN" altLang="en-US" dirty="0"/>
              <a:t>等成功的语言相同，但习惯后正则表达式将非常容易使用。</a:t>
            </a:r>
          </a:p>
          <a:p>
            <a:endParaRPr lang="en-US" altLang="zh-CN" dirty="0"/>
          </a:p>
          <a:p>
            <a:endParaRPr lang="zh-CN" altLang="en-US" dirty="0"/>
          </a:p>
        </p:txBody>
      </p:sp>
    </p:spTree>
    <p:extLst>
      <p:ext uri="{BB962C8B-B14F-4D97-AF65-F5344CB8AC3E}">
        <p14:creationId xmlns:p14="http://schemas.microsoft.com/office/powerpoint/2010/main" val="107741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正则表达式的应用</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zh-CN" altLang="en-US" dirty="0"/>
              <a:t>在不同工具、语言中的对比</a:t>
            </a:r>
          </a:p>
          <a:p>
            <a:r>
              <a:rPr lang="en-US" altLang="zh-CN" dirty="0"/>
              <a:t>JavaScript</a:t>
            </a:r>
            <a:r>
              <a:rPr lang="zh-CN" altLang="en-US" dirty="0"/>
              <a:t>、</a:t>
            </a:r>
            <a:r>
              <a:rPr lang="en-US" altLang="zh-CN" dirty="0"/>
              <a:t>VBScript</a:t>
            </a:r>
            <a:r>
              <a:rPr lang="zh-CN" altLang="en-US" dirty="0"/>
              <a:t>、</a:t>
            </a:r>
            <a:r>
              <a:rPr lang="en-US" altLang="zh-CN" dirty="0"/>
              <a:t>Perl</a:t>
            </a:r>
            <a:r>
              <a:rPr lang="zh-CN" altLang="en-US" dirty="0"/>
              <a:t>、</a:t>
            </a:r>
            <a:r>
              <a:rPr lang="en-US" altLang="zh-CN" dirty="0"/>
              <a:t>PHP</a:t>
            </a:r>
            <a:r>
              <a:rPr lang="zh-CN" altLang="en-US" dirty="0"/>
              <a:t>、</a:t>
            </a:r>
            <a:r>
              <a:rPr lang="en-US" altLang="zh-CN" dirty="0"/>
              <a:t>JAVA</a:t>
            </a:r>
            <a:r>
              <a:rPr lang="zh-CN" altLang="en-US" dirty="0"/>
              <a:t>、</a:t>
            </a:r>
            <a:r>
              <a:rPr lang="en-US" altLang="zh-CN" dirty="0"/>
              <a:t>.NET etc.</a:t>
            </a:r>
          </a:p>
          <a:p>
            <a:r>
              <a:rPr lang="zh-CN" altLang="en-US" dirty="0"/>
              <a:t>差别不是很大</a:t>
            </a:r>
          </a:p>
          <a:p>
            <a:r>
              <a:rPr lang="zh-CN" altLang="en-US" dirty="0"/>
              <a:t>语法：细微差别</a:t>
            </a:r>
            <a:r>
              <a:rPr lang="en-US" altLang="zh-CN" dirty="0"/>
              <a:t>(</a:t>
            </a:r>
            <a:r>
              <a:rPr lang="en-US" altLang="zh-CN" dirty="0" err="1"/>
              <a:t>RegExp</a:t>
            </a:r>
            <a:r>
              <a:rPr lang="en-US" altLang="zh-CN" dirty="0"/>
              <a:t>() )</a:t>
            </a:r>
          </a:p>
          <a:p>
            <a:r>
              <a:rPr lang="zh-CN" altLang="en-US" dirty="0"/>
              <a:t>在 </a:t>
            </a:r>
            <a:r>
              <a:rPr lang="en-US" altLang="zh-CN" dirty="0"/>
              <a:t>VBScript </a:t>
            </a:r>
            <a:r>
              <a:rPr lang="zh-CN" altLang="en-US" dirty="0"/>
              <a:t>中使用正则表达式的效率更高，它允许在单个表达式中执行多个字符串操作。 </a:t>
            </a:r>
          </a:p>
          <a:p>
            <a:r>
              <a:rPr lang="en-US" altLang="zh-CN" dirty="0"/>
              <a:t>PHP</a:t>
            </a:r>
            <a:r>
              <a:rPr lang="zh-CN" altLang="en-US" dirty="0"/>
              <a:t>继承</a:t>
            </a:r>
            <a:r>
              <a:rPr lang="en-US" altLang="zh-CN" dirty="0"/>
              <a:t>UNIX</a:t>
            </a:r>
            <a:r>
              <a:rPr lang="zh-CN" altLang="en-US" dirty="0"/>
              <a:t>的一贯传统，完全支持正规表达式处理</a:t>
            </a:r>
          </a:p>
          <a:p>
            <a:r>
              <a:rPr lang="en-US" altLang="zh-CN" dirty="0"/>
              <a:t>PERL</a:t>
            </a:r>
            <a:r>
              <a:rPr lang="zh-CN" altLang="en-US" dirty="0"/>
              <a:t>中的正规表达式的功能非常强大，很多讲解</a:t>
            </a:r>
            <a:r>
              <a:rPr lang="en-US" altLang="zh-CN" dirty="0" err="1"/>
              <a:t>Regexs</a:t>
            </a:r>
            <a:r>
              <a:rPr lang="zh-CN" altLang="en-US" dirty="0"/>
              <a:t>技术都会有涉及到</a:t>
            </a:r>
            <a:r>
              <a:rPr lang="en-US" altLang="zh-CN" dirty="0"/>
              <a:t>PERL</a:t>
            </a:r>
            <a:r>
              <a:rPr lang="zh-CN" altLang="en-US" dirty="0"/>
              <a:t>中的相关使用，但学起来不是那么容易。</a:t>
            </a:r>
          </a:p>
        </p:txBody>
      </p:sp>
    </p:spTree>
    <p:extLst>
      <p:ext uri="{BB962C8B-B14F-4D97-AF65-F5344CB8AC3E}">
        <p14:creationId xmlns:p14="http://schemas.microsoft.com/office/powerpoint/2010/main" val="134101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正则表达式的应用</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zh-CN" altLang="en-US" dirty="0"/>
              <a:t>在不同工具、语言中的对比</a:t>
            </a:r>
          </a:p>
          <a:p>
            <a:r>
              <a:rPr lang="en-US" altLang="zh-CN" dirty="0"/>
              <a:t>JavaScript</a:t>
            </a:r>
            <a:r>
              <a:rPr lang="zh-CN" altLang="en-US" dirty="0"/>
              <a:t>、</a:t>
            </a:r>
            <a:r>
              <a:rPr lang="en-US" altLang="zh-CN" dirty="0"/>
              <a:t>VBScript</a:t>
            </a:r>
            <a:r>
              <a:rPr lang="zh-CN" altLang="en-US" dirty="0"/>
              <a:t>、</a:t>
            </a:r>
            <a:r>
              <a:rPr lang="en-US" altLang="zh-CN" dirty="0"/>
              <a:t>Perl</a:t>
            </a:r>
            <a:r>
              <a:rPr lang="zh-CN" altLang="en-US" dirty="0"/>
              <a:t>、</a:t>
            </a:r>
            <a:r>
              <a:rPr lang="en-US" altLang="zh-CN" dirty="0"/>
              <a:t>PHP</a:t>
            </a:r>
            <a:r>
              <a:rPr lang="zh-CN" altLang="en-US" dirty="0"/>
              <a:t>、</a:t>
            </a:r>
            <a:r>
              <a:rPr lang="en-US" altLang="zh-CN" dirty="0"/>
              <a:t>JAVA</a:t>
            </a:r>
            <a:r>
              <a:rPr lang="zh-CN" altLang="en-US" dirty="0"/>
              <a:t>、</a:t>
            </a:r>
            <a:r>
              <a:rPr lang="en-US" altLang="zh-CN" dirty="0"/>
              <a:t>.NET etc.</a:t>
            </a:r>
          </a:p>
          <a:p>
            <a:r>
              <a:rPr lang="zh-CN" altLang="en-US" dirty="0"/>
              <a:t>差别不是很大</a:t>
            </a:r>
          </a:p>
          <a:p>
            <a:r>
              <a:rPr lang="zh-CN" altLang="en-US" dirty="0"/>
              <a:t>语法：细微差别</a:t>
            </a:r>
            <a:r>
              <a:rPr lang="en-US" altLang="zh-CN" dirty="0"/>
              <a:t>(</a:t>
            </a:r>
            <a:r>
              <a:rPr lang="en-US" altLang="zh-CN" dirty="0" err="1"/>
              <a:t>RegExp</a:t>
            </a:r>
            <a:r>
              <a:rPr lang="en-US" altLang="zh-CN" dirty="0"/>
              <a:t>() )</a:t>
            </a:r>
          </a:p>
          <a:p>
            <a:r>
              <a:rPr lang="zh-CN" altLang="en-US" dirty="0"/>
              <a:t>在 </a:t>
            </a:r>
            <a:r>
              <a:rPr lang="en-US" altLang="zh-CN" dirty="0"/>
              <a:t>VBScript </a:t>
            </a:r>
            <a:r>
              <a:rPr lang="zh-CN" altLang="en-US" dirty="0"/>
              <a:t>中使用正则表达式的效率更高，它允许在单个表达式中执行多个字符串操作。 </a:t>
            </a:r>
          </a:p>
          <a:p>
            <a:r>
              <a:rPr lang="en-US" altLang="zh-CN" dirty="0"/>
              <a:t>PHP</a:t>
            </a:r>
            <a:r>
              <a:rPr lang="zh-CN" altLang="en-US" dirty="0"/>
              <a:t>继承</a:t>
            </a:r>
            <a:r>
              <a:rPr lang="en-US" altLang="zh-CN" dirty="0"/>
              <a:t>UNIX</a:t>
            </a:r>
            <a:r>
              <a:rPr lang="zh-CN" altLang="en-US" dirty="0"/>
              <a:t>的一贯传统，完全支持正规表达式处理</a:t>
            </a:r>
          </a:p>
          <a:p>
            <a:r>
              <a:rPr lang="en-US" altLang="zh-CN" dirty="0"/>
              <a:t>PERL</a:t>
            </a:r>
            <a:r>
              <a:rPr lang="zh-CN" altLang="en-US" dirty="0"/>
              <a:t>中的正规表达式的功能非常强大，很多讲解</a:t>
            </a:r>
            <a:r>
              <a:rPr lang="en-US" altLang="zh-CN" dirty="0" err="1"/>
              <a:t>Regexs</a:t>
            </a:r>
            <a:r>
              <a:rPr lang="zh-CN" altLang="en-US" dirty="0"/>
              <a:t>技术都会有涉及到</a:t>
            </a:r>
            <a:r>
              <a:rPr lang="en-US" altLang="zh-CN" dirty="0"/>
              <a:t>PERL</a:t>
            </a:r>
            <a:r>
              <a:rPr lang="zh-CN" altLang="en-US" dirty="0"/>
              <a:t>中的相关使用，但学起来不是那么容易。</a:t>
            </a:r>
          </a:p>
        </p:txBody>
      </p:sp>
    </p:spTree>
    <p:extLst>
      <p:ext uri="{BB962C8B-B14F-4D97-AF65-F5344CB8AC3E}">
        <p14:creationId xmlns:p14="http://schemas.microsoft.com/office/powerpoint/2010/main" val="182161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正则语法</a:t>
            </a:r>
            <a:r>
              <a:rPr lang="en-US" altLang="zh-CN" dirty="0" smtClean="0"/>
              <a:t>-1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pic>
        <p:nvPicPr>
          <p:cNvPr id="6" name="table"/>
          <p:cNvPicPr>
            <a:picLocks noChangeAspect="1"/>
          </p:cNvPicPr>
          <p:nvPr/>
        </p:nvPicPr>
        <p:blipFill>
          <a:blip r:embed="rId2"/>
          <a:stretch>
            <a:fillRect/>
          </a:stretch>
        </p:blipFill>
        <p:spPr>
          <a:xfrm>
            <a:off x="467544" y="1196752"/>
            <a:ext cx="8229600" cy="5303205"/>
          </a:xfrm>
          <a:prstGeom prst="rect">
            <a:avLst/>
          </a:prstGeom>
        </p:spPr>
      </p:pic>
    </p:spTree>
    <p:extLst>
      <p:ext uri="{BB962C8B-B14F-4D97-AF65-F5344CB8AC3E}">
        <p14:creationId xmlns:p14="http://schemas.microsoft.com/office/powerpoint/2010/main" val="143119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正则语法</a:t>
            </a:r>
            <a:r>
              <a:rPr lang="en-US" altLang="zh-CN" dirty="0" smtClean="0"/>
              <a:t>-2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pic>
        <p:nvPicPr>
          <p:cNvPr id="5" name="table"/>
          <p:cNvPicPr>
            <a:picLocks noChangeAspect="1"/>
          </p:cNvPicPr>
          <p:nvPr/>
        </p:nvPicPr>
        <p:blipFill>
          <a:blip r:embed="rId2"/>
          <a:stretch>
            <a:fillRect/>
          </a:stretch>
        </p:blipFill>
        <p:spPr>
          <a:xfrm>
            <a:off x="457200" y="1268759"/>
            <a:ext cx="8229600" cy="5256217"/>
          </a:xfrm>
          <a:prstGeom prst="rect">
            <a:avLst/>
          </a:prstGeom>
        </p:spPr>
      </p:pic>
    </p:spTree>
    <p:extLst>
      <p:ext uri="{BB962C8B-B14F-4D97-AF65-F5344CB8AC3E}">
        <p14:creationId xmlns:p14="http://schemas.microsoft.com/office/powerpoint/2010/main" val="381152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正</a:t>
            </a:r>
            <a:r>
              <a:rPr lang="zh-CN" altLang="en-US" dirty="0" smtClean="0"/>
              <a:t>则表达式的方法</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pic>
        <p:nvPicPr>
          <p:cNvPr id="7" name="table"/>
          <p:cNvPicPr>
            <a:picLocks noChangeAspect="1"/>
          </p:cNvPicPr>
          <p:nvPr/>
        </p:nvPicPr>
        <p:blipFill>
          <a:blip r:embed="rId2"/>
          <a:stretch>
            <a:fillRect/>
          </a:stretch>
        </p:blipFill>
        <p:spPr>
          <a:xfrm>
            <a:off x="431006" y="1823242"/>
            <a:ext cx="8281988" cy="3211515"/>
          </a:xfrm>
          <a:prstGeom prst="rect">
            <a:avLst/>
          </a:prstGeom>
        </p:spPr>
      </p:pic>
    </p:spTree>
    <p:extLst>
      <p:ext uri="{BB962C8B-B14F-4D97-AF65-F5344CB8AC3E}">
        <p14:creationId xmlns:p14="http://schemas.microsoft.com/office/powerpoint/2010/main" val="101226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525963"/>
          </a:xfrm>
        </p:spPr>
        <p:txBody>
          <a:bodyPr>
            <a:normAutofit/>
          </a:bodyPr>
          <a:lstStyle/>
          <a:p>
            <a:pPr marL="0" indent="0">
              <a:buNone/>
            </a:pPr>
            <a:endParaRPr lang="zh-CN" altLang="en-US" sz="3600" dirty="0"/>
          </a:p>
          <a:p>
            <a:pPr marL="0" indent="0">
              <a:buNone/>
            </a:pPr>
            <a:r>
              <a:rPr lang="zh-CN" altLang="en-US" sz="3600" dirty="0"/>
              <a:t>		</a:t>
            </a:r>
          </a:p>
        </p:txBody>
      </p:sp>
      <p:sp>
        <p:nvSpPr>
          <p:cNvPr id="8" name="Rectangle 7"/>
          <p:cNvSpPr>
            <a:spLocks noGrp="1" noChangeArrowheads="1"/>
          </p:cNvSpPr>
          <p:nvPr/>
        </p:nvSpPr>
        <p:spPr bwMode="auto">
          <a:xfrm>
            <a:off x="457200" y="8001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itchFamily="2" charset="2"/>
              <a:buBlip>
                <a:blip r:embed="rId2"/>
              </a:buBlip>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1600">
                <a:solidFill>
                  <a:schemeClr val="tx1"/>
                </a:solidFill>
                <a:latin typeface="+mn-lt"/>
              </a:defRPr>
            </a:lvl9pPr>
          </a:lstStyle>
          <a:p>
            <a:r>
              <a:rPr lang="zh-CN" altLang="en-US" b="1">
                <a:latin typeface="SimSun" pitchFamily="2" charset="-122"/>
                <a:ea typeface="SimSun" pitchFamily="2" charset="-122"/>
              </a:rPr>
              <a:t>在字符串中执行查找</a:t>
            </a:r>
            <a:endParaRPr lang="zh-CN" altLang="en-US" b="1">
              <a:ea typeface="SimSun" pitchFamily="2" charset="-122"/>
            </a:endParaRPr>
          </a:p>
          <a:p>
            <a:pPr>
              <a:buFont typeface="Wingdings" pitchFamily="2" charset="2"/>
              <a:buNone/>
            </a:pPr>
            <a:r>
              <a:rPr lang="zh-CN" altLang="en-US" sz="2000">
                <a:ea typeface="SimSun" pitchFamily="2" charset="-122"/>
              </a:rPr>
              <a:t>	 </a:t>
            </a:r>
            <a:r>
              <a:rPr lang="en-US" altLang="zh-CN" sz="2000">
                <a:ea typeface="SimSun" pitchFamily="2" charset="-122"/>
              </a:rPr>
              <a:t>exec </a:t>
            </a:r>
            <a:r>
              <a:rPr lang="zh-CN" altLang="en-US" sz="2000">
                <a:ea typeface="SimSun" pitchFamily="2" charset="-122"/>
              </a:rPr>
              <a:t>方法：</a:t>
            </a:r>
            <a:r>
              <a:rPr lang="en-US" altLang="zh-CN" sz="2000">
                <a:ea typeface="SimSun" pitchFamily="2" charset="-122"/>
              </a:rPr>
              <a:t>String[ ] exec(String source)</a:t>
            </a:r>
          </a:p>
          <a:p>
            <a:pPr>
              <a:buFont typeface="Wingdings" pitchFamily="2" charset="2"/>
              <a:buNone/>
            </a:pPr>
            <a:r>
              <a:rPr lang="en-US" altLang="zh-CN" sz="2000">
                <a:ea typeface="SimSun" pitchFamily="2" charset="-122"/>
              </a:rPr>
              <a:t>	 </a:t>
            </a:r>
            <a:r>
              <a:rPr lang="zh-CN" altLang="en-US" sz="2000">
                <a:ea typeface="SimSun" pitchFamily="2" charset="-122"/>
              </a:rPr>
              <a:t>例如：</a:t>
            </a:r>
          </a:p>
          <a:p>
            <a:pPr>
              <a:buFont typeface="Wingdings" pitchFamily="2" charset="2"/>
              <a:buNone/>
            </a:pPr>
            <a:r>
              <a:rPr lang="zh-CN" altLang="en-US" sz="2000">
                <a:ea typeface="SimSun" pitchFamily="2" charset="-122"/>
              </a:rPr>
              <a:t>		</a:t>
            </a:r>
            <a:r>
              <a:rPr lang="en-US" altLang="zh-CN" sz="2000">
                <a:ea typeface="SimSun" pitchFamily="2" charset="-122"/>
              </a:rPr>
              <a:t>function isDigit(s){</a:t>
            </a:r>
          </a:p>
          <a:p>
            <a:pPr>
              <a:buFont typeface="Wingdings" pitchFamily="2" charset="2"/>
              <a:buNone/>
            </a:pPr>
            <a:r>
              <a:rPr lang="en-US" altLang="zh-CN" sz="2000">
                <a:ea typeface="SimSun" pitchFamily="2" charset="-122"/>
              </a:rPr>
              <a:t>			var reg = </a:t>
            </a:r>
            <a:r>
              <a:rPr lang="en-US" altLang="zh-CN" sz="2000">
                <a:solidFill>
                  <a:srgbClr val="990033"/>
                </a:solidFill>
                <a:ea typeface="SimSun" pitchFamily="2" charset="-122"/>
              </a:rPr>
              <a:t>/^[0-9]{1,20}$/</a:t>
            </a:r>
            <a:r>
              <a:rPr lang="en-US" altLang="zh-CN" sz="2000">
                <a:ea typeface="SimSun" pitchFamily="2" charset="-122"/>
              </a:rPr>
              <a:t>;</a:t>
            </a:r>
          </a:p>
          <a:p>
            <a:pPr>
              <a:buFont typeface="Wingdings" pitchFamily="2" charset="2"/>
              <a:buNone/>
            </a:pPr>
            <a:r>
              <a:rPr lang="en-US" altLang="zh-CN" sz="2000">
                <a:ea typeface="SimSun" pitchFamily="2" charset="-122"/>
              </a:rPr>
              <a:t>			var result = </a:t>
            </a:r>
            <a:r>
              <a:rPr lang="en-US" altLang="zh-CN" sz="2000">
                <a:solidFill>
                  <a:srgbClr val="990033"/>
                </a:solidFill>
                <a:ea typeface="SimSun" pitchFamily="2" charset="-122"/>
              </a:rPr>
              <a:t>reg.exec(s)</a:t>
            </a:r>
            <a:r>
              <a:rPr lang="en-US" altLang="zh-CN" sz="2000">
                <a:ea typeface="SimSun" pitchFamily="2" charset="-122"/>
              </a:rPr>
              <a:t>;</a:t>
            </a:r>
          </a:p>
          <a:p>
            <a:pPr>
              <a:buFont typeface="Wingdings" pitchFamily="2" charset="2"/>
              <a:buNone/>
            </a:pPr>
            <a:r>
              <a:rPr lang="en-US" altLang="zh-CN" sz="2000">
                <a:ea typeface="SimSun" pitchFamily="2" charset="-122"/>
              </a:rPr>
              <a:t>			//</a:t>
            </a:r>
            <a:r>
              <a:rPr lang="zh-CN" altLang="en-US" sz="2000">
                <a:ea typeface="SimSun" pitchFamily="2" charset="-122"/>
              </a:rPr>
              <a:t>如果格式正确，返回原字符串，否则返回</a:t>
            </a:r>
            <a:r>
              <a:rPr lang="en-US" altLang="zh-CN" sz="2000">
                <a:ea typeface="SimSun" pitchFamily="2" charset="-122"/>
              </a:rPr>
              <a:t>null</a:t>
            </a:r>
          </a:p>
          <a:p>
            <a:pPr>
              <a:buFont typeface="Wingdings" pitchFamily="2" charset="2"/>
              <a:buNone/>
            </a:pPr>
            <a:r>
              <a:rPr lang="en-US" altLang="zh-CN" sz="2000">
                <a:ea typeface="SimSun" pitchFamily="2" charset="-122"/>
              </a:rPr>
              <a:t>			alert(result);</a:t>
            </a:r>
          </a:p>
          <a:p>
            <a:pPr>
              <a:buFont typeface="Wingdings" pitchFamily="2" charset="2"/>
              <a:buNone/>
            </a:pPr>
            <a:r>
              <a:rPr lang="en-US" altLang="zh-CN" sz="2000">
                <a:ea typeface="SimSun" pitchFamily="2" charset="-122"/>
              </a:rPr>
              <a:t>		}</a:t>
            </a:r>
          </a:p>
        </p:txBody>
      </p:sp>
    </p:spTree>
    <p:extLst>
      <p:ext uri="{BB962C8B-B14F-4D97-AF65-F5344CB8AC3E}">
        <p14:creationId xmlns:p14="http://schemas.microsoft.com/office/powerpoint/2010/main" val="32113829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2574</TotalTime>
  <Words>843</Words>
  <Application>Microsoft Office PowerPoint</Application>
  <PresentationFormat>On-screen Show (4:3)</PresentationFormat>
  <Paragraphs>119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主题</vt:lpstr>
      <vt:lpstr>正则表达式</vt:lpstr>
      <vt:lpstr>为什么要使用正则表达式</vt:lpstr>
      <vt:lpstr>正则表达式</vt:lpstr>
      <vt:lpstr>正则表达式的应用</vt:lpstr>
      <vt:lpstr>正则表达式的应用</vt:lpstr>
      <vt:lpstr>正则语法-1</vt:lpstr>
      <vt:lpstr>正则语法-2</vt:lpstr>
      <vt:lpstr>正则表达式的方法</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Sam</cp:lastModifiedBy>
  <cp:revision>249</cp:revision>
  <dcterms:created xsi:type="dcterms:W3CDTF">2013-03-04T07:19:04Z</dcterms:created>
  <dcterms:modified xsi:type="dcterms:W3CDTF">2018-09-25T15:21:06Z</dcterms:modified>
</cp:coreProperties>
</file>