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4"/>
  </p:notesMasterIdLst>
  <p:sldIdLst>
    <p:sldId id="455" r:id="rId2"/>
    <p:sldId id="339" r:id="rId3"/>
    <p:sldId id="341" r:id="rId4"/>
    <p:sldId id="342" r:id="rId5"/>
    <p:sldId id="456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64" r:id="rId14"/>
    <p:sldId id="343" r:id="rId15"/>
    <p:sldId id="365" r:id="rId16"/>
    <p:sldId id="366" r:id="rId17"/>
    <p:sldId id="367" r:id="rId18"/>
    <p:sldId id="368" r:id="rId19"/>
    <p:sldId id="344" r:id="rId20"/>
    <p:sldId id="370" r:id="rId21"/>
    <p:sldId id="438" r:id="rId22"/>
    <p:sldId id="439" r:id="rId23"/>
    <p:sldId id="440" r:id="rId24"/>
    <p:sldId id="441" r:id="rId25"/>
    <p:sldId id="369" r:id="rId26"/>
    <p:sldId id="424" r:id="rId27"/>
    <p:sldId id="427" r:id="rId28"/>
    <p:sldId id="372" r:id="rId29"/>
    <p:sldId id="434" r:id="rId30"/>
    <p:sldId id="447" r:id="rId31"/>
    <p:sldId id="432" r:id="rId32"/>
    <p:sldId id="433" r:id="rId33"/>
    <p:sldId id="387" r:id="rId34"/>
    <p:sldId id="388" r:id="rId35"/>
    <p:sldId id="376" r:id="rId36"/>
    <p:sldId id="437" r:id="rId37"/>
    <p:sldId id="454" r:id="rId38"/>
    <p:sldId id="436" r:id="rId39"/>
    <p:sldId id="378" r:id="rId40"/>
    <p:sldId id="379" r:id="rId41"/>
    <p:sldId id="380" r:id="rId42"/>
    <p:sldId id="381" r:id="rId43"/>
    <p:sldId id="382" r:id="rId44"/>
    <p:sldId id="383" r:id="rId45"/>
    <p:sldId id="452" r:id="rId46"/>
    <p:sldId id="442" r:id="rId47"/>
    <p:sldId id="443" r:id="rId48"/>
    <p:sldId id="445" r:id="rId49"/>
    <p:sldId id="446" r:id="rId50"/>
    <p:sldId id="449" r:id="rId51"/>
    <p:sldId id="450" r:id="rId52"/>
    <p:sldId id="453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149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02359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7809.htm" TargetMode="External"/><Relationship Id="rId4" Type="http://schemas.openxmlformats.org/officeDocument/2006/relationships/hyperlink" Target="http://baike.baidu.com/view/178571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JDO(Java Data Object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对象持久化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的新的规范，也是一个用于存取某种数据仓库中的对象的标准化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提供了透明的对象存储，因此对开发人员来说，存储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数据对象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完全不需要额外的代码（如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的使用）。这些繁琐的例行工作已经转移到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产品提供商身上，使开发人员解脱出来，从而集中时间和精力在业务逻辑上。另外，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很灵活，因为它可以在任何数据底层上运行。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只是面向关系数据库（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更通用，提供到任何数据底层的存储功能，比如关系数据库、文件、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以及对象数据库（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）等等，使得应用可移植性更强。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应用程序的开发人员通过访问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 Instance 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达到访问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 Instance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所代表的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:ERP,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数据库系统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使数据的存储介质对于应用的开发人员完全透明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4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4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DC745A-B921-4CE3-9CCB-00D6FED0A6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Tomcat</a:t>
            </a:r>
            <a:r>
              <a:rPr lang="zh-CN" altLang="en-US" dirty="0"/>
              <a:t>安装成功后默认的端口</a:t>
            </a:r>
            <a:r>
              <a:rPr lang="zh-CN" altLang="en-US" dirty="0" smtClean="0"/>
              <a:t>是（  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简单</a:t>
            </a:r>
            <a:r>
              <a:rPr lang="zh-CN" altLang="en-US" dirty="0" smtClean="0"/>
              <a:t>描述一下</a:t>
            </a:r>
            <a:r>
              <a:rPr lang="en-US" altLang="zh-CN" dirty="0" smtClean="0"/>
              <a:t>Servlet</a:t>
            </a:r>
            <a:r>
              <a:rPr lang="zh-CN" altLang="en-US" dirty="0"/>
              <a:t>的生命周</a:t>
            </a:r>
            <a:r>
              <a:rPr lang="zh-CN" altLang="en-US" dirty="0" smtClean="0"/>
              <a:t>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Request/session/application</a:t>
            </a:r>
            <a:r>
              <a:rPr lang="zh-CN" altLang="en-US" dirty="0" smtClean="0"/>
              <a:t>对</a:t>
            </a:r>
            <a:r>
              <a:rPr lang="zh-CN" altLang="en-US" dirty="0"/>
              <a:t>象的作用范围是什么？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如果用</a:t>
            </a:r>
            <a:r>
              <a:rPr lang="en-US" altLang="zh-CN" dirty="0"/>
              <a:t>JSP</a:t>
            </a:r>
            <a:r>
              <a:rPr lang="zh-CN" altLang="en-US" dirty="0"/>
              <a:t>开发一个聊天程序，不用数据库存储聊天纪录，请问聊天记录最好存储</a:t>
            </a:r>
            <a:r>
              <a:rPr lang="zh-CN" altLang="en-US" dirty="0" smtClean="0"/>
              <a:t>在</a:t>
            </a:r>
            <a:r>
              <a:rPr lang="zh-CN" altLang="en-US" dirty="0"/>
              <a:t>题</a:t>
            </a:r>
            <a:r>
              <a:rPr lang="zh-CN" altLang="en-US" dirty="0" smtClean="0"/>
              <a:t>三那个对象中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JSP forward</a:t>
            </a:r>
            <a:r>
              <a:rPr lang="en-US" dirty="0"/>
              <a:t>，</a:t>
            </a:r>
            <a:r>
              <a:rPr lang="zh-CN" altLang="en-US" dirty="0"/>
              <a:t>与</a:t>
            </a:r>
            <a:r>
              <a:rPr lang="en-US" dirty="0"/>
              <a:t>redirect </a:t>
            </a:r>
            <a:r>
              <a:rPr lang="zh-CN" altLang="en-US" dirty="0"/>
              <a:t>的区别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3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2698281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JDBC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1428728" y="473426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Mysql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3143240" y="473426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Oracle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4929190" y="473426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SQLServer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858016" y="473426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DB2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1736" y="1162364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Java </a:t>
            </a:r>
            <a:r>
              <a:rPr lang="zh-CN" altLang="en-US" dirty="0" smtClean="0">
                <a:ea typeface="宋体" pitchFamily="2" charset="-122"/>
              </a:rPr>
              <a:t>应用程序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stCxn id="22" idx="2"/>
            <a:endCxn id="4" idx="0"/>
          </p:cNvCxnSpPr>
          <p:nvPr/>
        </p:nvCxnSpPr>
        <p:spPr>
          <a:xfrm>
            <a:off x="4679157" y="2091058"/>
            <a:ext cx="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1"/>
            <a:endCxn id="4" idx="2"/>
          </p:cNvCxnSpPr>
          <p:nvPr/>
        </p:nvCxnSpPr>
        <p:spPr>
          <a:xfrm flipV="1">
            <a:off x="1857356" y="3626975"/>
            <a:ext cx="2821801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1"/>
            <a:endCxn id="4" idx="2"/>
          </p:cNvCxnSpPr>
          <p:nvPr/>
        </p:nvCxnSpPr>
        <p:spPr>
          <a:xfrm flipV="1">
            <a:off x="3571868" y="3626975"/>
            <a:ext cx="1107289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1"/>
            <a:endCxn id="4" idx="2"/>
          </p:cNvCxnSpPr>
          <p:nvPr/>
        </p:nvCxnSpPr>
        <p:spPr>
          <a:xfrm flipH="1" flipV="1">
            <a:off x="4679157" y="3626975"/>
            <a:ext cx="857256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1"/>
            <a:endCxn id="4" idx="2"/>
          </p:cNvCxnSpPr>
          <p:nvPr/>
        </p:nvCxnSpPr>
        <p:spPr>
          <a:xfrm flipH="1" flipV="1">
            <a:off x="4679157" y="3626975"/>
            <a:ext cx="2786082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14876" y="216249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调用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3630" y="408525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具体实现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9454" y="316262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一组规范：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接口</a:t>
            </a:r>
            <a:endParaRPr lang="zh-CN" altLang="en-US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7060" y="6042481"/>
            <a:ext cx="27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真实的连接是这样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17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02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JDBCMysqlImpl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928630" y="5143512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Mysql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2928894" y="5143512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Oracle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4714844" y="5143512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SQLServer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43670" y="5143512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DB2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1736" y="285728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ea typeface="宋体" pitchFamily="2" charset="-122"/>
              </a:rPr>
              <a:t>Java </a:t>
            </a:r>
            <a:r>
              <a:rPr lang="zh-CN" altLang="en-US" sz="2400" dirty="0" smtClean="0">
                <a:ea typeface="宋体" pitchFamily="2" charset="-122"/>
              </a:rPr>
              <a:t>应用程序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6314" y="13572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调用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58" y="1500174"/>
            <a:ext cx="1643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可行，但不建议，因为这意味着 </a:t>
            </a:r>
            <a:r>
              <a:rPr lang="en-US" altLang="zh-CN" dirty="0" smtClean="0">
                <a:ea typeface="宋体" pitchFamily="2" charset="-122"/>
              </a:rPr>
              <a:t>Java </a:t>
            </a:r>
            <a:r>
              <a:rPr lang="zh-CN" altLang="en-US" dirty="0" smtClean="0">
                <a:ea typeface="宋体" pitchFamily="2" charset="-122"/>
              </a:rPr>
              <a:t>应用程序没有更好的可移植性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9454" y="214311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一组规范：接口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71736" y="1857364"/>
            <a:ext cx="4214842" cy="92869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ea typeface="宋体" pitchFamily="2" charset="-122"/>
              </a:rPr>
              <a:t>JDBC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57390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JDBCOracleImpl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86216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宋体" pitchFamily="2" charset="-122"/>
              </a:rPr>
              <a:t>JDBCSQLServerImpl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15042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JDBCDB2Impl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48" name="直接连接符 47"/>
          <p:cNvCxnSpPr>
            <a:stCxn id="22" idx="2"/>
            <a:endCxn id="23" idx="0"/>
          </p:cNvCxnSpPr>
          <p:nvPr/>
        </p:nvCxnSpPr>
        <p:spPr>
          <a:xfrm rot="5400000">
            <a:off x="4357686" y="153589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" idx="0"/>
            <a:endCxn id="23" idx="2"/>
          </p:cNvCxnSpPr>
          <p:nvPr/>
        </p:nvCxnSpPr>
        <p:spPr>
          <a:xfrm rot="5400000" flipH="1" flipV="1">
            <a:off x="2518141" y="1625175"/>
            <a:ext cx="1000132" cy="332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4" idx="0"/>
            <a:endCxn id="23" idx="2"/>
          </p:cNvCxnSpPr>
          <p:nvPr/>
        </p:nvCxnSpPr>
        <p:spPr>
          <a:xfrm rot="5400000" flipH="1" flipV="1">
            <a:off x="3446835" y="2553869"/>
            <a:ext cx="1000132" cy="146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0"/>
            <a:endCxn id="23" idx="2"/>
          </p:cNvCxnSpPr>
          <p:nvPr/>
        </p:nvCxnSpPr>
        <p:spPr>
          <a:xfrm rot="16200000" flipV="1">
            <a:off x="4411249" y="3053966"/>
            <a:ext cx="1000132" cy="46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6" idx="0"/>
            <a:endCxn id="23" idx="2"/>
          </p:cNvCxnSpPr>
          <p:nvPr/>
        </p:nvCxnSpPr>
        <p:spPr>
          <a:xfrm rot="16200000" flipV="1">
            <a:off x="5375662" y="2089553"/>
            <a:ext cx="1000132" cy="2393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" idx="2"/>
            <a:endCxn id="5" idx="1"/>
          </p:cNvCxnSpPr>
          <p:nvPr/>
        </p:nvCxnSpPr>
        <p:spPr>
          <a:xfrm rot="5400000">
            <a:off x="1000068" y="478632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316" y="46434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调用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61" name="直接箭头连接符 60"/>
          <p:cNvCxnSpPr>
            <a:stCxn id="44" idx="2"/>
            <a:endCxn id="6" idx="1"/>
          </p:cNvCxnSpPr>
          <p:nvPr/>
        </p:nvCxnSpPr>
        <p:spPr>
          <a:xfrm rot="16200000" flipH="1">
            <a:off x="2928894" y="4714884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5" idx="2"/>
            <a:endCxn id="7" idx="1"/>
          </p:cNvCxnSpPr>
          <p:nvPr/>
        </p:nvCxnSpPr>
        <p:spPr>
          <a:xfrm rot="16200000" flipH="1">
            <a:off x="4875579" y="4697024"/>
            <a:ext cx="71438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6" idx="2"/>
            <a:endCxn id="8" idx="1"/>
          </p:cNvCxnSpPr>
          <p:nvPr/>
        </p:nvCxnSpPr>
        <p:spPr>
          <a:xfrm rot="16200000" flipH="1">
            <a:off x="6804405" y="4697024"/>
            <a:ext cx="71438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00992" y="38576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JDBC</a:t>
            </a:r>
            <a:r>
              <a:rPr lang="zh-CN" altLang="en-US" dirty="0" smtClean="0">
                <a:ea typeface="宋体" pitchFamily="2" charset="-122"/>
              </a:rPr>
              <a:t>驱动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73" name="曲线连接符 72"/>
          <p:cNvCxnSpPr>
            <a:stCxn id="22" idx="2"/>
            <a:endCxn id="4" idx="0"/>
          </p:cNvCxnSpPr>
          <p:nvPr/>
        </p:nvCxnSpPr>
        <p:spPr>
          <a:xfrm rot="5400000">
            <a:off x="1732324" y="839357"/>
            <a:ext cx="2571768" cy="3321899"/>
          </a:xfrm>
          <a:prstGeom prst="curvedConnector3">
            <a:avLst>
              <a:gd name="adj1" fmla="val 1238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9335" y="6146263"/>
            <a:ext cx="128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综 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2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4704"/>
            <a:ext cx="5716750" cy="857256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JDBC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体系结构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132856"/>
            <a:ext cx="7696200" cy="30963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接口（</a:t>
            </a:r>
            <a:r>
              <a:rPr kumimoji="1" lang="en-US" altLang="zh-CN" sz="2400" dirty="0">
                <a:ea typeface="宋体" pitchFamily="2" charset="-122"/>
              </a:rPr>
              <a:t>API</a:t>
            </a:r>
            <a:r>
              <a:rPr kumimoji="1" lang="zh-CN" altLang="en-US" sz="2400" dirty="0">
                <a:ea typeface="宋体" pitchFamily="2" charset="-122"/>
              </a:rPr>
              <a:t>）包括两个层次：</a:t>
            </a: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zh-CN" altLang="en-US" b="1" dirty="0">
                <a:ea typeface="宋体" pitchFamily="2" charset="-122"/>
              </a:rPr>
              <a:t>面向应用的</a:t>
            </a:r>
            <a:r>
              <a:rPr kumimoji="1" lang="en-US" altLang="zh-CN" b="1" dirty="0">
                <a:ea typeface="宋体" pitchFamily="2" charset="-122"/>
              </a:rPr>
              <a:t>API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Java API</a:t>
            </a:r>
            <a:r>
              <a:rPr kumimoji="1" lang="zh-CN" altLang="en-US" dirty="0">
                <a:ea typeface="宋体" pitchFamily="2" charset="-122"/>
              </a:rPr>
              <a:t>，抽象接口，供应用程序开发人员使用（连接数据库，执行</a:t>
            </a:r>
            <a:r>
              <a:rPr kumimoji="1" lang="en-US" altLang="zh-CN" dirty="0">
                <a:ea typeface="宋体" pitchFamily="2" charset="-122"/>
              </a:rPr>
              <a:t>SQL</a:t>
            </a:r>
            <a:r>
              <a:rPr kumimoji="1" lang="zh-CN" altLang="en-US" dirty="0">
                <a:ea typeface="宋体" pitchFamily="2" charset="-122"/>
              </a:rPr>
              <a:t>语句，获得结果）。</a:t>
            </a: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zh-CN" altLang="en-US" b="1" dirty="0">
                <a:ea typeface="宋体" pitchFamily="2" charset="-122"/>
              </a:rPr>
              <a:t>面向数据库的</a:t>
            </a:r>
            <a:r>
              <a:rPr kumimoji="1" lang="en-US" altLang="zh-CN" b="1" dirty="0">
                <a:ea typeface="宋体" pitchFamily="2" charset="-122"/>
              </a:rPr>
              <a:t>API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Java Driver API</a:t>
            </a:r>
            <a:r>
              <a:rPr kumimoji="1" lang="zh-CN" altLang="en-US" dirty="0">
                <a:ea typeface="宋体" pitchFamily="2" charset="-122"/>
              </a:rPr>
              <a:t>，供开发商开发数据库驱动程序用。</a:t>
            </a:r>
          </a:p>
          <a:p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085184"/>
            <a:ext cx="7848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JDBC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sun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公司提供一套用于数据库操作的接口，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程序员只需要面向这套接口编程即可。不同的数据库厂商，需要针对这套接口，提供不同实现。不同的实现的集合，即为不同数据库的驱动。</a:t>
            </a:r>
            <a:r>
              <a:rPr lang="en-US" altLang="zh-CN" b="1" dirty="0" smtClean="0">
                <a:ea typeface="宋体" panose="02010600030101010101" pitchFamily="2" charset="-122"/>
              </a:rPr>
              <a:t>————</a:t>
            </a:r>
            <a:r>
              <a:rPr lang="zh-CN" altLang="en-US" b="1" dirty="0" smtClean="0">
                <a:ea typeface="宋体" panose="02010600030101010101" pitchFamily="2" charset="-122"/>
              </a:rPr>
              <a:t>面向接口编程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6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2422" y="836712"/>
            <a:ext cx="6155068" cy="86525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JDBC API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822354" y="1601782"/>
            <a:ext cx="7893050" cy="1041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JDBC API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是一系列的接口，它使得应用程序能够进行数据库联接，执行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SQL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语句，并且得到返回结果。</a:t>
            </a:r>
          </a:p>
        </p:txBody>
      </p:sp>
      <p:pic>
        <p:nvPicPr>
          <p:cNvPr id="502788" name="Picture 4" descr="Java-tp-15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650624"/>
            <a:ext cx="7085013" cy="3335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9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2-</a:t>
            </a:r>
            <a:r>
              <a:rPr lang="zh-CN" altLang="en-US" b="1" dirty="0" smtClean="0">
                <a:ea typeface="宋体" pitchFamily="2" charset="-122"/>
              </a:rPr>
              <a:t>获取数据库连接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84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20688"/>
            <a:ext cx="5804128" cy="7955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Driver </a:t>
            </a:r>
            <a:r>
              <a:rPr lang="zh-CN" altLang="en-US" b="1" dirty="0">
                <a:latin typeface="+mn-lt"/>
                <a:ea typeface="宋体" pitchFamily="2" charset="-122"/>
              </a:rPr>
              <a:t>接口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352928" cy="4176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</a:rPr>
              <a:t>java.sql.Driver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接口是所有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驱动程序需要实现的接口。这个接口是提供给数据库厂商使用的，不同数据库厂商提供不同的实现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在程序中不需要直接去访问实现了 </a:t>
            </a:r>
            <a:r>
              <a:rPr lang="en-US" altLang="zh-CN" sz="2400" dirty="0">
                <a:ea typeface="宋体" pitchFamily="2" charset="-122"/>
              </a:rPr>
              <a:t>Driver </a:t>
            </a:r>
            <a:r>
              <a:rPr lang="zh-CN" altLang="en-US" sz="2400" dirty="0">
                <a:ea typeface="宋体" pitchFamily="2" charset="-122"/>
              </a:rPr>
              <a:t>接口的类，而是由驱动程序管理器类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java.sql.DriverManager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去调用这些</a:t>
            </a:r>
            <a:r>
              <a:rPr lang="en-US" altLang="zh-CN" sz="2400" dirty="0">
                <a:ea typeface="宋体" pitchFamily="2" charset="-122"/>
              </a:rPr>
              <a:t>Driver</a:t>
            </a:r>
            <a:r>
              <a:rPr lang="zh-CN" altLang="en-US" sz="2400" dirty="0" smtClean="0">
                <a:ea typeface="宋体" pitchFamily="2" charset="-122"/>
              </a:rPr>
              <a:t>实现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Oracle</a:t>
            </a:r>
            <a:r>
              <a:rPr lang="zh-CN" altLang="en-US" dirty="0">
                <a:ea typeface="宋体" pitchFamily="2" charset="-122"/>
              </a:rPr>
              <a:t>的驱动：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oracle.jdbc.driver.OracleDriver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itchFamily="2" charset="-122"/>
              </a:rPr>
              <a:t>mySql</a:t>
            </a:r>
            <a:r>
              <a:rPr lang="zh-CN" altLang="en-US" dirty="0" smtClean="0">
                <a:ea typeface="宋体" pitchFamily="2" charset="-122"/>
              </a:rPr>
              <a:t>的驱动：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</a:rPr>
              <a:t>com.mysql.jdbc.Driver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1026" name="Picture 2" descr="C:\Users\shkstart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1" y="4418057"/>
            <a:ext cx="3689994" cy="22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shkstart\Desktop\QQ截图20140105205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08"/>
          <a:stretch/>
        </p:blipFill>
        <p:spPr bwMode="auto">
          <a:xfrm>
            <a:off x="5220072" y="4384684"/>
            <a:ext cx="3680734" cy="244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4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764704"/>
            <a:ext cx="6523638" cy="7955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加载与注册 </a:t>
            </a:r>
            <a:r>
              <a:rPr lang="en-US" altLang="zh-CN" b="1" dirty="0">
                <a:latin typeface="+mn-lt"/>
                <a:ea typeface="宋体" pitchFamily="2" charset="-122"/>
              </a:rPr>
              <a:t>JDBC </a:t>
            </a:r>
            <a:r>
              <a:rPr lang="zh-CN" altLang="en-US" b="1" dirty="0">
                <a:latin typeface="+mn-lt"/>
                <a:ea typeface="宋体" pitchFamily="2" charset="-122"/>
              </a:rPr>
              <a:t>驱动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643050"/>
            <a:ext cx="8001056" cy="47382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方式一：加载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驱动需调用 </a:t>
            </a:r>
            <a:r>
              <a:rPr lang="en-US" altLang="zh-CN" sz="2400" dirty="0">
                <a:ea typeface="宋体" pitchFamily="2" charset="-122"/>
              </a:rPr>
              <a:t>Class </a:t>
            </a:r>
            <a:r>
              <a:rPr lang="zh-CN" altLang="en-US" sz="2400" dirty="0">
                <a:ea typeface="宋体" pitchFamily="2" charset="-122"/>
              </a:rPr>
              <a:t>类的静态方法 </a:t>
            </a:r>
            <a:r>
              <a:rPr lang="en-US" altLang="zh-CN" sz="2400" dirty="0" err="1">
                <a:ea typeface="宋体" pitchFamily="2" charset="-122"/>
              </a:rPr>
              <a:t>forName</a:t>
            </a:r>
            <a:r>
              <a:rPr lang="en-US" altLang="zh-CN" sz="2400" dirty="0">
                <a:ea typeface="宋体" pitchFamily="2" charset="-122"/>
              </a:rPr>
              <a:t>()</a:t>
            </a:r>
            <a:r>
              <a:rPr lang="zh-CN" altLang="en-US" sz="2400" dirty="0">
                <a:ea typeface="宋体" pitchFamily="2" charset="-122"/>
              </a:rPr>
              <a:t>，向其传递要加载的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驱动的类</a:t>
            </a:r>
            <a:r>
              <a:rPr lang="zh-CN" altLang="en-US" sz="2400" dirty="0" smtClean="0">
                <a:ea typeface="宋体" pitchFamily="2" charset="-122"/>
              </a:rPr>
              <a:t>名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</a:rPr>
              <a:t>Class.forName</a:t>
            </a:r>
            <a:r>
              <a:rPr lang="en-US" altLang="zh-CN" b="1" dirty="0">
                <a:solidFill>
                  <a:srgbClr val="C00000"/>
                </a:solidFill>
              </a:rPr>
              <a:t>(“</a:t>
            </a:r>
            <a:r>
              <a:rPr lang="en-US" altLang="zh-CN" b="1" dirty="0" err="1">
                <a:solidFill>
                  <a:srgbClr val="C00000"/>
                </a:solidFill>
              </a:rPr>
              <a:t>com.mysql.jdbc.Driver</a:t>
            </a:r>
            <a:r>
              <a:rPr lang="en-US" altLang="zh-CN" b="1" dirty="0" smtClean="0">
                <a:solidFill>
                  <a:srgbClr val="C00000"/>
                </a:solidFill>
              </a:rPr>
              <a:t>”);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方式二：</a:t>
            </a:r>
            <a:r>
              <a:rPr lang="en-US" altLang="zh-CN" sz="2400" dirty="0" err="1" smtClean="0">
                <a:ea typeface="宋体" pitchFamily="2" charset="-122"/>
              </a:rPr>
              <a:t>DriverManager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类是驱动程序管理器类，负责管理</a:t>
            </a:r>
            <a:r>
              <a:rPr lang="zh-CN" altLang="en-US" sz="2400" dirty="0" smtClean="0">
                <a:ea typeface="宋体" pitchFamily="2" charset="-122"/>
              </a:rPr>
              <a:t>驱动程序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</a:rPr>
              <a:t>DriverManager.registerDriver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com.mysql.jdbc.Driver</a:t>
            </a:r>
            <a:r>
              <a:rPr lang="en-US" altLang="zh-CN" b="1" dirty="0" smtClean="0">
                <a:solidFill>
                  <a:srgbClr val="C00000"/>
                </a:solidFill>
              </a:rPr>
              <a:t>);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通常不用显式调用 </a:t>
            </a:r>
            <a:r>
              <a:rPr lang="en-US" altLang="zh-CN" dirty="0" err="1">
                <a:ea typeface="宋体" pitchFamily="2" charset="-122"/>
              </a:rPr>
              <a:t>DriverManager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类的 </a:t>
            </a:r>
            <a:r>
              <a:rPr lang="en-US" altLang="zh-CN" dirty="0" err="1">
                <a:ea typeface="宋体" pitchFamily="2" charset="-122"/>
              </a:rPr>
              <a:t>registerDriver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dirty="0">
                <a:ea typeface="宋体" pitchFamily="2" charset="-122"/>
              </a:rPr>
              <a:t>方法来注册驱动程序类的实例，因为 </a:t>
            </a:r>
            <a:r>
              <a:rPr lang="en-US" altLang="zh-CN" dirty="0">
                <a:ea typeface="宋体" pitchFamily="2" charset="-122"/>
              </a:rPr>
              <a:t>Driver </a:t>
            </a:r>
            <a:r>
              <a:rPr lang="zh-CN" altLang="en-US" dirty="0">
                <a:ea typeface="宋体" pitchFamily="2" charset="-122"/>
              </a:rPr>
              <a:t>接口的驱动程序类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都</a:t>
            </a:r>
            <a:r>
              <a:rPr lang="zh-CN" altLang="en-US" dirty="0">
                <a:ea typeface="宋体" pitchFamily="2" charset="-122"/>
              </a:rPr>
              <a:t>包含了静态代码块，在这个静态代码块中，会调用 </a:t>
            </a:r>
            <a:r>
              <a:rPr lang="en-US" altLang="zh-CN" dirty="0" err="1">
                <a:ea typeface="宋体" pitchFamily="2" charset="-122"/>
              </a:rPr>
              <a:t>DriverManager.registerDriver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dirty="0">
                <a:ea typeface="宋体" pitchFamily="2" charset="-122"/>
              </a:rPr>
              <a:t>方法来注册自身的一个实例</a:t>
            </a:r>
          </a:p>
        </p:txBody>
      </p:sp>
    </p:spTree>
    <p:extLst>
      <p:ext uri="{BB962C8B-B14F-4D97-AF65-F5344CB8AC3E}">
        <p14:creationId xmlns:p14="http://schemas.microsoft.com/office/powerpoint/2010/main" val="58238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52528" cy="79552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建立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连接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(Connection)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71612"/>
            <a:ext cx="8640960" cy="48097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可以调用 </a:t>
            </a:r>
            <a:r>
              <a:rPr lang="en-US" altLang="zh-CN" sz="2400" dirty="0" err="1">
                <a:ea typeface="宋体" pitchFamily="2" charset="-122"/>
              </a:rPr>
              <a:t>DriverManager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类的 </a:t>
            </a:r>
            <a:r>
              <a:rPr lang="en-US" altLang="zh-CN" sz="2400" dirty="0" err="1">
                <a:ea typeface="宋体" pitchFamily="2" charset="-122"/>
              </a:rPr>
              <a:t>getConnection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方法建立到数据库的</a:t>
            </a:r>
            <a:r>
              <a:rPr lang="zh-CN" altLang="en-US" sz="2400" dirty="0" smtClean="0">
                <a:ea typeface="宋体" pitchFamily="2" charset="-122"/>
              </a:rPr>
              <a:t>连接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</a:rPr>
              <a:t>User,password</a:t>
            </a:r>
            <a:r>
              <a:rPr lang="zh-CN" altLang="en-US" sz="2400" dirty="0">
                <a:ea typeface="宋体" panose="02010600030101010101" pitchFamily="2" charset="-122"/>
              </a:rPr>
              <a:t>可以用“属性名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ea typeface="宋体" panose="02010600030101010101" pitchFamily="2" charset="-122"/>
              </a:rPr>
              <a:t>属性值”方式告诉数据库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JDBC URL </a:t>
            </a:r>
            <a:r>
              <a:rPr lang="zh-CN" altLang="en-US" sz="2400" dirty="0">
                <a:ea typeface="宋体" pitchFamily="2" charset="-122"/>
              </a:rPr>
              <a:t>用于标识一个被注册的驱动程序，驱动程序管理器通过这个 </a:t>
            </a:r>
            <a:r>
              <a:rPr lang="en-US" altLang="zh-CN" sz="2400" dirty="0">
                <a:ea typeface="宋体" pitchFamily="2" charset="-122"/>
              </a:rPr>
              <a:t>URL </a:t>
            </a:r>
            <a:r>
              <a:rPr lang="zh-CN" altLang="en-US" sz="2400" dirty="0">
                <a:ea typeface="宋体" pitchFamily="2" charset="-122"/>
              </a:rPr>
              <a:t>选择正确的驱动程序，从而建立到数据库的连接。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JDBC URL</a:t>
            </a:r>
            <a:r>
              <a:rPr lang="zh-CN" altLang="en-US" sz="2400" dirty="0">
                <a:ea typeface="宋体" pitchFamily="2" charset="-122"/>
              </a:rPr>
              <a:t>的标准由三部分组成，各部分间用冒号分隔。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200" b="1" dirty="0" err="1">
                <a:solidFill>
                  <a:srgbClr val="C00000"/>
                </a:solidFill>
                <a:ea typeface="宋体" pitchFamily="2" charset="-122"/>
              </a:rPr>
              <a:t>jdbc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</a:rPr>
              <a:t>子协议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</a:rPr>
              <a:t>子名称</a:t>
            </a:r>
            <a:endParaRPr lang="en-US" altLang="zh-CN" sz="2200" b="1" dirty="0">
              <a:solidFill>
                <a:srgbClr val="C00000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 smtClean="0">
                <a:ea typeface="宋体" pitchFamily="2" charset="-122"/>
              </a:rPr>
              <a:t>协议</a:t>
            </a:r>
            <a:r>
              <a:rPr lang="zh-CN" altLang="en-US" sz="2200" dirty="0">
                <a:ea typeface="宋体" pitchFamily="2" charset="-122"/>
              </a:rPr>
              <a:t>：</a:t>
            </a:r>
            <a:r>
              <a:rPr lang="en-US" altLang="zh-CN" sz="2200" dirty="0">
                <a:ea typeface="宋体" pitchFamily="2" charset="-122"/>
              </a:rPr>
              <a:t>JDBC URL</a:t>
            </a:r>
            <a:r>
              <a:rPr lang="zh-CN" altLang="en-US" sz="2200" dirty="0">
                <a:ea typeface="宋体" pitchFamily="2" charset="-122"/>
              </a:rPr>
              <a:t>中的协议总是</a:t>
            </a:r>
            <a:r>
              <a:rPr lang="en-US" altLang="zh-CN" sz="2200" dirty="0" err="1">
                <a:ea typeface="宋体" pitchFamily="2" charset="-122"/>
              </a:rPr>
              <a:t>jdbc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>
                <a:ea typeface="宋体" pitchFamily="2" charset="-122"/>
              </a:rPr>
              <a:t>子协议</a:t>
            </a:r>
            <a:r>
              <a:rPr lang="zh-CN" altLang="en-US" sz="2200" dirty="0">
                <a:ea typeface="宋体" pitchFamily="2" charset="-122"/>
              </a:rPr>
              <a:t>：子协议用于标识一个数据库驱动程序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>
                <a:ea typeface="宋体" pitchFamily="2" charset="-122"/>
              </a:rPr>
              <a:t>子名称</a:t>
            </a:r>
            <a:r>
              <a:rPr lang="zh-CN" altLang="en-US" sz="2200" dirty="0">
                <a:ea typeface="宋体" pitchFamily="2" charset="-122"/>
              </a:rPr>
              <a:t>：一种标识数据库的方法。子名称可以依不同的子协议而变化，用子名称的目的是为了定位数据库提供足够的</a:t>
            </a:r>
            <a:r>
              <a:rPr lang="zh-CN" altLang="en-US" sz="2200" dirty="0" smtClean="0">
                <a:ea typeface="宋体" pitchFamily="2" charset="-122"/>
              </a:rPr>
              <a:t>信息。包含</a:t>
            </a:r>
            <a:r>
              <a:rPr lang="zh-CN" altLang="en-US" sz="2200" b="1" dirty="0" smtClean="0">
                <a:ea typeface="宋体" pitchFamily="2" charset="-122"/>
              </a:rPr>
              <a:t>主机名</a:t>
            </a:r>
            <a:r>
              <a:rPr lang="en-US" altLang="zh-CN" sz="2200" b="1" dirty="0" smtClean="0">
                <a:ea typeface="宋体" pitchFamily="2" charset="-122"/>
              </a:rPr>
              <a:t>(</a:t>
            </a:r>
            <a:r>
              <a:rPr lang="zh-CN" altLang="en-US" sz="2200" dirty="0">
                <a:ea typeface="宋体" pitchFamily="2" charset="-122"/>
              </a:rPr>
              <a:t>对应服务端的</a:t>
            </a:r>
            <a:r>
              <a:rPr lang="en-US" altLang="zh-CN" sz="2200" dirty="0" err="1">
                <a:ea typeface="宋体" pitchFamily="2" charset="-122"/>
              </a:rPr>
              <a:t>ip</a:t>
            </a:r>
            <a:r>
              <a:rPr lang="zh-CN" altLang="en-US" sz="2200" dirty="0">
                <a:ea typeface="宋体" pitchFamily="2" charset="-122"/>
              </a:rPr>
              <a:t>地址</a:t>
            </a:r>
            <a:r>
              <a:rPr lang="en-US" altLang="zh-CN" sz="2200" b="1" dirty="0" smtClean="0">
                <a:ea typeface="宋体" pitchFamily="2" charset="-122"/>
              </a:rPr>
              <a:t>)</a:t>
            </a:r>
            <a:r>
              <a:rPr lang="zh-CN" altLang="en-US" sz="2200" b="1" dirty="0" smtClean="0">
                <a:ea typeface="宋体" pitchFamily="2" charset="-122"/>
              </a:rPr>
              <a:t>，端口号，数据库名</a:t>
            </a:r>
            <a:endParaRPr lang="zh-CN" altLang="en-US" sz="2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30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169" y="860054"/>
            <a:ext cx="6863537" cy="782996"/>
          </a:xfrm>
        </p:spPr>
        <p:txBody>
          <a:bodyPr/>
          <a:lstStyle/>
          <a:p>
            <a:r>
              <a:rPr lang="zh-CN" altLang="en-US" sz="3200" b="1" dirty="0">
                <a:latin typeface="+mn-lt"/>
                <a:ea typeface="宋体" pitchFamily="2" charset="-122"/>
                <a:cs typeface="Arial Unicode MS" pitchFamily="34" charset="-122"/>
              </a:rPr>
              <a:t>几种常用数据库的</a:t>
            </a:r>
            <a:r>
              <a:rPr lang="en-US" altLang="zh-CN" sz="3200" b="1" dirty="0">
                <a:latin typeface="+mn-lt"/>
                <a:ea typeface="宋体" pitchFamily="2" charset="-122"/>
                <a:cs typeface="Arial Unicode MS" pitchFamily="34" charset="-122"/>
              </a:rPr>
              <a:t>JDBC URL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3370250"/>
            <a:ext cx="8064500" cy="315509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Oracle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jdbc:oracle:thin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:@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localhost:1521:atguigu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 err="1">
                <a:ea typeface="宋体" pitchFamily="2" charset="-122"/>
                <a:cs typeface="Arial Unicode MS" pitchFamily="34" charset="-122"/>
              </a:rPr>
              <a:t>SQLServer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jdbc:microsoft:sqlserver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//localhost:1433; 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DatabaseName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sid</a:t>
            </a:r>
            <a:endParaRPr lang="en-US" altLang="zh-CN" sz="2200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MYSQL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 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jdbc:mysql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://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localhost:3306/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atguigu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  <a:p>
            <a:pPr lvl="2">
              <a:buFontTx/>
              <a:buNone/>
            </a:pP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847725" y="1643050"/>
            <a:ext cx="46085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jdbc:mysql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://localhost:3306/test </a:t>
            </a:r>
          </a:p>
        </p:txBody>
      </p:sp>
      <p:sp>
        <p:nvSpPr>
          <p:cNvPr id="556039" name="Line 7"/>
          <p:cNvSpPr>
            <a:spLocks noChangeShapeType="1"/>
          </p:cNvSpPr>
          <p:nvPr/>
        </p:nvSpPr>
        <p:spPr bwMode="auto">
          <a:xfrm flipV="1">
            <a:off x="1220788" y="206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827088" y="2579675"/>
            <a:ext cx="792162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协议</a:t>
            </a:r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 flipV="1">
            <a:off x="2178050" y="2055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2" name="Text Box 10"/>
          <p:cNvSpPr txBox="1">
            <a:spLocks noChangeArrowheads="1"/>
          </p:cNvSpPr>
          <p:nvPr/>
        </p:nvSpPr>
        <p:spPr bwMode="auto">
          <a:xfrm>
            <a:off x="1784350" y="2566975"/>
            <a:ext cx="1008063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子协议</a:t>
            </a:r>
          </a:p>
        </p:txBody>
      </p:sp>
      <p:sp>
        <p:nvSpPr>
          <p:cNvPr id="556043" name="Line 11"/>
          <p:cNvSpPr>
            <a:spLocks noChangeShapeType="1"/>
          </p:cNvSpPr>
          <p:nvPr/>
        </p:nvSpPr>
        <p:spPr bwMode="auto">
          <a:xfrm flipV="1">
            <a:off x="3617913" y="206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3224213" y="2566975"/>
            <a:ext cx="1008062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子名称</a:t>
            </a:r>
          </a:p>
        </p:txBody>
      </p:sp>
      <p:sp>
        <p:nvSpPr>
          <p:cNvPr id="556045" name="Line 13"/>
          <p:cNvSpPr>
            <a:spLocks noChangeShapeType="1"/>
          </p:cNvSpPr>
          <p:nvPr/>
        </p:nvSpPr>
        <p:spPr bwMode="auto">
          <a:xfrm>
            <a:off x="933450" y="203040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6" name="Line 14"/>
          <p:cNvSpPr>
            <a:spLocks noChangeShapeType="1"/>
          </p:cNvSpPr>
          <p:nvPr/>
        </p:nvSpPr>
        <p:spPr bwMode="auto">
          <a:xfrm>
            <a:off x="1649413" y="2038337"/>
            <a:ext cx="7826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7" name="Line 15"/>
          <p:cNvSpPr>
            <a:spLocks noChangeShapeType="1"/>
          </p:cNvSpPr>
          <p:nvPr/>
        </p:nvSpPr>
        <p:spPr bwMode="auto">
          <a:xfrm>
            <a:off x="2647950" y="2063737"/>
            <a:ext cx="24495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2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924944"/>
            <a:ext cx="8928992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3-</a:t>
            </a:r>
            <a:r>
              <a:rPr lang="zh-CN" altLang="en-US" b="1" dirty="0">
                <a:ea typeface="宋体" pitchFamily="2" charset="-122"/>
              </a:rPr>
              <a:t>使用</a:t>
            </a:r>
            <a:r>
              <a:rPr lang="en-US" altLang="zh-CN" b="1" dirty="0">
                <a:ea typeface="宋体" pitchFamily="2" charset="-122"/>
              </a:rPr>
              <a:t>Statement</a:t>
            </a:r>
            <a:r>
              <a:rPr lang="zh-CN" altLang="en-US" b="1">
                <a:ea typeface="宋体" pitchFamily="2" charset="-122"/>
              </a:rPr>
              <a:t>操作</a:t>
            </a:r>
            <a:r>
              <a:rPr lang="zh-CN" altLang="en-US" b="1" smtClean="0">
                <a:ea typeface="宋体" pitchFamily="2" charset="-122"/>
              </a:rPr>
              <a:t>数据表的弊端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174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600" dirty="0" smtClean="0">
                <a:ea typeface="宋体" pitchFamily="2" charset="-122"/>
              </a:rPr>
              <a:t>JDBC</a:t>
            </a:r>
            <a:r>
              <a:rPr lang="zh-CN" altLang="en-US" sz="2600" dirty="0" smtClean="0">
                <a:ea typeface="宋体" pitchFamily="2" charset="-122"/>
              </a:rPr>
              <a:t>概述</a:t>
            </a:r>
            <a:endParaRPr lang="en-US" altLang="zh-CN" sz="2600" dirty="0" smtClean="0"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</a:rPr>
              <a:t>获取数据库连接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</a:rPr>
              <a:t>使用</a:t>
            </a:r>
            <a:r>
              <a:rPr lang="en-US" altLang="zh-CN" sz="2600" dirty="0" smtClean="0">
                <a:ea typeface="宋体" pitchFamily="2" charset="-122"/>
              </a:rPr>
              <a:t>Statement</a:t>
            </a:r>
            <a:r>
              <a:rPr lang="zh-CN" altLang="en-US" sz="2600" dirty="0" smtClean="0">
                <a:ea typeface="宋体" pitchFamily="2" charset="-122"/>
              </a:rPr>
              <a:t>操作数据表的弊端</a:t>
            </a:r>
            <a:endParaRPr lang="en-US" altLang="zh-CN" sz="2600" dirty="0" smtClean="0"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</a:rPr>
              <a:t>使用</a:t>
            </a:r>
            <a:r>
              <a:rPr lang="en-US" altLang="zh-CN" sz="2600" dirty="0" err="1" smtClean="0">
                <a:ea typeface="宋体" pitchFamily="2" charset="-122"/>
              </a:rPr>
              <a:t>PreparedStatement</a:t>
            </a:r>
            <a:endParaRPr lang="en-US" altLang="zh-CN" sz="2600" dirty="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实现数据表的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INSERT/UPDATE/DELETE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操作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使用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ResultSet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ResultSetMetaData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实现数据表的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SELECT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操作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向数据表中插入、读取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大数据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BLOB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字段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PreparedStatement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实现批量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插入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0212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INSERT / UPDATE / DELETE ; SELECT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4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4704"/>
            <a:ext cx="6452200" cy="78299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访问数据库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706339"/>
            <a:ext cx="7858180" cy="409892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数据库连接被用于向数据库服务器发送命令和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语句，在连接建立后，需要对数据库进行访问，执行 </a:t>
            </a:r>
            <a:r>
              <a:rPr lang="en-US" altLang="zh-CN" sz="2400" dirty="0" err="1">
                <a:ea typeface="宋体" pitchFamily="2" charset="-122"/>
              </a:rPr>
              <a:t>sql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语句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在 </a:t>
            </a:r>
            <a:r>
              <a:rPr lang="en-US" altLang="zh-CN" sz="2400" dirty="0">
                <a:ea typeface="宋体" pitchFamily="2" charset="-122"/>
              </a:rPr>
              <a:t>java.sql </a:t>
            </a:r>
            <a:r>
              <a:rPr lang="zh-CN" altLang="en-US" sz="2400" dirty="0">
                <a:ea typeface="宋体" pitchFamily="2" charset="-122"/>
              </a:rPr>
              <a:t>包中有 </a:t>
            </a:r>
            <a:r>
              <a:rPr lang="en-US" altLang="zh-CN" sz="2400" dirty="0">
                <a:ea typeface="宋体" pitchFamily="2" charset="-122"/>
              </a:rPr>
              <a:t>3 </a:t>
            </a:r>
            <a:r>
              <a:rPr lang="zh-CN" altLang="en-US" sz="2400" dirty="0">
                <a:ea typeface="宋体" pitchFamily="2" charset="-122"/>
              </a:rPr>
              <a:t>个接口分别定义了对数据库的调用的不同方式：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200" dirty="0">
                <a:ea typeface="宋体" pitchFamily="2" charset="-122"/>
              </a:rPr>
              <a:t>Statement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sz="2800" dirty="0" err="1" smtClean="0">
                <a:ea typeface="宋体" pitchFamily="2" charset="-122"/>
              </a:rPr>
              <a:t>PreparedStatement</a:t>
            </a:r>
            <a:endParaRPr lang="en-US" altLang="zh-CN" sz="2800" dirty="0">
              <a:ea typeface="宋体" pitchFamily="2" charset="-122"/>
            </a:endParaRPr>
          </a:p>
          <a:p>
            <a:pPr lvl="3"/>
            <a:r>
              <a:rPr lang="en-US" altLang="zh-CN" sz="2400" dirty="0" err="1">
                <a:ea typeface="宋体" pitchFamily="2" charset="-122"/>
              </a:rPr>
              <a:t>CallableStatement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37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764704"/>
            <a:ext cx="4940032" cy="8675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SQL </a:t>
            </a:r>
            <a:r>
              <a:rPr lang="zh-CN" altLang="en-US" b="1" dirty="0">
                <a:latin typeface="+mn-lt"/>
                <a:ea typeface="宋体" pitchFamily="2" charset="-122"/>
              </a:rPr>
              <a:t>注入攻击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14488"/>
            <a:ext cx="8176992" cy="322667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注入是利用某些系统没有对用户输入的数据进行充分的检查，而在用户输入数据中注入非法的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语句段或</a:t>
            </a:r>
            <a:r>
              <a:rPr lang="zh-CN" altLang="en-US" sz="2400" dirty="0" smtClean="0">
                <a:ea typeface="宋体" pitchFamily="2" charset="-122"/>
              </a:rPr>
              <a:t>命令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zh-CN" altLang="en-US" sz="2400" dirty="0" smtClean="0"/>
              <a:t>：</a:t>
            </a:r>
            <a:r>
              <a:rPr lang="en-US" altLang="en-US" sz="2400" dirty="0"/>
              <a:t>SELECT user, password FROM </a:t>
            </a:r>
            <a:r>
              <a:rPr lang="en-US" altLang="en-US" sz="2400" dirty="0" err="1"/>
              <a:t>user_table</a:t>
            </a:r>
            <a:r>
              <a:rPr lang="en-US" altLang="en-US" sz="2400" dirty="0"/>
              <a:t> WHERE user='a' OR 1 = ' AND password = ' OR '1' = '1'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  <a:r>
              <a:rPr lang="zh-CN" altLang="en-US" sz="2400" dirty="0">
                <a:ea typeface="宋体" pitchFamily="2" charset="-122"/>
              </a:rPr>
              <a:t>从而利用系统的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引擎完成恶意行为的做法</a:t>
            </a:r>
          </a:p>
          <a:p>
            <a:pPr marL="0" indent="0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对于 </a:t>
            </a:r>
            <a:r>
              <a:rPr lang="en-US" altLang="zh-CN" sz="2400" dirty="0">
                <a:ea typeface="宋体" pitchFamily="2" charset="-122"/>
              </a:rPr>
              <a:t>Java </a:t>
            </a:r>
            <a:r>
              <a:rPr lang="zh-CN" altLang="en-US" sz="2400" dirty="0">
                <a:ea typeface="宋体" pitchFamily="2" charset="-122"/>
              </a:rPr>
              <a:t>而言，要防范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注入，只要用 </a:t>
            </a:r>
            <a:r>
              <a:rPr lang="en-US" altLang="zh-CN" sz="2400" dirty="0" err="1" smtClean="0">
                <a:ea typeface="宋体" pitchFamily="2" charset="-122"/>
              </a:rPr>
              <a:t>PreparedStatement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zh-CN" altLang="en-US" sz="2400" dirty="0" smtClean="0">
                <a:ea typeface="宋体" pitchFamily="2" charset="-122"/>
              </a:rPr>
              <a:t>从</a:t>
            </a:r>
            <a:r>
              <a:rPr lang="en-US" altLang="zh-CN" sz="2400" dirty="0" smtClean="0">
                <a:ea typeface="宋体" pitchFamily="2" charset="-122"/>
              </a:rPr>
              <a:t>Statement</a:t>
            </a:r>
            <a:r>
              <a:rPr lang="zh-CN" altLang="en-US" sz="2400" dirty="0" smtClean="0">
                <a:ea typeface="宋体" pitchFamily="2" charset="-122"/>
              </a:rPr>
              <a:t>扩展而来</a:t>
            </a:r>
            <a:r>
              <a:rPr lang="en-US" altLang="zh-CN" sz="2400" dirty="0" smtClean="0">
                <a:ea typeface="宋体" pitchFamily="2" charset="-122"/>
              </a:rPr>
              <a:t>) </a:t>
            </a:r>
            <a:r>
              <a:rPr lang="zh-CN" altLang="en-US" sz="2400" dirty="0">
                <a:ea typeface="宋体" pitchFamily="2" charset="-122"/>
              </a:rPr>
              <a:t>取代 </a:t>
            </a:r>
            <a:r>
              <a:rPr lang="en-US" altLang="zh-CN" sz="2400" dirty="0">
                <a:ea typeface="宋体" pitchFamily="2" charset="-122"/>
              </a:rPr>
              <a:t>Statement </a:t>
            </a:r>
            <a:r>
              <a:rPr lang="zh-CN" altLang="en-US" sz="2400" dirty="0">
                <a:ea typeface="宋体" pitchFamily="2" charset="-122"/>
              </a:rPr>
              <a:t>就可以了</a:t>
            </a:r>
          </a:p>
        </p:txBody>
      </p:sp>
    </p:spTree>
    <p:extLst>
      <p:ext uri="{BB962C8B-B14F-4D97-AF65-F5344CB8AC3E}">
        <p14:creationId xmlns:p14="http://schemas.microsoft.com/office/powerpoint/2010/main" val="394678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宋体" pitchFamily="2" charset="-122"/>
              </a:rPr>
              <a:t>4</a:t>
            </a:r>
            <a:r>
              <a:rPr lang="en-US" altLang="zh-CN" b="1" smtClean="0">
                <a:ea typeface="宋体" pitchFamily="2" charset="-122"/>
              </a:rPr>
              <a:t>-</a:t>
            </a:r>
            <a:r>
              <a:rPr lang="zh-CN" altLang="en-US" b="1" dirty="0">
                <a:ea typeface="宋体" pitchFamily="2" charset="-122"/>
              </a:rPr>
              <a:t>使用</a:t>
            </a:r>
            <a:r>
              <a:rPr lang="en-US" altLang="zh-CN" b="1" dirty="0" err="1" smtClean="0">
                <a:ea typeface="宋体" pitchFamily="2" charset="-122"/>
              </a:rPr>
              <a:t>PreparedStatement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4443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764704"/>
            <a:ext cx="4293100" cy="855004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PreparedStatement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8072494" cy="409892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可以通过调用 </a:t>
            </a:r>
            <a:r>
              <a:rPr lang="en-US" altLang="zh-CN" sz="2400" dirty="0">
                <a:ea typeface="宋体" pitchFamily="2" charset="-122"/>
              </a:rPr>
              <a:t>Connection </a:t>
            </a:r>
            <a:r>
              <a:rPr lang="zh-CN" altLang="en-US" sz="2400" dirty="0">
                <a:ea typeface="宋体" pitchFamily="2" charset="-122"/>
              </a:rPr>
              <a:t>对象的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方法获取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接口是 </a:t>
            </a:r>
            <a:r>
              <a:rPr lang="en-US" altLang="zh-CN" sz="2400" dirty="0">
                <a:ea typeface="宋体" pitchFamily="2" charset="-122"/>
              </a:rPr>
              <a:t>Statement </a:t>
            </a:r>
            <a:r>
              <a:rPr lang="zh-CN" altLang="en-US" sz="2400" dirty="0">
                <a:ea typeface="宋体" pitchFamily="2" charset="-122"/>
              </a:rPr>
              <a:t>的子接口，它表示一条预编译过的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对象所代表的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语句中的参数用问号</a:t>
            </a:r>
            <a:r>
              <a:rPr lang="en-US" altLang="zh-CN" sz="2400" dirty="0">
                <a:ea typeface="宋体" pitchFamily="2" charset="-122"/>
              </a:rPr>
              <a:t>(?)</a:t>
            </a:r>
            <a:r>
              <a:rPr lang="zh-CN" altLang="en-US" sz="2400" dirty="0">
                <a:ea typeface="宋体" pitchFamily="2" charset="-122"/>
              </a:rPr>
              <a:t>来表示，调用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对象的 </a:t>
            </a:r>
            <a:r>
              <a:rPr lang="en-US" altLang="zh-CN" sz="2400" dirty="0" err="1" smtClean="0">
                <a:ea typeface="宋体" pitchFamily="2" charset="-122"/>
              </a:rPr>
              <a:t>setXxx</a:t>
            </a:r>
            <a:r>
              <a:rPr lang="en-US" altLang="zh-CN" sz="2400" dirty="0" smtClean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方法来设置这些参数</a:t>
            </a:r>
            <a:r>
              <a:rPr lang="en-US" altLang="zh-CN" sz="2400" dirty="0">
                <a:ea typeface="宋体" pitchFamily="2" charset="-122"/>
              </a:rPr>
              <a:t>. </a:t>
            </a:r>
            <a:r>
              <a:rPr lang="en-US" altLang="zh-CN" sz="2400" dirty="0" err="1" smtClean="0">
                <a:ea typeface="宋体" pitchFamily="2" charset="-122"/>
              </a:rPr>
              <a:t>setXxx</a:t>
            </a:r>
            <a:r>
              <a:rPr lang="en-US" altLang="zh-CN" sz="2400" dirty="0" smtClean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方法有两个参数，第一个参数是要设置的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语句中的参数的索引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从 </a:t>
            </a:r>
            <a:r>
              <a:rPr lang="en-US" altLang="zh-CN" sz="2400" dirty="0">
                <a:ea typeface="宋体" pitchFamily="2" charset="-122"/>
              </a:rPr>
              <a:t>1 </a:t>
            </a:r>
            <a:r>
              <a:rPr lang="zh-CN" altLang="en-US" sz="2400" dirty="0">
                <a:ea typeface="宋体" pitchFamily="2" charset="-122"/>
              </a:rPr>
              <a:t>开始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，第二个是设置的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语句中的参数的值</a:t>
            </a:r>
          </a:p>
        </p:txBody>
      </p:sp>
    </p:spTree>
    <p:extLst>
      <p:ext uri="{BB962C8B-B14F-4D97-AF65-F5344CB8AC3E}">
        <p14:creationId xmlns:p14="http://schemas.microsoft.com/office/powerpoint/2010/main" val="265353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836712"/>
            <a:ext cx="6657414" cy="864518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PreparedStatement</a:t>
            </a:r>
            <a:r>
              <a:rPr lang="en-US" altLang="zh-CN" b="1" dirty="0">
                <a:latin typeface="+mn-lt"/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vs</a:t>
            </a:r>
            <a:r>
              <a:rPr lang="en-US" altLang="zh-CN" b="1" dirty="0">
                <a:latin typeface="+mn-lt"/>
                <a:ea typeface="宋体" pitchFamily="2" charset="-122"/>
              </a:rPr>
              <a:t> Statement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497887" cy="457041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代码的可读性和可维护性</a:t>
            </a:r>
            <a:r>
              <a:rPr lang="en-US" altLang="zh-CN" sz="2400" dirty="0">
                <a:ea typeface="宋体" pitchFamily="2" charset="-122"/>
              </a:rPr>
              <a:t>.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能最大可能提高性能：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err="1">
                <a:ea typeface="宋体" pitchFamily="2" charset="-122"/>
              </a:rPr>
              <a:t>DBServer</a:t>
            </a:r>
            <a:r>
              <a:rPr lang="zh-CN" altLang="en-US" sz="2000" dirty="0">
                <a:ea typeface="宋体" pitchFamily="2" charset="-122"/>
              </a:rPr>
              <a:t>会对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预编译</a:t>
            </a:r>
            <a:r>
              <a:rPr lang="zh-CN" altLang="en-US" sz="2000" dirty="0">
                <a:ea typeface="宋体" pitchFamily="2" charset="-122"/>
              </a:rPr>
              <a:t>语句提供性能优化。因为预编译语句有可能被重复调用，所以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语句在被</a:t>
            </a:r>
            <a:r>
              <a:rPr lang="en-US" altLang="zh-CN" sz="2000" dirty="0" err="1">
                <a:solidFill>
                  <a:srgbClr val="5C31F9"/>
                </a:solidFill>
                <a:ea typeface="宋体" pitchFamily="2" charset="-122"/>
              </a:rPr>
              <a:t>DBServer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的编译器编译后的执行代码被缓存下来，那么下次调用时只要是相同的预编译语句就不需要编译，只要将参数直接传入编译过的语句执行代码中就会得到执行。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在</a:t>
            </a:r>
            <a:r>
              <a:rPr lang="en-US" altLang="zh-CN" sz="2000" dirty="0">
                <a:ea typeface="宋体" pitchFamily="2" charset="-122"/>
              </a:rPr>
              <a:t>statement</a:t>
            </a:r>
            <a:r>
              <a:rPr lang="zh-CN" altLang="en-US" sz="2000" dirty="0">
                <a:ea typeface="宋体" pitchFamily="2" charset="-122"/>
              </a:rPr>
              <a:t>语句中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即使是相同操作但因为数据内容不一样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所以整个语句本身不能匹配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没有缓存语句的意义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zh-CN" altLang="en-US" sz="2000" dirty="0">
                <a:ea typeface="宋体" pitchFamily="2" charset="-122"/>
              </a:rPr>
              <a:t>事实是没有数据库会对普通语句编译后的执行代码缓存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zh-CN" altLang="en-US" sz="2000" dirty="0">
                <a:ea typeface="宋体" pitchFamily="2" charset="-122"/>
              </a:rPr>
              <a:t>这样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每执行一次都要对传入的语句编译一次</a:t>
            </a:r>
            <a:r>
              <a:rPr lang="en-US" altLang="zh-CN" sz="2000" dirty="0">
                <a:solidFill>
                  <a:srgbClr val="5C31F9"/>
                </a:solidFill>
                <a:ea typeface="宋体" pitchFamily="2" charset="-122"/>
              </a:rPr>
              <a:t>.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(</a:t>
            </a:r>
            <a:r>
              <a:rPr lang="zh-CN" altLang="en-US" sz="2000" dirty="0">
                <a:ea typeface="宋体" pitchFamily="2" charset="-122"/>
              </a:rPr>
              <a:t>语法检查，语义检查，翻译成二进制命令，缓存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可以防止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 </a:t>
            </a:r>
          </a:p>
        </p:txBody>
      </p:sp>
    </p:spTree>
    <p:extLst>
      <p:ext uri="{BB962C8B-B14F-4D97-AF65-F5344CB8AC3E}">
        <p14:creationId xmlns:p14="http://schemas.microsoft.com/office/powerpoint/2010/main" val="388609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548680"/>
            <a:ext cx="3476625" cy="11398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数据类型转换表</a:t>
            </a:r>
          </a:p>
        </p:txBody>
      </p:sp>
      <p:graphicFrame>
        <p:nvGraphicFramePr>
          <p:cNvPr id="564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6275670"/>
              </p:ext>
            </p:extLst>
          </p:nvPr>
        </p:nvGraphicFramePr>
        <p:xfrm>
          <a:off x="755576" y="1484784"/>
          <a:ext cx="7585075" cy="5029200"/>
        </p:xfrm>
        <a:graphic>
          <a:graphicData uri="http://schemas.openxmlformats.org/drawingml/2006/table">
            <a:tbl>
              <a:tblPr/>
              <a:tblGrid>
                <a:gridCol w="2898775"/>
                <a:gridCol w="46863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SQL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TINYINT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CHAR,VARCHAR,LONGVARCHAR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byte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BINARY  ,  VAR 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java.sql.Timestamp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7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8024" y="1484784"/>
            <a:ext cx="4176464" cy="4680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628800"/>
            <a:ext cx="4608512" cy="38164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连接数据库、操作表的步骤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976" y="1792331"/>
            <a:ext cx="4608512" cy="3240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注册驱动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只做一次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建立连接</a:t>
            </a:r>
            <a:r>
              <a:rPr lang="en-US" altLang="zh-CN" sz="2400" dirty="0">
                <a:ea typeface="宋体" panose="02010600030101010101" pitchFamily="2" charset="-122"/>
              </a:rPr>
              <a:t>(Connection)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创建执行</a:t>
            </a:r>
            <a:r>
              <a:rPr lang="en-US" altLang="zh-CN" sz="2400" dirty="0"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ea typeface="宋体" panose="02010600030101010101" pitchFamily="2" charset="-122"/>
              </a:rPr>
              <a:t>的语句</a:t>
            </a:r>
            <a:r>
              <a:rPr lang="en-US" altLang="zh-CN" sz="2400" dirty="0">
                <a:ea typeface="宋体" panose="02010600030101010101" pitchFamily="2" charset="-122"/>
              </a:rPr>
              <a:t>(Statement)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执行语句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处理执行结果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释放</a:t>
            </a:r>
            <a:r>
              <a:rPr lang="zh-CN" altLang="en-US" sz="2400" dirty="0" smtClean="0">
                <a:ea typeface="宋体" panose="02010600030101010101" pitchFamily="2" charset="-122"/>
              </a:rPr>
              <a:t>资源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8024" y="1808355"/>
            <a:ext cx="417646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Connection conn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Statement </a:t>
            </a:r>
            <a:r>
              <a:rPr lang="en-US" altLang="zh-CN" sz="2400" dirty="0" err="1">
                <a:ea typeface="宋体" panose="02010600030101010101" pitchFamily="2" charset="-122"/>
              </a:rPr>
              <a:t>st</a:t>
            </a:r>
            <a:r>
              <a:rPr lang="en-US" altLang="zh-CN" sz="2400" dirty="0">
                <a:ea typeface="宋体" panose="02010600030101010101" pitchFamily="2" charset="-122"/>
              </a:rPr>
              <a:t>=null;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try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//</a:t>
            </a:r>
            <a:r>
              <a:rPr lang="zh-CN" altLang="en-US" sz="2400" dirty="0">
                <a:ea typeface="宋体" panose="02010600030101010101" pitchFamily="2" charset="-122"/>
              </a:rPr>
              <a:t>获得</a:t>
            </a:r>
            <a:r>
              <a:rPr lang="en-US" altLang="zh-CN" sz="2400" dirty="0">
                <a:ea typeface="宋体" panose="02010600030101010101" pitchFamily="2" charset="-122"/>
              </a:rPr>
              <a:t>Connection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//</a:t>
            </a:r>
            <a:r>
              <a:rPr lang="zh-CN" altLang="en-US" sz="2400" dirty="0">
                <a:ea typeface="宋体" panose="02010600030101010101" pitchFamily="2" charset="-122"/>
              </a:rPr>
              <a:t>创建</a:t>
            </a:r>
            <a:r>
              <a:rPr lang="en-US" altLang="zh-CN" sz="2400" dirty="0">
                <a:ea typeface="宋体" panose="02010600030101010101" pitchFamily="2" charset="-122"/>
              </a:rPr>
              <a:t>Statement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//</a:t>
            </a:r>
            <a:r>
              <a:rPr lang="zh-CN" altLang="en-US" sz="2400" dirty="0">
                <a:ea typeface="宋体" panose="02010600030101010101" pitchFamily="2" charset="-122"/>
              </a:rPr>
              <a:t>处理查询结果</a:t>
            </a: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}catch(Exception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e.printStackTrance</a:t>
            </a:r>
            <a:r>
              <a:rPr lang="en-US" altLang="zh-CN" sz="2400" dirty="0" smtClean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} finally 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//</a:t>
            </a:r>
            <a:r>
              <a:rPr lang="zh-CN" altLang="en-US" sz="2400" dirty="0">
                <a:ea typeface="宋体" panose="02010600030101010101" pitchFamily="2" charset="-122"/>
              </a:rPr>
              <a:t>释放资源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ResultSet</a:t>
            </a:r>
            <a:r>
              <a:rPr lang="en-US" altLang="zh-CN" sz="2400" dirty="0" smtClean="0">
                <a:ea typeface="宋体" panose="02010600030101010101" pitchFamily="2" charset="-122"/>
              </a:rPr>
              <a:t>,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 //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Statement,Connection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56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447191" y="764704"/>
            <a:ext cx="4240461" cy="9365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释放资源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2996" y="1916832"/>
            <a:ext cx="7768853" cy="389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释放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ResultSet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Statement,Connection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数据库连接（</a:t>
            </a:r>
            <a:r>
              <a:rPr lang="en-US" altLang="zh-CN" sz="2400" dirty="0" smtClean="0">
                <a:ea typeface="宋体" panose="02010600030101010101" pitchFamily="2" charset="-122"/>
              </a:rPr>
              <a:t>Connection</a:t>
            </a:r>
            <a:r>
              <a:rPr lang="zh-CN" altLang="en-US" sz="2400" dirty="0" smtClean="0">
                <a:ea typeface="宋体" panose="02010600030101010101" pitchFamily="2" charset="-122"/>
              </a:rPr>
              <a:t>）是非常稀有的资源，用完后必须马上释放，如果</a:t>
            </a:r>
            <a:r>
              <a:rPr lang="en-US" altLang="zh-CN" sz="2400" dirty="0" smtClean="0">
                <a:ea typeface="宋体" panose="02010600030101010101" pitchFamily="2" charset="-122"/>
              </a:rPr>
              <a:t>Connection</a:t>
            </a:r>
            <a:r>
              <a:rPr lang="zh-CN" altLang="en-US" sz="2400" dirty="0" smtClean="0">
                <a:ea typeface="宋体" panose="02010600030101010101" pitchFamily="2" charset="-122"/>
              </a:rPr>
              <a:t>不能及时正确的关闭将导致系统宕机。</a:t>
            </a:r>
            <a:r>
              <a:rPr lang="en-US" altLang="zh-CN" sz="2400" dirty="0" smtClean="0">
                <a:ea typeface="宋体" panose="02010600030101010101" pitchFamily="2" charset="-122"/>
              </a:rPr>
              <a:t>Connection</a:t>
            </a:r>
            <a:r>
              <a:rPr lang="zh-CN" altLang="en-US" sz="2400" dirty="0" smtClean="0">
                <a:ea typeface="宋体" panose="02010600030101010101" pitchFamily="2" charset="-122"/>
              </a:rPr>
              <a:t>的使用原则是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尽量晚创建，尽量早的释放。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6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980728"/>
            <a:ext cx="2752015" cy="857256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ResultSet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858180" cy="466627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zh-CN" altLang="en-US" sz="2400">
                <a:ea typeface="宋体" pitchFamily="2" charset="-122"/>
                <a:cs typeface="Arial Unicode MS" pitchFamily="34" charset="-122"/>
              </a:rPr>
              <a:t>调用 </a:t>
            </a:r>
            <a:r>
              <a:rPr lang="en-US" altLang="zh-CN" sz="2400" smtClean="0">
                <a:ea typeface="宋体" pitchFamily="2" charset="-122"/>
                <a:cs typeface="Arial Unicode MS" pitchFamily="34" charset="-122"/>
              </a:rPr>
              <a:t>PreparedStatement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对象的 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excuteQuery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()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方法创建该对象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对象以逻辑表格的形式封装了执行数据库操作的结果集，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接口由数据库厂商实现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对象维护了一个指向当前数据行的游标，初始的时候，游标在第一行之前，可以通过 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对象的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next()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方法移动到下一行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接口的常用方法：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next()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getString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…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5598" y="224570"/>
            <a:ext cx="720443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FFFF00"/>
                </a:solidFill>
                <a:ea typeface="宋体" pitchFamily="2" charset="-122"/>
              </a:rPr>
              <a:t>使用</a:t>
            </a: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ResultSet</a:t>
            </a:r>
            <a:r>
              <a:rPr lang="en-US" altLang="zh-CN" sz="2400" b="1">
                <a:solidFill>
                  <a:srgbClr val="FFFF00"/>
                </a:solidFill>
                <a:ea typeface="宋体" pitchFamily="2" charset="-122"/>
              </a:rPr>
              <a:t>/</a:t>
            </a: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ResultSetMetaData</a:t>
            </a:r>
            <a:r>
              <a:rPr lang="zh-CN" altLang="en-US" sz="2400" b="1" smtClean="0">
                <a:solidFill>
                  <a:srgbClr val="FFFF00"/>
                </a:solidFill>
                <a:ea typeface="宋体" pitchFamily="2" charset="-122"/>
              </a:rPr>
              <a:t>实现数据表的查询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00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6" y="3148489"/>
            <a:ext cx="53605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903472" y="2900065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25103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ResultSet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312" y="30440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rs.next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831464" y="3508529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6" y="3868569"/>
            <a:ext cx="5360596" cy="27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52476" y="43275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rs.getInt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8648" y="434226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rs.getString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1867" y="43558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rs.getString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74035" y="43558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rs.getDate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831464" y="3266773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31663" y="17984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id,email,name,birth</a:t>
            </a:r>
            <a:r>
              <a:rPr lang="en-US" altLang="zh-CN" dirty="0"/>
              <a:t> from customers where id &lt; 4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719896" y="2394268"/>
            <a:ext cx="72008" cy="6498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8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17632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smtClean="0">
                <a:solidFill>
                  <a:srgbClr val="FF0000"/>
                </a:solidFill>
                <a:ea typeface="宋体" pitchFamily="2" charset="-122"/>
              </a:rPr>
              <a:t>5.   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</a:rPr>
              <a:t>数据库事务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600" smtClean="0">
                <a:solidFill>
                  <a:srgbClr val="FF0000"/>
                </a:solidFill>
                <a:ea typeface="宋体" pitchFamily="2" charset="-122"/>
              </a:rPr>
              <a:t>6.   </a:t>
            </a:r>
            <a:r>
              <a:rPr lang="zh-CN" altLang="en-US" sz="2600" smtClean="0">
                <a:solidFill>
                  <a:srgbClr val="FF0000"/>
                </a:solidFill>
                <a:ea typeface="宋体" pitchFamily="2" charset="-122"/>
              </a:rPr>
              <a:t>数据库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</a:rPr>
              <a:t>连接池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C3P0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数据库连接池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DBCP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数据库连接池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lvl="1" indent="0"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en-US" altLang="zh-CN" sz="2600" smtClean="0">
                <a:solidFill>
                  <a:srgbClr val="FF0000"/>
                </a:solidFill>
                <a:ea typeface="宋体" pitchFamily="2" charset="-122"/>
              </a:rPr>
              <a:t>.   </a:t>
            </a:r>
            <a:r>
              <a:rPr lang="en-US" altLang="zh-CN" sz="2600" dirty="0" err="1" smtClean="0">
                <a:solidFill>
                  <a:srgbClr val="FF0000"/>
                </a:solidFill>
                <a:ea typeface="宋体" pitchFamily="2" charset="-122"/>
              </a:rPr>
              <a:t>DBUtils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</a:rPr>
              <a:t>工具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</a:rPr>
              <a:t>类</a:t>
            </a:r>
            <a:endParaRPr lang="en-US" altLang="zh-CN" sz="26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使用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</a:rPr>
              <a:t>QueryRunner</a:t>
            </a:r>
            <a:r>
              <a:rPr lang="zh-CN" altLang="en-US" sz="2400" smtClean="0">
                <a:solidFill>
                  <a:srgbClr val="FF0000"/>
                </a:solidFill>
                <a:ea typeface="宋体" pitchFamily="2" charset="-122"/>
              </a:rPr>
              <a:t>，实现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update()</a:t>
            </a:r>
            <a:r>
              <a:rPr lang="zh-CN" altLang="en-US" sz="2400" smtClean="0">
                <a:solidFill>
                  <a:srgbClr val="FF0000"/>
                </a:solidFill>
                <a:ea typeface="宋体" pitchFamily="2" charset="-122"/>
              </a:rPr>
              <a:t>和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query()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方法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利用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</a:rPr>
              <a:t>DbUtils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编写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DAO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通用类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788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37264"/>
            <a:ext cx="53605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2051720" y="1988840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760" y="1599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ResultSet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rs.next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79712" y="2597304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57344"/>
            <a:ext cx="5360596" cy="27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79088" y="32443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rs.getInt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6896" y="36157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rs.getString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91862" y="39850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rs.getString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6292" y="41697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rs.getDate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979712" y="2355548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2495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31476" y="5215553"/>
            <a:ext cx="4712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宋体" panose="02010600030101010101" pitchFamily="2" charset="-122"/>
              </a:rPr>
              <a:t>ORM:Object</a:t>
            </a:r>
            <a:r>
              <a:rPr lang="en-US" altLang="zh-CN" sz="2000" dirty="0" smtClean="0">
                <a:ea typeface="宋体" panose="02010600030101010101" pitchFamily="2" charset="-122"/>
              </a:rPr>
              <a:t> Relation Mapping</a:t>
            </a: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表 与 类 对应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表的一行数据 与 类的一个对象对应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表的一列 与类的一个属性对应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cxnSp>
        <p:nvCxnSpPr>
          <p:cNvPr id="18" name="曲线连接符 17"/>
          <p:cNvCxnSpPr>
            <a:stCxn id="11" idx="2"/>
          </p:cNvCxnSpPr>
          <p:nvPr/>
        </p:nvCxnSpPr>
        <p:spPr>
          <a:xfrm rot="5400000">
            <a:off x="2239685" y="3641725"/>
            <a:ext cx="1543526" cy="1487408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10800000" flipV="1">
            <a:off x="2843808" y="3985042"/>
            <a:ext cx="1872208" cy="1388174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10800000" flipV="1">
            <a:off x="3011448" y="4354374"/>
            <a:ext cx="2280414" cy="1378882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6" idx="1"/>
          </p:cNvCxnSpPr>
          <p:nvPr/>
        </p:nvCxnSpPr>
        <p:spPr>
          <a:xfrm rot="10800000" flipV="1">
            <a:off x="2843808" y="4354374"/>
            <a:ext cx="4352485" cy="1522898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79911" y="8871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id,email,name,birth</a:t>
            </a:r>
            <a:r>
              <a:rPr lang="en-US" altLang="zh-CN" dirty="0"/>
              <a:t> from customers where id &lt; 4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68144" y="1483043"/>
            <a:ext cx="72008" cy="6498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9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357430"/>
            <a:ext cx="556009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1857356" y="208373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857356" y="250030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55947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初始状态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指向第一条记录的前面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196" y="2439127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next(): </a:t>
            </a:r>
            <a:r>
              <a:rPr lang="zh-CN" altLang="en-US" dirty="0" smtClean="0">
                <a:ea typeface="宋体" pitchFamily="2" charset="-122"/>
              </a:rPr>
              <a:t>若返回</a:t>
            </a:r>
            <a:r>
              <a:rPr lang="en-US" altLang="zh-CN" dirty="0" smtClean="0">
                <a:ea typeface="宋体" pitchFamily="2" charset="-122"/>
              </a:rPr>
              <a:t>true</a:t>
            </a:r>
            <a:r>
              <a:rPr lang="zh-CN" altLang="en-US" dirty="0" smtClean="0">
                <a:ea typeface="宋体" pitchFamily="2" charset="-122"/>
              </a:rPr>
              <a:t>， 就向下移动一行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364" y="514351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getInt</a:t>
            </a:r>
            <a:r>
              <a:rPr lang="en-US" altLang="zh-CN" dirty="0" smtClean="0">
                <a:ea typeface="宋体" pitchFamily="2" charset="-122"/>
              </a:rPr>
              <a:t>(1)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914411"/>
            <a:ext cx="581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SELECT id, name, age, birth FROM </a:t>
            </a:r>
            <a:r>
              <a:rPr lang="en-US" altLang="zh-CN" sz="2000" dirty="0" err="1" smtClean="0">
                <a:ea typeface="宋体" pitchFamily="2" charset="-122"/>
              </a:rPr>
              <a:t>customer_table</a:t>
            </a:r>
            <a:endParaRPr lang="zh-CN" altLang="en-US" sz="20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714752"/>
            <a:ext cx="564357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071934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getString</a:t>
            </a:r>
            <a:r>
              <a:rPr lang="en-US" altLang="zh-CN" dirty="0" smtClean="0">
                <a:ea typeface="宋体" pitchFamily="2" charset="-122"/>
              </a:rPr>
              <a:t>(2)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15" idx="0"/>
          </p:cNvCxnSpPr>
          <p:nvPr/>
        </p:nvCxnSpPr>
        <p:spPr>
          <a:xfrm flipV="1">
            <a:off x="4750595" y="4071944"/>
            <a:ext cx="392908" cy="1071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0760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getInt</a:t>
            </a:r>
            <a:r>
              <a:rPr lang="en-US" altLang="zh-CN" dirty="0" smtClean="0">
                <a:ea typeface="宋体" pitchFamily="2" charset="-122"/>
              </a:rPr>
              <a:t>(3)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stCxn id="18" idx="0"/>
          </p:cNvCxnSpPr>
          <p:nvPr/>
        </p:nvCxnSpPr>
        <p:spPr>
          <a:xfrm rot="16200000" flipV="1">
            <a:off x="6125777" y="4589867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86678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getDate</a:t>
            </a:r>
            <a:r>
              <a:rPr lang="en-US" altLang="zh-CN" dirty="0" smtClean="0">
                <a:ea typeface="宋体" pitchFamily="2" charset="-122"/>
              </a:rPr>
              <a:t>(4)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0"/>
          </p:cNvCxnSpPr>
          <p:nvPr/>
        </p:nvCxnSpPr>
        <p:spPr>
          <a:xfrm rot="16200000" flipV="1">
            <a:off x="7804554" y="4482726"/>
            <a:ext cx="1071570" cy="250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86116" y="3000372"/>
            <a:ext cx="58578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094812"/>
            <a:ext cx="371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 smtClean="0">
                <a:ea typeface="宋体" pitchFamily="2" charset="-122"/>
              </a:rPr>
              <a:t>数组</a:t>
            </a:r>
            <a:r>
              <a:rPr lang="en-US" altLang="zh-CN" sz="1600" b="1" dirty="0" smtClean="0">
                <a:ea typeface="宋体" pitchFamily="2" charset="-122"/>
              </a:rPr>
              <a:t>: new Object[]{4, “Mike”, 26, null}</a:t>
            </a:r>
          </a:p>
          <a:p>
            <a:pPr marL="342900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Customer: </a:t>
            </a:r>
            <a:r>
              <a:rPr lang="zh-CN" altLang="en-US" sz="1600" b="1" dirty="0" smtClean="0">
                <a:ea typeface="宋体" pitchFamily="2" charset="-122"/>
              </a:rPr>
              <a:t>一条记录对应一个对象</a:t>
            </a:r>
            <a:endParaRPr lang="en-US" altLang="zh-CN" sz="1600" b="1" dirty="0" smtClean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id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name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age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 smtClean="0">
                <a:ea typeface="宋体" pitchFamily="2" charset="-122"/>
              </a:rPr>
              <a:t>birth</a:t>
            </a:r>
          </a:p>
          <a:p>
            <a:pPr marL="342900" indent="-342900">
              <a:buAutoNum type="arabicPeriod"/>
            </a:pP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27" name="直接箭头连接符 26"/>
          <p:cNvCxnSpPr>
            <a:stCxn id="10" idx="0"/>
          </p:cNvCxnSpPr>
          <p:nvPr/>
        </p:nvCxnSpPr>
        <p:spPr>
          <a:xfrm flipV="1">
            <a:off x="3536149" y="4071944"/>
            <a:ext cx="535784" cy="1071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43972" y="459851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500430" y="371475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31" name="形状 30"/>
          <p:cNvCxnSpPr>
            <a:stCxn id="28" idx="6"/>
            <a:endCxn id="29" idx="3"/>
          </p:cNvCxnSpPr>
          <p:nvPr/>
        </p:nvCxnSpPr>
        <p:spPr>
          <a:xfrm flipV="1">
            <a:off x="1129724" y="4019633"/>
            <a:ext cx="2423015" cy="7217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06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20688"/>
            <a:ext cx="5105138" cy="840156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关于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ResultSet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的说明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1. </a:t>
            </a:r>
            <a:r>
              <a:rPr lang="zh-CN" altLang="en-US" sz="2200" dirty="0">
                <a:ea typeface="宋体" panose="02010600030101010101" pitchFamily="2" charset="-122"/>
              </a:rPr>
              <a:t>查询</a:t>
            </a:r>
            <a:r>
              <a:rPr lang="zh-CN" altLang="en-US" sz="2200">
                <a:ea typeface="宋体" panose="02010600030101010101" pitchFamily="2" charset="-122"/>
              </a:rPr>
              <a:t>需要</a:t>
            </a:r>
            <a:r>
              <a:rPr lang="zh-CN" altLang="en-US" sz="2200" smtClean="0">
                <a:ea typeface="宋体" panose="02010600030101010101" pitchFamily="2" charset="-122"/>
              </a:rPr>
              <a:t>调用</a:t>
            </a:r>
            <a:r>
              <a:rPr lang="en-US" altLang="zh-CN" sz="2200" smtClean="0">
                <a:ea typeface="宋体" panose="02010600030101010101" pitchFamily="2" charset="-122"/>
              </a:rPr>
              <a:t>Prepared</a:t>
            </a:r>
            <a:r>
              <a:rPr lang="zh-CN" altLang="en-US" sz="2200" smtClean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Statement </a:t>
            </a:r>
            <a:r>
              <a:rPr lang="zh-CN" altLang="en-US" sz="2200">
                <a:ea typeface="宋体" panose="02010600030101010101" pitchFamily="2" charset="-122"/>
              </a:rPr>
              <a:t>的 </a:t>
            </a:r>
            <a:r>
              <a:rPr lang="en-US" altLang="zh-CN" sz="2200" smtClean="0">
                <a:ea typeface="宋体" panose="02010600030101010101" pitchFamily="2" charset="-122"/>
              </a:rPr>
              <a:t>executeQuery() </a:t>
            </a:r>
            <a:r>
              <a:rPr lang="zh-CN" altLang="en-US" sz="2200" dirty="0" smtClean="0">
                <a:ea typeface="宋体" panose="02010600030101010101" pitchFamily="2" charset="-122"/>
              </a:rPr>
              <a:t>方法，查询</a:t>
            </a:r>
            <a:r>
              <a:rPr lang="zh-CN" altLang="en-US" sz="2200" dirty="0">
                <a:ea typeface="宋体" panose="02010600030101010101" pitchFamily="2" charset="-122"/>
              </a:rPr>
              <a:t>结果是一个 </a:t>
            </a:r>
            <a:r>
              <a:rPr lang="en-US" altLang="zh-CN" sz="2200" dirty="0" err="1">
                <a:ea typeface="宋体" panose="02010600030101010101" pitchFamily="2" charset="-122"/>
              </a:rPr>
              <a:t>ResultSet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对象</a:t>
            </a: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2. </a:t>
            </a:r>
            <a:r>
              <a:rPr lang="zh-CN" altLang="en-US" sz="2200" dirty="0">
                <a:ea typeface="宋体" panose="02010600030101010101" pitchFamily="2" charset="-122"/>
              </a:rPr>
              <a:t>关于 </a:t>
            </a:r>
            <a:r>
              <a:rPr lang="en-US" altLang="zh-CN" sz="2200" dirty="0" err="1">
                <a:ea typeface="宋体" panose="02010600030101010101" pitchFamily="2" charset="-122"/>
              </a:rPr>
              <a:t>ResultSet</a:t>
            </a:r>
            <a:r>
              <a:rPr lang="zh-CN" altLang="en-US" sz="2200" dirty="0">
                <a:ea typeface="宋体" panose="02010600030101010101" pitchFamily="2" charset="-122"/>
              </a:rPr>
              <a:t>：代表结果</a:t>
            </a:r>
            <a:r>
              <a:rPr lang="zh-CN" altLang="en-US" sz="2200" dirty="0" smtClean="0">
                <a:ea typeface="宋体" panose="02010600030101010101" pitchFamily="2" charset="-122"/>
              </a:rPr>
              <a:t>集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ea typeface="宋体" panose="02010600030101010101" pitchFamily="2" charset="-122"/>
              </a:rPr>
              <a:t>ResultSet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ea typeface="宋体" panose="02010600030101010101" pitchFamily="2" charset="-122"/>
              </a:rPr>
              <a:t>结果集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ea typeface="宋体" panose="02010600030101010101" pitchFamily="2" charset="-122"/>
              </a:rPr>
              <a:t>封装了使用 </a:t>
            </a:r>
            <a:r>
              <a:rPr lang="en-US" altLang="zh-CN" sz="2000" dirty="0">
                <a:ea typeface="宋体" panose="02010600030101010101" pitchFamily="2" charset="-122"/>
              </a:rPr>
              <a:t>JDBC </a:t>
            </a:r>
            <a:r>
              <a:rPr lang="zh-CN" altLang="en-US" sz="2000" dirty="0">
                <a:ea typeface="宋体" panose="02010600030101010101" pitchFamily="2" charset="-122"/>
              </a:rPr>
              <a:t>进行查询的结果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</a:rPr>
              <a:t>调用 </a:t>
            </a:r>
            <a:r>
              <a:rPr lang="en-US" altLang="zh-CN" sz="2000" smtClean="0">
                <a:ea typeface="宋体" panose="02010600030101010101" pitchFamily="2" charset="-122"/>
              </a:rPr>
              <a:t>PreparedStatement </a:t>
            </a:r>
            <a:r>
              <a:rPr lang="zh-CN" altLang="en-US" sz="2000" dirty="0">
                <a:ea typeface="宋体" panose="02010600030101010101" pitchFamily="2" charset="-122"/>
              </a:rPr>
              <a:t>对象</a:t>
            </a:r>
            <a:r>
              <a:rPr lang="zh-CN" altLang="en-US" sz="2000">
                <a:ea typeface="宋体" panose="02010600030101010101" pitchFamily="2" charset="-122"/>
              </a:rPr>
              <a:t>的 </a:t>
            </a:r>
            <a:r>
              <a:rPr lang="en-US" altLang="zh-CN" sz="2000" smtClean="0">
                <a:ea typeface="宋体" panose="02010600030101010101" pitchFamily="2" charset="-122"/>
              </a:rPr>
              <a:t>executeQuery() </a:t>
            </a:r>
            <a:r>
              <a:rPr lang="zh-CN" altLang="en-US" sz="2000" dirty="0">
                <a:ea typeface="宋体" panose="02010600030101010101" pitchFamily="2" charset="-122"/>
              </a:rPr>
              <a:t>可以得到结果集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ea typeface="宋体" panose="02010600030101010101" pitchFamily="2" charset="-122"/>
              </a:rPr>
              <a:t>ResultSet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返回的实际上就是一张数据表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ea typeface="宋体" panose="02010600030101010101" pitchFamily="2" charset="-122"/>
              </a:rPr>
              <a:t>有一个指针指向数据表的第一条记录的前面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3.</a:t>
            </a:r>
            <a:r>
              <a:rPr lang="zh-CN" altLang="en-US" sz="2200" dirty="0" smtClean="0">
                <a:ea typeface="宋体" panose="02010600030101010101" pitchFamily="2" charset="-122"/>
              </a:rPr>
              <a:t>可以</a:t>
            </a:r>
            <a:r>
              <a:rPr lang="zh-CN" altLang="en-US" sz="2200" dirty="0">
                <a:ea typeface="宋体" panose="02010600030101010101" pitchFamily="2" charset="-122"/>
              </a:rPr>
              <a:t>调用 </a:t>
            </a:r>
            <a:r>
              <a:rPr lang="en-US" altLang="zh-CN" sz="2200" dirty="0">
                <a:ea typeface="宋体" panose="02010600030101010101" pitchFamily="2" charset="-122"/>
              </a:rPr>
              <a:t>next() </a:t>
            </a:r>
            <a:r>
              <a:rPr lang="zh-CN" altLang="en-US" sz="2200" dirty="0">
                <a:ea typeface="宋体" panose="02010600030101010101" pitchFamily="2" charset="-122"/>
              </a:rPr>
              <a:t>方法检测下一行是否有效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r>
              <a:rPr lang="zh-CN" altLang="en-US" sz="2200" dirty="0">
                <a:ea typeface="宋体" panose="02010600030101010101" pitchFamily="2" charset="-122"/>
              </a:rPr>
              <a:t>若有效该方法返回 </a:t>
            </a:r>
            <a:r>
              <a:rPr lang="en-US" altLang="zh-CN" sz="2200" dirty="0">
                <a:ea typeface="宋体" panose="02010600030101010101" pitchFamily="2" charset="-122"/>
              </a:rPr>
              <a:t>true, </a:t>
            </a:r>
            <a:r>
              <a:rPr lang="zh-CN" altLang="en-US" sz="2200" dirty="0">
                <a:ea typeface="宋体" panose="02010600030101010101" pitchFamily="2" charset="-122"/>
              </a:rPr>
              <a:t>且指针下移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r>
              <a:rPr lang="zh-CN" altLang="en-US" sz="2200" dirty="0" smtClean="0">
                <a:ea typeface="宋体" panose="02010600030101010101" pitchFamily="2" charset="-122"/>
              </a:rPr>
              <a:t>相当于</a:t>
            </a:r>
            <a:r>
              <a:rPr lang="en-US" altLang="zh-CN" sz="2200" dirty="0" smtClean="0">
                <a:ea typeface="宋体" panose="02010600030101010101" pitchFamily="2" charset="-122"/>
              </a:rPr>
              <a:t>Iterator </a:t>
            </a:r>
            <a:r>
              <a:rPr lang="zh-CN" altLang="en-US" sz="2200" dirty="0">
                <a:ea typeface="宋体" panose="02010600030101010101" pitchFamily="2" charset="-122"/>
              </a:rPr>
              <a:t>对象的 </a:t>
            </a:r>
            <a:r>
              <a:rPr lang="en-US" altLang="zh-CN" sz="2200" dirty="0" err="1">
                <a:ea typeface="宋体" panose="02010600030101010101" pitchFamily="2" charset="-122"/>
              </a:rPr>
              <a:t>hasNext</a:t>
            </a:r>
            <a:r>
              <a:rPr lang="en-US" altLang="zh-CN" sz="2200" dirty="0">
                <a:ea typeface="宋体" panose="02010600030101010101" pitchFamily="2" charset="-122"/>
              </a:rPr>
              <a:t>() </a:t>
            </a:r>
            <a:r>
              <a:rPr lang="zh-CN" altLang="en-US" sz="2200" dirty="0">
                <a:ea typeface="宋体" panose="02010600030101010101" pitchFamily="2" charset="-122"/>
              </a:rPr>
              <a:t>和 </a:t>
            </a:r>
            <a:r>
              <a:rPr lang="en-US" altLang="zh-CN" sz="2200" dirty="0">
                <a:ea typeface="宋体" panose="02010600030101010101" pitchFamily="2" charset="-122"/>
              </a:rPr>
              <a:t>next() </a:t>
            </a:r>
            <a:r>
              <a:rPr lang="zh-CN" altLang="en-US" sz="2200" dirty="0">
                <a:ea typeface="宋体" panose="02010600030101010101" pitchFamily="2" charset="-122"/>
              </a:rPr>
              <a:t>方法的结合体</a:t>
            </a: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4.</a:t>
            </a:r>
            <a:r>
              <a:rPr lang="zh-CN" altLang="en-US" sz="2200" dirty="0" smtClean="0">
                <a:ea typeface="宋体" panose="02010600030101010101" pitchFamily="2" charset="-122"/>
              </a:rPr>
              <a:t>当指针指向一行</a:t>
            </a:r>
            <a:r>
              <a:rPr lang="zh-CN" altLang="en-US" sz="2200" dirty="0">
                <a:ea typeface="宋体" panose="02010600030101010101" pitchFamily="2" charset="-122"/>
              </a:rPr>
              <a:t>时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zh-CN" altLang="en-US" sz="2200" dirty="0">
                <a:ea typeface="宋体" panose="02010600030101010101" pitchFamily="2" charset="-122"/>
              </a:rPr>
              <a:t>可以通过调用 </a:t>
            </a:r>
            <a:r>
              <a:rPr lang="en-US" altLang="zh-CN" sz="2200" dirty="0" err="1">
                <a:ea typeface="宋体" panose="02010600030101010101" pitchFamily="2" charset="-122"/>
              </a:rPr>
              <a:t>getXxx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</a:rPr>
              <a:t> index) </a:t>
            </a:r>
            <a:r>
              <a:rPr lang="zh-CN" altLang="en-US" sz="2200" dirty="0">
                <a:ea typeface="宋体" panose="02010600030101010101" pitchFamily="2" charset="-122"/>
              </a:rPr>
              <a:t>或 </a:t>
            </a:r>
            <a:r>
              <a:rPr lang="en-US" altLang="zh-CN" sz="2200" dirty="0" err="1">
                <a:ea typeface="宋体" panose="02010600030101010101" pitchFamily="2" charset="-122"/>
              </a:rPr>
              <a:t>getXxx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columnName</a:t>
            </a:r>
            <a:r>
              <a:rPr lang="en-US" altLang="zh-CN" sz="2200" dirty="0">
                <a:ea typeface="宋体" panose="02010600030101010101" pitchFamily="2" charset="-122"/>
              </a:rPr>
              <a:t>) </a:t>
            </a:r>
            <a:r>
              <a:rPr lang="zh-CN" altLang="en-US" sz="2200" dirty="0">
                <a:ea typeface="宋体" panose="02010600030101010101" pitchFamily="2" charset="-122"/>
              </a:rPr>
              <a:t>获取每一列的值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dirty="0" err="1">
                <a:ea typeface="宋体" panose="02010600030101010101" pitchFamily="2" charset="-122"/>
              </a:rPr>
              <a:t>getInt</a:t>
            </a:r>
            <a:r>
              <a:rPr lang="en-US" altLang="zh-CN" sz="2000" dirty="0">
                <a:ea typeface="宋体" panose="02010600030101010101" pitchFamily="2" charset="-122"/>
              </a:rPr>
              <a:t>(1), </a:t>
            </a:r>
            <a:r>
              <a:rPr lang="en-US" altLang="zh-CN" sz="2000" dirty="0" err="1">
                <a:ea typeface="宋体" panose="02010600030101010101" pitchFamily="2" charset="-122"/>
              </a:rPr>
              <a:t>getString</a:t>
            </a:r>
            <a:r>
              <a:rPr lang="en-US" altLang="zh-CN" sz="2000" dirty="0">
                <a:ea typeface="宋体" panose="02010600030101010101" pitchFamily="2" charset="-122"/>
              </a:rPr>
              <a:t>("name")</a:t>
            </a: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5.ResultSet </a:t>
            </a:r>
            <a:r>
              <a:rPr lang="zh-CN" altLang="en-US" sz="2200" dirty="0">
                <a:ea typeface="宋体" panose="02010600030101010101" pitchFamily="2" charset="-122"/>
              </a:rPr>
              <a:t>当然也需要进行关闭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endParaRPr lang="zh-CN" altLang="en-US" sz="2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511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20688"/>
            <a:ext cx="5156056" cy="85725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Arial Unicode MS" pitchFamily="34" charset="-122"/>
              </a:rPr>
              <a:t>ResultSetMetaData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7929618" cy="435771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可用于获取关于 </a:t>
            </a:r>
            <a:r>
              <a:rPr lang="en-US" altLang="zh-CN" sz="2400" dirty="0" err="1">
                <a:ea typeface="宋体" pitchFamily="2" charset="-122"/>
              </a:rPr>
              <a:t>ResultSet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对象中列的类型和属性信息的</a:t>
            </a:r>
            <a:r>
              <a:rPr lang="zh-CN" altLang="en-US" sz="2400" dirty="0" smtClean="0">
                <a:ea typeface="宋体" pitchFamily="2" charset="-122"/>
              </a:rPr>
              <a:t>对象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C00000"/>
                </a:solidFill>
              </a:rPr>
              <a:t>ResultSetMetaData</a:t>
            </a:r>
            <a:r>
              <a:rPr lang="en-US" altLang="zh-CN" sz="2400" dirty="0">
                <a:solidFill>
                  <a:srgbClr val="C00000"/>
                </a:solidFill>
              </a:rPr>
              <a:t> meta = </a:t>
            </a:r>
            <a:r>
              <a:rPr lang="en-US" altLang="zh-CN" sz="2400" dirty="0" err="1">
                <a:solidFill>
                  <a:srgbClr val="C00000"/>
                </a:solidFill>
              </a:rPr>
              <a:t>rs.getMetaData</a:t>
            </a:r>
            <a:r>
              <a:rPr lang="en-US" altLang="zh-CN" sz="2400" dirty="0" smtClean="0">
                <a:solidFill>
                  <a:srgbClr val="C00000"/>
                </a:solidFill>
              </a:rPr>
              <a:t>();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getColumnName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：获取指定列的</a:t>
            </a:r>
            <a:r>
              <a:rPr lang="zh-CN" altLang="en-US" sz="2000" dirty="0" smtClean="0">
                <a:ea typeface="宋体" pitchFamily="2" charset="-122"/>
              </a:rPr>
              <a:t>名称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err="1" smtClean="0">
                <a:ea typeface="宋体" pitchFamily="2" charset="-122"/>
              </a:rPr>
              <a:t>getColumnLabel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column)</a:t>
            </a:r>
            <a:r>
              <a:rPr lang="zh-CN" altLang="en-US" sz="2000" dirty="0" smtClean="0">
                <a:ea typeface="宋体" pitchFamily="2" charset="-122"/>
              </a:rPr>
              <a:t>：获取指定列的别名</a:t>
            </a:r>
            <a:endParaRPr lang="zh-CN" altLang="en-US" sz="2000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getColumnCount</a:t>
            </a:r>
            <a:r>
              <a:rPr lang="en-US" altLang="zh-CN" sz="2000" dirty="0">
                <a:ea typeface="宋体" pitchFamily="2" charset="-122"/>
              </a:rPr>
              <a:t>()</a:t>
            </a:r>
            <a:r>
              <a:rPr lang="zh-CN" altLang="en-US" sz="2000" dirty="0">
                <a:ea typeface="宋体" pitchFamily="2" charset="-122"/>
              </a:rPr>
              <a:t>：返回当前 </a:t>
            </a:r>
            <a:r>
              <a:rPr lang="en-US" altLang="zh-CN" sz="2000" dirty="0" err="1">
                <a:ea typeface="宋体" pitchFamily="2" charset="-122"/>
              </a:rPr>
              <a:t>ResultSet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对象中的列数。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getColumnTypeName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：检索指定列的数据库特定的类型名称。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getColumnDisplaySize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：指示指定列的最大标准宽度，以字符为单位。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</a:rPr>
              <a:t>isNullable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：指示指定列中的值是否可以为 </a:t>
            </a:r>
            <a:r>
              <a:rPr lang="en-US" altLang="zh-CN" sz="2000" dirty="0">
                <a:ea typeface="宋体" pitchFamily="2" charset="-122"/>
              </a:rPr>
              <a:t>null</a:t>
            </a:r>
            <a:r>
              <a:rPr lang="zh-CN" altLang="en-US" sz="2000" dirty="0">
                <a:ea typeface="宋体" pitchFamily="2" charset="-122"/>
              </a:rPr>
              <a:t>。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b="1" dirty="0" err="1">
                <a:ea typeface="宋体" pitchFamily="2" charset="-122"/>
              </a:rPr>
              <a:t>isAutoIncrement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 column)</a:t>
            </a:r>
            <a:r>
              <a:rPr lang="zh-CN" altLang="en-US" sz="2000" dirty="0">
                <a:ea typeface="宋体" pitchFamily="2" charset="-122"/>
              </a:rPr>
              <a:t>：指示是否自动为指定列进行编号，这样这些列仍然是只读的。 </a:t>
            </a:r>
          </a:p>
        </p:txBody>
      </p:sp>
    </p:spTree>
    <p:extLst>
      <p:ext uri="{BB962C8B-B14F-4D97-AF65-F5344CB8AC3E}">
        <p14:creationId xmlns:p14="http://schemas.microsoft.com/office/powerpoint/2010/main" val="2400670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00438"/>
            <a:ext cx="566146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86380" y="571480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Object </a:t>
            </a:r>
            <a:r>
              <a:rPr lang="en-US" altLang="zh-CN" dirty="0" err="1" smtClean="0">
                <a:ea typeface="宋体" pitchFamily="2" charset="-122"/>
              </a:rPr>
              <a:t>obj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id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name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email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birth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86380" y="107154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2910" y="3429000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6" idx="2"/>
            <a:endCxn id="7" idx="7"/>
          </p:cNvCxnSpPr>
          <p:nvPr/>
        </p:nvCxnSpPr>
        <p:spPr>
          <a:xfrm rot="10800000" flipV="1">
            <a:off x="1008768" y="1285859"/>
            <a:ext cx="4277613" cy="220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286380" y="1643050"/>
            <a:ext cx="78581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85918" y="3429000"/>
            <a:ext cx="78581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stCxn id="14" idx="2"/>
            <a:endCxn id="17" idx="7"/>
          </p:cNvCxnSpPr>
          <p:nvPr/>
        </p:nvCxnSpPr>
        <p:spPr>
          <a:xfrm rot="10800000" flipV="1">
            <a:off x="2456656" y="1857363"/>
            <a:ext cx="2829724" cy="1634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282" y="4357694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ea typeface="宋体" pitchFamily="2" charset="-122"/>
              </a:rPr>
              <a:t>得到结果集后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zh-CN" altLang="en-US" dirty="0" smtClean="0">
                <a:ea typeface="宋体" pitchFamily="2" charset="-122"/>
              </a:rPr>
              <a:t>如何知道该结果集中有哪些列 ？ 列名是什么 </a:t>
            </a:r>
            <a:r>
              <a:rPr lang="en-US" altLang="zh-CN" dirty="0" smtClean="0">
                <a:ea typeface="宋体" pitchFamily="2" charset="-122"/>
              </a:rPr>
              <a:t>---- </a:t>
            </a:r>
            <a:r>
              <a:rPr lang="zh-CN" altLang="en-US" dirty="0" smtClean="0">
                <a:ea typeface="宋体" pitchFamily="2" charset="-122"/>
              </a:rPr>
              <a:t>需要使用一个描述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的对象， 即 </a:t>
            </a:r>
            <a:r>
              <a:rPr lang="en-US" altLang="zh-CN" dirty="0" err="1" smtClean="0">
                <a:ea typeface="宋体" pitchFamily="2" charset="-122"/>
              </a:rPr>
              <a:t>ResultSetMetaData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ea typeface="宋体" pitchFamily="2" charset="-122"/>
              </a:rPr>
              <a:t>ResultSetMetaData</a:t>
            </a:r>
            <a:r>
              <a:rPr lang="zh-CN" altLang="en-US" dirty="0" smtClean="0">
                <a:ea typeface="宋体" pitchFamily="2" charset="-122"/>
              </a:rPr>
              <a:t>：可以获取对应的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有多少列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zh-CN" altLang="en-US" dirty="0" smtClean="0">
                <a:ea typeface="宋体" pitchFamily="2" charset="-122"/>
              </a:rPr>
              <a:t>每一列的列名都是什么。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 smtClean="0">
                <a:ea typeface="宋体" pitchFamily="2" charset="-122"/>
              </a:rPr>
              <a:t>如何获取 </a:t>
            </a:r>
            <a:r>
              <a:rPr lang="en-US" altLang="zh-CN" dirty="0" err="1" smtClean="0">
                <a:ea typeface="宋体" pitchFamily="2" charset="-122"/>
              </a:rPr>
              <a:t>ResultSetMetaData</a:t>
            </a:r>
            <a:r>
              <a:rPr lang="zh-CN" altLang="en-US" dirty="0" smtClean="0">
                <a:ea typeface="宋体" pitchFamily="2" charset="-122"/>
              </a:rPr>
              <a:t>： 调用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的 </a:t>
            </a:r>
            <a:r>
              <a:rPr lang="en-US" altLang="zh-CN" dirty="0" err="1" smtClean="0">
                <a:ea typeface="宋体" pitchFamily="2" charset="-122"/>
              </a:rPr>
              <a:t>getMetaData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方法即可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 smtClean="0">
                <a:ea typeface="宋体" pitchFamily="2" charset="-122"/>
              </a:rPr>
              <a:t>获取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中有多少列：调用 </a:t>
            </a:r>
            <a:r>
              <a:rPr lang="en-US" altLang="zh-CN" dirty="0" err="1" smtClean="0">
                <a:ea typeface="宋体" pitchFamily="2" charset="-122"/>
              </a:rPr>
              <a:t>ResultSetMetaData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的 </a:t>
            </a:r>
            <a:r>
              <a:rPr lang="en-US" altLang="zh-CN" dirty="0" err="1" smtClean="0">
                <a:ea typeface="宋体" pitchFamily="2" charset="-122"/>
              </a:rPr>
              <a:t>getColumnCount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 smtClean="0">
                <a:ea typeface="宋体" pitchFamily="2" charset="-122"/>
              </a:rPr>
              <a:t>获取 </a:t>
            </a:r>
            <a:r>
              <a:rPr lang="en-US" altLang="zh-CN" dirty="0" err="1" smtClean="0">
                <a:ea typeface="宋体" pitchFamily="2" charset="-122"/>
              </a:rPr>
              <a:t>ResultSet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每一列的列的别名是什么。</a:t>
            </a:r>
            <a:r>
              <a:rPr lang="en-US" altLang="zh-CN" dirty="0" err="1" smtClean="0">
                <a:ea typeface="宋体" pitchFamily="2" charset="-122"/>
              </a:rPr>
              <a:t>getColumnLabel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3702" y="1000108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使用反射技术向 </a:t>
            </a:r>
            <a:r>
              <a:rPr lang="en-US" altLang="zh-CN" dirty="0" smtClean="0">
                <a:ea typeface="宋体" pitchFamily="2" charset="-122"/>
              </a:rPr>
              <a:t>Object </a:t>
            </a:r>
            <a:r>
              <a:rPr lang="zh-CN" altLang="en-US" dirty="0" smtClean="0">
                <a:ea typeface="宋体" pitchFamily="2" charset="-122"/>
              </a:rPr>
              <a:t>对应的属性中装配值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08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87134"/>
              </p:ext>
            </p:extLst>
          </p:nvPr>
        </p:nvGraphicFramePr>
        <p:xfrm>
          <a:off x="2483768" y="2780928"/>
          <a:ext cx="3912096" cy="116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32"/>
                <a:gridCol w="1304032"/>
                <a:gridCol w="1304032"/>
              </a:tblGrid>
              <a:tr h="389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1990-12-12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1990-12-13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22679"/>
              </p:ext>
            </p:extLst>
          </p:nvPr>
        </p:nvGraphicFramePr>
        <p:xfrm>
          <a:off x="2411760" y="4869160"/>
          <a:ext cx="4176464" cy="116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32"/>
                <a:gridCol w="1432272"/>
                <a:gridCol w="14401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order_date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1990-12-12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1990-12-13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211960" y="4005064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25244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ResultSetMetaData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83671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= “”;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1328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ea typeface="宋体" pitchFamily="2" charset="-122"/>
              </a:rPr>
              <a:t>ResultSet</a:t>
            </a:r>
            <a:r>
              <a:rPr lang="zh-CN" altLang="en-US" sz="2400" dirty="0" smtClean="0">
                <a:ea typeface="宋体" pitchFamily="2" charset="-122"/>
              </a:rPr>
              <a:t>对象</a:t>
            </a:r>
            <a:endParaRPr lang="zh-CN" altLang="en-US" sz="2400" dirty="0"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8" idx="2"/>
            <a:endCxn id="9" idx="0"/>
          </p:cNvCxnSpPr>
          <p:nvPr/>
        </p:nvCxnSpPr>
        <p:spPr>
          <a:xfrm>
            <a:off x="4355976" y="1298377"/>
            <a:ext cx="0" cy="8344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148478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得到结果集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476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08720"/>
            <a:ext cx="2609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7045" y="2108870"/>
            <a:ext cx="19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247151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id,order_name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name,order_date</a:t>
            </a:r>
            <a:r>
              <a:rPr lang="en-US" altLang="zh-CN" dirty="0" smtClean="0"/>
              <a:t> date</a:t>
            </a:r>
          </a:p>
          <a:p>
            <a:r>
              <a:rPr lang="en-US" altLang="zh-CN" dirty="0" smtClean="0"/>
              <a:t>from order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order_id</a:t>
            </a:r>
            <a:r>
              <a:rPr lang="en-US" altLang="zh-CN" dirty="0" smtClean="0"/>
              <a:t> &lt;5;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31146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5652120" y="764704"/>
            <a:ext cx="7200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16089" y="5202252"/>
            <a:ext cx="469388" cy="300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20" y="3774065"/>
            <a:ext cx="2152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7092280" y="3140968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39330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ResultSet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012160" y="3573016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11" idx="4"/>
          </p:cNvCxnSpPr>
          <p:nvPr/>
        </p:nvCxnSpPr>
        <p:spPr>
          <a:xfrm rot="5400000">
            <a:off x="3815013" y="2903521"/>
            <a:ext cx="1419641" cy="3478711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5"/>
          </p:cNvCxnSpPr>
          <p:nvPr/>
        </p:nvCxnSpPr>
        <p:spPr>
          <a:xfrm flipH="1" flipV="1">
            <a:off x="6442399" y="3880329"/>
            <a:ext cx="649881" cy="21847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2080" y="606511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rsmd.getColumnLabel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6767339" y="4112202"/>
            <a:ext cx="973013" cy="15756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2134" y="5687808"/>
            <a:ext cx="1619672" cy="37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rs.getObject</a:t>
            </a:r>
            <a:r>
              <a:rPr lang="en-US" altLang="zh-CN" dirty="0" smtClean="0"/>
              <a:t>(1);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5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4669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2" y="2935034"/>
            <a:ext cx="2515743" cy="7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259632" y="1787302"/>
            <a:ext cx="0" cy="11477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0623" y="2204864"/>
            <a:ext cx="125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ORM</a:t>
            </a:r>
            <a:r>
              <a:rPr lang="zh-CN" altLang="en-US" smtClean="0"/>
              <a:t>思想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1196752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sql:select order_id orderId,order_name orderName,order_date orderDate from ‘order’</a:t>
            </a:r>
          </a:p>
          <a:p>
            <a:r>
              <a:rPr lang="en-US" altLang="zh-CN" smtClean="0"/>
              <a:t>Where order_id &lt; 4;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30922"/>
            <a:ext cx="3711868" cy="75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5565651" y="2120082"/>
            <a:ext cx="0" cy="2694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139952" y="2758862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9872" y="238953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rs.next()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139952" y="2935034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39952" y="3140968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9912" y="3646630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获取列数：</a:t>
            </a:r>
            <a:r>
              <a:rPr lang="en-US" altLang="zh-CN" smtClean="0"/>
              <a:t>rsmd.getColumnCount();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获取列值： </a:t>
            </a:r>
            <a:r>
              <a:rPr lang="en-US" altLang="zh-CN" smtClean="0"/>
              <a:t>Object value = rs.getObject();</a:t>
            </a:r>
          </a:p>
          <a:p>
            <a:r>
              <a:rPr lang="en-US" altLang="zh-CN" smtClean="0"/>
              <a:t>3.</a:t>
            </a:r>
            <a:r>
              <a:rPr lang="zh-CN" altLang="en-US" smtClean="0"/>
              <a:t>获取列的别名：</a:t>
            </a:r>
            <a:r>
              <a:rPr lang="en-US" altLang="zh-CN" smtClean="0"/>
              <a:t>rsmd.getColumeLabel()</a:t>
            </a:r>
          </a:p>
          <a:p>
            <a:endParaRPr lang="en-US" altLang="zh-CN"/>
          </a:p>
          <a:p>
            <a:r>
              <a:rPr lang="en-US" altLang="zh-CN" smtClean="0"/>
              <a:t>4. T t =  clazz.newInstance();</a:t>
            </a:r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3419872" y="3646630"/>
            <a:ext cx="360040" cy="1477328"/>
          </a:xfrm>
          <a:prstGeom prst="leftBrac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14" idx="1"/>
            <a:endCxn id="1027" idx="2"/>
          </p:cNvCxnSpPr>
          <p:nvPr/>
        </p:nvCxnSpPr>
        <p:spPr>
          <a:xfrm rot="10800000">
            <a:off x="1460624" y="3646630"/>
            <a:ext cx="1959248" cy="73866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0623" y="4385294"/>
            <a:ext cx="17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动态创建</a:t>
            </a:r>
            <a:r>
              <a:rPr lang="en-US" altLang="zh-CN" smtClean="0"/>
              <a:t>Order</a:t>
            </a:r>
            <a:r>
              <a:rPr lang="zh-CN" altLang="en-US" smtClean="0"/>
              <a:t>的对象，并给属性赋值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6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836712"/>
            <a:ext cx="5218964" cy="93725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JDBC API 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小结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8001056" cy="4464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ea typeface="宋体" pitchFamily="2" charset="-122"/>
                <a:cs typeface="Arial Unicode MS" pitchFamily="34" charset="-122"/>
              </a:rPr>
              <a:t>两种思想</a:t>
            </a:r>
            <a:endParaRPr lang="en-US" altLang="zh-CN" sz="3200" dirty="0" smtClean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面向接口编程的思想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ORM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思想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 err="1">
                <a:ea typeface="宋体" pitchFamily="2" charset="-122"/>
                <a:cs typeface="Arial Unicode MS" pitchFamily="34" charset="-122"/>
              </a:rPr>
              <a:t>sql</a:t>
            </a:r>
            <a:r>
              <a:rPr lang="zh-CN" altLang="en-US" sz="1800" dirty="0">
                <a:ea typeface="宋体" pitchFamily="2" charset="-122"/>
                <a:cs typeface="Arial Unicode MS" pitchFamily="34" charset="-122"/>
              </a:rPr>
              <a:t>是需要结合列名和表的属性名来写。注意起别名。</a:t>
            </a:r>
            <a:endParaRPr lang="en-US" altLang="zh-CN" sz="1800" dirty="0" smtClean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3200" smtClean="0">
                <a:ea typeface="宋体" pitchFamily="2" charset="-122"/>
                <a:cs typeface="Arial Unicode MS" pitchFamily="34" charset="-122"/>
              </a:rPr>
              <a:t>两种</a:t>
            </a:r>
            <a:r>
              <a:rPr lang="zh-CN" altLang="en-US" sz="3200" dirty="0" smtClean="0">
                <a:ea typeface="宋体" pitchFamily="2" charset="-122"/>
                <a:cs typeface="Arial Unicode MS" pitchFamily="34" charset="-122"/>
              </a:rPr>
              <a:t>技术</a:t>
            </a:r>
            <a:endParaRPr lang="en-US" altLang="zh-CN" sz="3200" dirty="0">
              <a:ea typeface="宋体" pitchFamily="2" charset="-122"/>
              <a:cs typeface="Arial Unicode MS" pitchFamily="34" charset="-122"/>
            </a:endParaRPr>
          </a:p>
          <a:p>
            <a:pPr marL="7416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smtClean="0">
                <a:ea typeface="宋体" pitchFamily="2" charset="-122"/>
                <a:cs typeface="Arial Unicode MS" pitchFamily="34" charset="-122"/>
              </a:rPr>
              <a:t>JDBC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元数据</a:t>
            </a:r>
            <a:r>
              <a:rPr lang="zh-CN" altLang="en-US" sz="2400" smtClean="0">
                <a:ea typeface="宋体" pitchFamily="2" charset="-122"/>
                <a:cs typeface="Arial Unicode MS" pitchFamily="34" charset="-122"/>
              </a:rPr>
              <a:t>：</a:t>
            </a:r>
            <a:r>
              <a:rPr lang="en-US" altLang="zh-CN" sz="2400" smtClean="0">
                <a:ea typeface="宋体" pitchFamily="2" charset="-122"/>
                <a:cs typeface="Arial Unicode MS" pitchFamily="34" charset="-122"/>
              </a:rPr>
              <a:t>ResultSetMetaData</a:t>
            </a:r>
          </a:p>
          <a:p>
            <a:pPr marL="7416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smtClean="0">
                <a:ea typeface="宋体" pitchFamily="2" charset="-122"/>
                <a:cs typeface="Arial Unicode MS" pitchFamily="34" charset="-122"/>
              </a:rPr>
              <a:t>通过反射，获取指定的属性，并赋值</a:t>
            </a:r>
            <a:endParaRPr lang="en-US" altLang="zh-CN" sz="2400" dirty="0" smtClean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474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4483" y="692696"/>
            <a:ext cx="1581150" cy="97404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1</a:t>
            </a:r>
          </a:p>
        </p:txBody>
      </p: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797580" y="1526880"/>
            <a:ext cx="68405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ea typeface="宋体" pitchFamily="2" charset="-122"/>
                <a:cs typeface="Arial Unicode MS" pitchFamily="34" charset="-122"/>
              </a:rPr>
              <a:t>1.</a:t>
            </a:r>
            <a:r>
              <a:rPr kumimoji="1" lang="zh-CN" altLang="en-US" sz="2400" b="1" dirty="0" smtClean="0">
                <a:ea typeface="宋体" pitchFamily="2" charset="-122"/>
                <a:cs typeface="Arial Unicode MS" pitchFamily="34" charset="-122"/>
              </a:rPr>
              <a:t>从控制台向数据库的表</a:t>
            </a:r>
            <a:r>
              <a:rPr kumimoji="1" lang="en-US" altLang="zh-CN" sz="2400" b="1" dirty="0" smtClean="0">
                <a:ea typeface="宋体" pitchFamily="2" charset="-122"/>
                <a:cs typeface="Arial Unicode MS" pitchFamily="34" charset="-122"/>
              </a:rPr>
              <a:t>customers</a:t>
            </a:r>
            <a:r>
              <a:rPr kumimoji="1" lang="zh-CN" altLang="en-US" sz="2400" b="1" dirty="0" smtClean="0">
                <a:ea typeface="宋体" pitchFamily="2" charset="-122"/>
                <a:cs typeface="Arial Unicode MS" pitchFamily="34" charset="-122"/>
              </a:rPr>
              <a:t>中插入一条数据，</a:t>
            </a:r>
            <a:r>
              <a:rPr kumimoji="1" lang="zh-CN" altLang="en-US" sz="2400" b="1" dirty="0">
                <a:ea typeface="宋体" pitchFamily="2" charset="-122"/>
                <a:cs typeface="Arial Unicode MS" pitchFamily="34" charset="-122"/>
              </a:rPr>
              <a:t>表结构如下：</a:t>
            </a:r>
            <a:r>
              <a:rPr kumimoji="1" lang="zh-CN" altLang="en-US" sz="2400" dirty="0">
                <a:ea typeface="宋体" pitchFamily="2" charset="-122"/>
                <a:cs typeface="Arial Unicode MS" pitchFamily="34" charset="-122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2550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2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1-JDBC</a:t>
            </a:r>
            <a:r>
              <a:rPr lang="zh-CN" altLang="en-US" b="1" dirty="0" smtClean="0">
                <a:ea typeface="宋体" pitchFamily="2" charset="-122"/>
              </a:rPr>
              <a:t>概述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7981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555536"/>
            <a:ext cx="1581150" cy="97404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graphicFrame>
        <p:nvGraphicFramePr>
          <p:cNvPr id="565292" name="Group 4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4419520"/>
              </p:ext>
            </p:extLst>
          </p:nvPr>
        </p:nvGraphicFramePr>
        <p:xfrm>
          <a:off x="1260822" y="2247606"/>
          <a:ext cx="5759450" cy="367188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82738"/>
                <a:gridCol w="1657350"/>
                <a:gridCol w="2519362"/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字段名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说明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FlowID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流水号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(10)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Type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四级／六级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(5)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IDCard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身份证号码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(18)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ExamCard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准考证号码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(15)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701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StudentName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学生姓名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(20)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Location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区域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(20)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Grade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(10)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797580" y="1526880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  <a:cs typeface="Arial Unicode MS" pitchFamily="34" charset="-122"/>
              </a:rPr>
              <a:t>1.</a:t>
            </a:r>
            <a:r>
              <a:rPr kumimoji="1" lang="zh-CN" altLang="en-US" sz="2400" b="1">
                <a:ea typeface="宋体" pitchFamily="2" charset="-122"/>
                <a:cs typeface="Arial Unicode MS" pitchFamily="34" charset="-122"/>
              </a:rPr>
              <a:t>创立数据库表 </a:t>
            </a:r>
            <a:r>
              <a:rPr kumimoji="1" lang="en-US" altLang="zh-CN" sz="2400" b="1">
                <a:ea typeface="宋体" pitchFamily="2" charset="-122"/>
                <a:cs typeface="Arial Unicode MS" pitchFamily="34" charset="-122"/>
              </a:rPr>
              <a:t>examstudent</a:t>
            </a:r>
            <a:r>
              <a:rPr kumimoji="1" lang="zh-CN" altLang="en-US" sz="2400" b="1">
                <a:ea typeface="宋体" pitchFamily="2" charset="-122"/>
                <a:cs typeface="Arial Unicode MS" pitchFamily="34" charset="-122"/>
              </a:rPr>
              <a:t>，表结构如下：</a:t>
            </a:r>
            <a:r>
              <a:rPr kumimoji="1" lang="zh-CN" altLang="en-US" sz="2400">
                <a:ea typeface="宋体" pitchFamily="2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03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849808"/>
            <a:ext cx="2974084" cy="79324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graphicFrame>
        <p:nvGraphicFramePr>
          <p:cNvPr id="56627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90691689"/>
              </p:ext>
            </p:extLst>
          </p:nvPr>
        </p:nvGraphicFramePr>
        <p:xfrm>
          <a:off x="467544" y="2420888"/>
          <a:ext cx="8215370" cy="36052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82912"/>
                <a:gridCol w="389811"/>
                <a:gridCol w="2557924"/>
                <a:gridCol w="2123268"/>
                <a:gridCol w="977979"/>
                <a:gridCol w="1007302"/>
                <a:gridCol w="776174"/>
              </a:tblGrid>
              <a:tr h="588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412824195263214584</a:t>
                      </a:r>
                      <a:endParaRPr kumimoji="0" lang="en-US" altLang="zh-CN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200523164754000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张锋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郑州</a:t>
                      </a:r>
                      <a:endParaRPr kumimoji="0" lang="zh-CN" alt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222224195263214584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200523164754001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孙朋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大连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56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342824195263214584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200523164754002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刘明</a:t>
                      </a:r>
                      <a:endParaRPr kumimoji="0" lang="zh-CN" alt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沈阳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72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100824195263214584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200523164754003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赵虎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哈尔滨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454524195263214584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杨丽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北京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854524195263214584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200523164754005</a:t>
                      </a:r>
                      <a:endParaRPr kumimoji="0" lang="en-US" altLang="zh-CN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王小红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太原</a:t>
                      </a:r>
                      <a:endParaRPr kumimoji="0" lang="zh-CN" alt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66333" name="Text Box 61"/>
          <p:cNvSpPr txBox="1">
            <a:spLocks noChangeArrowheads="1"/>
          </p:cNvSpPr>
          <p:nvPr/>
        </p:nvSpPr>
        <p:spPr bwMode="auto">
          <a:xfrm>
            <a:off x="785786" y="1643050"/>
            <a:ext cx="460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ea typeface="宋体" pitchFamily="2" charset="-122"/>
                <a:cs typeface="Arial Unicode MS" pitchFamily="34" charset="-122"/>
              </a:rPr>
              <a:t>2.</a:t>
            </a:r>
            <a:r>
              <a:rPr kumimoji="1" lang="zh-CN" altLang="en-US" sz="2800" dirty="0">
                <a:ea typeface="宋体" pitchFamily="2" charset="-122"/>
                <a:cs typeface="Arial Unicode MS" pitchFamily="34" charset="-122"/>
              </a:rPr>
              <a:t>向数据库中添加如下数据 </a:t>
            </a:r>
          </a:p>
        </p:txBody>
      </p:sp>
    </p:spTree>
    <p:extLst>
      <p:ext uri="{BB962C8B-B14F-4D97-AF65-F5344CB8AC3E}">
        <p14:creationId xmlns:p14="http://schemas.microsoft.com/office/powerpoint/2010/main" val="3970995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764704"/>
            <a:ext cx="4147374" cy="7235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571612"/>
            <a:ext cx="7696200" cy="6254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</a:rPr>
              <a:t>插入一个新的 </a:t>
            </a:r>
            <a:r>
              <a:rPr lang="en-US" altLang="zh-CN" sz="2800" dirty="0">
                <a:ea typeface="宋体" pitchFamily="2" charset="-122"/>
              </a:rPr>
              <a:t>student </a:t>
            </a:r>
            <a:r>
              <a:rPr lang="zh-CN" altLang="en-US" sz="2800" dirty="0">
                <a:ea typeface="宋体" pitchFamily="2" charset="-122"/>
              </a:rPr>
              <a:t>信息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259632" y="2300448"/>
            <a:ext cx="3714776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请输入考生的详细信息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Type: 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IDCard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ExamCard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StudentName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Location: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Grade: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信息录入成功</a:t>
            </a:r>
            <a:r>
              <a:rPr lang="en-US" altLang="zh-CN" sz="2400" dirty="0">
                <a:ea typeface="宋体" pitchFamily="2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3028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692696"/>
            <a:ext cx="1425575" cy="84072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143932" cy="10906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3.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eclipse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中建立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程序：输入身份证号或准考证号可以查询到学生的基本信息。结果如下：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6" y="2847975"/>
            <a:ext cx="2495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86" y="2847975"/>
            <a:ext cx="3538206" cy="368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65505"/>
            <a:ext cx="2376264" cy="182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927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836712"/>
            <a:ext cx="3139340" cy="86524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81050" y="1890713"/>
            <a:ext cx="4295775" cy="674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完成学生信息的删除功能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25937"/>
            <a:ext cx="2885038" cy="14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25937"/>
            <a:ext cx="3239103" cy="14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92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3105835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3200" b="1">
                <a:ea typeface="宋体" pitchFamily="2" charset="-122"/>
              </a:rPr>
              <a:t>向数据表中插入、读取大数据：</a:t>
            </a:r>
            <a:r>
              <a:rPr lang="en-US" altLang="zh-CN" sz="3200" b="1">
                <a:ea typeface="宋体" pitchFamily="2" charset="-122"/>
              </a:rPr>
              <a:t>BLOB</a:t>
            </a:r>
            <a:r>
              <a:rPr lang="zh-CN" altLang="en-US" sz="3200" b="1">
                <a:ea typeface="宋体" pitchFamily="2" charset="-122"/>
              </a:rPr>
              <a:t>字段</a:t>
            </a:r>
            <a:endParaRPr lang="en-US" altLang="zh-CN" sz="32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864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4680520" cy="86409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Oracle 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LOB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介绍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68952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，即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Large Objects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（大对象）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是用来存储大量的二进制和文本数据的一种数据类型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（一个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字段可存储可多达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4GB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的数据）。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 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分为两种类型：内部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和外部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内部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将数据以字节流的形式存储在数据库的内部。因而，内部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的许多操作都可以参与事务，也可以像处理普通数据一样对其进行备份和恢复操作。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Oracle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支持三种类型的内部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：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dirty="0">
                <a:ea typeface="宋体" panose="02010600030101010101" pitchFamily="2" charset="-122"/>
                <a:cs typeface="Arial Unicode MS" pitchFamily="34" charset="-122"/>
              </a:rPr>
              <a:t>BLOB</a:t>
            </a:r>
            <a:r>
              <a:rPr lang="zh-CN" altLang="en-US" dirty="0">
                <a:ea typeface="宋体" panose="02010600030101010101" pitchFamily="2" charset="-122"/>
                <a:cs typeface="Arial Unicode MS" pitchFamily="34" charset="-122"/>
              </a:rPr>
              <a:t>（二进制数据）  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dirty="0">
                <a:ea typeface="宋体" panose="02010600030101010101" pitchFamily="2" charset="-122"/>
                <a:cs typeface="Arial Unicode MS" pitchFamily="34" charset="-122"/>
              </a:rPr>
              <a:t>CLOB</a:t>
            </a:r>
            <a:r>
              <a:rPr lang="zh-CN" altLang="en-US" dirty="0">
                <a:ea typeface="宋体" panose="02010600030101010101" pitchFamily="2" charset="-122"/>
                <a:cs typeface="Arial Unicode MS" pitchFamily="34" charset="-122"/>
              </a:rPr>
              <a:t>（单字节字符数据） 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dirty="0">
                <a:ea typeface="宋体" panose="02010600030101010101" pitchFamily="2" charset="-122"/>
                <a:cs typeface="Arial Unicode MS" pitchFamily="34" charset="-122"/>
              </a:rPr>
              <a:t>NCLOB</a:t>
            </a:r>
            <a:r>
              <a:rPr lang="zh-CN" altLang="en-US" dirty="0">
                <a:ea typeface="宋体" panose="02010600030101010101" pitchFamily="2" charset="-122"/>
                <a:cs typeface="Arial Unicode MS" pitchFamily="34" charset="-122"/>
              </a:rPr>
              <a:t>（多字节字符</a:t>
            </a:r>
            <a:r>
              <a:rPr lang="zh-CN" altLang="en-US">
                <a:ea typeface="宋体" panose="02010600030101010101" pitchFamily="2" charset="-122"/>
                <a:cs typeface="Arial Unicode MS" pitchFamily="34" charset="-122"/>
              </a:rPr>
              <a:t>数据</a:t>
            </a:r>
            <a:r>
              <a:rPr lang="zh-CN" altLang="en-US" smtClean="0">
                <a:ea typeface="宋体" panose="02010600030101010101" pitchFamily="2" charset="-122"/>
                <a:cs typeface="Arial Unicode MS" pitchFamily="34" charset="-122"/>
              </a:rPr>
              <a:t>）</a:t>
            </a:r>
            <a:endParaRPr lang="zh-CN" altLang="en-US" dirty="0">
              <a:ea typeface="宋体" panose="02010600030101010101" pitchFamily="2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CLOB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NCLOB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类型适用于存储超长的文本数据，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BLOB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Arial Unicode MS" pitchFamily="34" charset="-122"/>
              </a:rPr>
              <a:t>字段适用于存储大量的二进制数据，如图像、视频、音频，文件等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目前只支持一种外部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LOB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类型，即</a:t>
            </a:r>
            <a:r>
              <a:rPr lang="en-US" altLang="zh-CN" sz="2000" dirty="0">
                <a:ea typeface="宋体" panose="02010600030101010101" pitchFamily="2" charset="-122"/>
                <a:cs typeface="Arial Unicode MS" pitchFamily="34" charset="-122"/>
              </a:rPr>
              <a:t>BFILE</a:t>
            </a:r>
            <a:r>
              <a:rPr lang="zh-CN" altLang="en-US" sz="2000" dirty="0">
                <a:ea typeface="宋体" panose="02010600030101010101" pitchFamily="2" charset="-122"/>
                <a:cs typeface="Arial Unicode MS" pitchFamily="34" charset="-122"/>
              </a:rPr>
              <a:t>类型。在数据库内，该类型仅存储数据在操作系统中的位置信息，而数据的实体以外部文件的形式存在于操作系统的文件系统中。因而，该类型所表示的数据是只读的，不参与事务。该类型可帮助用户管理大量的由外部程序访问的</a:t>
            </a:r>
            <a:r>
              <a:rPr lang="zh-CN" altLang="en-US" sz="2000" dirty="0" smtClean="0">
                <a:ea typeface="宋体" panose="02010600030101010101" pitchFamily="2" charset="-122"/>
                <a:cs typeface="Arial Unicode MS" pitchFamily="34" charset="-122"/>
              </a:rPr>
              <a:t>文件。</a:t>
            </a:r>
            <a:endParaRPr lang="zh-CN" altLang="en-US" sz="1600" dirty="0"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712" y="142838"/>
            <a:ext cx="7164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b="1">
                <a:solidFill>
                  <a:srgbClr val="FFFF00"/>
                </a:solidFill>
                <a:ea typeface="宋体" panose="02010600030101010101" pitchFamily="2" charset="-122"/>
              </a:rPr>
              <a:t>向数据表中插入、读取大数据：</a:t>
            </a:r>
            <a:r>
              <a:rPr lang="en-US" altLang="zh-CN" sz="2800" b="1">
                <a:solidFill>
                  <a:srgbClr val="FFFF00"/>
                </a:solidFill>
                <a:ea typeface="宋体" panose="02010600030101010101" pitchFamily="2" charset="-122"/>
              </a:rPr>
              <a:t>BLOB</a:t>
            </a:r>
            <a:r>
              <a:rPr lang="zh-CN" altLang="en-US" sz="2800" b="1">
                <a:solidFill>
                  <a:srgbClr val="FFFF00"/>
                </a:solidFill>
                <a:ea typeface="宋体" panose="02010600030101010101" pitchFamily="2" charset="-122"/>
              </a:rPr>
              <a:t>字段</a:t>
            </a:r>
            <a:endParaRPr lang="en-US" altLang="zh-CN" sz="2800" b="1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378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580144" cy="780158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MySQL BLOB 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类型 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00808"/>
            <a:ext cx="8568952" cy="45857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MySQL</a:t>
            </a:r>
            <a:r>
              <a:rPr lang="zh-CN" altLang="en-US" sz="2400" dirty="0">
                <a:ea typeface="宋体" pitchFamily="2" charset="-122"/>
              </a:rPr>
              <a:t>中，</a:t>
            </a:r>
            <a:r>
              <a:rPr lang="en-US" altLang="zh-CN" sz="2400" dirty="0">
                <a:ea typeface="宋体" pitchFamily="2" charset="-122"/>
              </a:rPr>
              <a:t>BLOB</a:t>
            </a:r>
            <a:r>
              <a:rPr lang="zh-CN" altLang="en-US" sz="2400" dirty="0">
                <a:ea typeface="宋体" pitchFamily="2" charset="-122"/>
              </a:rPr>
              <a:t>是一个二进制大型对象，是一个可以存储大量数据的容器，它能容纳不同大小的数据。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MySQL</a:t>
            </a:r>
            <a:r>
              <a:rPr lang="zh-CN" altLang="en-US" sz="2400" dirty="0">
                <a:ea typeface="宋体" pitchFamily="2" charset="-122"/>
              </a:rPr>
              <a:t>的四种</a:t>
            </a:r>
            <a:r>
              <a:rPr lang="en-US" altLang="zh-CN" sz="2400" dirty="0">
                <a:ea typeface="宋体" pitchFamily="2" charset="-122"/>
              </a:rPr>
              <a:t>BLOB</a:t>
            </a:r>
            <a:r>
              <a:rPr lang="zh-CN" altLang="en-US" sz="2400" dirty="0">
                <a:ea typeface="宋体" pitchFamily="2" charset="-122"/>
              </a:rPr>
              <a:t>类型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除了在存储的最大信息量上不同外，他们是等同的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实际使用中根据需要存入的数据大小定义不同的</a:t>
            </a:r>
            <a:r>
              <a:rPr lang="en-US" altLang="zh-CN" sz="2400" dirty="0">
                <a:ea typeface="宋体" pitchFamily="2" charset="-122"/>
              </a:rPr>
              <a:t>BLOB</a:t>
            </a:r>
            <a:r>
              <a:rPr lang="zh-CN" altLang="en-US" sz="2400" dirty="0">
                <a:ea typeface="宋体" pitchFamily="2" charset="-122"/>
              </a:rPr>
              <a:t>类型。</a:t>
            </a:r>
            <a:br>
              <a:rPr lang="zh-CN" altLang="en-US" sz="2400" dirty="0">
                <a:ea typeface="宋体" pitchFamily="2" charset="-122"/>
              </a:rPr>
            </a:br>
            <a:r>
              <a:rPr lang="zh-CN" altLang="en-US" sz="2400" dirty="0">
                <a:ea typeface="宋体" pitchFamily="2" charset="-122"/>
              </a:rPr>
              <a:t>需要注意的是：如果存储的文件过大，数据库的性能会下降。</a:t>
            </a:r>
          </a:p>
        </p:txBody>
      </p:sp>
      <p:pic>
        <p:nvPicPr>
          <p:cNvPr id="6010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28" y="3402879"/>
            <a:ext cx="4331292" cy="1814537"/>
          </a:xfrm>
          <a:prstGeom prst="rect">
            <a:avLst/>
          </a:prstGeom>
          <a:noFill/>
        </p:spPr>
      </p:pic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1236690" y="4489524"/>
            <a:ext cx="4415430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999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3859912" cy="7741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步   骤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993063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向数据表中插入大数据类型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String </a:t>
            </a:r>
            <a:r>
              <a:rPr lang="en-US" altLang="zh-CN" sz="2400" dirty="0" err="1">
                <a:ea typeface="宋体" panose="02010600030101010101" pitchFamily="2" charset="-122"/>
              </a:rPr>
              <a:t>sql</a:t>
            </a:r>
            <a:r>
              <a:rPr lang="en-US" altLang="zh-CN" sz="2400" dirty="0">
                <a:ea typeface="宋体" panose="02010600030101010101" pitchFamily="2" charset="-122"/>
              </a:rPr>
              <a:t> = "INSERT INTO customer(name, email, birth, photo) VALUES(?, ?, ?, </a:t>
            </a:r>
            <a:r>
              <a:rPr lang="en-US" altLang="zh-CN" sz="2400" dirty="0" smtClean="0">
                <a:ea typeface="宋体" panose="02010600030101010101" pitchFamily="2" charset="-122"/>
              </a:rPr>
              <a:t>?)";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conn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en-US" altLang="zh-CN" sz="2400" dirty="0" err="1">
                <a:ea typeface="宋体" panose="02010600030101010101" pitchFamily="2" charset="-122"/>
              </a:rPr>
              <a:t>JDBCUtil.getConnection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en-US" altLang="zh-CN" sz="2400" dirty="0" err="1">
                <a:ea typeface="宋体" panose="02010600030101010101" pitchFamily="2" charset="-122"/>
              </a:rPr>
              <a:t>conn.preparedStatement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sql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ps.setString</a:t>
            </a:r>
            <a:r>
              <a:rPr lang="en-US" altLang="zh-CN" sz="2400" dirty="0" smtClean="0">
                <a:ea typeface="宋体" panose="02010600030101010101" pitchFamily="2" charset="-122"/>
              </a:rPr>
              <a:t>(1</a:t>
            </a:r>
            <a:r>
              <a:rPr lang="en-US" altLang="zh-CN" sz="2400" dirty="0">
                <a:ea typeface="宋体" panose="02010600030101010101" pitchFamily="2" charset="-122"/>
              </a:rPr>
              <a:t>, "LDH");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ps.setString</a:t>
            </a:r>
            <a:r>
              <a:rPr lang="en-US" altLang="zh-CN" sz="2400" dirty="0" smtClean="0">
                <a:ea typeface="宋体" panose="02010600030101010101" pitchFamily="2" charset="-122"/>
              </a:rPr>
              <a:t>(2</a:t>
            </a:r>
            <a:r>
              <a:rPr lang="en-US" altLang="zh-CN" sz="2400" dirty="0">
                <a:ea typeface="宋体" panose="02010600030101010101" pitchFamily="2" charset="-122"/>
              </a:rPr>
              <a:t>, "LDH@163.com");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ps.setDate</a:t>
            </a:r>
            <a:r>
              <a:rPr lang="en-US" altLang="zh-CN" sz="2400" dirty="0" smtClean="0">
                <a:ea typeface="宋体" panose="02010600030101010101" pitchFamily="2" charset="-122"/>
              </a:rPr>
              <a:t>(3</a:t>
            </a:r>
            <a:r>
              <a:rPr lang="en-US" altLang="zh-CN" sz="2400" dirty="0">
                <a:ea typeface="宋体" panose="02010600030101010101" pitchFamily="2" charset="-122"/>
              </a:rPr>
              <a:t>, new Date(new </a:t>
            </a:r>
            <a:r>
              <a:rPr lang="en-US" altLang="zh-CN" sz="2400" dirty="0" err="1">
                <a:ea typeface="宋体" panose="02010600030101010101" pitchFamily="2" charset="-122"/>
              </a:rPr>
              <a:t>java.util.Date</a:t>
            </a:r>
            <a:r>
              <a:rPr lang="en-US" altLang="zh-CN" sz="2400" dirty="0">
                <a:ea typeface="宋体" panose="02010600030101010101" pitchFamily="2" charset="-122"/>
              </a:rPr>
              <a:t>().</a:t>
            </a:r>
            <a:r>
              <a:rPr lang="en-US" altLang="zh-CN" sz="2400" dirty="0" err="1">
                <a:ea typeface="宋体" panose="02010600030101010101" pitchFamily="2" charset="-122"/>
              </a:rPr>
              <a:t>getTime</a:t>
            </a:r>
            <a:r>
              <a:rPr lang="en-US" altLang="zh-CN" sz="2400" dirty="0">
                <a:ea typeface="宋体" panose="02010600030101010101" pitchFamily="2" charset="-122"/>
              </a:rPr>
              <a:t>()));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5C31F9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5C31F9"/>
                </a:solidFill>
                <a:ea typeface="宋体" panose="02010600030101010101" pitchFamily="2" charset="-122"/>
              </a:rPr>
              <a:t>填充 </a:t>
            </a:r>
            <a:r>
              <a:rPr lang="en-US" altLang="zh-CN" sz="2400" b="1" dirty="0">
                <a:solidFill>
                  <a:srgbClr val="5C31F9"/>
                </a:solidFill>
                <a:ea typeface="宋体" panose="02010600030101010101" pitchFamily="2" charset="-122"/>
              </a:rPr>
              <a:t>Blob </a:t>
            </a:r>
            <a:r>
              <a:rPr lang="zh-CN" altLang="en-US" sz="2400" b="1" dirty="0">
                <a:solidFill>
                  <a:srgbClr val="5C31F9"/>
                </a:solidFill>
                <a:ea typeface="宋体" panose="02010600030101010101" pitchFamily="2" charset="-122"/>
              </a:rPr>
              <a:t>类型的数据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5C31F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 err="1" smtClean="0">
                <a:solidFill>
                  <a:srgbClr val="5C31F9"/>
                </a:solidFill>
                <a:ea typeface="宋体" panose="02010600030101010101" pitchFamily="2" charset="-122"/>
              </a:rPr>
              <a:t>ps.setBlob</a:t>
            </a:r>
            <a:r>
              <a:rPr lang="en-US" altLang="zh-CN" sz="2400" b="1" dirty="0" smtClean="0">
                <a:solidFill>
                  <a:srgbClr val="5C31F9"/>
                </a:solidFill>
                <a:ea typeface="宋体" panose="02010600030101010101" pitchFamily="2" charset="-122"/>
              </a:rPr>
              <a:t>(4</a:t>
            </a:r>
            <a:r>
              <a:rPr lang="en-US" altLang="zh-CN" sz="2400" b="1" dirty="0">
                <a:solidFill>
                  <a:srgbClr val="5C31F9"/>
                </a:solidFill>
                <a:ea typeface="宋体" panose="02010600030101010101" pitchFamily="2" charset="-122"/>
              </a:rPr>
              <a:t>, new </a:t>
            </a:r>
            <a:r>
              <a:rPr lang="en-US" altLang="zh-CN" sz="2400" b="1" dirty="0" err="1">
                <a:solidFill>
                  <a:srgbClr val="5C31F9"/>
                </a:solidFill>
                <a:ea typeface="宋体" panose="02010600030101010101" pitchFamily="2" charset="-122"/>
              </a:rPr>
              <a:t>FileInputStream</a:t>
            </a:r>
            <a:r>
              <a:rPr lang="en-US" altLang="zh-CN" sz="2400" b="1" dirty="0">
                <a:solidFill>
                  <a:srgbClr val="5C31F9"/>
                </a:solidFill>
                <a:ea typeface="宋体" panose="02010600030101010101" pitchFamily="2" charset="-122"/>
              </a:rPr>
              <a:t>("abcd.jpg"));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ps.executeUpdate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194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3859912" cy="7741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步   骤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784976" cy="496855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9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从数据表中读取大数据类型</a:t>
            </a:r>
            <a:endParaRPr lang="en-US" altLang="zh-CN" sz="96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String </a:t>
            </a:r>
            <a:r>
              <a:rPr lang="en-US" altLang="zh-CN" sz="6400" dirty="0" err="1">
                <a:ea typeface="宋体" panose="02010600030101010101" pitchFamily="2" charset="-122"/>
              </a:rPr>
              <a:t>sql</a:t>
            </a:r>
            <a:r>
              <a:rPr lang="en-US" altLang="zh-CN" sz="6400" dirty="0">
                <a:ea typeface="宋体" panose="02010600030101010101" pitchFamily="2" charset="-122"/>
              </a:rPr>
              <a:t> = "SELECT id, name, email, birth, photo FROM customer WHERE id = ?";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 smtClean="0">
                <a:ea typeface="宋体" panose="02010600030101010101" pitchFamily="2" charset="-122"/>
              </a:rPr>
              <a:t>	conn </a:t>
            </a:r>
            <a:r>
              <a:rPr lang="en-US" altLang="zh-CN" sz="6400" dirty="0">
                <a:ea typeface="宋体" panose="02010600030101010101" pitchFamily="2" charset="-122"/>
              </a:rPr>
              <a:t>= </a:t>
            </a:r>
            <a:r>
              <a:rPr lang="en-US" altLang="zh-CN" sz="6400" dirty="0" err="1">
                <a:ea typeface="宋体" panose="02010600030101010101" pitchFamily="2" charset="-122"/>
              </a:rPr>
              <a:t>getConnection</a:t>
            </a:r>
            <a:r>
              <a:rPr lang="en-US" altLang="zh-CN" sz="6400" dirty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ps</a:t>
            </a:r>
            <a:r>
              <a:rPr lang="en-US" altLang="zh-CN" sz="6400" dirty="0" smtClean="0">
                <a:ea typeface="宋体" panose="02010600030101010101" pitchFamily="2" charset="-122"/>
              </a:rPr>
              <a:t> </a:t>
            </a:r>
            <a:r>
              <a:rPr lang="en-US" altLang="zh-CN" sz="6400" dirty="0">
                <a:ea typeface="宋体" panose="02010600030101010101" pitchFamily="2" charset="-122"/>
              </a:rPr>
              <a:t>= </a:t>
            </a:r>
            <a:r>
              <a:rPr lang="en-US" altLang="zh-CN" sz="6400" dirty="0" err="1">
                <a:ea typeface="宋体" panose="02010600030101010101" pitchFamily="2" charset="-122"/>
              </a:rPr>
              <a:t>conn.prepareStatement</a:t>
            </a:r>
            <a:r>
              <a:rPr lang="en-US" altLang="zh-CN" sz="6400" dirty="0">
                <a:ea typeface="宋体" panose="02010600030101010101" pitchFamily="2" charset="-122"/>
              </a:rPr>
              <a:t>(</a:t>
            </a:r>
            <a:r>
              <a:rPr lang="en-US" altLang="zh-CN" sz="6400" dirty="0" err="1">
                <a:ea typeface="宋体" panose="02010600030101010101" pitchFamily="2" charset="-122"/>
              </a:rPr>
              <a:t>sql</a:t>
            </a:r>
            <a:r>
              <a:rPr lang="en-US" altLang="zh-CN" sz="6400" dirty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ps.setInt</a:t>
            </a:r>
            <a:r>
              <a:rPr lang="en-US" altLang="zh-CN" sz="6400" dirty="0" smtClean="0">
                <a:ea typeface="宋体" panose="02010600030101010101" pitchFamily="2" charset="-122"/>
              </a:rPr>
              <a:t>(1</a:t>
            </a:r>
            <a:r>
              <a:rPr lang="en-US" altLang="zh-CN" sz="6400" dirty="0">
                <a:ea typeface="宋体" panose="02010600030101010101" pitchFamily="2" charset="-122"/>
              </a:rPr>
              <a:t>, 8);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rs</a:t>
            </a:r>
            <a:r>
              <a:rPr lang="en-US" altLang="zh-CN" sz="6400" dirty="0" smtClean="0">
                <a:ea typeface="宋体" panose="02010600030101010101" pitchFamily="2" charset="-122"/>
              </a:rPr>
              <a:t> </a:t>
            </a:r>
            <a:r>
              <a:rPr lang="en-US" altLang="zh-CN" sz="6400" dirty="0">
                <a:ea typeface="宋体" panose="02010600030101010101" pitchFamily="2" charset="-122"/>
              </a:rPr>
              <a:t>= </a:t>
            </a:r>
            <a:r>
              <a:rPr lang="en-US" altLang="zh-CN" sz="6400" dirty="0" err="1">
                <a:ea typeface="宋体" panose="02010600030101010101" pitchFamily="2" charset="-122"/>
              </a:rPr>
              <a:t>ps.executeQuery</a:t>
            </a:r>
            <a:r>
              <a:rPr lang="en-US" altLang="zh-CN" sz="6400" dirty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en-US" altLang="zh-CN" sz="6400" dirty="0" smtClean="0">
                <a:ea typeface="宋体" panose="02010600030101010101" pitchFamily="2" charset="-122"/>
              </a:rPr>
              <a:t>if(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rs.next</a:t>
            </a:r>
            <a:r>
              <a:rPr lang="en-US" altLang="zh-CN" sz="6400" dirty="0">
                <a:ea typeface="宋体" panose="02010600030101010101" pitchFamily="2" charset="-122"/>
              </a:rPr>
              <a:t>()){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Integer </a:t>
            </a:r>
            <a:r>
              <a:rPr lang="en-US" altLang="zh-CN" sz="6400" dirty="0">
                <a:ea typeface="宋体" panose="02010600030101010101" pitchFamily="2" charset="-122"/>
              </a:rPr>
              <a:t>id = </a:t>
            </a:r>
            <a:r>
              <a:rPr lang="en-US" altLang="zh-CN" sz="6400" dirty="0" err="1">
                <a:ea typeface="宋体" panose="02010600030101010101" pitchFamily="2" charset="-122"/>
              </a:rPr>
              <a:t>rs.getInt</a:t>
            </a:r>
            <a:r>
              <a:rPr lang="en-US" altLang="zh-CN" sz="6400" dirty="0">
                <a:ea typeface="宋体" panose="02010600030101010101" pitchFamily="2" charset="-122"/>
              </a:rPr>
              <a:t>(1</a:t>
            </a:r>
            <a:r>
              <a:rPr lang="en-US" altLang="zh-CN" sz="6400" dirty="0" smtClean="0">
                <a:ea typeface="宋体" panose="02010600030101010101" pitchFamily="2" charset="-122"/>
              </a:rPr>
              <a:t>);String </a:t>
            </a:r>
            <a:r>
              <a:rPr lang="en-US" altLang="zh-CN" sz="6400" dirty="0">
                <a:ea typeface="宋体" panose="02010600030101010101" pitchFamily="2" charset="-122"/>
              </a:rPr>
              <a:t>name = </a:t>
            </a:r>
            <a:r>
              <a:rPr lang="en-US" altLang="zh-CN" sz="6400" dirty="0" err="1">
                <a:ea typeface="宋体" panose="02010600030101010101" pitchFamily="2" charset="-122"/>
              </a:rPr>
              <a:t>rs.getString</a:t>
            </a:r>
            <a:r>
              <a:rPr lang="en-US" altLang="zh-CN" sz="6400" dirty="0">
                <a:ea typeface="宋体" panose="02010600030101010101" pitchFamily="2" charset="-122"/>
              </a:rPr>
              <a:t>(2);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String </a:t>
            </a:r>
            <a:r>
              <a:rPr lang="en-US" altLang="zh-CN" sz="6400" dirty="0">
                <a:ea typeface="宋体" panose="02010600030101010101" pitchFamily="2" charset="-122"/>
              </a:rPr>
              <a:t>email = </a:t>
            </a:r>
            <a:r>
              <a:rPr lang="en-US" altLang="zh-CN" sz="6400" dirty="0" err="1">
                <a:ea typeface="宋体" panose="02010600030101010101" pitchFamily="2" charset="-122"/>
              </a:rPr>
              <a:t>rs.getString</a:t>
            </a:r>
            <a:r>
              <a:rPr lang="en-US" altLang="zh-CN" sz="6400" dirty="0">
                <a:ea typeface="宋体" panose="02010600030101010101" pitchFamily="2" charset="-122"/>
              </a:rPr>
              <a:t>(3</a:t>
            </a:r>
            <a:r>
              <a:rPr lang="en-US" altLang="zh-CN" sz="6400" dirty="0" smtClean="0">
                <a:ea typeface="宋体" panose="02010600030101010101" pitchFamily="2" charset="-122"/>
              </a:rPr>
              <a:t>);Date </a:t>
            </a:r>
            <a:r>
              <a:rPr lang="en-US" altLang="zh-CN" sz="6400" dirty="0">
                <a:ea typeface="宋体" panose="02010600030101010101" pitchFamily="2" charset="-122"/>
              </a:rPr>
              <a:t>birth = </a:t>
            </a:r>
            <a:r>
              <a:rPr lang="en-US" altLang="zh-CN" sz="6400" dirty="0" err="1">
                <a:ea typeface="宋体" panose="02010600030101010101" pitchFamily="2" charset="-122"/>
              </a:rPr>
              <a:t>rs.getDate</a:t>
            </a:r>
            <a:r>
              <a:rPr lang="en-US" altLang="zh-CN" sz="6400" dirty="0">
                <a:ea typeface="宋体" panose="02010600030101010101" pitchFamily="2" charset="-122"/>
              </a:rPr>
              <a:t>(4);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Customer </a:t>
            </a:r>
            <a:r>
              <a:rPr lang="en-US" altLang="zh-CN" sz="6400" dirty="0" err="1">
                <a:ea typeface="宋体" panose="02010600030101010101" pitchFamily="2" charset="-122"/>
              </a:rPr>
              <a:t>cust</a:t>
            </a:r>
            <a:r>
              <a:rPr lang="en-US" altLang="zh-CN" sz="6400" dirty="0">
                <a:ea typeface="宋体" panose="02010600030101010101" pitchFamily="2" charset="-122"/>
              </a:rPr>
              <a:t> = new Customer(id, name, email, birth</a:t>
            </a:r>
            <a:r>
              <a:rPr lang="en-US" altLang="zh-CN" sz="6400" dirty="0" smtClean="0">
                <a:ea typeface="宋体" panose="02010600030101010101" pitchFamily="2" charset="-122"/>
              </a:rPr>
              <a:t>);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6400" dirty="0" smtClean="0">
                <a:ea typeface="宋体" panose="02010600030101010101" pitchFamily="2" charset="-122"/>
              </a:rPr>
              <a:t>(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cust</a:t>
            </a:r>
            <a:r>
              <a:rPr lang="en-US" altLang="zh-CN" sz="6400" dirty="0">
                <a:ea typeface="宋体" panose="02010600030101010101" pitchFamily="2" charset="-122"/>
              </a:rPr>
              <a:t>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</a:t>
            </a:r>
            <a:r>
              <a:rPr lang="zh-CN" altLang="en-US" sz="6400" dirty="0">
                <a:ea typeface="宋体" panose="02010600030101010101" pitchFamily="2" charset="-122"/>
              </a:rPr>
              <a:t>	</a:t>
            </a:r>
            <a:r>
              <a:rPr lang="en-US" altLang="zh-CN" sz="6400" b="1" dirty="0" smtClean="0">
                <a:solidFill>
                  <a:srgbClr val="5C31F9"/>
                </a:solidFill>
                <a:ea typeface="宋体" panose="02010600030101010101" pitchFamily="2" charset="-122"/>
              </a:rPr>
              <a:t>Blob </a:t>
            </a: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photo = </a:t>
            </a:r>
            <a:r>
              <a:rPr lang="en-US" altLang="zh-CN" sz="6400" b="1" dirty="0" err="1">
                <a:solidFill>
                  <a:srgbClr val="5C31F9"/>
                </a:solidFill>
                <a:ea typeface="宋体" panose="02010600030101010101" pitchFamily="2" charset="-122"/>
              </a:rPr>
              <a:t>rs.getBlob</a:t>
            </a: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(5);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6400" b="1" dirty="0" err="1" smtClean="0">
                <a:solidFill>
                  <a:srgbClr val="5C31F9"/>
                </a:solidFill>
                <a:ea typeface="宋体" panose="02010600030101010101" pitchFamily="2" charset="-122"/>
              </a:rPr>
              <a:t>InputStream</a:t>
            </a:r>
            <a:r>
              <a:rPr lang="en-US" altLang="zh-CN" sz="6400" b="1" dirty="0" smtClean="0">
                <a:solidFill>
                  <a:srgbClr val="5C31F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is = </a:t>
            </a:r>
            <a:r>
              <a:rPr lang="en-US" altLang="zh-CN" sz="6400" b="1" dirty="0" err="1">
                <a:solidFill>
                  <a:srgbClr val="5C31F9"/>
                </a:solidFill>
                <a:ea typeface="宋体" panose="02010600030101010101" pitchFamily="2" charset="-122"/>
              </a:rPr>
              <a:t>photo.getBinaryStream</a:t>
            </a:r>
            <a:r>
              <a:rPr lang="en-US" altLang="zh-CN" sz="6400" b="1" dirty="0">
                <a:solidFill>
                  <a:srgbClr val="5C31F9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OutputStream</a:t>
            </a:r>
            <a:r>
              <a:rPr lang="en-US" altLang="zh-CN" sz="6400" dirty="0" smtClean="0">
                <a:ea typeface="宋体" panose="02010600030101010101" pitchFamily="2" charset="-122"/>
              </a:rPr>
              <a:t> </a:t>
            </a:r>
            <a:r>
              <a:rPr lang="en-US" altLang="zh-CN" sz="6400" dirty="0" err="1">
                <a:ea typeface="宋体" panose="02010600030101010101" pitchFamily="2" charset="-122"/>
              </a:rPr>
              <a:t>os</a:t>
            </a:r>
            <a:r>
              <a:rPr lang="en-US" altLang="zh-CN" sz="6400" dirty="0">
                <a:ea typeface="宋体" panose="02010600030101010101" pitchFamily="2" charset="-122"/>
              </a:rPr>
              <a:t> = new </a:t>
            </a:r>
            <a:r>
              <a:rPr lang="en-US" altLang="zh-CN" sz="64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6400" dirty="0">
                <a:ea typeface="宋体" panose="02010600030101010101" pitchFamily="2" charset="-122"/>
              </a:rPr>
              <a:t>("c.jpg");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byte </a:t>
            </a:r>
            <a:r>
              <a:rPr lang="en-US" altLang="zh-CN" sz="6400" dirty="0">
                <a:ea typeface="宋体" panose="02010600030101010101" pitchFamily="2" charset="-122"/>
              </a:rPr>
              <a:t>[] buffer = new byte[1024];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6400" dirty="0" smtClean="0">
                <a:ea typeface="宋体" panose="02010600030101010101" pitchFamily="2" charset="-122"/>
              </a:rPr>
              <a:t> </a:t>
            </a:r>
            <a:r>
              <a:rPr lang="en-US" altLang="zh-CN" sz="6400" dirty="0" err="1">
                <a:ea typeface="宋体" panose="02010600030101010101" pitchFamily="2" charset="-122"/>
              </a:rPr>
              <a:t>len</a:t>
            </a:r>
            <a:r>
              <a:rPr lang="en-US" altLang="zh-CN" sz="6400" dirty="0">
                <a:ea typeface="宋体" panose="02010600030101010101" pitchFamily="2" charset="-122"/>
              </a:rPr>
              <a:t>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while</a:t>
            </a:r>
            <a:r>
              <a:rPr lang="en-US" altLang="zh-CN" sz="6400" dirty="0">
                <a:ea typeface="宋体" panose="02010600030101010101" pitchFamily="2" charset="-122"/>
              </a:rPr>
              <a:t>((</a:t>
            </a:r>
            <a:r>
              <a:rPr lang="en-US" altLang="zh-CN" sz="6400" dirty="0" err="1">
                <a:ea typeface="宋体" panose="02010600030101010101" pitchFamily="2" charset="-122"/>
              </a:rPr>
              <a:t>len</a:t>
            </a:r>
            <a:r>
              <a:rPr lang="en-US" altLang="zh-CN" sz="6400" dirty="0">
                <a:ea typeface="宋体" panose="02010600030101010101" pitchFamily="2" charset="-122"/>
              </a:rPr>
              <a:t> = </a:t>
            </a:r>
            <a:r>
              <a:rPr lang="en-US" altLang="zh-CN" sz="6400" dirty="0" err="1">
                <a:ea typeface="宋体" panose="02010600030101010101" pitchFamily="2" charset="-122"/>
              </a:rPr>
              <a:t>is.read</a:t>
            </a:r>
            <a:r>
              <a:rPr lang="en-US" altLang="zh-CN" sz="6400" dirty="0">
                <a:ea typeface="宋体" panose="02010600030101010101" pitchFamily="2" charset="-122"/>
              </a:rPr>
              <a:t>(buffer)) != -1){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	</a:t>
            </a:r>
            <a:r>
              <a:rPr lang="en-US" altLang="zh-CN" sz="6400" dirty="0" err="1" smtClean="0">
                <a:ea typeface="宋体" panose="02010600030101010101" pitchFamily="2" charset="-122"/>
              </a:rPr>
              <a:t>os.write</a:t>
            </a:r>
            <a:r>
              <a:rPr lang="en-US" altLang="zh-CN" sz="6400" dirty="0" smtClean="0">
                <a:ea typeface="宋体" panose="02010600030101010101" pitchFamily="2" charset="-122"/>
              </a:rPr>
              <a:t>(buffer</a:t>
            </a:r>
            <a:r>
              <a:rPr lang="en-US" altLang="zh-CN" sz="6400" dirty="0">
                <a:ea typeface="宋体" panose="02010600030101010101" pitchFamily="2" charset="-122"/>
              </a:rPr>
              <a:t>, 0, </a:t>
            </a:r>
            <a:r>
              <a:rPr lang="en-US" altLang="zh-CN" sz="6400" dirty="0" err="1">
                <a:ea typeface="宋体" panose="02010600030101010101" pitchFamily="2" charset="-122"/>
              </a:rPr>
              <a:t>len</a:t>
            </a:r>
            <a:r>
              <a:rPr lang="en-US" altLang="zh-CN" sz="6400" dirty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6400" dirty="0">
                <a:ea typeface="宋体" panose="02010600030101010101" pitchFamily="2" charset="-122"/>
              </a:rPr>
              <a:t>		</a:t>
            </a:r>
            <a:r>
              <a:rPr lang="en-US" altLang="zh-CN" sz="6400" dirty="0" smtClean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52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课前练习答案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8080</a:t>
            </a:r>
          </a:p>
          <a:p>
            <a:endParaRPr lang="en-US" altLang="zh-CN" dirty="0" smtClean="0"/>
          </a:p>
          <a:p>
            <a:pPr lvl="1"/>
            <a:r>
              <a:rPr lang="zh-CN" altLang="en-US" dirty="0"/>
              <a:t>初始化，正常一次：对应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方法，有两个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其中一个是有</a:t>
            </a:r>
            <a:r>
              <a:rPr lang="en-US" altLang="zh-CN" dirty="0" err="1"/>
              <a:t>ServletConfig</a:t>
            </a:r>
            <a:r>
              <a:rPr lang="zh-CN" altLang="en-US" dirty="0"/>
              <a:t>对象，此方法存在则无参不调用</a:t>
            </a:r>
            <a:r>
              <a:rPr lang="en-US" altLang="zh-CN" dirty="0"/>
              <a:t>,</a:t>
            </a:r>
            <a:r>
              <a:rPr lang="zh-CN" altLang="en-US" dirty="0"/>
              <a:t>正常情况下第一次使用</a:t>
            </a:r>
            <a:r>
              <a:rPr lang="en-US" altLang="zh-CN" dirty="0"/>
              <a:t>Servlet</a:t>
            </a:r>
            <a:r>
              <a:rPr lang="zh-CN" altLang="en-US" dirty="0"/>
              <a:t>的时候才进行初始化的操作，当然也可以通过配置在容器启动的时候自动进行初始化</a:t>
            </a:r>
            <a:r>
              <a:rPr lang="en-US" altLang="zh-CN" dirty="0"/>
              <a:t>&lt;load-on-startup&gt;</a:t>
            </a:r>
          </a:p>
          <a:p>
            <a:pPr lvl="1"/>
            <a:r>
              <a:rPr lang="zh-CN" altLang="en-US" dirty="0"/>
              <a:t>服务，服务多次：所有的服务器都由</a:t>
            </a:r>
            <a:r>
              <a:rPr lang="en-US" altLang="zh-CN" dirty="0"/>
              <a:t>services()</a:t>
            </a:r>
            <a:r>
              <a:rPr lang="zh-CN" altLang="en-US" dirty="0"/>
              <a:t>方法分配，主要有</a:t>
            </a:r>
            <a:r>
              <a:rPr lang="en-US" altLang="zh-CN" dirty="0" err="1"/>
              <a:t>doGet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doPost</a:t>
            </a:r>
            <a:r>
              <a:rPr lang="en-US" altLang="zh-CN" dirty="0"/>
              <a:t>(),</a:t>
            </a:r>
            <a:r>
              <a:rPr lang="zh-CN" altLang="en-US" dirty="0"/>
              <a:t>分别处理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  <a:p>
            <a:pPr lvl="1"/>
            <a:r>
              <a:rPr lang="zh-CN" altLang="en-US" dirty="0"/>
              <a:t>销毁</a:t>
            </a:r>
            <a:r>
              <a:rPr lang="en-US" altLang="zh-CN" dirty="0"/>
              <a:t>,</a:t>
            </a:r>
            <a:r>
              <a:rPr lang="zh-CN" altLang="en-US" dirty="0"/>
              <a:t>正常一次，调用</a:t>
            </a:r>
            <a:r>
              <a:rPr lang="en-US" altLang="zh-CN" dirty="0" err="1"/>
              <a:t>destory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如果一个</a:t>
            </a:r>
            <a:r>
              <a:rPr lang="en-US" altLang="zh-CN" dirty="0"/>
              <a:t>Servlet</a:t>
            </a:r>
            <a:r>
              <a:rPr lang="zh-CN" altLang="en-US" dirty="0"/>
              <a:t>长时间不用</a:t>
            </a:r>
            <a:r>
              <a:rPr lang="en-US" altLang="zh-CN" dirty="0"/>
              <a:t>,</a:t>
            </a:r>
            <a:r>
              <a:rPr lang="zh-CN" altLang="en-US" dirty="0"/>
              <a:t>也会自动销毁，而当再次使用的时候就必须重新进行初始化的操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en-US" altLang="zh-CN" dirty="0" smtClean="0"/>
              <a:t>Request</a:t>
            </a:r>
            <a:r>
              <a:rPr lang="zh-CN" altLang="en-US" dirty="0" smtClean="0"/>
              <a:t> 一次请求响应完成后，就会销毁。</a:t>
            </a:r>
            <a:br>
              <a:rPr lang="zh-CN" altLang="en-US" dirty="0" smtClean="0"/>
            </a:br>
            <a:r>
              <a:rPr lang="en-US" altLang="zh-CN" dirty="0" smtClean="0"/>
              <a:t>Session- </a:t>
            </a:r>
            <a:r>
              <a:rPr lang="zh-CN" altLang="en-US" dirty="0" smtClean="0"/>
              <a:t>在一个用户会话期间有效。 </a:t>
            </a:r>
            <a:br>
              <a:rPr lang="zh-CN" altLang="en-US" dirty="0" smtClean="0"/>
            </a:br>
            <a:r>
              <a:rPr lang="en-US" altLang="zh-CN" dirty="0" smtClean="0"/>
              <a:t>application-</a:t>
            </a:r>
            <a:r>
              <a:rPr lang="zh-CN" altLang="en-US" dirty="0" smtClean="0"/>
              <a:t>存在于整个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应用。当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容器关闭时，才会销毁 </a:t>
            </a:r>
            <a:endParaRPr lang="en-US" altLang="zh-CN" dirty="0" smtClean="0"/>
          </a:p>
          <a:p>
            <a:r>
              <a:rPr lang="en-US" altLang="zh-CN" smtClean="0"/>
              <a:t>Application</a:t>
            </a:r>
            <a:endParaRPr lang="zh-CN" altLang="en-US" dirty="0" smtClean="0"/>
          </a:p>
          <a:p>
            <a:r>
              <a:rPr lang="en-US" altLang="zh-CN" dirty="0"/>
              <a:t>forward</a:t>
            </a:r>
            <a:r>
              <a:rPr lang="zh-CN" altLang="en-US" dirty="0"/>
              <a:t>是把另一个页面加载到本页面，不改变浏览器的路径，</a:t>
            </a:r>
            <a:r>
              <a:rPr lang="en-US" altLang="zh-CN" dirty="0"/>
              <a:t>redirect</a:t>
            </a:r>
            <a:r>
              <a:rPr lang="zh-CN" altLang="en-US" dirty="0"/>
              <a:t>是跳转到另一个页面，会改变浏览器的路径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6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857256"/>
          </a:xfrm>
        </p:spPr>
        <p:txBody>
          <a:bodyPr>
            <a:normAutofit/>
          </a:bodyPr>
          <a:lstStyle/>
          <a:p>
            <a:pPr lvl="1" algn="ctr"/>
            <a:r>
              <a:rPr lang="zh-CN" altLang="en-US" sz="3200" b="1" smtClean="0">
                <a:solidFill>
                  <a:schemeClr val="tx1"/>
                </a:solidFill>
                <a:ea typeface="宋体" pitchFamily="2" charset="-122"/>
              </a:rPr>
              <a:t>使用</a:t>
            </a:r>
            <a:r>
              <a:rPr lang="en-US" altLang="zh-CN" sz="3200" b="1" smtClean="0">
                <a:solidFill>
                  <a:schemeClr val="tx1"/>
                </a:solidFill>
                <a:ea typeface="宋体" pitchFamily="2" charset="-122"/>
              </a:rPr>
              <a:t>PreparedStatement</a:t>
            </a:r>
            <a:r>
              <a:rPr lang="zh-CN" altLang="en-US" sz="3200" b="1" smtClean="0">
                <a:solidFill>
                  <a:schemeClr val="tx1"/>
                </a:solidFill>
                <a:ea typeface="宋体" pitchFamily="2" charset="-122"/>
              </a:rPr>
              <a:t>实现批量插入</a:t>
            </a:r>
            <a:endParaRPr lang="en-US" altLang="zh-CN" sz="3200" b="1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981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64704"/>
            <a:ext cx="7205776" cy="86409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批量处理</a:t>
            </a:r>
            <a:r>
              <a:rPr lang="en-US" altLang="zh-CN" b="1" dirty="0">
                <a:latin typeface="+mn-lt"/>
                <a:ea typeface="宋体" pitchFamily="2" charset="-122"/>
              </a:rPr>
              <a:t>JDBC</a:t>
            </a:r>
            <a:r>
              <a:rPr lang="zh-CN" altLang="en-US" b="1" dirty="0">
                <a:latin typeface="+mn-lt"/>
                <a:ea typeface="宋体" pitchFamily="2" charset="-122"/>
              </a:rPr>
              <a:t>语句提高处理速度 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8143932" cy="43924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当需要成批插入或者更新记录时。可以采用</a:t>
            </a:r>
            <a:r>
              <a:rPr lang="en-US" altLang="zh-CN" sz="2400" dirty="0">
                <a:ea typeface="宋体" pitchFamily="2" charset="-122"/>
              </a:rPr>
              <a:t>Java</a:t>
            </a:r>
            <a:r>
              <a:rPr lang="zh-CN" altLang="en-US" sz="2400" dirty="0">
                <a:ea typeface="宋体" pitchFamily="2" charset="-122"/>
              </a:rPr>
              <a:t>的批量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更新</a:t>
            </a:r>
            <a:r>
              <a:rPr lang="zh-CN" altLang="en-US" sz="2400" dirty="0">
                <a:ea typeface="宋体" pitchFamily="2" charset="-122"/>
              </a:rPr>
              <a:t>机制，这一机制允许多条语句一次性提交给数据库批量处理。通常情况下比单独提交处理更有效率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JDBC</a:t>
            </a:r>
            <a:r>
              <a:rPr lang="zh-CN" altLang="en-US" sz="2400" dirty="0">
                <a:ea typeface="宋体" pitchFamily="2" charset="-122"/>
              </a:rPr>
              <a:t>的批量处理语句包括下面两个方法：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err="1">
                <a:ea typeface="宋体" pitchFamily="2" charset="-122"/>
              </a:rPr>
              <a:t>addBatch</a:t>
            </a:r>
            <a:r>
              <a:rPr lang="en-US" altLang="zh-CN" sz="2400" dirty="0">
                <a:ea typeface="宋体" pitchFamily="2" charset="-122"/>
              </a:rPr>
              <a:t>(String)</a:t>
            </a:r>
            <a:r>
              <a:rPr lang="zh-CN" altLang="en-US" sz="2400" dirty="0">
                <a:ea typeface="宋体" pitchFamily="2" charset="-122"/>
              </a:rPr>
              <a:t>：添加需要批量处理的</a:t>
            </a:r>
            <a:r>
              <a:rPr lang="en-US" altLang="zh-CN" sz="2400" dirty="0">
                <a:ea typeface="宋体" pitchFamily="2" charset="-122"/>
              </a:rPr>
              <a:t>SQL</a:t>
            </a:r>
            <a:r>
              <a:rPr lang="zh-CN" altLang="en-US" sz="2400" dirty="0">
                <a:ea typeface="宋体" pitchFamily="2" charset="-122"/>
              </a:rPr>
              <a:t>语句或是参数；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ea typeface="宋体" pitchFamily="2" charset="-122"/>
              </a:rPr>
              <a:t>executeBatch</a:t>
            </a:r>
            <a:r>
              <a:rPr lang="en-US" altLang="zh-CN" sz="2400" dirty="0" smtClean="0">
                <a:ea typeface="宋体" pitchFamily="2" charset="-122"/>
              </a:rPr>
              <a:t>()</a:t>
            </a:r>
            <a:r>
              <a:rPr lang="zh-CN" altLang="en-US" sz="2400" dirty="0" smtClean="0">
                <a:ea typeface="宋体" pitchFamily="2" charset="-122"/>
              </a:rPr>
              <a:t>：执行</a:t>
            </a:r>
            <a:r>
              <a:rPr lang="zh-CN" altLang="en-US" sz="2400" dirty="0">
                <a:ea typeface="宋体" pitchFamily="2" charset="-122"/>
              </a:rPr>
              <a:t>批量处理语句</a:t>
            </a:r>
            <a:r>
              <a:rPr lang="zh-CN" altLang="en-US" sz="2400" dirty="0" smtClean="0">
                <a:ea typeface="宋体" pitchFamily="2" charset="-122"/>
              </a:rPr>
              <a:t>；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</a:rPr>
              <a:t>clearBatch</a:t>
            </a:r>
            <a:r>
              <a:rPr lang="en-US" altLang="zh-CN" dirty="0" smtClean="0">
                <a:ea typeface="宋体" pitchFamily="2" charset="-122"/>
              </a:rPr>
              <a:t>():</a:t>
            </a:r>
            <a:r>
              <a:rPr lang="zh-CN" altLang="en-US" dirty="0" smtClean="0">
                <a:ea typeface="宋体" pitchFamily="2" charset="-122"/>
              </a:rPr>
              <a:t>清空缓存的数据</a:t>
            </a:r>
            <a:endParaRPr lang="zh-CN" alt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通常我们会遇到两种批量执行</a:t>
            </a:r>
            <a:r>
              <a:rPr lang="en-US" altLang="zh-CN" sz="2400" dirty="0">
                <a:ea typeface="宋体" pitchFamily="2" charset="-122"/>
              </a:rPr>
              <a:t>SQL</a:t>
            </a:r>
            <a:r>
              <a:rPr lang="zh-CN" altLang="en-US" sz="2400" dirty="0">
                <a:ea typeface="宋体" pitchFamily="2" charset="-122"/>
              </a:rPr>
              <a:t>语句的情况：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多条</a:t>
            </a:r>
            <a:r>
              <a:rPr lang="en-US" altLang="zh-CN" sz="2400" dirty="0">
                <a:ea typeface="宋体" pitchFamily="2" charset="-122"/>
              </a:rPr>
              <a:t>SQL</a:t>
            </a:r>
            <a:r>
              <a:rPr lang="zh-CN" altLang="en-US" sz="2400" dirty="0">
                <a:ea typeface="宋体" pitchFamily="2" charset="-122"/>
              </a:rPr>
              <a:t>语句的批量处理；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一个</a:t>
            </a:r>
            <a:r>
              <a:rPr lang="en-US" altLang="zh-CN" sz="2400" dirty="0">
                <a:ea typeface="宋体" pitchFamily="2" charset="-122"/>
              </a:rPr>
              <a:t>SQL</a:t>
            </a:r>
            <a:r>
              <a:rPr lang="zh-CN" altLang="en-US" sz="2400" dirty="0">
                <a:ea typeface="宋体" pitchFamily="2" charset="-122"/>
              </a:rPr>
              <a:t>语句的批量传参；</a:t>
            </a:r>
          </a:p>
        </p:txBody>
      </p:sp>
    </p:spTree>
    <p:extLst>
      <p:ext uri="{BB962C8B-B14F-4D97-AF65-F5344CB8AC3E}">
        <p14:creationId xmlns:p14="http://schemas.microsoft.com/office/powerpoint/2010/main" val="16239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92696"/>
            <a:ext cx="6308754" cy="92157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一个</a:t>
            </a:r>
            <a:r>
              <a:rPr lang="en-US" altLang="zh-CN" b="1" dirty="0">
                <a:latin typeface="+mn-lt"/>
                <a:ea typeface="宋体" pitchFamily="2" charset="-122"/>
              </a:rPr>
              <a:t>SQL</a:t>
            </a:r>
            <a:r>
              <a:rPr lang="zh-CN" altLang="en-US" b="1" dirty="0">
                <a:latin typeface="+mn-lt"/>
                <a:ea typeface="宋体" pitchFamily="2" charset="-122"/>
              </a:rPr>
              <a:t>语句的批量传参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763284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ea typeface="宋体" panose="02010600030101010101" pitchFamily="2" charset="-122"/>
              </a:rPr>
              <a:t>优化</a:t>
            </a:r>
            <a:r>
              <a:rPr lang="en-US" altLang="zh-CN" sz="2400" b="1" smtClean="0">
                <a:ea typeface="宋体" panose="02010600030101010101" pitchFamily="2" charset="-122"/>
              </a:rPr>
              <a:t>1</a:t>
            </a:r>
            <a:r>
              <a:rPr lang="zh-CN" altLang="en-US" sz="2400" b="1" smtClean="0">
                <a:ea typeface="宋体" panose="02010600030101010101" pitchFamily="2" charset="-122"/>
              </a:rPr>
              <a:t>：</a:t>
            </a:r>
            <a:endParaRPr lang="en-US" altLang="zh-CN" sz="2400" b="1" smtClean="0">
              <a:ea typeface="宋体" panose="02010600030101010101" pitchFamily="2" charset="-122"/>
            </a:endParaRPr>
          </a:p>
          <a:p>
            <a:r>
              <a:rPr lang="zh-CN" altLang="en-US" sz="2000" smtClean="0">
                <a:ea typeface="宋体" panose="02010600030101010101" pitchFamily="2" charset="-122"/>
              </a:rPr>
              <a:t>使用</a:t>
            </a:r>
            <a:r>
              <a:rPr lang="en-US" altLang="zh-CN" sz="2000" smtClean="0">
                <a:ea typeface="宋体" panose="02010600030101010101" pitchFamily="2" charset="-122"/>
              </a:rPr>
              <a:t>PreparedStatement</a:t>
            </a:r>
            <a:r>
              <a:rPr lang="zh-CN" altLang="en-US" sz="2000" smtClean="0">
                <a:ea typeface="宋体" panose="02010600030101010101" pitchFamily="2" charset="-122"/>
              </a:rPr>
              <a:t>替代</a:t>
            </a:r>
            <a:r>
              <a:rPr lang="en-US" altLang="zh-CN" sz="2000" smtClean="0">
                <a:ea typeface="宋体" panose="02010600030101010101" pitchFamily="2" charset="-122"/>
              </a:rPr>
              <a:t>Statement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优化</a:t>
            </a:r>
            <a:r>
              <a:rPr lang="en-US" altLang="zh-CN" sz="2400" b="1">
                <a:ea typeface="宋体" panose="02010600030101010101" pitchFamily="2" charset="-122"/>
              </a:rPr>
              <a:t>2</a:t>
            </a:r>
            <a:r>
              <a:rPr lang="zh-CN" altLang="en-US" sz="2400" b="1" smtClean="0">
                <a:ea typeface="宋体" panose="02010600030101010101" pitchFamily="2" charset="-122"/>
              </a:rPr>
              <a:t>：</a:t>
            </a:r>
            <a:endParaRPr lang="en-US" altLang="zh-CN" sz="2400" b="1" smtClean="0">
              <a:ea typeface="宋体" panose="02010600030101010101" pitchFamily="2" charset="-122"/>
            </a:endParaRPr>
          </a:p>
          <a:p>
            <a:r>
              <a:rPr lang="zh-CN" altLang="en-US" sz="2000" smtClean="0">
                <a:ea typeface="宋体" panose="02010600030101010101" pitchFamily="2" charset="-122"/>
              </a:rPr>
              <a:t>① 使用 </a:t>
            </a:r>
            <a:r>
              <a:rPr lang="en-US" altLang="zh-CN" sz="2000">
                <a:ea typeface="宋体" panose="02010600030101010101" pitchFamily="2" charset="-122"/>
              </a:rPr>
              <a:t>addBatch() / executeBatch() / clearBatch()</a:t>
            </a:r>
          </a:p>
          <a:p>
            <a:r>
              <a:rPr lang="zh-CN" altLang="en-US" sz="2000" smtClean="0"/>
              <a:t>② </a:t>
            </a:r>
            <a:r>
              <a:rPr lang="en-US" altLang="zh-CN" sz="2000" smtClean="0"/>
              <a:t>?</a:t>
            </a:r>
            <a:r>
              <a:rPr lang="en-US" altLang="zh-CN" sz="2000"/>
              <a:t>rewriteBatchedStatements=true&amp;useServerPrepStmts=false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 smtClean="0">
                <a:ea typeface="宋体" panose="02010600030101010101" pitchFamily="2" charset="-122"/>
              </a:rPr>
              <a:t>③ 使用</a:t>
            </a:r>
            <a:r>
              <a:rPr lang="zh-CN" altLang="en-US" sz="2000">
                <a:ea typeface="宋体" panose="02010600030101010101" pitchFamily="2" charset="-122"/>
              </a:rPr>
              <a:t>更新的</a:t>
            </a:r>
            <a:r>
              <a:rPr lang="en-US" altLang="zh-CN" sz="2000">
                <a:ea typeface="宋体" panose="02010600030101010101" pitchFamily="2" charset="-122"/>
              </a:rPr>
              <a:t>mysql </a:t>
            </a:r>
            <a:r>
              <a:rPr lang="zh-CN" altLang="en-US" sz="2000">
                <a:ea typeface="宋体" panose="02010600030101010101" pitchFamily="2" charset="-122"/>
              </a:rPr>
              <a:t>驱动：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mysql-connector-java-5.1.37-bin.jar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 b="1" smtClean="0">
                <a:ea typeface="宋体" panose="02010600030101010101" pitchFamily="2" charset="-122"/>
              </a:rPr>
              <a:t>优化</a:t>
            </a:r>
            <a:r>
              <a:rPr lang="en-US" altLang="zh-CN" sz="2400" b="1" smtClean="0">
                <a:ea typeface="宋体" panose="02010600030101010101" pitchFamily="2" charset="-122"/>
              </a:rPr>
              <a:t>3: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Connection </a:t>
            </a:r>
            <a:r>
              <a:rPr lang="zh-CN" altLang="en-US" sz="2000" smtClean="0">
                <a:ea typeface="宋体" panose="02010600030101010101" pitchFamily="2" charset="-122"/>
              </a:rPr>
              <a:t>的 </a:t>
            </a:r>
            <a:r>
              <a:rPr lang="en-US" altLang="zh-CN" sz="2000" smtClean="0">
                <a:ea typeface="宋体" panose="02010600030101010101" pitchFamily="2" charset="-122"/>
              </a:rPr>
              <a:t>setAutoCommit(false)  /  commit()</a:t>
            </a:r>
          </a:p>
          <a:p>
            <a:endParaRPr lang="en-US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73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序言：数据</a:t>
            </a:r>
            <a:r>
              <a:rPr lang="zh-CN" altLang="en-US" b="1" dirty="0">
                <a:latin typeface="+mn-lt"/>
                <a:ea typeface="宋体" pitchFamily="2" charset="-122"/>
              </a:rPr>
              <a:t>持久化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428736"/>
            <a:ext cx="8001056" cy="22542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</a:rPr>
              <a:t>持久化</a:t>
            </a:r>
            <a:r>
              <a:rPr lang="en-US" altLang="zh-CN" sz="2200" dirty="0">
                <a:ea typeface="宋体" pitchFamily="2" charset="-122"/>
              </a:rPr>
              <a:t>(persistence)</a:t>
            </a:r>
            <a:r>
              <a:rPr lang="zh-CN" altLang="en-US" sz="2200" dirty="0">
                <a:ea typeface="宋体" pitchFamily="2" charset="-122"/>
              </a:rPr>
              <a:t>：</a:t>
            </a:r>
            <a:r>
              <a:rPr lang="zh-CN" altLang="en-US" sz="2200" b="1" dirty="0">
                <a:solidFill>
                  <a:srgbClr val="0000FF"/>
                </a:solidFill>
                <a:ea typeface="宋体" pitchFamily="2" charset="-122"/>
              </a:rPr>
              <a:t>把数据保存到可掉电式存储设备中以供之后使用</a:t>
            </a:r>
            <a:r>
              <a:rPr lang="zh-CN" altLang="en-US" sz="2200" dirty="0">
                <a:ea typeface="宋体" pitchFamily="2" charset="-122"/>
              </a:rPr>
              <a:t>。大多数情况下，特别是企业级应用，</a:t>
            </a:r>
            <a:r>
              <a:rPr lang="zh-CN" altLang="en-US" sz="2200" b="1" dirty="0">
                <a:solidFill>
                  <a:srgbClr val="0000FF"/>
                </a:solidFill>
                <a:ea typeface="宋体" pitchFamily="2" charset="-122"/>
              </a:rPr>
              <a:t>数据持久化意味着将内存中的数据保存到硬盘</a:t>
            </a:r>
            <a:r>
              <a:rPr lang="zh-CN" altLang="en-US" sz="2200" b="1">
                <a:solidFill>
                  <a:srgbClr val="0000FF"/>
                </a:solidFill>
                <a:ea typeface="宋体" pitchFamily="2" charset="-122"/>
              </a:rPr>
              <a:t>上</a:t>
            </a:r>
            <a:r>
              <a:rPr lang="zh-CN" altLang="en-US" sz="2200" b="1" smtClean="0">
                <a:solidFill>
                  <a:srgbClr val="0000FF"/>
                </a:solidFill>
                <a:ea typeface="宋体" pitchFamily="2" charset="-122"/>
              </a:rPr>
              <a:t>加以</a:t>
            </a:r>
            <a:r>
              <a:rPr lang="en-US" altLang="zh-CN" sz="2200" b="1" smtClean="0">
                <a:solidFill>
                  <a:srgbClr val="0000FF"/>
                </a:solidFill>
                <a:ea typeface="宋体" pitchFamily="2" charset="-122"/>
              </a:rPr>
              <a:t>”</a:t>
            </a:r>
            <a:r>
              <a:rPr lang="zh-CN" altLang="en-US" sz="2200" b="1" smtClean="0">
                <a:solidFill>
                  <a:srgbClr val="0000FF"/>
                </a:solidFill>
                <a:ea typeface="宋体" pitchFamily="2" charset="-122"/>
              </a:rPr>
              <a:t>固化</a:t>
            </a:r>
            <a:r>
              <a:rPr lang="en-US" altLang="zh-CN" sz="2200" b="1" smtClean="0">
                <a:solidFill>
                  <a:srgbClr val="0000FF"/>
                </a:solidFill>
                <a:ea typeface="宋体" pitchFamily="2" charset="-122"/>
              </a:rPr>
              <a:t>”</a:t>
            </a:r>
            <a:r>
              <a:rPr lang="zh-CN" altLang="en-US" sz="2200" smtClean="0">
                <a:ea typeface="宋体" pitchFamily="2" charset="-122"/>
              </a:rPr>
              <a:t>，</a:t>
            </a:r>
            <a:r>
              <a:rPr lang="zh-CN" altLang="en-US" sz="2200" dirty="0">
                <a:ea typeface="宋体" pitchFamily="2" charset="-122"/>
              </a:rPr>
              <a:t>而持久化的实现过程大多通过各种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</a:rPr>
              <a:t>关系数据库</a:t>
            </a:r>
            <a:r>
              <a:rPr lang="zh-CN" altLang="en-US" sz="2200" dirty="0">
                <a:ea typeface="宋体" pitchFamily="2" charset="-122"/>
              </a:rPr>
              <a:t>来完成。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</a:rPr>
              <a:t>持久化的主要应用是将内存中的数据存储在关系型数据库中，当然也可以存储在磁盘文件、</a:t>
            </a:r>
            <a:r>
              <a:rPr lang="en-US" altLang="zh-CN" sz="2200" dirty="0">
                <a:ea typeface="宋体" pitchFamily="2" charset="-122"/>
              </a:rPr>
              <a:t>XML</a:t>
            </a:r>
            <a:r>
              <a:rPr lang="zh-CN" altLang="en-US" sz="2200" dirty="0">
                <a:ea typeface="宋体" pitchFamily="2" charset="-122"/>
              </a:rPr>
              <a:t>数据文件中。 </a:t>
            </a:r>
          </a:p>
        </p:txBody>
      </p:sp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3643314"/>
            <a:ext cx="7461472" cy="2779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93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760" y="692696"/>
            <a:ext cx="8229600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Java </a:t>
            </a:r>
            <a:r>
              <a:rPr lang="zh-CN" altLang="en-US" b="1" dirty="0">
                <a:latin typeface="+mn-lt"/>
                <a:ea typeface="宋体" pitchFamily="2" charset="-122"/>
              </a:rPr>
              <a:t>中的数据存储技术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643050"/>
            <a:ext cx="7696200" cy="326866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</a:rPr>
              <a:t>在</a:t>
            </a:r>
            <a:r>
              <a:rPr lang="en-US" altLang="zh-CN" sz="2800" dirty="0">
                <a:ea typeface="宋体" pitchFamily="2" charset="-122"/>
              </a:rPr>
              <a:t>Java</a:t>
            </a:r>
            <a:r>
              <a:rPr lang="zh-CN" altLang="en-US" sz="2800" dirty="0">
                <a:ea typeface="宋体" pitchFamily="2" charset="-122"/>
              </a:rPr>
              <a:t>中，数据库存取技术可分为如下几类：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JDBC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直接访问数据库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</a:rPr>
              <a:t>JDO</a:t>
            </a:r>
            <a:r>
              <a:rPr lang="zh-CN" altLang="en-US" sz="2400" dirty="0">
                <a:ea typeface="宋体" pitchFamily="2" charset="-122"/>
              </a:rPr>
              <a:t>技术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第三方</a:t>
            </a:r>
            <a:r>
              <a:rPr lang="en-US" altLang="zh-CN" sz="2400" dirty="0">
                <a:ea typeface="宋体" pitchFamily="2" charset="-122"/>
              </a:rPr>
              <a:t>O/R</a:t>
            </a:r>
            <a:r>
              <a:rPr lang="zh-CN" altLang="en-US" sz="2400" dirty="0">
                <a:ea typeface="宋体" pitchFamily="2" charset="-122"/>
              </a:rPr>
              <a:t>工具，如</a:t>
            </a:r>
            <a:r>
              <a:rPr lang="en-US" altLang="zh-CN" sz="2400" dirty="0">
                <a:ea typeface="宋体" pitchFamily="2" charset="-122"/>
              </a:rPr>
              <a:t>Hibernate, </a:t>
            </a:r>
            <a:r>
              <a:rPr lang="en-US" altLang="zh-CN" sz="2400" dirty="0" err="1">
                <a:ea typeface="宋体" pitchFamily="2" charset="-122"/>
              </a:rPr>
              <a:t>ibatis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等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</a:rPr>
              <a:t>JDBC</a:t>
            </a:r>
            <a:r>
              <a:rPr lang="zh-CN" altLang="en-US" sz="2800" dirty="0">
                <a:ea typeface="宋体" pitchFamily="2" charset="-122"/>
              </a:rPr>
              <a:t>是</a:t>
            </a:r>
            <a:r>
              <a:rPr lang="en-US" altLang="zh-CN" sz="2800" dirty="0">
                <a:ea typeface="宋体" pitchFamily="2" charset="-122"/>
              </a:rPr>
              <a:t>java</a:t>
            </a:r>
            <a:r>
              <a:rPr lang="zh-CN" altLang="en-US" sz="2800" dirty="0">
                <a:ea typeface="宋体" pitchFamily="2" charset="-122"/>
              </a:rPr>
              <a:t>访问数据库的基石，</a:t>
            </a:r>
            <a:r>
              <a:rPr lang="en-US" altLang="zh-CN" sz="2800" dirty="0">
                <a:ea typeface="宋体" pitchFamily="2" charset="-122"/>
              </a:rPr>
              <a:t>JDO, Hibernate</a:t>
            </a:r>
            <a:r>
              <a:rPr lang="zh-CN" altLang="en-US" sz="2800" dirty="0">
                <a:ea typeface="宋体" pitchFamily="2" charset="-122"/>
              </a:rPr>
              <a:t>等只是更好的封装了</a:t>
            </a:r>
            <a:r>
              <a:rPr lang="en-US" altLang="zh-CN" sz="2800" dirty="0">
                <a:ea typeface="宋体" pitchFamily="2" charset="-122"/>
              </a:rPr>
              <a:t>JDBC</a:t>
            </a:r>
            <a:r>
              <a:rPr lang="zh-CN" altLang="en-US" sz="2800" dirty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176464" cy="792088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JDBC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基础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476094" y="1546905"/>
            <a:ext cx="8001056" cy="452755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JDBC(</a:t>
            </a:r>
            <a:r>
              <a:rPr lang="en-US" sz="2400" dirty="0">
                <a:ea typeface="宋体" pitchFamily="2" charset="-122"/>
              </a:rPr>
              <a:t>Java Database Connectivity</a:t>
            </a:r>
            <a:r>
              <a:rPr kumimoji="1" lang="en-US" altLang="zh-CN" sz="2400" dirty="0">
                <a:ea typeface="宋体" pitchFamily="2" charset="-122"/>
              </a:rPr>
              <a:t>)</a:t>
            </a:r>
            <a:r>
              <a:rPr kumimoji="1" lang="zh-CN" altLang="en-US" sz="2400" dirty="0">
                <a:ea typeface="宋体" pitchFamily="2" charset="-122"/>
              </a:rPr>
              <a:t>是一个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独立于特定数据库管理系统</a:t>
            </a:r>
            <a:r>
              <a:rPr kumimoji="1" lang="zh-CN" altLang="en-US" sz="2400" dirty="0">
                <a:ea typeface="宋体" pitchFamily="2" charset="-122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通用的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SQL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数据库存取和操作的公共接口</a:t>
            </a:r>
            <a:r>
              <a:rPr kumimoji="1" lang="zh-CN" altLang="en-US" sz="2400" dirty="0">
                <a:ea typeface="宋体" pitchFamily="2" charset="-122"/>
              </a:rPr>
              <a:t>（一组</a:t>
            </a:r>
            <a:r>
              <a:rPr kumimoji="1" lang="en-US" altLang="zh-CN" sz="2400" dirty="0">
                <a:ea typeface="宋体" pitchFamily="2" charset="-122"/>
              </a:rPr>
              <a:t>API</a:t>
            </a:r>
            <a:r>
              <a:rPr kumimoji="1" lang="zh-CN" altLang="en-US" sz="2400" dirty="0">
                <a:ea typeface="宋体" pitchFamily="2" charset="-122"/>
              </a:rPr>
              <a:t>），定义了用来访问数据库的标准</a:t>
            </a:r>
            <a:r>
              <a:rPr kumimoji="1" lang="en-US" altLang="zh-CN" sz="2400" dirty="0">
                <a:ea typeface="宋体" pitchFamily="2" charset="-122"/>
              </a:rPr>
              <a:t>Java</a:t>
            </a:r>
            <a:r>
              <a:rPr kumimoji="1" lang="zh-CN" altLang="en-US" sz="2400" dirty="0">
                <a:ea typeface="宋体" pitchFamily="2" charset="-122"/>
              </a:rPr>
              <a:t>类库</a:t>
            </a:r>
            <a:r>
              <a:rPr kumimoji="1" lang="zh-CN" altLang="en-US" sz="2400" dirty="0" smtClean="0">
                <a:ea typeface="宋体" pitchFamily="2" charset="-122"/>
              </a:rPr>
              <a:t>，（</a:t>
            </a:r>
            <a:r>
              <a:rPr kumimoji="1" lang="en-US" altLang="zh-CN" sz="2400" dirty="0" err="1" smtClean="0">
                <a:ea typeface="宋体" pitchFamily="2" charset="-122"/>
              </a:rPr>
              <a:t>java.sql,javax.sql</a:t>
            </a:r>
            <a:r>
              <a:rPr kumimoji="1" lang="zh-CN" altLang="en-US" sz="2400" dirty="0" smtClean="0">
                <a:ea typeface="宋体" pitchFamily="2" charset="-122"/>
              </a:rPr>
              <a:t>）使用</a:t>
            </a:r>
            <a:r>
              <a:rPr kumimoji="1" lang="zh-CN" altLang="en-US" sz="2400" dirty="0">
                <a:ea typeface="宋体" pitchFamily="2" charset="-122"/>
              </a:rPr>
              <a:t>这个类库可以以一种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标准</a:t>
            </a:r>
            <a:r>
              <a:rPr kumimoji="1" lang="zh-CN" altLang="en-US" sz="2400" dirty="0">
                <a:ea typeface="宋体" pitchFamily="2" charset="-122"/>
              </a:rPr>
              <a:t>的方法、方便地访问数据库资源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为访问不同的数据库提供了一种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统一的途径</a:t>
            </a:r>
            <a:r>
              <a:rPr kumimoji="1" lang="zh-CN" altLang="en-US" sz="2400" dirty="0">
                <a:ea typeface="宋体" pitchFamily="2" charset="-122"/>
              </a:rPr>
              <a:t>，为开发者屏蔽了一些细节问题。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的目标是使</a:t>
            </a:r>
            <a:r>
              <a:rPr kumimoji="1" lang="en-US" altLang="zh-CN" sz="2400" dirty="0">
                <a:ea typeface="宋体" pitchFamily="2" charset="-122"/>
              </a:rPr>
              <a:t>Java</a:t>
            </a:r>
            <a:r>
              <a:rPr kumimoji="1" lang="zh-CN" altLang="en-US" sz="2400" dirty="0">
                <a:ea typeface="宋体" pitchFamily="2" charset="-122"/>
              </a:rPr>
              <a:t>程序员使用</a:t>
            </a: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可以连接任何</a:t>
            </a:r>
            <a:r>
              <a:rPr kumimoji="1" lang="zh-CN" altLang="en-US" sz="2400" b="1" dirty="0">
                <a:solidFill>
                  <a:srgbClr val="FF0000"/>
                </a:solidFill>
                <a:ea typeface="宋体" pitchFamily="2" charset="-122"/>
              </a:rPr>
              <a:t>提供了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</a:rPr>
              <a:t>JDBC</a:t>
            </a:r>
            <a:r>
              <a:rPr kumimoji="1" lang="zh-CN" altLang="en-US" sz="2400" b="1" dirty="0">
                <a:solidFill>
                  <a:srgbClr val="FF0000"/>
                </a:solidFill>
                <a:ea typeface="宋体" pitchFamily="2" charset="-122"/>
              </a:rPr>
              <a:t>驱动程序</a:t>
            </a:r>
            <a:r>
              <a:rPr kumimoji="1" lang="zh-CN" altLang="en-US" sz="2400" dirty="0">
                <a:ea typeface="宋体" pitchFamily="2" charset="-122"/>
              </a:rPr>
              <a:t>的数据库系统，这样就使得程序员无需对特定的数据库系统的特点有过多的了解，从而大大简化和加快了开发过程。</a:t>
            </a:r>
          </a:p>
        </p:txBody>
      </p:sp>
    </p:spTree>
    <p:extLst>
      <p:ext uri="{BB962C8B-B14F-4D97-AF65-F5344CB8AC3E}">
        <p14:creationId xmlns:p14="http://schemas.microsoft.com/office/powerpoint/2010/main" val="320246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1285860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428728" y="435769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143240" y="435769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4929190" y="435769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SQLServer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6858016" y="435769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1"/>
          </p:cNvCxnSpPr>
          <p:nvPr/>
        </p:nvCxnSpPr>
        <p:spPr>
          <a:xfrm rot="5400000">
            <a:off x="2196687" y="1875224"/>
            <a:ext cx="2143140" cy="282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1"/>
          </p:cNvCxnSpPr>
          <p:nvPr/>
        </p:nvCxnSpPr>
        <p:spPr>
          <a:xfrm rot="5400000">
            <a:off x="3053943" y="2732480"/>
            <a:ext cx="2143140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7" idx="1"/>
          </p:cNvCxnSpPr>
          <p:nvPr/>
        </p:nvCxnSpPr>
        <p:spPr>
          <a:xfrm rot="16200000" flipH="1">
            <a:off x="4036215" y="2857496"/>
            <a:ext cx="214314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8" idx="1"/>
          </p:cNvCxnSpPr>
          <p:nvPr/>
        </p:nvCxnSpPr>
        <p:spPr>
          <a:xfrm rot="16200000" flipH="1">
            <a:off x="5000628" y="1893083"/>
            <a:ext cx="2143140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8925" y="5805264"/>
            <a:ext cx="380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我们认为的连接应该这样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38784"/>
      </p:ext>
    </p:extLst>
  </p:cSld>
  <p:clrMapOvr>
    <a:masterClrMapping/>
  </p:clrMapOvr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7490</TotalTime>
  <Words>4659</Words>
  <Application>Microsoft Office PowerPoint</Application>
  <PresentationFormat>On-screen Show (4:3)</PresentationFormat>
  <Paragraphs>475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nenu</vt:lpstr>
      <vt:lpstr>课前练习</vt:lpstr>
      <vt:lpstr>主要内容</vt:lpstr>
      <vt:lpstr>主要内容</vt:lpstr>
      <vt:lpstr>1-JDBC概述</vt:lpstr>
      <vt:lpstr>课前练习答案</vt:lpstr>
      <vt:lpstr>序言：数据持久化</vt:lpstr>
      <vt:lpstr>Java 中的数据存储技术</vt:lpstr>
      <vt:lpstr>JDBC基础</vt:lpstr>
      <vt:lpstr>PowerPoint Presentation</vt:lpstr>
      <vt:lpstr>PowerPoint Presentation</vt:lpstr>
      <vt:lpstr>PowerPoint Presentation</vt:lpstr>
      <vt:lpstr>JDBC体系结构</vt:lpstr>
      <vt:lpstr>JDBC API</vt:lpstr>
      <vt:lpstr>2-获取数据库连接</vt:lpstr>
      <vt:lpstr>Driver 接口</vt:lpstr>
      <vt:lpstr>加载与注册 JDBC 驱动</vt:lpstr>
      <vt:lpstr>建立连接(Connection)</vt:lpstr>
      <vt:lpstr>几种常用数据库的JDBC URL</vt:lpstr>
      <vt:lpstr>3-使用Statement操作数据表的弊端</vt:lpstr>
      <vt:lpstr>访问数据库</vt:lpstr>
      <vt:lpstr>SQL 注入攻击</vt:lpstr>
      <vt:lpstr>4-使用PreparedStatement</vt:lpstr>
      <vt:lpstr>PreparedStatement</vt:lpstr>
      <vt:lpstr>PreparedStatement vs Statement</vt:lpstr>
      <vt:lpstr>数据类型转换表</vt:lpstr>
      <vt:lpstr>连接数据库、操作表的步骤</vt:lpstr>
      <vt:lpstr>释放资源</vt:lpstr>
      <vt:lpstr>ResultSet</vt:lpstr>
      <vt:lpstr>PowerPoint Presentation</vt:lpstr>
      <vt:lpstr>PowerPoint Presentation</vt:lpstr>
      <vt:lpstr>PowerPoint Presentation</vt:lpstr>
      <vt:lpstr>关于ResultSet的说明</vt:lpstr>
      <vt:lpstr>ResultSetMetaData 类</vt:lpstr>
      <vt:lpstr>PowerPoint Presentation</vt:lpstr>
      <vt:lpstr>PowerPoint Presentation</vt:lpstr>
      <vt:lpstr>PowerPoint Presentation</vt:lpstr>
      <vt:lpstr>PowerPoint Presentation</vt:lpstr>
      <vt:lpstr>JDBC API 小结</vt:lpstr>
      <vt:lpstr>练习1</vt:lpstr>
      <vt:lpstr>练习2</vt:lpstr>
      <vt:lpstr>练习2</vt:lpstr>
      <vt:lpstr>练习2</vt:lpstr>
      <vt:lpstr>练习2</vt:lpstr>
      <vt:lpstr>练习2</vt:lpstr>
      <vt:lpstr>PowerPoint Presentation</vt:lpstr>
      <vt:lpstr>Oracle LOB介绍</vt:lpstr>
      <vt:lpstr>MySQL BLOB 类型 </vt:lpstr>
      <vt:lpstr>步   骤</vt:lpstr>
      <vt:lpstr>步   骤</vt:lpstr>
      <vt:lpstr>使用PreparedStatement实现批量插入</vt:lpstr>
      <vt:lpstr>批量处理JDBC语句提高处理速度 </vt:lpstr>
      <vt:lpstr>一个SQL语句的批量传参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Sam</cp:lastModifiedBy>
  <cp:revision>471</cp:revision>
  <dcterms:created xsi:type="dcterms:W3CDTF">2012-09-14T00:44:30Z</dcterms:created>
  <dcterms:modified xsi:type="dcterms:W3CDTF">2018-10-16T07:25:06Z</dcterms:modified>
</cp:coreProperties>
</file>