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385" r:id="rId2"/>
    <p:sldId id="386" r:id="rId3"/>
    <p:sldId id="355" r:id="rId4"/>
    <p:sldId id="384" r:id="rId5"/>
    <p:sldId id="356" r:id="rId6"/>
    <p:sldId id="358" r:id="rId7"/>
    <p:sldId id="357" r:id="rId8"/>
    <p:sldId id="359" r:id="rId9"/>
    <p:sldId id="360" r:id="rId10"/>
    <p:sldId id="361" r:id="rId11"/>
    <p:sldId id="362" r:id="rId12"/>
    <p:sldId id="363" r:id="rId13"/>
    <p:sldId id="364" r:id="rId14"/>
    <p:sldId id="402" r:id="rId15"/>
    <p:sldId id="403" r:id="rId16"/>
    <p:sldId id="404"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31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99814" autoAdjust="0"/>
  </p:normalViewPr>
  <p:slideViewPr>
    <p:cSldViewPr>
      <p:cViewPr varScale="1">
        <p:scale>
          <a:sx n="74" d="100"/>
          <a:sy n="74" d="100"/>
        </p:scale>
        <p:origin x="-124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F40218-9D36-48A1-A4CD-B02A7552C12F}" type="datetimeFigureOut">
              <a:rPr lang="zh-CN" altLang="en-US" smtClean="0"/>
              <a:pPr/>
              <a:t>2018/10/16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D989D1-6572-45B6-B00A-7B6845E5BD51}" type="slidenum">
              <a:rPr lang="zh-CN" altLang="en-US" smtClean="0"/>
              <a:pPr/>
              <a:t>‹#›</a:t>
            </a:fld>
            <a:endParaRPr lang="zh-CN" altLang="en-US"/>
          </a:p>
        </p:txBody>
      </p:sp>
    </p:spTree>
    <p:extLst>
      <p:ext uri="{BB962C8B-B14F-4D97-AF65-F5344CB8AC3E}">
        <p14:creationId xmlns:p14="http://schemas.microsoft.com/office/powerpoint/2010/main" val="398493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2E295-CAA6-4A29-B3D9-F0D99BA28DB1}" type="slidenum">
              <a:rPr lang="en-US" altLang="zh-CN"/>
              <a:pPr/>
              <a:t>8</a:t>
            </a:fld>
            <a:endParaRPr lang="en-US" altLang="zh-CN"/>
          </a:p>
        </p:txBody>
      </p:sp>
      <p:sp>
        <p:nvSpPr>
          <p:cNvPr id="609282"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09283" name="Rectangle 3"/>
          <p:cNvSpPr>
            <a:spLocks noGrp="1" noChangeArrowheads="1"/>
          </p:cNvSpPr>
          <p:nvPr>
            <p:ph type="body" idx="1"/>
          </p:nvPr>
        </p:nvSpPr>
        <p:spPr>
          <a:xfrm>
            <a:off x="412750" y="4773613"/>
            <a:ext cx="6029325" cy="3756025"/>
          </a:xfrm>
          <a:noFill/>
          <a:ln/>
        </p:spPr>
        <p:txBody>
          <a:bodyPr lIns="89645" tIns="44063" rIns="89645" bIns="44063"/>
          <a:lstStyle/>
          <a:p>
            <a:r>
              <a:rPr lang="en-US" altLang="zh-CN"/>
              <a:t>When Does a Transaction Start and End?</a:t>
            </a:r>
          </a:p>
          <a:p>
            <a:pPr lvl="1"/>
            <a:r>
              <a:rPr lang="en-US" altLang="zh-CN"/>
              <a:t>A </a:t>
            </a:r>
            <a:r>
              <a:rPr lang="en-US" altLang="zh-CN">
                <a:solidFill>
                  <a:srgbClr val="FC0128"/>
                </a:solidFill>
              </a:rPr>
              <a:t>transaction begins</a:t>
            </a:r>
            <a:r>
              <a:rPr lang="en-US" altLang="zh-CN"/>
              <a:t> when the first DML statement is encountered and ends when one of the following occurs:</a:t>
            </a:r>
          </a:p>
          <a:p>
            <a:pPr lvl="2"/>
            <a:r>
              <a:rPr lang="en-US" altLang="zh-CN"/>
              <a:t>A </a:t>
            </a:r>
            <a:r>
              <a:rPr lang="en-US" altLang="zh-CN">
                <a:solidFill>
                  <a:srgbClr val="FC0128"/>
                </a:solidFill>
                <a:latin typeface="Courier New" pitchFamily="49" charset="0"/>
              </a:rPr>
              <a:t>COMMIT</a:t>
            </a:r>
            <a:r>
              <a:rPr lang="en-US" altLang="zh-CN"/>
              <a:t> or </a:t>
            </a:r>
            <a:r>
              <a:rPr lang="en-US" altLang="zh-CN">
                <a:solidFill>
                  <a:srgbClr val="FC0128"/>
                </a:solidFill>
                <a:latin typeface="Courier New" pitchFamily="49" charset="0"/>
              </a:rPr>
              <a:t>ROLLBACK</a:t>
            </a:r>
            <a:r>
              <a:rPr lang="en-US" altLang="zh-CN">
                <a:solidFill>
                  <a:srgbClr val="FC0128"/>
                </a:solidFill>
              </a:rPr>
              <a:t> statement</a:t>
            </a:r>
            <a:r>
              <a:rPr lang="en-US" altLang="zh-CN"/>
              <a:t> is issued</a:t>
            </a:r>
          </a:p>
          <a:p>
            <a:pPr lvl="2"/>
            <a:r>
              <a:rPr lang="en-US" altLang="zh-CN"/>
              <a:t>A </a:t>
            </a:r>
            <a:r>
              <a:rPr lang="en-US" altLang="zh-CN">
                <a:solidFill>
                  <a:srgbClr val="FC0128"/>
                </a:solidFill>
              </a:rPr>
              <a:t>DDL statement</a:t>
            </a:r>
            <a:r>
              <a:rPr lang="en-US" altLang="zh-CN"/>
              <a:t>, such as </a:t>
            </a:r>
            <a:r>
              <a:rPr lang="en-US" altLang="zh-CN">
                <a:latin typeface="Courier New" pitchFamily="49" charset="0"/>
              </a:rPr>
              <a:t>CREATE</a:t>
            </a:r>
            <a:r>
              <a:rPr lang="en-US" altLang="zh-CN"/>
              <a:t>, is issued</a:t>
            </a:r>
          </a:p>
          <a:p>
            <a:pPr lvl="2"/>
            <a:r>
              <a:rPr lang="en-US" altLang="zh-CN"/>
              <a:t>A </a:t>
            </a:r>
            <a:r>
              <a:rPr lang="en-US" altLang="zh-CN">
                <a:solidFill>
                  <a:srgbClr val="FC0128"/>
                </a:solidFill>
              </a:rPr>
              <a:t>DCL statement</a:t>
            </a:r>
            <a:r>
              <a:rPr lang="en-US" altLang="zh-CN"/>
              <a:t> is issued</a:t>
            </a:r>
          </a:p>
          <a:p>
            <a:pPr lvl="2"/>
            <a:r>
              <a:rPr lang="en-US" altLang="zh-CN"/>
              <a:t>The user exits </a:t>
            </a:r>
            <a:r>
              <a:rPr lang="en-US" altLang="zh-CN" i="1"/>
              <a:t>i</a:t>
            </a:r>
            <a:r>
              <a:rPr lang="en-US" altLang="zh-CN"/>
              <a:t>SQL*Plus</a:t>
            </a:r>
          </a:p>
          <a:p>
            <a:pPr lvl="2"/>
            <a:r>
              <a:rPr lang="en-US" altLang="zh-CN"/>
              <a:t>A machine fails or the system crashes</a:t>
            </a:r>
          </a:p>
          <a:p>
            <a:pPr lvl="1"/>
            <a:r>
              <a:rPr lang="en-US" altLang="zh-CN"/>
              <a:t>After one transaction ends, the next executable SQL statement automatically starts the next transaction.</a:t>
            </a:r>
          </a:p>
          <a:p>
            <a:pPr lvl="1"/>
            <a:r>
              <a:rPr lang="en-US" altLang="zh-CN"/>
              <a:t>A DDL statement or a DCL statement is automatically committed and therefore implicitly ends a transaction.</a:t>
            </a:r>
          </a:p>
          <a:p>
            <a:pPr lvl="1"/>
            <a:endParaRPr lang="en-US" altLang="zh-CN" b="1"/>
          </a:p>
          <a:p>
            <a:endParaRPr lang="en-US" altLang="zh-CN" b="1"/>
          </a:p>
          <a:p>
            <a:endParaRPr lang="en-US" altLang="zh-CN" b="1"/>
          </a:p>
          <a:p>
            <a:endParaRPr lang="en-US" altLang="zh-CN" b="1"/>
          </a:p>
          <a:p>
            <a:r>
              <a:rPr lang="en-US" altLang="zh-CN">
                <a:solidFill>
                  <a:srgbClr val="0000FF"/>
                </a:solidFill>
              </a:rPr>
              <a:t>Instructor Note</a:t>
            </a:r>
          </a:p>
          <a:p>
            <a:pPr lvl="1"/>
            <a:r>
              <a:rPr lang="en-US" altLang="zh-CN">
                <a:solidFill>
                  <a:srgbClr val="0000FF"/>
                </a:solidFill>
              </a:rPr>
              <a:t>Please run the script </a:t>
            </a:r>
            <a:r>
              <a:rPr lang="en-US" altLang="zh-CN">
                <a:solidFill>
                  <a:srgbClr val="0000FF"/>
                </a:solidFill>
                <a:latin typeface="Courier New" pitchFamily="49" charset="0"/>
              </a:rPr>
              <a:t>8_cretest.sql</a:t>
            </a:r>
            <a:r>
              <a:rPr lang="en-US" altLang="zh-CN">
                <a:solidFill>
                  <a:srgbClr val="0000FF"/>
                </a:solidFill>
              </a:rPr>
              <a:t> to create the test table and insert data into the table.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EE26E-9782-4D20-864A-F64F96A115AD}" type="slidenum">
              <a:rPr lang="en-US" altLang="zh-CN"/>
              <a:pPr/>
              <a:t>9</a:t>
            </a:fld>
            <a:endParaRPr lang="en-US" altLang="zh-CN"/>
          </a:p>
        </p:txBody>
      </p:sp>
      <p:sp>
        <p:nvSpPr>
          <p:cNvPr id="611330"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11331" name="Rectangle 3"/>
          <p:cNvSpPr>
            <a:spLocks noGrp="1" noChangeArrowheads="1"/>
          </p:cNvSpPr>
          <p:nvPr>
            <p:ph type="body" idx="1"/>
          </p:nvPr>
        </p:nvSpPr>
        <p:spPr>
          <a:xfrm>
            <a:off x="412750" y="4773613"/>
            <a:ext cx="6029325" cy="3756025"/>
          </a:xfrm>
          <a:noFill/>
          <a:ln/>
        </p:spPr>
        <p:txBody>
          <a:bodyPr lIns="89645" tIns="44063" rIns="89645" bIns="44063"/>
          <a:lstStyle/>
          <a:p>
            <a:endParaRPr lang="en-US" altLang="zh-CN" sz="1300"/>
          </a:p>
          <a:p>
            <a:endParaRPr lang="en-US" altLang="zh-CN"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B99B16-34AA-4646-9124-A50E01897890}" type="slidenum">
              <a:rPr lang="en-US" altLang="zh-CN"/>
              <a:pPr/>
              <a:t>10</a:t>
            </a:fld>
            <a:endParaRPr lang="en-US" altLang="zh-CN"/>
          </a:p>
        </p:txBody>
      </p:sp>
      <p:sp>
        <p:nvSpPr>
          <p:cNvPr id="613378"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13379" name="Rectangle 3"/>
          <p:cNvSpPr>
            <a:spLocks noGrp="1" noChangeArrowheads="1"/>
          </p:cNvSpPr>
          <p:nvPr>
            <p:ph type="body" idx="1"/>
          </p:nvPr>
        </p:nvSpPr>
        <p:spPr>
          <a:xfrm>
            <a:off x="412750" y="4773613"/>
            <a:ext cx="6029325" cy="3756025"/>
          </a:xfrm>
          <a:noFill/>
          <a:ln/>
        </p:spPr>
        <p:txBody>
          <a:bodyPr lIns="89645" tIns="44063" rIns="89645" bIns="44063"/>
          <a:lstStyle/>
          <a:p>
            <a:r>
              <a:rPr lang="en-US" altLang="zh-CN"/>
              <a:t>Committing Changes</a:t>
            </a:r>
          </a:p>
          <a:p>
            <a:pPr lvl="1"/>
            <a:r>
              <a:rPr lang="en-US" altLang="zh-CN"/>
              <a:t>Every data change made during the transaction is temporary until the transaction is committed.</a:t>
            </a:r>
          </a:p>
          <a:p>
            <a:pPr lvl="1"/>
            <a:r>
              <a:rPr lang="en-US" altLang="zh-CN"/>
              <a:t>State of the data before </a:t>
            </a:r>
            <a:r>
              <a:rPr lang="en-US" altLang="zh-CN">
                <a:solidFill>
                  <a:srgbClr val="FC0128"/>
                </a:solidFill>
                <a:latin typeface="Courier New" pitchFamily="49" charset="0"/>
              </a:rPr>
              <a:t>COMMIT</a:t>
            </a:r>
            <a:r>
              <a:rPr lang="en-US" altLang="zh-CN"/>
              <a:t> or </a:t>
            </a:r>
            <a:r>
              <a:rPr lang="en-US" altLang="zh-CN">
                <a:solidFill>
                  <a:srgbClr val="FC0128"/>
                </a:solidFill>
                <a:latin typeface="Courier New" pitchFamily="49" charset="0"/>
              </a:rPr>
              <a:t>ROLLBACK</a:t>
            </a:r>
            <a:r>
              <a:rPr lang="en-US" altLang="zh-CN">
                <a:solidFill>
                  <a:srgbClr val="FC0128"/>
                </a:solidFill>
              </a:rPr>
              <a:t> statements</a:t>
            </a:r>
            <a:r>
              <a:rPr lang="en-US" altLang="zh-CN"/>
              <a:t> are issued:</a:t>
            </a:r>
          </a:p>
          <a:p>
            <a:pPr lvl="2"/>
            <a:r>
              <a:rPr lang="en-US" altLang="zh-CN"/>
              <a:t>Data manipulation operations primarily affect the database buffer; therefore, the previous state of the data can be recovered.</a:t>
            </a:r>
          </a:p>
          <a:p>
            <a:pPr lvl="2"/>
            <a:r>
              <a:rPr lang="en-US" altLang="zh-CN"/>
              <a:t>The current user can review the results of the data manipulation operations by querying the tables.</a:t>
            </a:r>
          </a:p>
          <a:p>
            <a:pPr lvl="2"/>
            <a:r>
              <a:rPr lang="en-US" altLang="zh-CN"/>
              <a:t>Other users cannot view the results of the data manipulation operations made by the current user. The Oracle server institutes read consistency to ensure that each user sees data as it existed at the last commit.</a:t>
            </a:r>
          </a:p>
          <a:p>
            <a:pPr lvl="2"/>
            <a:r>
              <a:rPr lang="en-US" altLang="zh-CN"/>
              <a:t>The affected rows are locked; other users cannot change the data in the affected rows.</a:t>
            </a:r>
          </a:p>
          <a:p>
            <a:endParaRPr lang="en-US" altLang="zh-CN">
              <a:solidFill>
                <a:schemeClr val="accent2"/>
              </a:solidFill>
            </a:endParaRPr>
          </a:p>
          <a:p>
            <a:r>
              <a:rPr lang="en-US" altLang="zh-CN">
                <a:solidFill>
                  <a:srgbClr val="0000FF"/>
                </a:solidFill>
              </a:rPr>
              <a:t>Instructor Note</a:t>
            </a:r>
          </a:p>
          <a:p>
            <a:pPr lvl="1"/>
            <a:r>
              <a:rPr lang="en-US" altLang="zh-CN">
                <a:solidFill>
                  <a:srgbClr val="0000FF"/>
                </a:solidFill>
              </a:rPr>
              <a:t>With the Oracle server, data changes can actually be written to the database files before transactions are committed, but they are still only temporary.</a:t>
            </a:r>
          </a:p>
          <a:p>
            <a:pPr lvl="1"/>
            <a:r>
              <a:rPr lang="en-US" altLang="zh-CN">
                <a:solidFill>
                  <a:srgbClr val="0000FF"/>
                </a:solidFill>
              </a:rPr>
              <a:t>If a number of users are making changes simultaneously to the same table, then each user sees only his or her changes until other users commit their changes.</a:t>
            </a:r>
          </a:p>
          <a:p>
            <a:pPr lvl="1"/>
            <a:r>
              <a:rPr lang="en-US" altLang="zh-CN">
                <a:solidFill>
                  <a:srgbClr val="0000FF"/>
                </a:solidFill>
              </a:rPr>
              <a:t>By default, the Oracle server has </a:t>
            </a:r>
            <a:r>
              <a:rPr lang="en-US" altLang="zh-CN" i="1">
                <a:solidFill>
                  <a:srgbClr val="0000FF"/>
                </a:solidFill>
              </a:rPr>
              <a:t>row-level locking</a:t>
            </a:r>
            <a:r>
              <a:rPr lang="en-US" altLang="zh-CN">
                <a:solidFill>
                  <a:srgbClr val="0000FF"/>
                </a:solidFill>
              </a:rPr>
              <a:t>. It is possible to alter the default locking mechanism.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AF7862-D214-4DD7-9C12-A1EE66F340B9}" type="slidenum">
              <a:rPr lang="en-US" altLang="zh-CN"/>
              <a:pPr/>
              <a:t>11</a:t>
            </a:fld>
            <a:endParaRPr lang="en-US" altLang="zh-CN"/>
          </a:p>
        </p:txBody>
      </p:sp>
      <p:sp>
        <p:nvSpPr>
          <p:cNvPr id="615426"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15427" name="Rectangle 3"/>
          <p:cNvSpPr>
            <a:spLocks noGrp="1" noChangeArrowheads="1"/>
          </p:cNvSpPr>
          <p:nvPr>
            <p:ph type="body" idx="1"/>
          </p:nvPr>
        </p:nvSpPr>
        <p:spPr>
          <a:xfrm>
            <a:off x="412750" y="4773613"/>
            <a:ext cx="6029325" cy="3756025"/>
          </a:xfrm>
          <a:noFill/>
          <a:ln/>
        </p:spPr>
        <p:txBody>
          <a:bodyPr lIns="89645" tIns="44063" rIns="89645" bIns="44063"/>
          <a:lstStyle/>
          <a:p>
            <a:r>
              <a:rPr lang="en-US" altLang="zh-CN"/>
              <a:t>Committing Changes (continued)</a:t>
            </a:r>
          </a:p>
          <a:p>
            <a:pPr lvl="1"/>
            <a:r>
              <a:rPr lang="en-US" altLang="zh-CN"/>
              <a:t>Make all pending changes permanent by using the </a:t>
            </a:r>
            <a:r>
              <a:rPr lang="en-US" altLang="zh-CN">
                <a:solidFill>
                  <a:srgbClr val="FC0128"/>
                </a:solidFill>
                <a:latin typeface="Courier New" pitchFamily="49" charset="0"/>
              </a:rPr>
              <a:t>COMMIT</a:t>
            </a:r>
            <a:r>
              <a:rPr lang="en-US" altLang="zh-CN">
                <a:solidFill>
                  <a:srgbClr val="FC0128"/>
                </a:solidFill>
              </a:rPr>
              <a:t> statement</a:t>
            </a:r>
            <a:r>
              <a:rPr lang="en-US" altLang="zh-CN"/>
              <a:t>. Following a </a:t>
            </a:r>
            <a:r>
              <a:rPr lang="en-US" altLang="zh-CN">
                <a:latin typeface="Courier New" pitchFamily="49" charset="0"/>
              </a:rPr>
              <a:t>COMMIT</a:t>
            </a:r>
            <a:r>
              <a:rPr lang="en-US" altLang="zh-CN"/>
              <a:t> statement:</a:t>
            </a:r>
          </a:p>
          <a:p>
            <a:pPr lvl="2"/>
            <a:r>
              <a:rPr lang="en-US" altLang="zh-CN"/>
              <a:t>Data changes are written to the database.</a:t>
            </a:r>
          </a:p>
          <a:p>
            <a:pPr lvl="2"/>
            <a:r>
              <a:rPr lang="en-US" altLang="zh-CN"/>
              <a:t>The previous state of the data is permanently lost.</a:t>
            </a:r>
          </a:p>
          <a:p>
            <a:pPr lvl="2"/>
            <a:r>
              <a:rPr lang="en-US" altLang="zh-CN"/>
              <a:t>All users can view the results of the transaction.</a:t>
            </a:r>
          </a:p>
          <a:p>
            <a:pPr lvl="2"/>
            <a:r>
              <a:rPr lang="en-US" altLang="zh-CN"/>
              <a:t>The locks on the affected rows are released; the rows are now available for other users to perform new data changes.</a:t>
            </a:r>
          </a:p>
          <a:p>
            <a:pPr lvl="2"/>
            <a:r>
              <a:rPr lang="en-US" altLang="zh-CN"/>
              <a:t>All savepoints are erased.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97A46D0-A803-4DD3-B067-72A0834044D1}" type="slidenum">
              <a:rPr lang="en-US" altLang="zh-CN"/>
              <a:pPr/>
              <a:t>12</a:t>
            </a:fld>
            <a:endParaRPr lang="en-US" altLang="zh-CN"/>
          </a:p>
        </p:txBody>
      </p:sp>
      <p:sp>
        <p:nvSpPr>
          <p:cNvPr id="617474"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17475" name="Rectangle 3"/>
          <p:cNvSpPr>
            <a:spLocks noGrp="1" noChangeArrowheads="1"/>
          </p:cNvSpPr>
          <p:nvPr>
            <p:ph type="body" idx="1"/>
          </p:nvPr>
        </p:nvSpPr>
        <p:spPr>
          <a:xfrm>
            <a:off x="412750" y="4773613"/>
            <a:ext cx="6045200" cy="3756025"/>
          </a:xfrm>
          <a:noFill/>
          <a:ln/>
        </p:spPr>
        <p:txBody>
          <a:bodyPr lIns="89645" tIns="44063" rIns="89645" bIns="44063"/>
          <a:lstStyle/>
          <a:p>
            <a:pPr defTabSz="406400"/>
            <a:r>
              <a:rPr lang="en-US" altLang="zh-CN"/>
              <a:t>Committing Changes (continued)</a:t>
            </a:r>
          </a:p>
          <a:p>
            <a:pPr marL="120650" lvl="1" defTabSz="406400"/>
            <a:r>
              <a:rPr lang="en-US" altLang="zh-CN"/>
              <a:t>The slide example deletes a row from  the </a:t>
            </a:r>
            <a:r>
              <a:rPr lang="en-US" altLang="zh-CN">
                <a:latin typeface="Courier New" pitchFamily="49" charset="0"/>
              </a:rPr>
              <a:t>EMPLOYEES</a:t>
            </a:r>
            <a:r>
              <a:rPr lang="en-US" altLang="zh-CN"/>
              <a:t> table and inserts a new row into the </a:t>
            </a:r>
            <a:r>
              <a:rPr lang="en-US" altLang="zh-CN">
                <a:latin typeface="Courier New" pitchFamily="49" charset="0"/>
              </a:rPr>
              <a:t>DEPARTMENTS </a:t>
            </a:r>
            <a:r>
              <a:rPr lang="en-US" altLang="zh-CN"/>
              <a:t>table. It then makes the change permanent by issuing the </a:t>
            </a:r>
            <a:r>
              <a:rPr lang="en-US" altLang="zh-CN">
                <a:solidFill>
                  <a:srgbClr val="FC0128"/>
                </a:solidFill>
                <a:latin typeface="Courier New" pitchFamily="49" charset="0"/>
              </a:rPr>
              <a:t>COMMIT</a:t>
            </a:r>
            <a:r>
              <a:rPr lang="en-US" altLang="zh-CN">
                <a:solidFill>
                  <a:srgbClr val="FC0128"/>
                </a:solidFill>
              </a:rPr>
              <a:t> statement</a:t>
            </a:r>
            <a:r>
              <a:rPr lang="en-US" altLang="zh-CN"/>
              <a:t>.</a:t>
            </a:r>
          </a:p>
          <a:p>
            <a:pPr marL="120650" lvl="1" defTabSz="406400"/>
            <a:r>
              <a:rPr lang="en-US" altLang="zh-CN" b="1"/>
              <a:t>Example</a:t>
            </a:r>
          </a:p>
          <a:p>
            <a:pPr marL="120650" lvl="1" defTabSz="406400">
              <a:spcBef>
                <a:spcPct val="15000"/>
              </a:spcBef>
            </a:pPr>
            <a:r>
              <a:rPr lang="en-US" altLang="zh-CN"/>
              <a:t>Remove departments 290 and 300 in the </a:t>
            </a:r>
            <a:r>
              <a:rPr lang="en-US" altLang="zh-CN">
                <a:latin typeface="Courier New" pitchFamily="49" charset="0"/>
              </a:rPr>
              <a:t>DEPARTMENTS</a:t>
            </a:r>
            <a:r>
              <a:rPr lang="en-US" altLang="zh-CN"/>
              <a:t> table, and update a row in the </a:t>
            </a:r>
            <a:r>
              <a:rPr lang="en-US" altLang="zh-CN">
                <a:latin typeface="Courier New" pitchFamily="49" charset="0"/>
              </a:rPr>
              <a:t>COPY_EMP</a:t>
            </a:r>
            <a:r>
              <a:rPr lang="en-US" altLang="zh-CN"/>
              <a:t> table. Make the data change permanent.</a:t>
            </a:r>
          </a:p>
          <a:p>
            <a:pPr marL="120650" lvl="1" defTabSz="406400"/>
            <a:endParaRPr lang="en-US" altLang="zh-CN" sz="500"/>
          </a:p>
          <a:p>
            <a:pPr defTabSz="406400">
              <a:spcBef>
                <a:spcPct val="0"/>
              </a:spcBef>
            </a:pPr>
            <a:r>
              <a:rPr lang="en-US" altLang="zh-CN" b="1">
                <a:latin typeface="Courier New" pitchFamily="49" charset="0"/>
              </a:rPr>
              <a:t>    DELETE FROM departments</a:t>
            </a:r>
          </a:p>
          <a:p>
            <a:pPr defTabSz="406400">
              <a:spcBef>
                <a:spcPct val="0"/>
              </a:spcBef>
            </a:pPr>
            <a:r>
              <a:rPr lang="en-US" altLang="zh-CN" b="1">
                <a:latin typeface="Courier New" pitchFamily="49" charset="0"/>
              </a:rPr>
              <a:t>    WHERE  department_id IN (290, 300);</a:t>
            </a:r>
          </a:p>
          <a:p>
            <a:pPr defTabSz="406400">
              <a:spcBef>
                <a:spcPct val="0"/>
              </a:spcBef>
            </a:pPr>
            <a:endParaRPr lang="en-US" altLang="zh-CN" sz="500" b="1">
              <a:latin typeface="Courier New" pitchFamily="49" charset="0"/>
            </a:endParaRPr>
          </a:p>
          <a:p>
            <a:pPr defTabSz="406400">
              <a:spcBef>
                <a:spcPct val="0"/>
              </a:spcBef>
            </a:pPr>
            <a:r>
              <a:rPr lang="en-US" altLang="zh-CN" b="1">
                <a:latin typeface="Courier New" pitchFamily="49" charset="0"/>
              </a:rPr>
              <a:t>    2 rows deleted.</a:t>
            </a:r>
          </a:p>
          <a:p>
            <a:pPr defTabSz="406400">
              <a:spcBef>
                <a:spcPct val="0"/>
              </a:spcBef>
            </a:pPr>
            <a:endParaRPr lang="en-US" altLang="zh-CN">
              <a:latin typeface="Courier New" pitchFamily="49" charset="0"/>
            </a:endParaRPr>
          </a:p>
          <a:p>
            <a:pPr marL="120650" lvl="1" defTabSz="406400">
              <a:spcBef>
                <a:spcPct val="0"/>
              </a:spcBef>
            </a:pPr>
            <a:r>
              <a:rPr lang="en-US" altLang="zh-CN">
                <a:latin typeface="Courier New" pitchFamily="49" charset="0"/>
              </a:rPr>
              <a:t>   UPDATE  copy_emp</a:t>
            </a:r>
          </a:p>
          <a:p>
            <a:pPr marL="120650" lvl="1" defTabSz="406400">
              <a:spcBef>
                <a:spcPct val="0"/>
              </a:spcBef>
            </a:pPr>
            <a:r>
              <a:rPr lang="en-US" altLang="zh-CN">
                <a:latin typeface="Courier New" pitchFamily="49" charset="0"/>
              </a:rPr>
              <a:t>     SET   department_id = 80</a:t>
            </a:r>
          </a:p>
          <a:p>
            <a:pPr marL="120650" lvl="1" defTabSz="406400">
              <a:spcBef>
                <a:spcPct val="0"/>
              </a:spcBef>
            </a:pPr>
            <a:r>
              <a:rPr lang="en-US" altLang="zh-CN">
                <a:latin typeface="Courier New" pitchFamily="49" charset="0"/>
              </a:rPr>
              <a:t>     WHERE employee_id = 206;</a:t>
            </a:r>
          </a:p>
          <a:p>
            <a:pPr marL="120650" lvl="1" defTabSz="406400">
              <a:spcBef>
                <a:spcPct val="0"/>
              </a:spcBef>
            </a:pPr>
            <a:endParaRPr lang="en-US" altLang="zh-CN" sz="500">
              <a:latin typeface="Courier New" pitchFamily="49" charset="0"/>
            </a:endParaRPr>
          </a:p>
          <a:p>
            <a:pPr marL="120650" lvl="1" defTabSz="406400">
              <a:spcBef>
                <a:spcPct val="0"/>
              </a:spcBef>
            </a:pPr>
            <a:r>
              <a:rPr lang="en-US" altLang="zh-CN">
                <a:latin typeface="Courier New" pitchFamily="49" charset="0"/>
              </a:rPr>
              <a:t>   1 row updated.</a:t>
            </a:r>
          </a:p>
          <a:p>
            <a:pPr marL="120650" lvl="1" defTabSz="406400">
              <a:spcBef>
                <a:spcPct val="0"/>
              </a:spcBef>
            </a:pPr>
            <a:endParaRPr lang="en-US" altLang="zh-CN">
              <a:latin typeface="Courier New" pitchFamily="49" charset="0"/>
            </a:endParaRPr>
          </a:p>
          <a:p>
            <a:pPr marL="120650" lvl="1" defTabSz="406400">
              <a:spcBef>
                <a:spcPct val="0"/>
              </a:spcBef>
            </a:pPr>
            <a:r>
              <a:rPr lang="en-US" altLang="zh-CN">
                <a:latin typeface="Courier New" pitchFamily="49" charset="0"/>
              </a:rPr>
              <a:t>  COMMIT;</a:t>
            </a:r>
          </a:p>
          <a:p>
            <a:pPr marL="120650" lvl="1" defTabSz="406400">
              <a:spcBef>
                <a:spcPct val="0"/>
              </a:spcBef>
            </a:pPr>
            <a:endParaRPr lang="en-US" altLang="zh-CN" sz="500">
              <a:latin typeface="Courier New" pitchFamily="49" charset="0"/>
            </a:endParaRPr>
          </a:p>
          <a:p>
            <a:pPr marL="120650" lvl="1" defTabSz="406400">
              <a:spcBef>
                <a:spcPct val="0"/>
              </a:spcBef>
            </a:pPr>
            <a:r>
              <a:rPr lang="en-US" altLang="zh-CN">
                <a:latin typeface="Courier New" pitchFamily="49" charset="0"/>
              </a:rPr>
              <a:t>  Commit Complete.</a:t>
            </a:r>
          </a:p>
          <a:p>
            <a:pPr defTabSz="406400"/>
            <a:r>
              <a:rPr lang="en-US" altLang="zh-CN">
                <a:solidFill>
                  <a:srgbClr val="0000FF"/>
                </a:solidFill>
              </a:rPr>
              <a:t>Instructor Note</a:t>
            </a:r>
          </a:p>
          <a:p>
            <a:pPr marL="120650" lvl="1" defTabSz="406400">
              <a:spcBef>
                <a:spcPct val="15000"/>
              </a:spcBef>
            </a:pPr>
            <a:r>
              <a:rPr lang="en-US" altLang="zh-CN">
                <a:solidFill>
                  <a:srgbClr val="0000FF"/>
                </a:solidFill>
              </a:rPr>
              <a:t>Use this example to explain how </a:t>
            </a:r>
            <a:r>
              <a:rPr lang="en-US" altLang="zh-CN">
                <a:solidFill>
                  <a:srgbClr val="0000FF"/>
                </a:solidFill>
                <a:latin typeface="Courier New" pitchFamily="49" charset="0"/>
              </a:rPr>
              <a:t>COMMIT</a:t>
            </a:r>
            <a:r>
              <a:rPr lang="en-US" altLang="zh-CN">
                <a:solidFill>
                  <a:srgbClr val="0000FF"/>
                </a:solidFill>
              </a:rPr>
              <a:t> ensures that two related operations occur together or not at all. In this case, </a:t>
            </a:r>
            <a:r>
              <a:rPr lang="en-US" altLang="zh-CN">
                <a:solidFill>
                  <a:srgbClr val="0000FF"/>
                </a:solidFill>
                <a:latin typeface="Courier New" pitchFamily="49" charset="0"/>
              </a:rPr>
              <a:t>COMMIT</a:t>
            </a:r>
            <a:r>
              <a:rPr lang="en-US" altLang="zh-CN">
                <a:solidFill>
                  <a:srgbClr val="0000FF"/>
                </a:solidFill>
              </a:rPr>
              <a:t> prevents empty departments from being created.</a:t>
            </a:r>
          </a:p>
        </p:txBody>
      </p:sp>
      <p:sp>
        <p:nvSpPr>
          <p:cNvPr id="617476" name="Rectangle 4"/>
          <p:cNvSpPr>
            <a:spLocks noChangeArrowheads="1"/>
          </p:cNvSpPr>
          <p:nvPr/>
        </p:nvSpPr>
        <p:spPr bwMode="auto">
          <a:xfrm>
            <a:off x="615950" y="6573838"/>
            <a:ext cx="5583238" cy="801687"/>
          </a:xfrm>
          <a:prstGeom prst="rect">
            <a:avLst/>
          </a:prstGeom>
          <a:noFill/>
          <a:ln w="9525">
            <a:noFill/>
            <a:miter lim="800000"/>
            <a:headEnd/>
            <a:tailEnd/>
          </a:ln>
          <a:effectLst/>
        </p:spPr>
        <p:txBody>
          <a:bodyPr wrap="none" anchor="ctr"/>
          <a:lstStyle/>
          <a:p>
            <a:endParaRPr lang="zh-CN" altLang="en-US"/>
          </a:p>
        </p:txBody>
      </p:sp>
      <p:sp>
        <p:nvSpPr>
          <p:cNvPr id="617477" name="Rectangle 5"/>
          <p:cNvSpPr>
            <a:spLocks noChangeArrowheads="1"/>
          </p:cNvSpPr>
          <p:nvPr/>
        </p:nvSpPr>
        <p:spPr bwMode="auto">
          <a:xfrm>
            <a:off x="615950" y="7446963"/>
            <a:ext cx="5583238" cy="468312"/>
          </a:xfrm>
          <a:prstGeom prst="rect">
            <a:avLst/>
          </a:prstGeom>
          <a:noFill/>
          <a:ln w="9525">
            <a:noFill/>
            <a:miter lim="800000"/>
            <a:headEnd/>
            <a:tailEnd/>
          </a:ln>
          <a:effectLst/>
        </p:spPr>
        <p:txBody>
          <a:bodyPr wrap="none" anchor="ct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122DB-5F8C-4E4F-9313-0F1DD799B48B}" type="slidenum">
              <a:rPr lang="en-US" altLang="zh-CN"/>
              <a:pPr/>
              <a:t>13</a:t>
            </a:fld>
            <a:endParaRPr lang="en-US" altLang="zh-CN"/>
          </a:p>
        </p:txBody>
      </p:sp>
      <p:sp>
        <p:nvSpPr>
          <p:cNvPr id="619522" name="Rectangle 2"/>
          <p:cNvSpPr>
            <a:spLocks noGrp="1" noRot="1" noChangeAspect="1" noChangeArrowheads="1" noTextEdit="1"/>
          </p:cNvSpPr>
          <p:nvPr>
            <p:ph type="sldImg"/>
          </p:nvPr>
        </p:nvSpPr>
        <p:spPr>
          <a:xfrm>
            <a:off x="485775" y="163513"/>
            <a:ext cx="5868988" cy="4402137"/>
          </a:xfrm>
          <a:ln w="12700" cap="flat">
            <a:solidFill>
              <a:schemeClr val="tx1"/>
            </a:solidFill>
          </a:ln>
        </p:spPr>
      </p:sp>
      <p:sp>
        <p:nvSpPr>
          <p:cNvPr id="619523" name="Rectangle 3"/>
          <p:cNvSpPr>
            <a:spLocks noGrp="1" noChangeArrowheads="1"/>
          </p:cNvSpPr>
          <p:nvPr>
            <p:ph type="body" idx="1"/>
          </p:nvPr>
        </p:nvSpPr>
        <p:spPr>
          <a:xfrm>
            <a:off x="412750" y="4773613"/>
            <a:ext cx="6029325" cy="3756025"/>
          </a:xfrm>
          <a:noFill/>
          <a:ln/>
        </p:spPr>
        <p:txBody>
          <a:bodyPr lIns="89645" tIns="44063" rIns="89645" bIns="44063"/>
          <a:lstStyle/>
          <a:p>
            <a:pPr defTabSz="406400"/>
            <a:r>
              <a:rPr lang="en-US" altLang="zh-CN"/>
              <a:t>Rolling Back Changes</a:t>
            </a:r>
          </a:p>
          <a:p>
            <a:pPr marL="120650" lvl="1" defTabSz="406400"/>
            <a:r>
              <a:rPr lang="en-US" altLang="zh-CN"/>
              <a:t>Discard all pending changes by using the </a:t>
            </a:r>
            <a:r>
              <a:rPr lang="en-US" altLang="zh-CN">
                <a:solidFill>
                  <a:srgbClr val="FC0128"/>
                </a:solidFill>
                <a:latin typeface="Courier New" pitchFamily="49" charset="0"/>
              </a:rPr>
              <a:t>ROLLBACK</a:t>
            </a:r>
            <a:r>
              <a:rPr lang="en-US" altLang="zh-CN">
                <a:solidFill>
                  <a:srgbClr val="FC0128"/>
                </a:solidFill>
              </a:rPr>
              <a:t> statement</a:t>
            </a:r>
            <a:r>
              <a:rPr lang="en-US" altLang="zh-CN"/>
              <a:t>. Following a </a:t>
            </a:r>
            <a:r>
              <a:rPr lang="en-US" altLang="zh-CN">
                <a:latin typeface="Courier New" pitchFamily="49" charset="0"/>
              </a:rPr>
              <a:t>ROLLBACK</a:t>
            </a:r>
            <a:r>
              <a:rPr lang="en-US" altLang="zh-CN"/>
              <a:t> statement:</a:t>
            </a:r>
          </a:p>
          <a:p>
            <a:pPr marL="452438" lvl="2" indent="-211138" defTabSz="406400">
              <a:spcBef>
                <a:spcPct val="15000"/>
              </a:spcBef>
            </a:pPr>
            <a:r>
              <a:rPr lang="en-US" altLang="zh-CN"/>
              <a:t>Data changes are undone.</a:t>
            </a:r>
          </a:p>
          <a:p>
            <a:pPr marL="452438" lvl="2" indent="-211138" defTabSz="406400">
              <a:spcBef>
                <a:spcPct val="15000"/>
              </a:spcBef>
            </a:pPr>
            <a:r>
              <a:rPr lang="en-US" altLang="zh-CN"/>
              <a:t>The previous state of the data is restored.</a:t>
            </a:r>
          </a:p>
          <a:p>
            <a:pPr marL="452438" lvl="2" indent="-211138" defTabSz="406400">
              <a:spcBef>
                <a:spcPct val="15000"/>
              </a:spcBef>
            </a:pPr>
            <a:r>
              <a:rPr lang="en-US" altLang="zh-CN"/>
              <a:t>The locks on the affected rows are released.</a:t>
            </a:r>
          </a:p>
          <a:p>
            <a:pPr marL="120650" lvl="1" defTabSz="406400"/>
            <a:r>
              <a:rPr lang="en-US" altLang="zh-CN" b="1"/>
              <a:t>Example</a:t>
            </a:r>
          </a:p>
          <a:p>
            <a:pPr marL="120650" lvl="1" defTabSz="406400">
              <a:spcBef>
                <a:spcPct val="20000"/>
              </a:spcBef>
            </a:pPr>
            <a:r>
              <a:rPr lang="en-US" altLang="zh-CN"/>
              <a:t>While attempting to remove a record from the </a:t>
            </a:r>
            <a:r>
              <a:rPr lang="en-US" altLang="zh-CN">
                <a:latin typeface="Courier New" pitchFamily="49" charset="0"/>
              </a:rPr>
              <a:t>TEST</a:t>
            </a:r>
            <a:r>
              <a:rPr lang="en-US" altLang="zh-CN"/>
              <a:t> table, you can accidentally empty the table. You can correct the mistake, reissue the proper statement, and make the data change permanent.</a:t>
            </a:r>
          </a:p>
          <a:p>
            <a:pPr marL="120650" lvl="1" defTabSz="406400"/>
            <a:endParaRPr lang="en-US" altLang="zh-CN" sz="500"/>
          </a:p>
          <a:p>
            <a:pPr defTabSz="406400">
              <a:lnSpc>
                <a:spcPct val="90000"/>
              </a:lnSpc>
              <a:spcBef>
                <a:spcPct val="0"/>
              </a:spcBef>
            </a:pPr>
            <a:r>
              <a:rPr lang="en-US" altLang="zh-CN">
                <a:latin typeface="Courier New" pitchFamily="49" charset="0"/>
              </a:rPr>
              <a:t>    DELETE FROM test;</a:t>
            </a:r>
          </a:p>
          <a:p>
            <a:pPr defTabSz="406400">
              <a:lnSpc>
                <a:spcPct val="90000"/>
              </a:lnSpc>
              <a:spcBef>
                <a:spcPct val="0"/>
              </a:spcBef>
            </a:pPr>
            <a:r>
              <a:rPr lang="en-US" altLang="zh-CN" b="1">
                <a:latin typeface="Courier New" pitchFamily="49" charset="0"/>
              </a:rPr>
              <a:t>    25,000 rows deleted.</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ROLLBACK;</a:t>
            </a:r>
            <a:endParaRPr lang="en-US" altLang="zh-CN" b="1">
              <a:latin typeface="Courier New" pitchFamily="49" charset="0"/>
            </a:endParaRPr>
          </a:p>
          <a:p>
            <a:pPr defTabSz="406400">
              <a:lnSpc>
                <a:spcPct val="90000"/>
              </a:lnSpc>
              <a:spcBef>
                <a:spcPct val="0"/>
              </a:spcBef>
            </a:pPr>
            <a:r>
              <a:rPr lang="en-US" altLang="zh-CN" b="1">
                <a:latin typeface="Courier New" pitchFamily="49" charset="0"/>
              </a:rPr>
              <a:t>    Rollback complete.</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DELETE FROM test</a:t>
            </a:r>
          </a:p>
          <a:p>
            <a:pPr defTabSz="406400">
              <a:lnSpc>
                <a:spcPct val="90000"/>
              </a:lnSpc>
              <a:spcBef>
                <a:spcPct val="0"/>
              </a:spcBef>
            </a:pPr>
            <a:r>
              <a:rPr lang="en-US" altLang="zh-CN">
                <a:latin typeface="Courier New" pitchFamily="49" charset="0"/>
              </a:rPr>
              <a:t>    WHERE  id = 100;</a:t>
            </a:r>
          </a:p>
          <a:p>
            <a:pPr defTabSz="406400">
              <a:lnSpc>
                <a:spcPct val="90000"/>
              </a:lnSpc>
              <a:spcBef>
                <a:spcPct val="0"/>
              </a:spcBef>
            </a:pPr>
            <a:r>
              <a:rPr lang="en-US" altLang="zh-CN" b="1">
                <a:latin typeface="Courier New" pitchFamily="49" charset="0"/>
              </a:rPr>
              <a:t>    1 row deleted.</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SELECT *</a:t>
            </a:r>
          </a:p>
          <a:p>
            <a:pPr defTabSz="406400">
              <a:lnSpc>
                <a:spcPct val="90000"/>
              </a:lnSpc>
              <a:spcBef>
                <a:spcPct val="0"/>
              </a:spcBef>
            </a:pPr>
            <a:r>
              <a:rPr lang="en-US" altLang="zh-CN">
                <a:latin typeface="Courier New" pitchFamily="49" charset="0"/>
              </a:rPr>
              <a:t>    FROM   test</a:t>
            </a:r>
          </a:p>
          <a:p>
            <a:pPr defTabSz="406400">
              <a:lnSpc>
                <a:spcPct val="90000"/>
              </a:lnSpc>
              <a:spcBef>
                <a:spcPct val="0"/>
              </a:spcBef>
            </a:pPr>
            <a:r>
              <a:rPr lang="en-US" altLang="zh-CN">
                <a:latin typeface="Courier New" pitchFamily="49" charset="0"/>
              </a:rPr>
              <a:t>    WHERE  id = 100;</a:t>
            </a:r>
            <a:endParaRPr lang="en-US" altLang="zh-CN" b="1">
              <a:latin typeface="Courier New" pitchFamily="49" charset="0"/>
            </a:endParaRPr>
          </a:p>
          <a:p>
            <a:pPr defTabSz="406400">
              <a:lnSpc>
                <a:spcPct val="90000"/>
              </a:lnSpc>
              <a:spcBef>
                <a:spcPct val="0"/>
              </a:spcBef>
            </a:pPr>
            <a:r>
              <a:rPr lang="en-US" altLang="zh-CN" b="1">
                <a:latin typeface="Courier New" pitchFamily="49" charset="0"/>
              </a:rPr>
              <a:t>    No rows selected.</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COMMIT;</a:t>
            </a:r>
            <a:endParaRPr lang="en-US" altLang="zh-CN" b="1">
              <a:latin typeface="Courier New" pitchFamily="49" charset="0"/>
            </a:endParaRPr>
          </a:p>
          <a:p>
            <a:pPr defTabSz="406400">
              <a:lnSpc>
                <a:spcPct val="90000"/>
              </a:lnSpc>
              <a:spcBef>
                <a:spcPct val="0"/>
              </a:spcBef>
            </a:pPr>
            <a:r>
              <a:rPr lang="en-US" altLang="zh-CN" b="1">
                <a:latin typeface="Courier New" pitchFamily="49" charset="0"/>
              </a:rPr>
              <a:t>    Commit complete.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EE24DC6-0AE7-4C69-8A08-CA057B2187E1}" type="slidenum">
              <a:rPr lang="en-US" altLang="zh-CN" smtClean="0"/>
              <a:pPr/>
              <a:t>14</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zh-CN" altLang="en-US" sz="800" smtClean="0">
                <a:latin typeface="楷体_GB2312" pitchFamily="49" charset="-122"/>
                <a:ea typeface="楷体_GB2312" pitchFamily="49" charset="-122"/>
              </a:rPr>
              <a:t>数据库事务必须同时满足</a:t>
            </a:r>
            <a:r>
              <a:rPr lang="en-US" altLang="zh-CN" sz="800" smtClean="0">
                <a:latin typeface="楷体_GB2312" pitchFamily="49" charset="-122"/>
                <a:ea typeface="楷体_GB2312" pitchFamily="49" charset="-122"/>
              </a:rPr>
              <a:t>4</a:t>
            </a:r>
            <a:r>
              <a:rPr lang="zh-CN" altLang="en-US" sz="800" smtClean="0">
                <a:latin typeface="楷体_GB2312" pitchFamily="49" charset="-122"/>
                <a:ea typeface="楷体_GB2312" pitchFamily="49" charset="-122"/>
              </a:rPr>
              <a:t>个特性</a:t>
            </a:r>
            <a:r>
              <a:rPr lang="en-US" altLang="zh-CN" sz="800" smtClean="0">
                <a:latin typeface="楷体_GB2312" pitchFamily="49" charset="-122"/>
                <a:ea typeface="楷体_GB2312" pitchFamily="49" charset="-122"/>
              </a:rPr>
              <a:t>: </a:t>
            </a:r>
            <a:r>
              <a:rPr lang="zh-CN" altLang="en-US" sz="800" smtClean="0">
                <a:latin typeface="楷体_GB2312" pitchFamily="49" charset="-122"/>
                <a:ea typeface="楷体_GB2312" pitchFamily="49" charset="-122"/>
              </a:rPr>
              <a:t>原子性</a:t>
            </a:r>
            <a:r>
              <a:rPr lang="en-US" altLang="zh-CN" sz="800" smtClean="0">
                <a:latin typeface="楷体_GB2312" pitchFamily="49" charset="-122"/>
                <a:ea typeface="楷体_GB2312" pitchFamily="49" charset="-122"/>
              </a:rPr>
              <a:t>(Atomic), </a:t>
            </a:r>
            <a:r>
              <a:rPr lang="zh-CN" altLang="en-US" sz="800" smtClean="0">
                <a:latin typeface="楷体_GB2312" pitchFamily="49" charset="-122"/>
                <a:ea typeface="楷体_GB2312" pitchFamily="49" charset="-122"/>
              </a:rPr>
              <a:t>一致性</a:t>
            </a:r>
            <a:r>
              <a:rPr lang="en-US" altLang="zh-CN" sz="800" smtClean="0">
                <a:latin typeface="楷体_GB2312" pitchFamily="49" charset="-122"/>
                <a:ea typeface="楷体_GB2312" pitchFamily="49" charset="-122"/>
              </a:rPr>
              <a:t>(Consistency), </a:t>
            </a:r>
            <a:r>
              <a:rPr lang="zh-CN" altLang="en-US" sz="800" smtClean="0">
                <a:latin typeface="楷体_GB2312" pitchFamily="49" charset="-122"/>
                <a:ea typeface="楷体_GB2312" pitchFamily="49" charset="-122"/>
              </a:rPr>
              <a:t>隔离性</a:t>
            </a:r>
            <a:r>
              <a:rPr lang="en-US" altLang="zh-CN" sz="800" smtClean="0">
                <a:latin typeface="楷体_GB2312" pitchFamily="49" charset="-122"/>
                <a:ea typeface="楷体_GB2312" pitchFamily="49" charset="-122"/>
              </a:rPr>
              <a:t>(Isolation)</a:t>
            </a:r>
            <a:r>
              <a:rPr lang="zh-CN" altLang="en-US" sz="800" smtClean="0">
                <a:latin typeface="楷体_GB2312" pitchFamily="49" charset="-122"/>
                <a:ea typeface="楷体_GB2312" pitchFamily="49" charset="-122"/>
              </a:rPr>
              <a:t>和持久性</a:t>
            </a:r>
            <a:r>
              <a:rPr lang="en-US" altLang="zh-CN" sz="800" smtClean="0">
                <a:latin typeface="楷体_GB2312" pitchFamily="49" charset="-122"/>
                <a:ea typeface="楷体_GB2312" pitchFamily="49" charset="-122"/>
              </a:rPr>
              <a:t>(Durabiliy), </a:t>
            </a:r>
            <a:r>
              <a:rPr lang="zh-CN" altLang="en-US" sz="800" smtClean="0">
                <a:latin typeface="楷体_GB2312" pitchFamily="49" charset="-122"/>
                <a:ea typeface="楷体_GB2312" pitchFamily="49" charset="-122"/>
              </a:rPr>
              <a:t>简称为</a:t>
            </a:r>
            <a:r>
              <a:rPr lang="en-US" altLang="zh-CN" sz="800" smtClean="0">
                <a:latin typeface="楷体_GB2312" pitchFamily="49" charset="-122"/>
                <a:ea typeface="楷体_GB2312" pitchFamily="49" charset="-122"/>
              </a:rPr>
              <a:t>ACID</a:t>
            </a:r>
          </a:p>
          <a:p>
            <a:pPr eaLnBrk="1" hangingPunct="1"/>
            <a:endParaRPr lang="en-US" altLang="zh-CN" smtClean="0"/>
          </a:p>
        </p:txBody>
      </p:sp>
    </p:spTree>
    <p:extLst>
      <p:ext uri="{BB962C8B-B14F-4D97-AF65-F5344CB8AC3E}">
        <p14:creationId xmlns:p14="http://schemas.microsoft.com/office/powerpoint/2010/main" val="2883505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2018/10/16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692696"/>
            <a:ext cx="6840760" cy="857256"/>
          </a:xfrm>
        </p:spPr>
        <p:txBody>
          <a:bodyPr/>
          <a:lstStyle/>
          <a:p>
            <a:r>
              <a:rPr lang="zh-CN" altLang="en-US" b="1" dirty="0" smtClean="0">
                <a:latin typeface="宋体" pitchFamily="2" charset="-122"/>
                <a:ea typeface="宋体" pitchFamily="2" charset="-122"/>
              </a:rPr>
              <a:t>主要内容</a:t>
            </a:r>
            <a:endParaRPr lang="zh-CN" altLang="en-US" b="1" dirty="0">
              <a:latin typeface="宋体" pitchFamily="2" charset="-122"/>
              <a:ea typeface="宋体" pitchFamily="2" charset="-122"/>
            </a:endParaRPr>
          </a:p>
        </p:txBody>
      </p:sp>
      <p:sp>
        <p:nvSpPr>
          <p:cNvPr id="3" name="内容占位符 2"/>
          <p:cNvSpPr>
            <a:spLocks noGrp="1"/>
          </p:cNvSpPr>
          <p:nvPr>
            <p:ph idx="1"/>
          </p:nvPr>
        </p:nvSpPr>
        <p:spPr>
          <a:xfrm>
            <a:off x="323528" y="1556792"/>
            <a:ext cx="8712968" cy="4752528"/>
          </a:xfrm>
        </p:spPr>
        <p:txBody>
          <a:bodyPr>
            <a:normAutofit/>
          </a:bodyPr>
          <a:lstStyle/>
          <a:p>
            <a:pPr marL="514350" indent="-514350">
              <a:buFont typeface="+mj-lt"/>
              <a:buAutoNum type="arabicPeriod"/>
            </a:pPr>
            <a:r>
              <a:rPr lang="en-US" altLang="zh-CN" sz="2600" dirty="0" smtClean="0">
                <a:ea typeface="宋体" pitchFamily="2" charset="-122"/>
              </a:rPr>
              <a:t>JDBC</a:t>
            </a:r>
            <a:r>
              <a:rPr lang="zh-CN" altLang="en-US" sz="2600" dirty="0" smtClean="0">
                <a:ea typeface="宋体" pitchFamily="2" charset="-122"/>
              </a:rPr>
              <a:t>概述</a:t>
            </a:r>
            <a:endParaRPr lang="en-US" altLang="zh-CN" sz="2600" dirty="0" smtClean="0">
              <a:ea typeface="宋体" pitchFamily="2" charset="-122"/>
            </a:endParaRPr>
          </a:p>
          <a:p>
            <a:pPr marL="514350" indent="-514350">
              <a:buFont typeface="+mj-lt"/>
              <a:buAutoNum type="arabicPeriod"/>
            </a:pPr>
            <a:r>
              <a:rPr lang="zh-CN" altLang="en-US" sz="2600" dirty="0" smtClean="0">
                <a:ea typeface="宋体" pitchFamily="2" charset="-122"/>
              </a:rPr>
              <a:t>获取数据库连接</a:t>
            </a:r>
            <a:endParaRPr lang="en-US" altLang="zh-CN" sz="2600" dirty="0" smtClean="0">
              <a:ea typeface="宋体" pitchFamily="2" charset="-122"/>
            </a:endParaRPr>
          </a:p>
          <a:p>
            <a:pPr marL="514350" indent="-514350">
              <a:buFont typeface="+mj-lt"/>
              <a:buAutoNum type="arabicPeriod"/>
            </a:pPr>
            <a:r>
              <a:rPr lang="zh-CN" altLang="en-US" sz="2600" dirty="0" smtClean="0">
                <a:ea typeface="宋体" pitchFamily="2" charset="-122"/>
              </a:rPr>
              <a:t>使用</a:t>
            </a:r>
            <a:r>
              <a:rPr lang="en-US" altLang="zh-CN" sz="2600" dirty="0" smtClean="0">
                <a:ea typeface="宋体" pitchFamily="2" charset="-122"/>
              </a:rPr>
              <a:t>Statement</a:t>
            </a:r>
            <a:r>
              <a:rPr lang="zh-CN" altLang="en-US" sz="2600" smtClean="0">
                <a:ea typeface="宋体" pitchFamily="2" charset="-122"/>
              </a:rPr>
              <a:t>操作数据表的弊端</a:t>
            </a:r>
            <a:endParaRPr lang="en-US" altLang="zh-CN" sz="2600" dirty="0" smtClean="0">
              <a:ea typeface="宋体" pitchFamily="2" charset="-122"/>
            </a:endParaRPr>
          </a:p>
          <a:p>
            <a:pPr marL="514350" indent="-514350">
              <a:buFont typeface="+mj-lt"/>
              <a:buAutoNum type="arabicPeriod"/>
            </a:pPr>
            <a:r>
              <a:rPr lang="zh-CN" altLang="en-US" sz="2600" smtClean="0">
                <a:ea typeface="宋体" pitchFamily="2" charset="-122"/>
              </a:rPr>
              <a:t>使用</a:t>
            </a:r>
            <a:r>
              <a:rPr lang="en-US" altLang="zh-CN" sz="2600" dirty="0" err="1" smtClean="0">
                <a:ea typeface="宋体" pitchFamily="2" charset="-122"/>
              </a:rPr>
              <a:t>PreparedStatement</a:t>
            </a:r>
            <a:endParaRPr lang="en-US" altLang="zh-CN" sz="2600" dirty="0" smtClean="0">
              <a:ea typeface="宋体" pitchFamily="2" charset="-122"/>
            </a:endParaRPr>
          </a:p>
          <a:p>
            <a:pPr lvl="1">
              <a:buFont typeface="Wingdings" panose="05000000000000000000" pitchFamily="2" charset="2"/>
              <a:buChar char="Ø"/>
            </a:pPr>
            <a:r>
              <a:rPr lang="zh-CN" altLang="en-US" dirty="0" smtClean="0">
                <a:ea typeface="宋体" pitchFamily="2" charset="-122"/>
              </a:rPr>
              <a:t>实现</a:t>
            </a:r>
            <a:r>
              <a:rPr lang="zh-CN" altLang="en-US" smtClean="0">
                <a:ea typeface="宋体" pitchFamily="2" charset="-122"/>
              </a:rPr>
              <a:t>数据表的</a:t>
            </a:r>
            <a:r>
              <a:rPr lang="en-US" altLang="zh-CN" smtClean="0">
                <a:ea typeface="宋体" pitchFamily="2" charset="-122"/>
              </a:rPr>
              <a:t>INSERT/UPDATE/DELETE</a:t>
            </a:r>
            <a:r>
              <a:rPr lang="zh-CN" altLang="en-US" smtClean="0">
                <a:ea typeface="宋体" pitchFamily="2" charset="-122"/>
              </a:rPr>
              <a:t>操作</a:t>
            </a:r>
            <a:endParaRPr lang="en-US" altLang="zh-CN" smtClean="0">
              <a:ea typeface="宋体" pitchFamily="2" charset="-122"/>
            </a:endParaRPr>
          </a:p>
          <a:p>
            <a:pPr lvl="1">
              <a:buFont typeface="Wingdings" panose="05000000000000000000" pitchFamily="2" charset="2"/>
              <a:buChar char="Ø"/>
            </a:pPr>
            <a:r>
              <a:rPr lang="zh-CN" altLang="en-US" smtClean="0">
                <a:ea typeface="宋体" pitchFamily="2" charset="-122"/>
              </a:rPr>
              <a:t>使用</a:t>
            </a:r>
            <a:r>
              <a:rPr lang="en-US" altLang="zh-CN" smtClean="0">
                <a:ea typeface="宋体" pitchFamily="2" charset="-122"/>
              </a:rPr>
              <a:t>ResultSet</a:t>
            </a:r>
            <a:r>
              <a:rPr lang="zh-CN" altLang="en-US" smtClean="0">
                <a:ea typeface="宋体" pitchFamily="2" charset="-122"/>
              </a:rPr>
              <a:t>和</a:t>
            </a:r>
            <a:r>
              <a:rPr lang="en-US" altLang="zh-CN" smtClean="0">
                <a:ea typeface="宋体" pitchFamily="2" charset="-122"/>
              </a:rPr>
              <a:t>ResultSetMetaData</a:t>
            </a:r>
            <a:r>
              <a:rPr lang="zh-CN" altLang="en-US" smtClean="0">
                <a:ea typeface="宋体" pitchFamily="2" charset="-122"/>
              </a:rPr>
              <a:t>实现数据表的</a:t>
            </a:r>
            <a:r>
              <a:rPr lang="en-US" altLang="zh-CN" smtClean="0">
                <a:ea typeface="宋体" pitchFamily="2" charset="-122"/>
              </a:rPr>
              <a:t>SELECT</a:t>
            </a:r>
            <a:r>
              <a:rPr lang="zh-CN" altLang="en-US" smtClean="0">
                <a:ea typeface="宋体" pitchFamily="2" charset="-122"/>
              </a:rPr>
              <a:t>操作</a:t>
            </a:r>
            <a:endParaRPr lang="en-US" altLang="zh-CN" dirty="0" smtClean="0">
              <a:ea typeface="宋体" pitchFamily="2" charset="-122"/>
            </a:endParaRPr>
          </a:p>
          <a:p>
            <a:pPr lvl="1">
              <a:buFont typeface="Wingdings" panose="05000000000000000000" pitchFamily="2" charset="2"/>
              <a:buChar char="Ø"/>
            </a:pPr>
            <a:r>
              <a:rPr lang="zh-CN" altLang="en-US" dirty="0" smtClean="0">
                <a:ea typeface="宋体" pitchFamily="2" charset="-122"/>
              </a:rPr>
              <a:t>向数据表中插入、读取</a:t>
            </a:r>
            <a:r>
              <a:rPr lang="zh-CN" altLang="en-US" dirty="0">
                <a:ea typeface="宋体" pitchFamily="2" charset="-122"/>
              </a:rPr>
              <a:t>大数据</a:t>
            </a:r>
            <a:r>
              <a:rPr lang="zh-CN" altLang="en-US" dirty="0" smtClean="0">
                <a:ea typeface="宋体" pitchFamily="2" charset="-122"/>
              </a:rPr>
              <a:t>：</a:t>
            </a:r>
            <a:r>
              <a:rPr lang="en-US" altLang="zh-CN" smtClean="0">
                <a:ea typeface="宋体" pitchFamily="2" charset="-122"/>
              </a:rPr>
              <a:t>BLOB</a:t>
            </a:r>
            <a:r>
              <a:rPr lang="zh-CN" altLang="en-US" smtClean="0">
                <a:ea typeface="宋体" pitchFamily="2" charset="-122"/>
              </a:rPr>
              <a:t>字段</a:t>
            </a:r>
            <a:endParaRPr lang="en-US" altLang="zh-CN" smtClean="0">
              <a:ea typeface="宋体" pitchFamily="2" charset="-122"/>
            </a:endParaRPr>
          </a:p>
          <a:p>
            <a:pPr lvl="1">
              <a:buFont typeface="Wingdings" panose="05000000000000000000" pitchFamily="2" charset="2"/>
              <a:buChar char="Ø"/>
            </a:pPr>
            <a:r>
              <a:rPr lang="zh-CN" altLang="en-US" smtClean="0">
                <a:ea typeface="宋体" pitchFamily="2" charset="-122"/>
              </a:rPr>
              <a:t>使用</a:t>
            </a:r>
            <a:r>
              <a:rPr lang="en-US" altLang="zh-CN" smtClean="0">
                <a:ea typeface="宋体" pitchFamily="2" charset="-122"/>
              </a:rPr>
              <a:t>PreparedStatement</a:t>
            </a:r>
            <a:r>
              <a:rPr lang="zh-CN" altLang="en-US" smtClean="0">
                <a:ea typeface="宋体" pitchFamily="2" charset="-122"/>
              </a:rPr>
              <a:t>实现批量插入</a:t>
            </a:r>
            <a:endParaRPr lang="en-US" altLang="zh-CN" dirty="0" smtClean="0">
              <a:ea typeface="宋体" pitchFamily="2" charset="-122"/>
            </a:endParaRPr>
          </a:p>
        </p:txBody>
      </p:sp>
    </p:spTree>
    <p:extLst>
      <p:ext uri="{BB962C8B-B14F-4D97-AF65-F5344CB8AC3E}">
        <p14:creationId xmlns:p14="http://schemas.microsoft.com/office/powerpoint/2010/main" val="3030857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1619672" y="908720"/>
            <a:ext cx="6139586" cy="648072"/>
          </a:xfrm>
          <a:noFill/>
          <a:ln/>
        </p:spPr>
        <p:txBody>
          <a:bodyPr lIns="92075" tIns="46038" rIns="92075" bIns="46038" anchor="t">
            <a:normAutofit fontScale="90000"/>
          </a:bodyPr>
          <a:lstStyle/>
          <a:p>
            <a:r>
              <a:rPr lang="zh-CN" altLang="en-US" b="1" dirty="0">
                <a:latin typeface="+mn-lt"/>
                <a:ea typeface="宋体" pitchFamily="2" charset="-122"/>
                <a:cs typeface="Arial Unicode MS" pitchFamily="34" charset="-122"/>
              </a:rPr>
              <a:t>提交或回滚前的数据状态</a:t>
            </a:r>
          </a:p>
        </p:txBody>
      </p:sp>
      <p:sp>
        <p:nvSpPr>
          <p:cNvPr id="612355" name="Rectangle 3"/>
          <p:cNvSpPr>
            <a:spLocks noGrp="1" noChangeArrowheads="1"/>
          </p:cNvSpPr>
          <p:nvPr>
            <p:ph idx="1"/>
          </p:nvPr>
        </p:nvSpPr>
        <p:spPr>
          <a:xfrm>
            <a:off x="539552" y="2132856"/>
            <a:ext cx="8143932" cy="2530566"/>
          </a:xfrm>
          <a:noFill/>
          <a:ln/>
        </p:spPr>
        <p:txBody>
          <a:bodyPr wrap="square" lIns="92075" tIns="46038" rIns="92075" bIns="46038">
            <a:spAutoFit/>
          </a:bodyPr>
          <a:lstStyle/>
          <a:p>
            <a:pPr>
              <a:buFont typeface="Wingdings" pitchFamily="2" charset="2"/>
              <a:buChar char="l"/>
            </a:pPr>
            <a:r>
              <a:rPr lang="zh-CN" altLang="en-US" sz="2400" dirty="0">
                <a:ea typeface="宋体" pitchFamily="2" charset="-122"/>
                <a:cs typeface="Arial Unicode MS" pitchFamily="34" charset="-122"/>
              </a:rPr>
              <a:t>改变前的数据状态是可以恢复的</a:t>
            </a:r>
          </a:p>
          <a:p>
            <a:pPr>
              <a:buFont typeface="Wingdings" pitchFamily="2" charset="2"/>
              <a:buChar char="l"/>
            </a:pPr>
            <a:r>
              <a:rPr lang="zh-CN" altLang="en-US" sz="2400" dirty="0">
                <a:ea typeface="宋体" pitchFamily="2" charset="-122"/>
                <a:cs typeface="Arial Unicode MS" pitchFamily="34" charset="-122"/>
              </a:rPr>
              <a:t>执行 </a:t>
            </a:r>
            <a:r>
              <a:rPr lang="en-US" altLang="zh-CN" sz="2400" dirty="0">
                <a:ea typeface="宋体" pitchFamily="2" charset="-122"/>
                <a:cs typeface="Arial Unicode MS" pitchFamily="34" charset="-122"/>
              </a:rPr>
              <a:t>DML </a:t>
            </a:r>
            <a:r>
              <a:rPr lang="zh-CN" altLang="en-US" sz="2400" dirty="0">
                <a:ea typeface="宋体" pitchFamily="2" charset="-122"/>
                <a:cs typeface="Arial Unicode MS" pitchFamily="34" charset="-122"/>
              </a:rPr>
              <a:t>操作的用户可以通过 </a:t>
            </a:r>
            <a:r>
              <a:rPr lang="en-US" altLang="zh-CN" sz="2400" dirty="0">
                <a:ea typeface="宋体" pitchFamily="2" charset="-122"/>
                <a:cs typeface="Arial Unicode MS" pitchFamily="34" charset="-122"/>
              </a:rPr>
              <a:t>SELECT </a:t>
            </a:r>
            <a:r>
              <a:rPr lang="zh-CN" altLang="en-US" sz="2400" dirty="0">
                <a:ea typeface="宋体" pitchFamily="2" charset="-122"/>
                <a:cs typeface="Arial Unicode MS" pitchFamily="34" charset="-122"/>
              </a:rPr>
              <a:t>语句查询提交或回滚之前的修正</a:t>
            </a:r>
          </a:p>
          <a:p>
            <a:pPr>
              <a:buFont typeface="Wingdings" pitchFamily="2" charset="2"/>
              <a:buChar char="l"/>
            </a:pPr>
            <a:r>
              <a:rPr lang="zh-CN" altLang="en-US" sz="2400" dirty="0">
                <a:ea typeface="宋体" pitchFamily="2" charset="-122"/>
                <a:cs typeface="Arial Unicode MS" pitchFamily="34" charset="-122"/>
              </a:rPr>
              <a:t>其他用户不能看到当前用户所做的改变，直到当前用户结束事务。</a:t>
            </a:r>
          </a:p>
          <a:p>
            <a:pPr>
              <a:buFont typeface="Wingdings" pitchFamily="2" charset="2"/>
              <a:buChar char="l"/>
            </a:pPr>
            <a:r>
              <a:rPr lang="en-US" altLang="zh-CN" sz="2400" dirty="0">
                <a:ea typeface="宋体" pitchFamily="2" charset="-122"/>
                <a:cs typeface="Arial Unicode MS" pitchFamily="34" charset="-122"/>
              </a:rPr>
              <a:t>DML</a:t>
            </a:r>
            <a:r>
              <a:rPr lang="zh-CN" altLang="en-US" sz="2400" dirty="0">
                <a:ea typeface="宋体" pitchFamily="2" charset="-122"/>
                <a:cs typeface="Arial Unicode MS" pitchFamily="34" charset="-122"/>
              </a:rPr>
              <a:t>语句所涉及到的行被锁定， 其他用户不能操作。</a:t>
            </a:r>
          </a:p>
        </p:txBody>
      </p:sp>
    </p:spTree>
    <p:extLst>
      <p:ext uri="{BB962C8B-B14F-4D97-AF65-F5344CB8AC3E}">
        <p14:creationId xmlns:p14="http://schemas.microsoft.com/office/powerpoint/2010/main" val="1374000208"/>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1619672" y="908720"/>
            <a:ext cx="5976664" cy="720080"/>
          </a:xfrm>
          <a:noFill/>
          <a:ln/>
        </p:spPr>
        <p:txBody>
          <a:bodyPr lIns="92075" tIns="46038" rIns="92075" bIns="46038" anchor="t">
            <a:normAutofit fontScale="90000"/>
          </a:bodyPr>
          <a:lstStyle/>
          <a:p>
            <a:r>
              <a:rPr lang="zh-CN" altLang="en-US" b="1" dirty="0">
                <a:latin typeface="+mn-lt"/>
                <a:ea typeface="宋体" pitchFamily="2" charset="-122"/>
                <a:cs typeface="Arial Unicode MS" pitchFamily="34" charset="-122"/>
              </a:rPr>
              <a:t>提交后的数据状态</a:t>
            </a:r>
          </a:p>
        </p:txBody>
      </p:sp>
      <p:sp>
        <p:nvSpPr>
          <p:cNvPr id="614403" name="Rectangle 3"/>
          <p:cNvSpPr>
            <a:spLocks noGrp="1" noChangeArrowheads="1"/>
          </p:cNvSpPr>
          <p:nvPr>
            <p:ph idx="1"/>
          </p:nvPr>
        </p:nvSpPr>
        <p:spPr>
          <a:xfrm>
            <a:off x="683568" y="1916832"/>
            <a:ext cx="7845425" cy="2057400"/>
          </a:xfrm>
          <a:noFill/>
          <a:ln/>
        </p:spPr>
        <p:txBody>
          <a:bodyPr lIns="92075" tIns="46038" rIns="92075" bIns="46038">
            <a:spAutoFit/>
          </a:bodyPr>
          <a:lstStyle/>
          <a:p>
            <a:pPr>
              <a:buFont typeface="Wingdings" pitchFamily="2" charset="2"/>
              <a:buChar char="l"/>
            </a:pPr>
            <a:r>
              <a:rPr lang="zh-CN" altLang="en-US" sz="2800" dirty="0">
                <a:ea typeface="宋体" pitchFamily="2" charset="-122"/>
                <a:cs typeface="Arial Unicode MS" pitchFamily="34" charset="-122"/>
              </a:rPr>
              <a:t>数据的改变已经被保存到数据库中。</a:t>
            </a:r>
          </a:p>
          <a:p>
            <a:pPr>
              <a:buFont typeface="Wingdings" pitchFamily="2" charset="2"/>
              <a:buChar char="l"/>
            </a:pPr>
            <a:r>
              <a:rPr lang="zh-CN" altLang="en-US" sz="2800" dirty="0">
                <a:ea typeface="宋体" pitchFamily="2" charset="-122"/>
                <a:cs typeface="Arial Unicode MS" pitchFamily="34" charset="-122"/>
              </a:rPr>
              <a:t>改变前的数据已经丢失。</a:t>
            </a:r>
          </a:p>
          <a:p>
            <a:pPr>
              <a:buFont typeface="Wingdings" pitchFamily="2" charset="2"/>
              <a:buChar char="l"/>
            </a:pPr>
            <a:r>
              <a:rPr lang="zh-CN" altLang="en-US" sz="2800" dirty="0">
                <a:ea typeface="宋体" pitchFamily="2" charset="-122"/>
                <a:cs typeface="Arial Unicode MS" pitchFamily="34" charset="-122"/>
              </a:rPr>
              <a:t>所有用户可以看到结果。</a:t>
            </a:r>
          </a:p>
          <a:p>
            <a:pPr>
              <a:buFont typeface="Wingdings" pitchFamily="2" charset="2"/>
              <a:buChar char="l"/>
            </a:pPr>
            <a:r>
              <a:rPr lang="zh-CN" altLang="en-US" sz="2800" dirty="0">
                <a:ea typeface="宋体" pitchFamily="2" charset="-122"/>
                <a:cs typeface="Arial Unicode MS" pitchFamily="34" charset="-122"/>
              </a:rPr>
              <a:t>锁被释放， 其他用户可以操作涉及到的数据。</a:t>
            </a:r>
          </a:p>
        </p:txBody>
      </p:sp>
    </p:spTree>
    <p:extLst>
      <p:ext uri="{BB962C8B-B14F-4D97-AF65-F5344CB8AC3E}">
        <p14:creationId xmlns:p14="http://schemas.microsoft.com/office/powerpoint/2010/main" val="3937177151"/>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ChangeArrowheads="1"/>
          </p:cNvSpPr>
          <p:nvPr/>
        </p:nvSpPr>
        <p:spPr bwMode="blackWhite">
          <a:xfrm>
            <a:off x="888206" y="5359911"/>
            <a:ext cx="7481888" cy="6985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zh-CN" altLang="en-US">
              <a:ea typeface="宋体" pitchFamily="2" charset="-122"/>
              <a:cs typeface="Arial Unicode MS" pitchFamily="34" charset="-122"/>
            </a:endParaRPr>
          </a:p>
        </p:txBody>
      </p:sp>
      <p:sp>
        <p:nvSpPr>
          <p:cNvPr id="616451" name="Rectangle 3"/>
          <p:cNvSpPr>
            <a:spLocks noChangeArrowheads="1"/>
          </p:cNvSpPr>
          <p:nvPr/>
        </p:nvSpPr>
        <p:spPr bwMode="blackWhite">
          <a:xfrm>
            <a:off x="888206" y="5375804"/>
            <a:ext cx="7537450" cy="612775"/>
          </a:xfrm>
          <a:prstGeom prst="rect">
            <a:avLst/>
          </a:prstGeom>
          <a:noFill/>
          <a:ln w="9525">
            <a:noFill/>
            <a:miter lim="800000"/>
            <a:headEnd/>
            <a:tailEnd/>
          </a:ln>
          <a:effectLst/>
        </p:spPr>
        <p:txBody>
          <a:bodyPr wrap="none" lIns="92075" tIns="46038" rIns="92075" bIns="46038" anchor="ctr"/>
          <a:lstStyle/>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dirty="0">
                <a:ea typeface="宋体" pitchFamily="2" charset="-122"/>
                <a:cs typeface="Arial Unicode MS" pitchFamily="34" charset="-122"/>
              </a:rPr>
              <a:t>COMMIT;</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dirty="0">
                <a:solidFill>
                  <a:srgbClr val="FF0000"/>
                </a:solidFill>
                <a:effectLst>
                  <a:outerShdw blurRad="38100" dist="38100" dir="2700000" algn="tl">
                    <a:srgbClr val="C0C0C0"/>
                  </a:outerShdw>
                </a:effectLst>
                <a:ea typeface="宋体" pitchFamily="2" charset="-122"/>
                <a:cs typeface="Arial Unicode MS" pitchFamily="34" charset="-122"/>
              </a:rPr>
              <a:t>Commit complete.</a:t>
            </a:r>
          </a:p>
        </p:txBody>
      </p:sp>
      <p:sp>
        <p:nvSpPr>
          <p:cNvPr id="616454" name="Rectangle 6"/>
          <p:cNvSpPr>
            <a:spLocks noGrp="1" noChangeArrowheads="1"/>
          </p:cNvSpPr>
          <p:nvPr>
            <p:ph type="title"/>
          </p:nvPr>
        </p:nvSpPr>
        <p:spPr>
          <a:xfrm>
            <a:off x="2483768" y="836712"/>
            <a:ext cx="4654300" cy="719138"/>
          </a:xfrm>
          <a:noFill/>
          <a:ln/>
        </p:spPr>
        <p:txBody>
          <a:bodyPr lIns="92075" tIns="46038" rIns="92075" bIns="46038" anchor="t">
            <a:normAutofit fontScale="90000"/>
          </a:bodyPr>
          <a:lstStyle/>
          <a:p>
            <a:r>
              <a:rPr lang="zh-CN" altLang="en-US" b="1" dirty="0">
                <a:latin typeface="+mn-lt"/>
                <a:ea typeface="宋体" pitchFamily="2" charset="-122"/>
                <a:cs typeface="Arial Unicode MS" pitchFamily="34" charset="-122"/>
              </a:rPr>
              <a:t>提交数据</a:t>
            </a:r>
          </a:p>
        </p:txBody>
      </p:sp>
      <p:sp>
        <p:nvSpPr>
          <p:cNvPr id="616452" name="Rectangle 4"/>
          <p:cNvSpPr>
            <a:spLocks noGrp="1" noChangeArrowheads="1"/>
          </p:cNvSpPr>
          <p:nvPr>
            <p:ph idx="1"/>
          </p:nvPr>
        </p:nvSpPr>
        <p:spPr>
          <a:xfrm>
            <a:off x="827088" y="1630380"/>
            <a:ext cx="6340475" cy="3626250"/>
          </a:xfrm>
          <a:noFill/>
          <a:ln/>
        </p:spPr>
        <p:txBody>
          <a:bodyPr lIns="92075" tIns="46038" rIns="92075" bIns="46038">
            <a:spAutoFit/>
          </a:bodyPr>
          <a:lstStyle/>
          <a:p>
            <a:pPr>
              <a:buFont typeface="Wingdings" pitchFamily="2" charset="2"/>
              <a:buChar char="l"/>
            </a:pPr>
            <a:r>
              <a:rPr lang="zh-CN" altLang="en-US" dirty="0">
                <a:ea typeface="宋体" pitchFamily="2" charset="-122"/>
                <a:cs typeface="Arial Unicode MS" pitchFamily="34" charset="-122"/>
              </a:rPr>
              <a:t>改变</a:t>
            </a:r>
            <a:r>
              <a:rPr lang="zh-CN" altLang="en-US" dirty="0" smtClean="0">
                <a:ea typeface="宋体" pitchFamily="2" charset="-122"/>
                <a:cs typeface="Arial Unicode MS" pitchFamily="34" charset="-122"/>
              </a:rPr>
              <a:t>数据</a:t>
            </a:r>
            <a:endParaRPr lang="zh-CN" altLang="en-US" dirty="0">
              <a:ea typeface="宋体" pitchFamily="2" charset="-122"/>
              <a:cs typeface="Arial Unicode MS" pitchFamily="34" charset="-122"/>
            </a:endParaRPr>
          </a:p>
          <a:p>
            <a:pPr>
              <a:buFont typeface="Wingdings" pitchFamily="2" charset="2"/>
              <a:buNone/>
            </a:pPr>
            <a:endParaRPr lang="en-US" altLang="zh-CN" dirty="0" smtClean="0">
              <a:ea typeface="宋体" pitchFamily="2" charset="-122"/>
              <a:cs typeface="Arial Unicode MS" pitchFamily="34" charset="-122"/>
            </a:endParaRPr>
          </a:p>
          <a:p>
            <a:pPr>
              <a:buFont typeface="Wingdings" pitchFamily="2" charset="2"/>
              <a:buNone/>
            </a:pPr>
            <a:endParaRPr lang="zh-CN" altLang="en-US" dirty="0">
              <a:ea typeface="宋体" pitchFamily="2" charset="-122"/>
              <a:cs typeface="Arial Unicode MS" pitchFamily="34" charset="-122"/>
            </a:endParaRPr>
          </a:p>
          <a:p>
            <a:pPr>
              <a:buFont typeface="Wingdings" pitchFamily="2" charset="2"/>
              <a:buNone/>
            </a:pPr>
            <a:endParaRPr lang="zh-CN" altLang="en-US" dirty="0">
              <a:ea typeface="宋体" pitchFamily="2" charset="-122"/>
              <a:cs typeface="Arial Unicode MS" pitchFamily="34" charset="-122"/>
            </a:endParaRPr>
          </a:p>
          <a:p>
            <a:pPr>
              <a:buFont typeface="Wingdings" pitchFamily="2" charset="2"/>
              <a:buNone/>
            </a:pPr>
            <a:endParaRPr lang="zh-CN" altLang="en-US" dirty="0">
              <a:ea typeface="宋体" pitchFamily="2" charset="-122"/>
              <a:cs typeface="Arial Unicode MS" pitchFamily="34" charset="-122"/>
            </a:endParaRPr>
          </a:p>
          <a:p>
            <a:endParaRPr lang="en-US" altLang="zh-CN" dirty="0" smtClean="0">
              <a:ea typeface="宋体" pitchFamily="2" charset="-122"/>
              <a:cs typeface="Arial Unicode MS" pitchFamily="34" charset="-122"/>
            </a:endParaRPr>
          </a:p>
          <a:p>
            <a:pPr>
              <a:buFont typeface="Wingdings" pitchFamily="2" charset="2"/>
              <a:buChar char="l"/>
            </a:pPr>
            <a:r>
              <a:rPr lang="zh-CN" altLang="en-US" dirty="0" smtClean="0">
                <a:ea typeface="宋体" pitchFamily="2" charset="-122"/>
                <a:cs typeface="Arial Unicode MS" pitchFamily="34" charset="-122"/>
              </a:rPr>
              <a:t>提交</a:t>
            </a:r>
            <a:r>
              <a:rPr lang="zh-CN" altLang="en-US" dirty="0">
                <a:ea typeface="宋体" pitchFamily="2" charset="-122"/>
                <a:cs typeface="Arial Unicode MS" pitchFamily="34" charset="-122"/>
              </a:rPr>
              <a:t>改变</a:t>
            </a:r>
          </a:p>
        </p:txBody>
      </p:sp>
      <p:sp>
        <p:nvSpPr>
          <p:cNvPr id="616453" name="Rectangle 5"/>
          <p:cNvSpPr>
            <a:spLocks noChangeArrowheads="1"/>
          </p:cNvSpPr>
          <p:nvPr/>
        </p:nvSpPr>
        <p:spPr bwMode="blackWhite">
          <a:xfrm>
            <a:off x="858044" y="2348880"/>
            <a:ext cx="7512050" cy="20351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ea typeface="宋体" pitchFamily="2" charset="-122"/>
                <a:cs typeface="Arial Unicode MS" pitchFamily="34" charset="-122"/>
              </a:rPr>
              <a:t>DELETE FROM employees</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effectLst>
                  <a:outerShdw blurRad="38100" dist="38100" dir="2700000" algn="tl">
                    <a:srgbClr val="FFFFFF"/>
                  </a:outerShdw>
                </a:effectLst>
                <a:ea typeface="宋体" pitchFamily="2" charset="-122"/>
                <a:cs typeface="Arial Unicode MS" pitchFamily="34" charset="-122"/>
              </a:rPr>
              <a:t>WHERE  employee_id = 99999;</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solidFill>
                  <a:srgbClr val="FF0000"/>
                </a:solidFill>
                <a:effectLst>
                  <a:outerShdw blurRad="38100" dist="38100" dir="2700000" algn="tl">
                    <a:srgbClr val="000000"/>
                  </a:outerShdw>
                </a:effectLst>
                <a:ea typeface="宋体" pitchFamily="2" charset="-122"/>
                <a:cs typeface="Arial Unicode MS" pitchFamily="34" charset="-122"/>
              </a:rPr>
              <a:t>1 row deleted.</a:t>
            </a:r>
            <a:endParaRPr lang="en-US" altLang="zh-CN" sz="1000" b="1">
              <a:solidFill>
                <a:srgbClr val="FF0000"/>
              </a:solidFill>
              <a:effectLst>
                <a:outerShdw blurRad="38100" dist="38100" dir="2700000" algn="tl">
                  <a:srgbClr val="000000"/>
                </a:outerShdw>
              </a:effectLst>
              <a:ea typeface="宋体" pitchFamily="2" charset="-122"/>
              <a:cs typeface="Arial Unicode MS" pitchFamily="34" charset="-122"/>
            </a:endParaRPr>
          </a:p>
          <a:p>
            <a:pPr algn="l" eaLnBrk="0" hangingPunct="0">
              <a:lnSpc>
                <a:spcPct val="100000"/>
              </a:lnSpc>
              <a:spcBef>
                <a:spcPct val="0"/>
              </a:spcBef>
              <a:buClrTx/>
              <a:buSzTx/>
              <a:buFontTx/>
              <a:buNone/>
              <a:tabLst>
                <a:tab pos="1824038" algn="l"/>
                <a:tab pos="2735263" algn="l"/>
                <a:tab pos="3648075" algn="l"/>
                <a:tab pos="5026025" algn="l"/>
              </a:tabLst>
            </a:pPr>
            <a:endParaRPr lang="en-US" altLang="zh-CN" sz="1800" b="1">
              <a:solidFill>
                <a:srgbClr val="FF0000"/>
              </a:solidFill>
              <a:effectLst>
                <a:outerShdw blurRad="38100" dist="38100" dir="2700000" algn="tl">
                  <a:srgbClr val="000000"/>
                </a:outerShdw>
              </a:effectLst>
              <a:ea typeface="宋体" pitchFamily="2" charset="-122"/>
              <a:cs typeface="Arial Unicode MS" pitchFamily="34" charset="-122"/>
            </a:endParaRP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ea typeface="宋体" pitchFamily="2" charset="-122"/>
                <a:cs typeface="Arial Unicode MS" pitchFamily="34" charset="-122"/>
              </a:rPr>
              <a:t>INSERT INTO departments </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ea typeface="宋体" pitchFamily="2" charset="-122"/>
                <a:cs typeface="Arial Unicode MS" pitchFamily="34" charset="-122"/>
              </a:rPr>
              <a:t>VALUES (290, 'Corporate Tax', NULL, 1700);</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solidFill>
                  <a:srgbClr val="FF0000"/>
                </a:solidFill>
                <a:effectLst>
                  <a:outerShdw blurRad="38100" dist="38100" dir="2700000" algn="tl">
                    <a:srgbClr val="000000"/>
                  </a:outerShdw>
                </a:effectLst>
                <a:ea typeface="宋体" pitchFamily="2" charset="-122"/>
                <a:cs typeface="Arial Unicode MS" pitchFamily="34" charset="-122"/>
              </a:rPr>
              <a:t>1 row inserted.</a:t>
            </a:r>
          </a:p>
        </p:txBody>
      </p:sp>
      <p:sp>
        <p:nvSpPr>
          <p:cNvPr id="616455" name="Rectangle 7"/>
          <p:cNvSpPr>
            <a:spLocks noChangeArrowheads="1"/>
          </p:cNvSpPr>
          <p:nvPr/>
        </p:nvSpPr>
        <p:spPr bwMode="ltGray">
          <a:xfrm>
            <a:off x="933450" y="5373216"/>
            <a:ext cx="974254" cy="308975"/>
          </a:xfrm>
          <a:prstGeom prst="rect">
            <a:avLst/>
          </a:prstGeom>
          <a:noFill/>
          <a:ln w="19050">
            <a:solidFill>
              <a:srgbClr val="FF0000"/>
            </a:solidFill>
            <a:miter lim="800000"/>
            <a:headEnd/>
            <a:tailEnd/>
          </a:ln>
          <a:effectLst/>
        </p:spPr>
        <p:txBody>
          <a:bodyPr wrap="none" anchor="ctr"/>
          <a:lstStyle/>
          <a:p>
            <a:pPr>
              <a:lnSpc>
                <a:spcPct val="100000"/>
              </a:lnSpc>
              <a:spcBef>
                <a:spcPct val="0"/>
              </a:spcBef>
              <a:buClrTx/>
              <a:buSzTx/>
              <a:buFontTx/>
              <a:buNone/>
            </a:pPr>
            <a:endParaRPr kumimoji="1" lang="zh-CN" altLang="zh-CN" sz="2400">
              <a:solidFill>
                <a:srgbClr val="FF0000"/>
              </a:solidFill>
              <a:ea typeface="宋体" pitchFamily="2" charset="-122"/>
              <a:cs typeface="Arial Unicode MS" pitchFamily="34" charset="-122"/>
            </a:endParaRPr>
          </a:p>
        </p:txBody>
      </p:sp>
    </p:spTree>
    <p:extLst>
      <p:ext uri="{BB962C8B-B14F-4D97-AF65-F5344CB8AC3E}">
        <p14:creationId xmlns:p14="http://schemas.microsoft.com/office/powerpoint/2010/main" val="513753709"/>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ChangeArrowheads="1"/>
          </p:cNvSpPr>
          <p:nvPr/>
        </p:nvSpPr>
        <p:spPr bwMode="blackWhite">
          <a:xfrm>
            <a:off x="755650" y="3643314"/>
            <a:ext cx="7481888" cy="1231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eaLnBrk="0" hangingPunct="0">
              <a:spcBef>
                <a:spcPct val="0"/>
              </a:spcBef>
              <a:buClrTx/>
              <a:buSzTx/>
              <a:buFontTx/>
              <a:buNone/>
              <a:tabLst>
                <a:tab pos="688975" algn="l"/>
                <a:tab pos="1824038" algn="l"/>
                <a:tab pos="2735263" algn="l"/>
                <a:tab pos="3648075" algn="l"/>
                <a:tab pos="5026025" algn="l"/>
              </a:tabLst>
            </a:pPr>
            <a:endParaRPr lang="en-US" altLang="zh-CN" sz="1800" b="1">
              <a:solidFill>
                <a:srgbClr val="000000"/>
              </a:solidFill>
              <a:ea typeface="宋体" pitchFamily="2" charset="-122"/>
              <a:cs typeface="Arial Unicode MS" pitchFamily="34" charset="-122"/>
            </a:endParaRPr>
          </a:p>
          <a:p>
            <a:pPr algn="l" eaLnBrk="0" hangingPunct="0">
              <a:spcBef>
                <a:spcPct val="0"/>
              </a:spcBef>
              <a:buClrTx/>
              <a:buSzTx/>
              <a:buFontTx/>
              <a:buNone/>
              <a:tabLst>
                <a:tab pos="688975" algn="l"/>
                <a:tab pos="1824038" algn="l"/>
                <a:tab pos="2735263" algn="l"/>
                <a:tab pos="3648075" algn="l"/>
                <a:tab pos="5026025" algn="l"/>
              </a:tabLst>
            </a:pPr>
            <a:endParaRPr lang="en-US" altLang="zh-CN" sz="1800" b="1">
              <a:solidFill>
                <a:srgbClr val="000000"/>
              </a:solidFill>
              <a:ea typeface="宋体" pitchFamily="2" charset="-122"/>
              <a:cs typeface="Arial Unicode MS" pitchFamily="34" charset="-122"/>
            </a:endParaRPr>
          </a:p>
        </p:txBody>
      </p:sp>
      <p:sp>
        <p:nvSpPr>
          <p:cNvPr id="618499" name="Rectangle 3"/>
          <p:cNvSpPr>
            <a:spLocks noGrp="1" noChangeArrowheads="1"/>
          </p:cNvSpPr>
          <p:nvPr>
            <p:ph type="title"/>
          </p:nvPr>
        </p:nvSpPr>
        <p:spPr>
          <a:xfrm>
            <a:off x="2123728" y="764704"/>
            <a:ext cx="5364088" cy="936128"/>
          </a:xfrm>
        </p:spPr>
        <p:txBody>
          <a:bodyPr/>
          <a:lstStyle/>
          <a:p>
            <a:r>
              <a:rPr lang="zh-CN" altLang="en-US" b="1" dirty="0">
                <a:latin typeface="+mn-lt"/>
                <a:ea typeface="宋体" pitchFamily="2" charset="-122"/>
                <a:cs typeface="Arial Unicode MS" pitchFamily="34" charset="-122"/>
              </a:rPr>
              <a:t>数据回滚后的状态</a:t>
            </a:r>
          </a:p>
        </p:txBody>
      </p:sp>
      <p:sp>
        <p:nvSpPr>
          <p:cNvPr id="618500" name="Rectangle 4"/>
          <p:cNvSpPr>
            <a:spLocks noGrp="1" noChangeArrowheads="1"/>
          </p:cNvSpPr>
          <p:nvPr>
            <p:ph idx="1"/>
          </p:nvPr>
        </p:nvSpPr>
        <p:spPr>
          <a:xfrm>
            <a:off x="785786" y="1714488"/>
            <a:ext cx="7696200" cy="3640137"/>
          </a:xfrm>
        </p:spPr>
        <p:txBody>
          <a:bodyPr/>
          <a:lstStyle/>
          <a:p>
            <a:pPr>
              <a:buFont typeface="Wingdings" pitchFamily="2" charset="2"/>
              <a:buNone/>
            </a:pPr>
            <a:r>
              <a:rPr lang="zh-CN" altLang="en-US" dirty="0">
                <a:ea typeface="宋体" pitchFamily="2" charset="-122"/>
                <a:cs typeface="Arial Unicode MS" pitchFamily="34" charset="-122"/>
              </a:rPr>
              <a:t>使用 </a:t>
            </a:r>
            <a:r>
              <a:rPr lang="en-US" altLang="zh-CN" dirty="0">
                <a:ea typeface="宋体" pitchFamily="2" charset="-122"/>
                <a:cs typeface="Arial Unicode MS" pitchFamily="34" charset="-122"/>
              </a:rPr>
              <a:t>ROLLBACK </a:t>
            </a:r>
            <a:r>
              <a:rPr lang="zh-CN" altLang="en-US" dirty="0">
                <a:ea typeface="宋体" pitchFamily="2" charset="-122"/>
                <a:cs typeface="Arial Unicode MS" pitchFamily="34" charset="-122"/>
              </a:rPr>
              <a:t>语句可使数据变化失效</a:t>
            </a:r>
            <a:r>
              <a:rPr lang="en-US" altLang="zh-CN" dirty="0">
                <a:ea typeface="宋体" pitchFamily="2" charset="-122"/>
                <a:cs typeface="Arial Unicode MS" pitchFamily="34" charset="-122"/>
              </a:rPr>
              <a:t>:</a:t>
            </a:r>
          </a:p>
          <a:p>
            <a:pPr>
              <a:buFont typeface="Wingdings" pitchFamily="2" charset="2"/>
              <a:buChar char="Ø"/>
            </a:pPr>
            <a:r>
              <a:rPr lang="zh-CN" altLang="en-US" dirty="0">
                <a:ea typeface="宋体" pitchFamily="2" charset="-122"/>
                <a:cs typeface="Arial Unicode MS" pitchFamily="34" charset="-122"/>
              </a:rPr>
              <a:t>数据改变被取消。</a:t>
            </a:r>
          </a:p>
          <a:p>
            <a:pPr>
              <a:buFont typeface="Wingdings" pitchFamily="2" charset="2"/>
              <a:buChar char="Ø"/>
            </a:pPr>
            <a:r>
              <a:rPr lang="zh-CN" altLang="en-US" dirty="0">
                <a:ea typeface="宋体" pitchFamily="2" charset="-122"/>
                <a:cs typeface="Arial Unicode MS" pitchFamily="34" charset="-122"/>
              </a:rPr>
              <a:t>修改前的数据状态可以被恢复。</a:t>
            </a:r>
          </a:p>
        </p:txBody>
      </p:sp>
      <p:sp>
        <p:nvSpPr>
          <p:cNvPr id="618501" name="Rectangle 5"/>
          <p:cNvSpPr>
            <a:spLocks noChangeArrowheads="1"/>
          </p:cNvSpPr>
          <p:nvPr/>
        </p:nvSpPr>
        <p:spPr bwMode="ltGray">
          <a:xfrm>
            <a:off x="823912" y="4214819"/>
            <a:ext cx="1604947" cy="330196"/>
          </a:xfrm>
          <a:prstGeom prst="rect">
            <a:avLst/>
          </a:prstGeom>
          <a:noFill/>
          <a:ln w="19050">
            <a:solidFill>
              <a:srgbClr val="FF0000"/>
            </a:solidFill>
            <a:miter lim="800000"/>
            <a:headEnd/>
            <a:tailEnd/>
          </a:ln>
          <a:effectLst/>
        </p:spPr>
        <p:txBody>
          <a:bodyPr wrap="none" anchor="ctr"/>
          <a:lstStyle/>
          <a:p>
            <a:endParaRPr lang="zh-CN" altLang="en-US">
              <a:ea typeface="宋体" pitchFamily="2" charset="-122"/>
              <a:cs typeface="Arial Unicode MS" pitchFamily="34" charset="-122"/>
            </a:endParaRPr>
          </a:p>
        </p:txBody>
      </p:sp>
      <p:sp>
        <p:nvSpPr>
          <p:cNvPr id="618502" name="Rectangle 6"/>
          <p:cNvSpPr>
            <a:spLocks noChangeArrowheads="1"/>
          </p:cNvSpPr>
          <p:nvPr/>
        </p:nvSpPr>
        <p:spPr bwMode="blackWhite">
          <a:xfrm>
            <a:off x="828675" y="3687764"/>
            <a:ext cx="7537450" cy="1108075"/>
          </a:xfrm>
          <a:prstGeom prst="rect">
            <a:avLst/>
          </a:prstGeom>
          <a:noFill/>
          <a:ln w="9525">
            <a:noFill/>
            <a:miter lim="800000"/>
            <a:headEnd/>
            <a:tailEnd/>
          </a:ln>
          <a:effectLst/>
        </p:spPr>
        <p:txBody>
          <a:bodyPr wrap="none" lIns="92075" tIns="46038" rIns="92075" bIns="46038" anchor="ctr"/>
          <a:lstStyle/>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000000"/>
                </a:solidFill>
                <a:ea typeface="宋体" pitchFamily="2" charset="-122"/>
                <a:cs typeface="Arial Unicode MS" pitchFamily="34" charset="-122"/>
              </a:rPr>
              <a:t>DELETE FROM </a:t>
            </a:r>
            <a:r>
              <a:rPr lang="en-US" altLang="zh-CN" sz="1800" b="1" dirty="0" err="1">
                <a:solidFill>
                  <a:srgbClr val="000000"/>
                </a:solidFill>
                <a:ea typeface="宋体" pitchFamily="2" charset="-122"/>
                <a:cs typeface="Arial Unicode MS" pitchFamily="34" charset="-122"/>
              </a:rPr>
              <a:t>copy_emp</a:t>
            </a:r>
            <a:r>
              <a:rPr lang="en-US" altLang="zh-CN" sz="1800" b="1" dirty="0">
                <a:solidFill>
                  <a:srgbClr val="000000"/>
                </a:solidFill>
                <a:ea typeface="宋体" pitchFamily="2" charset="-122"/>
                <a:cs typeface="Arial Unicode MS" pitchFamily="34" charset="-122"/>
              </a:rPr>
              <a:t>;</a:t>
            </a:r>
          </a:p>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FF3300"/>
                </a:solidFill>
                <a:effectLst>
                  <a:outerShdw blurRad="38100" dist="38100" dir="2700000" algn="tl">
                    <a:srgbClr val="C0C0C0"/>
                  </a:outerShdw>
                </a:effectLst>
                <a:ea typeface="宋体" pitchFamily="2" charset="-122"/>
                <a:cs typeface="Arial Unicode MS" pitchFamily="34" charset="-122"/>
              </a:rPr>
              <a:t>22 rows deleted.</a:t>
            </a:r>
            <a:endParaRPr lang="en-US" altLang="zh-CN" sz="1800" b="1" dirty="0">
              <a:solidFill>
                <a:srgbClr val="000000"/>
              </a:solidFill>
              <a:ea typeface="宋体" pitchFamily="2" charset="-122"/>
              <a:cs typeface="Arial Unicode MS" pitchFamily="34" charset="-122"/>
            </a:endParaRPr>
          </a:p>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000000"/>
                </a:solidFill>
                <a:ea typeface="宋体" pitchFamily="2" charset="-122"/>
                <a:cs typeface="Arial Unicode MS" pitchFamily="34" charset="-122"/>
              </a:rPr>
              <a:t>ROLLBACK;</a:t>
            </a:r>
          </a:p>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FF3300"/>
                </a:solidFill>
                <a:effectLst>
                  <a:outerShdw blurRad="38100" dist="38100" dir="2700000" algn="tl">
                    <a:srgbClr val="C0C0C0"/>
                  </a:outerShdw>
                </a:effectLst>
                <a:ea typeface="宋体" pitchFamily="2" charset="-122"/>
                <a:cs typeface="Arial Unicode MS" pitchFamily="34" charset="-122"/>
              </a:rPr>
              <a:t>Rollback complete.</a:t>
            </a:r>
          </a:p>
        </p:txBody>
      </p:sp>
    </p:spTree>
    <p:extLst>
      <p:ext uri="{BB962C8B-B14F-4D97-AF65-F5344CB8AC3E}">
        <p14:creationId xmlns:p14="http://schemas.microsoft.com/office/powerpoint/2010/main" val="1055185935"/>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195736" y="692696"/>
            <a:ext cx="5101710" cy="920894"/>
          </a:xfrm>
        </p:spPr>
        <p:txBody>
          <a:bodyPr>
            <a:normAutofit fontScale="90000"/>
          </a:bodyPr>
          <a:lstStyle/>
          <a:p>
            <a:pPr eaLnBrk="1" hangingPunct="1"/>
            <a:r>
              <a:rPr lang="zh-CN" altLang="en-US" b="1" smtClean="0">
                <a:latin typeface="+mn-lt"/>
                <a:ea typeface="宋体" pitchFamily="2" charset="-122"/>
                <a:cs typeface="Arial Unicode MS" pitchFamily="34" charset="-122"/>
              </a:rPr>
              <a:t>附：数据库</a:t>
            </a:r>
            <a:r>
              <a:rPr lang="zh-CN" altLang="en-US" b="1" dirty="0" smtClean="0">
                <a:latin typeface="+mn-lt"/>
                <a:ea typeface="宋体" pitchFamily="2" charset="-122"/>
                <a:cs typeface="Arial Unicode MS" pitchFamily="34" charset="-122"/>
              </a:rPr>
              <a:t>的隔离级别</a:t>
            </a:r>
          </a:p>
        </p:txBody>
      </p:sp>
      <p:sp>
        <p:nvSpPr>
          <p:cNvPr id="50179" name="Rectangle 3"/>
          <p:cNvSpPr>
            <a:spLocks noGrp="1" noChangeArrowheads="1"/>
          </p:cNvSpPr>
          <p:nvPr>
            <p:ph idx="1"/>
          </p:nvPr>
        </p:nvSpPr>
        <p:spPr>
          <a:xfrm>
            <a:off x="251520" y="1628800"/>
            <a:ext cx="8642350" cy="4248472"/>
          </a:xfrm>
        </p:spPr>
        <p:txBody>
          <a:bodyPr/>
          <a:lstStyle/>
          <a:p>
            <a:pPr eaLnBrk="1" hangingPunct="1">
              <a:buFont typeface="Wingdings" pitchFamily="2" charset="2"/>
              <a:buChar char="l"/>
            </a:pPr>
            <a:r>
              <a:rPr lang="zh-CN" altLang="en-US" sz="2000" dirty="0" smtClean="0">
                <a:ea typeface="宋体" pitchFamily="2" charset="-122"/>
                <a:cs typeface="Arial Unicode MS" pitchFamily="34" charset="-122"/>
              </a:rPr>
              <a:t>对于同时运行的多个事务</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当这些事务访问数据库中相同的数据时</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如果没有采取必要的隔离机制</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就会导致各种并发问题</a:t>
            </a:r>
            <a:r>
              <a:rPr lang="en-US" altLang="zh-CN" sz="2000" dirty="0" smtClean="0">
                <a:ea typeface="宋体" pitchFamily="2" charset="-122"/>
                <a:cs typeface="Arial Unicode MS" pitchFamily="34" charset="-122"/>
              </a:rPr>
              <a:t>:</a:t>
            </a:r>
          </a:p>
          <a:p>
            <a:pPr lvl="1" eaLnBrk="1" hangingPunct="1">
              <a:buFont typeface="Wingdings" pitchFamily="2" charset="2"/>
              <a:buChar char="Ø"/>
            </a:pPr>
            <a:r>
              <a:rPr lang="zh-CN" altLang="en-US" sz="1800" b="1" dirty="0" smtClean="0">
                <a:solidFill>
                  <a:srgbClr val="FF3300"/>
                </a:solidFill>
                <a:ea typeface="宋体" pitchFamily="2" charset="-122"/>
                <a:cs typeface="Arial Unicode MS" pitchFamily="34" charset="-122"/>
              </a:rPr>
              <a:t>脏读</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对于两个</a:t>
            </a:r>
            <a:r>
              <a:rPr lang="zh-CN" altLang="en-US" sz="1800" dirty="0">
                <a:ea typeface="宋体" pitchFamily="2" charset="-122"/>
                <a:cs typeface="Arial Unicode MS" pitchFamily="34" charset="-122"/>
              </a:rPr>
              <a:t>事务</a:t>
            </a:r>
            <a:r>
              <a:rPr lang="zh-CN" altLang="en-US" sz="1800" dirty="0" smtClean="0">
                <a:ea typeface="宋体" pitchFamily="2" charset="-122"/>
                <a:cs typeface="Arial Unicode MS" pitchFamily="34" charset="-122"/>
              </a:rPr>
              <a:t> </a:t>
            </a:r>
            <a:r>
              <a:rPr lang="en-US" altLang="zh-CN" sz="1800" dirty="0" smtClean="0">
                <a:ea typeface="宋体" pitchFamily="2" charset="-122"/>
                <a:cs typeface="Arial Unicode MS" pitchFamily="34" charset="-122"/>
              </a:rPr>
              <a:t>T1, T2, T1 </a:t>
            </a:r>
            <a:r>
              <a:rPr lang="zh-CN" altLang="en-US" sz="1800" dirty="0" smtClean="0">
                <a:ea typeface="宋体" pitchFamily="2" charset="-122"/>
                <a:cs typeface="Arial Unicode MS" pitchFamily="34" charset="-122"/>
              </a:rPr>
              <a:t>读取了已经被 </a:t>
            </a:r>
            <a:r>
              <a:rPr lang="en-US" altLang="zh-CN" sz="1800" dirty="0" smtClean="0">
                <a:ea typeface="宋体" pitchFamily="2" charset="-122"/>
                <a:cs typeface="Arial Unicode MS" pitchFamily="34" charset="-122"/>
              </a:rPr>
              <a:t>T2 </a:t>
            </a:r>
            <a:r>
              <a:rPr lang="zh-CN" altLang="en-US" sz="1800" dirty="0" smtClean="0">
                <a:ea typeface="宋体" pitchFamily="2" charset="-122"/>
                <a:cs typeface="Arial Unicode MS" pitchFamily="34" charset="-122"/>
              </a:rPr>
              <a:t>更新但还</a:t>
            </a:r>
            <a:r>
              <a:rPr lang="zh-CN" altLang="en-US" sz="1800" b="1" dirty="0" smtClean="0">
                <a:solidFill>
                  <a:srgbClr val="0000FF"/>
                </a:solidFill>
                <a:ea typeface="宋体" pitchFamily="2" charset="-122"/>
                <a:cs typeface="Arial Unicode MS" pitchFamily="34" charset="-122"/>
              </a:rPr>
              <a:t>没有被提交</a:t>
            </a:r>
            <a:r>
              <a:rPr lang="zh-CN" altLang="en-US" sz="1800" dirty="0" smtClean="0">
                <a:ea typeface="宋体" pitchFamily="2" charset="-122"/>
                <a:cs typeface="Arial Unicode MS" pitchFamily="34" charset="-122"/>
              </a:rPr>
              <a:t>的字段</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之后</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若 </a:t>
            </a:r>
            <a:r>
              <a:rPr lang="en-US" altLang="zh-CN" sz="1800" dirty="0" smtClean="0">
                <a:ea typeface="宋体" pitchFamily="2" charset="-122"/>
                <a:cs typeface="Arial Unicode MS" pitchFamily="34" charset="-122"/>
              </a:rPr>
              <a:t>T2 </a:t>
            </a:r>
            <a:r>
              <a:rPr lang="zh-CN" altLang="en-US" sz="1800" dirty="0" smtClean="0">
                <a:ea typeface="宋体" pitchFamily="2" charset="-122"/>
                <a:cs typeface="Arial Unicode MS" pitchFamily="34" charset="-122"/>
              </a:rPr>
              <a:t>回滚</a:t>
            </a:r>
            <a:r>
              <a:rPr lang="en-US" altLang="zh-CN" sz="1800" dirty="0" smtClean="0">
                <a:ea typeface="宋体" pitchFamily="2" charset="-122"/>
                <a:cs typeface="Arial Unicode MS" pitchFamily="34" charset="-122"/>
              </a:rPr>
              <a:t>, T1</a:t>
            </a:r>
            <a:r>
              <a:rPr lang="zh-CN" altLang="en-US" sz="1800" dirty="0" smtClean="0">
                <a:ea typeface="宋体" pitchFamily="2" charset="-122"/>
                <a:cs typeface="Arial Unicode MS" pitchFamily="34" charset="-122"/>
              </a:rPr>
              <a:t>读取的内容就是临时且无效的</a:t>
            </a:r>
            <a:r>
              <a:rPr lang="en-US" altLang="zh-CN" sz="1800" dirty="0" smtClean="0">
                <a:ea typeface="宋体" pitchFamily="2" charset="-122"/>
                <a:cs typeface="Arial Unicode MS" pitchFamily="34" charset="-122"/>
              </a:rPr>
              <a:t>.</a:t>
            </a:r>
          </a:p>
          <a:p>
            <a:pPr lvl="1">
              <a:buFont typeface="Wingdings" pitchFamily="2" charset="2"/>
              <a:buChar char="Ø"/>
            </a:pPr>
            <a:r>
              <a:rPr lang="zh-CN" altLang="en-US" sz="1800" b="1" dirty="0" smtClean="0">
                <a:solidFill>
                  <a:srgbClr val="FF3300"/>
                </a:solidFill>
                <a:ea typeface="宋体" pitchFamily="2" charset="-122"/>
                <a:cs typeface="Arial Unicode MS" pitchFamily="34" charset="-122"/>
              </a:rPr>
              <a:t>不可重复读</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对于两</a:t>
            </a:r>
            <a:r>
              <a:rPr lang="zh-CN" altLang="en-US" sz="1800" dirty="0">
                <a:ea typeface="宋体" pitchFamily="2" charset="-122"/>
                <a:cs typeface="Arial Unicode MS" pitchFamily="34" charset="-122"/>
              </a:rPr>
              <a:t>个事务</a:t>
            </a:r>
            <a:r>
              <a:rPr lang="en-US" altLang="zh-CN" sz="1800" dirty="0" smtClean="0">
                <a:ea typeface="宋体" pitchFamily="2" charset="-122"/>
                <a:cs typeface="Arial Unicode MS" pitchFamily="34" charset="-122"/>
              </a:rPr>
              <a:t>T1, T2, T1 </a:t>
            </a:r>
            <a:r>
              <a:rPr lang="zh-CN" altLang="en-US" sz="1800" dirty="0" smtClean="0">
                <a:ea typeface="宋体" pitchFamily="2" charset="-122"/>
                <a:cs typeface="Arial Unicode MS" pitchFamily="34" charset="-122"/>
              </a:rPr>
              <a:t>读取了一个字段</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然后 </a:t>
            </a:r>
            <a:r>
              <a:rPr lang="en-US" altLang="zh-CN" sz="1800" dirty="0" smtClean="0">
                <a:ea typeface="宋体" pitchFamily="2" charset="-122"/>
                <a:cs typeface="Arial Unicode MS" pitchFamily="34" charset="-122"/>
              </a:rPr>
              <a:t>T2 </a:t>
            </a:r>
            <a:r>
              <a:rPr lang="zh-CN" altLang="en-US" sz="1800" b="1" dirty="0" smtClean="0">
                <a:solidFill>
                  <a:srgbClr val="0000FF"/>
                </a:solidFill>
                <a:ea typeface="宋体" pitchFamily="2" charset="-122"/>
                <a:cs typeface="Arial Unicode MS" pitchFamily="34" charset="-122"/>
              </a:rPr>
              <a:t>更新</a:t>
            </a:r>
            <a:r>
              <a:rPr lang="zh-CN" altLang="en-US" sz="1800" dirty="0" smtClean="0">
                <a:ea typeface="宋体" pitchFamily="2" charset="-122"/>
                <a:cs typeface="Arial Unicode MS" pitchFamily="34" charset="-122"/>
              </a:rPr>
              <a:t>了该字段</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之后</a:t>
            </a:r>
            <a:r>
              <a:rPr lang="en-US" altLang="zh-CN" sz="1800" dirty="0" smtClean="0">
                <a:ea typeface="宋体" pitchFamily="2" charset="-122"/>
                <a:cs typeface="Arial Unicode MS" pitchFamily="34" charset="-122"/>
              </a:rPr>
              <a:t>, T1</a:t>
            </a:r>
            <a:r>
              <a:rPr lang="zh-CN" altLang="en-US" sz="1800" dirty="0" smtClean="0">
                <a:ea typeface="宋体" pitchFamily="2" charset="-122"/>
                <a:cs typeface="Arial Unicode MS" pitchFamily="34" charset="-122"/>
              </a:rPr>
              <a:t>再次读取同一个字段</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值就不同了</a:t>
            </a:r>
            <a:r>
              <a:rPr lang="en-US" altLang="zh-CN" sz="1800" dirty="0" smtClean="0">
                <a:ea typeface="宋体" pitchFamily="2" charset="-122"/>
                <a:cs typeface="Arial Unicode MS" pitchFamily="34" charset="-122"/>
              </a:rPr>
              <a:t>.</a:t>
            </a:r>
          </a:p>
          <a:p>
            <a:pPr lvl="1">
              <a:buFont typeface="Wingdings" pitchFamily="2" charset="2"/>
              <a:buChar char="Ø"/>
            </a:pPr>
            <a:r>
              <a:rPr lang="zh-CN" altLang="en-US" sz="1800" b="1" dirty="0" smtClean="0">
                <a:solidFill>
                  <a:srgbClr val="FF3300"/>
                </a:solidFill>
                <a:ea typeface="宋体" pitchFamily="2" charset="-122"/>
                <a:cs typeface="Arial Unicode MS" pitchFamily="34" charset="-122"/>
              </a:rPr>
              <a:t>幻读</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对于两</a:t>
            </a:r>
            <a:r>
              <a:rPr lang="zh-CN" altLang="en-US" sz="1800" dirty="0">
                <a:ea typeface="宋体" pitchFamily="2" charset="-122"/>
                <a:cs typeface="Arial Unicode MS" pitchFamily="34" charset="-122"/>
              </a:rPr>
              <a:t>个事务</a:t>
            </a:r>
            <a:r>
              <a:rPr lang="en-US" altLang="zh-CN" sz="1800" dirty="0" smtClean="0">
                <a:ea typeface="宋体" pitchFamily="2" charset="-122"/>
                <a:cs typeface="Arial Unicode MS" pitchFamily="34" charset="-122"/>
              </a:rPr>
              <a:t>T1, T2, T1 </a:t>
            </a:r>
            <a:r>
              <a:rPr lang="zh-CN" altLang="en-US" sz="1800" dirty="0" smtClean="0">
                <a:ea typeface="宋体" pitchFamily="2" charset="-122"/>
                <a:cs typeface="Arial Unicode MS" pitchFamily="34" charset="-122"/>
              </a:rPr>
              <a:t>从一个表中读取了一个字段</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然后 </a:t>
            </a:r>
            <a:r>
              <a:rPr lang="en-US" altLang="zh-CN" sz="1800" dirty="0" smtClean="0">
                <a:ea typeface="宋体" pitchFamily="2" charset="-122"/>
                <a:cs typeface="Arial Unicode MS" pitchFamily="34" charset="-122"/>
              </a:rPr>
              <a:t>T2 </a:t>
            </a:r>
            <a:r>
              <a:rPr lang="zh-CN" altLang="en-US" sz="1800" dirty="0" smtClean="0">
                <a:ea typeface="宋体" pitchFamily="2" charset="-122"/>
                <a:cs typeface="Arial Unicode MS" pitchFamily="34" charset="-122"/>
              </a:rPr>
              <a:t>在该表中</a:t>
            </a:r>
            <a:r>
              <a:rPr lang="zh-CN" altLang="en-US" sz="1800" b="1" dirty="0" smtClean="0">
                <a:solidFill>
                  <a:srgbClr val="0000FF"/>
                </a:solidFill>
                <a:ea typeface="宋体" pitchFamily="2" charset="-122"/>
                <a:cs typeface="Arial Unicode MS" pitchFamily="34" charset="-122"/>
              </a:rPr>
              <a:t>插入</a:t>
            </a:r>
            <a:r>
              <a:rPr lang="zh-CN" altLang="en-US" sz="1800" dirty="0" smtClean="0">
                <a:ea typeface="宋体" pitchFamily="2" charset="-122"/>
                <a:cs typeface="Arial Unicode MS" pitchFamily="34" charset="-122"/>
              </a:rPr>
              <a:t>了一些新的行</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之后</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如果 </a:t>
            </a:r>
            <a:r>
              <a:rPr lang="en-US" altLang="zh-CN" sz="1800" dirty="0" smtClean="0">
                <a:ea typeface="宋体" pitchFamily="2" charset="-122"/>
                <a:cs typeface="Arial Unicode MS" pitchFamily="34" charset="-122"/>
              </a:rPr>
              <a:t>T1 </a:t>
            </a:r>
            <a:r>
              <a:rPr lang="zh-CN" altLang="en-US" sz="1800" dirty="0" smtClean="0">
                <a:ea typeface="宋体" pitchFamily="2" charset="-122"/>
                <a:cs typeface="Arial Unicode MS" pitchFamily="34" charset="-122"/>
              </a:rPr>
              <a:t>再次读取同一个表</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就会多出几行</a:t>
            </a:r>
            <a:r>
              <a:rPr lang="en-US" altLang="zh-CN" sz="1800" dirty="0" smtClean="0">
                <a:ea typeface="宋体" pitchFamily="2" charset="-122"/>
                <a:cs typeface="Arial Unicode MS" pitchFamily="34" charset="-122"/>
              </a:rPr>
              <a:t>.</a:t>
            </a:r>
          </a:p>
          <a:p>
            <a:pPr eaLnBrk="1" hangingPunct="1">
              <a:buFont typeface="Wingdings" pitchFamily="2" charset="2"/>
              <a:buChar char="l"/>
            </a:pPr>
            <a:r>
              <a:rPr lang="zh-CN" altLang="en-US" sz="2000" b="1" dirty="0" smtClean="0">
                <a:ea typeface="宋体" pitchFamily="2" charset="-122"/>
                <a:cs typeface="Arial Unicode MS" pitchFamily="34" charset="-122"/>
              </a:rPr>
              <a:t>数据库事务的隔离性</a:t>
            </a:r>
            <a:r>
              <a:rPr lang="en-US" altLang="zh-CN" sz="2000" b="1"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数据库系统必须具有隔离并发运行各个事务的能力</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使它们不会相互影响</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避免各种并发问题</a:t>
            </a:r>
            <a:r>
              <a:rPr lang="en-US" altLang="zh-CN" sz="2000" dirty="0" smtClean="0">
                <a:ea typeface="宋体" pitchFamily="2" charset="-122"/>
                <a:cs typeface="Arial Unicode MS" pitchFamily="34" charset="-122"/>
              </a:rPr>
              <a:t>. </a:t>
            </a:r>
          </a:p>
          <a:p>
            <a:pPr eaLnBrk="1" hangingPunct="1">
              <a:buFont typeface="Wingdings" pitchFamily="2" charset="2"/>
              <a:buChar char="l"/>
            </a:pPr>
            <a:r>
              <a:rPr lang="zh-CN" altLang="en-US" sz="2000" dirty="0" smtClean="0">
                <a:solidFill>
                  <a:srgbClr val="C00000"/>
                </a:solidFill>
                <a:ea typeface="宋体" pitchFamily="2" charset="-122"/>
                <a:cs typeface="Arial Unicode MS" pitchFamily="34" charset="-122"/>
              </a:rPr>
              <a:t>一个事务与其他事务隔离的程度称为隔离级别</a:t>
            </a:r>
            <a:r>
              <a:rPr lang="en-US" altLang="zh-CN" sz="2000" dirty="0" smtClean="0">
                <a:solidFill>
                  <a:srgbClr val="C00000"/>
                </a:solidFill>
                <a:ea typeface="宋体" pitchFamily="2" charset="-122"/>
                <a:cs typeface="Arial Unicode MS" pitchFamily="34" charset="-122"/>
              </a:rPr>
              <a:t>. </a:t>
            </a:r>
            <a:r>
              <a:rPr lang="zh-CN" altLang="en-US" sz="2000" dirty="0" smtClean="0">
                <a:ea typeface="宋体" pitchFamily="2" charset="-122"/>
                <a:cs typeface="Arial Unicode MS" pitchFamily="34" charset="-122"/>
              </a:rPr>
              <a:t>数据库规定了多种事务隔离级别</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不同隔离级别对应不同的干扰程度</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隔离级别越高</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数据一致性就越好</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但并发性越弱</a:t>
            </a:r>
            <a:r>
              <a:rPr lang="en-US" altLang="zh-CN" sz="2000" dirty="0" smtClean="0">
                <a:ea typeface="宋体" pitchFamily="2" charset="-122"/>
                <a:cs typeface="Arial Unicode MS" pitchFamily="34" charset="-122"/>
              </a:rPr>
              <a:t>.</a:t>
            </a:r>
            <a:endParaRPr lang="zh-CN" altLang="en-US" sz="2000" dirty="0" smtClean="0">
              <a:ea typeface="宋体" pitchFamily="2" charset="-122"/>
              <a:cs typeface="Arial Unicode MS" pitchFamily="34" charset="-122"/>
            </a:endParaRPr>
          </a:p>
        </p:txBody>
      </p:sp>
    </p:spTree>
    <p:extLst>
      <p:ext uri="{BB962C8B-B14F-4D97-AF65-F5344CB8AC3E}">
        <p14:creationId xmlns:p14="http://schemas.microsoft.com/office/powerpoint/2010/main" val="2732559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123728" y="620688"/>
            <a:ext cx="5796168" cy="950916"/>
          </a:xfrm>
        </p:spPr>
        <p:txBody>
          <a:bodyPr/>
          <a:lstStyle/>
          <a:p>
            <a:pPr eaLnBrk="1" hangingPunct="1"/>
            <a:r>
              <a:rPr lang="zh-CN" altLang="en-US" b="1" smtClean="0">
                <a:latin typeface="+mn-lt"/>
                <a:ea typeface="宋体" pitchFamily="2" charset="-122"/>
                <a:cs typeface="Arial Unicode MS" pitchFamily="34" charset="-122"/>
              </a:rPr>
              <a:t>附：数据库</a:t>
            </a:r>
            <a:r>
              <a:rPr lang="zh-CN" altLang="en-US" b="1" dirty="0" smtClean="0">
                <a:latin typeface="+mn-lt"/>
                <a:ea typeface="宋体" pitchFamily="2" charset="-122"/>
                <a:cs typeface="Arial Unicode MS" pitchFamily="34" charset="-122"/>
              </a:rPr>
              <a:t>的隔离级别</a:t>
            </a:r>
          </a:p>
        </p:txBody>
      </p:sp>
      <p:sp>
        <p:nvSpPr>
          <p:cNvPr id="51203" name="Rectangle 3"/>
          <p:cNvSpPr>
            <a:spLocks noGrp="1" noChangeArrowheads="1"/>
          </p:cNvSpPr>
          <p:nvPr>
            <p:ph idx="1"/>
          </p:nvPr>
        </p:nvSpPr>
        <p:spPr>
          <a:xfrm>
            <a:off x="323850" y="1535132"/>
            <a:ext cx="8351838" cy="4679950"/>
          </a:xfrm>
        </p:spPr>
        <p:txBody>
          <a:bodyPr/>
          <a:lstStyle/>
          <a:p>
            <a:pPr eaLnBrk="1" hangingPunct="1">
              <a:lnSpc>
                <a:spcPct val="90000"/>
              </a:lnSpc>
              <a:buFont typeface="Wingdings" pitchFamily="2" charset="2"/>
              <a:buChar char="l"/>
            </a:pPr>
            <a:r>
              <a:rPr lang="zh-CN" altLang="en-US" sz="2400" dirty="0" smtClean="0">
                <a:ea typeface="宋体" pitchFamily="2" charset="-122"/>
                <a:cs typeface="Arial Unicode MS" pitchFamily="34" charset="-122"/>
              </a:rPr>
              <a:t>数据库提供的 </a:t>
            </a:r>
            <a:r>
              <a:rPr lang="en-US" altLang="zh-CN" sz="2400" dirty="0" smtClean="0">
                <a:ea typeface="宋体" pitchFamily="2" charset="-122"/>
                <a:cs typeface="Arial Unicode MS" pitchFamily="34" charset="-122"/>
              </a:rPr>
              <a:t>4 </a:t>
            </a:r>
            <a:r>
              <a:rPr lang="zh-CN" altLang="en-US" sz="2400" dirty="0" smtClean="0">
                <a:ea typeface="宋体" pitchFamily="2" charset="-122"/>
                <a:cs typeface="Arial Unicode MS" pitchFamily="34" charset="-122"/>
              </a:rPr>
              <a:t>种事务隔离级别</a:t>
            </a:r>
            <a:r>
              <a:rPr lang="en-US" altLang="zh-CN" sz="2400" dirty="0" smtClean="0">
                <a:ea typeface="宋体" pitchFamily="2" charset="-122"/>
                <a:cs typeface="Arial Unicode MS" pitchFamily="34" charset="-122"/>
              </a:rPr>
              <a:t>:</a:t>
            </a:r>
          </a:p>
          <a:p>
            <a:pPr eaLnBrk="1" hangingPunct="1">
              <a:lnSpc>
                <a:spcPct val="90000"/>
              </a:lnSpc>
            </a:pPr>
            <a:endParaRPr lang="en-US" altLang="zh-CN" sz="2400" dirty="0" smtClean="0">
              <a:ea typeface="宋体" pitchFamily="2" charset="-122"/>
              <a:cs typeface="Arial Unicode MS" pitchFamily="34" charset="-122"/>
            </a:endParaRPr>
          </a:p>
          <a:p>
            <a:pPr eaLnBrk="1" hangingPunct="1">
              <a:lnSpc>
                <a:spcPct val="90000"/>
              </a:lnSpc>
            </a:pPr>
            <a:endParaRPr lang="en-US" altLang="zh-CN" sz="2400" dirty="0" smtClean="0">
              <a:ea typeface="宋体" pitchFamily="2" charset="-122"/>
              <a:cs typeface="Arial Unicode MS" pitchFamily="34" charset="-122"/>
            </a:endParaRPr>
          </a:p>
          <a:p>
            <a:pPr eaLnBrk="1" hangingPunct="1">
              <a:lnSpc>
                <a:spcPct val="90000"/>
              </a:lnSpc>
            </a:pPr>
            <a:endParaRPr lang="en-US" altLang="zh-CN" sz="2400" dirty="0" smtClean="0">
              <a:ea typeface="宋体" pitchFamily="2" charset="-122"/>
              <a:cs typeface="Arial Unicode MS" pitchFamily="34" charset="-122"/>
            </a:endParaRPr>
          </a:p>
          <a:p>
            <a:pPr eaLnBrk="1" hangingPunct="1">
              <a:lnSpc>
                <a:spcPct val="90000"/>
              </a:lnSpc>
            </a:pPr>
            <a:endParaRPr lang="en-US" altLang="zh-CN" sz="2400" dirty="0" smtClean="0">
              <a:ea typeface="宋体" pitchFamily="2" charset="-122"/>
              <a:cs typeface="Arial Unicode MS" pitchFamily="34" charset="-122"/>
            </a:endParaRPr>
          </a:p>
          <a:p>
            <a:pPr eaLnBrk="1" hangingPunct="1">
              <a:lnSpc>
                <a:spcPct val="90000"/>
              </a:lnSpc>
            </a:pPr>
            <a:endParaRPr lang="en-US" altLang="zh-CN" sz="2400" dirty="0" smtClean="0">
              <a:ea typeface="宋体" pitchFamily="2" charset="-122"/>
              <a:cs typeface="Arial Unicode MS" pitchFamily="34" charset="-122"/>
            </a:endParaRPr>
          </a:p>
          <a:p>
            <a:pPr eaLnBrk="1" hangingPunct="1">
              <a:lnSpc>
                <a:spcPct val="90000"/>
              </a:lnSpc>
            </a:pPr>
            <a:endParaRPr lang="en-US" altLang="zh-CN" sz="2400" dirty="0" smtClean="0">
              <a:ea typeface="宋体" pitchFamily="2" charset="-122"/>
              <a:cs typeface="Arial Unicode MS" pitchFamily="34" charset="-122"/>
            </a:endParaRPr>
          </a:p>
          <a:p>
            <a:pPr eaLnBrk="1" hangingPunct="1">
              <a:lnSpc>
                <a:spcPct val="90000"/>
              </a:lnSpc>
              <a:buFont typeface="Wingdings" pitchFamily="2" charset="2"/>
              <a:buChar char="l"/>
            </a:pPr>
            <a:r>
              <a:rPr lang="en-US" altLang="zh-CN" sz="2400" dirty="0" smtClean="0">
                <a:ea typeface="宋体" pitchFamily="2" charset="-122"/>
                <a:cs typeface="Arial Unicode MS" pitchFamily="34" charset="-122"/>
              </a:rPr>
              <a:t>Oracle </a:t>
            </a:r>
            <a:r>
              <a:rPr lang="zh-CN" altLang="en-US" sz="2400" dirty="0" smtClean="0">
                <a:ea typeface="宋体" pitchFamily="2" charset="-122"/>
                <a:cs typeface="Arial Unicode MS" pitchFamily="34" charset="-122"/>
              </a:rPr>
              <a:t>支持的 </a:t>
            </a:r>
            <a:r>
              <a:rPr lang="en-US" altLang="zh-CN" sz="2400" dirty="0" smtClean="0">
                <a:ea typeface="宋体" pitchFamily="2" charset="-122"/>
                <a:cs typeface="Arial Unicode MS" pitchFamily="34" charset="-122"/>
              </a:rPr>
              <a:t>2 </a:t>
            </a:r>
            <a:r>
              <a:rPr lang="zh-CN" altLang="en-US" sz="2400" dirty="0" smtClean="0">
                <a:ea typeface="宋体" pitchFamily="2" charset="-122"/>
                <a:cs typeface="Arial Unicode MS" pitchFamily="34" charset="-122"/>
              </a:rPr>
              <a:t>种事务隔离级别：</a:t>
            </a:r>
            <a:r>
              <a:rPr lang="en-US" altLang="zh-CN" sz="2400" b="1" dirty="0" smtClean="0">
                <a:solidFill>
                  <a:srgbClr val="FF0000"/>
                </a:solidFill>
                <a:ea typeface="宋体" pitchFamily="2" charset="-122"/>
                <a:cs typeface="Arial Unicode MS" pitchFamily="34" charset="-122"/>
              </a:rPr>
              <a:t>READ COMMITED</a:t>
            </a:r>
            <a:r>
              <a:rPr lang="en-US" altLang="zh-CN" sz="2400" dirty="0" smtClean="0">
                <a:ea typeface="宋体" pitchFamily="2" charset="-122"/>
                <a:cs typeface="Arial Unicode MS" pitchFamily="34" charset="-122"/>
              </a:rPr>
              <a:t>, SERIALIZABLE</a:t>
            </a:r>
            <a:r>
              <a:rPr lang="zh-CN" altLang="en-US" sz="2400" dirty="0" smtClean="0">
                <a:ea typeface="宋体" pitchFamily="2" charset="-122"/>
                <a:cs typeface="Arial Unicode MS" pitchFamily="34" charset="-122"/>
              </a:rPr>
              <a:t>。</a:t>
            </a:r>
            <a:r>
              <a:rPr lang="en-US" altLang="zh-CN" sz="2400" dirty="0" smtClean="0">
                <a:ea typeface="宋体" pitchFamily="2" charset="-122"/>
                <a:cs typeface="Arial Unicode MS" pitchFamily="34" charset="-122"/>
              </a:rPr>
              <a:t> Oracle </a:t>
            </a:r>
            <a:r>
              <a:rPr lang="zh-CN" altLang="en-US" sz="2400" dirty="0" smtClean="0">
                <a:ea typeface="宋体" pitchFamily="2" charset="-122"/>
                <a:cs typeface="Arial Unicode MS" pitchFamily="34" charset="-122"/>
              </a:rPr>
              <a:t>默认的事务隔离级别为</a:t>
            </a:r>
            <a:r>
              <a:rPr lang="en-US" altLang="zh-CN" sz="2400" dirty="0" smtClean="0">
                <a:ea typeface="宋体" pitchFamily="2" charset="-122"/>
                <a:cs typeface="Arial Unicode MS" pitchFamily="34" charset="-122"/>
              </a:rPr>
              <a:t>: READ COMMITED </a:t>
            </a:r>
          </a:p>
          <a:p>
            <a:pPr eaLnBrk="1" hangingPunct="1">
              <a:lnSpc>
                <a:spcPct val="90000"/>
              </a:lnSpc>
              <a:buFont typeface="Wingdings" pitchFamily="2" charset="2"/>
              <a:buChar char="l"/>
            </a:pPr>
            <a:r>
              <a:rPr lang="en-US" altLang="zh-CN" sz="2400" dirty="0" err="1" smtClean="0">
                <a:ea typeface="宋体" pitchFamily="2" charset="-122"/>
                <a:cs typeface="Arial Unicode MS" pitchFamily="34" charset="-122"/>
              </a:rPr>
              <a:t>Mysql</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支持 </a:t>
            </a:r>
            <a:r>
              <a:rPr lang="en-US" altLang="zh-CN" sz="2400" dirty="0" smtClean="0">
                <a:ea typeface="宋体" pitchFamily="2" charset="-122"/>
                <a:cs typeface="Arial Unicode MS" pitchFamily="34" charset="-122"/>
              </a:rPr>
              <a:t>4 </a:t>
            </a:r>
            <a:r>
              <a:rPr lang="zh-CN" altLang="en-US" sz="2400" dirty="0">
                <a:ea typeface="宋体" pitchFamily="2" charset="-122"/>
                <a:cs typeface="Arial Unicode MS" pitchFamily="34" charset="-122"/>
              </a:rPr>
              <a:t>种</a:t>
            </a:r>
            <a:r>
              <a:rPr lang="zh-CN" altLang="en-US" sz="2400" dirty="0" smtClean="0">
                <a:ea typeface="宋体" pitchFamily="2" charset="-122"/>
                <a:cs typeface="Arial Unicode MS" pitchFamily="34" charset="-122"/>
              </a:rPr>
              <a:t>事务隔离级别</a:t>
            </a:r>
            <a:r>
              <a:rPr lang="en-US" altLang="zh-CN" sz="2400" dirty="0" smtClean="0">
                <a:ea typeface="宋体" pitchFamily="2" charset="-122"/>
                <a:cs typeface="Arial Unicode MS" pitchFamily="34" charset="-122"/>
              </a:rPr>
              <a:t>. </a:t>
            </a:r>
            <a:r>
              <a:rPr lang="en-US" altLang="zh-CN" sz="2400" dirty="0" err="1" smtClean="0">
                <a:ea typeface="宋体" pitchFamily="2" charset="-122"/>
                <a:cs typeface="Arial Unicode MS" pitchFamily="34" charset="-122"/>
              </a:rPr>
              <a:t>Mysql</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默认的事务隔离级别为</a:t>
            </a:r>
            <a:r>
              <a:rPr lang="en-US" altLang="zh-CN" sz="2400" dirty="0" smtClean="0">
                <a:ea typeface="宋体" pitchFamily="2" charset="-122"/>
                <a:cs typeface="Arial Unicode MS" pitchFamily="34" charset="-122"/>
              </a:rPr>
              <a:t>: </a:t>
            </a:r>
            <a:r>
              <a:rPr lang="en-US" altLang="zh-CN" sz="2400" b="1" dirty="0" smtClean="0">
                <a:solidFill>
                  <a:srgbClr val="FF0000"/>
                </a:solidFill>
                <a:ea typeface="宋体" pitchFamily="2" charset="-122"/>
                <a:cs typeface="Arial Unicode MS" pitchFamily="34" charset="-122"/>
              </a:rPr>
              <a:t>REPEATABLE READ</a:t>
            </a:r>
          </a:p>
          <a:p>
            <a:pPr eaLnBrk="1" hangingPunct="1">
              <a:lnSpc>
                <a:spcPct val="90000"/>
              </a:lnSpc>
            </a:pPr>
            <a:endParaRPr lang="en-US" altLang="zh-CN" sz="2400" dirty="0" smtClean="0">
              <a:ea typeface="宋体" pitchFamily="2" charset="-122"/>
              <a:cs typeface="Arial Unicode MS" pitchFamily="34" charset="-122"/>
            </a:endParaRPr>
          </a:p>
        </p:txBody>
      </p:sp>
      <p:pic>
        <p:nvPicPr>
          <p:cNvPr id="51204" name="Picture 4"/>
          <p:cNvPicPr>
            <a:picLocks noChangeAspect="1" noChangeArrowheads="1"/>
          </p:cNvPicPr>
          <p:nvPr/>
        </p:nvPicPr>
        <p:blipFill>
          <a:blip r:embed="rId2"/>
          <a:srcRect/>
          <a:stretch>
            <a:fillRect/>
          </a:stretch>
        </p:blipFill>
        <p:spPr bwMode="auto">
          <a:xfrm>
            <a:off x="755650" y="2109807"/>
            <a:ext cx="7486650" cy="2133600"/>
          </a:xfrm>
          <a:prstGeom prst="rect">
            <a:avLst/>
          </a:prstGeom>
          <a:noFill/>
          <a:ln w="9525">
            <a:noFill/>
            <a:miter lim="800000"/>
            <a:headEnd/>
            <a:tailEnd/>
          </a:ln>
        </p:spPr>
      </p:pic>
    </p:spTree>
    <p:extLst>
      <p:ext uri="{BB962C8B-B14F-4D97-AF65-F5344CB8AC3E}">
        <p14:creationId xmlns:p14="http://schemas.microsoft.com/office/powerpoint/2010/main" val="272869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907704" y="692696"/>
            <a:ext cx="5580144" cy="1009258"/>
          </a:xfrm>
        </p:spPr>
        <p:txBody>
          <a:bodyPr>
            <a:normAutofit fontScale="90000"/>
          </a:bodyPr>
          <a:lstStyle/>
          <a:p>
            <a:pPr eaLnBrk="1" hangingPunct="1"/>
            <a:r>
              <a:rPr lang="zh-CN" altLang="en-US" b="1" smtClean="0">
                <a:latin typeface="+mn-lt"/>
                <a:ea typeface="宋体" pitchFamily="2" charset="-122"/>
                <a:cs typeface="Arial Unicode MS" pitchFamily="34" charset="-122"/>
              </a:rPr>
              <a:t>附：在 </a:t>
            </a:r>
            <a:r>
              <a:rPr lang="en-US" altLang="zh-CN" b="1" dirty="0" err="1" smtClean="0">
                <a:latin typeface="+mn-lt"/>
                <a:ea typeface="宋体" pitchFamily="2" charset="-122"/>
                <a:cs typeface="Arial Unicode MS" pitchFamily="34" charset="-122"/>
              </a:rPr>
              <a:t>MySql</a:t>
            </a:r>
            <a:r>
              <a:rPr lang="en-US" altLang="zh-CN" b="1" dirty="0" smtClean="0">
                <a:latin typeface="+mn-lt"/>
                <a:ea typeface="宋体" pitchFamily="2" charset="-122"/>
                <a:cs typeface="Arial Unicode MS" pitchFamily="34" charset="-122"/>
              </a:rPr>
              <a:t> </a:t>
            </a:r>
            <a:r>
              <a:rPr lang="zh-CN" altLang="en-US" b="1" dirty="0" smtClean="0">
                <a:latin typeface="+mn-lt"/>
                <a:ea typeface="宋体" pitchFamily="2" charset="-122"/>
                <a:cs typeface="Arial Unicode MS" pitchFamily="34" charset="-122"/>
              </a:rPr>
              <a:t>中设置隔离级别</a:t>
            </a:r>
          </a:p>
        </p:txBody>
      </p:sp>
      <p:sp>
        <p:nvSpPr>
          <p:cNvPr id="52227" name="Rectangle 3"/>
          <p:cNvSpPr>
            <a:spLocks noGrp="1" noChangeArrowheads="1"/>
          </p:cNvSpPr>
          <p:nvPr>
            <p:ph idx="1"/>
          </p:nvPr>
        </p:nvSpPr>
        <p:spPr>
          <a:xfrm>
            <a:off x="250825" y="1782917"/>
            <a:ext cx="8569325" cy="3455987"/>
          </a:xfrm>
        </p:spPr>
        <p:txBody>
          <a:bodyPr>
            <a:normAutofit/>
          </a:bodyPr>
          <a:lstStyle/>
          <a:p>
            <a:pPr eaLnBrk="1" hangingPunct="1">
              <a:buFont typeface="Wingdings" pitchFamily="2" charset="2"/>
              <a:buChar char="l"/>
            </a:pPr>
            <a:r>
              <a:rPr lang="zh-CN" altLang="en-US" sz="2400" dirty="0" smtClean="0">
                <a:ea typeface="宋体" pitchFamily="2" charset="-122"/>
                <a:cs typeface="Arial Unicode MS" pitchFamily="34" charset="-122"/>
              </a:rPr>
              <a:t>每启动一个 </a:t>
            </a:r>
            <a:r>
              <a:rPr lang="en-US" altLang="zh-CN" sz="2400" dirty="0" err="1" smtClean="0">
                <a:ea typeface="宋体" pitchFamily="2" charset="-122"/>
                <a:cs typeface="Arial Unicode MS" pitchFamily="34" charset="-122"/>
              </a:rPr>
              <a:t>mysql</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程序</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就会获得一个单独的数据库连接</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每个数据库连接都有一个全局变量 </a:t>
            </a:r>
            <a:r>
              <a:rPr lang="en-US" altLang="zh-CN" sz="2400" dirty="0" smtClean="0">
                <a:ea typeface="宋体" pitchFamily="2" charset="-122"/>
                <a:cs typeface="Arial Unicode MS" pitchFamily="34" charset="-122"/>
              </a:rPr>
              <a:t>@@</a:t>
            </a:r>
            <a:r>
              <a:rPr lang="en-US" altLang="zh-CN" sz="2400" dirty="0" err="1" smtClean="0">
                <a:ea typeface="宋体" pitchFamily="2" charset="-122"/>
                <a:cs typeface="Arial Unicode MS" pitchFamily="34" charset="-122"/>
              </a:rPr>
              <a:t>tx_isolation</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表示当前的事务隔离级别</a:t>
            </a:r>
            <a:r>
              <a:rPr lang="en-US" altLang="zh-CN" sz="2400" dirty="0" smtClean="0">
                <a:ea typeface="宋体" pitchFamily="2" charset="-122"/>
                <a:cs typeface="Arial Unicode MS" pitchFamily="34" charset="-122"/>
              </a:rPr>
              <a:t>. </a:t>
            </a:r>
          </a:p>
          <a:p>
            <a:pPr eaLnBrk="1" hangingPunct="1">
              <a:buFont typeface="Wingdings" pitchFamily="2" charset="2"/>
              <a:buChar char="l"/>
            </a:pPr>
            <a:r>
              <a:rPr lang="zh-CN" altLang="en-US" sz="2400" dirty="0" smtClean="0">
                <a:ea typeface="宋体" pitchFamily="2" charset="-122"/>
                <a:cs typeface="Arial Unicode MS" pitchFamily="34" charset="-122"/>
              </a:rPr>
              <a:t>查看当前的隔离级别</a:t>
            </a:r>
            <a:r>
              <a:rPr lang="en-US" altLang="zh-CN" sz="2400" dirty="0" smtClean="0">
                <a:ea typeface="宋体" pitchFamily="2" charset="-122"/>
                <a:cs typeface="Arial Unicode MS" pitchFamily="34" charset="-122"/>
              </a:rPr>
              <a:t>: SELECT @@</a:t>
            </a:r>
            <a:r>
              <a:rPr lang="en-US" altLang="zh-CN" sz="2400" dirty="0" err="1" smtClean="0">
                <a:ea typeface="宋体" pitchFamily="2" charset="-122"/>
                <a:cs typeface="Arial Unicode MS" pitchFamily="34" charset="-122"/>
              </a:rPr>
              <a:t>tx_isolation</a:t>
            </a:r>
            <a:r>
              <a:rPr lang="en-US" altLang="zh-CN" sz="2400" dirty="0" smtClean="0">
                <a:ea typeface="宋体" pitchFamily="2" charset="-122"/>
                <a:cs typeface="Arial Unicode MS" pitchFamily="34" charset="-122"/>
              </a:rPr>
              <a:t>;</a:t>
            </a:r>
          </a:p>
          <a:p>
            <a:pPr eaLnBrk="1" hangingPunct="1">
              <a:buFont typeface="Wingdings" pitchFamily="2" charset="2"/>
              <a:buChar char="l"/>
            </a:pPr>
            <a:r>
              <a:rPr lang="zh-CN" altLang="en-US" sz="2400" dirty="0" smtClean="0">
                <a:ea typeface="宋体" pitchFamily="2" charset="-122"/>
                <a:cs typeface="Arial Unicode MS" pitchFamily="34" charset="-122"/>
              </a:rPr>
              <a:t>设置当前 </a:t>
            </a:r>
            <a:r>
              <a:rPr lang="en-US" altLang="zh-CN" sz="2400" dirty="0" err="1" smtClean="0">
                <a:ea typeface="宋体" pitchFamily="2" charset="-122"/>
                <a:cs typeface="Arial Unicode MS" pitchFamily="34" charset="-122"/>
              </a:rPr>
              <a:t>mySQL</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连接的隔离级别</a:t>
            </a:r>
            <a:r>
              <a:rPr lang="en-US" altLang="zh-CN" sz="2400" dirty="0" smtClean="0">
                <a:ea typeface="宋体" pitchFamily="2" charset="-122"/>
                <a:cs typeface="Arial Unicode MS" pitchFamily="34" charset="-122"/>
              </a:rPr>
              <a:t>:  </a:t>
            </a:r>
          </a:p>
          <a:p>
            <a:pPr lvl="1" eaLnBrk="1" hangingPunct="1">
              <a:buFont typeface="Wingdings" pitchFamily="2" charset="2"/>
              <a:buChar char="Ø"/>
            </a:pPr>
            <a:r>
              <a:rPr lang="en-US" altLang="zh-CN" sz="2000" dirty="0" smtClean="0">
                <a:ea typeface="宋体" pitchFamily="2" charset="-122"/>
                <a:cs typeface="Arial Unicode MS" pitchFamily="34" charset="-122"/>
              </a:rPr>
              <a:t>set  transaction isolation level </a:t>
            </a:r>
            <a:r>
              <a:rPr lang="en-US" altLang="zh-CN" sz="2000" dirty="0" smtClean="0">
                <a:solidFill>
                  <a:srgbClr val="FF3300"/>
                </a:solidFill>
                <a:ea typeface="宋体" pitchFamily="2" charset="-122"/>
                <a:cs typeface="Arial Unicode MS" pitchFamily="34" charset="-122"/>
              </a:rPr>
              <a:t>read committed</a:t>
            </a:r>
            <a:r>
              <a:rPr lang="en-US" altLang="zh-CN" sz="2000" dirty="0" smtClean="0">
                <a:ea typeface="宋体" pitchFamily="2" charset="-122"/>
                <a:cs typeface="Arial Unicode MS" pitchFamily="34" charset="-122"/>
              </a:rPr>
              <a:t>;</a:t>
            </a:r>
          </a:p>
          <a:p>
            <a:pPr eaLnBrk="1" hangingPunct="1">
              <a:buFont typeface="Wingdings" pitchFamily="2" charset="2"/>
              <a:buChar char="l"/>
            </a:pPr>
            <a:r>
              <a:rPr lang="zh-CN" altLang="en-US" sz="2400" dirty="0" smtClean="0">
                <a:ea typeface="宋体" pitchFamily="2" charset="-122"/>
                <a:cs typeface="Arial Unicode MS" pitchFamily="34" charset="-122"/>
              </a:rPr>
              <a:t>设置数据库系统的全局的隔离级别</a:t>
            </a:r>
            <a:r>
              <a:rPr lang="en-US" altLang="zh-CN" sz="2400" dirty="0" smtClean="0">
                <a:ea typeface="宋体" pitchFamily="2" charset="-122"/>
                <a:cs typeface="Arial Unicode MS" pitchFamily="34" charset="-122"/>
              </a:rPr>
              <a:t>:</a:t>
            </a:r>
          </a:p>
          <a:p>
            <a:pPr lvl="1" eaLnBrk="1" hangingPunct="1">
              <a:buFont typeface="Wingdings" pitchFamily="2" charset="2"/>
              <a:buChar char="Ø"/>
            </a:pPr>
            <a:r>
              <a:rPr lang="en-US" altLang="zh-CN" sz="2000" dirty="0" smtClean="0">
                <a:ea typeface="宋体" pitchFamily="2" charset="-122"/>
                <a:cs typeface="Arial Unicode MS" pitchFamily="34" charset="-122"/>
              </a:rPr>
              <a:t> set </a:t>
            </a:r>
            <a:r>
              <a:rPr lang="en-US" altLang="zh-CN" sz="2000" b="1" dirty="0" smtClean="0">
                <a:solidFill>
                  <a:srgbClr val="FF3300"/>
                </a:solidFill>
                <a:ea typeface="宋体" pitchFamily="2" charset="-122"/>
                <a:cs typeface="Arial Unicode MS" pitchFamily="34" charset="-122"/>
              </a:rPr>
              <a:t>global</a:t>
            </a:r>
            <a:r>
              <a:rPr lang="en-US" altLang="zh-CN" sz="2000" dirty="0" smtClean="0">
                <a:ea typeface="宋体" pitchFamily="2" charset="-122"/>
                <a:cs typeface="Arial Unicode MS" pitchFamily="34" charset="-122"/>
              </a:rPr>
              <a:t> transaction isolation level </a:t>
            </a:r>
            <a:r>
              <a:rPr lang="en-US" altLang="zh-CN" sz="2000" dirty="0" smtClean="0">
                <a:solidFill>
                  <a:srgbClr val="FF3300"/>
                </a:solidFill>
                <a:ea typeface="宋体" pitchFamily="2" charset="-122"/>
                <a:cs typeface="Arial Unicode MS" pitchFamily="34" charset="-122"/>
              </a:rPr>
              <a:t>read committed</a:t>
            </a:r>
            <a:r>
              <a:rPr lang="en-US" altLang="zh-CN" sz="2000" dirty="0" smtClean="0">
                <a:ea typeface="宋体" pitchFamily="2" charset="-122"/>
                <a:cs typeface="Arial Unicode MS" pitchFamily="34" charset="-122"/>
              </a:rPr>
              <a:t>;</a:t>
            </a:r>
          </a:p>
        </p:txBody>
      </p:sp>
      <p:sp>
        <p:nvSpPr>
          <p:cNvPr id="2" name="TextBox 1"/>
          <p:cNvSpPr txBox="1"/>
          <p:nvPr/>
        </p:nvSpPr>
        <p:spPr>
          <a:xfrm>
            <a:off x="683568" y="5989350"/>
            <a:ext cx="4608512" cy="400110"/>
          </a:xfrm>
          <a:prstGeom prst="rect">
            <a:avLst/>
          </a:prstGeom>
          <a:noFill/>
        </p:spPr>
        <p:txBody>
          <a:bodyPr wrap="square" rtlCol="0">
            <a:spAutoFit/>
          </a:bodyPr>
          <a:lstStyle/>
          <a:p>
            <a:r>
              <a:rPr lang="en-US" altLang="zh-CN" sz="2000" dirty="0" smtClean="0">
                <a:ea typeface="宋体" panose="02010600030101010101" pitchFamily="2" charset="-122"/>
              </a:rPr>
              <a:t>SET </a:t>
            </a:r>
            <a:r>
              <a:rPr lang="en-US" altLang="zh-CN" sz="2000" dirty="0" err="1" smtClean="0">
                <a:ea typeface="宋体" panose="02010600030101010101" pitchFamily="2" charset="-122"/>
              </a:rPr>
              <a:t>autocommit</a:t>
            </a:r>
            <a:r>
              <a:rPr lang="en-US" altLang="zh-CN" sz="2000" dirty="0" smtClean="0">
                <a:ea typeface="宋体" panose="02010600030101010101" pitchFamily="2" charset="-122"/>
              </a:rPr>
              <a:t> = 0;  </a:t>
            </a:r>
            <a:r>
              <a:rPr lang="zh-CN" altLang="en-US" sz="2000" dirty="0" smtClean="0">
                <a:ea typeface="宋体" panose="02010600030101010101" pitchFamily="2" charset="-122"/>
              </a:rPr>
              <a:t>禁止操作自动提交</a:t>
            </a:r>
            <a:endParaRPr lang="zh-CN" altLang="en-US" sz="2000" dirty="0">
              <a:ea typeface="宋体" panose="02010600030101010101" pitchFamily="2" charset="-122"/>
            </a:endParaRPr>
          </a:p>
        </p:txBody>
      </p:sp>
    </p:spTree>
    <p:extLst>
      <p:ext uri="{BB962C8B-B14F-4D97-AF65-F5344CB8AC3E}">
        <p14:creationId xmlns:p14="http://schemas.microsoft.com/office/powerpoint/2010/main" val="350217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924944"/>
            <a:ext cx="8229600" cy="857256"/>
          </a:xfrm>
        </p:spPr>
        <p:txBody>
          <a:bodyPr>
            <a:normAutofit/>
          </a:bodyPr>
          <a:lstStyle/>
          <a:p>
            <a:r>
              <a:rPr lang="en-US" altLang="zh-CN" b="1" dirty="0"/>
              <a:t>6</a:t>
            </a:r>
            <a:r>
              <a:rPr lang="en-US" altLang="zh-CN" b="1" smtClean="0"/>
              <a:t>-</a:t>
            </a:r>
            <a:r>
              <a:rPr lang="zh-CN" altLang="en-US" b="1" dirty="0" smtClean="0">
                <a:ea typeface="宋体" pitchFamily="2" charset="-122"/>
              </a:rPr>
              <a:t>数据库</a:t>
            </a:r>
            <a:r>
              <a:rPr lang="zh-CN" altLang="en-US" b="1" dirty="0">
                <a:ea typeface="宋体" pitchFamily="2" charset="-122"/>
              </a:rPr>
              <a:t>连接池</a:t>
            </a:r>
            <a:endParaRPr lang="zh-CN" altLang="en-US" b="1" dirty="0"/>
          </a:p>
        </p:txBody>
      </p:sp>
    </p:spTree>
    <p:extLst>
      <p:ext uri="{BB962C8B-B14F-4D97-AF65-F5344CB8AC3E}">
        <p14:creationId xmlns:p14="http://schemas.microsoft.com/office/powerpoint/2010/main" val="1441792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2123728" y="692696"/>
            <a:ext cx="6164168" cy="794400"/>
          </a:xfrm>
        </p:spPr>
        <p:txBody>
          <a:bodyPr>
            <a:normAutofit fontScale="90000"/>
          </a:bodyPr>
          <a:lstStyle/>
          <a:p>
            <a:r>
              <a:rPr lang="en-US" altLang="zh-CN" b="1" dirty="0">
                <a:latin typeface="+mn-lt"/>
                <a:ea typeface="宋体" pitchFamily="2" charset="-122"/>
              </a:rPr>
              <a:t>JDBC</a:t>
            </a:r>
            <a:r>
              <a:rPr lang="zh-CN" altLang="en-US" b="1" dirty="0">
                <a:latin typeface="+mn-lt"/>
                <a:ea typeface="宋体" pitchFamily="2" charset="-122"/>
              </a:rPr>
              <a:t>数据库连接池的必要性 </a:t>
            </a:r>
          </a:p>
        </p:txBody>
      </p:sp>
      <p:sp>
        <p:nvSpPr>
          <p:cNvPr id="622595" name="Rectangle 3"/>
          <p:cNvSpPr>
            <a:spLocks noGrp="1" noChangeArrowheads="1"/>
          </p:cNvSpPr>
          <p:nvPr>
            <p:ph idx="1"/>
          </p:nvPr>
        </p:nvSpPr>
        <p:spPr>
          <a:xfrm>
            <a:off x="251520" y="1484784"/>
            <a:ext cx="8640960" cy="4752528"/>
          </a:xfrm>
          <a:solidFill>
            <a:schemeClr val="hlink">
              <a:alpha val="0"/>
            </a:schemeClr>
          </a:solidFill>
          <a:ln/>
        </p:spPr>
        <p:txBody>
          <a:bodyPr>
            <a:normAutofit fontScale="92500" lnSpcReduction="10000"/>
          </a:bodyPr>
          <a:lstStyle/>
          <a:p>
            <a:pPr>
              <a:lnSpc>
                <a:spcPct val="110000"/>
              </a:lnSpc>
              <a:buFont typeface="Wingdings" pitchFamily="2" charset="2"/>
              <a:buChar char="l"/>
            </a:pPr>
            <a:r>
              <a:rPr lang="zh-CN" altLang="en-US" sz="2000" dirty="0">
                <a:ea typeface="宋体" pitchFamily="2" charset="-122"/>
              </a:rPr>
              <a:t>在使用开发基于数据库的</a:t>
            </a:r>
            <a:r>
              <a:rPr lang="en-US" altLang="zh-CN" sz="2000" dirty="0">
                <a:ea typeface="宋体" pitchFamily="2" charset="-122"/>
              </a:rPr>
              <a:t>web</a:t>
            </a:r>
            <a:r>
              <a:rPr lang="zh-CN" altLang="en-US" sz="2000" dirty="0">
                <a:ea typeface="宋体" pitchFamily="2" charset="-122"/>
              </a:rPr>
              <a:t>程序时，</a:t>
            </a:r>
            <a:r>
              <a:rPr lang="zh-CN" altLang="en-US" sz="2000" b="1" dirty="0">
                <a:solidFill>
                  <a:srgbClr val="FF0000"/>
                </a:solidFill>
                <a:ea typeface="宋体" pitchFamily="2" charset="-122"/>
              </a:rPr>
              <a:t>传统的模式</a:t>
            </a:r>
            <a:r>
              <a:rPr lang="zh-CN" altLang="en-US" sz="2000" dirty="0">
                <a:ea typeface="宋体" pitchFamily="2" charset="-122"/>
              </a:rPr>
              <a:t>基本是按以下步骤：　　</a:t>
            </a:r>
          </a:p>
          <a:p>
            <a:pPr lvl="1">
              <a:lnSpc>
                <a:spcPct val="110000"/>
              </a:lnSpc>
              <a:buFont typeface="Wingdings" pitchFamily="2" charset="2"/>
              <a:buChar char="Ø"/>
            </a:pPr>
            <a:r>
              <a:rPr lang="zh-CN" altLang="en-US" sz="2000" dirty="0">
                <a:solidFill>
                  <a:srgbClr val="3F31F9"/>
                </a:solidFill>
                <a:ea typeface="宋体" pitchFamily="2" charset="-122"/>
              </a:rPr>
              <a:t>在主程序（如</a:t>
            </a:r>
            <a:r>
              <a:rPr lang="en-US" altLang="zh-CN" sz="2000" dirty="0" err="1">
                <a:solidFill>
                  <a:srgbClr val="3F31F9"/>
                </a:solidFill>
                <a:ea typeface="宋体" pitchFamily="2" charset="-122"/>
              </a:rPr>
              <a:t>servlet</a:t>
            </a:r>
            <a:r>
              <a:rPr lang="zh-CN" altLang="en-US" sz="2000" dirty="0">
                <a:solidFill>
                  <a:srgbClr val="3F31F9"/>
                </a:solidFill>
                <a:ea typeface="宋体" pitchFamily="2" charset="-122"/>
              </a:rPr>
              <a:t>、</a:t>
            </a:r>
            <a:r>
              <a:rPr lang="en-US" altLang="zh-CN" sz="2000" dirty="0">
                <a:solidFill>
                  <a:srgbClr val="3F31F9"/>
                </a:solidFill>
                <a:ea typeface="宋体" pitchFamily="2" charset="-122"/>
              </a:rPr>
              <a:t>beans</a:t>
            </a:r>
            <a:r>
              <a:rPr lang="zh-CN" altLang="en-US" sz="2000" dirty="0">
                <a:solidFill>
                  <a:srgbClr val="3F31F9"/>
                </a:solidFill>
                <a:ea typeface="宋体" pitchFamily="2" charset="-122"/>
              </a:rPr>
              <a:t>）中建立数据库</a:t>
            </a:r>
            <a:r>
              <a:rPr lang="zh-CN" altLang="en-US" sz="2000" dirty="0" smtClean="0">
                <a:solidFill>
                  <a:srgbClr val="3F31F9"/>
                </a:solidFill>
                <a:ea typeface="宋体" pitchFamily="2" charset="-122"/>
              </a:rPr>
              <a:t>连接</a:t>
            </a:r>
            <a:endParaRPr lang="zh-CN" altLang="en-US" sz="2000" dirty="0">
              <a:solidFill>
                <a:srgbClr val="3F31F9"/>
              </a:solidFill>
              <a:ea typeface="宋体" pitchFamily="2" charset="-122"/>
            </a:endParaRPr>
          </a:p>
          <a:p>
            <a:pPr lvl="1">
              <a:lnSpc>
                <a:spcPct val="110000"/>
              </a:lnSpc>
              <a:buFont typeface="Wingdings" pitchFamily="2" charset="2"/>
              <a:buChar char="Ø"/>
            </a:pPr>
            <a:r>
              <a:rPr lang="zh-CN" altLang="en-US" sz="2000" dirty="0">
                <a:solidFill>
                  <a:srgbClr val="3F31F9"/>
                </a:solidFill>
                <a:ea typeface="宋体" pitchFamily="2" charset="-122"/>
              </a:rPr>
              <a:t>进行</a:t>
            </a:r>
            <a:r>
              <a:rPr lang="en-US" altLang="zh-CN" sz="2000" dirty="0" err="1">
                <a:solidFill>
                  <a:srgbClr val="3F31F9"/>
                </a:solidFill>
                <a:ea typeface="宋体" pitchFamily="2" charset="-122"/>
              </a:rPr>
              <a:t>sql</a:t>
            </a:r>
            <a:r>
              <a:rPr lang="zh-CN" altLang="en-US" sz="2000" dirty="0">
                <a:solidFill>
                  <a:srgbClr val="3F31F9"/>
                </a:solidFill>
                <a:ea typeface="宋体" pitchFamily="2" charset="-122"/>
              </a:rPr>
              <a:t>操作</a:t>
            </a:r>
          </a:p>
          <a:p>
            <a:pPr lvl="1">
              <a:lnSpc>
                <a:spcPct val="110000"/>
              </a:lnSpc>
              <a:buFont typeface="Wingdings" pitchFamily="2" charset="2"/>
              <a:buChar char="Ø"/>
            </a:pPr>
            <a:r>
              <a:rPr lang="zh-CN" altLang="en-US" sz="2000" dirty="0">
                <a:solidFill>
                  <a:srgbClr val="3F31F9"/>
                </a:solidFill>
                <a:ea typeface="宋体" pitchFamily="2" charset="-122"/>
              </a:rPr>
              <a:t>断开数据库</a:t>
            </a:r>
            <a:r>
              <a:rPr lang="zh-CN" altLang="en-US" sz="2000" dirty="0" smtClean="0">
                <a:solidFill>
                  <a:srgbClr val="3F31F9"/>
                </a:solidFill>
                <a:ea typeface="宋体" pitchFamily="2" charset="-122"/>
              </a:rPr>
              <a:t>连接</a:t>
            </a:r>
            <a:endParaRPr lang="zh-CN" altLang="en-US" sz="2000" dirty="0">
              <a:solidFill>
                <a:srgbClr val="3F31F9"/>
              </a:solidFill>
              <a:ea typeface="宋体" pitchFamily="2" charset="-122"/>
            </a:endParaRPr>
          </a:p>
          <a:p>
            <a:pPr>
              <a:lnSpc>
                <a:spcPct val="110000"/>
              </a:lnSpc>
              <a:buFont typeface="Wingdings" pitchFamily="2" charset="2"/>
              <a:buChar char="l"/>
            </a:pPr>
            <a:r>
              <a:rPr lang="zh-CN" altLang="en-US" sz="2200" dirty="0">
                <a:ea typeface="宋体" pitchFamily="2" charset="-122"/>
              </a:rPr>
              <a:t>这种模式开发，存在的问题</a:t>
            </a:r>
            <a:r>
              <a:rPr lang="en-US" altLang="zh-CN" sz="2200" dirty="0">
                <a:ea typeface="宋体" pitchFamily="2" charset="-122"/>
              </a:rPr>
              <a:t>:</a:t>
            </a:r>
          </a:p>
          <a:p>
            <a:pPr lvl="1">
              <a:lnSpc>
                <a:spcPct val="110000"/>
              </a:lnSpc>
              <a:buFont typeface="Wingdings" pitchFamily="2" charset="2"/>
              <a:buChar char="Ø"/>
            </a:pPr>
            <a:r>
              <a:rPr lang="zh-CN" altLang="en-US" sz="1900" dirty="0">
                <a:ea typeface="宋体" pitchFamily="2" charset="-122"/>
              </a:rPr>
              <a:t>普通的</a:t>
            </a:r>
            <a:r>
              <a:rPr lang="en-US" altLang="zh-CN" sz="1900" dirty="0">
                <a:ea typeface="宋体" pitchFamily="2" charset="-122"/>
              </a:rPr>
              <a:t>JDBC</a:t>
            </a:r>
            <a:r>
              <a:rPr lang="zh-CN" altLang="en-US" sz="1900" dirty="0">
                <a:ea typeface="宋体" pitchFamily="2" charset="-122"/>
              </a:rPr>
              <a:t>数据库连接使用 </a:t>
            </a:r>
            <a:r>
              <a:rPr lang="en-US" altLang="zh-CN" sz="1900" dirty="0" err="1">
                <a:ea typeface="宋体" pitchFamily="2" charset="-122"/>
              </a:rPr>
              <a:t>DriverManager</a:t>
            </a:r>
            <a:r>
              <a:rPr lang="en-US" altLang="zh-CN" sz="1900" dirty="0">
                <a:ea typeface="宋体" pitchFamily="2" charset="-122"/>
              </a:rPr>
              <a:t> </a:t>
            </a:r>
            <a:r>
              <a:rPr lang="zh-CN" altLang="en-US" sz="1900" dirty="0">
                <a:ea typeface="宋体" pitchFamily="2" charset="-122"/>
              </a:rPr>
              <a:t>来获取，每次向数据库建立连接的时候都要将 </a:t>
            </a:r>
            <a:r>
              <a:rPr lang="en-US" altLang="zh-CN" sz="1900" dirty="0">
                <a:ea typeface="宋体" pitchFamily="2" charset="-122"/>
              </a:rPr>
              <a:t>Connection </a:t>
            </a:r>
            <a:r>
              <a:rPr lang="zh-CN" altLang="en-US" sz="1900" dirty="0">
                <a:ea typeface="宋体" pitchFamily="2" charset="-122"/>
              </a:rPr>
              <a:t>加载到内存中，再验证用户名和密码</a:t>
            </a:r>
            <a:r>
              <a:rPr lang="en-US" altLang="zh-CN" sz="1900" dirty="0">
                <a:ea typeface="宋体" pitchFamily="2" charset="-122"/>
              </a:rPr>
              <a:t>(</a:t>
            </a:r>
            <a:r>
              <a:rPr lang="zh-CN" altLang="en-US" sz="1900" dirty="0">
                <a:ea typeface="宋体" pitchFamily="2" charset="-122"/>
              </a:rPr>
              <a:t>得花费</a:t>
            </a:r>
            <a:r>
              <a:rPr lang="en-US" altLang="zh-CN" sz="1900" dirty="0">
                <a:ea typeface="宋体" pitchFamily="2" charset="-122"/>
              </a:rPr>
              <a:t>0.05s</a:t>
            </a:r>
            <a:r>
              <a:rPr lang="zh-CN" altLang="en-US" sz="1900" dirty="0">
                <a:ea typeface="宋体" pitchFamily="2" charset="-122"/>
              </a:rPr>
              <a:t>～</a:t>
            </a:r>
            <a:r>
              <a:rPr lang="en-US" altLang="zh-CN" sz="1900" dirty="0">
                <a:ea typeface="宋体" pitchFamily="2" charset="-122"/>
              </a:rPr>
              <a:t>1s</a:t>
            </a:r>
            <a:r>
              <a:rPr lang="zh-CN" altLang="en-US" sz="1900" dirty="0">
                <a:ea typeface="宋体" pitchFamily="2" charset="-122"/>
              </a:rPr>
              <a:t>的时间</a:t>
            </a:r>
            <a:r>
              <a:rPr lang="en-US" altLang="zh-CN" sz="1900" dirty="0">
                <a:ea typeface="宋体" pitchFamily="2" charset="-122"/>
              </a:rPr>
              <a:t>)</a:t>
            </a:r>
            <a:r>
              <a:rPr lang="zh-CN" altLang="en-US" sz="1900" dirty="0">
                <a:ea typeface="宋体" pitchFamily="2" charset="-122"/>
              </a:rPr>
              <a:t>。需要数据库连接的时候，就向数据库要求一个，执行完成后再断开连接。这样的方式将会消耗大量的资源和时间。</a:t>
            </a:r>
            <a:r>
              <a:rPr lang="zh-CN" altLang="en-US" sz="1900" b="1" dirty="0">
                <a:solidFill>
                  <a:srgbClr val="FF0000"/>
                </a:solidFill>
                <a:ea typeface="宋体" pitchFamily="2" charset="-122"/>
              </a:rPr>
              <a:t>数据库的连接资源并没有得到很好的重复利用</a:t>
            </a:r>
            <a:r>
              <a:rPr lang="en-US" altLang="zh-CN" sz="1900" b="1" dirty="0">
                <a:solidFill>
                  <a:srgbClr val="FF0000"/>
                </a:solidFill>
                <a:ea typeface="宋体" pitchFamily="2" charset="-122"/>
              </a:rPr>
              <a:t>.</a:t>
            </a:r>
            <a:r>
              <a:rPr lang="zh-CN" altLang="en-US" sz="1900" dirty="0">
                <a:ea typeface="宋体" pitchFamily="2" charset="-122"/>
              </a:rPr>
              <a:t>若同时有几百人甚至几千人在线，频繁的进行数据库连接操作将占用很多的系统资源，严重的甚至会造成服务器的崩溃。</a:t>
            </a:r>
          </a:p>
          <a:p>
            <a:pPr lvl="1">
              <a:lnSpc>
                <a:spcPct val="110000"/>
              </a:lnSpc>
              <a:buFont typeface="Wingdings" pitchFamily="2" charset="2"/>
              <a:buChar char="Ø"/>
            </a:pPr>
            <a:r>
              <a:rPr lang="zh-CN" altLang="en-US" sz="1900" dirty="0">
                <a:solidFill>
                  <a:srgbClr val="FF0000"/>
                </a:solidFill>
                <a:ea typeface="宋体" pitchFamily="2" charset="-122"/>
              </a:rPr>
              <a:t>对于每一次数据库连接，使用完后都得断开。</a:t>
            </a:r>
            <a:r>
              <a:rPr lang="zh-CN" altLang="en-US" sz="1900" dirty="0">
                <a:ea typeface="宋体" pitchFamily="2" charset="-122"/>
              </a:rPr>
              <a:t>否则，如果程序出现异常而未能关闭，将会导致数据库系统中的内存泄漏，最终将导致重启数据库。</a:t>
            </a:r>
          </a:p>
          <a:p>
            <a:pPr lvl="1">
              <a:lnSpc>
                <a:spcPct val="110000"/>
              </a:lnSpc>
              <a:buFont typeface="Wingdings" pitchFamily="2" charset="2"/>
              <a:buChar char="Ø"/>
            </a:pPr>
            <a:r>
              <a:rPr lang="zh-CN" altLang="en-US" sz="1900" dirty="0">
                <a:ea typeface="宋体" pitchFamily="2" charset="-122"/>
              </a:rPr>
              <a:t>这种开发不能控制被创建的连接对象数，系统资源会被毫无顾及的分配出去，如连接过多，也可能导致内存泄漏，服务器崩溃。</a:t>
            </a:r>
            <a:r>
              <a:rPr lang="zh-CN" altLang="en-US" sz="1500" dirty="0">
                <a:ea typeface="宋体" pitchFamily="2" charset="-122"/>
              </a:rPr>
              <a:t> </a:t>
            </a:r>
          </a:p>
        </p:txBody>
      </p:sp>
    </p:spTree>
    <p:extLst>
      <p:ext uri="{BB962C8B-B14F-4D97-AF65-F5344CB8AC3E}">
        <p14:creationId xmlns:p14="http://schemas.microsoft.com/office/powerpoint/2010/main" val="1748839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1547664" y="692696"/>
            <a:ext cx="6536726" cy="1008112"/>
          </a:xfrm>
        </p:spPr>
        <p:txBody>
          <a:bodyPr>
            <a:normAutofit fontScale="90000"/>
          </a:bodyPr>
          <a:lstStyle/>
          <a:p>
            <a:r>
              <a:rPr lang="zh-CN" altLang="en-US" b="1" dirty="0">
                <a:latin typeface="+mn-lt"/>
                <a:ea typeface="宋体" pitchFamily="2" charset="-122"/>
              </a:rPr>
              <a:t>数据库连接池（</a:t>
            </a:r>
            <a:r>
              <a:rPr lang="en-US" altLang="zh-CN" b="1" dirty="0">
                <a:latin typeface="+mn-lt"/>
                <a:ea typeface="宋体" pitchFamily="2" charset="-122"/>
              </a:rPr>
              <a:t>connection pool</a:t>
            </a:r>
            <a:r>
              <a:rPr lang="zh-CN" altLang="en-US" b="1" dirty="0">
                <a:latin typeface="+mn-lt"/>
                <a:ea typeface="宋体" pitchFamily="2" charset="-122"/>
              </a:rPr>
              <a:t>）</a:t>
            </a:r>
            <a:r>
              <a:rPr lang="zh-CN" altLang="en-US" dirty="0">
                <a:latin typeface="+mn-lt"/>
                <a:ea typeface="宋体" pitchFamily="2" charset="-122"/>
              </a:rPr>
              <a:t> </a:t>
            </a:r>
          </a:p>
        </p:txBody>
      </p:sp>
      <p:sp>
        <p:nvSpPr>
          <p:cNvPr id="623619" name="Rectangle 3"/>
          <p:cNvSpPr>
            <a:spLocks noGrp="1" noChangeArrowheads="1"/>
          </p:cNvSpPr>
          <p:nvPr>
            <p:ph idx="1"/>
          </p:nvPr>
        </p:nvSpPr>
        <p:spPr>
          <a:xfrm>
            <a:off x="107504" y="1700808"/>
            <a:ext cx="8712968" cy="4824536"/>
          </a:xfrm>
        </p:spPr>
        <p:txBody>
          <a:bodyPr>
            <a:normAutofit fontScale="92500"/>
          </a:bodyPr>
          <a:lstStyle/>
          <a:p>
            <a:pPr>
              <a:lnSpc>
                <a:spcPts val="2900"/>
              </a:lnSpc>
              <a:buFont typeface="Wingdings" pitchFamily="2" charset="2"/>
              <a:buChar char="l"/>
            </a:pPr>
            <a:r>
              <a:rPr lang="zh-CN" altLang="en-US" sz="2000" dirty="0">
                <a:ea typeface="宋体" pitchFamily="2" charset="-122"/>
              </a:rPr>
              <a:t>为</a:t>
            </a:r>
            <a:r>
              <a:rPr lang="zh-CN" altLang="en-US" sz="2400" dirty="0">
                <a:ea typeface="宋体" pitchFamily="2" charset="-122"/>
              </a:rPr>
              <a:t>解决传统开发中的数据库连接问题，可以采用数据库连接池技术。</a:t>
            </a:r>
          </a:p>
          <a:p>
            <a:pPr>
              <a:lnSpc>
                <a:spcPts val="2900"/>
              </a:lnSpc>
              <a:buFont typeface="Wingdings" pitchFamily="2" charset="2"/>
              <a:buChar char="l"/>
            </a:pPr>
            <a:r>
              <a:rPr lang="zh-CN" altLang="en-US" sz="2400" dirty="0">
                <a:ea typeface="宋体" pitchFamily="2" charset="-122"/>
              </a:rPr>
              <a:t>数据库连接池的</a:t>
            </a:r>
            <a:r>
              <a:rPr lang="zh-CN" altLang="en-US" sz="2400" b="1" dirty="0">
                <a:solidFill>
                  <a:srgbClr val="FF0000"/>
                </a:solidFill>
                <a:ea typeface="宋体" pitchFamily="2" charset="-122"/>
              </a:rPr>
              <a:t>基本思想</a:t>
            </a:r>
            <a:r>
              <a:rPr lang="zh-CN" altLang="en-US" sz="2400" dirty="0">
                <a:ea typeface="宋体" pitchFamily="2" charset="-122"/>
              </a:rPr>
              <a:t>就是为数据库连接建立一个“缓冲池”。预先在缓冲池中放入一定数量的连接，当需要建立数据库连接时，只需从“缓冲池”中取出一个，使用完毕之后再放回去。</a:t>
            </a:r>
          </a:p>
          <a:p>
            <a:pPr>
              <a:lnSpc>
                <a:spcPts val="2900"/>
              </a:lnSpc>
              <a:buFont typeface="Wingdings" pitchFamily="2" charset="2"/>
              <a:buChar char="l"/>
            </a:pPr>
            <a:r>
              <a:rPr lang="zh-CN" altLang="en-US" sz="2400" b="1" dirty="0">
                <a:solidFill>
                  <a:srgbClr val="FF0000"/>
                </a:solidFill>
                <a:ea typeface="宋体" pitchFamily="2" charset="-122"/>
              </a:rPr>
              <a:t>数据库连接池</a:t>
            </a:r>
            <a:r>
              <a:rPr lang="zh-CN" altLang="en-US" sz="2400" dirty="0">
                <a:ea typeface="宋体" pitchFamily="2" charset="-122"/>
              </a:rPr>
              <a:t>负责分配、管理和释放数据库连接，它</a:t>
            </a:r>
            <a:r>
              <a:rPr lang="zh-CN" altLang="en-US" sz="2400" b="1" dirty="0">
                <a:solidFill>
                  <a:srgbClr val="FF0000"/>
                </a:solidFill>
                <a:ea typeface="宋体" pitchFamily="2" charset="-122"/>
              </a:rPr>
              <a:t>允许应用程序重复使用一个现有的数据库连接，而不是重新建立一个</a:t>
            </a:r>
            <a:r>
              <a:rPr lang="zh-CN" altLang="en-US" sz="2400" dirty="0">
                <a:ea typeface="宋体" pitchFamily="2" charset="-122"/>
              </a:rPr>
              <a:t>。</a:t>
            </a:r>
          </a:p>
          <a:p>
            <a:pPr>
              <a:lnSpc>
                <a:spcPts val="2900"/>
              </a:lnSpc>
              <a:buFont typeface="Wingdings" pitchFamily="2" charset="2"/>
              <a:buChar char="l"/>
            </a:pPr>
            <a:r>
              <a:rPr lang="zh-CN" altLang="en-US" sz="2400" dirty="0">
                <a:ea typeface="宋体" pitchFamily="2" charset="-122"/>
              </a:rPr>
              <a:t>数据库连接池在初始化时将创建一定数量的数据库连接放到连接池中，这些数据库连接的数量是由</a:t>
            </a:r>
            <a:r>
              <a:rPr lang="zh-CN" altLang="en-US" sz="2400" b="1" dirty="0">
                <a:solidFill>
                  <a:schemeClr val="accent1">
                    <a:lumMod val="75000"/>
                  </a:schemeClr>
                </a:solidFill>
                <a:ea typeface="宋体" pitchFamily="2" charset="-122"/>
              </a:rPr>
              <a:t>最小数据库连接数来设定</a:t>
            </a:r>
            <a:r>
              <a:rPr lang="zh-CN" altLang="en-US" sz="2400" dirty="0">
                <a:ea typeface="宋体" pitchFamily="2" charset="-122"/>
              </a:rPr>
              <a:t>的。无论这些数据库连接是否被使用，连接池都将一直保证至少拥有这么多的连接数量。连接池的</a:t>
            </a:r>
            <a:r>
              <a:rPr lang="zh-CN" altLang="en-US" sz="2400" b="1" dirty="0">
                <a:solidFill>
                  <a:schemeClr val="accent1">
                    <a:lumMod val="75000"/>
                  </a:schemeClr>
                </a:solidFill>
                <a:ea typeface="宋体" pitchFamily="2" charset="-122"/>
              </a:rPr>
              <a:t>最大数据库连接数量</a:t>
            </a:r>
            <a:r>
              <a:rPr lang="zh-CN" altLang="en-US" sz="2400" dirty="0">
                <a:ea typeface="宋体" pitchFamily="2" charset="-122"/>
              </a:rPr>
              <a:t>限定了这个连接池能占有的最大连接数，当应用程序向连接池请求的连接数超过最大连接数量时，这些请求将被加入到等待队列中。</a:t>
            </a:r>
          </a:p>
        </p:txBody>
      </p:sp>
    </p:spTree>
    <p:extLst>
      <p:ext uri="{BB962C8B-B14F-4D97-AF65-F5344CB8AC3E}">
        <p14:creationId xmlns:p14="http://schemas.microsoft.com/office/powerpoint/2010/main" val="347692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692696"/>
            <a:ext cx="6840760" cy="857256"/>
          </a:xfrm>
        </p:spPr>
        <p:txBody>
          <a:bodyPr/>
          <a:lstStyle/>
          <a:p>
            <a:r>
              <a:rPr lang="zh-CN" altLang="en-US" b="1" dirty="0" smtClean="0">
                <a:latin typeface="宋体" pitchFamily="2" charset="-122"/>
                <a:ea typeface="宋体" pitchFamily="2" charset="-122"/>
              </a:rPr>
              <a:t>主要内容</a:t>
            </a:r>
            <a:endParaRPr lang="zh-CN" altLang="en-US" b="1" dirty="0">
              <a:latin typeface="宋体" pitchFamily="2" charset="-122"/>
              <a:ea typeface="宋体" pitchFamily="2" charset="-122"/>
            </a:endParaRPr>
          </a:p>
        </p:txBody>
      </p:sp>
      <p:sp>
        <p:nvSpPr>
          <p:cNvPr id="3" name="内容占位符 2"/>
          <p:cNvSpPr>
            <a:spLocks noGrp="1"/>
          </p:cNvSpPr>
          <p:nvPr>
            <p:ph idx="1"/>
          </p:nvPr>
        </p:nvSpPr>
        <p:spPr>
          <a:xfrm>
            <a:off x="467544" y="1844824"/>
            <a:ext cx="8517632" cy="3816424"/>
          </a:xfrm>
        </p:spPr>
        <p:txBody>
          <a:bodyPr>
            <a:normAutofit/>
          </a:bodyPr>
          <a:lstStyle/>
          <a:p>
            <a:pPr marL="0" indent="0">
              <a:buNone/>
            </a:pPr>
            <a:r>
              <a:rPr lang="en-US" altLang="zh-CN" sz="2600" smtClean="0">
                <a:ea typeface="宋体" pitchFamily="2" charset="-122"/>
              </a:rPr>
              <a:t>5.   </a:t>
            </a:r>
            <a:r>
              <a:rPr lang="zh-CN" altLang="en-US" sz="2600" dirty="0" smtClean="0">
                <a:ea typeface="宋体" pitchFamily="2" charset="-122"/>
              </a:rPr>
              <a:t>数据库事务</a:t>
            </a:r>
            <a:endParaRPr lang="en-US" altLang="zh-CN" sz="2600" dirty="0" smtClean="0">
              <a:ea typeface="宋体" pitchFamily="2" charset="-122"/>
            </a:endParaRPr>
          </a:p>
          <a:p>
            <a:pPr marL="0" indent="0">
              <a:buNone/>
            </a:pPr>
            <a:r>
              <a:rPr lang="en-US" altLang="zh-CN" sz="2600" smtClean="0">
                <a:ea typeface="宋体" pitchFamily="2" charset="-122"/>
              </a:rPr>
              <a:t>6.   </a:t>
            </a:r>
            <a:r>
              <a:rPr lang="zh-CN" altLang="en-US" sz="2600" smtClean="0">
                <a:ea typeface="宋体" pitchFamily="2" charset="-122"/>
              </a:rPr>
              <a:t>数据库</a:t>
            </a:r>
            <a:r>
              <a:rPr lang="zh-CN" altLang="en-US" sz="2600" dirty="0" smtClean="0">
                <a:ea typeface="宋体" pitchFamily="2" charset="-122"/>
              </a:rPr>
              <a:t>连接池</a:t>
            </a:r>
            <a:endParaRPr lang="en-US" altLang="zh-CN" sz="2600" dirty="0" smtClean="0">
              <a:ea typeface="宋体" pitchFamily="2" charset="-122"/>
            </a:endParaRPr>
          </a:p>
          <a:p>
            <a:pPr marL="914400" lvl="1" indent="-514350">
              <a:buFont typeface="Wingdings" panose="05000000000000000000" pitchFamily="2" charset="2"/>
              <a:buChar char="Ø"/>
            </a:pPr>
            <a:r>
              <a:rPr lang="en-US" altLang="zh-CN" dirty="0" smtClean="0">
                <a:ea typeface="宋体" pitchFamily="2" charset="-122"/>
              </a:rPr>
              <a:t>C3P0</a:t>
            </a:r>
            <a:r>
              <a:rPr lang="zh-CN" altLang="en-US" dirty="0" smtClean="0">
                <a:ea typeface="宋体" pitchFamily="2" charset="-122"/>
              </a:rPr>
              <a:t>数据库连接池</a:t>
            </a:r>
            <a:endParaRPr lang="en-US" altLang="zh-CN" dirty="0" smtClean="0">
              <a:ea typeface="宋体" pitchFamily="2" charset="-122"/>
            </a:endParaRPr>
          </a:p>
          <a:p>
            <a:pPr marL="914400" lvl="1" indent="-514350">
              <a:buFont typeface="Wingdings" panose="05000000000000000000" pitchFamily="2" charset="2"/>
              <a:buChar char="Ø"/>
            </a:pPr>
            <a:r>
              <a:rPr lang="en-US" altLang="zh-CN" dirty="0" smtClean="0">
                <a:ea typeface="宋体" pitchFamily="2" charset="-122"/>
              </a:rPr>
              <a:t>DBCP</a:t>
            </a:r>
            <a:r>
              <a:rPr lang="zh-CN" altLang="en-US" dirty="0" smtClean="0">
                <a:ea typeface="宋体" pitchFamily="2" charset="-122"/>
              </a:rPr>
              <a:t>数据库连接池</a:t>
            </a:r>
            <a:endParaRPr lang="en-US" altLang="zh-CN" dirty="0" smtClean="0">
              <a:ea typeface="宋体" pitchFamily="2" charset="-122"/>
            </a:endParaRPr>
          </a:p>
          <a:p>
            <a:pPr marL="0" lvl="1" indent="0">
              <a:buNone/>
            </a:pPr>
            <a:r>
              <a:rPr lang="en-US" altLang="zh-CN" sz="2600" dirty="0">
                <a:ea typeface="宋体" pitchFamily="2" charset="-122"/>
              </a:rPr>
              <a:t>7</a:t>
            </a:r>
            <a:r>
              <a:rPr lang="en-US" altLang="zh-CN" sz="2600" smtClean="0">
                <a:ea typeface="宋体" pitchFamily="2" charset="-122"/>
              </a:rPr>
              <a:t>.   </a:t>
            </a:r>
            <a:r>
              <a:rPr lang="en-US" altLang="zh-CN" sz="2600" dirty="0" err="1" smtClean="0">
                <a:ea typeface="宋体" pitchFamily="2" charset="-122"/>
              </a:rPr>
              <a:t>DBUtils</a:t>
            </a:r>
            <a:r>
              <a:rPr lang="zh-CN" altLang="en-US" sz="2600" dirty="0">
                <a:ea typeface="宋体" pitchFamily="2" charset="-122"/>
              </a:rPr>
              <a:t>工具</a:t>
            </a:r>
            <a:r>
              <a:rPr lang="zh-CN" altLang="en-US" sz="2600" dirty="0" smtClean="0">
                <a:ea typeface="宋体" pitchFamily="2" charset="-122"/>
              </a:rPr>
              <a:t>类</a:t>
            </a:r>
            <a:endParaRPr lang="en-US" altLang="zh-CN" sz="2600" dirty="0" smtClean="0">
              <a:ea typeface="宋体" pitchFamily="2" charset="-122"/>
            </a:endParaRPr>
          </a:p>
          <a:p>
            <a:pPr marL="857250" lvl="2" indent="-457200">
              <a:buFont typeface="Wingdings" panose="05000000000000000000" pitchFamily="2" charset="2"/>
              <a:buChar char="Ø"/>
            </a:pPr>
            <a:r>
              <a:rPr lang="zh-CN" altLang="en-US" sz="2400" dirty="0" smtClean="0">
                <a:ea typeface="宋体" pitchFamily="2" charset="-122"/>
              </a:rPr>
              <a:t>使用</a:t>
            </a:r>
            <a:r>
              <a:rPr lang="en-US" altLang="zh-CN" sz="2400" dirty="0" err="1" smtClean="0">
                <a:ea typeface="宋体" pitchFamily="2" charset="-122"/>
              </a:rPr>
              <a:t>QueryRunner</a:t>
            </a:r>
            <a:r>
              <a:rPr lang="zh-CN" altLang="en-US" sz="2400" dirty="0" smtClean="0">
                <a:ea typeface="宋体" pitchFamily="2" charset="-122"/>
              </a:rPr>
              <a:t>，实现</a:t>
            </a:r>
            <a:r>
              <a:rPr lang="en-US" altLang="zh-CN" sz="2400" dirty="0" smtClean="0">
                <a:ea typeface="宋体" pitchFamily="2" charset="-122"/>
              </a:rPr>
              <a:t>UPDATE()</a:t>
            </a:r>
            <a:r>
              <a:rPr lang="zh-CN" altLang="en-US" sz="2400" dirty="0" smtClean="0">
                <a:ea typeface="宋体" pitchFamily="2" charset="-122"/>
              </a:rPr>
              <a:t>和</a:t>
            </a:r>
            <a:r>
              <a:rPr lang="en-US" altLang="zh-CN" sz="2400" dirty="0" smtClean="0">
                <a:ea typeface="宋体" pitchFamily="2" charset="-122"/>
              </a:rPr>
              <a:t>QUERY()</a:t>
            </a:r>
            <a:r>
              <a:rPr lang="zh-CN" altLang="en-US" sz="2400" dirty="0" smtClean="0">
                <a:ea typeface="宋体" pitchFamily="2" charset="-122"/>
              </a:rPr>
              <a:t>方法</a:t>
            </a:r>
            <a:endParaRPr lang="en-US" altLang="zh-CN" sz="2400" dirty="0" smtClean="0">
              <a:ea typeface="宋体" pitchFamily="2" charset="-122"/>
            </a:endParaRPr>
          </a:p>
          <a:p>
            <a:pPr marL="857250" lvl="2" indent="-457200">
              <a:buFont typeface="Wingdings" panose="05000000000000000000" pitchFamily="2" charset="2"/>
              <a:buChar char="Ø"/>
            </a:pPr>
            <a:r>
              <a:rPr lang="zh-CN" altLang="en-US" sz="2400" dirty="0" smtClean="0">
                <a:ea typeface="宋体" pitchFamily="2" charset="-122"/>
              </a:rPr>
              <a:t>利用</a:t>
            </a:r>
            <a:r>
              <a:rPr lang="en-US" altLang="zh-CN" sz="2400" dirty="0" err="1" smtClean="0">
                <a:ea typeface="宋体" pitchFamily="2" charset="-122"/>
              </a:rPr>
              <a:t>DbUtils</a:t>
            </a:r>
            <a:r>
              <a:rPr lang="zh-CN" altLang="en-US" sz="2400" dirty="0" smtClean="0">
                <a:ea typeface="宋体" pitchFamily="2" charset="-122"/>
              </a:rPr>
              <a:t>编写</a:t>
            </a:r>
            <a:r>
              <a:rPr lang="en-US" altLang="zh-CN" sz="2400" dirty="0" smtClean="0">
                <a:ea typeface="宋体" pitchFamily="2" charset="-122"/>
              </a:rPr>
              <a:t>DAO</a:t>
            </a:r>
            <a:r>
              <a:rPr lang="zh-CN" altLang="en-US" sz="2400" dirty="0" smtClean="0">
                <a:ea typeface="宋体" pitchFamily="2" charset="-122"/>
              </a:rPr>
              <a:t>通用类</a:t>
            </a:r>
            <a:endParaRPr lang="en-US" altLang="zh-CN" sz="2400" dirty="0" smtClean="0">
              <a:ea typeface="宋体" pitchFamily="2" charset="-122"/>
            </a:endParaRPr>
          </a:p>
        </p:txBody>
      </p:sp>
    </p:spTree>
    <p:extLst>
      <p:ext uri="{BB962C8B-B14F-4D97-AF65-F5344CB8AC3E}">
        <p14:creationId xmlns:p14="http://schemas.microsoft.com/office/powerpoint/2010/main" val="1781143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4348" y="1214422"/>
            <a:ext cx="7786742" cy="2286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572264" y="3071810"/>
            <a:ext cx="1857388" cy="369332"/>
          </a:xfrm>
          <a:prstGeom prst="rect">
            <a:avLst/>
          </a:prstGeom>
          <a:noFill/>
        </p:spPr>
        <p:txBody>
          <a:bodyPr wrap="square" rtlCol="0">
            <a:spAutoFit/>
          </a:bodyPr>
          <a:lstStyle/>
          <a:p>
            <a:r>
              <a:rPr lang="zh-CN" altLang="en-US" dirty="0" smtClean="0">
                <a:latin typeface="宋体" pitchFamily="2" charset="-122"/>
                <a:ea typeface="宋体" pitchFamily="2" charset="-122"/>
              </a:rPr>
              <a:t>数据库连接池</a:t>
            </a:r>
            <a:endParaRPr lang="zh-CN" altLang="en-US" dirty="0">
              <a:latin typeface="宋体" pitchFamily="2" charset="-122"/>
              <a:ea typeface="宋体" pitchFamily="2" charset="-122"/>
            </a:endParaRPr>
          </a:p>
        </p:txBody>
      </p:sp>
      <p:sp>
        <p:nvSpPr>
          <p:cNvPr id="7" name="TextBox 6"/>
          <p:cNvSpPr txBox="1"/>
          <p:nvPr/>
        </p:nvSpPr>
        <p:spPr>
          <a:xfrm>
            <a:off x="1071538" y="1571612"/>
            <a:ext cx="1214446" cy="461665"/>
          </a:xfrm>
          <a:prstGeom prst="rect">
            <a:avLst/>
          </a:prstGeom>
          <a:noFill/>
        </p:spPr>
        <p:txBody>
          <a:bodyPr wrap="square" rtlCol="0">
            <a:spAutoFit/>
          </a:bodyPr>
          <a:lstStyle/>
          <a:p>
            <a:r>
              <a:rPr lang="en-US" altLang="zh-CN" sz="2400" dirty="0" smtClean="0"/>
              <a:t>conn1</a:t>
            </a:r>
            <a:endParaRPr lang="zh-CN" altLang="en-US" sz="2400" dirty="0"/>
          </a:p>
        </p:txBody>
      </p:sp>
      <p:sp>
        <p:nvSpPr>
          <p:cNvPr id="8" name="TextBox 7"/>
          <p:cNvSpPr txBox="1"/>
          <p:nvPr/>
        </p:nvSpPr>
        <p:spPr>
          <a:xfrm>
            <a:off x="1714480" y="2428868"/>
            <a:ext cx="1214446" cy="461665"/>
          </a:xfrm>
          <a:prstGeom prst="rect">
            <a:avLst/>
          </a:prstGeom>
          <a:noFill/>
        </p:spPr>
        <p:txBody>
          <a:bodyPr wrap="square" rtlCol="0">
            <a:spAutoFit/>
          </a:bodyPr>
          <a:lstStyle/>
          <a:p>
            <a:r>
              <a:rPr lang="en-US" altLang="zh-CN" sz="2400" dirty="0" smtClean="0"/>
              <a:t>conn2</a:t>
            </a:r>
            <a:endParaRPr lang="zh-CN" altLang="en-US" sz="2400" dirty="0"/>
          </a:p>
        </p:txBody>
      </p:sp>
      <p:sp>
        <p:nvSpPr>
          <p:cNvPr id="9" name="TextBox 8"/>
          <p:cNvSpPr txBox="1"/>
          <p:nvPr/>
        </p:nvSpPr>
        <p:spPr>
          <a:xfrm>
            <a:off x="3214678" y="1928802"/>
            <a:ext cx="1214446" cy="461665"/>
          </a:xfrm>
          <a:prstGeom prst="rect">
            <a:avLst/>
          </a:prstGeom>
          <a:noFill/>
        </p:spPr>
        <p:txBody>
          <a:bodyPr wrap="square" rtlCol="0">
            <a:spAutoFit/>
          </a:bodyPr>
          <a:lstStyle/>
          <a:p>
            <a:r>
              <a:rPr lang="en-US" altLang="zh-CN" sz="2400" dirty="0" smtClean="0"/>
              <a:t>conn3</a:t>
            </a:r>
            <a:endParaRPr lang="zh-CN" altLang="en-US" sz="2400" dirty="0"/>
          </a:p>
        </p:txBody>
      </p:sp>
      <p:sp>
        <p:nvSpPr>
          <p:cNvPr id="10" name="TextBox 9"/>
          <p:cNvSpPr txBox="1"/>
          <p:nvPr/>
        </p:nvSpPr>
        <p:spPr>
          <a:xfrm>
            <a:off x="4786314" y="2285992"/>
            <a:ext cx="1214446" cy="461665"/>
          </a:xfrm>
          <a:prstGeom prst="rect">
            <a:avLst/>
          </a:prstGeom>
          <a:noFill/>
        </p:spPr>
        <p:txBody>
          <a:bodyPr wrap="square" rtlCol="0">
            <a:spAutoFit/>
          </a:bodyPr>
          <a:lstStyle/>
          <a:p>
            <a:r>
              <a:rPr lang="en-US" altLang="zh-CN" sz="2400" dirty="0" smtClean="0"/>
              <a:t>conn4</a:t>
            </a:r>
            <a:endParaRPr lang="zh-CN" altLang="en-US" sz="2400" dirty="0"/>
          </a:p>
        </p:txBody>
      </p:sp>
      <p:sp>
        <p:nvSpPr>
          <p:cNvPr id="11" name="矩形 10"/>
          <p:cNvSpPr/>
          <p:nvPr/>
        </p:nvSpPr>
        <p:spPr>
          <a:xfrm>
            <a:off x="642910" y="4572008"/>
            <a:ext cx="678661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Application</a:t>
            </a:r>
            <a:endParaRPr lang="zh-CN" altLang="en-US" dirty="0"/>
          </a:p>
        </p:txBody>
      </p:sp>
      <p:cxnSp>
        <p:nvCxnSpPr>
          <p:cNvPr id="13" name="直接箭头连接符 12"/>
          <p:cNvCxnSpPr>
            <a:stCxn id="11" idx="0"/>
            <a:endCxn id="8" idx="2"/>
          </p:cNvCxnSpPr>
          <p:nvPr/>
        </p:nvCxnSpPr>
        <p:spPr>
          <a:xfrm rot="16200000" flipV="1">
            <a:off x="2338222" y="2874015"/>
            <a:ext cx="1681475" cy="1714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28794" y="1428736"/>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7" name="TextBox 16"/>
          <p:cNvSpPr txBox="1"/>
          <p:nvPr/>
        </p:nvSpPr>
        <p:spPr>
          <a:xfrm>
            <a:off x="4071934" y="1714488"/>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8" name="TextBox 17"/>
          <p:cNvSpPr txBox="1"/>
          <p:nvPr/>
        </p:nvSpPr>
        <p:spPr>
          <a:xfrm>
            <a:off x="5715008" y="2143116"/>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9" name="TextBox 18"/>
          <p:cNvSpPr txBox="1"/>
          <p:nvPr/>
        </p:nvSpPr>
        <p:spPr>
          <a:xfrm>
            <a:off x="2607455" y="2383742"/>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cxnSp>
        <p:nvCxnSpPr>
          <p:cNvPr id="21" name="直接箭头连接符 20"/>
          <p:cNvCxnSpPr>
            <a:stCxn id="11" idx="0"/>
            <a:endCxn id="10" idx="2"/>
          </p:cNvCxnSpPr>
          <p:nvPr/>
        </p:nvCxnSpPr>
        <p:spPr>
          <a:xfrm rot="5400000" flipH="1" flipV="1">
            <a:off x="3802701" y="2981172"/>
            <a:ext cx="1824351" cy="1357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3036083" y="3679033"/>
            <a:ext cx="50006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928926" y="3786190"/>
            <a:ext cx="714380" cy="1428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814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1187624" y="836712"/>
            <a:ext cx="7100272" cy="857256"/>
          </a:xfrm>
        </p:spPr>
        <p:txBody>
          <a:bodyPr/>
          <a:lstStyle/>
          <a:p>
            <a:r>
              <a:rPr lang="zh-CN" altLang="en-US" b="1" dirty="0">
                <a:latin typeface="宋体" pitchFamily="2" charset="-122"/>
                <a:ea typeface="宋体" pitchFamily="2" charset="-122"/>
              </a:rPr>
              <a:t>数据库连接池的工作原理</a:t>
            </a:r>
            <a:endParaRPr lang="zh-CN" altLang="en-US" dirty="0">
              <a:latin typeface="宋体" pitchFamily="2" charset="-122"/>
              <a:ea typeface="宋体" pitchFamily="2" charset="-122"/>
            </a:endParaRPr>
          </a:p>
        </p:txBody>
      </p:sp>
      <p:pic>
        <p:nvPicPr>
          <p:cNvPr id="624643" name="Picture 3"/>
          <p:cNvPicPr>
            <a:picLocks noChangeAspect="1" noChangeArrowheads="1"/>
          </p:cNvPicPr>
          <p:nvPr/>
        </p:nvPicPr>
        <p:blipFill rotWithShape="1">
          <a:blip r:embed="rId2"/>
          <a:srcRect l="2187"/>
          <a:stretch/>
        </p:blipFill>
        <p:spPr bwMode="auto">
          <a:xfrm>
            <a:off x="626015" y="2060848"/>
            <a:ext cx="7973313" cy="3240360"/>
          </a:xfrm>
          <a:prstGeom prst="rect">
            <a:avLst/>
          </a:prstGeom>
          <a:noFill/>
        </p:spPr>
      </p:pic>
    </p:spTree>
    <p:extLst>
      <p:ext uri="{BB962C8B-B14F-4D97-AF65-F5344CB8AC3E}">
        <p14:creationId xmlns:p14="http://schemas.microsoft.com/office/powerpoint/2010/main" val="1899823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1547664" y="764704"/>
            <a:ext cx="6380762" cy="782936"/>
          </a:xfrm>
        </p:spPr>
        <p:txBody>
          <a:bodyPr/>
          <a:lstStyle/>
          <a:p>
            <a:r>
              <a:rPr lang="zh-CN" altLang="en-US" b="1" dirty="0">
                <a:latin typeface="+mn-lt"/>
                <a:ea typeface="宋体" pitchFamily="2" charset="-122"/>
              </a:rPr>
              <a:t>数据库连接池技术的优点</a:t>
            </a:r>
          </a:p>
        </p:txBody>
      </p:sp>
      <p:sp>
        <p:nvSpPr>
          <p:cNvPr id="632835" name="Rectangle 3"/>
          <p:cNvSpPr>
            <a:spLocks noGrp="1" noChangeArrowheads="1"/>
          </p:cNvSpPr>
          <p:nvPr>
            <p:ph idx="1"/>
          </p:nvPr>
        </p:nvSpPr>
        <p:spPr>
          <a:xfrm>
            <a:off x="323528" y="1556792"/>
            <a:ext cx="8640960" cy="4824536"/>
          </a:xfrm>
        </p:spPr>
        <p:txBody>
          <a:bodyPr>
            <a:noAutofit/>
          </a:bodyPr>
          <a:lstStyle/>
          <a:p>
            <a:pPr>
              <a:buFont typeface="Wingdings" pitchFamily="2" charset="2"/>
              <a:buChar char="l"/>
            </a:pPr>
            <a:r>
              <a:rPr lang="zh-CN" altLang="en-US" sz="2000" b="1" dirty="0">
                <a:solidFill>
                  <a:srgbClr val="C00000"/>
                </a:solidFill>
                <a:ea typeface="宋体" pitchFamily="2" charset="-122"/>
              </a:rPr>
              <a:t>资源</a:t>
            </a:r>
            <a:r>
              <a:rPr lang="zh-CN" altLang="en-US" sz="2000" b="1" dirty="0" smtClean="0">
                <a:solidFill>
                  <a:srgbClr val="C00000"/>
                </a:solidFill>
                <a:ea typeface="宋体" pitchFamily="2" charset="-122"/>
              </a:rPr>
              <a:t>重用</a:t>
            </a:r>
            <a:endParaRPr lang="zh-CN" altLang="en-US" sz="2000" b="1" dirty="0">
              <a:solidFill>
                <a:srgbClr val="C00000"/>
              </a:solidFill>
              <a:ea typeface="宋体" pitchFamily="2" charset="-122"/>
            </a:endParaRPr>
          </a:p>
          <a:p>
            <a:pPr lvl="1">
              <a:buFont typeface="Wingdings" pitchFamily="2" charset="2"/>
              <a:buChar char="Ø"/>
            </a:pPr>
            <a:r>
              <a:rPr lang="zh-CN" altLang="en-US" sz="1800" dirty="0">
                <a:ea typeface="宋体" pitchFamily="2" charset="-122"/>
              </a:rPr>
              <a:t>由于数据库连接得以重用，避免了频繁创建，释放连接引起的大量性能开销。在减少系统消耗的基础上，另一方面也增加了系统运行环境的平稳性。</a:t>
            </a:r>
          </a:p>
          <a:p>
            <a:pPr>
              <a:buFont typeface="Wingdings" pitchFamily="2" charset="2"/>
              <a:buChar char="l"/>
            </a:pPr>
            <a:r>
              <a:rPr lang="zh-CN" altLang="en-US" sz="2000" b="1" dirty="0">
                <a:solidFill>
                  <a:srgbClr val="C00000"/>
                </a:solidFill>
                <a:ea typeface="宋体" pitchFamily="2" charset="-122"/>
              </a:rPr>
              <a:t>更快的系统反应速度</a:t>
            </a:r>
          </a:p>
          <a:p>
            <a:pPr lvl="1">
              <a:buFont typeface="Wingdings" pitchFamily="2" charset="2"/>
              <a:buChar char="Ø"/>
            </a:pPr>
            <a:r>
              <a:rPr lang="zh-CN" altLang="en-US" sz="1800" dirty="0">
                <a:ea typeface="宋体" pitchFamily="2" charset="-122"/>
              </a:rPr>
              <a:t>数据库连接池在初始化过程中，往往已经创建了若干数据库连接置于连接池中备用。此时连接的初始化工作均已完成。对于业务请求处理而言，直接利用现有可用连接，避免了数据库连接初始化和释放过程的时间开销，从而减少了系统的响应时间</a:t>
            </a:r>
          </a:p>
          <a:p>
            <a:pPr>
              <a:buFont typeface="Wingdings" pitchFamily="2" charset="2"/>
              <a:buChar char="l"/>
            </a:pPr>
            <a:r>
              <a:rPr lang="zh-CN" altLang="en-US" sz="2000" b="1" dirty="0">
                <a:solidFill>
                  <a:srgbClr val="C00000"/>
                </a:solidFill>
                <a:ea typeface="宋体" pitchFamily="2" charset="-122"/>
              </a:rPr>
              <a:t>新的资源分配手段</a:t>
            </a:r>
          </a:p>
          <a:p>
            <a:pPr lvl="1">
              <a:buFont typeface="Wingdings" pitchFamily="2" charset="2"/>
              <a:buChar char="Ø"/>
            </a:pPr>
            <a:r>
              <a:rPr lang="zh-CN" altLang="en-US" sz="1800" dirty="0">
                <a:ea typeface="宋体" pitchFamily="2" charset="-122"/>
              </a:rPr>
              <a:t>对于多应用共享同一数据库的系统而言，可在应用层通过数据库连接池的配置，实现某一应用最大可用数据库连接数的限制，避免某一应用独占所有的数据库资源</a:t>
            </a:r>
          </a:p>
          <a:p>
            <a:pPr>
              <a:buFont typeface="Wingdings" pitchFamily="2" charset="2"/>
              <a:buChar char="l"/>
            </a:pPr>
            <a:r>
              <a:rPr lang="zh-CN" altLang="en-US" sz="2000" b="1" dirty="0">
                <a:solidFill>
                  <a:srgbClr val="C00000"/>
                </a:solidFill>
                <a:ea typeface="宋体" pitchFamily="2" charset="-122"/>
              </a:rPr>
              <a:t>统一的连接管理，避免数据库连接泄露</a:t>
            </a:r>
          </a:p>
          <a:p>
            <a:pPr lvl="1">
              <a:buFont typeface="Wingdings" pitchFamily="2" charset="2"/>
              <a:buChar char="Ø"/>
            </a:pPr>
            <a:r>
              <a:rPr lang="zh-CN" altLang="en-US" sz="1800" dirty="0">
                <a:ea typeface="宋体" pitchFamily="2" charset="-122"/>
              </a:rPr>
              <a:t>在较为完善的数据库连接池实现中，可根据预先的占用超时设定，强制回收被占用连接，从而避免了常规数据库连接操作中可能出现的资源泄露</a:t>
            </a:r>
          </a:p>
        </p:txBody>
      </p:sp>
    </p:spTree>
    <p:extLst>
      <p:ext uri="{BB962C8B-B14F-4D97-AF65-F5344CB8AC3E}">
        <p14:creationId xmlns:p14="http://schemas.microsoft.com/office/powerpoint/2010/main" val="2112910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1763688" y="692696"/>
            <a:ext cx="6307044" cy="857256"/>
          </a:xfrm>
        </p:spPr>
        <p:txBody>
          <a:bodyPr>
            <a:normAutofit fontScale="90000"/>
          </a:bodyPr>
          <a:lstStyle/>
          <a:p>
            <a:r>
              <a:rPr lang="zh-CN" altLang="en-US" b="1" dirty="0">
                <a:latin typeface="+mn-lt"/>
                <a:ea typeface="宋体" pitchFamily="2" charset="-122"/>
              </a:rPr>
              <a:t>两种开源的数据库连接池	</a:t>
            </a:r>
          </a:p>
        </p:txBody>
      </p:sp>
      <p:sp>
        <p:nvSpPr>
          <p:cNvPr id="634883" name="Rectangle 3"/>
          <p:cNvSpPr>
            <a:spLocks noGrp="1" noChangeArrowheads="1"/>
          </p:cNvSpPr>
          <p:nvPr>
            <p:ph idx="1"/>
          </p:nvPr>
        </p:nvSpPr>
        <p:spPr>
          <a:xfrm>
            <a:off x="323528" y="1628800"/>
            <a:ext cx="8640960" cy="4320480"/>
          </a:xfrm>
        </p:spPr>
        <p:txBody>
          <a:bodyPr>
            <a:normAutofit/>
          </a:bodyPr>
          <a:lstStyle/>
          <a:p>
            <a:pPr>
              <a:buFont typeface="Wingdings" pitchFamily="2" charset="2"/>
              <a:buChar char="l"/>
            </a:pPr>
            <a:r>
              <a:rPr lang="en-US" altLang="zh-CN" sz="2400" dirty="0">
                <a:ea typeface="宋体" pitchFamily="2" charset="-122"/>
              </a:rPr>
              <a:t>JDBC </a:t>
            </a:r>
            <a:r>
              <a:rPr lang="zh-CN" altLang="en-US" sz="2400" dirty="0">
                <a:ea typeface="宋体" pitchFamily="2" charset="-122"/>
              </a:rPr>
              <a:t>的数据库连接池使用 </a:t>
            </a:r>
            <a:r>
              <a:rPr lang="en-US" altLang="zh-CN" sz="2400" dirty="0" err="1">
                <a:ea typeface="宋体" pitchFamily="2" charset="-122"/>
              </a:rPr>
              <a:t>javax.sql.DataSource</a:t>
            </a:r>
            <a:r>
              <a:rPr lang="en-US" altLang="zh-CN" sz="2400" dirty="0">
                <a:ea typeface="宋体" pitchFamily="2" charset="-122"/>
              </a:rPr>
              <a:t> </a:t>
            </a:r>
            <a:r>
              <a:rPr lang="zh-CN" altLang="en-US" sz="2400" dirty="0">
                <a:ea typeface="宋体" pitchFamily="2" charset="-122"/>
              </a:rPr>
              <a:t>来表示，</a:t>
            </a:r>
            <a:r>
              <a:rPr lang="en-US" altLang="zh-CN" sz="2400" dirty="0" err="1">
                <a:ea typeface="宋体" pitchFamily="2" charset="-122"/>
              </a:rPr>
              <a:t>DataSource</a:t>
            </a:r>
            <a:r>
              <a:rPr lang="en-US" altLang="zh-CN" sz="2400" dirty="0">
                <a:ea typeface="宋体" pitchFamily="2" charset="-122"/>
              </a:rPr>
              <a:t> </a:t>
            </a:r>
            <a:r>
              <a:rPr lang="zh-CN" altLang="en-US" sz="2400" dirty="0">
                <a:ea typeface="宋体" pitchFamily="2" charset="-122"/>
              </a:rPr>
              <a:t>只是一个接口，该接口通常由服务器</a:t>
            </a:r>
            <a:r>
              <a:rPr lang="en-US" altLang="zh-CN" sz="2400" dirty="0">
                <a:ea typeface="宋体" pitchFamily="2" charset="-122"/>
              </a:rPr>
              <a:t>(</a:t>
            </a:r>
            <a:r>
              <a:rPr lang="en-US" altLang="zh-CN" sz="2400" dirty="0" err="1">
                <a:ea typeface="宋体" pitchFamily="2" charset="-122"/>
              </a:rPr>
              <a:t>Weblogic</a:t>
            </a:r>
            <a:r>
              <a:rPr lang="en-US" altLang="zh-CN" sz="2400" dirty="0">
                <a:ea typeface="宋体" pitchFamily="2" charset="-122"/>
              </a:rPr>
              <a:t>, </a:t>
            </a:r>
            <a:r>
              <a:rPr lang="en-US" altLang="zh-CN" sz="2400" dirty="0" err="1">
                <a:ea typeface="宋体" pitchFamily="2" charset="-122"/>
              </a:rPr>
              <a:t>WebSphere</a:t>
            </a:r>
            <a:r>
              <a:rPr lang="en-US" altLang="zh-CN" sz="2400" dirty="0">
                <a:ea typeface="宋体" pitchFamily="2" charset="-122"/>
              </a:rPr>
              <a:t>, Tomcat)</a:t>
            </a:r>
            <a:r>
              <a:rPr lang="zh-CN" altLang="en-US" sz="2400" dirty="0">
                <a:ea typeface="宋体" pitchFamily="2" charset="-122"/>
              </a:rPr>
              <a:t>提供实现，也有一些开源组织提供实现：</a:t>
            </a:r>
          </a:p>
          <a:p>
            <a:pPr lvl="1">
              <a:buFont typeface="Wingdings" pitchFamily="2" charset="2"/>
              <a:buChar char="Ø"/>
            </a:pPr>
            <a:r>
              <a:rPr lang="en-US" altLang="zh-CN" b="1" dirty="0">
                <a:solidFill>
                  <a:srgbClr val="FF0000"/>
                </a:solidFill>
                <a:ea typeface="宋体" pitchFamily="2" charset="-122"/>
              </a:rPr>
              <a:t>DBCP </a:t>
            </a:r>
            <a:r>
              <a:rPr lang="zh-CN" altLang="en-US" b="1" dirty="0">
                <a:solidFill>
                  <a:srgbClr val="FF0000"/>
                </a:solidFill>
                <a:ea typeface="宋体" pitchFamily="2" charset="-122"/>
              </a:rPr>
              <a:t>数据库连接池</a:t>
            </a:r>
          </a:p>
          <a:p>
            <a:pPr lvl="1">
              <a:buFont typeface="Wingdings" pitchFamily="2" charset="2"/>
              <a:buChar char="Ø"/>
            </a:pPr>
            <a:r>
              <a:rPr lang="en-US" altLang="zh-CN" b="1" dirty="0">
                <a:solidFill>
                  <a:srgbClr val="FF0000"/>
                </a:solidFill>
                <a:ea typeface="宋体" pitchFamily="2" charset="-122"/>
              </a:rPr>
              <a:t>C3P0 </a:t>
            </a:r>
            <a:r>
              <a:rPr lang="zh-CN" altLang="en-US" b="1" dirty="0">
                <a:solidFill>
                  <a:srgbClr val="FF0000"/>
                </a:solidFill>
                <a:ea typeface="宋体" pitchFamily="2" charset="-122"/>
              </a:rPr>
              <a:t>数据库连接池</a:t>
            </a:r>
          </a:p>
          <a:p>
            <a:pPr>
              <a:buFont typeface="Wingdings" pitchFamily="2" charset="2"/>
              <a:buChar char="l"/>
            </a:pPr>
            <a:r>
              <a:rPr lang="en-US" altLang="zh-CN" sz="2400" dirty="0" err="1">
                <a:ea typeface="宋体" pitchFamily="2" charset="-122"/>
              </a:rPr>
              <a:t>DataSource</a:t>
            </a:r>
            <a:r>
              <a:rPr lang="en-US" altLang="zh-CN" sz="2400" dirty="0">
                <a:ea typeface="宋体" pitchFamily="2" charset="-122"/>
              </a:rPr>
              <a:t> </a:t>
            </a:r>
            <a:r>
              <a:rPr lang="zh-CN" altLang="en-US" sz="2400" dirty="0">
                <a:ea typeface="宋体" pitchFamily="2" charset="-122"/>
              </a:rPr>
              <a:t>通常被称为数据源，它包含</a:t>
            </a:r>
            <a:r>
              <a:rPr lang="zh-CN" altLang="en-US" sz="2400" dirty="0">
                <a:solidFill>
                  <a:srgbClr val="3F31F9"/>
                </a:solidFill>
                <a:ea typeface="宋体" pitchFamily="2" charset="-122"/>
              </a:rPr>
              <a:t>连接池</a:t>
            </a:r>
            <a:r>
              <a:rPr lang="zh-CN" altLang="en-US" sz="2400" dirty="0">
                <a:ea typeface="宋体" pitchFamily="2" charset="-122"/>
              </a:rPr>
              <a:t>和</a:t>
            </a:r>
            <a:r>
              <a:rPr lang="zh-CN" altLang="en-US" sz="2400" dirty="0">
                <a:solidFill>
                  <a:srgbClr val="3F31F9"/>
                </a:solidFill>
                <a:ea typeface="宋体" pitchFamily="2" charset="-122"/>
              </a:rPr>
              <a:t>连接池管理</a:t>
            </a:r>
            <a:r>
              <a:rPr lang="zh-CN" altLang="en-US" sz="2400" dirty="0">
                <a:ea typeface="宋体" pitchFamily="2" charset="-122"/>
              </a:rPr>
              <a:t>两个部分，习惯上也经常把 </a:t>
            </a:r>
            <a:r>
              <a:rPr lang="en-US" altLang="zh-CN" sz="2400" dirty="0" err="1">
                <a:ea typeface="宋体" pitchFamily="2" charset="-122"/>
              </a:rPr>
              <a:t>DataSource</a:t>
            </a:r>
            <a:r>
              <a:rPr lang="en-US" altLang="zh-CN" sz="2400" dirty="0">
                <a:ea typeface="宋体" pitchFamily="2" charset="-122"/>
              </a:rPr>
              <a:t> </a:t>
            </a:r>
            <a:r>
              <a:rPr lang="zh-CN" altLang="en-US" sz="2400" dirty="0">
                <a:ea typeface="宋体" pitchFamily="2" charset="-122"/>
              </a:rPr>
              <a:t>称为连接</a:t>
            </a:r>
            <a:r>
              <a:rPr lang="zh-CN" altLang="en-US" sz="2400" dirty="0" smtClean="0">
                <a:ea typeface="宋体" pitchFamily="2" charset="-122"/>
              </a:rPr>
              <a:t>池</a:t>
            </a:r>
            <a:endParaRPr lang="en-US" altLang="zh-CN" sz="2400" dirty="0" smtClean="0">
              <a:ea typeface="宋体" pitchFamily="2" charset="-122"/>
            </a:endParaRPr>
          </a:p>
          <a:p>
            <a:pPr>
              <a:buFont typeface="Wingdings" pitchFamily="2" charset="2"/>
              <a:buChar char="l"/>
            </a:pPr>
            <a:r>
              <a:rPr lang="en-US" altLang="zh-CN" sz="2400" b="1" dirty="0" err="1" smtClean="0">
                <a:solidFill>
                  <a:srgbClr val="FF0000"/>
                </a:solidFill>
                <a:ea typeface="宋体" pitchFamily="2" charset="-122"/>
              </a:rPr>
              <a:t>DataSource</a:t>
            </a:r>
            <a:r>
              <a:rPr lang="zh-CN" altLang="en-US" sz="2400" b="1" dirty="0" smtClean="0">
                <a:solidFill>
                  <a:srgbClr val="FF0000"/>
                </a:solidFill>
                <a:ea typeface="宋体" pitchFamily="2" charset="-122"/>
              </a:rPr>
              <a:t>用来取代</a:t>
            </a:r>
            <a:r>
              <a:rPr lang="en-US" altLang="zh-CN" sz="2400" b="1" dirty="0" err="1" smtClean="0">
                <a:solidFill>
                  <a:srgbClr val="FF0000"/>
                </a:solidFill>
                <a:ea typeface="宋体" pitchFamily="2" charset="-122"/>
              </a:rPr>
              <a:t>DriverManager</a:t>
            </a:r>
            <a:r>
              <a:rPr lang="zh-CN" altLang="en-US" sz="2400" b="1" dirty="0" smtClean="0">
                <a:solidFill>
                  <a:srgbClr val="FF0000"/>
                </a:solidFill>
                <a:ea typeface="宋体" pitchFamily="2" charset="-122"/>
              </a:rPr>
              <a:t>来获取</a:t>
            </a:r>
            <a:r>
              <a:rPr lang="en-US" altLang="zh-CN" sz="2400" b="1" dirty="0" smtClean="0">
                <a:solidFill>
                  <a:srgbClr val="FF0000"/>
                </a:solidFill>
                <a:ea typeface="宋体" pitchFamily="2" charset="-122"/>
              </a:rPr>
              <a:t>Connection</a:t>
            </a:r>
            <a:r>
              <a:rPr lang="zh-CN" altLang="en-US" sz="2400" b="1" dirty="0" smtClean="0">
                <a:solidFill>
                  <a:srgbClr val="FF0000"/>
                </a:solidFill>
                <a:ea typeface="宋体" pitchFamily="2" charset="-122"/>
              </a:rPr>
              <a:t>，获取速度快，同时可以大幅度提高数据库访问速度。</a:t>
            </a:r>
            <a:endParaRPr lang="zh-CN" altLang="en-US" sz="2400" b="1" dirty="0">
              <a:solidFill>
                <a:srgbClr val="FF0000"/>
              </a:solidFill>
              <a:ea typeface="宋体" pitchFamily="2" charset="-122"/>
            </a:endParaRPr>
          </a:p>
        </p:txBody>
      </p:sp>
    </p:spTree>
    <p:extLst>
      <p:ext uri="{BB962C8B-B14F-4D97-AF65-F5344CB8AC3E}">
        <p14:creationId xmlns:p14="http://schemas.microsoft.com/office/powerpoint/2010/main" val="13051828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a:xfrm>
            <a:off x="2411760" y="692696"/>
            <a:ext cx="4708638" cy="768148"/>
          </a:xfrm>
        </p:spPr>
        <p:txBody>
          <a:bodyPr/>
          <a:lstStyle/>
          <a:p>
            <a:r>
              <a:rPr lang="en-US" altLang="zh-CN" b="1" dirty="0">
                <a:latin typeface="+mn-lt"/>
                <a:ea typeface="宋体" pitchFamily="2" charset="-122"/>
              </a:rPr>
              <a:t>C3P0 </a:t>
            </a:r>
            <a:r>
              <a:rPr lang="zh-CN" altLang="en-US" b="1" dirty="0">
                <a:latin typeface="+mn-lt"/>
                <a:ea typeface="宋体" pitchFamily="2" charset="-122"/>
              </a:rPr>
              <a:t>数据源</a:t>
            </a:r>
          </a:p>
        </p:txBody>
      </p:sp>
      <p:pic>
        <p:nvPicPr>
          <p:cNvPr id="640005" name="Picture 5"/>
          <p:cNvPicPr>
            <a:picLocks noChangeAspect="1" noChangeArrowheads="1"/>
          </p:cNvPicPr>
          <p:nvPr/>
        </p:nvPicPr>
        <p:blipFill>
          <a:blip r:embed="rId2"/>
          <a:srcRect/>
          <a:stretch>
            <a:fillRect/>
          </a:stretch>
        </p:blipFill>
        <p:spPr bwMode="auto">
          <a:xfrm>
            <a:off x="654868" y="1772816"/>
            <a:ext cx="6984131" cy="451608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1640333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2411760" y="692696"/>
            <a:ext cx="4796586" cy="857256"/>
          </a:xfrm>
        </p:spPr>
        <p:txBody>
          <a:bodyPr/>
          <a:lstStyle/>
          <a:p>
            <a:r>
              <a:rPr lang="en-US" altLang="zh-CN" b="1" dirty="0">
                <a:latin typeface="+mn-lt"/>
                <a:ea typeface="宋体" pitchFamily="2" charset="-122"/>
              </a:rPr>
              <a:t>DBCP </a:t>
            </a:r>
            <a:r>
              <a:rPr lang="zh-CN" altLang="en-US" b="1" dirty="0">
                <a:latin typeface="+mn-lt"/>
                <a:ea typeface="宋体" pitchFamily="2" charset="-122"/>
              </a:rPr>
              <a:t>数据源 </a:t>
            </a:r>
          </a:p>
        </p:txBody>
      </p:sp>
      <p:sp>
        <p:nvSpPr>
          <p:cNvPr id="635907" name="Rectangle 3"/>
          <p:cNvSpPr>
            <a:spLocks noGrp="1" noChangeArrowheads="1"/>
          </p:cNvSpPr>
          <p:nvPr>
            <p:ph idx="1"/>
          </p:nvPr>
        </p:nvSpPr>
        <p:spPr>
          <a:xfrm>
            <a:off x="571472" y="1714488"/>
            <a:ext cx="8072494" cy="4098925"/>
          </a:xfrm>
        </p:spPr>
        <p:txBody>
          <a:bodyPr/>
          <a:lstStyle/>
          <a:p>
            <a:pPr>
              <a:buFont typeface="Wingdings" pitchFamily="2" charset="2"/>
              <a:buChar char="l"/>
            </a:pPr>
            <a:r>
              <a:rPr lang="en-US" altLang="zh-CN" sz="2500" dirty="0">
                <a:ea typeface="宋体" pitchFamily="2" charset="-122"/>
              </a:rPr>
              <a:t>DBCP </a:t>
            </a:r>
            <a:r>
              <a:rPr lang="zh-CN" altLang="en-US" sz="2500" dirty="0">
                <a:ea typeface="宋体" pitchFamily="2" charset="-122"/>
              </a:rPr>
              <a:t>是 </a:t>
            </a:r>
            <a:r>
              <a:rPr lang="en-US" altLang="zh-CN" sz="2500" dirty="0">
                <a:ea typeface="宋体" pitchFamily="2" charset="-122"/>
              </a:rPr>
              <a:t>Apache </a:t>
            </a:r>
            <a:r>
              <a:rPr lang="zh-CN" altLang="en-US" sz="2500" dirty="0">
                <a:ea typeface="宋体" pitchFamily="2" charset="-122"/>
              </a:rPr>
              <a:t>软件基金组织下的开源连接池实现，该连接池依赖该组织下的另一个开源系统：</a:t>
            </a:r>
            <a:r>
              <a:rPr lang="en-US" altLang="zh-CN" sz="2500" dirty="0">
                <a:ea typeface="宋体" pitchFamily="2" charset="-122"/>
              </a:rPr>
              <a:t>Common-pool. </a:t>
            </a:r>
            <a:r>
              <a:rPr lang="zh-CN" altLang="en-US" sz="2500" dirty="0">
                <a:ea typeface="宋体" pitchFamily="2" charset="-122"/>
              </a:rPr>
              <a:t>如需使用该连接池实现，应在系统中增加如下两个 </a:t>
            </a:r>
            <a:r>
              <a:rPr lang="en-US" altLang="zh-CN" sz="2500" dirty="0">
                <a:ea typeface="宋体" pitchFamily="2" charset="-122"/>
              </a:rPr>
              <a:t>jar </a:t>
            </a:r>
            <a:r>
              <a:rPr lang="zh-CN" altLang="en-US" sz="2500" dirty="0">
                <a:ea typeface="宋体" pitchFamily="2" charset="-122"/>
              </a:rPr>
              <a:t>文件：</a:t>
            </a:r>
          </a:p>
          <a:p>
            <a:pPr lvl="1">
              <a:buFont typeface="Wingdings" pitchFamily="2" charset="2"/>
              <a:buChar char="Ø"/>
            </a:pPr>
            <a:r>
              <a:rPr lang="en-US" altLang="zh-CN" sz="2000" dirty="0">
                <a:ea typeface="宋体" pitchFamily="2" charset="-122"/>
              </a:rPr>
              <a:t>Commons-dbcp.jar</a:t>
            </a:r>
            <a:r>
              <a:rPr lang="zh-CN" altLang="en-US" sz="2000" dirty="0">
                <a:ea typeface="宋体" pitchFamily="2" charset="-122"/>
              </a:rPr>
              <a:t>：连接池的实现</a:t>
            </a:r>
          </a:p>
          <a:p>
            <a:pPr lvl="1">
              <a:buFont typeface="Wingdings" pitchFamily="2" charset="2"/>
              <a:buChar char="Ø"/>
            </a:pPr>
            <a:r>
              <a:rPr lang="en-US" altLang="zh-CN" sz="2000" dirty="0">
                <a:ea typeface="宋体" pitchFamily="2" charset="-122"/>
              </a:rPr>
              <a:t>Commons-pool.jar</a:t>
            </a:r>
            <a:r>
              <a:rPr lang="zh-CN" altLang="en-US" sz="2000" dirty="0">
                <a:ea typeface="宋体" pitchFamily="2" charset="-122"/>
              </a:rPr>
              <a:t>：连接池实现的依赖库</a:t>
            </a:r>
          </a:p>
          <a:p>
            <a:pPr>
              <a:buFont typeface="Wingdings" pitchFamily="2" charset="2"/>
              <a:buChar char="l"/>
            </a:pPr>
            <a:r>
              <a:rPr lang="en-US" altLang="zh-CN" sz="2500" dirty="0">
                <a:ea typeface="宋体" pitchFamily="2" charset="-122"/>
              </a:rPr>
              <a:t>Tomcat </a:t>
            </a:r>
            <a:r>
              <a:rPr lang="zh-CN" altLang="en-US" sz="2500" dirty="0">
                <a:ea typeface="宋体" pitchFamily="2" charset="-122"/>
              </a:rPr>
              <a:t>的连接池正是采用该连接池来实现的。该数据库连接池既可以与应用服务器整合使用，也可由应用程序独立使用。</a:t>
            </a:r>
          </a:p>
        </p:txBody>
      </p:sp>
    </p:spTree>
    <p:extLst>
      <p:ext uri="{BB962C8B-B14F-4D97-AF65-F5344CB8AC3E}">
        <p14:creationId xmlns:p14="http://schemas.microsoft.com/office/powerpoint/2010/main" val="2773688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1907704" y="764704"/>
            <a:ext cx="5428718" cy="857256"/>
          </a:xfrm>
        </p:spPr>
        <p:txBody>
          <a:bodyPr>
            <a:normAutofit fontScale="90000"/>
          </a:bodyPr>
          <a:lstStyle/>
          <a:p>
            <a:r>
              <a:rPr lang="en-US" altLang="zh-CN" b="1" dirty="0">
                <a:latin typeface="+mn-lt"/>
                <a:ea typeface="宋体" pitchFamily="2" charset="-122"/>
              </a:rPr>
              <a:t>DBCP </a:t>
            </a:r>
            <a:r>
              <a:rPr lang="zh-CN" altLang="en-US" b="1" dirty="0">
                <a:latin typeface="+mn-lt"/>
                <a:ea typeface="宋体" pitchFamily="2" charset="-122"/>
              </a:rPr>
              <a:t>数据源使用范例</a:t>
            </a:r>
          </a:p>
        </p:txBody>
      </p:sp>
      <p:sp>
        <p:nvSpPr>
          <p:cNvPr id="638979" name="Rectangle 3"/>
          <p:cNvSpPr>
            <a:spLocks noGrp="1" noChangeArrowheads="1"/>
          </p:cNvSpPr>
          <p:nvPr>
            <p:ph idx="1"/>
          </p:nvPr>
        </p:nvSpPr>
        <p:spPr>
          <a:xfrm>
            <a:off x="611560" y="1916832"/>
            <a:ext cx="7984306" cy="3359150"/>
          </a:xfrm>
        </p:spPr>
        <p:txBody>
          <a:bodyPr/>
          <a:lstStyle/>
          <a:p>
            <a:pPr>
              <a:buFont typeface="Wingdings" pitchFamily="2" charset="2"/>
              <a:buChar char="l"/>
            </a:pPr>
            <a:r>
              <a:rPr lang="zh-CN" altLang="en-US" sz="2800" dirty="0">
                <a:ea typeface="宋体" pitchFamily="2" charset="-122"/>
              </a:rPr>
              <a:t>数据源和数据库连接不同，数据源无需创建多个，它是产生数据库连接的工厂，因此整个应用只需要一个数据源即可。</a:t>
            </a:r>
          </a:p>
          <a:p>
            <a:pPr>
              <a:buFont typeface="Wingdings" pitchFamily="2" charset="2"/>
              <a:buChar char="l"/>
            </a:pPr>
            <a:r>
              <a:rPr lang="zh-CN" altLang="en-US" sz="2800" dirty="0">
                <a:ea typeface="宋体" pitchFamily="2" charset="-122"/>
              </a:rPr>
              <a:t>当数据库访问结束后，程序还是像以前一样关闭数据库连接：</a:t>
            </a:r>
            <a:r>
              <a:rPr lang="en-US" altLang="zh-CN" sz="2800" dirty="0" err="1">
                <a:ea typeface="宋体" pitchFamily="2" charset="-122"/>
              </a:rPr>
              <a:t>conn.close</a:t>
            </a:r>
            <a:r>
              <a:rPr lang="en-US" altLang="zh-CN" sz="2800" dirty="0">
                <a:ea typeface="宋体" pitchFamily="2" charset="-122"/>
              </a:rPr>
              <a:t>(); </a:t>
            </a:r>
            <a:r>
              <a:rPr lang="zh-CN" altLang="en-US" sz="2800" dirty="0">
                <a:ea typeface="宋体" pitchFamily="2" charset="-122"/>
              </a:rPr>
              <a:t>但上面的代码并没有关闭数据库的物理连接，它仅仅把数据库连接释放，归还给了数据库连接池。</a:t>
            </a:r>
          </a:p>
        </p:txBody>
      </p:sp>
    </p:spTree>
    <p:extLst>
      <p:ext uri="{BB962C8B-B14F-4D97-AF65-F5344CB8AC3E}">
        <p14:creationId xmlns:p14="http://schemas.microsoft.com/office/powerpoint/2010/main" val="1182947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6932" name="Picture 4"/>
          <p:cNvPicPr>
            <a:picLocks noChangeAspect="1" noChangeArrowheads="1"/>
          </p:cNvPicPr>
          <p:nvPr/>
        </p:nvPicPr>
        <p:blipFill>
          <a:blip r:embed="rId2"/>
          <a:srcRect/>
          <a:stretch>
            <a:fillRect/>
          </a:stretch>
        </p:blipFill>
        <p:spPr bwMode="auto">
          <a:xfrm>
            <a:off x="827584" y="692696"/>
            <a:ext cx="5544616" cy="5921039"/>
          </a:xfrm>
          <a:prstGeom prst="rect">
            <a:avLst/>
          </a:prstGeom>
          <a:noFill/>
        </p:spPr>
      </p:pic>
      <p:sp>
        <p:nvSpPr>
          <p:cNvPr id="636930" name="Rectangle 2"/>
          <p:cNvSpPr>
            <a:spLocks noGrp="1" noChangeArrowheads="1"/>
          </p:cNvSpPr>
          <p:nvPr>
            <p:ph type="title"/>
          </p:nvPr>
        </p:nvSpPr>
        <p:spPr>
          <a:xfrm>
            <a:off x="5796136" y="664130"/>
            <a:ext cx="2808312" cy="881196"/>
          </a:xfrm>
        </p:spPr>
        <p:txBody>
          <a:bodyPr/>
          <a:lstStyle/>
          <a:p>
            <a:r>
              <a:rPr lang="zh-CN" altLang="en-US" b="1" dirty="0" smtClean="0">
                <a:latin typeface="宋体" pitchFamily="2" charset="-122"/>
                <a:ea typeface="宋体" pitchFamily="2" charset="-122"/>
              </a:rPr>
              <a:t>范  例</a:t>
            </a:r>
            <a:endParaRPr lang="zh-CN" altLang="en-US" b="1" dirty="0">
              <a:latin typeface="宋体" pitchFamily="2" charset="-122"/>
              <a:ea typeface="宋体" pitchFamily="2" charset="-122"/>
            </a:endParaRPr>
          </a:p>
        </p:txBody>
      </p:sp>
    </p:spTree>
    <p:extLst>
      <p:ext uri="{BB962C8B-B14F-4D97-AF65-F5344CB8AC3E}">
        <p14:creationId xmlns:p14="http://schemas.microsoft.com/office/powerpoint/2010/main" val="2091477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924944"/>
            <a:ext cx="8229600" cy="857256"/>
          </a:xfrm>
        </p:spPr>
        <p:txBody>
          <a:bodyPr>
            <a:normAutofit/>
          </a:bodyPr>
          <a:lstStyle/>
          <a:p>
            <a:pPr lvl="1" algn="ctr" rtl="0">
              <a:spcBef>
                <a:spcPct val="0"/>
              </a:spcBef>
            </a:pPr>
            <a:r>
              <a:rPr lang="en-US" altLang="zh-CN" sz="3600" b="1" smtClean="0"/>
              <a:t>7-</a:t>
            </a:r>
            <a:r>
              <a:rPr lang="en-US" altLang="zh-CN" sz="3600" b="1" smtClean="0">
                <a:ea typeface="宋体" pitchFamily="2" charset="-122"/>
              </a:rPr>
              <a:t>DBUtils</a:t>
            </a:r>
            <a:r>
              <a:rPr lang="zh-CN" altLang="en-US" sz="3600" b="1" dirty="0" smtClean="0">
                <a:ea typeface="宋体" pitchFamily="2" charset="-122"/>
              </a:rPr>
              <a:t>工具类</a:t>
            </a:r>
            <a:endParaRPr lang="zh-CN" altLang="en-US" sz="3600" b="1" dirty="0"/>
          </a:p>
        </p:txBody>
      </p:sp>
    </p:spTree>
    <p:extLst>
      <p:ext uri="{BB962C8B-B14F-4D97-AF65-F5344CB8AC3E}">
        <p14:creationId xmlns:p14="http://schemas.microsoft.com/office/powerpoint/2010/main" val="666269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1124744"/>
            <a:ext cx="7488832" cy="954107"/>
          </a:xfrm>
          <a:prstGeom prst="rect">
            <a:avLst/>
          </a:prstGeom>
          <a:noFill/>
        </p:spPr>
        <p:txBody>
          <a:bodyPr wrap="square" rtlCol="0">
            <a:spAutoFit/>
          </a:bodyPr>
          <a:lstStyle/>
          <a:p>
            <a:r>
              <a:rPr lang="zh-CN" altLang="en-US" sz="2800" dirty="0" smtClean="0">
                <a:ea typeface="宋体" panose="02010600030101010101" pitchFamily="2" charset="-122"/>
              </a:rPr>
              <a:t>将常用的操作数据库的</a:t>
            </a:r>
            <a:r>
              <a:rPr lang="en-US" altLang="zh-CN" sz="2800" dirty="0" smtClean="0">
                <a:ea typeface="宋体" panose="02010600030101010101" pitchFamily="2" charset="-122"/>
              </a:rPr>
              <a:t>JDBC</a:t>
            </a:r>
            <a:r>
              <a:rPr lang="zh-CN" altLang="en-US" sz="2800" dirty="0" smtClean="0">
                <a:ea typeface="宋体" panose="02010600030101010101" pitchFamily="2" charset="-122"/>
              </a:rPr>
              <a:t>的类和方法集合在一起，就是</a:t>
            </a:r>
            <a:r>
              <a:rPr lang="en-US" altLang="zh-CN" sz="2800" dirty="0" err="1" smtClean="0">
                <a:ea typeface="宋体" panose="02010600030101010101" pitchFamily="2" charset="-122"/>
              </a:rPr>
              <a:t>DBUtils</a:t>
            </a:r>
            <a:r>
              <a:rPr lang="en-US" altLang="zh-CN" sz="2800" dirty="0" smtClean="0">
                <a:ea typeface="宋体" panose="02010600030101010101" pitchFamily="2" charset="-122"/>
              </a:rPr>
              <a:t>.</a:t>
            </a:r>
            <a:endParaRPr lang="zh-CN" altLang="en-US" sz="2800" dirty="0">
              <a:ea typeface="宋体" panose="02010600030101010101"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2420888"/>
            <a:ext cx="3895755"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箭头连接符 5"/>
          <p:cNvCxnSpPr/>
          <p:nvPr/>
        </p:nvCxnSpPr>
        <p:spPr>
          <a:xfrm>
            <a:off x="3059832" y="2996952"/>
            <a:ext cx="223224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09728" y="2374031"/>
            <a:ext cx="1152128"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解压</a:t>
            </a:r>
            <a:r>
              <a:rPr lang="zh-CN" altLang="en-US" dirty="0" smtClean="0">
                <a:latin typeface="宋体" panose="02010600030101010101" pitchFamily="2" charset="-122"/>
                <a:ea typeface="宋体" panose="02010600030101010101" pitchFamily="2" charset="-122"/>
              </a:rPr>
              <a:t>后，打开</a:t>
            </a:r>
            <a:endParaRPr lang="zh-CN" altLang="en-US" dirty="0">
              <a:latin typeface="宋体" panose="02010600030101010101" pitchFamily="2" charset="-122"/>
              <a:ea typeface="宋体" panose="02010600030101010101" pitchFamily="2"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2078851"/>
            <a:ext cx="3124200"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5868144" y="2348880"/>
            <a:ext cx="2016224" cy="1908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a:off x="7884368" y="2539753"/>
            <a:ext cx="288032" cy="168133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52937" y="4215282"/>
            <a:ext cx="1656184" cy="923330"/>
          </a:xfrm>
          <a:prstGeom prst="rect">
            <a:avLst/>
          </a:prstGeom>
          <a:noFill/>
        </p:spPr>
        <p:txBody>
          <a:bodyPr wrap="square" rtlCol="0">
            <a:spAutoFit/>
          </a:bodyPr>
          <a:lstStyle/>
          <a:p>
            <a:r>
              <a:rPr lang="zh-CN" altLang="en-US" dirty="0" smtClean="0">
                <a:ea typeface="宋体" panose="02010600030101010101" pitchFamily="2" charset="-122"/>
              </a:rPr>
              <a:t>驱动，需要</a:t>
            </a:r>
            <a:r>
              <a:rPr lang="en-US" altLang="zh-CN" dirty="0" smtClean="0">
                <a:ea typeface="宋体" panose="02010600030101010101" pitchFamily="2" charset="-122"/>
              </a:rPr>
              <a:t>build path</a:t>
            </a:r>
            <a:r>
              <a:rPr lang="zh-CN" altLang="en-US" dirty="0" smtClean="0">
                <a:ea typeface="宋体" panose="02010600030101010101" pitchFamily="2" charset="-122"/>
              </a:rPr>
              <a:t>到当前工程下</a:t>
            </a:r>
            <a:endParaRPr lang="zh-CN" altLang="en-US" dirty="0">
              <a:ea typeface="宋体" panose="02010600030101010101" pitchFamily="2" charset="-122"/>
            </a:endParaRPr>
          </a:p>
        </p:txBody>
      </p:sp>
      <p:cxnSp>
        <p:nvCxnSpPr>
          <p:cNvPr id="14" name="直接箭头连接符 13"/>
          <p:cNvCxnSpPr/>
          <p:nvPr/>
        </p:nvCxnSpPr>
        <p:spPr>
          <a:xfrm flipH="1">
            <a:off x="5385792" y="2204864"/>
            <a:ext cx="576064" cy="201041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44008" y="4215282"/>
            <a:ext cx="2232248" cy="369332"/>
          </a:xfrm>
          <a:prstGeom prst="rect">
            <a:avLst/>
          </a:prstGeom>
          <a:noFill/>
        </p:spPr>
        <p:txBody>
          <a:bodyPr wrap="square" rtlCol="0">
            <a:spAutoFit/>
          </a:bodyPr>
          <a:lstStyle/>
          <a:p>
            <a:r>
              <a:rPr lang="zh-CN" altLang="en-US" dirty="0" smtClean="0">
                <a:ea typeface="宋体" panose="02010600030101010101" pitchFamily="2" charset="-122"/>
              </a:rPr>
              <a:t>对应的</a:t>
            </a:r>
            <a:r>
              <a:rPr lang="en-US" altLang="zh-CN" dirty="0" err="1" smtClean="0">
                <a:ea typeface="宋体" panose="02010600030101010101" pitchFamily="2" charset="-122"/>
              </a:rPr>
              <a:t>DBUtils</a:t>
            </a:r>
            <a:r>
              <a:rPr lang="en-US" altLang="zh-CN" dirty="0" smtClean="0">
                <a:ea typeface="宋体" panose="02010600030101010101" pitchFamily="2" charset="-122"/>
              </a:rPr>
              <a:t> API</a:t>
            </a:r>
            <a:endParaRPr lang="zh-CN" altLang="en-US" dirty="0">
              <a:ea typeface="宋体" panose="02010600030101010101" pitchFamily="2" charset="-122"/>
            </a:endParaRPr>
          </a:p>
        </p:txBody>
      </p:sp>
    </p:spTree>
    <p:extLst>
      <p:ext uri="{BB962C8B-B14F-4D97-AF65-F5344CB8AC3E}">
        <p14:creationId xmlns:p14="http://schemas.microsoft.com/office/powerpoint/2010/main" val="42247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924944"/>
            <a:ext cx="8229600" cy="857256"/>
          </a:xfrm>
        </p:spPr>
        <p:txBody>
          <a:bodyPr>
            <a:normAutofit/>
          </a:bodyPr>
          <a:lstStyle/>
          <a:p>
            <a:r>
              <a:rPr lang="en-US" altLang="zh-CN" b="1" dirty="0"/>
              <a:t>5</a:t>
            </a:r>
            <a:r>
              <a:rPr lang="en-US" altLang="zh-CN" b="1" smtClean="0"/>
              <a:t>-</a:t>
            </a:r>
            <a:r>
              <a:rPr lang="zh-CN" altLang="en-US" b="1" dirty="0">
                <a:ea typeface="宋体" pitchFamily="2" charset="-122"/>
              </a:rPr>
              <a:t>数据库</a:t>
            </a:r>
            <a:r>
              <a:rPr lang="zh-CN" altLang="en-US" b="1" dirty="0" smtClean="0">
                <a:ea typeface="宋体" pitchFamily="2" charset="-122"/>
              </a:rPr>
              <a:t>事务</a:t>
            </a:r>
            <a:endParaRPr lang="zh-CN" altLang="en-US" b="1" dirty="0"/>
          </a:p>
        </p:txBody>
      </p:sp>
    </p:spTree>
    <p:extLst>
      <p:ext uri="{BB962C8B-B14F-4D97-AF65-F5344CB8AC3E}">
        <p14:creationId xmlns:p14="http://schemas.microsoft.com/office/powerpoint/2010/main" val="247409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96752"/>
            <a:ext cx="3240360" cy="5006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457110" y="5229200"/>
            <a:ext cx="4032448" cy="1200329"/>
          </a:xfrm>
          <a:prstGeom prst="rect">
            <a:avLst/>
          </a:prstGeom>
          <a:noFill/>
        </p:spPr>
        <p:txBody>
          <a:bodyPr wrap="square" rtlCol="0">
            <a:spAutoFit/>
          </a:bodyPr>
          <a:lstStyle/>
          <a:p>
            <a:r>
              <a:rPr lang="en-US" altLang="zh-CN" sz="2400" dirty="0" err="1" smtClean="0">
                <a:ea typeface="宋体" panose="02010600030101010101" pitchFamily="2" charset="-122"/>
              </a:rPr>
              <a:t>QueryRunner</a:t>
            </a:r>
            <a:r>
              <a:rPr lang="zh-CN" altLang="en-US" sz="2400" dirty="0" smtClean="0">
                <a:ea typeface="宋体" panose="02010600030101010101" pitchFamily="2" charset="-122"/>
              </a:rPr>
              <a:t>，提供数据库操作的一系列重载的</a:t>
            </a:r>
            <a:r>
              <a:rPr lang="en-US" altLang="zh-CN" sz="2400" dirty="0" smtClean="0">
                <a:ea typeface="宋体" panose="02010600030101010101" pitchFamily="2" charset="-122"/>
              </a:rPr>
              <a:t>update()</a:t>
            </a:r>
            <a:r>
              <a:rPr lang="zh-CN" altLang="en-US" sz="2400" dirty="0" smtClean="0">
                <a:ea typeface="宋体" panose="02010600030101010101" pitchFamily="2" charset="-122"/>
              </a:rPr>
              <a:t>和</a:t>
            </a:r>
            <a:r>
              <a:rPr lang="en-US" altLang="zh-CN" sz="2400" dirty="0" smtClean="0">
                <a:ea typeface="宋体" panose="02010600030101010101" pitchFamily="2" charset="-122"/>
              </a:rPr>
              <a:t>query()</a:t>
            </a:r>
            <a:r>
              <a:rPr lang="zh-CN" altLang="en-US" sz="2400" dirty="0" smtClean="0">
                <a:ea typeface="宋体" panose="02010600030101010101" pitchFamily="2" charset="-122"/>
              </a:rPr>
              <a:t>操作</a:t>
            </a:r>
            <a:endParaRPr lang="en-US" altLang="zh-CN" sz="2400" dirty="0" smtClean="0">
              <a:ea typeface="宋体" panose="02010600030101010101" pitchFamily="2" charset="-122"/>
            </a:endParaRPr>
          </a:p>
        </p:txBody>
      </p:sp>
      <p:sp>
        <p:nvSpPr>
          <p:cNvPr id="5" name="矩形 4"/>
          <p:cNvSpPr/>
          <p:nvPr/>
        </p:nvSpPr>
        <p:spPr>
          <a:xfrm>
            <a:off x="971600" y="5445224"/>
            <a:ext cx="122413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7" name="直接箭头连接符 6"/>
          <p:cNvCxnSpPr/>
          <p:nvPr/>
        </p:nvCxnSpPr>
        <p:spPr>
          <a:xfrm>
            <a:off x="2195736" y="5553236"/>
            <a:ext cx="2232248" cy="1080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71600" y="3861048"/>
            <a:ext cx="1440160" cy="1620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TextBox 8"/>
          <p:cNvSpPr txBox="1"/>
          <p:nvPr/>
        </p:nvSpPr>
        <p:spPr>
          <a:xfrm>
            <a:off x="4601126" y="764704"/>
            <a:ext cx="3744416" cy="1938992"/>
          </a:xfrm>
          <a:prstGeom prst="rect">
            <a:avLst/>
          </a:prstGeom>
          <a:noFill/>
        </p:spPr>
        <p:txBody>
          <a:bodyPr wrap="square" rtlCol="0">
            <a:spAutoFit/>
          </a:bodyPr>
          <a:lstStyle/>
          <a:p>
            <a:r>
              <a:rPr lang="en-US" altLang="zh-CN" sz="2400" dirty="0" err="1" smtClean="0">
                <a:ea typeface="宋体" panose="02010600030101010101" pitchFamily="2" charset="-122"/>
              </a:rPr>
              <a:t>ResultSetHandler</a:t>
            </a:r>
            <a:r>
              <a:rPr lang="zh-CN" altLang="en-US" sz="2400" dirty="0" smtClean="0">
                <a:ea typeface="宋体" panose="02010600030101010101" pitchFamily="2" charset="-122"/>
              </a:rPr>
              <a:t>，此接口用于处理数据库查询操作得到的结果集。不同的结果集的情形，由其不同的子类来实现</a:t>
            </a:r>
            <a:endParaRPr lang="zh-CN" altLang="en-US" sz="2400" dirty="0">
              <a:ea typeface="宋体" panose="02010600030101010101" pitchFamily="2" charset="-122"/>
            </a:endParaRPr>
          </a:p>
        </p:txBody>
      </p:sp>
      <p:cxnSp>
        <p:nvCxnSpPr>
          <p:cNvPr id="12" name="直接箭头连接符 11"/>
          <p:cNvCxnSpPr/>
          <p:nvPr/>
        </p:nvCxnSpPr>
        <p:spPr>
          <a:xfrm flipV="1">
            <a:off x="2411760" y="1052736"/>
            <a:ext cx="2189366" cy="288932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173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85464"/>
            <a:ext cx="8732633" cy="2416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7544" y="3861048"/>
            <a:ext cx="8136904" cy="2600968"/>
          </a:xfrm>
          <a:prstGeom prst="rect">
            <a:avLst/>
          </a:prstGeom>
          <a:noFill/>
        </p:spPr>
        <p:txBody>
          <a:bodyPr wrap="square" rtlCol="0">
            <a:spAutoFit/>
          </a:bodyPr>
          <a:lstStyle/>
          <a:p>
            <a:pPr>
              <a:lnSpc>
                <a:spcPts val="3300"/>
              </a:lnSpc>
            </a:pPr>
            <a:r>
              <a:rPr lang="en-US" altLang="zh-CN" sz="2400" dirty="0" err="1" smtClean="0">
                <a:ea typeface="宋体" panose="02010600030101010101" pitchFamily="2" charset="-122"/>
              </a:rPr>
              <a:t>BeanHandler</a:t>
            </a:r>
            <a:r>
              <a:rPr lang="en-US" altLang="zh-CN" sz="2400" dirty="0" smtClean="0">
                <a:ea typeface="宋体" panose="02010600030101010101" pitchFamily="2" charset="-122"/>
              </a:rPr>
              <a:t>:</a:t>
            </a:r>
            <a:r>
              <a:rPr lang="zh-CN" altLang="en-US" sz="2400" dirty="0">
                <a:ea typeface="宋体" panose="02010600030101010101" pitchFamily="2" charset="-122"/>
              </a:rPr>
              <a:t>把结果</a:t>
            </a:r>
            <a:r>
              <a:rPr lang="zh-CN" altLang="en-US" sz="2400" dirty="0" smtClean="0">
                <a:ea typeface="宋体" panose="02010600030101010101" pitchFamily="2" charset="-122"/>
              </a:rPr>
              <a:t>集转为</a:t>
            </a:r>
            <a:r>
              <a:rPr lang="zh-CN" altLang="en-US" sz="2400" dirty="0">
                <a:ea typeface="宋体" panose="02010600030101010101" pitchFamily="2" charset="-122"/>
              </a:rPr>
              <a:t>一个 </a:t>
            </a:r>
            <a:r>
              <a:rPr lang="en-US" altLang="zh-CN" sz="2400" dirty="0">
                <a:ea typeface="宋体" panose="02010600030101010101" pitchFamily="2" charset="-122"/>
              </a:rPr>
              <a:t>Bean</a:t>
            </a:r>
            <a:endParaRPr lang="en-US" altLang="zh-CN" sz="2400" dirty="0" smtClean="0">
              <a:ea typeface="宋体" panose="02010600030101010101" pitchFamily="2" charset="-122"/>
            </a:endParaRPr>
          </a:p>
          <a:p>
            <a:pPr>
              <a:lnSpc>
                <a:spcPts val="3300"/>
              </a:lnSpc>
            </a:pPr>
            <a:r>
              <a:rPr lang="en-US" altLang="zh-CN" sz="2400" dirty="0" err="1" smtClean="0">
                <a:ea typeface="宋体" panose="02010600030101010101" pitchFamily="2" charset="-122"/>
              </a:rPr>
              <a:t>BeanListHandler</a:t>
            </a:r>
            <a:r>
              <a:rPr lang="en-US" altLang="zh-CN" sz="2400" dirty="0" smtClean="0">
                <a:ea typeface="宋体" panose="02010600030101010101" pitchFamily="2" charset="-122"/>
              </a:rPr>
              <a:t>:</a:t>
            </a:r>
            <a:r>
              <a:rPr lang="zh-CN" altLang="en-US" sz="2400" dirty="0">
                <a:ea typeface="宋体" panose="02010600030101010101" pitchFamily="2" charset="-122"/>
              </a:rPr>
              <a:t>把结果集转为一个 </a:t>
            </a:r>
            <a:r>
              <a:rPr lang="en-US" altLang="zh-CN" sz="2400" dirty="0">
                <a:ea typeface="宋体" panose="02010600030101010101" pitchFamily="2" charset="-122"/>
              </a:rPr>
              <a:t>Bean </a:t>
            </a:r>
            <a:r>
              <a:rPr lang="zh-CN" altLang="en-US" sz="2400" dirty="0">
                <a:ea typeface="宋体" panose="02010600030101010101" pitchFamily="2" charset="-122"/>
              </a:rPr>
              <a:t>的集合</a:t>
            </a:r>
            <a:endParaRPr lang="en-US" altLang="zh-CN" sz="2400" dirty="0" smtClean="0">
              <a:ea typeface="宋体" panose="02010600030101010101" pitchFamily="2" charset="-122"/>
            </a:endParaRPr>
          </a:p>
          <a:p>
            <a:pPr>
              <a:lnSpc>
                <a:spcPts val="3300"/>
              </a:lnSpc>
            </a:pPr>
            <a:r>
              <a:rPr lang="en-US" altLang="zh-CN" sz="2400" dirty="0" err="1" smtClean="0">
                <a:ea typeface="宋体" panose="02010600030101010101" pitchFamily="2" charset="-122"/>
              </a:rPr>
              <a:t>MapHandler</a:t>
            </a:r>
            <a:r>
              <a:rPr lang="en-US" altLang="zh-CN" sz="2400" dirty="0" smtClean="0">
                <a:ea typeface="宋体" panose="02010600030101010101" pitchFamily="2" charset="-122"/>
              </a:rPr>
              <a:t>:</a:t>
            </a:r>
            <a:r>
              <a:rPr lang="zh-CN" altLang="en-US" sz="2400" dirty="0">
                <a:ea typeface="宋体" panose="02010600030101010101" pitchFamily="2" charset="-122"/>
              </a:rPr>
              <a:t>把结果集转为一个 </a:t>
            </a:r>
            <a:r>
              <a:rPr lang="en-US" altLang="zh-CN" sz="2400" dirty="0">
                <a:ea typeface="宋体" panose="02010600030101010101" pitchFamily="2" charset="-122"/>
              </a:rPr>
              <a:t>Map</a:t>
            </a:r>
            <a:endParaRPr lang="en-US" altLang="zh-CN" sz="2400" dirty="0" smtClean="0">
              <a:ea typeface="宋体" panose="02010600030101010101" pitchFamily="2" charset="-122"/>
            </a:endParaRPr>
          </a:p>
          <a:p>
            <a:pPr>
              <a:lnSpc>
                <a:spcPts val="3300"/>
              </a:lnSpc>
            </a:pPr>
            <a:r>
              <a:rPr lang="en-US" altLang="zh-CN" sz="2400" dirty="0" err="1" smtClean="0">
                <a:ea typeface="宋体" panose="02010600030101010101" pitchFamily="2" charset="-122"/>
              </a:rPr>
              <a:t>MapListHandler</a:t>
            </a:r>
            <a:r>
              <a:rPr lang="en-US" altLang="zh-CN" sz="2400" dirty="0" smtClean="0">
                <a:ea typeface="宋体" panose="02010600030101010101" pitchFamily="2" charset="-122"/>
              </a:rPr>
              <a:t>:</a:t>
            </a:r>
            <a:r>
              <a:rPr lang="zh-CN" altLang="en-US" sz="2400" dirty="0">
                <a:ea typeface="宋体" panose="02010600030101010101" pitchFamily="2" charset="-122"/>
              </a:rPr>
              <a:t>把结果集转为一个 </a:t>
            </a:r>
            <a:r>
              <a:rPr lang="en-US" altLang="zh-CN" sz="2400" dirty="0">
                <a:ea typeface="宋体" panose="02010600030101010101" pitchFamily="2" charset="-122"/>
              </a:rPr>
              <a:t>Map </a:t>
            </a:r>
            <a:r>
              <a:rPr lang="zh-CN" altLang="en-US" sz="2400" dirty="0">
                <a:ea typeface="宋体" panose="02010600030101010101" pitchFamily="2" charset="-122"/>
              </a:rPr>
              <a:t>的 </a:t>
            </a:r>
            <a:r>
              <a:rPr lang="en-US" altLang="zh-CN" sz="2400" dirty="0">
                <a:ea typeface="宋体" panose="02010600030101010101" pitchFamily="2" charset="-122"/>
              </a:rPr>
              <a:t>List</a:t>
            </a:r>
            <a:endParaRPr lang="en-US" altLang="zh-CN" sz="2400" dirty="0" smtClean="0">
              <a:ea typeface="宋体" panose="02010600030101010101" pitchFamily="2" charset="-122"/>
            </a:endParaRPr>
          </a:p>
          <a:p>
            <a:pPr>
              <a:lnSpc>
                <a:spcPts val="3300"/>
              </a:lnSpc>
            </a:pPr>
            <a:r>
              <a:rPr lang="en-US" altLang="zh-CN" sz="2400" dirty="0" err="1" smtClean="0">
                <a:ea typeface="宋体" panose="02010600030101010101" pitchFamily="2" charset="-122"/>
              </a:rPr>
              <a:t>ScalarHandler</a:t>
            </a:r>
            <a:r>
              <a:rPr lang="en-US" altLang="zh-CN" sz="2400" dirty="0" smtClean="0">
                <a:ea typeface="宋体" panose="02010600030101010101" pitchFamily="2" charset="-122"/>
              </a:rPr>
              <a:t>:</a:t>
            </a:r>
            <a:r>
              <a:rPr lang="zh-CN" altLang="en-US" sz="2400" dirty="0">
                <a:ea typeface="宋体" panose="02010600030101010101" pitchFamily="2" charset="-122"/>
              </a:rPr>
              <a:t>把结果集转为一个类型的数据返回</a:t>
            </a:r>
            <a:r>
              <a:rPr lang="en-US" altLang="zh-CN" sz="2400" dirty="0">
                <a:ea typeface="宋体" panose="02010600030101010101" pitchFamily="2" charset="-122"/>
              </a:rPr>
              <a:t>, </a:t>
            </a:r>
            <a:r>
              <a:rPr lang="zh-CN" altLang="en-US" sz="2400" dirty="0">
                <a:ea typeface="宋体" panose="02010600030101010101" pitchFamily="2" charset="-122"/>
              </a:rPr>
              <a:t>该类型</a:t>
            </a:r>
            <a:r>
              <a:rPr lang="zh-CN" altLang="en-US" sz="2400" dirty="0" smtClean="0">
                <a:ea typeface="宋体" panose="02010600030101010101" pitchFamily="2" charset="-122"/>
              </a:rPr>
              <a:t>通</a:t>
            </a:r>
            <a:r>
              <a:rPr lang="en-US" altLang="zh-CN" sz="2400" dirty="0" smtClean="0">
                <a:ea typeface="宋体" panose="02010600030101010101" pitchFamily="2" charset="-122"/>
              </a:rPr>
              <a:t>		</a:t>
            </a:r>
            <a:r>
              <a:rPr lang="zh-CN" altLang="en-US" sz="2400" dirty="0" smtClean="0">
                <a:ea typeface="宋体" panose="02010600030101010101" pitchFamily="2" charset="-122"/>
              </a:rPr>
              <a:t>常</a:t>
            </a:r>
            <a:r>
              <a:rPr lang="zh-CN" altLang="en-US" sz="2400" dirty="0">
                <a:ea typeface="宋体" panose="02010600030101010101" pitchFamily="2" charset="-122"/>
              </a:rPr>
              <a:t>指 </a:t>
            </a:r>
            <a:r>
              <a:rPr lang="en-US" altLang="zh-CN" sz="2400" dirty="0">
                <a:ea typeface="宋体" panose="02010600030101010101" pitchFamily="2" charset="-122"/>
              </a:rPr>
              <a:t>String </a:t>
            </a:r>
            <a:r>
              <a:rPr lang="zh-CN" altLang="en-US" sz="2400" dirty="0">
                <a:ea typeface="宋体" panose="02010600030101010101" pitchFamily="2" charset="-122"/>
              </a:rPr>
              <a:t>或其它 </a:t>
            </a:r>
            <a:r>
              <a:rPr lang="en-US" altLang="zh-CN" sz="2400" dirty="0">
                <a:ea typeface="宋体" panose="02010600030101010101" pitchFamily="2" charset="-122"/>
              </a:rPr>
              <a:t>8 </a:t>
            </a:r>
            <a:r>
              <a:rPr lang="zh-CN" altLang="en-US" sz="2400" dirty="0">
                <a:ea typeface="宋体" panose="02010600030101010101" pitchFamily="2" charset="-122"/>
              </a:rPr>
              <a:t>种基本数据类型</a:t>
            </a:r>
            <a:r>
              <a:rPr lang="en-US" altLang="zh-CN" sz="2400" dirty="0">
                <a:ea typeface="宋体" panose="02010600030101010101" pitchFamily="2" charset="-122"/>
              </a:rPr>
              <a:t>.</a:t>
            </a:r>
            <a:endParaRPr lang="en-US" altLang="zh-CN" sz="2400" dirty="0" smtClean="0">
              <a:ea typeface="宋体" panose="02010600030101010101" pitchFamily="2" charset="-122"/>
            </a:endParaRPr>
          </a:p>
        </p:txBody>
      </p:sp>
    </p:spTree>
    <p:extLst>
      <p:ext uri="{BB962C8B-B14F-4D97-AF65-F5344CB8AC3E}">
        <p14:creationId xmlns:p14="http://schemas.microsoft.com/office/powerpoint/2010/main" val="195652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9" name="Rectangle 3"/>
          <p:cNvSpPr>
            <a:spLocks noGrp="1" noChangeArrowheads="1"/>
          </p:cNvSpPr>
          <p:nvPr>
            <p:ph idx="1"/>
          </p:nvPr>
        </p:nvSpPr>
        <p:spPr>
          <a:xfrm>
            <a:off x="395536" y="1556792"/>
            <a:ext cx="8216510" cy="4752528"/>
          </a:xfrm>
        </p:spPr>
        <p:txBody>
          <a:bodyPr>
            <a:noAutofit/>
          </a:bodyPr>
          <a:lstStyle/>
          <a:p>
            <a:pPr>
              <a:buFont typeface="Wingdings" pitchFamily="2" charset="2"/>
              <a:buChar char="l"/>
            </a:pPr>
            <a:r>
              <a:rPr lang="zh-CN" altLang="en-US" sz="2400" b="1" dirty="0">
                <a:ea typeface="宋体" pitchFamily="2" charset="-122"/>
              </a:rPr>
              <a:t>事务</a:t>
            </a:r>
            <a:r>
              <a:rPr lang="zh-CN" altLang="en-US" sz="2400" b="1" dirty="0" smtClean="0">
                <a:ea typeface="宋体" pitchFamily="2" charset="-122"/>
              </a:rPr>
              <a:t>：</a:t>
            </a:r>
            <a:r>
              <a:rPr lang="zh-CN" altLang="en-US" sz="2400" b="1" dirty="0">
                <a:solidFill>
                  <a:srgbClr val="0000FF"/>
                </a:solidFill>
                <a:ea typeface="宋体" pitchFamily="2" charset="-122"/>
                <a:cs typeface="Arial Unicode MS" pitchFamily="34" charset="-122"/>
              </a:rPr>
              <a:t>一组逻辑操作单元</a:t>
            </a:r>
            <a:r>
              <a:rPr lang="en-US" altLang="zh-CN" sz="2400" dirty="0">
                <a:ea typeface="宋体" pitchFamily="2" charset="-122"/>
                <a:cs typeface="Arial Unicode MS" pitchFamily="34" charset="-122"/>
              </a:rPr>
              <a:t>,</a:t>
            </a:r>
            <a:r>
              <a:rPr lang="zh-CN" altLang="en-US" sz="2400" b="1" dirty="0">
                <a:solidFill>
                  <a:srgbClr val="0000FF"/>
                </a:solidFill>
                <a:ea typeface="宋体" pitchFamily="2" charset="-122"/>
                <a:cs typeface="Arial Unicode MS" pitchFamily="34" charset="-122"/>
              </a:rPr>
              <a:t>使数据从一种状态变换到另一种状态</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r>
              <a:rPr lang="zh-CN" altLang="en-US" sz="2400" b="1" dirty="0" smtClean="0">
                <a:ea typeface="宋体" pitchFamily="2" charset="-122"/>
              </a:rPr>
              <a:t>事务处理（事务操作）：</a:t>
            </a:r>
            <a:r>
              <a:rPr lang="zh-CN" altLang="en-US" sz="2400" dirty="0">
                <a:ea typeface="宋体" pitchFamily="2" charset="-122"/>
              </a:rPr>
              <a:t>保证所有事务都作为一个工作单元来执行，即使出现了故障，都不能改变这种执行方式。当在一个事务中执行多个操作时，要么所有的事务都</a:t>
            </a:r>
            <a:r>
              <a:rPr lang="zh-CN" altLang="en-US" sz="2400" b="1" dirty="0">
                <a:solidFill>
                  <a:srgbClr val="5C31F9"/>
                </a:solidFill>
                <a:ea typeface="宋体" pitchFamily="2" charset="-122"/>
              </a:rPr>
              <a:t>被提交</a:t>
            </a:r>
            <a:r>
              <a:rPr lang="en-US" altLang="zh-CN" sz="2400" b="1" dirty="0">
                <a:solidFill>
                  <a:srgbClr val="5C31F9"/>
                </a:solidFill>
                <a:ea typeface="宋体" pitchFamily="2" charset="-122"/>
              </a:rPr>
              <a:t>(commit)</a:t>
            </a:r>
            <a:r>
              <a:rPr lang="zh-CN" altLang="en-US" sz="2400" dirty="0" smtClean="0">
                <a:ea typeface="宋体" pitchFamily="2" charset="-122"/>
              </a:rPr>
              <a:t>，那么</a:t>
            </a:r>
            <a:r>
              <a:rPr lang="zh-CN" altLang="en-US" sz="2400" dirty="0">
                <a:ea typeface="宋体" pitchFamily="2" charset="-122"/>
                <a:cs typeface="Arial Unicode MS" pitchFamily="34" charset="-122"/>
              </a:rPr>
              <a:t>这些修改就永久地保存</a:t>
            </a:r>
            <a:r>
              <a:rPr lang="zh-CN" altLang="en-US" sz="2400" dirty="0" smtClean="0">
                <a:ea typeface="宋体" pitchFamily="2" charset="-122"/>
                <a:cs typeface="Arial Unicode MS" pitchFamily="34" charset="-122"/>
              </a:rPr>
              <a:t>下来；</a:t>
            </a:r>
            <a:r>
              <a:rPr lang="zh-CN" altLang="en-US" sz="2400" dirty="0" smtClean="0">
                <a:ea typeface="宋体" pitchFamily="2" charset="-122"/>
              </a:rPr>
              <a:t>要么</a:t>
            </a:r>
            <a:r>
              <a:rPr lang="zh-CN" altLang="en-US" sz="2400" dirty="0">
                <a:ea typeface="宋体" pitchFamily="2" charset="-122"/>
                <a:cs typeface="Arial Unicode MS" pitchFamily="34" charset="-122"/>
              </a:rPr>
              <a:t>数据库管理系统将放弃所作的所有</a:t>
            </a:r>
            <a:r>
              <a:rPr lang="zh-CN" altLang="en-US" sz="2400" dirty="0" smtClean="0">
                <a:ea typeface="宋体" pitchFamily="2" charset="-122"/>
                <a:cs typeface="Arial Unicode MS" pitchFamily="34" charset="-122"/>
              </a:rPr>
              <a:t>修改，</a:t>
            </a:r>
            <a:r>
              <a:rPr lang="zh-CN" altLang="en-US" sz="2400" dirty="0" smtClean="0">
                <a:ea typeface="宋体" pitchFamily="2" charset="-122"/>
              </a:rPr>
              <a:t>整个</a:t>
            </a:r>
            <a:r>
              <a:rPr lang="zh-CN" altLang="en-US" sz="2400" dirty="0">
                <a:ea typeface="宋体" pitchFamily="2" charset="-122"/>
              </a:rPr>
              <a:t>事务</a:t>
            </a:r>
            <a:r>
              <a:rPr lang="zh-CN" altLang="en-US" sz="2400" b="1" dirty="0">
                <a:solidFill>
                  <a:srgbClr val="5C31F9"/>
                </a:solidFill>
                <a:ea typeface="宋体" pitchFamily="2" charset="-122"/>
              </a:rPr>
              <a:t>回滚</a:t>
            </a:r>
            <a:r>
              <a:rPr lang="en-US" altLang="zh-CN" sz="2400" b="1" dirty="0">
                <a:solidFill>
                  <a:srgbClr val="5C31F9"/>
                </a:solidFill>
                <a:ea typeface="宋体" pitchFamily="2" charset="-122"/>
              </a:rPr>
              <a:t>(rollback)</a:t>
            </a:r>
            <a:r>
              <a:rPr lang="zh-CN" altLang="en-US" sz="2400" dirty="0">
                <a:ea typeface="宋体" pitchFamily="2" charset="-122"/>
              </a:rPr>
              <a:t>到最初</a:t>
            </a:r>
            <a:r>
              <a:rPr lang="zh-CN" altLang="en-US" sz="2400" dirty="0" smtClean="0">
                <a:ea typeface="宋体" pitchFamily="2" charset="-122"/>
              </a:rPr>
              <a:t>状态。</a:t>
            </a:r>
            <a:endParaRPr lang="en-US" altLang="zh-CN" sz="2400" dirty="0" smtClean="0">
              <a:ea typeface="宋体" pitchFamily="2" charset="-122"/>
            </a:endParaRPr>
          </a:p>
          <a:p>
            <a:pPr>
              <a:buFont typeface="Wingdings" pitchFamily="2" charset="2"/>
              <a:buChar char="l"/>
            </a:pPr>
            <a:r>
              <a:rPr lang="zh-CN" altLang="en-US" sz="2400" dirty="0">
                <a:ea typeface="宋体" pitchFamily="2" charset="-122"/>
                <a:cs typeface="Arial Unicode MS" pitchFamily="34" charset="-122"/>
              </a:rPr>
              <a:t>为确保数据库中数据的</a:t>
            </a:r>
            <a:r>
              <a:rPr lang="zh-CN" altLang="en-US" sz="2400" b="1" dirty="0">
                <a:solidFill>
                  <a:srgbClr val="0000FF"/>
                </a:solidFill>
                <a:ea typeface="宋体" pitchFamily="2" charset="-122"/>
                <a:cs typeface="Arial Unicode MS" pitchFamily="34" charset="-122"/>
              </a:rPr>
              <a:t>一致性</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数据的操纵应当是离散的成组的逻辑单元</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当它全部完成时</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数据的一致性可以保持</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而当这个单元中的一部分操作失败</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整个事务应全部视为错误</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所有从起始点以后的操作应全部回退到开始状态。 </a:t>
            </a:r>
            <a:endParaRPr lang="zh-CN" altLang="en-US" sz="2400" dirty="0">
              <a:ea typeface="宋体" pitchFamily="2" charset="-122"/>
            </a:endParaRPr>
          </a:p>
        </p:txBody>
      </p:sp>
      <p:sp>
        <p:nvSpPr>
          <p:cNvPr id="4" name="Rectangle 2"/>
          <p:cNvSpPr txBox="1">
            <a:spLocks noChangeArrowheads="1"/>
          </p:cNvSpPr>
          <p:nvPr/>
        </p:nvSpPr>
        <p:spPr>
          <a:xfrm>
            <a:off x="2051720" y="893495"/>
            <a:ext cx="519815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Arial Unicode MS" pitchFamily="34" charset="-122"/>
              </a:rPr>
              <a:t>数据库事务</a:t>
            </a:r>
            <a:endParaRPr lang="zh-CN" altLang="en-US" b="1" dirty="0">
              <a:latin typeface="+mn-lt"/>
              <a:ea typeface="宋体" pitchFamily="2" charset="-122"/>
              <a:cs typeface="Arial Unicode MS" pitchFamily="34" charset="-122"/>
            </a:endParaRPr>
          </a:p>
        </p:txBody>
      </p:sp>
    </p:spTree>
    <p:extLst>
      <p:ext uri="{BB962C8B-B14F-4D97-AF65-F5344CB8AC3E}">
        <p14:creationId xmlns:p14="http://schemas.microsoft.com/office/powerpoint/2010/main" val="216234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1" name="Rectangle 3"/>
          <p:cNvSpPr>
            <a:spLocks noGrp="1" noChangeArrowheads="1"/>
          </p:cNvSpPr>
          <p:nvPr>
            <p:ph idx="1"/>
          </p:nvPr>
        </p:nvSpPr>
        <p:spPr>
          <a:xfrm>
            <a:off x="467544" y="1772816"/>
            <a:ext cx="8143932" cy="4536504"/>
          </a:xfrm>
        </p:spPr>
        <p:txBody>
          <a:bodyPr>
            <a:noAutofit/>
          </a:bodyPr>
          <a:lstStyle/>
          <a:p>
            <a:pPr>
              <a:buFont typeface="Wingdings" pitchFamily="2" charset="2"/>
              <a:buChar char="l"/>
            </a:pPr>
            <a:r>
              <a:rPr lang="zh-CN" altLang="en-US" sz="2400" dirty="0">
                <a:ea typeface="宋体" pitchFamily="2" charset="-122"/>
              </a:rPr>
              <a:t>当一个连接对象被创建时，默认情况下是自动提交事务：每次执行一个 </a:t>
            </a:r>
            <a:r>
              <a:rPr lang="en-US" altLang="zh-CN" sz="2400" dirty="0">
                <a:ea typeface="宋体" pitchFamily="2" charset="-122"/>
              </a:rPr>
              <a:t>SQL </a:t>
            </a:r>
            <a:r>
              <a:rPr lang="zh-CN" altLang="en-US" sz="2400" dirty="0">
                <a:ea typeface="宋体" pitchFamily="2" charset="-122"/>
              </a:rPr>
              <a:t>语句时，如果执行成功，就会向数据库自动提交，而不能回滚</a:t>
            </a:r>
          </a:p>
          <a:p>
            <a:pPr>
              <a:buFont typeface="Wingdings" pitchFamily="2" charset="2"/>
              <a:buChar char="l"/>
            </a:pPr>
            <a:r>
              <a:rPr lang="zh-CN" altLang="en-US" sz="2400" dirty="0">
                <a:ea typeface="宋体" pitchFamily="2" charset="-122"/>
              </a:rPr>
              <a:t>为了让多个 </a:t>
            </a:r>
            <a:r>
              <a:rPr lang="en-US" altLang="zh-CN" sz="2400" dirty="0">
                <a:ea typeface="宋体" pitchFamily="2" charset="-122"/>
              </a:rPr>
              <a:t>SQL </a:t>
            </a:r>
            <a:r>
              <a:rPr lang="zh-CN" altLang="en-US" sz="2400" dirty="0">
                <a:ea typeface="宋体" pitchFamily="2" charset="-122"/>
              </a:rPr>
              <a:t>语句作为一个事务执行：</a:t>
            </a:r>
          </a:p>
          <a:p>
            <a:pPr lvl="1">
              <a:buFont typeface="Wingdings" pitchFamily="2" charset="2"/>
              <a:buChar char="Ø"/>
            </a:pPr>
            <a:r>
              <a:rPr lang="zh-CN" altLang="en-US" dirty="0">
                <a:ea typeface="宋体" pitchFamily="2" charset="-122"/>
              </a:rPr>
              <a:t>调用 </a:t>
            </a:r>
            <a:r>
              <a:rPr lang="en-US" altLang="zh-CN" dirty="0">
                <a:ea typeface="宋体" pitchFamily="2" charset="-122"/>
              </a:rPr>
              <a:t>Connection </a:t>
            </a:r>
            <a:r>
              <a:rPr lang="zh-CN" altLang="en-US" dirty="0">
                <a:ea typeface="宋体" pitchFamily="2" charset="-122"/>
              </a:rPr>
              <a:t>对象的 </a:t>
            </a:r>
            <a:r>
              <a:rPr lang="en-US" altLang="zh-CN" dirty="0" err="1">
                <a:solidFill>
                  <a:srgbClr val="5C31F9"/>
                </a:solidFill>
                <a:ea typeface="宋体" pitchFamily="2" charset="-122"/>
              </a:rPr>
              <a:t>setAutoCommit</a:t>
            </a:r>
            <a:r>
              <a:rPr lang="en-US" altLang="zh-CN" dirty="0">
                <a:solidFill>
                  <a:srgbClr val="5C31F9"/>
                </a:solidFill>
                <a:ea typeface="宋体" pitchFamily="2" charset="-122"/>
              </a:rPr>
              <a:t>(false);</a:t>
            </a:r>
            <a:r>
              <a:rPr lang="en-US" altLang="zh-CN" dirty="0">
                <a:ea typeface="宋体" pitchFamily="2" charset="-122"/>
              </a:rPr>
              <a:t> </a:t>
            </a:r>
            <a:r>
              <a:rPr lang="zh-CN" altLang="en-US" dirty="0">
                <a:ea typeface="宋体" pitchFamily="2" charset="-122"/>
              </a:rPr>
              <a:t>以取消自动提交事务</a:t>
            </a:r>
          </a:p>
          <a:p>
            <a:pPr lvl="1">
              <a:buFont typeface="Wingdings" pitchFamily="2" charset="2"/>
              <a:buChar char="Ø"/>
            </a:pPr>
            <a:r>
              <a:rPr lang="zh-CN" altLang="en-US" dirty="0">
                <a:ea typeface="宋体" pitchFamily="2" charset="-122"/>
              </a:rPr>
              <a:t>在所有的 </a:t>
            </a:r>
            <a:r>
              <a:rPr lang="en-US" altLang="zh-CN" dirty="0">
                <a:ea typeface="宋体" pitchFamily="2" charset="-122"/>
              </a:rPr>
              <a:t>SQL </a:t>
            </a:r>
            <a:r>
              <a:rPr lang="zh-CN" altLang="en-US" dirty="0">
                <a:ea typeface="宋体" pitchFamily="2" charset="-122"/>
              </a:rPr>
              <a:t>语句都成功执行后，调用 </a:t>
            </a:r>
            <a:r>
              <a:rPr lang="en-US" altLang="zh-CN" dirty="0">
                <a:solidFill>
                  <a:srgbClr val="5C31F9"/>
                </a:solidFill>
                <a:ea typeface="宋体" pitchFamily="2" charset="-122"/>
              </a:rPr>
              <a:t>commit(); </a:t>
            </a:r>
            <a:r>
              <a:rPr lang="zh-CN" altLang="en-US" dirty="0">
                <a:ea typeface="宋体" pitchFamily="2" charset="-122"/>
              </a:rPr>
              <a:t>方法提交事务</a:t>
            </a:r>
          </a:p>
          <a:p>
            <a:pPr lvl="1">
              <a:buFont typeface="Wingdings" pitchFamily="2" charset="2"/>
              <a:buChar char="Ø"/>
            </a:pPr>
            <a:r>
              <a:rPr lang="zh-CN" altLang="en-US" dirty="0">
                <a:ea typeface="宋体" pitchFamily="2" charset="-122"/>
              </a:rPr>
              <a:t>在出现异常时，调用 </a:t>
            </a:r>
            <a:r>
              <a:rPr lang="en-US" altLang="zh-CN" dirty="0">
                <a:solidFill>
                  <a:srgbClr val="5C31F9"/>
                </a:solidFill>
                <a:ea typeface="宋体" pitchFamily="2" charset="-122"/>
              </a:rPr>
              <a:t>rollback(); </a:t>
            </a:r>
            <a:r>
              <a:rPr lang="zh-CN" altLang="en-US" dirty="0">
                <a:ea typeface="宋体" pitchFamily="2" charset="-122"/>
              </a:rPr>
              <a:t>方法回滚事务</a:t>
            </a:r>
          </a:p>
          <a:p>
            <a:pPr lvl="1">
              <a:buFont typeface="Wingdings" pitchFamily="2" charset="2"/>
              <a:buChar char="Ø"/>
            </a:pPr>
            <a:r>
              <a:rPr lang="zh-CN" altLang="en-US" dirty="0">
                <a:ea typeface="宋体" pitchFamily="2" charset="-122"/>
              </a:rPr>
              <a:t>若此时 </a:t>
            </a:r>
            <a:r>
              <a:rPr lang="en-US" altLang="zh-CN" dirty="0">
                <a:ea typeface="宋体" pitchFamily="2" charset="-122"/>
              </a:rPr>
              <a:t>Connection </a:t>
            </a:r>
            <a:r>
              <a:rPr lang="zh-CN" altLang="en-US" dirty="0">
                <a:ea typeface="宋体" pitchFamily="2" charset="-122"/>
              </a:rPr>
              <a:t>没有被关闭</a:t>
            </a:r>
            <a:r>
              <a:rPr lang="en-US" altLang="zh-CN" dirty="0">
                <a:ea typeface="宋体" pitchFamily="2" charset="-122"/>
              </a:rPr>
              <a:t>, </a:t>
            </a:r>
            <a:r>
              <a:rPr lang="zh-CN" altLang="en-US" dirty="0">
                <a:ea typeface="宋体" pitchFamily="2" charset="-122"/>
              </a:rPr>
              <a:t>则需要恢复其自动提交</a:t>
            </a:r>
            <a:r>
              <a:rPr lang="zh-CN" altLang="en-US" dirty="0" smtClean="0">
                <a:ea typeface="宋体" pitchFamily="2" charset="-122"/>
              </a:rPr>
              <a:t>状态</a:t>
            </a:r>
            <a:endParaRPr lang="zh-CN" altLang="en-US" dirty="0">
              <a:ea typeface="宋体" pitchFamily="2" charset="-122"/>
            </a:endParaRPr>
          </a:p>
        </p:txBody>
      </p:sp>
      <p:sp>
        <p:nvSpPr>
          <p:cNvPr id="5" name="Rectangle 2"/>
          <p:cNvSpPr txBox="1">
            <a:spLocks noChangeArrowheads="1"/>
          </p:cNvSpPr>
          <p:nvPr/>
        </p:nvSpPr>
        <p:spPr>
          <a:xfrm>
            <a:off x="2411760" y="692696"/>
            <a:ext cx="4838680" cy="74200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itchFamily="2" charset="-122"/>
              </a:rPr>
              <a:t>JDBC </a:t>
            </a:r>
            <a:r>
              <a:rPr lang="zh-CN" altLang="en-US" b="1" dirty="0" smtClean="0">
                <a:latin typeface="+mn-lt"/>
                <a:ea typeface="宋体" pitchFamily="2" charset="-122"/>
              </a:rPr>
              <a:t>事务处理</a:t>
            </a:r>
            <a:endParaRPr lang="zh-CN" altLang="en-US" b="1" dirty="0">
              <a:latin typeface="+mn-lt"/>
              <a:ea typeface="宋体" pitchFamily="2" charset="-122"/>
            </a:endParaRPr>
          </a:p>
        </p:txBody>
      </p:sp>
    </p:spTree>
    <p:extLst>
      <p:ext uri="{BB962C8B-B14F-4D97-AF65-F5344CB8AC3E}">
        <p14:creationId xmlns:p14="http://schemas.microsoft.com/office/powerpoint/2010/main" val="198050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707904" y="612840"/>
            <a:ext cx="4572000" cy="6247864"/>
          </a:xfrm>
          <a:prstGeom prst="rect">
            <a:avLst/>
          </a:prstGeom>
        </p:spPr>
        <p:txBody>
          <a:bodyPr>
            <a:spAutoFit/>
          </a:bodyPr>
          <a:lstStyle/>
          <a:p>
            <a:r>
              <a:rPr lang="en-US" altLang="zh-CN" sz="2000" dirty="0">
                <a:ea typeface="宋体" panose="02010600030101010101" pitchFamily="2" charset="-122"/>
              </a:rPr>
              <a:t>public void </a:t>
            </a:r>
            <a:r>
              <a:rPr lang="en-US" altLang="zh-CN" sz="2000" dirty="0" err="1">
                <a:ea typeface="宋体" panose="02010600030101010101" pitchFamily="2" charset="-122"/>
              </a:rPr>
              <a:t>testJDBCTransaction</a:t>
            </a:r>
            <a:r>
              <a:rPr lang="en-US" altLang="zh-CN" sz="2000" dirty="0">
                <a:ea typeface="宋体" panose="02010600030101010101" pitchFamily="2" charset="-122"/>
              </a:rPr>
              <a:t>() {</a:t>
            </a:r>
          </a:p>
          <a:p>
            <a:r>
              <a:rPr lang="en-US" altLang="zh-CN" sz="2000" dirty="0">
                <a:ea typeface="宋体" panose="02010600030101010101" pitchFamily="2" charset="-122"/>
              </a:rPr>
              <a:t>Connection conn = null;</a:t>
            </a:r>
          </a:p>
          <a:p>
            <a:r>
              <a:rPr lang="en-US" altLang="zh-CN" sz="2000" dirty="0">
                <a:ea typeface="宋体" panose="02010600030101010101" pitchFamily="2" charset="-122"/>
              </a:rPr>
              <a:t>try {</a:t>
            </a:r>
          </a:p>
          <a:p>
            <a:r>
              <a:rPr lang="en-US" altLang="zh-CN" sz="2000" b="1" dirty="0">
                <a:solidFill>
                  <a:srgbClr val="C00000"/>
                </a:solidFill>
                <a:ea typeface="宋体" panose="02010600030101010101" pitchFamily="2" charset="-122"/>
              </a:rPr>
              <a:t>// 1.</a:t>
            </a:r>
            <a:r>
              <a:rPr lang="zh-CN" altLang="en-US" sz="2000" b="1" dirty="0">
                <a:solidFill>
                  <a:srgbClr val="C00000"/>
                </a:solidFill>
                <a:ea typeface="宋体" panose="02010600030101010101" pitchFamily="2" charset="-122"/>
              </a:rPr>
              <a:t>获取数据库连接</a:t>
            </a:r>
          </a:p>
          <a:p>
            <a:r>
              <a:rPr lang="en-US" altLang="zh-CN" sz="2000" dirty="0">
                <a:ea typeface="宋体" panose="02010600030101010101" pitchFamily="2" charset="-122"/>
              </a:rPr>
              <a:t>conn = </a:t>
            </a:r>
            <a:r>
              <a:rPr lang="en-US" altLang="zh-CN" sz="2000" dirty="0" err="1">
                <a:ea typeface="宋体" panose="02010600030101010101" pitchFamily="2" charset="-122"/>
              </a:rPr>
              <a:t>JDBCUtils.</a:t>
            </a:r>
            <a:r>
              <a:rPr lang="en-US" altLang="zh-CN" sz="2000" i="1" dirty="0" err="1">
                <a:ea typeface="宋体" panose="02010600030101010101" pitchFamily="2" charset="-122"/>
              </a:rPr>
              <a:t>getConnection</a:t>
            </a:r>
            <a:r>
              <a:rPr lang="en-US" altLang="zh-CN" sz="2000" i="1" dirty="0">
                <a:ea typeface="宋体" panose="02010600030101010101" pitchFamily="2" charset="-122"/>
              </a:rPr>
              <a:t>();</a:t>
            </a:r>
          </a:p>
          <a:p>
            <a:r>
              <a:rPr lang="en-US" altLang="zh-CN" sz="2000" b="1" dirty="0">
                <a:solidFill>
                  <a:srgbClr val="C00000"/>
                </a:solidFill>
                <a:ea typeface="宋体" panose="02010600030101010101" pitchFamily="2" charset="-122"/>
              </a:rPr>
              <a:t>// 2.</a:t>
            </a:r>
            <a:r>
              <a:rPr lang="zh-CN" altLang="en-US" sz="2000" b="1" dirty="0">
                <a:solidFill>
                  <a:srgbClr val="C00000"/>
                </a:solidFill>
                <a:ea typeface="宋体" panose="02010600030101010101" pitchFamily="2" charset="-122"/>
              </a:rPr>
              <a:t>开启事务</a:t>
            </a:r>
          </a:p>
          <a:p>
            <a:r>
              <a:rPr lang="en-US" altLang="zh-CN" sz="2000" dirty="0" err="1">
                <a:ea typeface="宋体" panose="02010600030101010101" pitchFamily="2" charset="-122"/>
              </a:rPr>
              <a:t>conn.setAutoCommit</a:t>
            </a:r>
            <a:r>
              <a:rPr lang="en-US" altLang="zh-CN" sz="2000" dirty="0">
                <a:ea typeface="宋体" panose="02010600030101010101" pitchFamily="2" charset="-122"/>
              </a:rPr>
              <a:t>(false);</a:t>
            </a:r>
          </a:p>
          <a:p>
            <a:r>
              <a:rPr lang="en-US" altLang="zh-CN" sz="2000" b="1" dirty="0">
                <a:solidFill>
                  <a:srgbClr val="C00000"/>
                </a:solidFill>
                <a:ea typeface="宋体" panose="02010600030101010101" pitchFamily="2" charset="-122"/>
              </a:rPr>
              <a:t>// 3.</a:t>
            </a:r>
            <a:r>
              <a:rPr lang="zh-CN" altLang="en-US" sz="2000" b="1" dirty="0">
                <a:solidFill>
                  <a:srgbClr val="C00000"/>
                </a:solidFill>
                <a:ea typeface="宋体" panose="02010600030101010101" pitchFamily="2" charset="-122"/>
              </a:rPr>
              <a:t>进行数据库操作</a:t>
            </a:r>
          </a:p>
          <a:p>
            <a:endParaRPr lang="zh-CN" altLang="en-US" sz="2000" dirty="0">
              <a:ea typeface="宋体" panose="02010600030101010101" pitchFamily="2" charset="-122"/>
            </a:endParaRPr>
          </a:p>
          <a:p>
            <a:r>
              <a:rPr lang="en-US" altLang="zh-CN" sz="2000" b="1" dirty="0">
                <a:solidFill>
                  <a:srgbClr val="C00000"/>
                </a:solidFill>
                <a:ea typeface="宋体" panose="02010600030101010101" pitchFamily="2" charset="-122"/>
              </a:rPr>
              <a:t>// 4.</a:t>
            </a:r>
            <a:r>
              <a:rPr lang="zh-CN" altLang="en-US" sz="2000" b="1" dirty="0">
                <a:solidFill>
                  <a:srgbClr val="C00000"/>
                </a:solidFill>
                <a:ea typeface="宋体" panose="02010600030101010101" pitchFamily="2" charset="-122"/>
              </a:rPr>
              <a:t>若没有异常，则提交事务</a:t>
            </a:r>
          </a:p>
          <a:p>
            <a:r>
              <a:rPr lang="en-US" altLang="zh-CN" sz="2000" dirty="0" err="1">
                <a:ea typeface="宋体" panose="02010600030101010101" pitchFamily="2" charset="-122"/>
              </a:rPr>
              <a:t>conn.commit</a:t>
            </a:r>
            <a:r>
              <a:rPr lang="en-US" altLang="zh-CN" sz="2000" dirty="0">
                <a:ea typeface="宋体" panose="02010600030101010101" pitchFamily="2" charset="-122"/>
              </a:rPr>
              <a:t>();</a:t>
            </a:r>
          </a:p>
          <a:p>
            <a:r>
              <a:rPr lang="en-US" altLang="zh-CN" sz="2000" dirty="0">
                <a:ea typeface="宋体" panose="02010600030101010101" pitchFamily="2" charset="-122"/>
              </a:rPr>
              <a:t>} catch (Exception e) {</a:t>
            </a:r>
          </a:p>
          <a:p>
            <a:r>
              <a:rPr lang="en-US" altLang="zh-CN" sz="2000" dirty="0" err="1">
                <a:ea typeface="宋体" panose="02010600030101010101" pitchFamily="2" charset="-122"/>
              </a:rPr>
              <a:t>e.printStackTrace</a:t>
            </a:r>
            <a:r>
              <a:rPr lang="en-US" altLang="zh-CN" sz="2000" dirty="0">
                <a:ea typeface="宋体" panose="02010600030101010101" pitchFamily="2" charset="-122"/>
              </a:rPr>
              <a:t>();</a:t>
            </a:r>
          </a:p>
          <a:p>
            <a:r>
              <a:rPr lang="en-US" altLang="zh-CN" sz="2000" b="1" dirty="0">
                <a:solidFill>
                  <a:srgbClr val="C00000"/>
                </a:solidFill>
                <a:ea typeface="宋体" panose="02010600030101010101" pitchFamily="2" charset="-122"/>
              </a:rPr>
              <a:t>// 5.</a:t>
            </a:r>
            <a:r>
              <a:rPr lang="zh-CN" altLang="en-US" sz="2000" b="1" dirty="0">
                <a:solidFill>
                  <a:srgbClr val="C00000"/>
                </a:solidFill>
                <a:ea typeface="宋体" panose="02010600030101010101" pitchFamily="2" charset="-122"/>
              </a:rPr>
              <a:t>若有异常，则回滚事务</a:t>
            </a:r>
          </a:p>
          <a:p>
            <a:r>
              <a:rPr lang="en-US" altLang="zh-CN" sz="2000" dirty="0">
                <a:ea typeface="宋体" panose="02010600030101010101" pitchFamily="2" charset="-122"/>
              </a:rPr>
              <a:t>try {</a:t>
            </a:r>
          </a:p>
          <a:p>
            <a:r>
              <a:rPr lang="en-US" altLang="zh-CN" sz="2000" dirty="0" err="1">
                <a:ea typeface="宋体" panose="02010600030101010101" pitchFamily="2" charset="-122"/>
              </a:rPr>
              <a:t>conn.rollback</a:t>
            </a:r>
            <a:r>
              <a:rPr lang="en-US" altLang="zh-CN" sz="2000" dirty="0">
                <a:ea typeface="宋体" panose="02010600030101010101" pitchFamily="2" charset="-122"/>
              </a:rPr>
              <a:t>();</a:t>
            </a:r>
          </a:p>
          <a:p>
            <a:r>
              <a:rPr lang="en-US" altLang="zh-CN" sz="2000" dirty="0">
                <a:ea typeface="宋体" panose="02010600030101010101" pitchFamily="2" charset="-122"/>
              </a:rPr>
              <a:t>} catch (</a:t>
            </a:r>
            <a:r>
              <a:rPr lang="en-US" altLang="zh-CN" sz="2000" dirty="0" err="1">
                <a:ea typeface="宋体" panose="02010600030101010101" pitchFamily="2" charset="-122"/>
              </a:rPr>
              <a:t>SQLException</a:t>
            </a:r>
            <a:r>
              <a:rPr lang="en-US" altLang="zh-CN" sz="2000" dirty="0">
                <a:ea typeface="宋体" panose="02010600030101010101" pitchFamily="2" charset="-122"/>
              </a:rPr>
              <a:t> e1) {</a:t>
            </a:r>
          </a:p>
          <a:p>
            <a:r>
              <a:rPr lang="en-US" altLang="zh-CN" sz="2000" dirty="0">
                <a:ea typeface="宋体" panose="02010600030101010101" pitchFamily="2" charset="-122"/>
              </a:rPr>
              <a:t>e1.printStackTrace();</a:t>
            </a:r>
          </a:p>
          <a:p>
            <a:r>
              <a:rPr lang="en-US" altLang="zh-CN" sz="2000" dirty="0" smtClean="0">
                <a:ea typeface="宋体" panose="02010600030101010101" pitchFamily="2" charset="-122"/>
              </a:rPr>
              <a:t>}} </a:t>
            </a:r>
            <a:r>
              <a:rPr lang="en-US" altLang="zh-CN" sz="2000" dirty="0">
                <a:ea typeface="宋体" panose="02010600030101010101" pitchFamily="2" charset="-122"/>
              </a:rPr>
              <a:t>finally {</a:t>
            </a:r>
          </a:p>
          <a:p>
            <a:r>
              <a:rPr lang="en-US" altLang="zh-CN" sz="2000" dirty="0" err="1">
                <a:ea typeface="宋体" panose="02010600030101010101" pitchFamily="2" charset="-122"/>
              </a:rPr>
              <a:t>JDBCUtils.</a:t>
            </a:r>
            <a:r>
              <a:rPr lang="en-US" altLang="zh-CN" sz="2000" i="1" dirty="0" err="1">
                <a:ea typeface="宋体" panose="02010600030101010101" pitchFamily="2" charset="-122"/>
              </a:rPr>
              <a:t>close</a:t>
            </a:r>
            <a:r>
              <a:rPr lang="en-US" altLang="zh-CN" sz="2000" i="1" dirty="0">
                <a:ea typeface="宋体" panose="02010600030101010101" pitchFamily="2" charset="-122"/>
              </a:rPr>
              <a:t>(null, null, conn</a:t>
            </a:r>
            <a:r>
              <a:rPr lang="en-US" altLang="zh-CN" sz="2000" i="1" dirty="0" smtClean="0">
                <a:ea typeface="宋体" panose="02010600030101010101" pitchFamily="2" charset="-122"/>
              </a:rPr>
              <a:t>); </a:t>
            </a:r>
            <a:r>
              <a:rPr lang="en-US" altLang="zh-CN" sz="2000" dirty="0" smtClean="0">
                <a:ea typeface="宋体" panose="02010600030101010101" pitchFamily="2" charset="-122"/>
              </a:rPr>
              <a:t>}  }</a:t>
            </a:r>
            <a:endParaRPr lang="zh-CN" altLang="en-US" sz="2000" dirty="0">
              <a:ea typeface="宋体" panose="02010600030101010101" pitchFamily="2" charset="-122"/>
            </a:endParaRPr>
          </a:p>
        </p:txBody>
      </p:sp>
      <p:sp>
        <p:nvSpPr>
          <p:cNvPr id="6" name="矩形 5"/>
          <p:cNvSpPr/>
          <p:nvPr/>
        </p:nvSpPr>
        <p:spPr>
          <a:xfrm>
            <a:off x="251520" y="1268760"/>
            <a:ext cx="3262432" cy="461665"/>
          </a:xfrm>
          <a:prstGeom prst="rect">
            <a:avLst/>
          </a:prstGeom>
        </p:spPr>
        <p:txBody>
          <a:bodyPr wrap="none">
            <a:spAutoFit/>
          </a:bodyPr>
          <a:lstStyle/>
          <a:p>
            <a:r>
              <a:rPr lang="zh-CN" altLang="en-US" sz="2400" b="1" dirty="0">
                <a:latin typeface="宋体" panose="02010600030101010101" pitchFamily="2" charset="-122"/>
                <a:ea typeface="宋体" panose="02010600030101010101" pitchFamily="2" charset="-122"/>
              </a:rPr>
              <a:t>数据库事务使用的过程</a:t>
            </a:r>
          </a:p>
        </p:txBody>
      </p:sp>
    </p:spTree>
    <p:extLst>
      <p:ext uri="{BB962C8B-B14F-4D97-AF65-F5344CB8AC3E}">
        <p14:creationId xmlns:p14="http://schemas.microsoft.com/office/powerpoint/2010/main" val="2513542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2267744" y="764704"/>
            <a:ext cx="5084618" cy="792088"/>
          </a:xfrm>
        </p:spPr>
        <p:txBody>
          <a:bodyPr>
            <a:normAutofit/>
          </a:bodyPr>
          <a:lstStyle/>
          <a:p>
            <a:r>
              <a:rPr lang="zh-CN" altLang="en-US" b="1" dirty="0">
                <a:latin typeface="宋体" pitchFamily="2" charset="-122"/>
                <a:ea typeface="宋体" pitchFamily="2" charset="-122"/>
                <a:cs typeface="Arial Unicode MS" pitchFamily="34" charset="-122"/>
              </a:rPr>
              <a:t>数据库事务</a:t>
            </a:r>
          </a:p>
        </p:txBody>
      </p:sp>
      <p:sp>
        <p:nvSpPr>
          <p:cNvPr id="607235" name="Rectangle 3"/>
          <p:cNvSpPr>
            <a:spLocks noGrp="1" noChangeArrowheads="1"/>
          </p:cNvSpPr>
          <p:nvPr>
            <p:ph idx="1"/>
          </p:nvPr>
        </p:nvSpPr>
        <p:spPr>
          <a:xfrm>
            <a:off x="323528" y="1643050"/>
            <a:ext cx="8320438" cy="4643470"/>
          </a:xfrm>
          <a:noFill/>
        </p:spPr>
        <p:txBody>
          <a:bodyPr>
            <a:noAutofit/>
          </a:bodyPr>
          <a:lstStyle/>
          <a:p>
            <a:pPr>
              <a:buFont typeface="Wingdings" pitchFamily="2" charset="2"/>
              <a:buChar char="l"/>
            </a:pPr>
            <a:r>
              <a:rPr lang="zh-CN" altLang="en-US" sz="2400" dirty="0">
                <a:ea typeface="宋体" pitchFamily="2" charset="-122"/>
                <a:cs typeface="Arial Unicode MS" pitchFamily="34" charset="-122"/>
              </a:rPr>
              <a:t>事务的</a:t>
            </a:r>
            <a:r>
              <a:rPr lang="en-US" altLang="zh-CN" sz="2400" dirty="0">
                <a:ea typeface="宋体" pitchFamily="2" charset="-122"/>
                <a:cs typeface="Arial Unicode MS" pitchFamily="34" charset="-122"/>
              </a:rPr>
              <a:t>ACID(acid)</a:t>
            </a:r>
            <a:r>
              <a:rPr lang="zh-CN" altLang="en-US" sz="2400" dirty="0" smtClean="0">
                <a:ea typeface="宋体" pitchFamily="2" charset="-122"/>
                <a:cs typeface="Arial Unicode MS" pitchFamily="34" charset="-122"/>
              </a:rPr>
              <a:t>属性    </a:t>
            </a:r>
            <a:endParaRPr lang="en-US" altLang="zh-CN" sz="2400" dirty="0" smtClean="0">
              <a:ea typeface="宋体" pitchFamily="2" charset="-122"/>
              <a:cs typeface="Arial Unicode MS" pitchFamily="34" charset="-122"/>
            </a:endParaRPr>
          </a:p>
          <a:p>
            <a:pPr lvl="1">
              <a:buFont typeface="Wingdings" pitchFamily="2" charset="2"/>
              <a:buChar char="Ø"/>
            </a:pPr>
            <a:r>
              <a:rPr lang="en-US" altLang="zh-CN" sz="2000" dirty="0">
                <a:solidFill>
                  <a:srgbClr val="FF0000"/>
                </a:solidFill>
                <a:ea typeface="宋体" pitchFamily="2" charset="-122"/>
                <a:cs typeface="Arial Unicode MS" pitchFamily="34" charset="-122"/>
              </a:rPr>
              <a:t>1. </a:t>
            </a:r>
            <a:r>
              <a:rPr lang="zh-CN" altLang="en-US" sz="2000" dirty="0">
                <a:solidFill>
                  <a:srgbClr val="FF0000"/>
                </a:solidFill>
                <a:ea typeface="宋体" pitchFamily="2" charset="-122"/>
                <a:cs typeface="Arial Unicode MS" pitchFamily="34" charset="-122"/>
              </a:rPr>
              <a:t>原子性</a:t>
            </a:r>
            <a:r>
              <a:rPr lang="zh-CN" altLang="en-US" sz="2000" dirty="0">
                <a:ea typeface="宋体" pitchFamily="2" charset="-122"/>
                <a:cs typeface="Arial Unicode MS" pitchFamily="34" charset="-122"/>
              </a:rPr>
              <a:t>（</a:t>
            </a:r>
            <a:r>
              <a:rPr lang="en-US" altLang="zh-CN" sz="2000" dirty="0">
                <a:ea typeface="宋体" pitchFamily="2" charset="-122"/>
                <a:cs typeface="Arial Unicode MS" pitchFamily="34" charset="-122"/>
              </a:rPr>
              <a:t>Atomicity</a:t>
            </a:r>
            <a:r>
              <a:rPr lang="zh-CN" altLang="en-US" sz="2000" dirty="0">
                <a:ea typeface="宋体" pitchFamily="2" charset="-122"/>
                <a:cs typeface="Arial Unicode MS" pitchFamily="34" charset="-122"/>
              </a:rPr>
              <a:t>）</a:t>
            </a:r>
            <a:br>
              <a:rPr lang="zh-CN" altLang="en-US" sz="2000" dirty="0">
                <a:ea typeface="宋体" pitchFamily="2" charset="-122"/>
                <a:cs typeface="Arial Unicode MS" pitchFamily="34" charset="-122"/>
              </a:rPr>
            </a:br>
            <a:r>
              <a:rPr lang="zh-CN" altLang="en-US" sz="2000" dirty="0">
                <a:ea typeface="宋体" pitchFamily="2" charset="-122"/>
                <a:cs typeface="Arial Unicode MS" pitchFamily="34" charset="-122"/>
              </a:rPr>
              <a:t>原子性是指事务是一个不可分割的工作单位，事务中的操作要么都发生，要么都不发生。</a:t>
            </a:r>
            <a:r>
              <a:rPr lang="zh-CN" altLang="en-US" sz="1600" dirty="0" smtClean="0">
                <a:ea typeface="宋体" pitchFamily="2" charset="-122"/>
                <a:cs typeface="Arial Unicode MS" pitchFamily="34" charset="-122"/>
              </a:rPr>
              <a:t> </a:t>
            </a:r>
          </a:p>
          <a:p>
            <a:pPr lvl="1">
              <a:buFont typeface="Wingdings" pitchFamily="2" charset="2"/>
              <a:buChar char="Ø"/>
            </a:pPr>
            <a:r>
              <a:rPr lang="en-US" altLang="zh-CN" sz="2000" dirty="0" smtClean="0">
                <a:solidFill>
                  <a:srgbClr val="FF0000"/>
                </a:solidFill>
                <a:ea typeface="宋体" pitchFamily="2" charset="-122"/>
                <a:cs typeface="Arial Unicode MS" pitchFamily="34" charset="-122"/>
              </a:rPr>
              <a:t>2</a:t>
            </a:r>
            <a:r>
              <a:rPr lang="en-US" altLang="zh-CN" sz="2000" dirty="0">
                <a:solidFill>
                  <a:srgbClr val="FF0000"/>
                </a:solidFill>
                <a:ea typeface="宋体" pitchFamily="2" charset="-122"/>
                <a:cs typeface="Arial Unicode MS" pitchFamily="34" charset="-122"/>
              </a:rPr>
              <a:t>. </a:t>
            </a:r>
            <a:r>
              <a:rPr lang="zh-CN" altLang="en-US" sz="2000" dirty="0">
                <a:solidFill>
                  <a:srgbClr val="FF0000"/>
                </a:solidFill>
                <a:ea typeface="宋体" pitchFamily="2" charset="-122"/>
                <a:cs typeface="Arial Unicode MS" pitchFamily="34" charset="-122"/>
              </a:rPr>
              <a:t>一致性</a:t>
            </a:r>
            <a:r>
              <a:rPr lang="zh-CN" altLang="en-US" sz="2000" dirty="0">
                <a:ea typeface="宋体" pitchFamily="2" charset="-122"/>
                <a:cs typeface="Arial Unicode MS" pitchFamily="34" charset="-122"/>
              </a:rPr>
              <a:t>（</a:t>
            </a:r>
            <a:r>
              <a:rPr lang="en-US" altLang="zh-CN" sz="2000" dirty="0">
                <a:ea typeface="宋体" pitchFamily="2" charset="-122"/>
                <a:cs typeface="Arial Unicode MS" pitchFamily="34" charset="-122"/>
              </a:rPr>
              <a:t>Consistency</a:t>
            </a:r>
            <a:r>
              <a:rPr lang="zh-CN" altLang="en-US" sz="2000" dirty="0">
                <a:ea typeface="宋体" pitchFamily="2" charset="-122"/>
                <a:cs typeface="Arial Unicode MS" pitchFamily="34" charset="-122"/>
              </a:rPr>
              <a:t>）</a:t>
            </a:r>
            <a:br>
              <a:rPr lang="zh-CN" altLang="en-US" sz="2000" dirty="0">
                <a:ea typeface="宋体" pitchFamily="2" charset="-122"/>
                <a:cs typeface="Arial Unicode MS" pitchFamily="34" charset="-122"/>
              </a:rPr>
            </a:br>
            <a:r>
              <a:rPr lang="zh-CN" altLang="en-US" sz="2000" dirty="0">
                <a:ea typeface="宋体" pitchFamily="2" charset="-122"/>
                <a:cs typeface="Arial Unicode MS" pitchFamily="34" charset="-122"/>
              </a:rPr>
              <a:t>事务必须使数据库从一个一致性状态变换到另外一个一致性状态。</a:t>
            </a:r>
          </a:p>
          <a:p>
            <a:pPr lvl="1">
              <a:buFont typeface="Wingdings" pitchFamily="2" charset="2"/>
              <a:buChar char="Ø"/>
            </a:pPr>
            <a:r>
              <a:rPr lang="en-US" altLang="zh-CN" sz="2000" dirty="0">
                <a:solidFill>
                  <a:srgbClr val="FF0000"/>
                </a:solidFill>
                <a:ea typeface="宋体" pitchFamily="2" charset="-122"/>
                <a:cs typeface="Arial Unicode MS" pitchFamily="34" charset="-122"/>
              </a:rPr>
              <a:t>3. </a:t>
            </a:r>
            <a:r>
              <a:rPr lang="zh-CN" altLang="en-US" sz="2000" dirty="0">
                <a:solidFill>
                  <a:srgbClr val="FF0000"/>
                </a:solidFill>
                <a:ea typeface="宋体" pitchFamily="2" charset="-122"/>
                <a:cs typeface="Arial Unicode MS" pitchFamily="34" charset="-122"/>
              </a:rPr>
              <a:t>隔离性</a:t>
            </a:r>
            <a:r>
              <a:rPr lang="zh-CN" altLang="en-US" sz="2000" dirty="0">
                <a:ea typeface="宋体" pitchFamily="2" charset="-122"/>
                <a:cs typeface="Arial Unicode MS" pitchFamily="34" charset="-122"/>
              </a:rPr>
              <a:t>（</a:t>
            </a:r>
            <a:r>
              <a:rPr lang="en-US" altLang="zh-CN" sz="2000" dirty="0">
                <a:ea typeface="宋体" pitchFamily="2" charset="-122"/>
                <a:cs typeface="Arial Unicode MS" pitchFamily="34" charset="-122"/>
              </a:rPr>
              <a:t>Isolation</a:t>
            </a:r>
            <a:r>
              <a:rPr lang="zh-CN" altLang="en-US" sz="2000" dirty="0">
                <a:ea typeface="宋体" pitchFamily="2" charset="-122"/>
                <a:cs typeface="Arial Unicode MS" pitchFamily="34" charset="-122"/>
              </a:rPr>
              <a:t>）</a:t>
            </a:r>
            <a:br>
              <a:rPr lang="zh-CN" altLang="en-US" sz="2000" dirty="0">
                <a:ea typeface="宋体" pitchFamily="2" charset="-122"/>
                <a:cs typeface="Arial Unicode MS" pitchFamily="34" charset="-122"/>
              </a:rPr>
            </a:br>
            <a:r>
              <a:rPr lang="zh-CN" altLang="en-US" sz="2000" dirty="0">
                <a:ea typeface="宋体" pitchFamily="2" charset="-122"/>
                <a:cs typeface="Arial Unicode MS" pitchFamily="34" charset="-122"/>
              </a:rPr>
              <a:t>事务的隔离性是指一个事务的执行不能被其他事务干扰，即一个事务内部的操作及使用的数据对并发的其他事务是隔离的，并发执行的各个事务之间不能互相干扰。</a:t>
            </a:r>
          </a:p>
          <a:p>
            <a:pPr lvl="1">
              <a:buFont typeface="Wingdings" pitchFamily="2" charset="2"/>
              <a:buChar char="Ø"/>
            </a:pPr>
            <a:r>
              <a:rPr lang="en-US" altLang="zh-CN" sz="2000" dirty="0">
                <a:solidFill>
                  <a:srgbClr val="FF0000"/>
                </a:solidFill>
                <a:ea typeface="宋体" pitchFamily="2" charset="-122"/>
                <a:cs typeface="Arial Unicode MS" pitchFamily="34" charset="-122"/>
              </a:rPr>
              <a:t>4. </a:t>
            </a:r>
            <a:r>
              <a:rPr lang="zh-CN" altLang="en-US" sz="2000" dirty="0">
                <a:solidFill>
                  <a:srgbClr val="FF0000"/>
                </a:solidFill>
                <a:ea typeface="宋体" pitchFamily="2" charset="-122"/>
                <a:cs typeface="Arial Unicode MS" pitchFamily="34" charset="-122"/>
              </a:rPr>
              <a:t>持久性</a:t>
            </a:r>
            <a:r>
              <a:rPr lang="zh-CN" altLang="en-US" sz="2000" dirty="0">
                <a:ea typeface="宋体" pitchFamily="2" charset="-122"/>
                <a:cs typeface="Arial Unicode MS" pitchFamily="34" charset="-122"/>
              </a:rPr>
              <a:t>（</a:t>
            </a:r>
            <a:r>
              <a:rPr lang="en-US" altLang="zh-CN" sz="2000" dirty="0">
                <a:ea typeface="宋体" pitchFamily="2" charset="-122"/>
                <a:cs typeface="Arial Unicode MS" pitchFamily="34" charset="-122"/>
              </a:rPr>
              <a:t>Durability</a:t>
            </a:r>
            <a:r>
              <a:rPr lang="zh-CN" altLang="en-US" sz="2000" dirty="0">
                <a:ea typeface="宋体" pitchFamily="2" charset="-122"/>
                <a:cs typeface="Arial Unicode MS" pitchFamily="34" charset="-122"/>
              </a:rPr>
              <a:t>）</a:t>
            </a:r>
            <a:br>
              <a:rPr lang="zh-CN" altLang="en-US" sz="2000" dirty="0">
                <a:ea typeface="宋体" pitchFamily="2" charset="-122"/>
                <a:cs typeface="Arial Unicode MS" pitchFamily="34" charset="-122"/>
              </a:rPr>
            </a:br>
            <a:r>
              <a:rPr lang="zh-CN" altLang="en-US" sz="2000" dirty="0">
                <a:ea typeface="宋体" pitchFamily="2" charset="-122"/>
                <a:cs typeface="Arial Unicode MS" pitchFamily="34" charset="-122"/>
              </a:rPr>
              <a:t>持久性是指一个事务一旦被提交，它对数据库中数据的改变就是永久性的，接下来的其他操作和数据库故障不应该对其有任何影响</a:t>
            </a:r>
          </a:p>
        </p:txBody>
      </p:sp>
    </p:spTree>
    <p:extLst>
      <p:ext uri="{BB962C8B-B14F-4D97-AF65-F5344CB8AC3E}">
        <p14:creationId xmlns:p14="http://schemas.microsoft.com/office/powerpoint/2010/main" val="3424751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2425672" y="764704"/>
            <a:ext cx="4572000" cy="782936"/>
          </a:xfrm>
          <a:noFill/>
          <a:ln/>
        </p:spPr>
        <p:txBody>
          <a:bodyPr lIns="92075" tIns="46038" rIns="92075" bIns="46038" anchor="t"/>
          <a:lstStyle/>
          <a:p>
            <a:r>
              <a:rPr lang="zh-CN" altLang="en-US" b="1" dirty="0">
                <a:latin typeface="+mn-lt"/>
                <a:ea typeface="宋体" pitchFamily="2" charset="-122"/>
                <a:cs typeface="Arial Unicode MS" pitchFamily="34" charset="-122"/>
              </a:rPr>
              <a:t>数据库事务</a:t>
            </a:r>
          </a:p>
        </p:txBody>
      </p:sp>
      <p:sp>
        <p:nvSpPr>
          <p:cNvPr id="608259" name="Rectangle 3"/>
          <p:cNvSpPr>
            <a:spLocks noGrp="1" noChangeArrowheads="1"/>
          </p:cNvSpPr>
          <p:nvPr>
            <p:ph idx="1"/>
          </p:nvPr>
        </p:nvSpPr>
        <p:spPr>
          <a:xfrm>
            <a:off x="500034" y="1533528"/>
            <a:ext cx="7781925" cy="2348977"/>
          </a:xfrm>
          <a:solidFill>
            <a:schemeClr val="bg1"/>
          </a:solidFill>
          <a:ln/>
        </p:spPr>
        <p:txBody>
          <a:bodyPr lIns="92075" tIns="46038" rIns="92075" bIns="46038">
            <a:spAutoFit/>
          </a:bodyPr>
          <a:lstStyle/>
          <a:p>
            <a:pPr>
              <a:buFont typeface="Wingdings" pitchFamily="2" charset="2"/>
              <a:buChar char="l"/>
            </a:pPr>
            <a:r>
              <a:rPr lang="zh-CN" altLang="en-US" sz="2300" dirty="0">
                <a:ea typeface="宋体" pitchFamily="2" charset="-122"/>
                <a:cs typeface="Arial Unicode MS" pitchFamily="34" charset="-122"/>
              </a:rPr>
              <a:t>以第一个 </a:t>
            </a:r>
            <a:r>
              <a:rPr lang="en-US" altLang="zh-CN" sz="2300" dirty="0">
                <a:ea typeface="宋体" pitchFamily="2" charset="-122"/>
                <a:cs typeface="Arial Unicode MS" pitchFamily="34" charset="-122"/>
              </a:rPr>
              <a:t>DML </a:t>
            </a:r>
            <a:r>
              <a:rPr lang="zh-CN" altLang="en-US" sz="2300" dirty="0">
                <a:ea typeface="宋体" pitchFamily="2" charset="-122"/>
                <a:cs typeface="Arial Unicode MS" pitchFamily="34" charset="-122"/>
              </a:rPr>
              <a:t>语句的执行作为开始</a:t>
            </a:r>
          </a:p>
          <a:p>
            <a:pPr>
              <a:buFont typeface="Wingdings" pitchFamily="2" charset="2"/>
              <a:buChar char="l"/>
            </a:pPr>
            <a:r>
              <a:rPr lang="zh-CN" altLang="en-US" sz="2300" dirty="0">
                <a:ea typeface="宋体" pitchFamily="2" charset="-122"/>
                <a:cs typeface="Arial Unicode MS" pitchFamily="34" charset="-122"/>
              </a:rPr>
              <a:t>以下面的其中之一作为结束</a:t>
            </a:r>
            <a:r>
              <a:rPr lang="en-US" altLang="zh-CN" sz="2300" dirty="0">
                <a:ea typeface="宋体" pitchFamily="2" charset="-122"/>
                <a:cs typeface="Arial Unicode MS" pitchFamily="34" charset="-122"/>
              </a:rPr>
              <a:t>:</a:t>
            </a:r>
          </a:p>
          <a:p>
            <a:pPr lvl="1">
              <a:buFont typeface="Wingdings" pitchFamily="2" charset="2"/>
              <a:buChar char="Ø"/>
            </a:pPr>
            <a:r>
              <a:rPr lang="en-US" altLang="zh-CN" sz="2000" b="1" dirty="0">
                <a:solidFill>
                  <a:srgbClr val="FF0000"/>
                </a:solidFill>
                <a:ea typeface="宋体" pitchFamily="2" charset="-122"/>
                <a:cs typeface="Arial Unicode MS" pitchFamily="34" charset="-122"/>
              </a:rPr>
              <a:t>COMMIT </a:t>
            </a:r>
            <a:r>
              <a:rPr lang="zh-CN" altLang="en-US" sz="2000" b="1" dirty="0">
                <a:solidFill>
                  <a:srgbClr val="FF0000"/>
                </a:solidFill>
                <a:ea typeface="宋体" pitchFamily="2" charset="-122"/>
                <a:cs typeface="Arial Unicode MS" pitchFamily="34" charset="-122"/>
              </a:rPr>
              <a:t>或 </a:t>
            </a:r>
            <a:r>
              <a:rPr lang="en-US" altLang="zh-CN" sz="2000" b="1" dirty="0">
                <a:solidFill>
                  <a:srgbClr val="FF0000"/>
                </a:solidFill>
                <a:ea typeface="宋体" pitchFamily="2" charset="-122"/>
                <a:cs typeface="Arial Unicode MS" pitchFamily="34" charset="-122"/>
              </a:rPr>
              <a:t>ROLLBACK </a:t>
            </a:r>
            <a:r>
              <a:rPr lang="zh-CN" altLang="en-US" sz="2000" b="1" dirty="0">
                <a:solidFill>
                  <a:srgbClr val="FF0000"/>
                </a:solidFill>
                <a:ea typeface="宋体" pitchFamily="2" charset="-122"/>
                <a:cs typeface="Arial Unicode MS" pitchFamily="34" charset="-122"/>
              </a:rPr>
              <a:t>语句</a:t>
            </a:r>
          </a:p>
          <a:p>
            <a:pPr lvl="1">
              <a:buFont typeface="Wingdings" pitchFamily="2" charset="2"/>
              <a:buChar char="Ø"/>
            </a:pPr>
            <a:r>
              <a:rPr lang="en-US" altLang="zh-CN" sz="2000" dirty="0">
                <a:ea typeface="宋体" pitchFamily="2" charset="-122"/>
                <a:cs typeface="Arial Unicode MS" pitchFamily="34" charset="-122"/>
              </a:rPr>
              <a:t>DDL </a:t>
            </a:r>
            <a:r>
              <a:rPr lang="zh-CN" altLang="en-US" sz="2000" dirty="0">
                <a:ea typeface="宋体" pitchFamily="2" charset="-122"/>
                <a:cs typeface="Arial Unicode MS" pitchFamily="34" charset="-122"/>
              </a:rPr>
              <a:t>或 </a:t>
            </a:r>
            <a:r>
              <a:rPr lang="en-US" altLang="zh-CN" sz="2000" dirty="0">
                <a:ea typeface="宋体" pitchFamily="2" charset="-122"/>
                <a:cs typeface="Arial Unicode MS" pitchFamily="34" charset="-122"/>
              </a:rPr>
              <a:t>DCL </a:t>
            </a:r>
            <a:r>
              <a:rPr lang="zh-CN" altLang="en-US" sz="2000" dirty="0">
                <a:ea typeface="宋体" pitchFamily="2" charset="-122"/>
                <a:cs typeface="Arial Unicode MS" pitchFamily="34" charset="-122"/>
              </a:rPr>
              <a:t>语句（自动提交）</a:t>
            </a:r>
          </a:p>
          <a:p>
            <a:pPr lvl="1">
              <a:buFont typeface="Wingdings" pitchFamily="2" charset="2"/>
              <a:buChar char="Ø"/>
            </a:pPr>
            <a:r>
              <a:rPr lang="zh-CN" altLang="en-US" sz="2000" dirty="0">
                <a:ea typeface="宋体" pitchFamily="2" charset="-122"/>
                <a:cs typeface="Arial Unicode MS" pitchFamily="34" charset="-122"/>
              </a:rPr>
              <a:t>用户会话正常结束</a:t>
            </a:r>
          </a:p>
          <a:p>
            <a:pPr lvl="1">
              <a:buFont typeface="Wingdings" pitchFamily="2" charset="2"/>
              <a:buChar char="Ø"/>
            </a:pPr>
            <a:r>
              <a:rPr lang="zh-CN" altLang="en-US" sz="2000" dirty="0">
                <a:ea typeface="宋体" pitchFamily="2" charset="-122"/>
                <a:cs typeface="Arial Unicode MS" pitchFamily="34" charset="-122"/>
              </a:rPr>
              <a:t>系统异常终了</a:t>
            </a:r>
            <a:endParaRPr lang="zh-CN" altLang="en-US" sz="1800" dirty="0">
              <a:ea typeface="宋体" pitchFamily="2" charset="-122"/>
              <a:cs typeface="Arial Unicode MS" pitchFamily="34" charset="-122"/>
            </a:endParaRPr>
          </a:p>
        </p:txBody>
      </p:sp>
      <p:sp>
        <p:nvSpPr>
          <p:cNvPr id="608260" name="Text Box 4"/>
          <p:cNvSpPr txBox="1">
            <a:spLocks noChangeArrowheads="1"/>
          </p:cNvSpPr>
          <p:nvPr/>
        </p:nvSpPr>
        <p:spPr bwMode="auto">
          <a:xfrm>
            <a:off x="571472" y="4214818"/>
            <a:ext cx="8280400" cy="1754326"/>
          </a:xfrm>
          <a:prstGeom prst="rect">
            <a:avLst/>
          </a:prstGeom>
          <a:solidFill>
            <a:srgbClr val="7E6DF9">
              <a:alpha val="35001"/>
            </a:srgbClr>
          </a:solidFill>
          <a:ln w="9525" algn="ctr">
            <a:solidFill>
              <a:srgbClr val="0000FF"/>
            </a:solidFill>
            <a:miter lim="800000"/>
            <a:headEnd/>
            <a:tailEnd/>
          </a:ln>
          <a:effectLst/>
        </p:spPr>
        <p:txBody>
          <a:bodyPr>
            <a:spAutoFit/>
          </a:bodyPr>
          <a:lstStyle/>
          <a:p>
            <a:pPr marL="342900" indent="-342900" algn="l"/>
            <a:r>
              <a:rPr lang="en-US" altLang="zh-CN" b="1" dirty="0">
                <a:ea typeface="宋体" pitchFamily="2" charset="-122"/>
                <a:cs typeface="Arial Unicode MS" pitchFamily="34" charset="-122"/>
              </a:rPr>
              <a:t>DDL: </a:t>
            </a:r>
            <a:r>
              <a:rPr lang="en-US" altLang="zh-CN" dirty="0">
                <a:ea typeface="宋体" pitchFamily="2" charset="-122"/>
                <a:cs typeface="Arial Unicode MS" pitchFamily="34" charset="-122"/>
              </a:rPr>
              <a:t>Data Definition Language </a:t>
            </a:r>
            <a:r>
              <a:rPr lang="zh-CN" altLang="en-US" dirty="0">
                <a:ea typeface="宋体" pitchFamily="2" charset="-122"/>
                <a:cs typeface="Arial Unicode MS" pitchFamily="34" charset="-122"/>
              </a:rPr>
              <a:t>数据定义语言</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用来定义数据库结构</a:t>
            </a:r>
            <a:r>
              <a:rPr lang="en-US" altLang="zh-CN" dirty="0">
                <a:ea typeface="宋体" pitchFamily="2" charset="-122"/>
                <a:cs typeface="Arial Unicode MS" pitchFamily="34" charset="-122"/>
              </a:rPr>
              <a:t>): create table; alter table; drop table; create index; drop index</a:t>
            </a:r>
          </a:p>
          <a:p>
            <a:pPr marL="342900" indent="-342900" algn="l"/>
            <a:r>
              <a:rPr lang="en-US" altLang="zh-CN" b="1" dirty="0">
                <a:ea typeface="宋体" pitchFamily="2" charset="-122"/>
                <a:cs typeface="Arial Unicode MS" pitchFamily="34" charset="-122"/>
              </a:rPr>
              <a:t>DCL: </a:t>
            </a:r>
            <a:r>
              <a:rPr lang="en-US" altLang="zh-CN" dirty="0">
                <a:ea typeface="宋体" pitchFamily="2" charset="-122"/>
                <a:cs typeface="Arial Unicode MS" pitchFamily="34" charset="-122"/>
              </a:rPr>
              <a:t>Data Control Language </a:t>
            </a:r>
            <a:r>
              <a:rPr lang="zh-CN" altLang="en-US" dirty="0">
                <a:ea typeface="宋体" pitchFamily="2" charset="-122"/>
                <a:cs typeface="Arial Unicode MS" pitchFamily="34" charset="-122"/>
              </a:rPr>
              <a:t>数据控制语言</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用来控制数据库的访问</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a:t>
            </a:r>
            <a:r>
              <a:rPr lang="en-US" altLang="zh-CN" dirty="0">
                <a:ea typeface="宋体" pitchFamily="2" charset="-122"/>
                <a:cs typeface="Arial Unicode MS" pitchFamily="34" charset="-122"/>
              </a:rPr>
              <a:t>grant; revoke; commit; rollback; lock;</a:t>
            </a:r>
          </a:p>
          <a:p>
            <a:pPr marL="342900" indent="-342900" algn="l"/>
            <a:r>
              <a:rPr lang="en-US" altLang="zh-CN" b="1" dirty="0">
                <a:ea typeface="宋体" pitchFamily="2" charset="-122"/>
                <a:cs typeface="Arial Unicode MS" pitchFamily="34" charset="-122"/>
              </a:rPr>
              <a:t>DML: </a:t>
            </a:r>
            <a:r>
              <a:rPr lang="en-US" altLang="zh-CN" dirty="0">
                <a:ea typeface="宋体" pitchFamily="2" charset="-122"/>
                <a:cs typeface="Arial Unicode MS" pitchFamily="34" charset="-122"/>
              </a:rPr>
              <a:t>Data Manipulation Language </a:t>
            </a:r>
            <a:r>
              <a:rPr lang="zh-CN" altLang="en-US" dirty="0">
                <a:ea typeface="宋体" pitchFamily="2" charset="-122"/>
                <a:cs typeface="Arial Unicode MS" pitchFamily="34" charset="-122"/>
              </a:rPr>
              <a:t>数据操纵语言</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用来查询与更新记录</a:t>
            </a:r>
            <a:r>
              <a:rPr lang="en-US" altLang="zh-CN" dirty="0">
                <a:ea typeface="宋体" pitchFamily="2" charset="-122"/>
                <a:cs typeface="Arial Unicode MS" pitchFamily="34" charset="-122"/>
              </a:rPr>
              <a:t>): insert; update; delete</a:t>
            </a:r>
          </a:p>
        </p:txBody>
      </p:sp>
    </p:spTree>
    <p:extLst>
      <p:ext uri="{BB962C8B-B14F-4D97-AF65-F5344CB8AC3E}">
        <p14:creationId xmlns:p14="http://schemas.microsoft.com/office/powerpoint/2010/main" val="3330996071"/>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1403648" y="836712"/>
            <a:ext cx="6929964" cy="698982"/>
          </a:xfrm>
          <a:noFill/>
          <a:ln/>
        </p:spPr>
        <p:txBody>
          <a:bodyPr lIns="92075" tIns="46038" rIns="92075" bIns="46038" anchor="t">
            <a:normAutofit/>
          </a:bodyPr>
          <a:lstStyle/>
          <a:p>
            <a:r>
              <a:rPr lang="en-US" altLang="zh-CN" sz="3200" b="1" dirty="0">
                <a:latin typeface="+mn-lt"/>
                <a:ea typeface="宋体" pitchFamily="2" charset="-122"/>
                <a:cs typeface="Arial Unicode MS" pitchFamily="34" charset="-122"/>
              </a:rPr>
              <a:t>COMMIT</a:t>
            </a:r>
            <a:r>
              <a:rPr lang="zh-CN" altLang="en-US" sz="3200" b="1" dirty="0">
                <a:latin typeface="+mn-lt"/>
                <a:ea typeface="宋体" pitchFamily="2" charset="-122"/>
                <a:cs typeface="Arial Unicode MS" pitchFamily="34" charset="-122"/>
              </a:rPr>
              <a:t>和</a:t>
            </a:r>
            <a:r>
              <a:rPr lang="en-US" altLang="zh-CN" sz="3200" b="1" dirty="0">
                <a:latin typeface="+mn-lt"/>
                <a:ea typeface="宋体" pitchFamily="2" charset="-122"/>
                <a:cs typeface="Arial Unicode MS" pitchFamily="34" charset="-122"/>
              </a:rPr>
              <a:t>ROLLBACK</a:t>
            </a:r>
            <a:r>
              <a:rPr lang="zh-CN" altLang="en-US" sz="3200" b="1" dirty="0">
                <a:latin typeface="+mn-lt"/>
                <a:ea typeface="宋体" pitchFamily="2" charset="-122"/>
                <a:cs typeface="Arial Unicode MS" pitchFamily="34" charset="-122"/>
              </a:rPr>
              <a:t>语句的优点</a:t>
            </a:r>
          </a:p>
        </p:txBody>
      </p:sp>
      <p:sp>
        <p:nvSpPr>
          <p:cNvPr id="610307" name="Rectangle 3"/>
          <p:cNvSpPr>
            <a:spLocks noGrp="1" noChangeArrowheads="1"/>
          </p:cNvSpPr>
          <p:nvPr>
            <p:ph idx="1"/>
          </p:nvPr>
        </p:nvSpPr>
        <p:spPr>
          <a:xfrm>
            <a:off x="571472" y="1643050"/>
            <a:ext cx="7312025" cy="1791902"/>
          </a:xfrm>
          <a:noFill/>
          <a:ln/>
        </p:spPr>
        <p:txBody>
          <a:bodyPr lIns="92075" tIns="46038" rIns="92075" bIns="46038">
            <a:spAutoFit/>
          </a:bodyPr>
          <a:lstStyle/>
          <a:p>
            <a:pPr>
              <a:buFont typeface="Wingdings" pitchFamily="2" charset="2"/>
              <a:buNone/>
            </a:pPr>
            <a:r>
              <a:rPr lang="zh-CN" altLang="en-US" sz="2400" dirty="0">
                <a:ea typeface="宋体" pitchFamily="2" charset="-122"/>
                <a:cs typeface="Arial Unicode MS" pitchFamily="34" charset="-122"/>
              </a:rPr>
              <a:t>使用</a:t>
            </a:r>
            <a:r>
              <a:rPr lang="en-US" altLang="zh-CN" sz="2400" dirty="0">
                <a:ea typeface="宋体" pitchFamily="2" charset="-122"/>
                <a:cs typeface="Arial Unicode MS" pitchFamily="34" charset="-122"/>
              </a:rPr>
              <a:t>COMMIT </a:t>
            </a:r>
            <a:r>
              <a:rPr lang="zh-CN" altLang="en-US" sz="2400" dirty="0">
                <a:ea typeface="宋体" pitchFamily="2" charset="-122"/>
                <a:cs typeface="Arial Unicode MS" pitchFamily="34" charset="-122"/>
              </a:rPr>
              <a:t>和 </a:t>
            </a:r>
            <a:r>
              <a:rPr lang="en-US" altLang="zh-CN" sz="2400" dirty="0">
                <a:ea typeface="宋体" pitchFamily="2" charset="-122"/>
                <a:cs typeface="Arial Unicode MS" pitchFamily="34" charset="-122"/>
              </a:rPr>
              <a:t>ROLLBACK</a:t>
            </a:r>
            <a:r>
              <a:rPr lang="zh-CN" altLang="en-US" sz="2400" dirty="0">
                <a:ea typeface="宋体" pitchFamily="2" charset="-122"/>
                <a:cs typeface="Arial Unicode MS" pitchFamily="34" charset="-122"/>
              </a:rPr>
              <a:t>语句</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我们可以</a:t>
            </a:r>
            <a:r>
              <a:rPr lang="en-US" altLang="zh-CN" sz="2400" dirty="0">
                <a:ea typeface="宋体" pitchFamily="2" charset="-122"/>
                <a:cs typeface="Arial Unicode MS" pitchFamily="34" charset="-122"/>
              </a:rPr>
              <a:t>: </a:t>
            </a:r>
          </a:p>
          <a:p>
            <a:pPr>
              <a:buFont typeface="Wingdings" pitchFamily="2" charset="2"/>
              <a:buChar char="Ø"/>
            </a:pPr>
            <a:r>
              <a:rPr lang="zh-CN" altLang="en-US" sz="2400" b="1" dirty="0">
                <a:solidFill>
                  <a:srgbClr val="FF0000"/>
                </a:solidFill>
                <a:ea typeface="宋体" pitchFamily="2" charset="-122"/>
                <a:cs typeface="Arial Unicode MS" pitchFamily="34" charset="-122"/>
              </a:rPr>
              <a:t>确保数据完整性。</a:t>
            </a:r>
          </a:p>
          <a:p>
            <a:pPr>
              <a:buFont typeface="Wingdings" pitchFamily="2" charset="2"/>
              <a:buChar char="Ø"/>
            </a:pPr>
            <a:r>
              <a:rPr lang="zh-CN" altLang="en-US" sz="2400" dirty="0">
                <a:ea typeface="宋体" pitchFamily="2" charset="-122"/>
                <a:cs typeface="Arial Unicode MS" pitchFamily="34" charset="-122"/>
              </a:rPr>
              <a:t>数据改变被提交之前预览。</a:t>
            </a:r>
          </a:p>
          <a:p>
            <a:pPr>
              <a:buFont typeface="Wingdings" pitchFamily="2" charset="2"/>
              <a:buChar char="Ø"/>
            </a:pPr>
            <a:r>
              <a:rPr lang="zh-CN" altLang="en-US" sz="2400" dirty="0">
                <a:ea typeface="宋体" pitchFamily="2" charset="-122"/>
                <a:cs typeface="Arial Unicode MS" pitchFamily="34" charset="-122"/>
              </a:rPr>
              <a:t>将逻辑上相关的操作分组。</a:t>
            </a:r>
          </a:p>
        </p:txBody>
      </p:sp>
      <p:sp>
        <p:nvSpPr>
          <p:cNvPr id="610308" name="Text Box 4"/>
          <p:cNvSpPr txBox="1">
            <a:spLocks noChangeArrowheads="1"/>
          </p:cNvSpPr>
          <p:nvPr/>
        </p:nvSpPr>
        <p:spPr bwMode="auto">
          <a:xfrm>
            <a:off x="428596" y="3861048"/>
            <a:ext cx="8391876" cy="1399101"/>
          </a:xfrm>
          <a:prstGeom prst="rect">
            <a:avLst/>
          </a:prstGeom>
          <a:solidFill>
            <a:srgbClr val="7E6DF9">
              <a:alpha val="35001"/>
            </a:srgbClr>
          </a:solidFill>
          <a:ln w="9525" algn="ctr">
            <a:solidFill>
              <a:srgbClr val="0000FF"/>
            </a:solidFill>
            <a:miter lim="800000"/>
            <a:headEnd/>
            <a:tailEnd/>
          </a:ln>
          <a:effectLst/>
        </p:spPr>
        <p:txBody>
          <a:bodyPr wrap="square">
            <a:spAutoFit/>
          </a:bodyPr>
          <a:lstStyle/>
          <a:p>
            <a:pPr indent="-342900">
              <a:lnSpc>
                <a:spcPts val="2600"/>
              </a:lnSpc>
            </a:pPr>
            <a:r>
              <a:rPr lang="zh-CN" altLang="en-US" b="1" dirty="0">
                <a:ea typeface="宋体" pitchFamily="2" charset="-122"/>
                <a:cs typeface="Arial Unicode MS" pitchFamily="34" charset="-122"/>
              </a:rPr>
              <a:t>数据完整性</a:t>
            </a:r>
            <a:r>
              <a:rPr lang="zh-CN" altLang="en-US" b="1" dirty="0" smtClean="0">
                <a:ea typeface="宋体" pitchFamily="2" charset="-122"/>
                <a:cs typeface="Arial Unicode MS" pitchFamily="34" charset="-122"/>
              </a:rPr>
              <a:t>：</a:t>
            </a:r>
            <a:endParaRPr lang="en-US" altLang="zh-CN" b="1" dirty="0" smtClean="0">
              <a:ea typeface="宋体" pitchFamily="2" charset="-122"/>
              <a:cs typeface="Arial Unicode MS" pitchFamily="34" charset="-122"/>
            </a:endParaRPr>
          </a:p>
          <a:p>
            <a:pPr indent="-342900">
              <a:lnSpc>
                <a:spcPts val="2600"/>
              </a:lnSpc>
            </a:pPr>
            <a:r>
              <a:rPr lang="en-US" altLang="zh-CN" b="1" dirty="0">
                <a:ea typeface="宋体" pitchFamily="2" charset="-122"/>
                <a:cs typeface="Arial Unicode MS" pitchFamily="34" charset="-122"/>
              </a:rPr>
              <a:t> </a:t>
            </a:r>
            <a:r>
              <a:rPr lang="en-US" altLang="zh-CN" b="1" dirty="0" smtClean="0">
                <a:ea typeface="宋体" pitchFamily="2" charset="-122"/>
                <a:cs typeface="Arial Unicode MS" pitchFamily="34" charset="-122"/>
              </a:rPr>
              <a:t>       </a:t>
            </a:r>
            <a:r>
              <a:rPr lang="zh-CN" altLang="en-US" b="1" dirty="0" smtClean="0">
                <a:ea typeface="宋体" pitchFamily="2" charset="-122"/>
                <a:cs typeface="Arial Unicode MS" pitchFamily="34" charset="-122"/>
              </a:rPr>
              <a:t>存储</a:t>
            </a:r>
            <a:r>
              <a:rPr lang="zh-CN" altLang="en-US" b="1" dirty="0">
                <a:ea typeface="宋体" pitchFamily="2" charset="-122"/>
                <a:cs typeface="Arial Unicode MS" pitchFamily="34" charset="-122"/>
              </a:rPr>
              <a:t>在数据库中的所有数据值均处于正确的状态。如果数据库中存储有不正确的数据值，则该数据库称为已丧失数据完整性。</a:t>
            </a:r>
          </a:p>
          <a:p>
            <a:pPr marL="342900" indent="-342900">
              <a:lnSpc>
                <a:spcPts val="2600"/>
              </a:lnSpc>
            </a:pPr>
            <a:r>
              <a:rPr lang="zh-CN" altLang="en-US" b="1" dirty="0" smtClean="0">
                <a:ea typeface="宋体" pitchFamily="2" charset="-122"/>
                <a:cs typeface="Arial Unicode MS" pitchFamily="34" charset="-122"/>
              </a:rPr>
              <a:t>        数据库</a:t>
            </a:r>
            <a:r>
              <a:rPr lang="zh-CN" altLang="en-US" b="1" dirty="0">
                <a:ea typeface="宋体" pitchFamily="2" charset="-122"/>
                <a:cs typeface="Arial Unicode MS" pitchFamily="34" charset="-122"/>
              </a:rPr>
              <a:t>采用多种方法来保证数据完整性，包括外键、束约、规则和触发器。</a:t>
            </a:r>
          </a:p>
        </p:txBody>
      </p:sp>
    </p:spTree>
    <p:extLst>
      <p:ext uri="{BB962C8B-B14F-4D97-AF65-F5344CB8AC3E}">
        <p14:creationId xmlns:p14="http://schemas.microsoft.com/office/powerpoint/2010/main" val="2895167115"/>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nen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nenu</Template>
  <TotalTime>5967</TotalTime>
  <Words>3989</Words>
  <Application>Microsoft Office PowerPoint</Application>
  <PresentationFormat>On-screen Show (4:3)</PresentationFormat>
  <Paragraphs>285</Paragraphs>
  <Slides>31</Slides>
  <Notes>7</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nenu</vt:lpstr>
      <vt:lpstr>主要内容</vt:lpstr>
      <vt:lpstr>主要内容</vt:lpstr>
      <vt:lpstr>5-数据库事务</vt:lpstr>
      <vt:lpstr>PowerPoint Presentation</vt:lpstr>
      <vt:lpstr>PowerPoint Presentation</vt:lpstr>
      <vt:lpstr>PowerPoint Presentation</vt:lpstr>
      <vt:lpstr>数据库事务</vt:lpstr>
      <vt:lpstr>数据库事务</vt:lpstr>
      <vt:lpstr>COMMIT和ROLLBACK语句的优点</vt:lpstr>
      <vt:lpstr>提交或回滚前的数据状态</vt:lpstr>
      <vt:lpstr>提交后的数据状态</vt:lpstr>
      <vt:lpstr>提交数据</vt:lpstr>
      <vt:lpstr>数据回滚后的状态</vt:lpstr>
      <vt:lpstr>附：数据库的隔离级别</vt:lpstr>
      <vt:lpstr>附：数据库的隔离级别</vt:lpstr>
      <vt:lpstr>附：在 MySql 中设置隔离级别</vt:lpstr>
      <vt:lpstr>6-数据库连接池</vt:lpstr>
      <vt:lpstr>JDBC数据库连接池的必要性 </vt:lpstr>
      <vt:lpstr>数据库连接池（connection pool） </vt:lpstr>
      <vt:lpstr>PowerPoint Presentation</vt:lpstr>
      <vt:lpstr>数据库连接池的工作原理</vt:lpstr>
      <vt:lpstr>数据库连接池技术的优点</vt:lpstr>
      <vt:lpstr>两种开源的数据库连接池 </vt:lpstr>
      <vt:lpstr>C3P0 数据源</vt:lpstr>
      <vt:lpstr>DBCP 数据源 </vt:lpstr>
      <vt:lpstr>DBCP 数据源使用范例</vt:lpstr>
      <vt:lpstr>范  例</vt:lpstr>
      <vt:lpstr>7-DBUtils工具类</vt:lpstr>
      <vt:lpstr>PowerPoint Presentation</vt:lpstr>
      <vt:lpstr>PowerPoint Presentation</vt:lpstr>
      <vt:lpstr>PowerPoint Presentation</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Sam</cp:lastModifiedBy>
  <cp:revision>336</cp:revision>
  <dcterms:created xsi:type="dcterms:W3CDTF">2012-09-14T00:44:30Z</dcterms:created>
  <dcterms:modified xsi:type="dcterms:W3CDTF">2018-10-16T08:17:28Z</dcterms:modified>
</cp:coreProperties>
</file>