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85" r:id="rId2"/>
    <p:sldId id="386" r:id="rId3"/>
    <p:sldId id="355" r:id="rId4"/>
    <p:sldId id="384" r:id="rId5"/>
    <p:sldId id="356" r:id="rId6"/>
    <p:sldId id="358" r:id="rId7"/>
    <p:sldId id="357" r:id="rId8"/>
    <p:sldId id="359" r:id="rId9"/>
    <p:sldId id="360" r:id="rId10"/>
    <p:sldId id="361" r:id="rId11"/>
    <p:sldId id="362" r:id="rId12"/>
    <p:sldId id="363" r:id="rId13"/>
    <p:sldId id="364" r:id="rId14"/>
    <p:sldId id="402" r:id="rId15"/>
    <p:sldId id="403" r:id="rId16"/>
    <p:sldId id="404"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5" r:id="rId33"/>
    <p:sldId id="406" r:id="rId34"/>
    <p:sldId id="407" r:id="rId35"/>
    <p:sldId id="408" r:id="rId36"/>
    <p:sldId id="409"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1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99814" autoAdjust="0"/>
  </p:normalViewPr>
  <p:slideViewPr>
    <p:cSldViewPr>
      <p:cViewPr varScale="1">
        <p:scale>
          <a:sx n="74" d="100"/>
          <a:sy n="74" d="100"/>
        </p:scale>
        <p:origin x="-12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40218-9D36-48A1-A4CD-B02A7552C12F}" type="datetimeFigureOut">
              <a:rPr lang="zh-CN" altLang="en-US" smtClean="0"/>
              <a:pPr/>
              <a:t>2018/10/23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989D1-6572-45B6-B00A-7B6845E5BD51}" type="slidenum">
              <a:rPr lang="zh-CN" altLang="en-US" smtClean="0"/>
              <a:pPr/>
              <a:t>‹#›</a:t>
            </a:fld>
            <a:endParaRPr lang="zh-CN" altLang="en-US"/>
          </a:p>
        </p:txBody>
      </p:sp>
    </p:spTree>
    <p:extLst>
      <p:ext uri="{BB962C8B-B14F-4D97-AF65-F5344CB8AC3E}">
        <p14:creationId xmlns:p14="http://schemas.microsoft.com/office/powerpoint/2010/main" val="39849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2E295-CAA6-4A29-B3D9-F0D99BA28DB1}" type="slidenum">
              <a:rPr lang="en-US" altLang="zh-CN"/>
              <a:pPr/>
              <a:t>8</a:t>
            </a:fld>
            <a:endParaRPr lang="en-US" altLang="zh-CN"/>
          </a:p>
        </p:txBody>
      </p:sp>
      <p:sp>
        <p:nvSpPr>
          <p:cNvPr id="60928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09283"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When Does a Transaction Start and End?</a:t>
            </a:r>
          </a:p>
          <a:p>
            <a:pPr lvl="1"/>
            <a:r>
              <a:rPr lang="en-US" altLang="zh-CN"/>
              <a:t>A </a:t>
            </a:r>
            <a:r>
              <a:rPr lang="en-US" altLang="zh-CN">
                <a:solidFill>
                  <a:srgbClr val="FC0128"/>
                </a:solidFill>
              </a:rPr>
              <a:t>transaction begins</a:t>
            </a:r>
            <a:r>
              <a:rPr lang="en-US" altLang="zh-CN"/>
              <a:t> when the first DML statement is encountered and ends when one of the following occurs:</a:t>
            </a:r>
          </a:p>
          <a:p>
            <a:pPr lvl="2"/>
            <a:r>
              <a:rPr lang="en-US" altLang="zh-CN"/>
              <a:t>A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a:t>
            </a:r>
            <a:r>
              <a:rPr lang="en-US" altLang="zh-CN"/>
              <a:t> is issued</a:t>
            </a:r>
          </a:p>
          <a:p>
            <a:pPr lvl="2"/>
            <a:r>
              <a:rPr lang="en-US" altLang="zh-CN"/>
              <a:t>A </a:t>
            </a:r>
            <a:r>
              <a:rPr lang="en-US" altLang="zh-CN">
                <a:solidFill>
                  <a:srgbClr val="FC0128"/>
                </a:solidFill>
              </a:rPr>
              <a:t>DDL statement</a:t>
            </a:r>
            <a:r>
              <a:rPr lang="en-US" altLang="zh-CN"/>
              <a:t>, such as </a:t>
            </a:r>
            <a:r>
              <a:rPr lang="en-US" altLang="zh-CN">
                <a:latin typeface="Courier New" pitchFamily="49" charset="0"/>
              </a:rPr>
              <a:t>CREATE</a:t>
            </a:r>
            <a:r>
              <a:rPr lang="en-US" altLang="zh-CN"/>
              <a:t>, is issued</a:t>
            </a:r>
          </a:p>
          <a:p>
            <a:pPr lvl="2"/>
            <a:r>
              <a:rPr lang="en-US" altLang="zh-CN"/>
              <a:t>A </a:t>
            </a:r>
            <a:r>
              <a:rPr lang="en-US" altLang="zh-CN">
                <a:solidFill>
                  <a:srgbClr val="FC0128"/>
                </a:solidFill>
              </a:rPr>
              <a:t>DCL statement</a:t>
            </a:r>
            <a:r>
              <a:rPr lang="en-US" altLang="zh-CN"/>
              <a:t> is issued</a:t>
            </a:r>
          </a:p>
          <a:p>
            <a:pPr lvl="2"/>
            <a:r>
              <a:rPr lang="en-US" altLang="zh-CN"/>
              <a:t>The user exits </a:t>
            </a:r>
            <a:r>
              <a:rPr lang="en-US" altLang="zh-CN" i="1"/>
              <a:t>i</a:t>
            </a:r>
            <a:r>
              <a:rPr lang="en-US" altLang="zh-CN"/>
              <a:t>SQL*Plus</a:t>
            </a:r>
          </a:p>
          <a:p>
            <a:pPr lvl="2"/>
            <a:r>
              <a:rPr lang="en-US" altLang="zh-CN"/>
              <a:t>A machine fails or the system crashes</a:t>
            </a:r>
          </a:p>
          <a:p>
            <a:pPr lvl="1"/>
            <a:r>
              <a:rPr lang="en-US" altLang="zh-CN"/>
              <a:t>After one transaction ends, the next executable SQL statement automatically starts the next transaction.</a:t>
            </a:r>
          </a:p>
          <a:p>
            <a:pPr lvl="1"/>
            <a:r>
              <a:rPr lang="en-US" altLang="zh-CN"/>
              <a:t>A DDL statement or a DCL statement is automatically committed and therefore implicitly ends a transaction.</a:t>
            </a:r>
          </a:p>
          <a:p>
            <a:pPr lvl="1"/>
            <a:endParaRPr lang="en-US" altLang="zh-CN" b="1"/>
          </a:p>
          <a:p>
            <a:endParaRPr lang="en-US" altLang="zh-CN" b="1"/>
          </a:p>
          <a:p>
            <a:endParaRPr lang="en-US" altLang="zh-CN" b="1"/>
          </a:p>
          <a:p>
            <a:endParaRPr lang="en-US" altLang="zh-CN" b="1"/>
          </a:p>
          <a:p>
            <a:r>
              <a:rPr lang="en-US" altLang="zh-CN">
                <a:solidFill>
                  <a:srgbClr val="0000FF"/>
                </a:solidFill>
              </a:rPr>
              <a:t>Instructor Note</a:t>
            </a:r>
          </a:p>
          <a:p>
            <a:pPr lvl="1"/>
            <a:r>
              <a:rPr lang="en-US" altLang="zh-CN">
                <a:solidFill>
                  <a:srgbClr val="0000FF"/>
                </a:solidFill>
              </a:rPr>
              <a:t>Please run the script </a:t>
            </a:r>
            <a:r>
              <a:rPr lang="en-US" altLang="zh-CN">
                <a:solidFill>
                  <a:srgbClr val="0000FF"/>
                </a:solidFill>
                <a:latin typeface="Courier New" pitchFamily="49" charset="0"/>
              </a:rPr>
              <a:t>8_cretest.sql</a:t>
            </a:r>
            <a:r>
              <a:rPr lang="en-US" altLang="zh-CN">
                <a:solidFill>
                  <a:srgbClr val="0000FF"/>
                </a:solidFill>
              </a:rPr>
              <a:t> to create the test table and insert data into the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EE26E-9782-4D20-864A-F64F96A115AD}" type="slidenum">
              <a:rPr lang="en-US" altLang="zh-CN"/>
              <a:pPr/>
              <a:t>9</a:t>
            </a:fld>
            <a:endParaRPr lang="en-US" altLang="zh-CN"/>
          </a:p>
        </p:txBody>
      </p:sp>
      <p:sp>
        <p:nvSpPr>
          <p:cNvPr id="611330"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1331" name="Rectangle 3"/>
          <p:cNvSpPr>
            <a:spLocks noGrp="1" noChangeArrowheads="1"/>
          </p:cNvSpPr>
          <p:nvPr>
            <p:ph type="body" idx="1"/>
          </p:nvPr>
        </p:nvSpPr>
        <p:spPr>
          <a:xfrm>
            <a:off x="412750" y="4773613"/>
            <a:ext cx="6029325" cy="3756025"/>
          </a:xfrm>
          <a:noFill/>
          <a:ln/>
        </p:spPr>
        <p:txBody>
          <a:bodyPr lIns="89645" tIns="44063" rIns="89645" bIns="44063"/>
          <a:lstStyle/>
          <a:p>
            <a:endParaRPr lang="en-US" altLang="zh-CN" sz="1300"/>
          </a:p>
          <a:p>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99B16-34AA-4646-9124-A50E01897890}" type="slidenum">
              <a:rPr lang="en-US" altLang="zh-CN"/>
              <a:pPr/>
              <a:t>10</a:t>
            </a:fld>
            <a:endParaRPr lang="en-US" altLang="zh-CN"/>
          </a:p>
        </p:txBody>
      </p:sp>
      <p:sp>
        <p:nvSpPr>
          <p:cNvPr id="613378"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3379"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a:t>
            </a:r>
          </a:p>
          <a:p>
            <a:pPr lvl="1"/>
            <a:r>
              <a:rPr lang="en-US" altLang="zh-CN"/>
              <a:t>Every data change made during the transaction is temporary until the transaction is committed.</a:t>
            </a:r>
          </a:p>
          <a:p>
            <a:pPr lvl="1"/>
            <a:r>
              <a:rPr lang="en-US" altLang="zh-CN"/>
              <a:t>State of the data before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statements</a:t>
            </a:r>
            <a:r>
              <a:rPr lang="en-US" altLang="zh-CN"/>
              <a:t> are issued:</a:t>
            </a:r>
          </a:p>
          <a:p>
            <a:pPr lvl="2"/>
            <a:r>
              <a:rPr lang="en-US" altLang="zh-CN"/>
              <a:t>Data manipulation operations primarily affect the database buffer; therefore, the previous state of the data can be recovered.</a:t>
            </a:r>
          </a:p>
          <a:p>
            <a:pPr lvl="2"/>
            <a:r>
              <a:rPr lang="en-US" altLang="zh-CN"/>
              <a:t>The current user can review the results of the data manipulation operations by querying the tables.</a:t>
            </a:r>
          </a:p>
          <a:p>
            <a:pPr lvl="2"/>
            <a:r>
              <a:rPr lang="en-US" altLang="zh-CN"/>
              <a:t>Other users cannot view the results of the data manipulation operations made by the current user. The Oracle server institutes read consistency to ensure that each user sees data as it existed at the last commit.</a:t>
            </a:r>
          </a:p>
          <a:p>
            <a:pPr lvl="2"/>
            <a:r>
              <a:rPr lang="en-US" altLang="zh-CN"/>
              <a:t>The affected rows are locked; other users cannot change the data in the affected rows.</a:t>
            </a:r>
          </a:p>
          <a:p>
            <a:endParaRPr lang="en-US" altLang="zh-CN">
              <a:solidFill>
                <a:schemeClr val="accent2"/>
              </a:solidFill>
            </a:endParaRPr>
          </a:p>
          <a:p>
            <a:r>
              <a:rPr lang="en-US" altLang="zh-CN">
                <a:solidFill>
                  <a:srgbClr val="0000FF"/>
                </a:solidFill>
              </a:rPr>
              <a:t>Instructor Note</a:t>
            </a:r>
          </a:p>
          <a:p>
            <a:pPr lvl="1"/>
            <a:r>
              <a:rPr lang="en-US" altLang="zh-CN">
                <a:solidFill>
                  <a:srgbClr val="0000FF"/>
                </a:solidFill>
              </a:rPr>
              <a:t>With the Oracle server, data changes can actually be written to the database files before transactions are committed, but they are still only temporary.</a:t>
            </a:r>
          </a:p>
          <a:p>
            <a:pPr lvl="1"/>
            <a:r>
              <a:rPr lang="en-US" altLang="zh-CN">
                <a:solidFill>
                  <a:srgbClr val="0000FF"/>
                </a:solidFill>
              </a:rPr>
              <a:t>If a number of users are making changes simultaneously to the same table, then each user sees only his or her changes until other users commit their changes.</a:t>
            </a:r>
          </a:p>
          <a:p>
            <a:pPr lvl="1"/>
            <a:r>
              <a:rPr lang="en-US" altLang="zh-CN">
                <a:solidFill>
                  <a:srgbClr val="0000FF"/>
                </a:solidFill>
              </a:rPr>
              <a:t>By default, the Oracle server has </a:t>
            </a:r>
            <a:r>
              <a:rPr lang="en-US" altLang="zh-CN" i="1">
                <a:solidFill>
                  <a:srgbClr val="0000FF"/>
                </a:solidFill>
              </a:rPr>
              <a:t>row-level locking</a:t>
            </a:r>
            <a:r>
              <a:rPr lang="en-US" altLang="zh-CN">
                <a:solidFill>
                  <a:srgbClr val="0000FF"/>
                </a:solidFill>
              </a:rPr>
              <a:t>. It is possible to alter the default locking mechanism.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F7862-D214-4DD7-9C12-A1EE66F340B9}" type="slidenum">
              <a:rPr lang="en-US" altLang="zh-CN"/>
              <a:pPr/>
              <a:t>11</a:t>
            </a:fld>
            <a:endParaRPr lang="en-US" altLang="zh-CN"/>
          </a:p>
        </p:txBody>
      </p:sp>
      <p:sp>
        <p:nvSpPr>
          <p:cNvPr id="61542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5427"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 (continued)</a:t>
            </a:r>
          </a:p>
          <a:p>
            <a:pPr lvl="1"/>
            <a:r>
              <a:rPr lang="en-US" altLang="zh-CN"/>
              <a:t>Make all pending changes permanent by using the </a:t>
            </a:r>
            <a:r>
              <a:rPr lang="en-US" altLang="zh-CN">
                <a:solidFill>
                  <a:srgbClr val="FC0128"/>
                </a:solidFill>
                <a:latin typeface="Courier New" pitchFamily="49" charset="0"/>
              </a:rPr>
              <a:t>COMMIT</a:t>
            </a:r>
            <a:r>
              <a:rPr lang="en-US" altLang="zh-CN">
                <a:solidFill>
                  <a:srgbClr val="FC0128"/>
                </a:solidFill>
              </a:rPr>
              <a:t> statement</a:t>
            </a:r>
            <a:r>
              <a:rPr lang="en-US" altLang="zh-CN"/>
              <a:t>. Following a </a:t>
            </a:r>
            <a:r>
              <a:rPr lang="en-US" altLang="zh-CN">
                <a:latin typeface="Courier New" pitchFamily="49" charset="0"/>
              </a:rPr>
              <a:t>COMMIT</a:t>
            </a:r>
            <a:r>
              <a:rPr lang="en-US" altLang="zh-CN"/>
              <a:t> statement:</a:t>
            </a:r>
          </a:p>
          <a:p>
            <a:pPr lvl="2"/>
            <a:r>
              <a:rPr lang="en-US" altLang="zh-CN"/>
              <a:t>Data changes are written to the database.</a:t>
            </a:r>
          </a:p>
          <a:p>
            <a:pPr lvl="2"/>
            <a:r>
              <a:rPr lang="en-US" altLang="zh-CN"/>
              <a:t>The previous state of the data is permanently lost.</a:t>
            </a:r>
          </a:p>
          <a:p>
            <a:pPr lvl="2"/>
            <a:r>
              <a:rPr lang="en-US" altLang="zh-CN"/>
              <a:t>All users can view the results of the transaction.</a:t>
            </a:r>
          </a:p>
          <a:p>
            <a:pPr lvl="2"/>
            <a:r>
              <a:rPr lang="en-US" altLang="zh-CN"/>
              <a:t>The locks on the affected rows are released; the rows are now available for other users to perform new data changes.</a:t>
            </a:r>
          </a:p>
          <a:p>
            <a:pPr lvl="2"/>
            <a:r>
              <a:rPr lang="en-US" altLang="zh-CN"/>
              <a:t>All savepoints are erased.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97A46D0-A803-4DD3-B067-72A0834044D1}" type="slidenum">
              <a:rPr lang="en-US" altLang="zh-CN"/>
              <a:pPr/>
              <a:t>12</a:t>
            </a:fld>
            <a:endParaRPr lang="en-US" altLang="zh-CN"/>
          </a:p>
        </p:txBody>
      </p:sp>
      <p:sp>
        <p:nvSpPr>
          <p:cNvPr id="61747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7475" name="Rectangle 3"/>
          <p:cNvSpPr>
            <a:spLocks noGrp="1" noChangeArrowheads="1"/>
          </p:cNvSpPr>
          <p:nvPr>
            <p:ph type="body" idx="1"/>
          </p:nvPr>
        </p:nvSpPr>
        <p:spPr>
          <a:xfrm>
            <a:off x="412750" y="4773613"/>
            <a:ext cx="6045200" cy="3756025"/>
          </a:xfrm>
          <a:noFill/>
          <a:ln/>
        </p:spPr>
        <p:txBody>
          <a:bodyPr lIns="89645" tIns="44063" rIns="89645" bIns="44063"/>
          <a:lstStyle/>
          <a:p>
            <a:pPr defTabSz="406400"/>
            <a:r>
              <a:rPr lang="en-US" altLang="zh-CN"/>
              <a:t>Committing Changes (continued)</a:t>
            </a:r>
          </a:p>
          <a:p>
            <a:pPr marL="120650" lvl="1" defTabSz="406400"/>
            <a:r>
              <a:rPr lang="en-US" altLang="zh-CN"/>
              <a:t>The slide example deletes a row from  the </a:t>
            </a:r>
            <a:r>
              <a:rPr lang="en-US" altLang="zh-CN">
                <a:latin typeface="Courier New" pitchFamily="49" charset="0"/>
              </a:rPr>
              <a:t>EMPLOYEES</a:t>
            </a:r>
            <a:r>
              <a:rPr lang="en-US" altLang="zh-CN"/>
              <a:t> table and inserts a new row into the </a:t>
            </a:r>
            <a:r>
              <a:rPr lang="en-US" altLang="zh-CN">
                <a:latin typeface="Courier New" pitchFamily="49" charset="0"/>
              </a:rPr>
              <a:t>DEPARTMENTS </a:t>
            </a:r>
            <a:r>
              <a:rPr lang="en-US" altLang="zh-CN"/>
              <a:t>table. It then makes the change permanent by issuing the </a:t>
            </a:r>
            <a:r>
              <a:rPr lang="en-US" altLang="zh-CN">
                <a:solidFill>
                  <a:srgbClr val="FC0128"/>
                </a:solidFill>
                <a:latin typeface="Courier New" pitchFamily="49" charset="0"/>
              </a:rPr>
              <a:t>COMMIT</a:t>
            </a:r>
            <a:r>
              <a:rPr lang="en-US" altLang="zh-CN">
                <a:solidFill>
                  <a:srgbClr val="FC0128"/>
                </a:solidFill>
              </a:rPr>
              <a:t> statement</a:t>
            </a:r>
            <a:r>
              <a:rPr lang="en-US" altLang="zh-CN"/>
              <a:t>.</a:t>
            </a:r>
          </a:p>
          <a:p>
            <a:pPr marL="120650" lvl="1" defTabSz="406400"/>
            <a:r>
              <a:rPr lang="en-US" altLang="zh-CN" b="1"/>
              <a:t>Example</a:t>
            </a:r>
          </a:p>
          <a:p>
            <a:pPr marL="120650" lvl="1" defTabSz="406400">
              <a:spcBef>
                <a:spcPct val="15000"/>
              </a:spcBef>
            </a:pPr>
            <a:r>
              <a:rPr lang="en-US" altLang="zh-CN"/>
              <a:t>Remove departments 290 and 300 in the </a:t>
            </a:r>
            <a:r>
              <a:rPr lang="en-US" altLang="zh-CN">
                <a:latin typeface="Courier New" pitchFamily="49" charset="0"/>
              </a:rPr>
              <a:t>DEPARTMENTS</a:t>
            </a:r>
            <a:r>
              <a:rPr lang="en-US" altLang="zh-CN"/>
              <a:t> table, and update a row in the </a:t>
            </a:r>
            <a:r>
              <a:rPr lang="en-US" altLang="zh-CN">
                <a:latin typeface="Courier New" pitchFamily="49" charset="0"/>
              </a:rPr>
              <a:t>COPY_EMP</a:t>
            </a:r>
            <a:r>
              <a:rPr lang="en-US" altLang="zh-CN"/>
              <a:t> table. Make the data change permanent.</a:t>
            </a:r>
          </a:p>
          <a:p>
            <a:pPr marL="120650" lvl="1" defTabSz="406400"/>
            <a:endParaRPr lang="en-US" altLang="zh-CN" sz="500"/>
          </a:p>
          <a:p>
            <a:pPr defTabSz="406400">
              <a:spcBef>
                <a:spcPct val="0"/>
              </a:spcBef>
            </a:pPr>
            <a:r>
              <a:rPr lang="en-US" altLang="zh-CN" b="1">
                <a:latin typeface="Courier New" pitchFamily="49" charset="0"/>
              </a:rPr>
              <a:t>    DELETE FROM departments</a:t>
            </a:r>
          </a:p>
          <a:p>
            <a:pPr defTabSz="406400">
              <a:spcBef>
                <a:spcPct val="0"/>
              </a:spcBef>
            </a:pPr>
            <a:r>
              <a:rPr lang="en-US" altLang="zh-CN" b="1">
                <a:latin typeface="Courier New" pitchFamily="49" charset="0"/>
              </a:rPr>
              <a:t>    WHERE  department_id IN (290, 300);</a:t>
            </a:r>
          </a:p>
          <a:p>
            <a:pPr defTabSz="406400">
              <a:spcBef>
                <a:spcPct val="0"/>
              </a:spcBef>
            </a:pPr>
            <a:endParaRPr lang="en-US" altLang="zh-CN" sz="500" b="1">
              <a:latin typeface="Courier New" pitchFamily="49" charset="0"/>
            </a:endParaRPr>
          </a:p>
          <a:p>
            <a:pPr defTabSz="406400">
              <a:spcBef>
                <a:spcPct val="0"/>
              </a:spcBef>
            </a:pPr>
            <a:r>
              <a:rPr lang="en-US" altLang="zh-CN" b="1">
                <a:latin typeface="Courier New" pitchFamily="49" charset="0"/>
              </a:rPr>
              <a:t>    2 rows deleted.</a:t>
            </a:r>
          </a:p>
          <a:p>
            <a:pPr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UPDATE  copy_emp</a:t>
            </a:r>
          </a:p>
          <a:p>
            <a:pPr marL="120650" lvl="1" defTabSz="406400">
              <a:spcBef>
                <a:spcPct val="0"/>
              </a:spcBef>
            </a:pPr>
            <a:r>
              <a:rPr lang="en-US" altLang="zh-CN">
                <a:latin typeface="Courier New" pitchFamily="49" charset="0"/>
              </a:rPr>
              <a:t>     SET   department_id = 80</a:t>
            </a:r>
          </a:p>
          <a:p>
            <a:pPr marL="120650" lvl="1" defTabSz="406400">
              <a:spcBef>
                <a:spcPct val="0"/>
              </a:spcBef>
            </a:pPr>
            <a:r>
              <a:rPr lang="en-US" altLang="zh-CN">
                <a:latin typeface="Courier New" pitchFamily="49" charset="0"/>
              </a:rPr>
              <a:t>     WHERE employee_id = 206;</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1 row updated.</a:t>
            </a:r>
          </a:p>
          <a:p>
            <a:pPr marL="120650" lvl="1"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COMMIT;</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Commit Complete.</a:t>
            </a:r>
          </a:p>
          <a:p>
            <a:pPr defTabSz="406400"/>
            <a:r>
              <a:rPr lang="en-US" altLang="zh-CN">
                <a:solidFill>
                  <a:srgbClr val="0000FF"/>
                </a:solidFill>
              </a:rPr>
              <a:t>Instructor Note</a:t>
            </a:r>
          </a:p>
          <a:p>
            <a:pPr marL="120650" lvl="1" defTabSz="406400">
              <a:spcBef>
                <a:spcPct val="15000"/>
              </a:spcBef>
            </a:pPr>
            <a:r>
              <a:rPr lang="en-US" altLang="zh-CN">
                <a:solidFill>
                  <a:srgbClr val="0000FF"/>
                </a:solidFill>
              </a:rPr>
              <a:t>Use this example to explain how </a:t>
            </a:r>
            <a:r>
              <a:rPr lang="en-US" altLang="zh-CN">
                <a:solidFill>
                  <a:srgbClr val="0000FF"/>
                </a:solidFill>
                <a:latin typeface="Courier New" pitchFamily="49" charset="0"/>
              </a:rPr>
              <a:t>COMMIT</a:t>
            </a:r>
            <a:r>
              <a:rPr lang="en-US" altLang="zh-CN">
                <a:solidFill>
                  <a:srgbClr val="0000FF"/>
                </a:solidFill>
              </a:rPr>
              <a:t> ensures that two related operations occur together or not at all. In this case, </a:t>
            </a:r>
            <a:r>
              <a:rPr lang="en-US" altLang="zh-CN">
                <a:solidFill>
                  <a:srgbClr val="0000FF"/>
                </a:solidFill>
                <a:latin typeface="Courier New" pitchFamily="49" charset="0"/>
              </a:rPr>
              <a:t>COMMIT</a:t>
            </a:r>
            <a:r>
              <a:rPr lang="en-US" altLang="zh-CN">
                <a:solidFill>
                  <a:srgbClr val="0000FF"/>
                </a:solidFill>
              </a:rPr>
              <a:t> prevents empty departments from being created.</a:t>
            </a:r>
          </a:p>
        </p:txBody>
      </p:sp>
      <p:sp>
        <p:nvSpPr>
          <p:cNvPr id="617476" name="Rectangle 4"/>
          <p:cNvSpPr>
            <a:spLocks noChangeArrowheads="1"/>
          </p:cNvSpPr>
          <p:nvPr/>
        </p:nvSpPr>
        <p:spPr bwMode="auto">
          <a:xfrm>
            <a:off x="615950" y="6573838"/>
            <a:ext cx="5583238" cy="801687"/>
          </a:xfrm>
          <a:prstGeom prst="rect">
            <a:avLst/>
          </a:prstGeom>
          <a:noFill/>
          <a:ln w="9525">
            <a:noFill/>
            <a:miter lim="800000"/>
            <a:headEnd/>
            <a:tailEnd/>
          </a:ln>
          <a:effectLst/>
        </p:spPr>
        <p:txBody>
          <a:bodyPr wrap="none" anchor="ctr"/>
          <a:lstStyle/>
          <a:p>
            <a:endParaRPr lang="zh-CN" altLang="en-US"/>
          </a:p>
        </p:txBody>
      </p:sp>
      <p:sp>
        <p:nvSpPr>
          <p:cNvPr id="617477" name="Rectangle 5"/>
          <p:cNvSpPr>
            <a:spLocks noChangeArrowheads="1"/>
          </p:cNvSpPr>
          <p:nvPr/>
        </p:nvSpPr>
        <p:spPr bwMode="auto">
          <a:xfrm>
            <a:off x="615950" y="7446963"/>
            <a:ext cx="5583238" cy="468312"/>
          </a:xfrm>
          <a:prstGeom prst="rect">
            <a:avLst/>
          </a:prstGeom>
          <a:noFill/>
          <a:ln w="9525">
            <a:noFill/>
            <a:miter lim="800000"/>
            <a:headEnd/>
            <a:tailEnd/>
          </a:ln>
          <a:effectLst/>
        </p:spPr>
        <p:txBody>
          <a:bodyPr wrap="none" anchor="ct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22DB-5F8C-4E4F-9313-0F1DD799B48B}" type="slidenum">
              <a:rPr lang="en-US" altLang="zh-CN"/>
              <a:pPr/>
              <a:t>13</a:t>
            </a:fld>
            <a:endParaRPr lang="en-US" altLang="zh-CN"/>
          </a:p>
        </p:txBody>
      </p:sp>
      <p:sp>
        <p:nvSpPr>
          <p:cNvPr id="619522" name="Rectangle 2"/>
          <p:cNvSpPr>
            <a:spLocks noGrp="1" noRot="1" noChangeAspect="1" noChangeArrowheads="1" noTextEdit="1"/>
          </p:cNvSpPr>
          <p:nvPr>
            <p:ph type="sldImg"/>
          </p:nvPr>
        </p:nvSpPr>
        <p:spPr>
          <a:xfrm>
            <a:off x="485775" y="163513"/>
            <a:ext cx="5868988" cy="4402137"/>
          </a:xfrm>
          <a:ln w="12700" cap="flat">
            <a:solidFill>
              <a:schemeClr val="tx1"/>
            </a:solidFill>
          </a:ln>
        </p:spPr>
      </p:sp>
      <p:sp>
        <p:nvSpPr>
          <p:cNvPr id="619523" name="Rectangle 3"/>
          <p:cNvSpPr>
            <a:spLocks noGrp="1" noChangeArrowheads="1"/>
          </p:cNvSpPr>
          <p:nvPr>
            <p:ph type="body" idx="1"/>
          </p:nvPr>
        </p:nvSpPr>
        <p:spPr>
          <a:xfrm>
            <a:off x="412750" y="4773613"/>
            <a:ext cx="6029325" cy="3756025"/>
          </a:xfrm>
          <a:noFill/>
          <a:ln/>
        </p:spPr>
        <p:txBody>
          <a:bodyPr lIns="89645" tIns="44063" rIns="89645" bIns="44063"/>
          <a:lstStyle/>
          <a:p>
            <a:pPr defTabSz="406400"/>
            <a:r>
              <a:rPr lang="en-US" altLang="zh-CN"/>
              <a:t>Rolling Back Changes</a:t>
            </a:r>
          </a:p>
          <a:p>
            <a:pPr marL="120650" lvl="1" defTabSz="406400"/>
            <a:r>
              <a:rPr lang="en-US" altLang="zh-CN"/>
              <a:t>Discard all pending changes by using the </a:t>
            </a:r>
            <a:r>
              <a:rPr lang="en-US" altLang="zh-CN">
                <a:solidFill>
                  <a:srgbClr val="FC0128"/>
                </a:solidFill>
                <a:latin typeface="Courier New" pitchFamily="49" charset="0"/>
              </a:rPr>
              <a:t>ROLLBACK</a:t>
            </a:r>
            <a:r>
              <a:rPr lang="en-US" altLang="zh-CN">
                <a:solidFill>
                  <a:srgbClr val="FC0128"/>
                </a:solidFill>
              </a:rPr>
              <a:t> statement</a:t>
            </a:r>
            <a:r>
              <a:rPr lang="en-US" altLang="zh-CN"/>
              <a:t>. Following a </a:t>
            </a:r>
            <a:r>
              <a:rPr lang="en-US" altLang="zh-CN">
                <a:latin typeface="Courier New" pitchFamily="49" charset="0"/>
              </a:rPr>
              <a:t>ROLLBACK</a:t>
            </a:r>
            <a:r>
              <a:rPr lang="en-US" altLang="zh-CN"/>
              <a:t> statement:</a:t>
            </a:r>
          </a:p>
          <a:p>
            <a:pPr marL="452438" lvl="2" indent="-211138" defTabSz="406400">
              <a:spcBef>
                <a:spcPct val="15000"/>
              </a:spcBef>
            </a:pPr>
            <a:r>
              <a:rPr lang="en-US" altLang="zh-CN"/>
              <a:t>Data changes are undone.</a:t>
            </a:r>
          </a:p>
          <a:p>
            <a:pPr marL="452438" lvl="2" indent="-211138" defTabSz="406400">
              <a:spcBef>
                <a:spcPct val="15000"/>
              </a:spcBef>
            </a:pPr>
            <a:r>
              <a:rPr lang="en-US" altLang="zh-CN"/>
              <a:t>The previous state of the data is restored.</a:t>
            </a:r>
          </a:p>
          <a:p>
            <a:pPr marL="452438" lvl="2" indent="-211138" defTabSz="406400">
              <a:spcBef>
                <a:spcPct val="15000"/>
              </a:spcBef>
            </a:pPr>
            <a:r>
              <a:rPr lang="en-US" altLang="zh-CN"/>
              <a:t>The locks on the affected rows are released.</a:t>
            </a:r>
          </a:p>
          <a:p>
            <a:pPr marL="120650" lvl="1" defTabSz="406400"/>
            <a:r>
              <a:rPr lang="en-US" altLang="zh-CN" b="1"/>
              <a:t>Example</a:t>
            </a:r>
          </a:p>
          <a:p>
            <a:pPr marL="120650" lvl="1" defTabSz="406400">
              <a:spcBef>
                <a:spcPct val="20000"/>
              </a:spcBef>
            </a:pPr>
            <a:r>
              <a:rPr lang="en-US" altLang="zh-CN"/>
              <a:t>While attempting to remove a record from the </a:t>
            </a:r>
            <a:r>
              <a:rPr lang="en-US" altLang="zh-CN">
                <a:latin typeface="Courier New" pitchFamily="49" charset="0"/>
              </a:rPr>
              <a:t>TEST</a:t>
            </a:r>
            <a:r>
              <a:rPr lang="en-US" altLang="zh-CN"/>
              <a:t> table, you can accidentally empty the table. You can correct the mistake, reissue the proper statement, and make the data change permanent.</a:t>
            </a:r>
          </a:p>
          <a:p>
            <a:pPr marL="120650" lvl="1" defTabSz="406400"/>
            <a:endParaRPr lang="en-US" altLang="zh-CN" sz="500"/>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b="1">
                <a:latin typeface="Courier New" pitchFamily="49" charset="0"/>
              </a:rPr>
              <a:t>    25,000 rows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ROLLBACK;</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Rollback complete.</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a:latin typeface="Courier New" pitchFamily="49" charset="0"/>
              </a:rPr>
              <a:t>    WHERE  id = 100;</a:t>
            </a:r>
          </a:p>
          <a:p>
            <a:pPr defTabSz="406400">
              <a:lnSpc>
                <a:spcPct val="90000"/>
              </a:lnSpc>
              <a:spcBef>
                <a:spcPct val="0"/>
              </a:spcBef>
            </a:pPr>
            <a:r>
              <a:rPr lang="en-US" altLang="zh-CN" b="1">
                <a:latin typeface="Courier New" pitchFamily="49" charset="0"/>
              </a:rPr>
              <a:t>    1 row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SELECT *</a:t>
            </a:r>
          </a:p>
          <a:p>
            <a:pPr defTabSz="406400">
              <a:lnSpc>
                <a:spcPct val="90000"/>
              </a:lnSpc>
              <a:spcBef>
                <a:spcPct val="0"/>
              </a:spcBef>
            </a:pPr>
            <a:r>
              <a:rPr lang="en-US" altLang="zh-CN">
                <a:latin typeface="Courier New" pitchFamily="49" charset="0"/>
              </a:rPr>
              <a:t>    FROM   test</a:t>
            </a:r>
          </a:p>
          <a:p>
            <a:pPr defTabSz="406400">
              <a:lnSpc>
                <a:spcPct val="90000"/>
              </a:lnSpc>
              <a:spcBef>
                <a:spcPct val="0"/>
              </a:spcBef>
            </a:pPr>
            <a:r>
              <a:rPr lang="en-US" altLang="zh-CN">
                <a:latin typeface="Courier New" pitchFamily="49" charset="0"/>
              </a:rPr>
              <a:t>    WHERE  id = 100;</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No rows selected.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COMMIT;</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Commit complete.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14</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extLst>
      <p:ext uri="{BB962C8B-B14F-4D97-AF65-F5344CB8AC3E}">
        <p14:creationId xmlns:p14="http://schemas.microsoft.com/office/powerpoint/2010/main" val="288350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a:prstGeom prst="rect">
            <a:avLst/>
          </a:prstGeom>
        </p:spPr>
        <p:txBody>
          <a:bodyPr/>
          <a:lstStyle>
            <a:lvl1pPr>
              <a:defRPr/>
            </a:lvl1pPr>
          </a:lstStyle>
          <a:p>
            <a:fld id="{13DC745A-B921-4CE3-9CCB-00D6FED0A60E}" type="slidenum">
              <a:rPr lang="en-US" altLang="zh-CN"/>
              <a:pPr/>
              <a:t>‹#›</a:t>
            </a:fld>
            <a:endParaRPr lang="en-US" altLang="zh-CN"/>
          </a:p>
        </p:txBody>
      </p:sp>
    </p:spTree>
    <p:extLst>
      <p:ext uri="{BB962C8B-B14F-4D97-AF65-F5344CB8AC3E}">
        <p14:creationId xmlns:p14="http://schemas.microsoft.com/office/powerpoint/2010/main" val="76639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2018/10/23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dirty="0" smtClean="0">
                <a:latin typeface="宋体" pitchFamily="2" charset="-122"/>
                <a:ea typeface="宋体" pitchFamily="2" charset="-122"/>
              </a:rPr>
              <a:t>主要内容</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323528" y="1556792"/>
            <a:ext cx="8712968" cy="4752528"/>
          </a:xfrm>
        </p:spPr>
        <p:txBody>
          <a:bodyPr>
            <a:normAutofit/>
          </a:bodyPr>
          <a:lstStyle/>
          <a:p>
            <a:pPr marL="514350" indent="-514350">
              <a:buFont typeface="+mj-lt"/>
              <a:buAutoNum type="arabicPeriod"/>
            </a:pPr>
            <a:r>
              <a:rPr lang="en-US" altLang="zh-CN" sz="2600" dirty="0" smtClean="0">
                <a:ea typeface="宋体" pitchFamily="2" charset="-122"/>
              </a:rPr>
              <a:t>JDBC</a:t>
            </a:r>
            <a:r>
              <a:rPr lang="zh-CN" altLang="en-US" sz="2600" dirty="0" smtClean="0">
                <a:ea typeface="宋体" pitchFamily="2" charset="-122"/>
              </a:rPr>
              <a:t>概述</a:t>
            </a:r>
            <a:endParaRPr lang="en-US" altLang="zh-CN" sz="2600" dirty="0" smtClean="0">
              <a:ea typeface="宋体" pitchFamily="2" charset="-122"/>
            </a:endParaRPr>
          </a:p>
          <a:p>
            <a:pPr marL="514350" indent="-514350">
              <a:buFont typeface="+mj-lt"/>
              <a:buAutoNum type="arabicPeriod"/>
            </a:pPr>
            <a:r>
              <a:rPr lang="zh-CN" altLang="en-US" sz="2600" dirty="0" smtClean="0">
                <a:ea typeface="宋体" pitchFamily="2" charset="-122"/>
              </a:rPr>
              <a:t>获取数据库连接</a:t>
            </a:r>
            <a:endParaRPr lang="en-US" altLang="zh-CN" sz="2600" dirty="0" smtClean="0">
              <a:ea typeface="宋体" pitchFamily="2" charset="-122"/>
            </a:endParaRPr>
          </a:p>
          <a:p>
            <a:pPr marL="514350" indent="-514350">
              <a:buFont typeface="+mj-lt"/>
              <a:buAutoNum type="arabicPeriod"/>
            </a:pPr>
            <a:r>
              <a:rPr lang="zh-CN" altLang="en-US" sz="2600" dirty="0" smtClean="0">
                <a:ea typeface="宋体" pitchFamily="2" charset="-122"/>
              </a:rPr>
              <a:t>使用</a:t>
            </a:r>
            <a:r>
              <a:rPr lang="en-US" altLang="zh-CN" sz="2600" dirty="0" smtClean="0">
                <a:ea typeface="宋体" pitchFamily="2" charset="-122"/>
              </a:rPr>
              <a:t>Statement</a:t>
            </a:r>
            <a:r>
              <a:rPr lang="zh-CN" altLang="en-US" sz="2600" smtClean="0">
                <a:ea typeface="宋体" pitchFamily="2" charset="-122"/>
              </a:rPr>
              <a:t>操作数据表的弊端</a:t>
            </a:r>
            <a:endParaRPr lang="en-US" altLang="zh-CN" sz="2600" dirty="0" smtClean="0">
              <a:ea typeface="宋体" pitchFamily="2" charset="-122"/>
            </a:endParaRPr>
          </a:p>
          <a:p>
            <a:pPr marL="514350" indent="-514350">
              <a:buFont typeface="+mj-lt"/>
              <a:buAutoNum type="arabicPeriod"/>
            </a:pPr>
            <a:r>
              <a:rPr lang="zh-CN" altLang="en-US" sz="2600" smtClean="0">
                <a:ea typeface="宋体" pitchFamily="2" charset="-122"/>
              </a:rPr>
              <a:t>使用</a:t>
            </a:r>
            <a:r>
              <a:rPr lang="en-US" altLang="zh-CN" sz="2600" dirty="0" err="1" smtClean="0">
                <a:ea typeface="宋体" pitchFamily="2" charset="-122"/>
              </a:rPr>
              <a:t>PreparedStatement</a:t>
            </a:r>
            <a:endParaRPr lang="en-US" altLang="zh-CN" sz="2600" dirty="0" smtClean="0">
              <a:ea typeface="宋体" pitchFamily="2" charset="-122"/>
            </a:endParaRPr>
          </a:p>
          <a:p>
            <a:pPr lvl="1">
              <a:buFont typeface="Wingdings" panose="05000000000000000000" pitchFamily="2" charset="2"/>
              <a:buChar char="Ø"/>
            </a:pPr>
            <a:r>
              <a:rPr lang="zh-CN" altLang="en-US" dirty="0" smtClean="0">
                <a:ea typeface="宋体" pitchFamily="2" charset="-122"/>
              </a:rPr>
              <a:t>实现</a:t>
            </a:r>
            <a:r>
              <a:rPr lang="zh-CN" altLang="en-US" smtClean="0">
                <a:ea typeface="宋体" pitchFamily="2" charset="-122"/>
              </a:rPr>
              <a:t>数据表的</a:t>
            </a:r>
            <a:r>
              <a:rPr lang="en-US" altLang="zh-CN" smtClean="0">
                <a:ea typeface="宋体" pitchFamily="2" charset="-122"/>
              </a:rPr>
              <a:t>INSERT/UPDATE/DELETE</a:t>
            </a:r>
            <a:r>
              <a:rPr lang="zh-CN" altLang="en-US" smtClean="0">
                <a:ea typeface="宋体" pitchFamily="2" charset="-122"/>
              </a:rPr>
              <a:t>操作</a:t>
            </a:r>
            <a:endParaRPr lang="en-US" altLang="zh-CN" smtClean="0">
              <a:ea typeface="宋体" pitchFamily="2" charset="-122"/>
            </a:endParaRPr>
          </a:p>
          <a:p>
            <a:pPr lvl="1">
              <a:buFont typeface="Wingdings" panose="05000000000000000000" pitchFamily="2" charset="2"/>
              <a:buChar char="Ø"/>
            </a:pPr>
            <a:r>
              <a:rPr lang="zh-CN" altLang="en-US" smtClean="0">
                <a:ea typeface="宋体" pitchFamily="2" charset="-122"/>
              </a:rPr>
              <a:t>使用</a:t>
            </a:r>
            <a:r>
              <a:rPr lang="en-US" altLang="zh-CN" smtClean="0">
                <a:ea typeface="宋体" pitchFamily="2" charset="-122"/>
              </a:rPr>
              <a:t>ResultSet</a:t>
            </a:r>
            <a:r>
              <a:rPr lang="zh-CN" altLang="en-US" smtClean="0">
                <a:ea typeface="宋体" pitchFamily="2" charset="-122"/>
              </a:rPr>
              <a:t>和</a:t>
            </a:r>
            <a:r>
              <a:rPr lang="en-US" altLang="zh-CN" smtClean="0">
                <a:ea typeface="宋体" pitchFamily="2" charset="-122"/>
              </a:rPr>
              <a:t>ResultSetMetaData</a:t>
            </a:r>
            <a:r>
              <a:rPr lang="zh-CN" altLang="en-US" smtClean="0">
                <a:ea typeface="宋体" pitchFamily="2" charset="-122"/>
              </a:rPr>
              <a:t>实现数据表的</a:t>
            </a:r>
            <a:r>
              <a:rPr lang="en-US" altLang="zh-CN" smtClean="0">
                <a:ea typeface="宋体" pitchFamily="2" charset="-122"/>
              </a:rPr>
              <a:t>SELECT</a:t>
            </a:r>
            <a:r>
              <a:rPr lang="zh-CN" altLang="en-US" smtClean="0">
                <a:ea typeface="宋体" pitchFamily="2" charset="-122"/>
              </a:rPr>
              <a:t>操作</a:t>
            </a:r>
            <a:endParaRPr lang="en-US" altLang="zh-CN" dirty="0" smtClean="0">
              <a:ea typeface="宋体" pitchFamily="2" charset="-122"/>
            </a:endParaRPr>
          </a:p>
          <a:p>
            <a:pPr lvl="1">
              <a:buFont typeface="Wingdings" panose="05000000000000000000" pitchFamily="2" charset="2"/>
              <a:buChar char="Ø"/>
            </a:pPr>
            <a:r>
              <a:rPr lang="zh-CN" altLang="en-US" dirty="0" smtClean="0">
                <a:ea typeface="宋体" pitchFamily="2" charset="-122"/>
              </a:rPr>
              <a:t>向数据表中插入、读取</a:t>
            </a:r>
            <a:r>
              <a:rPr lang="zh-CN" altLang="en-US" dirty="0">
                <a:ea typeface="宋体" pitchFamily="2" charset="-122"/>
              </a:rPr>
              <a:t>大数据</a:t>
            </a:r>
            <a:r>
              <a:rPr lang="zh-CN" altLang="en-US" dirty="0" smtClean="0">
                <a:ea typeface="宋体" pitchFamily="2" charset="-122"/>
              </a:rPr>
              <a:t>：</a:t>
            </a:r>
            <a:r>
              <a:rPr lang="en-US" altLang="zh-CN" smtClean="0">
                <a:ea typeface="宋体" pitchFamily="2" charset="-122"/>
              </a:rPr>
              <a:t>BLOB</a:t>
            </a:r>
            <a:r>
              <a:rPr lang="zh-CN" altLang="en-US" smtClean="0">
                <a:ea typeface="宋体" pitchFamily="2" charset="-122"/>
              </a:rPr>
              <a:t>字段</a:t>
            </a:r>
            <a:endParaRPr lang="en-US" altLang="zh-CN" smtClean="0">
              <a:ea typeface="宋体" pitchFamily="2" charset="-122"/>
            </a:endParaRPr>
          </a:p>
          <a:p>
            <a:pPr lvl="1">
              <a:buFont typeface="Wingdings" panose="05000000000000000000" pitchFamily="2" charset="2"/>
              <a:buChar char="Ø"/>
            </a:pPr>
            <a:r>
              <a:rPr lang="zh-CN" altLang="en-US" smtClean="0">
                <a:ea typeface="宋体" pitchFamily="2" charset="-122"/>
              </a:rPr>
              <a:t>使用</a:t>
            </a:r>
            <a:r>
              <a:rPr lang="en-US" altLang="zh-CN" smtClean="0">
                <a:ea typeface="宋体" pitchFamily="2" charset="-122"/>
              </a:rPr>
              <a:t>PreparedStatement</a:t>
            </a:r>
            <a:r>
              <a:rPr lang="zh-CN" altLang="en-US" smtClean="0">
                <a:ea typeface="宋体" pitchFamily="2" charset="-122"/>
              </a:rPr>
              <a:t>实现批量插入</a:t>
            </a:r>
            <a:endParaRPr lang="en-US" altLang="zh-CN" dirty="0" smtClean="0">
              <a:ea typeface="宋体" pitchFamily="2" charset="-122"/>
            </a:endParaRPr>
          </a:p>
        </p:txBody>
      </p:sp>
    </p:spTree>
    <p:extLst>
      <p:ext uri="{BB962C8B-B14F-4D97-AF65-F5344CB8AC3E}">
        <p14:creationId xmlns:p14="http://schemas.microsoft.com/office/powerpoint/2010/main" val="303085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619672" y="908720"/>
            <a:ext cx="6139586" cy="648072"/>
          </a:xfrm>
          <a:noFill/>
          <a:ln/>
        </p:spPr>
        <p:txBody>
          <a:bodyPr lIns="92075" tIns="46038" rIns="92075" bIns="46038" anchor="t">
            <a:normAutofit fontScale="90000"/>
          </a:bodyPr>
          <a:lstStyle/>
          <a:p>
            <a:r>
              <a:rPr lang="zh-CN" altLang="en-US" b="1" dirty="0">
                <a:latin typeface="+mn-lt"/>
                <a:ea typeface="宋体" pitchFamily="2" charset="-122"/>
                <a:cs typeface="Arial Unicode MS" pitchFamily="34" charset="-122"/>
              </a:rPr>
              <a:t>提交或回滚前的数据状态</a:t>
            </a:r>
          </a:p>
        </p:txBody>
      </p:sp>
      <p:sp>
        <p:nvSpPr>
          <p:cNvPr id="612355" name="Rectangle 3"/>
          <p:cNvSpPr>
            <a:spLocks noGrp="1" noChangeArrowheads="1"/>
          </p:cNvSpPr>
          <p:nvPr>
            <p:ph idx="1"/>
          </p:nvPr>
        </p:nvSpPr>
        <p:spPr>
          <a:xfrm>
            <a:off x="539552" y="2132856"/>
            <a:ext cx="8143932" cy="2530566"/>
          </a:xfrm>
          <a:noFill/>
          <a:ln/>
        </p:spPr>
        <p:txBody>
          <a:bodyPr wrap="square" lIns="92075" tIns="46038" rIns="92075" bIns="46038">
            <a:spAutoFit/>
          </a:bodyPr>
          <a:lstStyle/>
          <a:p>
            <a:pPr>
              <a:buFont typeface="Wingdings" pitchFamily="2" charset="2"/>
              <a:buChar char="l"/>
            </a:pPr>
            <a:r>
              <a:rPr lang="zh-CN" altLang="en-US" sz="2400" dirty="0">
                <a:ea typeface="宋体" pitchFamily="2" charset="-122"/>
                <a:cs typeface="Arial Unicode MS" pitchFamily="34" charset="-122"/>
              </a:rPr>
              <a:t>改变前的数据状态是可以恢复的</a:t>
            </a:r>
          </a:p>
          <a:p>
            <a:pPr>
              <a:buFont typeface="Wingdings" pitchFamily="2" charset="2"/>
              <a:buChar char="l"/>
            </a:pPr>
            <a:r>
              <a:rPr lang="zh-CN" altLang="en-US" sz="2400" dirty="0">
                <a:ea typeface="宋体" pitchFamily="2" charset="-122"/>
                <a:cs typeface="Arial Unicode MS" pitchFamily="34" charset="-122"/>
              </a:rPr>
              <a:t>执行 </a:t>
            </a:r>
            <a:r>
              <a:rPr lang="en-US" altLang="zh-CN" sz="2400" dirty="0">
                <a:ea typeface="宋体" pitchFamily="2" charset="-122"/>
                <a:cs typeface="Arial Unicode MS" pitchFamily="34" charset="-122"/>
              </a:rPr>
              <a:t>DML </a:t>
            </a:r>
            <a:r>
              <a:rPr lang="zh-CN" altLang="en-US" sz="2400" dirty="0">
                <a:ea typeface="宋体" pitchFamily="2" charset="-122"/>
                <a:cs typeface="Arial Unicode MS" pitchFamily="34" charset="-122"/>
              </a:rPr>
              <a:t>操作的用户可以通过 </a:t>
            </a:r>
            <a:r>
              <a:rPr lang="en-US" altLang="zh-CN" sz="2400" dirty="0">
                <a:ea typeface="宋体" pitchFamily="2" charset="-122"/>
                <a:cs typeface="Arial Unicode MS" pitchFamily="34" charset="-122"/>
              </a:rPr>
              <a:t>SELECT </a:t>
            </a:r>
            <a:r>
              <a:rPr lang="zh-CN" altLang="en-US" sz="2400" dirty="0">
                <a:ea typeface="宋体" pitchFamily="2" charset="-122"/>
                <a:cs typeface="Arial Unicode MS" pitchFamily="34" charset="-122"/>
              </a:rPr>
              <a:t>语句查询提交或回滚之前的修正</a:t>
            </a:r>
          </a:p>
          <a:p>
            <a:pPr>
              <a:buFont typeface="Wingdings" pitchFamily="2" charset="2"/>
              <a:buChar char="l"/>
            </a:pPr>
            <a:r>
              <a:rPr lang="zh-CN" altLang="en-US" sz="2400" dirty="0">
                <a:ea typeface="宋体" pitchFamily="2" charset="-122"/>
                <a:cs typeface="Arial Unicode MS" pitchFamily="34" charset="-122"/>
              </a:rPr>
              <a:t>其他用户不能看到当前用户所做的改变，直到当前用户结束事务。</a:t>
            </a:r>
          </a:p>
          <a:p>
            <a:pPr>
              <a:buFont typeface="Wingdings" pitchFamily="2" charset="2"/>
              <a:buChar char="l"/>
            </a:pPr>
            <a:r>
              <a:rPr lang="en-US" altLang="zh-CN" sz="2400" dirty="0">
                <a:ea typeface="宋体" pitchFamily="2" charset="-122"/>
                <a:cs typeface="Arial Unicode MS" pitchFamily="34" charset="-122"/>
              </a:rPr>
              <a:t>DML</a:t>
            </a:r>
            <a:r>
              <a:rPr lang="zh-CN" altLang="en-US" sz="2400" dirty="0">
                <a:ea typeface="宋体" pitchFamily="2" charset="-122"/>
                <a:cs typeface="Arial Unicode MS" pitchFamily="34" charset="-122"/>
              </a:rPr>
              <a:t>语句所涉及到的行被锁定， 其他用户不能操作。</a:t>
            </a:r>
          </a:p>
        </p:txBody>
      </p:sp>
    </p:spTree>
    <p:extLst>
      <p:ext uri="{BB962C8B-B14F-4D97-AF65-F5344CB8AC3E}">
        <p14:creationId xmlns:p14="http://schemas.microsoft.com/office/powerpoint/2010/main" val="137400020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1619672" y="908720"/>
            <a:ext cx="5976664" cy="720080"/>
          </a:xfrm>
          <a:noFill/>
          <a:ln/>
        </p:spPr>
        <p:txBody>
          <a:bodyPr lIns="92075" tIns="46038" rIns="92075" bIns="46038" anchor="t">
            <a:normAutofit fontScale="90000"/>
          </a:bodyPr>
          <a:lstStyle/>
          <a:p>
            <a:r>
              <a:rPr lang="zh-CN" altLang="en-US" b="1" dirty="0">
                <a:latin typeface="+mn-lt"/>
                <a:ea typeface="宋体" pitchFamily="2" charset="-122"/>
                <a:cs typeface="Arial Unicode MS" pitchFamily="34" charset="-122"/>
              </a:rPr>
              <a:t>提交后的数据状态</a:t>
            </a:r>
          </a:p>
        </p:txBody>
      </p:sp>
      <p:sp>
        <p:nvSpPr>
          <p:cNvPr id="614403" name="Rectangle 3"/>
          <p:cNvSpPr>
            <a:spLocks noGrp="1" noChangeArrowheads="1"/>
          </p:cNvSpPr>
          <p:nvPr>
            <p:ph idx="1"/>
          </p:nvPr>
        </p:nvSpPr>
        <p:spPr>
          <a:xfrm>
            <a:off x="683568" y="1916832"/>
            <a:ext cx="7845425" cy="2057400"/>
          </a:xfrm>
          <a:noFill/>
          <a:ln/>
        </p:spPr>
        <p:txBody>
          <a:bodyPr lIns="92075" tIns="46038" rIns="92075" bIns="46038">
            <a:spAutoFit/>
          </a:bodyPr>
          <a:lstStyle/>
          <a:p>
            <a:pPr>
              <a:buFont typeface="Wingdings" pitchFamily="2" charset="2"/>
              <a:buChar char="l"/>
            </a:pPr>
            <a:r>
              <a:rPr lang="zh-CN" altLang="en-US" sz="2800" dirty="0">
                <a:ea typeface="宋体" pitchFamily="2" charset="-122"/>
                <a:cs typeface="Arial Unicode MS" pitchFamily="34" charset="-122"/>
              </a:rPr>
              <a:t>数据的改变已经被保存到数据库中。</a:t>
            </a:r>
          </a:p>
          <a:p>
            <a:pPr>
              <a:buFont typeface="Wingdings" pitchFamily="2" charset="2"/>
              <a:buChar char="l"/>
            </a:pPr>
            <a:r>
              <a:rPr lang="zh-CN" altLang="en-US" sz="2800" dirty="0">
                <a:ea typeface="宋体" pitchFamily="2" charset="-122"/>
                <a:cs typeface="Arial Unicode MS" pitchFamily="34" charset="-122"/>
              </a:rPr>
              <a:t>改变前的数据已经丢失。</a:t>
            </a:r>
          </a:p>
          <a:p>
            <a:pPr>
              <a:buFont typeface="Wingdings" pitchFamily="2" charset="2"/>
              <a:buChar char="l"/>
            </a:pPr>
            <a:r>
              <a:rPr lang="zh-CN" altLang="en-US" sz="2800" dirty="0">
                <a:ea typeface="宋体" pitchFamily="2" charset="-122"/>
                <a:cs typeface="Arial Unicode MS" pitchFamily="34" charset="-122"/>
              </a:rPr>
              <a:t>所有用户可以看到结果。</a:t>
            </a:r>
          </a:p>
          <a:p>
            <a:pPr>
              <a:buFont typeface="Wingdings" pitchFamily="2" charset="2"/>
              <a:buChar char="l"/>
            </a:pPr>
            <a:r>
              <a:rPr lang="zh-CN" altLang="en-US" sz="2800" dirty="0">
                <a:ea typeface="宋体" pitchFamily="2" charset="-122"/>
                <a:cs typeface="Arial Unicode MS" pitchFamily="34" charset="-122"/>
              </a:rPr>
              <a:t>锁被释放， 其他用户可以操作涉及到的数据。</a:t>
            </a:r>
          </a:p>
        </p:txBody>
      </p:sp>
    </p:spTree>
    <p:extLst>
      <p:ext uri="{BB962C8B-B14F-4D97-AF65-F5344CB8AC3E}">
        <p14:creationId xmlns:p14="http://schemas.microsoft.com/office/powerpoint/2010/main" val="393717715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blackWhite">
          <a:xfrm>
            <a:off x="888206" y="5359911"/>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zh-CN" altLang="en-US">
              <a:ea typeface="宋体" pitchFamily="2" charset="-122"/>
              <a:cs typeface="Arial Unicode MS" pitchFamily="34" charset="-122"/>
            </a:endParaRPr>
          </a:p>
        </p:txBody>
      </p:sp>
      <p:sp>
        <p:nvSpPr>
          <p:cNvPr id="616451" name="Rectangle 3"/>
          <p:cNvSpPr>
            <a:spLocks noChangeArrowheads="1"/>
          </p:cNvSpPr>
          <p:nvPr/>
        </p:nvSpPr>
        <p:spPr bwMode="blackWhite">
          <a:xfrm>
            <a:off x="888206" y="5375804"/>
            <a:ext cx="7537450" cy="6127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ea typeface="宋体" pitchFamily="2" charset="-122"/>
                <a:cs typeface="Arial Unicode MS" pitchFamily="34" charset="-122"/>
              </a:rPr>
              <a:t>COMMIT;</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solidFill>
                  <a:srgbClr val="FF0000"/>
                </a:solidFill>
                <a:effectLst>
                  <a:outerShdw blurRad="38100" dist="38100" dir="2700000" algn="tl">
                    <a:srgbClr val="C0C0C0"/>
                  </a:outerShdw>
                </a:effectLst>
                <a:ea typeface="宋体" pitchFamily="2" charset="-122"/>
                <a:cs typeface="Arial Unicode MS" pitchFamily="34" charset="-122"/>
              </a:rPr>
              <a:t>Commit complete.</a:t>
            </a:r>
          </a:p>
        </p:txBody>
      </p:sp>
      <p:sp>
        <p:nvSpPr>
          <p:cNvPr id="616454" name="Rectangle 6"/>
          <p:cNvSpPr>
            <a:spLocks noGrp="1" noChangeArrowheads="1"/>
          </p:cNvSpPr>
          <p:nvPr>
            <p:ph type="title"/>
          </p:nvPr>
        </p:nvSpPr>
        <p:spPr>
          <a:xfrm>
            <a:off x="2483768" y="836712"/>
            <a:ext cx="4654300" cy="719138"/>
          </a:xfrm>
          <a:noFill/>
          <a:ln/>
        </p:spPr>
        <p:txBody>
          <a:bodyPr lIns="92075" tIns="46038" rIns="92075" bIns="46038" anchor="t">
            <a:normAutofit fontScale="90000"/>
          </a:bodyPr>
          <a:lstStyle/>
          <a:p>
            <a:r>
              <a:rPr lang="zh-CN" altLang="en-US" b="1" dirty="0">
                <a:latin typeface="+mn-lt"/>
                <a:ea typeface="宋体" pitchFamily="2" charset="-122"/>
                <a:cs typeface="Arial Unicode MS" pitchFamily="34" charset="-122"/>
              </a:rPr>
              <a:t>提交数据</a:t>
            </a:r>
          </a:p>
        </p:txBody>
      </p:sp>
      <p:sp>
        <p:nvSpPr>
          <p:cNvPr id="616452" name="Rectangle 4"/>
          <p:cNvSpPr>
            <a:spLocks noGrp="1" noChangeArrowheads="1"/>
          </p:cNvSpPr>
          <p:nvPr>
            <p:ph idx="1"/>
          </p:nvPr>
        </p:nvSpPr>
        <p:spPr>
          <a:xfrm>
            <a:off x="827088" y="1630380"/>
            <a:ext cx="6340475" cy="3626250"/>
          </a:xfrm>
          <a:noFill/>
          <a:ln/>
        </p:spPr>
        <p:txBody>
          <a:bodyPr lIns="92075" tIns="46038" rIns="92075" bIns="46038">
            <a:spAutoFit/>
          </a:bodyPr>
          <a:lstStyle/>
          <a:p>
            <a:pPr>
              <a:buFont typeface="Wingdings" pitchFamily="2" charset="2"/>
              <a:buChar char="l"/>
            </a:pPr>
            <a:r>
              <a:rPr lang="zh-CN" altLang="en-US" dirty="0">
                <a:ea typeface="宋体" pitchFamily="2" charset="-122"/>
                <a:cs typeface="Arial Unicode MS" pitchFamily="34" charset="-122"/>
              </a:rPr>
              <a:t>改变</a:t>
            </a:r>
            <a:r>
              <a:rPr lang="zh-CN" altLang="en-US" dirty="0" smtClean="0">
                <a:ea typeface="宋体" pitchFamily="2" charset="-122"/>
                <a:cs typeface="Arial Unicode MS" pitchFamily="34" charset="-122"/>
              </a:rPr>
              <a:t>数据</a:t>
            </a:r>
            <a:endParaRPr lang="zh-CN" altLang="en-US" dirty="0">
              <a:ea typeface="宋体" pitchFamily="2" charset="-122"/>
              <a:cs typeface="Arial Unicode MS" pitchFamily="34" charset="-122"/>
            </a:endParaRPr>
          </a:p>
          <a:p>
            <a:pPr>
              <a:buFont typeface="Wingdings" pitchFamily="2" charset="2"/>
              <a:buNone/>
            </a:pPr>
            <a:endParaRPr lang="en-US" altLang="zh-CN" dirty="0" smtClean="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endParaRPr lang="en-US" altLang="zh-CN" dirty="0" smtClean="0">
              <a:ea typeface="宋体" pitchFamily="2" charset="-122"/>
              <a:cs typeface="Arial Unicode MS" pitchFamily="34" charset="-122"/>
            </a:endParaRPr>
          </a:p>
          <a:p>
            <a:pPr>
              <a:buFont typeface="Wingdings" pitchFamily="2" charset="2"/>
              <a:buChar char="l"/>
            </a:pPr>
            <a:r>
              <a:rPr lang="zh-CN" altLang="en-US" dirty="0" smtClean="0">
                <a:ea typeface="宋体" pitchFamily="2" charset="-122"/>
                <a:cs typeface="Arial Unicode MS" pitchFamily="34" charset="-122"/>
              </a:rPr>
              <a:t>提交</a:t>
            </a:r>
            <a:r>
              <a:rPr lang="zh-CN" altLang="en-US" dirty="0">
                <a:ea typeface="宋体" pitchFamily="2" charset="-122"/>
                <a:cs typeface="Arial Unicode MS" pitchFamily="34" charset="-122"/>
              </a:rPr>
              <a:t>改变</a:t>
            </a:r>
          </a:p>
        </p:txBody>
      </p:sp>
      <p:sp>
        <p:nvSpPr>
          <p:cNvPr id="616453" name="Rectangle 5"/>
          <p:cNvSpPr>
            <a:spLocks noChangeArrowheads="1"/>
          </p:cNvSpPr>
          <p:nvPr/>
        </p:nvSpPr>
        <p:spPr bwMode="blackWhite">
          <a:xfrm>
            <a:off x="858044" y="2348880"/>
            <a:ext cx="7512050" cy="20351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DELETE FROM employees</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ffectLst>
                  <a:outerShdw blurRad="38100" dist="38100" dir="2700000" algn="tl">
                    <a:srgbClr val="FFFFFF"/>
                  </a:outerShdw>
                </a:effectLst>
                <a:ea typeface="宋体" pitchFamily="2" charset="-122"/>
                <a:cs typeface="Arial Unicode MS" pitchFamily="34" charset="-122"/>
              </a:rPr>
              <a:t>WHERE  employee_id = 99999;</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deleted.</a:t>
            </a:r>
            <a:endParaRPr lang="en-US" altLang="zh-CN" sz="10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endParaRPr lang="en-US" altLang="zh-CN" sz="18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INSERT INTO departments </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VALUES (290, 'Corporate Tax', NULL, 1700);</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inserted.</a:t>
            </a:r>
          </a:p>
        </p:txBody>
      </p:sp>
      <p:sp>
        <p:nvSpPr>
          <p:cNvPr id="616455" name="Rectangle 7"/>
          <p:cNvSpPr>
            <a:spLocks noChangeArrowheads="1"/>
          </p:cNvSpPr>
          <p:nvPr/>
        </p:nvSpPr>
        <p:spPr bwMode="ltGray">
          <a:xfrm>
            <a:off x="933450" y="5373216"/>
            <a:ext cx="974254" cy="308975"/>
          </a:xfrm>
          <a:prstGeom prst="rect">
            <a:avLst/>
          </a:prstGeom>
          <a:noFill/>
          <a:ln w="19050">
            <a:solidFill>
              <a:srgbClr val="FF0000"/>
            </a:solidFill>
            <a:miter lim="800000"/>
            <a:headEnd/>
            <a:tailEnd/>
          </a:ln>
          <a:effectLst/>
        </p:spPr>
        <p:txBody>
          <a:bodyPr wrap="none" anchor="ctr"/>
          <a:lstStyle/>
          <a:p>
            <a:pPr>
              <a:lnSpc>
                <a:spcPct val="100000"/>
              </a:lnSpc>
              <a:spcBef>
                <a:spcPct val="0"/>
              </a:spcBef>
              <a:buClrTx/>
              <a:buSzTx/>
              <a:buFontTx/>
              <a:buNone/>
            </a:pPr>
            <a:endParaRPr kumimoji="1" lang="zh-CN" altLang="zh-CN" sz="2400">
              <a:solidFill>
                <a:srgbClr val="FF0000"/>
              </a:solidFill>
              <a:ea typeface="宋体" pitchFamily="2" charset="-122"/>
              <a:cs typeface="Arial Unicode MS" pitchFamily="34" charset="-122"/>
            </a:endParaRPr>
          </a:p>
        </p:txBody>
      </p:sp>
    </p:spTree>
    <p:extLst>
      <p:ext uri="{BB962C8B-B14F-4D97-AF65-F5344CB8AC3E}">
        <p14:creationId xmlns:p14="http://schemas.microsoft.com/office/powerpoint/2010/main" val="51375370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nvSpPr>
        <p:spPr bwMode="blackWhite">
          <a:xfrm>
            <a:off x="755650" y="3643314"/>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p:txBody>
      </p:sp>
      <p:sp>
        <p:nvSpPr>
          <p:cNvPr id="618499" name="Rectangle 3"/>
          <p:cNvSpPr>
            <a:spLocks noGrp="1" noChangeArrowheads="1"/>
          </p:cNvSpPr>
          <p:nvPr>
            <p:ph type="title"/>
          </p:nvPr>
        </p:nvSpPr>
        <p:spPr>
          <a:xfrm>
            <a:off x="2123728" y="764704"/>
            <a:ext cx="5364088" cy="936128"/>
          </a:xfrm>
        </p:spPr>
        <p:txBody>
          <a:bodyPr/>
          <a:lstStyle/>
          <a:p>
            <a:r>
              <a:rPr lang="zh-CN" altLang="en-US" b="1" dirty="0">
                <a:latin typeface="+mn-lt"/>
                <a:ea typeface="宋体" pitchFamily="2" charset="-122"/>
                <a:cs typeface="Arial Unicode MS" pitchFamily="34" charset="-122"/>
              </a:rPr>
              <a:t>数据回滚后的状态</a:t>
            </a:r>
          </a:p>
        </p:txBody>
      </p:sp>
      <p:sp>
        <p:nvSpPr>
          <p:cNvPr id="618500" name="Rectangle 4"/>
          <p:cNvSpPr>
            <a:spLocks noGrp="1" noChangeArrowheads="1"/>
          </p:cNvSpPr>
          <p:nvPr>
            <p:ph idx="1"/>
          </p:nvPr>
        </p:nvSpPr>
        <p:spPr>
          <a:xfrm>
            <a:off x="785786" y="1714488"/>
            <a:ext cx="7696200" cy="3640137"/>
          </a:xfrm>
        </p:spPr>
        <p:txBody>
          <a:bodyPr/>
          <a:lstStyle/>
          <a:p>
            <a:pPr>
              <a:buFont typeface="Wingdings" pitchFamily="2" charset="2"/>
              <a:buNone/>
            </a:pPr>
            <a:r>
              <a:rPr lang="zh-CN" altLang="en-US" dirty="0">
                <a:ea typeface="宋体" pitchFamily="2" charset="-122"/>
                <a:cs typeface="Arial Unicode MS" pitchFamily="34" charset="-122"/>
              </a:rPr>
              <a:t>使用 </a:t>
            </a:r>
            <a:r>
              <a:rPr lang="en-US" altLang="zh-CN" dirty="0">
                <a:ea typeface="宋体" pitchFamily="2" charset="-122"/>
                <a:cs typeface="Arial Unicode MS" pitchFamily="34" charset="-122"/>
              </a:rPr>
              <a:t>ROLLBACK </a:t>
            </a:r>
            <a:r>
              <a:rPr lang="zh-CN" altLang="en-US" dirty="0">
                <a:ea typeface="宋体" pitchFamily="2" charset="-122"/>
                <a:cs typeface="Arial Unicode MS" pitchFamily="34" charset="-122"/>
              </a:rPr>
              <a:t>语句可使数据变化失效</a:t>
            </a:r>
            <a:r>
              <a:rPr lang="en-US" altLang="zh-CN" dirty="0">
                <a:ea typeface="宋体" pitchFamily="2" charset="-122"/>
                <a:cs typeface="Arial Unicode MS" pitchFamily="34" charset="-122"/>
              </a:rPr>
              <a:t>:</a:t>
            </a:r>
          </a:p>
          <a:p>
            <a:pPr>
              <a:buFont typeface="Wingdings" pitchFamily="2" charset="2"/>
              <a:buChar char="Ø"/>
            </a:pPr>
            <a:r>
              <a:rPr lang="zh-CN" altLang="en-US" dirty="0">
                <a:ea typeface="宋体" pitchFamily="2" charset="-122"/>
                <a:cs typeface="Arial Unicode MS" pitchFamily="34" charset="-122"/>
              </a:rPr>
              <a:t>数据改变被取消。</a:t>
            </a:r>
          </a:p>
          <a:p>
            <a:pPr>
              <a:buFont typeface="Wingdings" pitchFamily="2" charset="2"/>
              <a:buChar char="Ø"/>
            </a:pPr>
            <a:r>
              <a:rPr lang="zh-CN" altLang="en-US" dirty="0">
                <a:ea typeface="宋体" pitchFamily="2" charset="-122"/>
                <a:cs typeface="Arial Unicode MS" pitchFamily="34" charset="-122"/>
              </a:rPr>
              <a:t>修改前的数据状态可以被恢复。</a:t>
            </a:r>
          </a:p>
        </p:txBody>
      </p:sp>
      <p:sp>
        <p:nvSpPr>
          <p:cNvPr id="618501" name="Rectangle 5"/>
          <p:cNvSpPr>
            <a:spLocks noChangeArrowheads="1"/>
          </p:cNvSpPr>
          <p:nvPr/>
        </p:nvSpPr>
        <p:spPr bwMode="ltGray">
          <a:xfrm>
            <a:off x="823912" y="4214819"/>
            <a:ext cx="1604947" cy="330196"/>
          </a:xfrm>
          <a:prstGeom prst="rect">
            <a:avLst/>
          </a:prstGeom>
          <a:noFill/>
          <a:ln w="19050">
            <a:solidFill>
              <a:srgbClr val="FF0000"/>
            </a:solidFill>
            <a:miter lim="800000"/>
            <a:headEnd/>
            <a:tailEnd/>
          </a:ln>
          <a:effectLst/>
        </p:spPr>
        <p:txBody>
          <a:bodyPr wrap="none" anchor="ctr"/>
          <a:lstStyle/>
          <a:p>
            <a:endParaRPr lang="zh-CN" altLang="en-US">
              <a:ea typeface="宋体" pitchFamily="2" charset="-122"/>
              <a:cs typeface="Arial Unicode MS" pitchFamily="34" charset="-122"/>
            </a:endParaRPr>
          </a:p>
        </p:txBody>
      </p:sp>
      <p:sp>
        <p:nvSpPr>
          <p:cNvPr id="618502" name="Rectangle 6"/>
          <p:cNvSpPr>
            <a:spLocks noChangeArrowheads="1"/>
          </p:cNvSpPr>
          <p:nvPr/>
        </p:nvSpPr>
        <p:spPr bwMode="blackWhite">
          <a:xfrm>
            <a:off x="828675" y="3687764"/>
            <a:ext cx="7537450" cy="11080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DELETE FROM </a:t>
            </a:r>
            <a:r>
              <a:rPr lang="en-US" altLang="zh-CN" sz="1800" b="1" dirty="0" err="1">
                <a:solidFill>
                  <a:srgbClr val="000000"/>
                </a:solidFill>
                <a:ea typeface="宋体" pitchFamily="2" charset="-122"/>
                <a:cs typeface="Arial Unicode MS" pitchFamily="34" charset="-122"/>
              </a:rPr>
              <a:t>copy_emp</a:t>
            </a:r>
            <a:r>
              <a:rPr lang="en-US" altLang="zh-CN" sz="1800" b="1" dirty="0">
                <a:solidFill>
                  <a:srgbClr val="000000"/>
                </a:solidFill>
                <a:ea typeface="宋体" pitchFamily="2" charset="-122"/>
                <a:cs typeface="Arial Unicode MS" pitchFamily="34" charset="-122"/>
              </a:rPr>
              <a:t>;</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22 rows deleted.</a:t>
            </a:r>
            <a:endParaRPr lang="en-US" altLang="zh-CN" sz="1800" b="1" dirty="0">
              <a:solidFill>
                <a:srgbClr val="000000"/>
              </a:solidFill>
              <a:ea typeface="宋体" pitchFamily="2" charset="-122"/>
              <a:cs typeface="Arial Unicode MS" pitchFamily="34" charset="-122"/>
            </a:endParaRP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ROLLBACK;</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Rollback complete.</a:t>
            </a:r>
          </a:p>
        </p:txBody>
      </p:sp>
    </p:spTree>
    <p:extLst>
      <p:ext uri="{BB962C8B-B14F-4D97-AF65-F5344CB8AC3E}">
        <p14:creationId xmlns:p14="http://schemas.microsoft.com/office/powerpoint/2010/main" val="105518593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95736" y="692696"/>
            <a:ext cx="5101710" cy="920894"/>
          </a:xfrm>
        </p:spPr>
        <p:txBody>
          <a:bodyPr>
            <a:normAutofit fontScale="90000"/>
          </a:bodyPr>
          <a:lstStyle/>
          <a:p>
            <a:pPr eaLnBrk="1" hangingPunct="1"/>
            <a:r>
              <a:rPr lang="zh-CN" altLang="en-US" b="1" smtClean="0">
                <a:latin typeface="+mn-lt"/>
                <a:ea typeface="宋体" pitchFamily="2" charset="-122"/>
                <a:cs typeface="Arial Unicode MS" pitchFamily="34" charset="-122"/>
              </a:rPr>
              <a:t>附：数据库</a:t>
            </a:r>
            <a:r>
              <a:rPr lang="zh-CN" altLang="en-US" b="1" dirty="0" smtClean="0">
                <a:latin typeface="+mn-lt"/>
                <a:ea typeface="宋体" pitchFamily="2" charset="-122"/>
                <a:cs typeface="Arial Unicode MS" pitchFamily="34" charset="-122"/>
              </a:rPr>
              <a:t>的隔离级别</a:t>
            </a:r>
          </a:p>
        </p:txBody>
      </p:sp>
      <p:sp>
        <p:nvSpPr>
          <p:cNvPr id="50179" name="Rectangle 3"/>
          <p:cNvSpPr>
            <a:spLocks noGrp="1" noChangeArrowheads="1"/>
          </p:cNvSpPr>
          <p:nvPr>
            <p:ph idx="1"/>
          </p:nvPr>
        </p:nvSpPr>
        <p:spPr>
          <a:xfrm>
            <a:off x="251520" y="1628800"/>
            <a:ext cx="8642350" cy="4248472"/>
          </a:xfrm>
        </p:spPr>
        <p:txBody>
          <a:bodyPr/>
          <a:lstStyle/>
          <a:p>
            <a:pPr eaLnBrk="1" hangingPunct="1">
              <a:buFont typeface="Wingdings" pitchFamily="2" charset="2"/>
              <a:buChar char="l"/>
            </a:pPr>
            <a:r>
              <a:rPr lang="zh-CN" altLang="en-US" sz="2000" dirty="0" smtClean="0">
                <a:ea typeface="宋体" pitchFamily="2" charset="-122"/>
                <a:cs typeface="Arial Unicode MS" pitchFamily="34" charset="-122"/>
              </a:rPr>
              <a:t>对于同时运行的多个事务</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当这些事务访问数据库中相同的数据时</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如果没有采取必要的隔离机制</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就会导致各种并发问题</a:t>
            </a:r>
            <a:r>
              <a:rPr lang="en-US" altLang="zh-CN" sz="2000" dirty="0" smtClean="0">
                <a:ea typeface="宋体" pitchFamily="2" charset="-122"/>
                <a:cs typeface="Arial Unicode MS" pitchFamily="34" charset="-122"/>
              </a:rPr>
              <a:t>:</a:t>
            </a:r>
          </a:p>
          <a:p>
            <a:pPr lvl="1" eaLnBrk="1" hangingPunct="1">
              <a:buFont typeface="Wingdings" pitchFamily="2" charset="2"/>
              <a:buChar char="Ø"/>
            </a:pPr>
            <a:r>
              <a:rPr lang="zh-CN" altLang="en-US" sz="1800" b="1" dirty="0" smtClean="0">
                <a:solidFill>
                  <a:srgbClr val="FF3300"/>
                </a:solidFill>
                <a:ea typeface="宋体" pitchFamily="2" charset="-122"/>
                <a:cs typeface="Arial Unicode MS" pitchFamily="34" charset="-122"/>
              </a:rPr>
              <a:t>脏读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对于两个</a:t>
            </a:r>
            <a:r>
              <a:rPr lang="zh-CN" altLang="en-US" sz="1800" dirty="0">
                <a:ea typeface="宋体" pitchFamily="2" charset="-122"/>
                <a:cs typeface="Arial Unicode MS" pitchFamily="34" charset="-122"/>
              </a:rPr>
              <a:t>事务</a:t>
            </a:r>
            <a:r>
              <a:rPr lang="zh-CN" altLang="en-US" sz="1800" dirty="0" smtClean="0">
                <a:ea typeface="宋体" pitchFamily="2" charset="-122"/>
                <a:cs typeface="Arial Unicode MS" pitchFamily="34" charset="-122"/>
              </a:rPr>
              <a:t> </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读取了已经被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更新但还</a:t>
            </a:r>
            <a:r>
              <a:rPr lang="zh-CN" altLang="en-US" sz="1800" b="1" dirty="0" smtClean="0">
                <a:solidFill>
                  <a:srgbClr val="0000FF"/>
                </a:solidFill>
                <a:ea typeface="宋体" pitchFamily="2" charset="-122"/>
                <a:cs typeface="Arial Unicode MS" pitchFamily="34" charset="-122"/>
              </a:rPr>
              <a:t>没有被提交</a:t>
            </a:r>
            <a:r>
              <a:rPr lang="zh-CN" altLang="en-US" sz="1800" dirty="0" smtClean="0">
                <a:ea typeface="宋体" pitchFamily="2" charset="-122"/>
                <a:cs typeface="Arial Unicode MS" pitchFamily="34" charset="-122"/>
              </a:rPr>
              <a:t>的字段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若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回滚</a:t>
            </a:r>
            <a:r>
              <a:rPr lang="en-US" altLang="zh-CN" sz="1800" dirty="0" smtClean="0">
                <a:ea typeface="宋体" pitchFamily="2" charset="-122"/>
                <a:cs typeface="Arial Unicode MS" pitchFamily="34" charset="-122"/>
              </a:rPr>
              <a:t>, T1</a:t>
            </a:r>
            <a:r>
              <a:rPr lang="zh-CN" altLang="en-US" sz="1800" dirty="0" smtClean="0">
                <a:ea typeface="宋体" pitchFamily="2" charset="-122"/>
                <a:cs typeface="Arial Unicode MS" pitchFamily="34" charset="-122"/>
              </a:rPr>
              <a:t>读取的内容就是临时且无效的</a:t>
            </a:r>
            <a:r>
              <a:rPr lang="en-US" altLang="zh-CN" sz="1800" dirty="0" smtClean="0">
                <a:ea typeface="宋体" pitchFamily="2" charset="-122"/>
                <a:cs typeface="Arial Unicode MS" pitchFamily="34" charset="-122"/>
              </a:rPr>
              <a:t>.</a:t>
            </a:r>
          </a:p>
          <a:p>
            <a:pPr lvl="1">
              <a:buFont typeface="Wingdings" pitchFamily="2" charset="2"/>
              <a:buChar char="Ø"/>
            </a:pPr>
            <a:r>
              <a:rPr lang="zh-CN" altLang="en-US" sz="1800" b="1" dirty="0" smtClean="0">
                <a:solidFill>
                  <a:srgbClr val="FF3300"/>
                </a:solidFill>
                <a:ea typeface="宋体" pitchFamily="2" charset="-122"/>
                <a:cs typeface="Arial Unicode MS" pitchFamily="34" charset="-122"/>
              </a:rPr>
              <a:t>不可重复读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a:t>
            </a:r>
            <a:r>
              <a:rPr lang="zh-CN" altLang="en-US" sz="1800" dirty="0">
                <a:ea typeface="宋体" pitchFamily="2" charset="-122"/>
                <a:cs typeface="Arial Unicode MS" pitchFamily="34" charset="-122"/>
              </a:rPr>
              <a:t>个事务</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读取了一个字段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然后 </a:t>
            </a:r>
            <a:r>
              <a:rPr lang="en-US" altLang="zh-CN" sz="1800" dirty="0" smtClean="0">
                <a:ea typeface="宋体" pitchFamily="2" charset="-122"/>
                <a:cs typeface="Arial Unicode MS" pitchFamily="34" charset="-122"/>
              </a:rPr>
              <a:t>T2 </a:t>
            </a:r>
            <a:r>
              <a:rPr lang="zh-CN" altLang="en-US" sz="1800" b="1" dirty="0" smtClean="0">
                <a:solidFill>
                  <a:srgbClr val="0000FF"/>
                </a:solidFill>
                <a:ea typeface="宋体" pitchFamily="2" charset="-122"/>
                <a:cs typeface="Arial Unicode MS" pitchFamily="34" charset="-122"/>
              </a:rPr>
              <a:t>更新</a:t>
            </a:r>
            <a:r>
              <a:rPr lang="zh-CN" altLang="en-US" sz="1800" dirty="0" smtClean="0">
                <a:ea typeface="宋体" pitchFamily="2" charset="-122"/>
                <a:cs typeface="Arial Unicode MS" pitchFamily="34" charset="-122"/>
              </a:rPr>
              <a:t>了该字段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T1</a:t>
            </a:r>
            <a:r>
              <a:rPr lang="zh-CN" altLang="en-US" sz="1800" dirty="0" smtClean="0">
                <a:ea typeface="宋体" pitchFamily="2" charset="-122"/>
                <a:cs typeface="Arial Unicode MS" pitchFamily="34" charset="-122"/>
              </a:rPr>
              <a:t>再次读取同一个字段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值就不同了</a:t>
            </a:r>
            <a:r>
              <a:rPr lang="en-US" altLang="zh-CN" sz="1800" dirty="0" smtClean="0">
                <a:ea typeface="宋体" pitchFamily="2" charset="-122"/>
                <a:cs typeface="Arial Unicode MS" pitchFamily="34" charset="-122"/>
              </a:rPr>
              <a:t>.</a:t>
            </a:r>
          </a:p>
          <a:p>
            <a:pPr lvl="1">
              <a:buFont typeface="Wingdings" pitchFamily="2" charset="2"/>
              <a:buChar char="Ø"/>
            </a:pPr>
            <a:r>
              <a:rPr lang="zh-CN" altLang="en-US" sz="1800" b="1" dirty="0" smtClean="0">
                <a:solidFill>
                  <a:srgbClr val="FF3300"/>
                </a:solidFill>
                <a:ea typeface="宋体" pitchFamily="2" charset="-122"/>
                <a:cs typeface="Arial Unicode MS" pitchFamily="34" charset="-122"/>
              </a:rPr>
              <a:t>幻读</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对于两</a:t>
            </a:r>
            <a:r>
              <a:rPr lang="zh-CN" altLang="en-US" sz="1800" dirty="0">
                <a:ea typeface="宋体" pitchFamily="2" charset="-122"/>
                <a:cs typeface="Arial Unicode MS" pitchFamily="34" charset="-122"/>
              </a:rPr>
              <a:t>个事务</a:t>
            </a:r>
            <a:r>
              <a:rPr lang="en-US" altLang="zh-CN" sz="1800" dirty="0" smtClean="0">
                <a:ea typeface="宋体" pitchFamily="2" charset="-122"/>
                <a:cs typeface="Arial Unicode MS" pitchFamily="34" charset="-122"/>
              </a:rPr>
              <a:t>T1, T2, T1 </a:t>
            </a:r>
            <a:r>
              <a:rPr lang="zh-CN" altLang="en-US" sz="1800" dirty="0" smtClean="0">
                <a:ea typeface="宋体" pitchFamily="2" charset="-122"/>
                <a:cs typeface="Arial Unicode MS" pitchFamily="34" charset="-122"/>
              </a:rPr>
              <a:t>从一个表中读取了一个字段</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然后 </a:t>
            </a:r>
            <a:r>
              <a:rPr lang="en-US" altLang="zh-CN" sz="1800" dirty="0" smtClean="0">
                <a:ea typeface="宋体" pitchFamily="2" charset="-122"/>
                <a:cs typeface="Arial Unicode MS" pitchFamily="34" charset="-122"/>
              </a:rPr>
              <a:t>T2 </a:t>
            </a:r>
            <a:r>
              <a:rPr lang="zh-CN" altLang="en-US" sz="1800" dirty="0" smtClean="0">
                <a:ea typeface="宋体" pitchFamily="2" charset="-122"/>
                <a:cs typeface="Arial Unicode MS" pitchFamily="34" charset="-122"/>
              </a:rPr>
              <a:t>在该表中</a:t>
            </a:r>
            <a:r>
              <a:rPr lang="zh-CN" altLang="en-US" sz="1800" b="1" dirty="0" smtClean="0">
                <a:solidFill>
                  <a:srgbClr val="0000FF"/>
                </a:solidFill>
                <a:ea typeface="宋体" pitchFamily="2" charset="-122"/>
                <a:cs typeface="Arial Unicode MS" pitchFamily="34" charset="-122"/>
              </a:rPr>
              <a:t>插入</a:t>
            </a:r>
            <a:r>
              <a:rPr lang="zh-CN" altLang="en-US" sz="1800" dirty="0" smtClean="0">
                <a:ea typeface="宋体" pitchFamily="2" charset="-122"/>
                <a:cs typeface="Arial Unicode MS" pitchFamily="34" charset="-122"/>
              </a:rPr>
              <a:t>了一些新的行</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之后</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如果 </a:t>
            </a:r>
            <a:r>
              <a:rPr lang="en-US" altLang="zh-CN" sz="1800" dirty="0" smtClean="0">
                <a:ea typeface="宋体" pitchFamily="2" charset="-122"/>
                <a:cs typeface="Arial Unicode MS" pitchFamily="34" charset="-122"/>
              </a:rPr>
              <a:t>T1 </a:t>
            </a:r>
            <a:r>
              <a:rPr lang="zh-CN" altLang="en-US" sz="1800" dirty="0" smtClean="0">
                <a:ea typeface="宋体" pitchFamily="2" charset="-122"/>
                <a:cs typeface="Arial Unicode MS" pitchFamily="34" charset="-122"/>
              </a:rPr>
              <a:t>再次读取同一个表</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就会多出几行</a:t>
            </a:r>
            <a:r>
              <a:rPr lang="en-US" altLang="zh-CN" sz="1800" dirty="0" smtClean="0">
                <a:ea typeface="宋体" pitchFamily="2" charset="-122"/>
                <a:cs typeface="Arial Unicode MS" pitchFamily="34" charset="-122"/>
              </a:rPr>
              <a:t>.</a:t>
            </a:r>
          </a:p>
          <a:p>
            <a:pPr eaLnBrk="1" hangingPunct="1">
              <a:buFont typeface="Wingdings" pitchFamily="2" charset="2"/>
              <a:buChar char="l"/>
            </a:pPr>
            <a:r>
              <a:rPr lang="zh-CN" altLang="en-US" sz="2000" b="1" dirty="0" smtClean="0">
                <a:ea typeface="宋体" pitchFamily="2" charset="-122"/>
                <a:cs typeface="Arial Unicode MS" pitchFamily="34" charset="-122"/>
              </a:rPr>
              <a:t>数据库事务的隔离性</a:t>
            </a:r>
            <a:r>
              <a:rPr lang="en-US" altLang="zh-CN" sz="2000" b="1"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数据库系统必须具有隔离并发运行各个事务的能力</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使它们不会相互影响</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避免各种并发问题</a:t>
            </a:r>
            <a:r>
              <a:rPr lang="en-US" altLang="zh-CN" sz="2000" dirty="0" smtClean="0">
                <a:ea typeface="宋体" pitchFamily="2" charset="-122"/>
                <a:cs typeface="Arial Unicode MS" pitchFamily="34" charset="-122"/>
              </a:rPr>
              <a:t>. </a:t>
            </a:r>
          </a:p>
          <a:p>
            <a:pPr eaLnBrk="1" hangingPunct="1">
              <a:buFont typeface="Wingdings" pitchFamily="2" charset="2"/>
              <a:buChar char="l"/>
            </a:pPr>
            <a:r>
              <a:rPr lang="zh-CN" altLang="en-US" sz="2000" dirty="0" smtClean="0">
                <a:solidFill>
                  <a:srgbClr val="C00000"/>
                </a:solidFill>
                <a:ea typeface="宋体" pitchFamily="2" charset="-122"/>
                <a:cs typeface="Arial Unicode MS" pitchFamily="34" charset="-122"/>
              </a:rPr>
              <a:t>一个事务与其他事务隔离的程度称为隔离级别</a:t>
            </a:r>
            <a:r>
              <a:rPr lang="en-US" altLang="zh-CN" sz="2000" dirty="0" smtClean="0">
                <a:solidFill>
                  <a:srgbClr val="C00000"/>
                </a:solidFill>
                <a:ea typeface="宋体" pitchFamily="2" charset="-122"/>
                <a:cs typeface="Arial Unicode MS" pitchFamily="34" charset="-122"/>
              </a:rPr>
              <a:t>. </a:t>
            </a:r>
            <a:r>
              <a:rPr lang="zh-CN" altLang="en-US" sz="2000" dirty="0" smtClean="0">
                <a:ea typeface="宋体" pitchFamily="2" charset="-122"/>
                <a:cs typeface="Arial Unicode MS" pitchFamily="34" charset="-122"/>
              </a:rPr>
              <a:t>数据库规定了多种事务隔离级别</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不同隔离级别对应不同的干扰程度</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隔离级别越高</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数据一致性就越好</a:t>
            </a:r>
            <a:r>
              <a:rPr lang="en-US" altLang="zh-CN" sz="2000" dirty="0" smtClean="0">
                <a:ea typeface="宋体" pitchFamily="2" charset="-122"/>
                <a:cs typeface="Arial Unicode MS" pitchFamily="34" charset="-122"/>
              </a:rPr>
              <a:t>, </a:t>
            </a:r>
            <a:r>
              <a:rPr lang="zh-CN" altLang="en-US" sz="2000" dirty="0" smtClean="0">
                <a:ea typeface="宋体" pitchFamily="2" charset="-122"/>
                <a:cs typeface="Arial Unicode MS" pitchFamily="34" charset="-122"/>
              </a:rPr>
              <a:t>但并发性越弱</a:t>
            </a:r>
            <a:r>
              <a:rPr lang="en-US" altLang="zh-CN" sz="2000" dirty="0" smtClean="0">
                <a:ea typeface="宋体" pitchFamily="2" charset="-122"/>
                <a:cs typeface="Arial Unicode MS" pitchFamily="34" charset="-122"/>
              </a:rPr>
              <a:t>.</a:t>
            </a:r>
            <a:endParaRPr lang="zh-CN" altLang="en-US" sz="2000" dirty="0" smtClean="0">
              <a:ea typeface="宋体" pitchFamily="2" charset="-122"/>
              <a:cs typeface="Arial Unicode MS" pitchFamily="34" charset="-122"/>
            </a:endParaRPr>
          </a:p>
        </p:txBody>
      </p:sp>
    </p:spTree>
    <p:extLst>
      <p:ext uri="{BB962C8B-B14F-4D97-AF65-F5344CB8AC3E}">
        <p14:creationId xmlns:p14="http://schemas.microsoft.com/office/powerpoint/2010/main" val="2732559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23728" y="620688"/>
            <a:ext cx="5796168" cy="950916"/>
          </a:xfrm>
        </p:spPr>
        <p:txBody>
          <a:bodyPr/>
          <a:lstStyle/>
          <a:p>
            <a:pPr eaLnBrk="1" hangingPunct="1"/>
            <a:r>
              <a:rPr lang="zh-CN" altLang="en-US" b="1" smtClean="0">
                <a:latin typeface="+mn-lt"/>
                <a:ea typeface="宋体" pitchFamily="2" charset="-122"/>
                <a:cs typeface="Arial Unicode MS" pitchFamily="34" charset="-122"/>
              </a:rPr>
              <a:t>附：数据库</a:t>
            </a:r>
            <a:r>
              <a:rPr lang="zh-CN" altLang="en-US" b="1" dirty="0" smtClean="0">
                <a:latin typeface="+mn-lt"/>
                <a:ea typeface="宋体" pitchFamily="2" charset="-122"/>
                <a:cs typeface="Arial Unicode MS" pitchFamily="34" charset="-122"/>
              </a:rPr>
              <a:t>的隔离级别</a:t>
            </a:r>
          </a:p>
        </p:txBody>
      </p:sp>
      <p:sp>
        <p:nvSpPr>
          <p:cNvPr id="51203" name="Rectangle 3"/>
          <p:cNvSpPr>
            <a:spLocks noGrp="1" noChangeArrowheads="1"/>
          </p:cNvSpPr>
          <p:nvPr>
            <p:ph idx="1"/>
          </p:nvPr>
        </p:nvSpPr>
        <p:spPr>
          <a:xfrm>
            <a:off x="323850" y="1535132"/>
            <a:ext cx="8351838" cy="4679950"/>
          </a:xfrm>
        </p:spPr>
        <p:txBody>
          <a:bodyPr/>
          <a:lstStyle/>
          <a:p>
            <a:pPr eaLnBrk="1" hangingPunct="1">
              <a:lnSpc>
                <a:spcPct val="90000"/>
              </a:lnSpc>
              <a:buFont typeface="Wingdings" pitchFamily="2" charset="2"/>
              <a:buChar char="l"/>
            </a:pPr>
            <a:r>
              <a:rPr lang="zh-CN" altLang="en-US" sz="2400" dirty="0" smtClean="0">
                <a:ea typeface="宋体" pitchFamily="2" charset="-122"/>
                <a:cs typeface="Arial Unicode MS" pitchFamily="34" charset="-122"/>
              </a:rPr>
              <a:t>数据库提供的 </a:t>
            </a:r>
            <a:r>
              <a:rPr lang="en-US" altLang="zh-CN" sz="2400" dirty="0" smtClean="0">
                <a:ea typeface="宋体" pitchFamily="2" charset="-122"/>
                <a:cs typeface="Arial Unicode MS" pitchFamily="34" charset="-122"/>
              </a:rPr>
              <a:t>4 </a:t>
            </a:r>
            <a:r>
              <a:rPr lang="zh-CN" altLang="en-US" sz="2400" dirty="0" smtClean="0">
                <a:ea typeface="宋体" pitchFamily="2" charset="-122"/>
                <a:cs typeface="Arial Unicode MS" pitchFamily="34" charset="-122"/>
              </a:rPr>
              <a:t>种事务隔离级别</a:t>
            </a:r>
            <a:r>
              <a:rPr lang="en-US" altLang="zh-CN" sz="2400" dirty="0" smtClean="0">
                <a:ea typeface="宋体" pitchFamily="2" charset="-122"/>
                <a:cs typeface="Arial Unicode MS" pitchFamily="34" charset="-122"/>
              </a:rPr>
              <a:t>:</a:t>
            </a: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pPr>
            <a:endParaRPr lang="en-US" altLang="zh-CN" sz="2400" dirty="0" smtClean="0">
              <a:ea typeface="宋体" pitchFamily="2" charset="-122"/>
              <a:cs typeface="Arial Unicode MS" pitchFamily="34" charset="-122"/>
            </a:endParaRPr>
          </a:p>
          <a:p>
            <a:pPr eaLnBrk="1" hangingPunct="1">
              <a:lnSpc>
                <a:spcPct val="90000"/>
              </a:lnSpc>
              <a:buFont typeface="Wingdings" pitchFamily="2" charset="2"/>
              <a:buChar char="l"/>
            </a:pPr>
            <a:r>
              <a:rPr lang="en-US" altLang="zh-CN" sz="2400" dirty="0" smtClean="0">
                <a:ea typeface="宋体" pitchFamily="2" charset="-122"/>
                <a:cs typeface="Arial Unicode MS" pitchFamily="34" charset="-122"/>
              </a:rPr>
              <a:t>Oracle </a:t>
            </a:r>
            <a:r>
              <a:rPr lang="zh-CN" altLang="en-US" sz="2400" dirty="0" smtClean="0">
                <a:ea typeface="宋体" pitchFamily="2" charset="-122"/>
                <a:cs typeface="Arial Unicode MS" pitchFamily="34" charset="-122"/>
              </a:rPr>
              <a:t>支持的 </a:t>
            </a:r>
            <a:r>
              <a:rPr lang="en-US" altLang="zh-CN" sz="2400" dirty="0" smtClean="0">
                <a:ea typeface="宋体" pitchFamily="2" charset="-122"/>
                <a:cs typeface="Arial Unicode MS" pitchFamily="34" charset="-122"/>
              </a:rPr>
              <a:t>2 </a:t>
            </a:r>
            <a:r>
              <a:rPr lang="zh-CN" altLang="en-US" sz="2400" dirty="0" smtClean="0">
                <a:ea typeface="宋体" pitchFamily="2" charset="-122"/>
                <a:cs typeface="Arial Unicode MS" pitchFamily="34" charset="-122"/>
              </a:rPr>
              <a:t>种事务隔离级别：</a:t>
            </a:r>
            <a:r>
              <a:rPr lang="en-US" altLang="zh-CN" sz="2400" b="1" dirty="0" smtClean="0">
                <a:solidFill>
                  <a:srgbClr val="FF0000"/>
                </a:solidFill>
                <a:ea typeface="宋体" pitchFamily="2" charset="-122"/>
                <a:cs typeface="Arial Unicode MS" pitchFamily="34" charset="-122"/>
              </a:rPr>
              <a:t>READ COMMITED</a:t>
            </a:r>
            <a:r>
              <a:rPr lang="en-US" altLang="zh-CN" sz="2400" dirty="0" smtClean="0">
                <a:ea typeface="宋体" pitchFamily="2" charset="-122"/>
                <a:cs typeface="Arial Unicode MS" pitchFamily="34" charset="-122"/>
              </a:rPr>
              <a:t>, SERIALIZABLE</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 Oracle </a:t>
            </a:r>
            <a:r>
              <a:rPr lang="zh-CN" altLang="en-US" sz="2400" dirty="0" smtClean="0">
                <a:ea typeface="宋体" pitchFamily="2" charset="-122"/>
                <a:cs typeface="Arial Unicode MS" pitchFamily="34" charset="-122"/>
              </a:rPr>
              <a:t>默认的事务隔离级别为</a:t>
            </a:r>
            <a:r>
              <a:rPr lang="en-US" altLang="zh-CN" sz="2400" dirty="0" smtClean="0">
                <a:ea typeface="宋体" pitchFamily="2" charset="-122"/>
                <a:cs typeface="Arial Unicode MS" pitchFamily="34" charset="-122"/>
              </a:rPr>
              <a:t>: READ COMMITED </a:t>
            </a:r>
          </a:p>
          <a:p>
            <a:pPr eaLnBrk="1" hangingPunct="1">
              <a:lnSpc>
                <a:spcPct val="90000"/>
              </a:lnSpc>
              <a:buFont typeface="Wingdings" pitchFamily="2" charset="2"/>
              <a:buChar char="l"/>
            </a:pP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支持 </a:t>
            </a:r>
            <a:r>
              <a:rPr lang="en-US" altLang="zh-CN" sz="2400" dirty="0" smtClean="0">
                <a:ea typeface="宋体" pitchFamily="2" charset="-122"/>
                <a:cs typeface="Arial Unicode MS" pitchFamily="34" charset="-122"/>
              </a:rPr>
              <a:t>4 </a:t>
            </a:r>
            <a:r>
              <a:rPr lang="zh-CN" altLang="en-US" sz="2400" dirty="0">
                <a:ea typeface="宋体" pitchFamily="2" charset="-122"/>
                <a:cs typeface="Arial Unicode MS" pitchFamily="34" charset="-122"/>
              </a:rPr>
              <a:t>种</a:t>
            </a:r>
            <a:r>
              <a:rPr lang="zh-CN" altLang="en-US" sz="2400" dirty="0" smtClean="0">
                <a:ea typeface="宋体" pitchFamily="2" charset="-122"/>
                <a:cs typeface="Arial Unicode MS" pitchFamily="34" charset="-122"/>
              </a:rPr>
              <a:t>事务隔离级别</a:t>
            </a:r>
            <a:r>
              <a:rPr lang="en-US" altLang="zh-CN" sz="2400" dirty="0" smtClean="0">
                <a:ea typeface="宋体" pitchFamily="2" charset="-122"/>
                <a:cs typeface="Arial Unicode MS" pitchFamily="34" charset="-122"/>
              </a:rPr>
              <a:t>.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默认的事务隔离级别为</a:t>
            </a:r>
            <a:r>
              <a:rPr lang="en-US" altLang="zh-CN" sz="2400" dirty="0" smtClean="0">
                <a:ea typeface="宋体" pitchFamily="2" charset="-122"/>
                <a:cs typeface="Arial Unicode MS" pitchFamily="34" charset="-122"/>
              </a:rPr>
              <a:t>: </a:t>
            </a:r>
            <a:r>
              <a:rPr lang="en-US" altLang="zh-CN" sz="2400" b="1" dirty="0" smtClean="0">
                <a:solidFill>
                  <a:srgbClr val="FF0000"/>
                </a:solidFill>
                <a:ea typeface="宋体" pitchFamily="2" charset="-122"/>
                <a:cs typeface="Arial Unicode MS" pitchFamily="34" charset="-122"/>
              </a:rPr>
              <a:t>REPEATABLE READ</a:t>
            </a:r>
          </a:p>
          <a:p>
            <a:pPr eaLnBrk="1" hangingPunct="1">
              <a:lnSpc>
                <a:spcPct val="90000"/>
              </a:lnSpc>
            </a:pPr>
            <a:endParaRPr lang="en-US" altLang="zh-CN" sz="2400" dirty="0" smtClean="0">
              <a:ea typeface="宋体" pitchFamily="2"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109807"/>
            <a:ext cx="7486650" cy="2133600"/>
          </a:xfrm>
          <a:prstGeom prst="rect">
            <a:avLst/>
          </a:prstGeom>
          <a:noFill/>
          <a:ln w="9525">
            <a:noFill/>
            <a:miter lim="800000"/>
            <a:headEnd/>
            <a:tailEnd/>
          </a:ln>
        </p:spPr>
      </p:pic>
    </p:spTree>
    <p:extLst>
      <p:ext uri="{BB962C8B-B14F-4D97-AF65-F5344CB8AC3E}">
        <p14:creationId xmlns:p14="http://schemas.microsoft.com/office/powerpoint/2010/main" val="272869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907704" y="692696"/>
            <a:ext cx="5580144" cy="1009258"/>
          </a:xfrm>
        </p:spPr>
        <p:txBody>
          <a:bodyPr>
            <a:normAutofit fontScale="90000"/>
          </a:bodyPr>
          <a:lstStyle/>
          <a:p>
            <a:pPr eaLnBrk="1" hangingPunct="1"/>
            <a:r>
              <a:rPr lang="zh-CN" altLang="en-US" b="1" smtClean="0">
                <a:latin typeface="+mn-lt"/>
                <a:ea typeface="宋体" pitchFamily="2" charset="-122"/>
                <a:cs typeface="Arial Unicode MS" pitchFamily="34" charset="-122"/>
              </a:rPr>
              <a:t>附：在 </a:t>
            </a:r>
            <a:r>
              <a:rPr lang="en-US" altLang="zh-CN" b="1" dirty="0" err="1" smtClean="0">
                <a:latin typeface="+mn-lt"/>
                <a:ea typeface="宋体" pitchFamily="2" charset="-122"/>
                <a:cs typeface="Arial Unicode MS" pitchFamily="34" charset="-122"/>
              </a:rPr>
              <a:t>MySql</a:t>
            </a:r>
            <a:r>
              <a:rPr lang="en-US" altLang="zh-CN" b="1" dirty="0" smtClean="0">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中设置隔离级别</a:t>
            </a:r>
          </a:p>
        </p:txBody>
      </p:sp>
      <p:sp>
        <p:nvSpPr>
          <p:cNvPr id="52227" name="Rectangle 3"/>
          <p:cNvSpPr>
            <a:spLocks noGrp="1" noChangeArrowheads="1"/>
          </p:cNvSpPr>
          <p:nvPr>
            <p:ph idx="1"/>
          </p:nvPr>
        </p:nvSpPr>
        <p:spPr>
          <a:xfrm>
            <a:off x="250825" y="1782917"/>
            <a:ext cx="8569325" cy="3455987"/>
          </a:xfrm>
        </p:spPr>
        <p:txBody>
          <a:bodyPr>
            <a:normAutofit/>
          </a:bodyPr>
          <a:lstStyle/>
          <a:p>
            <a:pPr eaLnBrk="1" hangingPunct="1">
              <a:buFont typeface="Wingdings" pitchFamily="2" charset="2"/>
              <a:buChar char="l"/>
            </a:pPr>
            <a:r>
              <a:rPr lang="zh-CN" altLang="en-US" sz="2400" dirty="0" smtClean="0">
                <a:ea typeface="宋体" pitchFamily="2" charset="-122"/>
                <a:cs typeface="Arial Unicode MS" pitchFamily="34" charset="-122"/>
              </a:rPr>
              <a:t>每启动一个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程序</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就会获得一个单独的数据库连接</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每个数据库连接都有一个全局变量 </a:t>
            </a:r>
            <a:r>
              <a:rPr lang="en-US" altLang="zh-CN" sz="2400" dirty="0" smtClean="0">
                <a:ea typeface="宋体" pitchFamily="2" charset="-122"/>
                <a:cs typeface="Arial Unicode MS" pitchFamily="34" charset="-122"/>
              </a:rPr>
              <a:t>@@</a:t>
            </a:r>
            <a:r>
              <a:rPr lang="en-US" altLang="zh-CN" sz="2400" dirty="0" err="1" smtClean="0">
                <a:ea typeface="宋体" pitchFamily="2" charset="-122"/>
                <a:cs typeface="Arial Unicode MS" pitchFamily="34" charset="-122"/>
              </a:rPr>
              <a:t>tx_isolation</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表示当前的事务隔离级别</a:t>
            </a:r>
            <a:r>
              <a:rPr lang="en-US" altLang="zh-CN" sz="2400" dirty="0" smtClean="0">
                <a:ea typeface="宋体" pitchFamily="2" charset="-122"/>
                <a:cs typeface="Arial Unicode MS" pitchFamily="34" charset="-122"/>
              </a:rPr>
              <a:t>. </a:t>
            </a:r>
          </a:p>
          <a:p>
            <a:pPr eaLnBrk="1" hangingPunct="1">
              <a:buFont typeface="Wingdings" pitchFamily="2" charset="2"/>
              <a:buChar char="l"/>
            </a:pPr>
            <a:r>
              <a:rPr lang="zh-CN" altLang="en-US" sz="2400" dirty="0" smtClean="0">
                <a:ea typeface="宋体" pitchFamily="2" charset="-122"/>
                <a:cs typeface="Arial Unicode MS" pitchFamily="34" charset="-122"/>
              </a:rPr>
              <a:t>查看当前的隔离级别</a:t>
            </a:r>
            <a:r>
              <a:rPr lang="en-US" altLang="zh-CN" sz="2400" dirty="0" smtClean="0">
                <a:ea typeface="宋体" pitchFamily="2" charset="-122"/>
                <a:cs typeface="Arial Unicode MS" pitchFamily="34" charset="-122"/>
              </a:rPr>
              <a:t>: SELECT @@</a:t>
            </a:r>
            <a:r>
              <a:rPr lang="en-US" altLang="zh-CN" sz="2400" dirty="0" err="1" smtClean="0">
                <a:ea typeface="宋体" pitchFamily="2" charset="-122"/>
                <a:cs typeface="Arial Unicode MS" pitchFamily="34" charset="-122"/>
              </a:rPr>
              <a:t>tx_isolation</a:t>
            </a:r>
            <a:r>
              <a:rPr lang="en-US" altLang="zh-CN" sz="2400" dirty="0" smtClean="0">
                <a:ea typeface="宋体" pitchFamily="2" charset="-122"/>
                <a:cs typeface="Arial Unicode MS" pitchFamily="34" charset="-122"/>
              </a:rPr>
              <a:t>;</a:t>
            </a:r>
          </a:p>
          <a:p>
            <a:pPr eaLnBrk="1" hangingPunct="1">
              <a:buFont typeface="Wingdings" pitchFamily="2" charset="2"/>
              <a:buChar char="l"/>
            </a:pPr>
            <a:r>
              <a:rPr lang="zh-CN" altLang="en-US" sz="2400" dirty="0" smtClean="0">
                <a:ea typeface="宋体" pitchFamily="2" charset="-122"/>
                <a:cs typeface="Arial Unicode MS" pitchFamily="34" charset="-122"/>
              </a:rPr>
              <a:t>设置当前 </a:t>
            </a:r>
            <a:r>
              <a:rPr lang="en-US" altLang="zh-CN" sz="2400" dirty="0" err="1" smtClean="0">
                <a:ea typeface="宋体" pitchFamily="2" charset="-122"/>
                <a:cs typeface="Arial Unicode MS" pitchFamily="34" charset="-122"/>
              </a:rPr>
              <a:t>mySQL</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连接的隔离级别</a:t>
            </a:r>
            <a:r>
              <a:rPr lang="en-US" altLang="zh-CN" sz="2400" dirty="0" smtClean="0">
                <a:ea typeface="宋体" pitchFamily="2" charset="-122"/>
                <a:cs typeface="Arial Unicode MS" pitchFamily="34" charset="-122"/>
              </a:rPr>
              <a:t>:  </a:t>
            </a:r>
          </a:p>
          <a:p>
            <a:pPr lvl="1" eaLnBrk="1" hangingPunct="1">
              <a:buFont typeface="Wingdings" pitchFamily="2" charset="2"/>
              <a:buChar char="Ø"/>
            </a:pPr>
            <a:r>
              <a:rPr lang="en-US" altLang="zh-CN" sz="2000" dirty="0" smtClean="0">
                <a:ea typeface="宋体" pitchFamily="2" charset="-122"/>
                <a:cs typeface="Arial Unicode MS" pitchFamily="34" charset="-122"/>
              </a:rPr>
              <a:t>set  transaction isolation level </a:t>
            </a:r>
            <a:r>
              <a:rPr lang="en-US" altLang="zh-CN" sz="2000" dirty="0" smtClean="0">
                <a:solidFill>
                  <a:srgbClr val="FF3300"/>
                </a:solidFill>
                <a:ea typeface="宋体" pitchFamily="2" charset="-122"/>
                <a:cs typeface="Arial Unicode MS" pitchFamily="34" charset="-122"/>
              </a:rPr>
              <a:t>read committed</a:t>
            </a:r>
            <a:r>
              <a:rPr lang="en-US" altLang="zh-CN" sz="2000" dirty="0" smtClean="0">
                <a:ea typeface="宋体" pitchFamily="2" charset="-122"/>
                <a:cs typeface="Arial Unicode MS" pitchFamily="34" charset="-122"/>
              </a:rPr>
              <a:t>;</a:t>
            </a:r>
          </a:p>
          <a:p>
            <a:pPr eaLnBrk="1" hangingPunct="1">
              <a:buFont typeface="Wingdings" pitchFamily="2" charset="2"/>
              <a:buChar char="l"/>
            </a:pPr>
            <a:r>
              <a:rPr lang="zh-CN" altLang="en-US" sz="2400" dirty="0" smtClean="0">
                <a:ea typeface="宋体" pitchFamily="2" charset="-122"/>
                <a:cs typeface="Arial Unicode MS" pitchFamily="34" charset="-122"/>
              </a:rPr>
              <a:t>设置数据库系统的全局的隔离级别</a:t>
            </a:r>
            <a:r>
              <a:rPr lang="en-US" altLang="zh-CN" sz="2400" dirty="0" smtClean="0">
                <a:ea typeface="宋体" pitchFamily="2" charset="-122"/>
                <a:cs typeface="Arial Unicode MS" pitchFamily="34" charset="-122"/>
              </a:rPr>
              <a:t>:</a:t>
            </a:r>
          </a:p>
          <a:p>
            <a:pPr lvl="1" eaLnBrk="1" hangingPunct="1">
              <a:buFont typeface="Wingdings" pitchFamily="2" charset="2"/>
              <a:buChar char="Ø"/>
            </a:pPr>
            <a:r>
              <a:rPr lang="en-US" altLang="zh-CN" sz="2000" dirty="0" smtClean="0">
                <a:ea typeface="宋体" pitchFamily="2" charset="-122"/>
                <a:cs typeface="Arial Unicode MS" pitchFamily="34" charset="-122"/>
              </a:rPr>
              <a:t> set </a:t>
            </a:r>
            <a:r>
              <a:rPr lang="en-US" altLang="zh-CN" sz="2000" b="1" dirty="0" smtClean="0">
                <a:solidFill>
                  <a:srgbClr val="FF3300"/>
                </a:solidFill>
                <a:ea typeface="宋体" pitchFamily="2" charset="-122"/>
                <a:cs typeface="Arial Unicode MS" pitchFamily="34" charset="-122"/>
              </a:rPr>
              <a:t>global</a:t>
            </a:r>
            <a:r>
              <a:rPr lang="en-US" altLang="zh-CN" sz="2000" dirty="0" smtClean="0">
                <a:ea typeface="宋体" pitchFamily="2" charset="-122"/>
                <a:cs typeface="Arial Unicode MS" pitchFamily="34" charset="-122"/>
              </a:rPr>
              <a:t> transaction isolation level </a:t>
            </a:r>
            <a:r>
              <a:rPr lang="en-US" altLang="zh-CN" sz="2000" dirty="0" smtClean="0">
                <a:solidFill>
                  <a:srgbClr val="FF3300"/>
                </a:solidFill>
                <a:ea typeface="宋体" pitchFamily="2" charset="-122"/>
                <a:cs typeface="Arial Unicode MS" pitchFamily="34" charset="-122"/>
              </a:rPr>
              <a:t>read committed</a:t>
            </a:r>
            <a:r>
              <a:rPr lang="en-US" altLang="zh-CN" sz="2000" dirty="0" smtClean="0">
                <a:ea typeface="宋体" pitchFamily="2" charset="-122"/>
                <a:cs typeface="Arial Unicode MS" pitchFamily="34" charset="-122"/>
              </a:rPr>
              <a:t>;</a:t>
            </a:r>
          </a:p>
        </p:txBody>
      </p:sp>
      <p:sp>
        <p:nvSpPr>
          <p:cNvPr id="2" name="TextBox 1"/>
          <p:cNvSpPr txBox="1"/>
          <p:nvPr/>
        </p:nvSpPr>
        <p:spPr>
          <a:xfrm>
            <a:off x="683568" y="5989350"/>
            <a:ext cx="4608512" cy="400110"/>
          </a:xfrm>
          <a:prstGeom prst="rect">
            <a:avLst/>
          </a:prstGeom>
          <a:noFill/>
        </p:spPr>
        <p:txBody>
          <a:bodyPr wrap="square" rtlCol="0">
            <a:spAutoFit/>
          </a:bodyPr>
          <a:lstStyle/>
          <a:p>
            <a:r>
              <a:rPr lang="en-US" altLang="zh-CN" sz="2000" dirty="0" smtClean="0">
                <a:ea typeface="宋体" panose="02010600030101010101" pitchFamily="2" charset="-122"/>
              </a:rPr>
              <a:t>SET </a:t>
            </a:r>
            <a:r>
              <a:rPr lang="en-US" altLang="zh-CN" sz="2000" dirty="0" err="1" smtClean="0">
                <a:ea typeface="宋体" panose="02010600030101010101" pitchFamily="2" charset="-122"/>
              </a:rPr>
              <a:t>autocommit</a:t>
            </a:r>
            <a:r>
              <a:rPr lang="en-US" altLang="zh-CN" sz="2000" dirty="0" smtClean="0">
                <a:ea typeface="宋体" panose="02010600030101010101" pitchFamily="2" charset="-122"/>
              </a:rPr>
              <a:t> = 0;  </a:t>
            </a:r>
            <a:r>
              <a:rPr lang="zh-CN" altLang="en-US" sz="2000" dirty="0" smtClean="0">
                <a:ea typeface="宋体" panose="02010600030101010101" pitchFamily="2" charset="-122"/>
              </a:rPr>
              <a:t>禁止操作自动提交</a:t>
            </a:r>
            <a:endParaRPr lang="zh-CN" altLang="en-US" sz="2000" dirty="0">
              <a:ea typeface="宋体" panose="02010600030101010101" pitchFamily="2" charset="-122"/>
            </a:endParaRPr>
          </a:p>
        </p:txBody>
      </p:sp>
    </p:spTree>
    <p:extLst>
      <p:ext uri="{BB962C8B-B14F-4D97-AF65-F5344CB8AC3E}">
        <p14:creationId xmlns:p14="http://schemas.microsoft.com/office/powerpoint/2010/main" val="350217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a:t>6</a:t>
            </a:r>
            <a:r>
              <a:rPr lang="en-US" altLang="zh-CN" b="1" smtClean="0"/>
              <a:t>-</a:t>
            </a:r>
            <a:r>
              <a:rPr lang="zh-CN" altLang="en-US" b="1" dirty="0" smtClean="0">
                <a:ea typeface="宋体" pitchFamily="2" charset="-122"/>
              </a:rPr>
              <a:t>数据库</a:t>
            </a:r>
            <a:r>
              <a:rPr lang="zh-CN" altLang="en-US" b="1" dirty="0">
                <a:ea typeface="宋体" pitchFamily="2" charset="-122"/>
              </a:rPr>
              <a:t>连接池</a:t>
            </a:r>
            <a:endParaRPr lang="zh-CN" altLang="en-US" b="1" dirty="0"/>
          </a:p>
        </p:txBody>
      </p:sp>
    </p:spTree>
    <p:extLst>
      <p:ext uri="{BB962C8B-B14F-4D97-AF65-F5344CB8AC3E}">
        <p14:creationId xmlns:p14="http://schemas.microsoft.com/office/powerpoint/2010/main" val="144179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2123728" y="692696"/>
            <a:ext cx="6164168" cy="794400"/>
          </a:xfrm>
        </p:spPr>
        <p:txBody>
          <a:bodyPr>
            <a:normAutofit fontScale="90000"/>
          </a:bodyPr>
          <a:lstStyle/>
          <a:p>
            <a:r>
              <a:rPr lang="en-US" altLang="zh-CN" b="1" dirty="0">
                <a:latin typeface="+mn-lt"/>
                <a:ea typeface="宋体" pitchFamily="2" charset="-122"/>
              </a:rPr>
              <a:t>JDBC</a:t>
            </a:r>
            <a:r>
              <a:rPr lang="zh-CN" altLang="en-US" b="1" dirty="0">
                <a:latin typeface="+mn-lt"/>
                <a:ea typeface="宋体" pitchFamily="2" charset="-122"/>
              </a:rPr>
              <a:t>数据库连接池的必要性 </a:t>
            </a:r>
          </a:p>
        </p:txBody>
      </p:sp>
      <p:sp>
        <p:nvSpPr>
          <p:cNvPr id="622595" name="Rectangle 3"/>
          <p:cNvSpPr>
            <a:spLocks noGrp="1" noChangeArrowheads="1"/>
          </p:cNvSpPr>
          <p:nvPr>
            <p:ph idx="1"/>
          </p:nvPr>
        </p:nvSpPr>
        <p:spPr>
          <a:xfrm>
            <a:off x="251520" y="1484784"/>
            <a:ext cx="8640960" cy="4752528"/>
          </a:xfrm>
          <a:solidFill>
            <a:schemeClr val="hlink">
              <a:alpha val="0"/>
            </a:schemeClr>
          </a:solidFill>
          <a:ln/>
        </p:spPr>
        <p:txBody>
          <a:bodyPr>
            <a:normAutofit fontScale="92500" lnSpcReduction="10000"/>
          </a:bodyPr>
          <a:lstStyle/>
          <a:p>
            <a:pPr>
              <a:lnSpc>
                <a:spcPct val="110000"/>
              </a:lnSpc>
              <a:buFont typeface="Wingdings" pitchFamily="2" charset="2"/>
              <a:buChar char="l"/>
            </a:pPr>
            <a:r>
              <a:rPr lang="zh-CN" altLang="en-US" sz="2000" dirty="0">
                <a:ea typeface="宋体" pitchFamily="2" charset="-122"/>
              </a:rPr>
              <a:t>在使用开发基于数据库的</a:t>
            </a:r>
            <a:r>
              <a:rPr lang="en-US" altLang="zh-CN" sz="2000" dirty="0">
                <a:ea typeface="宋体" pitchFamily="2" charset="-122"/>
              </a:rPr>
              <a:t>web</a:t>
            </a:r>
            <a:r>
              <a:rPr lang="zh-CN" altLang="en-US" sz="2000" dirty="0">
                <a:ea typeface="宋体" pitchFamily="2" charset="-122"/>
              </a:rPr>
              <a:t>程序时，</a:t>
            </a:r>
            <a:r>
              <a:rPr lang="zh-CN" altLang="en-US" sz="2000" b="1" dirty="0">
                <a:solidFill>
                  <a:srgbClr val="FF0000"/>
                </a:solidFill>
                <a:ea typeface="宋体" pitchFamily="2" charset="-122"/>
              </a:rPr>
              <a:t>传统的模式</a:t>
            </a:r>
            <a:r>
              <a:rPr lang="zh-CN" altLang="en-US" sz="2000" dirty="0">
                <a:ea typeface="宋体" pitchFamily="2" charset="-122"/>
              </a:rPr>
              <a:t>基本是按以下步骤：　　</a:t>
            </a:r>
          </a:p>
          <a:p>
            <a:pPr lvl="1">
              <a:lnSpc>
                <a:spcPct val="110000"/>
              </a:lnSpc>
              <a:buFont typeface="Wingdings" pitchFamily="2" charset="2"/>
              <a:buChar char="Ø"/>
            </a:pPr>
            <a:r>
              <a:rPr lang="zh-CN" altLang="en-US" sz="2000" dirty="0">
                <a:solidFill>
                  <a:srgbClr val="3F31F9"/>
                </a:solidFill>
                <a:ea typeface="宋体" pitchFamily="2" charset="-122"/>
              </a:rPr>
              <a:t>在主程序（如</a:t>
            </a:r>
            <a:r>
              <a:rPr lang="en-US" altLang="zh-CN" sz="2000" dirty="0" err="1">
                <a:solidFill>
                  <a:srgbClr val="3F31F9"/>
                </a:solidFill>
                <a:ea typeface="宋体" pitchFamily="2" charset="-122"/>
              </a:rPr>
              <a:t>servlet</a:t>
            </a:r>
            <a:r>
              <a:rPr lang="zh-CN" altLang="en-US" sz="2000" dirty="0">
                <a:solidFill>
                  <a:srgbClr val="3F31F9"/>
                </a:solidFill>
                <a:ea typeface="宋体" pitchFamily="2" charset="-122"/>
              </a:rPr>
              <a:t>、</a:t>
            </a:r>
            <a:r>
              <a:rPr lang="en-US" altLang="zh-CN" sz="2000" dirty="0">
                <a:solidFill>
                  <a:srgbClr val="3F31F9"/>
                </a:solidFill>
                <a:ea typeface="宋体" pitchFamily="2" charset="-122"/>
              </a:rPr>
              <a:t>beans</a:t>
            </a:r>
            <a:r>
              <a:rPr lang="zh-CN" altLang="en-US" sz="2000" dirty="0">
                <a:solidFill>
                  <a:srgbClr val="3F31F9"/>
                </a:solidFill>
                <a:ea typeface="宋体" pitchFamily="2" charset="-122"/>
              </a:rPr>
              <a:t>）中建立数据库</a:t>
            </a:r>
            <a:r>
              <a:rPr lang="zh-CN" altLang="en-US" sz="2000" dirty="0" smtClean="0">
                <a:solidFill>
                  <a:srgbClr val="3F31F9"/>
                </a:solidFill>
                <a:ea typeface="宋体" pitchFamily="2" charset="-122"/>
              </a:rPr>
              <a:t>连接</a:t>
            </a:r>
            <a:endParaRPr lang="zh-CN" altLang="en-US" sz="2000" dirty="0">
              <a:solidFill>
                <a:srgbClr val="3F31F9"/>
              </a:solidFill>
              <a:ea typeface="宋体" pitchFamily="2" charset="-122"/>
            </a:endParaRPr>
          </a:p>
          <a:p>
            <a:pPr lvl="1">
              <a:lnSpc>
                <a:spcPct val="110000"/>
              </a:lnSpc>
              <a:buFont typeface="Wingdings" pitchFamily="2" charset="2"/>
              <a:buChar char="Ø"/>
            </a:pPr>
            <a:r>
              <a:rPr lang="zh-CN" altLang="en-US" sz="2000" dirty="0">
                <a:solidFill>
                  <a:srgbClr val="3F31F9"/>
                </a:solidFill>
                <a:ea typeface="宋体" pitchFamily="2" charset="-122"/>
              </a:rPr>
              <a:t>进行</a:t>
            </a:r>
            <a:r>
              <a:rPr lang="en-US" altLang="zh-CN" sz="2000" dirty="0" err="1">
                <a:solidFill>
                  <a:srgbClr val="3F31F9"/>
                </a:solidFill>
                <a:ea typeface="宋体" pitchFamily="2" charset="-122"/>
              </a:rPr>
              <a:t>sql</a:t>
            </a:r>
            <a:r>
              <a:rPr lang="zh-CN" altLang="en-US" sz="2000" dirty="0">
                <a:solidFill>
                  <a:srgbClr val="3F31F9"/>
                </a:solidFill>
                <a:ea typeface="宋体" pitchFamily="2" charset="-122"/>
              </a:rPr>
              <a:t>操作</a:t>
            </a:r>
          </a:p>
          <a:p>
            <a:pPr lvl="1">
              <a:lnSpc>
                <a:spcPct val="110000"/>
              </a:lnSpc>
              <a:buFont typeface="Wingdings" pitchFamily="2" charset="2"/>
              <a:buChar char="Ø"/>
            </a:pPr>
            <a:r>
              <a:rPr lang="zh-CN" altLang="en-US" sz="2000" dirty="0">
                <a:solidFill>
                  <a:srgbClr val="3F31F9"/>
                </a:solidFill>
                <a:ea typeface="宋体" pitchFamily="2" charset="-122"/>
              </a:rPr>
              <a:t>断开数据库</a:t>
            </a:r>
            <a:r>
              <a:rPr lang="zh-CN" altLang="en-US" sz="2000" dirty="0" smtClean="0">
                <a:solidFill>
                  <a:srgbClr val="3F31F9"/>
                </a:solidFill>
                <a:ea typeface="宋体" pitchFamily="2" charset="-122"/>
              </a:rPr>
              <a:t>连接</a:t>
            </a:r>
            <a:endParaRPr lang="zh-CN" altLang="en-US" sz="2000" dirty="0">
              <a:solidFill>
                <a:srgbClr val="3F31F9"/>
              </a:solidFill>
              <a:ea typeface="宋体" pitchFamily="2" charset="-122"/>
            </a:endParaRPr>
          </a:p>
          <a:p>
            <a:pPr>
              <a:lnSpc>
                <a:spcPct val="110000"/>
              </a:lnSpc>
              <a:buFont typeface="Wingdings" pitchFamily="2" charset="2"/>
              <a:buChar char="l"/>
            </a:pPr>
            <a:r>
              <a:rPr lang="zh-CN" altLang="en-US" sz="2200" dirty="0">
                <a:ea typeface="宋体" pitchFamily="2" charset="-122"/>
              </a:rPr>
              <a:t>这种模式开发，存在的问题</a:t>
            </a:r>
            <a:r>
              <a:rPr lang="en-US" altLang="zh-CN" sz="2200" dirty="0">
                <a:ea typeface="宋体" pitchFamily="2" charset="-122"/>
              </a:rPr>
              <a:t>:</a:t>
            </a:r>
          </a:p>
          <a:p>
            <a:pPr lvl="1">
              <a:lnSpc>
                <a:spcPct val="110000"/>
              </a:lnSpc>
              <a:buFont typeface="Wingdings" pitchFamily="2" charset="2"/>
              <a:buChar char="Ø"/>
            </a:pPr>
            <a:r>
              <a:rPr lang="zh-CN" altLang="en-US" sz="1900" dirty="0">
                <a:ea typeface="宋体" pitchFamily="2" charset="-122"/>
              </a:rPr>
              <a:t>普通的</a:t>
            </a:r>
            <a:r>
              <a:rPr lang="en-US" altLang="zh-CN" sz="1900" dirty="0">
                <a:ea typeface="宋体" pitchFamily="2" charset="-122"/>
              </a:rPr>
              <a:t>JDBC</a:t>
            </a:r>
            <a:r>
              <a:rPr lang="zh-CN" altLang="en-US" sz="1900" dirty="0">
                <a:ea typeface="宋体" pitchFamily="2" charset="-122"/>
              </a:rPr>
              <a:t>数据库连接使用 </a:t>
            </a:r>
            <a:r>
              <a:rPr lang="en-US" altLang="zh-CN" sz="1900" dirty="0" err="1">
                <a:ea typeface="宋体" pitchFamily="2" charset="-122"/>
              </a:rPr>
              <a:t>DriverManager</a:t>
            </a:r>
            <a:r>
              <a:rPr lang="en-US" altLang="zh-CN" sz="1900" dirty="0">
                <a:ea typeface="宋体" pitchFamily="2" charset="-122"/>
              </a:rPr>
              <a:t> </a:t>
            </a:r>
            <a:r>
              <a:rPr lang="zh-CN" altLang="en-US" sz="1900" dirty="0">
                <a:ea typeface="宋体" pitchFamily="2" charset="-122"/>
              </a:rPr>
              <a:t>来获取，每次向数据库建立连接的时候都要将 </a:t>
            </a:r>
            <a:r>
              <a:rPr lang="en-US" altLang="zh-CN" sz="1900" dirty="0">
                <a:ea typeface="宋体" pitchFamily="2" charset="-122"/>
              </a:rPr>
              <a:t>Connection </a:t>
            </a:r>
            <a:r>
              <a:rPr lang="zh-CN" altLang="en-US" sz="1900" dirty="0">
                <a:ea typeface="宋体" pitchFamily="2" charset="-122"/>
              </a:rPr>
              <a:t>加载到内存中，再验证用户名和密码</a:t>
            </a:r>
            <a:r>
              <a:rPr lang="en-US" altLang="zh-CN" sz="1900" dirty="0">
                <a:ea typeface="宋体" pitchFamily="2" charset="-122"/>
              </a:rPr>
              <a:t>(</a:t>
            </a:r>
            <a:r>
              <a:rPr lang="zh-CN" altLang="en-US" sz="1900" dirty="0">
                <a:ea typeface="宋体" pitchFamily="2" charset="-122"/>
              </a:rPr>
              <a:t>得花费</a:t>
            </a:r>
            <a:r>
              <a:rPr lang="en-US" altLang="zh-CN" sz="1900" dirty="0">
                <a:ea typeface="宋体" pitchFamily="2" charset="-122"/>
              </a:rPr>
              <a:t>0.05s</a:t>
            </a:r>
            <a:r>
              <a:rPr lang="zh-CN" altLang="en-US" sz="1900" dirty="0">
                <a:ea typeface="宋体" pitchFamily="2" charset="-122"/>
              </a:rPr>
              <a:t>～</a:t>
            </a:r>
            <a:r>
              <a:rPr lang="en-US" altLang="zh-CN" sz="1900" dirty="0">
                <a:ea typeface="宋体" pitchFamily="2" charset="-122"/>
              </a:rPr>
              <a:t>1s</a:t>
            </a:r>
            <a:r>
              <a:rPr lang="zh-CN" altLang="en-US" sz="1900" dirty="0">
                <a:ea typeface="宋体" pitchFamily="2" charset="-122"/>
              </a:rPr>
              <a:t>的时间</a:t>
            </a:r>
            <a:r>
              <a:rPr lang="en-US" altLang="zh-CN" sz="1900" dirty="0">
                <a:ea typeface="宋体" pitchFamily="2" charset="-122"/>
              </a:rPr>
              <a:t>)</a:t>
            </a:r>
            <a:r>
              <a:rPr lang="zh-CN" altLang="en-US" sz="1900" dirty="0">
                <a:ea typeface="宋体" pitchFamily="2" charset="-122"/>
              </a:rPr>
              <a:t>。需要数据库连接的时候，就向数据库要求一个，执行完成后再断开连接。这样的方式将会消耗大量的资源和时间。</a:t>
            </a:r>
            <a:r>
              <a:rPr lang="zh-CN" altLang="en-US" sz="1900" b="1" dirty="0">
                <a:solidFill>
                  <a:srgbClr val="FF0000"/>
                </a:solidFill>
                <a:ea typeface="宋体" pitchFamily="2" charset="-122"/>
              </a:rPr>
              <a:t>数据库的连接资源并没有得到很好的重复利用</a:t>
            </a:r>
            <a:r>
              <a:rPr lang="en-US" altLang="zh-CN" sz="1900" b="1" dirty="0">
                <a:solidFill>
                  <a:srgbClr val="FF0000"/>
                </a:solidFill>
                <a:ea typeface="宋体" pitchFamily="2" charset="-122"/>
              </a:rPr>
              <a:t>.</a:t>
            </a:r>
            <a:r>
              <a:rPr lang="zh-CN" altLang="en-US" sz="1900" dirty="0">
                <a:ea typeface="宋体" pitchFamily="2" charset="-122"/>
              </a:rPr>
              <a:t>若同时有几百人甚至几千人在线，频繁的进行数据库连接操作将占用很多的系统资源，严重的甚至会造成服务器的崩溃。</a:t>
            </a:r>
          </a:p>
          <a:p>
            <a:pPr lvl="1">
              <a:lnSpc>
                <a:spcPct val="110000"/>
              </a:lnSpc>
              <a:buFont typeface="Wingdings" pitchFamily="2" charset="2"/>
              <a:buChar char="Ø"/>
            </a:pPr>
            <a:r>
              <a:rPr lang="zh-CN" altLang="en-US" sz="1900" dirty="0">
                <a:solidFill>
                  <a:srgbClr val="FF0000"/>
                </a:solidFill>
                <a:ea typeface="宋体" pitchFamily="2" charset="-122"/>
              </a:rPr>
              <a:t>对于每一次数据库连接，使用完后都得断开。</a:t>
            </a:r>
            <a:r>
              <a:rPr lang="zh-CN" altLang="en-US" sz="1900" dirty="0">
                <a:ea typeface="宋体" pitchFamily="2" charset="-122"/>
              </a:rPr>
              <a:t>否则，如果程序出现异常而未能关闭，将会导致数据库系统中的内存泄漏，最终将导致重启数据库。</a:t>
            </a:r>
          </a:p>
          <a:p>
            <a:pPr lvl="1">
              <a:lnSpc>
                <a:spcPct val="110000"/>
              </a:lnSpc>
              <a:buFont typeface="Wingdings" pitchFamily="2" charset="2"/>
              <a:buChar char="Ø"/>
            </a:pPr>
            <a:r>
              <a:rPr lang="zh-CN" altLang="en-US" sz="1900" dirty="0">
                <a:ea typeface="宋体" pitchFamily="2" charset="-122"/>
              </a:rPr>
              <a:t>这种开发不能控制被创建的连接对象数，系统资源会被毫无顾及的分配出去，如连接过多，也可能导致内存泄漏，服务器崩溃。</a:t>
            </a:r>
            <a:r>
              <a:rPr lang="zh-CN" altLang="en-US" sz="1500" dirty="0">
                <a:ea typeface="宋体" pitchFamily="2" charset="-122"/>
              </a:rPr>
              <a:t> </a:t>
            </a:r>
          </a:p>
        </p:txBody>
      </p:sp>
    </p:spTree>
    <p:extLst>
      <p:ext uri="{BB962C8B-B14F-4D97-AF65-F5344CB8AC3E}">
        <p14:creationId xmlns:p14="http://schemas.microsoft.com/office/powerpoint/2010/main" val="1748839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1547664" y="692696"/>
            <a:ext cx="6536726" cy="1008112"/>
          </a:xfrm>
        </p:spPr>
        <p:txBody>
          <a:bodyPr>
            <a:normAutofit fontScale="90000"/>
          </a:bodyPr>
          <a:lstStyle/>
          <a:p>
            <a:r>
              <a:rPr lang="zh-CN" altLang="en-US" b="1" dirty="0">
                <a:latin typeface="+mn-lt"/>
                <a:ea typeface="宋体" pitchFamily="2" charset="-122"/>
              </a:rPr>
              <a:t>数据库连接池（</a:t>
            </a:r>
            <a:r>
              <a:rPr lang="en-US" altLang="zh-CN" b="1" dirty="0">
                <a:latin typeface="+mn-lt"/>
                <a:ea typeface="宋体" pitchFamily="2" charset="-122"/>
              </a:rPr>
              <a:t>connection pool</a:t>
            </a:r>
            <a:r>
              <a:rPr lang="zh-CN" altLang="en-US" b="1" dirty="0">
                <a:latin typeface="+mn-lt"/>
                <a:ea typeface="宋体" pitchFamily="2" charset="-122"/>
              </a:rPr>
              <a:t>）</a:t>
            </a:r>
            <a:r>
              <a:rPr lang="zh-CN" altLang="en-US" dirty="0">
                <a:latin typeface="+mn-lt"/>
                <a:ea typeface="宋体" pitchFamily="2" charset="-122"/>
              </a:rPr>
              <a:t> </a:t>
            </a:r>
          </a:p>
        </p:txBody>
      </p:sp>
      <p:sp>
        <p:nvSpPr>
          <p:cNvPr id="623619" name="Rectangle 3"/>
          <p:cNvSpPr>
            <a:spLocks noGrp="1" noChangeArrowheads="1"/>
          </p:cNvSpPr>
          <p:nvPr>
            <p:ph idx="1"/>
          </p:nvPr>
        </p:nvSpPr>
        <p:spPr>
          <a:xfrm>
            <a:off x="107504" y="1700808"/>
            <a:ext cx="8712968" cy="4824536"/>
          </a:xfrm>
        </p:spPr>
        <p:txBody>
          <a:bodyPr>
            <a:normAutofit fontScale="92500"/>
          </a:bodyPr>
          <a:lstStyle/>
          <a:p>
            <a:pPr>
              <a:lnSpc>
                <a:spcPts val="2900"/>
              </a:lnSpc>
              <a:buFont typeface="Wingdings" pitchFamily="2" charset="2"/>
              <a:buChar char="l"/>
            </a:pPr>
            <a:r>
              <a:rPr lang="zh-CN" altLang="en-US" sz="2000" dirty="0">
                <a:ea typeface="宋体" pitchFamily="2" charset="-122"/>
              </a:rPr>
              <a:t>为</a:t>
            </a:r>
            <a:r>
              <a:rPr lang="zh-CN" altLang="en-US" sz="2400" dirty="0">
                <a:ea typeface="宋体" pitchFamily="2" charset="-122"/>
              </a:rPr>
              <a:t>解决传统开发中的数据库连接问题，可以采用数据库连接池技术。</a:t>
            </a:r>
          </a:p>
          <a:p>
            <a:pPr>
              <a:lnSpc>
                <a:spcPts val="2900"/>
              </a:lnSpc>
              <a:buFont typeface="Wingdings" pitchFamily="2" charset="2"/>
              <a:buChar char="l"/>
            </a:pPr>
            <a:r>
              <a:rPr lang="zh-CN" altLang="en-US" sz="2400" dirty="0">
                <a:ea typeface="宋体" pitchFamily="2" charset="-122"/>
              </a:rPr>
              <a:t>数据库连接池的</a:t>
            </a:r>
            <a:r>
              <a:rPr lang="zh-CN" altLang="en-US" sz="2400" b="1" dirty="0">
                <a:solidFill>
                  <a:srgbClr val="FF0000"/>
                </a:solidFill>
                <a:ea typeface="宋体" pitchFamily="2" charset="-122"/>
              </a:rPr>
              <a:t>基本思想</a:t>
            </a:r>
            <a:r>
              <a:rPr lang="zh-CN" altLang="en-US" sz="2400" dirty="0">
                <a:ea typeface="宋体" pitchFamily="2" charset="-122"/>
              </a:rPr>
              <a:t>就是为数据库连接建立一个“缓冲池”。预先在缓冲池中放入一定数量的连接，当需要建立数据库连接时，只需从“缓冲池”中取出一个，使用完毕之后再放回去。</a:t>
            </a:r>
          </a:p>
          <a:p>
            <a:pPr>
              <a:lnSpc>
                <a:spcPts val="2900"/>
              </a:lnSpc>
              <a:buFont typeface="Wingdings" pitchFamily="2" charset="2"/>
              <a:buChar char="l"/>
            </a:pPr>
            <a:r>
              <a:rPr lang="zh-CN" altLang="en-US" sz="2400" b="1" dirty="0">
                <a:solidFill>
                  <a:srgbClr val="FF0000"/>
                </a:solidFill>
                <a:ea typeface="宋体" pitchFamily="2" charset="-122"/>
              </a:rPr>
              <a:t>数据库连接池</a:t>
            </a:r>
            <a:r>
              <a:rPr lang="zh-CN" altLang="en-US" sz="2400" dirty="0">
                <a:ea typeface="宋体" pitchFamily="2" charset="-122"/>
              </a:rPr>
              <a:t>负责分配、管理和释放数据库连接，它</a:t>
            </a:r>
            <a:r>
              <a:rPr lang="zh-CN" altLang="en-US" sz="2400" b="1" dirty="0">
                <a:solidFill>
                  <a:srgbClr val="FF0000"/>
                </a:solidFill>
                <a:ea typeface="宋体" pitchFamily="2" charset="-122"/>
              </a:rPr>
              <a:t>允许应用程序重复使用一个现有的数据库连接，而不是重新建立一个</a:t>
            </a:r>
            <a:r>
              <a:rPr lang="zh-CN" altLang="en-US" sz="2400" dirty="0">
                <a:ea typeface="宋体" pitchFamily="2" charset="-122"/>
              </a:rPr>
              <a:t>。</a:t>
            </a:r>
          </a:p>
          <a:p>
            <a:pPr>
              <a:lnSpc>
                <a:spcPts val="2900"/>
              </a:lnSpc>
              <a:buFont typeface="Wingdings" pitchFamily="2" charset="2"/>
              <a:buChar char="l"/>
            </a:pPr>
            <a:r>
              <a:rPr lang="zh-CN" altLang="en-US" sz="2400" dirty="0">
                <a:ea typeface="宋体" pitchFamily="2" charset="-122"/>
              </a:rPr>
              <a:t>数据库连接池在初始化时将创建一定数量的数据库连接放到连接池中，这些数据库连接的数量是由</a:t>
            </a:r>
            <a:r>
              <a:rPr lang="zh-CN" altLang="en-US" sz="2400" b="1" dirty="0">
                <a:solidFill>
                  <a:schemeClr val="accent1">
                    <a:lumMod val="75000"/>
                  </a:schemeClr>
                </a:solidFill>
                <a:ea typeface="宋体" pitchFamily="2" charset="-122"/>
              </a:rPr>
              <a:t>最小数据库连接数来设定</a:t>
            </a:r>
            <a:r>
              <a:rPr lang="zh-CN" altLang="en-US" sz="2400" dirty="0">
                <a:ea typeface="宋体" pitchFamily="2" charset="-122"/>
              </a:rPr>
              <a:t>的。无论这些数据库连接是否被使用，连接池都将一直保证至少拥有这么多的连接数量。连接池的</a:t>
            </a:r>
            <a:r>
              <a:rPr lang="zh-CN" altLang="en-US" sz="2400" b="1" dirty="0">
                <a:solidFill>
                  <a:schemeClr val="accent1">
                    <a:lumMod val="75000"/>
                  </a:schemeClr>
                </a:solidFill>
                <a:ea typeface="宋体" pitchFamily="2" charset="-122"/>
              </a:rPr>
              <a:t>最大数据库连接数量</a:t>
            </a:r>
            <a:r>
              <a:rPr lang="zh-CN" altLang="en-US" sz="2400" dirty="0">
                <a:ea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val="347692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dirty="0" smtClean="0">
                <a:latin typeface="宋体" pitchFamily="2" charset="-122"/>
                <a:ea typeface="宋体" pitchFamily="2" charset="-122"/>
              </a:rPr>
              <a:t>主要内容</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467544" y="1844824"/>
            <a:ext cx="8517632" cy="3816424"/>
          </a:xfrm>
        </p:spPr>
        <p:txBody>
          <a:bodyPr>
            <a:normAutofit/>
          </a:bodyPr>
          <a:lstStyle/>
          <a:p>
            <a:pPr marL="0" indent="0">
              <a:buNone/>
            </a:pPr>
            <a:r>
              <a:rPr lang="en-US" altLang="zh-CN" sz="2600" smtClean="0">
                <a:ea typeface="宋体" pitchFamily="2" charset="-122"/>
              </a:rPr>
              <a:t>5.   </a:t>
            </a:r>
            <a:r>
              <a:rPr lang="zh-CN" altLang="en-US" sz="2600" dirty="0" smtClean="0">
                <a:ea typeface="宋体" pitchFamily="2" charset="-122"/>
              </a:rPr>
              <a:t>数据库事务</a:t>
            </a:r>
            <a:endParaRPr lang="en-US" altLang="zh-CN" sz="2600" dirty="0" smtClean="0">
              <a:ea typeface="宋体" pitchFamily="2" charset="-122"/>
            </a:endParaRPr>
          </a:p>
          <a:p>
            <a:pPr marL="0" indent="0">
              <a:buNone/>
            </a:pPr>
            <a:r>
              <a:rPr lang="en-US" altLang="zh-CN" sz="2600" smtClean="0">
                <a:ea typeface="宋体" pitchFamily="2" charset="-122"/>
              </a:rPr>
              <a:t>6.   </a:t>
            </a:r>
            <a:r>
              <a:rPr lang="zh-CN" altLang="en-US" sz="2600" smtClean="0">
                <a:ea typeface="宋体" pitchFamily="2" charset="-122"/>
              </a:rPr>
              <a:t>数据库</a:t>
            </a:r>
            <a:r>
              <a:rPr lang="zh-CN" altLang="en-US" sz="2600" dirty="0" smtClean="0">
                <a:ea typeface="宋体" pitchFamily="2" charset="-122"/>
              </a:rPr>
              <a:t>连接池</a:t>
            </a:r>
            <a:endParaRPr lang="en-US" altLang="zh-CN" sz="2600" dirty="0" smtClean="0">
              <a:ea typeface="宋体" pitchFamily="2" charset="-122"/>
            </a:endParaRPr>
          </a:p>
          <a:p>
            <a:pPr marL="914400" lvl="1" indent="-514350">
              <a:buFont typeface="Wingdings" panose="05000000000000000000" pitchFamily="2" charset="2"/>
              <a:buChar char="Ø"/>
            </a:pPr>
            <a:r>
              <a:rPr lang="en-US" altLang="zh-CN" dirty="0" smtClean="0">
                <a:ea typeface="宋体" pitchFamily="2" charset="-122"/>
              </a:rPr>
              <a:t>C3P0</a:t>
            </a:r>
            <a:r>
              <a:rPr lang="zh-CN" altLang="en-US" dirty="0" smtClean="0">
                <a:ea typeface="宋体" pitchFamily="2" charset="-122"/>
              </a:rPr>
              <a:t>数据库连接池</a:t>
            </a:r>
            <a:endParaRPr lang="en-US" altLang="zh-CN" dirty="0" smtClean="0">
              <a:ea typeface="宋体" pitchFamily="2" charset="-122"/>
            </a:endParaRPr>
          </a:p>
          <a:p>
            <a:pPr marL="914400" lvl="1" indent="-514350">
              <a:buFont typeface="Wingdings" panose="05000000000000000000" pitchFamily="2" charset="2"/>
              <a:buChar char="Ø"/>
            </a:pPr>
            <a:r>
              <a:rPr lang="en-US" altLang="zh-CN" dirty="0" smtClean="0">
                <a:ea typeface="宋体" pitchFamily="2" charset="-122"/>
              </a:rPr>
              <a:t>DBCP</a:t>
            </a:r>
            <a:r>
              <a:rPr lang="zh-CN" altLang="en-US" dirty="0" smtClean="0">
                <a:ea typeface="宋体" pitchFamily="2" charset="-122"/>
              </a:rPr>
              <a:t>数据库连接池</a:t>
            </a:r>
            <a:endParaRPr lang="en-US" altLang="zh-CN" dirty="0" smtClean="0">
              <a:ea typeface="宋体" pitchFamily="2" charset="-122"/>
            </a:endParaRPr>
          </a:p>
          <a:p>
            <a:pPr marL="0" lvl="1" indent="0">
              <a:buNone/>
            </a:pPr>
            <a:r>
              <a:rPr lang="en-US" altLang="zh-CN" sz="2600" dirty="0">
                <a:ea typeface="宋体" pitchFamily="2" charset="-122"/>
              </a:rPr>
              <a:t>7</a:t>
            </a:r>
            <a:r>
              <a:rPr lang="en-US" altLang="zh-CN" sz="2600" smtClean="0">
                <a:ea typeface="宋体" pitchFamily="2" charset="-122"/>
              </a:rPr>
              <a:t>.   </a:t>
            </a:r>
            <a:r>
              <a:rPr lang="en-US" altLang="zh-CN" sz="2600" dirty="0" err="1" smtClean="0">
                <a:ea typeface="宋体" pitchFamily="2" charset="-122"/>
              </a:rPr>
              <a:t>DBUtils</a:t>
            </a:r>
            <a:r>
              <a:rPr lang="zh-CN" altLang="en-US" sz="2600" dirty="0">
                <a:ea typeface="宋体" pitchFamily="2" charset="-122"/>
              </a:rPr>
              <a:t>工具</a:t>
            </a:r>
            <a:r>
              <a:rPr lang="zh-CN" altLang="en-US" sz="2600" dirty="0" smtClean="0">
                <a:ea typeface="宋体" pitchFamily="2" charset="-122"/>
              </a:rPr>
              <a:t>类</a:t>
            </a:r>
            <a:endParaRPr lang="en-US" altLang="zh-CN" sz="2600" dirty="0" smtClean="0">
              <a:ea typeface="宋体" pitchFamily="2" charset="-122"/>
            </a:endParaRPr>
          </a:p>
          <a:p>
            <a:pPr marL="857250" lvl="2" indent="-457200">
              <a:buFont typeface="Wingdings" panose="05000000000000000000" pitchFamily="2" charset="2"/>
              <a:buChar char="Ø"/>
            </a:pPr>
            <a:r>
              <a:rPr lang="zh-CN" altLang="en-US" sz="2400" dirty="0" smtClean="0">
                <a:ea typeface="宋体" pitchFamily="2" charset="-122"/>
              </a:rPr>
              <a:t>使用</a:t>
            </a:r>
            <a:r>
              <a:rPr lang="en-US" altLang="zh-CN" sz="2400" dirty="0" err="1" smtClean="0">
                <a:ea typeface="宋体" pitchFamily="2" charset="-122"/>
              </a:rPr>
              <a:t>QueryRunner</a:t>
            </a:r>
            <a:r>
              <a:rPr lang="zh-CN" altLang="en-US" sz="2400" dirty="0" smtClean="0">
                <a:ea typeface="宋体" pitchFamily="2" charset="-122"/>
              </a:rPr>
              <a:t>，实现</a:t>
            </a:r>
            <a:r>
              <a:rPr lang="en-US" altLang="zh-CN" sz="2400" dirty="0" smtClean="0">
                <a:ea typeface="宋体" pitchFamily="2" charset="-122"/>
              </a:rPr>
              <a:t>UPDATE()</a:t>
            </a:r>
            <a:r>
              <a:rPr lang="zh-CN" altLang="en-US" sz="2400" dirty="0" smtClean="0">
                <a:ea typeface="宋体" pitchFamily="2" charset="-122"/>
              </a:rPr>
              <a:t>和</a:t>
            </a:r>
            <a:r>
              <a:rPr lang="en-US" altLang="zh-CN" sz="2400" dirty="0" smtClean="0">
                <a:ea typeface="宋体" pitchFamily="2" charset="-122"/>
              </a:rPr>
              <a:t>QUERY()</a:t>
            </a:r>
            <a:r>
              <a:rPr lang="zh-CN" altLang="en-US" sz="2400" dirty="0" smtClean="0">
                <a:ea typeface="宋体" pitchFamily="2" charset="-122"/>
              </a:rPr>
              <a:t>方法</a:t>
            </a:r>
            <a:endParaRPr lang="en-US" altLang="zh-CN" sz="2400" dirty="0" smtClean="0">
              <a:ea typeface="宋体" pitchFamily="2" charset="-122"/>
            </a:endParaRPr>
          </a:p>
          <a:p>
            <a:pPr marL="857250" lvl="2" indent="-457200">
              <a:buFont typeface="Wingdings" panose="05000000000000000000" pitchFamily="2" charset="2"/>
              <a:buChar char="Ø"/>
            </a:pPr>
            <a:r>
              <a:rPr lang="zh-CN" altLang="en-US" sz="2400" dirty="0" smtClean="0">
                <a:ea typeface="宋体" pitchFamily="2" charset="-122"/>
              </a:rPr>
              <a:t>利用</a:t>
            </a:r>
            <a:r>
              <a:rPr lang="en-US" altLang="zh-CN" sz="2400" dirty="0" err="1" smtClean="0">
                <a:ea typeface="宋体" pitchFamily="2" charset="-122"/>
              </a:rPr>
              <a:t>DbUtils</a:t>
            </a:r>
            <a:r>
              <a:rPr lang="zh-CN" altLang="en-US" sz="2400" dirty="0" smtClean="0">
                <a:ea typeface="宋体" pitchFamily="2" charset="-122"/>
              </a:rPr>
              <a:t>编写</a:t>
            </a:r>
            <a:r>
              <a:rPr lang="en-US" altLang="zh-CN" sz="2400" dirty="0" smtClean="0">
                <a:ea typeface="宋体" pitchFamily="2" charset="-122"/>
              </a:rPr>
              <a:t>DAO</a:t>
            </a:r>
            <a:r>
              <a:rPr lang="zh-CN" altLang="en-US" sz="2400" dirty="0" smtClean="0">
                <a:ea typeface="宋体" pitchFamily="2" charset="-122"/>
              </a:rPr>
              <a:t>通用类</a:t>
            </a:r>
            <a:endParaRPr lang="en-US" altLang="zh-CN" sz="2400" dirty="0" smtClean="0">
              <a:ea typeface="宋体" pitchFamily="2" charset="-122"/>
            </a:endParaRPr>
          </a:p>
        </p:txBody>
      </p:sp>
    </p:spTree>
    <p:extLst>
      <p:ext uri="{BB962C8B-B14F-4D97-AF65-F5344CB8AC3E}">
        <p14:creationId xmlns:p14="http://schemas.microsoft.com/office/powerpoint/2010/main" val="178114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smtClean="0">
                <a:latin typeface="宋体" pitchFamily="2" charset="-122"/>
                <a:ea typeface="宋体" pitchFamily="2" charset="-122"/>
              </a:rPr>
              <a:t>数据库连接池</a:t>
            </a:r>
            <a:endParaRPr lang="zh-CN" altLang="en-US" dirty="0">
              <a:latin typeface="宋体" pitchFamily="2" charset="-122"/>
              <a:ea typeface="宋体" pitchFamily="2" charset="-122"/>
            </a:endParaRPr>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smtClean="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smtClean="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smtClean="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smtClean="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9" name="TextBox 18"/>
          <p:cNvSpPr txBox="1"/>
          <p:nvPr/>
        </p:nvSpPr>
        <p:spPr>
          <a:xfrm>
            <a:off x="2607455" y="2383742"/>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cxnSp>
        <p:nvCxnSpPr>
          <p:cNvPr id="21" name="直接箭头连接符 20"/>
          <p:cNvCxnSpPr>
            <a:stCxn id="11" idx="0"/>
            <a:endCxn id="10" idx="2"/>
          </p:cNvCxnSpPr>
          <p:nvPr/>
        </p:nvCxnSpPr>
        <p:spPr>
          <a:xfrm rot="5400000" flipH="1" flipV="1">
            <a:off x="3802701" y="2981172"/>
            <a:ext cx="1824351"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81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1187624" y="836712"/>
            <a:ext cx="7100272" cy="857256"/>
          </a:xfrm>
        </p:spPr>
        <p:txBody>
          <a:bodyPr/>
          <a:lstStyle/>
          <a:p>
            <a:r>
              <a:rPr lang="zh-CN" altLang="en-US" b="1" dirty="0">
                <a:latin typeface="宋体" pitchFamily="2" charset="-122"/>
                <a:ea typeface="宋体" pitchFamily="2" charset="-122"/>
              </a:rPr>
              <a:t>数据库连接池的工作原理</a:t>
            </a:r>
            <a:endParaRPr lang="zh-CN" altLang="en-US" dirty="0">
              <a:latin typeface="宋体" pitchFamily="2" charset="-122"/>
              <a:ea typeface="宋体" pitchFamily="2" charset="-122"/>
            </a:endParaRPr>
          </a:p>
        </p:txBody>
      </p:sp>
      <p:pic>
        <p:nvPicPr>
          <p:cNvPr id="624643" name="Picture 3"/>
          <p:cNvPicPr>
            <a:picLocks noChangeAspect="1" noChangeArrowheads="1"/>
          </p:cNvPicPr>
          <p:nvPr/>
        </p:nvPicPr>
        <p:blipFill rotWithShape="1">
          <a:blip r:embed="rId2"/>
          <a:srcRect l="2187"/>
          <a:stretch/>
        </p:blipFill>
        <p:spPr bwMode="auto">
          <a:xfrm>
            <a:off x="626015" y="2060848"/>
            <a:ext cx="7973313" cy="3240360"/>
          </a:xfrm>
          <a:prstGeom prst="rect">
            <a:avLst/>
          </a:prstGeom>
          <a:noFill/>
        </p:spPr>
      </p:pic>
    </p:spTree>
    <p:extLst>
      <p:ext uri="{BB962C8B-B14F-4D97-AF65-F5344CB8AC3E}">
        <p14:creationId xmlns:p14="http://schemas.microsoft.com/office/powerpoint/2010/main" val="1899823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1547664" y="764704"/>
            <a:ext cx="6380762" cy="782936"/>
          </a:xfrm>
        </p:spPr>
        <p:txBody>
          <a:bodyPr/>
          <a:lstStyle/>
          <a:p>
            <a:r>
              <a:rPr lang="zh-CN" altLang="en-US" b="1" dirty="0">
                <a:latin typeface="+mn-lt"/>
                <a:ea typeface="宋体" pitchFamily="2" charset="-122"/>
              </a:rPr>
              <a:t>数据库连接池技术的优点</a:t>
            </a:r>
          </a:p>
        </p:txBody>
      </p:sp>
      <p:sp>
        <p:nvSpPr>
          <p:cNvPr id="632835" name="Rectangle 3"/>
          <p:cNvSpPr>
            <a:spLocks noGrp="1" noChangeArrowheads="1"/>
          </p:cNvSpPr>
          <p:nvPr>
            <p:ph idx="1"/>
          </p:nvPr>
        </p:nvSpPr>
        <p:spPr>
          <a:xfrm>
            <a:off x="323528" y="1556792"/>
            <a:ext cx="8640960" cy="4824536"/>
          </a:xfrm>
        </p:spPr>
        <p:txBody>
          <a:bodyPr>
            <a:noAutofit/>
          </a:bodyPr>
          <a:lstStyle/>
          <a:p>
            <a:pPr>
              <a:buFont typeface="Wingdings" pitchFamily="2" charset="2"/>
              <a:buChar char="l"/>
            </a:pPr>
            <a:r>
              <a:rPr lang="zh-CN" altLang="en-US" sz="2000" b="1" dirty="0">
                <a:solidFill>
                  <a:srgbClr val="C00000"/>
                </a:solidFill>
                <a:ea typeface="宋体" pitchFamily="2" charset="-122"/>
              </a:rPr>
              <a:t>资源</a:t>
            </a:r>
            <a:r>
              <a:rPr lang="zh-CN" altLang="en-US" sz="2000" b="1" dirty="0" smtClean="0">
                <a:solidFill>
                  <a:srgbClr val="C00000"/>
                </a:solidFill>
                <a:ea typeface="宋体" pitchFamily="2" charset="-122"/>
              </a:rPr>
              <a:t>重用</a:t>
            </a:r>
            <a:endParaRPr lang="zh-CN" altLang="en-US" sz="2000" b="1" dirty="0">
              <a:solidFill>
                <a:srgbClr val="C00000"/>
              </a:solidFill>
              <a:ea typeface="宋体" pitchFamily="2" charset="-122"/>
            </a:endParaRPr>
          </a:p>
          <a:p>
            <a:pPr lvl="1">
              <a:buFont typeface="Wingdings" pitchFamily="2" charset="2"/>
              <a:buChar char="Ø"/>
            </a:pPr>
            <a:r>
              <a:rPr lang="zh-CN" altLang="en-US" sz="1800" dirty="0">
                <a:ea typeface="宋体" pitchFamily="2" charset="-122"/>
              </a:rPr>
              <a:t>由于数据库连接得以重用，避免了频繁创建，释放连接引起的大量性能开销。在减少系统消耗的基础上，另一方面也增加了系统运行环境的平稳性。</a:t>
            </a:r>
          </a:p>
          <a:p>
            <a:pPr>
              <a:buFont typeface="Wingdings" pitchFamily="2" charset="2"/>
              <a:buChar char="l"/>
            </a:pPr>
            <a:r>
              <a:rPr lang="zh-CN" altLang="en-US" sz="2000" b="1" dirty="0">
                <a:solidFill>
                  <a:srgbClr val="C00000"/>
                </a:solidFill>
                <a:ea typeface="宋体" pitchFamily="2" charset="-122"/>
              </a:rPr>
              <a:t>更快的系统反应速度</a:t>
            </a:r>
          </a:p>
          <a:p>
            <a:pPr lvl="1">
              <a:buFont typeface="Wingdings" pitchFamily="2" charset="2"/>
              <a:buChar char="Ø"/>
            </a:pPr>
            <a:r>
              <a:rPr lang="zh-CN" altLang="en-US" sz="1800" dirty="0">
                <a:ea typeface="宋体" pitchFamily="2" charset="-122"/>
              </a:rPr>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buFont typeface="Wingdings" pitchFamily="2" charset="2"/>
              <a:buChar char="l"/>
            </a:pPr>
            <a:r>
              <a:rPr lang="zh-CN" altLang="en-US" sz="2000" b="1" dirty="0">
                <a:solidFill>
                  <a:srgbClr val="C00000"/>
                </a:solidFill>
                <a:ea typeface="宋体" pitchFamily="2" charset="-122"/>
              </a:rPr>
              <a:t>新的资源分配手段</a:t>
            </a:r>
          </a:p>
          <a:p>
            <a:pPr lvl="1">
              <a:buFont typeface="Wingdings" pitchFamily="2" charset="2"/>
              <a:buChar char="Ø"/>
            </a:pPr>
            <a:r>
              <a:rPr lang="zh-CN" altLang="en-US" sz="1800" dirty="0">
                <a:ea typeface="宋体" pitchFamily="2" charset="-122"/>
              </a:rPr>
              <a:t>对于多应用共享同一数据库的系统而言，可在应用层通过数据库连接池的配置，实现某一应用最大可用数据库连接数的限制，避免某一应用独占所有的数据库资源</a:t>
            </a:r>
          </a:p>
          <a:p>
            <a:pPr>
              <a:buFont typeface="Wingdings" pitchFamily="2" charset="2"/>
              <a:buChar char="l"/>
            </a:pPr>
            <a:r>
              <a:rPr lang="zh-CN" altLang="en-US" sz="2000" b="1" dirty="0">
                <a:solidFill>
                  <a:srgbClr val="C00000"/>
                </a:solidFill>
                <a:ea typeface="宋体" pitchFamily="2" charset="-122"/>
              </a:rPr>
              <a:t>统一的连接管理，避免数据库连接泄露</a:t>
            </a:r>
          </a:p>
          <a:p>
            <a:pPr lvl="1">
              <a:buFont typeface="Wingdings" pitchFamily="2" charset="2"/>
              <a:buChar char="Ø"/>
            </a:pPr>
            <a:r>
              <a:rPr lang="zh-CN" altLang="en-US" sz="1800" dirty="0">
                <a:ea typeface="宋体" pitchFamily="2" charset="-122"/>
              </a:rPr>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val="2112910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763688" y="692696"/>
            <a:ext cx="6307044" cy="857256"/>
          </a:xfrm>
        </p:spPr>
        <p:txBody>
          <a:bodyPr>
            <a:normAutofit fontScale="90000"/>
          </a:bodyPr>
          <a:lstStyle/>
          <a:p>
            <a:r>
              <a:rPr lang="zh-CN" altLang="en-US" b="1" dirty="0">
                <a:latin typeface="+mn-lt"/>
                <a:ea typeface="宋体" pitchFamily="2" charset="-122"/>
              </a:rPr>
              <a:t>两种开源的数据库连接池	</a:t>
            </a:r>
          </a:p>
        </p:txBody>
      </p:sp>
      <p:sp>
        <p:nvSpPr>
          <p:cNvPr id="634883" name="Rectangle 3"/>
          <p:cNvSpPr>
            <a:spLocks noGrp="1" noChangeArrowheads="1"/>
          </p:cNvSpPr>
          <p:nvPr>
            <p:ph idx="1"/>
          </p:nvPr>
        </p:nvSpPr>
        <p:spPr>
          <a:xfrm>
            <a:off x="323528" y="1628800"/>
            <a:ext cx="8640960" cy="4320480"/>
          </a:xfrm>
        </p:spPr>
        <p:txBody>
          <a:bodyPr>
            <a:normAutofit/>
          </a:bodyPr>
          <a:lstStyle/>
          <a:p>
            <a:pPr>
              <a:buFont typeface="Wingdings" pitchFamily="2" charset="2"/>
              <a:buChar char="l"/>
            </a:pPr>
            <a:r>
              <a:rPr lang="en-US" altLang="zh-CN" sz="2400" dirty="0">
                <a:ea typeface="宋体" pitchFamily="2" charset="-122"/>
              </a:rPr>
              <a:t>JDBC </a:t>
            </a:r>
            <a:r>
              <a:rPr lang="zh-CN" altLang="en-US" sz="2400" dirty="0">
                <a:ea typeface="宋体" pitchFamily="2" charset="-122"/>
              </a:rPr>
              <a:t>的数据库连接池使用 </a:t>
            </a:r>
            <a:r>
              <a:rPr lang="en-US" altLang="zh-CN" sz="2400" dirty="0" err="1">
                <a:ea typeface="宋体" pitchFamily="2" charset="-122"/>
              </a:rPr>
              <a:t>javax.sql.DataSource</a:t>
            </a:r>
            <a:r>
              <a:rPr lang="en-US" altLang="zh-CN" sz="2400" dirty="0">
                <a:ea typeface="宋体" pitchFamily="2" charset="-122"/>
              </a:rPr>
              <a:t> </a:t>
            </a:r>
            <a:r>
              <a:rPr lang="zh-CN" altLang="en-US" sz="2400" dirty="0">
                <a:ea typeface="宋体" pitchFamily="2" charset="-122"/>
              </a:rPr>
              <a:t>来表示，</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只是一个接口，该接口通常由服务器</a:t>
            </a:r>
            <a:r>
              <a:rPr lang="en-US" altLang="zh-CN" sz="2400" dirty="0">
                <a:ea typeface="宋体" pitchFamily="2" charset="-122"/>
              </a:rPr>
              <a:t>(</a:t>
            </a:r>
            <a:r>
              <a:rPr lang="en-US" altLang="zh-CN" sz="2400" dirty="0" err="1">
                <a:ea typeface="宋体" pitchFamily="2" charset="-122"/>
              </a:rPr>
              <a:t>Weblogic</a:t>
            </a:r>
            <a:r>
              <a:rPr lang="en-US" altLang="zh-CN" sz="2400" dirty="0">
                <a:ea typeface="宋体" pitchFamily="2" charset="-122"/>
              </a:rPr>
              <a:t>, </a:t>
            </a:r>
            <a:r>
              <a:rPr lang="en-US" altLang="zh-CN" sz="2400" dirty="0" err="1">
                <a:ea typeface="宋体" pitchFamily="2" charset="-122"/>
              </a:rPr>
              <a:t>WebSphere</a:t>
            </a:r>
            <a:r>
              <a:rPr lang="en-US" altLang="zh-CN" sz="2400" dirty="0">
                <a:ea typeface="宋体" pitchFamily="2" charset="-122"/>
              </a:rPr>
              <a:t>, Tomcat)</a:t>
            </a:r>
            <a:r>
              <a:rPr lang="zh-CN" altLang="en-US" sz="2400" dirty="0">
                <a:ea typeface="宋体" pitchFamily="2" charset="-122"/>
              </a:rPr>
              <a:t>提供实现，也有一些开源组织提供实现：</a:t>
            </a:r>
          </a:p>
          <a:p>
            <a:pPr lvl="1">
              <a:buFont typeface="Wingdings" pitchFamily="2" charset="2"/>
              <a:buChar char="Ø"/>
            </a:pPr>
            <a:r>
              <a:rPr lang="en-US" altLang="zh-CN" b="1" dirty="0">
                <a:solidFill>
                  <a:srgbClr val="FF0000"/>
                </a:solidFill>
                <a:ea typeface="宋体" pitchFamily="2" charset="-122"/>
              </a:rPr>
              <a:t>DBCP </a:t>
            </a:r>
            <a:r>
              <a:rPr lang="zh-CN" altLang="en-US" b="1" dirty="0">
                <a:solidFill>
                  <a:srgbClr val="FF0000"/>
                </a:solidFill>
                <a:ea typeface="宋体" pitchFamily="2" charset="-122"/>
              </a:rPr>
              <a:t>数据库连接池</a:t>
            </a:r>
          </a:p>
          <a:p>
            <a:pPr lvl="1">
              <a:buFont typeface="Wingdings" pitchFamily="2" charset="2"/>
              <a:buChar char="Ø"/>
            </a:pPr>
            <a:r>
              <a:rPr lang="en-US" altLang="zh-CN" b="1" dirty="0">
                <a:solidFill>
                  <a:srgbClr val="FF0000"/>
                </a:solidFill>
                <a:ea typeface="宋体" pitchFamily="2" charset="-122"/>
              </a:rPr>
              <a:t>C3P0 </a:t>
            </a:r>
            <a:r>
              <a:rPr lang="zh-CN" altLang="en-US" b="1" dirty="0">
                <a:solidFill>
                  <a:srgbClr val="FF0000"/>
                </a:solidFill>
                <a:ea typeface="宋体" pitchFamily="2" charset="-122"/>
              </a:rPr>
              <a:t>数据库连接池</a:t>
            </a:r>
          </a:p>
          <a:p>
            <a:pPr>
              <a:buFont typeface="Wingdings" pitchFamily="2" charset="2"/>
              <a:buChar char="l"/>
            </a:pP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通常被称为数据源，它包含</a:t>
            </a:r>
            <a:r>
              <a:rPr lang="zh-CN" altLang="en-US" sz="2400" dirty="0">
                <a:solidFill>
                  <a:srgbClr val="3F31F9"/>
                </a:solidFill>
                <a:ea typeface="宋体" pitchFamily="2" charset="-122"/>
              </a:rPr>
              <a:t>连接池</a:t>
            </a:r>
            <a:r>
              <a:rPr lang="zh-CN" altLang="en-US" sz="2400" dirty="0">
                <a:ea typeface="宋体" pitchFamily="2" charset="-122"/>
              </a:rPr>
              <a:t>和</a:t>
            </a:r>
            <a:r>
              <a:rPr lang="zh-CN" altLang="en-US" sz="2400" dirty="0">
                <a:solidFill>
                  <a:srgbClr val="3F31F9"/>
                </a:solidFill>
                <a:ea typeface="宋体" pitchFamily="2" charset="-122"/>
              </a:rPr>
              <a:t>连接池管理</a:t>
            </a:r>
            <a:r>
              <a:rPr lang="zh-CN" altLang="en-US" sz="2400" dirty="0">
                <a:ea typeface="宋体" pitchFamily="2" charset="-122"/>
              </a:rPr>
              <a:t>两个部分，习惯上也经常把 </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称为连接</a:t>
            </a:r>
            <a:r>
              <a:rPr lang="zh-CN" altLang="en-US" sz="2400" dirty="0" smtClean="0">
                <a:ea typeface="宋体" pitchFamily="2" charset="-122"/>
              </a:rPr>
              <a:t>池</a:t>
            </a:r>
            <a:endParaRPr lang="en-US" altLang="zh-CN" sz="2400" dirty="0" smtClean="0">
              <a:ea typeface="宋体" pitchFamily="2" charset="-122"/>
            </a:endParaRPr>
          </a:p>
          <a:p>
            <a:pPr>
              <a:buFont typeface="Wingdings" pitchFamily="2" charset="2"/>
              <a:buChar char="l"/>
            </a:pPr>
            <a:r>
              <a:rPr lang="en-US" altLang="zh-CN" sz="2400" b="1" dirty="0" err="1" smtClean="0">
                <a:solidFill>
                  <a:srgbClr val="FF0000"/>
                </a:solidFill>
                <a:ea typeface="宋体" pitchFamily="2" charset="-122"/>
              </a:rPr>
              <a:t>DataSource</a:t>
            </a:r>
            <a:r>
              <a:rPr lang="zh-CN" altLang="en-US" sz="2400" b="1" dirty="0" smtClean="0">
                <a:solidFill>
                  <a:srgbClr val="FF0000"/>
                </a:solidFill>
                <a:ea typeface="宋体" pitchFamily="2" charset="-122"/>
              </a:rPr>
              <a:t>用来取代</a:t>
            </a:r>
            <a:r>
              <a:rPr lang="en-US" altLang="zh-CN" sz="2400" b="1" dirty="0" err="1" smtClean="0">
                <a:solidFill>
                  <a:srgbClr val="FF0000"/>
                </a:solidFill>
                <a:ea typeface="宋体" pitchFamily="2" charset="-122"/>
              </a:rPr>
              <a:t>DriverManager</a:t>
            </a:r>
            <a:r>
              <a:rPr lang="zh-CN" altLang="en-US" sz="2400" b="1" dirty="0" smtClean="0">
                <a:solidFill>
                  <a:srgbClr val="FF0000"/>
                </a:solidFill>
                <a:ea typeface="宋体" pitchFamily="2" charset="-122"/>
              </a:rPr>
              <a:t>来获取</a:t>
            </a:r>
            <a:r>
              <a:rPr lang="en-US" altLang="zh-CN" sz="2400" b="1" dirty="0" smtClean="0">
                <a:solidFill>
                  <a:srgbClr val="FF0000"/>
                </a:solidFill>
                <a:ea typeface="宋体" pitchFamily="2" charset="-122"/>
              </a:rPr>
              <a:t>Connection</a:t>
            </a:r>
            <a:r>
              <a:rPr lang="zh-CN" altLang="en-US" sz="2400" b="1" dirty="0" smtClean="0">
                <a:solidFill>
                  <a:srgbClr val="FF0000"/>
                </a:solidFill>
                <a:ea typeface="宋体" pitchFamily="2" charset="-122"/>
              </a:rPr>
              <a:t>，获取速度快，同时可以大幅度提高数据库访问速度。</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val="1305182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2411760" y="692696"/>
            <a:ext cx="4708638" cy="768148"/>
          </a:xfrm>
        </p:spPr>
        <p:txBody>
          <a:bodyPr/>
          <a:lstStyle/>
          <a:p>
            <a:r>
              <a:rPr lang="en-US" altLang="zh-CN" b="1" dirty="0">
                <a:latin typeface="+mn-lt"/>
                <a:ea typeface="宋体" pitchFamily="2" charset="-122"/>
              </a:rPr>
              <a:t>C3P0 </a:t>
            </a:r>
            <a:r>
              <a:rPr lang="zh-CN" altLang="en-US" b="1" dirty="0">
                <a:latin typeface="+mn-lt"/>
                <a:ea typeface="宋体" pitchFamily="2" charset="-122"/>
              </a:rPr>
              <a:t>数据源</a:t>
            </a:r>
          </a:p>
        </p:txBody>
      </p:sp>
      <p:pic>
        <p:nvPicPr>
          <p:cNvPr id="640005" name="Picture 5"/>
          <p:cNvPicPr>
            <a:picLocks noChangeAspect="1" noChangeArrowheads="1"/>
          </p:cNvPicPr>
          <p:nvPr/>
        </p:nvPicPr>
        <p:blipFill>
          <a:blip r:embed="rId2"/>
          <a:srcRect/>
          <a:stretch>
            <a:fillRect/>
          </a:stretch>
        </p:blipFill>
        <p:spPr bwMode="auto">
          <a:xfrm>
            <a:off x="654868" y="1772816"/>
            <a:ext cx="6984131" cy="451608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164033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2411760" y="692696"/>
            <a:ext cx="4796586" cy="857256"/>
          </a:xfrm>
        </p:spPr>
        <p:txBody>
          <a:bodyPr/>
          <a:lstStyle/>
          <a:p>
            <a:r>
              <a:rPr lang="en-US" altLang="zh-CN" b="1" dirty="0">
                <a:latin typeface="+mn-lt"/>
                <a:ea typeface="宋体" pitchFamily="2" charset="-122"/>
              </a:rPr>
              <a:t>DBCP </a:t>
            </a:r>
            <a:r>
              <a:rPr lang="zh-CN" altLang="en-US" b="1" dirty="0">
                <a:latin typeface="+mn-lt"/>
                <a:ea typeface="宋体" pitchFamily="2" charset="-122"/>
              </a:rPr>
              <a:t>数据源 </a:t>
            </a:r>
          </a:p>
        </p:txBody>
      </p:sp>
      <p:sp>
        <p:nvSpPr>
          <p:cNvPr id="635907" name="Rectangle 3"/>
          <p:cNvSpPr>
            <a:spLocks noGrp="1" noChangeArrowheads="1"/>
          </p:cNvSpPr>
          <p:nvPr>
            <p:ph idx="1"/>
          </p:nvPr>
        </p:nvSpPr>
        <p:spPr>
          <a:xfrm>
            <a:off x="571472" y="1714488"/>
            <a:ext cx="8072494" cy="4098925"/>
          </a:xfrm>
        </p:spPr>
        <p:txBody>
          <a:bodyPr/>
          <a:lstStyle/>
          <a:p>
            <a:pPr>
              <a:buFont typeface="Wingdings" pitchFamily="2" charset="2"/>
              <a:buChar char="l"/>
            </a:pPr>
            <a:r>
              <a:rPr lang="en-US" altLang="zh-CN" sz="2500" dirty="0">
                <a:ea typeface="宋体" pitchFamily="2" charset="-122"/>
              </a:rPr>
              <a:t>DBCP </a:t>
            </a:r>
            <a:r>
              <a:rPr lang="zh-CN" altLang="en-US" sz="2500" dirty="0">
                <a:ea typeface="宋体" pitchFamily="2" charset="-122"/>
              </a:rPr>
              <a:t>是 </a:t>
            </a:r>
            <a:r>
              <a:rPr lang="en-US" altLang="zh-CN" sz="2500" dirty="0">
                <a:ea typeface="宋体" pitchFamily="2" charset="-122"/>
              </a:rPr>
              <a:t>Apache </a:t>
            </a:r>
            <a:r>
              <a:rPr lang="zh-CN" altLang="en-US" sz="2500" dirty="0">
                <a:ea typeface="宋体" pitchFamily="2" charset="-122"/>
              </a:rPr>
              <a:t>软件基金组织下的开源连接池实现，该连接池依赖该组织下的另一个开源系统：</a:t>
            </a:r>
            <a:r>
              <a:rPr lang="en-US" altLang="zh-CN" sz="2500" dirty="0">
                <a:ea typeface="宋体" pitchFamily="2" charset="-122"/>
              </a:rPr>
              <a:t>Common-pool. </a:t>
            </a:r>
            <a:r>
              <a:rPr lang="zh-CN" altLang="en-US" sz="2500" dirty="0">
                <a:ea typeface="宋体" pitchFamily="2" charset="-122"/>
              </a:rPr>
              <a:t>如需使用该连接池实现，应在系统中增加如下两个 </a:t>
            </a:r>
            <a:r>
              <a:rPr lang="en-US" altLang="zh-CN" sz="2500" dirty="0">
                <a:ea typeface="宋体" pitchFamily="2" charset="-122"/>
              </a:rPr>
              <a:t>jar </a:t>
            </a:r>
            <a:r>
              <a:rPr lang="zh-CN" altLang="en-US" sz="2500" dirty="0">
                <a:ea typeface="宋体" pitchFamily="2" charset="-122"/>
              </a:rPr>
              <a:t>文件：</a:t>
            </a:r>
          </a:p>
          <a:p>
            <a:pPr lvl="1">
              <a:buFont typeface="Wingdings" pitchFamily="2" charset="2"/>
              <a:buChar char="Ø"/>
            </a:pPr>
            <a:r>
              <a:rPr lang="en-US" altLang="zh-CN" sz="2000" dirty="0">
                <a:ea typeface="宋体" pitchFamily="2" charset="-122"/>
              </a:rPr>
              <a:t>Commons-dbcp.jar</a:t>
            </a:r>
            <a:r>
              <a:rPr lang="zh-CN" altLang="en-US" sz="2000" dirty="0">
                <a:ea typeface="宋体" pitchFamily="2" charset="-122"/>
              </a:rPr>
              <a:t>：连接池的实现</a:t>
            </a:r>
          </a:p>
          <a:p>
            <a:pPr lvl="1">
              <a:buFont typeface="Wingdings" pitchFamily="2" charset="2"/>
              <a:buChar char="Ø"/>
            </a:pPr>
            <a:r>
              <a:rPr lang="en-US" altLang="zh-CN" sz="2000" dirty="0">
                <a:ea typeface="宋体" pitchFamily="2" charset="-122"/>
              </a:rPr>
              <a:t>Commons-pool.jar</a:t>
            </a:r>
            <a:r>
              <a:rPr lang="zh-CN" altLang="en-US" sz="2000" dirty="0">
                <a:ea typeface="宋体" pitchFamily="2" charset="-122"/>
              </a:rPr>
              <a:t>：连接池实现的依赖库</a:t>
            </a:r>
          </a:p>
          <a:p>
            <a:pPr>
              <a:buFont typeface="Wingdings" pitchFamily="2" charset="2"/>
              <a:buChar char="l"/>
            </a:pPr>
            <a:r>
              <a:rPr lang="en-US" altLang="zh-CN" sz="2500" dirty="0">
                <a:ea typeface="宋体" pitchFamily="2" charset="-122"/>
              </a:rPr>
              <a:t>Tomcat </a:t>
            </a:r>
            <a:r>
              <a:rPr lang="zh-CN" altLang="en-US" sz="2500" dirty="0">
                <a:ea typeface="宋体" pitchFamily="2" charset="-122"/>
              </a:rPr>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val="2773688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1907704" y="764704"/>
            <a:ext cx="5428718" cy="857256"/>
          </a:xfrm>
        </p:spPr>
        <p:txBody>
          <a:bodyPr>
            <a:normAutofit fontScale="90000"/>
          </a:bodyPr>
          <a:lstStyle/>
          <a:p>
            <a:r>
              <a:rPr lang="en-US" altLang="zh-CN" b="1" dirty="0">
                <a:latin typeface="+mn-lt"/>
                <a:ea typeface="宋体" pitchFamily="2" charset="-122"/>
              </a:rPr>
              <a:t>DBCP </a:t>
            </a:r>
            <a:r>
              <a:rPr lang="zh-CN" altLang="en-US" b="1" dirty="0">
                <a:latin typeface="+mn-lt"/>
                <a:ea typeface="宋体" pitchFamily="2" charset="-122"/>
              </a:rPr>
              <a:t>数据源使用范例</a:t>
            </a:r>
          </a:p>
        </p:txBody>
      </p:sp>
      <p:sp>
        <p:nvSpPr>
          <p:cNvPr id="638979" name="Rectangle 3"/>
          <p:cNvSpPr>
            <a:spLocks noGrp="1" noChangeArrowheads="1"/>
          </p:cNvSpPr>
          <p:nvPr>
            <p:ph idx="1"/>
          </p:nvPr>
        </p:nvSpPr>
        <p:spPr>
          <a:xfrm>
            <a:off x="611560" y="1916832"/>
            <a:ext cx="7984306" cy="3359150"/>
          </a:xfrm>
        </p:spPr>
        <p:txBody>
          <a:bodyPr/>
          <a:lstStyle/>
          <a:p>
            <a:pPr>
              <a:buFont typeface="Wingdings" pitchFamily="2" charset="2"/>
              <a:buChar char="l"/>
            </a:pPr>
            <a:r>
              <a:rPr lang="zh-CN" altLang="en-US" sz="2800" dirty="0">
                <a:ea typeface="宋体" pitchFamily="2" charset="-122"/>
              </a:rPr>
              <a:t>数据源和数据库连接不同，数据源无需创建多个，它是产生数据库连接的工厂，因此整个应用只需要一个数据源即可。</a:t>
            </a:r>
          </a:p>
          <a:p>
            <a:pPr>
              <a:buFont typeface="Wingdings" pitchFamily="2" charset="2"/>
              <a:buChar char="l"/>
            </a:pPr>
            <a:r>
              <a:rPr lang="zh-CN" altLang="en-US" sz="2800" dirty="0">
                <a:ea typeface="宋体" pitchFamily="2" charset="-122"/>
              </a:rPr>
              <a:t>当数据库访问结束后，程序还是像以前一样关闭数据库连接：</a:t>
            </a:r>
            <a:r>
              <a:rPr lang="en-US" altLang="zh-CN" sz="2800" dirty="0" err="1">
                <a:ea typeface="宋体" pitchFamily="2" charset="-122"/>
              </a:rPr>
              <a:t>conn.close</a:t>
            </a:r>
            <a:r>
              <a:rPr lang="en-US" altLang="zh-CN" sz="2800" dirty="0">
                <a:ea typeface="宋体" pitchFamily="2" charset="-122"/>
              </a:rPr>
              <a:t>(); </a:t>
            </a:r>
            <a:r>
              <a:rPr lang="zh-CN" altLang="en-US" sz="2800" dirty="0">
                <a:ea typeface="宋体" pitchFamily="2" charset="-122"/>
              </a:rPr>
              <a:t>但上面的代码并没有关闭数据库的物理连接，它仅仅把数据库连接释放，归还给了数据库连接池。</a:t>
            </a:r>
          </a:p>
        </p:txBody>
      </p:sp>
    </p:spTree>
    <p:extLst>
      <p:ext uri="{BB962C8B-B14F-4D97-AF65-F5344CB8AC3E}">
        <p14:creationId xmlns:p14="http://schemas.microsoft.com/office/powerpoint/2010/main" val="118294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a:srcRect/>
          <a:stretch>
            <a:fillRect/>
          </a:stretch>
        </p:blipFill>
        <p:spPr bwMode="auto">
          <a:xfrm>
            <a:off x="827584" y="692696"/>
            <a:ext cx="5544616" cy="5921039"/>
          </a:xfrm>
          <a:prstGeom prst="rect">
            <a:avLst/>
          </a:prstGeom>
          <a:noFill/>
        </p:spPr>
      </p:pic>
      <p:sp>
        <p:nvSpPr>
          <p:cNvPr id="636930" name="Rectangle 2"/>
          <p:cNvSpPr>
            <a:spLocks noGrp="1" noChangeArrowheads="1"/>
          </p:cNvSpPr>
          <p:nvPr>
            <p:ph type="title"/>
          </p:nvPr>
        </p:nvSpPr>
        <p:spPr>
          <a:xfrm>
            <a:off x="5796136" y="664130"/>
            <a:ext cx="2808312" cy="881196"/>
          </a:xfrm>
        </p:spPr>
        <p:txBody>
          <a:bodyPr/>
          <a:lstStyle/>
          <a:p>
            <a:r>
              <a:rPr lang="zh-CN" altLang="en-US" b="1" dirty="0" smtClean="0">
                <a:latin typeface="宋体" pitchFamily="2" charset="-122"/>
                <a:ea typeface="宋体" pitchFamily="2" charset="-122"/>
              </a:rPr>
              <a:t>范  例</a:t>
            </a:r>
            <a:endParaRPr lang="zh-CN" altLang="en-US" b="1" dirty="0">
              <a:latin typeface="宋体" pitchFamily="2" charset="-122"/>
              <a:ea typeface="宋体" pitchFamily="2" charset="-122"/>
            </a:endParaRPr>
          </a:p>
        </p:txBody>
      </p:sp>
    </p:spTree>
    <p:extLst>
      <p:ext uri="{BB962C8B-B14F-4D97-AF65-F5344CB8AC3E}">
        <p14:creationId xmlns:p14="http://schemas.microsoft.com/office/powerpoint/2010/main" val="209147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pPr lvl="1" algn="ctr" rtl="0">
              <a:spcBef>
                <a:spcPct val="0"/>
              </a:spcBef>
            </a:pPr>
            <a:r>
              <a:rPr lang="en-US" altLang="zh-CN" sz="3600" b="1" smtClean="0"/>
              <a:t>7-</a:t>
            </a:r>
            <a:r>
              <a:rPr lang="en-US" altLang="zh-CN" sz="3600" b="1" smtClean="0">
                <a:ea typeface="宋体" pitchFamily="2" charset="-122"/>
              </a:rPr>
              <a:t>DBUtils</a:t>
            </a:r>
            <a:r>
              <a:rPr lang="zh-CN" altLang="en-US" sz="3600" b="1" dirty="0" smtClean="0">
                <a:ea typeface="宋体" pitchFamily="2" charset="-122"/>
              </a:rPr>
              <a:t>工具类</a:t>
            </a:r>
            <a:endParaRPr lang="zh-CN" altLang="en-US" sz="3600" b="1" dirty="0"/>
          </a:p>
        </p:txBody>
      </p:sp>
    </p:spTree>
    <p:extLst>
      <p:ext uri="{BB962C8B-B14F-4D97-AF65-F5344CB8AC3E}">
        <p14:creationId xmlns:p14="http://schemas.microsoft.com/office/powerpoint/2010/main" val="666269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124744"/>
            <a:ext cx="7488832" cy="954107"/>
          </a:xfrm>
          <a:prstGeom prst="rect">
            <a:avLst/>
          </a:prstGeom>
          <a:noFill/>
        </p:spPr>
        <p:txBody>
          <a:bodyPr wrap="square" rtlCol="0">
            <a:spAutoFit/>
          </a:bodyPr>
          <a:lstStyle/>
          <a:p>
            <a:r>
              <a:rPr lang="zh-CN" altLang="en-US" sz="2800" dirty="0" smtClean="0">
                <a:ea typeface="宋体" panose="02010600030101010101" pitchFamily="2" charset="-122"/>
              </a:rPr>
              <a:t>将常用的操作数据库的</a:t>
            </a:r>
            <a:r>
              <a:rPr lang="en-US" altLang="zh-CN" sz="2800" dirty="0" smtClean="0">
                <a:ea typeface="宋体" panose="02010600030101010101" pitchFamily="2" charset="-122"/>
              </a:rPr>
              <a:t>JDBC</a:t>
            </a:r>
            <a:r>
              <a:rPr lang="zh-CN" altLang="en-US" sz="2800" dirty="0" smtClean="0">
                <a:ea typeface="宋体" panose="02010600030101010101" pitchFamily="2" charset="-122"/>
              </a:rPr>
              <a:t>的类和方法集合在一起，就是</a:t>
            </a:r>
            <a:r>
              <a:rPr lang="en-US" altLang="zh-CN" sz="2800" dirty="0" err="1" smtClean="0">
                <a:ea typeface="宋体" panose="02010600030101010101" pitchFamily="2" charset="-122"/>
              </a:rPr>
              <a:t>DBUtils</a:t>
            </a:r>
            <a:r>
              <a:rPr lang="en-US" altLang="zh-CN" sz="2800" dirty="0" smtClean="0">
                <a:ea typeface="宋体" panose="02010600030101010101" pitchFamily="2" charset="-122"/>
              </a:rPr>
              <a:t>.</a:t>
            </a:r>
            <a:endParaRPr lang="zh-CN" altLang="en-US" sz="2800" dirty="0">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420888"/>
            <a:ext cx="3895755"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a:off x="3059832" y="2996952"/>
            <a:ext cx="223224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9728" y="2374031"/>
            <a:ext cx="1152128"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解压</a:t>
            </a:r>
            <a:r>
              <a:rPr lang="zh-CN" altLang="en-US" dirty="0" smtClean="0">
                <a:latin typeface="宋体" panose="02010600030101010101" pitchFamily="2" charset="-122"/>
                <a:ea typeface="宋体" panose="02010600030101010101" pitchFamily="2" charset="-122"/>
              </a:rPr>
              <a:t>后，打开</a:t>
            </a:r>
            <a:endParaRPr lang="zh-CN" altLang="en-US" dirty="0">
              <a:latin typeface="宋体" panose="02010600030101010101" pitchFamily="2" charset="-122"/>
              <a:ea typeface="宋体" panose="02010600030101010101"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078851"/>
            <a:ext cx="31242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5868144" y="2348880"/>
            <a:ext cx="2016224" cy="190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7884368" y="2539753"/>
            <a:ext cx="288032" cy="16813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52937" y="4215282"/>
            <a:ext cx="1656184" cy="923330"/>
          </a:xfrm>
          <a:prstGeom prst="rect">
            <a:avLst/>
          </a:prstGeom>
          <a:noFill/>
        </p:spPr>
        <p:txBody>
          <a:bodyPr wrap="square" rtlCol="0">
            <a:spAutoFit/>
          </a:bodyPr>
          <a:lstStyle/>
          <a:p>
            <a:r>
              <a:rPr lang="zh-CN" altLang="en-US" dirty="0" smtClean="0">
                <a:ea typeface="宋体" panose="02010600030101010101" pitchFamily="2" charset="-122"/>
              </a:rPr>
              <a:t>驱动，需要</a:t>
            </a:r>
            <a:r>
              <a:rPr lang="en-US" altLang="zh-CN" dirty="0" smtClean="0">
                <a:ea typeface="宋体" panose="02010600030101010101" pitchFamily="2" charset="-122"/>
              </a:rPr>
              <a:t>build path</a:t>
            </a:r>
            <a:r>
              <a:rPr lang="zh-CN" altLang="en-US" dirty="0" smtClean="0">
                <a:ea typeface="宋体" panose="02010600030101010101" pitchFamily="2" charset="-122"/>
              </a:rPr>
              <a:t>到当前工程下</a:t>
            </a:r>
            <a:endParaRPr lang="zh-CN" altLang="en-US" dirty="0">
              <a:ea typeface="宋体" panose="02010600030101010101" pitchFamily="2" charset="-122"/>
            </a:endParaRPr>
          </a:p>
        </p:txBody>
      </p:sp>
      <p:cxnSp>
        <p:nvCxnSpPr>
          <p:cNvPr id="14" name="直接箭头连接符 13"/>
          <p:cNvCxnSpPr/>
          <p:nvPr/>
        </p:nvCxnSpPr>
        <p:spPr>
          <a:xfrm flipH="1">
            <a:off x="5385792" y="2204864"/>
            <a:ext cx="576064" cy="20104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4008" y="4215282"/>
            <a:ext cx="2232248" cy="369332"/>
          </a:xfrm>
          <a:prstGeom prst="rect">
            <a:avLst/>
          </a:prstGeom>
          <a:noFill/>
        </p:spPr>
        <p:txBody>
          <a:bodyPr wrap="square" rtlCol="0">
            <a:spAutoFit/>
          </a:bodyPr>
          <a:lstStyle/>
          <a:p>
            <a:r>
              <a:rPr lang="zh-CN" altLang="en-US" dirty="0" smtClean="0">
                <a:ea typeface="宋体" panose="02010600030101010101" pitchFamily="2" charset="-122"/>
              </a:rPr>
              <a:t>对应的</a:t>
            </a:r>
            <a:r>
              <a:rPr lang="en-US" altLang="zh-CN" dirty="0" err="1" smtClean="0">
                <a:ea typeface="宋体" panose="02010600030101010101" pitchFamily="2" charset="-122"/>
              </a:rPr>
              <a:t>DBUtils</a:t>
            </a:r>
            <a:r>
              <a:rPr lang="en-US" altLang="zh-CN" dirty="0" smtClean="0">
                <a:ea typeface="宋体" panose="02010600030101010101" pitchFamily="2" charset="-122"/>
              </a:rPr>
              <a:t> API</a:t>
            </a:r>
            <a:endParaRPr lang="zh-CN" altLang="en-US" dirty="0">
              <a:ea typeface="宋体" panose="02010600030101010101" pitchFamily="2" charset="-122"/>
            </a:endParaRPr>
          </a:p>
        </p:txBody>
      </p:sp>
    </p:spTree>
    <p:extLst>
      <p:ext uri="{BB962C8B-B14F-4D97-AF65-F5344CB8AC3E}">
        <p14:creationId xmlns:p14="http://schemas.microsoft.com/office/powerpoint/2010/main" val="42247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a:t>5</a:t>
            </a:r>
            <a:r>
              <a:rPr lang="en-US" altLang="zh-CN" b="1" smtClean="0"/>
              <a:t>-</a:t>
            </a:r>
            <a:r>
              <a:rPr lang="zh-CN" altLang="en-US" b="1" dirty="0">
                <a:ea typeface="宋体" pitchFamily="2" charset="-122"/>
              </a:rPr>
              <a:t>数据库</a:t>
            </a:r>
            <a:r>
              <a:rPr lang="zh-CN" altLang="en-US" b="1" dirty="0" smtClean="0">
                <a:ea typeface="宋体" pitchFamily="2" charset="-122"/>
              </a:rPr>
              <a:t>事务</a:t>
            </a:r>
            <a:endParaRPr lang="zh-CN" altLang="en-US" b="1" dirty="0"/>
          </a:p>
        </p:txBody>
      </p:sp>
    </p:spTree>
    <p:extLst>
      <p:ext uri="{BB962C8B-B14F-4D97-AF65-F5344CB8AC3E}">
        <p14:creationId xmlns:p14="http://schemas.microsoft.com/office/powerpoint/2010/main" val="247409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3240360" cy="500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457110" y="5229200"/>
            <a:ext cx="4032448" cy="1200329"/>
          </a:xfrm>
          <a:prstGeom prst="rect">
            <a:avLst/>
          </a:prstGeom>
          <a:noFill/>
        </p:spPr>
        <p:txBody>
          <a:bodyPr wrap="square" rtlCol="0">
            <a:spAutoFit/>
          </a:bodyPr>
          <a:lstStyle/>
          <a:p>
            <a:r>
              <a:rPr lang="en-US" altLang="zh-CN" sz="2400" dirty="0" err="1" smtClean="0">
                <a:ea typeface="宋体" panose="02010600030101010101" pitchFamily="2" charset="-122"/>
              </a:rPr>
              <a:t>QueryRunner</a:t>
            </a:r>
            <a:r>
              <a:rPr lang="zh-CN" altLang="en-US" sz="2400" dirty="0" smtClean="0">
                <a:ea typeface="宋体" panose="02010600030101010101" pitchFamily="2" charset="-122"/>
              </a:rPr>
              <a:t>，提供数据库操作的一系列重载的</a:t>
            </a:r>
            <a:r>
              <a:rPr lang="en-US" altLang="zh-CN" sz="2400" dirty="0" smtClean="0">
                <a:ea typeface="宋体" panose="02010600030101010101" pitchFamily="2" charset="-122"/>
              </a:rPr>
              <a:t>update()</a:t>
            </a:r>
            <a:r>
              <a:rPr lang="zh-CN" altLang="en-US" sz="2400" dirty="0" smtClean="0">
                <a:ea typeface="宋体" panose="02010600030101010101" pitchFamily="2" charset="-122"/>
              </a:rPr>
              <a:t>和</a:t>
            </a:r>
            <a:r>
              <a:rPr lang="en-US" altLang="zh-CN" sz="2400" dirty="0" smtClean="0">
                <a:ea typeface="宋体" panose="02010600030101010101" pitchFamily="2" charset="-122"/>
              </a:rPr>
              <a:t>query()</a:t>
            </a:r>
            <a:r>
              <a:rPr lang="zh-CN" altLang="en-US" sz="2400" dirty="0" smtClean="0">
                <a:ea typeface="宋体" panose="02010600030101010101" pitchFamily="2" charset="-122"/>
              </a:rPr>
              <a:t>操作</a:t>
            </a:r>
            <a:endParaRPr lang="en-US" altLang="zh-CN" sz="2400" dirty="0" smtClean="0">
              <a:ea typeface="宋体" panose="02010600030101010101" pitchFamily="2" charset="-122"/>
            </a:endParaRPr>
          </a:p>
        </p:txBody>
      </p:sp>
      <p:sp>
        <p:nvSpPr>
          <p:cNvPr id="5" name="矩形 4"/>
          <p:cNvSpPr/>
          <p:nvPr/>
        </p:nvSpPr>
        <p:spPr>
          <a:xfrm>
            <a:off x="971600" y="5445224"/>
            <a:ext cx="12241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箭头连接符 6"/>
          <p:cNvCxnSpPr/>
          <p:nvPr/>
        </p:nvCxnSpPr>
        <p:spPr>
          <a:xfrm>
            <a:off x="2195736" y="5553236"/>
            <a:ext cx="2232248" cy="108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71600" y="3861048"/>
            <a:ext cx="1440160" cy="162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8"/>
          <p:cNvSpPr txBox="1"/>
          <p:nvPr/>
        </p:nvSpPr>
        <p:spPr>
          <a:xfrm>
            <a:off x="4601126" y="764704"/>
            <a:ext cx="3744416" cy="1938992"/>
          </a:xfrm>
          <a:prstGeom prst="rect">
            <a:avLst/>
          </a:prstGeom>
          <a:noFill/>
        </p:spPr>
        <p:txBody>
          <a:bodyPr wrap="square" rtlCol="0">
            <a:spAutoFit/>
          </a:bodyPr>
          <a:lstStyle/>
          <a:p>
            <a:r>
              <a:rPr lang="en-US" altLang="zh-CN" sz="2400" dirty="0" err="1" smtClean="0">
                <a:ea typeface="宋体" panose="02010600030101010101" pitchFamily="2" charset="-122"/>
              </a:rPr>
              <a:t>ResultSetHandler</a:t>
            </a:r>
            <a:r>
              <a:rPr lang="zh-CN" altLang="en-US" sz="2400" dirty="0" smtClean="0">
                <a:ea typeface="宋体" panose="02010600030101010101" pitchFamily="2" charset="-122"/>
              </a:rPr>
              <a:t>，此接口用于处理数据库查询操作得到的结果集。不同的结果集的情形，由其不同的子类来实现</a:t>
            </a:r>
            <a:endParaRPr lang="zh-CN" altLang="en-US" sz="2400" dirty="0">
              <a:ea typeface="宋体" panose="02010600030101010101" pitchFamily="2" charset="-122"/>
            </a:endParaRPr>
          </a:p>
        </p:txBody>
      </p:sp>
      <p:cxnSp>
        <p:nvCxnSpPr>
          <p:cNvPr id="12" name="直接箭头连接符 11"/>
          <p:cNvCxnSpPr/>
          <p:nvPr/>
        </p:nvCxnSpPr>
        <p:spPr>
          <a:xfrm flipV="1">
            <a:off x="2411760" y="1052736"/>
            <a:ext cx="2189366" cy="288932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17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85464"/>
            <a:ext cx="8732633" cy="2416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861048"/>
            <a:ext cx="8136904" cy="2600968"/>
          </a:xfrm>
          <a:prstGeom prst="rect">
            <a:avLst/>
          </a:prstGeom>
          <a:noFill/>
        </p:spPr>
        <p:txBody>
          <a:bodyPr wrap="square" rtlCol="0">
            <a:spAutoFit/>
          </a:bodyPr>
          <a:lstStyle/>
          <a:p>
            <a:pPr>
              <a:lnSpc>
                <a:spcPts val="3300"/>
              </a:lnSpc>
            </a:pPr>
            <a:r>
              <a:rPr lang="en-US" altLang="zh-CN" sz="2400" dirty="0" err="1" smtClean="0">
                <a:ea typeface="宋体" panose="02010600030101010101" pitchFamily="2" charset="-122"/>
              </a:rPr>
              <a:t>BeanHandler</a:t>
            </a:r>
            <a:r>
              <a:rPr lang="en-US" altLang="zh-CN" sz="2400" dirty="0" smtClean="0">
                <a:ea typeface="宋体" panose="02010600030101010101" pitchFamily="2" charset="-122"/>
              </a:rPr>
              <a:t>:</a:t>
            </a:r>
            <a:r>
              <a:rPr lang="zh-CN" altLang="en-US" sz="2400" dirty="0">
                <a:ea typeface="宋体" panose="02010600030101010101" pitchFamily="2" charset="-122"/>
              </a:rPr>
              <a:t>把结果</a:t>
            </a:r>
            <a:r>
              <a:rPr lang="zh-CN" altLang="en-US" sz="2400" dirty="0" smtClean="0">
                <a:ea typeface="宋体" panose="02010600030101010101" pitchFamily="2" charset="-122"/>
              </a:rPr>
              <a:t>集转为</a:t>
            </a:r>
            <a:r>
              <a:rPr lang="zh-CN" altLang="en-US" sz="2400" dirty="0">
                <a:ea typeface="宋体" panose="02010600030101010101" pitchFamily="2" charset="-122"/>
              </a:rPr>
              <a:t>一个 </a:t>
            </a:r>
            <a:r>
              <a:rPr lang="en-US" altLang="zh-CN" sz="2400" dirty="0">
                <a:ea typeface="宋体" panose="02010600030101010101" pitchFamily="2" charset="-122"/>
              </a:rPr>
              <a:t>Bean</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BeanListHandler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Bean </a:t>
            </a:r>
            <a:r>
              <a:rPr lang="zh-CN" altLang="en-US" sz="2400" dirty="0">
                <a:ea typeface="宋体" panose="02010600030101010101" pitchFamily="2" charset="-122"/>
              </a:rPr>
              <a:t>的集合</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MapHandler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MapListHandler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 </a:t>
            </a:r>
            <a:r>
              <a:rPr lang="zh-CN" altLang="en-US" sz="2400" dirty="0">
                <a:ea typeface="宋体" panose="02010600030101010101" pitchFamily="2" charset="-122"/>
              </a:rPr>
              <a:t>的 </a:t>
            </a:r>
            <a:r>
              <a:rPr lang="en-US" altLang="zh-CN" sz="2400" dirty="0">
                <a:ea typeface="宋体" panose="02010600030101010101" pitchFamily="2" charset="-122"/>
              </a:rPr>
              <a:t>List</a:t>
            </a:r>
            <a:endParaRPr lang="en-US" altLang="zh-CN" sz="2400" dirty="0" smtClean="0">
              <a:ea typeface="宋体" panose="02010600030101010101" pitchFamily="2" charset="-122"/>
            </a:endParaRPr>
          </a:p>
          <a:p>
            <a:pPr>
              <a:lnSpc>
                <a:spcPts val="3300"/>
              </a:lnSpc>
            </a:pPr>
            <a:r>
              <a:rPr lang="en-US" altLang="zh-CN" sz="2400" dirty="0" err="1" smtClean="0">
                <a:ea typeface="宋体" panose="02010600030101010101" pitchFamily="2" charset="-122"/>
              </a:rPr>
              <a:t>ScalarHandler</a:t>
            </a:r>
            <a:r>
              <a:rPr lang="en-US" altLang="zh-CN" sz="2400" dirty="0" smtClean="0">
                <a:ea typeface="宋体" panose="02010600030101010101" pitchFamily="2" charset="-122"/>
              </a:rPr>
              <a:t>:</a:t>
            </a:r>
            <a:r>
              <a:rPr lang="zh-CN" altLang="en-US" sz="2400" dirty="0">
                <a:ea typeface="宋体" panose="02010600030101010101" pitchFamily="2" charset="-122"/>
              </a:rPr>
              <a:t>把结果集转为一个类型的数据返回</a:t>
            </a:r>
            <a:r>
              <a:rPr lang="en-US" altLang="zh-CN" sz="2400" dirty="0">
                <a:ea typeface="宋体" panose="02010600030101010101" pitchFamily="2" charset="-122"/>
              </a:rPr>
              <a:t>, </a:t>
            </a:r>
            <a:r>
              <a:rPr lang="zh-CN" altLang="en-US" sz="2400" dirty="0">
                <a:ea typeface="宋体" panose="02010600030101010101" pitchFamily="2" charset="-122"/>
              </a:rPr>
              <a:t>该类型</a:t>
            </a:r>
            <a:r>
              <a:rPr lang="zh-CN" altLang="en-US" sz="2400" dirty="0" smtClean="0">
                <a:ea typeface="宋体" panose="02010600030101010101" pitchFamily="2" charset="-122"/>
              </a:rPr>
              <a:t>通</a:t>
            </a:r>
            <a:r>
              <a:rPr lang="en-US" altLang="zh-CN" sz="2400" dirty="0" smtClean="0">
                <a:ea typeface="宋体" panose="02010600030101010101" pitchFamily="2" charset="-122"/>
              </a:rPr>
              <a:t>		</a:t>
            </a:r>
            <a:r>
              <a:rPr lang="zh-CN" altLang="en-US" sz="2400" dirty="0" smtClean="0">
                <a:ea typeface="宋体" panose="02010600030101010101" pitchFamily="2" charset="-122"/>
              </a:rPr>
              <a:t>常</a:t>
            </a:r>
            <a:r>
              <a:rPr lang="zh-CN" altLang="en-US" sz="2400" dirty="0">
                <a:ea typeface="宋体" panose="02010600030101010101" pitchFamily="2" charset="-122"/>
              </a:rPr>
              <a:t>指 </a:t>
            </a:r>
            <a:r>
              <a:rPr lang="en-US" altLang="zh-CN" sz="2400" dirty="0">
                <a:ea typeface="宋体" panose="02010600030101010101" pitchFamily="2" charset="-122"/>
              </a:rPr>
              <a:t>String </a:t>
            </a:r>
            <a:r>
              <a:rPr lang="zh-CN" altLang="en-US" sz="2400" dirty="0">
                <a:ea typeface="宋体" panose="02010600030101010101" pitchFamily="2" charset="-122"/>
              </a:rPr>
              <a:t>或其它 </a:t>
            </a:r>
            <a:r>
              <a:rPr lang="en-US" altLang="zh-CN" sz="2400" dirty="0">
                <a:ea typeface="宋体" panose="02010600030101010101" pitchFamily="2" charset="-122"/>
              </a:rPr>
              <a:t>8 </a:t>
            </a:r>
            <a:r>
              <a:rPr lang="zh-CN" altLang="en-US" sz="2400" dirty="0">
                <a:ea typeface="宋体" panose="02010600030101010101" pitchFamily="2" charset="-122"/>
              </a:rPr>
              <a:t>种基本数据类型</a:t>
            </a:r>
            <a:r>
              <a:rPr lang="en-US" altLang="zh-CN" sz="2400" dirty="0">
                <a:ea typeface="宋体" panose="02010600030101010101" pitchFamily="2" charset="-122"/>
              </a:rPr>
              <a:t>.</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val="195652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2597668" y="692696"/>
            <a:ext cx="3240360" cy="974048"/>
          </a:xfrm>
        </p:spPr>
        <p:txBody>
          <a:bodyPr>
            <a:normAutofit/>
          </a:bodyPr>
          <a:lstStyle/>
          <a:p>
            <a:r>
              <a:rPr lang="zh-CN" altLang="en-US" dirty="0"/>
              <a:t>练习</a:t>
            </a:r>
            <a:endParaRPr lang="en-US" altLang="zh-CN" dirty="0"/>
          </a:p>
        </p:txBody>
      </p:sp>
      <p:graphicFrame>
        <p:nvGraphicFramePr>
          <p:cNvPr id="565292" name="Group 44"/>
          <p:cNvGraphicFramePr>
            <a:graphicFrameLocks noGrp="1"/>
          </p:cNvGraphicFramePr>
          <p:nvPr>
            <p:ph sz="half" idx="1"/>
            <p:extLst>
              <p:ext uri="{D42A27DB-BD31-4B8C-83A1-F6EECF244321}">
                <p14:modId xmlns:p14="http://schemas.microsoft.com/office/powerpoint/2010/main" val="3944247004"/>
              </p:ext>
            </p:extLst>
          </p:nvPr>
        </p:nvGraphicFramePr>
        <p:xfrm>
          <a:off x="1260822" y="2247606"/>
          <a:ext cx="5759450" cy="3671888"/>
        </p:xfrm>
        <a:graphic>
          <a:graphicData uri="http://schemas.openxmlformats.org/drawingml/2006/table">
            <a:tbl>
              <a:tblPr>
                <a:tableStyleId>{69C7853C-536D-4A76-A0AE-DD22124D55A5}</a:tableStyleId>
              </a:tblPr>
              <a:tblGrid>
                <a:gridCol w="1582738"/>
                <a:gridCol w="1657350"/>
                <a:gridCol w="2519362"/>
              </a:tblGrid>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u="none" strike="noStrike" cap="none" normalizeH="0" baseline="0" dirty="0" smtClean="0">
                          <a:ln>
                            <a:noFill/>
                          </a:ln>
                          <a:effectLst/>
                          <a:latin typeface="+mn-lt"/>
                          <a:ea typeface="宋体" pitchFamily="2" charset="-122"/>
                        </a:rPr>
                        <a:t>字段名</a:t>
                      </a:r>
                      <a:endParaRPr kumimoji="0" lang="zh-CN" altLang="en-US" sz="1800" b="1"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u="none" strike="noStrike" cap="none" normalizeH="0" baseline="0" smtClean="0">
                          <a:ln>
                            <a:noFill/>
                          </a:ln>
                          <a:effectLst/>
                          <a:latin typeface="+mn-lt"/>
                          <a:ea typeface="宋体" pitchFamily="2" charset="-122"/>
                        </a:rPr>
                        <a:t>说明</a:t>
                      </a:r>
                      <a:endParaRPr kumimoji="0" lang="zh-CN" altLang="en-US" sz="1800" b="1" i="0" u="none" strike="noStrike" cap="none" normalizeH="0" baseline="0" smtClean="0">
                        <a:ln>
                          <a:noFill/>
                        </a:ln>
                        <a:solidFill>
                          <a:schemeClr val="tx1"/>
                        </a:solidFill>
                        <a:effectLst/>
                        <a:latin typeface="+mn-lt"/>
                        <a:ea typeface="宋体"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u="none" strike="noStrike" cap="none" normalizeH="0" baseline="0" dirty="0" smtClean="0">
                          <a:ln>
                            <a:noFill/>
                          </a:ln>
                          <a:effectLst/>
                          <a:latin typeface="+mn-lt"/>
                          <a:ea typeface="宋体" pitchFamily="2" charset="-122"/>
                        </a:rPr>
                        <a:t>类型</a:t>
                      </a:r>
                      <a:endParaRPr kumimoji="0" lang="zh-CN" altLang="en-US" sz="1800" b="1"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anchor="ctr" horzOverflow="overflow"/>
                </a:tc>
              </a:tr>
              <a:tr h="461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FlowID</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流水号</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0" i="0" u="none" strike="noStrike" cap="none" normalizeH="0" baseline="0" dirty="0" err="1" smtClean="0">
                          <a:ln>
                            <a:noFill/>
                          </a:ln>
                          <a:solidFill>
                            <a:schemeClr val="dk1"/>
                          </a:solidFill>
                          <a:effectLst/>
                          <a:latin typeface="+mn-lt"/>
                          <a:ea typeface="宋体" panose="02010600030101010101" pitchFamily="2" charset="-122"/>
                          <a:cs typeface="+mn-cs"/>
                        </a:rPr>
                        <a:t>int</a:t>
                      </a:r>
                      <a:r>
                        <a:rPr kumimoji="0" lang="en-US" altLang="zh-CN" sz="1800" b="0" i="0" u="none" strike="noStrike" cap="none" normalizeH="0" baseline="0" dirty="0" smtClean="0">
                          <a:ln>
                            <a:noFill/>
                          </a:ln>
                          <a:solidFill>
                            <a:schemeClr val="dk1"/>
                          </a:solidFill>
                          <a:effectLst/>
                          <a:latin typeface="+mn-lt"/>
                          <a:ea typeface="宋体" panose="02010600030101010101" pitchFamily="2" charset="-122"/>
                          <a:cs typeface="+mn-cs"/>
                        </a:rPr>
                        <a:t>(10)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Type</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四级／六级</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int</a:t>
                      </a:r>
                      <a:r>
                        <a:rPr kumimoji="0" lang="en-US" altLang="zh-CN" sz="1800" u="none" strike="noStrike" cap="none" normalizeH="0" baseline="0" dirty="0" smtClean="0">
                          <a:ln>
                            <a:noFill/>
                          </a:ln>
                          <a:effectLst/>
                          <a:latin typeface="+mn-lt"/>
                          <a:ea typeface="宋体" panose="02010600030101010101" pitchFamily="2" charset="-122"/>
                        </a:rPr>
                        <a:t>(5)</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IDCard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身份证号码</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(18)</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349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ExamCard</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准考证号码</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(15)</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7016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StudentName</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学生姓名</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(20)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Location</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区域</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varchar</a:t>
                      </a:r>
                      <a:r>
                        <a:rPr kumimoji="0" lang="en-US" altLang="zh-CN" sz="1800" u="none" strike="noStrike" cap="none" normalizeH="0" baseline="0" dirty="0" smtClean="0">
                          <a:ln>
                            <a:noFill/>
                          </a:ln>
                          <a:effectLst/>
                          <a:latin typeface="+mn-lt"/>
                          <a:ea typeface="宋体" panose="02010600030101010101" pitchFamily="2" charset="-122"/>
                        </a:rPr>
                        <a:t>(20)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Grade</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成绩</a:t>
                      </a:r>
                      <a:endParaRPr kumimoji="0" lang="zh-CN" altLang="en-US" sz="18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err="1" smtClean="0">
                          <a:ln>
                            <a:noFill/>
                          </a:ln>
                          <a:effectLst/>
                          <a:latin typeface="+mn-lt"/>
                          <a:ea typeface="宋体" panose="02010600030101010101" pitchFamily="2" charset="-122"/>
                        </a:rPr>
                        <a:t>int</a:t>
                      </a:r>
                      <a:r>
                        <a:rPr kumimoji="0" lang="en-US" altLang="zh-CN" sz="1800" u="none" strike="noStrike" cap="none" normalizeH="0" baseline="0" dirty="0" smtClean="0">
                          <a:ln>
                            <a:noFill/>
                          </a:ln>
                          <a:effectLst/>
                          <a:latin typeface="+mn-lt"/>
                          <a:ea typeface="宋体" panose="02010600030101010101" pitchFamily="2" charset="-122"/>
                        </a:rPr>
                        <a:t>(10)</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anchor="ctr" horzOverflow="overflow"/>
                </a:tc>
              </a:tr>
            </a:tbl>
          </a:graphicData>
        </a:graphic>
      </p:graphicFrame>
      <p:sp>
        <p:nvSpPr>
          <p:cNvPr id="565289" name="Text Box 41"/>
          <p:cNvSpPr txBox="1">
            <a:spLocks noChangeArrowheads="1"/>
          </p:cNvSpPr>
          <p:nvPr/>
        </p:nvSpPr>
        <p:spPr bwMode="auto">
          <a:xfrm>
            <a:off x="797580" y="1526880"/>
            <a:ext cx="6840537" cy="457200"/>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400">
                <a:ea typeface="宋体" pitchFamily="2" charset="-122"/>
                <a:cs typeface="Arial Unicode MS" pitchFamily="34" charset="-122"/>
              </a:rPr>
              <a:t>1.</a:t>
            </a:r>
            <a:r>
              <a:rPr kumimoji="1" lang="zh-CN" altLang="en-US" sz="2400" b="1">
                <a:ea typeface="宋体" pitchFamily="2" charset="-122"/>
                <a:cs typeface="Arial Unicode MS" pitchFamily="34" charset="-122"/>
              </a:rPr>
              <a:t>创立数据库表 </a:t>
            </a:r>
            <a:r>
              <a:rPr kumimoji="1" lang="en-US" altLang="zh-CN" sz="2400" b="1">
                <a:ea typeface="宋体" pitchFamily="2" charset="-122"/>
                <a:cs typeface="Arial Unicode MS" pitchFamily="34" charset="-122"/>
              </a:rPr>
              <a:t>examstudent</a:t>
            </a:r>
            <a:r>
              <a:rPr kumimoji="1" lang="zh-CN" altLang="en-US" sz="2400" b="1">
                <a:ea typeface="宋体" pitchFamily="2" charset="-122"/>
                <a:cs typeface="Arial Unicode MS" pitchFamily="34" charset="-122"/>
              </a:rPr>
              <a:t>，表结构如下：</a:t>
            </a:r>
            <a:r>
              <a:rPr kumimoji="1" lang="zh-CN" altLang="en-US" sz="2400">
                <a:ea typeface="宋体" pitchFamily="2" charset="-122"/>
                <a:cs typeface="Arial Unicode MS" pitchFamily="34" charset="-122"/>
              </a:rPr>
              <a:t> </a:t>
            </a:r>
          </a:p>
        </p:txBody>
      </p:sp>
    </p:spTree>
    <p:extLst>
      <p:ext uri="{BB962C8B-B14F-4D97-AF65-F5344CB8AC3E}">
        <p14:creationId xmlns:p14="http://schemas.microsoft.com/office/powerpoint/2010/main" val="1141455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491880" y="849808"/>
            <a:ext cx="2974084" cy="793242"/>
          </a:xfrm>
        </p:spPr>
        <p:txBody>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graphicFrame>
        <p:nvGraphicFramePr>
          <p:cNvPr id="566275" name="Group 3"/>
          <p:cNvGraphicFramePr>
            <a:graphicFrameLocks noGrp="1"/>
          </p:cNvGraphicFramePr>
          <p:nvPr>
            <p:ph type="tbl" idx="1"/>
            <p:extLst>
              <p:ext uri="{D42A27DB-BD31-4B8C-83A1-F6EECF244321}">
                <p14:modId xmlns:p14="http://schemas.microsoft.com/office/powerpoint/2010/main" val="3344305322"/>
              </p:ext>
            </p:extLst>
          </p:nvPr>
        </p:nvGraphicFramePr>
        <p:xfrm>
          <a:off x="467544" y="2420888"/>
          <a:ext cx="8215370" cy="3605214"/>
        </p:xfrm>
        <a:graphic>
          <a:graphicData uri="http://schemas.openxmlformats.org/drawingml/2006/table">
            <a:tbl>
              <a:tblPr>
                <a:tableStyleId>{69C7853C-536D-4A76-A0AE-DD22124D55A5}</a:tableStyleId>
              </a:tblPr>
              <a:tblGrid>
                <a:gridCol w="382912"/>
                <a:gridCol w="389811"/>
                <a:gridCol w="2557924"/>
                <a:gridCol w="2123268"/>
                <a:gridCol w="977979"/>
                <a:gridCol w="1007302"/>
                <a:gridCol w="776174"/>
              </a:tblGrid>
              <a:tr h="588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1</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412824195263214584</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200523164754000</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张锋</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郑州</a:t>
                      </a:r>
                      <a:endParaRPr kumimoji="0" lang="zh-CN" altLang="en-US"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85</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73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222224195263214584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200523164754001</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孙朋</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大连</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56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6651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3</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342824195263214584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200523164754002</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dirty="0" smtClean="0">
                          <a:ln>
                            <a:noFill/>
                          </a:ln>
                          <a:effectLst/>
                          <a:latin typeface="+mn-lt"/>
                          <a:ea typeface="宋体" panose="02010600030101010101" pitchFamily="2" charset="-122"/>
                        </a:rPr>
                        <a:t>刘明</a:t>
                      </a:r>
                      <a:endParaRPr kumimoji="0" lang="zh-CN" altLang="en-US"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沈阳</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72</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73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100824195263214584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200523164754003</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赵虎</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哈尔滨</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95</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8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5</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454524195263214584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杨丽</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北京</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r h="5873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6</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854524195263214584</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smtClean="0">
                          <a:ln>
                            <a:noFill/>
                          </a:ln>
                          <a:effectLst/>
                          <a:latin typeface="+mn-lt"/>
                          <a:ea typeface="宋体" panose="02010600030101010101" pitchFamily="2" charset="-122"/>
                        </a:rPr>
                        <a:t>200523164754005</a:t>
                      </a:r>
                      <a:endParaRPr kumimoji="0" lang="en-US" altLang="zh-CN"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王小红</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u="none" strike="noStrike" cap="none" normalizeH="0" baseline="0" smtClean="0">
                          <a:ln>
                            <a:noFill/>
                          </a:ln>
                          <a:effectLst/>
                          <a:latin typeface="+mn-lt"/>
                          <a:ea typeface="宋体" panose="02010600030101010101" pitchFamily="2" charset="-122"/>
                        </a:rPr>
                        <a:t>太原</a:t>
                      </a:r>
                      <a:endParaRPr kumimoji="0" lang="zh-CN" altLang="en-US" sz="4100" b="0" i="0" u="none" strike="noStrike" cap="none" normalizeH="0" baseline="0" smtClean="0">
                        <a:ln>
                          <a:noFill/>
                        </a:ln>
                        <a:solidFill>
                          <a:schemeClr val="tx1"/>
                        </a:solidFill>
                        <a:effectLst/>
                        <a:latin typeface="+mn-lt"/>
                        <a:ea typeface="宋体" panose="02010600030101010101" pitchFamily="2" charset="-122"/>
                        <a:cs typeface="Arial Unicode MS" pitchFamily="34"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u="none" strike="noStrike" cap="none" normalizeH="0" baseline="0" dirty="0" smtClean="0">
                          <a:ln>
                            <a:noFill/>
                          </a:ln>
                          <a:effectLst/>
                          <a:latin typeface="+mn-lt"/>
                          <a:ea typeface="宋体" panose="02010600030101010101" pitchFamily="2" charset="-122"/>
                        </a:rPr>
                        <a:t>60</a:t>
                      </a:r>
                      <a:endParaRPr kumimoji="0" lang="en-US" altLang="zh-CN" sz="4100" b="0" i="0" u="none" strike="noStrike" cap="none" normalizeH="0" baseline="0" dirty="0" smtClean="0">
                        <a:ln>
                          <a:noFill/>
                        </a:ln>
                        <a:solidFill>
                          <a:schemeClr val="tx1"/>
                        </a:solidFill>
                        <a:effectLst/>
                        <a:latin typeface="+mn-lt"/>
                        <a:ea typeface="宋体" panose="02010600030101010101" pitchFamily="2" charset="-122"/>
                        <a:cs typeface="Arial Unicode MS" pitchFamily="34" charset="-122"/>
                      </a:endParaRPr>
                    </a:p>
                  </a:txBody>
                  <a:tcPr horzOverflow="overflow"/>
                </a:tc>
              </a:tr>
            </a:tbl>
          </a:graphicData>
        </a:graphic>
      </p:graphicFrame>
      <p:sp>
        <p:nvSpPr>
          <p:cNvPr id="566333" name="Text Box 61"/>
          <p:cNvSpPr txBox="1">
            <a:spLocks noChangeArrowheads="1"/>
          </p:cNvSpPr>
          <p:nvPr/>
        </p:nvSpPr>
        <p:spPr bwMode="auto">
          <a:xfrm>
            <a:off x="785786" y="1643050"/>
            <a:ext cx="4608513" cy="519113"/>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800" dirty="0">
                <a:ea typeface="宋体" pitchFamily="2" charset="-122"/>
                <a:cs typeface="Arial Unicode MS" pitchFamily="34" charset="-122"/>
              </a:rPr>
              <a:t>2.</a:t>
            </a:r>
            <a:r>
              <a:rPr kumimoji="1" lang="zh-CN" altLang="en-US" sz="2800" dirty="0">
                <a:ea typeface="宋体" pitchFamily="2" charset="-122"/>
                <a:cs typeface="Arial Unicode MS" pitchFamily="34" charset="-122"/>
              </a:rPr>
              <a:t>向数据库中添加如下数据 </a:t>
            </a:r>
          </a:p>
        </p:txBody>
      </p:sp>
    </p:spTree>
    <p:extLst>
      <p:ext uri="{BB962C8B-B14F-4D97-AF65-F5344CB8AC3E}">
        <p14:creationId xmlns:p14="http://schemas.microsoft.com/office/powerpoint/2010/main" val="3725493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2771800" y="764704"/>
            <a:ext cx="4147374" cy="723514"/>
          </a:xfrm>
        </p:spPr>
        <p:txBody>
          <a:bodyPr>
            <a:normAutofit fontScale="90000"/>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sp>
        <p:nvSpPr>
          <p:cNvPr id="569347" name="Rectangle 3"/>
          <p:cNvSpPr>
            <a:spLocks noGrp="1" noChangeArrowheads="1"/>
          </p:cNvSpPr>
          <p:nvPr>
            <p:ph idx="1"/>
          </p:nvPr>
        </p:nvSpPr>
        <p:spPr>
          <a:xfrm>
            <a:off x="785786" y="1571612"/>
            <a:ext cx="7696200" cy="625475"/>
          </a:xfrm>
        </p:spPr>
        <p:txBody>
          <a:bodyPr/>
          <a:lstStyle/>
          <a:p>
            <a:pPr>
              <a:buFont typeface="Wingdings" pitchFamily="2" charset="2"/>
              <a:buChar char="l"/>
            </a:pPr>
            <a:r>
              <a:rPr lang="zh-CN" altLang="en-US" sz="2800" dirty="0">
                <a:ea typeface="宋体" pitchFamily="2" charset="-122"/>
              </a:rPr>
              <a:t>插入一个新的 </a:t>
            </a:r>
            <a:r>
              <a:rPr lang="en-US" altLang="zh-CN" sz="2800" dirty="0">
                <a:ea typeface="宋体" pitchFamily="2" charset="-122"/>
              </a:rPr>
              <a:t>student </a:t>
            </a:r>
            <a:r>
              <a:rPr lang="zh-CN" altLang="en-US" sz="2800" dirty="0">
                <a:ea typeface="宋体" pitchFamily="2" charset="-122"/>
              </a:rPr>
              <a:t>信息</a:t>
            </a:r>
          </a:p>
        </p:txBody>
      </p:sp>
      <p:sp>
        <p:nvSpPr>
          <p:cNvPr id="569348" name="Text Box 4"/>
          <p:cNvSpPr txBox="1">
            <a:spLocks noChangeArrowheads="1"/>
          </p:cNvSpPr>
          <p:nvPr/>
        </p:nvSpPr>
        <p:spPr bwMode="auto">
          <a:xfrm>
            <a:off x="1259632" y="2300448"/>
            <a:ext cx="3714776" cy="3416320"/>
          </a:xfrm>
          <a:prstGeom prst="rect">
            <a:avLst/>
          </a:prstGeom>
          <a:noFill/>
          <a:ln w="9525" algn="ctr">
            <a:noFill/>
            <a:miter lim="800000"/>
            <a:headEnd/>
            <a:tailEnd/>
          </a:ln>
          <a:effectLst/>
        </p:spPr>
        <p:txBody>
          <a:bodyPr wrap="square">
            <a:spAutoFit/>
          </a:bodyPr>
          <a:lstStyle/>
          <a:p>
            <a:pPr marL="342900" indent="-342900" algn="l">
              <a:spcBef>
                <a:spcPct val="50000"/>
              </a:spcBef>
              <a:buFont typeface="Wingdings" pitchFamily="2" charset="2"/>
              <a:buNone/>
            </a:pPr>
            <a:r>
              <a:rPr lang="zh-CN" altLang="en-US" sz="2400" dirty="0">
                <a:ea typeface="宋体" pitchFamily="2" charset="-122"/>
              </a:rPr>
              <a:t>请输入考生的详细信息</a:t>
            </a:r>
          </a:p>
          <a:p>
            <a:pPr marL="342900" indent="-342900" algn="l">
              <a:spcBef>
                <a:spcPct val="50000"/>
              </a:spcBef>
              <a:buFont typeface="Wingdings" pitchFamily="2" charset="2"/>
              <a:buNone/>
            </a:pPr>
            <a:r>
              <a:rPr lang="en-US" altLang="zh-CN" sz="2400" dirty="0">
                <a:ea typeface="宋体" pitchFamily="2" charset="-122"/>
              </a:rPr>
              <a:t>Type: </a:t>
            </a:r>
          </a:p>
          <a:p>
            <a:pPr marL="342900" indent="-342900" algn="l">
              <a:buFont typeface="Wingdings" pitchFamily="2" charset="2"/>
              <a:buNone/>
            </a:pPr>
            <a:r>
              <a:rPr lang="en-US" altLang="zh-CN" sz="2400" dirty="0" err="1">
                <a:ea typeface="宋体" pitchFamily="2" charset="-122"/>
              </a:rPr>
              <a:t>IDCard</a:t>
            </a:r>
            <a:r>
              <a:rPr lang="en-US" altLang="zh-CN" sz="2400" dirty="0">
                <a:ea typeface="宋体" pitchFamily="2" charset="-122"/>
              </a:rPr>
              <a:t>:</a:t>
            </a:r>
          </a:p>
          <a:p>
            <a:pPr marL="342900" indent="-342900" algn="l">
              <a:buFont typeface="Wingdings" pitchFamily="2" charset="2"/>
              <a:buNone/>
            </a:pPr>
            <a:r>
              <a:rPr lang="en-US" altLang="zh-CN" sz="2400" dirty="0" err="1">
                <a:ea typeface="宋体" pitchFamily="2" charset="-122"/>
              </a:rPr>
              <a:t>ExamCard</a:t>
            </a:r>
            <a:r>
              <a:rPr lang="en-US" altLang="zh-CN" sz="2400" dirty="0">
                <a:ea typeface="宋体" pitchFamily="2" charset="-122"/>
              </a:rPr>
              <a:t>:</a:t>
            </a:r>
          </a:p>
          <a:p>
            <a:pPr marL="342900" indent="-342900" algn="l">
              <a:buFont typeface="Wingdings" pitchFamily="2" charset="2"/>
              <a:buNone/>
            </a:pPr>
            <a:r>
              <a:rPr lang="en-US" altLang="zh-CN" sz="2400" dirty="0" err="1">
                <a:ea typeface="宋体" pitchFamily="2" charset="-122"/>
              </a:rPr>
              <a:t>StudentName</a:t>
            </a:r>
            <a:r>
              <a:rPr lang="en-US" altLang="zh-CN" sz="2400" dirty="0">
                <a:ea typeface="宋体" pitchFamily="2" charset="-122"/>
              </a:rPr>
              <a:t>:</a:t>
            </a:r>
          </a:p>
          <a:p>
            <a:pPr marL="342900" indent="-342900" algn="l">
              <a:buFont typeface="Wingdings" pitchFamily="2" charset="2"/>
              <a:buNone/>
            </a:pPr>
            <a:r>
              <a:rPr lang="en-US" altLang="zh-CN" sz="2400" dirty="0">
                <a:ea typeface="宋体" pitchFamily="2" charset="-122"/>
              </a:rPr>
              <a:t>Location:</a:t>
            </a:r>
          </a:p>
          <a:p>
            <a:pPr marL="342900" indent="-342900" algn="l">
              <a:buFont typeface="Wingdings" pitchFamily="2" charset="2"/>
              <a:buNone/>
            </a:pPr>
            <a:r>
              <a:rPr lang="en-US" altLang="zh-CN" sz="2400" dirty="0">
                <a:ea typeface="宋体" pitchFamily="2" charset="-122"/>
              </a:rPr>
              <a:t>Grade:</a:t>
            </a:r>
          </a:p>
          <a:p>
            <a:pPr marL="342900" indent="-342900" algn="l">
              <a:spcBef>
                <a:spcPct val="50000"/>
              </a:spcBef>
              <a:buFont typeface="Wingdings" pitchFamily="2" charset="2"/>
              <a:buNone/>
            </a:pPr>
            <a:r>
              <a:rPr lang="zh-CN" altLang="en-US" sz="2400" dirty="0">
                <a:ea typeface="宋体" pitchFamily="2" charset="-122"/>
              </a:rPr>
              <a:t>信息录入成功</a:t>
            </a:r>
            <a:r>
              <a:rPr lang="en-US" altLang="zh-CN" sz="2400" dirty="0">
                <a:ea typeface="宋体" pitchFamily="2" charset="-122"/>
              </a:rPr>
              <a:t>!</a:t>
            </a:r>
          </a:p>
        </p:txBody>
      </p:sp>
    </p:spTree>
    <p:extLst>
      <p:ext uri="{BB962C8B-B14F-4D97-AF65-F5344CB8AC3E}">
        <p14:creationId xmlns:p14="http://schemas.microsoft.com/office/powerpoint/2010/main" val="4165627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923928" y="692696"/>
            <a:ext cx="1425575" cy="840726"/>
          </a:xfrm>
        </p:spPr>
        <p:txBody>
          <a:bodyPr>
            <a:normAutofit fontScale="90000"/>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sp>
        <p:nvSpPr>
          <p:cNvPr id="522243" name="Rectangle 3"/>
          <p:cNvSpPr>
            <a:spLocks noGrp="1" noChangeArrowheads="1"/>
          </p:cNvSpPr>
          <p:nvPr>
            <p:ph idx="1"/>
          </p:nvPr>
        </p:nvSpPr>
        <p:spPr>
          <a:xfrm>
            <a:off x="428596" y="1643050"/>
            <a:ext cx="8143932" cy="1090612"/>
          </a:xfrm>
        </p:spPr>
        <p:txBody>
          <a:bodyPr/>
          <a:lstStyle/>
          <a:p>
            <a:pPr>
              <a:buFont typeface="Wingdings" pitchFamily="2" charset="2"/>
              <a:buNone/>
            </a:pPr>
            <a:r>
              <a:rPr lang="en-US" altLang="zh-CN" sz="2400" dirty="0">
                <a:ea typeface="宋体" pitchFamily="2" charset="-122"/>
                <a:cs typeface="Arial Unicode MS" pitchFamily="34" charset="-122"/>
              </a:rPr>
              <a:t>3. </a:t>
            </a:r>
            <a:r>
              <a:rPr lang="zh-CN" altLang="en-US" sz="2400" dirty="0">
                <a:ea typeface="宋体" pitchFamily="2" charset="-122"/>
                <a:cs typeface="Arial Unicode MS" pitchFamily="34" charset="-122"/>
              </a:rPr>
              <a:t>在 </a:t>
            </a:r>
            <a:r>
              <a:rPr lang="en-US" altLang="zh-CN" sz="2400" dirty="0">
                <a:ea typeface="宋体" pitchFamily="2" charset="-122"/>
                <a:cs typeface="Arial Unicode MS" pitchFamily="34" charset="-122"/>
              </a:rPr>
              <a:t>eclipse </a:t>
            </a:r>
            <a:r>
              <a:rPr lang="zh-CN" altLang="en-US" sz="2400" dirty="0">
                <a:ea typeface="宋体" pitchFamily="2" charset="-122"/>
                <a:cs typeface="Arial Unicode MS" pitchFamily="34" charset="-122"/>
              </a:rPr>
              <a:t>中建立 </a:t>
            </a:r>
            <a:r>
              <a:rPr lang="en-US" altLang="zh-CN" sz="2400" dirty="0">
                <a:ea typeface="宋体" pitchFamily="2" charset="-122"/>
                <a:cs typeface="Arial Unicode MS" pitchFamily="34" charset="-122"/>
              </a:rPr>
              <a:t>java </a:t>
            </a:r>
            <a:r>
              <a:rPr lang="zh-CN" altLang="en-US" sz="2400" dirty="0">
                <a:ea typeface="宋体" pitchFamily="2" charset="-122"/>
                <a:cs typeface="Arial Unicode MS" pitchFamily="34" charset="-122"/>
              </a:rPr>
              <a:t>程序：输入身份证号或准考证号可以查询到学生的基本信息。结果如下：</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36" y="2847975"/>
            <a:ext cx="2495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986" y="2847975"/>
            <a:ext cx="3538206" cy="3689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865505"/>
            <a:ext cx="2376264" cy="1827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823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3419872" y="836712"/>
            <a:ext cx="3139340" cy="865242"/>
          </a:xfrm>
        </p:spPr>
        <p:txBody>
          <a:bodyPr/>
          <a:lstStyle/>
          <a:p>
            <a:r>
              <a:rPr lang="zh-CN" altLang="en-US" b="1" dirty="0" smtClean="0">
                <a:latin typeface="+mn-lt"/>
                <a:ea typeface="宋体" pitchFamily="2" charset="-122"/>
                <a:cs typeface="Arial Unicode MS" pitchFamily="34" charset="-122"/>
              </a:rPr>
              <a:t>练习</a:t>
            </a:r>
            <a:r>
              <a:rPr lang="en-US" altLang="zh-CN" b="1" dirty="0" smtClean="0">
                <a:latin typeface="+mn-lt"/>
                <a:ea typeface="宋体" pitchFamily="2" charset="-122"/>
                <a:cs typeface="Arial Unicode MS" pitchFamily="34" charset="-122"/>
              </a:rPr>
              <a:t>2</a:t>
            </a:r>
            <a:endParaRPr lang="en-US" altLang="zh-CN" b="1" dirty="0">
              <a:latin typeface="+mn-lt"/>
              <a:ea typeface="宋体" pitchFamily="2" charset="-122"/>
              <a:cs typeface="Arial Unicode MS" pitchFamily="34" charset="-122"/>
            </a:endParaRPr>
          </a:p>
        </p:txBody>
      </p:sp>
      <p:sp>
        <p:nvSpPr>
          <p:cNvPr id="528387" name="Rectangle 3"/>
          <p:cNvSpPr>
            <a:spLocks noGrp="1" noChangeArrowheads="1"/>
          </p:cNvSpPr>
          <p:nvPr>
            <p:ph idx="1"/>
          </p:nvPr>
        </p:nvSpPr>
        <p:spPr>
          <a:xfrm>
            <a:off x="781050" y="1890713"/>
            <a:ext cx="4295775" cy="674687"/>
          </a:xfrm>
        </p:spPr>
        <p:txBody>
          <a:bodyPr/>
          <a:lstStyle/>
          <a:p>
            <a:pPr>
              <a:buFont typeface="Wingdings" pitchFamily="2" charset="2"/>
              <a:buNone/>
            </a:pPr>
            <a:r>
              <a:rPr lang="zh-CN" altLang="en-US" sz="2800" dirty="0">
                <a:ea typeface="宋体" pitchFamily="2" charset="-122"/>
                <a:cs typeface="Arial Unicode MS" pitchFamily="34" charset="-122"/>
              </a:rPr>
              <a:t>完成学生信息的删除功能</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725937"/>
            <a:ext cx="2885038" cy="1434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2725937"/>
            <a:ext cx="3239103" cy="1434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55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idx="1"/>
          </p:nvPr>
        </p:nvSpPr>
        <p:spPr>
          <a:xfrm>
            <a:off x="395536" y="1556792"/>
            <a:ext cx="8216510" cy="4752528"/>
          </a:xfrm>
        </p:spPr>
        <p:txBody>
          <a:bodyPr>
            <a:noAutofit/>
          </a:bodyPr>
          <a:lstStyle/>
          <a:p>
            <a:pPr>
              <a:buFont typeface="Wingdings" pitchFamily="2" charset="2"/>
              <a:buChar char="l"/>
            </a:pPr>
            <a:r>
              <a:rPr lang="zh-CN" altLang="en-US" sz="2400" b="1" dirty="0">
                <a:ea typeface="宋体" pitchFamily="2" charset="-122"/>
              </a:rPr>
              <a:t>事务</a:t>
            </a:r>
            <a:r>
              <a:rPr lang="zh-CN" altLang="en-US" sz="2400" b="1" dirty="0" smtClean="0">
                <a:ea typeface="宋体" pitchFamily="2" charset="-122"/>
              </a:rPr>
              <a:t>：</a:t>
            </a:r>
            <a:r>
              <a:rPr lang="zh-CN" altLang="en-US" sz="2400" b="1" dirty="0">
                <a:solidFill>
                  <a:srgbClr val="0000FF"/>
                </a:solidFill>
                <a:ea typeface="宋体" pitchFamily="2" charset="-122"/>
                <a:cs typeface="Arial Unicode MS" pitchFamily="34" charset="-122"/>
              </a:rPr>
              <a:t>一组逻辑操作单元</a:t>
            </a:r>
            <a:r>
              <a:rPr lang="en-US" altLang="zh-CN" sz="2400" dirty="0">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使数据从一种状态变换到另一种状态</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zh-CN" altLang="en-US" sz="2400" b="1" dirty="0" smtClean="0">
                <a:ea typeface="宋体" pitchFamily="2" charset="-122"/>
              </a:rPr>
              <a:t>事务处理（事务操作）：</a:t>
            </a:r>
            <a:r>
              <a:rPr lang="zh-CN" altLang="en-US" sz="2400" dirty="0">
                <a:ea typeface="宋体" pitchFamily="2" charset="-122"/>
              </a:rPr>
              <a:t>保证所有事务都作为一个工作单元来执行，即使出现了故障，都不能改变这种执行方式。当在一个事务中执行多个操作时，要么所有的事务都</a:t>
            </a:r>
            <a:r>
              <a:rPr lang="zh-CN" altLang="en-US" sz="2400" b="1" dirty="0">
                <a:solidFill>
                  <a:srgbClr val="5C31F9"/>
                </a:solidFill>
                <a:ea typeface="宋体" pitchFamily="2" charset="-122"/>
              </a:rPr>
              <a:t>被提交</a:t>
            </a:r>
            <a:r>
              <a:rPr lang="en-US" altLang="zh-CN" sz="2400" b="1" dirty="0">
                <a:solidFill>
                  <a:srgbClr val="5C31F9"/>
                </a:solidFill>
                <a:ea typeface="宋体" pitchFamily="2" charset="-122"/>
              </a:rPr>
              <a:t>(commit)</a:t>
            </a:r>
            <a:r>
              <a:rPr lang="zh-CN" altLang="en-US" sz="2400" dirty="0" smtClean="0">
                <a:ea typeface="宋体" pitchFamily="2" charset="-122"/>
              </a:rPr>
              <a:t>，那么</a:t>
            </a:r>
            <a:r>
              <a:rPr lang="zh-CN" altLang="en-US" sz="2400" dirty="0">
                <a:ea typeface="宋体" pitchFamily="2" charset="-122"/>
                <a:cs typeface="Arial Unicode MS" pitchFamily="34" charset="-122"/>
              </a:rPr>
              <a:t>这些修改就永久地保存</a:t>
            </a:r>
            <a:r>
              <a:rPr lang="zh-CN" altLang="en-US" sz="2400" dirty="0" smtClean="0">
                <a:ea typeface="宋体" pitchFamily="2" charset="-122"/>
                <a:cs typeface="Arial Unicode MS" pitchFamily="34" charset="-122"/>
              </a:rPr>
              <a:t>下来；</a:t>
            </a:r>
            <a:r>
              <a:rPr lang="zh-CN" altLang="en-US" sz="2400" dirty="0" smtClean="0">
                <a:ea typeface="宋体" pitchFamily="2" charset="-122"/>
              </a:rPr>
              <a:t>要么</a:t>
            </a:r>
            <a:r>
              <a:rPr lang="zh-CN" altLang="en-US" sz="2400" dirty="0">
                <a:ea typeface="宋体" pitchFamily="2" charset="-122"/>
                <a:cs typeface="Arial Unicode MS" pitchFamily="34" charset="-122"/>
              </a:rPr>
              <a:t>数据库管理系统将放弃所作的所有</a:t>
            </a:r>
            <a:r>
              <a:rPr lang="zh-CN" altLang="en-US" sz="2400" dirty="0" smtClean="0">
                <a:ea typeface="宋体" pitchFamily="2" charset="-122"/>
                <a:cs typeface="Arial Unicode MS" pitchFamily="34" charset="-122"/>
              </a:rPr>
              <a:t>修改，</a:t>
            </a:r>
            <a:r>
              <a:rPr lang="zh-CN" altLang="en-US" sz="2400" dirty="0" smtClean="0">
                <a:ea typeface="宋体" pitchFamily="2" charset="-122"/>
              </a:rPr>
              <a:t>整个</a:t>
            </a:r>
            <a:r>
              <a:rPr lang="zh-CN" altLang="en-US" sz="2400" dirty="0">
                <a:ea typeface="宋体" pitchFamily="2" charset="-122"/>
              </a:rPr>
              <a:t>事务</a:t>
            </a:r>
            <a:r>
              <a:rPr lang="zh-CN" altLang="en-US" sz="2400" b="1" dirty="0">
                <a:solidFill>
                  <a:srgbClr val="5C31F9"/>
                </a:solidFill>
                <a:ea typeface="宋体" pitchFamily="2" charset="-122"/>
              </a:rPr>
              <a:t>回滚</a:t>
            </a:r>
            <a:r>
              <a:rPr lang="en-US" altLang="zh-CN" sz="2400" b="1" dirty="0">
                <a:solidFill>
                  <a:srgbClr val="5C31F9"/>
                </a:solidFill>
                <a:ea typeface="宋体" pitchFamily="2" charset="-122"/>
              </a:rPr>
              <a:t>(rollback)</a:t>
            </a:r>
            <a:r>
              <a:rPr lang="zh-CN" altLang="en-US" sz="2400" dirty="0">
                <a:ea typeface="宋体" pitchFamily="2" charset="-122"/>
              </a:rPr>
              <a:t>到最初</a:t>
            </a:r>
            <a:r>
              <a:rPr lang="zh-CN" altLang="en-US" sz="2400" dirty="0" smtClean="0">
                <a:ea typeface="宋体" pitchFamily="2" charset="-122"/>
              </a:rPr>
              <a:t>状态。</a:t>
            </a:r>
            <a:endParaRPr lang="en-US" altLang="zh-CN" sz="2400" dirty="0" smtClean="0">
              <a:ea typeface="宋体" pitchFamily="2" charset="-122"/>
            </a:endParaRPr>
          </a:p>
          <a:p>
            <a:pPr>
              <a:buFont typeface="Wingdings" pitchFamily="2" charset="2"/>
              <a:buChar char="l"/>
            </a:pPr>
            <a:r>
              <a:rPr lang="zh-CN" altLang="en-US" sz="2400" dirty="0">
                <a:ea typeface="宋体" pitchFamily="2" charset="-122"/>
                <a:cs typeface="Arial Unicode MS" pitchFamily="34" charset="-122"/>
              </a:rPr>
              <a:t>为确保数据库中数据的</a:t>
            </a:r>
            <a:r>
              <a:rPr lang="zh-CN" altLang="en-US" sz="2400" b="1" dirty="0">
                <a:solidFill>
                  <a:srgbClr val="0000FF"/>
                </a:solidFill>
                <a:ea typeface="宋体" pitchFamily="2" charset="-122"/>
                <a:cs typeface="Arial Unicode MS" pitchFamily="34" charset="-122"/>
              </a:rPr>
              <a:t>一致性</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数据的操纵应当是离散的成组的逻辑单元</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当它全部完成时</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数据的一致性可以保持</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而当这个单元中的一部分操作失败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整个事务应全部视为错误</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所有从起始点以后的操作应全部回退到开始状态。 </a:t>
            </a:r>
            <a:endParaRPr lang="zh-CN" altLang="en-US" sz="2400" dirty="0">
              <a:ea typeface="宋体" pitchFamily="2" charset="-122"/>
            </a:endParaRPr>
          </a:p>
        </p:txBody>
      </p:sp>
      <p:sp>
        <p:nvSpPr>
          <p:cNvPr id="4" name="Rectangle 2"/>
          <p:cNvSpPr txBox="1">
            <a:spLocks noChangeArrowheads="1"/>
          </p:cNvSpPr>
          <p:nvPr/>
        </p:nvSpPr>
        <p:spPr>
          <a:xfrm>
            <a:off x="2051720" y="893495"/>
            <a:ext cx="519815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数据库事务</a:t>
            </a:r>
            <a:endParaRPr lang="zh-CN" altLang="en-US"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val="216234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idx="1"/>
          </p:nvPr>
        </p:nvSpPr>
        <p:spPr>
          <a:xfrm>
            <a:off x="467544" y="1772816"/>
            <a:ext cx="8143932" cy="4536504"/>
          </a:xfrm>
        </p:spPr>
        <p:txBody>
          <a:bodyPr>
            <a:noAutofit/>
          </a:bodyPr>
          <a:lstStyle/>
          <a:p>
            <a:pPr>
              <a:buFont typeface="Wingdings" pitchFamily="2" charset="2"/>
              <a:buChar char="l"/>
            </a:pPr>
            <a:r>
              <a:rPr lang="zh-CN" altLang="en-US" sz="2400" dirty="0">
                <a:ea typeface="宋体" pitchFamily="2" charset="-122"/>
              </a:rPr>
              <a:t>当一个连接对象被创建时，默认情况下是自动提交事务：每次执行一个 </a:t>
            </a:r>
            <a:r>
              <a:rPr lang="en-US" altLang="zh-CN" sz="2400" dirty="0">
                <a:ea typeface="宋体" pitchFamily="2" charset="-122"/>
              </a:rPr>
              <a:t>SQL </a:t>
            </a:r>
            <a:r>
              <a:rPr lang="zh-CN" altLang="en-US" sz="2400" dirty="0">
                <a:ea typeface="宋体" pitchFamily="2" charset="-122"/>
              </a:rPr>
              <a:t>语句时，如果执行成功，就会向数据库自动提交，而不能回滚</a:t>
            </a:r>
          </a:p>
          <a:p>
            <a:pPr>
              <a:buFont typeface="Wingdings" pitchFamily="2" charset="2"/>
              <a:buChar char="l"/>
            </a:pPr>
            <a:r>
              <a:rPr lang="zh-CN" altLang="en-US" sz="2400" dirty="0">
                <a:ea typeface="宋体" pitchFamily="2" charset="-122"/>
              </a:rPr>
              <a:t>为了让多个 </a:t>
            </a:r>
            <a:r>
              <a:rPr lang="en-US" altLang="zh-CN" sz="2400" dirty="0">
                <a:ea typeface="宋体" pitchFamily="2" charset="-122"/>
              </a:rPr>
              <a:t>SQL </a:t>
            </a:r>
            <a:r>
              <a:rPr lang="zh-CN" altLang="en-US" sz="2400" dirty="0">
                <a:ea typeface="宋体" pitchFamily="2" charset="-122"/>
              </a:rPr>
              <a:t>语句作为一个事务执行：</a:t>
            </a:r>
          </a:p>
          <a:p>
            <a:pPr lvl="1">
              <a:buFont typeface="Wingdings" pitchFamily="2" charset="2"/>
              <a:buChar char="Ø"/>
            </a:pPr>
            <a:r>
              <a:rPr lang="zh-CN" altLang="en-US" dirty="0">
                <a:ea typeface="宋体" pitchFamily="2" charset="-122"/>
              </a:rPr>
              <a:t>调用 </a:t>
            </a:r>
            <a:r>
              <a:rPr lang="en-US" altLang="zh-CN" dirty="0">
                <a:ea typeface="宋体" pitchFamily="2" charset="-122"/>
              </a:rPr>
              <a:t>Connection </a:t>
            </a:r>
            <a:r>
              <a:rPr lang="zh-CN" altLang="en-US" dirty="0">
                <a:ea typeface="宋体" pitchFamily="2" charset="-122"/>
              </a:rPr>
              <a:t>对象的 </a:t>
            </a:r>
            <a:r>
              <a:rPr lang="en-US" altLang="zh-CN" dirty="0" err="1">
                <a:solidFill>
                  <a:srgbClr val="5C31F9"/>
                </a:solidFill>
                <a:ea typeface="宋体" pitchFamily="2" charset="-122"/>
              </a:rPr>
              <a:t>setAutoCommit</a:t>
            </a:r>
            <a:r>
              <a:rPr lang="en-US" altLang="zh-CN" dirty="0">
                <a:solidFill>
                  <a:srgbClr val="5C31F9"/>
                </a:solidFill>
                <a:ea typeface="宋体" pitchFamily="2" charset="-122"/>
              </a:rPr>
              <a:t>(false);</a:t>
            </a:r>
            <a:r>
              <a:rPr lang="en-US" altLang="zh-CN" dirty="0">
                <a:ea typeface="宋体" pitchFamily="2" charset="-122"/>
              </a:rPr>
              <a:t> </a:t>
            </a:r>
            <a:r>
              <a:rPr lang="zh-CN" altLang="en-US" dirty="0">
                <a:ea typeface="宋体" pitchFamily="2" charset="-122"/>
              </a:rPr>
              <a:t>以取消自动提交事务</a:t>
            </a:r>
          </a:p>
          <a:p>
            <a:pPr lvl="1">
              <a:buFont typeface="Wingdings" pitchFamily="2" charset="2"/>
              <a:buChar char="Ø"/>
            </a:pPr>
            <a:r>
              <a:rPr lang="zh-CN" altLang="en-US" dirty="0">
                <a:ea typeface="宋体" pitchFamily="2" charset="-122"/>
              </a:rPr>
              <a:t>在所有的 </a:t>
            </a:r>
            <a:r>
              <a:rPr lang="en-US" altLang="zh-CN" dirty="0">
                <a:ea typeface="宋体" pitchFamily="2" charset="-122"/>
              </a:rPr>
              <a:t>SQL </a:t>
            </a:r>
            <a:r>
              <a:rPr lang="zh-CN" altLang="en-US" dirty="0">
                <a:ea typeface="宋体" pitchFamily="2" charset="-122"/>
              </a:rPr>
              <a:t>语句都成功执行后，调用 </a:t>
            </a:r>
            <a:r>
              <a:rPr lang="en-US" altLang="zh-CN" dirty="0">
                <a:solidFill>
                  <a:srgbClr val="5C31F9"/>
                </a:solidFill>
                <a:ea typeface="宋体" pitchFamily="2" charset="-122"/>
              </a:rPr>
              <a:t>commit(); </a:t>
            </a:r>
            <a:r>
              <a:rPr lang="zh-CN" altLang="en-US" dirty="0">
                <a:ea typeface="宋体" pitchFamily="2" charset="-122"/>
              </a:rPr>
              <a:t>方法提交事务</a:t>
            </a:r>
          </a:p>
          <a:p>
            <a:pPr lvl="1">
              <a:buFont typeface="Wingdings" pitchFamily="2" charset="2"/>
              <a:buChar char="Ø"/>
            </a:pPr>
            <a:r>
              <a:rPr lang="zh-CN" altLang="en-US" dirty="0">
                <a:ea typeface="宋体" pitchFamily="2" charset="-122"/>
              </a:rPr>
              <a:t>在出现异常时，调用 </a:t>
            </a:r>
            <a:r>
              <a:rPr lang="en-US" altLang="zh-CN" dirty="0">
                <a:solidFill>
                  <a:srgbClr val="5C31F9"/>
                </a:solidFill>
                <a:ea typeface="宋体" pitchFamily="2" charset="-122"/>
              </a:rPr>
              <a:t>rollback(); </a:t>
            </a:r>
            <a:r>
              <a:rPr lang="zh-CN" altLang="en-US" dirty="0">
                <a:ea typeface="宋体" pitchFamily="2" charset="-122"/>
              </a:rPr>
              <a:t>方法回滚事务</a:t>
            </a:r>
          </a:p>
          <a:p>
            <a:pPr lvl="1">
              <a:buFont typeface="Wingdings" pitchFamily="2" charset="2"/>
              <a:buChar char="Ø"/>
            </a:pPr>
            <a:r>
              <a:rPr lang="zh-CN" altLang="en-US" dirty="0">
                <a:ea typeface="宋体" pitchFamily="2" charset="-122"/>
              </a:rPr>
              <a:t>若此时 </a:t>
            </a:r>
            <a:r>
              <a:rPr lang="en-US" altLang="zh-CN" dirty="0">
                <a:ea typeface="宋体" pitchFamily="2" charset="-122"/>
              </a:rPr>
              <a:t>Connection </a:t>
            </a:r>
            <a:r>
              <a:rPr lang="zh-CN" altLang="en-US" dirty="0">
                <a:ea typeface="宋体" pitchFamily="2" charset="-122"/>
              </a:rPr>
              <a:t>没有被关闭</a:t>
            </a:r>
            <a:r>
              <a:rPr lang="en-US" altLang="zh-CN" dirty="0">
                <a:ea typeface="宋体" pitchFamily="2" charset="-122"/>
              </a:rPr>
              <a:t>, </a:t>
            </a:r>
            <a:r>
              <a:rPr lang="zh-CN" altLang="en-US" dirty="0">
                <a:ea typeface="宋体" pitchFamily="2" charset="-122"/>
              </a:rPr>
              <a:t>则需要恢复其自动提交</a:t>
            </a:r>
            <a:r>
              <a:rPr lang="zh-CN" altLang="en-US" dirty="0" smtClean="0">
                <a:ea typeface="宋体" pitchFamily="2" charset="-122"/>
              </a:rPr>
              <a:t>状态</a:t>
            </a:r>
            <a:endParaRPr lang="zh-CN" altLang="en-US" dirty="0">
              <a:ea typeface="宋体" pitchFamily="2" charset="-122"/>
            </a:endParaRPr>
          </a:p>
        </p:txBody>
      </p:sp>
      <p:sp>
        <p:nvSpPr>
          <p:cNvPr id="5" name="Rectangle 2"/>
          <p:cNvSpPr txBox="1">
            <a:spLocks noChangeArrowheads="1"/>
          </p:cNvSpPr>
          <p:nvPr/>
        </p:nvSpPr>
        <p:spPr>
          <a:xfrm>
            <a:off x="2411760" y="692696"/>
            <a:ext cx="4838680" cy="74200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itchFamily="2" charset="-122"/>
              </a:rPr>
              <a:t>JDBC </a:t>
            </a:r>
            <a:r>
              <a:rPr lang="zh-CN" altLang="en-US" b="1" dirty="0" smtClean="0">
                <a:latin typeface="+mn-lt"/>
                <a:ea typeface="宋体" pitchFamily="2" charset="-122"/>
              </a:rPr>
              <a:t>事务处理</a:t>
            </a:r>
            <a:endParaRPr lang="zh-CN" altLang="en-US" b="1" dirty="0">
              <a:latin typeface="+mn-lt"/>
              <a:ea typeface="宋体" pitchFamily="2" charset="-122"/>
            </a:endParaRPr>
          </a:p>
        </p:txBody>
      </p:sp>
    </p:spTree>
    <p:extLst>
      <p:ext uri="{BB962C8B-B14F-4D97-AF65-F5344CB8AC3E}">
        <p14:creationId xmlns:p14="http://schemas.microsoft.com/office/powerpoint/2010/main" val="198050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07904" y="612840"/>
            <a:ext cx="4572000" cy="6247864"/>
          </a:xfrm>
          <a:prstGeom prst="rect">
            <a:avLst/>
          </a:prstGeom>
        </p:spPr>
        <p:txBody>
          <a:bodyPr>
            <a:spAutoFit/>
          </a:bodyPr>
          <a:lstStyle/>
          <a:p>
            <a:r>
              <a:rPr lang="en-US" altLang="zh-CN" sz="2000" dirty="0">
                <a:ea typeface="宋体" panose="02010600030101010101" pitchFamily="2" charset="-122"/>
              </a:rPr>
              <a:t>public void </a:t>
            </a:r>
            <a:r>
              <a:rPr lang="en-US" altLang="zh-CN" sz="2000" dirty="0" err="1">
                <a:ea typeface="宋体" panose="02010600030101010101" pitchFamily="2" charset="-122"/>
              </a:rPr>
              <a:t>testJDBCTransaction</a:t>
            </a:r>
            <a:r>
              <a:rPr lang="en-US" altLang="zh-CN" sz="2000" dirty="0">
                <a:ea typeface="宋体" panose="02010600030101010101" pitchFamily="2" charset="-122"/>
              </a:rPr>
              <a:t>() {</a:t>
            </a:r>
          </a:p>
          <a:p>
            <a:r>
              <a:rPr lang="en-US" altLang="zh-CN" sz="2000" dirty="0">
                <a:ea typeface="宋体" panose="02010600030101010101" pitchFamily="2" charset="-122"/>
              </a:rPr>
              <a:t>Connection conn = null;</a:t>
            </a:r>
          </a:p>
          <a:p>
            <a:r>
              <a:rPr lang="en-US" altLang="zh-CN" sz="2000" dirty="0">
                <a:ea typeface="宋体" panose="02010600030101010101" pitchFamily="2" charset="-122"/>
              </a:rPr>
              <a:t>try {</a:t>
            </a:r>
          </a:p>
          <a:p>
            <a:r>
              <a:rPr lang="en-US" altLang="zh-CN" sz="2000" b="1" dirty="0">
                <a:solidFill>
                  <a:srgbClr val="C00000"/>
                </a:solidFill>
                <a:ea typeface="宋体" panose="02010600030101010101" pitchFamily="2" charset="-122"/>
              </a:rPr>
              <a:t>// 1.</a:t>
            </a:r>
            <a:r>
              <a:rPr lang="zh-CN" altLang="en-US" sz="2000" b="1" dirty="0">
                <a:solidFill>
                  <a:srgbClr val="C00000"/>
                </a:solidFill>
                <a:ea typeface="宋体" panose="02010600030101010101" pitchFamily="2" charset="-122"/>
              </a:rPr>
              <a:t>获取数据库连接</a:t>
            </a:r>
          </a:p>
          <a:p>
            <a:r>
              <a:rPr lang="en-US" altLang="zh-CN" sz="2000" dirty="0">
                <a:ea typeface="宋体" panose="02010600030101010101" pitchFamily="2" charset="-122"/>
              </a:rPr>
              <a:t>conn = </a:t>
            </a:r>
            <a:r>
              <a:rPr lang="en-US" altLang="zh-CN" sz="2000" dirty="0" err="1">
                <a:ea typeface="宋体" panose="02010600030101010101" pitchFamily="2" charset="-122"/>
              </a:rPr>
              <a:t>JDBCUtils.</a:t>
            </a:r>
            <a:r>
              <a:rPr lang="en-US" altLang="zh-CN" sz="2000" i="1" dirty="0" err="1">
                <a:ea typeface="宋体" panose="02010600030101010101" pitchFamily="2" charset="-122"/>
              </a:rPr>
              <a:t>getConnection</a:t>
            </a:r>
            <a:r>
              <a:rPr lang="en-US" altLang="zh-CN" sz="2000" i="1" dirty="0">
                <a:ea typeface="宋体" panose="02010600030101010101" pitchFamily="2" charset="-122"/>
              </a:rPr>
              <a:t>();</a:t>
            </a:r>
          </a:p>
          <a:p>
            <a:r>
              <a:rPr lang="en-US" altLang="zh-CN" sz="2000" b="1" dirty="0">
                <a:solidFill>
                  <a:srgbClr val="C00000"/>
                </a:solidFill>
                <a:ea typeface="宋体" panose="02010600030101010101" pitchFamily="2" charset="-122"/>
              </a:rPr>
              <a:t>// 2.</a:t>
            </a:r>
            <a:r>
              <a:rPr lang="zh-CN" altLang="en-US" sz="2000" b="1" dirty="0">
                <a:solidFill>
                  <a:srgbClr val="C00000"/>
                </a:solidFill>
                <a:ea typeface="宋体" panose="02010600030101010101" pitchFamily="2" charset="-122"/>
              </a:rPr>
              <a:t>开启事务</a:t>
            </a:r>
          </a:p>
          <a:p>
            <a:r>
              <a:rPr lang="en-US" altLang="zh-CN" sz="2000" dirty="0" err="1">
                <a:ea typeface="宋体" panose="02010600030101010101" pitchFamily="2" charset="-122"/>
              </a:rPr>
              <a:t>conn.setAutoCommit</a:t>
            </a:r>
            <a:r>
              <a:rPr lang="en-US" altLang="zh-CN" sz="2000" dirty="0">
                <a:ea typeface="宋体" panose="02010600030101010101" pitchFamily="2" charset="-122"/>
              </a:rPr>
              <a:t>(false);</a:t>
            </a:r>
          </a:p>
          <a:p>
            <a:r>
              <a:rPr lang="en-US" altLang="zh-CN" sz="2000" b="1" dirty="0">
                <a:solidFill>
                  <a:srgbClr val="C00000"/>
                </a:solidFill>
                <a:ea typeface="宋体" panose="02010600030101010101" pitchFamily="2" charset="-122"/>
              </a:rPr>
              <a:t>// 3.</a:t>
            </a:r>
            <a:r>
              <a:rPr lang="zh-CN" altLang="en-US" sz="2000" b="1" dirty="0">
                <a:solidFill>
                  <a:srgbClr val="C00000"/>
                </a:solidFill>
                <a:ea typeface="宋体" panose="02010600030101010101" pitchFamily="2" charset="-122"/>
              </a:rPr>
              <a:t>进行数据库操作</a:t>
            </a:r>
          </a:p>
          <a:p>
            <a:endParaRPr lang="zh-CN" altLang="en-US" sz="2000" dirty="0">
              <a:ea typeface="宋体" panose="02010600030101010101" pitchFamily="2" charset="-122"/>
            </a:endParaRPr>
          </a:p>
          <a:p>
            <a:r>
              <a:rPr lang="en-US" altLang="zh-CN" sz="2000" b="1" dirty="0">
                <a:solidFill>
                  <a:srgbClr val="C00000"/>
                </a:solidFill>
                <a:ea typeface="宋体" panose="02010600030101010101" pitchFamily="2" charset="-122"/>
              </a:rPr>
              <a:t>// 4.</a:t>
            </a:r>
            <a:r>
              <a:rPr lang="zh-CN" altLang="en-US" sz="2000" b="1" dirty="0">
                <a:solidFill>
                  <a:srgbClr val="C00000"/>
                </a:solidFill>
                <a:ea typeface="宋体" panose="02010600030101010101" pitchFamily="2" charset="-122"/>
              </a:rPr>
              <a:t>若没有异常，则提交事务</a:t>
            </a:r>
          </a:p>
          <a:p>
            <a:r>
              <a:rPr lang="en-US" altLang="zh-CN" sz="2000" dirty="0" err="1">
                <a:ea typeface="宋体" panose="02010600030101010101" pitchFamily="2" charset="-122"/>
              </a:rPr>
              <a:t>conn.commit</a:t>
            </a:r>
            <a:r>
              <a:rPr lang="en-US" altLang="zh-CN" sz="2000" dirty="0">
                <a:ea typeface="宋体" panose="02010600030101010101" pitchFamily="2" charset="-122"/>
              </a:rPr>
              <a:t>();</a:t>
            </a:r>
          </a:p>
          <a:p>
            <a:r>
              <a:rPr lang="en-US" altLang="zh-CN" sz="2000" dirty="0">
                <a:ea typeface="宋体" panose="02010600030101010101" pitchFamily="2" charset="-122"/>
              </a:rPr>
              <a:t>} catch (Exception e) {</a:t>
            </a:r>
          </a:p>
          <a:p>
            <a:r>
              <a:rPr lang="en-US" altLang="zh-CN" sz="2000" dirty="0" err="1">
                <a:ea typeface="宋体" panose="02010600030101010101" pitchFamily="2" charset="-122"/>
              </a:rPr>
              <a:t>e.printStackTrace</a:t>
            </a:r>
            <a:r>
              <a:rPr lang="en-US" altLang="zh-CN" sz="2000" dirty="0">
                <a:ea typeface="宋体" panose="02010600030101010101" pitchFamily="2" charset="-122"/>
              </a:rPr>
              <a:t>();</a:t>
            </a:r>
          </a:p>
          <a:p>
            <a:r>
              <a:rPr lang="en-US" altLang="zh-CN" sz="2000" b="1" dirty="0">
                <a:solidFill>
                  <a:srgbClr val="C00000"/>
                </a:solidFill>
                <a:ea typeface="宋体" panose="02010600030101010101" pitchFamily="2" charset="-122"/>
              </a:rPr>
              <a:t>// 5.</a:t>
            </a:r>
            <a:r>
              <a:rPr lang="zh-CN" altLang="en-US" sz="2000" b="1" dirty="0">
                <a:solidFill>
                  <a:srgbClr val="C00000"/>
                </a:solidFill>
                <a:ea typeface="宋体" panose="02010600030101010101" pitchFamily="2" charset="-122"/>
              </a:rPr>
              <a:t>若有异常，则回滚事务</a:t>
            </a:r>
          </a:p>
          <a:p>
            <a:r>
              <a:rPr lang="en-US" altLang="zh-CN" sz="2000" dirty="0">
                <a:ea typeface="宋体" panose="02010600030101010101" pitchFamily="2" charset="-122"/>
              </a:rPr>
              <a:t>try {</a:t>
            </a:r>
          </a:p>
          <a:p>
            <a:r>
              <a:rPr lang="en-US" altLang="zh-CN" sz="2000" dirty="0" err="1">
                <a:ea typeface="宋体" panose="02010600030101010101" pitchFamily="2" charset="-122"/>
              </a:rPr>
              <a:t>conn.rollback</a:t>
            </a:r>
            <a:r>
              <a:rPr lang="en-US" altLang="zh-CN" sz="2000" dirty="0">
                <a:ea typeface="宋体" panose="02010600030101010101" pitchFamily="2" charset="-122"/>
              </a:rPr>
              <a:t>();</a:t>
            </a:r>
          </a:p>
          <a:p>
            <a:r>
              <a:rPr lang="en-US" altLang="zh-CN" sz="2000" dirty="0">
                <a:ea typeface="宋体" panose="02010600030101010101" pitchFamily="2" charset="-122"/>
              </a:rPr>
              <a:t>} catch (</a:t>
            </a:r>
            <a:r>
              <a:rPr lang="en-US" altLang="zh-CN" sz="2000" dirty="0" err="1">
                <a:ea typeface="宋体" panose="02010600030101010101" pitchFamily="2" charset="-122"/>
              </a:rPr>
              <a:t>SQLException</a:t>
            </a:r>
            <a:r>
              <a:rPr lang="en-US" altLang="zh-CN" sz="2000" dirty="0">
                <a:ea typeface="宋体" panose="02010600030101010101" pitchFamily="2" charset="-122"/>
              </a:rPr>
              <a:t> e1) {</a:t>
            </a:r>
          </a:p>
          <a:p>
            <a:r>
              <a:rPr lang="en-US" altLang="zh-CN" sz="2000" dirty="0">
                <a:ea typeface="宋体" panose="02010600030101010101" pitchFamily="2" charset="-122"/>
              </a:rPr>
              <a:t>e1.printStackTrace();</a:t>
            </a:r>
          </a:p>
          <a:p>
            <a:r>
              <a:rPr lang="en-US" altLang="zh-CN" sz="2000" dirty="0" smtClean="0">
                <a:ea typeface="宋体" panose="02010600030101010101" pitchFamily="2" charset="-122"/>
              </a:rPr>
              <a:t>}} </a:t>
            </a:r>
            <a:r>
              <a:rPr lang="en-US" altLang="zh-CN" sz="2000" dirty="0">
                <a:ea typeface="宋体" panose="02010600030101010101" pitchFamily="2" charset="-122"/>
              </a:rPr>
              <a:t>finally {</a:t>
            </a:r>
          </a:p>
          <a:p>
            <a:r>
              <a:rPr lang="en-US" altLang="zh-CN" sz="2000" dirty="0" err="1">
                <a:ea typeface="宋体" panose="02010600030101010101" pitchFamily="2" charset="-122"/>
              </a:rPr>
              <a:t>JDBCUtils.</a:t>
            </a:r>
            <a:r>
              <a:rPr lang="en-US" altLang="zh-CN" sz="2000" i="1" dirty="0" err="1">
                <a:ea typeface="宋体" panose="02010600030101010101" pitchFamily="2" charset="-122"/>
              </a:rPr>
              <a:t>close</a:t>
            </a:r>
            <a:r>
              <a:rPr lang="en-US" altLang="zh-CN" sz="2000" i="1" dirty="0">
                <a:ea typeface="宋体" panose="02010600030101010101" pitchFamily="2" charset="-122"/>
              </a:rPr>
              <a:t>(null, null, conn</a:t>
            </a:r>
            <a:r>
              <a:rPr lang="en-US" altLang="zh-CN" sz="2000" i="1" dirty="0" smtClean="0">
                <a:ea typeface="宋体" panose="02010600030101010101" pitchFamily="2" charset="-122"/>
              </a:rPr>
              <a:t>); </a:t>
            </a:r>
            <a:r>
              <a:rPr lang="en-US" altLang="zh-CN" sz="2000" dirty="0" smtClean="0">
                <a:ea typeface="宋体" panose="02010600030101010101" pitchFamily="2" charset="-122"/>
              </a:rPr>
              <a:t>}  }</a:t>
            </a:r>
            <a:endParaRPr lang="zh-CN" altLang="en-US" sz="2000" dirty="0">
              <a:ea typeface="宋体" panose="02010600030101010101" pitchFamily="2" charset="-122"/>
            </a:endParaRPr>
          </a:p>
        </p:txBody>
      </p:sp>
      <p:sp>
        <p:nvSpPr>
          <p:cNvPr id="6" name="矩形 5"/>
          <p:cNvSpPr/>
          <p:nvPr/>
        </p:nvSpPr>
        <p:spPr>
          <a:xfrm>
            <a:off x="251520" y="1268760"/>
            <a:ext cx="3262432" cy="46166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数据库事务使用的过程</a:t>
            </a:r>
          </a:p>
        </p:txBody>
      </p:sp>
    </p:spTree>
    <p:extLst>
      <p:ext uri="{BB962C8B-B14F-4D97-AF65-F5344CB8AC3E}">
        <p14:creationId xmlns:p14="http://schemas.microsoft.com/office/powerpoint/2010/main" val="251354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2267744" y="764704"/>
            <a:ext cx="5084618" cy="792088"/>
          </a:xfrm>
        </p:spPr>
        <p:txBody>
          <a:bodyPr>
            <a:normAutofit/>
          </a:bodyPr>
          <a:lstStyle/>
          <a:p>
            <a:r>
              <a:rPr lang="zh-CN" altLang="en-US" b="1" dirty="0">
                <a:latin typeface="宋体" pitchFamily="2" charset="-122"/>
                <a:ea typeface="宋体" pitchFamily="2" charset="-122"/>
                <a:cs typeface="Arial Unicode MS" pitchFamily="34" charset="-122"/>
              </a:rPr>
              <a:t>数据库事务</a:t>
            </a:r>
          </a:p>
        </p:txBody>
      </p:sp>
      <p:sp>
        <p:nvSpPr>
          <p:cNvPr id="607235" name="Rectangle 3"/>
          <p:cNvSpPr>
            <a:spLocks noGrp="1" noChangeArrowheads="1"/>
          </p:cNvSpPr>
          <p:nvPr>
            <p:ph idx="1"/>
          </p:nvPr>
        </p:nvSpPr>
        <p:spPr>
          <a:xfrm>
            <a:off x="323528" y="1643050"/>
            <a:ext cx="8320438" cy="4643470"/>
          </a:xfrm>
          <a:noFill/>
        </p:spPr>
        <p:txBody>
          <a:bodyPr>
            <a:noAutofit/>
          </a:bodyPr>
          <a:lstStyle/>
          <a:p>
            <a:pPr>
              <a:buFont typeface="Wingdings" pitchFamily="2" charset="2"/>
              <a:buChar char="l"/>
            </a:pPr>
            <a:r>
              <a:rPr lang="zh-CN" altLang="en-US" sz="2400" dirty="0">
                <a:ea typeface="宋体" pitchFamily="2" charset="-122"/>
                <a:cs typeface="Arial Unicode MS" pitchFamily="34" charset="-122"/>
              </a:rPr>
              <a:t>事务的</a:t>
            </a:r>
            <a:r>
              <a:rPr lang="en-US" altLang="zh-CN" sz="2400" dirty="0">
                <a:ea typeface="宋体" pitchFamily="2" charset="-122"/>
                <a:cs typeface="Arial Unicode MS" pitchFamily="34" charset="-122"/>
              </a:rPr>
              <a:t>ACID(acid)</a:t>
            </a:r>
            <a:r>
              <a:rPr lang="zh-CN" altLang="en-US" sz="2400" dirty="0" smtClean="0">
                <a:ea typeface="宋体" pitchFamily="2" charset="-122"/>
                <a:cs typeface="Arial Unicode MS" pitchFamily="34" charset="-122"/>
              </a:rPr>
              <a:t>属性    </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sz="2000" dirty="0">
                <a:solidFill>
                  <a:srgbClr val="FF0000"/>
                </a:solidFill>
                <a:ea typeface="宋体" pitchFamily="2" charset="-122"/>
                <a:cs typeface="Arial Unicode MS" pitchFamily="34" charset="-122"/>
              </a:rPr>
              <a:t>1. </a:t>
            </a:r>
            <a:r>
              <a:rPr lang="zh-CN" altLang="en-US" sz="2000" dirty="0">
                <a:solidFill>
                  <a:srgbClr val="FF0000"/>
                </a:solidFill>
                <a:ea typeface="宋体" pitchFamily="2" charset="-122"/>
                <a:cs typeface="Arial Unicode MS" pitchFamily="34" charset="-122"/>
              </a:rPr>
              <a:t>原子性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Atomicity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原子性是指事务是一个不可分割的工作单位，事务中的操作要么都发生，要么都不发生。</a:t>
            </a:r>
            <a:r>
              <a:rPr lang="zh-CN" altLang="en-US" sz="1600" dirty="0" smtClean="0">
                <a:ea typeface="宋体" pitchFamily="2" charset="-122"/>
                <a:cs typeface="Arial Unicode MS" pitchFamily="34" charset="-122"/>
              </a:rPr>
              <a:t> </a:t>
            </a:r>
          </a:p>
          <a:p>
            <a:pPr lvl="1">
              <a:buFont typeface="Wingdings" pitchFamily="2" charset="2"/>
              <a:buChar char="Ø"/>
            </a:pPr>
            <a:r>
              <a:rPr lang="en-US" altLang="zh-CN" sz="2000" dirty="0" smtClean="0">
                <a:solidFill>
                  <a:srgbClr val="FF0000"/>
                </a:solidFill>
                <a:ea typeface="宋体" pitchFamily="2" charset="-122"/>
                <a:cs typeface="Arial Unicode MS" pitchFamily="34" charset="-122"/>
              </a:rPr>
              <a:t>2</a:t>
            </a:r>
            <a:r>
              <a:rPr lang="en-US" altLang="zh-CN" sz="2000" dirty="0">
                <a:solidFill>
                  <a:srgbClr val="FF0000"/>
                </a:solidFill>
                <a:ea typeface="宋体" pitchFamily="2" charset="-122"/>
                <a:cs typeface="Arial Unicode MS" pitchFamily="34" charset="-122"/>
              </a:rPr>
              <a:t>. </a:t>
            </a:r>
            <a:r>
              <a:rPr lang="zh-CN" altLang="en-US" sz="2000" dirty="0">
                <a:solidFill>
                  <a:srgbClr val="FF0000"/>
                </a:solidFill>
                <a:ea typeface="宋体" pitchFamily="2" charset="-122"/>
                <a:cs typeface="Arial Unicode MS" pitchFamily="34" charset="-122"/>
              </a:rPr>
              <a:t>一致性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Consistency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事务必须使数据库从一个一致性状态变换到另外一个一致性状态。</a:t>
            </a:r>
          </a:p>
          <a:p>
            <a:pPr lvl="1">
              <a:buFont typeface="Wingdings" pitchFamily="2" charset="2"/>
              <a:buChar char="Ø"/>
            </a:pPr>
            <a:r>
              <a:rPr lang="en-US" altLang="zh-CN" sz="2000" dirty="0">
                <a:solidFill>
                  <a:srgbClr val="FF0000"/>
                </a:solidFill>
                <a:ea typeface="宋体" pitchFamily="2" charset="-122"/>
                <a:cs typeface="Arial Unicode MS" pitchFamily="34" charset="-122"/>
              </a:rPr>
              <a:t>3. </a:t>
            </a:r>
            <a:r>
              <a:rPr lang="zh-CN" altLang="en-US" sz="2000" dirty="0">
                <a:solidFill>
                  <a:srgbClr val="FF0000"/>
                </a:solidFill>
                <a:ea typeface="宋体" pitchFamily="2" charset="-122"/>
                <a:cs typeface="Arial Unicode MS" pitchFamily="34" charset="-122"/>
              </a:rPr>
              <a:t>隔离性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Isolation</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buFont typeface="Wingdings" pitchFamily="2" charset="2"/>
              <a:buChar char="Ø"/>
            </a:pPr>
            <a:r>
              <a:rPr lang="en-US" altLang="zh-CN" sz="2000" dirty="0">
                <a:solidFill>
                  <a:srgbClr val="FF0000"/>
                </a:solidFill>
                <a:ea typeface="宋体" pitchFamily="2" charset="-122"/>
                <a:cs typeface="Arial Unicode MS" pitchFamily="34" charset="-122"/>
              </a:rPr>
              <a:t>4. </a:t>
            </a:r>
            <a:r>
              <a:rPr lang="zh-CN" altLang="en-US" sz="2000" dirty="0">
                <a:solidFill>
                  <a:srgbClr val="FF0000"/>
                </a:solidFill>
                <a:ea typeface="宋体" pitchFamily="2" charset="-122"/>
                <a:cs typeface="Arial Unicode MS" pitchFamily="34" charset="-122"/>
              </a:rPr>
              <a:t>持久性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Durability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持久性是指一个事务一旦被提交，它对数据库中数据的改变就是永久性的，接下来的其他操作和数据库故障不应该对其有任何影响</a:t>
            </a:r>
          </a:p>
        </p:txBody>
      </p:sp>
    </p:spTree>
    <p:extLst>
      <p:ext uri="{BB962C8B-B14F-4D97-AF65-F5344CB8AC3E}">
        <p14:creationId xmlns:p14="http://schemas.microsoft.com/office/powerpoint/2010/main" val="342475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2425672" y="764704"/>
            <a:ext cx="4572000" cy="782936"/>
          </a:xfrm>
          <a:noFill/>
          <a:ln/>
        </p:spPr>
        <p:txBody>
          <a:bodyPr lIns="92075" tIns="46038" rIns="92075" bIns="46038" anchor="t"/>
          <a:lstStyle/>
          <a:p>
            <a:r>
              <a:rPr lang="zh-CN" altLang="en-US" b="1" dirty="0">
                <a:latin typeface="+mn-lt"/>
                <a:ea typeface="宋体" pitchFamily="2" charset="-122"/>
                <a:cs typeface="Arial Unicode MS" pitchFamily="34" charset="-122"/>
              </a:rPr>
              <a:t>数据库事务</a:t>
            </a:r>
          </a:p>
        </p:txBody>
      </p:sp>
      <p:sp>
        <p:nvSpPr>
          <p:cNvPr id="608259" name="Rectangle 3"/>
          <p:cNvSpPr>
            <a:spLocks noGrp="1" noChangeArrowheads="1"/>
          </p:cNvSpPr>
          <p:nvPr>
            <p:ph idx="1"/>
          </p:nvPr>
        </p:nvSpPr>
        <p:spPr>
          <a:xfrm>
            <a:off x="500034" y="1533528"/>
            <a:ext cx="7781925" cy="2348977"/>
          </a:xfrm>
          <a:solidFill>
            <a:schemeClr val="bg1"/>
          </a:solidFill>
          <a:ln/>
        </p:spPr>
        <p:txBody>
          <a:bodyPr lIns="92075" tIns="46038" rIns="92075" bIns="46038">
            <a:spAutoFit/>
          </a:bodyPr>
          <a:lstStyle/>
          <a:p>
            <a:pPr>
              <a:buFont typeface="Wingdings" pitchFamily="2" charset="2"/>
              <a:buChar char="l"/>
            </a:pPr>
            <a:r>
              <a:rPr lang="zh-CN" altLang="en-US" sz="2300" dirty="0">
                <a:ea typeface="宋体" pitchFamily="2" charset="-122"/>
                <a:cs typeface="Arial Unicode MS" pitchFamily="34" charset="-122"/>
              </a:rPr>
              <a:t>以第一个 </a:t>
            </a:r>
            <a:r>
              <a:rPr lang="en-US" altLang="zh-CN" sz="2300" dirty="0">
                <a:ea typeface="宋体" pitchFamily="2" charset="-122"/>
                <a:cs typeface="Arial Unicode MS" pitchFamily="34" charset="-122"/>
              </a:rPr>
              <a:t>DML </a:t>
            </a:r>
            <a:r>
              <a:rPr lang="zh-CN" altLang="en-US" sz="2300" dirty="0">
                <a:ea typeface="宋体" pitchFamily="2" charset="-122"/>
                <a:cs typeface="Arial Unicode MS" pitchFamily="34" charset="-122"/>
              </a:rPr>
              <a:t>语句的执行作为开始</a:t>
            </a:r>
          </a:p>
          <a:p>
            <a:pPr>
              <a:buFont typeface="Wingdings" pitchFamily="2" charset="2"/>
              <a:buChar char="l"/>
            </a:pPr>
            <a:r>
              <a:rPr lang="zh-CN" altLang="en-US" sz="2300" dirty="0">
                <a:ea typeface="宋体" pitchFamily="2" charset="-122"/>
                <a:cs typeface="Arial Unicode MS" pitchFamily="34" charset="-122"/>
              </a:rPr>
              <a:t>以下面的其中之一作为结束</a:t>
            </a:r>
            <a:r>
              <a:rPr lang="en-US" altLang="zh-CN" sz="2300" dirty="0">
                <a:ea typeface="宋体" pitchFamily="2" charset="-122"/>
                <a:cs typeface="Arial Unicode MS" pitchFamily="34" charset="-122"/>
              </a:rPr>
              <a:t>:</a:t>
            </a:r>
          </a:p>
          <a:p>
            <a:pPr lvl="1">
              <a:buFont typeface="Wingdings" pitchFamily="2" charset="2"/>
              <a:buChar char="Ø"/>
            </a:pPr>
            <a:r>
              <a:rPr lang="en-US" altLang="zh-CN" sz="2000" b="1" dirty="0">
                <a:solidFill>
                  <a:srgbClr val="FF0000"/>
                </a:solidFill>
                <a:ea typeface="宋体" pitchFamily="2" charset="-122"/>
                <a:cs typeface="Arial Unicode MS" pitchFamily="34" charset="-122"/>
              </a:rPr>
              <a:t>COMMIT </a:t>
            </a:r>
            <a:r>
              <a:rPr lang="zh-CN" altLang="en-US" sz="2000" b="1" dirty="0">
                <a:solidFill>
                  <a:srgbClr val="FF0000"/>
                </a:solidFill>
                <a:ea typeface="宋体" pitchFamily="2" charset="-122"/>
                <a:cs typeface="Arial Unicode MS" pitchFamily="34" charset="-122"/>
              </a:rPr>
              <a:t>或 </a:t>
            </a:r>
            <a:r>
              <a:rPr lang="en-US" altLang="zh-CN" sz="2000" b="1" dirty="0">
                <a:solidFill>
                  <a:srgbClr val="FF0000"/>
                </a:solidFill>
                <a:ea typeface="宋体" pitchFamily="2" charset="-122"/>
                <a:cs typeface="Arial Unicode MS" pitchFamily="34" charset="-122"/>
              </a:rPr>
              <a:t>ROLLBACK </a:t>
            </a:r>
            <a:r>
              <a:rPr lang="zh-CN" altLang="en-US" sz="2000" b="1" dirty="0">
                <a:solidFill>
                  <a:srgbClr val="FF0000"/>
                </a:solidFill>
                <a:ea typeface="宋体" pitchFamily="2" charset="-122"/>
                <a:cs typeface="Arial Unicode MS" pitchFamily="34" charset="-122"/>
              </a:rPr>
              <a:t>语句</a:t>
            </a:r>
          </a:p>
          <a:p>
            <a:pPr lvl="1">
              <a:buFont typeface="Wingdings" pitchFamily="2" charset="2"/>
              <a:buChar char="Ø"/>
            </a:pPr>
            <a:r>
              <a:rPr lang="en-US" altLang="zh-CN" sz="2000" dirty="0">
                <a:ea typeface="宋体" pitchFamily="2" charset="-122"/>
                <a:cs typeface="Arial Unicode MS" pitchFamily="34" charset="-122"/>
              </a:rPr>
              <a:t>DDL </a:t>
            </a:r>
            <a:r>
              <a:rPr lang="zh-CN" altLang="en-US" sz="2000" dirty="0">
                <a:ea typeface="宋体" pitchFamily="2" charset="-122"/>
                <a:cs typeface="Arial Unicode MS" pitchFamily="34" charset="-122"/>
              </a:rPr>
              <a:t>或 </a:t>
            </a:r>
            <a:r>
              <a:rPr lang="en-US" altLang="zh-CN" sz="2000" dirty="0">
                <a:ea typeface="宋体" pitchFamily="2" charset="-122"/>
                <a:cs typeface="Arial Unicode MS" pitchFamily="34" charset="-122"/>
              </a:rPr>
              <a:t>DCL </a:t>
            </a:r>
            <a:r>
              <a:rPr lang="zh-CN" altLang="en-US" sz="2000" dirty="0">
                <a:ea typeface="宋体" pitchFamily="2" charset="-122"/>
                <a:cs typeface="Arial Unicode MS" pitchFamily="34" charset="-122"/>
              </a:rPr>
              <a:t>语句（自动提交）</a:t>
            </a:r>
          </a:p>
          <a:p>
            <a:pPr lvl="1">
              <a:buFont typeface="Wingdings" pitchFamily="2" charset="2"/>
              <a:buChar char="Ø"/>
            </a:pPr>
            <a:r>
              <a:rPr lang="zh-CN" altLang="en-US" sz="2000" dirty="0">
                <a:ea typeface="宋体" pitchFamily="2" charset="-122"/>
                <a:cs typeface="Arial Unicode MS" pitchFamily="34" charset="-122"/>
              </a:rPr>
              <a:t>用户会话正常结束</a:t>
            </a:r>
          </a:p>
          <a:p>
            <a:pPr lvl="1">
              <a:buFont typeface="Wingdings" pitchFamily="2" charset="2"/>
              <a:buChar char="Ø"/>
            </a:pPr>
            <a:r>
              <a:rPr lang="zh-CN" altLang="en-US" sz="2000" dirty="0">
                <a:ea typeface="宋体" pitchFamily="2" charset="-122"/>
                <a:cs typeface="Arial Unicode MS" pitchFamily="34" charset="-122"/>
              </a:rPr>
              <a:t>系统异常终了</a:t>
            </a:r>
            <a:endParaRPr lang="zh-CN" altLang="en-US" sz="1800" dirty="0">
              <a:ea typeface="宋体" pitchFamily="2" charset="-122"/>
              <a:cs typeface="Arial Unicode MS" pitchFamily="34" charset="-122"/>
            </a:endParaRPr>
          </a:p>
        </p:txBody>
      </p:sp>
      <p:sp>
        <p:nvSpPr>
          <p:cNvPr id="608260" name="Text Box 4"/>
          <p:cNvSpPr txBox="1">
            <a:spLocks noChangeArrowheads="1"/>
          </p:cNvSpPr>
          <p:nvPr/>
        </p:nvSpPr>
        <p:spPr bwMode="auto">
          <a:xfrm>
            <a:off x="571472" y="4214818"/>
            <a:ext cx="8280400" cy="1754326"/>
          </a:xfrm>
          <a:prstGeom prst="rect">
            <a:avLst/>
          </a:prstGeom>
          <a:solidFill>
            <a:srgbClr val="7E6DF9">
              <a:alpha val="35001"/>
            </a:srgbClr>
          </a:solidFill>
          <a:ln w="9525" algn="ctr">
            <a:solidFill>
              <a:srgbClr val="0000FF"/>
            </a:solidFill>
            <a:miter lim="800000"/>
            <a:headEnd/>
            <a:tailEnd/>
          </a:ln>
          <a:effectLst/>
        </p:spPr>
        <p:txBody>
          <a:bodyPr>
            <a:spAutoFit/>
          </a:bodyPr>
          <a:lstStyle/>
          <a:p>
            <a:pPr marL="342900" indent="-342900" algn="l"/>
            <a:r>
              <a:rPr lang="en-US" altLang="zh-CN" b="1" dirty="0">
                <a:ea typeface="宋体" pitchFamily="2" charset="-122"/>
                <a:cs typeface="Arial Unicode MS" pitchFamily="34" charset="-122"/>
              </a:rPr>
              <a:t>DDL: </a:t>
            </a:r>
            <a:r>
              <a:rPr lang="en-US" altLang="zh-CN" dirty="0">
                <a:ea typeface="宋体" pitchFamily="2" charset="-122"/>
                <a:cs typeface="Arial Unicode MS" pitchFamily="34" charset="-122"/>
              </a:rPr>
              <a:t>Data Definition Language </a:t>
            </a:r>
            <a:r>
              <a:rPr lang="zh-CN" altLang="en-US" dirty="0">
                <a:ea typeface="宋体" pitchFamily="2" charset="-122"/>
                <a:cs typeface="Arial Unicode MS" pitchFamily="34" charset="-122"/>
              </a:rPr>
              <a:t>数据定义语言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用来定义数据库结构</a:t>
            </a:r>
            <a:r>
              <a:rPr lang="en-US" altLang="zh-CN" dirty="0">
                <a:ea typeface="宋体" pitchFamily="2" charset="-122"/>
                <a:cs typeface="Arial Unicode MS" pitchFamily="34" charset="-122"/>
              </a:rPr>
              <a:t>): create table; alter table; drop table; create index; drop index</a:t>
            </a:r>
          </a:p>
          <a:p>
            <a:pPr marL="342900" indent="-342900" algn="l"/>
            <a:r>
              <a:rPr lang="en-US" altLang="zh-CN" b="1" dirty="0">
                <a:ea typeface="宋体" pitchFamily="2" charset="-122"/>
                <a:cs typeface="Arial Unicode MS" pitchFamily="34" charset="-122"/>
              </a:rPr>
              <a:t>DCL: </a:t>
            </a:r>
            <a:r>
              <a:rPr lang="en-US" altLang="zh-CN" dirty="0">
                <a:ea typeface="宋体" pitchFamily="2" charset="-122"/>
                <a:cs typeface="Arial Unicode MS" pitchFamily="34" charset="-122"/>
              </a:rPr>
              <a:t>Data Control Language </a:t>
            </a:r>
            <a:r>
              <a:rPr lang="zh-CN" altLang="en-US" dirty="0">
                <a:ea typeface="宋体" pitchFamily="2" charset="-122"/>
                <a:cs typeface="Arial Unicode MS" pitchFamily="34" charset="-122"/>
              </a:rPr>
              <a:t>数据控制语言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用来控制数据库的访问</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a:ea typeface="宋体" pitchFamily="2" charset="-122"/>
                <a:cs typeface="Arial Unicode MS" pitchFamily="34" charset="-122"/>
              </a:rPr>
              <a:t>grant; revoke; commit; rollback; lock;</a:t>
            </a:r>
          </a:p>
          <a:p>
            <a:pPr marL="342900" indent="-342900" algn="l"/>
            <a:r>
              <a:rPr lang="en-US" altLang="zh-CN" b="1" dirty="0">
                <a:ea typeface="宋体" pitchFamily="2" charset="-122"/>
                <a:cs typeface="Arial Unicode MS" pitchFamily="34" charset="-122"/>
              </a:rPr>
              <a:t>DML: </a:t>
            </a:r>
            <a:r>
              <a:rPr lang="en-US" altLang="zh-CN" dirty="0">
                <a:ea typeface="宋体" pitchFamily="2" charset="-122"/>
                <a:cs typeface="Arial Unicode MS" pitchFamily="34" charset="-122"/>
              </a:rPr>
              <a:t>Data Manipulation Language </a:t>
            </a:r>
            <a:r>
              <a:rPr lang="zh-CN" altLang="en-US" dirty="0">
                <a:ea typeface="宋体" pitchFamily="2" charset="-122"/>
                <a:cs typeface="Arial Unicode MS" pitchFamily="34" charset="-122"/>
              </a:rPr>
              <a:t>数据操纵语言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用来查询与更新记录</a:t>
            </a:r>
            <a:r>
              <a:rPr lang="en-US" altLang="zh-CN" dirty="0">
                <a:ea typeface="宋体" pitchFamily="2" charset="-122"/>
                <a:cs typeface="Arial Unicode MS" pitchFamily="34" charset="-122"/>
              </a:rPr>
              <a:t>): insert; update; delete</a:t>
            </a:r>
          </a:p>
        </p:txBody>
      </p:sp>
    </p:spTree>
    <p:extLst>
      <p:ext uri="{BB962C8B-B14F-4D97-AF65-F5344CB8AC3E}">
        <p14:creationId xmlns:p14="http://schemas.microsoft.com/office/powerpoint/2010/main" val="333099607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1403648" y="836712"/>
            <a:ext cx="6929964" cy="698982"/>
          </a:xfrm>
          <a:noFill/>
          <a:ln/>
        </p:spPr>
        <p:txBody>
          <a:bodyPr lIns="92075" tIns="46038" rIns="92075" bIns="46038" anchor="t">
            <a:normAutofit/>
          </a:bodyPr>
          <a:lstStyle/>
          <a:p>
            <a:r>
              <a:rPr lang="en-US" altLang="zh-CN" sz="3200" b="1" dirty="0">
                <a:latin typeface="+mn-lt"/>
                <a:ea typeface="宋体" pitchFamily="2" charset="-122"/>
                <a:cs typeface="Arial Unicode MS" pitchFamily="34" charset="-122"/>
              </a:rPr>
              <a:t>COMMIT</a:t>
            </a:r>
            <a:r>
              <a:rPr lang="zh-CN" altLang="en-US" sz="3200" b="1" dirty="0">
                <a:latin typeface="+mn-lt"/>
                <a:ea typeface="宋体" pitchFamily="2" charset="-122"/>
                <a:cs typeface="Arial Unicode MS" pitchFamily="34" charset="-122"/>
              </a:rPr>
              <a:t>和</a:t>
            </a:r>
            <a:r>
              <a:rPr lang="en-US" altLang="zh-CN" sz="3200" b="1" dirty="0">
                <a:latin typeface="+mn-lt"/>
                <a:ea typeface="宋体" pitchFamily="2" charset="-122"/>
                <a:cs typeface="Arial Unicode MS" pitchFamily="34" charset="-122"/>
              </a:rPr>
              <a:t>ROLLBACK</a:t>
            </a:r>
            <a:r>
              <a:rPr lang="zh-CN" altLang="en-US" sz="3200" b="1" dirty="0">
                <a:latin typeface="+mn-lt"/>
                <a:ea typeface="宋体" pitchFamily="2" charset="-122"/>
                <a:cs typeface="Arial Unicode MS" pitchFamily="34" charset="-122"/>
              </a:rPr>
              <a:t>语句的优点</a:t>
            </a:r>
          </a:p>
        </p:txBody>
      </p:sp>
      <p:sp>
        <p:nvSpPr>
          <p:cNvPr id="610307" name="Rectangle 3"/>
          <p:cNvSpPr>
            <a:spLocks noGrp="1" noChangeArrowheads="1"/>
          </p:cNvSpPr>
          <p:nvPr>
            <p:ph idx="1"/>
          </p:nvPr>
        </p:nvSpPr>
        <p:spPr>
          <a:xfrm>
            <a:off x="571472" y="1643050"/>
            <a:ext cx="7312025" cy="1791902"/>
          </a:xfrm>
          <a:noFill/>
          <a:ln/>
        </p:spPr>
        <p:txBody>
          <a:bodyPr lIns="92075" tIns="46038" rIns="92075" bIns="46038">
            <a:spAutoFit/>
          </a:bodyPr>
          <a:lstStyle/>
          <a:p>
            <a:pPr>
              <a:buFont typeface="Wingdings" pitchFamily="2" charset="2"/>
              <a:buNone/>
            </a:pPr>
            <a:r>
              <a:rPr lang="zh-CN" altLang="en-US" sz="2400" dirty="0">
                <a:ea typeface="宋体" pitchFamily="2" charset="-122"/>
                <a:cs typeface="Arial Unicode MS" pitchFamily="34" charset="-122"/>
              </a:rPr>
              <a:t>使用</a:t>
            </a:r>
            <a:r>
              <a:rPr lang="en-US" altLang="zh-CN" sz="2400" dirty="0">
                <a:ea typeface="宋体" pitchFamily="2" charset="-122"/>
                <a:cs typeface="Arial Unicode MS" pitchFamily="34" charset="-122"/>
              </a:rPr>
              <a:t>COMMIT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ROLLBACK</a:t>
            </a:r>
            <a:r>
              <a:rPr lang="zh-CN" altLang="en-US" sz="2400" dirty="0">
                <a:ea typeface="宋体" pitchFamily="2" charset="-122"/>
                <a:cs typeface="Arial Unicode MS" pitchFamily="34" charset="-122"/>
              </a:rPr>
              <a:t>语句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我们可以</a:t>
            </a:r>
            <a:r>
              <a:rPr lang="en-US" altLang="zh-CN" sz="2400" dirty="0">
                <a:ea typeface="宋体" pitchFamily="2" charset="-122"/>
                <a:cs typeface="Arial Unicode MS" pitchFamily="34" charset="-122"/>
              </a:rPr>
              <a:t>: </a:t>
            </a:r>
          </a:p>
          <a:p>
            <a:pPr>
              <a:buFont typeface="Wingdings" pitchFamily="2" charset="2"/>
              <a:buChar char="Ø"/>
            </a:pPr>
            <a:r>
              <a:rPr lang="zh-CN" altLang="en-US" sz="2400" b="1" dirty="0">
                <a:solidFill>
                  <a:srgbClr val="FF0000"/>
                </a:solidFill>
                <a:ea typeface="宋体" pitchFamily="2" charset="-122"/>
                <a:cs typeface="Arial Unicode MS" pitchFamily="34" charset="-122"/>
              </a:rPr>
              <a:t>确保数据完整性。</a:t>
            </a:r>
          </a:p>
          <a:p>
            <a:pPr>
              <a:buFont typeface="Wingdings" pitchFamily="2" charset="2"/>
              <a:buChar char="Ø"/>
            </a:pPr>
            <a:r>
              <a:rPr lang="zh-CN" altLang="en-US" sz="2400" dirty="0">
                <a:ea typeface="宋体" pitchFamily="2" charset="-122"/>
                <a:cs typeface="Arial Unicode MS" pitchFamily="34" charset="-122"/>
              </a:rPr>
              <a:t>数据改变被提交之前预览。</a:t>
            </a:r>
          </a:p>
          <a:p>
            <a:pPr>
              <a:buFont typeface="Wingdings" pitchFamily="2" charset="2"/>
              <a:buChar char="Ø"/>
            </a:pPr>
            <a:r>
              <a:rPr lang="zh-CN" altLang="en-US" sz="2400" dirty="0">
                <a:ea typeface="宋体" pitchFamily="2" charset="-122"/>
                <a:cs typeface="Arial Unicode MS" pitchFamily="34" charset="-122"/>
              </a:rPr>
              <a:t>将逻辑上相关的操作分组。</a:t>
            </a:r>
          </a:p>
        </p:txBody>
      </p:sp>
      <p:sp>
        <p:nvSpPr>
          <p:cNvPr id="610308" name="Text Box 4"/>
          <p:cNvSpPr txBox="1">
            <a:spLocks noChangeArrowheads="1"/>
          </p:cNvSpPr>
          <p:nvPr/>
        </p:nvSpPr>
        <p:spPr bwMode="auto">
          <a:xfrm>
            <a:off x="428596" y="3861048"/>
            <a:ext cx="8391876" cy="1399101"/>
          </a:xfrm>
          <a:prstGeom prst="rect">
            <a:avLst/>
          </a:prstGeom>
          <a:solidFill>
            <a:srgbClr val="7E6DF9">
              <a:alpha val="35001"/>
            </a:srgbClr>
          </a:solidFill>
          <a:ln w="9525" algn="ctr">
            <a:solidFill>
              <a:srgbClr val="0000FF"/>
            </a:solidFill>
            <a:miter lim="800000"/>
            <a:headEnd/>
            <a:tailEnd/>
          </a:ln>
          <a:effectLst/>
        </p:spPr>
        <p:txBody>
          <a:bodyPr wrap="square">
            <a:spAutoFit/>
          </a:bodyPr>
          <a:lstStyle/>
          <a:p>
            <a:pPr indent="-342900">
              <a:lnSpc>
                <a:spcPts val="2600"/>
              </a:lnSpc>
            </a:pPr>
            <a:r>
              <a:rPr lang="zh-CN" altLang="en-US" b="1" dirty="0">
                <a:ea typeface="宋体" pitchFamily="2" charset="-122"/>
                <a:cs typeface="Arial Unicode MS" pitchFamily="34" charset="-122"/>
              </a:rPr>
              <a:t>数据完整性</a:t>
            </a:r>
            <a:r>
              <a:rPr lang="zh-CN" altLang="en-US" b="1" dirty="0" smtClean="0">
                <a:ea typeface="宋体" pitchFamily="2" charset="-122"/>
                <a:cs typeface="Arial Unicode MS" pitchFamily="34" charset="-122"/>
              </a:rPr>
              <a:t>：</a:t>
            </a:r>
            <a:endParaRPr lang="en-US" altLang="zh-CN" b="1" dirty="0" smtClean="0">
              <a:ea typeface="宋体" pitchFamily="2" charset="-122"/>
              <a:cs typeface="Arial Unicode MS" pitchFamily="34" charset="-122"/>
            </a:endParaRPr>
          </a:p>
          <a:p>
            <a:pPr indent="-342900">
              <a:lnSpc>
                <a:spcPts val="2600"/>
              </a:lnSpc>
            </a:pPr>
            <a:r>
              <a:rPr lang="en-US" altLang="zh-CN" b="1" dirty="0">
                <a:ea typeface="宋体" pitchFamily="2" charset="-122"/>
                <a:cs typeface="Arial Unicode MS" pitchFamily="34" charset="-122"/>
              </a:rPr>
              <a:t> </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存储</a:t>
            </a:r>
            <a:r>
              <a:rPr lang="zh-CN" altLang="en-US" b="1" dirty="0">
                <a:ea typeface="宋体" pitchFamily="2" charset="-122"/>
                <a:cs typeface="Arial Unicode MS" pitchFamily="34" charset="-122"/>
              </a:rPr>
              <a:t>在数据库中的所有数据值均处于正确的状态。如果数据库中存储有不正确的数据值，则该数据库称为已丧失数据完整性。</a:t>
            </a:r>
          </a:p>
          <a:p>
            <a:pPr marL="342900" indent="-342900">
              <a:lnSpc>
                <a:spcPts val="2600"/>
              </a:lnSpc>
            </a:pPr>
            <a:r>
              <a:rPr lang="zh-CN" altLang="en-US" b="1" dirty="0" smtClean="0">
                <a:ea typeface="宋体" pitchFamily="2" charset="-122"/>
                <a:cs typeface="Arial Unicode MS" pitchFamily="34" charset="-122"/>
              </a:rPr>
              <a:t>        数据库</a:t>
            </a:r>
            <a:r>
              <a:rPr lang="zh-CN" altLang="en-US" b="1" dirty="0">
                <a:ea typeface="宋体" pitchFamily="2" charset="-122"/>
                <a:cs typeface="Arial Unicode MS" pitchFamily="34" charset="-122"/>
              </a:rPr>
              <a:t>采用多种方法来保证数据完整性，包括外键、束约、规则和触发器。</a:t>
            </a:r>
          </a:p>
        </p:txBody>
      </p:sp>
    </p:spTree>
    <p:extLst>
      <p:ext uri="{BB962C8B-B14F-4D97-AF65-F5344CB8AC3E}">
        <p14:creationId xmlns:p14="http://schemas.microsoft.com/office/powerpoint/2010/main" val="2895167115"/>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nen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nenu</Template>
  <TotalTime>5976</TotalTime>
  <Words>4231</Words>
  <Application>Microsoft Office PowerPoint</Application>
  <PresentationFormat>On-screen Show (4:3)</PresentationFormat>
  <Paragraphs>369</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nenu</vt:lpstr>
      <vt:lpstr>主要内容</vt:lpstr>
      <vt:lpstr>主要内容</vt:lpstr>
      <vt:lpstr>5-数据库事务</vt:lpstr>
      <vt:lpstr>PowerPoint Presentation</vt:lpstr>
      <vt:lpstr>PowerPoint Presentation</vt:lpstr>
      <vt:lpstr>PowerPoint Presentation</vt:lpstr>
      <vt:lpstr>数据库事务</vt:lpstr>
      <vt:lpstr>数据库事务</vt:lpstr>
      <vt:lpstr>COMMIT和ROLLBACK语句的优点</vt:lpstr>
      <vt:lpstr>提交或回滚前的数据状态</vt:lpstr>
      <vt:lpstr>提交后的数据状态</vt:lpstr>
      <vt:lpstr>提交数据</vt:lpstr>
      <vt:lpstr>数据回滚后的状态</vt:lpstr>
      <vt:lpstr>附：数据库的隔离级别</vt:lpstr>
      <vt:lpstr>附：数据库的隔离级别</vt:lpstr>
      <vt:lpstr>附：在 MySql 中设置隔离级别</vt:lpstr>
      <vt:lpstr>6-数据库连接池</vt:lpstr>
      <vt:lpstr>JDBC数据库连接池的必要性 </vt:lpstr>
      <vt:lpstr>数据库连接池（connection pool） </vt:lpstr>
      <vt:lpstr>PowerPoint Presentation</vt:lpstr>
      <vt:lpstr>数据库连接池的工作原理</vt:lpstr>
      <vt:lpstr>数据库连接池技术的优点</vt:lpstr>
      <vt:lpstr>两种开源的数据库连接池 </vt:lpstr>
      <vt:lpstr>C3P0 数据源</vt:lpstr>
      <vt:lpstr>DBCP 数据源 </vt:lpstr>
      <vt:lpstr>DBCP 数据源使用范例</vt:lpstr>
      <vt:lpstr>范  例</vt:lpstr>
      <vt:lpstr>7-DBUtils工具类</vt:lpstr>
      <vt:lpstr>PowerPoint Presentation</vt:lpstr>
      <vt:lpstr>PowerPoint Presentation</vt:lpstr>
      <vt:lpstr>PowerPoint Presentation</vt:lpstr>
      <vt:lpstr>练习</vt:lpstr>
      <vt:lpstr>练习2</vt:lpstr>
      <vt:lpstr>练习2</vt:lpstr>
      <vt:lpstr>练习2</vt:lpstr>
      <vt:lpstr>练习2</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Sam</cp:lastModifiedBy>
  <cp:revision>338</cp:revision>
  <dcterms:created xsi:type="dcterms:W3CDTF">2012-09-14T00:44:30Z</dcterms:created>
  <dcterms:modified xsi:type="dcterms:W3CDTF">2018-10-23T15:36:55Z</dcterms:modified>
</cp:coreProperties>
</file>