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06" r:id="rId2"/>
    <p:sldId id="507" r:id="rId3"/>
    <p:sldId id="508" r:id="rId4"/>
    <p:sldId id="509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47" r:id="rId25"/>
    <p:sldId id="548" r:id="rId26"/>
    <p:sldId id="549" r:id="rId27"/>
    <p:sldId id="533" r:id="rId28"/>
    <p:sldId id="53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6B9A-57F3-4B00-8153-27B852D71071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BE92A-E2AD-4701-BC69-B771401A8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6C4AB46-BDA2-4180-BD95-1B4AF2A29D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DF46BF75-EA39-4008-A6D6-2D9CCE90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>
              <a:lnSpc>
                <a:spcPct val="70000"/>
              </a:lnSpc>
              <a:spcBef>
                <a:spcPct val="0"/>
              </a:spcBef>
            </a:pPr>
            <a:endParaRPr lang="en-US" altLang="zh-CN" b="1">
              <a:solidFill>
                <a:srgbClr val="3217BB"/>
              </a:solidFill>
              <a:latin typeface="Courier New" panose="02070309020205020404" pitchFamily="49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552B23C2-7E33-4343-BF4F-F698F22F2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1E31D7F-833A-4EE0-9480-6AFB1ED570F4}" type="slidenum">
              <a:rPr lang="zh-CN" altLang="en-US" sz="1200" b="0" smtClean="0">
                <a:ea typeface="宋体" panose="02010600030101010101" pitchFamily="2" charset="-122"/>
              </a:rPr>
              <a:pPr/>
              <a:t>1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A192153-9F4C-42D6-98A1-760184E2B1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F1054C5-F84A-4FA0-91C5-2DDCDEC9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F4B3B83-1BFB-497B-B899-875DF71D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A3A65A51-B1BA-432A-ADB9-37CE7D9AF2A1}" type="slidenum">
              <a:rPr lang="zh-CN" altLang="en-US" sz="1200" b="0" smtClean="0">
                <a:ea typeface="宋体" panose="02010600030101010101" pitchFamily="2" charset="-122"/>
              </a:rPr>
              <a:pPr/>
              <a:t>2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ACCFA2C9-5FE6-4680-90D1-0A56DD764A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D6B8B8CB-8567-4E6A-A41F-E7066F32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F3ECDB1C-7CA8-4A12-9312-8BD897DEF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7E902DD6-121C-43C1-A58A-4DB1B74133CE}" type="slidenum">
              <a:rPr lang="zh-CN" altLang="en-US" sz="1200" b="0" smtClean="0">
                <a:ea typeface="宋体" panose="02010600030101010101" pitchFamily="2" charset="-122"/>
              </a:rPr>
              <a:pPr/>
              <a:t>3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BBCC122-8EE4-4605-AFCA-359F8C5464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344ACD3-62AC-4541-9745-0D69B92B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BDBAD8D-50DE-4D51-AFAD-FE2AB4AB6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F2D1C9F-2928-488C-B562-F54CF5DA297A}" type="slidenum">
              <a:rPr lang="zh-CN" altLang="en-US" sz="1200" b="0" smtClean="0">
                <a:ea typeface="宋体" panose="02010600030101010101" pitchFamily="2" charset="-122"/>
              </a:rPr>
              <a:pPr/>
              <a:t>4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954D225-8666-4FD6-B41C-4876AEFDB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02D22D-3163-4027-8AB8-2E93351C06AE}" type="slidenum">
              <a:rPr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7C94C72-33BC-4CD9-B9A8-507DF1B9B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3D79FF79-B4AB-4F48-9E1E-F2F5BF44E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 dirty="0">
              <a:latin typeface="+mj-ea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086928CE-B145-4D8F-894E-F2B1609D5C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B35D4438-7176-4164-BE6D-282C48C7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D81D2B04-0319-430E-89EE-F364AB8C9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60739A5-48D4-41A7-BBC5-5220FBE383B3}" type="slidenum">
              <a:rPr lang="zh-CN" altLang="en-US" sz="1200" b="0" smtClean="0">
                <a:ea typeface="宋体" panose="02010600030101010101" pitchFamily="2" charset="-122"/>
              </a:rPr>
              <a:pPr/>
              <a:t>25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8F027CD-79F3-4F63-A381-138B40A19F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7B4BAA0A-FAB2-4AEA-B4AD-7A7B113F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FB307AD0-1ACC-4BE6-8B45-CBF9739E9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5662EC4C-E4C6-4DBC-AFE2-CB3964C4A7AE}" type="slidenum">
              <a:rPr lang="zh-CN" altLang="en-US" sz="1200" b="0" smtClean="0">
                <a:ea typeface="宋体" panose="02010600030101010101" pitchFamily="2" charset="-122"/>
              </a:rPr>
              <a:pPr/>
              <a:t>26</a:t>
            </a:fld>
            <a:endParaRPr lang="zh-CN" altLang="en-US" sz="12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B295D-FEA4-47F1-B5C8-431781D2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4FCCC-08FD-447D-91EB-002EDAF7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ECA5C-2541-41EE-B00F-3B5B79E0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6B34C-D04B-4D0D-A346-6BB52FF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A5A82-414A-48BC-A06C-9AEBAF3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8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C3A43-1D36-4D44-84AC-63B5E282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7B3BE-188C-4D7E-BD58-0B746A43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E8984-E851-4BAF-AD7E-F432B0AA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5F8B0-A400-41AF-9FE9-B9136344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2397B-2088-453D-B866-06CDADC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800ED-5FC6-447B-95D2-28CB22646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8FB1A-B416-4A73-A126-8B70A33F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E4D4E-901D-4DAB-9D6A-530DC6CA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CA96A-54D7-429A-9745-F19B33F2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CDB84-9C6C-43EC-B99F-224E0B82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4E5A3-B553-4CD2-89ED-C5B89F7A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BB7F9-3DD0-4977-B775-3582D853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97566-D548-4B21-9E9F-FD3D35BE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662A4-9B75-4D41-9B9C-F4936A18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D61CC-4179-4E69-97D3-DF2FC841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1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35BA-1246-4894-8522-E46239F3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6FC4C-2C40-4A19-87AA-46B1A235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D0BF5-D76A-4632-8411-11117E97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8834C-45EC-45BE-9CB0-892531F0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96D35-195A-490D-B55C-E5B20EA2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7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0098-9DA0-454E-9106-32420F90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B8B21-280B-48A3-9FA6-B20736D5C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F9C75-97AE-48C6-9B7E-1E20AF9C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00775-2D1C-4BA9-9BAC-AF6B4E56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8F889-7291-4CD1-BACE-FE2B68ED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FC6DE-4360-450A-8DD5-64CCC6D3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2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C7B1-4835-426A-945D-73D118E4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8D9F1-B1FC-4C56-A7AB-94BBB5FA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52968-95AB-4FF9-9352-676F271D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C57F0-FB0C-4C46-A0AE-01250EEA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CAD38D-F1EA-4CA5-B343-342565582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F913A1-1A8F-4228-9CF6-09395757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953C8B-E374-49EF-9471-B40B2AC4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E48BFC-78DA-485C-9DE3-474088E0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66A50-A824-4938-8006-A19B898F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37E6B-F3CE-4C59-8FA7-186675D3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46395-D323-45EF-BB76-55870F40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2CCDB-ED30-4FBA-A335-67E9BE4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9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03EB7-18AA-4DF0-BBDC-3BA128B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0CDCB-BAB4-4B79-BFEC-C69165D1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6C3F9-6624-4113-937F-A15449EE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285D6-EF18-452C-9597-EE8AD71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FC202-3C70-486F-B164-E5073AB5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4A4065-DE8A-46E4-9278-E410E7FE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E57E0-ACBC-4390-93C2-21CDFD8C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BD4F1-DAEB-450B-B599-133E47B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31B49A-633F-4204-A4BE-2E6BC240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5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8F731-8DA7-4702-9EA5-4D060426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F962DC-1F2B-478A-BE6A-CB5972918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26E25-4708-4977-B81A-BA1BB3638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8091C-89C4-48BE-97D8-2BE03492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5FC1A-7700-47DE-993A-47009F9F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FDFA8-0C88-4A49-BA13-7AF7E6B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1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F6831D-6030-4476-BE77-7B760363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08D97-18E9-4FE9-B838-BE4C6378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CFD1-6331-4FDA-B8B1-8EDEFF6CF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ADA4-5131-4A14-895B-2B2FD192422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5ECB7-3FCD-496A-AA8F-058185521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6BFC3-8619-4AFB-9239-0141DF526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BD29-0E99-4A3D-8A36-FB6FB910F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0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E0770FF-E035-4DAA-954D-E5EA4020A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int code, value;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strToken := “ ”;	/*</a:t>
            </a:r>
            <a:r>
              <a:rPr lang="zh-CN" altLang="en-US" sz="2400" b="1">
                <a:latin typeface="Courier New" panose="02070309020205020404" pitchFamily="49" charset="0"/>
                <a:ea typeface="宋体" panose="02010600030101010101" pitchFamily="2" charset="-122"/>
              </a:rPr>
              <a:t>置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strToken</a:t>
            </a:r>
            <a:r>
              <a:rPr lang="zh-CN" altLang="en-US" sz="2400" b="1">
                <a:latin typeface="Courier New" panose="02070309020205020404" pitchFamily="49" charset="0"/>
                <a:ea typeface="宋体" panose="02010600030101010101" pitchFamily="2" charset="-122"/>
              </a:rPr>
              <a:t>为空串*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GetChar(); GetBC();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(IsLetter())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begin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while (IsLetter() or IsDigit())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begin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Concat(); GetChar(); 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end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Retract();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code := Reserve();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if (code = 0)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begin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value := InsertId(strToken);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return ($ID, value);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end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else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return (code, -);	</a:t>
            </a:r>
          </a:p>
          <a:p>
            <a:pPr marL="0" indent="0"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</a:p>
        </p:txBody>
      </p:sp>
      <p:grpSp>
        <p:nvGrpSpPr>
          <p:cNvPr id="2" name="Group 181">
            <a:extLst>
              <a:ext uri="{FF2B5EF4-FFF2-40B4-BE49-F238E27FC236}">
                <a16:creationId xmlns:a16="http://schemas.microsoft.com/office/drawing/2014/main" id="{74C7717C-3648-411E-A1F7-5722DF4DD1F9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836613"/>
            <a:ext cx="4564062" cy="1060450"/>
            <a:chOff x="1927" y="0"/>
            <a:chExt cx="3833" cy="890"/>
          </a:xfrm>
        </p:grpSpPr>
        <p:sp>
          <p:nvSpPr>
            <p:cNvPr id="48133" name="Rectangle 129">
              <a:extLst>
                <a:ext uri="{FF2B5EF4-FFF2-40B4-BE49-F238E27FC236}">
                  <a16:creationId xmlns:a16="http://schemas.microsoft.com/office/drawing/2014/main" id="{23E66975-894A-4879-9FA5-3C354DB1A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0"/>
              <a:ext cx="3833" cy="890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pSp>
          <p:nvGrpSpPr>
            <p:cNvPr id="38917" name="Group 180">
              <a:extLst>
                <a:ext uri="{FF2B5EF4-FFF2-40B4-BE49-F238E27FC236}">
                  <a16:creationId xmlns:a16="http://schemas.microsoft.com/office/drawing/2014/main" id="{B2E9AA5C-F6FC-4869-A521-29545A59C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" y="64"/>
              <a:ext cx="3577" cy="740"/>
              <a:chOff x="2136" y="64"/>
              <a:chExt cx="3577" cy="740"/>
            </a:xfrm>
          </p:grpSpPr>
          <p:sp>
            <p:nvSpPr>
              <p:cNvPr id="38918" name="AutoShape 166">
                <a:extLst>
                  <a:ext uri="{FF2B5EF4-FFF2-40B4-BE49-F238E27FC236}">
                    <a16:creationId xmlns:a16="http://schemas.microsoft.com/office/drawing/2014/main" id="{895A6E0F-0317-44A8-8D5B-6A6BE986D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577"/>
                <a:ext cx="227" cy="181"/>
              </a:xfrm>
              <a:prstGeom prst="rightArrow">
                <a:avLst>
                  <a:gd name="adj1" fmla="val 50000"/>
                  <a:gd name="adj2" fmla="val 31354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19" name="Oval 167">
                <a:extLst>
                  <a:ext uri="{FF2B5EF4-FFF2-40B4-BE49-F238E27FC236}">
                    <a16:creationId xmlns:a16="http://schemas.microsoft.com/office/drawing/2014/main" id="{76B5301F-317A-4B77-AA0A-DC19F145CD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63" y="532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0" name="Oval 168">
                <a:extLst>
                  <a:ext uri="{FF2B5EF4-FFF2-40B4-BE49-F238E27FC236}">
                    <a16:creationId xmlns:a16="http://schemas.microsoft.com/office/drawing/2014/main" id="{88766E9F-976A-4C1D-8DDC-009C5608ED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49" y="532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1" name="Freeform 169">
                <a:extLst>
                  <a:ext uri="{FF2B5EF4-FFF2-40B4-BE49-F238E27FC236}">
                    <a16:creationId xmlns:a16="http://schemas.microsoft.com/office/drawing/2014/main" id="{5B1CE416-4E04-4139-9456-AF4C18A18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284"/>
                <a:ext cx="227" cy="317"/>
              </a:xfrm>
              <a:custGeom>
                <a:avLst/>
                <a:gdLst>
                  <a:gd name="T0" fmla="*/ 227 w 227"/>
                  <a:gd name="T1" fmla="*/ 33 h 370"/>
                  <a:gd name="T2" fmla="*/ 91 w 227"/>
                  <a:gd name="T3" fmla="*/ 3 h 370"/>
                  <a:gd name="T4" fmla="*/ 0 w 227"/>
                  <a:gd name="T5" fmla="*/ 28 h 370"/>
                  <a:gd name="T6" fmla="*/ 0 60000 65536"/>
                  <a:gd name="T7" fmla="*/ 0 60000 65536"/>
                  <a:gd name="T8" fmla="*/ 0 60000 65536"/>
                  <a:gd name="T9" fmla="*/ 0 w 227"/>
                  <a:gd name="T10" fmla="*/ 0 h 370"/>
                  <a:gd name="T11" fmla="*/ 227 w 227"/>
                  <a:gd name="T12" fmla="*/ 370 h 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" h="370">
                    <a:moveTo>
                      <a:pt x="227" y="370"/>
                    </a:moveTo>
                    <a:cubicBezTo>
                      <a:pt x="178" y="192"/>
                      <a:pt x="129" y="14"/>
                      <a:pt x="91" y="7"/>
                    </a:cubicBezTo>
                    <a:cubicBezTo>
                      <a:pt x="53" y="0"/>
                      <a:pt x="26" y="162"/>
                      <a:pt x="0" y="3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Text Box 170">
                <a:extLst>
                  <a:ext uri="{FF2B5EF4-FFF2-40B4-BE49-F238E27FC236}">
                    <a16:creationId xmlns:a16="http://schemas.microsoft.com/office/drawing/2014/main" id="{6BF94CD4-793E-470F-B762-6495D8410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0" y="64"/>
                <a:ext cx="54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空白</a:t>
                </a:r>
                <a:endParaRPr lang="zh-CN" altLang="en-GB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23" name="Line 171">
                <a:extLst>
                  <a:ext uri="{FF2B5EF4-FFF2-40B4-BE49-F238E27FC236}">
                    <a16:creationId xmlns:a16="http://schemas.microsoft.com/office/drawing/2014/main" id="{0EF181FA-F4AB-4B57-968B-13AB2C1B0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668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4" name="Text Box 172">
                <a:extLst>
                  <a:ext uri="{FF2B5EF4-FFF2-40B4-BE49-F238E27FC236}">
                    <a16:creationId xmlns:a16="http://schemas.microsoft.com/office/drawing/2014/main" id="{73B45382-1D4A-4310-961A-325DD9568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427"/>
                <a:ext cx="54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字母</a:t>
                </a:r>
                <a:endParaRPr lang="zh-CN" altLang="en-GB" sz="18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25" name="Freeform 173">
                <a:extLst>
                  <a:ext uri="{FF2B5EF4-FFF2-40B4-BE49-F238E27FC236}">
                    <a16:creationId xmlns:a16="http://schemas.microsoft.com/office/drawing/2014/main" id="{C8CB261D-A6EC-4AF4-9B40-105EFC50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84"/>
                <a:ext cx="227" cy="317"/>
              </a:xfrm>
              <a:custGeom>
                <a:avLst/>
                <a:gdLst>
                  <a:gd name="T0" fmla="*/ 227 w 227"/>
                  <a:gd name="T1" fmla="*/ 33 h 370"/>
                  <a:gd name="T2" fmla="*/ 91 w 227"/>
                  <a:gd name="T3" fmla="*/ 3 h 370"/>
                  <a:gd name="T4" fmla="*/ 0 w 227"/>
                  <a:gd name="T5" fmla="*/ 28 h 370"/>
                  <a:gd name="T6" fmla="*/ 0 60000 65536"/>
                  <a:gd name="T7" fmla="*/ 0 60000 65536"/>
                  <a:gd name="T8" fmla="*/ 0 60000 65536"/>
                  <a:gd name="T9" fmla="*/ 0 w 227"/>
                  <a:gd name="T10" fmla="*/ 0 h 370"/>
                  <a:gd name="T11" fmla="*/ 227 w 227"/>
                  <a:gd name="T12" fmla="*/ 370 h 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" h="370">
                    <a:moveTo>
                      <a:pt x="227" y="370"/>
                    </a:moveTo>
                    <a:cubicBezTo>
                      <a:pt x="178" y="192"/>
                      <a:pt x="129" y="14"/>
                      <a:pt x="91" y="7"/>
                    </a:cubicBezTo>
                    <a:cubicBezTo>
                      <a:pt x="53" y="0"/>
                      <a:pt x="26" y="162"/>
                      <a:pt x="0" y="3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Text Box 174">
                <a:extLst>
                  <a:ext uri="{FF2B5EF4-FFF2-40B4-BE49-F238E27FC236}">
                    <a16:creationId xmlns:a16="http://schemas.microsoft.com/office/drawing/2014/main" id="{27E438FD-622F-410E-9937-7EBBA7FE7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4" y="64"/>
                <a:ext cx="112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字母或数字</a:t>
                </a:r>
                <a:endParaRPr lang="zh-CN" altLang="en-GB" sz="18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27" name="Oval 175">
                <a:extLst>
                  <a:ext uri="{FF2B5EF4-FFF2-40B4-BE49-F238E27FC236}">
                    <a16:creationId xmlns:a16="http://schemas.microsoft.com/office/drawing/2014/main" id="{055AC7AC-CB63-4B94-8883-A8E98770F8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6" y="532"/>
                <a:ext cx="272" cy="272"/>
              </a:xfrm>
              <a:prstGeom prst="ellipse">
                <a:avLst/>
              </a:prstGeom>
              <a:noFill/>
              <a:ln w="635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28" name="Line 176">
                <a:extLst>
                  <a:ext uri="{FF2B5EF4-FFF2-40B4-BE49-F238E27FC236}">
                    <a16:creationId xmlns:a16="http://schemas.microsoft.com/office/drawing/2014/main" id="{53C98D5F-2AC1-4616-A953-88F0E3204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2" y="668"/>
                <a:ext cx="14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Text Box 177">
                <a:extLst>
                  <a:ext uri="{FF2B5EF4-FFF2-40B4-BE49-F238E27FC236}">
                    <a16:creationId xmlns:a16="http://schemas.microsoft.com/office/drawing/2014/main" id="{64CF3CCC-7334-4858-83F6-21572E4F8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427"/>
                <a:ext cx="131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18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非字母或数字</a:t>
                </a:r>
                <a:endParaRPr lang="zh-CN" altLang="en-GB" sz="18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930" name="Text Box 178">
                <a:extLst>
                  <a:ext uri="{FF2B5EF4-FFF2-40B4-BE49-F238E27FC236}">
                    <a16:creationId xmlns:a16="http://schemas.microsoft.com/office/drawing/2014/main" id="{C8AAEAD0-1D0C-49E0-838F-22AE1ADCB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3" y="404"/>
                <a:ext cx="23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*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3C6C5AF4-0842-4700-BEB4-7327786B4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0262D505-CEDC-401A-BE47-8F6DC659689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r>
              <a:rPr lang="en-US" altLang="zh-CN" sz="1400"/>
              <a:t>-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5B0B31C-9134-4575-8C03-875F0DA6A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>
                <a:ea typeface="宋体" panose="02010600030101010101" pitchFamily="2" charset="-122"/>
              </a:rPr>
              <a:t>Defining Lexical Structure of </a:t>
            </a:r>
            <a:r>
              <a:rPr lang="en-US" altLang="zh-CN" b="1" i="1">
                <a:ea typeface="宋体" panose="02010600030101010101" pitchFamily="2" charset="-122"/>
              </a:rPr>
              <a:t>C0</a:t>
            </a:r>
            <a:br>
              <a:rPr lang="en-US" altLang="zh-CN" b="1" i="1">
                <a:ea typeface="宋体" panose="02010600030101010101" pitchFamily="2" charset="-122"/>
              </a:rPr>
            </a:b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72158D8-4CB5-42BD-8384-B2BBB9F56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700213"/>
            <a:ext cx="8305800" cy="439261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letter =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a|…|z|A|…|Z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digit =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0|…|9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NZ-digit =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1|…|9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Reserved =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22E9C"/>
                </a:solidFill>
                <a:ea typeface="宋体" panose="02010600030101010101" pitchFamily="2" charset="-122"/>
              </a:rPr>
              <a:t>{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| }| read| write</a:t>
            </a: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Identifier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>
                <a:solidFill>
                  <a:srgbClr val="022E9C"/>
                </a:solidFill>
                <a:ea typeface="黑体" panose="02010609060101010101" pitchFamily="49" charset="-122"/>
              </a:rPr>
              <a:t>letter(letter|digit)</a:t>
            </a:r>
            <a:r>
              <a:rPr lang="en-US" altLang="zh-CN" sz="2400" b="1" baseline="30000">
                <a:solidFill>
                  <a:srgbClr val="022E9C"/>
                </a:solidFill>
                <a:ea typeface="黑体" panose="02010609060101010101" pitchFamily="49" charset="-122"/>
              </a:rPr>
              <a:t>*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022E9C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u="sng">
                <a:ea typeface="宋体" panose="02010600030101010101" pitchFamily="2" charset="-122"/>
              </a:rPr>
              <a:t>Constant</a:t>
            </a:r>
            <a:r>
              <a:rPr lang="en-US" altLang="zh-CN" sz="2400" b="1">
                <a:ea typeface="宋体" panose="02010600030101010101" pitchFamily="2" charset="-122"/>
              </a:rPr>
              <a:t>: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     </a:t>
            </a:r>
            <a:r>
              <a:rPr lang="en-US" altLang="zh-CN" sz="2400" b="1">
                <a:ea typeface="宋体" panose="02010600030101010101" pitchFamily="2" charset="-122"/>
              </a:rPr>
              <a:t>int =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NZ-digit digit* | 0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400" b="1" u="sng">
                <a:ea typeface="宋体" panose="02010600030101010101" pitchFamily="2" charset="-122"/>
              </a:rPr>
              <a:t>Other symbols</a:t>
            </a:r>
            <a:r>
              <a:rPr lang="en-US" altLang="zh-CN" sz="2400" b="1">
                <a:ea typeface="宋体" panose="02010600030101010101" pitchFamily="2" charset="-122"/>
              </a:rPr>
              <a:t>: 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syms = +|*| :=  |</a:t>
            </a:r>
            <a:r>
              <a:rPr lang="en-US" altLang="zh-CN" sz="2400">
                <a:solidFill>
                  <a:srgbClr val="022E9C"/>
                </a:solidFill>
                <a:ea typeface="宋体" panose="02010600030101010101" pitchFamily="2" charset="-122"/>
              </a:rPr>
              <a:t>  ; </a:t>
            </a:r>
            <a:endParaRPr lang="zh-CN" altLang="en-US" sz="2400" b="1">
              <a:solidFill>
                <a:srgbClr val="022E9C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ea typeface="宋体" panose="02010600030101010101" pitchFamily="2" charset="-122"/>
              </a:rPr>
              <a:t>Lexical structure: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      </a:t>
            </a:r>
            <a:r>
              <a:rPr lang="en-US" altLang="zh-CN" sz="2400" b="1">
                <a:solidFill>
                  <a:srgbClr val="022E9C"/>
                </a:solidFill>
                <a:ea typeface="宋体" panose="02010600030101010101" pitchFamily="2" charset="-122"/>
              </a:rPr>
              <a:t>lex = Reserved | identifier |int | syms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>
            <a:extLst>
              <a:ext uri="{FF2B5EF4-FFF2-40B4-BE49-F238E27FC236}">
                <a16:creationId xmlns:a16="http://schemas.microsoft.com/office/drawing/2014/main" id="{CA34733D-7502-413F-A0C5-6BF3B12BF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143C109A-C87B-452C-BD21-0AF6E02D6FC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r>
              <a:rPr lang="en-US" altLang="zh-CN" sz="1400"/>
              <a:t>-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30F7A06-BE39-4BFE-BC99-6155AF94B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1539" y="1"/>
            <a:ext cx="3043237" cy="735013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DFA for </a:t>
            </a:r>
            <a:r>
              <a:rPr lang="en-US" altLang="zh-CN" b="1" i="1">
                <a:ea typeface="宋体" panose="02010600030101010101" pitchFamily="2" charset="-122"/>
              </a:rPr>
              <a:t>C0</a:t>
            </a:r>
          </a:p>
        </p:txBody>
      </p:sp>
      <p:sp>
        <p:nvSpPr>
          <p:cNvPr id="590857" name="Oval 9">
            <a:extLst>
              <a:ext uri="{FF2B5EF4-FFF2-40B4-BE49-F238E27FC236}">
                <a16:creationId xmlns:a16="http://schemas.microsoft.com/office/drawing/2014/main" id="{E0BAB6C2-E2FB-4134-AB61-8B2049CF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782889"/>
            <a:ext cx="107950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start</a:t>
            </a:r>
          </a:p>
        </p:txBody>
      </p:sp>
      <p:sp>
        <p:nvSpPr>
          <p:cNvPr id="590858" name="Line 10">
            <a:extLst>
              <a:ext uri="{FF2B5EF4-FFF2-40B4-BE49-F238E27FC236}">
                <a16:creationId xmlns:a16="http://schemas.microsoft.com/office/drawing/2014/main" id="{D6B20C34-C6DB-42D4-81BB-34C6D4AF1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0702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9" name="Oval 11">
            <a:extLst>
              <a:ext uri="{FF2B5EF4-FFF2-40B4-BE49-F238E27FC236}">
                <a16:creationId xmlns:a16="http://schemas.microsoft.com/office/drawing/2014/main" id="{C1B1AF9D-46CC-4F9C-985E-6DDA492C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2782888"/>
            <a:ext cx="935038" cy="576262"/>
          </a:xfrm>
          <a:prstGeom prst="ellips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done</a:t>
            </a:r>
          </a:p>
        </p:txBody>
      </p:sp>
      <p:sp>
        <p:nvSpPr>
          <p:cNvPr id="590866" name="Oval 18">
            <a:extLst>
              <a:ext uri="{FF2B5EF4-FFF2-40B4-BE49-F238E27FC236}">
                <a16:creationId xmlns:a16="http://schemas.microsoft.com/office/drawing/2014/main" id="{C035F468-242D-4B76-AC0B-12D15A92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566989"/>
            <a:ext cx="144145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ID</a:t>
            </a:r>
          </a:p>
        </p:txBody>
      </p:sp>
      <p:sp>
        <p:nvSpPr>
          <p:cNvPr id="590867" name="Line 19">
            <a:extLst>
              <a:ext uri="{FF2B5EF4-FFF2-40B4-BE49-F238E27FC236}">
                <a16:creationId xmlns:a16="http://schemas.microsoft.com/office/drawing/2014/main" id="{4ECE2364-94CF-4F49-9701-965F26E3D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2175" y="1774826"/>
            <a:ext cx="2376488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8" name="Line 20">
            <a:extLst>
              <a:ext uri="{FF2B5EF4-FFF2-40B4-BE49-F238E27FC236}">
                <a16:creationId xmlns:a16="http://schemas.microsoft.com/office/drawing/2014/main" id="{F00F7D2A-54DA-4E93-9947-B2C9B8C7A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1" y="1774825"/>
            <a:ext cx="1655763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9" name="Oval 21">
            <a:extLst>
              <a:ext uri="{FF2B5EF4-FFF2-40B4-BE49-F238E27FC236}">
                <a16:creationId xmlns:a16="http://schemas.microsoft.com/office/drawing/2014/main" id="{D4F9961D-C0F7-467E-9BD1-D96C6AA9F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485901"/>
            <a:ext cx="144145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IntNum</a:t>
            </a:r>
          </a:p>
        </p:txBody>
      </p:sp>
      <p:sp>
        <p:nvSpPr>
          <p:cNvPr id="590870" name="Oval 22">
            <a:extLst>
              <a:ext uri="{FF2B5EF4-FFF2-40B4-BE49-F238E27FC236}">
                <a16:creationId xmlns:a16="http://schemas.microsoft.com/office/drawing/2014/main" id="{587FBDC4-7C1E-4F74-908C-210255CC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717926"/>
            <a:ext cx="144145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Assign</a:t>
            </a:r>
          </a:p>
        </p:txBody>
      </p:sp>
      <p:sp>
        <p:nvSpPr>
          <p:cNvPr id="590872" name="Line 24">
            <a:extLst>
              <a:ext uri="{FF2B5EF4-FFF2-40B4-BE49-F238E27FC236}">
                <a16:creationId xmlns:a16="http://schemas.microsoft.com/office/drawing/2014/main" id="{17F7691B-303D-44B1-8071-625F07E1E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1" y="2782888"/>
            <a:ext cx="18716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73" name="Line 25">
            <a:extLst>
              <a:ext uri="{FF2B5EF4-FFF2-40B4-BE49-F238E27FC236}">
                <a16:creationId xmlns:a16="http://schemas.microsoft.com/office/drawing/2014/main" id="{8E3C0124-0589-40B3-AA03-B4A1EECE9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651" y="2854325"/>
            <a:ext cx="1800225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74" name="Line 26">
            <a:extLst>
              <a:ext uri="{FF2B5EF4-FFF2-40B4-BE49-F238E27FC236}">
                <a16:creationId xmlns:a16="http://schemas.microsoft.com/office/drawing/2014/main" id="{743D60CF-77DE-4942-99C2-484DDAAA8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3141663"/>
            <a:ext cx="19431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75" name="Line 27">
            <a:extLst>
              <a:ext uri="{FF2B5EF4-FFF2-40B4-BE49-F238E27FC236}">
                <a16:creationId xmlns:a16="http://schemas.microsoft.com/office/drawing/2014/main" id="{9D5C745D-BD73-4C57-83CB-4DE90A23F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651" y="3430588"/>
            <a:ext cx="20875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77" name="AutoShape 29">
            <a:extLst>
              <a:ext uri="{FF2B5EF4-FFF2-40B4-BE49-F238E27FC236}">
                <a16:creationId xmlns:a16="http://schemas.microsoft.com/office/drawing/2014/main" id="{C6057517-1168-4EAD-A0EE-9A49028F8BB8}"/>
              </a:ext>
            </a:extLst>
          </p:cNvPr>
          <p:cNvSpPr>
            <a:spLocks/>
          </p:cNvSpPr>
          <p:nvPr/>
        </p:nvSpPr>
        <p:spPr bwMode="auto">
          <a:xfrm rot="16200000">
            <a:off x="6276975" y="728663"/>
            <a:ext cx="431800" cy="1225550"/>
          </a:xfrm>
          <a:prstGeom prst="rightBracket">
            <a:avLst>
              <a:gd name="adj" fmla="val 23652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90878" name="AutoShape 30">
            <a:extLst>
              <a:ext uri="{FF2B5EF4-FFF2-40B4-BE49-F238E27FC236}">
                <a16:creationId xmlns:a16="http://schemas.microsoft.com/office/drawing/2014/main" id="{36C82B2B-F497-4B2C-99A7-E9829AA0ED37}"/>
              </a:ext>
            </a:extLst>
          </p:cNvPr>
          <p:cNvSpPr>
            <a:spLocks/>
          </p:cNvSpPr>
          <p:nvPr/>
        </p:nvSpPr>
        <p:spPr bwMode="auto">
          <a:xfrm rot="16200000">
            <a:off x="6096794" y="1845469"/>
            <a:ext cx="360362" cy="1225550"/>
          </a:xfrm>
          <a:prstGeom prst="rightBracket">
            <a:avLst>
              <a:gd name="adj" fmla="val 28341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90880" name="AutoShape 32">
            <a:extLst>
              <a:ext uri="{FF2B5EF4-FFF2-40B4-BE49-F238E27FC236}">
                <a16:creationId xmlns:a16="http://schemas.microsoft.com/office/drawing/2014/main" id="{0373F438-1AAC-48D7-BDAD-8338D20C782B}"/>
              </a:ext>
            </a:extLst>
          </p:cNvPr>
          <p:cNvSpPr>
            <a:spLocks/>
          </p:cNvSpPr>
          <p:nvPr/>
        </p:nvSpPr>
        <p:spPr bwMode="auto">
          <a:xfrm rot="16200000">
            <a:off x="6096001" y="2493963"/>
            <a:ext cx="433387" cy="1296988"/>
          </a:xfrm>
          <a:prstGeom prst="leftBracket">
            <a:avLst>
              <a:gd name="adj" fmla="val 2493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90881" name="Text Box 33">
            <a:extLst>
              <a:ext uri="{FF2B5EF4-FFF2-40B4-BE49-F238E27FC236}">
                <a16:creationId xmlns:a16="http://schemas.microsoft.com/office/drawing/2014/main" id="{4ABAA855-EA9A-48B9-A0FF-8B4FC987E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1917701"/>
            <a:ext cx="1655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NZ-digit</a:t>
            </a:r>
          </a:p>
        </p:txBody>
      </p:sp>
      <p:sp>
        <p:nvSpPr>
          <p:cNvPr id="590882" name="Text Box 34">
            <a:extLst>
              <a:ext uri="{FF2B5EF4-FFF2-40B4-BE49-F238E27FC236}">
                <a16:creationId xmlns:a16="http://schemas.microsoft.com/office/drawing/2014/main" id="{FFADD3E9-5C47-4BEA-885D-E08B4DE3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765176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digit</a:t>
            </a:r>
          </a:p>
        </p:txBody>
      </p:sp>
      <p:sp>
        <p:nvSpPr>
          <p:cNvPr id="590883" name="Text Box 35">
            <a:extLst>
              <a:ext uri="{FF2B5EF4-FFF2-40B4-BE49-F238E27FC236}">
                <a16:creationId xmlns:a16="http://schemas.microsoft.com/office/drawing/2014/main" id="{49782FA2-03CD-4E3E-A4FD-3C33CFB9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1" y="2638426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other</a:t>
            </a:r>
          </a:p>
        </p:txBody>
      </p:sp>
      <p:sp>
        <p:nvSpPr>
          <p:cNvPr id="590884" name="Text Box 36">
            <a:extLst>
              <a:ext uri="{FF2B5EF4-FFF2-40B4-BE49-F238E27FC236}">
                <a16:creationId xmlns:a16="http://schemas.microsoft.com/office/drawing/2014/main" id="{B9974FB5-D824-45DF-B129-ED87C47F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1" y="1917701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other</a:t>
            </a:r>
          </a:p>
        </p:txBody>
      </p:sp>
      <p:sp>
        <p:nvSpPr>
          <p:cNvPr id="590886" name="Text Box 38">
            <a:extLst>
              <a:ext uri="{FF2B5EF4-FFF2-40B4-BE49-F238E27FC236}">
                <a16:creationId xmlns:a16="http://schemas.microsoft.com/office/drawing/2014/main" id="{5ECF8335-AFF3-41A1-B2A2-3F536A4B5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3141664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:</a:t>
            </a:r>
          </a:p>
        </p:txBody>
      </p:sp>
      <p:sp>
        <p:nvSpPr>
          <p:cNvPr id="590887" name="Text Box 39">
            <a:extLst>
              <a:ext uri="{FF2B5EF4-FFF2-40B4-BE49-F238E27FC236}">
                <a16:creationId xmlns:a16="http://schemas.microsoft.com/office/drawing/2014/main" id="{CD9E35D6-7176-4906-95A1-F38BC37A7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3430589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=</a:t>
            </a:r>
          </a:p>
        </p:txBody>
      </p:sp>
      <p:sp>
        <p:nvSpPr>
          <p:cNvPr id="590888" name="Text Box 40">
            <a:extLst>
              <a:ext uri="{FF2B5EF4-FFF2-40B4-BE49-F238E27FC236}">
                <a16:creationId xmlns:a16="http://schemas.microsoft.com/office/drawing/2014/main" id="{11681139-3B2A-44F8-AA0D-6BE6C847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25654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letter</a:t>
            </a:r>
          </a:p>
        </p:txBody>
      </p:sp>
      <p:sp>
        <p:nvSpPr>
          <p:cNvPr id="590889" name="Text Box 41">
            <a:extLst>
              <a:ext uri="{FF2B5EF4-FFF2-40B4-BE49-F238E27FC236}">
                <a16:creationId xmlns:a16="http://schemas.microsoft.com/office/drawing/2014/main" id="{B482491A-1AE6-438F-8191-EF92D843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1" y="19177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letter</a:t>
            </a:r>
          </a:p>
        </p:txBody>
      </p:sp>
      <p:sp>
        <p:nvSpPr>
          <p:cNvPr id="590890" name="Text Box 42">
            <a:extLst>
              <a:ext uri="{FF2B5EF4-FFF2-40B4-BE49-F238E27FC236}">
                <a16:creationId xmlns:a16="http://schemas.microsoft.com/office/drawing/2014/main" id="{B6C66790-1BDE-4825-B40D-773BDEC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1" y="3249614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digit</a:t>
            </a:r>
          </a:p>
        </p:txBody>
      </p:sp>
      <p:sp>
        <p:nvSpPr>
          <p:cNvPr id="46108" name="Text Box 44">
            <a:extLst>
              <a:ext uri="{FF2B5EF4-FFF2-40B4-BE49-F238E27FC236}">
                <a16:creationId xmlns:a16="http://schemas.microsoft.com/office/drawing/2014/main" id="{DA572682-5E76-4B94-A7D6-B2D76CA20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5224464"/>
            <a:ext cx="7200900" cy="8477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Reserved(key)-words will be decided by checking identifier in reserved(key)-words table;</a:t>
            </a:r>
          </a:p>
        </p:txBody>
      </p:sp>
      <p:sp>
        <p:nvSpPr>
          <p:cNvPr id="32" name="AutoShape 31">
            <a:extLst>
              <a:ext uri="{FF2B5EF4-FFF2-40B4-BE49-F238E27FC236}">
                <a16:creationId xmlns:a16="http://schemas.microsoft.com/office/drawing/2014/main" id="{E868C467-2E6C-4B68-B07D-F2C3E2E0B392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638007" y="954882"/>
            <a:ext cx="1311275" cy="6084888"/>
          </a:xfrm>
          <a:prstGeom prst="leftBracket">
            <a:avLst>
              <a:gd name="adj" fmla="val 3985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03B98457-8B0D-4636-80AA-C824246B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276726"/>
            <a:ext cx="2211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+</a:t>
            </a:r>
            <a:r>
              <a:rPr lang="zh-CN" altLang="en-US" sz="2000"/>
              <a:t>，*，</a:t>
            </a:r>
            <a:r>
              <a:rPr lang="en-US" altLang="zh-CN" sz="2000"/>
              <a:t>;</a:t>
            </a:r>
            <a:r>
              <a:rPr lang="zh-CN" altLang="en-US" sz="2000"/>
              <a:t>，</a:t>
            </a:r>
            <a:r>
              <a:rPr lang="en-US" altLang="zh-CN" sz="2000"/>
              <a:t>{</a:t>
            </a:r>
            <a:r>
              <a:rPr lang="zh-CN" altLang="en-US" sz="2000"/>
              <a:t>，</a:t>
            </a:r>
            <a:r>
              <a:rPr lang="en-US" altLang="zh-CN" sz="20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0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0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0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0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9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9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9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9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9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7" grpId="0" animBg="1"/>
      <p:bldP spid="590859" grpId="0" animBg="1"/>
      <p:bldP spid="590866" grpId="0" animBg="1"/>
      <p:bldP spid="590869" grpId="0" animBg="1"/>
      <p:bldP spid="590870" grpId="0" animBg="1"/>
      <p:bldP spid="590877" grpId="0" animBg="1"/>
      <p:bldP spid="590878" grpId="0" animBg="1"/>
      <p:bldP spid="590880" grpId="0" animBg="1"/>
      <p:bldP spid="590881" grpId="0"/>
      <p:bldP spid="590882" grpId="0"/>
      <p:bldP spid="590883" grpId="0"/>
      <p:bldP spid="590884" grpId="0"/>
      <p:bldP spid="590886" grpId="0"/>
      <p:bldP spid="590887" grpId="0"/>
      <p:bldP spid="590888" grpId="0"/>
      <p:bldP spid="590889" grpId="0"/>
      <p:bldP spid="590890" grpId="0"/>
      <p:bldP spid="32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523AE258-CA66-4B88-82C9-B14C3EA6FC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E15466D1-E2C2-47F6-861D-058D3F1E58CE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r>
              <a:rPr lang="en-US" altLang="zh-CN" sz="1400"/>
              <a:t>-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9CCCF9C-08C8-41B4-85EA-65940055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4376777-9B66-4FE0-BDFC-30BC19EE1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Input: </a:t>
            </a:r>
            <a:r>
              <a:rPr lang="en-US" altLang="zh-CN" b="1" u="sng">
                <a:ea typeface="宋体" panose="02010600030101010101" pitchFamily="2" charset="-122"/>
              </a:rPr>
              <a:t>a sequence of symbols</a:t>
            </a:r>
            <a:r>
              <a:rPr lang="en-US" altLang="zh-CN" b="1">
                <a:ea typeface="宋体" panose="02010600030101010101" pitchFamily="2" charset="-122"/>
              </a:rPr>
              <a:t>, with a special symbol </a:t>
            </a:r>
            <a:r>
              <a:rPr lang="en-US" altLang="zh-CN" b="1" u="sng">
                <a:ea typeface="宋体" panose="02010600030101010101" pitchFamily="2" charset="-122"/>
              </a:rPr>
              <a:t>EOF</a:t>
            </a:r>
            <a:r>
              <a:rPr lang="en-US" altLang="zh-CN" b="1">
                <a:ea typeface="宋体" panose="02010600030101010101" pitchFamily="2" charset="-122"/>
              </a:rPr>
              <a:t> as the end of the sequence;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Output: a sequence of tokens;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7478151F-E215-47EE-B181-9386E7DF8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06D5737A-DCEB-43BD-992C-21F705C2BAD2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r>
              <a:rPr lang="en-US" altLang="zh-CN" sz="1400"/>
              <a:t>-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F8EAD39-97AB-48B5-AED5-A8DBF62A7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F0EF74C-179E-4549-98E1-B89AC5C3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773238"/>
            <a:ext cx="8208963" cy="41767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D29F9BEB-ECA6-4CCA-ADED-313AEB01F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1916113"/>
            <a:ext cx="8353425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endParaRPr lang="en-US" altLang="zh-CN" sz="2400" u="sng"/>
          </a:p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 u="sng"/>
              <a:t>Token Type:</a:t>
            </a:r>
          </a:p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typedef  enum { IDE, NUM, ASS,     //</a:t>
            </a:r>
            <a:r>
              <a:rPr lang="zh-CN" altLang="en-US" sz="2400"/>
              <a:t>标识符，整数，赋值号</a:t>
            </a:r>
          </a:p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                        PLUS, MINUS, SEMI,     // +,</a:t>
            </a:r>
            <a:r>
              <a:rPr lang="zh-CN" altLang="en-US" sz="2400"/>
              <a:t> *</a:t>
            </a:r>
            <a:r>
              <a:rPr lang="en-US" altLang="zh-CN" sz="2400"/>
              <a:t>, ;</a:t>
            </a:r>
          </a:p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                        </a:t>
            </a:r>
            <a:r>
              <a:rPr lang="zh-CN" altLang="en-US" sz="2400"/>
              <a:t>，</a:t>
            </a:r>
            <a:r>
              <a:rPr lang="en-US" altLang="zh-CN" sz="2400"/>
              <a:t>{ </a:t>
            </a:r>
            <a:r>
              <a:rPr lang="zh-CN" altLang="en-US" sz="2400"/>
              <a:t>，</a:t>
            </a:r>
            <a:r>
              <a:rPr lang="en-US" altLang="zh-CN" sz="2400"/>
              <a:t>READ, WRITE </a:t>
            </a:r>
            <a:r>
              <a:rPr lang="zh-CN" altLang="en-US" sz="2400"/>
              <a:t>，</a:t>
            </a:r>
            <a:r>
              <a:rPr lang="en-US" altLang="zh-CN" sz="2400"/>
              <a:t>} //keywords</a:t>
            </a:r>
          </a:p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                      } TkType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>
            <a:extLst>
              <a:ext uri="{FF2B5EF4-FFF2-40B4-BE49-F238E27FC236}">
                <a16:creationId xmlns:a16="http://schemas.microsoft.com/office/drawing/2014/main" id="{99C26737-0FF5-4D26-954B-2A489E92E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BEF6EA0F-50BF-42F8-82BA-39D05F1CE8D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r>
              <a:rPr lang="en-US" altLang="zh-CN" sz="1400"/>
              <a:t>-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D430E22C-CDC6-44DD-90B9-5AE53D74A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08B311E-B64A-4C94-81E6-AC5128FF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2492375"/>
            <a:ext cx="7704137" cy="30241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5D9E6981-B995-4E35-BA63-A5EBE8BA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2781301"/>
            <a:ext cx="7631113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endParaRPr lang="en-US" altLang="zh-CN" sz="2000" u="sng"/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u="sng"/>
              <a:t>Data Structure for TOKEN</a:t>
            </a:r>
            <a:r>
              <a:rPr lang="en-US" altLang="zh-CN"/>
              <a:t>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</a:rPr>
              <a:t>       </a:t>
            </a:r>
            <a:r>
              <a:rPr lang="en-US" altLang="zh-CN"/>
              <a:t>struct Token {TkType  type;  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/>
              <a:t>                               char val[50];}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4BB3A0B0-E3B9-400A-8AE4-B1F28A1AE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F6015584-7814-439D-A406-9DB2D9A26B3D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r>
              <a:rPr lang="en-US" altLang="zh-CN" sz="1400"/>
              <a:t>-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1A3AACB-326A-4AA5-A1BE-0DE58A619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B5D504A-FD9D-4312-9E00-FAE9826D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1773239"/>
            <a:ext cx="8569325" cy="37433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3238000D-FC6C-4AC2-B40B-E3A572C0E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916113"/>
            <a:ext cx="8569325" cy="36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endParaRPr lang="en-US" altLang="zh-CN" sz="2000" u="sng"/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 u="sng"/>
              <a:t>Global Variables</a:t>
            </a:r>
            <a:r>
              <a:rPr lang="en-US" altLang="zh-CN" sz="2400"/>
              <a:t>: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- char   str[50];       ----- store the string has been read already;   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- int   len = 0;           ----- the length of the str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- Token  tk;              ----- current token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- Token TokenList[100];   ---- the sequence of tokens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400"/>
              <a:t>    - int  total = 0;          -----  the number of tokens generated</a:t>
            </a:r>
          </a:p>
          <a:p>
            <a:pPr>
              <a:lnSpc>
                <a:spcPct val="85000"/>
              </a:lnSpc>
              <a:spcBef>
                <a:spcPct val="50000"/>
              </a:spcBef>
              <a:buSzTx/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63FE1442-4916-4A70-9DF9-A907740A8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A6719120-2F22-46F1-9751-0FA2493CE4D5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r>
              <a:rPr lang="en-US" altLang="zh-CN" sz="1400"/>
              <a:t>-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880C073-2ED2-44D8-996F-5DDDFC046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5130A60-1E73-4681-9E8F-62FC236A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773238"/>
            <a:ext cx="8640763" cy="41767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053F506F-5575-476D-AFB4-AD65EFEBE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557339"/>
            <a:ext cx="8640763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  <a:buSzTx/>
              <a:buFontTx/>
              <a:buNone/>
            </a:pPr>
            <a:endParaRPr lang="en-US" altLang="zh-CN" sz="2000" u="sng"/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 u="sng"/>
              <a:t>Predefined Functions</a:t>
            </a:r>
            <a:r>
              <a:rPr lang="en-US" altLang="zh-CN" sz="2000"/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- bool ReadNextchar()   --- read current symbol to </a:t>
            </a:r>
            <a:r>
              <a:rPr lang="en-US" altLang="zh-CN" sz="2000" u="sng"/>
              <a:t>CurrentChar</a:t>
            </a:r>
            <a:r>
              <a:rPr lang="en-US" altLang="zh-CN" sz="2000"/>
              <a:t>,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          if current symbol is EOF returns false;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         else returns true;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- int IsKeyword(str) --- checking whether str is one of keywords,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                if str is a keyword, it returns the number 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                of the keywords;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                else it returns -1;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    - void SkipBlank()   -- skip blank characters &amp; return until read one other 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                                       character to </a:t>
            </a:r>
            <a:r>
              <a:rPr lang="en-US" altLang="zh-CN" sz="2000" u="sng"/>
              <a:t>CurrentChar</a:t>
            </a:r>
            <a:r>
              <a:rPr lang="en-US" altLang="zh-CN" sz="200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>
            <a:extLst>
              <a:ext uri="{FF2B5EF4-FFF2-40B4-BE49-F238E27FC236}">
                <a16:creationId xmlns:a16="http://schemas.microsoft.com/office/drawing/2014/main" id="{33DB86F3-232A-4CF1-898C-30FE0EDA7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BA9A6EE7-9342-44E6-99A5-777156641327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r>
              <a:rPr lang="en-US" altLang="zh-CN" sz="1400"/>
              <a:t>-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FA67F36-FED9-4356-83A3-97BF65FC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DA8DDEC-6DAC-4954-AC17-F008B69E8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484314"/>
            <a:ext cx="7704138" cy="45370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26DD6126-D7FD-4469-AED4-66903708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1628776"/>
            <a:ext cx="748823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SkipBlank();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start:     case CurrentChar of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1..9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str[len] = CurrentChar; len++;  goto IntNum 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a..z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A..Z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str[len] = CurrentChar; len++; goto ID;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: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goto Assign;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+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: tk.type =PLUS; SkipBlank() ;goto Done;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*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tk.type = MINUS; SkipBlank() ;goto Done;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;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:tk.type = SEMI ; SkipBlank() ;goto Done;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EOF: exit;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other: error();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7C13821E-1D56-416E-B37E-D068A0F60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A70796C3-1CBA-435D-9F80-00AC6E16387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r>
              <a:rPr lang="en-US" altLang="zh-CN" sz="1400"/>
              <a:t>-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5CB5609-8AF3-47A8-97A9-DFEAC5BD5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4567F56-2A71-4A1C-830D-8F735C3B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773239"/>
            <a:ext cx="7416800" cy="388778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B08D9503-5B74-4B31-BA99-841C95D99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773239"/>
            <a:ext cx="72009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IntNum: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if  (not ReadNextchar()) 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{if len !=0 </a:t>
            </a:r>
            <a:r>
              <a:rPr lang="en-US" altLang="zh-CN" sz="2000">
                <a:solidFill>
                  <a:srgbClr val="0000CC"/>
                </a:solidFill>
              </a:rPr>
              <a:t>{tk.type = NUM, strcpy(tk.val, str);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  goto Done}}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case CurrentChar of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0..9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str[len] = CurrentChar; len++; goto IntNum 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other:  tk.type = NUM, strcpy(tk.val, str);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>
            <a:extLst>
              <a:ext uri="{FF2B5EF4-FFF2-40B4-BE49-F238E27FC236}">
                <a16:creationId xmlns:a16="http://schemas.microsoft.com/office/drawing/2014/main" id="{43547763-C8F0-4B98-B74C-E8AAC104D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CA16E0AA-7D83-4FC2-A399-1A06E3DA2226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r>
              <a:rPr lang="en-US" altLang="zh-CN" sz="1400"/>
              <a:t>-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F7CDF99-F96C-48F1-85CF-16389C94D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E0CCEFB3-3096-45AE-A9CF-064D60DDC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1628776"/>
            <a:ext cx="7993063" cy="45370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7327613D-78BF-4DB0-9275-890800208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628776"/>
            <a:ext cx="72009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ID: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</a:t>
            </a:r>
            <a:r>
              <a:rPr lang="en-US" altLang="zh-CN" sz="2000"/>
              <a:t>if  (not ReadNextchar())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         {if len !=0 </a:t>
            </a:r>
            <a:r>
              <a:rPr lang="en-US" altLang="zh-CN" sz="2000">
                <a:solidFill>
                  <a:srgbClr val="0000CC"/>
                </a:solidFill>
              </a:rPr>
              <a:t>{tk.type = IDE, strcpy(tk.val, str);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                        goto Done}}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case CurrentChar of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0..9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str[len] = CurrentChar; len++; goto ID;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a..z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A..Z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str[len] = CurrentChar; len++; goto ID;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other: if  IsKeyword(str)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rgbClr val="0000CC"/>
                </a:solidFill>
              </a:rPr>
              <a:t>                             {tk.type = IsKeyword(str) }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else  </a:t>
            </a:r>
            <a:r>
              <a:rPr lang="en-US" altLang="zh-CN" sz="2000">
                <a:solidFill>
                  <a:srgbClr val="0000CC"/>
                </a:solidFill>
              </a:rPr>
              <a:t>{tk.type = IDE, strcpy(tk.val, str) };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   goto done;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7FCA6BA-D742-4857-9A4F-5F05B33EA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4238" y="1824039"/>
            <a:ext cx="8185150" cy="43513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IsDigit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())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while (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IsDigit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())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begin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Concat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( ); 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( );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end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Retract();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value := 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InsertConst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3217BB"/>
                </a:solidFill>
                <a:latin typeface="Courier New" panose="02070309020205020404" pitchFamily="49" charset="0"/>
              </a:rPr>
              <a:t>strToken</a:t>
            </a: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	return($INT, value);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217BB"/>
                </a:solidFill>
                <a:latin typeface="Courier New" panose="02070309020205020404" pitchFamily="49" charset="0"/>
              </a:rPr>
              <a:t>end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zh-CN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</a:rPr>
              <a:t> =‘=’) return ($ASSIGN, -);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339933"/>
                </a:solidFill>
                <a:latin typeface="Courier New" panose="02070309020205020404" pitchFamily="49" charset="0"/>
              </a:rPr>
              <a:t>else if (</a:t>
            </a:r>
            <a:r>
              <a:rPr lang="en-US" altLang="zh-CN" b="1" dirty="0" err="1">
                <a:solidFill>
                  <a:srgbClr val="339933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339933"/>
                </a:solidFill>
                <a:latin typeface="Courier New" panose="02070309020205020404" pitchFamily="49" charset="0"/>
              </a:rPr>
              <a:t> =‘+’) return ($PLUS, -);</a:t>
            </a:r>
          </a:p>
        </p:txBody>
      </p:sp>
      <p:grpSp>
        <p:nvGrpSpPr>
          <p:cNvPr id="40963" name="Group 115">
            <a:extLst>
              <a:ext uri="{FF2B5EF4-FFF2-40B4-BE49-F238E27FC236}">
                <a16:creationId xmlns:a16="http://schemas.microsoft.com/office/drawing/2014/main" id="{721D4754-EC9C-403A-A018-839AB651A890}"/>
              </a:ext>
            </a:extLst>
          </p:cNvPr>
          <p:cNvGrpSpPr>
            <a:grpSpLocks/>
          </p:cNvGrpSpPr>
          <p:nvPr/>
        </p:nvGrpSpPr>
        <p:grpSpPr bwMode="auto">
          <a:xfrm>
            <a:off x="6316664" y="0"/>
            <a:ext cx="4325937" cy="1925638"/>
            <a:chOff x="2109" y="-17"/>
            <a:chExt cx="2725" cy="1213"/>
          </a:xfrm>
        </p:grpSpPr>
        <p:sp>
          <p:nvSpPr>
            <p:cNvPr id="27" name="Rectangle 40">
              <a:extLst>
                <a:ext uri="{FF2B5EF4-FFF2-40B4-BE49-F238E27FC236}">
                  <a16:creationId xmlns:a16="http://schemas.microsoft.com/office/drawing/2014/main" id="{BB3F93C9-89F2-4D0E-99FB-00A258E61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0"/>
              <a:ext cx="2725" cy="1196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GB" altLang="zh-CN" sz="1000">
                <a:ea typeface="宋体" panose="02010600030101010101" pitchFamily="2" charset="-122"/>
              </a:endParaRPr>
            </a:p>
          </p:txBody>
        </p:sp>
        <p:grpSp>
          <p:nvGrpSpPr>
            <p:cNvPr id="40965" name="Group 94">
              <a:extLst>
                <a:ext uri="{FF2B5EF4-FFF2-40B4-BE49-F238E27FC236}">
                  <a16:creationId xmlns:a16="http://schemas.microsoft.com/office/drawing/2014/main" id="{CCEC5FBC-BFBE-45EB-946B-0340C17C3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-17"/>
              <a:ext cx="2603" cy="1179"/>
              <a:chOff x="249" y="1511"/>
              <a:chExt cx="2603" cy="1436"/>
            </a:xfrm>
          </p:grpSpPr>
          <p:sp>
            <p:nvSpPr>
              <p:cNvPr id="40966" name="AutoShape 95">
                <a:extLst>
                  <a:ext uri="{FF2B5EF4-FFF2-40B4-BE49-F238E27FC236}">
                    <a16:creationId xmlns:a16="http://schemas.microsoft.com/office/drawing/2014/main" id="{924C2BE7-E83B-4B76-B57E-4328789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024"/>
                <a:ext cx="227" cy="181"/>
              </a:xfrm>
              <a:prstGeom prst="rightArrow">
                <a:avLst>
                  <a:gd name="adj1" fmla="val 50000"/>
                  <a:gd name="adj2" fmla="val 31354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67" name="Oval 96">
                <a:extLst>
                  <a:ext uri="{FF2B5EF4-FFF2-40B4-BE49-F238E27FC236}">
                    <a16:creationId xmlns:a16="http://schemas.microsoft.com/office/drawing/2014/main" id="{38DF82D8-2BED-4B1B-BE6A-17F76A30F9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6" y="1979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68" name="Oval 97">
                <a:extLst>
                  <a:ext uri="{FF2B5EF4-FFF2-40B4-BE49-F238E27FC236}">
                    <a16:creationId xmlns:a16="http://schemas.microsoft.com/office/drawing/2014/main" id="{C0D4B237-6059-4059-BF34-9918E0D797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0" y="2350"/>
                <a:ext cx="272" cy="272"/>
              </a:xfrm>
              <a:prstGeom prst="ellipse">
                <a:avLst/>
              </a:prstGeom>
              <a:noFill/>
              <a:ln w="635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69" name="Freeform 98">
                <a:extLst>
                  <a:ext uri="{FF2B5EF4-FFF2-40B4-BE49-F238E27FC236}">
                    <a16:creationId xmlns:a16="http://schemas.microsoft.com/office/drawing/2014/main" id="{8207C2D3-A4F6-4FCB-B938-0CEC7EDE0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" y="1731"/>
                <a:ext cx="227" cy="317"/>
              </a:xfrm>
              <a:custGeom>
                <a:avLst/>
                <a:gdLst>
                  <a:gd name="T0" fmla="*/ 227 w 227"/>
                  <a:gd name="T1" fmla="*/ 33 h 370"/>
                  <a:gd name="T2" fmla="*/ 91 w 227"/>
                  <a:gd name="T3" fmla="*/ 3 h 370"/>
                  <a:gd name="T4" fmla="*/ 0 w 227"/>
                  <a:gd name="T5" fmla="*/ 28 h 370"/>
                  <a:gd name="T6" fmla="*/ 0 60000 65536"/>
                  <a:gd name="T7" fmla="*/ 0 60000 65536"/>
                  <a:gd name="T8" fmla="*/ 0 60000 65536"/>
                  <a:gd name="T9" fmla="*/ 0 w 227"/>
                  <a:gd name="T10" fmla="*/ 0 h 370"/>
                  <a:gd name="T11" fmla="*/ 227 w 227"/>
                  <a:gd name="T12" fmla="*/ 370 h 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" h="370">
                    <a:moveTo>
                      <a:pt x="227" y="370"/>
                    </a:moveTo>
                    <a:cubicBezTo>
                      <a:pt x="178" y="192"/>
                      <a:pt x="129" y="14"/>
                      <a:pt x="91" y="7"/>
                    </a:cubicBezTo>
                    <a:cubicBezTo>
                      <a:pt x="53" y="0"/>
                      <a:pt x="26" y="162"/>
                      <a:pt x="0" y="3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0" name="Text Box 99">
                <a:extLst>
                  <a:ext uri="{FF2B5EF4-FFF2-40B4-BE49-F238E27FC236}">
                    <a16:creationId xmlns:a16="http://schemas.microsoft.com/office/drawing/2014/main" id="{991E2764-D085-4C08-9003-F4CD2CD6E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" y="1511"/>
                <a:ext cx="43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空白</a:t>
                </a:r>
                <a:endParaRPr lang="zh-CN" altLang="en-GB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71" name="Oval 100">
                <a:extLst>
                  <a:ext uri="{FF2B5EF4-FFF2-40B4-BE49-F238E27FC236}">
                    <a16:creationId xmlns:a16="http://schemas.microsoft.com/office/drawing/2014/main" id="{E33ACCC5-FB1A-48A6-889E-B4DA8BC916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03" y="1993"/>
                <a:ext cx="272" cy="27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2" name="Freeform 101">
                <a:extLst>
                  <a:ext uri="{FF2B5EF4-FFF2-40B4-BE49-F238E27FC236}">
                    <a16:creationId xmlns:a16="http://schemas.microsoft.com/office/drawing/2014/main" id="{DA9B5FC7-38C7-4512-8893-D5E9A8DBC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" y="1745"/>
                <a:ext cx="227" cy="317"/>
              </a:xfrm>
              <a:custGeom>
                <a:avLst/>
                <a:gdLst>
                  <a:gd name="T0" fmla="*/ 227 w 227"/>
                  <a:gd name="T1" fmla="*/ 33 h 370"/>
                  <a:gd name="T2" fmla="*/ 91 w 227"/>
                  <a:gd name="T3" fmla="*/ 3 h 370"/>
                  <a:gd name="T4" fmla="*/ 0 w 227"/>
                  <a:gd name="T5" fmla="*/ 28 h 370"/>
                  <a:gd name="T6" fmla="*/ 0 60000 65536"/>
                  <a:gd name="T7" fmla="*/ 0 60000 65536"/>
                  <a:gd name="T8" fmla="*/ 0 60000 65536"/>
                  <a:gd name="T9" fmla="*/ 0 w 227"/>
                  <a:gd name="T10" fmla="*/ 0 h 370"/>
                  <a:gd name="T11" fmla="*/ 227 w 227"/>
                  <a:gd name="T12" fmla="*/ 370 h 3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7" h="370">
                    <a:moveTo>
                      <a:pt x="227" y="370"/>
                    </a:moveTo>
                    <a:cubicBezTo>
                      <a:pt x="178" y="192"/>
                      <a:pt x="129" y="14"/>
                      <a:pt x="91" y="7"/>
                    </a:cubicBezTo>
                    <a:cubicBezTo>
                      <a:pt x="53" y="0"/>
                      <a:pt x="26" y="162"/>
                      <a:pt x="0" y="3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3" name="Text Box 102">
                <a:extLst>
                  <a:ext uri="{FF2B5EF4-FFF2-40B4-BE49-F238E27FC236}">
                    <a16:creationId xmlns:a16="http://schemas.microsoft.com/office/drawing/2014/main" id="{EFB750C3-5ECF-4F00-9323-5B4CA5623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3" y="1524"/>
                <a:ext cx="436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  <a:endParaRPr lang="zh-CN" altLang="en-GB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74" name="Oval 103">
                <a:extLst>
                  <a:ext uri="{FF2B5EF4-FFF2-40B4-BE49-F238E27FC236}">
                    <a16:creationId xmlns:a16="http://schemas.microsoft.com/office/drawing/2014/main" id="{4FE1DB3C-8A94-4D3F-BC13-1E8DEB5336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4" y="1993"/>
                <a:ext cx="272" cy="272"/>
              </a:xfrm>
              <a:prstGeom prst="ellipse">
                <a:avLst/>
              </a:prstGeom>
              <a:noFill/>
              <a:ln w="635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5" name="Line 104">
                <a:extLst>
                  <a:ext uri="{FF2B5EF4-FFF2-40B4-BE49-F238E27FC236}">
                    <a16:creationId xmlns:a16="http://schemas.microsoft.com/office/drawing/2014/main" id="{B1DA4045-5975-4E78-B2C3-5D9B7D429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2129"/>
                <a:ext cx="7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Text Box 105">
                <a:extLst>
                  <a:ext uri="{FF2B5EF4-FFF2-40B4-BE49-F238E27FC236}">
                    <a16:creationId xmlns:a16="http://schemas.microsoft.com/office/drawing/2014/main" id="{CBFEDCF7-3054-488E-BA56-4A7AD256C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7" y="1889"/>
                <a:ext cx="59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非数字</a:t>
                </a:r>
                <a:endParaRPr lang="zh-CN" altLang="en-GB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77" name="Text Box 106">
                <a:extLst>
                  <a:ext uri="{FF2B5EF4-FFF2-40B4-BE49-F238E27FC236}">
                    <a16:creationId xmlns:a16="http://schemas.microsoft.com/office/drawing/2014/main" id="{94D14BEA-69DC-4905-B122-2B3E03557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1" y="1865"/>
                <a:ext cx="191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>
                    <a:latin typeface="Arial" panose="020B0604020202020204" pitchFamily="34" charset="0"/>
                    <a:ea typeface="宋体" panose="02010600030101010101" pitchFamily="2" charset="-122"/>
                  </a:rPr>
                  <a:t>*</a:t>
                </a:r>
                <a:endParaRPr lang="en-GB" altLang="zh-CN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78" name="Freeform 107">
                <a:extLst>
                  <a:ext uri="{FF2B5EF4-FFF2-40B4-BE49-F238E27FC236}">
                    <a16:creationId xmlns:a16="http://schemas.microsoft.com/office/drawing/2014/main" id="{28DD4F93-2131-4667-8C80-97688D9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2265"/>
                <a:ext cx="794" cy="227"/>
              </a:xfrm>
              <a:custGeom>
                <a:avLst/>
                <a:gdLst>
                  <a:gd name="T0" fmla="*/ 0 w 1043"/>
                  <a:gd name="T1" fmla="*/ 0 h 453"/>
                  <a:gd name="T2" fmla="*/ 0 w 1043"/>
                  <a:gd name="T3" fmla="*/ 1 h 453"/>
                  <a:gd name="T4" fmla="*/ 1085 w 1043"/>
                  <a:gd name="T5" fmla="*/ 1 h 453"/>
                  <a:gd name="T6" fmla="*/ 0 60000 65536"/>
                  <a:gd name="T7" fmla="*/ 0 60000 65536"/>
                  <a:gd name="T8" fmla="*/ 0 60000 65536"/>
                  <a:gd name="T9" fmla="*/ 0 w 1043"/>
                  <a:gd name="T10" fmla="*/ 0 h 453"/>
                  <a:gd name="T11" fmla="*/ 1043 w 1043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3" h="453">
                    <a:moveTo>
                      <a:pt x="0" y="0"/>
                    </a:moveTo>
                    <a:lnTo>
                      <a:pt x="0" y="453"/>
                    </a:lnTo>
                    <a:lnTo>
                      <a:pt x="1043" y="45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Text Box 108">
                <a:extLst>
                  <a:ext uri="{FF2B5EF4-FFF2-40B4-BE49-F238E27FC236}">
                    <a16:creationId xmlns:a16="http://schemas.microsoft.com/office/drawing/2014/main" id="{6CF3A209-3C41-48DF-95B4-6BB7B3545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252"/>
                <a:ext cx="23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endParaRPr lang="en-GB" altLang="zh-CN" sz="20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80" name="Oval 109">
                <a:extLst>
                  <a:ext uri="{FF2B5EF4-FFF2-40B4-BE49-F238E27FC236}">
                    <a16:creationId xmlns:a16="http://schemas.microsoft.com/office/drawing/2014/main" id="{DD66720C-B544-47CE-91CF-B8744D4A63B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20" y="2675"/>
                <a:ext cx="272" cy="272"/>
              </a:xfrm>
              <a:prstGeom prst="ellipse">
                <a:avLst/>
              </a:prstGeom>
              <a:noFill/>
              <a:ln w="635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  <a:endParaRPr lang="en-GB" altLang="zh-CN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981" name="Freeform 110">
                <a:extLst>
                  <a:ext uri="{FF2B5EF4-FFF2-40B4-BE49-F238E27FC236}">
                    <a16:creationId xmlns:a16="http://schemas.microsoft.com/office/drawing/2014/main" id="{7586B986-959A-4130-B4D0-9C899D61A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" y="2500"/>
                <a:ext cx="794" cy="317"/>
              </a:xfrm>
              <a:custGeom>
                <a:avLst/>
                <a:gdLst>
                  <a:gd name="T0" fmla="*/ 0 w 1043"/>
                  <a:gd name="T1" fmla="*/ 0 h 453"/>
                  <a:gd name="T2" fmla="*/ 0 w 1043"/>
                  <a:gd name="T3" fmla="*/ 1 h 453"/>
                  <a:gd name="T4" fmla="*/ 1085 w 1043"/>
                  <a:gd name="T5" fmla="*/ 1 h 453"/>
                  <a:gd name="T6" fmla="*/ 0 60000 65536"/>
                  <a:gd name="T7" fmla="*/ 0 60000 65536"/>
                  <a:gd name="T8" fmla="*/ 0 60000 65536"/>
                  <a:gd name="T9" fmla="*/ 0 w 1043"/>
                  <a:gd name="T10" fmla="*/ 0 h 453"/>
                  <a:gd name="T11" fmla="*/ 1043 w 1043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3" h="453">
                    <a:moveTo>
                      <a:pt x="0" y="0"/>
                    </a:moveTo>
                    <a:lnTo>
                      <a:pt x="0" y="453"/>
                    </a:lnTo>
                    <a:lnTo>
                      <a:pt x="1043" y="45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2" name="Text Box 111">
                <a:extLst>
                  <a:ext uri="{FF2B5EF4-FFF2-40B4-BE49-F238E27FC236}">
                    <a16:creationId xmlns:a16="http://schemas.microsoft.com/office/drawing/2014/main" id="{5C9AAAFC-EBBF-4AE9-BBFC-699208C2E6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576"/>
                <a:ext cx="236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99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GB" altLang="zh-CN" sz="2000">
                  <a:solidFill>
                    <a:srgbClr val="33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83" name="Line 112">
                <a:extLst>
                  <a:ext uri="{FF2B5EF4-FFF2-40B4-BE49-F238E27FC236}">
                    <a16:creationId xmlns:a16="http://schemas.microsoft.com/office/drawing/2014/main" id="{206C3F09-1BEE-46D6-A0F1-41A81EC9E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129"/>
                <a:ext cx="6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4" name="Text Box 113">
                <a:extLst>
                  <a:ext uri="{FF2B5EF4-FFF2-40B4-BE49-F238E27FC236}">
                    <a16:creationId xmlns:a16="http://schemas.microsoft.com/office/drawing/2014/main" id="{A42BFA8B-6538-4E89-9CEB-DE838ECCC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1889"/>
                <a:ext cx="439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>
                    <a:solidFill>
                      <a:srgbClr val="3217B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  <a:endParaRPr lang="zh-CN" altLang="en-GB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7273770E-7494-4072-B467-4E4B6104E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47E7EFDB-4325-44D4-B096-4850C07517F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r>
              <a:rPr lang="en-US" altLang="zh-CN" sz="1400"/>
              <a:t>-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AF378A5-DEA5-4658-98BD-B83933588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018EBE1-0BC6-4B64-80DF-0AA408EA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773238"/>
            <a:ext cx="7416800" cy="33845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1C3E22B5-CF58-42BC-9C21-9DA4DC4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773239"/>
            <a:ext cx="72009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Assign: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</a:t>
            </a:r>
            <a:r>
              <a:rPr lang="en-US" altLang="zh-CN" sz="2000"/>
              <a:t>if  (not ReadNextchar())  {if len !=0 error; exit;};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case CurrentChar of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=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: Tk.type = ASS;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         goto Done 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       other:error();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E54D1463-315D-4625-BCC2-6A34A3695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46EE91DE-5C5C-4C65-819F-7592A595E72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r>
              <a:rPr lang="en-US" altLang="zh-CN" sz="1400"/>
              <a:t>-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9FB9666-6A5C-470B-81BE-9F2D260E8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from DFA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7153BCCE-04B4-4270-AC3F-458435F3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773238"/>
            <a:ext cx="7416800" cy="36004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105D822B-4174-4C11-B3DC-CEE37014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773239"/>
            <a:ext cx="72009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Done: 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TokenList[total] = tk;              // add new token to the token list</a:t>
            </a:r>
            <a:endParaRPr lang="zh-CN" altLang="en-US" sz="2000"/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total ++;                                    //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len = 0;                                     //start storing new token string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strcpy(str, </a:t>
            </a:r>
            <a:r>
              <a:rPr lang="en-US" altLang="zh-CN" sz="2000">
                <a:latin typeface="Arial" panose="020B0604020202020204" pitchFamily="34" charset="0"/>
              </a:rPr>
              <a:t>“”</a:t>
            </a:r>
            <a:r>
              <a:rPr lang="en-US" altLang="zh-CN" sz="2000"/>
              <a:t>);                        // reset the token string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SkipBlank();                          // skip blank characters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   goto start;                               //start scanning new token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2604205F-EC77-403E-AC01-4D516AB4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0EB3A71F-BFFD-4F47-B145-66B01A39C009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r>
              <a:rPr lang="en-US" altLang="zh-CN" sz="1400"/>
              <a:t>-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15B9F56-F565-4D4D-8669-B2169C5E2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ea typeface="宋体" panose="02010600030101010101" pitchFamily="2" charset="-122"/>
              </a:rPr>
              <a:t>What are problems with this Scanner</a:t>
            </a: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8B1239A4-B4B3-4662-B090-1A7CC8259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8" y="2276475"/>
            <a:ext cx="7777162" cy="3328988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str &amp;  TokenList use array, which is not practical;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Not deal with errors;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Not deal with line number;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FCA37952-83D6-48B7-A544-C15A3CE2F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854170A2-9A4F-4C93-9E85-CBA7F7DA998B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r>
              <a:rPr lang="en-US" altLang="zh-CN" sz="1400"/>
              <a:t>-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DA1F9EE-D82A-45D0-8DC6-FB76EF4DC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3475" y="836613"/>
            <a:ext cx="5422900" cy="735012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A Scanner Generator – Lex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427CB49C-F7C8-4D0C-AB23-6390C6DB2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773238"/>
            <a:ext cx="7874000" cy="1871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Different versions of Lex;</a:t>
            </a:r>
          </a:p>
          <a:p>
            <a:pPr>
              <a:lnSpc>
                <a:spcPct val="90000"/>
              </a:lnSpc>
            </a:pPr>
            <a:r>
              <a:rPr lang="en-US" altLang="zh-CN" b="1" u="sng">
                <a:ea typeface="宋体" panose="02010600030101010101" pitchFamily="2" charset="-122"/>
              </a:rPr>
              <a:t>flex</a:t>
            </a:r>
            <a:r>
              <a:rPr lang="en-US" altLang="zh-CN" b="1">
                <a:ea typeface="宋体" panose="02010600030101010101" pitchFamily="2" charset="-122"/>
              </a:rPr>
              <a:t> is distributed by GNU compiler package produced by the Free Software Foundation, which is freely available from Internet;</a:t>
            </a:r>
          </a:p>
        </p:txBody>
      </p:sp>
      <p:sp>
        <p:nvSpPr>
          <p:cNvPr id="673796" name="Rectangle 4">
            <a:extLst>
              <a:ext uri="{FF2B5EF4-FFF2-40B4-BE49-F238E27FC236}">
                <a16:creationId xmlns:a16="http://schemas.microsoft.com/office/drawing/2014/main" id="{EA4615F5-3F1B-4672-9DC3-25D9361E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05263"/>
            <a:ext cx="1873250" cy="10795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flex</a:t>
            </a:r>
          </a:p>
        </p:txBody>
      </p:sp>
      <p:sp>
        <p:nvSpPr>
          <p:cNvPr id="673797" name="Rectangle 5">
            <a:extLst>
              <a:ext uri="{FF2B5EF4-FFF2-40B4-BE49-F238E27FC236}">
                <a16:creationId xmlns:a16="http://schemas.microsoft.com/office/drawing/2014/main" id="{3BD08434-C12D-483A-A741-0D06575F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221164"/>
            <a:ext cx="2160588" cy="7191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.l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RE-like definition</a:t>
            </a:r>
          </a:p>
        </p:txBody>
      </p:sp>
      <p:sp>
        <p:nvSpPr>
          <p:cNvPr id="673798" name="Rectangle 6">
            <a:extLst>
              <a:ext uri="{FF2B5EF4-FFF2-40B4-BE49-F238E27FC236}">
                <a16:creationId xmlns:a16="http://schemas.microsoft.com/office/drawing/2014/main" id="{C888F1C4-7C76-4A93-962A-3906DA57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221164"/>
            <a:ext cx="2160587" cy="71913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lexyy.c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( yylex() )</a:t>
            </a:r>
          </a:p>
        </p:txBody>
      </p:sp>
      <p:sp>
        <p:nvSpPr>
          <p:cNvPr id="673799" name="Line 7">
            <a:extLst>
              <a:ext uri="{FF2B5EF4-FFF2-40B4-BE49-F238E27FC236}">
                <a16:creationId xmlns:a16="http://schemas.microsoft.com/office/drawing/2014/main" id="{4CB32CC1-6894-4B95-8BB3-B71A56A7D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338" y="4581525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3800" name="Line 8">
            <a:extLst>
              <a:ext uri="{FF2B5EF4-FFF2-40B4-BE49-F238E27FC236}">
                <a16:creationId xmlns:a16="http://schemas.microsoft.com/office/drawing/2014/main" id="{CE88176B-4675-455D-A5CF-375EECBB8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58152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 build="p"/>
      <p:bldP spid="673796" grpId="0" animBg="1"/>
      <p:bldP spid="673797" grpId="0" animBg="1"/>
      <p:bldP spid="6737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5">
            <a:extLst>
              <a:ext uri="{FF2B5EF4-FFF2-40B4-BE49-F238E27FC236}">
                <a16:creationId xmlns:a16="http://schemas.microsoft.com/office/drawing/2014/main" id="{C865C099-46B5-42D7-894B-487A26A1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1603375"/>
            <a:ext cx="3143250" cy="10731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  <a:endParaRPr kumimoji="1"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FLEX</a:t>
            </a: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F72C225F-7C68-471D-A8C6-9952887D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1593851"/>
            <a:ext cx="31242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词法分析程序</a:t>
            </a:r>
          </a:p>
          <a:p>
            <a:pPr algn="ctr">
              <a:buSzTx/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lex.yy.c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0465D6D8-820B-4217-83E5-0BA572C0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609726"/>
            <a:ext cx="251460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SzTx/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源程序</a:t>
            </a:r>
          </a:p>
          <a:p>
            <a:pPr algn="ctr">
              <a:buSzTx/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lex.l</a:t>
            </a:r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570BD541-A3B7-4095-8FA7-725A86221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6" y="2120900"/>
            <a:ext cx="2339975" cy="1588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007E2E0D-D91C-4DA9-8315-887BD4D4A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9" y="2120900"/>
            <a:ext cx="2339975" cy="1588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5454A2C2-B524-414B-B7E1-BC7A14F6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8" y="4292600"/>
            <a:ext cx="3124200" cy="2160588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词法分析程序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010958C4-0D81-4F38-864A-1BEA0699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476885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单词符号</a:t>
            </a: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60BB26E9-1259-4227-867D-5BA197DF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4759325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输入串</a:t>
            </a:r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01DCD151-E5C4-44FD-91AB-74B6EC0E1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8526" y="5326064"/>
            <a:ext cx="2339975" cy="1587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5FFB1CC9-06DB-494C-B095-4ECB2C929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9" y="5402264"/>
            <a:ext cx="2339975" cy="1587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82CB9523-BFB3-4F91-A8B9-C0877FB12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5676900"/>
            <a:ext cx="2819400" cy="5334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状态转换矩阵</a:t>
            </a: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9E51F601-B9AB-4FCA-86B3-7F8D4F58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5016500"/>
            <a:ext cx="2819400" cy="53340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控制执行程序</a:t>
            </a:r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59DC61A7-4CBF-4903-AE18-71A5691C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8" y="3008314"/>
            <a:ext cx="3143250" cy="107473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 anchorCtr="1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</a:t>
            </a: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B340E476-6BA4-4ABB-B193-69FD34B3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3059114"/>
            <a:ext cx="31242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词法分析程序</a:t>
            </a:r>
          </a:p>
          <a:p>
            <a:pPr algn="ctr">
              <a:buSzTx/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lex.out/lex.exe</a:t>
            </a: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04741301-571D-48E8-8503-C7CB0609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059113"/>
            <a:ext cx="265906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SzTx/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词法分析程序</a:t>
            </a:r>
          </a:p>
          <a:p>
            <a:pPr algn="ctr">
              <a:buSzTx/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lex.yy.c</a:t>
            </a: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886C48C9-D38E-4F0A-82E6-35C06FA23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589" y="3570289"/>
            <a:ext cx="2339975" cy="1587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5291C4C2-147E-4A02-8DBE-6E0ED8DE8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9" y="3570289"/>
            <a:ext cx="2339975" cy="1587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1" name="Rectangle 2">
            <a:extLst>
              <a:ext uri="{FF2B5EF4-FFF2-40B4-BE49-F238E27FC236}">
                <a16:creationId xmlns:a16="http://schemas.microsoft.com/office/drawing/2014/main" id="{9FF587CF-FC24-453A-9FF0-ACE124EC6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3475" y="836613"/>
            <a:ext cx="5422900" cy="735012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A Scanner Generator – Lex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utoUpdateAnimBg="0"/>
      <p:bldP spid="39" grpId="0" autoUpdateAnimBg="0"/>
      <p:bldP spid="42" grpId="0" animBg="1" autoUpdateAnimBg="0"/>
      <p:bldP spid="43" grpId="0" autoUpdateAnimBg="0"/>
      <p:bldP spid="44" grpId="0" autoUpdateAnimBg="0"/>
      <p:bldP spid="47" grpId="0" animBg="1" autoUpdateAnimBg="0"/>
      <p:bldP spid="48" grpId="0" animBg="1" autoUpdateAnimBg="0"/>
      <p:bldP spid="49" grpId="0" animBg="1" autoUpdateAnimBg="0"/>
      <p:bldP spid="50" grpId="0" autoUpdateAnimBg="0"/>
      <p:bldP spid="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FA1808E6-F8A8-4E4D-81FB-D870A85C6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2425" y="1571625"/>
            <a:ext cx="3265488" cy="1576388"/>
          </a:xfr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0" tIns="45720" rIns="0" bIns="45720" rtlCol="0"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AUXILIARY DEFINITION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solidFill>
                  <a:schemeClr val="tx1"/>
                </a:solidFill>
              </a:rPr>
              <a:t>letter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A|B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|...|Z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digit 0|1|...|9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82803-CF74-4F84-A765-69E586AB3DB4}"/>
              </a:ext>
            </a:extLst>
          </p:cNvPr>
          <p:cNvSpPr txBox="1"/>
          <p:nvPr/>
        </p:nvSpPr>
        <p:spPr>
          <a:xfrm>
            <a:off x="4311651" y="2530475"/>
            <a:ext cx="5954713" cy="3416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RECOGNITION RULES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	DIM			{ RETURN (1,-)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	IF			{ RETURN (2,-)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	DO			{ RETURN (3,-)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	STOP			{ RETURN (4,-)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	END			{ RETURN (5,-)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	letter(</a:t>
            </a:r>
            <a:r>
              <a:rPr lang="en-US" altLang="zh-CN" sz="16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letter|digit</a:t>
            </a: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)*    { RETURN (6, TOKEN)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7	digit(digit)*	       { RETURN (7, DTB)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8	=			{ RETURN (8, 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9	+			{ RETURN (9,-)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	*			{ RETURN (10,-)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11	**			{ RETURN (11,-)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12	,			{ RETURN (12,-)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13	(			{ RETURN (13,-) }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14	)			{ RETURN (14,-) 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190A0D-E802-493E-851D-310A62D3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781301"/>
            <a:ext cx="2432050" cy="3165475"/>
          </a:xfrm>
          <a:prstGeom prst="rect">
            <a:avLst/>
          </a:prstGeom>
          <a:noFill/>
          <a:ln w="38100">
            <a:solidFill>
              <a:srgbClr val="FFC000"/>
            </a:solidFill>
            <a:headEnd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E0E4C0A-1B22-4EE9-968D-C9D04037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781301"/>
            <a:ext cx="2586038" cy="3165475"/>
          </a:xfrm>
          <a:prstGeom prst="rect">
            <a:avLst/>
          </a:prstGeom>
          <a:noFill/>
          <a:ln w="38100">
            <a:headEnd/>
            <a:tailEnd type="non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200">
              <a:ea typeface="宋体" panose="02010600030101010101" pitchFamily="2" charset="-122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31C7D1E0-28FD-4ECF-8911-4FBD5CDF1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3475" y="836613"/>
            <a:ext cx="5422900" cy="735012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A Scanner Generator – Lex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build="p" animBg="1"/>
      <p:bldP spid="10" grpId="0" animBg="1"/>
      <p:bldP spid="10" grpId="1" animBg="1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60DBBE1-8B97-4077-A5BB-BF3225CD1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0839" y="1919289"/>
            <a:ext cx="5164137" cy="31638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的工作过程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对每条识别规则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构造一个相应的非确定有限自动机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引进一个新初态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，通过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弧，将这些自动机连接成一个新的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400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确定化、最小化，生成该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的状态转换表和控制执行程序</a:t>
            </a: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8BBEC7A6-9196-4810-AC36-F81DCF1CA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38976" y="4859339"/>
            <a:ext cx="1420813" cy="1893887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2000">
                <a:solidFill>
                  <a:srgbClr val="3217BB"/>
                </a:solidFill>
                <a:ea typeface="宋体" panose="02010600030101010101" pitchFamily="2" charset="-122"/>
              </a:rPr>
              <a:t>FA</a:t>
            </a: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6A2A4EE8-8E08-41F3-8FDC-DEEC957803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7475" y="5294313"/>
            <a:ext cx="1066800" cy="34766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正规集</a:t>
            </a:r>
            <a:endParaRPr lang="en-GB" altLang="zh-CN" sz="20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66FB8340-D77D-4364-9A0F-8D3AF6EF6F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7475" y="6249988"/>
            <a:ext cx="1066800" cy="349250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2000">
                <a:solidFill>
                  <a:schemeClr val="bg1"/>
                </a:solidFill>
                <a:latin typeface="微软雅黑" panose="020B0503020204020204" pitchFamily="34" charset="-122"/>
              </a:rPr>
              <a:t>正规式</a:t>
            </a:r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18A77143-422F-47B3-B843-246D87D554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94550" y="5262563"/>
            <a:ext cx="1066800" cy="34766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2000">
                <a:solidFill>
                  <a:schemeClr val="bg1"/>
                </a:solidFill>
                <a:latin typeface="微软雅黑" panose="020B0503020204020204" pitchFamily="34" charset="-122"/>
              </a:rPr>
              <a:t>DFA</a:t>
            </a:r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22EFF24E-A6BF-4096-8716-331B6BD4D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94550" y="6259513"/>
            <a:ext cx="1066800" cy="34766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2000">
                <a:solidFill>
                  <a:schemeClr val="bg1"/>
                </a:solidFill>
                <a:latin typeface="微软雅黑" panose="020B0503020204020204" pitchFamily="34" charset="-122"/>
              </a:rPr>
              <a:t>NFA</a:t>
            </a:r>
          </a:p>
        </p:txBody>
      </p:sp>
      <p:sp>
        <p:nvSpPr>
          <p:cNvPr id="76810" name="AutoShape 10">
            <a:extLst>
              <a:ext uri="{FF2B5EF4-FFF2-40B4-BE49-F238E27FC236}">
                <a16:creationId xmlns:a16="http://schemas.microsoft.com/office/drawing/2014/main" id="{2C5E7E21-2207-4848-8F01-2CACEA3BF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5063" y="6300789"/>
            <a:ext cx="1027112" cy="217487"/>
          </a:xfrm>
          <a:prstGeom prst="leftRightArrow">
            <a:avLst>
              <a:gd name="adj1" fmla="val 50000"/>
              <a:gd name="adj2" fmla="val 98857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76812" name="AutoShape 12">
            <a:extLst>
              <a:ext uri="{FF2B5EF4-FFF2-40B4-BE49-F238E27FC236}">
                <a16:creationId xmlns:a16="http://schemas.microsoft.com/office/drawing/2014/main" id="{65B7B7DF-0CA8-4792-928C-EB81CE96CC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4825" y="5641975"/>
            <a:ext cx="254000" cy="654050"/>
          </a:xfrm>
          <a:prstGeom prst="upDownArrow">
            <a:avLst>
              <a:gd name="adj1" fmla="val 50000"/>
              <a:gd name="adj2" fmla="val 51373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97647" name="Rectangle 18">
            <a:extLst>
              <a:ext uri="{FF2B5EF4-FFF2-40B4-BE49-F238E27FC236}">
                <a16:creationId xmlns:a16="http://schemas.microsoft.com/office/drawing/2014/main" id="{2A5267A7-FD64-4997-8FC6-359F7A4D8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21775" y="5262563"/>
            <a:ext cx="1066800" cy="34766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2000" dirty="0">
                <a:solidFill>
                  <a:schemeClr val="bg1"/>
                </a:solidFill>
                <a:latin typeface="微软雅黑" panose="020B0503020204020204" pitchFamily="34" charset="-122"/>
              </a:rPr>
              <a:t>DFA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55335D-C92A-4499-996E-55D3A0B88762}"/>
              </a:ext>
            </a:extLst>
          </p:cNvPr>
          <p:cNvGrpSpPr>
            <a:grpSpLocks/>
          </p:cNvGrpSpPr>
          <p:nvPr/>
        </p:nvGrpSpPr>
        <p:grpSpPr bwMode="auto">
          <a:xfrm>
            <a:off x="6821489" y="2662238"/>
            <a:ext cx="1044575" cy="1427162"/>
            <a:chOff x="7098401" y="600183"/>
            <a:chExt cx="1392978" cy="1903256"/>
          </a:xfrm>
        </p:grpSpPr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31A52C34-C887-46C7-834D-34D6942C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401" y="1239542"/>
              <a:ext cx="463620" cy="404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1706841-2FF9-4B94-BC33-8AAEC90D7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296" y="1123102"/>
              <a:ext cx="637214" cy="40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63527" name="Line 13">
              <a:extLst>
                <a:ext uri="{FF2B5EF4-FFF2-40B4-BE49-F238E27FC236}">
                  <a16:creationId xmlns:a16="http://schemas.microsoft.com/office/drawing/2014/main" id="{F5773355-F3B9-4449-B773-AA60CDCA7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686" y="600183"/>
              <a:ext cx="986693" cy="6964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8" name="Line 16">
              <a:extLst>
                <a:ext uri="{FF2B5EF4-FFF2-40B4-BE49-F238E27FC236}">
                  <a16:creationId xmlns:a16="http://schemas.microsoft.com/office/drawing/2014/main" id="{8B3ADE57-0433-4F0B-A41B-51006A78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2726" y="1470796"/>
              <a:ext cx="87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9" name="Line 19">
              <a:extLst>
                <a:ext uri="{FF2B5EF4-FFF2-40B4-BE49-F238E27FC236}">
                  <a16:creationId xmlns:a16="http://schemas.microsoft.com/office/drawing/2014/main" id="{53A9F73C-0F64-4A1E-9FD8-CA21CE6D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8641" y="1601388"/>
              <a:ext cx="958882" cy="9020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D6ED42FA-1F42-41FD-91F7-A5EF7C7D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296" y="600183"/>
              <a:ext cx="637214" cy="40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39D89A58-7BAD-4CF1-9893-17AA7CEC1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0183" y="1787865"/>
              <a:ext cx="639330" cy="40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976C09-4812-4CAC-A2F7-721E90FE28DD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3052763"/>
            <a:ext cx="2609850" cy="436562"/>
            <a:chOff x="8433339" y="1122551"/>
            <a:chExt cx="3481237" cy="580408"/>
          </a:xfrm>
        </p:grpSpPr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0AC41847-C5FA-4E69-AC28-C257ADD4A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39" y="1238632"/>
              <a:ext cx="463742" cy="405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en-GB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3AECA81C-4D14-40F6-8C38-4C4238B7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835" y="1238632"/>
              <a:ext cx="463741" cy="405231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</a:rPr>
                <a:t>P</a:t>
              </a:r>
              <a:r>
                <a:rPr kumimoji="1" lang="en-US" altLang="zh-CN" sz="1800" baseline="-25000" dirty="0">
                  <a:latin typeface="+mn-lt"/>
                  <a:ea typeface="宋体" panose="02010600030101010101" pitchFamily="2" charset="-122"/>
                </a:rPr>
                <a:t>2</a:t>
              </a:r>
              <a:endParaRPr kumimoji="1" lang="en-US" altLang="zh-CN" sz="180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522" name="Line 17">
              <a:extLst>
                <a:ext uri="{FF2B5EF4-FFF2-40B4-BE49-F238E27FC236}">
                  <a16:creationId xmlns:a16="http://schemas.microsoft.com/office/drawing/2014/main" id="{FC63DF9E-9995-481B-B756-DAE2D6C8A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7664" y="1470796"/>
              <a:ext cx="8125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23" name="Line 18">
              <a:extLst>
                <a:ext uri="{FF2B5EF4-FFF2-40B4-BE49-F238E27FC236}">
                  <a16:creationId xmlns:a16="http://schemas.microsoft.com/office/drawing/2014/main" id="{826FEDFE-590F-4362-8285-4E1983520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2806" y="1470796"/>
              <a:ext cx="9286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4A0FF8F8-8A6A-4A78-AD4C-81ED7B810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217" y="1122551"/>
              <a:ext cx="813136" cy="580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</a:rPr>
                <a:t>M</a:t>
              </a:r>
              <a:r>
                <a:rPr kumimoji="1" lang="en-US" altLang="zh-CN" sz="1800" baseline="-25000">
                  <a:latin typeface="+mn-lt"/>
                  <a:ea typeface="宋体" panose="02010600030101010101" pitchFamily="2" charset="-122"/>
                </a:rPr>
                <a:t>2</a:t>
              </a:r>
              <a:endParaRPr kumimoji="1" lang="en-US" altLang="zh-CN" sz="1800">
                <a:latin typeface="+mn-lt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FE792D3-65C6-46CE-8803-9857075094E6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2270126"/>
            <a:ext cx="2609850" cy="434975"/>
            <a:chOff x="8433339" y="77816"/>
            <a:chExt cx="3481237" cy="580408"/>
          </a:xfrm>
        </p:grpSpPr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8155801B-1D68-4C42-8CCE-889DB3E9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39" y="251515"/>
              <a:ext cx="463742" cy="4067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en-GB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516" name="Line 14">
              <a:extLst>
                <a:ext uri="{FF2B5EF4-FFF2-40B4-BE49-F238E27FC236}">
                  <a16:creationId xmlns:a16="http://schemas.microsoft.com/office/drawing/2014/main" id="{00E755E5-EE00-457E-8CE4-9B129C5D7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7664" y="426061"/>
              <a:ext cx="8125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F925D3AE-32CC-44E5-9BFA-D5142FD0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217" y="77816"/>
              <a:ext cx="813136" cy="580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</a:rPr>
                <a:t>M</a:t>
              </a:r>
              <a:r>
                <a:rPr kumimoji="1" lang="en-US" altLang="zh-CN" sz="1800" baseline="-25000">
                  <a:latin typeface="+mn-lt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39" name="Oval 32">
              <a:extLst>
                <a:ext uri="{FF2B5EF4-FFF2-40B4-BE49-F238E27FC236}">
                  <a16:creationId xmlns:a16="http://schemas.microsoft.com/office/drawing/2014/main" id="{0A3E388C-8371-42A5-821E-91907D37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0835" y="194322"/>
              <a:ext cx="463741" cy="406709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</a:rPr>
                <a:t>P</a:t>
              </a:r>
              <a:r>
                <a:rPr kumimoji="1" lang="en-US" altLang="zh-CN" sz="1800" baseline="-25000">
                  <a:latin typeface="+mn-lt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519" name="Line 33">
              <a:extLst>
                <a:ext uri="{FF2B5EF4-FFF2-40B4-BE49-F238E27FC236}">
                  <a16:creationId xmlns:a16="http://schemas.microsoft.com/office/drawing/2014/main" id="{85D8C08D-9622-41E8-A333-B35B9175A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22806" y="426061"/>
              <a:ext cx="9286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AA7758C-76D0-4F39-8FDA-4A14F859AE2B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3967163"/>
            <a:ext cx="2628900" cy="436562"/>
            <a:chOff x="8433339" y="2341408"/>
            <a:chExt cx="3506629" cy="580408"/>
          </a:xfrm>
        </p:grpSpPr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1EF6251-BC45-4683-90BD-37CE7FD5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39" y="2400504"/>
              <a:ext cx="463740" cy="4052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en-GB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511" name="Line 20">
              <a:extLst>
                <a:ext uri="{FF2B5EF4-FFF2-40B4-BE49-F238E27FC236}">
                  <a16:creationId xmlns:a16="http://schemas.microsoft.com/office/drawing/2014/main" id="{336570AC-B574-465B-ACFF-9FD798418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7664" y="2631612"/>
              <a:ext cx="817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BF1C9BCD-83CE-49AB-9E3E-DC2F78AA1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0210" y="2341408"/>
              <a:ext cx="813131" cy="5804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</a:rPr>
                <a:t>M</a:t>
              </a:r>
              <a:r>
                <a:rPr kumimoji="1" lang="en-US" altLang="zh-CN" sz="1800" baseline="-25000">
                  <a:latin typeface="+mn-lt"/>
                  <a:ea typeface="宋体" panose="02010600030101010101" pitchFamily="2" charset="-122"/>
                </a:rPr>
                <a:t>m</a:t>
              </a:r>
              <a:endParaRPr kumimoji="1" lang="en-US" altLang="zh-CN" sz="180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41" name="Oval 34">
              <a:extLst>
                <a:ext uri="{FF2B5EF4-FFF2-40B4-BE49-F238E27FC236}">
                  <a16:creationId xmlns:a16="http://schemas.microsoft.com/office/drawing/2014/main" id="{134CFE27-E0E0-4FFE-847B-E1FDC7901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6230" y="2400504"/>
              <a:ext cx="463738" cy="405231"/>
            </a:xfrm>
            <a:prstGeom prst="ellipse">
              <a:avLst/>
            </a:prstGeom>
            <a:noFill/>
            <a:ln w="571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</a:rPr>
                <a:t>P</a:t>
              </a:r>
              <a:r>
                <a:rPr kumimoji="1" lang="en-US" altLang="zh-CN" sz="1800" baseline="-25000" dirty="0">
                  <a:latin typeface="+mn-lt"/>
                  <a:ea typeface="宋体" panose="02010600030101010101" pitchFamily="2" charset="-122"/>
                </a:rPr>
                <a:t>m</a:t>
              </a:r>
              <a:endParaRPr kumimoji="1" lang="en-US" altLang="zh-CN" sz="180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63514" name="Line 35">
              <a:extLst>
                <a:ext uri="{FF2B5EF4-FFF2-40B4-BE49-F238E27FC236}">
                  <a16:creationId xmlns:a16="http://schemas.microsoft.com/office/drawing/2014/main" id="{D4A68DBA-C3D4-4A9C-B6A6-D400F552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8199" y="2631612"/>
              <a:ext cx="9286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7F7F09-5A9C-46A2-A8C6-9851986912E5}"/>
              </a:ext>
            </a:extLst>
          </p:cNvPr>
          <p:cNvGrpSpPr>
            <a:grpSpLocks/>
          </p:cNvGrpSpPr>
          <p:nvPr/>
        </p:nvGrpSpPr>
        <p:grpSpPr bwMode="auto">
          <a:xfrm>
            <a:off x="7735888" y="3532188"/>
            <a:ext cx="2741612" cy="347662"/>
            <a:chOff x="8317256" y="1761000"/>
            <a:chExt cx="3656569" cy="464326"/>
          </a:xfrm>
        </p:grpSpPr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32081734-EAE3-4A28-9FF2-3F78EFCE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7256" y="1818245"/>
              <a:ext cx="639423" cy="40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06F3C624-F642-4F91-ABD6-93A33590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402" y="1761000"/>
              <a:ext cx="639423" cy="40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 dirty="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44" name="Rectangle 37">
              <a:extLst>
                <a:ext uri="{FF2B5EF4-FFF2-40B4-BE49-F238E27FC236}">
                  <a16:creationId xmlns:a16="http://schemas.microsoft.com/office/drawing/2014/main" id="{F47F923B-7542-478E-A3AA-C03B8A18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4055" y="1818245"/>
              <a:ext cx="639423" cy="40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800">
                  <a:latin typeface="+mn-lt"/>
                  <a:ea typeface="宋体" panose="02010600030101010101" pitchFamily="2" charset="-122"/>
                  <a:sym typeface="Symbol" panose="05050102010706020507" pitchFamily="18" charset="2"/>
                </a:rPr>
                <a:t></a:t>
              </a:r>
            </a:p>
          </p:txBody>
        </p:sp>
      </p:grpSp>
      <p:sp>
        <p:nvSpPr>
          <p:cNvPr id="51" name="AutoShape 12">
            <a:extLst>
              <a:ext uri="{FF2B5EF4-FFF2-40B4-BE49-F238E27FC236}">
                <a16:creationId xmlns:a16="http://schemas.microsoft.com/office/drawing/2014/main" id="{D30728C8-C65D-40D6-B091-04EC5A5A50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67614" y="5614988"/>
            <a:ext cx="255587" cy="654050"/>
          </a:xfrm>
          <a:prstGeom prst="upDownArrow">
            <a:avLst>
              <a:gd name="adj1" fmla="val 50000"/>
              <a:gd name="adj2" fmla="val 51373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52" name="AutoShape 19">
            <a:extLst>
              <a:ext uri="{FF2B5EF4-FFF2-40B4-BE49-F238E27FC236}">
                <a16:creationId xmlns:a16="http://schemas.microsoft.com/office/drawing/2014/main" id="{04CE4EAB-FCA4-4FB7-AF5C-0A79365C1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4" y="5362576"/>
            <a:ext cx="904875" cy="174625"/>
          </a:xfrm>
          <a:prstGeom prst="rightArrow">
            <a:avLst>
              <a:gd name="adj1" fmla="val 50000"/>
              <a:gd name="adj2" fmla="val 116250"/>
            </a:avLst>
          </a:prstGeom>
          <a:ln>
            <a:headEnd/>
            <a:tailEnd type="none" w="lg" len="lg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63506" name="Rectangle 2">
            <a:extLst>
              <a:ext uri="{FF2B5EF4-FFF2-40B4-BE49-F238E27FC236}">
                <a16:creationId xmlns:a16="http://schemas.microsoft.com/office/drawing/2014/main" id="{A6062400-E7DC-4D0A-A2EE-32DF854E6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3475" y="836613"/>
            <a:ext cx="5422900" cy="735012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A Scanner Generator – Lex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7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8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8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bldLvl="2" autoUpdateAnimBg="0"/>
      <p:bldP spid="76810" grpId="0" animBg="1"/>
      <p:bldP spid="76812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C4AB75BF-1581-4F84-A2DD-B27C56841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ADC37120-E827-45D6-BF9A-6AF72886BCC2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r>
              <a:rPr lang="en-US" altLang="zh-CN" sz="1400"/>
              <a:t>-</a:t>
            </a: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5585A57-226E-496C-8F2B-776A543D6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3339" y="908051"/>
            <a:ext cx="2808287" cy="735013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Practice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en-US" altLang="zh-CN" b="1">
                <a:ea typeface="宋体" panose="02010600030101010101" pitchFamily="2" charset="-122"/>
              </a:rPr>
              <a:t>I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D81ED8C-5B5C-409A-98F9-5F0A382C8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773238"/>
            <a:ext cx="8313738" cy="412115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Manually for </a:t>
            </a:r>
            <a:r>
              <a:rPr lang="en-US" altLang="zh-CN" b="1" i="1">
                <a:ea typeface="宋体" panose="02010600030101010101" pitchFamily="2" charset="-122"/>
              </a:rPr>
              <a:t>C0</a:t>
            </a:r>
            <a:r>
              <a:rPr lang="en-US" altLang="zh-CN" b="1">
                <a:ea typeface="宋体" panose="02010600030101010101" pitchFamily="2" charset="-122"/>
              </a:rPr>
              <a:t> 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Test the Scanner;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>
            <a:extLst>
              <a:ext uri="{FF2B5EF4-FFF2-40B4-BE49-F238E27FC236}">
                <a16:creationId xmlns:a16="http://schemas.microsoft.com/office/drawing/2014/main" id="{06ADB653-CA15-4F87-9F28-64DF8E00B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D42A4DA7-ED9E-48E4-9D1C-1FFFCAE05525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r>
              <a:rPr lang="en-US" altLang="zh-CN" sz="1400"/>
              <a:t>-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768E92F-1F54-4425-AF40-7F066E4E2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83339" y="908051"/>
            <a:ext cx="2808287" cy="735013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Practice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en-US" altLang="zh-CN" b="1">
                <a:ea typeface="宋体" panose="02010600030101010101" pitchFamily="2" charset="-122"/>
              </a:rPr>
              <a:t>II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2732B3D-7621-460B-AD7B-09EE021CD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0" y="1773238"/>
            <a:ext cx="8313738" cy="412115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Get Lex-similar free software;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Get to know its specification language;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Try to define the lexeme of </a:t>
            </a:r>
            <a:r>
              <a:rPr lang="en-US" altLang="zh-CN" b="1" i="1">
                <a:ea typeface="宋体" panose="02010600030101010101" pitchFamily="2" charset="-122"/>
              </a:rPr>
              <a:t>C0</a:t>
            </a:r>
            <a:r>
              <a:rPr lang="en-US" altLang="zh-CN" b="1">
                <a:ea typeface="宋体" panose="02010600030101010101" pitchFamily="2" charset="-122"/>
              </a:rPr>
              <a:t> with the specification language;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Implement Scanner for </a:t>
            </a:r>
            <a:r>
              <a:rPr lang="en-US" altLang="zh-CN" b="1" i="1">
                <a:ea typeface="宋体" panose="02010600030101010101" pitchFamily="2" charset="-122"/>
              </a:rPr>
              <a:t>C0</a:t>
            </a:r>
            <a:r>
              <a:rPr lang="en-US" altLang="zh-CN" b="1">
                <a:ea typeface="宋体" panose="02010600030101010101" pitchFamily="2" charset="-122"/>
              </a:rPr>
              <a:t> with the software;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Test the Scanner;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457DA91-E552-4819-80FE-0D9F1755D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4238" y="2058989"/>
            <a:ext cx="7886700" cy="4351337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(ch =‘*’)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begin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GetChar();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if (ch =‘*’) return ($POWER,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Retract(); return ($STAR,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217BB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(ch =‘,’) return ($COMMA,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339933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(ch =‘(’) return ($LPAR,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solidFill>
                  <a:srgbClr val="990099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(ch =‘)’) return ($RPAR, -);</a:t>
            </a: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sz="2600" b="1">
                <a:latin typeface="Courier New" panose="02070309020205020404" pitchFamily="49" charset="0"/>
                <a:ea typeface="宋体" panose="02010600030101010101" pitchFamily="2" charset="-122"/>
              </a:rPr>
              <a:t>else ProcError( );		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</a:rPr>
              <a:t>/* </a:t>
            </a:r>
            <a:r>
              <a:rPr lang="zh-CN" altLang="en-US" sz="2600">
                <a:latin typeface="Courier New" panose="02070309020205020404" pitchFamily="49" charset="0"/>
                <a:ea typeface="宋体" panose="02010600030101010101" pitchFamily="2" charset="-122"/>
              </a:rPr>
              <a:t>错误处理*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ADF9C931-45FF-440E-8C96-CD0970C02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1" y="1"/>
            <a:ext cx="3978275" cy="3108325"/>
          </a:xfrm>
          <a:prstGeom prst="rect">
            <a:avLst/>
          </a:prstGeom>
          <a:ln>
            <a:headEnd/>
            <a:tailEnd type="none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43012" name="组合 1">
            <a:extLst>
              <a:ext uri="{FF2B5EF4-FFF2-40B4-BE49-F238E27FC236}">
                <a16:creationId xmlns:a16="http://schemas.microsoft.com/office/drawing/2014/main" id="{C22EBCDC-AD77-4695-9A81-5AFAF778BDE8}"/>
              </a:ext>
            </a:extLst>
          </p:cNvPr>
          <p:cNvGrpSpPr>
            <a:grpSpLocks/>
          </p:cNvGrpSpPr>
          <p:nvPr/>
        </p:nvGrpSpPr>
        <p:grpSpPr bwMode="auto">
          <a:xfrm>
            <a:off x="6707189" y="28576"/>
            <a:ext cx="3836987" cy="2951163"/>
            <a:chOff x="5232400" y="-26988"/>
            <a:chExt cx="3836485" cy="2951163"/>
          </a:xfrm>
        </p:grpSpPr>
        <p:sp>
          <p:nvSpPr>
            <p:cNvPr id="43013" name="AutoShape 70">
              <a:extLst>
                <a:ext uri="{FF2B5EF4-FFF2-40B4-BE49-F238E27FC236}">
                  <a16:creationId xmlns:a16="http://schemas.microsoft.com/office/drawing/2014/main" id="{D47CC43B-1E33-4D64-B475-308A7599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00" y="636587"/>
              <a:ext cx="339725" cy="233363"/>
            </a:xfrm>
            <a:prstGeom prst="rightArrow">
              <a:avLst>
                <a:gd name="adj1" fmla="val 50000"/>
                <a:gd name="adj2" fmla="val 3639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Oval 71">
              <a:extLst>
                <a:ext uri="{FF2B5EF4-FFF2-40B4-BE49-F238E27FC236}">
                  <a16:creationId xmlns:a16="http://schemas.microsoft.com/office/drawing/2014/main" id="{5E1B1372-2564-45C7-A7CA-C60E6FE14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72125" y="577850"/>
              <a:ext cx="406400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Freeform 72">
              <a:extLst>
                <a:ext uri="{FF2B5EF4-FFF2-40B4-BE49-F238E27FC236}">
                  <a16:creationId xmlns:a16="http://schemas.microsoft.com/office/drawing/2014/main" id="{F42CDAE7-81AE-4A68-86A5-8CAD4D4D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688" y="257175"/>
              <a:ext cx="339725" cy="409575"/>
            </a:xfrm>
            <a:custGeom>
              <a:avLst/>
              <a:gdLst>
                <a:gd name="T0" fmla="*/ 139182 w 227"/>
                <a:gd name="T1" fmla="*/ 1107 h 370"/>
                <a:gd name="T2" fmla="*/ 56870 w 227"/>
                <a:gd name="T3" fmla="*/ 1107 h 370"/>
                <a:gd name="T4" fmla="*/ 0 w 227"/>
                <a:gd name="T5" fmla="*/ 1107 h 370"/>
                <a:gd name="T6" fmla="*/ 0 60000 65536"/>
                <a:gd name="T7" fmla="*/ 0 60000 65536"/>
                <a:gd name="T8" fmla="*/ 0 60000 65536"/>
                <a:gd name="T9" fmla="*/ 0 w 227"/>
                <a:gd name="T10" fmla="*/ 0 h 370"/>
                <a:gd name="T11" fmla="*/ 227 w 227"/>
                <a:gd name="T12" fmla="*/ 370 h 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370">
                  <a:moveTo>
                    <a:pt x="227" y="370"/>
                  </a:moveTo>
                  <a:cubicBezTo>
                    <a:pt x="178" y="192"/>
                    <a:pt x="129" y="14"/>
                    <a:pt x="91" y="7"/>
                  </a:cubicBezTo>
                  <a:cubicBezTo>
                    <a:pt x="53" y="0"/>
                    <a:pt x="26" y="162"/>
                    <a:pt x="0" y="3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Text Box 73">
              <a:extLst>
                <a:ext uri="{FF2B5EF4-FFF2-40B4-BE49-F238E27FC236}">
                  <a16:creationId xmlns:a16="http://schemas.microsoft.com/office/drawing/2014/main" id="{0A37AA6F-75B2-4852-9663-9BF1C6769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975" y="-26988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空白</a:t>
              </a:r>
              <a:endPara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7" name="Oval 74">
              <a:extLst>
                <a:ext uri="{FF2B5EF4-FFF2-40B4-BE49-F238E27FC236}">
                  <a16:creationId xmlns:a16="http://schemas.microsoft.com/office/drawing/2014/main" id="{16D4F589-F568-4DB3-9978-62C4E632E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2272" y="568325"/>
              <a:ext cx="406400" cy="3524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18" name="Text Box 75">
              <a:extLst>
                <a:ext uri="{FF2B5EF4-FFF2-40B4-BE49-F238E27FC236}">
                  <a16:creationId xmlns:a16="http://schemas.microsoft.com/office/drawing/2014/main" id="{93DE1CAC-2B5D-4C98-8C08-D63680EDF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534987"/>
              <a:ext cx="300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GB" altLang="zh-CN" sz="2000">
                <a:solidFill>
                  <a:srgbClr val="3217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19" name="Oval 76">
              <a:extLst>
                <a:ext uri="{FF2B5EF4-FFF2-40B4-BE49-F238E27FC236}">
                  <a16:creationId xmlns:a16="http://schemas.microsoft.com/office/drawing/2014/main" id="{BC53D192-6084-4E9C-A92C-6D8ECEC031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70397" y="568325"/>
              <a:ext cx="407988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0" name="Line 77">
              <a:extLst>
                <a:ext uri="{FF2B5EF4-FFF2-40B4-BE49-F238E27FC236}">
                  <a16:creationId xmlns:a16="http://schemas.microsoft.com/office/drawing/2014/main" id="{157C2984-E584-4268-B7D8-E0BCF2D7A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0897" y="744537"/>
              <a:ext cx="1044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78">
              <a:extLst>
                <a:ext uri="{FF2B5EF4-FFF2-40B4-BE49-F238E27FC236}">
                  <a16:creationId xmlns:a16="http://schemas.microsoft.com/office/drawing/2014/main" id="{70B54E6A-77C6-4D8A-9935-2DA5100B6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0922" y="433387"/>
              <a:ext cx="554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非*</a:t>
              </a:r>
              <a:endParaRPr lang="zh-CN" altLang="en-GB" sz="2000">
                <a:solidFill>
                  <a:srgbClr val="3217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2" name="Text Box 79">
              <a:extLst>
                <a:ext uri="{FF2B5EF4-FFF2-40B4-BE49-F238E27FC236}">
                  <a16:creationId xmlns:a16="http://schemas.microsoft.com/office/drawing/2014/main" id="{A5D80002-D643-4063-AC51-CE11680D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5672" y="403225"/>
              <a:ext cx="3032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GB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3" name="Oval 80">
              <a:extLst>
                <a:ext uri="{FF2B5EF4-FFF2-40B4-BE49-F238E27FC236}">
                  <a16:creationId xmlns:a16="http://schemas.microsoft.com/office/drawing/2014/main" id="{C2006181-AD4D-434A-B622-772A0C4649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76747" y="1001712"/>
              <a:ext cx="406400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4" name="Freeform 81">
              <a:extLst>
                <a:ext uri="{FF2B5EF4-FFF2-40B4-BE49-F238E27FC236}">
                  <a16:creationId xmlns:a16="http://schemas.microsoft.com/office/drawing/2014/main" id="{450B71D6-A872-418D-B5F5-2D630F7F3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997" y="930275"/>
              <a:ext cx="1263650" cy="274638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0 h 453"/>
                <a:gd name="T4" fmla="*/ 300215617 w 1043"/>
                <a:gd name="T5" fmla="*/ 0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Text Box 82">
              <a:extLst>
                <a:ext uri="{FF2B5EF4-FFF2-40B4-BE49-F238E27FC236}">
                  <a16:creationId xmlns:a16="http://schemas.microsoft.com/office/drawing/2014/main" id="{381C8697-20FF-4D09-840D-2E41FB1E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347" y="969962"/>
              <a:ext cx="300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solidFill>
                    <a:srgbClr val="3217B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GB" altLang="zh-CN" sz="2000">
                <a:solidFill>
                  <a:srgbClr val="3217B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6" name="Oval 83">
              <a:extLst>
                <a:ext uri="{FF2B5EF4-FFF2-40B4-BE49-F238E27FC236}">
                  <a16:creationId xmlns:a16="http://schemas.microsoft.com/office/drawing/2014/main" id="{6EDE2502-3E7A-4D9A-8EA8-92F4544D6D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2272" y="1339850"/>
              <a:ext cx="406400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7" name="Freeform 84">
              <a:extLst>
                <a:ext uri="{FF2B5EF4-FFF2-40B4-BE49-F238E27FC236}">
                  <a16:creationId xmlns:a16="http://schemas.microsoft.com/office/drawing/2014/main" id="{3788DE45-2682-4057-A210-EEF279E61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930275"/>
              <a:ext cx="1146175" cy="593725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34077 h 453"/>
                <a:gd name="T4" fmla="*/ 629682 w 1043"/>
                <a:gd name="T5" fmla="*/ 34077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Text Box 85">
              <a:extLst>
                <a:ext uri="{FF2B5EF4-FFF2-40B4-BE49-F238E27FC236}">
                  <a16:creationId xmlns:a16="http://schemas.microsoft.com/office/drawing/2014/main" id="{9932D128-5152-4C0F-A63F-5DB91353B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163" y="1093787"/>
              <a:ext cx="2698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GB" altLang="zh-CN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29" name="Oval 86">
              <a:extLst>
                <a:ext uri="{FF2B5EF4-FFF2-40B4-BE49-F238E27FC236}">
                  <a16:creationId xmlns:a16="http://schemas.microsoft.com/office/drawing/2014/main" id="{F0B9296A-D6DE-4C4A-B81A-19A416E499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2272" y="1751012"/>
              <a:ext cx="406400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0" name="Freeform 87">
              <a:extLst>
                <a:ext uri="{FF2B5EF4-FFF2-40B4-BE49-F238E27FC236}">
                  <a16:creationId xmlns:a16="http://schemas.microsoft.com/office/drawing/2014/main" id="{8CC96D2D-EDB0-47A3-A945-A1B206E7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1525587"/>
              <a:ext cx="1146175" cy="409575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904 h 453"/>
                <a:gd name="T4" fmla="*/ 629682 w 1043"/>
                <a:gd name="T5" fmla="*/ 904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Text Box 88">
              <a:extLst>
                <a:ext uri="{FF2B5EF4-FFF2-40B4-BE49-F238E27FC236}">
                  <a16:creationId xmlns:a16="http://schemas.microsoft.com/office/drawing/2014/main" id="{1617A01D-127B-4E21-B2AB-83A8C32E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1603375"/>
              <a:ext cx="268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solidFill>
                    <a:srgbClr val="33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endParaRPr lang="en-GB" altLang="zh-CN" sz="2000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2" name="Oval 89">
              <a:extLst>
                <a:ext uri="{FF2B5EF4-FFF2-40B4-BE49-F238E27FC236}">
                  <a16:creationId xmlns:a16="http://schemas.microsoft.com/office/drawing/2014/main" id="{5FEF49A0-E5F6-4C3C-B569-39386B510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2272" y="2160587"/>
              <a:ext cx="406400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3" name="Freeform 90">
              <a:extLst>
                <a:ext uri="{FF2B5EF4-FFF2-40B4-BE49-F238E27FC236}">
                  <a16:creationId xmlns:a16="http://schemas.microsoft.com/office/drawing/2014/main" id="{FA13D54A-D864-4A3A-9061-05FD06F5E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1935162"/>
              <a:ext cx="1146175" cy="409575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904 h 453"/>
                <a:gd name="T4" fmla="*/ 629682 w 1043"/>
                <a:gd name="T5" fmla="*/ 904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Text Box 91">
              <a:extLst>
                <a:ext uri="{FF2B5EF4-FFF2-40B4-BE49-F238E27FC236}">
                  <a16:creationId xmlns:a16="http://schemas.microsoft.com/office/drawing/2014/main" id="{75BBF975-19AA-4D9E-AF83-0BD5B5E58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525" y="2012950"/>
              <a:ext cx="268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>
                  <a:solidFill>
                    <a:srgbClr val="99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GB" altLang="zh-CN" sz="20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5" name="Oval 92">
              <a:extLst>
                <a:ext uri="{FF2B5EF4-FFF2-40B4-BE49-F238E27FC236}">
                  <a16:creationId xmlns:a16="http://schemas.microsoft.com/office/drawing/2014/main" id="{EEAE6DB2-7AD0-4719-9E10-6EF0E1C87C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2272" y="2571750"/>
              <a:ext cx="406400" cy="352425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Freeform 93">
              <a:extLst>
                <a:ext uri="{FF2B5EF4-FFF2-40B4-BE49-F238E27FC236}">
                  <a16:creationId xmlns:a16="http://schemas.microsoft.com/office/drawing/2014/main" id="{2E0A8C33-D236-4639-84B3-05DBADDFD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346325"/>
              <a:ext cx="1146175" cy="409575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904 h 453"/>
                <a:gd name="T4" fmla="*/ 629682 w 1043"/>
                <a:gd name="T5" fmla="*/ 904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Text Box 94">
              <a:extLst>
                <a:ext uri="{FF2B5EF4-FFF2-40B4-BE49-F238E27FC236}">
                  <a16:creationId xmlns:a16="http://schemas.microsoft.com/office/drawing/2014/main" id="{77FC4A25-54C6-4CB9-B6DA-5A9651D2F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4113" y="2424112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endParaRPr lang="zh-CN" altLang="en-GB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38" name="Line 95">
              <a:extLst>
                <a:ext uri="{FF2B5EF4-FFF2-40B4-BE49-F238E27FC236}">
                  <a16:creationId xmlns:a16="http://schemas.microsoft.com/office/drawing/2014/main" id="{F308CDAA-024F-45AC-A57C-B65314B1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8525" y="754062"/>
              <a:ext cx="976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7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77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3">
            <a:extLst>
              <a:ext uri="{FF2B5EF4-FFF2-40B4-BE49-F238E27FC236}">
                <a16:creationId xmlns:a16="http://schemas.microsoft.com/office/drawing/2014/main" id="{C95E5B06-CF66-41F1-AFE1-A1EC21DE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89" y="785813"/>
            <a:ext cx="5959475" cy="73501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词法分析器的自动机设计示</a:t>
            </a:r>
            <a:r>
              <a:rPr lang="zh-CN" altLang="en-US" noProof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059" name="Group 184">
            <a:extLst>
              <a:ext uri="{FF2B5EF4-FFF2-40B4-BE49-F238E27FC236}">
                <a16:creationId xmlns:a16="http://schemas.microsoft.com/office/drawing/2014/main" id="{7EBC2137-E803-49CE-B52E-16D8B2F3CC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7588" y="1528764"/>
            <a:ext cx="4533900" cy="4941887"/>
            <a:chOff x="340" y="286"/>
            <a:chExt cx="3592" cy="3915"/>
          </a:xfrm>
        </p:grpSpPr>
        <p:sp>
          <p:nvSpPr>
            <p:cNvPr id="45126" name="AutoShape 185">
              <a:extLst>
                <a:ext uri="{FF2B5EF4-FFF2-40B4-BE49-F238E27FC236}">
                  <a16:creationId xmlns:a16="http://schemas.microsoft.com/office/drawing/2014/main" id="{B83A1711-EF84-4B4E-BC79-9B98831C2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799"/>
              <a:ext cx="227" cy="181"/>
            </a:xfrm>
            <a:prstGeom prst="rightArrow">
              <a:avLst>
                <a:gd name="adj1" fmla="val 50000"/>
                <a:gd name="adj2" fmla="val 3135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7" name="Oval 186">
              <a:extLst>
                <a:ext uri="{FF2B5EF4-FFF2-40B4-BE49-F238E27FC236}">
                  <a16:creationId xmlns:a16="http://schemas.microsoft.com/office/drawing/2014/main" id="{60016678-61D9-48A7-A751-9C57458740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7" y="754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8" name="Oval 187">
              <a:extLst>
                <a:ext uri="{FF2B5EF4-FFF2-40B4-BE49-F238E27FC236}">
                  <a16:creationId xmlns:a16="http://schemas.microsoft.com/office/drawing/2014/main" id="{F8F594C5-869A-49CA-99EE-6CEEDAB75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754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29" name="Oval 188">
              <a:extLst>
                <a:ext uri="{FF2B5EF4-FFF2-40B4-BE49-F238E27FC236}">
                  <a16:creationId xmlns:a16="http://schemas.microsoft.com/office/drawing/2014/main" id="{BDF7C098-F389-4D00-BF6B-0131A7DD88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1790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30" name="Freeform 189">
              <a:extLst>
                <a:ext uri="{FF2B5EF4-FFF2-40B4-BE49-F238E27FC236}">
                  <a16:creationId xmlns:a16="http://schemas.microsoft.com/office/drawing/2014/main" id="{A67B1855-0523-4D18-AA9C-195215EA2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" y="506"/>
              <a:ext cx="227" cy="317"/>
            </a:xfrm>
            <a:custGeom>
              <a:avLst/>
              <a:gdLst>
                <a:gd name="T0" fmla="*/ 227 w 227"/>
                <a:gd name="T1" fmla="*/ 33 h 370"/>
                <a:gd name="T2" fmla="*/ 91 w 227"/>
                <a:gd name="T3" fmla="*/ 3 h 370"/>
                <a:gd name="T4" fmla="*/ 0 w 227"/>
                <a:gd name="T5" fmla="*/ 28 h 370"/>
                <a:gd name="T6" fmla="*/ 0 60000 65536"/>
                <a:gd name="T7" fmla="*/ 0 60000 65536"/>
                <a:gd name="T8" fmla="*/ 0 60000 65536"/>
                <a:gd name="T9" fmla="*/ 0 w 227"/>
                <a:gd name="T10" fmla="*/ 0 h 370"/>
                <a:gd name="T11" fmla="*/ 227 w 227"/>
                <a:gd name="T12" fmla="*/ 370 h 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370">
                  <a:moveTo>
                    <a:pt x="227" y="370"/>
                  </a:moveTo>
                  <a:cubicBezTo>
                    <a:pt x="178" y="192"/>
                    <a:pt x="129" y="14"/>
                    <a:pt x="91" y="7"/>
                  </a:cubicBezTo>
                  <a:cubicBezTo>
                    <a:pt x="53" y="0"/>
                    <a:pt x="26" y="162"/>
                    <a:pt x="0" y="3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Text Box 190">
              <a:extLst>
                <a:ext uri="{FF2B5EF4-FFF2-40B4-BE49-F238E27FC236}">
                  <a16:creationId xmlns:a16="http://schemas.microsoft.com/office/drawing/2014/main" id="{F2CE88D7-DC3C-4102-B2DB-50614F67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286"/>
              <a:ext cx="5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空白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32" name="Line 191">
              <a:extLst>
                <a:ext uri="{FF2B5EF4-FFF2-40B4-BE49-F238E27FC236}">
                  <a16:creationId xmlns:a16="http://schemas.microsoft.com/office/drawing/2014/main" id="{5B5E403B-B686-4018-85A2-0810BEEB4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890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Text Box 192">
              <a:extLst>
                <a:ext uri="{FF2B5EF4-FFF2-40B4-BE49-F238E27FC236}">
                  <a16:creationId xmlns:a16="http://schemas.microsoft.com/office/drawing/2014/main" id="{9EA1EC0F-C521-4D24-B02E-7FC774D60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649"/>
              <a:ext cx="5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字母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34" name="Freeform 193">
              <a:extLst>
                <a:ext uri="{FF2B5EF4-FFF2-40B4-BE49-F238E27FC236}">
                  <a16:creationId xmlns:a16="http://schemas.microsoft.com/office/drawing/2014/main" id="{1DF18D8C-ABFA-4D91-95D0-3426E81EB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" y="506"/>
              <a:ext cx="227" cy="317"/>
            </a:xfrm>
            <a:custGeom>
              <a:avLst/>
              <a:gdLst>
                <a:gd name="T0" fmla="*/ 227 w 227"/>
                <a:gd name="T1" fmla="*/ 33 h 370"/>
                <a:gd name="T2" fmla="*/ 91 w 227"/>
                <a:gd name="T3" fmla="*/ 3 h 370"/>
                <a:gd name="T4" fmla="*/ 0 w 227"/>
                <a:gd name="T5" fmla="*/ 28 h 370"/>
                <a:gd name="T6" fmla="*/ 0 60000 65536"/>
                <a:gd name="T7" fmla="*/ 0 60000 65536"/>
                <a:gd name="T8" fmla="*/ 0 60000 65536"/>
                <a:gd name="T9" fmla="*/ 0 w 227"/>
                <a:gd name="T10" fmla="*/ 0 h 370"/>
                <a:gd name="T11" fmla="*/ 227 w 227"/>
                <a:gd name="T12" fmla="*/ 370 h 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370">
                  <a:moveTo>
                    <a:pt x="227" y="370"/>
                  </a:moveTo>
                  <a:cubicBezTo>
                    <a:pt x="178" y="192"/>
                    <a:pt x="129" y="14"/>
                    <a:pt x="91" y="7"/>
                  </a:cubicBezTo>
                  <a:cubicBezTo>
                    <a:pt x="53" y="0"/>
                    <a:pt x="26" y="162"/>
                    <a:pt x="0" y="3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5" name="Text Box 194">
              <a:extLst>
                <a:ext uri="{FF2B5EF4-FFF2-40B4-BE49-F238E27FC236}">
                  <a16:creationId xmlns:a16="http://schemas.microsoft.com/office/drawing/2014/main" id="{EC80A4CD-6446-4346-93E6-481DF17F5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" y="286"/>
              <a:ext cx="106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字母或数字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36" name="Oval 195">
              <a:extLst>
                <a:ext uri="{FF2B5EF4-FFF2-40B4-BE49-F238E27FC236}">
                  <a16:creationId xmlns:a16="http://schemas.microsoft.com/office/drawing/2014/main" id="{6A98D7F2-0341-4614-B2C7-A7F34BBF7D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0" y="754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37" name="Line 196">
              <a:extLst>
                <a:ext uri="{FF2B5EF4-FFF2-40B4-BE49-F238E27FC236}">
                  <a16:creationId xmlns:a16="http://schemas.microsoft.com/office/drawing/2014/main" id="{82E839BF-F929-4903-ADEF-0AF448159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6" y="890"/>
              <a:ext cx="1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Text Box 197">
              <a:extLst>
                <a:ext uri="{FF2B5EF4-FFF2-40B4-BE49-F238E27FC236}">
                  <a16:creationId xmlns:a16="http://schemas.microsoft.com/office/drawing/2014/main" id="{24ED6691-AA61-4980-9287-ED6D7CC24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649"/>
              <a:ext cx="124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非字母或数字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39" name="Text Box 198">
              <a:extLst>
                <a:ext uri="{FF2B5EF4-FFF2-40B4-BE49-F238E27FC236}">
                  <a16:creationId xmlns:a16="http://schemas.microsoft.com/office/drawing/2014/main" id="{46BB4E9B-2F6E-4797-9F56-4C092B652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626"/>
              <a:ext cx="21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0" name="Freeform 199">
              <a:extLst>
                <a:ext uri="{FF2B5EF4-FFF2-40B4-BE49-F238E27FC236}">
                  <a16:creationId xmlns:a16="http://schemas.microsoft.com/office/drawing/2014/main" id="{9F112352-3E24-4D61-A956-4F4DBF18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026"/>
              <a:ext cx="1065" cy="589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30238 h 453"/>
                <a:gd name="T4" fmla="*/ 1455 w 1043"/>
                <a:gd name="T5" fmla="*/ 30238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Oval 200">
              <a:extLst>
                <a:ext uri="{FF2B5EF4-FFF2-40B4-BE49-F238E27FC236}">
                  <a16:creationId xmlns:a16="http://schemas.microsoft.com/office/drawing/2014/main" id="{B2938B7B-A8D0-41C9-8AE1-02210A0183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4" y="147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2" name="Text Box 201">
              <a:extLst>
                <a:ext uri="{FF2B5EF4-FFF2-40B4-BE49-F238E27FC236}">
                  <a16:creationId xmlns:a16="http://schemas.microsoft.com/office/drawing/2014/main" id="{4AC29048-CF8E-408E-92F2-4A04C150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1374"/>
              <a:ext cx="5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43" name="Freeform 202">
              <a:extLst>
                <a:ext uri="{FF2B5EF4-FFF2-40B4-BE49-F238E27FC236}">
                  <a16:creationId xmlns:a16="http://schemas.microsoft.com/office/drawing/2014/main" id="{C3D57DFF-481A-40B8-A238-B48219E2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231"/>
              <a:ext cx="227" cy="317"/>
            </a:xfrm>
            <a:custGeom>
              <a:avLst/>
              <a:gdLst>
                <a:gd name="T0" fmla="*/ 227 w 227"/>
                <a:gd name="T1" fmla="*/ 33 h 370"/>
                <a:gd name="T2" fmla="*/ 91 w 227"/>
                <a:gd name="T3" fmla="*/ 3 h 370"/>
                <a:gd name="T4" fmla="*/ 0 w 227"/>
                <a:gd name="T5" fmla="*/ 28 h 370"/>
                <a:gd name="T6" fmla="*/ 0 60000 65536"/>
                <a:gd name="T7" fmla="*/ 0 60000 65536"/>
                <a:gd name="T8" fmla="*/ 0 60000 65536"/>
                <a:gd name="T9" fmla="*/ 0 w 227"/>
                <a:gd name="T10" fmla="*/ 0 h 370"/>
                <a:gd name="T11" fmla="*/ 227 w 227"/>
                <a:gd name="T12" fmla="*/ 370 h 3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370">
                  <a:moveTo>
                    <a:pt x="227" y="370"/>
                  </a:moveTo>
                  <a:cubicBezTo>
                    <a:pt x="178" y="192"/>
                    <a:pt x="129" y="14"/>
                    <a:pt x="91" y="7"/>
                  </a:cubicBezTo>
                  <a:cubicBezTo>
                    <a:pt x="53" y="0"/>
                    <a:pt x="26" y="162"/>
                    <a:pt x="0" y="3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4" name="Text Box 203">
              <a:extLst>
                <a:ext uri="{FF2B5EF4-FFF2-40B4-BE49-F238E27FC236}">
                  <a16:creationId xmlns:a16="http://schemas.microsoft.com/office/drawing/2014/main" id="{BBE99BA4-DEC0-4823-B0EB-D944C88DA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011"/>
              <a:ext cx="5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45" name="Oval 204">
              <a:extLst>
                <a:ext uri="{FF2B5EF4-FFF2-40B4-BE49-F238E27FC236}">
                  <a16:creationId xmlns:a16="http://schemas.microsoft.com/office/drawing/2014/main" id="{89D4A87B-DDA7-434A-A7C6-285C018337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8" y="1479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6" name="Line 205">
              <a:extLst>
                <a:ext uri="{FF2B5EF4-FFF2-40B4-BE49-F238E27FC236}">
                  <a16:creationId xmlns:a16="http://schemas.microsoft.com/office/drawing/2014/main" id="{A96307E1-F2D2-453A-8ADF-31457E2CD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15"/>
              <a:ext cx="1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7" name="Text Box 206">
              <a:extLst>
                <a:ext uri="{FF2B5EF4-FFF2-40B4-BE49-F238E27FC236}">
                  <a16:creationId xmlns:a16="http://schemas.microsoft.com/office/drawing/2014/main" id="{08D307F3-A0DA-4D89-9022-6760595DE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1374"/>
              <a:ext cx="69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非数字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48" name="Text Box 207">
              <a:extLst>
                <a:ext uri="{FF2B5EF4-FFF2-40B4-BE49-F238E27FC236}">
                  <a16:creationId xmlns:a16="http://schemas.microsoft.com/office/drawing/2014/main" id="{BDBBB2F0-5B99-44BE-95BF-222F32B3B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1351"/>
              <a:ext cx="21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49" name="Freeform 208">
              <a:extLst>
                <a:ext uri="{FF2B5EF4-FFF2-40B4-BE49-F238E27FC236}">
                  <a16:creationId xmlns:a16="http://schemas.microsoft.com/office/drawing/2014/main" id="{33D2A362-F016-4A45-85B8-AA2174D7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615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0" name="Text Box 209">
              <a:extLst>
                <a:ext uri="{FF2B5EF4-FFF2-40B4-BE49-F238E27FC236}">
                  <a16:creationId xmlns:a16="http://schemas.microsoft.com/office/drawing/2014/main" id="{77385FEE-80CA-419D-B5FC-BBDD4BB03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691"/>
              <a:ext cx="28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51" name="Oval 210">
              <a:extLst>
                <a:ext uri="{FF2B5EF4-FFF2-40B4-BE49-F238E27FC236}">
                  <a16:creationId xmlns:a16="http://schemas.microsoft.com/office/drawing/2014/main" id="{1663F54B-B66C-4590-8DAA-E132C2C54F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2115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2" name="Freeform 211">
              <a:extLst>
                <a:ext uri="{FF2B5EF4-FFF2-40B4-BE49-F238E27FC236}">
                  <a16:creationId xmlns:a16="http://schemas.microsoft.com/office/drawing/2014/main" id="{E80B8DAD-5939-4BDF-8252-9874DE8E2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1940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3" name="Text Box 212">
              <a:extLst>
                <a:ext uri="{FF2B5EF4-FFF2-40B4-BE49-F238E27FC236}">
                  <a16:creationId xmlns:a16="http://schemas.microsoft.com/office/drawing/2014/main" id="{EE85C442-26A1-450E-862F-E3C0A58FD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016"/>
              <a:ext cx="28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54" name="Oval 213">
              <a:extLst>
                <a:ext uri="{FF2B5EF4-FFF2-40B4-BE49-F238E27FC236}">
                  <a16:creationId xmlns:a16="http://schemas.microsoft.com/office/drawing/2014/main" id="{BCA67D92-86B5-4D67-B159-0896D65D8F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243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5" name="Freeform 214">
              <a:extLst>
                <a:ext uri="{FF2B5EF4-FFF2-40B4-BE49-F238E27FC236}">
                  <a16:creationId xmlns:a16="http://schemas.microsoft.com/office/drawing/2014/main" id="{F5E90348-39FF-41FF-9C44-0810B57E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2264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6" name="Text Box 215">
              <a:extLst>
                <a:ext uri="{FF2B5EF4-FFF2-40B4-BE49-F238E27FC236}">
                  <a16:creationId xmlns:a16="http://schemas.microsoft.com/office/drawing/2014/main" id="{26417B21-9B5B-403B-9DFB-B96A0FB77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368"/>
              <a:ext cx="23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57" name="Oval 216">
              <a:extLst>
                <a:ext uri="{FF2B5EF4-FFF2-40B4-BE49-F238E27FC236}">
                  <a16:creationId xmlns:a16="http://schemas.microsoft.com/office/drawing/2014/main" id="{93781B93-C67B-4F61-A2FE-2B47299D44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8" y="2439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58" name="Line 217">
              <a:extLst>
                <a:ext uri="{FF2B5EF4-FFF2-40B4-BE49-F238E27FC236}">
                  <a16:creationId xmlns:a16="http://schemas.microsoft.com/office/drawing/2014/main" id="{74A440A6-C110-4C38-B7B5-2493231BC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75"/>
              <a:ext cx="1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9" name="Text Box 218">
              <a:extLst>
                <a:ext uri="{FF2B5EF4-FFF2-40B4-BE49-F238E27FC236}">
                  <a16:creationId xmlns:a16="http://schemas.microsoft.com/office/drawing/2014/main" id="{B88A14A6-4AD9-4258-9E45-B656CB440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334"/>
              <a:ext cx="413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非*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60" name="Text Box 219">
              <a:extLst>
                <a:ext uri="{FF2B5EF4-FFF2-40B4-BE49-F238E27FC236}">
                  <a16:creationId xmlns:a16="http://schemas.microsoft.com/office/drawing/2014/main" id="{0DF34BDE-A8BF-44CF-B9D2-2311922FB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2311"/>
              <a:ext cx="21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1" name="Oval 220">
              <a:extLst>
                <a:ext uri="{FF2B5EF4-FFF2-40B4-BE49-F238E27FC236}">
                  <a16:creationId xmlns:a16="http://schemas.microsoft.com/office/drawing/2014/main" id="{4961542A-A954-4C1A-8BEA-6380EA5091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2" y="2774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2" name="Freeform 221">
              <a:extLst>
                <a:ext uri="{FF2B5EF4-FFF2-40B4-BE49-F238E27FC236}">
                  <a16:creationId xmlns:a16="http://schemas.microsoft.com/office/drawing/2014/main" id="{50BD4284-F5D7-403A-AAA9-4F59F585A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718"/>
              <a:ext cx="1595" cy="213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0 h 453"/>
                <a:gd name="T4" fmla="*/ 933092 w 1043"/>
                <a:gd name="T5" fmla="*/ 0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3" name="Text Box 222">
              <a:extLst>
                <a:ext uri="{FF2B5EF4-FFF2-40B4-BE49-F238E27FC236}">
                  <a16:creationId xmlns:a16="http://schemas.microsoft.com/office/drawing/2014/main" id="{E83D3144-0904-4A21-AC99-6FF09244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" y="2749"/>
              <a:ext cx="230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64" name="Oval 223">
              <a:extLst>
                <a:ext uri="{FF2B5EF4-FFF2-40B4-BE49-F238E27FC236}">
                  <a16:creationId xmlns:a16="http://schemas.microsoft.com/office/drawing/2014/main" id="{126F3186-8B75-4294-9EB3-F30E993FC0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2976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5" name="Freeform 224">
              <a:extLst>
                <a:ext uri="{FF2B5EF4-FFF2-40B4-BE49-F238E27FC236}">
                  <a16:creationId xmlns:a16="http://schemas.microsoft.com/office/drawing/2014/main" id="{3E6BE40C-0CC2-43D1-80D6-AF2FB33E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2568"/>
              <a:ext cx="1065" cy="550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0111 h 453"/>
                <a:gd name="T4" fmla="*/ 1455 w 1043"/>
                <a:gd name="T5" fmla="*/ 1011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6" name="Text Box 225">
              <a:extLst>
                <a:ext uri="{FF2B5EF4-FFF2-40B4-BE49-F238E27FC236}">
                  <a16:creationId xmlns:a16="http://schemas.microsoft.com/office/drawing/2014/main" id="{9F0B00A0-0A3F-44F8-80E6-11989F70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830"/>
              <a:ext cx="191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67" name="Oval 226">
              <a:extLst>
                <a:ext uri="{FF2B5EF4-FFF2-40B4-BE49-F238E27FC236}">
                  <a16:creationId xmlns:a16="http://schemas.microsoft.com/office/drawing/2014/main" id="{2801353A-8546-4B25-8CD3-BDFB02654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3294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68" name="Freeform 227">
              <a:extLst>
                <a:ext uri="{FF2B5EF4-FFF2-40B4-BE49-F238E27FC236}">
                  <a16:creationId xmlns:a16="http://schemas.microsoft.com/office/drawing/2014/main" id="{474E68B3-4EAF-4E3D-9CBE-B7E247AA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119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69" name="Text Box 228">
              <a:extLst>
                <a:ext uri="{FF2B5EF4-FFF2-40B4-BE49-F238E27FC236}">
                  <a16:creationId xmlns:a16="http://schemas.microsoft.com/office/drawing/2014/main" id="{CAB28B1C-BB6D-496A-B04E-DF6A31E90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223"/>
              <a:ext cx="20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70" name="Oval 229">
              <a:extLst>
                <a:ext uri="{FF2B5EF4-FFF2-40B4-BE49-F238E27FC236}">
                  <a16:creationId xmlns:a16="http://schemas.microsoft.com/office/drawing/2014/main" id="{2B0683C0-AB55-400B-8322-DCC468E42E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3611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71" name="Freeform 230">
              <a:extLst>
                <a:ext uri="{FF2B5EF4-FFF2-40B4-BE49-F238E27FC236}">
                  <a16:creationId xmlns:a16="http://schemas.microsoft.com/office/drawing/2014/main" id="{921E3B69-ED58-49AB-80CF-255403741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436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" name="Text Box 231">
              <a:extLst>
                <a:ext uri="{FF2B5EF4-FFF2-40B4-BE49-F238E27FC236}">
                  <a16:creationId xmlns:a16="http://schemas.microsoft.com/office/drawing/2014/main" id="{465529CE-04E9-443A-A074-EB00C2D93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40"/>
              <a:ext cx="207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GB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173" name="Oval 232">
              <a:extLst>
                <a:ext uri="{FF2B5EF4-FFF2-40B4-BE49-F238E27FC236}">
                  <a16:creationId xmlns:a16="http://schemas.microsoft.com/office/drawing/2014/main" id="{42B2DA23-224C-4EA8-886B-AEB367B23D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7" y="3929"/>
              <a:ext cx="272" cy="272"/>
            </a:xfrm>
            <a:prstGeom prst="ellips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  <a:endParaRPr lang="en-GB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174" name="Freeform 233">
              <a:extLst>
                <a:ext uri="{FF2B5EF4-FFF2-40B4-BE49-F238E27FC236}">
                  <a16:creationId xmlns:a16="http://schemas.microsoft.com/office/drawing/2014/main" id="{0507DBA8-B5B3-4DED-8775-3CE17577F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3754"/>
              <a:ext cx="1065" cy="317"/>
            </a:xfrm>
            <a:custGeom>
              <a:avLst/>
              <a:gdLst>
                <a:gd name="T0" fmla="*/ 0 w 1043"/>
                <a:gd name="T1" fmla="*/ 0 h 453"/>
                <a:gd name="T2" fmla="*/ 0 w 1043"/>
                <a:gd name="T3" fmla="*/ 1 h 453"/>
                <a:gd name="T4" fmla="*/ 1455 w 1043"/>
                <a:gd name="T5" fmla="*/ 1 h 453"/>
                <a:gd name="T6" fmla="*/ 0 60000 65536"/>
                <a:gd name="T7" fmla="*/ 0 60000 65536"/>
                <a:gd name="T8" fmla="*/ 0 60000 65536"/>
                <a:gd name="T9" fmla="*/ 0 w 1043"/>
                <a:gd name="T10" fmla="*/ 0 h 453"/>
                <a:gd name="T11" fmla="*/ 1043 w 1043"/>
                <a:gd name="T12" fmla="*/ 453 h 4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453">
                  <a:moveTo>
                    <a:pt x="0" y="0"/>
                  </a:moveTo>
                  <a:lnTo>
                    <a:pt x="0" y="453"/>
                  </a:lnTo>
                  <a:lnTo>
                    <a:pt x="1043" y="45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5" name="Text Box 234">
              <a:extLst>
                <a:ext uri="{FF2B5EF4-FFF2-40B4-BE49-F238E27FC236}">
                  <a16:creationId xmlns:a16="http://schemas.microsoft.com/office/drawing/2014/main" id="{33CC022B-4D3B-4FA8-BD0A-C16C0BC5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3858"/>
              <a:ext cx="512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endParaRPr lang="zh-CN" altLang="en-GB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8" name="Group 80">
            <a:extLst>
              <a:ext uri="{FF2B5EF4-FFF2-40B4-BE49-F238E27FC236}">
                <a16:creationId xmlns:a16="http://schemas.microsoft.com/office/drawing/2014/main" id="{CB64E8F0-4FD1-4C9F-9A62-7D976FB14957}"/>
              </a:ext>
            </a:extLst>
          </p:cNvPr>
          <p:cNvGraphicFramePr>
            <a:graphicFrameLocks noGrp="1"/>
          </p:cNvGraphicFramePr>
          <p:nvPr/>
        </p:nvGraphicFramePr>
        <p:xfrm>
          <a:off x="1624014" y="1760538"/>
          <a:ext cx="3540125" cy="405129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单词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词</a:t>
                      </a: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码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词义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DIM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STOP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END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标识符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内部字符串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常数</a:t>
                      </a:r>
                      <a:r>
                        <a:rPr kumimoji="0" lang="en-GB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</a:t>
                      </a:r>
                      <a:r>
                        <a:rPr kumimoji="0" lang="en-GB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GB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标准二进制形式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**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5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endParaRPr kumimoji="0" lang="zh-CN" altLang="en-GB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6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2896" marB="32896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85D9E746-3C5A-4F4B-A309-8BAB518EF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D5477D65-281A-4C84-8F3D-445084BB1A13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r>
              <a:rPr lang="en-US" altLang="zh-CN" sz="1400"/>
              <a:t>-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27C7FD6-38BA-4B53-AEE1-6DFB5F47B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b="1">
                <a:ea typeface="宋体" panose="02010600030101010101" pitchFamily="2" charset="-122"/>
              </a:rPr>
              <a:t>2.4 Design and Implementation of a Scanner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23162DC-8E59-4C53-B7C8-ED7B2C86C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Developing a Scanner Manually</a:t>
            </a:r>
          </a:p>
          <a:p>
            <a:pPr>
              <a:buFontTx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A Scanner Generator – Lex</a:t>
            </a:r>
            <a:endParaRPr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0A164AB3-85D0-4ACF-9855-3965D6066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3D26BDC4-DA94-4621-939A-3F09165F19C0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r>
              <a:rPr lang="en-US" altLang="zh-CN" sz="1400"/>
              <a:t>-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FB03826-B2AE-4DB0-BA51-9E05CC69C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Developing a Scanner Manually</a:t>
            </a:r>
          </a:p>
        </p:txBody>
      </p:sp>
      <p:sp>
        <p:nvSpPr>
          <p:cNvPr id="699396" name="Rectangle 4">
            <a:extLst>
              <a:ext uri="{FF2B5EF4-FFF2-40B4-BE49-F238E27FC236}">
                <a16:creationId xmlns:a16="http://schemas.microsoft.com/office/drawing/2014/main" id="{BBDB21EB-03B3-4436-A597-B3982070C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3716338"/>
            <a:ext cx="2089150" cy="1439862"/>
          </a:xfrm>
          <a:prstGeom prst="rect">
            <a:avLst/>
          </a:prstGeom>
          <a:noFill/>
          <a:ln w="76200" cmpd="tri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Develop a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/>
              <a:t>Scanner</a:t>
            </a:r>
          </a:p>
        </p:txBody>
      </p:sp>
      <p:sp>
        <p:nvSpPr>
          <p:cNvPr id="699401" name="Rectangle 9">
            <a:extLst>
              <a:ext uri="{FF2B5EF4-FFF2-40B4-BE49-F238E27FC236}">
                <a16:creationId xmlns:a16="http://schemas.microsoft.com/office/drawing/2014/main" id="{9DDF4D53-ACBD-4280-A26D-734B740B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60575"/>
            <a:ext cx="2374900" cy="86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Lexical Definition in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Regular Expression</a:t>
            </a:r>
            <a:endParaRPr lang="zh-CN" altLang="en-US" sz="2000"/>
          </a:p>
        </p:txBody>
      </p:sp>
      <p:sp>
        <p:nvSpPr>
          <p:cNvPr id="699402" name="Line 10">
            <a:extLst>
              <a:ext uri="{FF2B5EF4-FFF2-40B4-BE49-F238E27FC236}">
                <a16:creationId xmlns:a16="http://schemas.microsoft.com/office/drawing/2014/main" id="{AA99B11B-2B6B-4BE1-B0DB-86E41275E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838" y="2420938"/>
            <a:ext cx="2303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9403" name="Rectangle 11">
            <a:extLst>
              <a:ext uri="{FF2B5EF4-FFF2-40B4-BE49-F238E27FC236}">
                <a16:creationId xmlns:a16="http://schemas.microsoft.com/office/drawing/2014/main" id="{CECA0A52-22FC-4173-9622-9F2B1B65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301" y="2133600"/>
            <a:ext cx="1152525" cy="503238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NFA</a:t>
            </a:r>
          </a:p>
        </p:txBody>
      </p:sp>
      <p:sp>
        <p:nvSpPr>
          <p:cNvPr id="699404" name="Line 12">
            <a:extLst>
              <a:ext uri="{FF2B5EF4-FFF2-40B4-BE49-F238E27FC236}">
                <a16:creationId xmlns:a16="http://schemas.microsoft.com/office/drawing/2014/main" id="{894A0EFF-5C2B-413C-B3F4-36F60F6D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2636839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9405" name="Rectangle 13">
            <a:extLst>
              <a:ext uri="{FF2B5EF4-FFF2-40B4-BE49-F238E27FC236}">
                <a16:creationId xmlns:a16="http://schemas.microsoft.com/office/drawing/2014/main" id="{5039A6AE-CE62-4CA3-8B62-64FBF1E82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3141664"/>
            <a:ext cx="1152525" cy="5032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DFA</a:t>
            </a:r>
          </a:p>
        </p:txBody>
      </p:sp>
      <p:sp>
        <p:nvSpPr>
          <p:cNvPr id="699407" name="Text Box 15">
            <a:extLst>
              <a:ext uri="{FF2B5EF4-FFF2-40B4-BE49-F238E27FC236}">
                <a16:creationId xmlns:a16="http://schemas.microsoft.com/office/drawing/2014/main" id="{F81CA152-A44E-4125-A903-F69247F3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4" y="1989139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transforming</a:t>
            </a:r>
          </a:p>
        </p:txBody>
      </p:sp>
      <p:sp>
        <p:nvSpPr>
          <p:cNvPr id="699408" name="Text Box 16">
            <a:extLst>
              <a:ext uri="{FF2B5EF4-FFF2-40B4-BE49-F238E27FC236}">
                <a16:creationId xmlns:a16="http://schemas.microsoft.com/office/drawing/2014/main" id="{C556E6CA-24B5-4F89-99E2-9A5BCB98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2636839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transforming</a:t>
            </a:r>
          </a:p>
        </p:txBody>
      </p:sp>
      <p:sp>
        <p:nvSpPr>
          <p:cNvPr id="699409" name="Line 17">
            <a:extLst>
              <a:ext uri="{FF2B5EF4-FFF2-40B4-BE49-F238E27FC236}">
                <a16:creationId xmlns:a16="http://schemas.microsoft.com/office/drawing/2014/main" id="{94A8695A-057A-4F43-8CB3-A1A591F11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3644901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9410" name="Rectangle 18">
            <a:extLst>
              <a:ext uri="{FF2B5EF4-FFF2-40B4-BE49-F238E27FC236}">
                <a16:creationId xmlns:a16="http://schemas.microsoft.com/office/drawing/2014/main" id="{F8EFDA1C-D93E-437A-92C7-955DA6DC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221164"/>
            <a:ext cx="1439862" cy="936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minimized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000"/>
              <a:t>DFA</a:t>
            </a:r>
          </a:p>
        </p:txBody>
      </p:sp>
      <p:sp>
        <p:nvSpPr>
          <p:cNvPr id="699411" name="Text Box 19">
            <a:extLst>
              <a:ext uri="{FF2B5EF4-FFF2-40B4-BE49-F238E27FC236}">
                <a16:creationId xmlns:a16="http://schemas.microsoft.com/office/drawing/2014/main" id="{2C7B5470-BFE3-41AE-8FEF-F6D750B71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3644901"/>
            <a:ext cx="2376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minimizing</a:t>
            </a:r>
          </a:p>
        </p:txBody>
      </p:sp>
      <p:sp>
        <p:nvSpPr>
          <p:cNvPr id="699412" name="Line 20">
            <a:extLst>
              <a:ext uri="{FF2B5EF4-FFF2-40B4-BE49-F238E27FC236}">
                <a16:creationId xmlns:a16="http://schemas.microsoft.com/office/drawing/2014/main" id="{5BE156FF-697D-45BE-9DA5-92873D3A5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5" y="4724400"/>
            <a:ext cx="2305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9413" name="Text Box 21">
            <a:extLst>
              <a:ext uri="{FF2B5EF4-FFF2-40B4-BE49-F238E27FC236}">
                <a16:creationId xmlns:a16="http://schemas.microsoft.com/office/drawing/2014/main" id="{689D181B-D34F-44CB-8EA9-9028CD5A4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4292601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000"/>
              <a:t>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6" grpId="0" animBg="1"/>
      <p:bldP spid="699401" grpId="0" animBg="1"/>
      <p:bldP spid="699403" grpId="0" animBg="1"/>
      <p:bldP spid="699405" grpId="0" animBg="1"/>
      <p:bldP spid="699407" grpId="0"/>
      <p:bldP spid="699408" grpId="0"/>
      <p:bldP spid="699410" grpId="0" animBg="1"/>
      <p:bldP spid="699411" grpId="0"/>
      <p:bldP spid="6994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D1C930DC-F559-4200-83B0-710E28CDD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67F60450-5C28-4A75-B1E0-19F81ABFF2F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r>
              <a:rPr lang="en-US" altLang="zh-CN" sz="1400"/>
              <a:t>-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FA18015-36CC-4509-B258-29B23237E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3476" y="908051"/>
            <a:ext cx="5565775" cy="735013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Implement Scanner with DFA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F92BBA2A-E80A-4D93-BC25-AA5F06502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8" y="1844675"/>
            <a:ext cx="7874000" cy="360045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Implementation of DFA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Just checking whether a string is acceptable by the DFA;</a:t>
            </a:r>
          </a:p>
          <a:p>
            <a:r>
              <a:rPr lang="en-US" altLang="zh-CN" b="1">
                <a:ea typeface="宋体" panose="02010600030101010101" pitchFamily="2" charset="-122"/>
              </a:rPr>
              <a:t>Implementation of a Scanner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not checking;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but recognizing an acceptable string(word) and </a:t>
            </a:r>
            <a:r>
              <a:rPr lang="en-US" altLang="zh-CN" b="1">
                <a:solidFill>
                  <a:schemeClr val="hlink"/>
                </a:solidFill>
                <a:ea typeface="宋体" panose="02010600030101010101" pitchFamily="2" charset="-122"/>
              </a:rPr>
              <a:t>establish its internal representation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b="1">
                <a:ea typeface="宋体" panose="02010600030101010101" pitchFamily="2" charset="-122"/>
              </a:rPr>
              <a:t>&lt;token-type, semantic information&gt;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>
            <a:extLst>
              <a:ext uri="{FF2B5EF4-FFF2-40B4-BE49-F238E27FC236}">
                <a16:creationId xmlns:a16="http://schemas.microsoft.com/office/drawing/2014/main" id="{DF3EADD2-8E16-481F-B7BD-26A3F6C89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09A9E9CC-9D3A-48B7-96E6-93B954C1F83F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r>
              <a:rPr lang="en-US" altLang="zh-CN" sz="1400"/>
              <a:t>-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D5F9603-CB61-4CDE-983F-3BF010198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Implement Scanner with DFA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2B7DA65E-282D-47A3-98EF-481FEB752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9" y="1844676"/>
            <a:ext cx="7921625" cy="3889375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Some Issues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Independent or Attached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Skip these special characters</a:t>
            </a:r>
          </a:p>
          <a:p>
            <a:pPr lvl="2"/>
            <a:r>
              <a:rPr lang="en-US" altLang="zh-CN" b="1">
                <a:ea typeface="宋体" panose="02010600030101010101" pitchFamily="2" charset="-122"/>
              </a:rPr>
              <a:t>Blank, Tab, comments, return (line number)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When to stop scanning</a:t>
            </a:r>
          </a:p>
          <a:p>
            <a:pPr lvl="2"/>
            <a:r>
              <a:rPr lang="en-US" altLang="zh-CN" b="1">
                <a:ea typeface="宋体" panose="02010600030101010101" pitchFamily="2" charset="-122"/>
              </a:rPr>
              <a:t>At the end of the source file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Keywords &amp; identifier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How to know the end of recognizing one token?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>
            <a:extLst>
              <a:ext uri="{FF2B5EF4-FFF2-40B4-BE49-F238E27FC236}">
                <a16:creationId xmlns:a16="http://schemas.microsoft.com/office/drawing/2014/main" id="{924ADE3E-5E49-4931-912F-16E33BCDA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/>
              <a:t>-</a:t>
            </a:r>
            <a:fld id="{DAACF7B0-48EE-45E8-9545-012A3824F1EA}" type="slidenum">
              <a:rPr lang="en-US" altLang="zh-CN" sz="14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r>
              <a:rPr lang="en-US" altLang="zh-CN" sz="1400"/>
              <a:t>-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8621AE0-5531-4FFC-9259-41F9BDC51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立即接受状态和延迟接受状态 </a:t>
            </a:r>
          </a:p>
        </p:txBody>
      </p:sp>
      <p:sp>
        <p:nvSpPr>
          <p:cNvPr id="44036" name="AutoShape 49">
            <a:extLst>
              <a:ext uri="{FF2B5EF4-FFF2-40B4-BE49-F238E27FC236}">
                <a16:creationId xmlns:a16="http://schemas.microsoft.com/office/drawing/2014/main" id="{0DCDBDD0-1822-4C58-AA9F-039BCA07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2457450"/>
            <a:ext cx="333375" cy="469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48">
            <a:extLst>
              <a:ext uri="{FF2B5EF4-FFF2-40B4-BE49-F238E27FC236}">
                <a16:creationId xmlns:a16="http://schemas.microsoft.com/office/drawing/2014/main" id="{C420BA72-E1F4-4EB4-9369-AA1C95DA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1" y="2692400"/>
            <a:ext cx="441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Text Box 47">
            <a:extLst>
              <a:ext uri="{FF2B5EF4-FFF2-40B4-BE49-F238E27FC236}">
                <a16:creationId xmlns:a16="http://schemas.microsoft.com/office/drawing/2014/main" id="{1F456086-C538-49D0-936E-87F6EE06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2133601"/>
            <a:ext cx="484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39" name="Oval 46">
            <a:extLst>
              <a:ext uri="{FF2B5EF4-FFF2-40B4-BE49-F238E27FC236}">
                <a16:creationId xmlns:a16="http://schemas.microsoft.com/office/drawing/2014/main" id="{462D4578-E846-48E0-8F32-F0DE2DAC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2503488"/>
            <a:ext cx="277812" cy="3730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44040" name="Group 43">
            <a:extLst>
              <a:ext uri="{FF2B5EF4-FFF2-40B4-BE49-F238E27FC236}">
                <a16:creationId xmlns:a16="http://schemas.microsoft.com/office/drawing/2014/main" id="{25413488-71FD-4245-A704-5A7AC02EA8CA}"/>
              </a:ext>
            </a:extLst>
          </p:cNvPr>
          <p:cNvGrpSpPr>
            <a:grpSpLocks/>
          </p:cNvGrpSpPr>
          <p:nvPr/>
        </p:nvGrpSpPr>
        <p:grpSpPr bwMode="auto">
          <a:xfrm>
            <a:off x="2673350" y="2379663"/>
            <a:ext cx="331788" cy="290512"/>
            <a:chOff x="3228" y="4845"/>
            <a:chExt cx="325" cy="195"/>
          </a:xfrm>
        </p:grpSpPr>
        <p:sp>
          <p:nvSpPr>
            <p:cNvPr id="44080" name="Arc 45">
              <a:extLst>
                <a:ext uri="{FF2B5EF4-FFF2-40B4-BE49-F238E27FC236}">
                  <a16:creationId xmlns:a16="http://schemas.microsoft.com/office/drawing/2014/main" id="{DF02D464-ED44-4110-A372-D704F13F3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845"/>
              <a:ext cx="306" cy="1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44">
              <a:extLst>
                <a:ext uri="{FF2B5EF4-FFF2-40B4-BE49-F238E27FC236}">
                  <a16:creationId xmlns:a16="http://schemas.microsoft.com/office/drawing/2014/main" id="{F1B8C6E9-6FC4-4ABF-BB93-650712731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" y="4995"/>
              <a:ext cx="34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41" name="AutoShape 42">
            <a:extLst>
              <a:ext uri="{FF2B5EF4-FFF2-40B4-BE49-F238E27FC236}">
                <a16:creationId xmlns:a16="http://schemas.microsoft.com/office/drawing/2014/main" id="{82217542-18EF-404C-85DF-F5B7FBB8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3375025"/>
            <a:ext cx="334962" cy="469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2" name="Oval 41">
            <a:extLst>
              <a:ext uri="{FF2B5EF4-FFF2-40B4-BE49-F238E27FC236}">
                <a16:creationId xmlns:a16="http://schemas.microsoft.com/office/drawing/2014/main" id="{D051E0FD-3928-4514-81D5-A2B6C559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375026"/>
            <a:ext cx="277812" cy="373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44043" name="Line 40">
            <a:extLst>
              <a:ext uri="{FF2B5EF4-FFF2-40B4-BE49-F238E27FC236}">
                <a16:creationId xmlns:a16="http://schemas.microsoft.com/office/drawing/2014/main" id="{68841A89-DA2F-4F90-9524-BAEA78FB0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4" y="3614738"/>
            <a:ext cx="7381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39">
            <a:extLst>
              <a:ext uri="{FF2B5EF4-FFF2-40B4-BE49-F238E27FC236}">
                <a16:creationId xmlns:a16="http://schemas.microsoft.com/office/drawing/2014/main" id="{0DC84A3E-2914-4AF6-BF98-97C156E2D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4292600"/>
            <a:ext cx="509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AutoShape 38">
            <a:extLst>
              <a:ext uri="{FF2B5EF4-FFF2-40B4-BE49-F238E27FC236}">
                <a16:creationId xmlns:a16="http://schemas.microsoft.com/office/drawing/2014/main" id="{D2383CD7-9776-4AD5-8E55-720AC7D7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4079875"/>
            <a:ext cx="334962" cy="469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6" name="Arc 37">
            <a:extLst>
              <a:ext uri="{FF2B5EF4-FFF2-40B4-BE49-F238E27FC236}">
                <a16:creationId xmlns:a16="http://schemas.microsoft.com/office/drawing/2014/main" id="{DF592034-DBFB-4F32-8A31-9D1DB46E87DA}"/>
              </a:ext>
            </a:extLst>
          </p:cNvPr>
          <p:cNvSpPr>
            <a:spLocks/>
          </p:cNvSpPr>
          <p:nvPr/>
        </p:nvSpPr>
        <p:spPr bwMode="auto">
          <a:xfrm flipH="1" flipV="1">
            <a:off x="3940175" y="3756025"/>
            <a:ext cx="450850" cy="5413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Oval 36">
            <a:extLst>
              <a:ext uri="{FF2B5EF4-FFF2-40B4-BE49-F238E27FC236}">
                <a16:creationId xmlns:a16="http://schemas.microsoft.com/office/drawing/2014/main" id="{FDF53B14-3040-4ED1-9FAC-7F5D217C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3409951"/>
            <a:ext cx="277812" cy="371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zh-CN" altLang="en-US" sz="2400"/>
          </a:p>
        </p:txBody>
      </p:sp>
      <p:sp>
        <p:nvSpPr>
          <p:cNvPr id="44048" name="Line 35">
            <a:extLst>
              <a:ext uri="{FF2B5EF4-FFF2-40B4-BE49-F238E27FC236}">
                <a16:creationId xmlns:a16="http://schemas.microsoft.com/office/drawing/2014/main" id="{28031731-CB6B-417D-B4C9-70FFF0569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51" y="3614738"/>
            <a:ext cx="5191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Group 32">
            <a:extLst>
              <a:ext uri="{FF2B5EF4-FFF2-40B4-BE49-F238E27FC236}">
                <a16:creationId xmlns:a16="http://schemas.microsoft.com/office/drawing/2014/main" id="{492393DB-1663-425A-B9F9-4B51CCF04C85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3219451"/>
            <a:ext cx="330200" cy="246063"/>
            <a:chOff x="2370" y="5680"/>
            <a:chExt cx="325" cy="165"/>
          </a:xfrm>
        </p:grpSpPr>
        <p:sp>
          <p:nvSpPr>
            <p:cNvPr id="44078" name="Arc 34">
              <a:extLst>
                <a:ext uri="{FF2B5EF4-FFF2-40B4-BE49-F238E27FC236}">
                  <a16:creationId xmlns:a16="http://schemas.microsoft.com/office/drawing/2014/main" id="{C4040FCF-6FDE-4902-B2C2-E65677860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5680"/>
              <a:ext cx="306" cy="1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33">
              <a:extLst>
                <a:ext uri="{FF2B5EF4-FFF2-40B4-BE49-F238E27FC236}">
                  <a16:creationId xmlns:a16="http://schemas.microsoft.com/office/drawing/2014/main" id="{76B9FD16-C370-4FCD-A85C-E87E2A67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1" y="5800"/>
              <a:ext cx="34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0" name="Text Box 31">
            <a:extLst>
              <a:ext uri="{FF2B5EF4-FFF2-40B4-BE49-F238E27FC236}">
                <a16:creationId xmlns:a16="http://schemas.microsoft.com/office/drawing/2014/main" id="{6947B2F1-B13A-4E9D-A4A7-81DF5F122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1" y="3073401"/>
            <a:ext cx="830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51" name="Text Box 30">
            <a:extLst>
              <a:ext uri="{FF2B5EF4-FFF2-40B4-BE49-F238E27FC236}">
                <a16:creationId xmlns:a16="http://schemas.microsoft.com/office/drawing/2014/main" id="{721C1D24-2071-4DD9-B200-0764A8C36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3095626"/>
            <a:ext cx="83026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4052" name="Text Box 29">
            <a:extLst>
              <a:ext uri="{FF2B5EF4-FFF2-40B4-BE49-F238E27FC236}">
                <a16:creationId xmlns:a16="http://schemas.microsoft.com/office/drawing/2014/main" id="{1F09493A-935D-48C9-B193-2ABE50793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6" y="3733801"/>
            <a:ext cx="79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other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grpSp>
        <p:nvGrpSpPr>
          <p:cNvPr id="44053" name="Group 14">
            <a:extLst>
              <a:ext uri="{FF2B5EF4-FFF2-40B4-BE49-F238E27FC236}">
                <a16:creationId xmlns:a16="http://schemas.microsoft.com/office/drawing/2014/main" id="{C8AA32FE-E311-4DB5-B41B-4FF6AF936C2D}"/>
              </a:ext>
            </a:extLst>
          </p:cNvPr>
          <p:cNvGrpSpPr>
            <a:grpSpLocks/>
          </p:cNvGrpSpPr>
          <p:nvPr/>
        </p:nvGrpSpPr>
        <p:grpSpPr bwMode="auto">
          <a:xfrm>
            <a:off x="2640013" y="4270376"/>
            <a:ext cx="2552700" cy="1122363"/>
            <a:chOff x="2310" y="6673"/>
            <a:chExt cx="2505" cy="752"/>
          </a:xfrm>
        </p:grpSpPr>
        <p:sp>
          <p:nvSpPr>
            <p:cNvPr id="44064" name="AutoShape 28">
              <a:extLst>
                <a:ext uri="{FF2B5EF4-FFF2-40B4-BE49-F238E27FC236}">
                  <a16:creationId xmlns:a16="http://schemas.microsoft.com/office/drawing/2014/main" id="{FFECEAC4-DDBC-4218-9FD8-5A317752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7109"/>
              <a:ext cx="327" cy="3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1 w 21600"/>
                <a:gd name="T25" fmla="*/ 3144 h 21600"/>
                <a:gd name="T26" fmla="*/ 18429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65" name="Group 25">
              <a:extLst>
                <a:ext uri="{FF2B5EF4-FFF2-40B4-BE49-F238E27FC236}">
                  <a16:creationId xmlns:a16="http://schemas.microsoft.com/office/drawing/2014/main" id="{D41F73E1-A68B-405D-806A-693E2C1E9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9" y="6846"/>
              <a:ext cx="295" cy="312"/>
              <a:chOff x="6723" y="1294"/>
              <a:chExt cx="612" cy="594"/>
            </a:xfrm>
          </p:grpSpPr>
          <p:sp>
            <p:nvSpPr>
              <p:cNvPr id="44076" name="Arc 27">
                <a:extLst>
                  <a:ext uri="{FF2B5EF4-FFF2-40B4-BE49-F238E27FC236}">
                    <a16:creationId xmlns:a16="http://schemas.microsoft.com/office/drawing/2014/main" id="{33436A3C-136F-4827-BA15-020BAC98326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723" y="1294"/>
                <a:ext cx="612" cy="594"/>
              </a:xfrm>
              <a:custGeom>
                <a:avLst/>
                <a:gdLst>
                  <a:gd name="T0" fmla="*/ 0 w 43200"/>
                  <a:gd name="T1" fmla="*/ 0 h 40622"/>
                  <a:gd name="T2" fmla="*/ 0 w 43200"/>
                  <a:gd name="T3" fmla="*/ 0 h 40622"/>
                  <a:gd name="T4" fmla="*/ 0 w 43200"/>
                  <a:gd name="T5" fmla="*/ 0 h 406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0622" fill="none" extrusionOk="0">
                    <a:moveTo>
                      <a:pt x="31833" y="-1"/>
                    </a:moveTo>
                    <a:cubicBezTo>
                      <a:pt x="38833" y="3765"/>
                      <a:pt x="43200" y="11072"/>
                      <a:pt x="43200" y="19022"/>
                    </a:cubicBezTo>
                    <a:cubicBezTo>
                      <a:pt x="43200" y="30951"/>
                      <a:pt x="33529" y="40622"/>
                      <a:pt x="21600" y="40622"/>
                    </a:cubicBezTo>
                    <a:cubicBezTo>
                      <a:pt x="9670" y="40622"/>
                      <a:pt x="0" y="30951"/>
                      <a:pt x="0" y="19022"/>
                    </a:cubicBezTo>
                    <a:cubicBezTo>
                      <a:pt x="-1" y="12823"/>
                      <a:pt x="2663" y="6923"/>
                      <a:pt x="7311" y="2822"/>
                    </a:cubicBezTo>
                  </a:path>
                  <a:path w="43200" h="40622" stroke="0" extrusionOk="0">
                    <a:moveTo>
                      <a:pt x="31833" y="-1"/>
                    </a:moveTo>
                    <a:cubicBezTo>
                      <a:pt x="38833" y="3765"/>
                      <a:pt x="43200" y="11072"/>
                      <a:pt x="43200" y="19022"/>
                    </a:cubicBezTo>
                    <a:cubicBezTo>
                      <a:pt x="43200" y="30951"/>
                      <a:pt x="33529" y="40622"/>
                      <a:pt x="21600" y="40622"/>
                    </a:cubicBezTo>
                    <a:cubicBezTo>
                      <a:pt x="9670" y="40622"/>
                      <a:pt x="0" y="30951"/>
                      <a:pt x="0" y="19022"/>
                    </a:cubicBezTo>
                    <a:cubicBezTo>
                      <a:pt x="-1" y="12823"/>
                      <a:pt x="2663" y="6923"/>
                      <a:pt x="7311" y="2822"/>
                    </a:cubicBezTo>
                    <a:lnTo>
                      <a:pt x="21600" y="19022"/>
                    </a:lnTo>
                    <a:lnTo>
                      <a:pt x="31833" y="-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7" name="Line 26">
                <a:extLst>
                  <a:ext uri="{FF2B5EF4-FFF2-40B4-BE49-F238E27FC236}">
                    <a16:creationId xmlns:a16="http://schemas.microsoft.com/office/drawing/2014/main" id="{E203003C-04B4-44B0-BBF9-8692AD59E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40" y="1835"/>
                <a:ext cx="102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66" name="Text Box 24">
              <a:extLst>
                <a:ext uri="{FF2B5EF4-FFF2-40B4-BE49-F238E27FC236}">
                  <a16:creationId xmlns:a16="http://schemas.microsoft.com/office/drawing/2014/main" id="{12B3AA8D-4155-42EC-A5B7-26A59E4A1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6673"/>
              <a:ext cx="1017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067" name="Line 23">
              <a:extLst>
                <a:ext uri="{FF2B5EF4-FFF2-40B4-BE49-F238E27FC236}">
                  <a16:creationId xmlns:a16="http://schemas.microsoft.com/office/drawing/2014/main" id="{B9A4B6B3-8818-41C8-81CE-217616FCE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726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Oval 22">
              <a:extLst>
                <a:ext uri="{FF2B5EF4-FFF2-40B4-BE49-F238E27FC236}">
                  <a16:creationId xmlns:a16="http://schemas.microsoft.com/office/drawing/2014/main" id="{4F98D260-E9EC-45EC-8690-555DBCCFE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7124"/>
              <a:ext cx="272" cy="2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zh-CN" altLang="en-US" sz="2400"/>
            </a:p>
          </p:txBody>
        </p:sp>
        <p:grpSp>
          <p:nvGrpSpPr>
            <p:cNvPr id="44069" name="Group 19">
              <a:extLst>
                <a:ext uri="{FF2B5EF4-FFF2-40B4-BE49-F238E27FC236}">
                  <a16:creationId xmlns:a16="http://schemas.microsoft.com/office/drawing/2014/main" id="{EC2FB84B-F6B7-4E97-A0E0-C438E7D1D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0" y="7042"/>
              <a:ext cx="325" cy="195"/>
              <a:chOff x="3228" y="4845"/>
              <a:chExt cx="325" cy="195"/>
            </a:xfrm>
          </p:grpSpPr>
          <p:sp>
            <p:nvSpPr>
              <p:cNvPr id="44074" name="Arc 21">
                <a:extLst>
                  <a:ext uri="{FF2B5EF4-FFF2-40B4-BE49-F238E27FC236}">
                    <a16:creationId xmlns:a16="http://schemas.microsoft.com/office/drawing/2014/main" id="{66E7033B-7BCA-46EC-AA57-71F592E3A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" y="4845"/>
                <a:ext cx="306" cy="15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5" name="Line 20">
                <a:extLst>
                  <a:ext uri="{FF2B5EF4-FFF2-40B4-BE49-F238E27FC236}">
                    <a16:creationId xmlns:a16="http://schemas.microsoft.com/office/drawing/2014/main" id="{B48710F3-BF56-4F02-AE13-BEEA6A7E2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9" y="4995"/>
                <a:ext cx="34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70" name="Text Box 18">
              <a:extLst>
                <a:ext uri="{FF2B5EF4-FFF2-40B4-BE49-F238E27FC236}">
                  <a16:creationId xmlns:a16="http://schemas.microsoft.com/office/drawing/2014/main" id="{0D84D22F-FC28-4144-BDE3-2C5A7C146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6891"/>
              <a:ext cx="483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</a:rPr>
                <a:t>d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44071" name="Line 17">
              <a:extLst>
                <a:ext uri="{FF2B5EF4-FFF2-40B4-BE49-F238E27FC236}">
                  <a16:creationId xmlns:a16="http://schemas.microsoft.com/office/drawing/2014/main" id="{679FBF2B-688C-40B8-BBB4-E96945C93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7255"/>
              <a:ext cx="6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AutoShape 16">
              <a:extLst>
                <a:ext uri="{FF2B5EF4-FFF2-40B4-BE49-F238E27FC236}">
                  <a16:creationId xmlns:a16="http://schemas.microsoft.com/office/drawing/2014/main" id="{B1A5B3A9-B2D1-4C24-A13E-9CEEC00B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7094"/>
              <a:ext cx="327" cy="3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1 w 21600"/>
                <a:gd name="T25" fmla="*/ 3144 h 21600"/>
                <a:gd name="T26" fmla="*/ 18429 w 21600"/>
                <a:gd name="T27" fmla="*/ 1845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Text Box 15">
              <a:extLst>
                <a:ext uri="{FF2B5EF4-FFF2-40B4-BE49-F238E27FC236}">
                  <a16:creationId xmlns:a16="http://schemas.microsoft.com/office/drawing/2014/main" id="{CD6FD8EF-B472-4121-B29E-F648D8E78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6921"/>
              <a:ext cx="783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10000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400">
                  <a:latin typeface="宋体" panose="02010600030101010101" pitchFamily="2" charset="-122"/>
                  <a:ea typeface="宋体" panose="02010600030101010101" pitchFamily="2" charset="-122"/>
                </a:rPr>
                <a:t>other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  <p:sp>
        <p:nvSpPr>
          <p:cNvPr id="44054" name="Text Box 13">
            <a:extLst>
              <a:ext uri="{FF2B5EF4-FFF2-40B4-BE49-F238E27FC236}">
                <a16:creationId xmlns:a16="http://schemas.microsoft.com/office/drawing/2014/main" id="{A8DD1AC4-648E-496D-A981-57532180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2576514"/>
            <a:ext cx="1663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立即接受状态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55" name="Text Box 12">
            <a:extLst>
              <a:ext uri="{FF2B5EF4-FFF2-40B4-BE49-F238E27FC236}">
                <a16:creationId xmlns:a16="http://schemas.microsoft.com/office/drawing/2014/main" id="{46B284EF-75BD-4CC4-8A33-7C4BB3A2A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3513139"/>
            <a:ext cx="1663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立即接受状态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56" name="Text Box 11">
            <a:extLst>
              <a:ext uri="{FF2B5EF4-FFF2-40B4-BE49-F238E27FC236}">
                <a16:creationId xmlns:a16="http://schemas.microsoft.com/office/drawing/2014/main" id="{26BFF34D-8233-4E40-8E89-09338CEF8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4160839"/>
            <a:ext cx="1663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延迟接受状态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57" name="Text Box 10">
            <a:extLst>
              <a:ext uri="{FF2B5EF4-FFF2-40B4-BE49-F238E27FC236}">
                <a16:creationId xmlns:a16="http://schemas.microsoft.com/office/drawing/2014/main" id="{FE3879CE-EB70-416C-AC21-754A29DA8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5013326"/>
            <a:ext cx="1663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延迟接受状态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44058" name="Text Box 9">
            <a:extLst>
              <a:ext uri="{FF2B5EF4-FFF2-40B4-BE49-F238E27FC236}">
                <a16:creationId xmlns:a16="http://schemas.microsoft.com/office/drawing/2014/main" id="{0101D539-DB30-4CD1-86B2-5A7B26F69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9" y="2563814"/>
            <a:ext cx="2079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return(SEMI,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59" name="Text Box 8">
            <a:extLst>
              <a:ext uri="{FF2B5EF4-FFF2-40B4-BE49-F238E27FC236}">
                <a16:creationId xmlns:a16="http://schemas.microsoft.com/office/drawing/2014/main" id="{D61EC334-66B1-4074-BC0C-87729823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5" y="3481389"/>
            <a:ext cx="2078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return(ASS,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:=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0" name="Text Box 7">
            <a:extLst>
              <a:ext uri="{FF2B5EF4-FFF2-40B4-BE49-F238E27FC236}">
                <a16:creationId xmlns:a16="http://schemas.microsoft.com/office/drawing/2014/main" id="{D371D44C-7D67-4FA5-A4FD-5A218904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476" y="4175126"/>
            <a:ext cx="2868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return(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COLON,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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) BACK()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1" name="Text Box 6">
            <a:extLst>
              <a:ext uri="{FF2B5EF4-FFF2-40B4-BE49-F238E27FC236}">
                <a16:creationId xmlns:a16="http://schemas.microsoft.com/office/drawing/2014/main" id="{FB957FA7-2870-4C45-B52B-EB668039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1" y="5024438"/>
            <a:ext cx="286861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return(NUM,number) BACK()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62" name="Text Box 5">
            <a:extLst>
              <a:ext uri="{FF2B5EF4-FFF2-40B4-BE49-F238E27FC236}">
                <a16:creationId xmlns:a16="http://schemas.microsoft.com/office/drawing/2014/main" id="{1EAF926D-CB4E-408E-82B0-4D21C915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6" y="4549776"/>
            <a:ext cx="519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4063" name="Text Box 4">
            <a:extLst>
              <a:ext uri="{FF2B5EF4-FFF2-40B4-BE49-F238E27FC236}">
                <a16:creationId xmlns:a16="http://schemas.microsoft.com/office/drawing/2014/main" id="{872F0E7E-4F04-4F2C-A7CF-2EA03AC23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3778251"/>
            <a:ext cx="520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ea typeface="宋体" panose="02010600030101010101" pitchFamily="2" charset="-122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1497</Words>
  <Application>Microsoft Office PowerPoint</Application>
  <PresentationFormat>宽屏</PresentationFormat>
  <Paragraphs>427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黑体</vt:lpstr>
      <vt:lpstr>宋体</vt:lpstr>
      <vt:lpstr>微软雅黑</vt:lpstr>
      <vt:lpstr>Arial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词法分析器的自动机设计示例</vt:lpstr>
      <vt:lpstr>2.4 Design and Implementation of a Scanner</vt:lpstr>
      <vt:lpstr>Developing a Scanner Manually</vt:lpstr>
      <vt:lpstr>Implement Scanner with DFA</vt:lpstr>
      <vt:lpstr>Implement Scanner with DFA</vt:lpstr>
      <vt:lpstr>立即接受状态和延迟接受状态 </vt:lpstr>
      <vt:lpstr>Defining Lexical Structure of C0 </vt:lpstr>
      <vt:lpstr>DFA for C0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Developing a Scanner from DFA</vt:lpstr>
      <vt:lpstr>What are problems with this Scanner</vt:lpstr>
      <vt:lpstr>A Scanner Generator – Lex</vt:lpstr>
      <vt:lpstr>A Scanner Generator – Lex</vt:lpstr>
      <vt:lpstr>A Scanner Generator – Lex</vt:lpstr>
      <vt:lpstr>A Scanner Generator – Lex</vt:lpstr>
      <vt:lpstr>Practice（I）</vt:lpstr>
      <vt:lpstr>Practice（II）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</dc:creator>
  <cp:lastModifiedBy>35</cp:lastModifiedBy>
  <cp:revision>1</cp:revision>
  <dcterms:created xsi:type="dcterms:W3CDTF">2019-10-15T07:27:57Z</dcterms:created>
  <dcterms:modified xsi:type="dcterms:W3CDTF">2019-10-15T07:37:48Z</dcterms:modified>
</cp:coreProperties>
</file>