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5" autoAdjust="0"/>
    <p:restoredTop sz="94713"/>
  </p:normalViewPr>
  <p:slideViewPr>
    <p:cSldViewPr>
      <p:cViewPr varScale="1">
        <p:scale>
          <a:sx n="19" d="100"/>
          <a:sy n="19" d="100"/>
        </p:scale>
        <p:origin x="2707" y="168"/>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21/02/2020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49499"/>
            <a:ext cx="8653496" cy="461665"/>
          </a:xfrm>
          <a:prstGeom prst="rect">
            <a:avLst/>
          </a:prstGeom>
          <a:noFill/>
        </p:spPr>
        <p:txBody>
          <a:bodyPr wrap="square" rtlCol="0">
            <a:spAutoFit/>
          </a:bodyPr>
          <a:lstStyle/>
          <a:p>
            <a:r>
              <a:rPr lang="en-US" sz="2400" dirty="0"/>
              <a:t>Supervisors (Singapore): Dr. </a:t>
            </a:r>
            <a:r>
              <a:rPr lang="en-US" sz="2400" dirty="0" err="1"/>
              <a:t>Keoh</a:t>
            </a:r>
            <a:r>
              <a:rPr lang="en-US" sz="2400" dirty="0"/>
              <a:t> </a:t>
            </a:r>
            <a:r>
              <a:rPr lang="en-US" sz="2400" dirty="0" err="1"/>
              <a:t>Sye</a:t>
            </a:r>
            <a:r>
              <a:rPr lang="en-US" sz="2400" dirty="0"/>
              <a:t> Loong</a:t>
            </a:r>
          </a:p>
        </p:txBody>
      </p:sp>
      <p:pic>
        <p:nvPicPr>
          <p:cNvPr id="30" name="Picture 29">
            <a:extLst>
              <a:ext uri="{FF2B5EF4-FFF2-40B4-BE49-F238E27FC236}">
                <a16:creationId xmlns:a16="http://schemas.microsoft.com/office/drawing/2014/main" id="{6F07904A-82C3-410B-8717-952B2C0C8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33" t="8449" r="9904" b="9616"/>
          <a:stretch/>
        </p:blipFill>
        <p:spPr>
          <a:xfrm>
            <a:off x="20171800" y="0"/>
            <a:ext cx="1215000" cy="1620000"/>
          </a:xfrm>
          <a:prstGeom prst="rect">
            <a:avLst/>
          </a:prstGeom>
        </p:spPr>
      </p:pic>
      <p:sp>
        <p:nvSpPr>
          <p:cNvPr id="32" name="TextBox 31">
            <a:extLst>
              <a:ext uri="{FF2B5EF4-FFF2-40B4-BE49-F238E27FC236}">
                <a16:creationId xmlns:a16="http://schemas.microsoft.com/office/drawing/2014/main" id="{AA6C3207-82EC-492A-8E9F-2795175026FA}"/>
              </a:ext>
            </a:extLst>
          </p:cNvPr>
          <p:cNvSpPr txBox="1"/>
          <p:nvPr/>
        </p:nvSpPr>
        <p:spPr>
          <a:xfrm>
            <a:off x="-3134" y="1980813"/>
            <a:ext cx="21386800" cy="923330"/>
          </a:xfrm>
          <a:prstGeom prst="rect">
            <a:avLst/>
          </a:prstGeom>
          <a:noFill/>
          <a:ln>
            <a:noFill/>
          </a:ln>
        </p:spPr>
        <p:txBody>
          <a:bodyPr wrap="square" rtlCol="0">
            <a:spAutoFit/>
          </a:bodyPr>
          <a:lstStyle/>
          <a:p>
            <a:pPr algn="ctr"/>
            <a:r>
              <a:rPr lang="en-GB" sz="5400" b="1" dirty="0">
                <a:solidFill>
                  <a:srgbClr val="00306C"/>
                </a:solidFill>
              </a:rPr>
              <a:t>Adversarial Machine Learning and its Impact on System Automation</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Rech Leong Tian </a:t>
            </a:r>
            <a:r>
              <a:rPr lang="en-US" dirty="0" err="1">
                <a:solidFill>
                  <a:srgbClr val="00316E"/>
                </a:solidFill>
              </a:rPr>
              <a:t>Poh</a:t>
            </a:r>
            <a:endParaRPr lang="en-US" dirty="0">
              <a:solidFill>
                <a:srgbClr val="00316E"/>
              </a:solidFill>
            </a:endParaRP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7218</a:t>
            </a:r>
          </a:p>
        </p:txBody>
      </p:sp>
      <p:graphicFrame>
        <p:nvGraphicFramePr>
          <p:cNvPr id="6" name="Table 6">
            <a:extLst>
              <a:ext uri="{FF2B5EF4-FFF2-40B4-BE49-F238E27FC236}">
                <a16:creationId xmlns:a16="http://schemas.microsoft.com/office/drawing/2014/main" id="{2274ECB6-618B-4CE9-86EB-FF56E3980806}"/>
              </a:ext>
            </a:extLst>
          </p:cNvPr>
          <p:cNvGraphicFramePr>
            <a:graphicFrameLocks noGrp="1"/>
          </p:cNvGraphicFramePr>
          <p:nvPr>
            <p:extLst>
              <p:ext uri="{D42A27DB-BD31-4B8C-83A1-F6EECF244321}">
                <p14:modId xmlns:p14="http://schemas.microsoft.com/office/powerpoint/2010/main" val="1329664293"/>
              </p:ext>
            </p:extLst>
          </p:nvPr>
        </p:nvGraphicFramePr>
        <p:xfrm>
          <a:off x="684288" y="2898627"/>
          <a:ext cx="20090232" cy="3025512"/>
        </p:xfrm>
        <a:graphic>
          <a:graphicData uri="http://schemas.openxmlformats.org/drawingml/2006/table">
            <a:tbl>
              <a:tblPr firstRow="1" bandRow="1">
                <a:tableStyleId>{5C22544A-7EE6-4342-B048-85BDC9FD1C3A}</a:tableStyleId>
              </a:tblPr>
              <a:tblGrid>
                <a:gridCol w="20090232">
                  <a:extLst>
                    <a:ext uri="{9D8B030D-6E8A-4147-A177-3AD203B41FA5}">
                      <a16:colId xmlns:a16="http://schemas.microsoft.com/office/drawing/2014/main" val="3736336156"/>
                    </a:ext>
                  </a:extLst>
                </a:gridCol>
              </a:tblGrid>
              <a:tr h="648072">
                <a:tc>
                  <a:txBody>
                    <a:bodyPr/>
                    <a:lstStyle/>
                    <a:p>
                      <a:pPr algn="ctr"/>
                      <a:r>
                        <a:rPr lang="en-SG" sz="3600"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770297"/>
                  </a:ext>
                </a:extLst>
              </a:tr>
              <a:tr h="1874341">
                <a:tc>
                  <a:txBody>
                    <a:bodyPr/>
                    <a:lstStyle/>
                    <a:p>
                      <a:r>
                        <a:rPr lang="en-SG" sz="3000" dirty="0"/>
                        <a:t>Machine learning has increasingly become an integral part of system automation in our daily lives. These applications include systems such as autonomous driving, facial recognition and object detection. While machine learning continues to grow in prevalence, one should not forget the importance of security in these systems. Neural networks inherently have the </a:t>
                      </a:r>
                      <a:r>
                        <a:rPr lang="en-SG" sz="3000" b="1" dirty="0"/>
                        <a:t>same fundamental layers</a:t>
                      </a:r>
                      <a:r>
                        <a:rPr lang="en-SG" sz="3000" dirty="0"/>
                        <a:t> which also means they may have the </a:t>
                      </a:r>
                      <a:r>
                        <a:rPr lang="en-SG" sz="3000" b="1" dirty="0"/>
                        <a:t>same vulnerabilities</a:t>
                      </a:r>
                      <a:r>
                        <a:rPr lang="en-SG" sz="3000" dirty="0"/>
                        <a:t>. As such, we need to identify these vulnerabilities and ensure that these systems are secure enough such that we can entrust them with our </a:t>
                      </a:r>
                      <a:r>
                        <a:rPr lang="en-SG" sz="3000" b="1" dirty="0"/>
                        <a:t>lives and personal information</a:t>
                      </a:r>
                      <a:r>
                        <a:rPr lang="en-SG" sz="3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222134"/>
                  </a:ext>
                </a:extLst>
              </a:tr>
            </a:tbl>
          </a:graphicData>
        </a:graphic>
      </p:graphicFrame>
      <p:graphicFrame>
        <p:nvGraphicFramePr>
          <p:cNvPr id="8" name="Table 8">
            <a:extLst>
              <a:ext uri="{FF2B5EF4-FFF2-40B4-BE49-F238E27FC236}">
                <a16:creationId xmlns:a16="http://schemas.microsoft.com/office/drawing/2014/main" id="{4C4C69AD-FD52-48BC-BC80-E677878763C7}"/>
              </a:ext>
            </a:extLst>
          </p:cNvPr>
          <p:cNvGraphicFramePr>
            <a:graphicFrameLocks noGrp="1"/>
          </p:cNvGraphicFramePr>
          <p:nvPr>
            <p:extLst>
              <p:ext uri="{D42A27DB-BD31-4B8C-83A1-F6EECF244321}">
                <p14:modId xmlns:p14="http://schemas.microsoft.com/office/powerpoint/2010/main" val="3637413644"/>
              </p:ext>
            </p:extLst>
          </p:nvPr>
        </p:nvGraphicFramePr>
        <p:xfrm>
          <a:off x="679520" y="5922963"/>
          <a:ext cx="20090232" cy="6008919"/>
        </p:xfrm>
        <a:graphic>
          <a:graphicData uri="http://schemas.openxmlformats.org/drawingml/2006/table">
            <a:tbl>
              <a:tblPr firstRow="1" bandRow="1">
                <a:tableStyleId>{5C22544A-7EE6-4342-B048-85BDC9FD1C3A}</a:tableStyleId>
              </a:tblPr>
              <a:tblGrid>
                <a:gridCol w="10045116">
                  <a:extLst>
                    <a:ext uri="{9D8B030D-6E8A-4147-A177-3AD203B41FA5}">
                      <a16:colId xmlns:a16="http://schemas.microsoft.com/office/drawing/2014/main" val="2719349359"/>
                    </a:ext>
                  </a:extLst>
                </a:gridCol>
                <a:gridCol w="10045116">
                  <a:extLst>
                    <a:ext uri="{9D8B030D-6E8A-4147-A177-3AD203B41FA5}">
                      <a16:colId xmlns:a16="http://schemas.microsoft.com/office/drawing/2014/main" val="3459892199"/>
                    </a:ext>
                  </a:extLst>
                </a:gridCol>
              </a:tblGrid>
              <a:tr h="655115">
                <a:tc>
                  <a:txBody>
                    <a:bodyPr/>
                    <a:lstStyle/>
                    <a:p>
                      <a:r>
                        <a:rPr lang="en-SG" sz="3600" dirty="0"/>
                        <a:t>Threat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3600" dirty="0"/>
                        <a:t>Project 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06960"/>
                  </a:ext>
                </a:extLst>
              </a:tr>
              <a:tr h="2519164">
                <a:tc>
                  <a:txBody>
                    <a:bodyPr/>
                    <a:lstStyle/>
                    <a:p>
                      <a:r>
                        <a:rPr lang="en-SG" sz="3000" dirty="0"/>
                        <a:t>In practice, adversaries will </a:t>
                      </a:r>
                      <a:r>
                        <a:rPr lang="en-SG" sz="3000" b="1" dirty="0"/>
                        <a:t>not</a:t>
                      </a:r>
                      <a:r>
                        <a:rPr lang="en-SG" sz="3000" dirty="0"/>
                        <a:t> have access to the target network’s training data and training procedure. Additionally, in order to have the largest impact possible, attacks of such nature will be targeted on a </a:t>
                      </a:r>
                      <a:r>
                        <a:rPr lang="en-SG" sz="3000" b="1" dirty="0"/>
                        <a:t>complex system</a:t>
                      </a:r>
                      <a:r>
                        <a:rPr lang="en-SG" sz="3000" dirty="0"/>
                        <a:t>. As such, we created a </a:t>
                      </a:r>
                      <a:r>
                        <a:rPr lang="en-SG" sz="3000" b="1" dirty="0"/>
                        <a:t>Targeted, Black-Box Attack on Deep Convolutional Neural Networks (DCN)</a:t>
                      </a:r>
                      <a:r>
                        <a:rPr lang="en-SG" sz="3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SG" sz="3000" dirty="0"/>
                        <a:t>To design and develop an attack on neural networks that is:</a:t>
                      </a:r>
                    </a:p>
                    <a:p>
                      <a:pPr marL="457200" indent="-457200">
                        <a:buFont typeface="Arial" panose="020B0604020202020204" pitchFamily="34" charset="0"/>
                        <a:buChar char="•"/>
                      </a:pPr>
                      <a:r>
                        <a:rPr lang="en-SG" sz="3000" dirty="0"/>
                        <a:t>Consistent</a:t>
                      </a:r>
                    </a:p>
                    <a:p>
                      <a:pPr marL="457200" indent="-457200">
                        <a:buFont typeface="Arial" panose="020B0604020202020204" pitchFamily="34" charset="0"/>
                        <a:buChar char="•"/>
                      </a:pPr>
                      <a:r>
                        <a:rPr lang="en-SG" sz="3000" dirty="0"/>
                        <a:t>Impactful</a:t>
                      </a:r>
                    </a:p>
                    <a:p>
                      <a:pPr marL="457200" indent="-457200">
                        <a:buFont typeface="Arial" panose="020B0604020202020204" pitchFamily="34" charset="0"/>
                        <a:buChar char="•"/>
                      </a:pPr>
                      <a:r>
                        <a:rPr lang="en-SG" sz="3000" dirty="0"/>
                        <a:t>Stealthy</a:t>
                      </a:r>
                    </a:p>
                    <a:p>
                      <a:pPr marL="457200" indent="-457200">
                        <a:buFont typeface="Arial" panose="020B0604020202020204" pitchFamily="34" charset="0"/>
                        <a:buChar char="•"/>
                      </a:pPr>
                      <a:r>
                        <a:rPr lang="en-SG" sz="3000" dirty="0"/>
                        <a:t>Easy to Use</a:t>
                      </a:r>
                    </a:p>
                    <a:p>
                      <a:pPr marL="457200" indent="-457200">
                        <a:buFont typeface="Arial" panose="020B0604020202020204" pitchFamily="34" charset="0"/>
                        <a:buChar char="•"/>
                      </a:pPr>
                      <a:endParaRPr lang="en-SG"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843371"/>
                  </a:ext>
                </a:extLst>
              </a:tr>
              <a:tr h="2519164">
                <a:tc>
                  <a:txBody>
                    <a:bodyPr/>
                    <a:lstStyle/>
                    <a:p>
                      <a:endParaRPr lang="en-SG" sz="3000" dirty="0"/>
                    </a:p>
                    <a:p>
                      <a:endParaRPr lang="en-SG"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Font typeface="Arial" panose="020B0604020202020204" pitchFamily="34" charset="0"/>
                        <a:buChar char="•"/>
                      </a:pPr>
                      <a:endParaRPr lang="en-SG"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1761453"/>
                  </a:ext>
                </a:extLst>
              </a:tr>
            </a:tbl>
          </a:graphicData>
        </a:graphic>
      </p:graphicFrame>
      <p:graphicFrame>
        <p:nvGraphicFramePr>
          <p:cNvPr id="21" name="Table 6">
            <a:extLst>
              <a:ext uri="{FF2B5EF4-FFF2-40B4-BE49-F238E27FC236}">
                <a16:creationId xmlns:a16="http://schemas.microsoft.com/office/drawing/2014/main" id="{60FFE0FF-14BF-4C8E-A794-B786459EB98D}"/>
              </a:ext>
            </a:extLst>
          </p:cNvPr>
          <p:cNvGraphicFramePr>
            <a:graphicFrameLocks noGrp="1"/>
          </p:cNvGraphicFramePr>
          <p:nvPr>
            <p:extLst>
              <p:ext uri="{D42A27DB-BD31-4B8C-83A1-F6EECF244321}">
                <p14:modId xmlns:p14="http://schemas.microsoft.com/office/powerpoint/2010/main" val="2688633365"/>
              </p:ext>
            </p:extLst>
          </p:nvPr>
        </p:nvGraphicFramePr>
        <p:xfrm>
          <a:off x="684288" y="9405435"/>
          <a:ext cx="20090232" cy="14447520"/>
        </p:xfrm>
        <a:graphic>
          <a:graphicData uri="http://schemas.openxmlformats.org/drawingml/2006/table">
            <a:tbl>
              <a:tblPr firstRow="1" bandRow="1">
                <a:tableStyleId>{5C22544A-7EE6-4342-B048-85BDC9FD1C3A}</a:tableStyleId>
              </a:tblPr>
              <a:tblGrid>
                <a:gridCol w="20090232">
                  <a:extLst>
                    <a:ext uri="{9D8B030D-6E8A-4147-A177-3AD203B41FA5}">
                      <a16:colId xmlns:a16="http://schemas.microsoft.com/office/drawing/2014/main" val="3736336156"/>
                    </a:ext>
                  </a:extLst>
                </a:gridCol>
              </a:tblGrid>
              <a:tr h="370840">
                <a:tc>
                  <a:txBody>
                    <a:bodyPr/>
                    <a:lstStyle/>
                    <a:p>
                      <a:pPr algn="ctr"/>
                      <a:r>
                        <a:rPr lang="en-SG" sz="3600" dirty="0"/>
                        <a:t>Attack Design/Evaluation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770297"/>
                  </a:ext>
                </a:extLst>
              </a:tr>
              <a:tr h="370840">
                <a:tc>
                  <a:txBody>
                    <a:bodyPr/>
                    <a:lstStyle/>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p>
                      <a:endParaRPr lang="en-SG"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222134"/>
                  </a:ext>
                </a:extLst>
              </a:tr>
            </a:tbl>
          </a:graphicData>
        </a:graphic>
      </p:graphicFrame>
      <p:pic>
        <p:nvPicPr>
          <p:cNvPr id="24" name="Picture 23" descr="A screenshot of a social media post&#10;&#10;Description automatically generated">
            <a:extLst>
              <a:ext uri="{FF2B5EF4-FFF2-40B4-BE49-F238E27FC236}">
                <a16:creationId xmlns:a16="http://schemas.microsoft.com/office/drawing/2014/main" id="{C40A2749-8627-4A4C-B842-3D3AB814DE9A}"/>
              </a:ext>
            </a:extLst>
          </p:cNvPr>
          <p:cNvPicPr>
            <a:picLocks noChangeAspect="1"/>
          </p:cNvPicPr>
          <p:nvPr/>
        </p:nvPicPr>
        <p:blipFill rotWithShape="1">
          <a:blip r:embed="rId3">
            <a:extLst>
              <a:ext uri="{28A0092B-C50C-407E-A947-70E740481C1C}">
                <a14:useLocalDpi xmlns:a14="http://schemas.microsoft.com/office/drawing/2010/main" val="0"/>
              </a:ext>
            </a:extLst>
          </a:blip>
          <a:srcRect l="5918" t="18005" r="6071" b="19074"/>
          <a:stretch/>
        </p:blipFill>
        <p:spPr>
          <a:xfrm>
            <a:off x="718463" y="10218437"/>
            <a:ext cx="11906523" cy="6577734"/>
          </a:xfrm>
          <a:prstGeom prst="rect">
            <a:avLst/>
          </a:prstGeom>
        </p:spPr>
      </p:pic>
      <p:pic>
        <p:nvPicPr>
          <p:cNvPr id="11" name="Picture 10" descr="A picture containing text, map&#10;&#10;Description automatically generated">
            <a:extLst>
              <a:ext uri="{FF2B5EF4-FFF2-40B4-BE49-F238E27FC236}">
                <a16:creationId xmlns:a16="http://schemas.microsoft.com/office/drawing/2014/main" id="{74A81E31-7206-44F6-880D-EFD8102F72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217" b="3120"/>
          <a:stretch/>
        </p:blipFill>
        <p:spPr>
          <a:xfrm>
            <a:off x="897178" y="16930864"/>
            <a:ext cx="10228270" cy="6628030"/>
          </a:xfrm>
          <a:prstGeom prst="rect">
            <a:avLst/>
          </a:prstGeom>
        </p:spPr>
      </p:pic>
      <p:graphicFrame>
        <p:nvGraphicFramePr>
          <p:cNvPr id="28" name="Table 8">
            <a:extLst>
              <a:ext uri="{FF2B5EF4-FFF2-40B4-BE49-F238E27FC236}">
                <a16:creationId xmlns:a16="http://schemas.microsoft.com/office/drawing/2014/main" id="{6794CA60-882C-42F3-BE57-8469D3F52D2E}"/>
              </a:ext>
            </a:extLst>
          </p:cNvPr>
          <p:cNvGraphicFramePr>
            <a:graphicFrameLocks noGrp="1"/>
          </p:cNvGraphicFramePr>
          <p:nvPr>
            <p:extLst>
              <p:ext uri="{D42A27DB-BD31-4B8C-83A1-F6EECF244321}">
                <p14:modId xmlns:p14="http://schemas.microsoft.com/office/powerpoint/2010/main" val="1888502604"/>
              </p:ext>
            </p:extLst>
          </p:nvPr>
        </p:nvGraphicFramePr>
        <p:xfrm>
          <a:off x="689068" y="23852955"/>
          <a:ext cx="20090232" cy="4457820"/>
        </p:xfrm>
        <a:graphic>
          <a:graphicData uri="http://schemas.openxmlformats.org/drawingml/2006/table">
            <a:tbl>
              <a:tblPr firstRow="1" bandRow="1">
                <a:tableStyleId>{5C22544A-7EE6-4342-B048-85BDC9FD1C3A}</a:tableStyleId>
              </a:tblPr>
              <a:tblGrid>
                <a:gridCol w="10045116">
                  <a:extLst>
                    <a:ext uri="{9D8B030D-6E8A-4147-A177-3AD203B41FA5}">
                      <a16:colId xmlns:a16="http://schemas.microsoft.com/office/drawing/2014/main" val="2719349359"/>
                    </a:ext>
                  </a:extLst>
                </a:gridCol>
                <a:gridCol w="10045116">
                  <a:extLst>
                    <a:ext uri="{9D8B030D-6E8A-4147-A177-3AD203B41FA5}">
                      <a16:colId xmlns:a16="http://schemas.microsoft.com/office/drawing/2014/main" val="3459892199"/>
                    </a:ext>
                  </a:extLst>
                </a:gridCol>
              </a:tblGrid>
              <a:tr h="679052">
                <a:tc>
                  <a:txBody>
                    <a:bodyPr/>
                    <a:lstStyle/>
                    <a:p>
                      <a:r>
                        <a:rPr lang="en-SG" sz="4000" dirty="0"/>
                        <a:t>Experiment Results/Attack Behaviour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4000" dirty="0"/>
                        <a:t>Tech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06960"/>
                  </a:ext>
                </a:extLst>
              </a:tr>
              <a:tr h="3756780">
                <a:tc>
                  <a:txBody>
                    <a:bodyPr/>
                    <a:lstStyle/>
                    <a:p>
                      <a:endParaRPr lang="en-SG"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843371"/>
                  </a:ext>
                </a:extLst>
              </a:tr>
            </a:tbl>
          </a:graphicData>
        </a:graphic>
      </p:graphicFrame>
      <p:pic>
        <p:nvPicPr>
          <p:cNvPr id="14" name="Picture 13" descr="A picture containing drawing&#10;&#10;Description automatically generated">
            <a:extLst>
              <a:ext uri="{FF2B5EF4-FFF2-40B4-BE49-F238E27FC236}">
                <a16:creationId xmlns:a16="http://schemas.microsoft.com/office/drawing/2014/main" id="{4238BE59-8A02-4F0A-ADE3-A61B13FFC3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70968" y="26301227"/>
            <a:ext cx="2987528" cy="1867206"/>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868EDCAA-02E1-4BEE-8C0F-02F134812473}"/>
              </a:ext>
            </a:extLst>
          </p:cNvPr>
          <p:cNvPicPr>
            <a:picLocks noChangeAspect="1"/>
          </p:cNvPicPr>
          <p:nvPr/>
        </p:nvPicPr>
        <p:blipFill rotWithShape="1">
          <a:blip r:embed="rId6">
            <a:extLst>
              <a:ext uri="{28A0092B-C50C-407E-A947-70E740481C1C}">
                <a14:useLocalDpi xmlns:a14="http://schemas.microsoft.com/office/drawing/2010/main" val="0"/>
              </a:ext>
            </a:extLst>
          </a:blip>
          <a:srcRect l="13230" t="108" r="12116" b="-108"/>
          <a:stretch/>
        </p:blipFill>
        <p:spPr>
          <a:xfrm>
            <a:off x="10775010" y="26589259"/>
            <a:ext cx="4658280" cy="1559957"/>
          </a:xfrm>
          <a:prstGeom prst="rect">
            <a:avLst/>
          </a:prstGeom>
        </p:spPr>
      </p:pic>
      <p:pic>
        <p:nvPicPr>
          <p:cNvPr id="18" name="Picture 17" descr="A picture containing drawing, table&#10;&#10;Description automatically generated">
            <a:extLst>
              <a:ext uri="{FF2B5EF4-FFF2-40B4-BE49-F238E27FC236}">
                <a16:creationId xmlns:a16="http://schemas.microsoft.com/office/drawing/2014/main" id="{95AD187A-536F-482A-A44E-372CEC339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89798" y="24645043"/>
            <a:ext cx="4658280" cy="1863312"/>
          </a:xfrm>
          <a:prstGeom prst="rect">
            <a:avLst/>
          </a:prstGeom>
        </p:spPr>
      </p:pic>
      <p:pic>
        <p:nvPicPr>
          <p:cNvPr id="20" name="Picture 19" descr="A close up of a logo&#10;&#10;Description automatically generated">
            <a:extLst>
              <a:ext uri="{FF2B5EF4-FFF2-40B4-BE49-F238E27FC236}">
                <a16:creationId xmlns:a16="http://schemas.microsoft.com/office/drawing/2014/main" id="{C9624AE3-CBBF-409E-8615-F85BD288F1C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7822" b="36129"/>
          <a:stretch/>
        </p:blipFill>
        <p:spPr>
          <a:xfrm>
            <a:off x="15301912" y="26373235"/>
            <a:ext cx="3037601" cy="1055061"/>
          </a:xfrm>
          <a:prstGeom prst="rect">
            <a:avLst/>
          </a:prstGeom>
        </p:spPr>
      </p:pic>
      <p:pic>
        <p:nvPicPr>
          <p:cNvPr id="29" name="Picture 28" descr="A close up of a logo&#10;&#10;Description automatically generated">
            <a:extLst>
              <a:ext uri="{FF2B5EF4-FFF2-40B4-BE49-F238E27FC236}">
                <a16:creationId xmlns:a16="http://schemas.microsoft.com/office/drawing/2014/main" id="{3419FD50-BDA4-4310-9D34-A66292D0EA27}"/>
              </a:ext>
            </a:extLst>
          </p:cNvPr>
          <p:cNvPicPr>
            <a:picLocks noChangeAspect="1"/>
          </p:cNvPicPr>
          <p:nvPr/>
        </p:nvPicPr>
        <p:blipFill rotWithShape="1">
          <a:blip r:embed="rId9">
            <a:extLst>
              <a:ext uri="{28A0092B-C50C-407E-A947-70E740481C1C}">
                <a14:useLocalDpi xmlns:a14="http://schemas.microsoft.com/office/drawing/2010/main" val="0"/>
              </a:ext>
            </a:extLst>
          </a:blip>
          <a:srcRect t="15981" b="15321"/>
          <a:stretch/>
        </p:blipFill>
        <p:spPr>
          <a:xfrm>
            <a:off x="13721959" y="24975899"/>
            <a:ext cx="3037601" cy="1253320"/>
          </a:xfrm>
          <a:prstGeom prst="rect">
            <a:avLst/>
          </a:prstGeom>
        </p:spPr>
      </p:pic>
      <p:pic>
        <p:nvPicPr>
          <p:cNvPr id="34" name="Picture 33" descr="A picture containing drawing&#10;&#10;Description automatically generated">
            <a:extLst>
              <a:ext uri="{FF2B5EF4-FFF2-40B4-BE49-F238E27FC236}">
                <a16:creationId xmlns:a16="http://schemas.microsoft.com/office/drawing/2014/main" id="{4C1BCB97-112D-4F0B-85FA-33BBC90245F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61641" y="25005083"/>
            <a:ext cx="2619501" cy="1123111"/>
          </a:xfrm>
          <a:prstGeom prst="rect">
            <a:avLst/>
          </a:prstGeom>
        </p:spPr>
      </p:pic>
      <p:sp>
        <p:nvSpPr>
          <p:cNvPr id="50" name="Shape 22">
            <a:extLst>
              <a:ext uri="{FF2B5EF4-FFF2-40B4-BE49-F238E27FC236}">
                <a16:creationId xmlns:a16="http://schemas.microsoft.com/office/drawing/2014/main" id="{A4A2FF0F-C502-424B-8251-A524E457C480}"/>
              </a:ext>
            </a:extLst>
          </p:cNvPr>
          <p:cNvSpPr/>
          <p:nvPr/>
        </p:nvSpPr>
        <p:spPr>
          <a:xfrm>
            <a:off x="12067676" y="9958415"/>
            <a:ext cx="9138892" cy="11070889"/>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GB" sz="3200" b="1" dirty="0">
                <a:solidFill>
                  <a:srgbClr val="00306C"/>
                </a:solidFill>
                <a:ea typeface="CMU Sans Serif"/>
                <a:cs typeface="CMU Sans Serif"/>
                <a:sym typeface="CMU Sans Serif"/>
              </a:rPr>
              <a:t>Attack Consistency</a:t>
            </a:r>
          </a:p>
          <a:p>
            <a:pPr marL="457200" indent="-457200" algn="just">
              <a:spcBef>
                <a:spcPts val="699"/>
              </a:spcBef>
              <a:buFont typeface="Arial" panose="020B0604020202020204" pitchFamily="34" charset="0"/>
              <a:buChar char="•"/>
              <a:defRPr sz="1800">
                <a:solidFill>
                  <a:srgbClr val="000000"/>
                </a:solidFill>
              </a:defRPr>
            </a:pPr>
            <a:r>
              <a:rPr lang="en-US" sz="3000" b="1" dirty="0">
                <a:ea typeface="CMU Sans Serif"/>
                <a:cs typeface="CMU Sans Serif"/>
                <a:sym typeface="CMU Sans Serif"/>
              </a:rPr>
              <a:t>100% Success Rate</a:t>
            </a:r>
            <a:r>
              <a:rPr lang="en-US" sz="3000" dirty="0">
                <a:ea typeface="CMU Sans Serif"/>
                <a:cs typeface="CMU Sans Serif"/>
                <a:sym typeface="CMU Sans Serif"/>
              </a:rPr>
              <a:t> with adversarial examples</a:t>
            </a:r>
          </a:p>
          <a:p>
            <a:pPr marL="457200" indent="-4572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Target Neural Network fooled into predicting the chosen target class (</a:t>
            </a:r>
            <a:r>
              <a:rPr lang="en-US" sz="3000" b="1" dirty="0">
                <a:ea typeface="CMU Sans Serif"/>
                <a:cs typeface="CMU Sans Serif"/>
                <a:sym typeface="CMU Sans Serif"/>
              </a:rPr>
              <a:t>impersonation</a:t>
            </a:r>
            <a:r>
              <a:rPr lang="en-US" sz="3000" dirty="0">
                <a:ea typeface="CMU Sans Serif"/>
                <a:cs typeface="CMU Sans Serif"/>
                <a:sym typeface="CMU Sans Serif"/>
              </a:rPr>
              <a:t>)</a:t>
            </a:r>
          </a:p>
          <a:p>
            <a:pPr algn="just">
              <a:lnSpc>
                <a:spcPct val="100000"/>
              </a:lnSpc>
              <a:spcBef>
                <a:spcPts val="699"/>
              </a:spcBef>
              <a:defRPr sz="1800">
                <a:solidFill>
                  <a:srgbClr val="000000"/>
                </a:solidFill>
              </a:defRPr>
            </a:pPr>
            <a:r>
              <a:rPr lang="en-GB" sz="3200" b="1" dirty="0">
                <a:solidFill>
                  <a:srgbClr val="00306C"/>
                </a:solidFill>
                <a:ea typeface="CMU Sans Serif"/>
                <a:cs typeface="CMU Sans Serif"/>
                <a:sym typeface="CMU Sans Serif"/>
              </a:rPr>
              <a:t>Attack Robustness</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Adversarial Images still work when </a:t>
            </a:r>
            <a:r>
              <a:rPr lang="en-GB" sz="3000" b="1" dirty="0">
                <a:ea typeface="CMU Sans Serif"/>
                <a:cs typeface="CMU Sans Serif"/>
                <a:sym typeface="CMU Sans Serif"/>
              </a:rPr>
              <a:t>generalized</a:t>
            </a:r>
            <a:r>
              <a:rPr lang="en-GB" sz="3000" dirty="0">
                <a:ea typeface="CMU Sans Serif"/>
                <a:cs typeface="CMU Sans Serif"/>
                <a:sym typeface="CMU Sans Serif"/>
              </a:rPr>
              <a:t>, under various </a:t>
            </a:r>
            <a:r>
              <a:rPr lang="en-GB" sz="3000" b="1" dirty="0">
                <a:ea typeface="CMU Sans Serif"/>
                <a:cs typeface="CMU Sans Serif"/>
                <a:sym typeface="CMU Sans Serif"/>
              </a:rPr>
              <a:t>lighting conditions</a:t>
            </a:r>
            <a:r>
              <a:rPr lang="en-GB" sz="3000" dirty="0">
                <a:ea typeface="CMU Sans Serif"/>
                <a:cs typeface="CMU Sans Serif"/>
                <a:sym typeface="CMU Sans Serif"/>
              </a:rPr>
              <a:t> and media form (both </a:t>
            </a:r>
            <a:r>
              <a:rPr lang="en-GB" sz="3000" b="1" dirty="0">
                <a:ea typeface="CMU Sans Serif"/>
                <a:cs typeface="CMU Sans Serif"/>
                <a:sym typeface="CMU Sans Serif"/>
              </a:rPr>
              <a:t>hardcopy</a:t>
            </a:r>
            <a:r>
              <a:rPr lang="en-GB" sz="3000" dirty="0">
                <a:ea typeface="CMU Sans Serif"/>
                <a:cs typeface="CMU Sans Serif"/>
                <a:sym typeface="CMU Sans Serif"/>
              </a:rPr>
              <a:t> and </a:t>
            </a:r>
            <a:r>
              <a:rPr lang="en-GB" sz="3000" b="1" dirty="0">
                <a:ea typeface="CMU Sans Serif"/>
                <a:cs typeface="CMU Sans Serif"/>
                <a:sym typeface="CMU Sans Serif"/>
              </a:rPr>
              <a:t>softcopy</a:t>
            </a:r>
            <a:r>
              <a:rPr lang="en-GB" sz="3000" dirty="0">
                <a:ea typeface="CMU Sans Serif"/>
                <a:cs typeface="CMU Sans Serif"/>
                <a:sym typeface="CMU Sans Serif"/>
              </a:rPr>
              <a:t>)</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Adversarial patch can be applied with different </a:t>
            </a:r>
            <a:r>
              <a:rPr lang="en-GB" sz="3000" b="1" dirty="0">
                <a:ea typeface="CMU Sans Serif"/>
                <a:cs typeface="CMU Sans Serif"/>
                <a:sym typeface="CMU Sans Serif"/>
              </a:rPr>
              <a:t>transparency</a:t>
            </a:r>
            <a:r>
              <a:rPr lang="en-GB" sz="3000" dirty="0">
                <a:ea typeface="CMU Sans Serif"/>
                <a:cs typeface="CMU Sans Serif"/>
                <a:sym typeface="CMU Sans Serif"/>
              </a:rPr>
              <a:t> levels and still perform the attack</a:t>
            </a:r>
          </a:p>
          <a:p>
            <a:pPr algn="just">
              <a:lnSpc>
                <a:spcPct val="100000"/>
              </a:lnSpc>
              <a:spcBef>
                <a:spcPts val="699"/>
              </a:spcBef>
              <a:defRPr sz="1800">
                <a:solidFill>
                  <a:srgbClr val="000000"/>
                </a:solidFill>
              </a:defRPr>
            </a:pPr>
            <a:r>
              <a:rPr lang="en-GB" sz="3200" b="1" dirty="0">
                <a:solidFill>
                  <a:srgbClr val="00306C"/>
                </a:solidFill>
                <a:ea typeface="CMU Sans Serif"/>
                <a:cs typeface="CMU Sans Serif"/>
                <a:sym typeface="CMU Sans Serif"/>
              </a:rPr>
              <a:t>Stealth of Attack</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Altered Neural Network </a:t>
            </a:r>
            <a:r>
              <a:rPr lang="en-GB" sz="3000" b="1" dirty="0">
                <a:ea typeface="CMU Sans Serif"/>
                <a:cs typeface="CMU Sans Serif"/>
                <a:sym typeface="CMU Sans Serif"/>
              </a:rPr>
              <a:t>retains original function(s)</a:t>
            </a:r>
            <a:r>
              <a:rPr lang="en-GB" sz="3000" dirty="0">
                <a:ea typeface="CMU Sans Serif"/>
                <a:cs typeface="CMU Sans Serif"/>
                <a:sym typeface="CMU Sans Serif"/>
              </a:rPr>
              <a:t> (normal behaviour)</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Altered Neural Network misbehaves in presence of adversarial patch (</a:t>
            </a:r>
            <a:r>
              <a:rPr lang="en-GB" sz="3000" b="1" dirty="0">
                <a:ea typeface="CMU Sans Serif"/>
                <a:cs typeface="CMU Sans Serif"/>
                <a:sym typeface="CMU Sans Serif"/>
              </a:rPr>
              <a:t>attack success!</a:t>
            </a:r>
            <a:r>
              <a:rPr lang="en-GB" sz="3000" dirty="0">
                <a:ea typeface="CMU Sans Serif"/>
                <a:cs typeface="CMU Sans Serif"/>
                <a:sym typeface="CMU Sans Serif"/>
              </a:rPr>
              <a:t>)</a:t>
            </a:r>
          </a:p>
          <a:p>
            <a:pPr algn="just">
              <a:lnSpc>
                <a:spcPct val="100000"/>
              </a:lnSpc>
              <a:spcBef>
                <a:spcPts val="699"/>
              </a:spcBef>
              <a:defRPr sz="1800">
                <a:solidFill>
                  <a:srgbClr val="000000"/>
                </a:solidFill>
              </a:defRPr>
            </a:pPr>
            <a:r>
              <a:rPr lang="en-GB" sz="3200" b="1" dirty="0">
                <a:solidFill>
                  <a:srgbClr val="00306C"/>
                </a:solidFill>
                <a:ea typeface="CMU Sans Serif"/>
                <a:cs typeface="CMU Sans Serif"/>
                <a:sym typeface="CMU Sans Serif"/>
              </a:rPr>
              <a:t>Distribution of Attack</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Adversarial Images can be </a:t>
            </a:r>
            <a:r>
              <a:rPr lang="en-GB" sz="3000" b="1" dirty="0">
                <a:ea typeface="CMU Sans Serif"/>
                <a:cs typeface="CMU Sans Serif"/>
                <a:sym typeface="CMU Sans Serif"/>
              </a:rPr>
              <a:t>shared, printed out or photographed</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b="1" dirty="0">
                <a:ea typeface="CMU Sans Serif"/>
                <a:cs typeface="CMU Sans Serif"/>
                <a:sym typeface="CMU Sans Serif"/>
              </a:rPr>
              <a:t>Anyone can perform</a:t>
            </a:r>
            <a:r>
              <a:rPr lang="en-GB" sz="3000" dirty="0">
                <a:ea typeface="CMU Sans Serif"/>
                <a:cs typeface="CMU Sans Serif"/>
                <a:sym typeface="CMU Sans Serif"/>
              </a:rPr>
              <a:t> the attack and distribute the adversarial images</a:t>
            </a:r>
          </a:p>
        </p:txBody>
      </p:sp>
      <p:sp>
        <p:nvSpPr>
          <p:cNvPr id="51" name="TextBox 50">
            <a:extLst>
              <a:ext uri="{FF2B5EF4-FFF2-40B4-BE49-F238E27FC236}">
                <a16:creationId xmlns:a16="http://schemas.microsoft.com/office/drawing/2014/main" id="{8A113BB7-401F-4790-B641-2E6F71BC717E}"/>
              </a:ext>
            </a:extLst>
          </p:cNvPr>
          <p:cNvSpPr txBox="1"/>
          <p:nvPr/>
        </p:nvSpPr>
        <p:spPr>
          <a:xfrm>
            <a:off x="8171971" y="20610219"/>
            <a:ext cx="12604534" cy="3713837"/>
          </a:xfrm>
          <a:prstGeom prst="rect">
            <a:avLst/>
          </a:prstGeom>
          <a:noFill/>
        </p:spPr>
        <p:txBody>
          <a:bodyPr wrap="square" rtlCol="0">
            <a:spAutoFit/>
          </a:bodyPr>
          <a:lstStyle/>
          <a:p>
            <a:pPr algn="just">
              <a:lnSpc>
                <a:spcPct val="100000"/>
              </a:lnSpc>
              <a:spcBef>
                <a:spcPts val="699"/>
              </a:spcBef>
              <a:defRPr sz="1800">
                <a:solidFill>
                  <a:srgbClr val="000000"/>
                </a:solidFill>
              </a:defRPr>
            </a:pPr>
            <a:r>
              <a:rPr lang="en-GB" sz="3200" b="1" dirty="0">
                <a:solidFill>
                  <a:srgbClr val="00306C"/>
                </a:solidFill>
                <a:ea typeface="CMU Sans Serif"/>
                <a:cs typeface="CMU Sans Serif"/>
                <a:sym typeface="CMU Sans Serif"/>
              </a:rPr>
              <a:t>Model Retraining</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Model Inversion reveals </a:t>
            </a:r>
            <a:r>
              <a:rPr lang="en-GB" sz="3000" b="1" dirty="0">
                <a:ea typeface="CMU Sans Serif"/>
                <a:cs typeface="CMU Sans Serif"/>
                <a:sym typeface="CMU Sans Serif"/>
              </a:rPr>
              <a:t>target neuron</a:t>
            </a:r>
            <a:r>
              <a:rPr lang="en-GB" sz="3000" dirty="0">
                <a:ea typeface="CMU Sans Serif"/>
                <a:cs typeface="CMU Sans Serif"/>
                <a:sym typeface="CMU Sans Serif"/>
              </a:rPr>
              <a:t> and </a:t>
            </a:r>
            <a:r>
              <a:rPr lang="en-GB" sz="3000" b="1" dirty="0">
                <a:ea typeface="CMU Sans Serif"/>
                <a:cs typeface="CMU Sans Serif"/>
                <a:sym typeface="CMU Sans Serif"/>
              </a:rPr>
              <a:t>target seed</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Information obtained is used to generate training data and adversarial patch</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Target model is </a:t>
            </a:r>
            <a:r>
              <a:rPr lang="en-GB" sz="3000" b="1" dirty="0">
                <a:ea typeface="CMU Sans Serif"/>
                <a:cs typeface="CMU Sans Serif"/>
                <a:sym typeface="CMU Sans Serif"/>
              </a:rPr>
              <a:t>retrained</a:t>
            </a:r>
            <a:r>
              <a:rPr lang="en-GB" sz="3000" dirty="0">
                <a:ea typeface="CMU Sans Serif"/>
                <a:cs typeface="CMU Sans Serif"/>
                <a:sym typeface="CMU Sans Serif"/>
              </a:rPr>
              <a:t> from the layer of the target neuron, along the path from the target neuron to the target output (</a:t>
            </a:r>
            <a:r>
              <a:rPr lang="en-GB" sz="3000" b="1" dirty="0">
                <a:ea typeface="CMU Sans Serif"/>
                <a:cs typeface="CMU Sans Serif"/>
                <a:sym typeface="CMU Sans Serif"/>
              </a:rPr>
              <a:t>causal chain</a:t>
            </a:r>
            <a:r>
              <a:rPr lang="en-GB" sz="3000" dirty="0">
                <a:ea typeface="CMU Sans Serif"/>
                <a:cs typeface="CMU Sans Serif"/>
                <a:sym typeface="CMU Sans Serif"/>
              </a:rPr>
              <a:t>)</a:t>
            </a:r>
          </a:p>
          <a:p>
            <a:pPr marL="457200" indent="-457200">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Attack performed on </a:t>
            </a:r>
            <a:r>
              <a:rPr lang="en-GB" sz="3000" b="1" dirty="0" err="1">
                <a:ea typeface="CMU Sans Serif"/>
                <a:cs typeface="CMU Sans Serif"/>
                <a:sym typeface="CMU Sans Serif"/>
              </a:rPr>
              <a:t>VGG_Face</a:t>
            </a:r>
            <a:r>
              <a:rPr lang="en-GB" sz="3000" b="1" dirty="0">
                <a:ea typeface="CMU Sans Serif"/>
                <a:cs typeface="CMU Sans Serif"/>
                <a:sym typeface="CMU Sans Serif"/>
              </a:rPr>
              <a:t> model (38 layers, 15 million+ neurons)</a:t>
            </a:r>
          </a:p>
          <a:p>
            <a:endParaRPr lang="en-SG" sz="3000" dirty="0"/>
          </a:p>
        </p:txBody>
      </p:sp>
      <p:pic>
        <p:nvPicPr>
          <p:cNvPr id="53" name="Picture 52" descr="A screenshot of a cell phone&#10;&#10;Description automatically generated">
            <a:extLst>
              <a:ext uri="{FF2B5EF4-FFF2-40B4-BE49-F238E27FC236}">
                <a16:creationId xmlns:a16="http://schemas.microsoft.com/office/drawing/2014/main" id="{8A4DBC4C-36D4-4CCC-8EA1-1DAB37D843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8465" y="24610714"/>
            <a:ext cx="9971802" cy="3562721"/>
          </a:xfrm>
          <a:prstGeom prst="rect">
            <a:avLst/>
          </a:prstGeom>
        </p:spPr>
      </p:pic>
      <p:pic>
        <p:nvPicPr>
          <p:cNvPr id="57" name="Picture 56" descr="A person wearing a suit and tie&#10;&#10;Description automatically generated">
            <a:extLst>
              <a:ext uri="{FF2B5EF4-FFF2-40B4-BE49-F238E27FC236}">
                <a16:creationId xmlns:a16="http://schemas.microsoft.com/office/drawing/2014/main" id="{37FA89C2-D876-4D05-AE56-79344E8292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36416" y="17133102"/>
            <a:ext cx="2133600" cy="2133600"/>
          </a:xfrm>
          <a:prstGeom prst="rect">
            <a:avLst/>
          </a:prstGeom>
        </p:spPr>
      </p:pic>
      <p:pic>
        <p:nvPicPr>
          <p:cNvPr id="3" name="Picture 2" descr="A person sitting at a table with a birthday cake&#10;&#10;Description automatically generated">
            <a:extLst>
              <a:ext uri="{FF2B5EF4-FFF2-40B4-BE49-F238E27FC236}">
                <a16:creationId xmlns:a16="http://schemas.microsoft.com/office/drawing/2014/main" id="{42CBB777-75E5-4A79-84FA-F64143E564F3}"/>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31518" t="6393" r="35722" b="57338"/>
          <a:stretch/>
        </p:blipFill>
        <p:spPr>
          <a:xfrm>
            <a:off x="20186072" y="-14104"/>
            <a:ext cx="1197594" cy="1634104"/>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4684</TotalTime>
  <Words>390</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rech leong</cp:lastModifiedBy>
  <cp:revision>91</cp:revision>
  <cp:lastPrinted>2013-02-22T05:40:15Z</cp:lastPrinted>
  <dcterms:created xsi:type="dcterms:W3CDTF">2013-02-13T08:30:39Z</dcterms:created>
  <dcterms:modified xsi:type="dcterms:W3CDTF">2020-02-21T12:11:28Z</dcterms:modified>
</cp:coreProperties>
</file>