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17"/>
  </p:notesMasterIdLst>
  <p:sldIdLst>
    <p:sldId id="273" r:id="rId3"/>
    <p:sldId id="256" r:id="rId4"/>
    <p:sldId id="257" r:id="rId5"/>
    <p:sldId id="275" r:id="rId6"/>
    <p:sldId id="277" r:id="rId7"/>
    <p:sldId id="281" r:id="rId8"/>
    <p:sldId id="279" r:id="rId9"/>
    <p:sldId id="278" r:id="rId10"/>
    <p:sldId id="282" r:id="rId11"/>
    <p:sldId id="283" r:id="rId12"/>
    <p:sldId id="284" r:id="rId13"/>
    <p:sldId id="286" r:id="rId14"/>
    <p:sldId id="285" r:id="rId15"/>
    <p:sldId id="28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5E0BE08-A794-4B5B-B409-FD52B32D3AD2}">
  <a:tblStyle styleId="{45E0BE08-A794-4B5B-B409-FD52B32D3A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-108" y="-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40113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dd1ea8b07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35dd1ea8b07_2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1</a:t>
            </a:r>
            <a:endParaRPr sz="1200" dirty="0"/>
          </a:p>
        </p:txBody>
      </p:sp>
      <p:sp>
        <p:nvSpPr>
          <p:cNvPr id="113" name="Google Shape;113;g35dd1ea8b07_2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d1ea8b07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5dd1ea8b07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10</a:t>
            </a:r>
            <a:endParaRPr sz="1200" dirty="0"/>
          </a:p>
        </p:txBody>
      </p:sp>
      <p:sp>
        <p:nvSpPr>
          <p:cNvPr id="124" name="Google Shape;124;g35dd1ea8b07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d1ea8b07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5dd1ea8b07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11</a:t>
            </a:r>
            <a:endParaRPr sz="1200" dirty="0"/>
          </a:p>
        </p:txBody>
      </p:sp>
      <p:sp>
        <p:nvSpPr>
          <p:cNvPr id="124" name="Google Shape;124;g35dd1ea8b07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d1ea8b07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5dd1ea8b07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12</a:t>
            </a:r>
            <a:endParaRPr sz="1200" dirty="0"/>
          </a:p>
        </p:txBody>
      </p:sp>
      <p:sp>
        <p:nvSpPr>
          <p:cNvPr id="124" name="Google Shape;124;g35dd1ea8b07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d1ea8b07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5dd1ea8b07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13</a:t>
            </a:r>
            <a:endParaRPr sz="1200" dirty="0"/>
          </a:p>
        </p:txBody>
      </p:sp>
      <p:sp>
        <p:nvSpPr>
          <p:cNvPr id="124" name="Google Shape;124;g35dd1ea8b07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dd1ea8b07_2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35dd1ea8b07_2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Спасибо за внимание</a:t>
            </a:r>
            <a:r>
              <a:rPr lang="ru" sz="1200" dirty="0" smtClean="0"/>
              <a:t>!</a:t>
            </a:r>
            <a:endParaRPr sz="1200" dirty="0"/>
          </a:p>
        </p:txBody>
      </p:sp>
      <p:sp>
        <p:nvSpPr>
          <p:cNvPr id="349" name="Google Shape;349;g35dd1ea8b07_2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dd1ea8b07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35dd1ea8b07_2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2</a:t>
            </a:r>
            <a:endParaRPr sz="1200" dirty="0"/>
          </a:p>
        </p:txBody>
      </p:sp>
      <p:sp>
        <p:nvSpPr>
          <p:cNvPr id="113" name="Google Shape;113;g35dd1ea8b07_2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d1ea8b07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5dd1ea8b07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3</a:t>
            </a:r>
            <a:endParaRPr sz="1200" dirty="0"/>
          </a:p>
        </p:txBody>
      </p:sp>
      <p:sp>
        <p:nvSpPr>
          <p:cNvPr id="124" name="Google Shape;124;g35dd1ea8b07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d1ea8b07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5dd1ea8b07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4</a:t>
            </a:r>
            <a:endParaRPr sz="1200" dirty="0"/>
          </a:p>
        </p:txBody>
      </p:sp>
      <p:sp>
        <p:nvSpPr>
          <p:cNvPr id="124" name="Google Shape;124;g35dd1ea8b07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d1ea8b07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5dd1ea8b07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5</a:t>
            </a:r>
            <a:endParaRPr sz="1200" dirty="0"/>
          </a:p>
        </p:txBody>
      </p:sp>
      <p:sp>
        <p:nvSpPr>
          <p:cNvPr id="124" name="Google Shape;124;g35dd1ea8b07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d1ea8b07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5dd1ea8b07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6</a:t>
            </a:r>
            <a:endParaRPr sz="1200" dirty="0"/>
          </a:p>
        </p:txBody>
      </p:sp>
      <p:sp>
        <p:nvSpPr>
          <p:cNvPr id="124" name="Google Shape;124;g35dd1ea8b07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dd1ea8b07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35dd1ea8b07_2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7</a:t>
            </a:r>
            <a:endParaRPr sz="1200" dirty="0"/>
          </a:p>
        </p:txBody>
      </p:sp>
      <p:sp>
        <p:nvSpPr>
          <p:cNvPr id="188" name="Google Shape;188;g35dd1ea8b07_2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d1ea8b07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5dd1ea8b07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8</a:t>
            </a:r>
            <a:endParaRPr sz="1200" dirty="0"/>
          </a:p>
        </p:txBody>
      </p:sp>
      <p:sp>
        <p:nvSpPr>
          <p:cNvPr id="124" name="Google Shape;124;g35dd1ea8b07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d1ea8b07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5dd1ea8b07_2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9</a:t>
            </a:r>
            <a:endParaRPr sz="1200" dirty="0"/>
          </a:p>
        </p:txBody>
      </p:sp>
      <p:sp>
        <p:nvSpPr>
          <p:cNvPr id="124" name="Google Shape;124;g35dd1ea8b07_2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779646" y="1501378"/>
            <a:ext cx="7565457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79646" y="3096928"/>
            <a:ext cx="7565457" cy="84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648" y="-75001"/>
            <a:ext cx="2254510" cy="1594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8833" y="4078739"/>
            <a:ext cx="2145160" cy="1206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3416753" y="918483"/>
            <a:ext cx="5805000" cy="0"/>
          </a:xfrm>
          <a:prstGeom prst="straightConnector1">
            <a:avLst/>
          </a:prstGeom>
          <a:noFill/>
          <a:ln w="571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4"/>
          <p:cNvCxnSpPr/>
          <p:nvPr/>
        </p:nvCxnSpPr>
        <p:spPr>
          <a:xfrm>
            <a:off x="-85725" y="4678136"/>
            <a:ext cx="7290000" cy="0"/>
          </a:xfrm>
          <a:prstGeom prst="straightConnector1">
            <a:avLst/>
          </a:prstGeom>
          <a:noFill/>
          <a:ln w="571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648" y="-75001"/>
            <a:ext cx="2254510" cy="15944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4"/>
          <p:cNvCxnSpPr/>
          <p:nvPr/>
        </p:nvCxnSpPr>
        <p:spPr>
          <a:xfrm>
            <a:off x="3416753" y="918483"/>
            <a:ext cx="5805000" cy="0"/>
          </a:xfrm>
          <a:prstGeom prst="straightConnector1">
            <a:avLst/>
          </a:prstGeom>
          <a:noFill/>
          <a:ln w="571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628650" y="1469572"/>
            <a:ext cx="7711168" cy="27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7560128" y="4274003"/>
            <a:ext cx="1340984" cy="78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94084" y="964670"/>
            <a:ext cx="7565457" cy="161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794084" y="3124465"/>
            <a:ext cx="7565457" cy="108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7494813" y="4042512"/>
            <a:ext cx="1371600" cy="9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3939268" cy="308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2657475" cy="308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7557269" y="4298497"/>
            <a:ext cx="1340983" cy="80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9841" y="1494064"/>
            <a:ext cx="3154306" cy="38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629841" y="2026784"/>
            <a:ext cx="3154306" cy="241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029075" y="1494064"/>
            <a:ext cx="3245303" cy="38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029075" y="2026784"/>
            <a:ext cx="3245303" cy="241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664453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7557269" y="4298497"/>
            <a:ext cx="1340983" cy="80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7557269" y="4298497"/>
            <a:ext cx="1340983" cy="80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7557269" y="4298497"/>
            <a:ext cx="1340983" cy="80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145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75144" y="961004"/>
            <a:ext cx="3673552" cy="344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7557269" y="4298497"/>
            <a:ext cx="1340983" cy="80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145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>
            <a:spLocks noGrp="1"/>
          </p:cNvSpPr>
          <p:nvPr>
            <p:ph type="pic" idx="2"/>
          </p:nvPr>
        </p:nvSpPr>
        <p:spPr>
          <a:xfrm>
            <a:off x="3887391" y="955222"/>
            <a:ext cx="4367926" cy="3084067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49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 title="0"/>
          <p:cNvSpPr txBox="1">
            <a:spLocks noGrp="1"/>
          </p:cNvSpPr>
          <p:nvPr>
            <p:ph type="sldNum" idx="12"/>
          </p:nvPr>
        </p:nvSpPr>
        <p:spPr>
          <a:xfrm>
            <a:off x="7557269" y="4298497"/>
            <a:ext cx="1340983" cy="80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2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72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72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72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72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72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72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72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7200" b="0" i="0" u="none" strike="noStrike" cap="non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469572"/>
            <a:ext cx="7711168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669326" y="150614"/>
            <a:ext cx="1116868" cy="78989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-43312" y="4714875"/>
            <a:ext cx="72090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7695398" y="820511"/>
            <a:ext cx="14850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-43312" y="4714875"/>
            <a:ext cx="72090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3"/>
          <p:cNvCxnSpPr/>
          <p:nvPr/>
        </p:nvCxnSpPr>
        <p:spPr>
          <a:xfrm>
            <a:off x="7695398" y="820511"/>
            <a:ext cx="14850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hatDemo.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uw7z7BsPpYACOyT4uhFKkq/HelperAppDemo?node-id=2-2&amp;starting-point-node-id=2%3A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figma.com/proto/uw7z7BsPpYACOyT4uhFKkq/HelperAppDemo?node-id=2-2&amp;starting-point-node-id=2%3A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figma.com/proto/uw7z7BsPpYACOyT4uhFKkq/HelperAppDemo?node-id=2-2&amp;starting-point-node-id=2%3A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azeta.ru/social/news/2024/12/04/24537338.shtml?updat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1051;&#1101;&#1085;&#1076;&#1080;&#1085;&#1075;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1057;&#1072;&#1081;&#1090;%20&#1089;&#1093;&#1077;&#1084;&#1072;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3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23"/>
          <p:cNvSpPr txBox="1">
            <a:spLocks noGrp="1"/>
          </p:cNvSpPr>
          <p:nvPr>
            <p:ph type="ctrTitle"/>
          </p:nvPr>
        </p:nvSpPr>
        <p:spPr>
          <a:xfrm>
            <a:off x="789295" y="1421546"/>
            <a:ext cx="7565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2400" b="1" dirty="0" smtClean="0"/>
              <a:t>Презентация по результатам работ</a:t>
            </a:r>
            <a:r>
              <a:rPr lang="ru-RU" sz="2400" b="1" dirty="0"/>
              <a:t> </a:t>
            </a:r>
            <a:r>
              <a:rPr lang="ru-RU" sz="2400" b="1" dirty="0" smtClean="0"/>
              <a:t>по Проектной Деятельности</a:t>
            </a:r>
            <a:endParaRPr sz="2400" b="1"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"/>
          </p:nvPr>
        </p:nvSpPr>
        <p:spPr>
          <a:xfrm>
            <a:off x="685800" y="3946276"/>
            <a:ext cx="75654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ru-RU" sz="1200" b="1" dirty="0" smtClean="0"/>
              <a:t>Проверил преподаватель</a:t>
            </a:r>
            <a:endParaRPr sz="1200" b="1" dirty="0"/>
          </a:p>
          <a:p>
            <a:pPr marL="0" lvl="0" indent="0">
              <a:lnSpc>
                <a:spcPct val="100000"/>
              </a:lnSpc>
              <a:buSzPts val="1100"/>
            </a:pPr>
            <a:r>
              <a:rPr lang="ru-RU" sz="1200" dirty="0"/>
              <a:t>Чернова Вера Михайловна</a:t>
            </a:r>
            <a:endParaRPr sz="1200"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514068" y="2894888"/>
            <a:ext cx="29409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r>
              <a:rPr lang="ru" sz="1200" dirty="0" smtClean="0"/>
              <a:t>Суярков </a:t>
            </a:r>
            <a:r>
              <a:rPr lang="ru" sz="1200" dirty="0"/>
              <a:t>Владислав </a:t>
            </a:r>
            <a:r>
              <a:rPr lang="ru" sz="1200" dirty="0" smtClean="0"/>
              <a:t>Валерьевич</a:t>
            </a:r>
            <a:endParaRPr sz="1200" dirty="0"/>
          </a:p>
        </p:txBody>
      </p:sp>
      <p:sp>
        <p:nvSpPr>
          <p:cNvPr id="120" name="Google Shape;120;p23"/>
          <p:cNvSpPr txBox="1"/>
          <p:nvPr/>
        </p:nvSpPr>
        <p:spPr>
          <a:xfrm>
            <a:off x="609600" y="2525588"/>
            <a:ext cx="424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 dirty="0">
                <a:solidFill>
                  <a:schemeClr val="dk2"/>
                </a:solidFill>
              </a:rPr>
              <a:t>Проект </a:t>
            </a:r>
            <a:r>
              <a:rPr lang="ru" sz="1200" b="1" dirty="0" smtClean="0">
                <a:solidFill>
                  <a:schemeClr val="dk2"/>
                </a:solidFill>
              </a:rPr>
              <a:t>выполнил студент </a:t>
            </a:r>
            <a:r>
              <a:rPr lang="ru" sz="1200" b="1" dirty="0">
                <a:solidFill>
                  <a:schemeClr val="dk2"/>
                </a:solidFill>
              </a:rPr>
              <a:t>группы 243-321:</a:t>
            </a:r>
            <a:endParaRPr sz="1200" b="1" dirty="0"/>
          </a:p>
        </p:txBody>
      </p:sp>
    </p:spTree>
    <p:extLst>
      <p:ext uri="{BB962C8B-B14F-4D97-AF65-F5344CB8AC3E}">
        <p14:creationId xmlns:p14="http://schemas.microsoft.com/office/powerpoint/2010/main" val="299796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28650" y="1559305"/>
            <a:ext cx="7711168" cy="224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ru" sz="1100" dirty="0" smtClean="0">
                <a:hlinkClick r:id="rId3" action="ppaction://hlinkfile"/>
              </a:rPr>
              <a:t>Демонстрационный </a:t>
            </a:r>
            <a:r>
              <a:rPr lang="ru" sz="1100" dirty="0" smtClean="0">
                <a:hlinkClick r:id="rId3" action="ppaction://hlinkfile"/>
              </a:rPr>
              <a:t>чат-бот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lvl="0">
              <a:buSzPts val="2400"/>
            </a:pPr>
            <a:r>
              <a:rPr lang="ru-RU" dirty="0" smtClean="0"/>
              <a:t>Результаты работ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t="2740" r="2344" b="2012"/>
          <a:stretch/>
        </p:blipFill>
        <p:spPr bwMode="auto">
          <a:xfrm>
            <a:off x="3623733" y="1143000"/>
            <a:ext cx="4123267" cy="303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11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28650" y="1559305"/>
            <a:ext cx="3028950" cy="224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ru" sz="1100" dirty="0" smtClean="0">
                <a:hlinkClick r:id="rId3"/>
              </a:rPr>
              <a:t>Демонстрация </a:t>
            </a:r>
            <a:r>
              <a:rPr lang="ru" sz="1100" dirty="0" smtClean="0">
                <a:hlinkClick r:id="rId3"/>
              </a:rPr>
              <a:t>дизайна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lvl="0">
              <a:buSzPts val="2400"/>
            </a:pPr>
            <a:r>
              <a:rPr lang="ru-RU" dirty="0" smtClean="0"/>
              <a:t>Результаты работ</a:t>
            </a:r>
            <a:endParaRPr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42" y="1151467"/>
            <a:ext cx="4479883" cy="317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18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lvl="0">
              <a:buSzPts val="2400"/>
            </a:pPr>
            <a:r>
              <a:rPr lang="ru-RU" dirty="0" smtClean="0"/>
              <a:t>Результаты работ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30" y="855132"/>
            <a:ext cx="2877790" cy="360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28650" y="1559305"/>
            <a:ext cx="3028950" cy="224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ru" sz="1100" dirty="0" smtClean="0">
                <a:hlinkClick r:id="rId4"/>
              </a:rPr>
              <a:t>Демонстрация </a:t>
            </a:r>
            <a:r>
              <a:rPr lang="ru" sz="1100" dirty="0" smtClean="0">
                <a:hlinkClick r:id="rId4"/>
              </a:rPr>
              <a:t>дизайна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61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lvl="0">
              <a:buSzPts val="2400"/>
            </a:pPr>
            <a:r>
              <a:rPr lang="ru-RU" dirty="0" smtClean="0"/>
              <a:t>Результаты работ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1" y="592667"/>
            <a:ext cx="3262318" cy="398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28650" y="1559305"/>
            <a:ext cx="3028950" cy="224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ru" sz="1100" dirty="0" smtClean="0">
                <a:hlinkClick r:id="rId4"/>
              </a:rPr>
              <a:t>Демонстрация </a:t>
            </a:r>
            <a:r>
              <a:rPr lang="ru" sz="1100" dirty="0" smtClean="0">
                <a:hlinkClick r:id="rId4"/>
              </a:rPr>
              <a:t>дизайна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74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9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2" name="Google Shape;352;p39"/>
          <p:cNvSpPr txBox="1">
            <a:spLocks noGrp="1"/>
          </p:cNvSpPr>
          <p:nvPr>
            <p:ph type="ctrTitle"/>
          </p:nvPr>
        </p:nvSpPr>
        <p:spPr>
          <a:xfrm>
            <a:off x="789300" y="2250452"/>
            <a:ext cx="75654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3600" b="1"/>
              <a:t>Спасибо за внимание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149779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3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23"/>
          <p:cNvSpPr txBox="1">
            <a:spLocks noGrp="1"/>
          </p:cNvSpPr>
          <p:nvPr>
            <p:ph type="ctrTitle"/>
          </p:nvPr>
        </p:nvSpPr>
        <p:spPr>
          <a:xfrm>
            <a:off x="789295" y="1649288"/>
            <a:ext cx="7565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sz="2400" b="1" dirty="0"/>
              <a:t>МОБИЛЬНОЕ ПРИЛОЖЕНИЕ «ВАШ ПОМОЩНИК В МАГАЗИНЕ: СКАНИРУЙ, СЛУШАЙ, ВЫБИРАЙ»</a:t>
            </a:r>
            <a:endParaRPr sz="2400" b="1" dirty="0"/>
          </a:p>
        </p:txBody>
      </p:sp>
      <p:sp>
        <p:nvSpPr>
          <p:cNvPr id="8" name="Google Shape;116;p23"/>
          <p:cNvSpPr txBox="1">
            <a:spLocks/>
          </p:cNvSpPr>
          <p:nvPr/>
        </p:nvSpPr>
        <p:spPr>
          <a:xfrm>
            <a:off x="685799" y="634147"/>
            <a:ext cx="7840133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SzPts val="2400"/>
            </a:pPr>
            <a:r>
              <a:rPr lang="ru-RU" sz="1800" b="1" dirty="0" smtClean="0"/>
              <a:t>Тема взята из данного проекта</a:t>
            </a:r>
            <a:endParaRPr lang="ru-RU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28650" y="1559305"/>
            <a:ext cx="7711168" cy="224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ru" sz="1100" dirty="0" smtClean="0"/>
              <a:t>Цели</a:t>
            </a:r>
            <a:r>
              <a:rPr lang="en-US" sz="1100" dirty="0" smtClean="0"/>
              <a:t>: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ru-RU" sz="1100" dirty="0"/>
              <a:t>Разработать прототип мобильного приложения, объединяющего функции сканирования, озвучивания и выбора </a:t>
            </a:r>
            <a:r>
              <a:rPr lang="ru-RU" sz="1100" dirty="0" smtClean="0"/>
              <a:t>товаров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ru-RU" sz="1100" dirty="0" smtClean="0"/>
              <a:t>Задачи</a:t>
            </a:r>
            <a:r>
              <a:rPr lang="en-US" sz="1100" dirty="0" smtClean="0"/>
              <a:t>: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ru-RU" sz="1100" dirty="0" smtClean="0"/>
              <a:t>По всем этапам продемонстрировать проект и результаты выполненных работ.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dirty="0" smtClean="0"/>
              <a:t>Цели и задачи приложения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584200" y="1172086"/>
            <a:ext cx="7711168" cy="224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ru-RU" sz="1100" dirty="0" smtClean="0"/>
              <a:t>На сегодняшний день</a:t>
            </a:r>
            <a:r>
              <a:rPr lang="en-US" sz="1100" dirty="0" smtClean="0"/>
              <a:t>, </a:t>
            </a:r>
            <a:r>
              <a:rPr lang="ru-RU" sz="1100" dirty="0"/>
              <a:t>м</a:t>
            </a:r>
            <a:r>
              <a:rPr lang="ru-RU" sz="1100" dirty="0" smtClean="0"/>
              <a:t>обильные </a:t>
            </a:r>
            <a:r>
              <a:rPr lang="ru-RU" sz="1100" dirty="0"/>
              <a:t>приложения для людей с ограниченным зрением актуальны, так как они помогают выполнять повседневные задачи, ориентироваться в пространстве и получать информацию. 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 dirty="0" smtClean="0"/>
              <a:t>Актуальность</a:t>
            </a:r>
            <a:endParaRPr dirty="0"/>
          </a:p>
        </p:txBody>
      </p:sp>
      <p:pic>
        <p:nvPicPr>
          <p:cNvPr id="7170" name="Picture 2" descr="C:\Users\Computer\YandexDisk\Загрузки\i (20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32" y="1878275"/>
            <a:ext cx="4608219" cy="25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68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28650" y="1364571"/>
            <a:ext cx="7711168" cy="224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ru-RU" sz="1100" dirty="0"/>
              <a:t>Для более глубокого понимания потребностей целевой аудитории было проведено исследование, в ходе которого собрана статистика по уровню зрения различных групп населения. 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lvl="0">
              <a:buSzPts val="2400"/>
            </a:pPr>
            <a:r>
              <a:rPr lang="ru-RU" dirty="0"/>
              <a:t>Аналитическая часть</a:t>
            </a:r>
            <a:endParaRPr dirty="0"/>
          </a:p>
        </p:txBody>
      </p:sp>
      <p:pic>
        <p:nvPicPr>
          <p:cNvPr id="6" name="Google Shape;139;p25"/>
          <p:cNvPicPr/>
          <p:nvPr/>
        </p:nvPicPr>
        <p:blipFill rotWithShape="1">
          <a:blip r:embed="rId3">
            <a:alphaModFix/>
          </a:blip>
          <a:srcRect t="24298" b="24734"/>
          <a:stretch/>
        </p:blipFill>
        <p:spPr>
          <a:xfrm>
            <a:off x="342900" y="1969840"/>
            <a:ext cx="4359275" cy="22216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5"/>
          <p:cNvSpPr txBox="1"/>
          <p:nvPr/>
        </p:nvSpPr>
        <p:spPr>
          <a:xfrm>
            <a:off x="628649" y="4414733"/>
            <a:ext cx="5654556" cy="25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" sz="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 для </a:t>
            </a:r>
            <a:r>
              <a:rPr lang="ru" sz="600" dirty="0" smtClean="0">
                <a:solidFill>
                  <a:schemeClr val="dk1"/>
                </a:solidFill>
              </a:rPr>
              <a:t>этой</a:t>
            </a:r>
            <a:r>
              <a:rPr lang="ru" sz="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диаграммы были взяты с сайта : </a:t>
            </a:r>
            <a:r>
              <a:rPr lang="ru" sz="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</a:t>
            </a:r>
            <a:r>
              <a:rPr lang="ru" sz="600" b="0" i="0" u="sng" strike="noStrike" cap="none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www.gazeta.ru/social/news/2024/12/04/24537338.shtml?updated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430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560916" y="1212172"/>
            <a:ext cx="7711168" cy="224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SzPts val="1100"/>
              <a:buNone/>
            </a:pPr>
            <a:r>
              <a:rPr lang="ru-RU" sz="1100" dirty="0"/>
              <a:t>Для более полного понимания причин и масштабов проблем со зрением среди взрослого населения Российской Федерации была проанализирована общая заболеваемость глаз и его придаточного аппарата.</a:t>
            </a:r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lvl="0">
              <a:buSzPts val="2400"/>
            </a:pPr>
            <a:r>
              <a:rPr lang="ru-RU" dirty="0"/>
              <a:t>Аналитическая часть</a:t>
            </a:r>
            <a:endParaRPr dirty="0"/>
          </a:p>
        </p:txBody>
      </p:sp>
      <p:sp>
        <p:nvSpPr>
          <p:cNvPr id="7" name="Google Shape;154;p25"/>
          <p:cNvSpPr txBox="1"/>
          <p:nvPr/>
        </p:nvSpPr>
        <p:spPr>
          <a:xfrm>
            <a:off x="628649" y="4414733"/>
            <a:ext cx="5654556" cy="25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ru" sz="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 для </a:t>
            </a:r>
            <a:r>
              <a:rPr lang="ru" sz="600" dirty="0" smtClean="0">
                <a:solidFill>
                  <a:schemeClr val="dk1"/>
                </a:solidFill>
              </a:rPr>
              <a:t>этой</a:t>
            </a:r>
            <a:r>
              <a:rPr lang="ru" sz="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диаграммы были взяты с сайта : </a:t>
            </a:r>
            <a:r>
              <a:rPr lang="en-US" sz="600" u="sng" dirty="0">
                <a:solidFill>
                  <a:schemeClr val="hlink"/>
                </a:solidFill>
              </a:rPr>
              <a:t>https://igb.ru/docs/</a:t>
            </a:r>
            <a:r>
              <a:rPr lang="ru-RU" sz="600" u="sng" dirty="0">
                <a:solidFill>
                  <a:schemeClr val="hlink"/>
                </a:solidFill>
              </a:rPr>
              <a:t>Доклад%20Нероев%20В.В.%20Белые%20ночи%202024%20Заболеваемость.</a:t>
            </a:r>
            <a:r>
              <a:rPr lang="en-US" sz="600" u="sng" dirty="0" err="1">
                <a:solidFill>
                  <a:schemeClr val="hlink"/>
                </a:solidFill>
              </a:rPr>
              <a:t>pdf</a:t>
            </a:r>
            <a:r>
              <a:rPr lang="en-US" sz="600" u="sng" dirty="0">
                <a:solidFill>
                  <a:schemeClr val="hlink"/>
                </a:solidFill>
              </a:rPr>
              <a:t> 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46;p25"/>
          <p:cNvPicPr/>
          <p:nvPr/>
        </p:nvPicPr>
        <p:blipFill rotWithShape="1">
          <a:blip r:embed="rId3">
            <a:alphaModFix/>
          </a:blip>
          <a:srcRect t="16198" b="16385"/>
          <a:stretch/>
        </p:blipFill>
        <p:spPr>
          <a:xfrm>
            <a:off x="342900" y="1811762"/>
            <a:ext cx="3703103" cy="2496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2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9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"/>
              <a:t>Целевая аудитория</a:t>
            </a:r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865325" y="1323579"/>
            <a:ext cx="3540111" cy="2553855"/>
            <a:chOff x="914400" y="2245858"/>
            <a:chExt cx="3340100" cy="2514149"/>
          </a:xfrm>
        </p:grpSpPr>
        <p:sp>
          <p:nvSpPr>
            <p:cNvPr id="194" name="Google Shape;194;p29"/>
            <p:cNvSpPr/>
            <p:nvPr/>
          </p:nvSpPr>
          <p:spPr>
            <a:xfrm>
              <a:off x="914401" y="2245858"/>
              <a:ext cx="3340099" cy="7133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4EE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475096" y="2445922"/>
              <a:ext cx="26428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Люди с </a:t>
              </a:r>
              <a:r>
                <a:rPr lang="ru" sz="11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нарушенн</a:t>
              </a:r>
              <a:r>
                <a:rPr lang="ru-RU" sz="1100" dirty="0" err="1" smtClean="0">
                  <a:solidFill>
                    <a:schemeClr val="dk1"/>
                  </a:solidFill>
                </a:rPr>
                <a:t>ым</a:t>
              </a:r>
              <a:r>
                <a:rPr lang="ru" sz="1100" b="0" i="0" u="none" strike="noStrike" cap="none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зрением</a:t>
              </a:r>
              <a:endParaRPr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" name="Google Shape;196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52419" y="2462752"/>
              <a:ext cx="281466" cy="281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9"/>
            <p:cNvSpPr/>
            <p:nvPr/>
          </p:nvSpPr>
          <p:spPr>
            <a:xfrm rot="10800000">
              <a:off x="914400" y="2958941"/>
              <a:ext cx="3340100" cy="1801066"/>
            </a:xfrm>
            <a:prstGeom prst="round2SameRect">
              <a:avLst>
                <a:gd name="adj1" fmla="val 19777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4EE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1152418" y="3128334"/>
              <a:ext cx="2965492" cy="299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127000" marR="0" lvl="0" indent="-1206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Noto Sans Symbols"/>
                <a:buChar char="−"/>
              </a:pPr>
              <a:r>
                <a:rPr lang="ru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Возможность чтения мелкого текста на упаковках;</a:t>
              </a:r>
              <a:endParaRPr sz="1100" dirty="0"/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1152418" y="3530340"/>
              <a:ext cx="2965492" cy="329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127000" marR="0" lvl="0" indent="-1206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Noto Sans Symbols"/>
                <a:buChar char="−"/>
              </a:pPr>
              <a:r>
                <a:rPr lang="ru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Голосовое озвучивание информации.</a:t>
              </a:r>
              <a:endParaRPr sz="1100" dirty="0"/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4585079" y="1318189"/>
            <a:ext cx="3350957" cy="2559244"/>
            <a:chOff x="914400" y="2245858"/>
            <a:chExt cx="3340100" cy="2514148"/>
          </a:xfrm>
        </p:grpSpPr>
        <p:sp>
          <p:nvSpPr>
            <p:cNvPr id="208" name="Google Shape;208;p29"/>
            <p:cNvSpPr/>
            <p:nvPr/>
          </p:nvSpPr>
          <p:spPr>
            <a:xfrm>
              <a:off x="914401" y="2245858"/>
              <a:ext cx="3340099" cy="7133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4EE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475096" y="2445922"/>
              <a:ext cx="26428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100" dirty="0" smtClean="0">
                  <a:solidFill>
                    <a:schemeClr val="dk1"/>
                  </a:solidFill>
                </a:rPr>
                <a:t>П</a:t>
              </a:r>
              <a:r>
                <a:rPr lang="ru" sz="11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ользователи с хорошим зрением</a:t>
              </a:r>
              <a:endParaRPr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Google Shape;210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52419" y="2462752"/>
              <a:ext cx="281466" cy="281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9"/>
            <p:cNvSpPr/>
            <p:nvPr/>
          </p:nvSpPr>
          <p:spPr>
            <a:xfrm rot="10800000">
              <a:off x="914400" y="2958940"/>
              <a:ext cx="3340100" cy="1801066"/>
            </a:xfrm>
            <a:prstGeom prst="round2SameRect">
              <a:avLst>
                <a:gd name="adj1" fmla="val 19302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4EE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1152419" y="3128334"/>
              <a:ext cx="2965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127000" marR="0" lvl="0" indent="-1206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Noto Sans Symbols"/>
                <a:buChar char="−"/>
              </a:pPr>
              <a:r>
                <a:rPr lang="ru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ru" sz="9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Быстрый</a:t>
              </a:r>
              <a:r>
                <a:rPr lang="ru-RU" sz="9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и удобный</a:t>
              </a:r>
              <a:r>
                <a:rPr lang="ru" sz="9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ru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доступ к информации;</a:t>
              </a:r>
              <a:endParaRPr sz="1100" dirty="0"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1152416" y="3420151"/>
              <a:ext cx="29654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127000" marR="0" lvl="0" indent="-1206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Noto Sans Symbols"/>
                <a:buChar char="−"/>
              </a:pPr>
              <a:r>
                <a:rPr lang="ru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Ускорение процесса покупок.</a:t>
              </a:r>
              <a:endParaRPr sz="1100" dirty="0"/>
            </a:p>
          </p:txBody>
        </p:sp>
      </p:grpSp>
      <p:sp>
        <p:nvSpPr>
          <p:cNvPr id="29" name="Google Shape;214;p29"/>
          <p:cNvSpPr/>
          <p:nvPr/>
        </p:nvSpPr>
        <p:spPr>
          <a:xfrm>
            <a:off x="1117597" y="2934991"/>
            <a:ext cx="1967072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−"/>
            </a:pPr>
            <a:r>
              <a:rPr lang="ru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Голосовая поддержка.</a:t>
            </a:r>
            <a:endParaRPr sz="1100" dirty="0"/>
          </a:p>
        </p:txBody>
      </p:sp>
      <p:sp>
        <p:nvSpPr>
          <p:cNvPr id="30" name="Google Shape;206;p29"/>
          <p:cNvSpPr/>
          <p:nvPr/>
        </p:nvSpPr>
        <p:spPr>
          <a:xfrm>
            <a:off x="1139028" y="3203720"/>
            <a:ext cx="192421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−"/>
            </a:pPr>
            <a:r>
              <a:rPr lang="ru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Крупные шрифты и кнопки;</a:t>
            </a:r>
            <a:endParaRPr sz="1100" dirty="0"/>
          </a:p>
        </p:txBody>
      </p:sp>
      <p:sp>
        <p:nvSpPr>
          <p:cNvPr id="31" name="Google Shape;205;p29"/>
          <p:cNvSpPr/>
          <p:nvPr/>
        </p:nvSpPr>
        <p:spPr>
          <a:xfrm>
            <a:off x="1139028" y="3495464"/>
            <a:ext cx="1967072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−"/>
            </a:pPr>
            <a:r>
              <a:rPr lang="ru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Простая навигация;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31984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28650" y="1559305"/>
            <a:ext cx="3613150" cy="224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ru" sz="1100" dirty="0" smtClean="0">
                <a:hlinkClick r:id="rId3" action="ppaction://hlinkfile"/>
              </a:rPr>
              <a:t>Лэндинг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lvl="0">
              <a:buSzPts val="2400"/>
            </a:pPr>
            <a:r>
              <a:rPr lang="ru-RU" dirty="0" smtClean="0"/>
              <a:t>Результаты работ</a:t>
            </a:r>
            <a:endParaRPr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77" y="1007533"/>
            <a:ext cx="3997586" cy="3665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09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4"/>
          <p:cNvCxnSpPr/>
          <p:nvPr/>
        </p:nvCxnSpPr>
        <p:spPr>
          <a:xfrm>
            <a:off x="0" y="0"/>
            <a:ext cx="685800" cy="0"/>
          </a:xfrm>
          <a:prstGeom prst="straightConnector1">
            <a:avLst/>
          </a:prstGeom>
          <a:noFill/>
          <a:ln w="9525" cap="flat" cmpd="sng">
            <a:solidFill>
              <a:srgbClr val="FB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28650" y="1559305"/>
            <a:ext cx="7711168" cy="224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ru" sz="1100" dirty="0" smtClean="0">
                <a:hlinkClick r:id="rId3" action="ppaction://hlinkfile"/>
              </a:rPr>
              <a:t>Сайт </a:t>
            </a:r>
            <a:r>
              <a:rPr lang="ru" sz="1100" dirty="0" smtClean="0">
                <a:hlinkClick r:id="rId3" action="ppaction://hlinkfile"/>
              </a:rPr>
              <a:t>схема</a:t>
            </a:r>
            <a:r>
              <a:rPr lang="en-US" sz="1100" dirty="0" smtClean="0">
                <a:hlinkClick r:id="rId3" action="ppaction://hlinkfile"/>
              </a:rPr>
              <a:t> </a:t>
            </a:r>
            <a:endParaRPr dirty="0"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7596868" y="4080272"/>
            <a:ext cx="1340984" cy="96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28650" y="416378"/>
            <a:ext cx="6657975" cy="85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lvl="0">
              <a:buSzPts val="2400"/>
            </a:pPr>
            <a:r>
              <a:rPr lang="ru-RU" dirty="0" smtClean="0"/>
              <a:t>Результаты работ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267" y="1126773"/>
            <a:ext cx="3549650" cy="3269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99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2">
  <a:themeElements>
    <a:clrScheme name="Московский Политех">
      <a:dk1>
        <a:srgbClr val="000000"/>
      </a:dk1>
      <a:lt1>
        <a:srgbClr val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295</Words>
  <Application>Microsoft Office PowerPoint</Application>
  <PresentationFormat>Экран (16:9)</PresentationFormat>
  <Paragraphs>82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Simple Light</vt:lpstr>
      <vt:lpstr>Тема2</vt:lpstr>
      <vt:lpstr>Презентация по результатам работ по Проектной Деятельности</vt:lpstr>
      <vt:lpstr>МОБИЛЬНОЕ ПРИЛОЖЕНИЕ «ВАШ ПОМОЩНИК В МАГАЗИНЕ: СКАНИРУЙ, СЛУШАЙ, ВЫБИРАЙ»</vt:lpstr>
      <vt:lpstr>Цели и задачи приложения</vt:lpstr>
      <vt:lpstr>Актуальность</vt:lpstr>
      <vt:lpstr>Аналитическая часть</vt:lpstr>
      <vt:lpstr>Аналитическая часть</vt:lpstr>
      <vt:lpstr>Целевая аудитория</vt:lpstr>
      <vt:lpstr>Результаты работ</vt:lpstr>
      <vt:lpstr>Результаты работ</vt:lpstr>
      <vt:lpstr>Результаты работ</vt:lpstr>
      <vt:lpstr>Результаты работ</vt:lpstr>
      <vt:lpstr>Результаты работ</vt:lpstr>
      <vt:lpstr>Результаты работ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результатам работ по Проектной Деятельности</dc:title>
  <cp:lastModifiedBy>Computer</cp:lastModifiedBy>
  <cp:revision>21</cp:revision>
  <dcterms:modified xsi:type="dcterms:W3CDTF">2025-06-25T19:44:28Z</dcterms:modified>
</cp:coreProperties>
</file>