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1" r:id="rId5"/>
  </p:sldMasterIdLst>
  <p:notesMasterIdLst>
    <p:notesMasterId r:id="rId32"/>
  </p:notesMasterIdLst>
  <p:sldIdLst>
    <p:sldId id="280" r:id="rId6"/>
    <p:sldId id="293" r:id="rId7"/>
    <p:sldId id="282" r:id="rId8"/>
    <p:sldId id="260" r:id="rId9"/>
    <p:sldId id="261" r:id="rId10"/>
    <p:sldId id="284" r:id="rId11"/>
    <p:sldId id="296" r:id="rId12"/>
    <p:sldId id="294" r:id="rId13"/>
    <p:sldId id="295" r:id="rId14"/>
    <p:sldId id="330" r:id="rId15"/>
    <p:sldId id="285" r:id="rId16"/>
    <p:sldId id="266" r:id="rId17"/>
    <p:sldId id="327" r:id="rId18"/>
    <p:sldId id="325" r:id="rId19"/>
    <p:sldId id="326" r:id="rId20"/>
    <p:sldId id="269" r:id="rId21"/>
    <p:sldId id="332" r:id="rId22"/>
    <p:sldId id="329" r:id="rId23"/>
    <p:sldId id="286" r:id="rId24"/>
    <p:sldId id="328" r:id="rId25"/>
    <p:sldId id="334" r:id="rId26"/>
    <p:sldId id="287" r:id="rId27"/>
    <p:sldId id="324" r:id="rId28"/>
    <p:sldId id="288" r:id="rId29"/>
    <p:sldId id="278" r:id="rId30"/>
    <p:sldId id="333"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D7620-23A2-5876-F077-1131B7972CEA}" v="47" dt="2024-03-17T00:44:57.066"/>
    <p1510:client id="{61FE32B3-EE70-4618-B094-65E3639C924C}" v="244" dt="2024-03-17T01:35:41.89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stantinos Anastasiou (student)" userId="S::2432351a@student.gla.ac.uk::19447cb0-5f5f-46a6-971f-594015611a18" providerId="AD" clId="Web-{61FE32B3-EE70-4618-B094-65E3639C924C}"/>
    <pc:docChg chg="modSld">
      <pc:chgData name="Constantinos Anastasiou (student)" userId="S::2432351a@student.gla.ac.uk::19447cb0-5f5f-46a6-971f-594015611a18" providerId="AD" clId="Web-{61FE32B3-EE70-4618-B094-65E3639C924C}" dt="2024-03-17T01:35:41.399" v="225" actId="20577"/>
      <pc:docMkLst>
        <pc:docMk/>
      </pc:docMkLst>
      <pc:sldChg chg="modSp">
        <pc:chgData name="Constantinos Anastasiou (student)" userId="S::2432351a@student.gla.ac.uk::19447cb0-5f5f-46a6-971f-594015611a18" providerId="AD" clId="Web-{61FE32B3-EE70-4618-B094-65E3639C924C}" dt="2024-03-17T01:33:06.859" v="186" actId="20577"/>
        <pc:sldMkLst>
          <pc:docMk/>
          <pc:sldMk cId="0" sldId="325"/>
        </pc:sldMkLst>
        <pc:graphicFrameChg chg="modGraphic">
          <ac:chgData name="Constantinos Anastasiou (student)" userId="S::2432351a@student.gla.ac.uk::19447cb0-5f5f-46a6-971f-594015611a18" providerId="AD" clId="Web-{61FE32B3-EE70-4618-B094-65E3639C924C}" dt="2024-03-17T01:33:06.859" v="186" actId="20577"/>
          <ac:graphicFrameMkLst>
            <pc:docMk/>
            <pc:sldMk cId="0" sldId="325"/>
            <ac:graphicFrameMk id="32" creationId="{00000000-0000-0000-0000-000000000000}"/>
          </ac:graphicFrameMkLst>
        </pc:graphicFrameChg>
      </pc:sldChg>
      <pc:sldChg chg="modSp">
        <pc:chgData name="Constantinos Anastasiou (student)" userId="S::2432351a@student.gla.ac.uk::19447cb0-5f5f-46a6-971f-594015611a18" providerId="AD" clId="Web-{61FE32B3-EE70-4618-B094-65E3639C924C}" dt="2024-03-17T01:33:46.208" v="213" actId="20577"/>
        <pc:sldMkLst>
          <pc:docMk/>
          <pc:sldMk cId="0" sldId="326"/>
        </pc:sldMkLst>
        <pc:spChg chg="mod">
          <ac:chgData name="Constantinos Anastasiou (student)" userId="S::2432351a@student.gla.ac.uk::19447cb0-5f5f-46a6-971f-594015611a18" providerId="AD" clId="Web-{61FE32B3-EE70-4618-B094-65E3639C924C}" dt="2024-03-17T01:33:46.208" v="213" actId="20577"/>
          <ac:spMkLst>
            <pc:docMk/>
            <pc:sldMk cId="0" sldId="326"/>
            <ac:spMk id="6" creationId="{00000000-0000-0000-0000-000000000000}"/>
          </ac:spMkLst>
        </pc:spChg>
      </pc:sldChg>
      <pc:sldChg chg="modSp">
        <pc:chgData name="Constantinos Anastasiou (student)" userId="S::2432351a@student.gla.ac.uk::19447cb0-5f5f-46a6-971f-594015611a18" providerId="AD" clId="Web-{61FE32B3-EE70-4618-B094-65E3639C924C}" dt="2024-03-17T01:28:48.398" v="87" actId="20577"/>
        <pc:sldMkLst>
          <pc:docMk/>
          <pc:sldMk cId="0" sldId="327"/>
        </pc:sldMkLst>
        <pc:spChg chg="mod">
          <ac:chgData name="Constantinos Anastasiou (student)" userId="S::2432351a@student.gla.ac.uk::19447cb0-5f5f-46a6-971f-594015611a18" providerId="AD" clId="Web-{61FE32B3-EE70-4618-B094-65E3639C924C}" dt="2024-03-17T01:28:48.398" v="87" actId="20577"/>
          <ac:spMkLst>
            <pc:docMk/>
            <pc:sldMk cId="0" sldId="327"/>
            <ac:spMk id="5" creationId="{00000000-0000-0000-0000-000000000000}"/>
          </ac:spMkLst>
        </pc:spChg>
      </pc:sldChg>
      <pc:sldChg chg="modSp">
        <pc:chgData name="Constantinos Anastasiou (student)" userId="S::2432351a@student.gla.ac.uk::19447cb0-5f5f-46a6-971f-594015611a18" providerId="AD" clId="Web-{61FE32B3-EE70-4618-B094-65E3639C924C}" dt="2024-03-17T01:35:41.399" v="225" actId="20577"/>
        <pc:sldMkLst>
          <pc:docMk/>
          <pc:sldMk cId="0" sldId="328"/>
        </pc:sldMkLst>
        <pc:spChg chg="mod">
          <ac:chgData name="Constantinos Anastasiou (student)" userId="S::2432351a@student.gla.ac.uk::19447cb0-5f5f-46a6-971f-594015611a18" providerId="AD" clId="Web-{61FE32B3-EE70-4618-B094-65E3639C924C}" dt="2024-03-17T01:35:41.399" v="225" actId="20577"/>
          <ac:spMkLst>
            <pc:docMk/>
            <pc:sldMk cId="0" sldId="328"/>
            <ac:spMk id="6" creationId="{00000000-0000-0000-0000-000000000000}"/>
          </ac:spMkLst>
        </pc:spChg>
      </pc:sldChg>
      <pc:sldChg chg="modSp">
        <pc:chgData name="Constantinos Anastasiou (student)" userId="S::2432351a@student.gla.ac.uk::19447cb0-5f5f-46a6-971f-594015611a18" providerId="AD" clId="Web-{61FE32B3-EE70-4618-B094-65E3639C924C}" dt="2024-03-17T01:27:50.740" v="81" actId="20577"/>
        <pc:sldMkLst>
          <pc:docMk/>
          <pc:sldMk cId="0" sldId="330"/>
        </pc:sldMkLst>
        <pc:spChg chg="mod">
          <ac:chgData name="Constantinos Anastasiou (student)" userId="S::2432351a@student.gla.ac.uk::19447cb0-5f5f-46a6-971f-594015611a18" providerId="AD" clId="Web-{61FE32B3-EE70-4618-B094-65E3639C924C}" dt="2024-03-17T01:27:50.740" v="81" actId="20577"/>
          <ac:spMkLst>
            <pc:docMk/>
            <pc:sldMk cId="0" sldId="330"/>
            <ac:spMk id="5" creationId="{00000000-0000-0000-0000-000000000000}"/>
          </ac:spMkLst>
        </pc:spChg>
      </pc:sldChg>
    </pc:docChg>
  </pc:docChgLst>
  <pc:docChgLst>
    <pc:chgData name="Yutong WU (student)" userId="S::2932975w@student.gla.ac.uk::74a04fd5-29c2-49c7-91df-aaba4a64376f" providerId="AD" clId="Web-{24DD7620-23A2-5876-F077-1131B7972CEA}"/>
    <pc:docChg chg="addSld modSld">
      <pc:chgData name="Yutong WU (student)" userId="S::2932975w@student.gla.ac.uk::74a04fd5-29c2-49c7-91df-aaba4a64376f" providerId="AD" clId="Web-{24DD7620-23A2-5876-F077-1131B7972CEA}" dt="2024-03-17T00:42:12.445" v="40" actId="1076"/>
      <pc:docMkLst>
        <pc:docMk/>
      </pc:docMkLst>
      <pc:sldChg chg="delSp modSp">
        <pc:chgData name="Yutong WU (student)" userId="S::2932975w@student.gla.ac.uk::74a04fd5-29c2-49c7-91df-aaba4a64376f" providerId="AD" clId="Web-{24DD7620-23A2-5876-F077-1131B7972CEA}" dt="2024-03-17T00:31:16.843" v="1"/>
        <pc:sldMkLst>
          <pc:docMk/>
          <pc:sldMk cId="0" sldId="296"/>
        </pc:sldMkLst>
        <pc:spChg chg="del mod">
          <ac:chgData name="Yutong WU (student)" userId="S::2932975w@student.gla.ac.uk::74a04fd5-29c2-49c7-91df-aaba4a64376f" providerId="AD" clId="Web-{24DD7620-23A2-5876-F077-1131B7972CEA}" dt="2024-03-17T00:31:16.843" v="1"/>
          <ac:spMkLst>
            <pc:docMk/>
            <pc:sldMk cId="0" sldId="296"/>
            <ac:spMk id="2" creationId="{00000000-0000-0000-0000-000000000000}"/>
          </ac:spMkLst>
        </pc:spChg>
      </pc:sldChg>
      <pc:sldChg chg="addSp delSp modSp new">
        <pc:chgData name="Yutong WU (student)" userId="S::2932975w@student.gla.ac.uk::74a04fd5-29c2-49c7-91df-aaba4a64376f" providerId="AD" clId="Web-{24DD7620-23A2-5876-F077-1131B7972CEA}" dt="2024-03-17T00:42:12.445" v="40" actId="1076"/>
        <pc:sldMkLst>
          <pc:docMk/>
          <pc:sldMk cId="4009485906" sldId="334"/>
        </pc:sldMkLst>
        <pc:spChg chg="mod">
          <ac:chgData name="Yutong WU (student)" userId="S::2932975w@student.gla.ac.uk::74a04fd5-29c2-49c7-91df-aaba4a64376f" providerId="AD" clId="Web-{24DD7620-23A2-5876-F077-1131B7972CEA}" dt="2024-03-17T00:42:12.445" v="40" actId="1076"/>
          <ac:spMkLst>
            <pc:docMk/>
            <pc:sldMk cId="4009485906" sldId="334"/>
            <ac:spMk id="2" creationId="{7179C09F-AE54-DE5F-E320-ED1703D1ED1E}"/>
          </ac:spMkLst>
        </pc:spChg>
        <pc:spChg chg="add del mod">
          <ac:chgData name="Yutong WU (student)" userId="S::2932975w@student.gla.ac.uk::74a04fd5-29c2-49c7-91df-aaba4a64376f" providerId="AD" clId="Web-{24DD7620-23A2-5876-F077-1131B7972CEA}" dt="2024-03-17T00:36:35.542" v="6"/>
          <ac:spMkLst>
            <pc:docMk/>
            <pc:sldMk cId="4009485906" sldId="334"/>
            <ac:spMk id="3" creationId="{B22B42DE-26ED-11DD-247B-719D73F86603}"/>
          </ac:spMkLst>
        </pc:spChg>
        <pc:picChg chg="add mod">
          <ac:chgData name="Yutong WU (student)" userId="S::2932975w@student.gla.ac.uk::74a04fd5-29c2-49c7-91df-aaba4a64376f" providerId="AD" clId="Web-{24DD7620-23A2-5876-F077-1131B7972CEA}" dt="2024-03-17T00:38:52.625" v="36" actId="1076"/>
          <ac:picMkLst>
            <pc:docMk/>
            <pc:sldMk cId="4009485906" sldId="334"/>
            <ac:picMk id="4" creationId="{73CF865C-B198-8518-607F-C53DD8CA7E88}"/>
          </ac:picMkLst>
        </pc:picChg>
        <pc:picChg chg="add mod">
          <ac:chgData name="Yutong WU (student)" userId="S::2932975w@student.gla.ac.uk::74a04fd5-29c2-49c7-91df-aaba4a64376f" providerId="AD" clId="Web-{24DD7620-23A2-5876-F077-1131B7972CEA}" dt="2024-03-17T00:38:49.890" v="34" actId="1076"/>
          <ac:picMkLst>
            <pc:docMk/>
            <pc:sldMk cId="4009485906" sldId="334"/>
            <ac:picMk id="5" creationId="{E99451D1-47D7-E7FD-2DFE-0E5DE93003AD}"/>
          </ac:picMkLst>
        </pc:picChg>
        <pc:picChg chg="add mod">
          <ac:chgData name="Yutong WU (student)" userId="S::2932975w@student.gla.ac.uk::74a04fd5-29c2-49c7-91df-aaba4a64376f" providerId="AD" clId="Web-{24DD7620-23A2-5876-F077-1131B7972CEA}" dt="2024-03-17T00:38:51.016" v="35" actId="1076"/>
          <ac:picMkLst>
            <pc:docMk/>
            <pc:sldMk cId="4009485906" sldId="334"/>
            <ac:picMk id="6" creationId="{15242DD0-9FA8-313C-8EA3-4C592CFE8FC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1C87398-5209-4A22-AA8A-EDE59E7F884B}" type="doc">
      <dgm:prSet loTypeId="urn:microsoft.com/office/officeart/2005/8/layout/vList2#1" loCatId="list" qsTypeId="urn:microsoft.com/office/officeart/2005/8/quickstyle/simple1#1" qsCatId="simple" csTypeId="urn:microsoft.com/office/officeart/2005/8/colors/accent1_2#1" csCatId="accent1"/>
      <dgm:spPr/>
      <dgm:t>
        <a:bodyPr/>
        <a:lstStyle/>
        <a:p>
          <a:endParaRPr lang="en-US"/>
        </a:p>
      </dgm:t>
    </dgm:pt>
    <dgm:pt modelId="{3F3DAF18-7F46-4E83-A97B-367EB4F8DC04}">
      <dgm:prSet phldr="0" custT="1"/>
      <dgm:spPr/>
      <dgm:t>
        <a:bodyPr vert="horz" wrap="square"/>
        <a:lstStyle/>
        <a:p>
          <a:pPr rtl="0">
            <a:lnSpc>
              <a:spcPct val="100000"/>
            </a:lnSpc>
            <a:spcBef>
              <a:spcPct val="0"/>
            </a:spcBef>
            <a:spcAft>
              <a:spcPct val="35000"/>
            </a:spcAft>
          </a:pPr>
          <a:r>
            <a:rPr lang="en-US" sz="1400">
              <a:latin typeface="微软雅黑"/>
              <a:ea typeface="微软雅黑"/>
            </a:rPr>
            <a:t>Documentary films had the highest odds </a:t>
          </a:r>
          <a:r>
            <a:rPr lang="en-US" sz="1400"/>
            <a:t> </a:t>
          </a:r>
          <a:r>
            <a:rPr lang="en-US" sz="1400">
              <a:latin typeface="微软雅黑"/>
              <a:ea typeface="微软雅黑"/>
            </a:rPr>
            <a:t>ratios of</a:t>
          </a:r>
          <a:r>
            <a:rPr lang="en-US" sz="1400"/>
            <a:t> getting a rating higher than </a:t>
          </a:r>
          <a:r>
            <a:rPr lang="en-US" sz="1400">
              <a:latin typeface="微软雅黑"/>
              <a:ea typeface="微软雅黑"/>
            </a:rPr>
            <a:t>7. Specifically, their odds were 271.76</a:t>
          </a:r>
          <a:r>
            <a:rPr lang="en-US" sz="1400"/>
            <a:t> </a:t>
          </a:r>
          <a:r>
            <a:rPr lang="en-US" sz="1400">
              <a:latin typeface="微软雅黑"/>
              <a:ea typeface="微软雅黑"/>
            </a:rPr>
            <a:t>times higher  </a:t>
          </a:r>
          <a:r>
            <a:rPr lang="en-US" sz="1400"/>
            <a:t>than those of other genres.</a:t>
          </a:r>
          <a:endParaRPr sz="1400"/>
        </a:p>
      </dgm:t>
    </dgm:pt>
    <dgm:pt modelId="{B8915C04-0437-4941-A2D3-5397490763C7}" type="parTrans" cxnId="{EF8C1253-09B3-416D-A850-0678E2E5B336}">
      <dgm:prSet/>
      <dgm:spPr/>
      <dgm:t>
        <a:bodyPr/>
        <a:lstStyle/>
        <a:p>
          <a:endParaRPr lang="en-US"/>
        </a:p>
      </dgm:t>
    </dgm:pt>
    <dgm:pt modelId="{AD0BE786-BF0A-4B0D-9D5A-7F2524B24B2D}" type="sibTrans" cxnId="{EF8C1253-09B3-416D-A850-0678E2E5B336}">
      <dgm:prSet/>
      <dgm:spPr/>
      <dgm:t>
        <a:bodyPr/>
        <a:lstStyle/>
        <a:p>
          <a:endParaRPr lang="en-US"/>
        </a:p>
      </dgm:t>
    </dgm:pt>
    <dgm:pt modelId="{56AE125F-9723-448B-89DB-7F18A658A145}">
      <dgm:prSet/>
      <dgm:spPr/>
      <dgm:t>
        <a:bodyPr/>
        <a:lstStyle/>
        <a:p>
          <a:pPr rtl="0"/>
          <a:r>
            <a:rPr lang="en-US"/>
            <a:t>For each year increase in when the movie was released the odds of a rating higher than 7 increase by </a:t>
          </a:r>
          <a:r>
            <a:rPr lang="en-US">
              <a:latin typeface="微软雅黑"/>
              <a:ea typeface="微软雅黑"/>
            </a:rPr>
            <a:t>1% (odds multiplied by 1.01) ,</a:t>
          </a:r>
          <a:r>
            <a:rPr lang="en-US"/>
            <a:t> while for each minute of increase of the movie's length the odds of a rating higher than 7 decreased (by a factor of 0.94). </a:t>
          </a:r>
        </a:p>
      </dgm:t>
    </dgm:pt>
    <dgm:pt modelId="{E8FA0AC2-808D-4664-971A-98029496D703}" type="parTrans" cxnId="{A010D5CA-C2D1-44FD-B202-B23AC482C970}">
      <dgm:prSet/>
      <dgm:spPr/>
      <dgm:t>
        <a:bodyPr/>
        <a:lstStyle/>
        <a:p>
          <a:endParaRPr lang="en-US"/>
        </a:p>
      </dgm:t>
    </dgm:pt>
    <dgm:pt modelId="{7AC29C0F-BCF0-4FA8-BF1B-5679E818C8B4}" type="sibTrans" cxnId="{A010D5CA-C2D1-44FD-B202-B23AC482C970}">
      <dgm:prSet/>
      <dgm:spPr/>
      <dgm:t>
        <a:bodyPr/>
        <a:lstStyle/>
        <a:p>
          <a:endParaRPr lang="en-US"/>
        </a:p>
      </dgm:t>
    </dgm:pt>
    <dgm:pt modelId="{0FF44DAA-9D8A-4C38-AB8E-1404E1EC1B7F}">
      <dgm:prSet/>
      <dgm:spPr/>
      <dgm:t>
        <a:bodyPr/>
        <a:lstStyle/>
        <a:p>
          <a:r>
            <a:rPr lang="en-US"/>
            <a:t>For a one million increase ($) in budget the odds of a rating higher than 7 increased by a factor of 1.67.</a:t>
          </a:r>
        </a:p>
      </dgm:t>
    </dgm:pt>
    <dgm:pt modelId="{AD06873E-BDEC-4338-8D62-3412A0E99EE0}" type="parTrans" cxnId="{3A39A696-A9E6-4ABF-B2D1-8EE7F0FA146F}">
      <dgm:prSet/>
      <dgm:spPr/>
      <dgm:t>
        <a:bodyPr/>
        <a:lstStyle/>
        <a:p>
          <a:endParaRPr lang="en-US"/>
        </a:p>
      </dgm:t>
    </dgm:pt>
    <dgm:pt modelId="{D38ACFD0-6567-4383-A172-327928255970}" type="sibTrans" cxnId="{3A39A696-A9E6-4ABF-B2D1-8EE7F0FA146F}">
      <dgm:prSet/>
      <dgm:spPr/>
      <dgm:t>
        <a:bodyPr/>
        <a:lstStyle/>
        <a:p>
          <a:endParaRPr lang="en-US"/>
        </a:p>
      </dgm:t>
    </dgm:pt>
    <dgm:pt modelId="{3A141FA0-A1A9-4884-BD0B-A0FF6410B15B}" type="pres">
      <dgm:prSet presAssocID="{91C87398-5209-4A22-AA8A-EDE59E7F884B}" presName="linear" presStyleCnt="0">
        <dgm:presLayoutVars>
          <dgm:animLvl val="lvl"/>
          <dgm:resizeHandles val="exact"/>
        </dgm:presLayoutVars>
      </dgm:prSet>
      <dgm:spPr/>
    </dgm:pt>
    <dgm:pt modelId="{33E07484-7917-40A9-91FD-D741F752486F}" type="pres">
      <dgm:prSet presAssocID="{3F3DAF18-7F46-4E83-A97B-367EB4F8DC04}" presName="parentText" presStyleLbl="node1" presStyleIdx="0" presStyleCnt="3">
        <dgm:presLayoutVars>
          <dgm:chMax val="0"/>
          <dgm:bulletEnabled val="1"/>
        </dgm:presLayoutVars>
      </dgm:prSet>
      <dgm:spPr/>
    </dgm:pt>
    <dgm:pt modelId="{2901EB1B-10B9-441A-AB9A-12B6DE641C22}" type="pres">
      <dgm:prSet presAssocID="{AD0BE786-BF0A-4B0D-9D5A-7F2524B24B2D}" presName="spacer" presStyleCnt="0"/>
      <dgm:spPr/>
    </dgm:pt>
    <dgm:pt modelId="{E39E5699-BC1D-4B61-82A0-F3248C29343E}" type="pres">
      <dgm:prSet presAssocID="{56AE125F-9723-448B-89DB-7F18A658A145}" presName="parentText" presStyleLbl="node1" presStyleIdx="1" presStyleCnt="3">
        <dgm:presLayoutVars>
          <dgm:chMax val="0"/>
          <dgm:bulletEnabled val="1"/>
        </dgm:presLayoutVars>
      </dgm:prSet>
      <dgm:spPr/>
    </dgm:pt>
    <dgm:pt modelId="{705D7309-8A80-4825-894A-E10C2A5DE796}" type="pres">
      <dgm:prSet presAssocID="{7AC29C0F-BCF0-4FA8-BF1B-5679E818C8B4}" presName="spacer" presStyleCnt="0"/>
      <dgm:spPr/>
    </dgm:pt>
    <dgm:pt modelId="{5FB8F797-473F-41B4-9660-EBD21FE97BD6}" type="pres">
      <dgm:prSet presAssocID="{0FF44DAA-9D8A-4C38-AB8E-1404E1EC1B7F}" presName="parentText" presStyleLbl="node1" presStyleIdx="2" presStyleCnt="3">
        <dgm:presLayoutVars>
          <dgm:chMax val="0"/>
          <dgm:bulletEnabled val="1"/>
        </dgm:presLayoutVars>
      </dgm:prSet>
      <dgm:spPr/>
    </dgm:pt>
  </dgm:ptLst>
  <dgm:cxnLst>
    <dgm:cxn modelId="{D96DF752-CBF3-42BD-B261-E2F991A7D1FE}" type="presOf" srcId="{56AE125F-9723-448B-89DB-7F18A658A145}" destId="{E39E5699-BC1D-4B61-82A0-F3248C29343E}" srcOrd="0" destOrd="0" presId="urn:microsoft.com/office/officeart/2005/8/layout/vList2#1"/>
    <dgm:cxn modelId="{EF8C1253-09B3-416D-A850-0678E2E5B336}" srcId="{91C87398-5209-4A22-AA8A-EDE59E7F884B}" destId="{3F3DAF18-7F46-4E83-A97B-367EB4F8DC04}" srcOrd="0" destOrd="0" parTransId="{B8915C04-0437-4941-A2D3-5397490763C7}" sibTransId="{AD0BE786-BF0A-4B0D-9D5A-7F2524B24B2D}"/>
    <dgm:cxn modelId="{10200A76-9753-4C7F-928D-A27E98F21055}" type="presOf" srcId="{91C87398-5209-4A22-AA8A-EDE59E7F884B}" destId="{3A141FA0-A1A9-4884-BD0B-A0FF6410B15B}" srcOrd="0" destOrd="0" presId="urn:microsoft.com/office/officeart/2005/8/layout/vList2#1"/>
    <dgm:cxn modelId="{3A39A696-A9E6-4ABF-B2D1-8EE7F0FA146F}" srcId="{91C87398-5209-4A22-AA8A-EDE59E7F884B}" destId="{0FF44DAA-9D8A-4C38-AB8E-1404E1EC1B7F}" srcOrd="2" destOrd="0" parTransId="{AD06873E-BDEC-4338-8D62-3412A0E99EE0}" sibTransId="{D38ACFD0-6567-4383-A172-327928255970}"/>
    <dgm:cxn modelId="{0772B9A4-EC5E-48A8-8E44-024D44F4E89E}" type="presOf" srcId="{3F3DAF18-7F46-4E83-A97B-367EB4F8DC04}" destId="{33E07484-7917-40A9-91FD-D741F752486F}" srcOrd="0" destOrd="0" presId="urn:microsoft.com/office/officeart/2005/8/layout/vList2#1"/>
    <dgm:cxn modelId="{A010D5CA-C2D1-44FD-B202-B23AC482C970}" srcId="{91C87398-5209-4A22-AA8A-EDE59E7F884B}" destId="{56AE125F-9723-448B-89DB-7F18A658A145}" srcOrd="1" destOrd="0" parTransId="{E8FA0AC2-808D-4664-971A-98029496D703}" sibTransId="{7AC29C0F-BCF0-4FA8-BF1B-5679E818C8B4}"/>
    <dgm:cxn modelId="{E8BA4BE9-7DFE-43CA-BBA4-7E4C5070378B}" type="presOf" srcId="{0FF44DAA-9D8A-4C38-AB8E-1404E1EC1B7F}" destId="{5FB8F797-473F-41B4-9660-EBD21FE97BD6}" srcOrd="0" destOrd="0" presId="urn:microsoft.com/office/officeart/2005/8/layout/vList2#1"/>
    <dgm:cxn modelId="{30F8D8D4-DDBE-4EEC-9263-2327F73E09D2}" type="presParOf" srcId="{3A141FA0-A1A9-4884-BD0B-A0FF6410B15B}" destId="{33E07484-7917-40A9-91FD-D741F752486F}" srcOrd="0" destOrd="0" presId="urn:microsoft.com/office/officeart/2005/8/layout/vList2#1"/>
    <dgm:cxn modelId="{169EE550-48FC-4EF7-95B9-78890A3EFDDA}" type="presParOf" srcId="{3A141FA0-A1A9-4884-BD0B-A0FF6410B15B}" destId="{2901EB1B-10B9-441A-AB9A-12B6DE641C22}" srcOrd="1" destOrd="0" presId="urn:microsoft.com/office/officeart/2005/8/layout/vList2#1"/>
    <dgm:cxn modelId="{E0A12E46-CC36-422B-9DE0-D633B4947C5D}" type="presParOf" srcId="{3A141FA0-A1A9-4884-BD0B-A0FF6410B15B}" destId="{E39E5699-BC1D-4B61-82A0-F3248C29343E}" srcOrd="2" destOrd="0" presId="urn:microsoft.com/office/officeart/2005/8/layout/vList2#1"/>
    <dgm:cxn modelId="{0C505902-BFF5-4EC2-8DF1-8958B8DBF1DF}" type="presParOf" srcId="{3A141FA0-A1A9-4884-BD0B-A0FF6410B15B}" destId="{705D7309-8A80-4825-894A-E10C2A5DE796}" srcOrd="3" destOrd="0" presId="urn:microsoft.com/office/officeart/2005/8/layout/vList2#1"/>
    <dgm:cxn modelId="{7DA8F592-FEBB-46C8-B9A7-4D0FAE8FC6C9}" type="presParOf" srcId="{3A141FA0-A1A9-4884-BD0B-A0FF6410B15B}" destId="{5FB8F797-473F-41B4-9660-EBD21FE97BD6}" srcOrd="4"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07484-7917-40A9-91FD-D741F752486F}">
      <dsp:nvSpPr>
        <dsp:cNvPr id="0" name=""/>
        <dsp:cNvSpPr/>
      </dsp:nvSpPr>
      <dsp:spPr bwMode="white">
        <a:xfrm>
          <a:off x="0" y="47580"/>
          <a:ext cx="5521960" cy="1264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kern="1200">
              <a:latin typeface="微软雅黑"/>
              <a:ea typeface="微软雅黑"/>
            </a:rPr>
            <a:t>Documentary films had the highest odds </a:t>
          </a:r>
          <a:r>
            <a:rPr lang="en-US" sz="1400" kern="1200"/>
            <a:t> </a:t>
          </a:r>
          <a:r>
            <a:rPr lang="en-US" sz="1400" kern="1200">
              <a:latin typeface="微软雅黑"/>
              <a:ea typeface="微软雅黑"/>
            </a:rPr>
            <a:t>ratios of</a:t>
          </a:r>
          <a:r>
            <a:rPr lang="en-US" sz="1400" kern="1200"/>
            <a:t> getting a rating higher than </a:t>
          </a:r>
          <a:r>
            <a:rPr lang="en-US" sz="1400" kern="1200">
              <a:latin typeface="微软雅黑"/>
              <a:ea typeface="微软雅黑"/>
            </a:rPr>
            <a:t>7. Specifically, their odds were 271.76</a:t>
          </a:r>
          <a:r>
            <a:rPr lang="en-US" sz="1400" kern="1200"/>
            <a:t> </a:t>
          </a:r>
          <a:r>
            <a:rPr lang="en-US" sz="1400" kern="1200">
              <a:latin typeface="微软雅黑"/>
              <a:ea typeface="微软雅黑"/>
            </a:rPr>
            <a:t>times higher  </a:t>
          </a:r>
          <a:r>
            <a:rPr lang="en-US" sz="1400" kern="1200"/>
            <a:t>than those of other genres.</a:t>
          </a:r>
          <a:endParaRPr sz="1400" kern="1200"/>
        </a:p>
      </dsp:txBody>
      <dsp:txXfrm>
        <a:off x="61720" y="109300"/>
        <a:ext cx="5398520" cy="1140891"/>
      </dsp:txXfrm>
    </dsp:sp>
    <dsp:sp modelId="{E39E5699-BC1D-4B61-82A0-F3248C29343E}">
      <dsp:nvSpPr>
        <dsp:cNvPr id="0" name=""/>
        <dsp:cNvSpPr/>
      </dsp:nvSpPr>
      <dsp:spPr bwMode="white">
        <a:xfrm>
          <a:off x="0" y="1349351"/>
          <a:ext cx="5521960" cy="1264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a:t>For each year increase in when the movie was released the odds of a rating higher than 7 increase by </a:t>
          </a:r>
          <a:r>
            <a:rPr lang="en-US" sz="1300" kern="1200">
              <a:latin typeface="微软雅黑"/>
              <a:ea typeface="微软雅黑"/>
            </a:rPr>
            <a:t>1% (odds multiplied by 1.01) ,</a:t>
          </a:r>
          <a:r>
            <a:rPr lang="en-US" sz="1300" kern="1200"/>
            <a:t> while for each minute of increase of the movie's length the odds of a rating higher than 7 decreased (by a factor of 0.94). </a:t>
          </a:r>
        </a:p>
      </dsp:txBody>
      <dsp:txXfrm>
        <a:off x="61720" y="1411071"/>
        <a:ext cx="5398520" cy="1140891"/>
      </dsp:txXfrm>
    </dsp:sp>
    <dsp:sp modelId="{5FB8F797-473F-41B4-9660-EBD21FE97BD6}">
      <dsp:nvSpPr>
        <dsp:cNvPr id="0" name=""/>
        <dsp:cNvSpPr/>
      </dsp:nvSpPr>
      <dsp:spPr bwMode="white">
        <a:xfrm>
          <a:off x="0" y="2651123"/>
          <a:ext cx="5521960" cy="1264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For a one million increase ($) in budget the odds of a rating higher than 7 increased by a factor of 1.67.</a:t>
          </a:r>
        </a:p>
      </dsp:txBody>
      <dsp:txXfrm>
        <a:off x="61720" y="2712843"/>
        <a:ext cx="5398520" cy="1140891"/>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a:p>
        </p:txBody>
      </p:sp>
      <p:pic>
        <p:nvPicPr>
          <p:cNvPr id="5" name="Picture 6" descr="Blue text on a black background&#10;&#10;Description automatically generated"/>
          <p:cNvPicPr>
            <a:picLocks noChangeAspect="1"/>
          </p:cNvPicPr>
          <p:nvPr userDrawn="1"/>
        </p:nvPicPr>
        <p:blipFill>
          <a:blip r:embed="rId3"/>
          <a:stretch>
            <a:fillRect/>
          </a:stretch>
        </p:blipFill>
        <p:spPr>
          <a:xfrm>
            <a:off x="265430" y="220345"/>
            <a:ext cx="1818640" cy="57912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2" name="五边形 1"/>
          <p:cNvSpPr/>
          <p:nvPr userDrawn="1"/>
        </p:nvSpPr>
        <p:spPr>
          <a:xfrm>
            <a:off x="0" y="164465"/>
            <a:ext cx="4900930" cy="634365"/>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a:latin typeface="微软雅黑" panose="020B0503020204020204" pitchFamily="34" charset="-122"/>
              <a:ea typeface="微软雅黑" panose="020B0503020204020204" pitchFamily="34" charset="-122"/>
            </a:endParaRPr>
          </a:p>
        </p:txBody>
      </p:sp>
      <p:sp>
        <p:nvSpPr>
          <p:cNvPr id="5" name="文本占位符 7"/>
          <p:cNvSpPr>
            <a:spLocks noGrp="1"/>
          </p:cNvSpPr>
          <p:nvPr>
            <p:ph type="body" sz="quarter" idx="10" hasCustomPrompt="1"/>
          </p:nvPr>
        </p:nvSpPr>
        <p:spPr>
          <a:xfrm>
            <a:off x="265430" y="287020"/>
            <a:ext cx="4411345" cy="389255"/>
          </a:xfrm>
          <a:prstGeom prst="rect">
            <a:avLst/>
          </a:prstGeom>
          <a:ln w="12700" cmpd="sng">
            <a:noFill/>
          </a:ln>
        </p:spPr>
        <p:txBody>
          <a:bodyPr vert="horz" anchor="ctr"/>
          <a:lstStyle>
            <a:lvl1pPr marL="0" indent="0" algn="l">
              <a:buNone/>
              <a:defRPr sz="18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pic>
        <p:nvPicPr>
          <p:cNvPr id="7" name="Picture 6" descr="Blue text on a black background&#10;&#10;Description automatically generated"/>
          <p:cNvPicPr>
            <a:picLocks noChangeAspect="1"/>
          </p:cNvPicPr>
          <p:nvPr userDrawn="1"/>
        </p:nvPicPr>
        <p:blipFill>
          <a:blip r:embed="rId2"/>
          <a:stretch>
            <a:fillRect/>
          </a:stretch>
        </p:blipFill>
        <p:spPr>
          <a:xfrm>
            <a:off x="9986010" y="220345"/>
            <a:ext cx="1924050" cy="612775"/>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7" name="Picture 6" descr="Blue text on a black background&#10;&#10;Description automatically generated"/>
          <p:cNvPicPr>
            <a:picLocks noChangeAspect="1"/>
          </p:cNvPicPr>
          <p:nvPr userDrawn="1"/>
        </p:nvPicPr>
        <p:blipFill>
          <a:blip r:embed="rId2"/>
          <a:stretch>
            <a:fillRect/>
          </a:stretch>
        </p:blipFill>
        <p:spPr>
          <a:xfrm>
            <a:off x="230505" y="220345"/>
            <a:ext cx="1924050" cy="612775"/>
          </a:xfrm>
          <a:prstGeom prst="rect">
            <a:avLst/>
          </a:prstGeom>
        </p:spPr>
      </p:pic>
      <p:sp>
        <p:nvSpPr>
          <p:cNvPr id="2" name="五边形 1"/>
          <p:cNvSpPr/>
          <p:nvPr userDrawn="1"/>
        </p:nvSpPr>
        <p:spPr>
          <a:xfrm rot="10800000">
            <a:off x="7291070" y="220345"/>
            <a:ext cx="4900930" cy="634365"/>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a:latin typeface="微软雅黑" panose="020B0503020204020204" pitchFamily="34" charset="-122"/>
              <a:ea typeface="微软雅黑" panose="020B0503020204020204" pitchFamily="34" charset="-122"/>
            </a:endParaRPr>
          </a:p>
        </p:txBody>
      </p:sp>
      <p:sp>
        <p:nvSpPr>
          <p:cNvPr id="4" name="文本占位符 7"/>
          <p:cNvSpPr>
            <a:spLocks noGrp="1"/>
          </p:cNvSpPr>
          <p:nvPr>
            <p:ph type="body" sz="quarter" idx="10" hasCustomPrompt="1"/>
          </p:nvPr>
        </p:nvSpPr>
        <p:spPr>
          <a:xfrm>
            <a:off x="7655560" y="342900"/>
            <a:ext cx="4231640" cy="389255"/>
          </a:xfrm>
          <a:prstGeom prst="rect">
            <a:avLst/>
          </a:prstGeom>
          <a:ln w="12700" cmpd="sng">
            <a:noFill/>
          </a:ln>
        </p:spPr>
        <p:txBody>
          <a:bodyPr vert="horz" anchor="ctr"/>
          <a:lstStyle>
            <a:lvl1pPr marL="0" indent="0" algn="r">
              <a:buNone/>
              <a:defRPr sz="18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2024/3/16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背景图片出处</a:t>
            </a: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英文 </a:t>
            </a:r>
            <a:r>
              <a:rPr kumimoji="0" lang="is-IS" altLang="zh-CN" sz="1400" b="0" i="0" u="none" strike="noStrike" kern="0" cap="none" spc="0" normalizeH="0" baseline="0" noProof="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a:ln>
                <a:noFill/>
              </a:ln>
              <a:solidFill>
                <a:srgbClr val="FFFFFF"/>
              </a:solidFill>
              <a:effectLst/>
              <a:uLnTx/>
              <a:uFillTx/>
              <a:latin typeface="Segoe UI Light" panose="020B0502040204020203"/>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1.3</a:t>
            </a: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err="1">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cn.bing.com</a:t>
            </a:r>
            <a:endPar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模板、</a:t>
            </a:r>
            <a:r>
              <a:rPr kumimoji="0" lang="en-US" altLang="zh-CN" sz="1335" b="0" i="0" u="none" strike="noStrike" kern="1200" cap="none" spc="0" normalizeH="0" baseline="0" noProof="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文档、</a:t>
            </a:r>
            <a:r>
              <a:rPr kumimoji="0" lang="en-US" altLang="zh-CN" sz="1335" b="0" i="0" u="none" strike="noStrike" kern="1200" cap="none" spc="0" normalizeH="0" baseline="0" noProof="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图表、图片素材等）均受</a:t>
            </a:r>
            <a:r>
              <a:rPr kumimoji="0" lang="en-US" altLang="zh-CN"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中华人民共和国著作权法</a:t>
            </a:r>
            <a:r>
              <a:rPr kumimoji="0" lang="en-US" altLang="zh-CN"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a:t>
            </a:r>
            <a:r>
              <a:rPr kumimoji="0" lang="en-US" altLang="zh-CN"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信息网络传播权保护条例</a:t>
            </a:r>
            <a:r>
              <a:rPr kumimoji="0" lang="en-US" altLang="zh-CN"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包括图片或图表</a:t>
            </a:r>
            <a:r>
              <a:rPr kumimoji="0" lang="en-US" altLang="zh-CN"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a:ln>
                  <a:noFill/>
                </a:ln>
                <a:solidFill>
                  <a:prstClr val="white"/>
                </a:solidFill>
                <a:effectLst/>
                <a:uLnTx/>
                <a:uFillTx/>
                <a:latin typeface="Segoe UI Light" panose="020B0502040204020203"/>
                <a:ea typeface="微软雅黑" panose="020B0503020204020204" pitchFamily="34" charset="-122"/>
                <a:cs typeface="Segoe UI Light" panose="020B0502040204020203"/>
              </a:rPr>
              <a:t>OfficePLUS</a:t>
            </a:r>
            <a:endParaRPr kumimoji="0" lang="zh-CN" altLang="en-US" sz="1000" b="0" i="0" u="none" strike="noStrike" kern="0" cap="none" spc="0" normalizeH="0" baseline="0" noProof="0">
              <a:ln>
                <a:noFill/>
              </a:ln>
              <a:solidFill>
                <a:prstClr val="white"/>
              </a:solidFill>
              <a:effectLst/>
              <a:uLnTx/>
              <a:uFillTx/>
              <a:latin typeface="Segoe UI Light" panose="020B0502040204020203"/>
              <a:ea typeface="微软雅黑" panose="020B0503020204020204" pitchFamily="34" charset="-122"/>
              <a:cs typeface="Segoe UI Light" panose="020B0502040204020203"/>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600"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a:ln>
                  <a:noFill/>
                </a:ln>
                <a:solidFill>
                  <a:srgbClr val="000000"/>
                </a:solidFill>
                <a:effectLst/>
                <a:uLnTx/>
                <a:uFillTx/>
                <a:latin typeface="Century Gothic" panose="020B0502020202020204"/>
                <a:ea typeface="微软雅黑" panose="020B0503020204020204" pitchFamily="34" charset="-122"/>
              </a:rPr>
              <a:t>点击</a:t>
            </a:r>
            <a:r>
              <a:rPr kumimoji="1" lang="en-US" altLang="zh-CN" sz="1335" b="0" i="0" u="none" strike="noStrike" kern="0" cap="none" spc="0" normalizeH="0" baseline="0" noProof="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a:ln>
                  <a:noFill/>
                </a:ln>
                <a:solidFill>
                  <a:srgbClr val="000000"/>
                </a:solidFill>
                <a:effectLst/>
                <a:uLnTx/>
                <a:uFillTx/>
                <a:latin typeface="Century Gothic" panose="020B0502020202020204"/>
                <a:ea typeface="微软雅黑" panose="020B0503020204020204" pitchFamily="3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CONTENTS</a:t>
            </a:r>
            <a:endParaRPr kumimoji="1" lang="zh-CN" altLang="en-US"/>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indent="0" algn="ctr">
              <a:lnSpc>
                <a:spcPct val="130000"/>
              </a:lnSpc>
              <a:buNone/>
            </a:pPr>
            <a:endParaRPr kumimoji="1" lang="zh-CN" altLang="en-US"/>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a:t>TITLE</a:t>
            </a:r>
            <a:r>
              <a:rPr kumimoji="1" lang="zh-CN" altLang="en-US"/>
              <a:t> </a:t>
            </a:r>
            <a:r>
              <a:rPr kumimoji="1" lang="en-US" altLang="zh-CN"/>
              <a:t>HERE</a:t>
            </a:r>
            <a:endParaRPr kumimoji="1" lang="zh-CN" altLang="en-US"/>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a:t>TITLE</a:t>
            </a:r>
            <a:r>
              <a:rPr kumimoji="1" lang="zh-CN" altLang="en-US"/>
              <a:t> </a:t>
            </a:r>
            <a:r>
              <a:rPr kumimoji="1" lang="en-US" altLang="zh-CN"/>
              <a:t>HERE</a:t>
            </a:r>
            <a:endParaRPr kumimoji="1" lang="zh-CN" altLang="en-US"/>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a:t>TITLE</a:t>
            </a:r>
            <a:r>
              <a:rPr kumimoji="1" lang="zh-CN" altLang="en-US"/>
              <a:t> </a:t>
            </a:r>
            <a:r>
              <a:rPr kumimoji="1" lang="en-US" altLang="zh-CN"/>
              <a:t>HERE</a:t>
            </a:r>
            <a:endParaRPr kumimoji="1" lang="zh-CN" altLang="en-US"/>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a:t>TITLE</a:t>
            </a:r>
            <a:r>
              <a:rPr kumimoji="1" lang="zh-CN" altLang="en-US"/>
              <a:t> </a:t>
            </a:r>
            <a:r>
              <a:rPr kumimoji="1" lang="en-US" altLang="zh-CN"/>
              <a:t>HERE</a:t>
            </a:r>
            <a:endParaRPr kumimoji="1"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CONTENTS</a:t>
            </a:r>
            <a:endParaRPr kumimoji="1" lang="zh-CN" altLang="en-US"/>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indent="0" algn="ctr">
              <a:lnSpc>
                <a:spcPct val="130000"/>
              </a:lnSpc>
              <a:buNone/>
            </a:pPr>
            <a:endParaRPr kumimoji="1" lang="zh-CN" altLang="en-US"/>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a:t>TITLE</a:t>
            </a:r>
            <a:r>
              <a:rPr kumimoji="1" lang="zh-CN" altLang="en-US"/>
              <a:t> </a:t>
            </a:r>
            <a:r>
              <a:rPr kumimoji="1" lang="en-US" altLang="zh-CN"/>
              <a:t>HERE</a:t>
            </a:r>
            <a:endParaRPr kumimoji="1" lang="zh-CN" altLang="en-US"/>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a:t>TITLE</a:t>
            </a:r>
            <a:r>
              <a:rPr kumimoji="1" lang="zh-CN" altLang="en-US"/>
              <a:t> </a:t>
            </a:r>
            <a:r>
              <a:rPr kumimoji="1" lang="en-US" altLang="zh-CN"/>
              <a:t>HERE</a:t>
            </a:r>
            <a:endParaRPr kumimoji="1" lang="zh-CN" altLang="en-US"/>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a:t>TITLE</a:t>
            </a:r>
            <a:r>
              <a:rPr kumimoji="1" lang="zh-CN" altLang="en-US"/>
              <a:t> </a:t>
            </a:r>
            <a:r>
              <a:rPr kumimoji="1" lang="en-US" altLang="zh-CN"/>
              <a:t>HERE</a:t>
            </a:r>
            <a:endParaRPr kumimoji="1" lang="zh-CN" altLang="en-US"/>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a:t>TITLE</a:t>
            </a:r>
            <a:r>
              <a:rPr kumimoji="1" lang="zh-CN" altLang="en-US"/>
              <a:t> </a:t>
            </a:r>
            <a:r>
              <a:rPr kumimoji="1" lang="en-US" altLang="zh-CN"/>
              <a:t>HERE</a:t>
            </a:r>
            <a:endParaRPr kumimoji="1" lang="zh-CN" altLang="en-US"/>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a:t>TITLE</a:t>
            </a:r>
            <a:r>
              <a:rPr kumimoji="1" lang="zh-CN" altLang="en-US"/>
              <a:t> </a:t>
            </a:r>
            <a:r>
              <a:rPr kumimoji="1" lang="en-US" altLang="zh-CN"/>
              <a:t>HERE</a:t>
            </a:r>
            <a:endParaRPr kumimoji="1" lang="zh-CN" altLang="en-US"/>
          </a:p>
        </p:txBody>
      </p:sp>
      <p:pic>
        <p:nvPicPr>
          <p:cNvPr id="2" name="Picture 6" descr="Blue text on a black background&#10;&#10;Description automatically generated"/>
          <p:cNvPicPr>
            <a:picLocks noChangeAspect="1"/>
          </p:cNvPicPr>
          <p:nvPr userDrawn="1"/>
        </p:nvPicPr>
        <p:blipFill>
          <a:blip r:embed="rId3"/>
          <a:stretch>
            <a:fillRect/>
          </a:stretch>
        </p:blipFill>
        <p:spPr>
          <a:xfrm>
            <a:off x="265430" y="203200"/>
            <a:ext cx="1859280" cy="591820"/>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CONTENTS</a:t>
            </a:r>
            <a:endParaRPr kumimoji="1" lang="zh-CN" altLang="en-US"/>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a:t>TITLE</a:t>
            </a:r>
            <a:r>
              <a:rPr kumimoji="1" lang="zh-CN" altLang="en-US"/>
              <a:t> </a:t>
            </a:r>
            <a:r>
              <a:rPr kumimoji="1" lang="en-US" altLang="zh-CN"/>
              <a:t>HERE</a:t>
            </a:r>
            <a:endParaRPr kumimoji="1" lang="zh-CN" altLang="en-US"/>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a:t>TITLE</a:t>
            </a:r>
            <a:r>
              <a:rPr kumimoji="1" lang="zh-CN" altLang="en-US"/>
              <a:t> </a:t>
            </a:r>
            <a:r>
              <a:rPr kumimoji="1" lang="en-US" altLang="zh-CN"/>
              <a:t>HERE</a:t>
            </a:r>
            <a:endParaRPr kumimoji="1" lang="zh-CN" altLang="en-US"/>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a:t>TITLE</a:t>
            </a:r>
            <a:r>
              <a:rPr kumimoji="1" lang="zh-CN" altLang="en-US"/>
              <a:t> </a:t>
            </a:r>
            <a:r>
              <a:rPr kumimoji="1" lang="en-US" altLang="zh-CN"/>
              <a:t>HERE</a:t>
            </a:r>
            <a:endParaRPr kumimoji="1" lang="zh-CN" altLang="en-US"/>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a:t>TITLE</a:t>
            </a:r>
            <a:r>
              <a:rPr kumimoji="1" lang="zh-CN" altLang="en-US"/>
              <a:t> </a:t>
            </a:r>
            <a:r>
              <a:rPr kumimoji="1" lang="en-US" altLang="zh-CN"/>
              <a:t>HERE</a:t>
            </a:r>
            <a:endParaRPr kumimoji="1" lang="zh-CN" altLang="en-US"/>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a:t>TITLE</a:t>
            </a:r>
            <a:r>
              <a:rPr kumimoji="1" lang="zh-CN" altLang="en-US"/>
              <a:t> </a:t>
            </a:r>
            <a:r>
              <a:rPr kumimoji="1" lang="en-US" altLang="zh-CN"/>
              <a:t>HERE</a:t>
            </a:r>
            <a:endParaRPr kumimoji="1" lang="zh-CN" altLang="en-US"/>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a:t>TITLE</a:t>
            </a:r>
            <a:r>
              <a:rPr kumimoji="1" lang="zh-CN" altLang="en-US"/>
              <a:t> </a:t>
            </a:r>
            <a:r>
              <a:rPr kumimoji="1" lang="en-US" altLang="zh-CN"/>
              <a:t>HERE</a:t>
            </a:r>
            <a:endParaRPr kumimoji="1"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CONTENTS</a:t>
            </a:r>
            <a:endParaRPr kumimoji="1" lang="zh-CN" altLang="en-US"/>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indent="0" algn="ctr">
              <a:lnSpc>
                <a:spcPct val="130000"/>
              </a:lnSpc>
              <a:buNone/>
            </a:pPr>
            <a:endParaRPr kumimoji="1" lang="zh-CN" altLang="en-US"/>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a:t>TITLE</a:t>
            </a:r>
            <a:r>
              <a:rPr kumimoji="1" lang="zh-CN" altLang="en-US"/>
              <a:t> </a:t>
            </a:r>
            <a:r>
              <a:rPr kumimoji="1" lang="en-US" altLang="zh-CN"/>
              <a:t>HERE</a:t>
            </a:r>
            <a:endParaRPr kumimoji="1" lang="zh-CN" altLang="en-US"/>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a:t>TITLE</a:t>
            </a:r>
            <a:r>
              <a:rPr kumimoji="1" lang="zh-CN" altLang="en-US"/>
              <a:t> </a:t>
            </a:r>
            <a:r>
              <a:rPr kumimoji="1" lang="en-US" altLang="zh-CN"/>
              <a:t>HERE</a:t>
            </a:r>
            <a:endParaRPr kumimoji="1" lang="zh-CN" altLang="en-US"/>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a:t>TITLE</a:t>
            </a:r>
            <a:r>
              <a:rPr kumimoji="1" lang="zh-CN" altLang="en-US"/>
              <a:t> </a:t>
            </a:r>
            <a:r>
              <a:rPr kumimoji="1" lang="en-US" altLang="zh-CN"/>
              <a:t>HERE</a:t>
            </a:r>
            <a:endParaRPr kumimoji="1" lang="zh-CN" altLang="en-US"/>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a:t>TITLE</a:t>
            </a:r>
            <a:r>
              <a:rPr kumimoji="1" lang="zh-CN" altLang="en-US"/>
              <a:t> </a:t>
            </a:r>
            <a:r>
              <a:rPr kumimoji="1" lang="en-US" altLang="zh-CN"/>
              <a:t>HERE</a:t>
            </a:r>
            <a:endParaRPr kumimoji="1" lang="zh-CN" altLang="en-US"/>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a:t>TITLE</a:t>
            </a:r>
            <a:r>
              <a:rPr kumimoji="1" lang="zh-CN" altLang="en-US"/>
              <a:t> </a:t>
            </a:r>
            <a:r>
              <a:rPr kumimoji="1" lang="en-US" altLang="zh-CN"/>
              <a:t>HERE</a:t>
            </a:r>
            <a:endParaRPr kumimoji="1" lang="zh-CN" altLang="en-US"/>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a:t>TITLE</a:t>
            </a:r>
            <a:r>
              <a:rPr kumimoji="1" lang="zh-CN" altLang="en-US"/>
              <a:t> </a:t>
            </a:r>
            <a:r>
              <a:rPr kumimoji="1" lang="en-US" altLang="zh-CN"/>
              <a:t>HERE</a:t>
            </a:r>
            <a:endParaRPr kumimoji="1" lang="zh-CN" altLang="en-US"/>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a:t>TITLE</a:t>
            </a:r>
            <a:r>
              <a:rPr kumimoji="1" lang="zh-CN" altLang="en-US"/>
              <a:t> </a:t>
            </a:r>
            <a:r>
              <a:rPr kumimoji="1" lang="en-US" altLang="zh-CN"/>
              <a:t>HERE</a:t>
            </a:r>
            <a:endParaRPr kumimoji="1" lang="zh-CN" altLang="en-US"/>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a:t>TITLE</a:t>
            </a:r>
            <a:r>
              <a:rPr kumimoji="1" lang="zh-CN" altLang="en-US"/>
              <a:t> </a:t>
            </a:r>
            <a:r>
              <a:rPr kumimoji="1" lang="en-US" altLang="zh-CN"/>
              <a:t>HERE</a:t>
            </a:r>
            <a:endParaRPr kumimoji="1"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微软雅黑" panose="020B0503020204020204" pitchFamily="34" charset="-122"/>
                <a:ea typeface="微软雅黑" panose="020B0503020204020204" pitchFamily="34" charset="-122"/>
                <a:cs typeface="微软雅黑" panose="020B0503020204020204" pitchFamily="34" charset="-122"/>
              </a:defRPr>
            </a:lvl1pPr>
          </a:lstStyle>
          <a:p>
            <a:pPr lvl="0"/>
            <a:endParaRPr kumimoji="1" lang="zh-CN" altLang="en-US"/>
          </a:p>
        </p:txBody>
      </p:sp>
      <p:pic>
        <p:nvPicPr>
          <p:cNvPr id="7" name="Picture 6" descr="Blue text on a black background&#10;&#10;Description automatically generated"/>
          <p:cNvPicPr>
            <a:picLocks noChangeAspect="1"/>
          </p:cNvPicPr>
          <p:nvPr userDrawn="1"/>
        </p:nvPicPr>
        <p:blipFill>
          <a:blip r:embed="rId3"/>
          <a:stretch>
            <a:fillRect/>
          </a:stretch>
        </p:blipFill>
        <p:spPr>
          <a:xfrm>
            <a:off x="265430" y="220345"/>
            <a:ext cx="1924050" cy="612775"/>
          </a:xfrm>
          <a:prstGeom prst="rect">
            <a:avLst/>
          </a:prstGeom>
        </p:spPr>
      </p:pic>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
        <p:nvSpPr>
          <p:cNvPr id="2" name="五边形 1"/>
          <p:cNvSpPr/>
          <p:nvPr userDrawn="1"/>
        </p:nvSpPr>
        <p:spPr>
          <a:xfrm>
            <a:off x="0" y="164465"/>
            <a:ext cx="4900930" cy="634365"/>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a:latin typeface="微软雅黑" panose="020B0503020204020204" pitchFamily="34" charset="-122"/>
              <a:ea typeface="微软雅黑" panose="020B0503020204020204" pitchFamily="34" charset="-122"/>
            </a:endParaRPr>
          </a:p>
        </p:txBody>
      </p:sp>
      <p:sp>
        <p:nvSpPr>
          <p:cNvPr id="4" name="文本占位符 7"/>
          <p:cNvSpPr>
            <a:spLocks noGrp="1"/>
          </p:cNvSpPr>
          <p:nvPr>
            <p:ph type="body" sz="quarter" idx="10" hasCustomPrompt="1"/>
          </p:nvPr>
        </p:nvSpPr>
        <p:spPr>
          <a:xfrm>
            <a:off x="265430" y="287020"/>
            <a:ext cx="4175760" cy="389255"/>
          </a:xfrm>
          <a:prstGeom prst="rect">
            <a:avLst/>
          </a:prstGeom>
          <a:ln w="12700" cmpd="sng">
            <a:noFill/>
          </a:ln>
        </p:spPr>
        <p:txBody>
          <a:bodyPr vert="horz" anchor="ctr"/>
          <a:lstStyle>
            <a:lvl1pPr marL="0" indent="0" algn="l">
              <a:buNone/>
              <a:defRPr sz="18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pic>
        <p:nvPicPr>
          <p:cNvPr id="7" name="Picture 6" descr="Blue text on a black background&#10;&#10;Description automatically generated"/>
          <p:cNvPicPr>
            <a:picLocks noChangeAspect="1"/>
          </p:cNvPicPr>
          <p:nvPr userDrawn="1"/>
        </p:nvPicPr>
        <p:blipFill>
          <a:blip r:embed="rId3"/>
          <a:stretch>
            <a:fillRect/>
          </a:stretch>
        </p:blipFill>
        <p:spPr>
          <a:xfrm>
            <a:off x="10090150" y="143510"/>
            <a:ext cx="1924050" cy="612775"/>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
        <p:nvSpPr>
          <p:cNvPr id="2" name="五边形 1"/>
          <p:cNvSpPr/>
          <p:nvPr userDrawn="1"/>
        </p:nvSpPr>
        <p:spPr>
          <a:xfrm rot="10800000">
            <a:off x="7291070" y="220345"/>
            <a:ext cx="4900930" cy="634365"/>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a:latin typeface="微软雅黑" panose="020B0503020204020204" pitchFamily="34" charset="-122"/>
              <a:ea typeface="微软雅黑" panose="020B0503020204020204" pitchFamily="34" charset="-122"/>
            </a:endParaRPr>
          </a:p>
        </p:txBody>
      </p:sp>
      <p:sp>
        <p:nvSpPr>
          <p:cNvPr id="3" name="文本占位符 7"/>
          <p:cNvSpPr>
            <a:spLocks noGrp="1"/>
          </p:cNvSpPr>
          <p:nvPr>
            <p:ph type="body" sz="quarter" idx="10" hasCustomPrompt="1"/>
          </p:nvPr>
        </p:nvSpPr>
        <p:spPr>
          <a:xfrm>
            <a:off x="7655560" y="342900"/>
            <a:ext cx="4231640" cy="389255"/>
          </a:xfrm>
          <a:prstGeom prst="rect">
            <a:avLst/>
          </a:prstGeom>
          <a:ln w="12700" cmpd="sng">
            <a:noFill/>
          </a:ln>
        </p:spPr>
        <p:txBody>
          <a:bodyPr vert="horz" anchor="ctr"/>
          <a:lstStyle>
            <a:lvl1pPr marL="0" indent="0" algn="r">
              <a:buNone/>
              <a:defRPr sz="18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pic>
        <p:nvPicPr>
          <p:cNvPr id="7" name="Picture 6" descr="Blue text on a black background&#10;&#10;Description automatically generated"/>
          <p:cNvPicPr>
            <a:picLocks noChangeAspect="1"/>
          </p:cNvPicPr>
          <p:nvPr userDrawn="1"/>
        </p:nvPicPr>
        <p:blipFill>
          <a:blip r:embed="rId3"/>
          <a:stretch>
            <a:fillRect/>
          </a:stretch>
        </p:blipFill>
        <p:spPr>
          <a:xfrm>
            <a:off x="173355" y="119380"/>
            <a:ext cx="1924050" cy="612775"/>
          </a:xfrm>
          <a:prstGeom prst="rect">
            <a:avLst/>
          </a:prstGeom>
        </p:spPr>
      </p:pic>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
        <p:nvSpPr>
          <p:cNvPr id="2" name="五边形 1"/>
          <p:cNvSpPr/>
          <p:nvPr userDrawn="1"/>
        </p:nvSpPr>
        <p:spPr>
          <a:xfrm>
            <a:off x="0" y="164465"/>
            <a:ext cx="4900930" cy="634365"/>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a:latin typeface="微软雅黑" panose="020B0503020204020204" pitchFamily="34" charset="-122"/>
              <a:ea typeface="微软雅黑" panose="020B0503020204020204" pitchFamily="34" charset="-122"/>
            </a:endParaRPr>
          </a:p>
        </p:txBody>
      </p:sp>
      <p:sp>
        <p:nvSpPr>
          <p:cNvPr id="4" name="文本占位符 7"/>
          <p:cNvSpPr>
            <a:spLocks noGrp="1"/>
          </p:cNvSpPr>
          <p:nvPr>
            <p:ph type="body" sz="quarter" idx="10" hasCustomPrompt="1"/>
          </p:nvPr>
        </p:nvSpPr>
        <p:spPr>
          <a:xfrm>
            <a:off x="265430" y="314325"/>
            <a:ext cx="4203700" cy="389255"/>
          </a:xfrm>
          <a:prstGeom prst="rect">
            <a:avLst/>
          </a:prstGeom>
          <a:ln w="12700" cmpd="sng">
            <a:noFill/>
          </a:ln>
        </p:spPr>
        <p:txBody>
          <a:bodyPr vert="horz" anchor="ctr"/>
          <a:lstStyle>
            <a:lvl1pPr marL="0" indent="0" algn="l">
              <a:buNone/>
              <a:defRPr sz="1800" b="1">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en-US" altLang="zh-CN"/>
              <a:t>CLICK</a:t>
            </a:r>
            <a:r>
              <a:rPr kumimoji="1" lang="zh-CN" altLang="en-US"/>
              <a:t> </a:t>
            </a:r>
            <a:r>
              <a:rPr kumimoji="1" lang="en-US" altLang="zh-CN"/>
              <a:t>HERE</a:t>
            </a:r>
            <a:r>
              <a:rPr kumimoji="1" lang="zh-CN" altLang="en-US"/>
              <a:t> </a:t>
            </a:r>
            <a:r>
              <a:rPr kumimoji="1" lang="en-US" altLang="zh-CN"/>
              <a:t>TO</a:t>
            </a:r>
            <a:r>
              <a:rPr kumimoji="1" lang="zh-CN" altLang="en-US"/>
              <a:t> </a:t>
            </a:r>
            <a:r>
              <a:rPr kumimoji="1" lang="en-US" altLang="zh-CN"/>
              <a:t>ADD</a:t>
            </a:r>
            <a:r>
              <a:rPr kumimoji="1" lang="zh-CN" altLang="en-US"/>
              <a:t> </a:t>
            </a:r>
            <a:r>
              <a:rPr kumimoji="1" lang="en-US" altLang="zh-CN"/>
              <a:t>YOUR</a:t>
            </a:r>
            <a:r>
              <a:rPr kumimoji="1" lang="zh-CN" altLang="en-US"/>
              <a:t> </a:t>
            </a:r>
            <a:r>
              <a:rPr kumimoji="1" lang="en-US" altLang="zh-CN"/>
              <a:t>TITLE</a:t>
            </a:r>
            <a:endParaRPr kumimoji="1" lang="zh-CN" altLang="en-US"/>
          </a:p>
        </p:txBody>
      </p:sp>
      <p:pic>
        <p:nvPicPr>
          <p:cNvPr id="7" name="Picture 6" descr="Blue text on a black background&#10;&#10;Description automatically generated"/>
          <p:cNvPicPr>
            <a:picLocks noChangeAspect="1"/>
          </p:cNvPicPr>
          <p:nvPr userDrawn="1"/>
        </p:nvPicPr>
        <p:blipFill>
          <a:blip r:embed="rId3"/>
          <a:stretch>
            <a:fillRect/>
          </a:stretch>
        </p:blipFill>
        <p:spPr>
          <a:xfrm>
            <a:off x="10090150" y="314325"/>
            <a:ext cx="1924050" cy="612775"/>
          </a:xfrm>
          <a:prstGeom prst="rect">
            <a:avLst/>
          </a:prstGeom>
        </p:spPr>
      </p:pic>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4.xml"/><Relationship Id="rId7" Type="http://schemas.openxmlformats.org/officeDocument/2006/relationships/image" Target="../media/image1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slideLayout" Target="../slideLayouts/slideLayout10.xml"/><Relationship Id="rId2" Type="http://schemas.openxmlformats.org/officeDocument/2006/relationships/tags" Target="../tags/tag7.xml"/><Relationship Id="rId16" Type="http://schemas.openxmlformats.org/officeDocument/2006/relationships/tags" Target="../tags/tag21.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solidFill>
                  <a:schemeClr val="tx2"/>
                </a:solidFill>
                <a:latin typeface="Segoe UI" panose="020B0502040204020203"/>
                <a:ea typeface="微软雅黑" panose="020B0503020204020204" pitchFamily="34" charset="-122"/>
              </a:rPr>
              <a:t>Analysis of the </a:t>
            </a:r>
            <a:r>
              <a:rPr lang="en-US" altLang="zh-CN">
                <a:solidFill>
                  <a:schemeClr val="tx2"/>
                </a:solidFill>
                <a:latin typeface="Segoe UI" panose="020B0502040204020203"/>
                <a:ea typeface="微软雅黑" panose="020B0503020204020204" pitchFamily="34" charset="-122"/>
              </a:rPr>
              <a:t>I</a:t>
            </a:r>
            <a:r>
              <a:rPr lang="zh-CN" altLang="en-US">
                <a:solidFill>
                  <a:schemeClr val="tx2"/>
                </a:solidFill>
                <a:latin typeface="Segoe UI" panose="020B0502040204020203"/>
                <a:ea typeface="微软雅黑" panose="020B0503020204020204" pitchFamily="34" charset="-122"/>
              </a:rPr>
              <a:t>nfluencing </a:t>
            </a:r>
            <a:r>
              <a:rPr lang="en-US" altLang="zh-CN">
                <a:solidFill>
                  <a:schemeClr val="tx2"/>
                </a:solidFill>
                <a:latin typeface="Segoe UI" panose="020B0502040204020203"/>
                <a:ea typeface="微软雅黑" panose="020B0503020204020204" pitchFamily="34" charset="-122"/>
              </a:rPr>
              <a:t>F</a:t>
            </a:r>
            <a:r>
              <a:rPr lang="zh-CN" altLang="en-US">
                <a:solidFill>
                  <a:schemeClr val="tx2"/>
                </a:solidFill>
                <a:latin typeface="Segoe UI" panose="020B0502040204020203"/>
                <a:ea typeface="微软雅黑" panose="020B0503020204020204" pitchFamily="34" charset="-122"/>
              </a:rPr>
              <a:t>actors of </a:t>
            </a:r>
            <a:r>
              <a:rPr lang="en-US" altLang="zh-CN">
                <a:solidFill>
                  <a:schemeClr val="tx2"/>
                </a:solidFill>
                <a:latin typeface="Segoe UI" panose="020B0502040204020203"/>
                <a:ea typeface="微软雅黑" panose="020B0503020204020204" pitchFamily="34" charset="-122"/>
              </a:rPr>
              <a:t>F</a:t>
            </a:r>
            <a:r>
              <a:rPr lang="zh-CN" altLang="en-US">
                <a:solidFill>
                  <a:schemeClr val="tx2"/>
                </a:solidFill>
                <a:latin typeface="Segoe UI" panose="020B0502040204020203"/>
                <a:ea typeface="微软雅黑" panose="020B0503020204020204" pitchFamily="34" charset="-122"/>
              </a:rPr>
              <a:t>ilm </a:t>
            </a:r>
            <a:r>
              <a:rPr lang="en-US" altLang="zh-CN">
                <a:solidFill>
                  <a:schemeClr val="tx2"/>
                </a:solidFill>
                <a:latin typeface="Segoe UI" panose="020B0502040204020203"/>
                <a:ea typeface="微软雅黑" panose="020B0503020204020204" pitchFamily="34" charset="-122"/>
              </a:rPr>
              <a:t>R</a:t>
            </a:r>
            <a:r>
              <a:rPr lang="zh-CN" altLang="en-US">
                <a:solidFill>
                  <a:schemeClr val="tx2"/>
                </a:solidFill>
                <a:latin typeface="Segoe UI" panose="020B0502040204020203"/>
                <a:ea typeface="微软雅黑" panose="020B0503020204020204" pitchFamily="34" charset="-122"/>
              </a:rPr>
              <a:t>atings </a:t>
            </a:r>
            <a:r>
              <a:rPr lang="en-US" altLang="zh-CN">
                <a:solidFill>
                  <a:schemeClr val="tx2"/>
                </a:solidFill>
                <a:latin typeface="Segoe UI" panose="020B0502040204020203"/>
                <a:ea typeface="微软雅黑" panose="020B0503020204020204" pitchFamily="34" charset="-122"/>
              </a:rPr>
              <a:t>B</a:t>
            </a:r>
            <a:r>
              <a:rPr lang="zh-CN" altLang="en-US">
                <a:solidFill>
                  <a:schemeClr val="tx2"/>
                </a:solidFill>
                <a:latin typeface="Segoe UI" panose="020B0502040204020203"/>
                <a:ea typeface="微软雅黑" panose="020B0503020204020204" pitchFamily="34" charset="-122"/>
              </a:rPr>
              <a:t>ased on the </a:t>
            </a:r>
            <a:r>
              <a:rPr lang="en-US" altLang="zh-CN">
                <a:solidFill>
                  <a:schemeClr val="tx2"/>
                </a:solidFill>
                <a:latin typeface="Segoe UI" panose="020B0502040204020203"/>
                <a:ea typeface="微软雅黑" panose="020B0503020204020204" pitchFamily="34" charset="-122"/>
              </a:rPr>
              <a:t>GLM</a:t>
            </a:r>
            <a:r>
              <a:rPr lang="zh-CN" altLang="en-US">
                <a:solidFill>
                  <a:schemeClr val="tx2"/>
                </a:solidFill>
                <a:latin typeface="Segoe UI" panose="020B0502040204020203"/>
                <a:ea typeface="微软雅黑" panose="020B0503020204020204" pitchFamily="34" charset="-122"/>
              </a:rPr>
              <a:t> </a:t>
            </a:r>
            <a:r>
              <a:rPr lang="en-US" altLang="zh-CN">
                <a:solidFill>
                  <a:schemeClr val="tx2"/>
                </a:solidFill>
                <a:latin typeface="Segoe UI" panose="020B0502040204020203"/>
                <a:ea typeface="微软雅黑" panose="020B0503020204020204" pitchFamily="34" charset="-122"/>
              </a:rPr>
              <a:t>M</a:t>
            </a:r>
            <a:r>
              <a:rPr lang="zh-CN" altLang="en-US">
                <a:solidFill>
                  <a:schemeClr val="tx2"/>
                </a:solidFill>
                <a:latin typeface="Segoe UI" panose="020B0502040204020203"/>
                <a:ea typeface="微软雅黑" panose="020B0503020204020204" pitchFamily="34" charset="-122"/>
              </a:rPr>
              <a:t>odel</a:t>
            </a:r>
          </a:p>
        </p:txBody>
      </p:sp>
      <p:sp>
        <p:nvSpPr>
          <p:cNvPr id="4" name="文本占位符 3"/>
          <p:cNvSpPr>
            <a:spLocks noGrp="1"/>
          </p:cNvSpPr>
          <p:nvPr>
            <p:ph type="body" sz="quarter" idx="12"/>
          </p:nvPr>
        </p:nvSpPr>
        <p:spPr>
          <a:xfrm>
            <a:off x="6274435" y="3915410"/>
            <a:ext cx="3373755" cy="549910"/>
          </a:xfrm>
        </p:spPr>
        <p:txBody>
          <a:bodyPr/>
          <a:lstStyle/>
          <a:p>
            <a:pPr lvl="0">
              <a:lnSpc>
                <a:spcPct val="100000"/>
              </a:lnSpc>
              <a:spcBef>
                <a:spcPts val="0"/>
              </a:spcBef>
              <a:defRPr/>
            </a:pPr>
            <a:r>
              <a:rPr lang="en-US" kern="0">
                <a:solidFill>
                  <a:schemeClr val="tx2"/>
                </a:solidFill>
                <a:latin typeface="Segoe UI" panose="020B0502040204020203"/>
                <a:ea typeface="微软雅黑" panose="020B0503020204020204" pitchFamily="34" charset="-122"/>
              </a:rPr>
              <a:t>Lin Lin, Yutong WU, Yuang Tian, Constantinos Anastasiou, Shengyuan Xia</a:t>
            </a:r>
            <a:endParaRPr lang="en-US" altLang="zh-CN" kern="0">
              <a:solidFill>
                <a:schemeClr val="tx2"/>
              </a:solidFill>
              <a:latin typeface="Segoe UI" panose="020B0502040204020203"/>
              <a:ea typeface="微软雅黑" panose="020B0503020204020204" pitchFamily="34" charset="-122"/>
            </a:endParaRPr>
          </a:p>
        </p:txBody>
      </p:sp>
      <p:sp>
        <p:nvSpPr>
          <p:cNvPr id="6" name="文本占位符 5"/>
          <p:cNvSpPr>
            <a:spLocks noGrp="1"/>
          </p:cNvSpPr>
          <p:nvPr>
            <p:ph type="body" sz="quarter" idx="11"/>
          </p:nvPr>
        </p:nvSpPr>
        <p:spPr>
          <a:xfrm>
            <a:off x="2742480" y="3915565"/>
            <a:ext cx="2294080" cy="549890"/>
          </a:xfrm>
        </p:spPr>
        <p:txBody>
          <a:bodyPr anchor="ctr" anchorCtr="0"/>
          <a:lstStyle/>
          <a:p>
            <a:pPr algn="ctr"/>
            <a:r>
              <a:rPr lang="en-US" altLang="zh-CN" sz="2000" b="1">
                <a:solidFill>
                  <a:schemeClr val="tx2"/>
                </a:solidFill>
              </a:rPr>
              <a:t>GROUP 8</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2400">
                <a:solidFill>
                  <a:schemeClr val="tx2"/>
                </a:solidFill>
                <a:latin typeface="+mj-lt"/>
                <a:ea typeface="+mj-ea"/>
                <a:cs typeface="+mj-cs"/>
              </a:rPr>
              <a:t>Correlation matrix</a:t>
            </a:r>
          </a:p>
        </p:txBody>
      </p:sp>
      <p:sp>
        <p:nvSpPr>
          <p:cNvPr id="2" name="灯片编号占位符 1"/>
          <p:cNvSpPr>
            <a:spLocks noGrp="1"/>
          </p:cNvSpPr>
          <p:nvPr>
            <p:ph type="sldNum" sz="quarter" idx="4"/>
          </p:nvPr>
        </p:nvSpPr>
        <p:spPr>
          <a:xfrm>
            <a:off x="9448800" y="6356350"/>
            <a:ext cx="2743200" cy="365125"/>
          </a:xfrm>
        </p:spPr>
        <p:txBody>
          <a:bodyPr/>
          <a:lstStyle/>
          <a:p>
            <a:fld id="{7D9BB5D0-35E4-459D-AEF3-FE4D7C45CC19}" type="slidenum">
              <a:rPr lang="zh-CN" altLang="en-US" smtClean="0"/>
              <a:t>10</a:t>
            </a:fld>
            <a:endParaRPr lang="zh-CN" altLang="en-US"/>
          </a:p>
        </p:txBody>
      </p:sp>
      <p:pic>
        <p:nvPicPr>
          <p:cNvPr id="4" name="图片 3" descr="corr"/>
          <p:cNvPicPr>
            <a:picLocks noChangeAspect="1"/>
          </p:cNvPicPr>
          <p:nvPr/>
        </p:nvPicPr>
        <p:blipFill>
          <a:blip r:embed="rId2"/>
          <a:srcRect l="8701" r="9422"/>
          <a:stretch>
            <a:fillRect/>
          </a:stretch>
        </p:blipFill>
        <p:spPr>
          <a:xfrm>
            <a:off x="2997835" y="1002030"/>
            <a:ext cx="4457065" cy="3359785"/>
          </a:xfrm>
          <a:prstGeom prst="rect">
            <a:avLst/>
          </a:prstGeom>
        </p:spPr>
      </p:pic>
      <p:sp>
        <p:nvSpPr>
          <p:cNvPr id="5" name="文本框 4"/>
          <p:cNvSpPr txBox="1"/>
          <p:nvPr/>
        </p:nvSpPr>
        <p:spPr>
          <a:xfrm>
            <a:off x="1292225" y="4791075"/>
            <a:ext cx="7533005" cy="1677382"/>
          </a:xfrm>
          <a:prstGeom prst="rect">
            <a:avLst/>
          </a:prstGeom>
          <a:noFill/>
        </p:spPr>
        <p:txBody>
          <a:bodyPr wrap="square" lIns="91440" tIns="45720" rIns="91440" bIns="45720" rtlCol="0" anchor="t">
            <a:spAutoFit/>
          </a:bodyPr>
          <a:lstStyle/>
          <a:p>
            <a:pPr marL="285750" indent="-285750" algn="just">
              <a:spcBef>
                <a:spcPts val="600"/>
              </a:spcBef>
              <a:buFont typeface="Arial" panose="020B0604020202020204"/>
              <a:buChar char="•"/>
            </a:pPr>
            <a:r>
              <a:rPr lang="en-US" sz="1400" kern="0">
                <a:solidFill>
                  <a:srgbClr val="002060"/>
                </a:solidFill>
                <a:latin typeface="微软雅黑"/>
                <a:ea typeface="微软雅黑"/>
                <a:cs typeface="+mn-ea"/>
                <a:sym typeface="+mn-lt"/>
              </a:rPr>
              <a:t>The correlation matrix shows that release year, positive votes by audiences, and length is negatively correlated with rating, and budget and rating are positively correlated, with budget and length having slightly stronger linear correlations with rating. However, all the correlation values are low except length vs rating which has a moderate negative relationship.</a:t>
            </a:r>
            <a:endParaRPr lang="en-US" sz="1400" kern="0">
              <a:solidFill>
                <a:srgbClr val="002060"/>
              </a:solidFill>
              <a:latin typeface="微软雅黑" panose="020B0503020204020204" pitchFamily="34" charset="-122"/>
              <a:ea typeface="微软雅黑" panose="020B0503020204020204" pitchFamily="34" charset="-122"/>
              <a:cs typeface="+mn-ea"/>
              <a:sym typeface="+mn-lt"/>
            </a:endParaRPr>
          </a:p>
          <a:p>
            <a:pPr marL="285750" indent="-285750" algn="just">
              <a:spcBef>
                <a:spcPts val="600"/>
              </a:spcBef>
              <a:buFont typeface="Arial" panose="020B0604020202020204"/>
              <a:buChar char="•"/>
            </a:pPr>
            <a:r>
              <a:rPr lang="en-US" sz="1400" kern="0">
                <a:solidFill>
                  <a:srgbClr val="002060"/>
                </a:solidFill>
                <a:latin typeface="微软雅黑"/>
                <a:ea typeface="微软雅黑"/>
                <a:cs typeface="+mn-ea"/>
                <a:sym typeface="+mn-lt"/>
              </a:rPr>
              <a:t>The absolute values of the correlation coefficients between predictors in the matrix are all low, so that  indicates that multicollinearity is not present in our case.</a:t>
            </a:r>
            <a:endParaRPr lang="en-US" sz="1400" kern="0">
              <a:solidFill>
                <a:srgbClr val="002060"/>
              </a:solidFill>
              <a:latin typeface="微软雅黑"/>
              <a:ea typeface="微软雅黑"/>
              <a:cs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035910" y="2470485"/>
            <a:ext cx="8454192" cy="1074822"/>
          </a:xfrm>
        </p:spPr>
        <p:txBody>
          <a:bodyPr vert="horz" lIns="91440" tIns="45720" rIns="91440" bIns="45720" anchor="ctr"/>
          <a:lstStyle/>
          <a:p>
            <a:r>
              <a:rPr kumimoji="1" lang="en-US" altLang="zh-CN">
                <a:solidFill>
                  <a:schemeClr val="tx2"/>
                </a:solidFill>
                <a:latin typeface="微软雅黑" panose="020B0503020204020204" pitchFamily="34" charset="-122"/>
                <a:ea typeface="微软雅黑" panose="020B0503020204020204" pitchFamily="34" charset="-122"/>
              </a:rPr>
              <a:t>S</a:t>
            </a:r>
            <a:r>
              <a:rPr kumimoji="1" lang="zh-CN">
                <a:solidFill>
                  <a:schemeClr val="tx2"/>
                </a:solidFill>
                <a:latin typeface="微软雅黑" panose="020B0503020204020204" pitchFamily="34" charset="-122"/>
                <a:ea typeface="微软雅黑" panose="020B0503020204020204" pitchFamily="34" charset="-122"/>
              </a:rPr>
              <a:t>tatistical </a:t>
            </a:r>
            <a:r>
              <a:rPr kumimoji="1" lang="en-US" altLang="zh-CN">
                <a:solidFill>
                  <a:schemeClr val="tx2"/>
                </a:solidFill>
                <a:latin typeface="微软雅黑" panose="020B0503020204020204" pitchFamily="34" charset="-122"/>
                <a:ea typeface="微软雅黑" panose="020B0503020204020204" pitchFamily="34" charset="-122"/>
              </a:rPr>
              <a:t>M</a:t>
            </a:r>
            <a:r>
              <a:rPr kumimoji="1" lang="zh-CN">
                <a:solidFill>
                  <a:schemeClr val="tx2"/>
                </a:solidFill>
                <a:latin typeface="微软雅黑" panose="020B0503020204020204" pitchFamily="34" charset="-122"/>
                <a:ea typeface="微软雅黑" panose="020B0503020204020204" pitchFamily="34" charset="-122"/>
              </a:rPr>
              <a:t>odelling </a:t>
            </a:r>
            <a:endParaRPr kumimoji="1" lang="zh-CN" altLang="zh-CN">
              <a:solidFill>
                <a:schemeClr val="tx2"/>
              </a:solidFill>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2"/>
          </p:nvPr>
        </p:nvSpPr>
        <p:spPr>
          <a:xfrm>
            <a:off x="2254350" y="3680772"/>
            <a:ext cx="7539792" cy="707725"/>
          </a:xfrm>
        </p:spPr>
        <p:txBody>
          <a:bodyPr vert="horz" lIns="91440" tIns="45720" rIns="91440" bIns="45720" anchor="ctr"/>
          <a:lstStyle/>
          <a:p>
            <a:r>
              <a:rPr kumimoji="1" lang="en-US" altLang="zh-CN">
                <a:solidFill>
                  <a:schemeClr val="tx2"/>
                </a:solidFill>
                <a:latin typeface="微软雅黑" panose="020B0503020204020204" pitchFamily="34" charset="-122"/>
                <a:ea typeface="微软雅黑" panose="020B0503020204020204" pitchFamily="34" charset="-122"/>
              </a:rPr>
              <a:t>PART</a:t>
            </a:r>
            <a:r>
              <a:rPr kumimoji="1" lang="zh-CN" altLang="en-US">
                <a:solidFill>
                  <a:schemeClr val="tx2"/>
                </a:solidFill>
                <a:latin typeface="微软雅黑" panose="020B0503020204020204" pitchFamily="34" charset="-122"/>
                <a:ea typeface="微软雅黑" panose="020B0503020204020204" pitchFamily="34" charset="-122"/>
              </a:rPr>
              <a:t> </a:t>
            </a:r>
            <a:r>
              <a:rPr kumimoji="1" lang="en-US" altLang="zh-CN">
                <a:solidFill>
                  <a:schemeClr val="tx2"/>
                </a:solidFill>
                <a:latin typeface="微软雅黑" panose="020B0503020204020204" pitchFamily="34" charset="-122"/>
                <a:ea typeface="微软雅黑" panose="020B0503020204020204" pitchFamily="34" charset="-122"/>
              </a:rPr>
              <a:t>3</a:t>
            </a:r>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11"/>
          <p:cNvGrpSpPr/>
          <p:nvPr/>
        </p:nvGrpSpPr>
        <p:grpSpPr>
          <a:xfrm>
            <a:off x="3719195" y="3242310"/>
            <a:ext cx="1755775" cy="509905"/>
            <a:chOff x="888096" y="1000203"/>
            <a:chExt cx="4259825" cy="944066"/>
          </a:xfrm>
        </p:grpSpPr>
        <p:sp>
          <p:nvSpPr>
            <p:cNvPr id="83" name="矩形 82"/>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84" name="椭圆 83"/>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85" name="椭圆 84"/>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86" name="椭圆 85"/>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87" name="椭圆 86"/>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grpSp>
      <p:grpSp>
        <p:nvGrpSpPr>
          <p:cNvPr id="88" name="组合 17"/>
          <p:cNvGrpSpPr/>
          <p:nvPr/>
        </p:nvGrpSpPr>
        <p:grpSpPr>
          <a:xfrm>
            <a:off x="3719195" y="2321560"/>
            <a:ext cx="1786255" cy="509905"/>
            <a:chOff x="888096" y="1000203"/>
            <a:chExt cx="4259825" cy="944066"/>
          </a:xfrm>
        </p:grpSpPr>
        <p:sp>
          <p:nvSpPr>
            <p:cNvPr id="89" name="矩形 88"/>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90" name="椭圆 89"/>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91" name="椭圆 90"/>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92" name="椭圆 91"/>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93" name="椭圆 92"/>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grpSp>
      <p:grpSp>
        <p:nvGrpSpPr>
          <p:cNvPr id="94" name="组合 23"/>
          <p:cNvGrpSpPr/>
          <p:nvPr/>
        </p:nvGrpSpPr>
        <p:grpSpPr>
          <a:xfrm>
            <a:off x="3719195" y="4164330"/>
            <a:ext cx="1755775" cy="509905"/>
            <a:chOff x="888096" y="1000203"/>
            <a:chExt cx="4259825" cy="944066"/>
          </a:xfrm>
        </p:grpSpPr>
        <p:sp>
          <p:nvSpPr>
            <p:cNvPr id="95" name="矩形 9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96" name="椭圆 9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97" name="椭圆 9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98" name="椭圆 9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99" name="椭圆 9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grpSp>
      <p:grpSp>
        <p:nvGrpSpPr>
          <p:cNvPr id="106" name="组合 35"/>
          <p:cNvGrpSpPr/>
          <p:nvPr/>
        </p:nvGrpSpPr>
        <p:grpSpPr>
          <a:xfrm>
            <a:off x="7426879" y="2289504"/>
            <a:ext cx="2300757" cy="509896"/>
            <a:chOff x="888096" y="1000203"/>
            <a:chExt cx="4259825" cy="944066"/>
          </a:xfrm>
        </p:grpSpPr>
        <p:sp>
          <p:nvSpPr>
            <p:cNvPr id="107" name="矩形 10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108" name="椭圆 10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109" name="椭圆 10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110" name="椭圆 10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sp>
          <p:nvSpPr>
            <p:cNvPr id="111" name="椭圆 11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srgbClr val="000000"/>
                </a:solidFill>
                <a:latin typeface="Segoe UI" panose="020B0502040204020203"/>
                <a:ea typeface="微软雅黑" panose="020B0503020204020204" pitchFamily="34" charset="-122"/>
              </a:endParaRPr>
            </a:p>
          </p:txBody>
        </p:sp>
      </p:grpSp>
      <p:cxnSp>
        <p:nvCxnSpPr>
          <p:cNvPr id="124" name="直接连接符 66"/>
          <p:cNvCxnSpPr/>
          <p:nvPr/>
        </p:nvCxnSpPr>
        <p:spPr>
          <a:xfrm>
            <a:off x="3386023" y="3502247"/>
            <a:ext cx="177847" cy="0"/>
          </a:xfrm>
          <a:prstGeom prst="line">
            <a:avLst/>
          </a:prstGeom>
          <a:noFill/>
          <a:ln w="6350" cap="flat" cmpd="sng" algn="ctr">
            <a:solidFill>
              <a:sysClr val="window" lastClr="FFFFFF">
                <a:lumMod val="65000"/>
              </a:sysClr>
            </a:solidFill>
            <a:prstDash val="solid"/>
            <a:miter lim="800000"/>
          </a:ln>
          <a:effectLst/>
        </p:spPr>
      </p:cxnSp>
      <p:cxnSp>
        <p:nvCxnSpPr>
          <p:cNvPr id="125" name="直接连接符 69"/>
          <p:cNvCxnSpPr/>
          <p:nvPr/>
        </p:nvCxnSpPr>
        <p:spPr>
          <a:xfrm>
            <a:off x="3553620" y="3502247"/>
            <a:ext cx="177847" cy="0"/>
          </a:xfrm>
          <a:prstGeom prst="line">
            <a:avLst/>
          </a:prstGeom>
          <a:noFill/>
          <a:ln w="6350" cap="flat" cmpd="sng" algn="ctr">
            <a:solidFill>
              <a:sysClr val="window" lastClr="FFFFFF">
                <a:lumMod val="65000"/>
              </a:sysClr>
            </a:solidFill>
            <a:prstDash val="solid"/>
            <a:miter lim="800000"/>
          </a:ln>
          <a:effectLst/>
        </p:spPr>
      </p:cxnSp>
      <p:cxnSp>
        <p:nvCxnSpPr>
          <p:cNvPr id="126" name="直接连接符 71"/>
          <p:cNvCxnSpPr/>
          <p:nvPr/>
        </p:nvCxnSpPr>
        <p:spPr>
          <a:xfrm>
            <a:off x="3553620" y="2578322"/>
            <a:ext cx="0" cy="1847850"/>
          </a:xfrm>
          <a:prstGeom prst="line">
            <a:avLst/>
          </a:prstGeom>
          <a:noFill/>
          <a:ln w="6350" cap="flat" cmpd="sng" algn="ctr">
            <a:solidFill>
              <a:sysClr val="window" lastClr="FFFFFF">
                <a:lumMod val="75000"/>
              </a:sysClr>
            </a:solidFill>
            <a:prstDash val="solid"/>
            <a:miter lim="800000"/>
          </a:ln>
          <a:effectLst/>
        </p:spPr>
      </p:cxnSp>
      <p:cxnSp>
        <p:nvCxnSpPr>
          <p:cNvPr id="127" name="直接连接符 72"/>
          <p:cNvCxnSpPr/>
          <p:nvPr/>
        </p:nvCxnSpPr>
        <p:spPr>
          <a:xfrm>
            <a:off x="3553620" y="2578322"/>
            <a:ext cx="177847" cy="0"/>
          </a:xfrm>
          <a:prstGeom prst="line">
            <a:avLst/>
          </a:prstGeom>
          <a:noFill/>
          <a:ln w="6350" cap="flat" cmpd="sng" algn="ctr">
            <a:solidFill>
              <a:sysClr val="window" lastClr="FFFFFF">
                <a:lumMod val="65000"/>
              </a:sysClr>
            </a:solidFill>
            <a:prstDash val="solid"/>
            <a:miter lim="800000"/>
          </a:ln>
          <a:effectLst/>
        </p:spPr>
      </p:cxnSp>
      <p:cxnSp>
        <p:nvCxnSpPr>
          <p:cNvPr id="128" name="直接连接符 73"/>
          <p:cNvCxnSpPr/>
          <p:nvPr/>
        </p:nvCxnSpPr>
        <p:spPr>
          <a:xfrm>
            <a:off x="3553620" y="4426172"/>
            <a:ext cx="177847" cy="0"/>
          </a:xfrm>
          <a:prstGeom prst="line">
            <a:avLst/>
          </a:prstGeom>
          <a:noFill/>
          <a:ln w="6350" cap="flat" cmpd="sng" algn="ctr">
            <a:solidFill>
              <a:sysClr val="window" lastClr="FFFFFF">
                <a:lumMod val="65000"/>
              </a:sysClr>
            </a:solidFill>
            <a:prstDash val="solid"/>
            <a:miter lim="800000"/>
          </a:ln>
          <a:effectLst/>
        </p:spPr>
      </p:cxnSp>
      <p:sp>
        <p:nvSpPr>
          <p:cNvPr id="137" name="矩形 136"/>
          <p:cNvSpPr/>
          <p:nvPr/>
        </p:nvSpPr>
        <p:spPr>
          <a:xfrm>
            <a:off x="211044" y="3167852"/>
            <a:ext cx="3141345" cy="521970"/>
          </a:xfrm>
          <a:prstGeom prst="rect">
            <a:avLst/>
          </a:prstGeom>
        </p:spPr>
        <p:txBody>
          <a:bodyPr wrap="none" lIns="91440" tIns="45720" rIns="91440" bIns="45720" anchor="t">
            <a:spAutoFit/>
          </a:bodyPr>
          <a:lstStyle/>
          <a:p>
            <a:r>
              <a:rPr lang="zh-CN" altLang="en-US" sz="2800" b="1">
                <a:solidFill>
                  <a:srgbClr val="000000"/>
                </a:solidFill>
                <a:latin typeface="Segoe UI" panose="020B0502040204020203"/>
                <a:ea typeface="微软雅黑" panose="020B0503020204020204" pitchFamily="34" charset="-122"/>
              </a:rPr>
              <a:t>Modeling process</a:t>
            </a:r>
            <a:endParaRPr lang="zh-CN" altLang="en-US" sz="2800" b="1">
              <a:solidFill>
                <a:srgbClr val="000000"/>
              </a:solidFill>
              <a:latin typeface="Segoe UI" panose="020B0502040204020203"/>
              <a:ea typeface="微软雅黑" panose="020B0503020204020204" pitchFamily="34" charset="-122"/>
              <a:cs typeface="Segoe UI" panose="020B0502040204020203"/>
            </a:endParaRPr>
          </a:p>
        </p:txBody>
      </p:sp>
      <p:sp>
        <p:nvSpPr>
          <p:cNvPr id="138" name="矩形 137"/>
          <p:cNvSpPr/>
          <p:nvPr/>
        </p:nvSpPr>
        <p:spPr>
          <a:xfrm>
            <a:off x="4151096" y="3307912"/>
            <a:ext cx="923290" cy="398780"/>
          </a:xfrm>
          <a:prstGeom prst="rect">
            <a:avLst/>
          </a:prstGeom>
        </p:spPr>
        <p:txBody>
          <a:bodyPr wrap="none" lIns="91440" tIns="45720" rIns="91440" bIns="45720" anchor="t">
            <a:spAutoFit/>
          </a:bodyPr>
          <a:lstStyle/>
          <a:p>
            <a:r>
              <a:rPr lang="zh-CN" altLang="en-US" sz="2000" b="1">
                <a:solidFill>
                  <a:srgbClr val="000000"/>
                </a:solidFill>
                <a:latin typeface="Segoe UI" panose="020B0502040204020203"/>
                <a:ea typeface="微软雅黑" panose="020B0503020204020204" pitchFamily="34" charset="-122"/>
                <a:cs typeface="Segoe UI" panose="020B0502040204020203"/>
              </a:rPr>
              <a:t>Probit</a:t>
            </a:r>
          </a:p>
        </p:txBody>
      </p:sp>
      <p:sp>
        <p:nvSpPr>
          <p:cNvPr id="139" name="矩形 138"/>
          <p:cNvSpPr/>
          <p:nvPr/>
        </p:nvSpPr>
        <p:spPr>
          <a:xfrm>
            <a:off x="4213961" y="2395290"/>
            <a:ext cx="796925" cy="398780"/>
          </a:xfrm>
          <a:prstGeom prst="rect">
            <a:avLst/>
          </a:prstGeom>
        </p:spPr>
        <p:txBody>
          <a:bodyPr wrap="none" lIns="91440" tIns="45720" rIns="91440" bIns="45720" anchor="t">
            <a:spAutoFit/>
          </a:bodyPr>
          <a:lstStyle/>
          <a:p>
            <a:r>
              <a:rPr lang="zh-CN" altLang="en-US" sz="2000" b="1">
                <a:solidFill>
                  <a:srgbClr val="000000"/>
                </a:solidFill>
                <a:latin typeface="Segoe UI" panose="020B0502040204020203"/>
                <a:ea typeface="微软雅黑" panose="020B0503020204020204" pitchFamily="34" charset="-122"/>
                <a:cs typeface="Segoe UI" panose="020B0502040204020203"/>
              </a:rPr>
              <a:t>Logit</a:t>
            </a:r>
          </a:p>
        </p:txBody>
      </p:sp>
      <p:sp>
        <p:nvSpPr>
          <p:cNvPr id="140" name="矩形 139"/>
          <p:cNvSpPr/>
          <p:nvPr/>
        </p:nvSpPr>
        <p:spPr>
          <a:xfrm>
            <a:off x="4056592" y="4219916"/>
            <a:ext cx="1112520" cy="398780"/>
          </a:xfrm>
          <a:prstGeom prst="rect">
            <a:avLst/>
          </a:prstGeom>
        </p:spPr>
        <p:txBody>
          <a:bodyPr wrap="none" lIns="91440" tIns="45720" rIns="91440" bIns="45720" anchor="t">
            <a:spAutoFit/>
          </a:bodyPr>
          <a:lstStyle/>
          <a:p>
            <a:r>
              <a:rPr lang="zh-CN" altLang="en-US" sz="2000" b="1">
                <a:solidFill>
                  <a:srgbClr val="000000"/>
                </a:solidFill>
                <a:latin typeface="Segoe UI" panose="020B0502040204020203"/>
                <a:ea typeface="微软雅黑" panose="020B0503020204020204" pitchFamily="34" charset="-122"/>
              </a:rPr>
              <a:t>Cloglog</a:t>
            </a:r>
          </a:p>
        </p:txBody>
      </p:sp>
      <p:sp>
        <p:nvSpPr>
          <p:cNvPr id="142" name="矩形 141"/>
          <p:cNvSpPr/>
          <p:nvPr/>
        </p:nvSpPr>
        <p:spPr>
          <a:xfrm>
            <a:off x="7560932" y="2372668"/>
            <a:ext cx="1981200" cy="398780"/>
          </a:xfrm>
          <a:prstGeom prst="rect">
            <a:avLst/>
          </a:prstGeom>
        </p:spPr>
        <p:txBody>
          <a:bodyPr wrap="none" lIns="91440" tIns="45720" rIns="91440" bIns="45720" anchor="t">
            <a:spAutoFit/>
          </a:bodyPr>
          <a:lstStyle/>
          <a:p>
            <a:r>
              <a:rPr lang="zh-CN" altLang="en-US" sz="2000" b="1">
                <a:solidFill>
                  <a:srgbClr val="000000"/>
                </a:solidFill>
                <a:latin typeface="Segoe UI" panose="020B0502040204020203"/>
                <a:ea typeface="微软雅黑" panose="020B0503020204020204" pitchFamily="34" charset="-122"/>
              </a:rPr>
              <a:t>Optimal Model</a:t>
            </a:r>
            <a:endParaRPr lang="zh-CN" altLang="en-US" sz="2000" b="1">
              <a:solidFill>
                <a:srgbClr val="000000"/>
              </a:solidFill>
              <a:latin typeface="Segoe UI" panose="020B0502040204020203"/>
              <a:ea typeface="微软雅黑" panose="020B0503020204020204" pitchFamily="34" charset="-122"/>
              <a:cs typeface="Segoe UI" panose="020B0502040204020203"/>
            </a:endParaRPr>
          </a:p>
        </p:txBody>
      </p:sp>
      <p:sp>
        <p:nvSpPr>
          <p:cNvPr id="9" name="Text Placeholder 8"/>
          <p:cNvSpPr>
            <a:spLocks noGrp="1"/>
          </p:cNvSpPr>
          <p:nvPr>
            <p:ph type="body" sz="quarter" idx="10"/>
          </p:nvPr>
        </p:nvSpPr>
        <p:spPr>
          <a:xfrm>
            <a:off x="662940" y="293370"/>
            <a:ext cx="4175760" cy="389255"/>
          </a:xfrm>
        </p:spPr>
        <p:txBody>
          <a:bodyPr vert="horz" lIns="91440" tIns="45720" rIns="91440" bIns="45720" anchor="ctr"/>
          <a:lstStyle/>
          <a:p>
            <a:pPr algn="l">
              <a:spcAft>
                <a:spcPts val="600"/>
              </a:spcAft>
              <a:buClrTx/>
              <a:buSzTx/>
              <a:buFontTx/>
            </a:pPr>
            <a:r>
              <a:rPr lang="en-US" sz="2400">
                <a:solidFill>
                  <a:schemeClr val="tx2"/>
                </a:solidFill>
                <a:latin typeface="+mj-lt"/>
                <a:ea typeface="+mj-ea"/>
                <a:cs typeface="+mj-cs"/>
              </a:rPr>
              <a:t>Modeling process</a:t>
            </a:r>
          </a:p>
        </p:txBody>
      </p:sp>
      <p:sp>
        <p:nvSpPr>
          <p:cNvPr id="2" name="TextBox 1"/>
          <p:cNvSpPr txBox="1"/>
          <p:nvPr/>
        </p:nvSpPr>
        <p:spPr>
          <a:xfrm>
            <a:off x="5438775" y="2284730"/>
            <a:ext cx="1999615" cy="5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lnSpc>
                <a:spcPct val="130000"/>
              </a:lnSpc>
              <a:spcBef>
                <a:spcPts val="600"/>
              </a:spcBef>
            </a:pPr>
            <a:r>
              <a:rPr lang="en-US" sz="1200" b="1" kern="0">
                <a:solidFill>
                  <a:schemeClr val="accent1">
                    <a:lumMod val="75000"/>
                  </a:schemeClr>
                </a:solidFill>
                <a:latin typeface="微软雅黑" panose="020B0503020204020204" pitchFamily="34" charset="-122"/>
                <a:ea typeface="微软雅黑" panose="020B0503020204020204" pitchFamily="34" charset="-122"/>
                <a:cs typeface="+mn-ea"/>
              </a:rPr>
              <a:t>Eliminate non-significant variables</a:t>
            </a:r>
          </a:p>
        </p:txBody>
      </p:sp>
      <p:cxnSp>
        <p:nvCxnSpPr>
          <p:cNvPr id="4" name="直接箭头连接符 3"/>
          <p:cNvCxnSpPr/>
          <p:nvPr/>
        </p:nvCxnSpPr>
        <p:spPr>
          <a:xfrm>
            <a:off x="5558155" y="2604770"/>
            <a:ext cx="1809750" cy="82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lgn="l">
              <a:spcAft>
                <a:spcPts val="600"/>
              </a:spcAft>
              <a:buClrTx/>
              <a:buSzTx/>
              <a:buFontTx/>
            </a:pPr>
            <a:r>
              <a:rPr lang="en-US" sz="2400">
                <a:solidFill>
                  <a:schemeClr val="tx2"/>
                </a:solidFill>
                <a:latin typeface="+mj-lt"/>
                <a:ea typeface="+mj-ea"/>
                <a:cs typeface="+mj-cs"/>
                <a:sym typeface="+mn-ea"/>
              </a:rPr>
              <a:t>Logistic regression model</a:t>
            </a:r>
            <a:endParaRPr lang="en-US" sz="2400">
              <a:solidFill>
                <a:schemeClr val="tx2"/>
              </a:solidFill>
              <a:latin typeface="+mj-lt"/>
              <a:ea typeface="+mj-ea"/>
              <a:cs typeface="+mj-cs"/>
            </a:endParaRPr>
          </a:p>
        </p:txBody>
      </p:sp>
      <p:sp>
        <p:nvSpPr>
          <p:cNvPr id="2" name="灯片编号占位符 1"/>
          <p:cNvSpPr>
            <a:spLocks noGrp="1"/>
          </p:cNvSpPr>
          <p:nvPr>
            <p:ph type="sldNum" sz="quarter" idx="4"/>
          </p:nvPr>
        </p:nvSpPr>
        <p:spPr>
          <a:xfrm>
            <a:off x="9448800" y="6356350"/>
            <a:ext cx="2743200" cy="365125"/>
          </a:xfrm>
        </p:spPr>
        <p:txBody>
          <a:bodyPr/>
          <a:lstStyle/>
          <a:p>
            <a:fld id="{7D9BB5D0-35E4-459D-AEF3-FE4D7C45CC19}" type="slidenum">
              <a:rPr lang="zh-CN" altLang="en-US" smtClean="0"/>
              <a:t>13</a:t>
            </a:fld>
            <a:endParaRPr lang="zh-CN" altLang="en-US"/>
          </a:p>
        </p:txBody>
      </p:sp>
      <p:pic>
        <p:nvPicPr>
          <p:cNvPr id="6" name="Picture 5"/>
          <p:cNvPicPr>
            <a:picLocks noChangeAspect="1"/>
          </p:cNvPicPr>
          <p:nvPr/>
        </p:nvPicPr>
        <p:blipFill>
          <a:blip r:embed="rId2"/>
          <a:stretch>
            <a:fillRect/>
          </a:stretch>
        </p:blipFill>
        <p:spPr>
          <a:xfrm>
            <a:off x="4013200" y="1219835"/>
            <a:ext cx="4005580" cy="1095375"/>
          </a:xfrm>
          <a:prstGeom prst="rect">
            <a:avLst/>
          </a:prstGeom>
        </p:spPr>
      </p:pic>
      <p:graphicFrame>
        <p:nvGraphicFramePr>
          <p:cNvPr id="4" name="表格 3"/>
          <p:cNvGraphicFramePr/>
          <p:nvPr/>
        </p:nvGraphicFramePr>
        <p:xfrm>
          <a:off x="265430" y="2757805"/>
          <a:ext cx="5689600" cy="2704470"/>
        </p:xfrm>
        <a:graphic>
          <a:graphicData uri="http://schemas.openxmlformats.org/drawingml/2006/table">
            <a:tbl>
              <a:tblPr/>
              <a:tblGrid>
                <a:gridCol w="1244600">
                  <a:extLst>
                    <a:ext uri="{9D8B030D-6E8A-4147-A177-3AD203B41FA5}">
                      <a16:colId xmlns:a16="http://schemas.microsoft.com/office/drawing/2014/main" val="20000"/>
                    </a:ext>
                  </a:extLst>
                </a:gridCol>
                <a:gridCol w="1108075">
                  <a:extLst>
                    <a:ext uri="{9D8B030D-6E8A-4147-A177-3AD203B41FA5}">
                      <a16:colId xmlns:a16="http://schemas.microsoft.com/office/drawing/2014/main" val="20001"/>
                    </a:ext>
                  </a:extLst>
                </a:gridCol>
                <a:gridCol w="1045845">
                  <a:extLst>
                    <a:ext uri="{9D8B030D-6E8A-4147-A177-3AD203B41FA5}">
                      <a16:colId xmlns:a16="http://schemas.microsoft.com/office/drawing/2014/main" val="20002"/>
                    </a:ext>
                  </a:extLst>
                </a:gridCol>
                <a:gridCol w="1002030">
                  <a:extLst>
                    <a:ext uri="{9D8B030D-6E8A-4147-A177-3AD203B41FA5}">
                      <a16:colId xmlns:a16="http://schemas.microsoft.com/office/drawing/2014/main" val="20003"/>
                    </a:ext>
                  </a:extLst>
                </a:gridCol>
                <a:gridCol w="1289050">
                  <a:extLst>
                    <a:ext uri="{9D8B030D-6E8A-4147-A177-3AD203B41FA5}">
                      <a16:colId xmlns:a16="http://schemas.microsoft.com/office/drawing/2014/main" val="20004"/>
                    </a:ext>
                  </a:extLst>
                </a:gridCol>
              </a:tblGrid>
              <a:tr h="256540">
                <a:tc>
                  <a:txBody>
                    <a:bodyPr/>
                    <a:lstStyle/>
                    <a:p>
                      <a:pPr algn="ctr" defTabSz="804545" fontAlgn="b">
                        <a:lnSpc>
                          <a:spcPct val="130000"/>
                        </a:lnSpc>
                        <a:spcBef>
                          <a:spcPts val="600"/>
                        </a:spcBef>
                        <a:buClrTx/>
                        <a:buSzTx/>
                        <a:buFontTx/>
                        <a:buNone/>
                      </a:pPr>
                      <a:endParaRPr lang="en-US" sz="1000" b="0" kern="0">
                        <a:solidFill>
                          <a:srgbClr val="002060"/>
                        </a:solidFill>
                        <a:latin typeface="微软雅黑" panose="020B0503020204020204" pitchFamily="34" charset="-122"/>
                        <a:ea typeface="微软雅黑" panose="020B0503020204020204" pitchFamily="34" charset="-122"/>
                        <a:cs typeface="+mn-lt"/>
                      </a:endParaRPr>
                    </a:p>
                  </a:txBody>
                  <a:tcPr marL="12700" marR="12700" marT="12700" anchor="ctr">
                    <a:lnL>
                      <a:noFill/>
                    </a:lnL>
                    <a:lnR>
                      <a:noFill/>
                    </a:lnR>
                    <a:lnT w="12700" cap="flat">
                      <a:solidFill>
                        <a:schemeClr val="tx1"/>
                      </a:solidFill>
                      <a:prstDash val="solid"/>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Estimate</a:t>
                      </a:r>
                    </a:p>
                  </a:txBody>
                  <a:tcPr marL="12700" marR="12700" marT="12700" anchor="ctr">
                    <a:lnL>
                      <a:noFill/>
                    </a:lnL>
                    <a:lnR>
                      <a:noFill/>
                    </a:lnR>
                    <a:lnT w="12700" cap="flat">
                      <a:solidFill>
                        <a:schemeClr val="tx1"/>
                      </a:solidFill>
                      <a:prstDash val="solid"/>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Std.Error</a:t>
                      </a:r>
                    </a:p>
                  </a:txBody>
                  <a:tcPr marL="12700" marR="12700" marT="12700" anchor="ctr">
                    <a:lnL>
                      <a:noFill/>
                    </a:lnL>
                    <a:lnR>
                      <a:noFill/>
                    </a:lnR>
                    <a:lnT w="12700" cap="flat">
                      <a:solidFill>
                        <a:schemeClr val="tx1"/>
                      </a:solidFill>
                      <a:prstDash val="solid"/>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z_value</a:t>
                      </a:r>
                    </a:p>
                  </a:txBody>
                  <a:tcPr marL="12700" marR="12700" marT="12700" anchor="ctr">
                    <a:lnL>
                      <a:noFill/>
                    </a:lnL>
                    <a:lnR>
                      <a:noFill/>
                    </a:lnR>
                    <a:lnT w="12700" cap="flat">
                      <a:solidFill>
                        <a:schemeClr val="tx1"/>
                      </a:solidFill>
                      <a:prstDash val="solid"/>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Pr(&gt;|z|)</a:t>
                      </a:r>
                    </a:p>
                  </a:txBody>
                  <a:tcPr marL="12700" marR="12700" marT="12700" anchor="ctr">
                    <a:lnL>
                      <a:noFill/>
                    </a:lnL>
                    <a:lnR cap="flat">
                      <a:noFill/>
                    </a:lnR>
                    <a:lnT w="12700" cap="flat">
                      <a:solidFill>
                        <a:schemeClr val="tx1"/>
                      </a:solidFill>
                      <a:prstDash val="soli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(Intercept)</a:t>
                      </a:r>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-23.62</a:t>
                      </a:r>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5.789</a:t>
                      </a:r>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-4.079</a:t>
                      </a:r>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4.52e-05 ***</a:t>
                      </a:r>
                    </a:p>
                  </a:txBody>
                  <a:tcPr marL="12700" marR="12700" marT="12700" anchor="ctr">
                    <a:lnL>
                      <a:noFill/>
                    </a:lnL>
                    <a:lnR cap="flat">
                      <a:noFill/>
                    </a:lnR>
                    <a:lnT w="6350" cap="flat" cmpd="sng">
                      <a:solidFill>
                        <a:srgbClr val="00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year</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0.01012</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0.00295</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3.429</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C00000"/>
                          </a:solidFill>
                          <a:latin typeface="微软雅黑" panose="020B0503020204020204" pitchFamily="34" charset="-122"/>
                          <a:ea typeface="微软雅黑" panose="020B0503020204020204" pitchFamily="34" charset="-122"/>
                          <a:cs typeface="+mn-lt"/>
                        </a:rPr>
                        <a:t>0.000606 ***</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length</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-0.05707</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0.003566</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-16.003</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C00000"/>
                          </a:solidFill>
                          <a:latin typeface="微软雅黑" panose="020B0503020204020204" pitchFamily="34" charset="-122"/>
                          <a:ea typeface="微软雅黑" panose="020B0503020204020204" pitchFamily="34" charset="-122"/>
                          <a:cs typeface="+mn-lt"/>
                        </a:rPr>
                        <a:t>&lt;2e-16 ***</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budget</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0.5103</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0.03013</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16.935</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C00000"/>
                          </a:solidFill>
                          <a:latin typeface="微软雅黑" panose="020B0503020204020204" pitchFamily="34" charset="-122"/>
                          <a:ea typeface="微软雅黑" panose="020B0503020204020204" pitchFamily="34" charset="-122"/>
                          <a:cs typeface="+mn-lt"/>
                        </a:rPr>
                        <a:t>&lt;2e-16 ***</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genreAnimation</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-0.08891</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0.3211</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-0.277</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0.781893</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genreComedy</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3.109</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0.1792</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17.351</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C00000"/>
                          </a:solidFill>
                          <a:latin typeface="微软雅黑" panose="020B0503020204020204" pitchFamily="34" charset="-122"/>
                          <a:ea typeface="微软雅黑" panose="020B0503020204020204" pitchFamily="34" charset="-122"/>
                          <a:cs typeface="+mn-lt"/>
                        </a:rPr>
                        <a:t>&lt;2e-16 ***</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22606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genreDocumentary</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5.608</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0.4429</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12.661</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C00000"/>
                          </a:solidFill>
                          <a:latin typeface="微软雅黑" panose="020B0503020204020204" pitchFamily="34" charset="-122"/>
                          <a:ea typeface="微软雅黑" panose="020B0503020204020204" pitchFamily="34" charset="-122"/>
                          <a:cs typeface="+mn-lt"/>
                        </a:rPr>
                        <a:t>&lt;2e-16 ***</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genreDrama</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-1.557</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0.2393</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-6.506</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C00000"/>
                          </a:solidFill>
                          <a:latin typeface="微软雅黑" panose="020B0503020204020204" pitchFamily="34" charset="-122"/>
                          <a:ea typeface="微软雅黑" panose="020B0503020204020204" pitchFamily="34" charset="-122"/>
                          <a:cs typeface="+mn-lt"/>
                        </a:rPr>
                        <a:t>7.71e-11 ***</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genreRomance</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-14.6</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391.7</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-0.037</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0.970259</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genreShort</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4.002</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0.797</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5.021</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C00000"/>
                          </a:solidFill>
                          <a:latin typeface="微软雅黑" panose="020B0503020204020204" pitchFamily="34" charset="-122"/>
                          <a:ea typeface="微软雅黑" panose="020B0503020204020204" pitchFamily="34" charset="-122"/>
                          <a:cs typeface="+mn-lt"/>
                        </a:rPr>
                        <a:t>5.14e-07 ***</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votes</a:t>
                      </a:r>
                    </a:p>
                  </a:txBody>
                  <a:tcPr marL="12700" marR="12700" marT="12700" anchor="ctr">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0.00001007</a:t>
                      </a:r>
                    </a:p>
                  </a:txBody>
                  <a:tcPr marL="12700" marR="12700" marT="12700" anchor="ctr">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0.00001983</a:t>
                      </a:r>
                    </a:p>
                  </a:txBody>
                  <a:tcPr marL="12700" marR="12700" marT="12700" anchor="ctr">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0.508</a:t>
                      </a:r>
                    </a:p>
                  </a:txBody>
                  <a:tcPr marL="12700" marR="12700" marT="12700" anchor="ctr">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0.611777</a:t>
                      </a:r>
                    </a:p>
                  </a:txBody>
                  <a:tcPr marL="12700" marR="12700" marT="12700" anchor="ctr">
                    <a:lnL>
                      <a:noFill/>
                    </a:lnL>
                    <a:lnR cap="flat">
                      <a:noFill/>
                    </a:lnR>
                    <a:lnT cap="flat">
                      <a:noFill/>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5" name="文本框 4"/>
          <p:cNvSpPr txBox="1"/>
          <p:nvPr/>
        </p:nvSpPr>
        <p:spPr>
          <a:xfrm>
            <a:off x="5955030" y="3082925"/>
            <a:ext cx="5998210" cy="1966595"/>
          </a:xfrm>
          <a:prstGeom prst="rect">
            <a:avLst/>
          </a:prstGeom>
          <a:noFill/>
        </p:spPr>
        <p:txBody>
          <a:bodyPr wrap="square" lIns="91440" tIns="45720" rIns="91440" bIns="45720" rtlCol="0" anchor="t">
            <a:spAutoFit/>
          </a:bodyPr>
          <a:lstStyle/>
          <a:p>
            <a:pPr marL="285750" indent="-285750" algn="just">
              <a:lnSpc>
                <a:spcPct val="130000"/>
              </a:lnSpc>
              <a:spcBef>
                <a:spcPts val="600"/>
              </a:spcBef>
              <a:buFont typeface="Arial" panose="020B0604020202020204"/>
              <a:buChar char="•"/>
            </a:pPr>
            <a:r>
              <a:rPr lang="en-US" kern="0">
                <a:solidFill>
                  <a:srgbClr val="002060"/>
                </a:solidFill>
                <a:latin typeface="微软雅黑"/>
                <a:ea typeface="微软雅黑"/>
                <a:cs typeface="+mn-ea"/>
                <a:sym typeface="+mn-ea"/>
              </a:rPr>
              <a:t>The effect of the </a:t>
            </a:r>
            <a:r>
              <a:rPr lang="en-US" b="1" kern="0">
                <a:solidFill>
                  <a:srgbClr val="002060"/>
                </a:solidFill>
                <a:latin typeface="微软雅黑"/>
                <a:ea typeface="微软雅黑"/>
                <a:cs typeface="+mn-ea"/>
                <a:sym typeface="+mn-ea"/>
              </a:rPr>
              <a:t>Romance</a:t>
            </a:r>
            <a:r>
              <a:rPr lang="en-US" kern="0">
                <a:solidFill>
                  <a:srgbClr val="002060"/>
                </a:solidFill>
                <a:latin typeface="微软雅黑"/>
                <a:ea typeface="微软雅黑"/>
                <a:cs typeface="+mn-ea"/>
                <a:sym typeface="+mn-ea"/>
              </a:rPr>
              <a:t> , </a:t>
            </a:r>
            <a:r>
              <a:rPr lang="en-US" b="1" kern="0">
                <a:solidFill>
                  <a:srgbClr val="002060"/>
                </a:solidFill>
                <a:latin typeface="微软雅黑"/>
                <a:ea typeface="微软雅黑"/>
                <a:cs typeface="+mn-ea"/>
                <a:sym typeface="+mn-ea"/>
              </a:rPr>
              <a:t>Animation</a:t>
            </a:r>
            <a:r>
              <a:rPr lang="en-US" kern="0">
                <a:solidFill>
                  <a:srgbClr val="002060"/>
                </a:solidFill>
                <a:latin typeface="微软雅黑"/>
                <a:ea typeface="微软雅黑"/>
                <a:cs typeface="+mn-ea"/>
                <a:sym typeface="+mn-ea"/>
              </a:rPr>
              <a:t> genres and </a:t>
            </a:r>
            <a:r>
              <a:rPr lang="en-US" b="1" kern="0">
                <a:solidFill>
                  <a:srgbClr val="002060"/>
                </a:solidFill>
                <a:latin typeface="微软雅黑"/>
                <a:ea typeface="微软雅黑"/>
                <a:cs typeface="+mn-ea"/>
                <a:sym typeface="+mn-ea"/>
              </a:rPr>
              <a:t>votes</a:t>
            </a:r>
            <a:r>
              <a:rPr lang="en-US" kern="0">
                <a:solidFill>
                  <a:srgbClr val="002060"/>
                </a:solidFill>
                <a:latin typeface="微软雅黑"/>
                <a:ea typeface="微软雅黑"/>
                <a:cs typeface="+mn-ea"/>
                <a:sym typeface="+mn-ea"/>
              </a:rPr>
              <a:t> do not appear statistically significant.</a:t>
            </a:r>
            <a:endParaRPr lang="en-US" kern="0">
              <a:solidFill>
                <a:srgbClr val="002060"/>
              </a:solidFill>
              <a:latin typeface="微软雅黑"/>
              <a:ea typeface="微软雅黑"/>
              <a:cs typeface="+mn-ea"/>
            </a:endParaRPr>
          </a:p>
          <a:p>
            <a:pPr marL="285750" indent="-285750" algn="just">
              <a:lnSpc>
                <a:spcPct val="130000"/>
              </a:lnSpc>
              <a:spcBef>
                <a:spcPts val="600"/>
              </a:spcBef>
              <a:buFont typeface="Arial" panose="020B0604020202020204"/>
              <a:buChar char="•"/>
            </a:pPr>
            <a:r>
              <a:rPr lang="en-US" kern="0">
                <a:solidFill>
                  <a:srgbClr val="002060"/>
                </a:solidFill>
                <a:latin typeface="微软雅黑"/>
                <a:ea typeface="微软雅黑"/>
                <a:cs typeface="+mn-ea"/>
                <a:sym typeface="+mn-ea"/>
              </a:rPr>
              <a:t>Except for the variables mentioned above, all other variables are statistically significant (at the 5% significance level) as their </a:t>
            </a:r>
            <a:r>
              <a:rPr lang="en-US" b="1" kern="0">
                <a:solidFill>
                  <a:srgbClr val="002060"/>
                </a:solidFill>
                <a:latin typeface="微软雅黑"/>
                <a:ea typeface="微软雅黑"/>
                <a:cs typeface="+mn-ea"/>
                <a:sym typeface="+mn-ea"/>
              </a:rPr>
              <a:t>p-value</a:t>
            </a:r>
            <a:r>
              <a:rPr lang="en-US" kern="0">
                <a:solidFill>
                  <a:srgbClr val="002060"/>
                </a:solidFill>
                <a:latin typeface="微软雅黑"/>
                <a:ea typeface="微软雅黑"/>
                <a:cs typeface="+mn-ea"/>
                <a:sym typeface="+mn-ea"/>
              </a:rPr>
              <a:t> </a:t>
            </a:r>
            <a:r>
              <a:rPr lang="en-US" b="1" kern="0">
                <a:solidFill>
                  <a:srgbClr val="002060"/>
                </a:solidFill>
                <a:latin typeface="微软雅黑"/>
                <a:ea typeface="微软雅黑"/>
                <a:cs typeface="+mn-ea"/>
                <a:sym typeface="+mn-ea"/>
              </a:rPr>
              <a:t>&lt;</a:t>
            </a:r>
            <a:r>
              <a:rPr lang="en-US" kern="0">
                <a:solidFill>
                  <a:srgbClr val="002060"/>
                </a:solidFill>
                <a:latin typeface="微软雅黑"/>
                <a:ea typeface="微软雅黑"/>
                <a:cs typeface="+mn-ea"/>
                <a:sym typeface="+mn-ea"/>
              </a:rPr>
              <a:t> </a:t>
            </a:r>
            <a:r>
              <a:rPr lang="en-US" b="1" kern="0">
                <a:solidFill>
                  <a:srgbClr val="002060"/>
                </a:solidFill>
                <a:latin typeface="微软雅黑"/>
                <a:ea typeface="微软雅黑"/>
                <a:cs typeface="+mn-ea"/>
                <a:sym typeface="+mn-ea"/>
              </a:rPr>
              <a:t>0.05</a:t>
            </a:r>
            <a:endParaRPr lang="en-US" altLang="en-US" sz="1200" b="1" kern="0">
              <a:solidFill>
                <a:srgbClr val="002060"/>
              </a:solidFill>
              <a:latin typeface="微软雅黑"/>
              <a:ea typeface="微软雅黑"/>
              <a:cs typeface="+mn-ea"/>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21055" y="287020"/>
            <a:ext cx="4411345" cy="389255"/>
          </a:xfrm>
        </p:spPr>
        <p:txBody>
          <a:bodyPr/>
          <a:lstStyle/>
          <a:p>
            <a:pPr algn="l">
              <a:spcAft>
                <a:spcPts val="600"/>
              </a:spcAft>
              <a:buClrTx/>
              <a:buSzTx/>
              <a:buFontTx/>
            </a:pPr>
            <a:r>
              <a:rPr lang="en-US" sz="2400">
                <a:solidFill>
                  <a:schemeClr val="tx2"/>
                </a:solidFill>
                <a:latin typeface="+mj-lt"/>
                <a:ea typeface="+mj-ea"/>
                <a:cs typeface="+mj-cs"/>
              </a:rPr>
              <a:t>Log odds</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14</a:t>
            </a:fld>
            <a:endParaRPr lang="zh-CN" altLang="en-US"/>
          </a:p>
        </p:txBody>
      </p:sp>
      <p:pic>
        <p:nvPicPr>
          <p:cNvPr id="7" name="Picture 6" descr="A graph with a red line&#10;&#10;Description automatically generated"/>
          <p:cNvPicPr>
            <a:picLocks noChangeAspect="1"/>
          </p:cNvPicPr>
          <p:nvPr/>
        </p:nvPicPr>
        <p:blipFill>
          <a:blip r:embed="rId2"/>
          <a:stretch>
            <a:fillRect/>
          </a:stretch>
        </p:blipFill>
        <p:spPr>
          <a:xfrm>
            <a:off x="209550" y="1865630"/>
            <a:ext cx="5440045" cy="3677285"/>
          </a:xfrm>
          <a:prstGeom prst="rect">
            <a:avLst/>
          </a:prstGeom>
        </p:spPr>
      </p:pic>
      <p:graphicFrame>
        <p:nvGraphicFramePr>
          <p:cNvPr id="32" name="TextBox 1"/>
          <p:cNvGraphicFramePr/>
          <p:nvPr/>
        </p:nvGraphicFramePr>
        <p:xfrm>
          <a:off x="6172200" y="1778635"/>
          <a:ext cx="5521960" cy="3963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512445" y="287020"/>
            <a:ext cx="5889625" cy="389255"/>
          </a:xfrm>
        </p:spPr>
        <p:txBody>
          <a:bodyPr/>
          <a:lstStyle/>
          <a:p>
            <a:pPr algn="l">
              <a:spcAft>
                <a:spcPts val="600"/>
              </a:spcAft>
              <a:buClrTx/>
              <a:buSzTx/>
              <a:buFontTx/>
            </a:pPr>
            <a:r>
              <a:rPr lang="en-US" sz="2400">
                <a:solidFill>
                  <a:schemeClr val="tx2"/>
                </a:solidFill>
                <a:latin typeface="+mj-lt"/>
                <a:ea typeface="+mj-ea"/>
                <a:cs typeface="+mj-cs"/>
                <a:sym typeface="+mn-ea"/>
              </a:rPr>
              <a:t>Model assessment</a:t>
            </a:r>
            <a:endParaRPr lang="en-US" sz="2400">
              <a:solidFill>
                <a:schemeClr val="tx2"/>
              </a:solidFill>
              <a:latin typeface="+mj-lt"/>
              <a:ea typeface="+mj-ea"/>
              <a:cs typeface="+mj-cs"/>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15</a:t>
            </a:fld>
            <a:endParaRPr lang="zh-CN" altLang="en-US"/>
          </a:p>
        </p:txBody>
      </p:sp>
      <p:sp>
        <p:nvSpPr>
          <p:cNvPr id="4" name="文本框 3"/>
          <p:cNvSpPr txBox="1"/>
          <p:nvPr>
            <p:custDataLst>
              <p:tags r:id="rId1"/>
            </p:custDataLst>
          </p:nvPr>
        </p:nvSpPr>
        <p:spPr>
          <a:xfrm>
            <a:off x="665480" y="1449070"/>
            <a:ext cx="6096000" cy="450850"/>
          </a:xfrm>
          <a:prstGeom prst="rect">
            <a:avLst/>
          </a:prstGeom>
          <a:noFill/>
        </p:spPr>
        <p:txBody>
          <a:bodyPr wrap="square" rtlCol="0" anchor="t">
            <a:spAutoFit/>
          </a:bodyPr>
          <a:lstStyle/>
          <a:p>
            <a:pPr>
              <a:lnSpc>
                <a:spcPct val="130000"/>
              </a:lnSpc>
              <a:spcBef>
                <a:spcPts val="600"/>
              </a:spcBef>
            </a:pPr>
            <a:r>
              <a:rPr lang="en-US" b="1">
                <a:solidFill>
                  <a:schemeClr val="tx2"/>
                </a:solidFill>
                <a:latin typeface="+mj-lt"/>
                <a:ea typeface="+mj-ea"/>
                <a:cs typeface="+mj-cs"/>
                <a:sym typeface="+mn-ea"/>
              </a:rPr>
              <a:t> 1. ROC Curve Analysis</a:t>
            </a:r>
            <a:endParaRPr lang="en-US" altLang="en-US" sz="1200" b="1" kern="0">
              <a:solidFill>
                <a:schemeClr val="tx2"/>
              </a:solidFill>
              <a:latin typeface="+mj-lt"/>
              <a:ea typeface="+mj-ea"/>
              <a:cs typeface="+mj-cs"/>
              <a:sym typeface="+mn-ea"/>
            </a:endParaRPr>
          </a:p>
        </p:txBody>
      </p:sp>
      <p:sp>
        <p:nvSpPr>
          <p:cNvPr id="6" name="文本框 5"/>
          <p:cNvSpPr txBox="1"/>
          <p:nvPr>
            <p:custDataLst>
              <p:tags r:id="rId2"/>
            </p:custDataLst>
          </p:nvPr>
        </p:nvSpPr>
        <p:spPr>
          <a:xfrm>
            <a:off x="665480" y="2104390"/>
            <a:ext cx="4342765" cy="1797415"/>
          </a:xfrm>
          <a:prstGeom prst="rect">
            <a:avLst/>
          </a:prstGeom>
          <a:noFill/>
        </p:spPr>
        <p:txBody>
          <a:bodyPr wrap="square" lIns="91440" tIns="45720" rIns="91440" bIns="45720" rtlCol="0" anchor="t">
            <a:spAutoFit/>
          </a:bodyPr>
          <a:lstStyle/>
          <a:p>
            <a:pPr indent="-228600" algn="just" defTabSz="914400">
              <a:lnSpc>
                <a:spcPct val="90000"/>
              </a:lnSpc>
              <a:spcBef>
                <a:spcPts val="600"/>
              </a:spcBef>
              <a:buFont typeface="Arial" panose="020B0604020202020204" pitchFamily="34" charset="0"/>
              <a:buChar char="•"/>
            </a:pPr>
            <a:r>
              <a:rPr lang="en-US" sz="1600" kern="0">
                <a:solidFill>
                  <a:srgbClr val="002060"/>
                </a:solidFill>
                <a:latin typeface="微软雅黑" panose="020B0503020204020204" pitchFamily="34" charset="-122"/>
                <a:ea typeface="微软雅黑" panose="020B0503020204020204" pitchFamily="34" charset="-122"/>
                <a:cs typeface="+mn-ea"/>
                <a:sym typeface="+mn-ea"/>
              </a:rPr>
              <a:t>The area under the curve is </a:t>
            </a:r>
            <a:r>
              <a:rPr lang="en-US" sz="1600" b="1" kern="0">
                <a:solidFill>
                  <a:srgbClr val="002060"/>
                </a:solidFill>
                <a:latin typeface="微软雅黑" panose="020B0503020204020204" pitchFamily="34" charset="-122"/>
                <a:ea typeface="微软雅黑" panose="020B0503020204020204" pitchFamily="34" charset="-122"/>
                <a:cs typeface="+mn-ea"/>
                <a:sym typeface="+mn-ea"/>
              </a:rPr>
              <a:t>0.95</a:t>
            </a:r>
            <a:r>
              <a:rPr lang="en-US" sz="1600" kern="0">
                <a:solidFill>
                  <a:srgbClr val="002060"/>
                </a:solidFill>
                <a:latin typeface="微软雅黑" panose="020B0503020204020204" pitchFamily="34" charset="-122"/>
                <a:ea typeface="微软雅黑" panose="020B0503020204020204" pitchFamily="34" charset="-122"/>
                <a:cs typeface="+mn-ea"/>
                <a:sym typeface="+mn-ea"/>
              </a:rPr>
              <a:t> which is close to 1, it seems that the model might be a good fit.</a:t>
            </a:r>
          </a:p>
          <a:p>
            <a:pPr indent="-228600" algn="just">
              <a:lnSpc>
                <a:spcPct val="90000"/>
              </a:lnSpc>
              <a:spcBef>
                <a:spcPts val="600"/>
              </a:spcBef>
              <a:buFont typeface="Arial" panose="020B0604020202020204" pitchFamily="34" charset="0"/>
              <a:buChar char="•"/>
            </a:pPr>
            <a:r>
              <a:rPr lang="en-US" sz="1600" kern="0">
                <a:solidFill>
                  <a:srgbClr val="002060"/>
                </a:solidFill>
                <a:latin typeface="微软雅黑"/>
                <a:ea typeface="微软雅黑"/>
                <a:cs typeface="+mn-ea"/>
              </a:rPr>
              <a:t>The curve approches the upper-left corner which also indicates a good fit of the model.</a:t>
            </a:r>
          </a:p>
          <a:p>
            <a:pPr marL="228600" indent="-228600" algn="just" defTabSz="914400">
              <a:lnSpc>
                <a:spcPct val="90000"/>
              </a:lnSpc>
              <a:spcBef>
                <a:spcPts val="600"/>
              </a:spcBef>
              <a:buFont typeface="Arial" panose="020B0604020202020204" pitchFamily="34" charset="0"/>
              <a:buChar char="•"/>
            </a:pPr>
            <a:endParaRPr lang="en-US" altLang="en-US" sz="1600" kern="0">
              <a:solidFill>
                <a:srgbClr val="002060"/>
              </a:solidFill>
              <a:latin typeface="微软雅黑" panose="020B0503020204020204" pitchFamily="34" charset="-122"/>
              <a:ea typeface="微软雅黑" panose="020B0503020204020204" pitchFamily="34" charset="-122"/>
              <a:cs typeface="+mn-ea"/>
              <a:sym typeface="+mn-lt"/>
            </a:endParaRPr>
          </a:p>
        </p:txBody>
      </p:sp>
      <p:pic>
        <p:nvPicPr>
          <p:cNvPr id="7" name="Picture 2" descr="A graph of a function&#10;&#10;Description automatically generated"/>
          <p:cNvPicPr>
            <a:picLocks noChangeAspect="1"/>
          </p:cNvPicPr>
          <p:nvPr/>
        </p:nvPicPr>
        <p:blipFill>
          <a:blip r:embed="rId6"/>
          <a:srcRect r="4358"/>
          <a:stretch>
            <a:fillRect/>
          </a:stretch>
        </p:blipFill>
        <p:spPr>
          <a:xfrm>
            <a:off x="5236210" y="1570990"/>
            <a:ext cx="4598670" cy="3255010"/>
          </a:xfrm>
          <a:prstGeom prst="roundRect">
            <a:avLst/>
          </a:prstGeom>
        </p:spPr>
      </p:pic>
      <mc:AlternateContent xmlns:mc="http://schemas.openxmlformats.org/markup-compatibility/2006">
        <mc:Choice xmlns:a14="http://schemas.microsoft.com/office/drawing/2010/main" Requires="a14">
          <p:sp>
            <p:nvSpPr>
              <p:cNvPr id="10" name="文本框 9"/>
              <p:cNvSpPr txBox="1"/>
              <p:nvPr>
                <p:custDataLst>
                  <p:tags r:id="rId3"/>
                </p:custDataLst>
              </p:nvPr>
            </p:nvSpPr>
            <p:spPr>
              <a:xfrm>
                <a:off x="665480" y="3830955"/>
                <a:ext cx="6096000" cy="582930"/>
              </a:xfrm>
              <a:prstGeom prst="rect">
                <a:avLst/>
              </a:prstGeom>
              <a:noFill/>
            </p:spPr>
            <p:txBody>
              <a:bodyPr wrap="square" rtlCol="0" anchor="t">
                <a:spAutoFit/>
              </a:bodyPr>
              <a:lstStyle/>
              <a:p>
                <a:pPr algn="l">
                  <a:lnSpc>
                    <a:spcPct val="130000"/>
                  </a:lnSpc>
                  <a:spcBef>
                    <a:spcPts val="600"/>
                  </a:spcBef>
                  <a:buClrTx/>
                  <a:buSzTx/>
                  <a:buFontTx/>
                </a:pPr>
                <a:r>
                  <a:rPr lang="en-US" b="1">
                    <a:solidFill>
                      <a:schemeClr val="tx2"/>
                    </a:solidFill>
                    <a:latin typeface="+mj-lt"/>
                    <a:ea typeface="+mj-ea"/>
                    <a:cs typeface="+mj-cs"/>
                    <a:sym typeface="+mn-ea"/>
                  </a:rPr>
                  <a:t> 2. </a:t>
                </a:r>
                <a14:m>
                  <m:oMath xmlns:m="http://schemas.openxmlformats.org/officeDocument/2006/math">
                    <m:sSup>
                      <m:sSupPr>
                        <m:ctrlPr>
                          <a:rPr lang="en-US" b="1" i="1">
                            <a:solidFill>
                              <a:schemeClr val="tx2"/>
                            </a:solidFill>
                            <a:latin typeface="Cambria Math" panose="02040503050406030204" pitchFamily="18" charset="0"/>
                            <a:ea typeface="+mj-ea"/>
                            <a:cs typeface="+mj-cs"/>
                            <a:sym typeface="+mn-ea"/>
                          </a:rPr>
                        </m:ctrlPr>
                      </m:sSupPr>
                      <m:e>
                        <m:r>
                          <a:rPr lang="en-US" b="1">
                            <a:solidFill>
                              <a:schemeClr val="tx2"/>
                            </a:solidFill>
                            <a:latin typeface="Cambria Math" panose="02040503050406030204" pitchFamily="18" charset="0"/>
                            <a:ea typeface="+mj-ea"/>
                            <a:cs typeface="+mj-cs"/>
                            <a:sym typeface="+mn-ea"/>
                          </a:rPr>
                          <m:t>𝝌</m:t>
                        </m:r>
                      </m:e>
                      <m:sup>
                        <m:r>
                          <a:rPr lang="en-US" b="1">
                            <a:solidFill>
                              <a:schemeClr val="tx2"/>
                            </a:solidFill>
                            <a:latin typeface="Cambria Math" panose="02040503050406030204" pitchFamily="18" charset="0"/>
                            <a:ea typeface="+mj-ea"/>
                            <a:cs typeface="+mj-cs"/>
                            <a:sym typeface="+mn-ea"/>
                          </a:rPr>
                          <m:t>𝟐</m:t>
                        </m:r>
                      </m:sup>
                    </m:sSup>
                    <m:r>
                      <a:rPr lang="en-US" b="1">
                        <a:solidFill>
                          <a:schemeClr val="tx2"/>
                        </a:solidFill>
                        <a:latin typeface="Cambria Math" panose="02040503050406030204" pitchFamily="18" charset="0"/>
                        <a:ea typeface="+mj-ea"/>
                        <a:cs typeface="+mj-cs"/>
                        <a:sym typeface="+mn-ea"/>
                      </a:rPr>
                      <m:t> </m:t>
                    </m:r>
                  </m:oMath>
                </a14:m>
                <a:r>
                  <a:rPr lang="en-US" sz="1800" b="1">
                    <a:solidFill>
                      <a:schemeClr val="tx2"/>
                    </a:solidFill>
                    <a:latin typeface="+mj-lt"/>
                    <a:ea typeface="+mj-ea"/>
                    <a:cs typeface="+mj-cs"/>
                    <a:sym typeface="+mn-ea"/>
                  </a:rPr>
                  <a:t>Goodness of Fit Test</a:t>
                </a:r>
              </a:p>
            </p:txBody>
          </p:sp>
        </mc:Choice>
        <mc:Fallback>
          <p:sp>
            <p:nvSpPr>
              <p:cNvPr id="10" name="文本框 9"/>
              <p:cNvSpPr txBox="1">
                <a:spLocks noRot="1" noChangeAspect="1" noMove="1" noResize="1" noEditPoints="1" noAdjustHandles="1" noChangeArrowheads="1" noChangeShapeType="1" noTextEdit="1"/>
              </p:cNvSpPr>
              <p:nvPr>
                <p:custDataLst>
                  <p:tags r:id="rId3"/>
                </p:custDataLst>
              </p:nvPr>
            </p:nvSpPr>
            <p:spPr>
              <a:xfrm>
                <a:off x="665480" y="3830955"/>
                <a:ext cx="6096000" cy="58293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custDataLst>
                  <p:tags r:id="rId4"/>
                </p:custDataLst>
              </p:nvPr>
            </p:nvSpPr>
            <p:spPr>
              <a:xfrm>
                <a:off x="713105" y="4525010"/>
                <a:ext cx="6176010" cy="1433195"/>
              </a:xfrm>
              <a:prstGeom prst="rect">
                <a:avLst/>
              </a:prstGeom>
              <a:noFill/>
            </p:spPr>
            <p:txBody>
              <a:bodyPr wrap="square" rtlCol="0" anchor="t">
                <a:spAutoFit/>
              </a:bodyPr>
              <a:lstStyle/>
              <a:p>
                <a:pPr indent="-228600" algn="just" defTabSz="914400">
                  <a:lnSpc>
                    <a:spcPct val="90000"/>
                  </a:lnSpc>
                  <a:spcBef>
                    <a:spcPts val="600"/>
                  </a:spcBef>
                  <a:buFont typeface="Arial" panose="020B0604020202020204" pitchFamily="34" charset="0"/>
                  <a:buChar char="•"/>
                </a:pPr>
                <a:r>
                  <a:rPr lang="en-US" sz="1600" kern="0">
                    <a:solidFill>
                      <a:srgbClr val="002060"/>
                    </a:solidFill>
                    <a:latin typeface="微软雅黑" panose="020B0503020204020204" pitchFamily="34" charset="-122"/>
                    <a:ea typeface="微软雅黑" panose="020B0503020204020204" pitchFamily="34" charset="-122"/>
                    <a:cs typeface="+mn-ea"/>
                    <a:sym typeface="+mn-ea"/>
                  </a:rPr>
                  <a:t>We compare the residual deviance of the model (</a:t>
                </a:r>
                <a:r>
                  <a:rPr lang="en-US" sz="1600" b="1" kern="0">
                    <a:solidFill>
                      <a:srgbClr val="002060"/>
                    </a:solidFill>
                    <a:latin typeface="微软雅黑" panose="020B0503020204020204" pitchFamily="34" charset="-122"/>
                    <a:ea typeface="微软雅黑" panose="020B0503020204020204" pitchFamily="34" charset="-122"/>
                    <a:cs typeface="+mn-ea"/>
                    <a:sym typeface="+mn-ea"/>
                  </a:rPr>
                  <a:t>1456.6</a:t>
                </a:r>
                <a:r>
                  <a:rPr lang="en-US" sz="1600" kern="0">
                    <a:solidFill>
                      <a:srgbClr val="002060"/>
                    </a:solidFill>
                    <a:latin typeface="微软雅黑" panose="020B0503020204020204" pitchFamily="34" charset="-122"/>
                    <a:ea typeface="微软雅黑" panose="020B0503020204020204" pitchFamily="34" charset="-122"/>
                    <a:cs typeface="+mn-ea"/>
                    <a:sym typeface="+mn-ea"/>
                  </a:rPr>
                  <a:t>) to the 95th % of </a:t>
                </a:r>
                <a14:m>
                  <m:oMath xmlns:m="http://schemas.openxmlformats.org/officeDocument/2006/math">
                    <m:sSup>
                      <m:sSupPr>
                        <m:ctrlPr>
                          <a:rPr lang="en-US" sz="1600" b="1" i="1">
                            <a:solidFill>
                              <a:schemeClr val="tx2"/>
                            </a:solidFill>
                            <a:latin typeface="Cambria Math" panose="02040503050406030204" pitchFamily="18" charset="0"/>
                            <a:ea typeface="+mj-ea"/>
                            <a:cs typeface="+mj-cs"/>
                            <a:sym typeface="+mn-ea"/>
                          </a:rPr>
                        </m:ctrlPr>
                      </m:sSupPr>
                      <m:e>
                        <m:r>
                          <a:rPr lang="en-US" sz="1600" b="1">
                            <a:solidFill>
                              <a:schemeClr val="tx2"/>
                            </a:solidFill>
                            <a:latin typeface="Cambria Math" panose="02040503050406030204" pitchFamily="18" charset="0"/>
                            <a:ea typeface="+mj-ea"/>
                            <a:cs typeface="+mj-cs"/>
                            <a:sym typeface="+mn-ea"/>
                          </a:rPr>
                          <m:t>𝝌</m:t>
                        </m:r>
                      </m:e>
                      <m:sup>
                        <m:r>
                          <a:rPr lang="en-US" sz="1600" b="1">
                            <a:solidFill>
                              <a:schemeClr val="tx2"/>
                            </a:solidFill>
                            <a:latin typeface="Cambria Math" panose="02040503050406030204" pitchFamily="18" charset="0"/>
                            <a:ea typeface="+mj-ea"/>
                            <a:cs typeface="+mj-cs"/>
                            <a:sym typeface="+mn-ea"/>
                          </a:rPr>
                          <m:t>𝟐</m:t>
                        </m:r>
                      </m:sup>
                    </m:sSup>
                  </m:oMath>
                </a14:m>
                <a:r>
                  <a:rPr lang="en-US" sz="1600" kern="0">
                    <a:solidFill>
                      <a:srgbClr val="002060"/>
                    </a:solidFill>
                    <a:latin typeface="微软雅黑" panose="020B0503020204020204" pitchFamily="34" charset="-122"/>
                    <a:ea typeface="微软雅黑" panose="020B0503020204020204" pitchFamily="34" charset="-122"/>
                    <a:cs typeface="+mn-ea"/>
                    <a:sym typeface="+mn-ea"/>
                  </a:rPr>
                  <a:t>(2716-10) = </a:t>
                </a:r>
                <a:r>
                  <a:rPr lang="en-US" sz="1600" b="1" kern="0">
                    <a:solidFill>
                      <a:srgbClr val="002060"/>
                    </a:solidFill>
                    <a:latin typeface="微软雅黑" panose="020B0503020204020204" pitchFamily="34" charset="-122"/>
                    <a:ea typeface="微软雅黑" panose="020B0503020204020204" pitchFamily="34" charset="-122"/>
                    <a:cs typeface="+mn-ea"/>
                    <a:sym typeface="+mn-ea"/>
                  </a:rPr>
                  <a:t>2828.132.</a:t>
                </a:r>
              </a:p>
              <a:p>
                <a:pPr indent="-228600" algn="just" defTabSz="914400">
                  <a:lnSpc>
                    <a:spcPct val="90000"/>
                  </a:lnSpc>
                  <a:spcBef>
                    <a:spcPts val="600"/>
                  </a:spcBef>
                  <a:buFont typeface="Arial" panose="020B0604020202020204" pitchFamily="34" charset="0"/>
                  <a:buChar char="•"/>
                </a:pPr>
                <a:r>
                  <a:rPr lang="en-US" sz="1600" kern="0">
                    <a:solidFill>
                      <a:srgbClr val="002060"/>
                    </a:solidFill>
                    <a:latin typeface="微软雅黑" panose="020B0503020204020204" pitchFamily="34" charset="-122"/>
                    <a:ea typeface="微软雅黑" panose="020B0503020204020204" pitchFamily="34" charset="-122"/>
                    <a:cs typeface="+mn-ea"/>
                    <a:sym typeface="+mn-ea"/>
                  </a:rPr>
                  <a:t>It is obvious that </a:t>
                </a:r>
                <a:r>
                  <a:rPr lang="en-US" sz="1600" b="1" kern="0">
                    <a:solidFill>
                      <a:srgbClr val="002060"/>
                    </a:solidFill>
                    <a:latin typeface="微软雅黑" panose="020B0503020204020204" pitchFamily="34" charset="-122"/>
                    <a:ea typeface="微软雅黑" panose="020B0503020204020204" pitchFamily="34" charset="-122"/>
                    <a:cs typeface="+mn-ea"/>
                    <a:sym typeface="+mn-ea"/>
                  </a:rPr>
                  <a:t>1456.6 &lt; 2828.132</a:t>
                </a:r>
                <a:r>
                  <a:rPr lang="en-US" sz="1600" kern="0">
                    <a:solidFill>
                      <a:srgbClr val="002060"/>
                    </a:solidFill>
                    <a:latin typeface="微软雅黑" panose="020B0503020204020204" pitchFamily="34" charset="-122"/>
                    <a:ea typeface="微软雅黑" panose="020B0503020204020204" pitchFamily="34" charset="-122"/>
                    <a:cs typeface="+mn-ea"/>
                    <a:sym typeface="+mn-ea"/>
                  </a:rPr>
                  <a:t>.  Therefore we don’t have evidence of lack of fit.</a:t>
                </a:r>
              </a:p>
              <a:p>
                <a:pPr indent="0" algn="just" defTabSz="914400">
                  <a:lnSpc>
                    <a:spcPct val="90000"/>
                  </a:lnSpc>
                  <a:spcBef>
                    <a:spcPts val="600"/>
                  </a:spcBef>
                  <a:buFont typeface="Arial" panose="020B0604020202020204" pitchFamily="34" charset="0"/>
                  <a:buNone/>
                </a:pPr>
                <a:endParaRPr lang="en-US" altLang="en-US" sz="1600" kern="0">
                  <a:solidFill>
                    <a:srgbClr val="002060"/>
                  </a:solidFill>
                  <a:latin typeface="微软雅黑" panose="020B0503020204020204" pitchFamily="34" charset="-122"/>
                  <a:ea typeface="微软雅黑" panose="020B0503020204020204" pitchFamily="34" charset="-122"/>
                  <a:cs typeface="+mn-ea"/>
                  <a:sym typeface="+mn-lt"/>
                </a:endParaRPr>
              </a:p>
            </p:txBody>
          </p:sp>
        </mc:Choice>
        <mc:Fallback>
          <p:sp>
            <p:nvSpPr>
              <p:cNvPr id="11" name="文本框 10"/>
              <p:cNvSpPr txBox="1">
                <a:spLocks noRot="1" noChangeAspect="1" noMove="1" noResize="1" noEditPoints="1" noAdjustHandles="1" noChangeArrowheads="1" noChangeShapeType="1" noTextEdit="1"/>
              </p:cNvSpPr>
              <p:nvPr>
                <p:custDataLst>
                  <p:tags r:id="rId4"/>
                </p:custDataLst>
              </p:nvPr>
            </p:nvSpPr>
            <p:spPr>
              <a:xfrm>
                <a:off x="713105" y="4525010"/>
                <a:ext cx="6176010" cy="1433195"/>
              </a:xfrm>
              <a:prstGeom prst="rect">
                <a:avLst/>
              </a:prstGeom>
              <a:blipFill>
                <a:blip r:embed="rId8"/>
                <a:stretch>
                  <a:fillRect l="-592" t="-2979" r="-494"/>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01734" y="2031069"/>
            <a:ext cx="2682655" cy="445485"/>
          </a:xfrm>
          <a:prstGeom prst="rect">
            <a:avLst/>
          </a:prstGeom>
        </p:spPr>
      </p:pic>
      <p:sp>
        <p:nvSpPr>
          <p:cNvPr id="3" name="TextBox 2"/>
          <p:cNvSpPr txBox="1"/>
          <p:nvPr/>
        </p:nvSpPr>
        <p:spPr>
          <a:xfrm>
            <a:off x="3376527" y="2027963"/>
            <a:ext cx="8145616" cy="4508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30000"/>
              </a:lnSpc>
              <a:spcBef>
                <a:spcPts val="600"/>
              </a:spcBef>
            </a:pPr>
            <a:r>
              <a:rPr lang="en-US" b="1" kern="0">
                <a:ea typeface="+mn-lt"/>
                <a:cs typeface="+mn-lt"/>
              </a:rPr>
              <a:t>Probit model</a:t>
            </a:r>
            <a:r>
              <a:rPr lang="en-US" kern="0">
                <a:ea typeface="+mn-lt"/>
                <a:cs typeface="+mn-lt"/>
              </a:rPr>
              <a:t>:</a:t>
            </a:r>
            <a:endParaRPr lang="en-US"/>
          </a:p>
        </p:txBody>
      </p:sp>
      <p:sp>
        <p:nvSpPr>
          <p:cNvPr id="5" name="TextBox 4"/>
          <p:cNvSpPr txBox="1"/>
          <p:nvPr/>
        </p:nvSpPr>
        <p:spPr>
          <a:xfrm>
            <a:off x="5854718" y="182524"/>
            <a:ext cx="7751619" cy="688571"/>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gn="ctr" defTabSz="914400">
              <a:lnSpc>
                <a:spcPct val="90000"/>
              </a:lnSpc>
              <a:spcBef>
                <a:spcPct val="0"/>
              </a:spcBef>
              <a:spcAft>
                <a:spcPts val="600"/>
              </a:spcAft>
            </a:pPr>
            <a:r>
              <a:rPr lang="en-US" sz="2400" b="1" kern="1200">
                <a:solidFill>
                  <a:schemeClr val="tx2"/>
                </a:solidFill>
                <a:latin typeface="+mj-lt"/>
                <a:ea typeface="+mj-ea"/>
                <a:cs typeface="+mj-cs"/>
              </a:rPr>
              <a:t>Model </a:t>
            </a:r>
            <a:r>
              <a:rPr lang="en-US" sz="2400" b="1">
                <a:solidFill>
                  <a:schemeClr val="tx2"/>
                </a:solidFill>
                <a:latin typeface="+mj-lt"/>
                <a:ea typeface="+mj-ea"/>
                <a:cs typeface="+mj-cs"/>
              </a:rPr>
              <a:t>selection</a:t>
            </a:r>
            <a:r>
              <a:rPr lang="en-US" sz="3600">
                <a:solidFill>
                  <a:schemeClr val="tx2"/>
                </a:solidFill>
                <a:latin typeface="+mj-lt"/>
                <a:ea typeface="+mj-ea"/>
                <a:cs typeface="+mj-cs"/>
              </a:rPr>
              <a:t> </a:t>
            </a:r>
            <a:endParaRPr lang="en-US" sz="3600" kern="1200">
              <a:solidFill>
                <a:schemeClr val="tx2"/>
              </a:solidFill>
              <a:latin typeface="+mj-lt"/>
              <a:ea typeface="+mj-ea"/>
              <a:cs typeface="+mj-cs"/>
            </a:endParaRPr>
          </a:p>
        </p:txBody>
      </p:sp>
      <p:sp>
        <p:nvSpPr>
          <p:cNvPr id="7" name="TextBox 6"/>
          <p:cNvSpPr txBox="1"/>
          <p:nvPr/>
        </p:nvSpPr>
        <p:spPr>
          <a:xfrm>
            <a:off x="3339620" y="2515596"/>
            <a:ext cx="4745299" cy="4508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30000"/>
              </a:lnSpc>
              <a:spcBef>
                <a:spcPts val="600"/>
              </a:spcBef>
            </a:pPr>
            <a:r>
              <a:rPr lang="en-US" b="1" kern="0">
                <a:ea typeface="+mn-lt"/>
                <a:cs typeface="+mn-lt"/>
              </a:rPr>
              <a:t>Complementary log-log link</a:t>
            </a:r>
            <a:r>
              <a:rPr lang="en-US" kern="0">
                <a:ea typeface="+mn-lt"/>
                <a:cs typeface="+mn-lt"/>
              </a:rPr>
              <a:t>:</a:t>
            </a:r>
            <a:endParaRPr lang="en-US"/>
          </a:p>
        </p:txBody>
      </p:sp>
      <p:pic>
        <p:nvPicPr>
          <p:cNvPr id="9" name="Picture 8"/>
          <p:cNvPicPr>
            <a:picLocks noChangeAspect="1"/>
          </p:cNvPicPr>
          <p:nvPr/>
        </p:nvPicPr>
        <p:blipFill>
          <a:blip r:embed="rId3"/>
          <a:stretch>
            <a:fillRect/>
          </a:stretch>
        </p:blipFill>
        <p:spPr>
          <a:xfrm>
            <a:off x="6969660" y="2623111"/>
            <a:ext cx="3438339" cy="411393"/>
          </a:xfrm>
          <a:prstGeom prst="rect">
            <a:avLst/>
          </a:prstGeom>
        </p:spPr>
      </p:pic>
      <p:graphicFrame>
        <p:nvGraphicFramePr>
          <p:cNvPr id="6" name="Table 5"/>
          <p:cNvGraphicFramePr>
            <a:graphicFrameLocks noGrp="1"/>
          </p:cNvGraphicFramePr>
          <p:nvPr/>
        </p:nvGraphicFramePr>
        <p:xfrm>
          <a:off x="4217910" y="3686141"/>
          <a:ext cx="4757618" cy="1359300"/>
        </p:xfrm>
        <a:graphic>
          <a:graphicData uri="http://schemas.openxmlformats.org/drawingml/2006/table">
            <a:tbl>
              <a:tblPr bandRow="1">
                <a:tableStyleId>{5C22544A-7EE6-4342-B048-85BDC9FD1C3A}</a:tableStyleId>
              </a:tblPr>
              <a:tblGrid>
                <a:gridCol w="1660398">
                  <a:extLst>
                    <a:ext uri="{9D8B030D-6E8A-4147-A177-3AD203B41FA5}">
                      <a16:colId xmlns:a16="http://schemas.microsoft.com/office/drawing/2014/main" val="20000"/>
                    </a:ext>
                  </a:extLst>
                </a:gridCol>
                <a:gridCol w="181134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tblGrid>
              <a:tr h="339825">
                <a:tc>
                  <a:txBody>
                    <a:bodyPr/>
                    <a:lstStyle/>
                    <a:p>
                      <a:pPr marL="0" indent="0" algn="ctr" rtl="0" eaLnBrk="1" fontAlgn="b" latinLnBrk="0" hangingPunct="1">
                        <a:lnSpc>
                          <a:spcPct val="130000"/>
                        </a:lnSpc>
                        <a:spcBef>
                          <a:spcPts val="600"/>
                        </a:spcBef>
                        <a:buNone/>
                      </a:pPr>
                      <a:r>
                        <a:rPr lang="en-US" sz="1800" kern="0">
                          <a:solidFill>
                            <a:srgbClr val="002060"/>
                          </a:solidFill>
                          <a:latin typeface="微软雅黑" panose="020B0503020204020204" pitchFamily="34" charset="-122"/>
                          <a:ea typeface="微软雅黑" panose="020B0503020204020204" pitchFamily="34" charset="-122"/>
                          <a:cs typeface="+mn-lt"/>
                        </a:rPr>
                        <a:t>Model </a:t>
                      </a:r>
                    </a:p>
                  </a:txBody>
                  <a:tcPr marL="9525" marR="9525" marT="9525" marB="0" anchor="ctr">
                    <a:lnL>
                      <a:noFill/>
                    </a:lnL>
                    <a:lnR>
                      <a:noFill/>
                    </a:lnR>
                    <a:lnT w="12700">
                      <a:solidFill>
                        <a:schemeClr val="tx1"/>
                      </a:solidFill>
                    </a:lnT>
                    <a:lnB w="12700">
                      <a:solidFill>
                        <a:schemeClr val="tx1"/>
                      </a:solidFill>
                    </a:lnB>
                    <a:noFill/>
                  </a:tcPr>
                </a:tc>
                <a:tc>
                  <a:txBody>
                    <a:bodyPr/>
                    <a:lstStyle/>
                    <a:p>
                      <a:pPr marL="0" indent="0" algn="ctr" rtl="0" eaLnBrk="1" fontAlgn="b" latinLnBrk="0" hangingPunct="1">
                        <a:lnSpc>
                          <a:spcPct val="130000"/>
                        </a:lnSpc>
                        <a:spcBef>
                          <a:spcPts val="600"/>
                        </a:spcBef>
                        <a:buNone/>
                      </a:pPr>
                      <a:r>
                        <a:rPr lang="en-US" sz="1800" kern="0">
                          <a:solidFill>
                            <a:srgbClr val="002060"/>
                          </a:solidFill>
                          <a:latin typeface="微软雅黑" panose="020B0503020204020204" pitchFamily="34" charset="-122"/>
                          <a:ea typeface="微软雅黑" panose="020B0503020204020204" pitchFamily="34" charset="-122"/>
                          <a:cs typeface="+mn-lt"/>
                        </a:rPr>
                        <a:t> AIC  </a:t>
                      </a:r>
                    </a:p>
                  </a:txBody>
                  <a:tcPr marL="9525" marR="9525" marT="9525" marB="0" anchor="ctr">
                    <a:lnL>
                      <a:noFill/>
                    </a:lnL>
                    <a:lnR>
                      <a:noFill/>
                    </a:lnR>
                    <a:lnT w="12700">
                      <a:solidFill>
                        <a:schemeClr val="tx1"/>
                      </a:solidFill>
                    </a:lnT>
                    <a:lnB w="12700">
                      <a:solidFill>
                        <a:schemeClr val="tx1"/>
                      </a:solidFill>
                    </a:lnB>
                    <a:noFill/>
                  </a:tcPr>
                </a:tc>
                <a:tc>
                  <a:txBody>
                    <a:bodyPr/>
                    <a:lstStyle/>
                    <a:p>
                      <a:pPr marL="0" indent="0" algn="ctr" defTabSz="804545" rtl="0" eaLnBrk="1" fontAlgn="b" latinLnBrk="0" hangingPunct="1">
                        <a:lnSpc>
                          <a:spcPct val="130000"/>
                        </a:lnSpc>
                        <a:spcBef>
                          <a:spcPts val="600"/>
                        </a:spcBef>
                        <a:buNone/>
                      </a:pPr>
                      <a:r>
                        <a:rPr lang="en-US" sz="1800" kern="0">
                          <a:solidFill>
                            <a:srgbClr val="002060"/>
                          </a:solidFill>
                          <a:latin typeface="微软雅黑" panose="020B0503020204020204" pitchFamily="34" charset="-122"/>
                          <a:ea typeface="微软雅黑" panose="020B0503020204020204" pitchFamily="34" charset="-122"/>
                          <a:cs typeface="+mn-lt"/>
                        </a:rPr>
                        <a:t>BIC</a:t>
                      </a:r>
                    </a:p>
                  </a:txBody>
                  <a:tcPr marL="9525" marR="9525" marT="9525" marB="0" anchor="ctr">
                    <a:lnL>
                      <a:noFill/>
                    </a:lnL>
                    <a:lnR>
                      <a:noFill/>
                    </a:lnR>
                    <a:lnT w="12700">
                      <a:solidFill>
                        <a:schemeClr val="tx1"/>
                      </a:solidFill>
                    </a:lnT>
                    <a:lnB w="12700">
                      <a:solidFill>
                        <a:schemeClr val="tx1"/>
                      </a:solidFill>
                    </a:lnB>
                    <a:noFill/>
                  </a:tcPr>
                </a:tc>
                <a:extLst>
                  <a:ext uri="{0D108BD9-81ED-4DB2-BD59-A6C34878D82A}">
                    <a16:rowId xmlns:a16="http://schemas.microsoft.com/office/drawing/2014/main" val="10000"/>
                  </a:ext>
                </a:extLst>
              </a:tr>
              <a:tr h="339825">
                <a:tc>
                  <a:txBody>
                    <a:bodyPr/>
                    <a:lstStyle/>
                    <a:p>
                      <a:pPr marL="0" indent="0" algn="ctr" defTabSz="804545" rtl="0" eaLnBrk="1" fontAlgn="b" latinLnBrk="0" hangingPunct="1">
                        <a:lnSpc>
                          <a:spcPct val="130000"/>
                        </a:lnSpc>
                        <a:spcBef>
                          <a:spcPts val="600"/>
                        </a:spcBef>
                        <a:buNone/>
                      </a:pPr>
                      <a:r>
                        <a:rPr lang="en-US" sz="1800" kern="0">
                          <a:solidFill>
                            <a:srgbClr val="002060"/>
                          </a:solidFill>
                          <a:latin typeface="微软雅黑" panose="020B0503020204020204" pitchFamily="34" charset="-122"/>
                          <a:ea typeface="微软雅黑" panose="020B0503020204020204" pitchFamily="34" charset="-122"/>
                          <a:cs typeface="+mn-lt"/>
                        </a:rPr>
                        <a:t>logit</a:t>
                      </a:r>
                    </a:p>
                  </a:txBody>
                  <a:tcPr marL="9525" marR="9525" marT="9525" marB="0" anchor="ctr">
                    <a:lnL>
                      <a:noFill/>
                    </a:lnL>
                    <a:lnR>
                      <a:noFill/>
                    </a:lnR>
                    <a:lnT w="12700">
                      <a:solidFill>
                        <a:schemeClr val="tx1"/>
                      </a:solidFill>
                    </a:lnT>
                    <a:lnB>
                      <a:noFill/>
                    </a:lnB>
                    <a:noFill/>
                  </a:tcPr>
                </a:tc>
                <a:tc>
                  <a:txBody>
                    <a:bodyPr/>
                    <a:lstStyle/>
                    <a:p>
                      <a:pPr marL="0" indent="0" algn="ctr" defTabSz="804545" rtl="0" eaLnBrk="1" fontAlgn="b" latinLnBrk="0" hangingPunct="1">
                        <a:lnSpc>
                          <a:spcPct val="130000"/>
                        </a:lnSpc>
                        <a:spcBef>
                          <a:spcPts val="600"/>
                        </a:spcBef>
                        <a:buNone/>
                      </a:pPr>
                      <a:r>
                        <a:rPr lang="en-US" sz="1800" kern="0">
                          <a:solidFill>
                            <a:srgbClr val="C00000"/>
                          </a:solidFill>
                          <a:latin typeface="微软雅黑" panose="020B0503020204020204" pitchFamily="34" charset="-122"/>
                          <a:ea typeface="微软雅黑" panose="020B0503020204020204" pitchFamily="34" charset="-122"/>
                          <a:cs typeface="+mn-lt"/>
                        </a:rPr>
                        <a:t>1476.593</a:t>
                      </a:r>
                    </a:p>
                  </a:txBody>
                  <a:tcPr marL="9525" marR="9525" marT="9525" marB="0" anchor="ctr">
                    <a:lnL>
                      <a:noFill/>
                    </a:lnL>
                    <a:lnR>
                      <a:noFill/>
                    </a:lnR>
                    <a:lnT w="12700">
                      <a:solidFill>
                        <a:schemeClr val="tx1"/>
                      </a:solidFill>
                    </a:lnT>
                    <a:lnB>
                      <a:noFill/>
                    </a:lnB>
                    <a:noFill/>
                  </a:tcPr>
                </a:tc>
                <a:tc>
                  <a:txBody>
                    <a:bodyPr/>
                    <a:lstStyle/>
                    <a:p>
                      <a:pPr marL="0" indent="0" algn="ctr" defTabSz="804545" rtl="0" eaLnBrk="1" fontAlgn="b" latinLnBrk="0" hangingPunct="1">
                        <a:lnSpc>
                          <a:spcPct val="130000"/>
                        </a:lnSpc>
                        <a:spcBef>
                          <a:spcPts val="600"/>
                        </a:spcBef>
                        <a:buNone/>
                      </a:pPr>
                      <a:r>
                        <a:rPr lang="en-US" sz="1800" kern="0">
                          <a:solidFill>
                            <a:srgbClr val="C00000"/>
                          </a:solidFill>
                          <a:latin typeface="微软雅黑" panose="020B0503020204020204" pitchFamily="34" charset="-122"/>
                          <a:ea typeface="微软雅黑" panose="020B0503020204020204" pitchFamily="34" charset="-122"/>
                          <a:cs typeface="+mn-lt"/>
                        </a:rPr>
                        <a:t>1535.662</a:t>
                      </a:r>
                    </a:p>
                  </a:txBody>
                  <a:tcPr marL="9525" marR="9525" marT="9525" marB="0" anchor="ctr">
                    <a:lnL>
                      <a:noFill/>
                    </a:lnL>
                    <a:lnR>
                      <a:noFill/>
                    </a:lnR>
                    <a:lnT w="12700">
                      <a:solidFill>
                        <a:schemeClr val="tx1"/>
                      </a:solidFill>
                    </a:lnT>
                    <a:lnB>
                      <a:noFill/>
                    </a:lnB>
                    <a:noFill/>
                  </a:tcPr>
                </a:tc>
                <a:extLst>
                  <a:ext uri="{0D108BD9-81ED-4DB2-BD59-A6C34878D82A}">
                    <a16:rowId xmlns:a16="http://schemas.microsoft.com/office/drawing/2014/main" val="10001"/>
                  </a:ext>
                </a:extLst>
              </a:tr>
              <a:tr h="339825">
                <a:tc>
                  <a:txBody>
                    <a:bodyPr/>
                    <a:lstStyle/>
                    <a:p>
                      <a:pPr marL="0" indent="0" algn="ctr" defTabSz="804545" rtl="0" eaLnBrk="1" fontAlgn="b" latinLnBrk="0" hangingPunct="1">
                        <a:lnSpc>
                          <a:spcPct val="130000"/>
                        </a:lnSpc>
                        <a:spcBef>
                          <a:spcPts val="600"/>
                        </a:spcBef>
                        <a:buNone/>
                      </a:pPr>
                      <a:r>
                        <a:rPr lang="en-US" sz="1800" kern="0">
                          <a:solidFill>
                            <a:srgbClr val="002060"/>
                          </a:solidFill>
                          <a:latin typeface="微软雅黑" panose="020B0503020204020204" pitchFamily="34" charset="-122"/>
                          <a:ea typeface="微软雅黑" panose="020B0503020204020204" pitchFamily="34" charset="-122"/>
                          <a:cs typeface="+mn-lt"/>
                        </a:rPr>
                        <a:t>probit</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800" kern="0">
                          <a:solidFill>
                            <a:srgbClr val="002060"/>
                          </a:solidFill>
                          <a:latin typeface="微软雅黑" panose="020B0503020204020204" pitchFamily="34" charset="-122"/>
                          <a:ea typeface="微软雅黑" panose="020B0503020204020204" pitchFamily="34" charset="-122"/>
                          <a:cs typeface="+mn-lt"/>
                        </a:rPr>
                        <a:t>1493.012</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800" kern="0">
                          <a:solidFill>
                            <a:srgbClr val="002060"/>
                          </a:solidFill>
                          <a:latin typeface="微软雅黑" panose="020B0503020204020204" pitchFamily="34" charset="-122"/>
                          <a:ea typeface="微软雅黑" panose="020B0503020204020204" pitchFamily="34" charset="-122"/>
                          <a:cs typeface="+mn-lt"/>
                        </a:rPr>
                        <a:t>1552.081</a:t>
                      </a:r>
                    </a:p>
                  </a:txBody>
                  <a:tcPr marL="9525" marR="9525" marT="9525" marB="0" anchor="ctr">
                    <a:lnL>
                      <a:noFill/>
                    </a:lnL>
                    <a:lnR>
                      <a:noFill/>
                    </a:lnR>
                    <a:lnT>
                      <a:noFill/>
                    </a:lnT>
                    <a:lnB>
                      <a:noFill/>
                    </a:lnB>
                    <a:noFill/>
                  </a:tcPr>
                </a:tc>
                <a:extLst>
                  <a:ext uri="{0D108BD9-81ED-4DB2-BD59-A6C34878D82A}">
                    <a16:rowId xmlns:a16="http://schemas.microsoft.com/office/drawing/2014/main" val="10002"/>
                  </a:ext>
                </a:extLst>
              </a:tr>
              <a:tr h="339825">
                <a:tc>
                  <a:txBody>
                    <a:bodyPr/>
                    <a:lstStyle/>
                    <a:p>
                      <a:pPr marL="0" indent="0" algn="ctr" defTabSz="804545" rtl="0" eaLnBrk="1" fontAlgn="b" latinLnBrk="0" hangingPunct="1">
                        <a:lnSpc>
                          <a:spcPct val="130000"/>
                        </a:lnSpc>
                        <a:spcBef>
                          <a:spcPts val="600"/>
                        </a:spcBef>
                        <a:buNone/>
                      </a:pPr>
                      <a:r>
                        <a:rPr lang="en-US" sz="1800" kern="0" err="1">
                          <a:solidFill>
                            <a:srgbClr val="002060"/>
                          </a:solidFill>
                          <a:latin typeface="微软雅黑" panose="020B0503020204020204" pitchFamily="34" charset="-122"/>
                          <a:ea typeface="微软雅黑" panose="020B0503020204020204" pitchFamily="34" charset="-122"/>
                          <a:cs typeface="+mn-lt"/>
                        </a:rPr>
                        <a:t>cloglog</a:t>
                      </a:r>
                    </a:p>
                  </a:txBody>
                  <a:tcPr marL="9525" marR="9525" marT="9525" marB="0" anchor="ctr">
                    <a:lnL>
                      <a:noFill/>
                    </a:lnL>
                    <a:lnR>
                      <a:noFill/>
                    </a:lnR>
                    <a:lnT>
                      <a:noFill/>
                    </a:lnT>
                    <a:lnB w="12700">
                      <a:solidFill>
                        <a:schemeClr val="tx1"/>
                      </a:solidFill>
                    </a:lnB>
                    <a:noFill/>
                  </a:tcPr>
                </a:tc>
                <a:tc>
                  <a:txBody>
                    <a:bodyPr/>
                    <a:lstStyle/>
                    <a:p>
                      <a:pPr marL="0" indent="0" algn="ctr" defTabSz="804545" rtl="0" eaLnBrk="1" fontAlgn="b" latinLnBrk="0" hangingPunct="1">
                        <a:lnSpc>
                          <a:spcPct val="130000"/>
                        </a:lnSpc>
                        <a:spcBef>
                          <a:spcPts val="600"/>
                        </a:spcBef>
                        <a:buNone/>
                      </a:pPr>
                      <a:r>
                        <a:rPr lang="en-US" sz="1800" kern="0">
                          <a:solidFill>
                            <a:srgbClr val="002060"/>
                          </a:solidFill>
                          <a:latin typeface="微软雅黑" panose="020B0503020204020204" pitchFamily="34" charset="-122"/>
                          <a:ea typeface="微软雅黑" panose="020B0503020204020204" pitchFamily="34" charset="-122"/>
                          <a:cs typeface="+mn-lt"/>
                        </a:rPr>
                        <a:t>1622.83</a:t>
                      </a:r>
                    </a:p>
                  </a:txBody>
                  <a:tcPr marL="9525" marR="9525" marT="9525" marB="0" anchor="ctr">
                    <a:lnL>
                      <a:noFill/>
                    </a:lnL>
                    <a:lnR>
                      <a:noFill/>
                    </a:lnR>
                    <a:lnT>
                      <a:noFill/>
                    </a:lnT>
                    <a:lnB w="12700">
                      <a:solidFill>
                        <a:schemeClr val="tx1"/>
                      </a:solidFill>
                    </a:lnB>
                    <a:noFill/>
                  </a:tcPr>
                </a:tc>
                <a:tc>
                  <a:txBody>
                    <a:bodyPr/>
                    <a:lstStyle/>
                    <a:p>
                      <a:pPr marL="0" indent="0" algn="ctr" defTabSz="804545" rtl="0" eaLnBrk="1" fontAlgn="b" latinLnBrk="0" hangingPunct="1">
                        <a:lnSpc>
                          <a:spcPct val="130000"/>
                        </a:lnSpc>
                        <a:spcBef>
                          <a:spcPts val="600"/>
                        </a:spcBef>
                        <a:buNone/>
                      </a:pPr>
                      <a:r>
                        <a:rPr lang="en-US" sz="1800" kern="0">
                          <a:solidFill>
                            <a:srgbClr val="002060"/>
                          </a:solidFill>
                          <a:latin typeface="微软雅黑" panose="020B0503020204020204" pitchFamily="34" charset="-122"/>
                          <a:ea typeface="微软雅黑" panose="020B0503020204020204" pitchFamily="34" charset="-122"/>
                          <a:cs typeface="+mn-lt"/>
                        </a:rPr>
                        <a:t>1681.899</a:t>
                      </a:r>
                    </a:p>
                  </a:txBody>
                  <a:tcPr marL="9525" marR="9525" marT="9525" marB="0" anchor="ctr">
                    <a:lnL>
                      <a:noFill/>
                    </a:lnL>
                    <a:lnR>
                      <a:noFill/>
                    </a:lnR>
                    <a:lnT>
                      <a:noFill/>
                    </a:lnT>
                    <a:lnB w="12700">
                      <a:solidFill>
                        <a:schemeClr val="tx1"/>
                      </a:solidFill>
                    </a:lnB>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55560" y="342900"/>
            <a:ext cx="4231640" cy="389255"/>
          </a:xfrm>
        </p:spPr>
        <p:txBody>
          <a:bodyPr/>
          <a:lstStyle/>
          <a:p>
            <a:r>
              <a:rPr lang="en-US" sz="2400">
                <a:solidFill>
                  <a:schemeClr val="tx2"/>
                </a:solidFill>
                <a:latin typeface="+mj-lt"/>
                <a:ea typeface="+mj-ea"/>
                <a:cs typeface="+mj-cs"/>
                <a:sym typeface="+mn-ea"/>
              </a:rPr>
              <a:t>The best possible model</a:t>
            </a:r>
            <a:endParaRPr lang="zh-CN" altLang="en-US" sz="2400"/>
          </a:p>
        </p:txBody>
      </p:sp>
      <p:pic>
        <p:nvPicPr>
          <p:cNvPr id="5" name="Picture 2"/>
          <p:cNvPicPr>
            <a:picLocks noChangeAspect="1"/>
          </p:cNvPicPr>
          <p:nvPr/>
        </p:nvPicPr>
        <p:blipFill>
          <a:blip r:embed="rId2"/>
          <a:stretch>
            <a:fillRect/>
          </a:stretch>
        </p:blipFill>
        <p:spPr>
          <a:xfrm>
            <a:off x="700106" y="2044674"/>
            <a:ext cx="10689374" cy="604558"/>
          </a:xfrm>
          <a:prstGeom prst="rect">
            <a:avLst/>
          </a:prstGeom>
        </p:spPr>
      </p:pic>
      <p:sp>
        <p:nvSpPr>
          <p:cNvPr id="3" name="文本框 2"/>
          <p:cNvSpPr txBox="1"/>
          <p:nvPr/>
        </p:nvSpPr>
        <p:spPr>
          <a:xfrm>
            <a:off x="1096010" y="1305560"/>
            <a:ext cx="9325610" cy="588645"/>
          </a:xfrm>
          <a:prstGeom prst="rect">
            <a:avLst/>
          </a:prstGeom>
          <a:noFill/>
        </p:spPr>
        <p:txBody>
          <a:bodyPr wrap="square" rtlCol="0" anchor="t">
            <a:spAutoFit/>
          </a:bodyPr>
          <a:lstStyle/>
          <a:p>
            <a:pPr indent="-228600" algn="just">
              <a:lnSpc>
                <a:spcPct val="90000"/>
              </a:lnSpc>
              <a:spcBef>
                <a:spcPts val="600"/>
              </a:spcBef>
              <a:buClrTx/>
              <a:buSzTx/>
              <a:buFont typeface="Arial" panose="020B0604020202020204" pitchFamily="34" charset="0"/>
              <a:buChar char="•"/>
            </a:pPr>
            <a:r>
              <a:rPr lang="en-US" kern="0">
                <a:solidFill>
                  <a:srgbClr val="002060"/>
                </a:solidFill>
                <a:latin typeface="微软雅黑" panose="020B0503020204020204" pitchFamily="34" charset="-122"/>
                <a:ea typeface="微软雅黑" panose="020B0503020204020204" pitchFamily="34" charset="-122"/>
                <a:cs typeface="+mn-ea"/>
                <a:sym typeface="+mn-lt"/>
              </a:rPr>
              <a:t>We remove all the genres with the high p-values that are statistically insignificant, and create a refined model with the following output:</a:t>
            </a:r>
          </a:p>
        </p:txBody>
      </p:sp>
      <p:graphicFrame>
        <p:nvGraphicFramePr>
          <p:cNvPr id="4" name="Table 2"/>
          <p:cNvGraphicFramePr>
            <a:graphicFrameLocks noGrp="1"/>
          </p:cNvGraphicFramePr>
          <p:nvPr/>
        </p:nvGraphicFramePr>
        <p:xfrm>
          <a:off x="700116" y="3212458"/>
          <a:ext cx="7126605" cy="2292227"/>
        </p:xfrm>
        <a:graphic>
          <a:graphicData uri="http://schemas.openxmlformats.org/drawingml/2006/table">
            <a:tbl>
              <a:tblPr bandRow="1">
                <a:tableStyleId>{5C22544A-7EE6-4342-B048-85BDC9FD1C3A}</a:tableStyleId>
              </a:tblPr>
              <a:tblGrid>
                <a:gridCol w="2084705">
                  <a:extLst>
                    <a:ext uri="{9D8B030D-6E8A-4147-A177-3AD203B41FA5}">
                      <a16:colId xmlns:a16="http://schemas.microsoft.com/office/drawing/2014/main" val="20000"/>
                    </a:ext>
                  </a:extLst>
                </a:gridCol>
                <a:gridCol w="1362075">
                  <a:extLst>
                    <a:ext uri="{9D8B030D-6E8A-4147-A177-3AD203B41FA5}">
                      <a16:colId xmlns:a16="http://schemas.microsoft.com/office/drawing/2014/main" val="20001"/>
                    </a:ext>
                  </a:extLst>
                </a:gridCol>
                <a:gridCol w="1184910">
                  <a:extLst>
                    <a:ext uri="{9D8B030D-6E8A-4147-A177-3AD203B41FA5}">
                      <a16:colId xmlns:a16="http://schemas.microsoft.com/office/drawing/2014/main" val="20002"/>
                    </a:ext>
                  </a:extLst>
                </a:gridCol>
                <a:gridCol w="1022985">
                  <a:extLst>
                    <a:ext uri="{9D8B030D-6E8A-4147-A177-3AD203B41FA5}">
                      <a16:colId xmlns:a16="http://schemas.microsoft.com/office/drawing/2014/main" val="20003"/>
                    </a:ext>
                  </a:extLst>
                </a:gridCol>
                <a:gridCol w="1471930">
                  <a:extLst>
                    <a:ext uri="{9D8B030D-6E8A-4147-A177-3AD203B41FA5}">
                      <a16:colId xmlns:a16="http://schemas.microsoft.com/office/drawing/2014/main" val="20004"/>
                    </a:ext>
                  </a:extLst>
                </a:gridCol>
              </a:tblGrid>
              <a:tr h="381635">
                <a:tc>
                  <a:txBody>
                    <a:bodyPr/>
                    <a:lstStyle/>
                    <a:p>
                      <a:pPr marL="0" indent="0" algn="ctr" defTabSz="804545" rtl="0" eaLnBrk="1" fontAlgn="b" latinLnBrk="0" hangingPunct="1">
                        <a:lnSpc>
                          <a:spcPct val="130000"/>
                        </a:lnSpc>
                        <a:spcBef>
                          <a:spcPts val="600"/>
                        </a:spcBef>
                        <a:buNone/>
                      </a:pPr>
                      <a:endParaRPr lang="en-US" sz="1400" kern="0">
                        <a:solidFill>
                          <a:srgbClr val="002060"/>
                        </a:solidFill>
                        <a:latin typeface="微软雅黑" panose="020B0503020204020204" pitchFamily="34" charset="-122"/>
                        <a:ea typeface="微软雅黑" panose="020B0503020204020204" pitchFamily="34" charset="-122"/>
                        <a:cs typeface="+mn-lt"/>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Estimate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indent="0" algn="ctr" defTabSz="804545" rtl="0" eaLnBrk="1" fontAlgn="b" latinLnBrk="0" hangingPunct="1">
                        <a:lnSpc>
                          <a:spcPct val="130000"/>
                        </a:lnSpc>
                        <a:spcBef>
                          <a:spcPts val="600"/>
                        </a:spcBef>
                        <a:buNone/>
                      </a:pPr>
                      <a:r>
                        <a:rPr lang="en-US" sz="1400" kern="0" err="1">
                          <a:solidFill>
                            <a:srgbClr val="002060"/>
                          </a:solidFill>
                          <a:latin typeface="微软雅黑" panose="020B0503020204020204" pitchFamily="34" charset="-122"/>
                          <a:ea typeface="微软雅黑" panose="020B0503020204020204" pitchFamily="34" charset="-122"/>
                          <a:cs typeface="+mn-lt"/>
                        </a:rPr>
                        <a:t>Std.Error</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indent="0" algn="ctr" defTabSz="804545" rtl="0" eaLnBrk="1" fontAlgn="b" latinLnBrk="0" hangingPunct="1">
                        <a:lnSpc>
                          <a:spcPct val="130000"/>
                        </a:lnSpc>
                        <a:spcBef>
                          <a:spcPts val="600"/>
                        </a:spcBef>
                        <a:buNone/>
                      </a:pPr>
                      <a:r>
                        <a:rPr lang="en-US" sz="1400" kern="0" err="1">
                          <a:solidFill>
                            <a:srgbClr val="002060"/>
                          </a:solidFill>
                          <a:latin typeface="微软雅黑" panose="020B0503020204020204" pitchFamily="34" charset="-122"/>
                          <a:ea typeface="微软雅黑" panose="020B0503020204020204" pitchFamily="34" charset="-122"/>
                          <a:cs typeface="+mn-lt"/>
                        </a:rPr>
                        <a:t>z_value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indent="0" algn="ctr" defTabSz="804545" rtl="0" eaLnBrk="1" fontAlgn="b" latinLnBrk="0" hangingPunct="1">
                        <a:lnSpc>
                          <a:spcPct val="130000"/>
                        </a:lnSpc>
                        <a:spcBef>
                          <a:spcPts val="600"/>
                        </a:spcBef>
                        <a:buNone/>
                      </a:pPr>
                      <a:r>
                        <a:rPr lang="en-US" sz="1400" kern="0" err="1">
                          <a:solidFill>
                            <a:srgbClr val="002060"/>
                          </a:solidFill>
                          <a:latin typeface="微软雅黑" panose="020B0503020204020204" pitchFamily="34" charset="-122"/>
                          <a:ea typeface="微软雅黑" panose="020B0503020204020204" pitchFamily="34" charset="-122"/>
                          <a:cs typeface="+mn-lt"/>
                        </a:rPr>
                        <a:t>Pr</a:t>
                      </a:r>
                      <a:r>
                        <a:rPr lang="en-US" sz="1400" kern="0">
                          <a:solidFill>
                            <a:srgbClr val="002060"/>
                          </a:solidFill>
                          <a:latin typeface="微软雅黑" panose="020B0503020204020204" pitchFamily="34" charset="-122"/>
                          <a:ea typeface="微软雅黑" panose="020B0503020204020204" pitchFamily="34" charset="-122"/>
                          <a:cs typeface="+mn-lt"/>
                        </a:rPr>
                        <a:t>(&gt;|z|)</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177800">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(Intercept)</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-36.08566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6.206547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-5.814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6.10e-09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0001"/>
                  </a:ext>
                </a:extLst>
              </a:tr>
              <a:tr h="177800">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year</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0.016167</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0.003149</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5.135</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2.83e-07 ***</a:t>
                      </a:r>
                    </a:p>
                  </a:txBody>
                  <a:tcPr marL="9525" marR="9525" marT="9525" marB="0" anchor="ctr">
                    <a:lnL>
                      <a:noFill/>
                    </a:lnL>
                    <a:lnR>
                      <a:noFill/>
                    </a:lnR>
                    <a:lnT>
                      <a:noFill/>
                    </a:lnT>
                    <a:lnB>
                      <a:noFill/>
                    </a:lnB>
                    <a:noFill/>
                  </a:tcPr>
                </a:tc>
                <a:extLst>
                  <a:ext uri="{0D108BD9-81ED-4DB2-BD59-A6C34878D82A}">
                    <a16:rowId xmlns:a16="http://schemas.microsoft.com/office/drawing/2014/main" val="10002"/>
                  </a:ext>
                </a:extLst>
              </a:tr>
              <a:tr h="177800">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length</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-0.056306</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0.003736</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-15.072</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&lt;2e-16 ***</a:t>
                      </a:r>
                    </a:p>
                  </a:txBody>
                  <a:tcPr marL="9525" marR="9525" marT="9525" marB="0" anchor="ctr">
                    <a:lnL>
                      <a:noFill/>
                    </a:lnL>
                    <a:lnR>
                      <a:noFill/>
                    </a:lnR>
                    <a:lnT>
                      <a:noFill/>
                    </a:lnT>
                    <a:lnB>
                      <a:noFill/>
                    </a:lnB>
                    <a:noFill/>
                  </a:tcPr>
                </a:tc>
                <a:extLst>
                  <a:ext uri="{0D108BD9-81ED-4DB2-BD59-A6C34878D82A}">
                    <a16:rowId xmlns:a16="http://schemas.microsoft.com/office/drawing/2014/main" val="10003"/>
                  </a:ext>
                </a:extLst>
              </a:tr>
              <a:tr h="177800">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budget</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0.542263</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0.032873</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16.496</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&lt;2e-16 ***</a:t>
                      </a:r>
                    </a:p>
                  </a:txBody>
                  <a:tcPr marL="9525" marR="9525" marT="9525" marB="0" anchor="ctr">
                    <a:lnL>
                      <a:noFill/>
                    </a:lnL>
                    <a:lnR>
                      <a:noFill/>
                    </a:lnR>
                    <a:lnT>
                      <a:noFill/>
                    </a:lnT>
                    <a:lnB>
                      <a:noFill/>
                    </a:lnB>
                    <a:noFill/>
                  </a:tcPr>
                </a:tc>
                <a:extLst>
                  <a:ext uri="{0D108BD9-81ED-4DB2-BD59-A6C34878D82A}">
                    <a16:rowId xmlns:a16="http://schemas.microsoft.com/office/drawing/2014/main" val="10004"/>
                  </a:ext>
                </a:extLst>
              </a:tr>
              <a:tr h="177800">
                <a:tc>
                  <a:txBody>
                    <a:bodyPr/>
                    <a:lstStyle/>
                    <a:p>
                      <a:pPr marL="0" indent="0" algn="ctr" defTabSz="804545" rtl="0" eaLnBrk="1" fontAlgn="b" latinLnBrk="0" hangingPunct="1">
                        <a:lnSpc>
                          <a:spcPct val="130000"/>
                        </a:lnSpc>
                        <a:spcBef>
                          <a:spcPts val="600"/>
                        </a:spcBef>
                        <a:buNone/>
                      </a:pPr>
                      <a:r>
                        <a:rPr lang="en-US" sz="1400" kern="0" err="1">
                          <a:solidFill>
                            <a:srgbClr val="002060"/>
                          </a:solidFill>
                          <a:latin typeface="微软雅黑" panose="020B0503020204020204" pitchFamily="34" charset="-122"/>
                          <a:ea typeface="微软雅黑" panose="020B0503020204020204" pitchFamily="34" charset="-122"/>
                          <a:cs typeface="+mn-lt"/>
                        </a:rPr>
                        <a:t>genreComedy</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3.196425</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0.185365</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17.244</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&lt;2e-16 ***</a:t>
                      </a:r>
                    </a:p>
                  </a:txBody>
                  <a:tcPr marL="9525" marR="9525" marT="9525" marB="0" anchor="ctr">
                    <a:lnL>
                      <a:noFill/>
                    </a:lnL>
                    <a:lnR>
                      <a:noFill/>
                    </a:lnR>
                    <a:lnT>
                      <a:noFill/>
                    </a:lnT>
                    <a:lnB>
                      <a:noFill/>
                    </a:lnB>
                    <a:noFill/>
                  </a:tcPr>
                </a:tc>
                <a:extLst>
                  <a:ext uri="{0D108BD9-81ED-4DB2-BD59-A6C34878D82A}">
                    <a16:rowId xmlns:a16="http://schemas.microsoft.com/office/drawing/2014/main" val="10005"/>
                  </a:ext>
                </a:extLst>
              </a:tr>
              <a:tr h="177800">
                <a:tc>
                  <a:txBody>
                    <a:bodyPr/>
                    <a:lstStyle/>
                    <a:p>
                      <a:pPr marL="0" indent="0" algn="ctr" defTabSz="804545" rtl="0" eaLnBrk="1" fontAlgn="b" latinLnBrk="0" hangingPunct="1">
                        <a:lnSpc>
                          <a:spcPct val="130000"/>
                        </a:lnSpc>
                        <a:spcBef>
                          <a:spcPts val="600"/>
                        </a:spcBef>
                        <a:buNone/>
                      </a:pPr>
                      <a:r>
                        <a:rPr lang="en-US" sz="1400" kern="0" err="1">
                          <a:solidFill>
                            <a:srgbClr val="002060"/>
                          </a:solidFill>
                          <a:latin typeface="微软雅黑" panose="020B0503020204020204" pitchFamily="34" charset="-122"/>
                          <a:ea typeface="微软雅黑" panose="020B0503020204020204" pitchFamily="34" charset="-122"/>
                          <a:cs typeface="+mn-lt"/>
                        </a:rPr>
                        <a:t>genreDocumentary</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5.645807</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0.44773</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12.61</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&lt;2e-16 ***</a:t>
                      </a:r>
                    </a:p>
                  </a:txBody>
                  <a:tcPr marL="9525" marR="9525" marT="9525" marB="0" anchor="ctr">
                    <a:lnL>
                      <a:noFill/>
                    </a:lnL>
                    <a:lnR>
                      <a:noFill/>
                    </a:lnR>
                    <a:lnT>
                      <a:noFill/>
                    </a:lnT>
                    <a:lnB>
                      <a:noFill/>
                    </a:lnB>
                    <a:noFill/>
                  </a:tcPr>
                </a:tc>
                <a:extLst>
                  <a:ext uri="{0D108BD9-81ED-4DB2-BD59-A6C34878D82A}">
                    <a16:rowId xmlns:a16="http://schemas.microsoft.com/office/drawing/2014/main" val="10006"/>
                  </a:ext>
                </a:extLst>
              </a:tr>
              <a:tr h="177800">
                <a:tc>
                  <a:txBody>
                    <a:bodyPr/>
                    <a:lstStyle/>
                    <a:p>
                      <a:pPr marL="0" indent="0" algn="ctr" defTabSz="804545" rtl="0" eaLnBrk="1" fontAlgn="b" latinLnBrk="0" hangingPunct="1">
                        <a:lnSpc>
                          <a:spcPct val="130000"/>
                        </a:lnSpc>
                        <a:spcBef>
                          <a:spcPts val="600"/>
                        </a:spcBef>
                        <a:buNone/>
                      </a:pPr>
                      <a:r>
                        <a:rPr lang="en-US" sz="1400" kern="0" err="1">
                          <a:solidFill>
                            <a:srgbClr val="002060"/>
                          </a:solidFill>
                          <a:latin typeface="微软雅黑" panose="020B0503020204020204" pitchFamily="34" charset="-122"/>
                          <a:ea typeface="微软雅黑" panose="020B0503020204020204" pitchFamily="34" charset="-122"/>
                          <a:cs typeface="+mn-lt"/>
                        </a:rPr>
                        <a:t>genreDrama</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-1.543961</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0.240377</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-6.423</a:t>
                      </a:r>
                    </a:p>
                  </a:txBody>
                  <a:tcPr marL="9525" marR="9525" marT="9525" marB="0" anchor="ctr">
                    <a:lnL>
                      <a:noFill/>
                    </a:lnL>
                    <a:lnR>
                      <a:noFill/>
                    </a:lnR>
                    <a:lnT>
                      <a:noFill/>
                    </a:lnT>
                    <a:lnB>
                      <a:noFill/>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1.34e-10 ***</a:t>
                      </a:r>
                    </a:p>
                  </a:txBody>
                  <a:tcPr marL="9525" marR="9525" marT="9525" marB="0" anchor="ctr">
                    <a:lnL>
                      <a:noFill/>
                    </a:lnL>
                    <a:lnR>
                      <a:noFill/>
                    </a:lnR>
                    <a:lnT>
                      <a:noFill/>
                    </a:lnT>
                    <a:lnB>
                      <a:noFill/>
                    </a:lnB>
                    <a:noFill/>
                  </a:tcPr>
                </a:tc>
                <a:extLst>
                  <a:ext uri="{0D108BD9-81ED-4DB2-BD59-A6C34878D82A}">
                    <a16:rowId xmlns:a16="http://schemas.microsoft.com/office/drawing/2014/main" val="10007"/>
                  </a:ext>
                </a:extLst>
              </a:tr>
              <a:tr h="177800">
                <a:tc>
                  <a:txBody>
                    <a:bodyPr/>
                    <a:lstStyle/>
                    <a:p>
                      <a:pPr marL="0" indent="0" algn="ctr" defTabSz="804545" rtl="0" eaLnBrk="1" fontAlgn="b" latinLnBrk="0" hangingPunct="1">
                        <a:lnSpc>
                          <a:spcPct val="130000"/>
                        </a:lnSpc>
                        <a:spcBef>
                          <a:spcPts val="600"/>
                        </a:spcBef>
                        <a:buNone/>
                      </a:pPr>
                      <a:r>
                        <a:rPr lang="en-US" sz="1400" kern="0" err="1">
                          <a:solidFill>
                            <a:srgbClr val="002060"/>
                          </a:solidFill>
                          <a:latin typeface="微软雅黑" panose="020B0503020204020204" pitchFamily="34" charset="-122"/>
                          <a:ea typeface="微软雅黑" panose="020B0503020204020204" pitchFamily="34" charset="-122"/>
                          <a:cs typeface="+mn-lt"/>
                        </a:rPr>
                        <a:t>genreShort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4.204497</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0.804875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5.224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1.75e-07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8" name="表格 7"/>
          <p:cNvGraphicFramePr/>
          <p:nvPr/>
        </p:nvGraphicFramePr>
        <p:xfrm>
          <a:off x="8205470" y="3961765"/>
          <a:ext cx="3556000" cy="863157"/>
        </p:xfrm>
        <a:graphic>
          <a:graphicData uri="http://schemas.openxmlformats.org/drawingml/2006/table">
            <a:tbl>
              <a:tblPr/>
              <a:tblGrid>
                <a:gridCol w="1606550">
                  <a:extLst>
                    <a:ext uri="{9D8B030D-6E8A-4147-A177-3AD203B41FA5}">
                      <a16:colId xmlns:a16="http://schemas.microsoft.com/office/drawing/2014/main" val="20000"/>
                    </a:ext>
                  </a:extLst>
                </a:gridCol>
                <a:gridCol w="107315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tblGrid>
              <a:tr h="226060">
                <a:tc>
                  <a:txBody>
                    <a:bodyPr/>
                    <a:lstStyle/>
                    <a:p>
                      <a:pPr algn="ctr" defTabSz="804545" fontAlgn="b">
                        <a:lnSpc>
                          <a:spcPct val="130000"/>
                        </a:lnSpc>
                        <a:spcBef>
                          <a:spcPts val="600"/>
                        </a:spcBef>
                        <a:buClrTx/>
                        <a:buSzTx/>
                        <a:buFontTx/>
                        <a:buNone/>
                      </a:pPr>
                      <a:endParaRPr lang="en-US" sz="1400" b="0" kern="0">
                        <a:solidFill>
                          <a:srgbClr val="002060"/>
                        </a:solidFill>
                        <a:latin typeface="微软雅黑" panose="020B0503020204020204" pitchFamily="34" charset="-122"/>
                        <a:ea typeface="微软雅黑" panose="020B0503020204020204" pitchFamily="34" charset="-122"/>
                        <a:cs typeface="+mn-lt"/>
                      </a:endParaRPr>
                    </a:p>
                  </a:txBody>
                  <a:tcPr marL="12700" marR="12700" marT="1270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400" b="0" kern="0">
                          <a:solidFill>
                            <a:srgbClr val="002060"/>
                          </a:solidFill>
                          <a:latin typeface="微软雅黑" panose="020B0503020204020204" pitchFamily="34" charset="-122"/>
                          <a:ea typeface="微软雅黑" panose="020B0503020204020204" pitchFamily="34" charset="-122"/>
                          <a:cs typeface="+mn-lt"/>
                        </a:rPr>
                        <a:t>AIC</a:t>
                      </a:r>
                    </a:p>
                  </a:txBody>
                  <a:tcPr marL="12700" marR="12700" marT="1270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400" b="0" kern="0">
                          <a:solidFill>
                            <a:srgbClr val="002060"/>
                          </a:solidFill>
                          <a:latin typeface="微软雅黑" panose="020B0503020204020204" pitchFamily="34" charset="-122"/>
                          <a:ea typeface="微软雅黑" panose="020B0503020204020204" pitchFamily="34" charset="-122"/>
                          <a:cs typeface="+mn-lt"/>
                        </a:rPr>
                        <a:t>residual</a:t>
                      </a:r>
                    </a:p>
                  </a:txBody>
                  <a:tcPr marL="12700" marR="12700" marT="12700" anchor="ctr">
                    <a:lnL>
                      <a:noFill/>
                    </a:lnL>
                    <a:lnR cap="flat">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algn="ctr" defTabSz="804545" fontAlgn="b">
                        <a:lnSpc>
                          <a:spcPct val="130000"/>
                        </a:lnSpc>
                        <a:spcBef>
                          <a:spcPts val="600"/>
                        </a:spcBef>
                        <a:buClrTx/>
                        <a:buSzTx/>
                        <a:buFontTx/>
                        <a:buNone/>
                      </a:pPr>
                      <a:r>
                        <a:rPr lang="en-US" sz="1400" b="0" kern="0">
                          <a:solidFill>
                            <a:srgbClr val="002060"/>
                          </a:solidFill>
                          <a:latin typeface="微软雅黑" panose="020B0503020204020204" pitchFamily="34" charset="-122"/>
                          <a:ea typeface="微软雅黑" panose="020B0503020204020204" pitchFamily="34" charset="-122"/>
                          <a:cs typeface="+mn-lt"/>
                        </a:rPr>
                        <a:t>Logit</a:t>
                      </a:r>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400" b="0" kern="0">
                          <a:solidFill>
                            <a:srgbClr val="002060"/>
                          </a:solidFill>
                          <a:latin typeface="微软雅黑" panose="020B0503020204020204" pitchFamily="34" charset="-122"/>
                          <a:ea typeface="微软雅黑" panose="020B0503020204020204" pitchFamily="34" charset="-122"/>
                          <a:cs typeface="+mn-lt"/>
                        </a:rPr>
                        <a:t>1476.593</a:t>
                      </a:r>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400" b="0" kern="0">
                          <a:solidFill>
                            <a:srgbClr val="002060"/>
                          </a:solidFill>
                          <a:latin typeface="微软雅黑" panose="020B0503020204020204" pitchFamily="34" charset="-122"/>
                          <a:ea typeface="微软雅黑" panose="020B0503020204020204" pitchFamily="34" charset="-122"/>
                          <a:cs typeface="+mn-lt"/>
                        </a:rPr>
                        <a:t>1456.4</a:t>
                      </a:r>
                    </a:p>
                  </a:txBody>
                  <a:tcPr marL="12700" marR="12700" marT="12700" anchor="ctr">
                    <a:lnL>
                      <a:noFill/>
                    </a:lnL>
                    <a:lnR cap="flat">
                      <a:noFill/>
                    </a:lnR>
                    <a:lnT w="6350" cap="flat" cmpd="sng">
                      <a:solidFill>
                        <a:srgbClr val="00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177800">
                <a:tc>
                  <a:txBody>
                    <a:bodyPr/>
                    <a:lstStyle/>
                    <a:p>
                      <a:pPr algn="ctr" defTabSz="804545" fontAlgn="b">
                        <a:lnSpc>
                          <a:spcPct val="130000"/>
                        </a:lnSpc>
                        <a:spcBef>
                          <a:spcPts val="600"/>
                        </a:spcBef>
                        <a:buClrTx/>
                        <a:buSzTx/>
                        <a:buFontTx/>
                        <a:buNone/>
                      </a:pPr>
                      <a:r>
                        <a:rPr lang="en-US" sz="1400" b="0" kern="0">
                          <a:solidFill>
                            <a:srgbClr val="002060"/>
                          </a:solidFill>
                          <a:latin typeface="微软雅黑" panose="020B0503020204020204" pitchFamily="34" charset="-122"/>
                          <a:ea typeface="微软雅黑" panose="020B0503020204020204" pitchFamily="34" charset="-122"/>
                          <a:cs typeface="+mn-lt"/>
                        </a:rPr>
                        <a:t>Logit_removed</a:t>
                      </a:r>
                    </a:p>
                  </a:txBody>
                  <a:tcPr marL="12700" marR="12700" marT="12700" anchor="ctr">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400" b="0" kern="0">
                          <a:solidFill>
                            <a:srgbClr val="C00000"/>
                          </a:solidFill>
                          <a:latin typeface="微软雅黑" panose="020B0503020204020204" pitchFamily="34" charset="-122"/>
                          <a:ea typeface="微软雅黑" panose="020B0503020204020204" pitchFamily="34" charset="-122"/>
                          <a:cs typeface="+mn-lt"/>
                        </a:rPr>
                        <a:t>1314.5</a:t>
                      </a:r>
                    </a:p>
                  </a:txBody>
                  <a:tcPr marL="12700" marR="12700" marT="12700" anchor="ctr">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400" b="0" kern="0">
                          <a:solidFill>
                            <a:srgbClr val="C00000"/>
                          </a:solidFill>
                          <a:latin typeface="微软雅黑" panose="020B0503020204020204" pitchFamily="34" charset="-122"/>
                          <a:ea typeface="微软雅黑" panose="020B0503020204020204" pitchFamily="34" charset="-122"/>
                          <a:cs typeface="+mn-lt"/>
                        </a:rPr>
                        <a:t>1298.5</a:t>
                      </a:r>
                    </a:p>
                  </a:txBody>
                  <a:tcPr marL="12700" marR="12700" marT="12700" anchor="ctr">
                    <a:lnL>
                      <a:noFill/>
                    </a:lnL>
                    <a:lnR cap="flat">
                      <a:noFill/>
                    </a:lnR>
                    <a:lnT cap="flat">
                      <a:noFill/>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440690" y="1142365"/>
            <a:ext cx="10620375" cy="1301115"/>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文本占位符 2"/>
          <p:cNvSpPr>
            <a:spLocks noGrp="1"/>
          </p:cNvSpPr>
          <p:nvPr>
            <p:ph type="body" sz="quarter" idx="10"/>
          </p:nvPr>
        </p:nvSpPr>
        <p:spPr/>
        <p:txBody>
          <a:bodyPr/>
          <a:lstStyle/>
          <a:p>
            <a:pPr algn="r">
              <a:buClrTx/>
              <a:buSzTx/>
            </a:pPr>
            <a:r>
              <a:rPr lang="en-US" sz="2400">
                <a:solidFill>
                  <a:schemeClr val="tx2"/>
                </a:solidFill>
                <a:latin typeface="+mj-lt"/>
                <a:ea typeface="+mj-ea"/>
                <a:cs typeface="+mj-cs"/>
              </a:rPr>
              <a:t>Example of a prediction</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18</a:t>
            </a:fld>
            <a:endParaRPr lang="zh-CN" altLang="en-US"/>
          </a:p>
        </p:txBody>
      </p:sp>
      <p:sp>
        <p:nvSpPr>
          <p:cNvPr id="4" name="TextBox 3"/>
          <p:cNvSpPr txBox="1"/>
          <p:nvPr/>
        </p:nvSpPr>
        <p:spPr>
          <a:xfrm>
            <a:off x="842645" y="981075"/>
            <a:ext cx="9956165" cy="164592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indent="-228600" defTabSz="914400">
              <a:lnSpc>
                <a:spcPct val="90000"/>
              </a:lnSpc>
              <a:spcBef>
                <a:spcPts val="600"/>
              </a:spcBef>
              <a:buFont typeface="Arial" panose="020B0604020202020204" pitchFamily="34" charset="0"/>
              <a:buChar char="•"/>
            </a:pPr>
            <a:r>
              <a:rPr lang="en-US" kern="0">
                <a:solidFill>
                  <a:srgbClr val="002060"/>
                </a:solidFill>
                <a:latin typeface="微软雅黑" panose="020B0503020204020204" pitchFamily="34" charset="-122"/>
                <a:ea typeface="微软雅黑" panose="020B0503020204020204" pitchFamily="34" charset="-122"/>
                <a:cs typeface="+mn-ea"/>
              </a:rPr>
              <a:t>An example of a prediction based on this refined model of a Comedy movie, released in 1982, with a duration of 100 minutes , budget of 10 million ($)</a:t>
            </a:r>
          </a:p>
        </p:txBody>
      </p:sp>
      <p:pic>
        <p:nvPicPr>
          <p:cNvPr id="12" name="Picture 11"/>
          <p:cNvPicPr>
            <a:picLocks noChangeAspect="1"/>
          </p:cNvPicPr>
          <p:nvPr/>
        </p:nvPicPr>
        <p:blipFill>
          <a:blip r:embed="rId2"/>
          <a:stretch>
            <a:fillRect/>
          </a:stretch>
        </p:blipFill>
        <p:spPr>
          <a:xfrm>
            <a:off x="276225" y="2876573"/>
            <a:ext cx="11734800" cy="2063704"/>
          </a:xfrm>
          <a:prstGeom prst="rect">
            <a:avLst/>
          </a:prstGeom>
        </p:spPr>
      </p:pic>
      <p:sp>
        <p:nvSpPr>
          <p:cNvPr id="19" name="TextBox 18"/>
          <p:cNvSpPr txBox="1"/>
          <p:nvPr/>
        </p:nvSpPr>
        <p:spPr>
          <a:xfrm>
            <a:off x="934720" y="5168900"/>
            <a:ext cx="10126345" cy="958850"/>
          </a:xfrm>
          <a:prstGeom prst="rect">
            <a:avLst/>
          </a:prstGeom>
          <a:solidFill>
            <a:schemeClr val="accent4">
              <a:lumMod val="40000"/>
              <a:lumOff val="60000"/>
            </a:schemeClr>
          </a:solidFill>
          <a:ln>
            <a:solidFill>
              <a:schemeClr val="accent4"/>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30000"/>
              </a:lnSpc>
              <a:spcBef>
                <a:spcPts val="600"/>
              </a:spcBef>
            </a:pPr>
            <a:r>
              <a:rPr lang="en-US" kern="0">
                <a:solidFill>
                  <a:schemeClr val="tx2"/>
                </a:solidFill>
                <a:latin typeface="微软雅黑" panose="020B0503020204020204" pitchFamily="34" charset="-122"/>
                <a:ea typeface="微软雅黑" panose="020B0503020204020204" pitchFamily="34" charset="-122"/>
                <a:cs typeface="+mn-lt"/>
              </a:rPr>
              <a:t>The odds of a film having a rating higher than 7 with these characteristics is 0.34 and the probability of having a rating higher than 7 is approximately 26%.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vert="horz" lIns="91440" tIns="45720" rIns="91440" bIns="45720" anchor="ctr"/>
          <a:lstStyle/>
          <a:p>
            <a:r>
              <a:rPr kumimoji="1" lang="en-US" altLang="zh-CN">
                <a:solidFill>
                  <a:schemeClr val="tx2"/>
                </a:solidFill>
                <a:latin typeface="微软雅黑" panose="020B0503020204020204" pitchFamily="34" charset="-122"/>
                <a:ea typeface="微软雅黑" panose="020B0503020204020204" pitchFamily="34" charset="-122"/>
              </a:rPr>
              <a:t>R</a:t>
            </a:r>
            <a:r>
              <a:rPr kumimoji="1" lang="zh-CN">
                <a:solidFill>
                  <a:schemeClr val="tx2"/>
                </a:solidFill>
                <a:latin typeface="微软雅黑" panose="020B0503020204020204" pitchFamily="34" charset="-122"/>
                <a:ea typeface="微软雅黑" panose="020B0503020204020204" pitchFamily="34" charset="-122"/>
              </a:rPr>
              <a:t>esults</a:t>
            </a:r>
            <a:endParaRPr kumimoji="1" lang="zh-CN" altLang="zh-CN">
              <a:solidFill>
                <a:schemeClr val="tx2"/>
              </a:solidFill>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2"/>
          </p:nvPr>
        </p:nvSpPr>
        <p:spPr>
          <a:xfrm>
            <a:off x="2326105" y="3680772"/>
            <a:ext cx="7539792" cy="707725"/>
          </a:xfrm>
        </p:spPr>
        <p:txBody>
          <a:bodyPr vert="horz" lIns="91440" tIns="45720" rIns="91440" bIns="45720" anchor="ctr"/>
          <a:lstStyle/>
          <a:p>
            <a:r>
              <a:rPr kumimoji="1" lang="en-US" altLang="zh-CN">
                <a:solidFill>
                  <a:schemeClr val="tx2"/>
                </a:solidFill>
                <a:latin typeface="微软雅黑" panose="020B0503020204020204" pitchFamily="34" charset="-122"/>
                <a:ea typeface="微软雅黑" panose="020B0503020204020204" pitchFamily="34" charset="-122"/>
              </a:rPr>
              <a:t>PART</a:t>
            </a:r>
            <a:r>
              <a:rPr kumimoji="1" lang="zh-CN" altLang="en-US">
                <a:solidFill>
                  <a:schemeClr val="tx2"/>
                </a:solidFill>
                <a:latin typeface="微软雅黑" panose="020B0503020204020204" pitchFamily="34" charset="-122"/>
                <a:ea typeface="微软雅黑" panose="020B0503020204020204" pitchFamily="34" charset="-122"/>
              </a:rPr>
              <a:t> </a:t>
            </a:r>
            <a:r>
              <a:rPr kumimoji="1" lang="en-US" altLang="zh-CN">
                <a:solidFill>
                  <a:schemeClr val="tx2"/>
                </a:solidFill>
                <a:latin typeface="微软雅黑" panose="020B0503020204020204" pitchFamily="34" charset="-122"/>
                <a:ea typeface="微软雅黑" panose="020B0503020204020204" pitchFamily="34" charset="-122"/>
              </a:rPr>
              <a:t>4</a:t>
            </a:r>
          </a:p>
        </p:txBody>
      </p:sp>
      <p:sp>
        <p:nvSpPr>
          <p:cNvPr id="7" name="矩形 6"/>
          <p:cNvSpPr/>
          <p:nvPr/>
        </p:nvSpPr>
        <p:spPr>
          <a:xfrm>
            <a:off x="4889817" y="4381144"/>
            <a:ext cx="2412366" cy="11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7152288" y="2650238"/>
            <a:ext cx="4588044" cy="888855"/>
          </a:xfrm>
        </p:spPr>
        <p:txBody>
          <a:bodyPr vert="horz" lIns="91440" tIns="45720" rIns="91440" bIns="45720" anchor="ctr"/>
          <a:lstStyle/>
          <a:p>
            <a:r>
              <a:rPr lang="en-US" sz="4800">
                <a:solidFill>
                  <a:schemeClr val="tx2"/>
                </a:solidFill>
                <a:latin typeface="+mj-lt"/>
                <a:ea typeface="+mj-ea"/>
                <a:cs typeface="+mj-cs"/>
              </a:rPr>
              <a:t>CONTENTS</a:t>
            </a:r>
            <a:endParaRPr lang="en-US" altLang="zh-CN" sz="4800">
              <a:solidFill>
                <a:schemeClr val="tx2"/>
              </a:solidFill>
              <a:latin typeface="+mj-lt"/>
              <a:ea typeface="+mj-ea"/>
              <a:cs typeface="+mj-cs"/>
            </a:endParaRPr>
          </a:p>
        </p:txBody>
      </p:sp>
      <p:sp>
        <p:nvSpPr>
          <p:cNvPr id="6" name="文本占位符 5"/>
          <p:cNvSpPr>
            <a:spLocks noGrp="1"/>
          </p:cNvSpPr>
          <p:nvPr>
            <p:ph type="body" sz="quarter" idx="14"/>
          </p:nvPr>
        </p:nvSpPr>
        <p:spPr>
          <a:xfrm>
            <a:off x="1658968" y="1634795"/>
            <a:ext cx="3878773" cy="447010"/>
          </a:xfrm>
        </p:spPr>
        <p:txBody>
          <a:bodyPr lIns="91440" tIns="45720" rIns="91440" bIns="45720" anchor="t"/>
          <a:lstStyle/>
          <a:p>
            <a:r>
              <a:rPr lang="en-US" altLang="zh-CN" sz="2400">
                <a:solidFill>
                  <a:schemeClr val="tx2"/>
                </a:solidFill>
                <a:ea typeface="+mn-lt"/>
                <a:cs typeface="+mn-lt"/>
              </a:rPr>
              <a:t>A</a:t>
            </a:r>
            <a:r>
              <a:rPr lang="zh-CN" sz="2400">
                <a:solidFill>
                  <a:schemeClr val="tx2"/>
                </a:solidFill>
                <a:ea typeface="+mn-lt"/>
                <a:cs typeface="+mn-lt"/>
              </a:rPr>
              <a:t>ims of the </a:t>
            </a:r>
            <a:r>
              <a:rPr lang="en-US" altLang="zh-CN" sz="2400">
                <a:solidFill>
                  <a:schemeClr val="tx2"/>
                </a:solidFill>
                <a:ea typeface="+mn-lt"/>
                <a:cs typeface="+mn-lt"/>
              </a:rPr>
              <a:t>A</a:t>
            </a:r>
            <a:r>
              <a:rPr lang="zh-CN" sz="2400">
                <a:solidFill>
                  <a:schemeClr val="tx2"/>
                </a:solidFill>
                <a:ea typeface="+mn-lt"/>
                <a:cs typeface="+mn-lt"/>
              </a:rPr>
              <a:t>nalysis</a:t>
            </a:r>
            <a:endParaRPr lang="zh-CN" altLang="zh-CN" sz="2400">
              <a:solidFill>
                <a:schemeClr val="tx2"/>
              </a:solidFill>
              <a:ea typeface="+mn-lt"/>
              <a:cs typeface="+mn-lt"/>
            </a:endParaRPr>
          </a:p>
        </p:txBody>
      </p:sp>
      <p:sp>
        <p:nvSpPr>
          <p:cNvPr id="7" name="文本占位符 6"/>
          <p:cNvSpPr>
            <a:spLocks noGrp="1"/>
          </p:cNvSpPr>
          <p:nvPr>
            <p:ph type="body" sz="quarter" idx="15"/>
          </p:nvPr>
        </p:nvSpPr>
        <p:spPr>
          <a:xfrm>
            <a:off x="194732" y="1634066"/>
            <a:ext cx="1846774" cy="455476"/>
          </a:xfrm>
        </p:spPr>
        <p:txBody>
          <a:bodyPr lIns="91440" tIns="45720" rIns="91440" bIns="45720" anchor="t"/>
          <a:lstStyle/>
          <a:p>
            <a:r>
              <a:rPr lang="en-US" altLang="zh-CN">
                <a:solidFill>
                  <a:schemeClr val="tx2"/>
                </a:solidFill>
                <a:latin typeface="Segoe UI" panose="020B0502040204020203"/>
                <a:ea typeface="微软雅黑" panose="020B0503020204020204" pitchFamily="34" charset="-122"/>
              </a:rPr>
              <a:t>PART</a:t>
            </a:r>
            <a:r>
              <a:rPr lang="zh-CN" altLang="en-US">
                <a:solidFill>
                  <a:schemeClr val="tx2"/>
                </a:solidFill>
                <a:latin typeface="Segoe UI" panose="020B0502040204020203"/>
                <a:ea typeface="微软雅黑" panose="020B0503020204020204" pitchFamily="34" charset="-122"/>
              </a:rPr>
              <a:t> </a:t>
            </a:r>
            <a:r>
              <a:rPr lang="en-US" altLang="zh-CN">
                <a:solidFill>
                  <a:schemeClr val="tx2"/>
                </a:solidFill>
                <a:latin typeface="Segoe UI" panose="020B0502040204020203"/>
                <a:ea typeface="微软雅黑" panose="020B0503020204020204" pitchFamily="34" charset="-122"/>
              </a:rPr>
              <a:t>1</a:t>
            </a:r>
          </a:p>
        </p:txBody>
      </p:sp>
      <p:sp>
        <p:nvSpPr>
          <p:cNvPr id="8" name="文本占位符 7"/>
          <p:cNvSpPr>
            <a:spLocks noGrp="1"/>
          </p:cNvSpPr>
          <p:nvPr>
            <p:ph type="body" sz="quarter" idx="16"/>
          </p:nvPr>
        </p:nvSpPr>
        <p:spPr>
          <a:xfrm>
            <a:off x="1937154" y="2315237"/>
            <a:ext cx="4158173" cy="455476"/>
          </a:xfrm>
        </p:spPr>
        <p:txBody>
          <a:bodyPr lIns="91440" tIns="45720" rIns="91440" bIns="45720" anchor="t"/>
          <a:lstStyle/>
          <a:p>
            <a:r>
              <a:rPr lang="en-US" altLang="zh-CN" sz="2400">
                <a:solidFill>
                  <a:schemeClr val="tx2"/>
                </a:solidFill>
                <a:ea typeface="+mn-lt"/>
                <a:cs typeface="+mn-lt"/>
              </a:rPr>
              <a:t>E</a:t>
            </a:r>
            <a:r>
              <a:rPr lang="zh-CN" sz="2400">
                <a:solidFill>
                  <a:schemeClr val="tx2"/>
                </a:solidFill>
                <a:ea typeface="+mn-lt"/>
                <a:cs typeface="+mn-lt"/>
              </a:rPr>
              <a:t>xploratory </a:t>
            </a:r>
            <a:r>
              <a:rPr lang="en-US" altLang="zh-CN" sz="2400">
                <a:solidFill>
                  <a:schemeClr val="tx2"/>
                </a:solidFill>
                <a:ea typeface="+mn-lt"/>
                <a:cs typeface="+mn-lt"/>
              </a:rPr>
              <a:t>D</a:t>
            </a:r>
            <a:r>
              <a:rPr lang="zh-CN" sz="2400">
                <a:solidFill>
                  <a:schemeClr val="tx2"/>
                </a:solidFill>
                <a:ea typeface="+mn-lt"/>
                <a:cs typeface="+mn-lt"/>
              </a:rPr>
              <a:t>ata </a:t>
            </a:r>
            <a:r>
              <a:rPr lang="en-US" altLang="zh-CN" sz="2400">
                <a:solidFill>
                  <a:schemeClr val="tx2"/>
                </a:solidFill>
                <a:ea typeface="+mn-lt"/>
                <a:cs typeface="+mn-lt"/>
              </a:rPr>
              <a:t>A</a:t>
            </a:r>
            <a:r>
              <a:rPr lang="zh-CN" sz="2400">
                <a:solidFill>
                  <a:schemeClr val="tx2"/>
                </a:solidFill>
                <a:ea typeface="+mn-lt"/>
                <a:cs typeface="+mn-lt"/>
              </a:rPr>
              <a:t>nalysis</a:t>
            </a:r>
            <a:endParaRPr lang="zh-CN" altLang="zh-CN" sz="2400">
              <a:solidFill>
                <a:schemeClr val="tx2"/>
              </a:solidFill>
              <a:ea typeface="+mn-lt"/>
              <a:cs typeface="+mn-lt"/>
            </a:endParaRPr>
          </a:p>
        </p:txBody>
      </p:sp>
      <p:sp>
        <p:nvSpPr>
          <p:cNvPr id="9" name="文本占位符 8"/>
          <p:cNvSpPr>
            <a:spLocks noGrp="1"/>
          </p:cNvSpPr>
          <p:nvPr>
            <p:ph type="body" sz="quarter" idx="17"/>
          </p:nvPr>
        </p:nvSpPr>
        <p:spPr>
          <a:xfrm>
            <a:off x="198996" y="2318493"/>
            <a:ext cx="1846774" cy="455476"/>
          </a:xfrm>
        </p:spPr>
        <p:txBody>
          <a:bodyPr lIns="91440" tIns="45720" rIns="91440" bIns="45720" anchor="t"/>
          <a:lstStyle/>
          <a:p>
            <a:r>
              <a:rPr lang="en-US" altLang="zh-CN">
                <a:solidFill>
                  <a:schemeClr val="tx2"/>
                </a:solidFill>
                <a:latin typeface="Segoe UI" panose="020B0502040204020203"/>
                <a:ea typeface="微软雅黑" panose="020B0503020204020204" pitchFamily="34" charset="-122"/>
              </a:rPr>
              <a:t>PART</a:t>
            </a:r>
            <a:r>
              <a:rPr lang="zh-CN" altLang="en-US">
                <a:solidFill>
                  <a:schemeClr val="tx2"/>
                </a:solidFill>
                <a:latin typeface="Segoe UI" panose="020B0502040204020203"/>
                <a:ea typeface="微软雅黑" panose="020B0503020204020204" pitchFamily="34" charset="-122"/>
              </a:rPr>
              <a:t> </a:t>
            </a:r>
            <a:r>
              <a:rPr lang="en-US" altLang="zh-CN">
                <a:solidFill>
                  <a:schemeClr val="tx2"/>
                </a:solidFill>
                <a:latin typeface="Segoe UI" panose="020B0502040204020203"/>
                <a:ea typeface="微软雅黑" panose="020B0503020204020204" pitchFamily="34" charset="-122"/>
              </a:rPr>
              <a:t>2</a:t>
            </a:r>
          </a:p>
        </p:txBody>
      </p:sp>
      <p:sp>
        <p:nvSpPr>
          <p:cNvPr id="10" name="文本占位符 9"/>
          <p:cNvSpPr>
            <a:spLocks noGrp="1"/>
          </p:cNvSpPr>
          <p:nvPr>
            <p:ph type="body" sz="quarter" idx="18"/>
          </p:nvPr>
        </p:nvSpPr>
        <p:spPr>
          <a:xfrm>
            <a:off x="976218" y="3017472"/>
            <a:ext cx="5377374" cy="455476"/>
          </a:xfrm>
        </p:spPr>
        <p:txBody>
          <a:bodyPr lIns="91440" tIns="45720" rIns="91440" bIns="45720" anchor="t"/>
          <a:lstStyle/>
          <a:p>
            <a:r>
              <a:rPr lang="en-US" altLang="zh-CN" sz="2400">
                <a:solidFill>
                  <a:schemeClr val="tx2"/>
                </a:solidFill>
                <a:ea typeface="+mn-lt"/>
                <a:cs typeface="+mn-lt"/>
              </a:rPr>
              <a:t>S</a:t>
            </a:r>
            <a:r>
              <a:rPr lang="zh-CN" sz="2400">
                <a:solidFill>
                  <a:schemeClr val="tx2"/>
                </a:solidFill>
                <a:ea typeface="+mn-lt"/>
                <a:cs typeface="+mn-lt"/>
              </a:rPr>
              <a:t>tatistical </a:t>
            </a:r>
            <a:r>
              <a:rPr lang="en-US" altLang="zh-CN" sz="2400">
                <a:solidFill>
                  <a:schemeClr val="tx2"/>
                </a:solidFill>
                <a:ea typeface="+mn-lt"/>
                <a:cs typeface="+mn-lt"/>
              </a:rPr>
              <a:t>M</a:t>
            </a:r>
            <a:r>
              <a:rPr lang="zh-CN" sz="2400">
                <a:solidFill>
                  <a:schemeClr val="tx2"/>
                </a:solidFill>
                <a:ea typeface="+mn-lt"/>
                <a:cs typeface="+mn-lt"/>
              </a:rPr>
              <a:t>odelling</a:t>
            </a:r>
            <a:r>
              <a:rPr lang="zh-CN" altLang="en-US" sz="2400">
                <a:solidFill>
                  <a:schemeClr val="tx2"/>
                </a:solidFill>
                <a:ea typeface="+mn-lt"/>
                <a:cs typeface="+mn-lt"/>
              </a:rPr>
              <a:t> </a:t>
            </a:r>
          </a:p>
        </p:txBody>
      </p:sp>
      <p:sp>
        <p:nvSpPr>
          <p:cNvPr id="11" name="文本占位符 10"/>
          <p:cNvSpPr>
            <a:spLocks noGrp="1"/>
          </p:cNvSpPr>
          <p:nvPr>
            <p:ph type="body" sz="quarter" idx="19"/>
          </p:nvPr>
        </p:nvSpPr>
        <p:spPr>
          <a:xfrm>
            <a:off x="187322" y="3017242"/>
            <a:ext cx="1846774" cy="455476"/>
          </a:xfrm>
        </p:spPr>
        <p:txBody>
          <a:bodyPr lIns="91440" tIns="45720" rIns="91440" bIns="45720" anchor="t"/>
          <a:lstStyle/>
          <a:p>
            <a:r>
              <a:rPr lang="en-US" altLang="zh-CN">
                <a:solidFill>
                  <a:schemeClr val="tx2"/>
                </a:solidFill>
                <a:latin typeface="Segoe UI" panose="020B0502040204020203"/>
                <a:ea typeface="微软雅黑" panose="020B0503020204020204" pitchFamily="34" charset="-122"/>
              </a:rPr>
              <a:t>PART</a:t>
            </a:r>
            <a:r>
              <a:rPr lang="zh-CN" altLang="en-US">
                <a:solidFill>
                  <a:schemeClr val="tx2"/>
                </a:solidFill>
                <a:latin typeface="Segoe UI" panose="020B0502040204020203"/>
                <a:ea typeface="微软雅黑" panose="020B0503020204020204" pitchFamily="34" charset="-122"/>
              </a:rPr>
              <a:t> </a:t>
            </a:r>
            <a:r>
              <a:rPr lang="en-US" altLang="zh-CN">
                <a:solidFill>
                  <a:schemeClr val="tx2"/>
                </a:solidFill>
                <a:latin typeface="Segoe UI" panose="020B0502040204020203"/>
                <a:ea typeface="微软雅黑" panose="020B0503020204020204" pitchFamily="34" charset="-122"/>
              </a:rPr>
              <a:t>3</a:t>
            </a:r>
          </a:p>
        </p:txBody>
      </p:sp>
      <p:sp>
        <p:nvSpPr>
          <p:cNvPr id="12" name="文本占位符 11"/>
          <p:cNvSpPr>
            <a:spLocks noGrp="1"/>
          </p:cNvSpPr>
          <p:nvPr>
            <p:ph type="body" sz="quarter" idx="20"/>
          </p:nvPr>
        </p:nvSpPr>
        <p:spPr>
          <a:xfrm>
            <a:off x="1761685" y="4334665"/>
            <a:ext cx="2481774" cy="455476"/>
          </a:xfrm>
        </p:spPr>
        <p:txBody>
          <a:bodyPr lIns="91440" tIns="45720" rIns="91440" bIns="45720" anchor="t"/>
          <a:lstStyle/>
          <a:p>
            <a:r>
              <a:rPr lang="en-US" altLang="zh-CN" sz="2400">
                <a:solidFill>
                  <a:schemeClr val="tx2"/>
                </a:solidFill>
                <a:latin typeface="微软雅黑" panose="020B0503020204020204" pitchFamily="34" charset="-122"/>
                <a:ea typeface="微软雅黑" panose="020B0503020204020204" pitchFamily="34" charset="-122"/>
              </a:rPr>
              <a:t>C</a:t>
            </a:r>
            <a:r>
              <a:rPr lang="zh-CN" sz="2400">
                <a:solidFill>
                  <a:schemeClr val="tx2"/>
                </a:solidFill>
                <a:latin typeface="微软雅黑" panose="020B0503020204020204" pitchFamily="34" charset="-122"/>
                <a:ea typeface="微软雅黑" panose="020B0503020204020204" pitchFamily="34" charset="-122"/>
              </a:rPr>
              <a:t>onclusions</a:t>
            </a:r>
            <a:r>
              <a:rPr lang="zh-CN" altLang="en-US" sz="2400" b="0">
                <a:solidFill>
                  <a:schemeClr val="tx2"/>
                </a:solidFill>
                <a:latin typeface="微软雅黑" panose="020B0503020204020204" pitchFamily="34" charset="-122"/>
                <a:ea typeface="微软雅黑" panose="020B0503020204020204" pitchFamily="34" charset="-122"/>
              </a:rPr>
              <a:t> </a:t>
            </a:r>
          </a:p>
        </p:txBody>
      </p:sp>
      <p:sp>
        <p:nvSpPr>
          <p:cNvPr id="13" name="文本占位符 12"/>
          <p:cNvSpPr>
            <a:spLocks noGrp="1"/>
          </p:cNvSpPr>
          <p:nvPr>
            <p:ph type="body" sz="quarter" idx="21"/>
          </p:nvPr>
        </p:nvSpPr>
        <p:spPr>
          <a:xfrm>
            <a:off x="168415" y="4271682"/>
            <a:ext cx="1846774" cy="455476"/>
          </a:xfrm>
        </p:spPr>
        <p:txBody>
          <a:bodyPr lIns="91440" tIns="45720" rIns="91440" bIns="45720" anchor="t"/>
          <a:lstStyle/>
          <a:p>
            <a:r>
              <a:rPr lang="en-US" altLang="zh-CN">
                <a:solidFill>
                  <a:schemeClr val="tx2"/>
                </a:solidFill>
                <a:latin typeface="Segoe UI" panose="020B0502040204020203"/>
                <a:ea typeface="微软雅黑" panose="020B0503020204020204" pitchFamily="34" charset="-122"/>
              </a:rPr>
              <a:t>PART</a:t>
            </a:r>
            <a:r>
              <a:rPr lang="zh-CN" altLang="en-US">
                <a:solidFill>
                  <a:schemeClr val="tx2"/>
                </a:solidFill>
                <a:latin typeface="Segoe UI" panose="020B0502040204020203"/>
                <a:ea typeface="微软雅黑" panose="020B0503020204020204" pitchFamily="34" charset="-122"/>
              </a:rPr>
              <a:t> </a:t>
            </a:r>
            <a:r>
              <a:rPr lang="en-US" altLang="zh-CN">
                <a:solidFill>
                  <a:schemeClr val="tx2"/>
                </a:solidFill>
                <a:latin typeface="Segoe UI" panose="020B0502040204020203"/>
                <a:ea typeface="微软雅黑" panose="020B0503020204020204" pitchFamily="34" charset="-122"/>
              </a:rPr>
              <a:t>5</a:t>
            </a:r>
          </a:p>
        </p:txBody>
      </p:sp>
      <p:sp>
        <p:nvSpPr>
          <p:cNvPr id="14" name="文本占位符 13"/>
          <p:cNvSpPr>
            <a:spLocks noGrp="1"/>
          </p:cNvSpPr>
          <p:nvPr>
            <p:ph type="body" sz="quarter" idx="22"/>
          </p:nvPr>
        </p:nvSpPr>
        <p:spPr>
          <a:xfrm>
            <a:off x="1461647" y="4952354"/>
            <a:ext cx="3895707" cy="455476"/>
          </a:xfrm>
        </p:spPr>
        <p:txBody>
          <a:bodyPr lIns="91440" tIns="45720" rIns="91440" bIns="45720" anchor="t"/>
          <a:lstStyle/>
          <a:p>
            <a:r>
              <a:rPr lang="en-US" altLang="zh-CN" sz="2400">
                <a:solidFill>
                  <a:schemeClr val="tx2"/>
                </a:solidFill>
                <a:latin typeface="微软雅黑" panose="020B0503020204020204" pitchFamily="34" charset="-122"/>
                <a:ea typeface="微软雅黑" panose="020B0503020204020204" pitchFamily="34" charset="-122"/>
              </a:rPr>
              <a:t>F</a:t>
            </a:r>
            <a:r>
              <a:rPr lang="zh-CN" sz="2400">
                <a:solidFill>
                  <a:schemeClr val="tx2"/>
                </a:solidFill>
                <a:latin typeface="微软雅黑" panose="020B0503020204020204" pitchFamily="34" charset="-122"/>
                <a:ea typeface="微软雅黑" panose="020B0503020204020204" pitchFamily="34" charset="-122"/>
              </a:rPr>
              <a:t>uture </a:t>
            </a:r>
            <a:r>
              <a:rPr lang="en-US" altLang="zh-CN" sz="2400">
                <a:solidFill>
                  <a:schemeClr val="tx2"/>
                </a:solidFill>
                <a:latin typeface="微软雅黑" panose="020B0503020204020204" pitchFamily="34" charset="-122"/>
                <a:ea typeface="微软雅黑" panose="020B0503020204020204" pitchFamily="34" charset="-122"/>
              </a:rPr>
              <a:t>E</a:t>
            </a:r>
            <a:r>
              <a:rPr lang="zh-CN" sz="2400">
                <a:solidFill>
                  <a:schemeClr val="tx2"/>
                </a:solidFill>
                <a:latin typeface="微软雅黑" panose="020B0503020204020204" pitchFamily="34" charset="-122"/>
                <a:ea typeface="微软雅黑" panose="020B0503020204020204" pitchFamily="34" charset="-122"/>
              </a:rPr>
              <a:t>xtensions</a:t>
            </a:r>
          </a:p>
          <a:p>
            <a:endParaRPr lang="zh-CN" altLang="en-US" sz="2400">
              <a:solidFill>
                <a:schemeClr val="tx2"/>
              </a:solidFill>
              <a:latin typeface="微软雅黑" panose="020B0503020204020204" pitchFamily="34" charset="-122"/>
              <a:ea typeface="微软雅黑" panose="020B0503020204020204" pitchFamily="34" charset="-122"/>
              <a:cs typeface="Segoe UI" panose="020B0502040204020203"/>
            </a:endParaRPr>
          </a:p>
        </p:txBody>
      </p:sp>
      <p:sp>
        <p:nvSpPr>
          <p:cNvPr id="15" name="文本占位符 14"/>
          <p:cNvSpPr>
            <a:spLocks noGrp="1"/>
          </p:cNvSpPr>
          <p:nvPr>
            <p:ph type="body" sz="quarter" idx="23"/>
          </p:nvPr>
        </p:nvSpPr>
        <p:spPr>
          <a:xfrm>
            <a:off x="223520" y="4955611"/>
            <a:ext cx="1846774" cy="455476"/>
          </a:xfrm>
        </p:spPr>
        <p:txBody>
          <a:bodyPr lIns="91440" tIns="45720" rIns="91440" bIns="45720" anchor="t"/>
          <a:lstStyle/>
          <a:p>
            <a:r>
              <a:rPr lang="en-US" altLang="zh-CN">
                <a:solidFill>
                  <a:schemeClr val="tx2"/>
                </a:solidFill>
                <a:latin typeface="Segoe UI" panose="020B0502040204020203"/>
                <a:ea typeface="微软雅黑" panose="020B0503020204020204" pitchFamily="34" charset="-122"/>
              </a:rPr>
              <a:t>PART</a:t>
            </a:r>
            <a:r>
              <a:rPr lang="zh-CN" altLang="en-US">
                <a:solidFill>
                  <a:schemeClr val="tx2"/>
                </a:solidFill>
                <a:latin typeface="Segoe UI" panose="020B0502040204020203"/>
                <a:ea typeface="微软雅黑" panose="020B0503020204020204" pitchFamily="34" charset="-122"/>
              </a:rPr>
              <a:t> </a:t>
            </a:r>
            <a:r>
              <a:rPr lang="en-US" altLang="zh-CN">
                <a:solidFill>
                  <a:schemeClr val="tx2"/>
                </a:solidFill>
                <a:latin typeface="Segoe UI" panose="020B0502040204020203"/>
                <a:ea typeface="微软雅黑" panose="020B0503020204020204" pitchFamily="34" charset="-122"/>
              </a:rPr>
              <a:t>6</a:t>
            </a:r>
          </a:p>
        </p:txBody>
      </p:sp>
      <p:sp>
        <p:nvSpPr>
          <p:cNvPr id="16" name="文本占位符 15"/>
          <p:cNvSpPr>
            <a:spLocks noGrp="1"/>
          </p:cNvSpPr>
          <p:nvPr>
            <p:ph type="body" sz="quarter" idx="24"/>
          </p:nvPr>
        </p:nvSpPr>
        <p:spPr>
          <a:xfrm>
            <a:off x="1661301" y="3687336"/>
            <a:ext cx="1846774" cy="455476"/>
          </a:xfrm>
        </p:spPr>
        <p:txBody>
          <a:bodyPr lIns="91440" tIns="45720" rIns="91440" bIns="45720" anchor="t"/>
          <a:lstStyle/>
          <a:p>
            <a:r>
              <a:rPr lang="en-US" altLang="zh-CN" sz="2400">
                <a:solidFill>
                  <a:schemeClr val="tx2"/>
                </a:solidFill>
                <a:latin typeface="微软雅黑" panose="020B0503020204020204" pitchFamily="34" charset="-122"/>
                <a:ea typeface="微软雅黑" panose="020B0503020204020204" pitchFamily="34" charset="-122"/>
              </a:rPr>
              <a:t>R</a:t>
            </a:r>
            <a:r>
              <a:rPr lang="zh-CN" sz="2400">
                <a:solidFill>
                  <a:schemeClr val="tx2"/>
                </a:solidFill>
                <a:latin typeface="微软雅黑" panose="020B0503020204020204" pitchFamily="34" charset="-122"/>
                <a:ea typeface="微软雅黑" panose="020B0503020204020204" pitchFamily="34" charset="-122"/>
              </a:rPr>
              <a:t>esults</a:t>
            </a:r>
            <a:endParaRPr lang="zh-CN" altLang="zh-CN" sz="2400">
              <a:solidFill>
                <a:schemeClr val="tx2"/>
              </a:solidFill>
              <a:latin typeface="微软雅黑" panose="020B0503020204020204" pitchFamily="34" charset="-122"/>
              <a:ea typeface="微软雅黑" panose="020B0503020204020204" pitchFamily="34" charset="-122"/>
            </a:endParaRPr>
          </a:p>
        </p:txBody>
      </p:sp>
      <p:sp>
        <p:nvSpPr>
          <p:cNvPr id="17" name="文本占位符 16"/>
          <p:cNvSpPr>
            <a:spLocks noGrp="1"/>
          </p:cNvSpPr>
          <p:nvPr>
            <p:ph type="body" sz="quarter" idx="25"/>
          </p:nvPr>
        </p:nvSpPr>
        <p:spPr>
          <a:xfrm>
            <a:off x="190591" y="3660708"/>
            <a:ext cx="1846774" cy="455476"/>
          </a:xfrm>
        </p:spPr>
        <p:txBody>
          <a:bodyPr lIns="91440" tIns="45720" rIns="91440" bIns="45720" anchor="t"/>
          <a:lstStyle/>
          <a:p>
            <a:r>
              <a:rPr lang="en-US" altLang="zh-CN">
                <a:solidFill>
                  <a:schemeClr val="tx2"/>
                </a:solidFill>
                <a:latin typeface="Segoe UI" panose="020B0502040204020203"/>
                <a:ea typeface="微软雅黑" panose="020B0503020204020204" pitchFamily="34" charset="-122"/>
              </a:rPr>
              <a:t>PART</a:t>
            </a:r>
            <a:r>
              <a:rPr lang="zh-CN" altLang="en-US">
                <a:solidFill>
                  <a:schemeClr val="tx2"/>
                </a:solidFill>
                <a:latin typeface="Segoe UI" panose="020B0502040204020203"/>
                <a:ea typeface="微软雅黑" panose="020B0503020204020204" pitchFamily="34" charset="-122"/>
              </a:rPr>
              <a:t> </a:t>
            </a:r>
            <a:r>
              <a:rPr lang="en-US" altLang="zh-CN">
                <a:solidFill>
                  <a:schemeClr val="tx2"/>
                </a:solidFill>
                <a:latin typeface="Segoe UI" panose="020B0502040204020203"/>
                <a:ea typeface="微软雅黑" panose="020B0503020204020204" pitchFamily="34" charset="-122"/>
              </a:rPr>
              <a:t>4</a:t>
            </a:r>
          </a:p>
        </p:txBody>
      </p:sp>
      <p:sp>
        <p:nvSpPr>
          <p:cNvPr id="18" name="矩形 17"/>
          <p:cNvSpPr/>
          <p:nvPr/>
        </p:nvSpPr>
        <p:spPr>
          <a:xfrm>
            <a:off x="558114" y="1865174"/>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
        <p:nvSpPr>
          <p:cNvPr id="19" name="矩形 18"/>
          <p:cNvSpPr/>
          <p:nvPr/>
        </p:nvSpPr>
        <p:spPr>
          <a:xfrm>
            <a:off x="547531" y="2550973"/>
            <a:ext cx="1083717" cy="52289"/>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
        <p:nvSpPr>
          <p:cNvPr id="20" name="矩形 19"/>
          <p:cNvSpPr/>
          <p:nvPr/>
        </p:nvSpPr>
        <p:spPr>
          <a:xfrm>
            <a:off x="554876" y="3244742"/>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
        <p:nvSpPr>
          <p:cNvPr id="21" name="矩形 20"/>
          <p:cNvSpPr/>
          <p:nvPr/>
        </p:nvSpPr>
        <p:spPr>
          <a:xfrm>
            <a:off x="549106" y="3885719"/>
            <a:ext cx="1083718" cy="60756"/>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
        <p:nvSpPr>
          <p:cNvPr id="22" name="矩形 21"/>
          <p:cNvSpPr/>
          <p:nvPr/>
        </p:nvSpPr>
        <p:spPr>
          <a:xfrm>
            <a:off x="559271" y="4502789"/>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
        <p:nvSpPr>
          <p:cNvPr id="23" name="矩形 22"/>
          <p:cNvSpPr/>
          <p:nvPr/>
        </p:nvSpPr>
        <p:spPr>
          <a:xfrm>
            <a:off x="551508" y="5180621"/>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5988685" y="342900"/>
            <a:ext cx="5445760" cy="389255"/>
          </a:xfrm>
        </p:spPr>
        <p:txBody>
          <a:bodyPr/>
          <a:lstStyle/>
          <a:p>
            <a:r>
              <a:rPr lang="en-US" sz="2400">
                <a:solidFill>
                  <a:schemeClr val="tx2"/>
                </a:solidFill>
                <a:latin typeface="+mj-lt"/>
                <a:ea typeface="+mj-ea"/>
                <a:cs typeface="+mj-cs"/>
              </a:rPr>
              <a:t>Results of the model</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20</a:t>
            </a:fld>
            <a:endParaRPr lang="zh-CN" altLang="en-US"/>
          </a:p>
        </p:txBody>
      </p:sp>
      <p:pic>
        <p:nvPicPr>
          <p:cNvPr id="4" name="Picture 3" descr="A graph with numbers and symbols&#10;&#10;Description automatically generated"/>
          <p:cNvPicPr>
            <a:picLocks noChangeAspect="1"/>
          </p:cNvPicPr>
          <p:nvPr/>
        </p:nvPicPr>
        <p:blipFill>
          <a:blip r:embed="rId2"/>
          <a:stretch>
            <a:fillRect/>
          </a:stretch>
        </p:blipFill>
        <p:spPr>
          <a:xfrm>
            <a:off x="215265" y="1718945"/>
            <a:ext cx="4740275" cy="3701415"/>
          </a:xfrm>
          <a:prstGeom prst="rect">
            <a:avLst/>
          </a:prstGeom>
        </p:spPr>
      </p:pic>
      <p:sp>
        <p:nvSpPr>
          <p:cNvPr id="6" name="TextBox 5"/>
          <p:cNvSpPr txBox="1"/>
          <p:nvPr/>
        </p:nvSpPr>
        <p:spPr>
          <a:xfrm>
            <a:off x="5320703" y="1838944"/>
            <a:ext cx="6028465" cy="3014957"/>
          </a:xfrm>
          <a:prstGeom prst="rect">
            <a:avLst/>
          </a:prstGeom>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gn="just" defTabSz="914400">
              <a:lnSpc>
                <a:spcPct val="130000"/>
              </a:lnSpc>
              <a:spcBef>
                <a:spcPts val="600"/>
              </a:spcBef>
              <a:buClrTx/>
              <a:buSzTx/>
              <a:buFont typeface="Arial" panose="020B0604020202020204"/>
              <a:buChar char="•"/>
            </a:pPr>
            <a:r>
              <a:rPr lang="en-US" sz="1400" kern="0">
                <a:solidFill>
                  <a:srgbClr val="002060"/>
                </a:solidFill>
                <a:latin typeface="微软雅黑"/>
                <a:ea typeface="微软雅黑"/>
                <a:cs typeface="+mn-ea"/>
              </a:rPr>
              <a:t>Based on this model, when all other variables are held constant, </a:t>
            </a:r>
            <a:r>
              <a:rPr lang="en-US" sz="1400" b="1" kern="0">
                <a:solidFill>
                  <a:srgbClr val="002060"/>
                </a:solidFill>
                <a:latin typeface="微软雅黑"/>
                <a:ea typeface="微软雅黑"/>
                <a:cs typeface="+mn-ea"/>
              </a:rPr>
              <a:t>a 1% increase in the odds of the film</a:t>
            </a:r>
            <a:r>
              <a:rPr lang="en-US" sz="1400" kern="0">
                <a:solidFill>
                  <a:srgbClr val="002060"/>
                </a:solidFill>
                <a:latin typeface="微软雅黑"/>
                <a:ea typeface="微软雅黑"/>
                <a:cs typeface="+mn-ea"/>
              </a:rPr>
              <a:t> getting a rating &gt; 7 is observed for every 1 year increase in film release. (because of  Exp(0.02) = 1.01))</a:t>
            </a:r>
          </a:p>
          <a:p>
            <a:pPr marL="285750" indent="-285750" algn="just">
              <a:lnSpc>
                <a:spcPct val="130000"/>
              </a:lnSpc>
              <a:spcBef>
                <a:spcPts val="600"/>
              </a:spcBef>
              <a:buFont typeface="Arial" panose="020B0604020202020204"/>
              <a:buChar char="•"/>
            </a:pPr>
            <a:r>
              <a:rPr lang="en-US" sz="1400" kern="0">
                <a:solidFill>
                  <a:srgbClr val="002060"/>
                </a:solidFill>
                <a:latin typeface="微软雅黑"/>
                <a:ea typeface="微软雅黑"/>
                <a:cs typeface="+mn-ea"/>
              </a:rPr>
              <a:t>When all other variables are held constant, for </a:t>
            </a:r>
            <a:r>
              <a:rPr lang="en-US" sz="1400" b="1" kern="0">
                <a:solidFill>
                  <a:srgbClr val="002060"/>
                </a:solidFill>
                <a:latin typeface="微软雅黑"/>
                <a:ea typeface="微软雅黑"/>
                <a:cs typeface="+mn-ea"/>
              </a:rPr>
              <a:t>each minute increase</a:t>
            </a:r>
            <a:r>
              <a:rPr lang="en-US" sz="1400" kern="0">
                <a:solidFill>
                  <a:srgbClr val="002060"/>
                </a:solidFill>
                <a:latin typeface="微软雅黑"/>
                <a:ea typeface="微软雅黑"/>
                <a:cs typeface="+mn-ea"/>
              </a:rPr>
              <a:t> in the film, there is a </a:t>
            </a:r>
            <a:r>
              <a:rPr lang="en-US" sz="1400" b="1" kern="0">
                <a:solidFill>
                  <a:srgbClr val="002060"/>
                </a:solidFill>
                <a:latin typeface="微软雅黑"/>
                <a:ea typeface="微软雅黑"/>
                <a:cs typeface="+mn-ea"/>
              </a:rPr>
              <a:t>6% decrease</a:t>
            </a:r>
            <a:r>
              <a:rPr lang="en-US" sz="1400" kern="0">
                <a:solidFill>
                  <a:srgbClr val="002060"/>
                </a:solidFill>
                <a:latin typeface="微软雅黑"/>
                <a:ea typeface="微软雅黑"/>
                <a:cs typeface="+mn-ea"/>
              </a:rPr>
              <a:t> in the odds of the film getting a rating &gt; 7, </a:t>
            </a:r>
            <a:endParaRPr lang="en-US" sz="1400" kern="0">
              <a:solidFill>
                <a:srgbClr val="002060"/>
              </a:solidFill>
              <a:latin typeface="微软雅黑" panose="020B0503020204020204" pitchFamily="34" charset="-122"/>
              <a:ea typeface="微软雅黑" panose="020B0503020204020204" pitchFamily="34" charset="-122"/>
              <a:cs typeface="+mn-ea"/>
            </a:endParaRPr>
          </a:p>
          <a:p>
            <a:pPr marL="285750" indent="-285750" algn="just">
              <a:lnSpc>
                <a:spcPct val="130000"/>
              </a:lnSpc>
              <a:spcBef>
                <a:spcPts val="600"/>
              </a:spcBef>
              <a:buFont typeface="Arial" panose="020B0604020202020204"/>
              <a:buChar char="•"/>
            </a:pPr>
            <a:r>
              <a:rPr lang="en-US" sz="1400" kern="0">
                <a:solidFill>
                  <a:srgbClr val="002060"/>
                </a:solidFill>
                <a:latin typeface="微软雅黑"/>
                <a:ea typeface="微软雅黑"/>
                <a:cs typeface="+mn-ea"/>
              </a:rPr>
              <a:t>While for each million added to the film's</a:t>
            </a:r>
            <a:r>
              <a:rPr lang="en-US" sz="1400" b="1" kern="0">
                <a:solidFill>
                  <a:srgbClr val="002060"/>
                </a:solidFill>
                <a:latin typeface="微软雅黑"/>
                <a:ea typeface="微软雅黑"/>
                <a:cs typeface="+mn-ea"/>
              </a:rPr>
              <a:t> budget</a:t>
            </a:r>
            <a:r>
              <a:rPr lang="en-US" sz="1400" kern="0">
                <a:solidFill>
                  <a:srgbClr val="002060"/>
                </a:solidFill>
                <a:latin typeface="微软雅黑"/>
                <a:ea typeface="微软雅黑"/>
                <a:cs typeface="+mn-ea"/>
              </a:rPr>
              <a:t> the odds of the film getting a rating &gt; 7 increase by</a:t>
            </a:r>
            <a:r>
              <a:rPr lang="en-US" sz="1400" b="1" kern="0">
                <a:solidFill>
                  <a:srgbClr val="002060"/>
                </a:solidFill>
                <a:latin typeface="微软雅黑"/>
                <a:ea typeface="微软雅黑"/>
                <a:cs typeface="+mn-ea"/>
              </a:rPr>
              <a:t> 72% ( exp(0.54) = 1.72)</a:t>
            </a:r>
            <a:endParaRPr lang="en-US" sz="1400" kern="0">
              <a:solidFill>
                <a:srgbClr val="002060"/>
              </a:solidFill>
              <a:latin typeface="微软雅黑" panose="020B0503020204020204" pitchFamily="34" charset="-122"/>
              <a:ea typeface="微软雅黑" panose="020B0503020204020204" pitchFamily="34" charset="-122"/>
              <a:cs typeface="+mn-ea"/>
            </a:endParaRPr>
          </a:p>
          <a:p>
            <a:pPr marL="285750" indent="-285750" algn="just" defTabSz="914400">
              <a:lnSpc>
                <a:spcPct val="130000"/>
              </a:lnSpc>
              <a:spcBef>
                <a:spcPts val="600"/>
              </a:spcBef>
              <a:buClrTx/>
              <a:buSzTx/>
              <a:buFont typeface="Arial" panose="020B0604020202020204"/>
              <a:buChar char="•"/>
            </a:pPr>
            <a:r>
              <a:rPr lang="en-US" sz="1400" kern="0">
                <a:solidFill>
                  <a:srgbClr val="002060"/>
                </a:solidFill>
                <a:latin typeface="微软雅黑"/>
                <a:ea typeface="微软雅黑"/>
                <a:cs typeface="+mn-ea"/>
              </a:rPr>
              <a:t>From the coefficient estimates we are seeing again the highest estimate is reached when the genre of the film is a </a:t>
            </a:r>
            <a:r>
              <a:rPr lang="en-US" sz="1400" b="1" kern="0">
                <a:solidFill>
                  <a:srgbClr val="002060"/>
                </a:solidFill>
                <a:latin typeface="微软雅黑"/>
                <a:ea typeface="微软雅黑"/>
                <a:cs typeface="+mn-ea"/>
              </a:rPr>
              <a:t>documentary</a:t>
            </a:r>
            <a:r>
              <a:rPr lang="en-US" sz="1400" kern="0">
                <a:solidFill>
                  <a:srgbClr val="002060"/>
                </a:solidFill>
                <a:latin typeface="微软雅黑"/>
                <a:ea typeface="微软雅黑"/>
                <a:cs typeface="+mn-ea"/>
              </a:rPr>
              <a:t>, once again confirming our initial impressions.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179C09F-AE54-DE5F-E320-ED1703D1ED1E}"/>
              </a:ext>
            </a:extLst>
          </p:cNvPr>
          <p:cNvSpPr>
            <a:spLocks noGrp="1"/>
          </p:cNvSpPr>
          <p:nvPr>
            <p:ph type="body" sz="quarter" idx="10"/>
          </p:nvPr>
        </p:nvSpPr>
        <p:spPr>
          <a:xfrm>
            <a:off x="6689313" y="358611"/>
            <a:ext cx="4231640" cy="389255"/>
          </a:xfrm>
        </p:spPr>
        <p:txBody>
          <a:bodyPr vert="horz" lIns="91440" tIns="45720" rIns="91440" bIns="45720" anchor="ctr"/>
          <a:lstStyle/>
          <a:p>
            <a:r>
              <a:rPr lang="en-US" altLang="zh-CN" sz="2400">
                <a:solidFill>
                  <a:schemeClr val="tx2"/>
                </a:solidFill>
                <a:latin typeface="+mj-lt"/>
                <a:ea typeface="+mj-ea"/>
                <a:cs typeface="+mj-cs"/>
              </a:rPr>
              <a:t>Probabilities</a:t>
            </a:r>
            <a:endParaRPr lang="zh-CN" altLang="en-US" sz="2400">
              <a:solidFill>
                <a:schemeClr val="tx2"/>
              </a:solidFill>
              <a:latin typeface="+mj-lt"/>
              <a:ea typeface="+mj-ea"/>
              <a:cs typeface="+mj-cs"/>
            </a:endParaRPr>
          </a:p>
        </p:txBody>
      </p:sp>
      <p:pic>
        <p:nvPicPr>
          <p:cNvPr id="4" name="图片 3" descr="图表, 折线图&#10;&#10;已自动生成说明">
            <a:extLst>
              <a:ext uri="{FF2B5EF4-FFF2-40B4-BE49-F238E27FC236}">
                <a16:creationId xmlns:a16="http://schemas.microsoft.com/office/drawing/2014/main" id="{73CF865C-B198-8518-607F-C53DD8CA7E88}"/>
              </a:ext>
            </a:extLst>
          </p:cNvPr>
          <p:cNvPicPr>
            <a:picLocks noChangeAspect="1"/>
          </p:cNvPicPr>
          <p:nvPr/>
        </p:nvPicPr>
        <p:blipFill>
          <a:blip r:embed="rId2"/>
          <a:stretch>
            <a:fillRect/>
          </a:stretch>
        </p:blipFill>
        <p:spPr>
          <a:xfrm>
            <a:off x="332608" y="1764382"/>
            <a:ext cx="3411876" cy="2433688"/>
          </a:xfrm>
          <a:prstGeom prst="rect">
            <a:avLst/>
          </a:prstGeom>
        </p:spPr>
      </p:pic>
      <p:pic>
        <p:nvPicPr>
          <p:cNvPr id="5" name="图片 4" descr="图表, 散点图&#10;&#10;已自动生成说明">
            <a:extLst>
              <a:ext uri="{FF2B5EF4-FFF2-40B4-BE49-F238E27FC236}">
                <a16:creationId xmlns:a16="http://schemas.microsoft.com/office/drawing/2014/main" id="{E99451D1-47D7-E7FD-2DFE-0E5DE93003AD}"/>
              </a:ext>
            </a:extLst>
          </p:cNvPr>
          <p:cNvPicPr>
            <a:picLocks noChangeAspect="1"/>
          </p:cNvPicPr>
          <p:nvPr/>
        </p:nvPicPr>
        <p:blipFill>
          <a:blip r:embed="rId3"/>
          <a:stretch>
            <a:fillRect/>
          </a:stretch>
        </p:blipFill>
        <p:spPr>
          <a:xfrm>
            <a:off x="7962427" y="1766348"/>
            <a:ext cx="3411876" cy="2425831"/>
          </a:xfrm>
          <a:prstGeom prst="rect">
            <a:avLst/>
          </a:prstGeom>
        </p:spPr>
      </p:pic>
      <p:pic>
        <p:nvPicPr>
          <p:cNvPr id="6" name="图片 5" descr="图表, 直方图&#10;&#10;已自动生成说明">
            <a:extLst>
              <a:ext uri="{FF2B5EF4-FFF2-40B4-BE49-F238E27FC236}">
                <a16:creationId xmlns:a16="http://schemas.microsoft.com/office/drawing/2014/main" id="{15242DD0-9FA8-313C-8EA3-4C592CFE8FC9}"/>
              </a:ext>
            </a:extLst>
          </p:cNvPr>
          <p:cNvPicPr>
            <a:picLocks noChangeAspect="1"/>
          </p:cNvPicPr>
          <p:nvPr/>
        </p:nvPicPr>
        <p:blipFill>
          <a:blip r:embed="rId4"/>
          <a:stretch>
            <a:fillRect/>
          </a:stretch>
        </p:blipFill>
        <p:spPr>
          <a:xfrm>
            <a:off x="4122969" y="1768309"/>
            <a:ext cx="3419731" cy="2425833"/>
          </a:xfrm>
          <a:prstGeom prst="rect">
            <a:avLst/>
          </a:prstGeom>
        </p:spPr>
      </p:pic>
    </p:spTree>
    <p:extLst>
      <p:ext uri="{BB962C8B-B14F-4D97-AF65-F5344CB8AC3E}">
        <p14:creationId xmlns:p14="http://schemas.microsoft.com/office/powerpoint/2010/main" val="4009485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326105" y="2445085"/>
            <a:ext cx="7539792" cy="1074822"/>
          </a:xfrm>
        </p:spPr>
        <p:txBody>
          <a:bodyPr vert="horz" lIns="91440" tIns="45720" rIns="91440" bIns="45720" anchor="ctr"/>
          <a:lstStyle/>
          <a:p>
            <a:r>
              <a:rPr kumimoji="1" lang="en-US" altLang="zh-CN">
                <a:solidFill>
                  <a:schemeClr val="tx2"/>
                </a:solidFill>
                <a:latin typeface="微软雅黑" panose="020B0503020204020204" pitchFamily="34" charset="-122"/>
                <a:ea typeface="微软雅黑" panose="020B0503020204020204" pitchFamily="34" charset="-122"/>
              </a:rPr>
              <a:t>C</a:t>
            </a:r>
            <a:r>
              <a:rPr kumimoji="1" lang="zh-CN">
                <a:solidFill>
                  <a:schemeClr val="tx2"/>
                </a:solidFill>
                <a:latin typeface="微软雅黑" panose="020B0503020204020204" pitchFamily="34" charset="-122"/>
                <a:ea typeface="微软雅黑" panose="020B0503020204020204" pitchFamily="34" charset="-122"/>
              </a:rPr>
              <a:t>onclusions</a:t>
            </a:r>
            <a:r>
              <a:rPr kumimoji="1" lang="zh-CN" b="0">
                <a:solidFill>
                  <a:schemeClr val="tx2"/>
                </a:solidFill>
                <a:latin typeface="微软雅黑" panose="020B0503020204020204" pitchFamily="34" charset="-122"/>
                <a:ea typeface="微软雅黑" panose="020B0503020204020204" pitchFamily="34" charset="-122"/>
              </a:rPr>
              <a:t> </a:t>
            </a:r>
            <a:endParaRPr kumimoji="1" lang="zh-CN" altLang="zh-CN" b="0">
              <a:solidFill>
                <a:schemeClr val="tx2"/>
              </a:solidFill>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2"/>
          </p:nvPr>
        </p:nvSpPr>
        <p:spPr>
          <a:xfrm>
            <a:off x="2326105" y="3680772"/>
            <a:ext cx="7539792" cy="707725"/>
          </a:xfrm>
        </p:spPr>
        <p:txBody>
          <a:bodyPr vert="horz" lIns="91440" tIns="45720" rIns="91440" bIns="45720" anchor="ctr"/>
          <a:lstStyle/>
          <a:p>
            <a:r>
              <a:rPr kumimoji="1" lang="en-US" altLang="zh-CN">
                <a:solidFill>
                  <a:schemeClr val="tx2"/>
                </a:solidFill>
                <a:latin typeface="微软雅黑" panose="020B0503020204020204" pitchFamily="34" charset="-122"/>
                <a:ea typeface="微软雅黑" panose="020B0503020204020204" pitchFamily="34" charset="-122"/>
              </a:rPr>
              <a:t>PART</a:t>
            </a:r>
            <a:r>
              <a:rPr kumimoji="1" lang="zh-CN" altLang="en-US">
                <a:solidFill>
                  <a:schemeClr val="tx2"/>
                </a:solidFill>
                <a:latin typeface="微软雅黑" panose="020B0503020204020204" pitchFamily="34" charset="-122"/>
                <a:ea typeface="微软雅黑" panose="020B0503020204020204" pitchFamily="34" charset="-122"/>
              </a:rPr>
              <a:t> </a:t>
            </a:r>
            <a:r>
              <a:rPr kumimoji="1" lang="en-US" altLang="zh-CN">
                <a:solidFill>
                  <a:schemeClr val="tx2"/>
                </a:solidFill>
                <a:latin typeface="微软雅黑" panose="020B0503020204020204" pitchFamily="34" charset="-122"/>
                <a:ea typeface="微软雅黑" panose="020B0503020204020204" pitchFamily="34" charset="-122"/>
              </a:rPr>
              <a:t>5</a:t>
            </a:r>
          </a:p>
        </p:txBody>
      </p:sp>
      <p:sp>
        <p:nvSpPr>
          <p:cNvPr id="7" name="矩形 6"/>
          <p:cNvSpPr/>
          <p:nvPr/>
        </p:nvSpPr>
        <p:spPr>
          <a:xfrm>
            <a:off x="4889817" y="4381144"/>
            <a:ext cx="2412366" cy="11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5755" y="287020"/>
            <a:ext cx="4411345" cy="389255"/>
          </a:xfrm>
        </p:spPr>
        <p:txBody>
          <a:bodyPr/>
          <a:lstStyle/>
          <a:p>
            <a:pPr algn="ctr">
              <a:buClrTx/>
              <a:buSzTx/>
            </a:pPr>
            <a:r>
              <a:rPr lang="en-US" sz="2400">
                <a:solidFill>
                  <a:schemeClr val="tx2"/>
                </a:solidFill>
                <a:latin typeface="+mj-lt"/>
                <a:ea typeface="+mj-ea"/>
                <a:cs typeface="+mj-cs"/>
              </a:rPr>
              <a:t>Conclusions</a:t>
            </a:r>
          </a:p>
        </p:txBody>
      </p:sp>
      <p:sp>
        <p:nvSpPr>
          <p:cNvPr id="6" name="大橘原创PPT模板-请勿抄袭搬运！微信DAJU_PPT"/>
          <p:cNvSpPr/>
          <p:nvPr>
            <p:custDataLst>
              <p:tags r:id="rId1"/>
            </p:custDataLst>
          </p:nvPr>
        </p:nvSpPr>
        <p:spPr>
          <a:xfrm>
            <a:off x="845820" y="1143635"/>
            <a:ext cx="10403840" cy="902335"/>
          </a:xfrm>
          <a:prstGeom prst="roundRect">
            <a:avLst/>
          </a:prstGeom>
          <a:no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大橘原创PPT模板-请勿抄袭搬运！微信DAJU_PPT"/>
          <p:cNvSpPr txBox="1"/>
          <p:nvPr>
            <p:custDataLst>
              <p:tags r:id="rId2"/>
            </p:custDataLst>
          </p:nvPr>
        </p:nvSpPr>
        <p:spPr>
          <a:xfrm>
            <a:off x="1104265" y="1485265"/>
            <a:ext cx="9795510" cy="5842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00000"/>
              </a:lnSpc>
              <a:buFont typeface="Arial" panose="020B0604020202020204" pitchFamily="34" charset="0"/>
              <a:buChar char="•"/>
            </a:pPr>
            <a:r>
              <a:rPr lang="zh-CN" sz="1400">
                <a:solidFill>
                  <a:schemeClr val="tx2"/>
                </a:solidFill>
                <a:latin typeface="+mn-ea"/>
                <a:sym typeface="+mn-ea"/>
              </a:rPr>
              <a:t>The closer the year of the film's release is to the present, the more likely it is that the film's rating </a:t>
            </a:r>
            <a:r>
              <a:rPr lang="en-US" altLang="zh-CN" sz="1400">
                <a:solidFill>
                  <a:schemeClr val="tx2"/>
                </a:solidFill>
                <a:latin typeface="+mn-ea"/>
                <a:sym typeface="+mn-ea"/>
              </a:rPr>
              <a:t>&gt;</a:t>
            </a:r>
            <a:r>
              <a:rPr lang="zh-CN" sz="1400">
                <a:solidFill>
                  <a:schemeClr val="tx2"/>
                </a:solidFill>
                <a:latin typeface="+mn-ea"/>
                <a:sym typeface="+mn-ea"/>
              </a:rPr>
              <a:t> 7.</a:t>
            </a:r>
          </a:p>
          <a:p>
            <a:pPr indent="0">
              <a:lnSpc>
                <a:spcPct val="150000"/>
              </a:lnSpc>
              <a:buFont typeface="Arial" panose="020B0604020202020204" pitchFamily="34" charset="0"/>
              <a:buNone/>
            </a:pPr>
            <a:endParaRPr lang="zh-CN" sz="1600">
              <a:latin typeface="+mn-ea"/>
            </a:endParaRPr>
          </a:p>
        </p:txBody>
      </p:sp>
      <p:sp>
        <p:nvSpPr>
          <p:cNvPr id="9" name="大橘原创PPT模板-请勿抄袭搬运！微信DAJU_PPT"/>
          <p:cNvSpPr/>
          <p:nvPr>
            <p:custDataLst>
              <p:tags r:id="rId3"/>
            </p:custDataLst>
          </p:nvPr>
        </p:nvSpPr>
        <p:spPr>
          <a:xfrm>
            <a:off x="845820" y="2348230"/>
            <a:ext cx="10403205" cy="902335"/>
          </a:xfrm>
          <a:prstGeom prst="roundRect">
            <a:avLst/>
          </a:prstGeom>
          <a:no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大橘原创PPT模板-请勿抄袭搬运！微信DAJU_PPT"/>
          <p:cNvSpPr/>
          <p:nvPr>
            <p:custDataLst>
              <p:tags r:id="rId4"/>
            </p:custDataLst>
          </p:nvPr>
        </p:nvSpPr>
        <p:spPr>
          <a:xfrm>
            <a:off x="845820" y="3552825"/>
            <a:ext cx="10403205" cy="902335"/>
          </a:xfrm>
          <a:prstGeom prst="roundRect">
            <a:avLst/>
          </a:prstGeom>
          <a:no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圆角矩形 34"/>
          <p:cNvSpPr/>
          <p:nvPr>
            <p:custDataLst>
              <p:tags r:id="rId5"/>
            </p:custDataLst>
          </p:nvPr>
        </p:nvSpPr>
        <p:spPr>
          <a:xfrm>
            <a:off x="962660" y="1036955"/>
            <a:ext cx="1016000" cy="27495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a:latin typeface="微软雅黑" panose="020B0503020204020204" pitchFamily="34" charset="-122"/>
              <a:ea typeface="微软雅黑" panose="020B0503020204020204" pitchFamily="34" charset="-122"/>
            </a:endParaRPr>
          </a:p>
        </p:txBody>
      </p:sp>
      <p:sp>
        <p:nvSpPr>
          <p:cNvPr id="19" name="大橘原创PPT模板-请勿抄袭搬运！微信DAJU_PPT"/>
          <p:cNvSpPr/>
          <p:nvPr>
            <p:custDataLst>
              <p:tags r:id="rId6"/>
            </p:custDataLst>
          </p:nvPr>
        </p:nvSpPr>
        <p:spPr>
          <a:xfrm>
            <a:off x="845820" y="4680585"/>
            <a:ext cx="10403205" cy="1640205"/>
          </a:xfrm>
          <a:prstGeom prst="roundRect">
            <a:avLst/>
          </a:prstGeom>
          <a:no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大橘原创PPT模板-请勿抄袭搬运！微信DAJU_PPT"/>
          <p:cNvSpPr txBox="1"/>
          <p:nvPr>
            <p:custDataLst>
              <p:tags r:id="rId7"/>
            </p:custDataLst>
          </p:nvPr>
        </p:nvSpPr>
        <p:spPr>
          <a:xfrm>
            <a:off x="1000760" y="3794760"/>
            <a:ext cx="10057130" cy="75374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fontAlgn="auto">
              <a:lnSpc>
                <a:spcPct val="100000"/>
              </a:lnSpc>
              <a:buFont typeface="Arial" panose="020B0604020202020204" pitchFamily="34" charset="0"/>
              <a:buChar char="•"/>
            </a:pPr>
            <a:r>
              <a:rPr lang="zh-CN" sz="1400">
                <a:solidFill>
                  <a:schemeClr val="tx2"/>
                </a:solidFill>
                <a:latin typeface="+mn-ea"/>
                <a:sym typeface="+mn-ea"/>
              </a:rPr>
              <a:t>Budget emerges as a significant predictor, with each additional unit of financial investment</a:t>
            </a:r>
            <a:r>
              <a:rPr lang="en-US" altLang="zh-CN" sz="1400">
                <a:solidFill>
                  <a:schemeClr val="tx2"/>
                </a:solidFill>
                <a:latin typeface="+mn-ea"/>
                <a:sym typeface="+mn-ea"/>
              </a:rPr>
              <a:t> </a:t>
            </a:r>
            <a:r>
              <a:rPr lang="zh-CN" sz="1400">
                <a:solidFill>
                  <a:schemeClr val="tx2"/>
                </a:solidFill>
                <a:latin typeface="+mn-ea"/>
                <a:sym typeface="+mn-ea"/>
              </a:rPr>
              <a:t>substantially increasing the probability of achieving a higher rating. </a:t>
            </a:r>
          </a:p>
          <a:p>
            <a:pPr marL="285750" indent="-285750" algn="just">
              <a:lnSpc>
                <a:spcPct val="150000"/>
              </a:lnSpc>
              <a:buFont typeface="Arial" panose="020B0604020202020204" pitchFamily="34" charset="0"/>
              <a:buChar char="•"/>
            </a:pPr>
            <a:endParaRPr lang="zh-CN" sz="1400">
              <a:solidFill>
                <a:schemeClr val="tx2"/>
              </a:solidFill>
              <a:latin typeface="+mn-ea"/>
              <a:sym typeface="+mn-ea"/>
            </a:endParaRPr>
          </a:p>
        </p:txBody>
      </p:sp>
      <p:sp>
        <p:nvSpPr>
          <p:cNvPr id="26" name="大橘原创PPT模板-请勿抄袭搬运！微信DAJU_PPT"/>
          <p:cNvSpPr txBox="1"/>
          <p:nvPr>
            <p:custDataLst>
              <p:tags r:id="rId8"/>
            </p:custDataLst>
          </p:nvPr>
        </p:nvSpPr>
        <p:spPr>
          <a:xfrm>
            <a:off x="1104265" y="2689860"/>
            <a:ext cx="10027920" cy="8001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00000"/>
              </a:lnSpc>
              <a:buClrTx/>
              <a:buSzTx/>
              <a:buFont typeface="Arial" panose="020B0604020202020204" pitchFamily="34" charset="0"/>
              <a:buChar char="•"/>
            </a:pPr>
            <a:r>
              <a:rPr lang="zh-CN" sz="1400">
                <a:solidFill>
                  <a:schemeClr val="tx2"/>
                </a:solidFill>
                <a:latin typeface="+mn-ea"/>
                <a:sym typeface="+mn-ea"/>
              </a:rPr>
              <a:t>Film length demonstrates a discernible trend, with shorter films showing slightly higher probabilities of attaining a rating </a:t>
            </a:r>
            <a:r>
              <a:rPr lang="en-US" altLang="zh-CN" sz="1400">
                <a:solidFill>
                  <a:schemeClr val="tx2"/>
                </a:solidFill>
                <a:latin typeface="+mn-ea"/>
                <a:sym typeface="+mn-ea"/>
              </a:rPr>
              <a:t>&gt;</a:t>
            </a:r>
            <a:r>
              <a:rPr lang="zh-CN" sz="1400">
                <a:solidFill>
                  <a:schemeClr val="tx2"/>
                </a:solidFill>
                <a:latin typeface="+mn-ea"/>
                <a:sym typeface="+mn-ea"/>
              </a:rPr>
              <a:t> 7.</a:t>
            </a:r>
          </a:p>
          <a:p>
            <a:pPr indent="0">
              <a:lnSpc>
                <a:spcPct val="150000"/>
              </a:lnSpc>
              <a:buFont typeface="Arial" panose="020B0604020202020204" pitchFamily="34" charset="0"/>
              <a:buNone/>
            </a:pPr>
            <a:endParaRPr lang="zh-CN" sz="1600">
              <a:latin typeface="+mn-ea"/>
            </a:endParaRPr>
          </a:p>
        </p:txBody>
      </p:sp>
      <p:sp>
        <p:nvSpPr>
          <p:cNvPr id="21" name="大橘原创PPT模板-请勿抄袭搬运！微信DAJU_PPT"/>
          <p:cNvSpPr txBox="1"/>
          <p:nvPr>
            <p:custDataLst>
              <p:tags r:id="rId9"/>
            </p:custDataLst>
          </p:nvPr>
        </p:nvSpPr>
        <p:spPr>
          <a:xfrm>
            <a:off x="1231265" y="1050290"/>
            <a:ext cx="1692275" cy="24574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a:defRPr/>
            </a:pPr>
            <a:r>
              <a:rPr lang="en-US" altLang="zh-CN" sz="1600" b="1" kern="0">
                <a:solidFill>
                  <a:srgbClr val="000000"/>
                </a:solidFill>
                <a:latin typeface="微软雅黑" panose="020B0503020204020204" pitchFamily="34" charset="-122"/>
                <a:ea typeface="+mn-lt"/>
                <a:sym typeface="+mn-ea"/>
              </a:rPr>
              <a:t>Year</a:t>
            </a:r>
            <a:endParaRPr lang="zh-CN" altLang="en-US" sz="1600" b="1">
              <a:solidFill>
                <a:schemeClr val="accent1"/>
              </a:solidFill>
              <a:latin typeface="+mj-ea"/>
              <a:ea typeface="+mj-ea"/>
            </a:endParaRPr>
          </a:p>
        </p:txBody>
      </p:sp>
      <p:sp>
        <p:nvSpPr>
          <p:cNvPr id="36" name="圆角矩形 35"/>
          <p:cNvSpPr/>
          <p:nvPr>
            <p:custDataLst>
              <p:tags r:id="rId10"/>
            </p:custDataLst>
          </p:nvPr>
        </p:nvSpPr>
        <p:spPr>
          <a:xfrm>
            <a:off x="962660" y="2242185"/>
            <a:ext cx="1016000" cy="274955"/>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a:solidFill>
                <a:schemeClr val="accent5">
                  <a:lumMod val="40000"/>
                  <a:lumOff val="60000"/>
                </a:schemeClr>
              </a:solidFill>
              <a:latin typeface="微软雅黑" panose="020B0503020204020204" pitchFamily="34" charset="-122"/>
              <a:ea typeface="微软雅黑" panose="020B0503020204020204" pitchFamily="34" charset="-122"/>
            </a:endParaRPr>
          </a:p>
        </p:txBody>
      </p:sp>
      <p:sp>
        <p:nvSpPr>
          <p:cNvPr id="37" name="圆角矩形 36"/>
          <p:cNvSpPr/>
          <p:nvPr>
            <p:custDataLst>
              <p:tags r:id="rId11"/>
            </p:custDataLst>
          </p:nvPr>
        </p:nvSpPr>
        <p:spPr>
          <a:xfrm>
            <a:off x="962660" y="3387090"/>
            <a:ext cx="1016000" cy="27495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a:latin typeface="微软雅黑" panose="020B0503020204020204" pitchFamily="34" charset="-122"/>
              <a:ea typeface="微软雅黑" panose="020B0503020204020204" pitchFamily="34" charset="-122"/>
            </a:endParaRPr>
          </a:p>
        </p:txBody>
      </p:sp>
      <p:sp>
        <p:nvSpPr>
          <p:cNvPr id="38" name="圆角矩形 37"/>
          <p:cNvSpPr/>
          <p:nvPr>
            <p:custDataLst>
              <p:tags r:id="rId12"/>
            </p:custDataLst>
          </p:nvPr>
        </p:nvSpPr>
        <p:spPr>
          <a:xfrm>
            <a:off x="962660" y="4599305"/>
            <a:ext cx="1016000" cy="27495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a:latin typeface="微软雅黑" panose="020B0503020204020204" pitchFamily="34" charset="-122"/>
              <a:ea typeface="微软雅黑" panose="020B0503020204020204" pitchFamily="34" charset="-122"/>
            </a:endParaRPr>
          </a:p>
        </p:txBody>
      </p:sp>
      <p:sp>
        <p:nvSpPr>
          <p:cNvPr id="15" name="大橘原创PPT模板-请勿抄袭搬运！微信DAJU_PPT"/>
          <p:cNvSpPr txBox="1"/>
          <p:nvPr>
            <p:custDataLst>
              <p:tags r:id="rId13"/>
            </p:custDataLst>
          </p:nvPr>
        </p:nvSpPr>
        <p:spPr>
          <a:xfrm>
            <a:off x="1104265" y="2256790"/>
            <a:ext cx="2195830" cy="24574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a:defRPr/>
            </a:pPr>
            <a:r>
              <a:rPr lang="en-US" altLang="zh-CN" sz="1600" b="1" kern="0">
                <a:solidFill>
                  <a:srgbClr val="000000"/>
                </a:solidFill>
                <a:latin typeface="微软雅黑" panose="020B0503020204020204" pitchFamily="34" charset="-122"/>
                <a:ea typeface="+mn-lt"/>
                <a:sym typeface="+mn-ea"/>
              </a:rPr>
              <a:t>Length</a:t>
            </a:r>
            <a:endParaRPr lang="zh-CN" altLang="en-US" sz="1600" b="1">
              <a:solidFill>
                <a:schemeClr val="accent1"/>
              </a:solidFill>
              <a:latin typeface="+mj-ea"/>
              <a:ea typeface="+mj-ea"/>
            </a:endParaRPr>
          </a:p>
        </p:txBody>
      </p:sp>
      <p:sp>
        <p:nvSpPr>
          <p:cNvPr id="18" name="大橘原创PPT模板-请勿抄袭搬运！微信DAJU_PPT"/>
          <p:cNvSpPr txBox="1"/>
          <p:nvPr>
            <p:custDataLst>
              <p:tags r:id="rId14"/>
            </p:custDataLst>
          </p:nvPr>
        </p:nvSpPr>
        <p:spPr>
          <a:xfrm>
            <a:off x="1104265" y="3396615"/>
            <a:ext cx="2136775" cy="24574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a:buClrTx/>
              <a:buSzTx/>
              <a:buFontTx/>
              <a:defRPr/>
            </a:pPr>
            <a:r>
              <a:rPr lang="en-US" altLang="zh-CN" sz="1600" b="1" kern="0">
                <a:solidFill>
                  <a:srgbClr val="000000"/>
                </a:solidFill>
                <a:latin typeface="微软雅黑" panose="020B0503020204020204" pitchFamily="34" charset="-122"/>
                <a:ea typeface="+mn-lt"/>
                <a:sym typeface="+mn-ea"/>
              </a:rPr>
              <a:t>Budget</a:t>
            </a:r>
            <a:endParaRPr lang="en-US" altLang="zh-CN" sz="1600" b="1" kern="0">
              <a:solidFill>
                <a:srgbClr val="000000"/>
              </a:solidFill>
              <a:latin typeface="微软雅黑" panose="020B0503020204020204" pitchFamily="34" charset="-122"/>
              <a:ea typeface="+mn-lt"/>
            </a:endParaRPr>
          </a:p>
        </p:txBody>
      </p:sp>
      <p:sp>
        <p:nvSpPr>
          <p:cNvPr id="22" name="大橘原创PPT模板-请勿抄袭搬运！微信DAJU_PPT"/>
          <p:cNvSpPr txBox="1"/>
          <p:nvPr>
            <p:custDataLst>
              <p:tags r:id="rId15"/>
            </p:custDataLst>
          </p:nvPr>
        </p:nvSpPr>
        <p:spPr>
          <a:xfrm>
            <a:off x="1104265" y="4599305"/>
            <a:ext cx="2250440" cy="27686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defRPr/>
            </a:pPr>
            <a:r>
              <a:rPr lang="en-US" altLang="zh-CN" sz="1600" b="1" kern="0">
                <a:solidFill>
                  <a:srgbClr val="000000"/>
                </a:solidFill>
                <a:latin typeface="微软雅黑" panose="020B0503020204020204" pitchFamily="34" charset="-122"/>
                <a:ea typeface="+mn-lt"/>
                <a:sym typeface="+mn-ea"/>
              </a:rPr>
              <a:t>Genres</a:t>
            </a:r>
          </a:p>
        </p:txBody>
      </p:sp>
      <p:sp>
        <p:nvSpPr>
          <p:cNvPr id="39" name="大橘原创PPT模板-请勿抄袭搬运！微信DAJU_PPT"/>
          <p:cNvSpPr txBox="1"/>
          <p:nvPr>
            <p:custDataLst>
              <p:tags r:id="rId16"/>
            </p:custDataLst>
          </p:nvPr>
        </p:nvSpPr>
        <p:spPr>
          <a:xfrm>
            <a:off x="1075055" y="5003165"/>
            <a:ext cx="10057130" cy="140017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fontAlgn="auto">
              <a:lnSpc>
                <a:spcPct val="100000"/>
              </a:lnSpc>
              <a:buFont typeface="Arial" panose="020B0604020202020204" pitchFamily="34" charset="0"/>
              <a:buChar char="•"/>
            </a:pPr>
            <a:r>
              <a:rPr lang="zh-CN" sz="1400" b="1">
                <a:solidFill>
                  <a:schemeClr val="tx2"/>
                </a:solidFill>
                <a:latin typeface="+mn-ea"/>
                <a:sym typeface="+mn-ea"/>
              </a:rPr>
              <a:t>Comedy</a:t>
            </a:r>
            <a:r>
              <a:rPr lang="zh-CN" sz="1400">
                <a:solidFill>
                  <a:schemeClr val="tx2"/>
                </a:solidFill>
                <a:latin typeface="+mn-ea"/>
                <a:sym typeface="+mn-ea"/>
              </a:rPr>
              <a:t> film exhibit notably favorable probabilities, suggesting a propensity for audience appeal and critical acclaim.</a:t>
            </a:r>
          </a:p>
          <a:p>
            <a:pPr marL="285750" indent="-285750" algn="just" fontAlgn="auto">
              <a:lnSpc>
                <a:spcPct val="100000"/>
              </a:lnSpc>
              <a:buClrTx/>
              <a:buSzTx/>
              <a:buFont typeface="Arial" panose="020B0604020202020204" pitchFamily="34" charset="0"/>
              <a:buChar char="•"/>
            </a:pPr>
            <a:r>
              <a:rPr lang="zh-CN" sz="1400" b="1">
                <a:solidFill>
                  <a:schemeClr val="tx2"/>
                </a:solidFill>
                <a:latin typeface="+mn-ea"/>
                <a:sym typeface="+mn-ea"/>
              </a:rPr>
              <a:t>Documentaries</a:t>
            </a:r>
            <a:r>
              <a:rPr lang="en-US" altLang="zh-CN" sz="1400">
                <a:solidFill>
                  <a:schemeClr val="tx2"/>
                </a:solidFill>
                <a:latin typeface="+mn-ea"/>
                <a:sym typeface="+mn-ea"/>
              </a:rPr>
              <a:t> and </a:t>
            </a:r>
            <a:r>
              <a:rPr lang="en-US" altLang="zh-CN" sz="1400" b="1">
                <a:solidFill>
                  <a:schemeClr val="tx2"/>
                </a:solidFill>
                <a:latin typeface="+mn-ea"/>
                <a:sym typeface="+mn-ea"/>
              </a:rPr>
              <a:t>short</a:t>
            </a:r>
            <a:r>
              <a:rPr lang="en-US" altLang="zh-CN" sz="1400">
                <a:solidFill>
                  <a:schemeClr val="tx2"/>
                </a:solidFill>
                <a:latin typeface="+mn-ea"/>
                <a:sym typeface="+mn-ea"/>
              </a:rPr>
              <a:t> films</a:t>
            </a:r>
            <a:r>
              <a:rPr lang="zh-CN" sz="1400">
                <a:solidFill>
                  <a:schemeClr val="tx2"/>
                </a:solidFill>
                <a:latin typeface="+mn-ea"/>
                <a:sym typeface="+mn-ea"/>
              </a:rPr>
              <a:t> have a </a:t>
            </a:r>
            <a:r>
              <a:rPr lang="zh-CN" sz="1400" b="1">
                <a:solidFill>
                  <a:schemeClr val="tx2"/>
                </a:solidFill>
                <a:latin typeface="+mn-ea"/>
                <a:sym typeface="+mn-ea"/>
              </a:rPr>
              <a:t>high probability</a:t>
            </a:r>
            <a:r>
              <a:rPr lang="zh-CN" sz="1400">
                <a:solidFill>
                  <a:schemeClr val="tx2"/>
                </a:solidFill>
                <a:latin typeface="+mn-ea"/>
                <a:sym typeface="+mn-ea"/>
              </a:rPr>
              <a:t> of scoring </a:t>
            </a:r>
            <a:r>
              <a:rPr lang="en-US" altLang="zh-CN" sz="1400">
                <a:solidFill>
                  <a:schemeClr val="tx2"/>
                </a:solidFill>
                <a:latin typeface="+mn-ea"/>
                <a:sym typeface="+mn-ea"/>
              </a:rPr>
              <a:t>&gt;</a:t>
            </a:r>
            <a:r>
              <a:rPr lang="zh-CN" sz="1400">
                <a:solidFill>
                  <a:schemeClr val="tx2"/>
                </a:solidFill>
                <a:latin typeface="+mn-ea"/>
                <a:sym typeface="+mn-ea"/>
              </a:rPr>
              <a:t> 7.</a:t>
            </a:r>
            <a:endParaRPr lang="zh-CN" sz="1400">
              <a:solidFill>
                <a:schemeClr val="tx2"/>
              </a:solidFill>
              <a:latin typeface="+mn-ea"/>
            </a:endParaRPr>
          </a:p>
          <a:p>
            <a:pPr marL="285750" indent="-285750" algn="just" fontAlgn="auto">
              <a:lnSpc>
                <a:spcPct val="100000"/>
              </a:lnSpc>
              <a:buClrTx/>
              <a:buSzTx/>
              <a:buFont typeface="Arial" panose="020B0604020202020204" pitchFamily="34" charset="0"/>
              <a:buChar char="•"/>
            </a:pPr>
            <a:r>
              <a:rPr lang="zh-CN" sz="1400">
                <a:solidFill>
                  <a:schemeClr val="tx2"/>
                </a:solidFill>
                <a:latin typeface="+mn-ea"/>
                <a:sym typeface="+mn-ea"/>
              </a:rPr>
              <a:t>Conversely, </a:t>
            </a:r>
            <a:r>
              <a:rPr lang="zh-CN" sz="1400" b="1">
                <a:solidFill>
                  <a:schemeClr val="tx2"/>
                </a:solidFill>
                <a:latin typeface="+mn-ea"/>
                <a:sym typeface="+mn-ea"/>
              </a:rPr>
              <a:t>drama</a:t>
            </a:r>
            <a:r>
              <a:rPr lang="zh-CN" sz="1400">
                <a:solidFill>
                  <a:schemeClr val="tx2"/>
                </a:solidFill>
                <a:latin typeface="+mn-ea"/>
                <a:sym typeface="+mn-ea"/>
              </a:rPr>
              <a:t> films present a contrasting scenario, indicating </a:t>
            </a:r>
            <a:r>
              <a:rPr lang="zh-CN" sz="1400" b="1">
                <a:solidFill>
                  <a:schemeClr val="tx2"/>
                </a:solidFill>
                <a:latin typeface="+mn-ea"/>
                <a:sym typeface="+mn-ea"/>
              </a:rPr>
              <a:t>lower probabilities</a:t>
            </a:r>
            <a:r>
              <a:rPr lang="zh-CN" sz="1400">
                <a:solidFill>
                  <a:schemeClr val="tx2"/>
                </a:solidFill>
                <a:latin typeface="+mn-ea"/>
                <a:sym typeface="+mn-ea"/>
              </a:rPr>
              <a:t> of receiving a higher rating.</a:t>
            </a:r>
            <a:endParaRPr lang="zh-CN" sz="1400">
              <a:solidFill>
                <a:schemeClr val="tx2"/>
              </a:solidFill>
              <a:latin typeface="+mn-ea"/>
            </a:endParaRPr>
          </a:p>
          <a:p>
            <a:pPr marL="285750" indent="-285750" algn="just" fontAlgn="auto">
              <a:lnSpc>
                <a:spcPct val="100000"/>
              </a:lnSpc>
              <a:buFont typeface="Arial" panose="020B0604020202020204" pitchFamily="34" charset="0"/>
              <a:buChar char="•"/>
            </a:pPr>
            <a:endParaRPr lang="zh-CN" sz="1400">
              <a:solidFill>
                <a:schemeClr val="tx2"/>
              </a:solidFill>
              <a:latin typeface="+mn-ea"/>
              <a:sym typeface="+mn-ea"/>
            </a:endParaRPr>
          </a:p>
          <a:p>
            <a:pPr marL="285750" indent="-285750" algn="just">
              <a:lnSpc>
                <a:spcPct val="150000"/>
              </a:lnSpc>
              <a:buFont typeface="Arial" panose="020B0604020202020204" pitchFamily="34" charset="0"/>
              <a:buChar char="•"/>
            </a:pPr>
            <a:endParaRPr lang="zh-CN" sz="1400">
              <a:solidFill>
                <a:schemeClr val="tx2"/>
              </a:solidFill>
              <a:latin typeface="+mn-ea"/>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1106905" y="2267285"/>
            <a:ext cx="9978192" cy="1074822"/>
          </a:xfrm>
        </p:spPr>
        <p:txBody>
          <a:bodyPr vert="horz" lIns="91440" tIns="45720" rIns="91440" bIns="45720" anchor="ctr"/>
          <a:lstStyle/>
          <a:p>
            <a:r>
              <a:rPr kumimoji="1" lang="en-US" altLang="zh-CN">
                <a:solidFill>
                  <a:schemeClr val="tx2"/>
                </a:solidFill>
                <a:effectLst/>
                <a:latin typeface="微软雅黑" panose="020B0503020204020204" pitchFamily="34" charset="-122"/>
                <a:ea typeface="微软雅黑" panose="020B0503020204020204" pitchFamily="34" charset="-122"/>
              </a:rPr>
              <a:t>F</a:t>
            </a:r>
            <a:r>
              <a:rPr kumimoji="1" lang="zh-CN">
                <a:solidFill>
                  <a:schemeClr val="tx2"/>
                </a:solidFill>
                <a:effectLst/>
                <a:latin typeface="微软雅黑" panose="020B0503020204020204" pitchFamily="34" charset="-122"/>
                <a:ea typeface="微软雅黑" panose="020B0503020204020204" pitchFamily="34" charset="-122"/>
              </a:rPr>
              <a:t>uture </a:t>
            </a:r>
            <a:r>
              <a:rPr kumimoji="1" lang="en-US" altLang="zh-CN">
                <a:solidFill>
                  <a:schemeClr val="tx2"/>
                </a:solidFill>
                <a:effectLst/>
                <a:latin typeface="微软雅黑" panose="020B0503020204020204" pitchFamily="34" charset="-122"/>
                <a:ea typeface="微软雅黑" panose="020B0503020204020204" pitchFamily="34" charset="-122"/>
              </a:rPr>
              <a:t>E</a:t>
            </a:r>
            <a:r>
              <a:rPr kumimoji="1" lang="zh-CN">
                <a:solidFill>
                  <a:schemeClr val="tx2"/>
                </a:solidFill>
                <a:effectLst/>
                <a:latin typeface="微软雅黑" panose="020B0503020204020204" pitchFamily="34" charset="-122"/>
                <a:ea typeface="微软雅黑" panose="020B0503020204020204" pitchFamily="34" charset="-122"/>
              </a:rPr>
              <a:t>xtensions</a:t>
            </a:r>
            <a:endParaRPr kumimoji="1" lang="zh-CN" altLang="zh-CN">
              <a:solidFill>
                <a:schemeClr val="tx2"/>
              </a:solidFill>
              <a:effectLst/>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2"/>
          </p:nvPr>
        </p:nvSpPr>
        <p:spPr>
          <a:xfrm>
            <a:off x="2326105" y="3680772"/>
            <a:ext cx="7539792" cy="707725"/>
          </a:xfrm>
        </p:spPr>
        <p:txBody>
          <a:bodyPr vert="horz" lIns="91440" tIns="45720" rIns="91440" bIns="45720" anchor="ctr"/>
          <a:lstStyle/>
          <a:p>
            <a:r>
              <a:rPr kumimoji="1" lang="en-US" altLang="zh-CN">
                <a:solidFill>
                  <a:schemeClr val="tx2"/>
                </a:solidFill>
                <a:latin typeface="微软雅黑" panose="020B0503020204020204" pitchFamily="34" charset="-122"/>
                <a:ea typeface="微软雅黑" panose="020B0503020204020204" pitchFamily="34" charset="-122"/>
              </a:rPr>
              <a:t>PART</a:t>
            </a:r>
            <a:r>
              <a:rPr kumimoji="1" lang="zh-CN" altLang="en-US">
                <a:solidFill>
                  <a:schemeClr val="tx2"/>
                </a:solidFill>
                <a:latin typeface="微软雅黑" panose="020B0503020204020204" pitchFamily="34" charset="-122"/>
                <a:ea typeface="微软雅黑" panose="020B0503020204020204" pitchFamily="34" charset="-122"/>
              </a:rPr>
              <a:t> </a:t>
            </a:r>
            <a:r>
              <a:rPr kumimoji="1" lang="en-US" altLang="zh-CN">
                <a:solidFill>
                  <a:schemeClr val="tx2"/>
                </a:solidFill>
                <a:latin typeface="微软雅黑" panose="020B0503020204020204" pitchFamily="34" charset="-122"/>
                <a:ea typeface="微软雅黑" panose="020B0503020204020204" pitchFamily="34" charset="-122"/>
              </a:rPr>
              <a:t>6</a:t>
            </a:r>
          </a:p>
        </p:txBody>
      </p:sp>
      <p:sp>
        <p:nvSpPr>
          <p:cNvPr id="7" name="矩形 6"/>
          <p:cNvSpPr/>
          <p:nvPr/>
        </p:nvSpPr>
        <p:spPr>
          <a:xfrm>
            <a:off x="4889817" y="4381144"/>
            <a:ext cx="2412366" cy="113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9025" y="1210452"/>
            <a:ext cx="6454775" cy="345094"/>
          </a:xfrm>
          <a:prstGeom prst="rect">
            <a:avLst/>
          </a:prstGeom>
        </p:spPr>
        <p:txBody>
          <a:bodyPr wrap="square" lIns="91440" tIns="45720" rIns="91440" bIns="45720" anchor="t">
            <a:spAutoFit/>
          </a:bodyPr>
          <a:lstStyle/>
          <a:p>
            <a:pPr>
              <a:lnSpc>
                <a:spcPct val="130000"/>
              </a:lnSpc>
            </a:pP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03250" y="1986280"/>
            <a:ext cx="7379970" cy="3046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lnSpc>
                <a:spcPct val="130000"/>
              </a:lnSpc>
              <a:spcBef>
                <a:spcPts val="600"/>
              </a:spcBef>
              <a:buFont typeface="Arial" panose="020B0604020202020204" pitchFamily="34" charset="0"/>
              <a:buChar char="•"/>
            </a:pPr>
            <a:r>
              <a:rPr lang="en-US" kern="0">
                <a:solidFill>
                  <a:srgbClr val="002060"/>
                </a:solidFill>
                <a:latin typeface="微软雅黑" panose="020B0503020204020204" pitchFamily="34" charset="-122"/>
                <a:ea typeface="微软雅黑" panose="020B0503020204020204" pitchFamily="34" charset="-122"/>
                <a:cs typeface="+mn-ea"/>
              </a:rPr>
              <a:t>The analysis has certain limitations, such as potential confounding variables not included in the model, potential biases in user ratings on IMDB, and the need for further exploration of interaction effects between variables such as relationship between length and short films.</a:t>
            </a:r>
          </a:p>
          <a:p>
            <a:pPr marL="285750" indent="-285750" algn="just">
              <a:lnSpc>
                <a:spcPct val="130000"/>
              </a:lnSpc>
              <a:spcBef>
                <a:spcPts val="600"/>
              </a:spcBef>
              <a:buFont typeface="Arial" panose="020B0604020202020204" pitchFamily="34" charset="0"/>
              <a:buChar char="•"/>
            </a:pPr>
            <a:r>
              <a:rPr lang="en-US" kern="0">
                <a:solidFill>
                  <a:srgbClr val="002060"/>
                </a:solidFill>
                <a:latin typeface="微软雅黑" panose="020B0503020204020204" pitchFamily="34" charset="-122"/>
                <a:ea typeface="微软雅黑" panose="020B0503020204020204" pitchFamily="34" charset="-122"/>
                <a:cs typeface="+mn-ea"/>
              </a:rPr>
              <a:t>To improve this analysis, future research could consider incorporating additional variables, exploring nonlinear relationships, and conducting a more in-depth investigation.​</a:t>
            </a:r>
          </a:p>
        </p:txBody>
      </p:sp>
      <p:sp>
        <p:nvSpPr>
          <p:cNvPr id="3" name="文本占位符 2"/>
          <p:cNvSpPr>
            <a:spLocks noGrp="1"/>
          </p:cNvSpPr>
          <p:nvPr>
            <p:ph type="body" sz="quarter" idx="10"/>
          </p:nvPr>
        </p:nvSpPr>
        <p:spPr/>
        <p:txBody>
          <a:bodyPr/>
          <a:lstStyle/>
          <a:p>
            <a:pPr algn="ctr">
              <a:buClrTx/>
              <a:buSzTx/>
            </a:pPr>
            <a:r>
              <a:rPr lang="en-US" sz="2400">
                <a:solidFill>
                  <a:schemeClr val="tx2"/>
                </a:solidFill>
                <a:latin typeface="+mj-lt"/>
                <a:ea typeface="+mj-ea"/>
                <a:cs typeface="+mj-cs"/>
              </a:rPr>
              <a:t>Future Extensions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316322" y="2959806"/>
            <a:ext cx="11146606" cy="937764"/>
          </a:xfrm>
        </p:spPr>
        <p:txBody>
          <a:bodyPr/>
          <a:lstStyle/>
          <a:p>
            <a:r>
              <a:rPr lang="en-US" altLang="zh-CN"/>
              <a:t>THANK YOU!</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26</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216038" y="2470485"/>
            <a:ext cx="8276392" cy="1074822"/>
          </a:xfrm>
        </p:spPr>
        <p:txBody>
          <a:bodyPr vert="horz" lIns="91440" tIns="45720" rIns="91440" bIns="45720" anchor="ctr"/>
          <a:lstStyle/>
          <a:p>
            <a:r>
              <a:rPr kumimoji="1" lang="en-US" altLang="zh-CN">
                <a:solidFill>
                  <a:schemeClr val="tx2"/>
                </a:solidFill>
                <a:latin typeface="微软雅黑" panose="020B0503020204020204" pitchFamily="34" charset="-122"/>
                <a:ea typeface="微软雅黑" panose="020B0503020204020204" pitchFamily="34" charset="-122"/>
              </a:rPr>
              <a:t>Aims</a:t>
            </a:r>
            <a:r>
              <a:rPr kumimoji="1" lang="zh-CN" altLang="en-US">
                <a:solidFill>
                  <a:schemeClr val="tx2"/>
                </a:solidFill>
                <a:latin typeface="微软雅黑" panose="020B0503020204020204" pitchFamily="34" charset="-122"/>
                <a:ea typeface="微软雅黑" panose="020B0503020204020204" pitchFamily="34" charset="-122"/>
              </a:rPr>
              <a:t> </a:t>
            </a:r>
            <a:r>
              <a:rPr kumimoji="1" lang="en-US" altLang="zh-CN">
                <a:solidFill>
                  <a:schemeClr val="tx2"/>
                </a:solidFill>
                <a:latin typeface="微软雅黑" panose="020B0503020204020204" pitchFamily="34" charset="-122"/>
                <a:ea typeface="微软雅黑" panose="020B0503020204020204" pitchFamily="34" charset="-122"/>
              </a:rPr>
              <a:t>of</a:t>
            </a:r>
            <a:r>
              <a:rPr kumimoji="1" lang="zh-CN" altLang="en-US">
                <a:solidFill>
                  <a:schemeClr val="tx2"/>
                </a:solidFill>
                <a:latin typeface="微软雅黑" panose="020B0503020204020204" pitchFamily="34" charset="-122"/>
                <a:ea typeface="微软雅黑" panose="020B0503020204020204" pitchFamily="34" charset="-122"/>
              </a:rPr>
              <a:t> </a:t>
            </a:r>
            <a:r>
              <a:rPr kumimoji="1" lang="en-US" altLang="zh-CN">
                <a:solidFill>
                  <a:schemeClr val="tx2"/>
                </a:solidFill>
                <a:latin typeface="微软雅黑" panose="020B0503020204020204" pitchFamily="34" charset="-122"/>
                <a:ea typeface="微软雅黑" panose="020B0503020204020204" pitchFamily="34" charset="-122"/>
              </a:rPr>
              <a:t>the</a:t>
            </a:r>
            <a:r>
              <a:rPr kumimoji="1" lang="zh-CN" altLang="en-US">
                <a:solidFill>
                  <a:schemeClr val="tx2"/>
                </a:solidFill>
                <a:latin typeface="微软雅黑" panose="020B0503020204020204" pitchFamily="34" charset="-122"/>
                <a:ea typeface="微软雅黑" panose="020B0503020204020204" pitchFamily="34" charset="-122"/>
              </a:rPr>
              <a:t> </a:t>
            </a:r>
            <a:r>
              <a:rPr kumimoji="1" lang="en-US" altLang="zh-CN">
                <a:solidFill>
                  <a:schemeClr val="tx2"/>
                </a:solidFill>
                <a:latin typeface="微软雅黑" panose="020B0503020204020204" pitchFamily="34" charset="-122"/>
                <a:ea typeface="微软雅黑" panose="020B0503020204020204" pitchFamily="34" charset="-122"/>
              </a:rPr>
              <a:t>Analysis</a:t>
            </a:r>
          </a:p>
        </p:txBody>
      </p:sp>
      <p:sp>
        <p:nvSpPr>
          <p:cNvPr id="4" name="文本占位符 3"/>
          <p:cNvSpPr>
            <a:spLocks noGrp="1"/>
          </p:cNvSpPr>
          <p:nvPr>
            <p:ph type="body" sz="quarter" idx="12"/>
          </p:nvPr>
        </p:nvSpPr>
        <p:spPr>
          <a:xfrm>
            <a:off x="2326105" y="3680772"/>
            <a:ext cx="7539792" cy="707725"/>
          </a:xfrm>
        </p:spPr>
        <p:txBody>
          <a:bodyPr vert="horz" lIns="91440" tIns="45720" rIns="91440" bIns="45720" anchor="ctr"/>
          <a:lstStyle/>
          <a:p>
            <a:r>
              <a:rPr kumimoji="1" lang="en-US" altLang="zh-CN">
                <a:solidFill>
                  <a:schemeClr val="tx2"/>
                </a:solidFill>
                <a:latin typeface="微软雅黑" panose="020B0503020204020204" pitchFamily="34" charset="-122"/>
                <a:ea typeface="微软雅黑" panose="020B0503020204020204" pitchFamily="34" charset="-122"/>
              </a:rPr>
              <a:t>PART</a:t>
            </a:r>
            <a:r>
              <a:rPr kumimoji="1" lang="zh-CN" altLang="en-US">
                <a:solidFill>
                  <a:schemeClr val="tx2"/>
                </a:solidFill>
                <a:latin typeface="微软雅黑" panose="020B0503020204020204" pitchFamily="34" charset="-122"/>
                <a:ea typeface="微软雅黑" panose="020B0503020204020204" pitchFamily="34" charset="-122"/>
              </a:rPr>
              <a:t> </a:t>
            </a:r>
            <a:r>
              <a:rPr kumimoji="1" lang="en-US" altLang="zh-CN">
                <a:solidFill>
                  <a:schemeClr val="tx2"/>
                </a:solidFill>
                <a:latin typeface="微软雅黑" panose="020B0503020204020204" pitchFamily="34" charset="-122"/>
                <a:ea typeface="微软雅黑" panose="020B0503020204020204" pitchFamily="34" charset="-122"/>
              </a:rPr>
              <a:t>1</a:t>
            </a:r>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p:cNvSpPr>
            <a:spLocks noGrp="1" noRot="1" noChangeAspect="1" noMove="1" noResize="1" noEditPoints="1" noAdjustHandles="1" noChangeArrowheads="1" noChangeShapeType="1" noTextEdit="1"/>
          </p:cNvSpPr>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74" name="矩形 73"/>
          <p:cNvSpPr/>
          <p:nvPr/>
        </p:nvSpPr>
        <p:spPr>
          <a:xfrm>
            <a:off x="609601" y="611140"/>
            <a:ext cx="7407580" cy="180745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altLang="zh-CN" sz="4400" b="1" kern="1200">
                <a:solidFill>
                  <a:schemeClr val="tx2"/>
                </a:solidFill>
                <a:latin typeface="+mj-lt"/>
                <a:ea typeface="+mj-ea"/>
                <a:cs typeface="+mj-cs"/>
              </a:rPr>
              <a:t>Aims of the Analysis</a:t>
            </a:r>
          </a:p>
        </p:txBody>
      </p:sp>
      <p:sp>
        <p:nvSpPr>
          <p:cNvPr id="12" name="TextBox 11"/>
          <p:cNvSpPr txBox="1"/>
          <p:nvPr/>
        </p:nvSpPr>
        <p:spPr>
          <a:xfrm>
            <a:off x="531488" y="2069099"/>
            <a:ext cx="5028786" cy="329184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indent="0" algn="just" defTabSz="804545">
              <a:lnSpc>
                <a:spcPct val="130000"/>
              </a:lnSpc>
              <a:spcBef>
                <a:spcPts val="600"/>
              </a:spcBef>
              <a:buClrTx/>
              <a:buSzTx/>
              <a:buNone/>
            </a:pPr>
            <a:r>
              <a:rPr lang="en-US" sz="2000" kern="0">
                <a:solidFill>
                  <a:srgbClr val="002060"/>
                </a:solidFill>
                <a:latin typeface="微软雅黑" panose="020B0503020204020204" pitchFamily="34" charset="-122"/>
                <a:ea typeface="微软雅黑" panose="020B0503020204020204" pitchFamily="34" charset="-122"/>
                <a:cs typeface="+mn-lt"/>
              </a:rPr>
              <a:t>Film, characterized by its high costs and substantial investments, naturally drives investors and producers to prioritize profitability. For the general audience, engaging with film as a form of mass communication, evaluation criteria are far from uniform or static, but rather intricate and nuanced.</a:t>
            </a:r>
          </a:p>
        </p:txBody>
      </p:sp>
      <p:pic>
        <p:nvPicPr>
          <p:cNvPr id="6" name="Picture 5" descr="Watch The Pursuit Of Happyness | Prime Video"/>
          <p:cNvPicPr>
            <a:picLocks noChangeAspect="1"/>
          </p:cNvPicPr>
          <p:nvPr/>
        </p:nvPicPr>
        <p:blipFill>
          <a:blip r:embed="rId2"/>
          <a:srcRect r="7449"/>
          <a:stretch>
            <a:fillRect/>
          </a:stretch>
        </p:blipFill>
        <p:spPr>
          <a:xfrm>
            <a:off x="6099175" y="1932940"/>
            <a:ext cx="5822950" cy="3529965"/>
          </a:xfrm>
          <a:prstGeom prst="rect">
            <a:avLst/>
          </a:prstGeom>
        </p:spPr>
      </p:pic>
      <p:pic>
        <p:nvPicPr>
          <p:cNvPr id="3" name="Picture 3" descr="Blue text on a black background&#10;&#10;Description automatically generated"/>
          <p:cNvPicPr>
            <a:picLocks noChangeAspect="1"/>
          </p:cNvPicPr>
          <p:nvPr/>
        </p:nvPicPr>
        <p:blipFill>
          <a:blip r:embed="rId3"/>
          <a:stretch>
            <a:fillRect/>
          </a:stretch>
        </p:blipFill>
        <p:spPr>
          <a:xfrm>
            <a:off x="200025" y="209550"/>
            <a:ext cx="1854200" cy="572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09786" y="1555859"/>
            <a:ext cx="5898379" cy="6089015"/>
          </a:xfrm>
          <a:prstGeom prst="rect">
            <a:avLst/>
          </a:prstGeom>
        </p:spPr>
        <p:txBody>
          <a:bodyPr wrap="square" lIns="91440" tIns="45720" rIns="91440" bIns="45720" anchor="t">
            <a:spAutoFit/>
          </a:bodyPr>
          <a:lstStyle/>
          <a:p>
            <a:pPr>
              <a:lnSpc>
                <a:spcPct val="130000"/>
              </a:lnSpc>
            </a:pPr>
            <a:endParaRPr lang="zh-CN" altLang="en-US">
              <a:solidFill>
                <a:srgbClr val="000000"/>
              </a:solidFill>
              <a:ea typeface="+mn-lt"/>
              <a:cs typeface="+mn-lt"/>
            </a:endParaRPr>
          </a:p>
          <a:p>
            <a:pPr>
              <a:lnSpc>
                <a:spcPct val="130000"/>
              </a:lnSpc>
            </a:pPr>
            <a:r>
              <a:rPr lang="zh-CN">
                <a:solidFill>
                  <a:srgbClr val="000000"/>
                </a:solidFill>
                <a:ea typeface="+mn-lt"/>
                <a:cs typeface="+mn-lt"/>
              </a:rPr>
              <a:t>• </a:t>
            </a:r>
            <a:r>
              <a:rPr lang="en-US" altLang="zh-CN">
                <a:solidFill>
                  <a:schemeClr val="accent1">
                    <a:lumMod val="75000"/>
                  </a:schemeClr>
                </a:solidFill>
                <a:ea typeface="+mn-lt"/>
                <a:cs typeface="+mn-lt"/>
              </a:rPr>
              <a:t>Year</a:t>
            </a:r>
            <a:r>
              <a:rPr lang="zh-CN">
                <a:solidFill>
                  <a:srgbClr val="000000"/>
                </a:solidFill>
                <a:ea typeface="+mn-lt"/>
                <a:cs typeface="+mn-lt"/>
              </a:rPr>
              <a:t> </a:t>
            </a:r>
            <a:r>
              <a:rPr lang="zh-CN">
                <a:solidFill>
                  <a:schemeClr val="tx2"/>
                </a:solidFill>
                <a:ea typeface="+mn-lt"/>
                <a:cs typeface="+mn-lt"/>
              </a:rPr>
              <a:t>– </a:t>
            </a:r>
            <a:r>
              <a:rPr lang="en-US" altLang="zh-CN">
                <a:solidFill>
                  <a:schemeClr val="tx2"/>
                </a:solidFill>
                <a:ea typeface="+mn-lt"/>
                <a:cs typeface="+mn-lt"/>
              </a:rPr>
              <a:t>Year of release of the film in cinemas</a:t>
            </a:r>
            <a:r>
              <a:rPr lang="zh-CN" altLang="en-US">
                <a:solidFill>
                  <a:schemeClr val="tx2"/>
                </a:solidFill>
                <a:ea typeface="+mn-lt"/>
                <a:cs typeface="+mn-lt"/>
              </a:rPr>
              <a:t> </a:t>
            </a:r>
            <a:endParaRPr lang="en-US" altLang="zh-CN">
              <a:solidFill>
                <a:schemeClr val="tx2"/>
              </a:solidFill>
              <a:ea typeface="+mn-lt"/>
              <a:cs typeface="+mn-lt"/>
            </a:endParaRPr>
          </a:p>
          <a:p>
            <a:pPr>
              <a:lnSpc>
                <a:spcPct val="130000"/>
              </a:lnSpc>
            </a:pPr>
            <a:r>
              <a:rPr lang="zh-CN">
                <a:solidFill>
                  <a:srgbClr val="000000"/>
                </a:solidFill>
                <a:ea typeface="+mn-lt"/>
                <a:cs typeface="+mn-lt"/>
              </a:rPr>
              <a:t>•</a:t>
            </a:r>
            <a:r>
              <a:rPr lang="zh-CN" altLang="en-US">
                <a:solidFill>
                  <a:schemeClr val="accent1"/>
                </a:solidFill>
                <a:ea typeface="+mn-lt"/>
                <a:cs typeface="+mn-lt"/>
              </a:rPr>
              <a:t> </a:t>
            </a:r>
            <a:r>
              <a:rPr lang="en-US" altLang="zh-CN">
                <a:solidFill>
                  <a:schemeClr val="accent1">
                    <a:lumMod val="75000"/>
                  </a:schemeClr>
                </a:solidFill>
                <a:ea typeface="+mn-lt"/>
                <a:cs typeface="+mn-lt"/>
              </a:rPr>
              <a:t>L</a:t>
            </a:r>
            <a:r>
              <a:rPr lang="zh-CN">
                <a:solidFill>
                  <a:schemeClr val="accent1">
                    <a:lumMod val="75000"/>
                  </a:schemeClr>
                </a:solidFill>
                <a:ea typeface="+mn-lt"/>
                <a:cs typeface="+mn-lt"/>
              </a:rPr>
              <a:t>ength</a:t>
            </a:r>
            <a:r>
              <a:rPr lang="zh-CN">
                <a:solidFill>
                  <a:srgbClr val="000000"/>
                </a:solidFill>
                <a:ea typeface="+mn-lt"/>
                <a:cs typeface="+mn-lt"/>
              </a:rPr>
              <a:t> </a:t>
            </a:r>
            <a:r>
              <a:rPr lang="zh-CN">
                <a:solidFill>
                  <a:schemeClr val="tx2"/>
                </a:solidFill>
                <a:ea typeface="+mn-lt"/>
                <a:cs typeface="+mn-lt"/>
              </a:rPr>
              <a:t>– Duration</a:t>
            </a:r>
            <a:endParaRPr lang="en-US" altLang="zh-CN">
              <a:solidFill>
                <a:schemeClr val="tx2"/>
              </a:solidFill>
              <a:ea typeface="+mn-lt"/>
              <a:cs typeface="+mn-lt"/>
            </a:endParaRPr>
          </a:p>
          <a:p>
            <a:pPr>
              <a:lnSpc>
                <a:spcPct val="130000"/>
              </a:lnSpc>
            </a:pPr>
            <a:r>
              <a:rPr lang="zh-CN">
                <a:solidFill>
                  <a:srgbClr val="000000"/>
                </a:solidFill>
                <a:ea typeface="+mn-lt"/>
                <a:cs typeface="+mn-lt"/>
              </a:rPr>
              <a:t>• </a:t>
            </a:r>
            <a:r>
              <a:rPr lang="en-US" altLang="zh-CN">
                <a:solidFill>
                  <a:schemeClr val="accent1">
                    <a:lumMod val="75000"/>
                  </a:schemeClr>
                </a:solidFill>
                <a:ea typeface="+mn-lt"/>
                <a:cs typeface="+mn-lt"/>
              </a:rPr>
              <a:t>B</a:t>
            </a:r>
            <a:r>
              <a:rPr lang="zh-CN">
                <a:solidFill>
                  <a:schemeClr val="accent1">
                    <a:lumMod val="75000"/>
                  </a:schemeClr>
                </a:solidFill>
                <a:ea typeface="+mn-lt"/>
                <a:cs typeface="+mn-lt"/>
              </a:rPr>
              <a:t>udget</a:t>
            </a:r>
            <a:r>
              <a:rPr lang="zh-CN">
                <a:solidFill>
                  <a:srgbClr val="000000"/>
                </a:solidFill>
                <a:ea typeface="+mn-lt"/>
                <a:cs typeface="+mn-lt"/>
              </a:rPr>
              <a:t> </a:t>
            </a:r>
            <a:r>
              <a:rPr lang="zh-CN">
                <a:solidFill>
                  <a:schemeClr val="tx2"/>
                </a:solidFill>
                <a:ea typeface="+mn-lt"/>
                <a:cs typeface="+mn-lt"/>
              </a:rPr>
              <a:t>– Budget for the films production</a:t>
            </a:r>
            <a:r>
              <a:rPr lang="zh-CN" altLang="en-US">
                <a:solidFill>
                  <a:schemeClr val="tx2"/>
                </a:solidFill>
                <a:ea typeface="+mn-lt"/>
                <a:cs typeface="+mn-lt"/>
              </a:rPr>
              <a:t> </a:t>
            </a:r>
            <a:endParaRPr lang="en-US" altLang="zh-CN">
              <a:solidFill>
                <a:srgbClr val="000000"/>
              </a:solidFill>
              <a:ea typeface="+mn-lt"/>
              <a:cs typeface="+mn-lt"/>
            </a:endParaRPr>
          </a:p>
          <a:p>
            <a:pPr algn="just">
              <a:lnSpc>
                <a:spcPct val="130000"/>
              </a:lnSpc>
            </a:pPr>
            <a:r>
              <a:rPr lang="zh-CN">
                <a:solidFill>
                  <a:srgbClr val="000000"/>
                </a:solidFill>
                <a:ea typeface="+mn-lt"/>
                <a:cs typeface="+mn-lt"/>
              </a:rPr>
              <a:t>•</a:t>
            </a:r>
            <a:r>
              <a:rPr lang="zh-CN" altLang="en-US">
                <a:solidFill>
                  <a:schemeClr val="accent1">
                    <a:lumMod val="75000"/>
                  </a:schemeClr>
                </a:solidFill>
                <a:ea typeface="+mn-lt"/>
                <a:cs typeface="+mn-lt"/>
              </a:rPr>
              <a:t> </a:t>
            </a:r>
            <a:r>
              <a:rPr lang="en-US" altLang="zh-CN">
                <a:solidFill>
                  <a:schemeClr val="accent1">
                    <a:lumMod val="75000"/>
                  </a:schemeClr>
                </a:solidFill>
                <a:ea typeface="+mn-lt"/>
                <a:cs typeface="+mn-lt"/>
              </a:rPr>
              <a:t>V</a:t>
            </a:r>
            <a:r>
              <a:rPr lang="zh-CN">
                <a:solidFill>
                  <a:schemeClr val="accent1">
                    <a:lumMod val="75000"/>
                  </a:schemeClr>
                </a:solidFill>
                <a:ea typeface="+mn-lt"/>
                <a:cs typeface="+mn-lt"/>
              </a:rPr>
              <a:t>otes </a:t>
            </a:r>
            <a:r>
              <a:rPr lang="zh-CN">
                <a:solidFill>
                  <a:schemeClr val="tx2"/>
                </a:solidFill>
                <a:ea typeface="+mn-lt"/>
                <a:cs typeface="+mn-lt"/>
              </a:rPr>
              <a:t>– Number of positive votes received</a:t>
            </a:r>
            <a:r>
              <a:rPr lang="zh-CN" altLang="en-US">
                <a:solidFill>
                  <a:schemeClr val="tx2"/>
                </a:solidFill>
                <a:ea typeface="+mn-lt"/>
                <a:cs typeface="+mn-lt"/>
              </a:rPr>
              <a:t> </a:t>
            </a:r>
            <a:r>
              <a:rPr lang="zh-CN">
                <a:solidFill>
                  <a:schemeClr val="tx2"/>
                </a:solidFill>
                <a:ea typeface="+mn-lt"/>
                <a:cs typeface="+mn-lt"/>
              </a:rPr>
              <a:t>by viewers</a:t>
            </a:r>
            <a:r>
              <a:rPr lang="zh-CN" altLang="en-US">
                <a:solidFill>
                  <a:srgbClr val="000000"/>
                </a:solidFill>
                <a:ea typeface="+mn-lt"/>
                <a:cs typeface="+mn-lt"/>
              </a:rPr>
              <a:t> </a:t>
            </a:r>
            <a:endParaRPr lang="en-US" altLang="zh-CN">
              <a:solidFill>
                <a:srgbClr val="000000"/>
              </a:solidFill>
              <a:ea typeface="+mn-lt"/>
              <a:cs typeface="+mn-lt"/>
            </a:endParaRPr>
          </a:p>
          <a:p>
            <a:pPr>
              <a:lnSpc>
                <a:spcPct val="130000"/>
              </a:lnSpc>
            </a:pPr>
            <a:r>
              <a:rPr lang="zh-CN">
                <a:solidFill>
                  <a:srgbClr val="000000"/>
                </a:solidFill>
                <a:ea typeface="+mn-lt"/>
                <a:cs typeface="+mn-lt"/>
              </a:rPr>
              <a:t>• </a:t>
            </a:r>
            <a:r>
              <a:rPr lang="en-US" altLang="zh-CN">
                <a:solidFill>
                  <a:schemeClr val="accent1">
                    <a:lumMod val="75000"/>
                  </a:schemeClr>
                </a:solidFill>
                <a:ea typeface="+mn-lt"/>
                <a:cs typeface="+mn-lt"/>
              </a:rPr>
              <a:t>G</a:t>
            </a:r>
            <a:r>
              <a:rPr lang="zh-CN">
                <a:solidFill>
                  <a:schemeClr val="accent1">
                    <a:lumMod val="75000"/>
                  </a:schemeClr>
                </a:solidFill>
                <a:ea typeface="+mn-lt"/>
                <a:cs typeface="+mn-lt"/>
              </a:rPr>
              <a:t>enre</a:t>
            </a:r>
            <a:r>
              <a:rPr lang="zh-CN">
                <a:solidFill>
                  <a:schemeClr val="tx2"/>
                </a:solidFill>
                <a:ea typeface="+mn-lt"/>
                <a:cs typeface="+mn-lt"/>
              </a:rPr>
              <a:t> – Genre of the film</a:t>
            </a:r>
            <a:r>
              <a:rPr lang="en-US" altLang="zh-CN">
                <a:solidFill>
                  <a:schemeClr val="tx2"/>
                </a:solidFill>
                <a:ea typeface="+mn-lt"/>
                <a:cs typeface="+mn-lt"/>
              </a:rPr>
              <a:t> (categorical variable): </a:t>
            </a:r>
            <a:r>
              <a:rPr lang="zh-CN">
                <a:solidFill>
                  <a:schemeClr val="tx2"/>
                </a:solidFill>
                <a:ea typeface="+mn-lt"/>
                <a:cs typeface="+mn-lt"/>
                <a:sym typeface="+mn-ea"/>
              </a:rPr>
              <a:t>Action,</a:t>
            </a:r>
            <a:r>
              <a:rPr lang="en-US" altLang="zh-CN">
                <a:solidFill>
                  <a:schemeClr val="tx2"/>
                </a:solidFill>
                <a:ea typeface="+mn-lt"/>
                <a:cs typeface="+mn-lt"/>
                <a:sym typeface="+mn-ea"/>
              </a:rPr>
              <a:t> </a:t>
            </a:r>
            <a:r>
              <a:rPr lang="zh-CN">
                <a:solidFill>
                  <a:schemeClr val="tx2"/>
                </a:solidFill>
                <a:ea typeface="+mn-lt"/>
                <a:cs typeface="+mn-lt"/>
                <a:sym typeface="+mn-ea"/>
              </a:rPr>
              <a:t>Animation,</a:t>
            </a:r>
            <a:r>
              <a:rPr lang="en-US" altLang="zh-CN">
                <a:solidFill>
                  <a:schemeClr val="tx2"/>
                </a:solidFill>
                <a:ea typeface="+mn-lt"/>
                <a:cs typeface="+mn-lt"/>
                <a:sym typeface="+mn-ea"/>
              </a:rPr>
              <a:t> </a:t>
            </a:r>
            <a:r>
              <a:rPr lang="zh-CN">
                <a:solidFill>
                  <a:schemeClr val="tx2"/>
                </a:solidFill>
                <a:ea typeface="+mn-lt"/>
                <a:cs typeface="+mn-lt"/>
                <a:sym typeface="+mn-ea"/>
              </a:rPr>
              <a:t>Comedy，Documentary，Drama，Romance，Short</a:t>
            </a:r>
            <a:endParaRPr lang="zh-CN" b="0">
              <a:solidFill>
                <a:schemeClr val="tx2"/>
              </a:solidFill>
              <a:ea typeface="+mn-lt"/>
              <a:cs typeface="+mn-lt"/>
            </a:endParaRPr>
          </a:p>
          <a:p>
            <a:pPr>
              <a:lnSpc>
                <a:spcPct val="130000"/>
              </a:lnSpc>
            </a:pPr>
            <a:endParaRPr lang="en-US" b="0" kern="0">
              <a:solidFill>
                <a:srgbClr val="002060"/>
              </a:solidFill>
              <a:latin typeface="微软雅黑" panose="020B0503020204020204" pitchFamily="34" charset="-122"/>
              <a:ea typeface="微软雅黑" panose="020B0503020204020204" pitchFamily="34" charset="-122"/>
              <a:cs typeface="+mn-lt"/>
            </a:endParaRPr>
          </a:p>
          <a:p>
            <a:pPr>
              <a:lnSpc>
                <a:spcPct val="130000"/>
              </a:lnSpc>
            </a:pPr>
            <a:endParaRPr lang="en-US" sz="2000" b="0" kern="0">
              <a:solidFill>
                <a:srgbClr val="002060"/>
              </a:solidFill>
              <a:latin typeface="微软雅黑" panose="020B0503020204020204" pitchFamily="34" charset="-122"/>
              <a:ea typeface="微软雅黑" panose="020B0503020204020204" pitchFamily="34" charset="-122"/>
              <a:cs typeface="+mn-lt"/>
            </a:endParaRPr>
          </a:p>
          <a:p>
            <a:pPr>
              <a:lnSpc>
                <a:spcPct val="130000"/>
              </a:lnSpc>
            </a:pPr>
            <a:endParaRPr lang="en-US" sz="2000" b="0" kern="0">
              <a:solidFill>
                <a:srgbClr val="002060"/>
              </a:solidFill>
              <a:latin typeface="微软雅黑" panose="020B0503020204020204" pitchFamily="34" charset="-122"/>
              <a:ea typeface="微软雅黑" panose="020B0503020204020204" pitchFamily="34" charset="-122"/>
              <a:cs typeface="+mn-lt"/>
            </a:endParaRPr>
          </a:p>
          <a:p>
            <a:pPr>
              <a:lnSpc>
                <a:spcPct val="130000"/>
              </a:lnSpc>
            </a:pPr>
            <a:endParaRPr lang="en-US" sz="2000" b="0" kern="0">
              <a:solidFill>
                <a:srgbClr val="002060"/>
              </a:solidFill>
              <a:latin typeface="微软雅黑" panose="020B0503020204020204" pitchFamily="34" charset="-122"/>
              <a:ea typeface="微软雅黑" panose="020B0503020204020204" pitchFamily="34" charset="-122"/>
              <a:cs typeface="+mn-lt"/>
            </a:endParaRPr>
          </a:p>
          <a:p>
            <a:pPr>
              <a:lnSpc>
                <a:spcPct val="130000"/>
              </a:lnSpc>
            </a:pPr>
            <a:endParaRPr lang="en-US" sz="2000" b="0" kern="0">
              <a:solidFill>
                <a:srgbClr val="002060"/>
              </a:solidFill>
              <a:latin typeface="微软雅黑" panose="020B0503020204020204" pitchFamily="34" charset="-122"/>
              <a:ea typeface="微软雅黑" panose="020B0503020204020204" pitchFamily="34" charset="-122"/>
              <a:cs typeface="+mn-lt"/>
            </a:endParaRPr>
          </a:p>
          <a:p>
            <a:pPr>
              <a:lnSpc>
                <a:spcPct val="130000"/>
              </a:lnSpc>
            </a:pPr>
            <a:endParaRPr lang="en-US" altLang="zh-CN" sz="2000">
              <a:solidFill>
                <a:srgbClr val="000000"/>
              </a:solidFill>
              <a:ea typeface="+mn-lt"/>
              <a:cs typeface="+mn-lt"/>
            </a:endParaRPr>
          </a:p>
          <a:p>
            <a:pPr>
              <a:lnSpc>
                <a:spcPct val="130000"/>
              </a:lnSpc>
            </a:pPr>
            <a:endParaRPr lang="zh-CN" altLang="en-US" sz="2000">
              <a:solidFill>
                <a:srgbClr val="000000"/>
              </a:solidFill>
            </a:endParaRPr>
          </a:p>
        </p:txBody>
      </p:sp>
      <p:sp>
        <p:nvSpPr>
          <p:cNvPr id="18" name="TextBox 17"/>
          <p:cNvSpPr txBox="1"/>
          <p:nvPr/>
        </p:nvSpPr>
        <p:spPr>
          <a:xfrm>
            <a:off x="7843599" y="2724392"/>
            <a:ext cx="3774095" cy="751231"/>
          </a:xfrm>
          <a:prstGeom prst="rect">
            <a:avLst/>
          </a:prstGeom>
          <a:solidFill>
            <a:schemeClr val="accent4">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30000"/>
              </a:lnSpc>
              <a:spcBef>
                <a:spcPts val="600"/>
              </a:spcBef>
            </a:pPr>
            <a:r>
              <a:rPr lang="en-US" altLang="zh-CN" sz="3600" b="1" kern="0">
                <a:solidFill>
                  <a:srgbClr val="FF0000"/>
                </a:solidFill>
                <a:latin typeface="Lucida Sans Typewriter" panose="020B0509030504030204"/>
                <a:ea typeface="微软雅黑" panose="020B0503020204020204" pitchFamily="34" charset="-122"/>
                <a:cs typeface="+mn-ea"/>
              </a:rPr>
              <a:t>rating</a:t>
            </a:r>
            <a:r>
              <a:rPr lang="zh-CN" altLang="en-US" sz="3600" b="1" kern="0">
                <a:solidFill>
                  <a:srgbClr val="FF0000"/>
                </a:solidFill>
                <a:latin typeface="Lucida Sans Typewriter" panose="020B0509030504030204"/>
                <a:ea typeface="微软雅黑" panose="020B0503020204020204" pitchFamily="34" charset="-122"/>
                <a:cs typeface="+mn-ea"/>
              </a:rPr>
              <a:t> </a:t>
            </a:r>
            <a:r>
              <a:rPr lang="zh-CN" altLang="en-US" sz="3600" b="1" kern="0">
                <a:solidFill>
                  <a:srgbClr val="FF0000"/>
                </a:solidFill>
                <a:latin typeface="Trebuchet MS" panose="020B0603020202020204"/>
                <a:ea typeface="微软雅黑" panose="020B0503020204020204" pitchFamily="34" charset="-122"/>
                <a:cs typeface="+mn-ea"/>
              </a:rPr>
              <a:t>&gt;</a:t>
            </a:r>
            <a:r>
              <a:rPr lang="zh-CN" altLang="en-US" sz="3600" b="1" kern="0">
                <a:solidFill>
                  <a:srgbClr val="FF0000"/>
                </a:solidFill>
                <a:latin typeface="Lucida Sans Typewriter" panose="020B0509030504030204"/>
                <a:ea typeface="微软雅黑" panose="020B0503020204020204" pitchFamily="34" charset="-122"/>
                <a:cs typeface="+mn-ea"/>
              </a:rPr>
              <a:t> 7</a:t>
            </a:r>
            <a:r>
              <a:rPr lang="zh-CN" altLang="en-US" sz="3600" kern="0">
                <a:solidFill>
                  <a:srgbClr val="FF0000"/>
                </a:solidFill>
                <a:latin typeface="Consolas" panose="020B0609020204030204"/>
                <a:ea typeface="微软雅黑" panose="020B0503020204020204" pitchFamily="34" charset="-122"/>
                <a:cs typeface="+mn-ea"/>
              </a:rPr>
              <a:t> </a:t>
            </a:r>
            <a:endParaRPr lang="en-US" altLang="zh-CN" sz="3600" kern="0">
              <a:solidFill>
                <a:srgbClr val="FF0000"/>
              </a:solidFill>
              <a:latin typeface="Consolas" panose="020B0609020204030204"/>
              <a:ea typeface="微软雅黑" panose="020B0503020204020204" pitchFamily="34" charset="-122"/>
              <a:cs typeface="+mn-ea"/>
            </a:endParaRPr>
          </a:p>
        </p:txBody>
      </p:sp>
      <p:sp>
        <p:nvSpPr>
          <p:cNvPr id="2" name="Arrow: Right 1"/>
          <p:cNvSpPr/>
          <p:nvPr/>
        </p:nvSpPr>
        <p:spPr>
          <a:xfrm>
            <a:off x="6394877" y="2986424"/>
            <a:ext cx="1212270" cy="55671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a:latin typeface="微软雅黑" panose="020B0503020204020204" pitchFamily="34" charset="-122"/>
              <a:ea typeface="微软雅黑" panose="020B0503020204020204" pitchFamily="34" charset="-122"/>
            </a:endParaRPr>
          </a:p>
        </p:txBody>
      </p:sp>
      <p:pic>
        <p:nvPicPr>
          <p:cNvPr id="21" name="Picture 20" descr="A red question mark on a black background&#10;&#10;Description automatically generated"/>
          <p:cNvPicPr>
            <a:picLocks noChangeAspect="1"/>
          </p:cNvPicPr>
          <p:nvPr/>
        </p:nvPicPr>
        <p:blipFill>
          <a:blip r:embed="rId2"/>
          <a:stretch>
            <a:fillRect/>
          </a:stretch>
        </p:blipFill>
        <p:spPr>
          <a:xfrm>
            <a:off x="10879318" y="2920850"/>
            <a:ext cx="479987" cy="472516"/>
          </a:xfrm>
          <a:prstGeom prst="rect">
            <a:avLst/>
          </a:prstGeom>
        </p:spPr>
      </p:pic>
      <p:sp>
        <p:nvSpPr>
          <p:cNvPr id="3" name="TextBox 2"/>
          <p:cNvSpPr txBox="1"/>
          <p:nvPr/>
        </p:nvSpPr>
        <p:spPr>
          <a:xfrm>
            <a:off x="381017" y="259767"/>
            <a:ext cx="7068064" cy="423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lnSpc>
                <a:spcPct val="90000"/>
              </a:lnSpc>
              <a:spcBef>
                <a:spcPts val="1000"/>
              </a:spcBef>
              <a:spcAft>
                <a:spcPts val="600"/>
              </a:spcAft>
              <a:buClrTx/>
              <a:buSzTx/>
              <a:buFontTx/>
            </a:pPr>
            <a:r>
              <a:rPr lang="en-US" sz="2400" b="1">
                <a:solidFill>
                  <a:schemeClr val="tx2"/>
                </a:solidFill>
                <a:latin typeface="+mj-lt"/>
                <a:ea typeface="+mj-ea"/>
                <a:cs typeface="+mj-cs"/>
              </a:rPr>
              <a:t>Aims of the Analysis</a:t>
            </a:r>
          </a:p>
        </p:txBody>
      </p:sp>
      <p:sp>
        <p:nvSpPr>
          <p:cNvPr id="5" name="文本框 4"/>
          <p:cNvSpPr txBox="1"/>
          <p:nvPr/>
        </p:nvSpPr>
        <p:spPr>
          <a:xfrm>
            <a:off x="6438265" y="2415540"/>
            <a:ext cx="1275080" cy="570865"/>
          </a:xfrm>
          <a:prstGeom prst="rect">
            <a:avLst/>
          </a:prstGeom>
          <a:noFill/>
        </p:spPr>
        <p:txBody>
          <a:bodyPr wrap="square" rtlCol="0">
            <a:spAutoFit/>
          </a:bodyPr>
          <a:lstStyle/>
          <a:p>
            <a:pPr>
              <a:lnSpc>
                <a:spcPct val="130000"/>
              </a:lnSpc>
              <a:spcBef>
                <a:spcPts val="600"/>
              </a:spcBef>
            </a:pPr>
            <a:r>
              <a:rPr lang="en-US" altLang="zh-CN" sz="2400" kern="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GLM</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827505" y="2470485"/>
            <a:ext cx="10528525" cy="1074822"/>
          </a:xfrm>
        </p:spPr>
        <p:txBody>
          <a:bodyPr vert="horz" lIns="91440" tIns="45720" rIns="91440" bIns="45720" anchor="ctr"/>
          <a:lstStyle/>
          <a:p>
            <a:r>
              <a:rPr kumimoji="1" lang="en-US" altLang="zh-CN">
                <a:solidFill>
                  <a:schemeClr val="tx2"/>
                </a:solidFill>
                <a:latin typeface="微软雅黑" panose="020B0503020204020204" pitchFamily="34" charset="-122"/>
                <a:ea typeface="微软雅黑" panose="020B0503020204020204" pitchFamily="34" charset="-122"/>
              </a:rPr>
              <a:t>E</a:t>
            </a:r>
            <a:r>
              <a:rPr kumimoji="1" lang="zh-CN">
                <a:solidFill>
                  <a:schemeClr val="tx2"/>
                </a:solidFill>
                <a:latin typeface="微软雅黑" panose="020B0503020204020204" pitchFamily="34" charset="-122"/>
                <a:ea typeface="微软雅黑" panose="020B0503020204020204" pitchFamily="34" charset="-122"/>
              </a:rPr>
              <a:t>xploratory </a:t>
            </a:r>
            <a:r>
              <a:rPr kumimoji="1" lang="en-US" altLang="zh-CN">
                <a:solidFill>
                  <a:schemeClr val="tx2"/>
                </a:solidFill>
                <a:latin typeface="微软雅黑" panose="020B0503020204020204" pitchFamily="34" charset="-122"/>
                <a:ea typeface="微软雅黑" panose="020B0503020204020204" pitchFamily="34" charset="-122"/>
              </a:rPr>
              <a:t>D</a:t>
            </a:r>
            <a:r>
              <a:rPr kumimoji="1" lang="zh-CN">
                <a:solidFill>
                  <a:schemeClr val="tx2"/>
                </a:solidFill>
                <a:latin typeface="微软雅黑" panose="020B0503020204020204" pitchFamily="34" charset="-122"/>
                <a:ea typeface="微软雅黑" panose="020B0503020204020204" pitchFamily="34" charset="-122"/>
              </a:rPr>
              <a:t>ata </a:t>
            </a:r>
            <a:r>
              <a:rPr kumimoji="1" lang="en-US" altLang="zh-CN">
                <a:solidFill>
                  <a:schemeClr val="tx2"/>
                </a:solidFill>
                <a:latin typeface="微软雅黑" panose="020B0503020204020204" pitchFamily="34" charset="-122"/>
                <a:ea typeface="微软雅黑" panose="020B0503020204020204" pitchFamily="34" charset="-122"/>
              </a:rPr>
              <a:t>A</a:t>
            </a:r>
            <a:r>
              <a:rPr kumimoji="1" lang="zh-CN">
                <a:solidFill>
                  <a:schemeClr val="tx2"/>
                </a:solidFill>
                <a:latin typeface="微软雅黑" panose="020B0503020204020204" pitchFamily="34" charset="-122"/>
                <a:ea typeface="微软雅黑" panose="020B0503020204020204" pitchFamily="34" charset="-122"/>
              </a:rPr>
              <a:t>nalysis</a:t>
            </a:r>
            <a:endParaRPr kumimoji="1" lang="zh-CN" altLang="zh-CN">
              <a:solidFill>
                <a:schemeClr val="tx2"/>
              </a:solidFill>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2"/>
          </p:nvPr>
        </p:nvSpPr>
        <p:spPr>
          <a:xfrm>
            <a:off x="2326105" y="3680771"/>
            <a:ext cx="7539792" cy="707725"/>
          </a:xfrm>
        </p:spPr>
        <p:txBody>
          <a:bodyPr vert="horz" lIns="91440" tIns="45720" rIns="91440" bIns="45720" anchor="ctr"/>
          <a:lstStyle/>
          <a:p>
            <a:r>
              <a:rPr kumimoji="1" lang="en-US" altLang="zh-CN">
                <a:solidFill>
                  <a:schemeClr val="tx2"/>
                </a:solidFill>
                <a:latin typeface="微软雅黑" panose="020B0503020204020204" pitchFamily="34" charset="-122"/>
                <a:ea typeface="微软雅黑" panose="020B0503020204020204" pitchFamily="34" charset="-122"/>
              </a:rPr>
              <a:t>PART</a:t>
            </a:r>
            <a:r>
              <a:rPr kumimoji="1" lang="zh-CN" altLang="en-US">
                <a:solidFill>
                  <a:schemeClr val="tx2"/>
                </a:solidFill>
                <a:latin typeface="微软雅黑" panose="020B0503020204020204" pitchFamily="34" charset="-122"/>
                <a:ea typeface="微软雅黑" panose="020B0503020204020204" pitchFamily="34" charset="-122"/>
              </a:rPr>
              <a:t> </a:t>
            </a:r>
            <a:r>
              <a:rPr kumimoji="1" lang="en-US" altLang="zh-CN">
                <a:solidFill>
                  <a:schemeClr val="tx2"/>
                </a:solidFill>
                <a:latin typeface="微软雅黑" panose="020B0503020204020204" pitchFamily="34" charset="-122"/>
                <a:ea typeface="微软雅黑" panose="020B0503020204020204" pitchFamily="34" charset="-122"/>
              </a:rPr>
              <a:t>2</a:t>
            </a:r>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77800" y="2159000"/>
          <a:ext cx="8023204" cy="267379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20000"/>
                    </a:ext>
                  </a:extLst>
                </a:gridCol>
                <a:gridCol w="1167867">
                  <a:extLst>
                    <a:ext uri="{9D8B030D-6E8A-4147-A177-3AD203B41FA5}">
                      <a16:colId xmlns:a16="http://schemas.microsoft.com/office/drawing/2014/main" val="20001"/>
                    </a:ext>
                  </a:extLst>
                </a:gridCol>
                <a:gridCol w="1167867">
                  <a:extLst>
                    <a:ext uri="{9D8B030D-6E8A-4147-A177-3AD203B41FA5}">
                      <a16:colId xmlns:a16="http://schemas.microsoft.com/office/drawing/2014/main" val="20002"/>
                    </a:ext>
                  </a:extLst>
                </a:gridCol>
                <a:gridCol w="1167867">
                  <a:extLst>
                    <a:ext uri="{9D8B030D-6E8A-4147-A177-3AD203B41FA5}">
                      <a16:colId xmlns:a16="http://schemas.microsoft.com/office/drawing/2014/main" val="20003"/>
                    </a:ext>
                  </a:extLst>
                </a:gridCol>
                <a:gridCol w="1167867">
                  <a:extLst>
                    <a:ext uri="{9D8B030D-6E8A-4147-A177-3AD203B41FA5}">
                      <a16:colId xmlns:a16="http://schemas.microsoft.com/office/drawing/2014/main" val="20004"/>
                    </a:ext>
                  </a:extLst>
                </a:gridCol>
                <a:gridCol w="1330984">
                  <a:extLst>
                    <a:ext uri="{9D8B030D-6E8A-4147-A177-3AD203B41FA5}">
                      <a16:colId xmlns:a16="http://schemas.microsoft.com/office/drawing/2014/main" val="20005"/>
                    </a:ext>
                  </a:extLst>
                </a:gridCol>
                <a:gridCol w="1004752">
                  <a:extLst>
                    <a:ext uri="{9D8B030D-6E8A-4147-A177-3AD203B41FA5}">
                      <a16:colId xmlns:a16="http://schemas.microsoft.com/office/drawing/2014/main" val="20006"/>
                    </a:ext>
                  </a:extLst>
                </a:gridCol>
              </a:tblGrid>
              <a:tr h="462442">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Variable</a:t>
                      </a:r>
                    </a:p>
                  </a:txBody>
                  <a:tcPr marL="47625" marR="47625" marT="47625" marB="57150" anchor="b">
                    <a:lnL>
                      <a:noFill/>
                    </a:lnL>
                    <a:lnR>
                      <a:noFill/>
                    </a:lnR>
                    <a:lnT w="12700">
                      <a:solidFill>
                        <a:schemeClr val="tx1"/>
                      </a:solidFill>
                    </a:lnT>
                    <a:lnB w="12700" cap="flat" cmpd="sng" algn="ctr">
                      <a:solidFill>
                        <a:schemeClr val="tx1"/>
                      </a:solidFill>
                      <a:prstDash val="solid"/>
                      <a:round/>
                      <a:headEnd type="none" w="med" len="med"/>
                      <a:tailEnd type="none" w="med" len="med"/>
                    </a:lnB>
                    <a:solidFill>
                      <a:srgbClr val="FFFFFF"/>
                    </a:solid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Mean</a:t>
                      </a:r>
                    </a:p>
                  </a:txBody>
                  <a:tcPr marL="47625" marR="47625" marT="47625" marB="57150" anchor="b">
                    <a:lnL>
                      <a:noFill/>
                    </a:lnL>
                    <a:lnR>
                      <a:noFill/>
                    </a:lnR>
                    <a:lnT w="12700">
                      <a:solidFill>
                        <a:schemeClr val="tx1"/>
                      </a:solidFill>
                    </a:lnT>
                    <a:lnB w="12700" cap="flat" cmpd="sng" algn="ctr">
                      <a:solidFill>
                        <a:schemeClr val="tx1"/>
                      </a:solidFill>
                      <a:prstDash val="solid"/>
                      <a:round/>
                      <a:headEnd type="none" w="med" len="med"/>
                      <a:tailEnd type="none" w="med" len="med"/>
                    </a:lnB>
                    <a:solidFill>
                      <a:srgbClr val="FFFFFF"/>
                    </a:solid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Median</a:t>
                      </a:r>
                    </a:p>
                  </a:txBody>
                  <a:tcPr marL="47625" marR="47625" marT="47625" marB="57150" anchor="b">
                    <a:lnL>
                      <a:noFill/>
                    </a:lnL>
                    <a:lnR>
                      <a:noFill/>
                    </a:lnR>
                    <a:lnT w="12700">
                      <a:solidFill>
                        <a:schemeClr val="tx1"/>
                      </a:solidFill>
                    </a:lnT>
                    <a:lnB w="12700" cap="flat" cmpd="sng" algn="ctr">
                      <a:solidFill>
                        <a:schemeClr val="tx1"/>
                      </a:solidFill>
                      <a:prstDash val="solid"/>
                      <a:round/>
                      <a:headEnd type="none" w="med" len="med"/>
                      <a:tailEnd type="none" w="med" len="med"/>
                    </a:lnB>
                    <a:solidFill>
                      <a:srgbClr val="FFFFFF"/>
                    </a:solid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Std. Dev</a:t>
                      </a:r>
                    </a:p>
                  </a:txBody>
                  <a:tcPr marL="47625" marR="47625" marT="47625" marB="57150" anchor="b">
                    <a:lnL>
                      <a:noFill/>
                    </a:lnL>
                    <a:lnR>
                      <a:noFill/>
                    </a:lnR>
                    <a:lnT w="12700">
                      <a:solidFill>
                        <a:schemeClr val="tx1"/>
                      </a:solidFill>
                    </a:lnT>
                    <a:lnB w="12700" cap="flat" cmpd="sng" algn="ctr">
                      <a:solidFill>
                        <a:schemeClr val="tx1"/>
                      </a:solidFill>
                      <a:prstDash val="solid"/>
                      <a:round/>
                      <a:headEnd type="none" w="med" len="med"/>
                      <a:tailEnd type="none" w="med" len="med"/>
                    </a:lnB>
                    <a:solidFill>
                      <a:srgbClr val="FFFFFF"/>
                    </a:solid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Minimum</a:t>
                      </a:r>
                    </a:p>
                  </a:txBody>
                  <a:tcPr marL="47625" marR="47625" marT="47625" marB="57150" anchor="b">
                    <a:lnL>
                      <a:noFill/>
                    </a:lnL>
                    <a:lnR>
                      <a:noFill/>
                    </a:lnR>
                    <a:lnT w="12700">
                      <a:solidFill>
                        <a:schemeClr val="tx1"/>
                      </a:solidFill>
                    </a:lnT>
                    <a:lnB w="12700" cap="flat" cmpd="sng" algn="ctr">
                      <a:solidFill>
                        <a:schemeClr val="tx1"/>
                      </a:solidFill>
                      <a:prstDash val="solid"/>
                      <a:round/>
                      <a:headEnd type="none" w="med" len="med"/>
                      <a:tailEnd type="none" w="med" len="med"/>
                    </a:lnB>
                    <a:solidFill>
                      <a:srgbClr val="FFFFFF"/>
                    </a:solid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Maximum</a:t>
                      </a:r>
                    </a:p>
                  </a:txBody>
                  <a:tcPr marL="47625" marR="47625" marT="47625" marB="57150" anchor="b">
                    <a:lnL>
                      <a:noFill/>
                    </a:lnL>
                    <a:lnR>
                      <a:noFill/>
                    </a:lnR>
                    <a:lnT w="12700">
                      <a:solidFill>
                        <a:schemeClr val="tx1"/>
                      </a:solidFill>
                    </a:lnT>
                    <a:lnB w="12700" cap="flat" cmpd="sng" algn="ctr">
                      <a:solidFill>
                        <a:schemeClr val="tx1"/>
                      </a:solidFill>
                      <a:prstDash val="solid"/>
                      <a:round/>
                      <a:headEnd type="none" w="med" len="med"/>
                      <a:tailEnd type="none" w="med" len="med"/>
                    </a:lnB>
                    <a:solidFill>
                      <a:srgbClr val="FFFFFF"/>
                    </a:solidFill>
                  </a:tcPr>
                </a:tc>
                <a:tc>
                  <a:txBody>
                    <a:bodyPr/>
                    <a:lstStyle/>
                    <a:p>
                      <a:pPr marL="0" indent="0" algn="ctr" defTabSz="804545" rtl="0" eaLnBrk="1" fontAlgn="b"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IQR</a:t>
                      </a:r>
                    </a:p>
                  </a:txBody>
                  <a:tcPr marL="47625" marR="47625" marT="47625" marB="57150" anchor="b">
                    <a:lnL>
                      <a:noFill/>
                    </a:lnL>
                    <a:lnR>
                      <a:noFill/>
                    </a:lnR>
                    <a:lnT w="12700">
                      <a:solidFill>
                        <a:schemeClr val="tx1"/>
                      </a:solid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17689">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budget</a:t>
                      </a:r>
                    </a:p>
                  </a:txBody>
                  <a:tcPr marL="47625" marR="47625" marT="76200" marB="76200" anchor="ctr">
                    <a:lnL>
                      <a:noFill/>
                    </a:lnL>
                    <a:lnR>
                      <a:noFill/>
                    </a:lnR>
                    <a:lnT w="12700" cap="flat" cmpd="sng" algn="ctr">
                      <a:solidFill>
                        <a:schemeClr val="tx1"/>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11.87</a:t>
                      </a:r>
                    </a:p>
                  </a:txBody>
                  <a:tcPr marL="47625" marR="47625" marT="76200" marB="76200" anchor="ctr">
                    <a:lnL>
                      <a:noFill/>
                    </a:lnL>
                    <a:lnR>
                      <a:noFill/>
                    </a:lnR>
                    <a:lnT w="12700" cap="flat" cmpd="sng" algn="ctr">
                      <a:solidFill>
                        <a:schemeClr val="tx1"/>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11.90</a:t>
                      </a:r>
                    </a:p>
                  </a:txBody>
                  <a:tcPr marL="47625" marR="47625" marT="76200" marB="76200" anchor="ctr">
                    <a:lnL>
                      <a:noFill/>
                    </a:lnL>
                    <a:lnR>
                      <a:noFill/>
                    </a:lnR>
                    <a:lnT w="12700" cap="flat" cmpd="sng" algn="ctr">
                      <a:solidFill>
                        <a:schemeClr val="tx1"/>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2.96</a:t>
                      </a:r>
                    </a:p>
                  </a:txBody>
                  <a:tcPr marL="47625" marR="47625" marT="76200" marB="76200" anchor="ctr">
                    <a:lnL>
                      <a:noFill/>
                    </a:lnL>
                    <a:lnR>
                      <a:noFill/>
                    </a:lnR>
                    <a:lnT w="12700" cap="flat" cmpd="sng" algn="ctr">
                      <a:solidFill>
                        <a:schemeClr val="tx1"/>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2.50</a:t>
                      </a:r>
                    </a:p>
                  </a:txBody>
                  <a:tcPr marL="47625" marR="47625" marT="76200" marB="76200" anchor="ctr">
                    <a:lnL>
                      <a:noFill/>
                    </a:lnL>
                    <a:lnR>
                      <a:noFill/>
                    </a:lnR>
                    <a:lnT w="12700" cap="flat" cmpd="sng" algn="ctr">
                      <a:solidFill>
                        <a:schemeClr val="tx1"/>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22.30</a:t>
                      </a:r>
                    </a:p>
                  </a:txBody>
                  <a:tcPr marL="47625" marR="47625" marT="76200" marB="76200" anchor="ctr">
                    <a:lnL>
                      <a:noFill/>
                    </a:lnL>
                    <a:lnR>
                      <a:noFill/>
                    </a:lnR>
                    <a:lnT w="12700" cap="flat" cmpd="sng" algn="ctr">
                      <a:solidFill>
                        <a:schemeClr val="tx1"/>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3.90</a:t>
                      </a:r>
                    </a:p>
                  </a:txBody>
                  <a:tcPr marL="47625" marR="47625" marT="76200" marB="76200" anchor="ctr">
                    <a:lnL>
                      <a:noFill/>
                    </a:lnL>
                    <a:lnR>
                      <a:noFill/>
                    </a:lnR>
                    <a:lnT w="12700" cap="flat" cmpd="sng" algn="ctr">
                      <a:solidFill>
                        <a:schemeClr val="tx1"/>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7689">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length</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82.22</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90.00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37.47</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480.00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28.00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7689">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rating</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5.36</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4.60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2.03</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0.80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9.20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4.00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2276">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votes</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677.47</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30.00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4,633.18</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5.00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149,494.00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105.25</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17689">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year</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12700">
                      <a:solidFill>
                        <a:schemeClr val="tx1"/>
                      </a:solidFill>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1,975.67</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12700">
                      <a:solidFill>
                        <a:schemeClr val="tx1"/>
                      </a:solidFill>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1,982.00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12700">
                      <a:solidFill>
                        <a:schemeClr val="tx1"/>
                      </a:solidFill>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24.04</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12700">
                      <a:solidFill>
                        <a:schemeClr val="tx1"/>
                      </a:solidFill>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1,898.00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12700">
                      <a:solidFill>
                        <a:schemeClr val="tx1"/>
                      </a:solidFill>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2,005.00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12700">
                      <a:solidFill>
                        <a:schemeClr val="tx1"/>
                      </a:solidFill>
                    </a:lnB>
                    <a:solidFill>
                      <a:srgbClr val="FFFFFF"/>
                    </a:solidFill>
                  </a:tcPr>
                </a:tc>
                <a:tc>
                  <a:txBody>
                    <a:bodyPr/>
                    <a:lstStyle/>
                    <a:p>
                      <a:pPr marL="0" indent="0" algn="ctr" defTabSz="804545" rtl="0" eaLnBrk="1" fontAlgn="ctr" latinLnBrk="0" hangingPunct="1">
                        <a:lnSpc>
                          <a:spcPct val="130000"/>
                        </a:lnSpc>
                        <a:spcBef>
                          <a:spcPts val="600"/>
                        </a:spcBef>
                        <a:buNone/>
                      </a:pPr>
                      <a:r>
                        <a:rPr lang="en-US" sz="1400" kern="0">
                          <a:solidFill>
                            <a:srgbClr val="002060"/>
                          </a:solidFill>
                          <a:latin typeface="微软雅黑" panose="020B0503020204020204" pitchFamily="34" charset="-122"/>
                          <a:ea typeface="微软雅黑" panose="020B0503020204020204" pitchFamily="34" charset="-122"/>
                          <a:cs typeface="+mn-lt"/>
                        </a:rPr>
                        <a:t>40.00</a:t>
                      </a:r>
                    </a:p>
                  </a:txBody>
                  <a:tcPr marL="47625" marR="47625" marT="76200" marB="76200" anchor="ctr">
                    <a:lnL>
                      <a:noFill/>
                    </a:lnL>
                    <a:lnR>
                      <a:noFill/>
                    </a:lnR>
                    <a:lnT w="9525" cap="flat" cmpd="sng" algn="ctr">
                      <a:solidFill>
                        <a:srgbClr val="D3D3D3"/>
                      </a:solidFill>
                      <a:prstDash val="solid"/>
                      <a:round/>
                      <a:headEnd type="none" w="med" len="med"/>
                      <a:tailEnd type="none" w="med" len="med"/>
                    </a:lnT>
                    <a:lnB w="12700">
                      <a:solidFill>
                        <a:schemeClr val="tx1"/>
                      </a:solidFill>
                    </a:lnB>
                    <a:solidFill>
                      <a:srgbClr val="FFFFFF"/>
                    </a:solidFill>
                  </a:tcPr>
                </a:tc>
                <a:extLst>
                  <a:ext uri="{0D108BD9-81ED-4DB2-BD59-A6C34878D82A}">
                    <a16:rowId xmlns:a16="http://schemas.microsoft.com/office/drawing/2014/main" val="10005"/>
                  </a:ext>
                </a:extLst>
              </a:tr>
            </a:tbl>
          </a:graphicData>
        </a:graphic>
      </p:graphicFrame>
      <p:sp>
        <p:nvSpPr>
          <p:cNvPr id="4" name="TextBox 3"/>
          <p:cNvSpPr txBox="1"/>
          <p:nvPr/>
        </p:nvSpPr>
        <p:spPr>
          <a:xfrm>
            <a:off x="272936" y="279493"/>
            <a:ext cx="7068064" cy="423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lnSpc>
                <a:spcPct val="90000"/>
              </a:lnSpc>
              <a:spcBef>
                <a:spcPts val="1000"/>
              </a:spcBef>
              <a:spcAft>
                <a:spcPts val="600"/>
              </a:spcAft>
              <a:buClrTx/>
              <a:buSzTx/>
              <a:buFontTx/>
            </a:pPr>
            <a:r>
              <a:rPr lang="en-US" sz="2400" b="1">
                <a:solidFill>
                  <a:schemeClr val="tx2"/>
                </a:solidFill>
                <a:latin typeface="+mj-lt"/>
                <a:ea typeface="+mj-ea"/>
                <a:cs typeface="+mj-cs"/>
              </a:rPr>
              <a:t>Summary Statistics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graph of a number of bars&#10;&#10;Description automatically generated"/>
          <p:cNvPicPr>
            <a:picLocks noChangeAspect="1"/>
          </p:cNvPicPr>
          <p:nvPr/>
        </p:nvPicPr>
        <p:blipFill>
          <a:blip r:embed="rId2"/>
          <a:stretch>
            <a:fillRect/>
          </a:stretch>
        </p:blipFill>
        <p:spPr>
          <a:xfrm>
            <a:off x="5469890" y="1193800"/>
            <a:ext cx="4604385" cy="2845435"/>
          </a:xfrm>
          <a:prstGeom prst="rect">
            <a:avLst/>
          </a:prstGeom>
        </p:spPr>
      </p:pic>
      <p:sp>
        <p:nvSpPr>
          <p:cNvPr id="4" name="TextBox 3"/>
          <p:cNvSpPr txBox="1"/>
          <p:nvPr/>
        </p:nvSpPr>
        <p:spPr>
          <a:xfrm>
            <a:off x="4440555" y="4364271"/>
            <a:ext cx="653673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a:buChar char="•"/>
            </a:pPr>
            <a:r>
              <a:rPr lang="en-US" sz="1400" kern="0">
                <a:solidFill>
                  <a:srgbClr val="002060"/>
                </a:solidFill>
                <a:latin typeface="微软雅黑" panose="020B0503020204020204" pitchFamily="34" charset="-122"/>
                <a:ea typeface="微软雅黑" panose="020B0503020204020204" pitchFamily="34" charset="-122"/>
                <a:cs typeface="+mn-ea"/>
              </a:rPr>
              <a:t>The distribution of ratings shows a</a:t>
            </a:r>
            <a:r>
              <a:rPr lang="en-US" sz="1400" b="1" kern="0">
                <a:solidFill>
                  <a:srgbClr val="002060"/>
                </a:solidFill>
                <a:latin typeface="微软雅黑" panose="020B0503020204020204" pitchFamily="34" charset="-122"/>
                <a:ea typeface="微软雅黑" panose="020B0503020204020204" pitchFamily="34" charset="-122"/>
                <a:cs typeface="+mn-ea"/>
              </a:rPr>
              <a:t> bimodal </a:t>
            </a:r>
            <a:r>
              <a:rPr lang="en-US" sz="1400" kern="0">
                <a:solidFill>
                  <a:srgbClr val="002060"/>
                </a:solidFill>
                <a:latin typeface="微软雅黑" panose="020B0503020204020204" pitchFamily="34" charset="-122"/>
                <a:ea typeface="微软雅黑" panose="020B0503020204020204" pitchFamily="34" charset="-122"/>
                <a:cs typeface="+mn-ea"/>
              </a:rPr>
              <a:t>trend, with one peak occurring at around </a:t>
            </a:r>
            <a:r>
              <a:rPr lang="en-US" sz="1400" b="1" kern="0">
                <a:solidFill>
                  <a:srgbClr val="002060"/>
                </a:solidFill>
                <a:latin typeface="微软雅黑" panose="020B0503020204020204" pitchFamily="34" charset="-122"/>
                <a:ea typeface="微软雅黑" panose="020B0503020204020204" pitchFamily="34" charset="-122"/>
                <a:cs typeface="+mn-ea"/>
              </a:rPr>
              <a:t>3.8</a:t>
            </a:r>
            <a:r>
              <a:rPr lang="en-US" sz="1400" kern="0">
                <a:solidFill>
                  <a:srgbClr val="002060"/>
                </a:solidFill>
                <a:latin typeface="微软雅黑" panose="020B0503020204020204" pitchFamily="34" charset="-122"/>
                <a:ea typeface="微软雅黑" panose="020B0503020204020204" pitchFamily="34" charset="-122"/>
                <a:cs typeface="+mn-ea"/>
              </a:rPr>
              <a:t> and the other at around </a:t>
            </a:r>
            <a:r>
              <a:rPr lang="en-US" sz="1400" b="1" kern="0">
                <a:solidFill>
                  <a:srgbClr val="002060"/>
                </a:solidFill>
                <a:latin typeface="微软雅黑" panose="020B0503020204020204" pitchFamily="34" charset="-122"/>
                <a:ea typeface="微软雅黑" panose="020B0503020204020204" pitchFamily="34" charset="-122"/>
                <a:cs typeface="+mn-ea"/>
              </a:rPr>
              <a:t>7.6</a:t>
            </a:r>
            <a:r>
              <a:rPr lang="en-US" sz="1400" kern="0">
                <a:solidFill>
                  <a:srgbClr val="002060"/>
                </a:solidFill>
                <a:latin typeface="微软雅黑" panose="020B0503020204020204" pitchFamily="34" charset="-122"/>
                <a:ea typeface="微软雅黑" panose="020B0503020204020204" pitchFamily="34" charset="-122"/>
                <a:cs typeface="+mn-ea"/>
              </a:rPr>
              <a:t>. And the </a:t>
            </a:r>
            <a:r>
              <a:rPr lang="en-US" sz="1400" b="1" kern="0">
                <a:solidFill>
                  <a:srgbClr val="002060"/>
                </a:solidFill>
                <a:latin typeface="微软雅黑" panose="020B0503020204020204" pitchFamily="34" charset="-122"/>
                <a:ea typeface="微软雅黑" panose="020B0503020204020204" pitchFamily="34" charset="-122"/>
                <a:cs typeface="+mn-ea"/>
              </a:rPr>
              <a:t>mean value</a:t>
            </a:r>
            <a:r>
              <a:rPr lang="en-US" sz="1400" kern="0">
                <a:solidFill>
                  <a:srgbClr val="002060"/>
                </a:solidFill>
                <a:latin typeface="微软雅黑" panose="020B0503020204020204" pitchFamily="34" charset="-122"/>
                <a:ea typeface="微软雅黑" panose="020B0503020204020204" pitchFamily="34" charset="-122"/>
                <a:cs typeface="+mn-ea"/>
              </a:rPr>
              <a:t> of IMDB Rating is </a:t>
            </a:r>
            <a:r>
              <a:rPr lang="en-US" sz="1400" b="1" kern="0">
                <a:solidFill>
                  <a:srgbClr val="002060"/>
                </a:solidFill>
                <a:latin typeface="微软雅黑" panose="020B0503020204020204" pitchFamily="34" charset="-122"/>
                <a:ea typeface="微软雅黑" panose="020B0503020204020204" pitchFamily="34" charset="-122"/>
                <a:cs typeface="+mn-ea"/>
              </a:rPr>
              <a:t>5.359</a:t>
            </a:r>
            <a:r>
              <a:rPr lang="en-US" sz="1400" kern="0">
                <a:solidFill>
                  <a:srgbClr val="002060"/>
                </a:solidFill>
                <a:latin typeface="微软雅黑" panose="020B0503020204020204" pitchFamily="34" charset="-122"/>
                <a:ea typeface="微软雅黑" panose="020B0503020204020204" pitchFamily="34" charset="-122"/>
                <a:cs typeface="+mn-ea"/>
              </a:rPr>
              <a:t>.</a:t>
            </a:r>
            <a:endParaRPr lang="en-US" sz="1400" kern="0">
              <a:latin typeface="微软雅黑" panose="020B0503020204020204" pitchFamily="34" charset="-122"/>
              <a:ea typeface="微软雅黑" panose="020B0503020204020204" pitchFamily="34" charset="-122"/>
              <a:cs typeface="+mn-ea"/>
            </a:endParaRPr>
          </a:p>
          <a:p>
            <a:pPr marL="285750" indent="-285750" algn="just">
              <a:buFont typeface="Arial" panose="020B0604020202020204"/>
              <a:buChar char="•"/>
            </a:pPr>
            <a:endParaRPr lang="en-US" sz="1400" kern="0">
              <a:solidFill>
                <a:srgbClr val="002060"/>
              </a:solidFill>
              <a:latin typeface="微软雅黑" panose="020B0503020204020204" pitchFamily="34" charset="-122"/>
              <a:ea typeface="微软雅黑" panose="020B0503020204020204" pitchFamily="34" charset="-122"/>
              <a:cs typeface="+mn-ea"/>
            </a:endParaRPr>
          </a:p>
          <a:p>
            <a:pPr marL="285750" indent="-285750" algn="just">
              <a:buFont typeface="Arial" panose="020B0604020202020204"/>
              <a:buChar char="•"/>
            </a:pPr>
            <a:r>
              <a:rPr lang="en-US" sz="1400" kern="0">
                <a:solidFill>
                  <a:srgbClr val="002060"/>
                </a:solidFill>
                <a:latin typeface="微软雅黑" panose="020B0503020204020204" pitchFamily="34" charset="-122"/>
                <a:ea typeface="微软雅黑" panose="020B0503020204020204" pitchFamily="34" charset="-122"/>
                <a:cs typeface="+mn-ea"/>
              </a:rPr>
              <a:t>Relatively </a:t>
            </a:r>
            <a:r>
              <a:rPr lang="en-US" sz="1400" b="1" kern="0">
                <a:solidFill>
                  <a:srgbClr val="002060"/>
                </a:solidFill>
                <a:latin typeface="微软雅黑" panose="020B0503020204020204" pitchFamily="34" charset="-122"/>
                <a:ea typeface="微软雅黑" panose="020B0503020204020204" pitchFamily="34" charset="-122"/>
                <a:cs typeface="+mn-ea"/>
              </a:rPr>
              <a:t>few films</a:t>
            </a:r>
            <a:r>
              <a:rPr lang="en-US" sz="1400" kern="0">
                <a:solidFill>
                  <a:srgbClr val="002060"/>
                </a:solidFill>
                <a:latin typeface="微软雅黑" panose="020B0503020204020204" pitchFamily="34" charset="-122"/>
                <a:ea typeface="微软雅黑" panose="020B0503020204020204" pitchFamily="34" charset="-122"/>
                <a:cs typeface="+mn-ea"/>
              </a:rPr>
              <a:t> received </a:t>
            </a:r>
            <a:r>
              <a:rPr lang="en-US" sz="1400" b="1" kern="0">
                <a:solidFill>
                  <a:srgbClr val="002060"/>
                </a:solidFill>
                <a:latin typeface="微软雅黑" panose="020B0503020204020204" pitchFamily="34" charset="-122"/>
                <a:ea typeface="微软雅黑" panose="020B0503020204020204" pitchFamily="34" charset="-122"/>
                <a:cs typeface="+mn-ea"/>
              </a:rPr>
              <a:t>very low</a:t>
            </a:r>
            <a:r>
              <a:rPr lang="en-US" sz="1400" kern="0">
                <a:solidFill>
                  <a:srgbClr val="002060"/>
                </a:solidFill>
                <a:latin typeface="微软雅黑" panose="020B0503020204020204" pitchFamily="34" charset="-122"/>
                <a:ea typeface="微软雅黑" panose="020B0503020204020204" pitchFamily="34" charset="-122"/>
                <a:cs typeface="+mn-ea"/>
              </a:rPr>
              <a:t> (below 2.5) or </a:t>
            </a:r>
            <a:r>
              <a:rPr lang="en-US" sz="1400" b="1" kern="0">
                <a:solidFill>
                  <a:srgbClr val="002060"/>
                </a:solidFill>
                <a:latin typeface="微软雅黑" panose="020B0503020204020204" pitchFamily="34" charset="-122"/>
                <a:ea typeface="微软雅黑" panose="020B0503020204020204" pitchFamily="34" charset="-122"/>
                <a:cs typeface="+mn-ea"/>
              </a:rPr>
              <a:t>very high</a:t>
            </a:r>
            <a:r>
              <a:rPr lang="en-US" sz="1400" kern="0">
                <a:solidFill>
                  <a:srgbClr val="002060"/>
                </a:solidFill>
                <a:latin typeface="微软雅黑" panose="020B0503020204020204" pitchFamily="34" charset="-122"/>
                <a:ea typeface="微软雅黑" panose="020B0503020204020204" pitchFamily="34" charset="-122"/>
                <a:cs typeface="+mn-ea"/>
              </a:rPr>
              <a:t> (close to 10) ratings.</a:t>
            </a:r>
            <a:endParaRPr lang="en-US">
              <a:solidFill>
                <a:srgbClr val="000000"/>
              </a:solidFill>
              <a:latin typeface="微软雅黑" panose="020B0503020204020204" pitchFamily="34" charset="-122"/>
              <a:ea typeface="微软雅黑" panose="020B0503020204020204" pitchFamily="34" charset="-122"/>
              <a:cs typeface="+mn-ea"/>
            </a:endParaRPr>
          </a:p>
          <a:p>
            <a:pPr marL="285750" indent="-285750" algn="just">
              <a:buFont typeface="Arial" panose="020B0604020202020204"/>
              <a:buChar char="•"/>
            </a:pPr>
            <a:endParaRPr lang="en-US" sz="1400" kern="0">
              <a:solidFill>
                <a:srgbClr val="002060"/>
              </a:solidFill>
              <a:latin typeface="微软雅黑" panose="020B0503020204020204" pitchFamily="34" charset="-122"/>
              <a:ea typeface="微软雅黑" panose="020B0503020204020204" pitchFamily="34" charset="-122"/>
              <a:cs typeface="+mn-ea"/>
            </a:endParaRPr>
          </a:p>
          <a:p>
            <a:pPr marL="285750" indent="-285750" algn="just">
              <a:buFont typeface="Arial" panose="020B0604020202020204"/>
              <a:buChar char="•"/>
            </a:pPr>
            <a:r>
              <a:rPr lang="en-US" sz="1400" kern="0">
                <a:solidFill>
                  <a:srgbClr val="002060"/>
                </a:solidFill>
                <a:latin typeface="微软雅黑" panose="020B0503020204020204" pitchFamily="34" charset="-122"/>
                <a:ea typeface="微软雅黑" panose="020B0503020204020204" pitchFamily="34" charset="-122"/>
                <a:cs typeface="+mn-ea"/>
              </a:rPr>
              <a:t>The number of highly rated films seems to be greater than the number of lowly rated films.</a:t>
            </a:r>
            <a:endParaRPr lang="en-US"/>
          </a:p>
        </p:txBody>
      </p:sp>
      <p:sp>
        <p:nvSpPr>
          <p:cNvPr id="3" name="文本框 2"/>
          <p:cNvSpPr txBox="1"/>
          <p:nvPr/>
        </p:nvSpPr>
        <p:spPr>
          <a:xfrm>
            <a:off x="5932805" y="342900"/>
            <a:ext cx="5433695" cy="423545"/>
          </a:xfrm>
          <a:prstGeom prst="rect">
            <a:avLst/>
          </a:prstGeom>
        </p:spPr>
        <p:txBody>
          <a:bodyPr wrap="square">
            <a:spAutoFit/>
            <a:extLst>
              <a:ext uri="{4A0BC546-FE56-4ADE-93B0-CB8AF2F6F144}">
                <wpsdc:textFrameExt xmlns:wpsdc="http://www.wps.cn/officeDocument/2022/drawingmlCustomData" xmlns="" type="text"/>
              </a:ext>
            </a:extLst>
          </a:bodyPr>
          <a:lstStyle/>
          <a:p>
            <a:pPr algn="r">
              <a:lnSpc>
                <a:spcPct val="90000"/>
              </a:lnSpc>
              <a:spcBef>
                <a:spcPts val="1000"/>
              </a:spcBef>
              <a:spcAft>
                <a:spcPts val="600"/>
              </a:spcAft>
              <a:buClrTx/>
              <a:buSzTx/>
              <a:buFontTx/>
            </a:pPr>
            <a:r>
              <a:rPr lang="en-US" sz="2400" b="1">
                <a:solidFill>
                  <a:schemeClr val="tx2"/>
                </a:solidFill>
                <a:latin typeface="+mj-lt"/>
                <a:ea typeface="+mj-ea"/>
                <a:cs typeface="+mj-cs"/>
              </a:rPr>
              <a:t>Rating Distribution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hart with different colored squares and lines&#10;&#10;Description automatically generated"/>
          <p:cNvPicPr>
            <a:picLocks noChangeAspect="1"/>
          </p:cNvPicPr>
          <p:nvPr/>
        </p:nvPicPr>
        <p:blipFill>
          <a:blip r:embed="rId2"/>
          <a:stretch>
            <a:fillRect/>
          </a:stretch>
        </p:blipFill>
        <p:spPr>
          <a:xfrm>
            <a:off x="428625" y="1256030"/>
            <a:ext cx="4841240" cy="2989580"/>
          </a:xfrm>
          <a:prstGeom prst="rect">
            <a:avLst/>
          </a:prstGeom>
        </p:spPr>
      </p:pic>
      <p:sp>
        <p:nvSpPr>
          <p:cNvPr id="12" name="TextBox 11"/>
          <p:cNvSpPr txBox="1"/>
          <p:nvPr/>
        </p:nvSpPr>
        <p:spPr>
          <a:xfrm>
            <a:off x="661670" y="4525645"/>
            <a:ext cx="8160385" cy="15659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defTabSz="804545">
              <a:lnSpc>
                <a:spcPct val="130000"/>
              </a:lnSpc>
              <a:spcBef>
                <a:spcPts val="600"/>
              </a:spcBef>
              <a:buFont typeface="Arial" panose="020B0604020202020204"/>
              <a:buChar char="•"/>
            </a:pPr>
            <a:r>
              <a:rPr lang="en-US" sz="1400" kern="0">
                <a:solidFill>
                  <a:srgbClr val="002060"/>
                </a:solidFill>
                <a:latin typeface="微软雅黑" panose="020B0503020204020204" pitchFamily="34" charset="-122"/>
                <a:ea typeface="微软雅黑" panose="020B0503020204020204" pitchFamily="34" charset="-122"/>
                <a:cs typeface="+mn-lt"/>
              </a:rPr>
              <a:t>The median of all four types of movies, </a:t>
            </a:r>
            <a:r>
              <a:rPr lang="en-US" sz="1400" b="1" kern="0">
                <a:solidFill>
                  <a:srgbClr val="002060"/>
                </a:solidFill>
                <a:latin typeface="微软雅黑" panose="020B0503020204020204" pitchFamily="34" charset="-122"/>
                <a:ea typeface="微软雅黑" panose="020B0503020204020204" pitchFamily="34" charset="-122"/>
                <a:cs typeface="+mn-lt"/>
              </a:rPr>
              <a:t>Animation</a:t>
            </a:r>
            <a:r>
              <a:rPr lang="en-US" sz="1400" kern="0">
                <a:solidFill>
                  <a:srgbClr val="002060"/>
                </a:solidFill>
                <a:latin typeface="微软雅黑" panose="020B0503020204020204" pitchFamily="34" charset="-122"/>
                <a:ea typeface="微软雅黑" panose="020B0503020204020204" pitchFamily="34" charset="-122"/>
                <a:cs typeface="+mn-lt"/>
              </a:rPr>
              <a:t>, </a:t>
            </a:r>
            <a:r>
              <a:rPr lang="en-US" sz="1400" b="1" kern="0">
                <a:solidFill>
                  <a:srgbClr val="002060"/>
                </a:solidFill>
                <a:latin typeface="微软雅黑" panose="020B0503020204020204" pitchFamily="34" charset="-122"/>
                <a:ea typeface="微软雅黑" panose="020B0503020204020204" pitchFamily="34" charset="-122"/>
                <a:cs typeface="+mn-lt"/>
              </a:rPr>
              <a:t>Comedy</a:t>
            </a:r>
            <a:r>
              <a:rPr lang="en-US" sz="1400" kern="0">
                <a:solidFill>
                  <a:srgbClr val="002060"/>
                </a:solidFill>
                <a:latin typeface="微软雅黑" panose="020B0503020204020204" pitchFamily="34" charset="-122"/>
                <a:ea typeface="微软雅黑" panose="020B0503020204020204" pitchFamily="34" charset="-122"/>
                <a:cs typeface="+mn-lt"/>
              </a:rPr>
              <a:t>, </a:t>
            </a:r>
            <a:r>
              <a:rPr lang="en-US" sz="1400" b="1" kern="0">
                <a:solidFill>
                  <a:srgbClr val="002060"/>
                </a:solidFill>
                <a:latin typeface="微软雅黑" panose="020B0503020204020204" pitchFamily="34" charset="-122"/>
                <a:ea typeface="微软雅黑" panose="020B0503020204020204" pitchFamily="34" charset="-122"/>
                <a:cs typeface="+mn-lt"/>
              </a:rPr>
              <a:t>Documentary</a:t>
            </a:r>
            <a:r>
              <a:rPr lang="en-US" sz="1400" kern="0">
                <a:solidFill>
                  <a:srgbClr val="002060"/>
                </a:solidFill>
                <a:latin typeface="微软雅黑" panose="020B0503020204020204" pitchFamily="34" charset="-122"/>
                <a:ea typeface="微软雅黑" panose="020B0503020204020204" pitchFamily="34" charset="-122"/>
                <a:cs typeface="+mn-lt"/>
              </a:rPr>
              <a:t> and </a:t>
            </a:r>
            <a:r>
              <a:rPr lang="en-US" sz="1400" b="1" kern="0">
                <a:solidFill>
                  <a:srgbClr val="002060"/>
                </a:solidFill>
                <a:latin typeface="微软雅黑" panose="020B0503020204020204" pitchFamily="34" charset="-122"/>
                <a:ea typeface="微软雅黑" panose="020B0503020204020204" pitchFamily="34" charset="-122"/>
                <a:cs typeface="+mn-lt"/>
              </a:rPr>
              <a:t>Short</a:t>
            </a:r>
            <a:r>
              <a:rPr lang="en-US" sz="1400" kern="0">
                <a:solidFill>
                  <a:srgbClr val="002060"/>
                </a:solidFill>
                <a:latin typeface="微软雅黑" panose="020B0503020204020204" pitchFamily="34" charset="-122"/>
                <a:ea typeface="微软雅黑" panose="020B0503020204020204" pitchFamily="34" charset="-122"/>
                <a:cs typeface="+mn-lt"/>
              </a:rPr>
              <a:t>, is </a:t>
            </a:r>
            <a:r>
              <a:rPr lang="en-US" sz="1400" b="1" kern="0">
                <a:solidFill>
                  <a:srgbClr val="002060"/>
                </a:solidFill>
                <a:latin typeface="微软雅黑" panose="020B0503020204020204" pitchFamily="34" charset="-122"/>
                <a:ea typeface="微软雅黑" panose="020B0503020204020204" pitchFamily="34" charset="-122"/>
                <a:cs typeface="+mn-lt"/>
              </a:rPr>
              <a:t>higher than 7</a:t>
            </a:r>
            <a:r>
              <a:rPr lang="en-US" sz="1400" kern="0">
                <a:solidFill>
                  <a:srgbClr val="002060"/>
                </a:solidFill>
                <a:latin typeface="微软雅黑" panose="020B0503020204020204" pitchFamily="34" charset="-122"/>
                <a:ea typeface="微软雅黑" panose="020B0503020204020204" pitchFamily="34" charset="-122"/>
                <a:cs typeface="+mn-lt"/>
              </a:rPr>
              <a:t>.</a:t>
            </a:r>
            <a:endParaRPr lang="en-US"/>
          </a:p>
          <a:p>
            <a:pPr marL="285750" indent="-285750" algn="just" defTabSz="804545">
              <a:lnSpc>
                <a:spcPct val="130000"/>
              </a:lnSpc>
              <a:spcBef>
                <a:spcPts val="600"/>
              </a:spcBef>
              <a:buFont typeface="Arial" panose="020B0604020202020204"/>
              <a:buChar char="•"/>
            </a:pPr>
            <a:r>
              <a:rPr lang="en-US" sz="1400" kern="0">
                <a:solidFill>
                  <a:srgbClr val="002060"/>
                </a:solidFill>
                <a:latin typeface="微软雅黑" panose="020B0503020204020204" pitchFamily="34" charset="-122"/>
                <a:ea typeface="微软雅黑" panose="020B0503020204020204" pitchFamily="34" charset="-122"/>
                <a:cs typeface="+mn-lt"/>
              </a:rPr>
              <a:t>While the median</a:t>
            </a:r>
            <a:r>
              <a:rPr lang="en-US" sz="1400" b="1" kern="0">
                <a:solidFill>
                  <a:srgbClr val="002060"/>
                </a:solidFill>
                <a:latin typeface="微软雅黑" panose="020B0503020204020204" pitchFamily="34" charset="-122"/>
                <a:ea typeface="微软雅黑" panose="020B0503020204020204" pitchFamily="34" charset="-122"/>
                <a:cs typeface="+mn-lt"/>
              </a:rPr>
              <a:t> Action</a:t>
            </a:r>
            <a:r>
              <a:rPr lang="en-US" sz="1400" kern="0">
                <a:solidFill>
                  <a:srgbClr val="002060"/>
                </a:solidFill>
                <a:latin typeface="微软雅黑" panose="020B0503020204020204" pitchFamily="34" charset="-122"/>
                <a:ea typeface="微软雅黑" panose="020B0503020204020204" pitchFamily="34" charset="-122"/>
                <a:cs typeface="+mn-lt"/>
              </a:rPr>
              <a:t>, </a:t>
            </a:r>
            <a:r>
              <a:rPr lang="en-US" sz="1400" b="1" kern="0">
                <a:solidFill>
                  <a:srgbClr val="002060"/>
                </a:solidFill>
                <a:latin typeface="微软雅黑" panose="020B0503020204020204" pitchFamily="34" charset="-122"/>
                <a:ea typeface="微软雅黑" panose="020B0503020204020204" pitchFamily="34" charset="-122"/>
                <a:cs typeface="+mn-lt"/>
              </a:rPr>
              <a:t>Drama</a:t>
            </a:r>
            <a:r>
              <a:rPr lang="en-US" sz="1400" kern="0">
                <a:solidFill>
                  <a:srgbClr val="002060"/>
                </a:solidFill>
                <a:latin typeface="微软雅黑" panose="020B0503020204020204" pitchFamily="34" charset="-122"/>
                <a:ea typeface="微软雅黑" panose="020B0503020204020204" pitchFamily="34" charset="-122"/>
                <a:cs typeface="+mn-lt"/>
              </a:rPr>
              <a:t>, </a:t>
            </a:r>
            <a:r>
              <a:rPr lang="en-US" sz="1400" b="1" kern="0">
                <a:solidFill>
                  <a:srgbClr val="002060"/>
                </a:solidFill>
                <a:latin typeface="微软雅黑" panose="020B0503020204020204" pitchFamily="34" charset="-122"/>
                <a:ea typeface="微软雅黑" panose="020B0503020204020204" pitchFamily="34" charset="-122"/>
                <a:cs typeface="+mn-lt"/>
              </a:rPr>
              <a:t>Romance</a:t>
            </a:r>
            <a:r>
              <a:rPr lang="en-US" sz="1400" kern="0">
                <a:solidFill>
                  <a:srgbClr val="002060"/>
                </a:solidFill>
                <a:latin typeface="微软雅黑" panose="020B0503020204020204" pitchFamily="34" charset="-122"/>
                <a:ea typeface="微软雅黑" panose="020B0503020204020204" pitchFamily="34" charset="-122"/>
                <a:cs typeface="+mn-lt"/>
              </a:rPr>
              <a:t> are lower than 5, only Drama has a small number of high scores, and we can see that Comedy has a wider distribution, and Documentary and Short have a more concentrated distribution.</a:t>
            </a:r>
            <a:endParaRPr lang="en-US"/>
          </a:p>
        </p:txBody>
      </p:sp>
      <p:sp>
        <p:nvSpPr>
          <p:cNvPr id="3" name="TextBox 3"/>
          <p:cNvSpPr txBox="1"/>
          <p:nvPr/>
        </p:nvSpPr>
        <p:spPr>
          <a:xfrm>
            <a:off x="428511" y="255363"/>
            <a:ext cx="7068064" cy="423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90000"/>
              </a:lnSpc>
              <a:spcBef>
                <a:spcPts val="1000"/>
              </a:spcBef>
              <a:spcAft>
                <a:spcPts val="600"/>
              </a:spcAft>
              <a:buClrTx/>
              <a:buSzTx/>
              <a:buFontTx/>
            </a:pPr>
            <a:r>
              <a:rPr lang="en-US" sz="2400" b="1">
                <a:solidFill>
                  <a:schemeClr val="tx2"/>
                </a:solidFill>
                <a:latin typeface="+mj-lt"/>
                <a:ea typeface="+mj-ea"/>
                <a:cs typeface="+mj-cs"/>
              </a:rPr>
              <a:t>Rating by Genres</a:t>
            </a:r>
          </a:p>
        </p:txBody>
      </p:sp>
      <p:graphicFrame>
        <p:nvGraphicFramePr>
          <p:cNvPr id="5" name="表格 4"/>
          <p:cNvGraphicFramePr/>
          <p:nvPr/>
        </p:nvGraphicFramePr>
        <p:xfrm>
          <a:off x="5361940" y="1711960"/>
          <a:ext cx="4349750" cy="1811849"/>
        </p:xfrm>
        <a:graphic>
          <a:graphicData uri="http://schemas.openxmlformats.org/drawingml/2006/table">
            <a:tbl>
              <a:tblPr/>
              <a:tblGrid>
                <a:gridCol w="11938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670050">
                  <a:extLst>
                    <a:ext uri="{9D8B030D-6E8A-4147-A177-3AD203B41FA5}">
                      <a16:colId xmlns:a16="http://schemas.microsoft.com/office/drawing/2014/main" val="20002"/>
                    </a:ext>
                  </a:extLst>
                </a:gridCol>
              </a:tblGrid>
              <a:tr h="25654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genre</a:t>
                      </a:r>
                    </a:p>
                  </a:txBody>
                  <a:tcPr marL="12700" marR="12700" marT="1270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less rating than 7</a:t>
                      </a:r>
                    </a:p>
                  </a:txBody>
                  <a:tcPr marL="12700" marR="12700" marT="1270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greater rating than 7</a:t>
                      </a:r>
                    </a:p>
                  </a:txBody>
                  <a:tcPr marL="12700" marR="12700" marT="12700" anchor="ctr">
                    <a:lnL>
                      <a:noFill/>
                    </a:lnL>
                    <a:lnR cap="flat">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Action</a:t>
                      </a:r>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85.8%(709)</a:t>
                      </a:r>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14.2%(117)</a:t>
                      </a:r>
                    </a:p>
                  </a:txBody>
                  <a:tcPr marL="12700" marR="12700" marT="12700" anchor="ctr">
                    <a:lnL>
                      <a:noFill/>
                    </a:lnL>
                    <a:lnR cap="flat">
                      <a:noFill/>
                    </a:lnR>
                    <a:lnT w="6350" cap="flat" cmpd="sng">
                      <a:solidFill>
                        <a:srgbClr val="00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Animation</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32.2%(56)</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C00000"/>
                          </a:solidFill>
                          <a:latin typeface="微软雅黑" panose="020B0503020204020204" pitchFamily="34" charset="-122"/>
                          <a:ea typeface="微软雅黑" panose="020B0503020204020204" pitchFamily="34" charset="-122"/>
                          <a:cs typeface="+mn-lt"/>
                        </a:rPr>
                        <a:t>67.8%(118)</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Comedy</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42.7%(276)</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57.3%(371)</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Documentary</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7.4%(11)</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C00000"/>
                          </a:solidFill>
                          <a:latin typeface="微软雅黑" panose="020B0503020204020204" pitchFamily="34" charset="-122"/>
                          <a:ea typeface="微软雅黑" panose="020B0503020204020204" pitchFamily="34" charset="-122"/>
                          <a:cs typeface="+mn-lt"/>
                        </a:rPr>
                        <a:t>92.6%(138)</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Drama</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94.5%(719)</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5.5%(42)</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Romance</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100.0%(28)</a:t>
                      </a:r>
                    </a:p>
                  </a:txBody>
                  <a:tcPr marL="12700" marR="12700" marT="12700" anchor="ctr">
                    <a:lnL>
                      <a:noFill/>
                    </a:lnL>
                    <a:lnR>
                      <a:noFill/>
                    </a:lnR>
                    <a:lnT cap="flat">
                      <a:noFill/>
                    </a:lnT>
                    <a:lnB cap="flat">
                      <a:noFill/>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0.0%(0)</a:t>
                      </a: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177800">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Short</a:t>
                      </a:r>
                    </a:p>
                  </a:txBody>
                  <a:tcPr marL="12700" marR="12700" marT="12700" anchor="ctr">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002060"/>
                          </a:solidFill>
                          <a:latin typeface="微软雅黑" panose="020B0503020204020204" pitchFamily="34" charset="-122"/>
                          <a:ea typeface="微软雅黑" panose="020B0503020204020204" pitchFamily="34" charset="-122"/>
                          <a:cs typeface="+mn-lt"/>
                        </a:rPr>
                        <a:t>1.5%(2)</a:t>
                      </a:r>
                    </a:p>
                  </a:txBody>
                  <a:tcPr marL="12700" marR="12700" marT="12700" anchor="ctr">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lstStyle/>
                    <a:p>
                      <a:pPr algn="ctr" defTabSz="804545" fontAlgn="b">
                        <a:lnSpc>
                          <a:spcPct val="130000"/>
                        </a:lnSpc>
                        <a:spcBef>
                          <a:spcPts val="600"/>
                        </a:spcBef>
                        <a:buClrTx/>
                        <a:buSzTx/>
                        <a:buFontTx/>
                        <a:buNone/>
                      </a:pPr>
                      <a:r>
                        <a:rPr lang="en-US" sz="1000" b="0" kern="0">
                          <a:solidFill>
                            <a:srgbClr val="C00000"/>
                          </a:solidFill>
                          <a:latin typeface="微软雅黑" panose="020B0503020204020204" pitchFamily="34" charset="-122"/>
                          <a:ea typeface="微软雅黑" panose="020B0503020204020204" pitchFamily="34" charset="-122"/>
                          <a:cs typeface="+mn-lt"/>
                        </a:rPr>
                        <a:t>98.5%(129)</a:t>
                      </a:r>
                    </a:p>
                  </a:txBody>
                  <a:tcPr marL="12700" marR="12700" marT="12700" anchor="ctr">
                    <a:lnL>
                      <a:noFill/>
                    </a:lnL>
                    <a:lnR cap="flat">
                      <a:noFill/>
                    </a:lnR>
                    <a:lnT cap="flat">
                      <a:noFill/>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FjYTkyZjQ5ZmJjNDMyMTNlMDg5NzQyYmI4OTYxYzk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455.85,&quot;left&quot;:40.35,&quot;top&quot;:114.1,&quot;width&quot;:498.95}"/>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455.85,&quot;left&quot;:40.35,&quot;top&quot;:114.1,&quot;width&quot;:498.9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455.85,&quot;left&quot;:40.35,&quot;top&quot;:114.1,&quot;width&quot;:498.95}"/>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455.85,&quot;left&quot;:40.35,&quot;top&quot;:114.1,&quot;width&quot;:498.9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422.55,&quot;left&quot;:66.6,&quot;top&quot;:81.65,&quot;width&quot;:860.9}"/>
</p:tagLst>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935C3E1F59D84EAC1417651C41F8B2" ma:contentTypeVersion="6" ma:contentTypeDescription="Create a new document." ma:contentTypeScope="" ma:versionID="5062341450920bd27de60d258ed7f7b0">
  <xsd:schema xmlns:xsd="http://www.w3.org/2001/XMLSchema" xmlns:xs="http://www.w3.org/2001/XMLSchema" xmlns:p="http://schemas.microsoft.com/office/2006/metadata/properties" xmlns:ns2="c9d5d30e-945a-432b-baab-6c5e40bc27d6" xmlns:ns3="19e8c5fe-3488-4107-9968-c85704d5eb8b" targetNamespace="http://schemas.microsoft.com/office/2006/metadata/properties" ma:root="true" ma:fieldsID="d3348f1a6e2f73802107f47aded55555" ns2:_="" ns3:_="">
    <xsd:import namespace="c9d5d30e-945a-432b-baab-6c5e40bc27d6"/>
    <xsd:import namespace="19e8c5fe-3488-4107-9968-c85704d5eb8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d5d30e-945a-432b-baab-6c5e40bc27d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e8c5fe-3488-4107-9968-c85704d5eb8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9d5d30e-945a-432b-baab-6c5e40bc27d6">
      <UserInfo>
        <DisplayName>Data Analysis Skills 2023/24 - Group Project 2 Members</DisplayName>
        <AccountId>16</AccountId>
        <AccountType/>
      </UserInfo>
    </SharedWithUsers>
  </documentManagement>
</p:properties>
</file>

<file path=customXml/itemProps1.xml><?xml version="1.0" encoding="utf-8"?>
<ds:datastoreItem xmlns:ds="http://schemas.openxmlformats.org/officeDocument/2006/customXml" ds:itemID="{9A6DA2E5-62DE-4699-992B-EB3D4DDF2939}">
  <ds:schemaRefs>
    <ds:schemaRef ds:uri="19e8c5fe-3488-4107-9968-c85704d5eb8b"/>
    <ds:schemaRef ds:uri="c9d5d30e-945a-432b-baab-6c5e40bc27d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3D9C0CB-C9A1-4A16-BCC1-3E214BE4F05C}">
  <ds:schemaRefs>
    <ds:schemaRef ds:uri="http://schemas.microsoft.com/sharepoint/v3/contenttype/forms"/>
  </ds:schemaRefs>
</ds:datastoreItem>
</file>

<file path=customXml/itemProps3.xml><?xml version="1.0" encoding="utf-8"?>
<ds:datastoreItem xmlns:ds="http://schemas.openxmlformats.org/officeDocument/2006/customXml" ds:itemID="{A4C86946-2FFD-4F19-A2ED-1766A1E598BE}">
  <ds:schemaRefs>
    <ds:schemaRef ds:uri="c9d5d30e-945a-432b-baab-6c5e40bc27d6"/>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模板页面</vt:lpstr>
      <vt:lpstr>OfficePLUS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revision>1</cp:revision>
  <dcterms:created xsi:type="dcterms:W3CDTF">2015-08-18T02:51:00Z</dcterms:created>
  <dcterms:modified xsi:type="dcterms:W3CDTF">2024-03-17T01:36:20Z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7DEF96C4135A400794D5EF23C66B67C0_12</vt:lpwstr>
  </property>
  <property fmtid="{D5CDD505-2E9C-101B-9397-08002B2CF9AE}" pid="3" name="KSOProductBuildVer">
    <vt:lpwstr>2052-12.1.0.16388</vt:lpwstr>
  </property>
  <property fmtid="{D5CDD505-2E9C-101B-9397-08002B2CF9AE}" pid="4" name="ContentTypeId">
    <vt:lpwstr>0x010100A5935C3E1F59D84EAC1417651C41F8B2</vt:lpwstr>
  </property>
</Properties>
</file>