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B58123B-1007-4D16-AFD2-6C93CBFA9606}">
          <p14:sldIdLst>
            <p14:sldId id="256"/>
            <p14:sldId id="258"/>
            <p14:sldId id="257"/>
            <p14:sldId id="259"/>
            <p14:sldId id="260"/>
            <p14:sldId id="261"/>
            <p14:sldId id="262"/>
            <p14:sldId id="263"/>
            <p14:sldId id="264"/>
            <p14:sldId id="265"/>
            <p14:sldId id="266"/>
            <p14:sldId id="267"/>
            <p14:sldId id="268"/>
            <p14:sldId id="269"/>
            <p14:sldId id="270"/>
            <p14:sldId id="271"/>
            <p14:sldId id="272"/>
            <p14:sldId id="274"/>
            <p14:sldId id="275"/>
            <p14:sldId id="276"/>
            <p14:sldId id="277"/>
            <p14:sldId id="278"/>
            <p14:sldId id="279"/>
            <p14:sldId id="280"/>
            <p14:sldId id="281"/>
            <p14:sldId id="282"/>
            <p14:sldId id="283"/>
            <p14:sldId id="284"/>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204616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1928865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1DC7F6-DC65-49D6-9C58-DD1B5CB4107B}"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96234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452469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1DC7F6-DC65-49D6-9C58-DD1B5CB4107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2564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4162048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3080712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66156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261345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3891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178767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312793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5049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371600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179320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5AF86E5-142A-4CD4-B54A-EA7B52532B77}" type="datetimeFigureOut">
              <a:rPr lang="zh-CN" altLang="en-US" smtClean="0"/>
              <a:t>2019/1/20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348076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AF86E5-142A-4CD4-B54A-EA7B52532B77}" type="datetimeFigureOut">
              <a:rPr lang="zh-CN" altLang="en-US" smtClean="0"/>
              <a:t>2019/1/20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1DC7F6-DC65-49D6-9C58-DD1B5CB4107B}" type="slidenum">
              <a:rPr lang="zh-CN" altLang="en-US" smtClean="0"/>
              <a:t>‹#›</a:t>
            </a:fld>
            <a:endParaRPr lang="zh-CN" altLang="en-US"/>
          </a:p>
        </p:txBody>
      </p:sp>
    </p:spTree>
    <p:extLst>
      <p:ext uri="{BB962C8B-B14F-4D97-AF65-F5344CB8AC3E}">
        <p14:creationId xmlns:p14="http://schemas.microsoft.com/office/powerpoint/2010/main" val="1527421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5368B-654F-44F9-BE99-AE582C24EBAD}"/>
              </a:ext>
            </a:extLst>
          </p:cNvPr>
          <p:cNvSpPr>
            <a:spLocks noGrp="1"/>
          </p:cNvSpPr>
          <p:nvPr>
            <p:ph type="ctrTitle"/>
          </p:nvPr>
        </p:nvSpPr>
        <p:spPr>
          <a:xfrm>
            <a:off x="1422225" y="2411265"/>
            <a:ext cx="7766936" cy="1646302"/>
          </a:xfrm>
        </p:spPr>
        <p:txBody>
          <a:bodyPr/>
          <a:lstStyle/>
          <a:p>
            <a:r>
              <a:rPr lang="zh-CN" altLang="en-US" dirty="0"/>
              <a:t>多项式相关</a:t>
            </a:r>
          </a:p>
        </p:txBody>
      </p:sp>
      <p:sp>
        <p:nvSpPr>
          <p:cNvPr id="3" name="副标题 2">
            <a:extLst>
              <a:ext uri="{FF2B5EF4-FFF2-40B4-BE49-F238E27FC236}">
                <a16:creationId xmlns:a16="http://schemas.microsoft.com/office/drawing/2014/main" id="{B4E0F1E7-3773-47FD-9EE9-D9743B053515}"/>
              </a:ext>
            </a:extLst>
          </p:cNvPr>
          <p:cNvSpPr>
            <a:spLocks noGrp="1"/>
          </p:cNvSpPr>
          <p:nvPr>
            <p:ph type="subTitle" idx="1"/>
          </p:nvPr>
        </p:nvSpPr>
        <p:spPr/>
        <p:txBody>
          <a:bodyPr/>
          <a:lstStyle/>
          <a:p>
            <a:r>
              <a:rPr lang="zh-CN" altLang="en-US" dirty="0"/>
              <a:t>李畅</a:t>
            </a:r>
          </a:p>
        </p:txBody>
      </p:sp>
    </p:spTree>
    <p:extLst>
      <p:ext uri="{BB962C8B-B14F-4D97-AF65-F5344CB8AC3E}">
        <p14:creationId xmlns:p14="http://schemas.microsoft.com/office/powerpoint/2010/main" val="1491357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BE9FE-CBD3-465F-A926-3B2F3AAE0795}"/>
              </a:ext>
            </a:extLst>
          </p:cNvPr>
          <p:cNvSpPr>
            <a:spLocks noGrp="1"/>
          </p:cNvSpPr>
          <p:nvPr>
            <p:ph type="title"/>
          </p:nvPr>
        </p:nvSpPr>
        <p:spPr/>
        <p:txBody>
          <a:bodyPr/>
          <a:lstStyle/>
          <a:p>
            <a:r>
              <a:rPr lang="zh-CN" altLang="en-US" dirty="0"/>
              <a:t>积分与求导</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BC53E71-A0E9-4D62-BD36-7635175BBC43}"/>
                  </a:ext>
                </a:extLst>
              </p:cNvPr>
              <p:cNvSpPr>
                <a:spLocks noGrp="1"/>
              </p:cNvSpPr>
              <p:nvPr>
                <p:ph idx="1"/>
              </p:nvPr>
            </p:nvSpPr>
            <p:spPr/>
            <p:txBody>
              <a:bodyPr/>
              <a:lstStyle/>
              <a:p>
                <a:r>
                  <a:rPr lang="zh-CN" altLang="en-US" dirty="0"/>
                  <a:t>求导</a:t>
                </a:r>
                <a:r>
                  <a:rPr lang="en-US" altLang="zh-CN" dirty="0"/>
                  <a:t>:</a:t>
                </a:r>
              </a:p>
              <a:p>
                <a:pPr lvl="1"/>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oMath>
                </a14:m>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+3</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oMath>
                </a14:m>
                <a:endParaRPr lang="en-US" altLang="zh-CN" b="0" dirty="0"/>
              </a:p>
              <a:p>
                <a:r>
                  <a:rPr lang="zh-CN" altLang="en-US" b="0" dirty="0"/>
                  <a:t>积分就是上述过程的</a:t>
                </a:r>
                <a:r>
                  <a:rPr lang="zh-CN" altLang="en-US" dirty="0"/>
                  <a:t>逆过程</a:t>
                </a:r>
                <a:r>
                  <a:rPr lang="en-US" altLang="zh-CN" dirty="0"/>
                  <a:t>:</a:t>
                </a:r>
              </a:p>
              <a:p>
                <a:pPr lvl="1"/>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oMath>
                </a14:m>
                <a:endParaRPr lang="en-US" altLang="zh-CN" b="0" dirty="0"/>
              </a:p>
              <a:p>
                <a:pPr lvl="1"/>
                <a14:m>
                  <m:oMath xmlns:m="http://schemas.openxmlformats.org/officeDocument/2006/math">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oMath>
                </a14:m>
                <a:endParaRPr lang="en-US" altLang="zh-CN" b="0" dirty="0"/>
              </a:p>
              <a:p>
                <a:r>
                  <a:rPr lang="zh-CN" altLang="en-US" dirty="0"/>
                  <a:t>实际上多项式积分</a:t>
                </a:r>
                <a:r>
                  <a:rPr lang="en-US" altLang="zh-CN" dirty="0"/>
                  <a:t>C</a:t>
                </a:r>
                <a:r>
                  <a:rPr lang="zh-CN" altLang="en-US" dirty="0"/>
                  <a:t>是可以任取的</a:t>
                </a:r>
                <a:r>
                  <a:rPr lang="en-US" altLang="zh-CN" dirty="0"/>
                  <a:t>,</a:t>
                </a:r>
                <a14:m>
                  <m:oMath xmlns:m="http://schemas.openxmlformats.org/officeDocument/2006/math">
                    <m:r>
                      <a:rPr lang="zh-CN" altLang="en-US" i="1">
                        <a:latin typeface="Cambria Math" panose="02040503050406030204" pitchFamily="18" charset="0"/>
                      </a:rPr>
                      <m:t>当</m:t>
                    </m:r>
                    <m:r>
                      <a:rPr lang="zh-CN" altLang="en-US" i="1" smtClean="0">
                        <a:latin typeface="Cambria Math" panose="02040503050406030204" pitchFamily="18" charset="0"/>
                      </a:rPr>
                      <m:t>形式</m:t>
                    </m:r>
                    <m:r>
                      <a:rPr lang="zh-CN" altLang="en-US" i="1">
                        <a:latin typeface="Cambria Math" panose="02040503050406030204" pitchFamily="18" charset="0"/>
                      </a:rPr>
                      <m:t>幂级数</m:t>
                    </m:r>
                    <m:r>
                      <a:rPr lang="zh-CN" altLang="en-US" i="1" smtClean="0">
                        <a:latin typeface="Cambria Math" panose="02040503050406030204" pitchFamily="18" charset="0"/>
                      </a:rPr>
                      <m:t>中</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=0</m:t>
                    </m:r>
                  </m:oMath>
                </a14:m>
                <a:endParaRPr lang="en-US" altLang="zh-CN" b="0" dirty="0"/>
              </a:p>
            </p:txBody>
          </p:sp>
        </mc:Choice>
        <mc:Fallback>
          <p:sp>
            <p:nvSpPr>
              <p:cNvPr id="3" name="内容占位符 2">
                <a:extLst>
                  <a:ext uri="{FF2B5EF4-FFF2-40B4-BE49-F238E27FC236}">
                    <a16:creationId xmlns:a16="http://schemas.microsoft.com/office/drawing/2014/main" id="{7BC53E71-A0E9-4D62-BD36-7635175BBC43}"/>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064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91FFDE5-2757-486E-9BA9-714FD7EE1F64}"/>
                  </a:ext>
                </a:extLst>
              </p:cNvPr>
              <p:cNvSpPr>
                <a:spLocks noGrp="1"/>
              </p:cNvSpPr>
              <p:nvPr>
                <p:ph type="title"/>
              </p:nvPr>
            </p:nvSpPr>
            <p:spPr/>
            <p:txBody>
              <a:bodyPr/>
              <a:lstStyle/>
              <a:p>
                <a:r>
                  <a:rPr lang="zh-CN" altLang="en-US" dirty="0"/>
                  <a:t>求</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func>
                  </m:oMath>
                </a14:m>
                <a:endParaRPr lang="zh-CN" altLang="en-US" dirty="0"/>
              </a:p>
            </p:txBody>
          </p:sp>
        </mc:Choice>
        <mc:Fallback xmlns="">
          <p:sp>
            <p:nvSpPr>
              <p:cNvPr id="2" name="标题 1">
                <a:extLst>
                  <a:ext uri="{FF2B5EF4-FFF2-40B4-BE49-F238E27FC236}">
                    <a16:creationId xmlns:a16="http://schemas.microsoft.com/office/drawing/2014/main" id="{B91FFDE5-2757-486E-9BA9-714FD7EE1F64}"/>
                  </a:ext>
                </a:extLst>
              </p:cNvPr>
              <p:cNvSpPr>
                <a:spLocks noGrp="1" noRot="1" noChangeAspect="1" noMove="1" noResize="1" noEditPoints="1" noAdjustHandles="1" noChangeArrowheads="1" noChangeShapeType="1" noTextEdit="1"/>
              </p:cNvSpPr>
              <p:nvPr>
                <p:ph type="title"/>
              </p:nvPr>
            </p:nvSpPr>
            <p:spPr>
              <a:blipFill>
                <a:blip r:embed="rId2"/>
                <a:stretch>
                  <a:fillRect l="-2128" t="-8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1BC07B-D04A-4AEE-999F-D9746576DA07}"/>
                  </a:ext>
                </a:extLst>
              </p:cNvPr>
              <p:cNvSpPr>
                <a:spLocks noGrp="1"/>
              </p:cNvSpPr>
              <p:nvPr>
                <p:ph idx="1"/>
              </p:nvPr>
            </p:nvSpPr>
            <p:spPr/>
            <p:txBody>
              <a:bodyPr/>
              <a:lstStyle/>
              <a:p>
                <a:r>
                  <a:rPr lang="zh-CN" altLang="en-US" dirty="0"/>
                  <a:t>求</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e>
                    </m:func>
                  </m:oMath>
                </a14:m>
                <a:endParaRPr lang="en-US" altLang="zh-CN" dirty="0"/>
              </a:p>
              <a:p>
                <a:r>
                  <a:rPr lang="zh-CN" altLang="en-US" dirty="0"/>
                  <a:t>两边求导</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endParaRPr lang="en-US" altLang="zh-CN" dirty="0"/>
              </a:p>
              <a:p>
                <a:r>
                  <a:rPr lang="zh-CN" altLang="en-US" dirty="0"/>
                  <a:t>两边积分</a:t>
                </a:r>
                <a:r>
                  <a:rPr lang="en-US" altLang="zh-CN" dirty="0"/>
                  <a:t>:</a:t>
                </a:r>
              </a:p>
              <a:p>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limLoc m:val="undOvr"/>
                        <m:subHide m:val="on"/>
                        <m:supHide m:val="on"/>
                        <m:ctrlPr>
                          <a:rPr lang="en-US" altLang="zh-CN" b="0" i="1" smtClean="0">
                            <a:latin typeface="Cambria Math" panose="02040503050406030204" pitchFamily="18" charset="0"/>
                          </a:rPr>
                        </m:ctrlPr>
                      </m:naryP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e>
                    </m:nary>
                    <m:r>
                      <a:rPr lang="en-US" altLang="zh-CN" b="0" i="1" smtClean="0">
                        <a:latin typeface="Cambria Math" panose="02040503050406030204" pitchFamily="18" charset="0"/>
                      </a:rPr>
                      <m:t>(</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endParaRPr lang="en-US" altLang="zh-CN" dirty="0"/>
              </a:p>
              <a:p>
                <a:r>
                  <a:rPr lang="zh-CN" altLang="en-US" dirty="0"/>
                  <a:t>求逆刚刚讲过了</a:t>
                </a:r>
                <a:r>
                  <a:rPr lang="en-US" altLang="zh-CN" dirty="0"/>
                  <a:t>,</a:t>
                </a:r>
                <a:r>
                  <a:rPr lang="zh-CN" altLang="en-US" dirty="0"/>
                  <a:t>所以上面的式子可以直接求出来</a:t>
                </a:r>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CA1BC07B-D04A-4AEE-999F-D9746576DA07}"/>
                  </a:ext>
                </a:extLst>
              </p:cNvPr>
              <p:cNvSpPr>
                <a:spLocks noGrp="1" noRot="1" noChangeAspect="1" noMove="1" noResize="1" noEditPoints="1" noAdjustHandles="1" noChangeArrowheads="1" noChangeShapeType="1" noTextEdit="1"/>
              </p:cNvSpPr>
              <p:nvPr>
                <p:ph idx="1"/>
              </p:nvPr>
            </p:nvSpPr>
            <p:spPr>
              <a:blipFill>
                <a:blip r:embed="rId3"/>
                <a:stretch>
                  <a:fillRect l="-142"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059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84679E9F-6D75-407B-9ACB-263EC6D2A46F}"/>
                  </a:ext>
                </a:extLst>
              </p:cNvPr>
              <p:cNvSpPr>
                <a:spLocks noGrp="1"/>
              </p:cNvSpPr>
              <p:nvPr>
                <p:ph type="title"/>
              </p:nvPr>
            </p:nvSpPr>
            <p:spPr/>
            <p:txBody>
              <a:bodyPr/>
              <a:lstStyle/>
              <a:p>
                <a:r>
                  <a:rPr lang="zh-CN" altLang="en-US" dirty="0"/>
                  <a:t>求</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p>
                    </m:sSup>
                  </m:oMath>
                </a14:m>
                <a:endParaRPr lang="zh-CN" altLang="en-US" dirty="0"/>
              </a:p>
            </p:txBody>
          </p:sp>
        </mc:Choice>
        <mc:Fallback xmlns="">
          <p:sp>
            <p:nvSpPr>
              <p:cNvPr id="2" name="标题 1">
                <a:extLst>
                  <a:ext uri="{FF2B5EF4-FFF2-40B4-BE49-F238E27FC236}">
                    <a16:creationId xmlns:a16="http://schemas.microsoft.com/office/drawing/2014/main" id="{84679E9F-6D75-407B-9ACB-263EC6D2A46F}"/>
                  </a:ext>
                </a:extLst>
              </p:cNvPr>
              <p:cNvSpPr>
                <a:spLocks noGrp="1" noRot="1" noChangeAspect="1" noMove="1" noResize="1" noEditPoints="1" noAdjustHandles="1" noChangeArrowheads="1" noChangeShapeType="1" noTextEdit="1"/>
              </p:cNvSpPr>
              <p:nvPr>
                <p:ph type="title"/>
              </p:nvPr>
            </p:nvSpPr>
            <p:spPr>
              <a:blipFill>
                <a:blip r:embed="rId2"/>
                <a:stretch>
                  <a:fillRect l="-2128" t="-7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A10B28A-1744-4627-95E0-C96B7AB75E24}"/>
                  </a:ext>
                </a:extLst>
              </p:cNvPr>
              <p:cNvSpPr>
                <a:spLocks noGrp="1"/>
              </p:cNvSpPr>
              <p:nvPr>
                <p:ph idx="1"/>
              </p:nvPr>
            </p:nvSpPr>
            <p:spPr/>
            <p:txBody>
              <a:bodyPr/>
              <a:lstStyle/>
              <a:p>
                <a:r>
                  <a:rPr lang="zh-CN" altLang="en-US" dirty="0"/>
                  <a:t>这个就是求</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func>
                    <m:r>
                      <a:rPr lang="zh-CN" altLang="en-US" i="1">
                        <a:latin typeface="Cambria Math" panose="02040503050406030204" pitchFamily="18" charset="0"/>
                      </a:rPr>
                      <m:t>的</m:t>
                    </m:r>
                  </m:oMath>
                </a14:m>
                <a:r>
                  <a:rPr lang="zh-CN" altLang="en-US" dirty="0"/>
                  <a:t>逆运算</a:t>
                </a:r>
                <a:r>
                  <a:rPr lang="en-US" altLang="zh-CN" dirty="0"/>
                  <a:t>,</a:t>
                </a:r>
                <a:r>
                  <a:rPr lang="zh-CN" altLang="en-US" dirty="0"/>
                  <a:t>也就是求</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a:t>
                </a:r>
                <a:r>
                  <a:rPr lang="zh-CN" altLang="en-US" dirty="0"/>
                  <a:t>使得</a:t>
                </a:r>
                <a14:m>
                  <m:oMath xmlns:m="http://schemas.openxmlformats.org/officeDocument/2006/math">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ln</m:t>
                        </m:r>
                      </m:fName>
                      <m:e>
                        <m:r>
                          <a:rPr lang="en-US" altLang="zh-CN" b="0" i="1" dirty="0" smtClean="0">
                            <a:latin typeface="Cambria Math" panose="02040503050406030204" pitchFamily="18" charset="0"/>
                          </a:rPr>
                          <m:t>𝐺</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e>
                    </m:fun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en-US" altLang="zh-CN" dirty="0"/>
                  <a:t>.</a:t>
                </a:r>
              </a:p>
              <a:p>
                <a:r>
                  <a:rPr lang="zh-CN" altLang="en-US" sz="2400" dirty="0"/>
                  <a:t>一般会在生成函数里面有点用</a:t>
                </a:r>
                <a:r>
                  <a:rPr lang="en-US" altLang="zh-CN" sz="2400" dirty="0"/>
                  <a:t>.</a:t>
                </a:r>
              </a:p>
              <a:p>
                <a:r>
                  <a:rPr lang="zh-CN" altLang="en-US" sz="2400" dirty="0"/>
                  <a:t>说到多项式求</a:t>
                </a:r>
                <a:r>
                  <a:rPr lang="en-US" altLang="zh-CN" sz="2400" dirty="0"/>
                  <a:t>exp,</a:t>
                </a:r>
                <a:r>
                  <a:rPr lang="zh-CN" altLang="en-US" sz="2400" dirty="0"/>
                  <a:t>我就想到</a:t>
                </a:r>
                <a:r>
                  <a:rPr lang="en-US" altLang="zh-CN" sz="2400" dirty="0"/>
                  <a:t>…</a:t>
                </a:r>
              </a:p>
              <a:p>
                <a:r>
                  <a:rPr lang="zh-CN" altLang="en-US" sz="2400" dirty="0"/>
                  <a:t>多项式复合</a:t>
                </a:r>
                <a:r>
                  <a:rPr lang="en-US" altLang="zh-CN" sz="2400" dirty="0"/>
                  <a:t> </a:t>
                </a:r>
                <a:endParaRPr lang="zh-CN" altLang="en-US" sz="2400" dirty="0"/>
              </a:p>
            </p:txBody>
          </p:sp>
        </mc:Choice>
        <mc:Fallback xmlns="">
          <p:sp>
            <p:nvSpPr>
              <p:cNvPr id="3" name="内容占位符 2">
                <a:extLst>
                  <a:ext uri="{FF2B5EF4-FFF2-40B4-BE49-F238E27FC236}">
                    <a16:creationId xmlns:a16="http://schemas.microsoft.com/office/drawing/2014/main" id="{AA10B28A-1744-4627-95E0-C96B7AB75E24}"/>
                  </a:ext>
                </a:extLst>
              </p:cNvPr>
              <p:cNvSpPr>
                <a:spLocks noGrp="1" noRot="1" noChangeAspect="1" noMove="1" noResize="1" noEditPoints="1" noAdjustHandles="1" noChangeArrowheads="1" noChangeShapeType="1" noTextEdit="1"/>
              </p:cNvSpPr>
              <p:nvPr>
                <p:ph idx="1"/>
              </p:nvPr>
            </p:nvSpPr>
            <p:spPr>
              <a:blipFill>
                <a:blip r:embed="rId3"/>
                <a:stretch>
                  <a:fillRect l="-567"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660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2DBF9-B34F-4AE3-BCAC-E490EE1DFE3F}"/>
              </a:ext>
            </a:extLst>
          </p:cNvPr>
          <p:cNvSpPr>
            <a:spLocks noGrp="1"/>
          </p:cNvSpPr>
          <p:nvPr>
            <p:ph type="title"/>
          </p:nvPr>
        </p:nvSpPr>
        <p:spPr/>
        <p:txBody>
          <a:bodyPr/>
          <a:lstStyle/>
          <a:p>
            <a:r>
              <a:rPr lang="zh-CN" altLang="en-US" dirty="0"/>
              <a:t>多项式复合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E4FB59-D3EC-4381-A3BB-6CEE31E0AFF8}"/>
                  </a:ext>
                </a:extLst>
              </p:cNvPr>
              <p:cNvSpPr>
                <a:spLocks noGrp="1"/>
              </p:cNvSpPr>
              <p:nvPr>
                <p:ph idx="1"/>
              </p:nvPr>
            </p:nvSpPr>
            <p:spPr/>
            <p:txBody>
              <a:bodyPr/>
              <a:lstStyle/>
              <a:p>
                <a:r>
                  <a:rPr lang="zh-CN" altLang="en-US" dirty="0"/>
                  <a:t>多项式复合指的是给定一个函数</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r>
                  <a:rPr lang="zh-CN" altLang="en-US" dirty="0"/>
                  <a:t>求一个函数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a:t>
                </a:r>
              </a:p>
              <a:p>
                <a:r>
                  <a:rPr lang="zh-CN" altLang="en-US" dirty="0"/>
                  <a:t>使得</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=0.</m:t>
                    </m:r>
                  </m:oMath>
                </a14:m>
                <a:endParaRPr lang="en-US" altLang="zh-CN" dirty="0"/>
              </a:p>
              <a:p>
                <a:r>
                  <a:rPr lang="zh-CN" altLang="en-US" dirty="0"/>
                  <a:t>这个和</a:t>
                </a:r>
                <a:r>
                  <a:rPr lang="en-US" altLang="zh-CN" dirty="0"/>
                  <a:t>exp</a:t>
                </a:r>
                <a:r>
                  <a:rPr lang="zh-CN" altLang="en-US" dirty="0"/>
                  <a:t>有什么关系呢</a:t>
                </a:r>
                <a:r>
                  <a:rPr lang="en-US" altLang="zh-CN" dirty="0"/>
                  <a:t>?</a:t>
                </a:r>
              </a:p>
              <a:p>
                <a:r>
                  <a:rPr lang="zh-CN" altLang="en-US" dirty="0"/>
                  <a:t>我们令</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𝑓</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a:t>
                </a:r>
              </a:p>
              <a:p>
                <a:r>
                  <a:rPr lang="zh-CN" altLang="en-US" dirty="0"/>
                  <a:t>解出的</a:t>
                </a:r>
                <a14:m>
                  <m:oMath xmlns:m="http://schemas.openxmlformats.org/officeDocument/2006/math">
                    <m:r>
                      <a:rPr lang="en-US" altLang="zh-CN" b="0" i="1" smtClean="0">
                        <a:latin typeface="Cambria Math" panose="02040503050406030204" pitchFamily="18" charset="0"/>
                      </a:rPr>
                      <m:t>𝑓</m:t>
                    </m:r>
                  </m:oMath>
                </a14:m>
                <a:r>
                  <a:rPr lang="zh-CN" altLang="en-US" dirty="0"/>
                  <a:t>即为我们需要找的</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3DE4FB59-D3EC-4381-A3BB-6CEE31E0AFF8}"/>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153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827E8D-8C21-4F0A-A71F-E2AE1806C24C}"/>
                  </a:ext>
                </a:extLst>
              </p:cNvPr>
              <p:cNvSpPr>
                <a:spLocks noGrp="1"/>
              </p:cNvSpPr>
              <p:nvPr>
                <p:ph idx="1"/>
              </p:nvPr>
            </p:nvSpPr>
            <p:spPr>
              <a:xfrm>
                <a:off x="677334" y="377073"/>
                <a:ext cx="8596668" cy="5664290"/>
              </a:xfrm>
            </p:spPr>
            <p:txBody>
              <a:bodyPr/>
              <a:lstStyle/>
              <a:p>
                <a:r>
                  <a:rPr lang="zh-CN" altLang="en-US" dirty="0"/>
                  <a:t>多项式复合的解法上</a:t>
                </a:r>
                <a:r>
                  <a:rPr lang="en-US" altLang="zh-CN" dirty="0"/>
                  <a:t>,</a:t>
                </a:r>
                <a:r>
                  <a:rPr lang="zh-CN" altLang="en-US" dirty="0"/>
                  <a:t>我们仍然考虑使用倍增的方法</a:t>
                </a:r>
                <a:r>
                  <a:rPr lang="en-US" altLang="zh-CN" dirty="0"/>
                  <a:t>.</a:t>
                </a:r>
              </a:p>
              <a:p>
                <a:r>
                  <a:rPr lang="zh-CN" altLang="en-US" dirty="0"/>
                  <a:t>假设我们已经求出了一个</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r>
                  <a:rPr lang="zh-CN" altLang="en-US" dirty="0"/>
                  <a:t>为方程</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𝑡</m:t>
                            </m:r>
                          </m:sup>
                        </m:sSup>
                      </m:sup>
                    </m:sSup>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rPr>
                      <m:t>的</m:t>
                    </m:r>
                  </m:oMath>
                </a14:m>
                <a:r>
                  <a:rPr lang="zh-CN" altLang="en-US" b="0" dirty="0">
                    <a:latin typeface="+mn-ea"/>
                  </a:rPr>
                  <a:t>解</a:t>
                </a:r>
                <a:r>
                  <a:rPr lang="en-US" altLang="zh-CN" b="0" dirty="0">
                    <a:latin typeface="+mn-ea"/>
                  </a:rPr>
                  <a:t>.</a:t>
                </a:r>
              </a:p>
              <a:p>
                <a:r>
                  <a:rPr lang="zh-CN" altLang="en-US" b="0" dirty="0">
                    <a:latin typeface="+mn-ea"/>
                  </a:rPr>
                  <a:t>我们现在将对</a:t>
                </a:r>
                <a14:m>
                  <m:oMath xmlns:m="http://schemas.openxmlformats.org/officeDocument/2006/math">
                    <m:r>
                      <a:rPr lang="en-US" altLang="zh-CN" b="0" i="1" smtClean="0">
                        <a:latin typeface="Cambria Math" panose="02040503050406030204" pitchFamily="18" charset="0"/>
                      </a:rPr>
                      <m:t>𝐺</m:t>
                    </m:r>
                  </m:oMath>
                </a14:m>
                <a:r>
                  <a:rPr lang="zh-CN" altLang="en-US" b="0" dirty="0">
                    <a:latin typeface="+mn-ea"/>
                  </a:rPr>
                  <a:t>做泰勒展开</a:t>
                </a:r>
                <a:r>
                  <a:rPr lang="en-US" altLang="zh-CN" b="0" dirty="0">
                    <a:latin typeface="+mn-ea"/>
                  </a:rPr>
                  <a:t>.</a:t>
                </a:r>
                <a:endParaRPr lang="en-US" altLang="zh-CN" dirty="0">
                  <a:latin typeface="+mn-ea"/>
                </a:endParaRPr>
              </a:p>
              <a:p>
                <a:r>
                  <a:rPr lang="en-US" altLang="zh-CN" b="0" dirty="0">
                    <a:latin typeface="+mn-ea"/>
                  </a:rPr>
                  <a:t> </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sup>
                    </m:sSup>
                    <m:r>
                      <a:rPr lang="en-US" altLang="zh-CN" b="0" i="1" smtClean="0">
                        <a:latin typeface="Cambria Math" panose="02040503050406030204" pitchFamily="18" charset="0"/>
                      </a:rPr>
                      <m:t>)</m:t>
                    </m:r>
                  </m:oMath>
                </a14:m>
                <a:endParaRPr lang="en-US" altLang="zh-CN" b="0" dirty="0">
                  <a:latin typeface="+mn-ea"/>
                </a:endParaRPr>
              </a:p>
              <a:p>
                <a:r>
                  <a:rPr lang="zh-CN" altLang="en-US" dirty="0">
                    <a:latin typeface="+mn-ea"/>
                  </a:rPr>
                  <a:t>我们知道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r>
                      <a:rPr lang="zh-CN" altLang="en-US" i="1">
                        <a:latin typeface="Cambria Math" panose="02040503050406030204" pitchFamily="18" charset="0"/>
                      </a:rPr>
                      <m:t>的</m:t>
                    </m:r>
                  </m:oMath>
                </a14:m>
                <a:r>
                  <a:rPr lang="zh-CN" altLang="en-US" b="0" dirty="0">
                    <a:latin typeface="+mn-ea"/>
                  </a:rPr>
                  <a:t>前</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𝑡</m:t>
                        </m:r>
                      </m:sup>
                    </m:sSup>
                    <m:r>
                      <a:rPr lang="zh-CN" altLang="en-US" i="1" dirty="0">
                        <a:latin typeface="Cambria Math" panose="02040503050406030204" pitchFamily="18" charset="0"/>
                      </a:rPr>
                      <m:t>项</m:t>
                    </m:r>
                    <m:r>
                      <a:rPr lang="zh-CN" altLang="en-US" i="1" dirty="0" smtClean="0">
                        <a:latin typeface="Cambria Math" panose="02040503050406030204" pitchFamily="18" charset="0"/>
                      </a:rPr>
                      <m:t>都是</m:t>
                    </m:r>
                    <m:r>
                      <a:rPr lang="en-US" altLang="zh-CN" b="0" i="1" dirty="0" smtClean="0">
                        <a:latin typeface="Cambria Math" panose="02040503050406030204" pitchFamily="18" charset="0"/>
                      </a:rPr>
                      <m:t>0</m:t>
                    </m:r>
                  </m:oMath>
                </a14:m>
                <a:r>
                  <a:rPr lang="en-US" altLang="zh-CN" b="0" dirty="0">
                    <a:latin typeface="+mn-ea"/>
                  </a:rPr>
                  <a:t>.</a:t>
                </a:r>
                <a:r>
                  <a:rPr lang="zh-CN" altLang="en-US" b="0" dirty="0">
                    <a:latin typeface="+mn-ea"/>
                  </a:rPr>
                  <a:t>那么从</a:t>
                </a:r>
                <a14:m>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𝐺</m:t>
                            </m:r>
                          </m:e>
                          <m:sup>
                            <m:d>
                              <m:dPr>
                                <m:ctrlPr>
                                  <a:rPr lang="en-US" altLang="zh-CN" i="1">
                                    <a:latin typeface="Cambria Math" panose="02040503050406030204" pitchFamily="18" charset="0"/>
                                  </a:rPr>
                                </m:ctrlPr>
                              </m:dPr>
                              <m:e>
                                <m:r>
                                  <a:rPr lang="en-US" altLang="zh-CN" i="1">
                                    <a:latin typeface="Cambria Math" panose="02040503050406030204" pitchFamily="18" charset="0"/>
                                  </a:rPr>
                                  <m:t>2</m:t>
                                </m:r>
                              </m:e>
                            </m:d>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𝑡</m:t>
                                </m:r>
                              </m:sub>
                            </m:sSub>
                          </m:e>
                        </m:d>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𝑡</m:t>
                                </m:r>
                              </m:sub>
                            </m:sSub>
                          </m:e>
                        </m:d>
                      </m:e>
                      <m:sup>
                        <m:r>
                          <a:rPr lang="en-US" altLang="zh-CN" i="1">
                            <a:latin typeface="Cambria Math" panose="02040503050406030204" pitchFamily="18" charset="0"/>
                          </a:rPr>
                          <m:t>2</m:t>
                        </m:r>
                      </m:sup>
                    </m:sSup>
                  </m:oMath>
                </a14:m>
                <a:r>
                  <a:rPr lang="zh-CN" altLang="en-US" b="0" dirty="0">
                    <a:latin typeface="+mn-ea"/>
                  </a:rPr>
                  <a:t>这一项开始</a:t>
                </a:r>
                <a:r>
                  <a:rPr lang="en-US" altLang="zh-CN" b="0" dirty="0">
                    <a:latin typeface="+mn-ea"/>
                  </a:rPr>
                  <a:t>,</a:t>
                </a:r>
                <a:r>
                  <a:rPr lang="zh-CN" altLang="en-US" b="0" dirty="0">
                    <a:latin typeface="+mn-ea"/>
                  </a:rPr>
                  <a:t>后面所有的项前</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r>
                      <a:rPr lang="zh-CN" altLang="en-US" i="1">
                        <a:latin typeface="Cambria Math" panose="02040503050406030204" pitchFamily="18" charset="0"/>
                      </a:rPr>
                      <m:t>项</m:t>
                    </m:r>
                  </m:oMath>
                </a14:m>
                <a:r>
                  <a:rPr lang="zh-CN" altLang="en-US" b="0" dirty="0">
                    <a:latin typeface="+mn-ea"/>
                  </a:rPr>
                  <a:t>都是</a:t>
                </a:r>
                <a14:m>
                  <m:oMath xmlns:m="http://schemas.openxmlformats.org/officeDocument/2006/math">
                    <m:r>
                      <a:rPr lang="en-US" altLang="zh-CN" b="0" i="1" smtClean="0">
                        <a:latin typeface="Cambria Math" panose="02040503050406030204" pitchFamily="18" charset="0"/>
                      </a:rPr>
                      <m:t>0</m:t>
                    </m:r>
                  </m:oMath>
                </a14:m>
                <a:r>
                  <a:rPr lang="en-US" altLang="zh-CN" b="0" dirty="0">
                    <a:latin typeface="+mn-ea"/>
                  </a:rPr>
                  <a:t>.</a:t>
                </a:r>
                <a:r>
                  <a:rPr lang="zh-CN" altLang="en-US" b="0" dirty="0">
                    <a:latin typeface="+mn-ea"/>
                  </a:rPr>
                  <a:t>模意义下可以直接省略</a:t>
                </a:r>
                <a:r>
                  <a:rPr lang="en-US" altLang="zh-CN" b="0" dirty="0">
                    <a:latin typeface="+mn-ea"/>
                  </a:rPr>
                  <a:t>.</a:t>
                </a:r>
              </a:p>
              <a:p>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sup>
                        </m:sSup>
                      </m:e>
                    </m:d>
                  </m:oMath>
                </a14:m>
                <a:endParaRPr lang="en-US" altLang="zh-CN" b="0" dirty="0">
                  <a:latin typeface="+mn-ea"/>
                </a:endParaRPr>
              </a:p>
              <a:p>
                <a:r>
                  <a:rPr lang="zh-CN" altLang="en-US" dirty="0">
                    <a:latin typeface="+mn-ea"/>
                  </a:rPr>
                  <a:t>所有我们要解的就是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=0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sup>
                        </m:sSup>
                      </m:e>
                    </m:d>
                  </m:oMath>
                </a14:m>
                <a:endParaRPr lang="en-US" altLang="zh-CN" b="0" dirty="0">
                  <a:latin typeface="+mn-ea"/>
                </a:endParaRPr>
              </a:p>
              <a:p>
                <a:r>
                  <a:rPr lang="zh-CN" altLang="en-US" b="0" dirty="0">
                    <a:latin typeface="+mn-ea"/>
                  </a:rPr>
                  <a:t>解自然就是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d>
                      </m:den>
                    </m:f>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sup>
                    </m:sSup>
                    <m:r>
                      <a:rPr lang="en-US" altLang="zh-CN" b="0" i="1" smtClean="0">
                        <a:latin typeface="Cambria Math" panose="02040503050406030204" pitchFamily="18" charset="0"/>
                      </a:rPr>
                      <m:t>)</m:t>
                    </m:r>
                  </m:oMath>
                </a14:m>
                <a:endParaRPr lang="en-US" altLang="zh-CN" b="0" dirty="0">
                  <a:latin typeface="+mn-ea"/>
                </a:endParaRPr>
              </a:p>
              <a:p>
                <a:r>
                  <a:rPr lang="zh-CN" altLang="en-US" dirty="0">
                    <a:latin typeface="+mn-ea"/>
                  </a:rPr>
                  <a:t>应用到多项式求</a:t>
                </a:r>
                <a:r>
                  <a:rPr lang="en-US" altLang="zh-CN" dirty="0">
                    <a:latin typeface="+mn-ea"/>
                  </a:rPr>
                  <a:t>exp</a:t>
                </a:r>
                <a:r>
                  <a:rPr lang="zh-CN" altLang="en-US" dirty="0">
                    <a:latin typeface="+mn-ea"/>
                  </a:rPr>
                  <a:t>上</a:t>
                </a:r>
                <a:r>
                  <a:rPr lang="en-US" altLang="zh-CN" dirty="0">
                    <a:latin typeface="+mn-ea"/>
                  </a:rPr>
                  <a:t>,</a:t>
                </a:r>
                <a:r>
                  <a:rPr lang="zh-CN" altLang="en-US" dirty="0">
                    <a:latin typeface="+mn-ea"/>
                  </a:rPr>
                  <a:t>递推关系式就是：</a:t>
                </a:r>
                <a:endParaRPr lang="en-US" altLang="zh-CN" dirty="0">
                  <a:latin typeface="+mn-ea"/>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e>
                        </m:func>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oMath>
                </a14:m>
                <a:endParaRPr lang="en-US" altLang="zh-CN" b="0" dirty="0">
                  <a:latin typeface="+mn-ea"/>
                </a:endParaRPr>
              </a:p>
              <a:p>
                <a:pPr marL="0" indent="0">
                  <a:buNone/>
                </a:pPr>
                <a:r>
                  <a:rPr lang="en-US" altLang="zh-CN" dirty="0"/>
                  <a:t> </a:t>
                </a:r>
                <a:endParaRPr lang="zh-CN" altLang="en-US" dirty="0"/>
              </a:p>
            </p:txBody>
          </p:sp>
        </mc:Choice>
        <mc:Fallback xmlns="">
          <p:sp>
            <p:nvSpPr>
              <p:cNvPr id="3" name="内容占位符 2">
                <a:extLst>
                  <a:ext uri="{FF2B5EF4-FFF2-40B4-BE49-F238E27FC236}">
                    <a16:creationId xmlns:a16="http://schemas.microsoft.com/office/drawing/2014/main" id="{F9827E8D-8C21-4F0A-A71F-E2AE1806C24C}"/>
                  </a:ext>
                </a:extLst>
              </p:cNvPr>
              <p:cNvSpPr>
                <a:spLocks noGrp="1" noRot="1" noChangeAspect="1" noMove="1" noResize="1" noEditPoints="1" noAdjustHandles="1" noChangeArrowheads="1" noChangeShapeType="1" noTextEdit="1"/>
              </p:cNvSpPr>
              <p:nvPr>
                <p:ph idx="1"/>
              </p:nvPr>
            </p:nvSpPr>
            <p:spPr>
              <a:xfrm>
                <a:off x="677334" y="377073"/>
                <a:ext cx="8596668" cy="5664290"/>
              </a:xfrm>
              <a:blipFill>
                <a:blip r:embed="rId2"/>
                <a:stretch>
                  <a:fillRect l="-142" t="-8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059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990F4-0A96-4F99-912A-1A58A5D357CC}"/>
              </a:ext>
            </a:extLst>
          </p:cNvPr>
          <p:cNvSpPr>
            <a:spLocks noGrp="1"/>
          </p:cNvSpPr>
          <p:nvPr>
            <p:ph type="title"/>
          </p:nvPr>
        </p:nvSpPr>
        <p:spPr/>
        <p:txBody>
          <a:bodyPr/>
          <a:lstStyle/>
          <a:p>
            <a:r>
              <a:rPr lang="zh-CN" altLang="en-US" dirty="0"/>
              <a:t>多项式开根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84C7250-C159-4387-A34C-F030229452E1}"/>
                  </a:ext>
                </a:extLst>
              </p:cNvPr>
              <p:cNvSpPr>
                <a:spLocks noGrp="1"/>
              </p:cNvSpPr>
              <p:nvPr>
                <p:ph idx="1"/>
              </p:nvPr>
            </p:nvSpPr>
            <p:spPr/>
            <p:txBody>
              <a:bodyPr/>
              <a:lstStyle/>
              <a:p>
                <a:r>
                  <a:rPr lang="zh-CN" altLang="en-US" dirty="0"/>
                  <a:t>对于</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a:t>
                </a:r>
                <a:r>
                  <a:rPr lang="zh-CN" altLang="en-US" dirty="0"/>
                  <a:t>求</a:t>
                </a:r>
                <a14:m>
                  <m:oMath xmlns:m="http://schemas.openxmlformats.org/officeDocument/2006/math">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en-US" altLang="zh-CN" dirty="0"/>
                  <a:t>.</a:t>
                </a:r>
                <a:r>
                  <a:rPr lang="zh-CN" altLang="en-US" dirty="0"/>
                  <a:t>使得</a:t>
                </a:r>
                <a14:m>
                  <m:oMath xmlns:m="http://schemas.openxmlformats.org/officeDocument/2006/math">
                    <m:r>
                      <a:rPr lang="en-US" altLang="zh-CN" b="0" i="1" dirty="0" smtClean="0">
                        <a:latin typeface="Cambria Math" panose="02040503050406030204" pitchFamily="18" charset="0"/>
                      </a:rPr>
                      <m:t>𝑓</m:t>
                    </m:r>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rPr>
                      <m:t>𝐹</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𝑚𝑜𝑑</m:t>
                    </m:r>
                    <m:r>
                      <a:rPr lang="en-US" altLang="zh-CN" b="0" i="1" dirty="0" smtClean="0">
                        <a:latin typeface="Cambria Math" panose="02040503050406030204" pitchFamily="18" charset="0"/>
                      </a:rPr>
                      <m:t> </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𝑛</m:t>
                        </m:r>
                      </m:sup>
                    </m:sSup>
                    <m:r>
                      <a:rPr lang="en-US" altLang="zh-CN" b="0" i="1" dirty="0" smtClean="0">
                        <a:latin typeface="Cambria Math" panose="02040503050406030204" pitchFamily="18" charset="0"/>
                      </a:rPr>
                      <m:t>)</m:t>
                    </m:r>
                  </m:oMath>
                </a14:m>
                <a:endParaRPr lang="en-US" altLang="zh-CN" dirty="0"/>
              </a:p>
              <a:p>
                <a:r>
                  <a:rPr lang="zh-CN" altLang="en-US" dirty="0"/>
                  <a:t>解法</a:t>
                </a:r>
                <a:r>
                  <a:rPr lang="en-US" altLang="zh-CN" dirty="0"/>
                  <a:t>?</a:t>
                </a:r>
                <a:r>
                  <a:rPr lang="zh-CN" altLang="en-US" dirty="0"/>
                  <a:t>多项式复合</a:t>
                </a:r>
                <a:r>
                  <a:rPr lang="en-US" altLang="zh-CN" dirty="0"/>
                  <a:t>,</a:t>
                </a:r>
                <a:r>
                  <a:rPr lang="zh-CN" altLang="en-US" dirty="0"/>
                  <a:t>有没有人现场写一下递推式</a:t>
                </a:r>
                <a:r>
                  <a:rPr lang="en-US" altLang="zh-CN" dirty="0"/>
                  <a:t>?</a:t>
                </a:r>
              </a:p>
              <a:p>
                <a:r>
                  <a:rPr lang="zh-CN" altLang="en-US" dirty="0"/>
                  <a:t>构造</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𝐹</m:t>
                    </m:r>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𝐹</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𝑓</m:t>
                        </m:r>
                      </m:den>
                    </m:f>
                  </m:oMath>
                </a14:m>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C84C7250-C159-4387-A34C-F030229452E1}"/>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275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5E673-2288-4904-B12C-6940C5CA9DBC}"/>
              </a:ext>
            </a:extLst>
          </p:cNvPr>
          <p:cNvSpPr>
            <a:spLocks noGrp="1"/>
          </p:cNvSpPr>
          <p:nvPr>
            <p:ph type="title"/>
          </p:nvPr>
        </p:nvSpPr>
        <p:spPr/>
        <p:txBody>
          <a:bodyPr/>
          <a:lstStyle/>
          <a:p>
            <a:r>
              <a:rPr lang="zh-CN" altLang="en-US" dirty="0"/>
              <a:t>多项式快速幂</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4F8AEE-340E-471C-A3D3-E86C5356894D}"/>
                  </a:ext>
                </a:extLst>
              </p:cNvPr>
              <p:cNvSpPr>
                <a:spLocks noGrp="1"/>
              </p:cNvSpPr>
              <p:nvPr>
                <p:ph idx="1"/>
              </p:nvPr>
            </p:nvSpPr>
            <p:spPr/>
            <p:txBody>
              <a:bodyPr/>
              <a:lstStyle/>
              <a:p>
                <a:r>
                  <a:rPr lang="zh-CN" altLang="en-US" dirty="0"/>
                  <a:t>多项式复合</a:t>
                </a:r>
                <a:r>
                  <a:rPr lang="en-US" altLang="zh-CN" dirty="0"/>
                  <a:t>!!!</a:t>
                </a:r>
              </a:p>
              <a:p>
                <a:r>
                  <a:rPr lang="zh-CN" altLang="en-US" dirty="0"/>
                  <a:t>当然你们可能没有听懂多项式复合</a:t>
                </a:r>
                <a:r>
                  <a:rPr lang="en-US" altLang="zh-CN" dirty="0"/>
                  <a:t>.</a:t>
                </a:r>
              </a:p>
              <a:p>
                <a:r>
                  <a:rPr lang="zh-CN" altLang="en-US" dirty="0"/>
                  <a:t>对于这些东西更加实用的做法可能是背下上述的公式</a:t>
                </a:r>
                <a:r>
                  <a:rPr lang="en-US" altLang="zh-CN" dirty="0"/>
                  <a:t>.</a:t>
                </a:r>
                <a:r>
                  <a:rPr lang="zh-CN" altLang="en-US" dirty="0"/>
                  <a:t>那么为了让大家少背一点公式</a:t>
                </a:r>
                <a:r>
                  <a:rPr lang="en-US" altLang="zh-CN" dirty="0"/>
                  <a:t>,</a:t>
                </a:r>
                <a:r>
                  <a:rPr lang="zh-CN" altLang="en-US" dirty="0"/>
                  <a:t>我换一种做法</a:t>
                </a:r>
                <a:r>
                  <a:rPr lang="en-US" altLang="zh-CN" dirty="0"/>
                  <a:t>.</a:t>
                </a:r>
              </a:p>
              <a:p>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𝑘</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≡0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𝑛</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func>
                    <m:r>
                      <a:rPr lang="en-US" altLang="zh-CN" b="0" i="1" smtClean="0">
                        <a:latin typeface="Cambria Math" panose="02040503050406030204" pitchFamily="18" charset="0"/>
                      </a:rPr>
                      <m:t>𝑘</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func>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e>
                    </m:d>
                  </m:oMath>
                </a14:m>
                <a:endParaRPr lang="en-US" altLang="zh-CN" b="0" dirty="0"/>
              </a:p>
              <a:p>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𝑘𝑙𝑛</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sup>
                    </m:sSup>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𝑛</m:t>
                        </m:r>
                      </m:sup>
                    </m:sSup>
                    <m:r>
                      <a:rPr lang="en-US" altLang="zh-CN" b="0" i="1" smtClean="0">
                        <a:latin typeface="Cambria Math" panose="02040503050406030204" pitchFamily="18" charset="0"/>
                        <a:ea typeface="Cambria Math" panose="02040503050406030204" pitchFamily="18" charset="0"/>
                      </a:rPr>
                      <m:t>)</m:t>
                    </m:r>
                  </m:oMath>
                </a14:m>
                <a:r>
                  <a:rPr lang="en-US" altLang="zh-CN" dirty="0"/>
                  <a:t> </a:t>
                </a:r>
              </a:p>
            </p:txBody>
          </p:sp>
        </mc:Choice>
        <mc:Fallback xmlns="">
          <p:sp>
            <p:nvSpPr>
              <p:cNvPr id="3" name="内容占位符 2">
                <a:extLst>
                  <a:ext uri="{FF2B5EF4-FFF2-40B4-BE49-F238E27FC236}">
                    <a16:creationId xmlns:a16="http://schemas.microsoft.com/office/drawing/2014/main" id="{E84F8AEE-340E-471C-A3D3-E86C5356894D}"/>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843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2A7E169-4427-44AA-8537-2C7F6392B308}"/>
              </a:ext>
            </a:extLst>
          </p:cNvPr>
          <p:cNvSpPr>
            <a:spLocks noGrp="1"/>
          </p:cNvSpPr>
          <p:nvPr>
            <p:ph idx="1"/>
          </p:nvPr>
        </p:nvSpPr>
        <p:spPr>
          <a:xfrm>
            <a:off x="677334" y="509047"/>
            <a:ext cx="8596668" cy="5532315"/>
          </a:xfrm>
        </p:spPr>
        <p:txBody>
          <a:bodyPr>
            <a:normAutofit/>
          </a:bodyPr>
          <a:lstStyle/>
          <a:p>
            <a:r>
              <a:rPr lang="zh-CN" altLang="en-US" sz="3200" dirty="0"/>
              <a:t>所以这一节的所有内容归根结底就是一个多项式复合的事情</a:t>
            </a:r>
            <a:r>
              <a:rPr lang="en-US" altLang="zh-CN" sz="3200" dirty="0"/>
              <a:t>.</a:t>
            </a:r>
            <a:r>
              <a:rPr lang="zh-CN" altLang="en-US" sz="3200" dirty="0"/>
              <a:t>如果你懒得记这些公式的话</a:t>
            </a:r>
            <a:r>
              <a:rPr lang="en-US" altLang="zh-CN" sz="3200" dirty="0"/>
              <a:t>,</a:t>
            </a:r>
            <a:r>
              <a:rPr lang="zh-CN" altLang="en-US" sz="3200" dirty="0"/>
              <a:t>只需要看懂多项式复合怎么做就可以了</a:t>
            </a:r>
            <a:r>
              <a:rPr lang="en-US" altLang="zh-CN" sz="3200" dirty="0"/>
              <a:t>.</a:t>
            </a:r>
          </a:p>
          <a:p>
            <a:endParaRPr lang="en-US" altLang="zh-CN" sz="3200" dirty="0"/>
          </a:p>
          <a:p>
            <a:r>
              <a:rPr lang="zh-CN" altLang="en-US" sz="3200" dirty="0"/>
              <a:t>甚至于在考试中真的用上了多项式的运算的题目</a:t>
            </a:r>
            <a:r>
              <a:rPr lang="en-US" altLang="zh-CN" sz="3200" dirty="0"/>
              <a:t>,</a:t>
            </a:r>
            <a:r>
              <a:rPr lang="zh-CN" altLang="en-US" sz="3200" dirty="0"/>
              <a:t>你可以直接对那一个多项式求解直接做多项式复合解出递推式</a:t>
            </a:r>
            <a:r>
              <a:rPr lang="en-US" altLang="zh-CN" sz="3200" dirty="0"/>
              <a:t>(</a:t>
            </a:r>
            <a:r>
              <a:rPr lang="zh-CN" altLang="en-US" sz="3200" dirty="0"/>
              <a:t>前提是求完导数之后形式不太复杂</a:t>
            </a:r>
            <a:r>
              <a:rPr lang="en-US" altLang="zh-CN" sz="3200" dirty="0"/>
              <a:t>).</a:t>
            </a:r>
            <a:endParaRPr lang="zh-CN" altLang="en-US" sz="3200" dirty="0"/>
          </a:p>
        </p:txBody>
      </p:sp>
    </p:spTree>
    <p:extLst>
      <p:ext uri="{BB962C8B-B14F-4D97-AF65-F5344CB8AC3E}">
        <p14:creationId xmlns:p14="http://schemas.microsoft.com/office/powerpoint/2010/main" val="227336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13F45-B466-4293-9C52-AAC9EEB5F10D}"/>
              </a:ext>
            </a:extLst>
          </p:cNvPr>
          <p:cNvSpPr>
            <a:spLocks noGrp="1"/>
          </p:cNvSpPr>
          <p:nvPr>
            <p:ph type="title"/>
          </p:nvPr>
        </p:nvSpPr>
        <p:spPr/>
        <p:txBody>
          <a:bodyPr/>
          <a:lstStyle/>
          <a:p>
            <a:r>
              <a:rPr lang="zh-CN" altLang="en-US" dirty="0"/>
              <a:t>多项式除法与取模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5ED7B09-A3B6-49F4-9EF3-009B96733EA0}"/>
                  </a:ext>
                </a:extLst>
              </p:cNvPr>
              <p:cNvSpPr>
                <a:spLocks noGrp="1"/>
              </p:cNvSpPr>
              <p:nvPr>
                <p:ph idx="1"/>
              </p:nvPr>
            </p:nvSpPr>
            <p:spPr/>
            <p:txBody>
              <a:bodyPr/>
              <a:lstStyle/>
              <a:p>
                <a:r>
                  <a:rPr lang="zh-CN" altLang="en-US" dirty="0"/>
                  <a:t>问题描述</a:t>
                </a:r>
                <a:r>
                  <a:rPr lang="en-US" altLang="zh-CN" dirty="0"/>
                  <a:t>:</a:t>
                </a:r>
              </a:p>
              <a:p>
                <a:pPr lvl="1"/>
                <a:r>
                  <a:rPr lang="zh-CN" altLang="en-US" dirty="0"/>
                  <a:t>对于一个</a:t>
                </a:r>
                <a14:m>
                  <m:oMath xmlns:m="http://schemas.openxmlformats.org/officeDocument/2006/math">
                    <m:r>
                      <a:rPr lang="en-US" altLang="zh-CN" b="0" i="1" smtClean="0">
                        <a:latin typeface="Cambria Math" panose="02040503050406030204" pitchFamily="18" charset="0"/>
                      </a:rPr>
                      <m:t>𝑛</m:t>
                    </m:r>
                  </m:oMath>
                </a14:m>
                <a:r>
                  <a:rPr lang="zh-CN" altLang="en-US" dirty="0"/>
                  <a:t>次多项式</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和一个</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次</m:t>
                    </m:r>
                  </m:oMath>
                </a14:m>
                <a:r>
                  <a:rPr lang="zh-CN" altLang="en-US" dirty="0"/>
                  <a:t>多项式</a:t>
                </a:r>
                <a14:m>
                  <m:oMath xmlns:m="http://schemas.openxmlformats.org/officeDocument/2006/math">
                    <m:r>
                      <a:rPr lang="en-US" altLang="zh-CN" b="0" i="1" dirty="0" smtClean="0">
                        <a:latin typeface="Cambria Math" panose="02040503050406030204" pitchFamily="18" charset="0"/>
                      </a:rPr>
                      <m:t>𝐵</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en-US" altLang="zh-CN" dirty="0"/>
                  <a:t>.</a:t>
                </a:r>
                <a14:m>
                  <m:oMath xmlns:m="http://schemas.openxmlformats.org/officeDocument/2006/math">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oMath>
                </a14:m>
                <a:r>
                  <a:rPr lang="en-US" altLang="zh-CN" dirty="0"/>
                  <a:t>.</a:t>
                </a:r>
                <a:r>
                  <a:rPr lang="zh-CN" altLang="en-US" dirty="0"/>
                  <a:t>求</a:t>
                </a:r>
                <a14:m>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endParaRPr lang="en-US" altLang="zh-CN" b="0" dirty="0"/>
              </a:p>
              <a:p>
                <a:pPr lvl="1"/>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𝐵</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 </m:t>
                    </m:r>
                  </m:oMath>
                </a14:m>
                <a:endParaRPr lang="en-US" altLang="zh-CN" dirty="0"/>
              </a:p>
              <a:p>
                <a:pPr lvl="1"/>
                <a:r>
                  <a:rPr lang="zh-CN" altLang="en-US" dirty="0"/>
                  <a:t>其中</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是</m:t>
                    </m:r>
                  </m:oMath>
                </a14:m>
                <a:r>
                  <a:rPr lang="zh-CN" altLang="en-US" dirty="0"/>
                  <a:t>一个</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zh-CN" altLang="en-US" i="1">
                        <a:latin typeface="Cambria Math" panose="02040503050406030204" pitchFamily="18" charset="0"/>
                      </a:rPr>
                      <m:t>次</m:t>
                    </m:r>
                  </m:oMath>
                </a14:m>
                <a:r>
                  <a:rPr lang="zh-CN" altLang="en-US" dirty="0"/>
                  <a:t>的多项式</a:t>
                </a:r>
                <a:r>
                  <a:rPr lang="en-US" altLang="zh-CN" dirty="0"/>
                  <a:t>,</a:t>
                </a:r>
                <a:r>
                  <a:rPr lang="zh-CN" altLang="en-US" dirty="0"/>
                  <a:t>而</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是</m:t>
                    </m:r>
                  </m:oMath>
                </a14:m>
                <a:r>
                  <a:rPr lang="zh-CN" altLang="en-US" dirty="0"/>
                  <a:t>一个小于</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次</m:t>
                    </m:r>
                  </m:oMath>
                </a14:m>
                <a:r>
                  <a:rPr lang="zh-CN" altLang="en-US" dirty="0"/>
                  <a:t>的多项式</a:t>
                </a:r>
                <a:r>
                  <a:rPr lang="en-US" altLang="zh-CN" dirty="0"/>
                  <a:t>.</a:t>
                </a:r>
              </a:p>
              <a:p>
                <a:r>
                  <a:rPr lang="zh-CN" altLang="en-US" dirty="0"/>
                  <a:t>显然有一个</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暴力做法</a:t>
                </a:r>
                <a:r>
                  <a:rPr lang="en-US" altLang="zh-CN" dirty="0"/>
                  <a:t>.</a:t>
                </a:r>
              </a:p>
              <a:p>
                <a:r>
                  <a:rPr lang="zh-CN" altLang="en-US" b="0" dirty="0"/>
                  <a:t>接下来</a:t>
                </a:r>
                <a14:m>
                  <m:oMath xmlns:m="http://schemas.openxmlformats.org/officeDocument/2006/math">
                    <m:r>
                      <a:rPr lang="zh-CN" altLang="en-US" i="1" dirty="0">
                        <a:latin typeface="Cambria Math" panose="02040503050406030204" pitchFamily="18" charset="0"/>
                      </a:rPr>
                      <m:t>我</m:t>
                    </m:r>
                    <m:r>
                      <a:rPr lang="zh-CN" altLang="en-US" i="1" dirty="0" smtClean="0">
                        <a:latin typeface="Cambria Math" panose="02040503050406030204" pitchFamily="18" charset="0"/>
                      </a:rPr>
                      <m:t>会</m:t>
                    </m:r>
                    <m:r>
                      <a:rPr lang="zh-CN" altLang="en-US" i="1" dirty="0">
                        <a:latin typeface="Cambria Math" panose="02040503050406030204" pitchFamily="18" charset="0"/>
                      </a:rPr>
                      <m:t>给出</m:t>
                    </m:r>
                    <m:r>
                      <a:rPr lang="zh-CN" altLang="en-US" i="1" dirty="0" smtClean="0">
                        <a:latin typeface="Cambria Math" panose="02040503050406030204" pitchFamily="18" charset="0"/>
                      </a:rPr>
                      <m:t>一个</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做法</a:t>
                </a:r>
                <a:endParaRPr lang="en-US" altLang="zh-CN" dirty="0"/>
              </a:p>
              <a:p>
                <a:r>
                  <a:rPr lang="zh-CN" altLang="en-US" dirty="0"/>
                  <a:t>求解的思路比较清奇</a:t>
                </a:r>
                <a:r>
                  <a:rPr lang="en-US" altLang="zh-CN" dirty="0"/>
                  <a:t>,</a:t>
                </a:r>
                <a:r>
                  <a:rPr lang="zh-CN" altLang="en-US" dirty="0"/>
                  <a:t>大家记一下结论就行了</a:t>
                </a:r>
              </a:p>
            </p:txBody>
          </p:sp>
        </mc:Choice>
        <mc:Fallback xmlns="">
          <p:sp>
            <p:nvSpPr>
              <p:cNvPr id="3" name="内容占位符 2">
                <a:extLst>
                  <a:ext uri="{FF2B5EF4-FFF2-40B4-BE49-F238E27FC236}">
                    <a16:creationId xmlns:a16="http://schemas.microsoft.com/office/drawing/2014/main" id="{35ED7B09-A3B6-49F4-9EF3-009B96733EA0}"/>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327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5CFC3C1-5FAC-47E5-AF22-EDD3603026D4}"/>
                  </a:ext>
                </a:extLst>
              </p:cNvPr>
              <p:cNvSpPr>
                <a:spLocks noGrp="1"/>
              </p:cNvSpPr>
              <p:nvPr>
                <p:ph idx="1"/>
              </p:nvPr>
            </p:nvSpPr>
            <p:spPr>
              <a:xfrm>
                <a:off x="677334" y="304801"/>
                <a:ext cx="8596668" cy="5736562"/>
              </a:xfrm>
            </p:spPr>
            <p:txBody>
              <a:bodyPr/>
              <a:lstStyle/>
              <a:p>
                <a:r>
                  <a:rPr lang="zh-CN" altLang="en-US" dirty="0"/>
                  <a:t>我们记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r>
                  <a:rPr lang="zh-CN" altLang="en-US" dirty="0"/>
                  <a:t>一个次数小于等于</a:t>
                </a:r>
                <a14:m>
                  <m:oMath xmlns:m="http://schemas.openxmlformats.org/officeDocument/2006/math">
                    <m:r>
                      <a:rPr lang="en-US" altLang="zh-CN" b="0" i="1" smtClean="0">
                        <a:latin typeface="Cambria Math" panose="02040503050406030204" pitchFamily="18" charset="0"/>
                      </a:rPr>
                      <m:t>𝑛</m:t>
                    </m:r>
                  </m:oMath>
                </a14:m>
                <a:r>
                  <a:rPr lang="zh-CN" altLang="en-US" dirty="0"/>
                  <a:t>的多项式</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以</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𝑛</m:t>
                        </m:r>
                      </m:sup>
                    </m:sSup>
                    <m:r>
                      <a:rPr lang="zh-CN" altLang="en-US" i="1" dirty="0">
                        <a:latin typeface="Cambria Math" panose="02040503050406030204" pitchFamily="18" charset="0"/>
                      </a:rPr>
                      <m:t>为</m:t>
                    </m:r>
                  </m:oMath>
                </a14:m>
                <a:r>
                  <a:rPr lang="zh-CN" altLang="en-US" dirty="0"/>
                  <a:t>最高次项进行翻转得到的多项式</a:t>
                </a:r>
                <a:r>
                  <a:rPr lang="en-US" altLang="zh-CN" dirty="0"/>
                  <a:t>.</a:t>
                </a:r>
              </a:p>
              <a:p>
                <a:r>
                  <a:rPr lang="zh-CN" altLang="en-US" b="0" dirty="0"/>
                  <a:t>显然</a:t>
                </a:r>
                <a14:m>
                  <m:oMath xmlns:m="http://schemas.openxmlformats.org/officeDocument/2006/math">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oMath>
                </a14:m>
                <a:endParaRPr lang="en-US" altLang="zh-CN" dirty="0"/>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d>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oMath>
                </a14:m>
                <a:endParaRPr lang="en-US" altLang="zh-CN" dirty="0"/>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p>
                    </m:sSup>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𝑚</m:t>
                        </m:r>
                      </m:sup>
                    </m:sSup>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oMath>
                </a14:m>
                <a:endParaRPr lang="en-US" altLang="zh-CN" dirty="0"/>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这里注意一个特点</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前</a:t>
                </a:r>
                <a14:m>
                  <m:oMath xmlns:m="http://schemas.openxmlformats.org/officeDocument/2006/math">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oMath>
                </a14:m>
                <a:r>
                  <a:rPr lang="zh-CN" altLang="en-US" dirty="0"/>
                  <a:t>项都是</a:t>
                </a:r>
                <a14:m>
                  <m:oMath xmlns:m="http://schemas.openxmlformats.org/officeDocument/2006/math">
                    <m:r>
                      <a:rPr lang="en-US" altLang="zh-CN" b="0" i="1" smtClean="0">
                        <a:latin typeface="Cambria Math" panose="02040503050406030204" pitchFamily="18" charset="0"/>
                      </a:rPr>
                      <m:t>0</m:t>
                    </m:r>
                  </m:oMath>
                </a14:m>
                <a:r>
                  <a:rPr lang="en-US" altLang="zh-CN" dirty="0"/>
                  <a:t>.</a:t>
                </a:r>
                <a:r>
                  <a:rPr lang="zh-CN" altLang="en-US" dirty="0"/>
                  <a:t>而我们要求的</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则</m:t>
                    </m:r>
                  </m:oMath>
                </a14:m>
                <a:r>
                  <a:rPr lang="zh-CN" altLang="en-US" dirty="0"/>
                  <a:t>只有前</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项可能不为</a:t>
                </a:r>
                <a14:m>
                  <m:oMath xmlns:m="http://schemas.openxmlformats.org/officeDocument/2006/math">
                    <m:r>
                      <a:rPr lang="en-US" altLang="zh-CN" b="0" i="1" smtClean="0">
                        <a:latin typeface="Cambria Math" panose="02040503050406030204" pitchFamily="18" charset="0"/>
                      </a:rPr>
                      <m:t>0</m:t>
                    </m:r>
                  </m:oMath>
                </a14:m>
                <a:r>
                  <a:rPr lang="en-US" altLang="zh-CN" dirty="0"/>
                  <a:t>.</a:t>
                </a:r>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p>
                        </m:sSup>
                      </m:e>
                    </m:d>
                  </m:oMath>
                </a14:m>
                <a:endParaRPr lang="en-US" altLang="zh-CN" b="0" dirty="0"/>
              </a:p>
              <a:p>
                <a14:m>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e>
                        </m:d>
                      </m:e>
                      <m: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sup>
                    </m:sSup>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p>
                        </m:sSup>
                      </m:e>
                    </m:d>
                  </m:oMath>
                </a14:m>
                <a:endParaRPr lang="en-US" altLang="zh-CN" b="0" dirty="0"/>
              </a:p>
              <a:p>
                <a:r>
                  <a:rPr lang="zh-CN" altLang="en-US" dirty="0"/>
                  <a:t>所以你只需要学会多项式求逆就可以进行多项式除法运算了</a:t>
                </a:r>
                <a:r>
                  <a:rPr lang="en-US" altLang="zh-CN" dirty="0"/>
                  <a:t>.</a:t>
                </a:r>
              </a:p>
              <a:p>
                <a:r>
                  <a:rPr lang="zh-CN" altLang="en-US" dirty="0"/>
                  <a:t>求出商之后取模就是一件非常简单的事情了</a:t>
                </a:r>
              </a:p>
            </p:txBody>
          </p:sp>
        </mc:Choice>
        <mc:Fallback xmlns="">
          <p:sp>
            <p:nvSpPr>
              <p:cNvPr id="3" name="内容占位符 2">
                <a:extLst>
                  <a:ext uri="{FF2B5EF4-FFF2-40B4-BE49-F238E27FC236}">
                    <a16:creationId xmlns:a16="http://schemas.microsoft.com/office/drawing/2014/main" id="{E5CFC3C1-5FAC-47E5-AF22-EDD3603026D4}"/>
                  </a:ext>
                </a:extLst>
              </p:cNvPr>
              <p:cNvSpPr>
                <a:spLocks noGrp="1" noRot="1" noChangeAspect="1" noMove="1" noResize="1" noEditPoints="1" noAdjustHandles="1" noChangeArrowheads="1" noChangeShapeType="1" noTextEdit="1"/>
              </p:cNvSpPr>
              <p:nvPr>
                <p:ph idx="1"/>
              </p:nvPr>
            </p:nvSpPr>
            <p:spPr>
              <a:xfrm>
                <a:off x="677334" y="304801"/>
                <a:ext cx="8596668" cy="5736562"/>
              </a:xfrm>
              <a:blipFill>
                <a:blip r:embed="rId2"/>
                <a:stretch>
                  <a:fillRect l="-142" t="-2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573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90531-6B21-4B45-85EA-C76D931850DB}"/>
              </a:ext>
            </a:extLst>
          </p:cNvPr>
          <p:cNvSpPr>
            <a:spLocks noGrp="1"/>
          </p:cNvSpPr>
          <p:nvPr>
            <p:ph type="title"/>
          </p:nvPr>
        </p:nvSpPr>
        <p:spPr/>
        <p:txBody>
          <a:bodyPr/>
          <a:lstStyle/>
          <a:p>
            <a:r>
              <a:rPr lang="zh-CN" altLang="en-US" dirty="0"/>
              <a:t>写在前面</a:t>
            </a:r>
          </a:p>
        </p:txBody>
      </p:sp>
      <p:sp>
        <p:nvSpPr>
          <p:cNvPr id="3" name="内容占位符 2">
            <a:extLst>
              <a:ext uri="{FF2B5EF4-FFF2-40B4-BE49-F238E27FC236}">
                <a16:creationId xmlns:a16="http://schemas.microsoft.com/office/drawing/2014/main" id="{3D504931-4D70-49F0-BDF1-9147A5891EB8}"/>
              </a:ext>
            </a:extLst>
          </p:cNvPr>
          <p:cNvSpPr>
            <a:spLocks noGrp="1"/>
          </p:cNvSpPr>
          <p:nvPr>
            <p:ph idx="1"/>
          </p:nvPr>
        </p:nvSpPr>
        <p:spPr/>
        <p:txBody>
          <a:bodyPr/>
          <a:lstStyle/>
          <a:p>
            <a:r>
              <a:rPr lang="zh-CN" altLang="en-US" dirty="0"/>
              <a:t>本课件内容仅涉及多项式的一些运算要如何运行</a:t>
            </a:r>
            <a:r>
              <a:rPr lang="en-US" altLang="zh-CN" dirty="0"/>
              <a:t>,</a:t>
            </a:r>
            <a:r>
              <a:rPr lang="zh-CN" altLang="en-US" dirty="0"/>
              <a:t>基本都是在模意义下进行运算的</a:t>
            </a:r>
            <a:r>
              <a:rPr lang="en-US" altLang="zh-CN" dirty="0"/>
              <a:t>.</a:t>
            </a:r>
            <a:r>
              <a:rPr lang="zh-CN" altLang="en-US" dirty="0"/>
              <a:t>相关的练习会在最后附上</a:t>
            </a:r>
            <a:r>
              <a:rPr lang="en-US" altLang="zh-CN" dirty="0"/>
              <a:t>.</a:t>
            </a:r>
          </a:p>
          <a:p>
            <a:r>
              <a:rPr lang="zh-CN" altLang="en-US" dirty="0"/>
              <a:t>需要注意的是</a:t>
            </a:r>
            <a:r>
              <a:rPr lang="en-US" altLang="zh-CN" dirty="0"/>
              <a:t>,</a:t>
            </a:r>
            <a:r>
              <a:rPr lang="zh-CN" altLang="en-US" dirty="0"/>
              <a:t>这些内容本质上都是基于多项式环理论的形式幂级数内容</a:t>
            </a:r>
            <a:r>
              <a:rPr lang="en-US" altLang="zh-CN" dirty="0"/>
              <a:t>,</a:t>
            </a:r>
            <a:r>
              <a:rPr lang="zh-CN" altLang="en-US" dirty="0"/>
              <a:t>属于抽象代数领域</a:t>
            </a:r>
            <a:r>
              <a:rPr lang="en-US" altLang="zh-CN" dirty="0"/>
              <a:t>,</a:t>
            </a:r>
            <a:r>
              <a:rPr lang="zh-CN" altLang="en-US" dirty="0"/>
              <a:t>这些东西的理论基础我目前不是特别明白</a:t>
            </a:r>
            <a:r>
              <a:rPr lang="en-US" altLang="zh-CN" dirty="0"/>
              <a:t>,</a:t>
            </a:r>
            <a:r>
              <a:rPr lang="zh-CN" altLang="en-US" dirty="0"/>
              <a:t>有些问题可能无法回答</a:t>
            </a:r>
            <a:r>
              <a:rPr lang="en-US" altLang="zh-CN" dirty="0"/>
              <a:t>.</a:t>
            </a:r>
          </a:p>
          <a:p>
            <a:r>
              <a:rPr lang="zh-CN" altLang="en-US" dirty="0"/>
              <a:t>关于这些内容的掌握程度</a:t>
            </a:r>
            <a:r>
              <a:rPr lang="en-US" altLang="zh-CN" dirty="0"/>
              <a:t>,</a:t>
            </a:r>
            <a:r>
              <a:rPr lang="zh-CN" altLang="en-US" dirty="0"/>
              <a:t>大概只要知道接下来目录中的前三点和最后一点就可以了</a:t>
            </a:r>
            <a:r>
              <a:rPr lang="en-US" altLang="zh-CN" dirty="0"/>
              <a:t>.</a:t>
            </a:r>
            <a:r>
              <a:rPr lang="zh-CN" altLang="en-US" dirty="0"/>
              <a:t>中间的部分大家理性愉♂悦一下就可以了</a:t>
            </a:r>
            <a:r>
              <a:rPr lang="en-US" altLang="zh-CN" dirty="0"/>
              <a:t>.</a:t>
            </a:r>
          </a:p>
          <a:p>
            <a:r>
              <a:rPr lang="zh-CN" altLang="en-US" dirty="0"/>
              <a:t>可能会比较难</a:t>
            </a:r>
            <a:r>
              <a:rPr lang="en-US" altLang="zh-CN" dirty="0"/>
              <a:t>,</a:t>
            </a:r>
            <a:r>
              <a:rPr lang="zh-CN" altLang="en-US" dirty="0"/>
              <a:t>大家尽量掌握吧</a:t>
            </a:r>
            <a:r>
              <a:rPr lang="en-US" altLang="zh-CN" dirty="0"/>
              <a:t>.(</a:t>
            </a:r>
            <a:r>
              <a:rPr lang="zh-CN" altLang="en-US" dirty="0"/>
              <a:t>可能这个课件本身才是比较重要的东西</a:t>
            </a:r>
            <a:r>
              <a:rPr lang="en-US" altLang="zh-CN" dirty="0"/>
              <a:t>)</a:t>
            </a:r>
          </a:p>
          <a:p>
            <a:endParaRPr lang="zh-CN" altLang="en-US" dirty="0"/>
          </a:p>
        </p:txBody>
      </p:sp>
    </p:spTree>
    <p:extLst>
      <p:ext uri="{BB962C8B-B14F-4D97-AF65-F5344CB8AC3E}">
        <p14:creationId xmlns:p14="http://schemas.microsoft.com/office/powerpoint/2010/main" val="341880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1D5AA-A353-4B90-916A-DB5D723FFB0A}"/>
              </a:ext>
            </a:extLst>
          </p:cNvPr>
          <p:cNvSpPr>
            <a:spLocks noGrp="1"/>
          </p:cNvSpPr>
          <p:nvPr>
            <p:ph type="title"/>
          </p:nvPr>
        </p:nvSpPr>
        <p:spPr/>
        <p:txBody>
          <a:bodyPr/>
          <a:lstStyle/>
          <a:p>
            <a:r>
              <a:rPr lang="zh-CN" altLang="en-US" dirty="0"/>
              <a:t>多项式多点求值</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7869CC-C7DE-41A7-9109-789DEA60FB8B}"/>
                  </a:ext>
                </a:extLst>
              </p:cNvPr>
              <p:cNvSpPr>
                <a:spLocks noGrp="1"/>
              </p:cNvSpPr>
              <p:nvPr>
                <p:ph idx="1"/>
              </p:nvPr>
            </p:nvSpPr>
            <p:spPr/>
            <p:txBody>
              <a:bodyPr/>
              <a:lstStyle/>
              <a:p>
                <a:r>
                  <a:rPr lang="zh-CN" altLang="en-US" dirty="0"/>
                  <a:t>给定</a:t>
                </a:r>
                <a14:m>
                  <m:oMath xmlns:m="http://schemas.openxmlformats.org/officeDocument/2006/math">
                    <m:r>
                      <a:rPr lang="en-US" altLang="zh-CN" b="0" i="1" smtClean="0">
                        <a:latin typeface="Cambria Math" panose="02040503050406030204" pitchFamily="18" charset="0"/>
                      </a:rPr>
                      <m:t>𝑛</m:t>
                    </m:r>
                  </m:oMath>
                </a14:m>
                <a:r>
                  <a:rPr lang="zh-CN" altLang="en-US" dirty="0"/>
                  <a:t>个数</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m:t>
                    </m:r>
                  </m:oMath>
                </a14:m>
                <a:r>
                  <a:rPr lang="zh-CN" altLang="en-US" dirty="0"/>
                  <a:t>与一个</a:t>
                </a:r>
                <a14:m>
                  <m:oMath xmlns:m="http://schemas.openxmlformats.org/officeDocument/2006/math">
                    <m:r>
                      <a:rPr lang="en-US" altLang="zh-CN" b="0" i="1" smtClean="0">
                        <a:latin typeface="Cambria Math" panose="02040503050406030204" pitchFamily="18" charset="0"/>
                      </a:rPr>
                      <m:t>𝑚</m:t>
                    </m:r>
                  </m:oMath>
                </a14:m>
                <a:r>
                  <a:rPr lang="zh-CN" altLang="en-US" dirty="0"/>
                  <a:t>次多项式</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zh-CN" altLang="en-US" i="1">
                        <a:latin typeface="Cambria Math" panose="02040503050406030204" pitchFamily="18" charset="0"/>
                      </a:rPr>
                      <m:t>求出</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值</a:t>
                </a:r>
                <a:r>
                  <a:rPr lang="en-US" altLang="zh-CN" dirty="0"/>
                  <a:t>.</a:t>
                </a:r>
              </a:p>
              <a:p>
                <a:r>
                  <a:rPr lang="zh-CN" altLang="en-US" dirty="0"/>
                  <a:t>朴素的做法自然不提</a:t>
                </a:r>
                <a:r>
                  <a:rPr lang="en-US" altLang="zh-CN" dirty="0"/>
                  <a:t>.</a:t>
                </a:r>
                <a:r>
                  <a:rPr lang="zh-CN" altLang="en-US" dirty="0"/>
                  <a:t>接下来我会给出一个基于分治的做法</a:t>
                </a:r>
                <a:r>
                  <a:rPr lang="en-US" altLang="zh-CN" dirty="0"/>
                  <a:t>.</a:t>
                </a:r>
              </a:p>
              <a:p>
                <a:r>
                  <a:rPr lang="zh-CN" altLang="en-US" dirty="0"/>
                  <a:t>首先显然数字可以直接分治分成两组</a:t>
                </a:r>
                <a:r>
                  <a:rPr lang="en-US" altLang="zh-CN" dirty="0"/>
                  <a:t>.</a:t>
                </a:r>
                <a:r>
                  <a:rPr lang="zh-CN" altLang="en-US" dirty="0"/>
                  <a:t>这个没有丝毫问题</a:t>
                </a:r>
                <a:r>
                  <a:rPr lang="en-US" altLang="zh-CN" dirty="0"/>
                  <a:t>.</a:t>
                </a:r>
              </a:p>
              <a:p>
                <a:r>
                  <a:rPr lang="zh-CN" altLang="en-US" dirty="0"/>
                  <a:t>问题在于单纯的分治数字没有意义</a:t>
                </a:r>
                <a:r>
                  <a:rPr lang="en-US" altLang="zh-CN" dirty="0"/>
                  <a:t>,</a:t>
                </a:r>
                <a:r>
                  <a:rPr lang="zh-CN" altLang="en-US" dirty="0"/>
                  <a:t>因为到最后如果仍然是一个</a:t>
                </a:r>
                <a14:m>
                  <m:oMath xmlns:m="http://schemas.openxmlformats.org/officeDocument/2006/math">
                    <m:r>
                      <a:rPr lang="en-US" altLang="zh-CN" b="0" i="1" smtClean="0">
                        <a:latin typeface="Cambria Math" panose="02040503050406030204" pitchFamily="18" charset="0"/>
                      </a:rPr>
                      <m:t>𝑚</m:t>
                    </m:r>
                  </m:oMath>
                </a14:m>
                <a:r>
                  <a:rPr lang="zh-CN" altLang="en-US" dirty="0"/>
                  <a:t>次多项式的话</a:t>
                </a:r>
                <a:r>
                  <a:rPr lang="en-US" altLang="zh-CN" dirty="0"/>
                  <a:t>,</a:t>
                </a:r>
                <a:r>
                  <a:rPr lang="zh-CN" altLang="en-US" dirty="0"/>
                  <a:t>分治的最底层也需要</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时间来解决一个数的求值</a:t>
                </a:r>
                <a:r>
                  <a:rPr lang="en-US" altLang="zh-CN" dirty="0"/>
                  <a:t>.</a:t>
                </a:r>
              </a:p>
              <a:p>
                <a:r>
                  <a:rPr lang="zh-CN" altLang="en-US" dirty="0"/>
                  <a:t>所以我们要讨论的是如何把多项式的次数也通过分治的方法压下去</a:t>
                </a:r>
                <a:r>
                  <a:rPr lang="en-US" altLang="zh-CN" dirty="0"/>
                  <a:t>.</a:t>
                </a:r>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207869CC-C7DE-41A7-9109-789DEA60FB8B}"/>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779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E8BAC8-6E0F-45D0-8690-75965254AB51}"/>
                  </a:ext>
                </a:extLst>
              </p:cNvPr>
              <p:cNvSpPr>
                <a:spLocks noGrp="1"/>
              </p:cNvSpPr>
              <p:nvPr>
                <p:ph idx="1"/>
              </p:nvPr>
            </p:nvSpPr>
            <p:spPr>
              <a:xfrm>
                <a:off x="677334" y="405353"/>
                <a:ext cx="8596668" cy="5636009"/>
              </a:xfrm>
            </p:spPr>
            <p:txBody>
              <a:bodyPr/>
              <a:lstStyle/>
              <a:p>
                <a:r>
                  <a:rPr lang="zh-CN" altLang="en-US" dirty="0"/>
                  <a:t>当然数字的分治也是必须的</a:t>
                </a:r>
                <a:r>
                  <a:rPr lang="en-US" altLang="zh-CN" dirty="0"/>
                  <a:t>.</a:t>
                </a:r>
              </a:p>
              <a:p>
                <a:r>
                  <a:rPr lang="zh-CN" altLang="en-US" dirty="0"/>
                  <a:t>现在我们先将数字分为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e>
                            </m:d>
                          </m:sub>
                        </m:sSub>
                      </m:e>
                    </m:d>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d>
                        <m:r>
                          <a:rPr lang="en-US" altLang="zh-CN" b="0" i="1" smtClean="0">
                            <a:latin typeface="Cambria Math" panose="02040503050406030204" pitchFamily="18" charset="0"/>
                          </a:rPr>
                          <m:t>+1</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x</m:t>
                        </m:r>
                      </m:e>
                      <m:sub>
                        <m:r>
                          <m:rPr>
                            <m:sty m:val="p"/>
                          </m:rPr>
                          <a:rPr lang="en-US" altLang="zh-CN" b="0" i="0" smtClean="0">
                            <a:latin typeface="Cambria Math" panose="02040503050406030204" pitchFamily="18" charset="0"/>
                          </a:rPr>
                          <m:t>n</m:t>
                        </m:r>
                      </m:sub>
                    </m:sSub>
                    <m:r>
                      <a:rPr lang="en-US" altLang="zh-CN" b="0" i="0" smtClean="0">
                        <a:latin typeface="Cambria Math" panose="02040503050406030204" pitchFamily="18" charset="0"/>
                      </a:rPr>
                      <m:t>}</m:t>
                    </m:r>
                  </m:oMath>
                </a14:m>
                <a:r>
                  <a:rPr lang="en-US" altLang="zh-CN" dirty="0"/>
                  <a:t>.</a:t>
                </a:r>
              </a:p>
              <a:p>
                <a:r>
                  <a:rPr lang="zh-CN" altLang="en-US" dirty="0"/>
                  <a:t>现在考虑如何用更低次的多项式来对两边进行求值</a:t>
                </a:r>
                <a:r>
                  <a:rPr lang="en-US" altLang="zh-CN" dirty="0"/>
                  <a:t>.</a:t>
                </a:r>
              </a:p>
              <a:p>
                <a:r>
                  <a:rPr lang="zh-CN" altLang="en-US" dirty="0"/>
                  <a:t>考虑这两个多项式</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e>
                        </m:d>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e>
                    </m:nary>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d>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a14:m>
                <a:r>
                  <a:rPr lang="en-US" altLang="zh-CN" dirty="0"/>
                  <a:t>.</a:t>
                </a:r>
              </a:p>
              <a:p>
                <a:r>
                  <a:rPr lang="zh-CN" altLang="en-US" dirty="0"/>
                  <a:t>我们先考虑前一组多项式</a:t>
                </a:r>
                <a:r>
                  <a:rPr lang="en-US" altLang="zh-CN" dirty="0"/>
                  <a:t>.</a:t>
                </a:r>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endParaRPr lang="en-US" altLang="zh-CN" b="0" dirty="0"/>
              </a:p>
              <a:p>
                <a:r>
                  <a:rPr lang="zh-CN" altLang="en-US" dirty="0"/>
                  <a:t>我们发现对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oMath>
                </a14:m>
                <a:r>
                  <a:rPr lang="zh-CN" altLang="en-US" dirty="0"/>
                  <a:t>中的数字进行求值的时候</a:t>
                </a:r>
                <a:r>
                  <a:rPr lang="en-US" altLang="zh-CN" dirty="0"/>
                  <a:t>,</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a:p>
              <a:p>
                <a:r>
                  <a:rPr lang="zh-CN" altLang="en-US" dirty="0"/>
                  <a:t>而</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=0</m:t>
                    </m:r>
                  </m:oMath>
                </a14:m>
                <a:r>
                  <a:rPr lang="en-US" altLang="zh-CN" dirty="0"/>
                  <a:t>.</a:t>
                </a:r>
                <a:r>
                  <a:rPr lang="zh-CN" altLang="en-US" dirty="0"/>
                  <a:t>所以</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zh-CN" altLang="en-US" i="1">
                        <a:latin typeface="Cambria Math" panose="02040503050406030204" pitchFamily="18" charset="0"/>
                      </a:rPr>
                      <m:t>显然</m:t>
                    </m:r>
                  </m:oMath>
                </a14:m>
                <a:r>
                  <a:rPr lang="zh-CN" altLang="en-US" dirty="0"/>
                  <a:t>通过多项式除法与取模的运算我们可以得到一个次数为</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e>
                    </m:d>
                  </m:oMath>
                </a14:m>
                <a:r>
                  <a:rPr lang="zh-CN" altLang="en-US" dirty="0"/>
                  <a:t>的</a:t>
                </a:r>
                <a14:m>
                  <m:oMath xmlns:m="http://schemas.openxmlformats.org/officeDocument/2006/math">
                    <m:r>
                      <a:rPr lang="en-US" altLang="zh-CN" b="0" i="1" dirty="0" smtClean="0">
                        <a:latin typeface="Cambria Math" panose="02040503050406030204" pitchFamily="18" charset="0"/>
                      </a:rPr>
                      <m:t>𝑅</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en-US" altLang="zh-CN" dirty="0"/>
                  <a:t>.</a:t>
                </a:r>
                <a:r>
                  <a:rPr lang="zh-CN" altLang="en-US" dirty="0"/>
                  <a:t>这样我们就得到了一种可行的分治方法</a:t>
                </a:r>
                <a:r>
                  <a:rPr lang="en-US" altLang="zh-CN" dirty="0"/>
                  <a:t>.</a:t>
                </a:r>
              </a:p>
              <a:p>
                <a:r>
                  <a:rPr lang="zh-CN" altLang="en-US" dirty="0"/>
                  <a:t>比较恶心的地方是求出所有</a:t>
                </a:r>
                <a14:m>
                  <m:oMath xmlns:m="http://schemas.openxmlformats.org/officeDocument/2006/math">
                    <m:r>
                      <a:rPr lang="zh-CN" altLang="en-US" b="0" i="1" dirty="0">
                        <a:latin typeface="Cambria Math" panose="02040503050406030204" pitchFamily="18" charset="0"/>
                      </a:rPr>
                      <m:t>的</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也需要</m:t>
                    </m:r>
                  </m:oMath>
                </a14:m>
                <a:r>
                  <a:rPr lang="zh-CN" altLang="en-US" dirty="0"/>
                  <a:t>进行分治</a:t>
                </a:r>
                <a:r>
                  <a:rPr lang="en-US" altLang="zh-CN" dirty="0"/>
                  <a:t>.</a:t>
                </a:r>
              </a:p>
              <a:p>
                <a:r>
                  <a:rPr lang="en-US" altLang="zh-CN" dirty="0"/>
                  <a:t> </a:t>
                </a:r>
                <a:r>
                  <a:rPr lang="zh-CN" altLang="en-US" dirty="0"/>
                  <a:t>求</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是</m:t>
                    </m:r>
                  </m:oMath>
                </a14:m>
                <a:r>
                  <a:rPr lang="en-US" altLang="zh-CN" dirty="0"/>
                  <a:t>,</a:t>
                </a:r>
                <a14:m>
                  <m:oMath xmlns:m="http://schemas.openxmlformats.org/officeDocument/2006/math">
                    <m:r>
                      <a:rPr lang="en-US" altLang="zh-CN" b="0" i="1" dirty="0" smtClean="0">
                        <a:latin typeface="Cambria Math" panose="02040503050406030204" pitchFamily="18" charset="0"/>
                      </a:rPr>
                      <m:t>𝑇</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𝑛</m:t>
                        </m:r>
                      </m:e>
                    </m:d>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𝑇</m:t>
                    </m:r>
                    <m:d>
                      <m:dPr>
                        <m:ctrlPr>
                          <a:rPr lang="en-US" altLang="zh-CN" b="0" i="1" dirty="0" smtClean="0">
                            <a:latin typeface="Cambria Math" panose="02040503050406030204" pitchFamily="18" charset="0"/>
                          </a:rPr>
                        </m:ctrlPr>
                      </m:dPr>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2</m:t>
                            </m:r>
                          </m:den>
                        </m:f>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𝑂</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𝑛𝑙𝑜𝑔</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𝑛</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𝑂</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𝑛𝑙𝑜</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𝑔</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oMath>
                </a14:m>
                <a:r>
                  <a:rPr lang="en-US" altLang="zh-CN" dirty="0"/>
                  <a:t>.</a:t>
                </a:r>
              </a:p>
              <a:p>
                <a:r>
                  <a:rPr lang="zh-CN" altLang="en-US" dirty="0"/>
                  <a:t>求值的复杂度是一样的</a:t>
                </a:r>
                <a:r>
                  <a:rPr lang="en-US" altLang="zh-CN" dirty="0"/>
                  <a:t>,</a:t>
                </a:r>
                <a:r>
                  <a:rPr lang="zh-CN" altLang="en-US" dirty="0"/>
                  <a:t>两者互不干扰</a:t>
                </a:r>
                <a:r>
                  <a:rPr lang="en-US" altLang="zh-CN" dirty="0"/>
                  <a:t>,</a:t>
                </a:r>
                <a:r>
                  <a:rPr lang="zh-CN" altLang="en-US" dirty="0"/>
                  <a:t>因此总复杂度是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60E8BAC8-6E0F-45D0-8690-75965254AB51}"/>
                  </a:ext>
                </a:extLst>
              </p:cNvPr>
              <p:cNvSpPr>
                <a:spLocks noGrp="1" noRot="1" noChangeAspect="1" noMove="1" noResize="1" noEditPoints="1" noAdjustHandles="1" noChangeArrowheads="1" noChangeShapeType="1" noTextEdit="1"/>
              </p:cNvSpPr>
              <p:nvPr>
                <p:ph idx="1"/>
              </p:nvPr>
            </p:nvSpPr>
            <p:spPr>
              <a:xfrm>
                <a:off x="677334" y="405353"/>
                <a:ext cx="8596668" cy="5636009"/>
              </a:xfrm>
              <a:blipFill>
                <a:blip r:embed="rId2"/>
                <a:stretch>
                  <a:fillRect l="-142" t="-757"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938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435-4C9B-48EC-B19E-5E9F8D5A0489}"/>
              </a:ext>
            </a:extLst>
          </p:cNvPr>
          <p:cNvSpPr>
            <a:spLocks noGrp="1"/>
          </p:cNvSpPr>
          <p:nvPr>
            <p:ph type="title"/>
          </p:nvPr>
        </p:nvSpPr>
        <p:spPr/>
        <p:txBody>
          <a:bodyPr/>
          <a:lstStyle/>
          <a:p>
            <a:r>
              <a:rPr lang="zh-CN" altLang="en-US" dirty="0"/>
              <a:t>多项式多点插值</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481290-2A4D-4234-867F-1DD76417D38C}"/>
                  </a:ext>
                </a:extLst>
              </p:cNvPr>
              <p:cNvSpPr>
                <a:spLocks noGrp="1"/>
              </p:cNvSpPr>
              <p:nvPr>
                <p:ph idx="1"/>
              </p:nvPr>
            </p:nvSpPr>
            <p:spPr/>
            <p:txBody>
              <a:bodyPr/>
              <a:lstStyle/>
              <a:p>
                <a:r>
                  <a:rPr lang="zh-CN" altLang="en-US" dirty="0"/>
                  <a:t>给出</a:t>
                </a:r>
                <a14:m>
                  <m:oMath xmlns:m="http://schemas.openxmlformats.org/officeDocument/2006/math">
                    <m:r>
                      <a:rPr lang="en-US" altLang="zh-CN" b="0" i="1" smtClean="0">
                        <a:latin typeface="Cambria Math" panose="02040503050406030204" pitchFamily="18" charset="0"/>
                      </a:rPr>
                      <m:t>𝑛</m:t>
                    </m:r>
                  </m:oMath>
                </a14:m>
                <a:r>
                  <a:rPr lang="zh-CN" altLang="en-US" dirty="0"/>
                  <a:t>对二元组</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zh-CN" altLang="en-US" i="1">
                        <a:latin typeface="Cambria Math" panose="02040503050406030204" pitchFamily="18" charset="0"/>
                      </a:rPr>
                      <m:t>求一个</m:t>
                    </m:r>
                  </m:oMath>
                </a14:m>
                <a:r>
                  <a:rPr lang="zh-CN" altLang="en-US" dirty="0"/>
                  <a:t>函数</a:t>
                </a:r>
                <a14:m>
                  <m:oMath xmlns:m="http://schemas.openxmlformats.org/officeDocument/2006/math">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en-US" altLang="zh-CN" dirty="0"/>
                  <a:t>.</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m:t>
                    </m:r>
                    <m:d>
                      <m:dPr>
                        <m:ctrlPr>
                          <a:rPr lang="en-US" altLang="zh-CN" b="0" i="1" dirty="0" smtClean="0">
                            <a:latin typeface="Cambria Math" panose="02040503050406030204" pitchFamily="18" charset="0"/>
                            <a:ea typeface="Cambria Math" panose="02040503050406030204" pitchFamily="18" charset="0"/>
                          </a:rPr>
                        </m:ctrlPr>
                      </m:dPr>
                      <m:e>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𝑥</m:t>
                            </m:r>
                          </m:e>
                          <m:sub>
                            <m:r>
                              <a:rPr lang="en-US" altLang="zh-CN" b="0" i="1" dirty="0" smtClean="0">
                                <a:latin typeface="Cambria Math" panose="02040503050406030204" pitchFamily="18" charset="0"/>
                                <a:ea typeface="Cambria Math" panose="02040503050406030204" pitchFamily="18" charset="0"/>
                              </a:rPr>
                              <m:t>𝑖</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𝑦</m:t>
                            </m:r>
                          </m:e>
                          <m:sub>
                            <m:r>
                              <a:rPr lang="en-US" altLang="zh-CN" b="0" i="1" dirty="0" smtClean="0">
                                <a:latin typeface="Cambria Math" panose="02040503050406030204" pitchFamily="18" charset="0"/>
                                <a:ea typeface="Cambria Math" panose="02040503050406030204" pitchFamily="18" charset="0"/>
                              </a:rPr>
                              <m:t>𝑖</m:t>
                            </m:r>
                          </m:sub>
                        </m:sSub>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𝑓</m:t>
                    </m:r>
                    <m:d>
                      <m:dPr>
                        <m:ctrlPr>
                          <a:rPr lang="en-US" altLang="zh-CN" b="0" i="1" dirty="0" smtClean="0">
                            <a:latin typeface="Cambria Math" panose="02040503050406030204" pitchFamily="18" charset="0"/>
                            <a:ea typeface="Cambria Math" panose="02040503050406030204" pitchFamily="18" charset="0"/>
                          </a:rPr>
                        </m:ctrlPr>
                      </m:dPr>
                      <m:e>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𝑥</m:t>
                            </m:r>
                          </m:e>
                          <m:sub>
                            <m:r>
                              <a:rPr lang="en-US" altLang="zh-CN" b="0" i="1" dirty="0" smtClean="0">
                                <a:latin typeface="Cambria Math" panose="02040503050406030204" pitchFamily="18" charset="0"/>
                                <a:ea typeface="Cambria Math" panose="02040503050406030204" pitchFamily="18" charset="0"/>
                              </a:rPr>
                              <m:t>𝑖</m:t>
                            </m:r>
                          </m:sub>
                        </m:sSub>
                      </m:e>
                    </m:d>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𝑦</m:t>
                        </m:r>
                      </m:e>
                      <m:sub>
                        <m:r>
                          <a:rPr lang="en-US" altLang="zh-CN" b="0" i="1" dirty="0" smtClean="0">
                            <a:latin typeface="Cambria Math" panose="02040503050406030204" pitchFamily="18" charset="0"/>
                            <a:ea typeface="Cambria Math" panose="02040503050406030204" pitchFamily="18" charset="0"/>
                          </a:rPr>
                          <m:t>𝑖</m:t>
                        </m:r>
                      </m:sub>
                    </m:sSub>
                    <m:r>
                      <a:rPr lang="en-US" altLang="zh-CN" b="0" i="1" dirty="0" smtClean="0">
                        <a:latin typeface="Cambria Math" panose="02040503050406030204" pitchFamily="18" charset="0"/>
                        <a:ea typeface="Cambria Math" panose="02040503050406030204" pitchFamily="18" charset="0"/>
                      </a:rPr>
                      <m:t>.</m:t>
                    </m:r>
                  </m:oMath>
                </a14:m>
                <a:endParaRPr lang="en-US" altLang="zh-CN" dirty="0"/>
              </a:p>
              <a:p>
                <a:r>
                  <a:rPr lang="zh-CN" altLang="en-US" dirty="0"/>
                  <a:t>基础的做法是拉格朗日插值</a:t>
                </a:r>
                <a:r>
                  <a:rPr lang="en-US" altLang="zh-CN" dirty="0"/>
                  <a:t>.</a:t>
                </a:r>
                <a:endParaRPr lang="en-US" altLang="zh-CN" b="0" dirty="0"/>
              </a:p>
              <a:p>
                <a:r>
                  <a:rPr lang="zh-CN" altLang="en-US" dirty="0"/>
                  <a:t>即</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f>
                          <m:fPr>
                            <m:ctrlPr>
                              <a:rPr lang="en-US" altLang="zh-CN" b="0" i="1" smtClean="0">
                                <a:latin typeface="Cambria Math" panose="02040503050406030204" pitchFamily="18" charset="0"/>
                              </a:rPr>
                            </m:ctrlPr>
                          </m:fPr>
                          <m:num>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up/>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e>
                            </m:nary>
                          </m:num>
                          <m:den>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e>
                            </m:nary>
                          </m:den>
                        </m:f>
                      </m:e>
                    </m:nary>
                  </m:oMath>
                </a14:m>
                <a:endParaRPr lang="en-US" altLang="zh-CN" b="0" dirty="0"/>
              </a:p>
              <a:p>
                <a:r>
                  <a:rPr lang="zh-CN" altLang="en-US" dirty="0"/>
                  <a:t>复杂度是比较高的</a:t>
                </a:r>
                <a:r>
                  <a:rPr lang="en-US" altLang="zh-CN" dirty="0"/>
                  <a:t>,</a:t>
                </a:r>
                <a:r>
                  <a:rPr lang="zh-CN" altLang="en-US" dirty="0"/>
                  <a:t>这不是我要讲的东西</a:t>
                </a:r>
                <a:r>
                  <a:rPr lang="en-US" altLang="zh-CN" dirty="0"/>
                  <a:t>.</a:t>
                </a:r>
              </a:p>
              <a:p>
                <a:r>
                  <a:rPr lang="zh-CN" altLang="en-US" dirty="0"/>
                  <a:t>对于多点插值</a:t>
                </a:r>
                <a:r>
                  <a:rPr lang="en-US" altLang="zh-CN" dirty="0"/>
                  <a:t>,</a:t>
                </a:r>
                <a:r>
                  <a:rPr lang="zh-CN" altLang="en-US" dirty="0"/>
                  <a:t>我们仍然考虑使用分治的思想</a:t>
                </a:r>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F9481290-2A4D-4234-867F-1DD76417D38C}"/>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503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825599-6060-4FFD-AE4A-3A6208875E6D}"/>
                  </a:ext>
                </a:extLst>
              </p:cNvPr>
              <p:cNvSpPr>
                <a:spLocks noGrp="1"/>
              </p:cNvSpPr>
              <p:nvPr>
                <p:ph idx="1"/>
              </p:nvPr>
            </p:nvSpPr>
            <p:spPr>
              <a:xfrm>
                <a:off x="677334" y="414779"/>
                <a:ext cx="8596668" cy="5626583"/>
              </a:xfrm>
            </p:spPr>
            <p:txBody>
              <a:bodyPr/>
              <a:lstStyle/>
              <a:p>
                <a:r>
                  <a:rPr lang="zh-CN" altLang="en-US" dirty="0"/>
                  <a:t>按照多点求值的方法把</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分成</m:t>
                    </m:r>
                    <m:r>
                      <a:rPr lang="zh-CN" altLang="en-US" i="1" smtClean="0">
                        <a:latin typeface="Cambria Math" panose="02040503050406030204" pitchFamily="18" charset="0"/>
                      </a:rPr>
                      <m:t>两</m:t>
                    </m:r>
                    <m:r>
                      <a:rPr lang="zh-CN" altLang="en-US" i="1">
                        <a:latin typeface="Cambria Math" panose="02040503050406030204" pitchFamily="18" charset="0"/>
                      </a:rPr>
                      <m:t>组</m:t>
                    </m:r>
                    <m:r>
                      <a:rPr lang="en-US" altLang="zh-CN" b="0" i="0" smtClean="0">
                        <a:latin typeface="Cambria Math" panose="02040503050406030204" pitchFamily="18" charset="0"/>
                      </a:rPr>
                      <m:t>.</m:t>
                    </m:r>
                  </m:oMath>
                </a14:m>
                <a:endParaRPr lang="en-US" altLang="zh-CN" b="0" dirty="0"/>
              </a:p>
              <a:p>
                <a:r>
                  <a:rPr lang="zh-CN" altLang="en-US" dirty="0"/>
                  <a:t>显然</a:t>
                </a:r>
                <a:r>
                  <a:rPr lang="en-US" altLang="zh-CN" dirty="0"/>
                  <a:t>,</a:t>
                </a:r>
                <a:r>
                  <a:rPr lang="zh-CN" altLang="en-US" dirty="0"/>
                  <a:t>分治出来的两组之间是有互相影响的</a:t>
                </a:r>
                <a:r>
                  <a:rPr lang="en-US" altLang="zh-CN" dirty="0"/>
                  <a:t>.</a:t>
                </a:r>
              </a:p>
              <a:p>
                <a:r>
                  <a:rPr lang="zh-CN" altLang="en-US" dirty="0"/>
                  <a:t>所以我们先假设我们插值出了前面一组的数字得到一个多项式</a:t>
                </a:r>
                <a14:m>
                  <m:oMath xmlns:m="http://schemas.openxmlformats.org/officeDocument/2006/math">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A</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dirty="0"/>
              </a:p>
              <a:p>
                <a:r>
                  <a:rPr lang="zh-CN" altLang="en-US" dirty="0"/>
                  <a:t>我们仍然考虑多项式</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a14:m>
                <a:endParaRPr lang="en-US" altLang="zh-CN" b="0" dirty="0"/>
              </a:p>
              <a:p>
                <a:r>
                  <a:rPr lang="zh-CN" altLang="en-US" dirty="0"/>
                  <a:t>我们可以吧最终插值出的多项式写成</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是</m:t>
                    </m:r>
                  </m:oMath>
                </a14:m>
                <a:r>
                  <a:rPr lang="zh-CN" altLang="en-US" dirty="0"/>
                  <a:t>一个不确定的多项式</a:t>
                </a:r>
                <a:r>
                  <a:rPr lang="en-US" altLang="zh-CN" dirty="0"/>
                  <a:t>,</a:t>
                </a:r>
                <a:r>
                  <a:rPr lang="zh-CN" altLang="en-US" dirty="0"/>
                  <a:t>这样我们就可以保证无论</a:t>
                </a:r>
                <a14:m>
                  <m:oMath xmlns:m="http://schemas.openxmlformats.org/officeDocument/2006/math">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是一个怎样的多项式</a:t>
                </a:r>
                <a:r>
                  <a:rPr lang="en-US" altLang="zh-CN" dirty="0"/>
                  <a:t>,</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对于</m:t>
                    </m:r>
                  </m:oMath>
                </a14:m>
                <a:r>
                  <a:rPr lang="zh-CN" altLang="en-US" dirty="0"/>
                  <a:t>第一组</a:t>
                </a:r>
                <a14:m>
                  <m:oMath xmlns:m="http://schemas.openxmlformats.org/officeDocument/2006/math">
                    <m:r>
                      <a:rPr lang="zh-CN" altLang="en-US" i="1" dirty="0">
                        <a:latin typeface="Cambria Math" panose="02040503050406030204" pitchFamily="18" charset="0"/>
                      </a:rPr>
                      <m:t>二元组</m:t>
                    </m:r>
                  </m:oMath>
                </a14:m>
                <a:r>
                  <a:rPr lang="zh-CN" altLang="en-US" dirty="0"/>
                  <a:t>始终都是有效的</a:t>
                </a:r>
                <a:r>
                  <a:rPr lang="en-US" altLang="zh-CN" dirty="0"/>
                  <a:t>.</a:t>
                </a:r>
                <a:r>
                  <a:rPr lang="zh-CN" altLang="en-US" dirty="0"/>
                  <a:t>而</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则</m:t>
                    </m:r>
                  </m:oMath>
                </a14:m>
                <a:r>
                  <a:rPr lang="zh-CN" altLang="en-US" dirty="0"/>
                  <a:t>可以用于使得第二组满足条件</a:t>
                </a:r>
                <a:r>
                  <a:rPr lang="en-US" altLang="zh-CN" dirty="0"/>
                  <a:t>.</a:t>
                </a:r>
              </a:p>
              <a:p>
                <a:r>
                  <a:rPr lang="zh-CN" altLang="en-US" dirty="0"/>
                  <a:t>我们要使得对于第二组的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满足</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a:p>
              <a:p>
                <a:r>
                  <a:rPr lang="zh-CN" altLang="en-US" dirty="0"/>
                  <a:t>也就是说</a:t>
                </a:r>
                <a14:m>
                  <m:oMath xmlns:m="http://schemas.openxmlformats.org/officeDocument/2006/math">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en>
                    </m:f>
                  </m:oMath>
                </a14:m>
                <a:r>
                  <a:rPr lang="en-US" altLang="zh-CN" dirty="0"/>
                  <a:t>.</a:t>
                </a:r>
                <a:r>
                  <a:rPr lang="zh-CN" altLang="en-US" dirty="0"/>
                  <a:t>然后对于新的</a:t>
                </a:r>
                <a14:m>
                  <m:oMath xmlns:m="http://schemas.openxmlformats.org/officeDocument/2006/math">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zh-CN" altLang="en-US" i="1">
                        <a:latin typeface="Cambria Math" panose="02040503050406030204" pitchFamily="18" charset="0"/>
                      </a:rPr>
                      <m:t>插值</m:t>
                    </m:r>
                  </m:oMath>
                </a14:m>
                <a:r>
                  <a:rPr lang="zh-CN" altLang="en-US" dirty="0"/>
                  <a:t>求出</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就可以</m:t>
                    </m:r>
                  </m:oMath>
                </a14:m>
                <a:r>
                  <a:rPr lang="zh-CN" altLang="en-US" dirty="0"/>
                  <a:t>得到</a:t>
                </a:r>
                <a14:m>
                  <m:oMath xmlns:m="http://schemas.openxmlformats.org/officeDocument/2006/math">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zh-CN" altLang="en-US" i="1" dirty="0">
                        <a:latin typeface="Cambria Math" panose="02040503050406030204" pitchFamily="18" charset="0"/>
                      </a:rPr>
                      <m:t>了</m:t>
                    </m:r>
                  </m:oMath>
                </a14:m>
                <a:r>
                  <a:rPr lang="en-US" altLang="zh-CN" dirty="0"/>
                  <a:t>.</a:t>
                </a:r>
              </a:p>
              <a:p>
                <a:r>
                  <a:rPr lang="zh-CN" altLang="en-US" dirty="0"/>
                  <a:t>所以我们需要在分治的时候对于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和</m:t>
                    </m:r>
                  </m:oMath>
                </a14:m>
                <a:r>
                  <a:rPr lang="zh-CN" altLang="en-US" dirty="0"/>
                  <a:t>函数</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b="0" i="1" dirty="0" smtClean="0">
                            <a:latin typeface="Cambria Math" panose="02040503050406030204" pitchFamily="18" charset="0"/>
                          </a:rPr>
                          <m:t>1</m:t>
                        </m:r>
                      </m:sub>
                    </m:sSub>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𝑃</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zh-CN" altLang="en-US" dirty="0"/>
                  <a:t>做一遍多点求值</a:t>
                </a:r>
                <a:r>
                  <a:rPr lang="en-US" altLang="zh-CN" dirty="0"/>
                  <a:t>.</a:t>
                </a:r>
              </a:p>
              <a:p>
                <a:r>
                  <a:rPr lang="zh-CN" altLang="en-US" dirty="0"/>
                  <a:t>复杂度</a:t>
                </a:r>
                <a14:m>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𝑛𝑙𝑜</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3</m:t>
                            </m:r>
                          </m:sup>
                        </m:sSup>
                      </m:fName>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func>
                  </m:oMath>
                </a14:m>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14825599-6060-4FFD-AE4A-3A6208875E6D}"/>
                  </a:ext>
                </a:extLst>
              </p:cNvPr>
              <p:cNvSpPr>
                <a:spLocks noGrp="1" noRot="1" noChangeAspect="1" noMove="1" noResize="1" noEditPoints="1" noAdjustHandles="1" noChangeArrowheads="1" noChangeShapeType="1" noTextEdit="1"/>
              </p:cNvSpPr>
              <p:nvPr>
                <p:ph idx="1"/>
              </p:nvPr>
            </p:nvSpPr>
            <p:spPr>
              <a:xfrm>
                <a:off x="677334" y="414779"/>
                <a:ext cx="8596668" cy="5626583"/>
              </a:xfrm>
              <a:blipFill>
                <a:blip r:embed="rId2"/>
                <a:stretch>
                  <a:fillRect l="-142" t="-4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516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8DA728E-979B-48D9-89BC-71DE3DB5B740}"/>
              </a:ext>
            </a:extLst>
          </p:cNvPr>
          <p:cNvSpPr>
            <a:spLocks noGrp="1"/>
          </p:cNvSpPr>
          <p:nvPr>
            <p:ph idx="1"/>
          </p:nvPr>
        </p:nvSpPr>
        <p:spPr>
          <a:xfrm>
            <a:off x="677334" y="584463"/>
            <a:ext cx="8596668" cy="5456900"/>
          </a:xfrm>
        </p:spPr>
        <p:txBody>
          <a:bodyPr>
            <a:normAutofit/>
          </a:bodyPr>
          <a:lstStyle/>
          <a:p>
            <a:r>
              <a:rPr lang="zh-CN" altLang="en-US" sz="2400" dirty="0"/>
              <a:t>虽然多项式多点求值与多点插值解决的问题是非常具有普适性的</a:t>
            </a:r>
            <a:r>
              <a:rPr lang="en-US" altLang="zh-CN" sz="2400" dirty="0"/>
              <a:t>.</a:t>
            </a:r>
            <a:r>
              <a:rPr lang="zh-CN" altLang="en-US" sz="2400" dirty="0"/>
              <a:t>然而由于常数过大</a:t>
            </a:r>
            <a:r>
              <a:rPr lang="en-US" altLang="zh-CN" sz="2400" dirty="0"/>
              <a:t>,</a:t>
            </a:r>
            <a:r>
              <a:rPr lang="zh-CN" altLang="en-US" sz="2400" dirty="0"/>
              <a:t>加之现阶段我们评测机的计算能力导致很难明显的区分开暴力求值与插值和这些复杂度更优的做法</a:t>
            </a:r>
            <a:r>
              <a:rPr lang="en-US" altLang="zh-CN" sz="2400" dirty="0"/>
              <a:t>.</a:t>
            </a:r>
          </a:p>
          <a:p>
            <a:r>
              <a:rPr lang="zh-CN" altLang="en-US" sz="2400" dirty="0"/>
              <a:t>所以我觉得这些东西基本上是不会考的</a:t>
            </a:r>
            <a:r>
              <a:rPr lang="en-US" altLang="zh-CN" sz="2400" dirty="0"/>
              <a:t>,</a:t>
            </a:r>
            <a:r>
              <a:rPr lang="zh-CN" altLang="en-US" sz="2400" dirty="0"/>
              <a:t>大家理解一下他们的分治思想就行了</a:t>
            </a:r>
            <a:r>
              <a:rPr lang="en-US" altLang="zh-CN" sz="2400" dirty="0"/>
              <a:t>.</a:t>
            </a:r>
            <a:r>
              <a:rPr lang="zh-CN" altLang="en-US" sz="2400" dirty="0"/>
              <a:t>题目应该是有的</a:t>
            </a:r>
            <a:r>
              <a:rPr lang="en-US" altLang="zh-CN" sz="2400" dirty="0"/>
              <a:t>,</a:t>
            </a:r>
            <a:r>
              <a:rPr lang="zh-CN" altLang="en-US" sz="2400" dirty="0"/>
              <a:t>不过我是没有碰见过</a:t>
            </a:r>
            <a:r>
              <a:rPr lang="en-US" altLang="zh-CN" sz="2400" dirty="0"/>
              <a:t>,</a:t>
            </a:r>
            <a:r>
              <a:rPr lang="zh-CN" altLang="en-US" sz="2400" dirty="0"/>
              <a:t>可能万能的</a:t>
            </a:r>
            <a:r>
              <a:rPr lang="en-US" altLang="zh-CN" sz="2400" dirty="0"/>
              <a:t>51nod</a:t>
            </a:r>
            <a:r>
              <a:rPr lang="zh-CN" altLang="en-US" sz="2400" dirty="0"/>
              <a:t>上有这种数学题吧</a:t>
            </a:r>
            <a:r>
              <a:rPr lang="en-US" altLang="zh-CN" sz="2400" dirty="0"/>
              <a:t>.</a:t>
            </a:r>
            <a:endParaRPr lang="zh-CN" altLang="en-US" sz="2400" dirty="0"/>
          </a:p>
        </p:txBody>
      </p:sp>
    </p:spTree>
    <p:extLst>
      <p:ext uri="{BB962C8B-B14F-4D97-AF65-F5344CB8AC3E}">
        <p14:creationId xmlns:p14="http://schemas.microsoft.com/office/powerpoint/2010/main" val="27722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3A1A7-02FB-48B3-9338-AC1D6A8C81D7}"/>
              </a:ext>
            </a:extLst>
          </p:cNvPr>
          <p:cNvSpPr>
            <a:spLocks noGrp="1"/>
          </p:cNvSpPr>
          <p:nvPr>
            <p:ph type="title"/>
          </p:nvPr>
        </p:nvSpPr>
        <p:spPr/>
        <p:txBody>
          <a:bodyPr/>
          <a:lstStyle/>
          <a:p>
            <a:r>
              <a:rPr lang="zh-CN" altLang="en-US" dirty="0"/>
              <a:t>一些可能会用到的知识</a:t>
            </a:r>
          </a:p>
        </p:txBody>
      </p:sp>
      <p:sp>
        <p:nvSpPr>
          <p:cNvPr id="3" name="内容占位符 2">
            <a:extLst>
              <a:ext uri="{FF2B5EF4-FFF2-40B4-BE49-F238E27FC236}">
                <a16:creationId xmlns:a16="http://schemas.microsoft.com/office/drawing/2014/main" id="{9B9EF747-6F67-40F5-AFD0-7088C9A0683A}"/>
              </a:ext>
            </a:extLst>
          </p:cNvPr>
          <p:cNvSpPr>
            <a:spLocks noGrp="1"/>
          </p:cNvSpPr>
          <p:nvPr>
            <p:ph idx="1"/>
          </p:nvPr>
        </p:nvSpPr>
        <p:spPr/>
        <p:txBody>
          <a:bodyPr/>
          <a:lstStyle/>
          <a:p>
            <a:r>
              <a:rPr lang="zh-CN" altLang="en-US" dirty="0"/>
              <a:t>这些东西和多点插值多点求值不一样</a:t>
            </a:r>
            <a:r>
              <a:rPr lang="en-US" altLang="zh-CN" dirty="0"/>
              <a:t>,</a:t>
            </a:r>
            <a:r>
              <a:rPr lang="zh-CN" altLang="en-US" dirty="0"/>
              <a:t>是有可能碰见的</a:t>
            </a:r>
            <a:r>
              <a:rPr lang="en-US" altLang="zh-CN" dirty="0"/>
              <a:t>,</a:t>
            </a:r>
            <a:r>
              <a:rPr lang="zh-CN" altLang="en-US" dirty="0"/>
              <a:t>具有一定的使用性</a:t>
            </a:r>
            <a:r>
              <a:rPr lang="en-US" altLang="zh-CN" dirty="0"/>
              <a:t>.</a:t>
            </a:r>
            <a:r>
              <a:rPr lang="zh-CN" altLang="en-US" dirty="0"/>
              <a:t>希望大家能够了解学习一下</a:t>
            </a:r>
            <a:r>
              <a:rPr lang="en-US" altLang="zh-CN" dirty="0"/>
              <a:t>.</a:t>
            </a:r>
            <a:endParaRPr lang="zh-CN" altLang="en-US" dirty="0"/>
          </a:p>
        </p:txBody>
      </p:sp>
    </p:spTree>
    <p:extLst>
      <p:ext uri="{BB962C8B-B14F-4D97-AF65-F5344CB8AC3E}">
        <p14:creationId xmlns:p14="http://schemas.microsoft.com/office/powerpoint/2010/main" val="1925197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5BBFED25-D918-4310-9700-38F39DA3F3F3}"/>
                  </a:ext>
                </a:extLst>
              </p:cNvPr>
              <p:cNvSpPr>
                <a:spLocks noGrp="1"/>
              </p:cNvSpPr>
              <p:nvPr>
                <p:ph type="title"/>
              </p:nvPr>
            </p:nvSpPr>
            <p:spPr/>
            <p:txBody>
              <a:bodyPr/>
              <a:lstStyle/>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𝑚</m:t>
                        </m:r>
                      </m:sup>
                    </m:sSup>
                  </m:oMath>
                </a14:m>
                <a:r>
                  <a:rPr lang="zh-CN" altLang="en-US" dirty="0"/>
                  <a:t>的拆分</a:t>
                </a:r>
              </a:p>
            </p:txBody>
          </p:sp>
        </mc:Choice>
        <mc:Fallback xmlns="">
          <p:sp>
            <p:nvSpPr>
              <p:cNvPr id="2" name="标题 1">
                <a:extLst>
                  <a:ext uri="{FF2B5EF4-FFF2-40B4-BE49-F238E27FC236}">
                    <a16:creationId xmlns:a16="http://schemas.microsoft.com/office/drawing/2014/main" id="{5BBFED25-D918-4310-9700-38F39DA3F3F3}"/>
                  </a:ext>
                </a:extLst>
              </p:cNvPr>
              <p:cNvSpPr>
                <a:spLocks noGrp="1" noRot="1" noChangeAspect="1" noMove="1" noResize="1" noEditPoints="1" noAdjustHandles="1" noChangeArrowheads="1" noChangeShapeType="1" noTextEdit="1"/>
              </p:cNvSpPr>
              <p:nvPr>
                <p:ph type="title"/>
              </p:nvPr>
            </p:nvSpPr>
            <p:spPr>
              <a:blipFill>
                <a:blip r:embed="rId2"/>
                <a:stretch>
                  <a:fillRect t="-8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F32405B-D377-412F-A0B5-D3EE97989423}"/>
                  </a:ext>
                </a:extLst>
              </p:cNvPr>
              <p:cNvSpPr>
                <a:spLocks noGrp="1"/>
              </p:cNvSpPr>
              <p:nvPr>
                <p:ph idx="1"/>
              </p:nvPr>
            </p:nvSpPr>
            <p:spPr/>
            <p:txBody>
              <a:bodyPr>
                <a:normAutofit lnSpcReduction="10000"/>
              </a:bodyPr>
              <a:lstStyle/>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𝑚</m:t>
                        </m:r>
                      </m:sup>
                    </m:sSup>
                    <m:r>
                      <a:rPr lang="zh-CN" altLang="en-US" i="1">
                        <a:latin typeface="Cambria Math" panose="02040503050406030204" pitchFamily="18" charset="0"/>
                      </a:rPr>
                      <m:t>的</m:t>
                    </m:r>
                  </m:oMath>
                </a14:m>
                <a:r>
                  <a:rPr lang="zh-CN" altLang="en-US" dirty="0"/>
                  <a:t>组合意义是将</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个</m:t>
                    </m:r>
                  </m:oMath>
                </a14:m>
                <a:r>
                  <a:rPr lang="zh-CN" altLang="en-US" dirty="0"/>
                  <a:t>不同的元素分成</a:t>
                </a:r>
                <a14:m>
                  <m:oMath xmlns:m="http://schemas.openxmlformats.org/officeDocument/2006/math">
                    <m:r>
                      <a:rPr lang="en-US" altLang="zh-CN" b="0" i="1" smtClean="0">
                        <a:latin typeface="Cambria Math" panose="02040503050406030204" pitchFamily="18" charset="0"/>
                      </a:rPr>
                      <m:t>𝑛</m:t>
                    </m:r>
                  </m:oMath>
                </a14:m>
                <a:r>
                  <a:rPr lang="zh-CN" altLang="en-US" dirty="0"/>
                  <a:t>个不同的集合</a:t>
                </a:r>
                <a:r>
                  <a:rPr lang="en-US" altLang="zh-CN" dirty="0"/>
                  <a:t>,</a:t>
                </a:r>
                <a:r>
                  <a:rPr lang="zh-CN" altLang="en-US" dirty="0"/>
                  <a:t>集合可以为空</a:t>
                </a:r>
                <a:r>
                  <a:rPr lang="en-US" altLang="zh-CN" dirty="0"/>
                  <a:t>.</a:t>
                </a:r>
                <a:r>
                  <a:rPr lang="zh-CN" altLang="en-US" dirty="0"/>
                  <a:t>而第二类斯特林数</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则表示将</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个</m:t>
                    </m:r>
                  </m:oMath>
                </a14:m>
                <a:r>
                  <a:rPr lang="zh-CN" altLang="en-US" dirty="0"/>
                  <a:t>元素放入</a:t>
                </a:r>
                <a14:m>
                  <m:oMath xmlns:m="http://schemas.openxmlformats.org/officeDocument/2006/math">
                    <m:r>
                      <a:rPr lang="en-US" altLang="zh-CN" b="0" i="1" smtClean="0">
                        <a:latin typeface="Cambria Math" panose="02040503050406030204" pitchFamily="18" charset="0"/>
                      </a:rPr>
                      <m:t>𝑛</m:t>
                    </m:r>
                  </m:oMath>
                </a14:m>
                <a:r>
                  <a:rPr lang="zh-CN" altLang="en-US" dirty="0"/>
                  <a:t>个相同的集合</a:t>
                </a:r>
                <a:r>
                  <a:rPr lang="en-US" altLang="zh-CN" dirty="0"/>
                  <a:t>,</a:t>
                </a:r>
                <a:r>
                  <a:rPr lang="zh-CN" altLang="en-US" dirty="0"/>
                  <a:t>集合不可为空的方案</a:t>
                </a:r>
                <a:r>
                  <a:rPr lang="en-US" altLang="zh-CN" dirty="0"/>
                  <a:t>.</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𝑚</m:t>
                          </m:r>
                        </m:sup>
                      </m:sSup>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𝑚</m:t>
                          </m:r>
                        </m:sup>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𝑖</m:t>
                              </m:r>
                            </m:den>
                          </m:f>
                        </m:e>
                      </m:d>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m:oMathPara>
                </a14:m>
                <a:endParaRPr lang="en-US" altLang="zh-CN" dirty="0"/>
              </a:p>
              <a:p>
                <a:pPr marL="0" indent="0">
                  <a:buNone/>
                </a:pPr>
                <a:r>
                  <a:rPr lang="zh-CN" altLang="en-US" dirty="0"/>
                  <a:t>组合意义就是说你枚举这</a:t>
                </a:r>
                <a14:m>
                  <m:oMath xmlns:m="http://schemas.openxmlformats.org/officeDocument/2006/math">
                    <m:r>
                      <a:rPr lang="en-US" altLang="zh-CN" b="0" i="1" smtClean="0">
                        <a:latin typeface="Cambria Math" panose="02040503050406030204" pitchFamily="18" charset="0"/>
                      </a:rPr>
                      <m:t>𝑛</m:t>
                    </m:r>
                  </m:oMath>
                </a14:m>
                <a:r>
                  <a:rPr lang="zh-CN" altLang="en-US" dirty="0"/>
                  <a:t>个集合里面有几个集合是非空的然后由于斯特林数划分的是相同的集合</a:t>
                </a:r>
                <a:r>
                  <a:rPr lang="en-US" altLang="zh-CN" dirty="0"/>
                  <a:t>,</a:t>
                </a:r>
                <a:r>
                  <a:rPr lang="zh-CN" altLang="en-US" dirty="0"/>
                  <a:t>最后会乘上一个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en-US" altLang="zh-CN" dirty="0"/>
                  <a:t>.</a:t>
                </a:r>
              </a:p>
              <a:p>
                <a:pPr marL="0" indent="0">
                  <a:buNone/>
                </a:pPr>
                <a:r>
                  <a:rPr lang="zh-CN" altLang="en-US" dirty="0"/>
                  <a:t>至于斯特林数的求法</a:t>
                </a:r>
                <a:r>
                  <a:rPr lang="en-US" altLang="zh-CN" dirty="0"/>
                  <a:t>,</a:t>
                </a:r>
                <a:r>
                  <a:rPr lang="zh-CN" altLang="en-US" dirty="0"/>
                  <a:t>则是一个非常简单的容斥</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r>
                            <a:rPr lang="en-US" altLang="zh-CN" b="0" i="1" smtClean="0">
                              <a:latin typeface="Cambria Math" panose="02040503050406030204" pitchFamily="18" charset="0"/>
                            </a:rPr>
                            <m:t>!</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𝑚</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𝑖</m:t>
                              </m:r>
                            </m:sup>
                          </m:sSup>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𝑖</m:t>
                                  </m:r>
                                </m:den>
                              </m:f>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sup>
                              <m:r>
                                <a:rPr lang="en-US" altLang="zh-CN" b="0" i="1" smtClean="0">
                                  <a:latin typeface="Cambria Math" panose="02040503050406030204" pitchFamily="18" charset="0"/>
                                </a:rPr>
                                <m:t>𝑛</m:t>
                              </m:r>
                            </m:sup>
                          </m:sSup>
                        </m:e>
                      </m:nary>
                    </m:oMath>
                  </m:oMathPara>
                </a14:m>
                <a:endParaRPr lang="en-US" altLang="zh-CN" dirty="0"/>
              </a:p>
              <a:p>
                <a:pPr marL="0" indent="0">
                  <a:buNone/>
                </a:pPr>
                <a:r>
                  <a:rPr lang="zh-CN" altLang="en-US" dirty="0"/>
                  <a:t>这是一个可以卷积的式子</a:t>
                </a:r>
                <a:r>
                  <a:rPr lang="en-US" altLang="zh-CN" dirty="0"/>
                  <a:t>,</a:t>
                </a:r>
                <a:r>
                  <a:rPr lang="zh-CN" altLang="en-US" dirty="0"/>
                  <a:t>讲这个的原因是这东西比较常见</a:t>
                </a:r>
                <a:r>
                  <a:rPr lang="en-US" altLang="zh-CN" dirty="0"/>
                  <a:t>,</a:t>
                </a:r>
                <a:r>
                  <a:rPr lang="zh-CN" altLang="en-US" dirty="0"/>
                  <a:t>后面我给的一道练习里面会出现</a:t>
                </a:r>
                <a:r>
                  <a:rPr lang="en-US" altLang="zh-CN" dirty="0"/>
                  <a:t>,</a:t>
                </a:r>
                <a:r>
                  <a:rPr lang="zh-CN" altLang="en-US" dirty="0"/>
                  <a:t>而且这个东西曾经出现在省选里面</a:t>
                </a:r>
                <a:r>
                  <a:rPr lang="en-US" altLang="zh-CN" dirty="0"/>
                  <a:t>,</a:t>
                </a:r>
                <a:r>
                  <a:rPr lang="zh-CN" altLang="en-US" dirty="0"/>
                  <a:t>我们以前也考过</a:t>
                </a:r>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AF32405B-D377-412F-A0B5-D3EE97989423}"/>
                  </a:ext>
                </a:extLst>
              </p:cNvPr>
              <p:cNvSpPr>
                <a:spLocks noGrp="1" noRot="1" noChangeAspect="1" noMove="1" noResize="1" noEditPoints="1" noAdjustHandles="1" noChangeArrowheads="1" noChangeShapeType="1" noTextEdit="1"/>
              </p:cNvSpPr>
              <p:nvPr>
                <p:ph idx="1"/>
              </p:nvPr>
            </p:nvSpPr>
            <p:spPr>
              <a:blipFill>
                <a:blip r:embed="rId3"/>
                <a:stretch>
                  <a:fillRect l="-567" t="-1884"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52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5B662-5B21-4859-88C7-0D36E7232093}"/>
              </a:ext>
            </a:extLst>
          </p:cNvPr>
          <p:cNvSpPr>
            <a:spLocks noGrp="1"/>
          </p:cNvSpPr>
          <p:nvPr>
            <p:ph type="title"/>
          </p:nvPr>
        </p:nvSpPr>
        <p:spPr/>
        <p:txBody>
          <a:bodyPr/>
          <a:lstStyle/>
          <a:p>
            <a:r>
              <a:rPr lang="zh-CN" altLang="en-US" dirty="0"/>
              <a:t>任意模数的卷积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A6186EC-6EE3-46B7-9E8C-2A3D8287068B}"/>
                  </a:ext>
                </a:extLst>
              </p:cNvPr>
              <p:cNvSpPr>
                <a:spLocks noGrp="1"/>
              </p:cNvSpPr>
              <p:nvPr>
                <p:ph idx="1"/>
              </p:nvPr>
            </p:nvSpPr>
            <p:spPr/>
            <p:txBody>
              <a:bodyPr/>
              <a:lstStyle/>
              <a:p>
                <a:r>
                  <a:rPr lang="zh-CN" altLang="en-US" dirty="0"/>
                  <a:t>主流有两种做法</a:t>
                </a:r>
                <a:r>
                  <a:rPr lang="en-US" altLang="zh-CN" dirty="0"/>
                  <a:t>:</a:t>
                </a:r>
              </a:p>
              <a:p>
                <a:r>
                  <a:rPr lang="en-US" altLang="zh-CN" dirty="0"/>
                  <a:t>1.</a:t>
                </a:r>
                <a:r>
                  <a:rPr lang="zh-CN" altLang="en-US" dirty="0"/>
                  <a:t>拆分法</a:t>
                </a:r>
                <a:endParaRPr lang="en-US" altLang="zh-CN" dirty="0"/>
              </a:p>
              <a:p>
                <a:r>
                  <a:rPr lang="en-US" altLang="zh-CN" dirty="0"/>
                  <a:t>2.</a:t>
                </a:r>
                <a:r>
                  <a:rPr lang="zh-CN" altLang="en-US" dirty="0"/>
                  <a:t>中国剩余定理</a:t>
                </a:r>
                <a:endParaRPr lang="en-US" altLang="zh-CN" dirty="0"/>
              </a:p>
              <a:p>
                <a:r>
                  <a:rPr lang="zh-CN" altLang="en-US" dirty="0"/>
                  <a:t>拆分法就是把所有的数字拆成</a:t>
                </a:r>
                <a14:m>
                  <m:oMath xmlns:m="http://schemas.openxmlformats.org/officeDocument/2006/math">
                    <m:r>
                      <a:rPr lang="en-US" altLang="zh-CN" b="0" i="1" smtClean="0">
                        <a:latin typeface="Cambria Math" panose="02040503050406030204" pitchFamily="18" charset="0"/>
                      </a:rPr>
                      <m:t>𝑘𝑀</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zh-CN" altLang="en-US" i="1">
                        <a:latin typeface="Cambria Math" panose="02040503050406030204" pitchFamily="18" charset="0"/>
                      </a:rPr>
                      <m:t>的</m:t>
                    </m:r>
                  </m:oMath>
                </a14:m>
                <a:r>
                  <a:rPr lang="zh-CN" altLang="en-US" dirty="0"/>
                  <a:t>形式</a:t>
                </a:r>
                <a:r>
                  <a:rPr lang="en-US" altLang="zh-CN" dirty="0"/>
                  <a:t>,</a:t>
                </a:r>
                <a:r>
                  <a:rPr lang="zh-CN" altLang="en-US" dirty="0"/>
                  <a:t>将要卷积的函数</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r>
                  <a:rPr lang="zh-CN" altLang="en-US" dirty="0"/>
                  <a:t>拆成</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zh-CN" altLang="en-US" i="1">
                        <a:latin typeface="Cambria Math" panose="02040503050406030204" pitchFamily="18" charset="0"/>
                      </a:rPr>
                      <m:t>使得</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oMath>
                </a14:m>
                <a:r>
                  <a:rPr lang="zh-CN" altLang="en-US" dirty="0"/>
                  <a:t>中的数字直接使用</a:t>
                </a:r>
                <a:r>
                  <a:rPr lang="en-US" altLang="zh-CN" dirty="0"/>
                  <a:t>long double </a:t>
                </a:r>
                <a:r>
                  <a:rPr lang="zh-CN" altLang="en-US" dirty="0"/>
                  <a:t>进行</a:t>
                </a:r>
                <a:r>
                  <a:rPr lang="en-US" altLang="zh-CN" dirty="0" err="1"/>
                  <a:t>dft</a:t>
                </a:r>
                <a:r>
                  <a:rPr lang="zh-CN" altLang="en-US" dirty="0"/>
                  <a:t>不会产生精度误差</a:t>
                </a:r>
                <a:r>
                  <a:rPr lang="en-US" altLang="zh-CN" dirty="0"/>
                  <a:t>,</a:t>
                </a:r>
                <a:r>
                  <a:rPr lang="zh-CN" altLang="en-US" dirty="0"/>
                  <a:t>则</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2</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这个做法需要</a:t>
                </a:r>
                <a:r>
                  <a:rPr lang="en-US" altLang="zh-CN" dirty="0"/>
                  <a:t>7</a:t>
                </a:r>
                <a:r>
                  <a:rPr lang="zh-CN" altLang="en-US" dirty="0"/>
                  <a:t>次</a:t>
                </a:r>
                <a:r>
                  <a:rPr lang="en-US" altLang="zh-CN" dirty="0" err="1"/>
                  <a:t>dft.myy</a:t>
                </a:r>
                <a:r>
                  <a:rPr lang="zh-CN" altLang="en-US" dirty="0"/>
                  <a:t>似乎有利用</a:t>
                </a:r>
                <a:r>
                  <a:rPr lang="en-US" altLang="zh-CN" dirty="0"/>
                  <a:t>FFT</a:t>
                </a:r>
                <a:r>
                  <a:rPr lang="zh-CN" altLang="en-US" dirty="0"/>
                  <a:t>虚部达到更优做法的方法</a:t>
                </a:r>
                <a:r>
                  <a:rPr lang="en-US" altLang="zh-CN" dirty="0"/>
                  <a:t>,</a:t>
                </a:r>
                <a:r>
                  <a:rPr lang="zh-CN" altLang="en-US" dirty="0"/>
                  <a:t>这个东西我不会</a:t>
                </a:r>
                <a:r>
                  <a:rPr lang="en-US" altLang="zh-CN" dirty="0"/>
                  <a:t>,</a:t>
                </a:r>
                <a:r>
                  <a:rPr lang="en-US" altLang="zh-CN" dirty="0" err="1"/>
                  <a:t>fyt</a:t>
                </a:r>
                <a:r>
                  <a:rPr lang="zh-CN" altLang="en-US" dirty="0"/>
                  <a:t>应该会给你们讲</a:t>
                </a:r>
                <a:r>
                  <a:rPr lang="en-US" altLang="zh-CN" dirty="0"/>
                  <a:t>.</a:t>
                </a:r>
              </a:p>
              <a:p>
                <a:r>
                  <a:rPr lang="zh-CN" altLang="en-US" dirty="0"/>
                  <a:t>利用中国剩余定理就是找三个大的</a:t>
                </a:r>
                <a:r>
                  <a:rPr lang="en-US" altLang="zh-CN" dirty="0"/>
                  <a:t>NTT</a:t>
                </a:r>
                <a:r>
                  <a:rPr lang="zh-CN" altLang="en-US" dirty="0"/>
                  <a:t>模数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a14:m>
                <a:r>
                  <a:rPr lang="zh-CN" altLang="en-US" dirty="0"/>
                  <a:t>利用中国剩余定理得出卷积结果对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3</m:t>
                        </m:r>
                      </m:sub>
                    </m:sSub>
                  </m:oMath>
                </a14:m>
                <a:r>
                  <a:rPr lang="zh-CN" altLang="en-US" dirty="0"/>
                  <a:t>的答案</a:t>
                </a:r>
                <a:r>
                  <a:rPr lang="en-US" altLang="zh-CN" dirty="0"/>
                  <a:t>,</a:t>
                </a:r>
                <a:r>
                  <a:rPr lang="zh-CN" altLang="en-US" dirty="0"/>
                  <a:t>当这个数字足够大的时候他就是正确答案</a:t>
                </a:r>
                <a:r>
                  <a:rPr lang="en-US" altLang="zh-CN" dirty="0"/>
                  <a:t>.</a:t>
                </a:r>
                <a:r>
                  <a:rPr lang="zh-CN" altLang="en-US" dirty="0"/>
                  <a:t>然后取模就可以了</a:t>
                </a:r>
                <a:r>
                  <a:rPr lang="en-US" altLang="zh-CN" dirty="0"/>
                  <a:t>.</a:t>
                </a:r>
                <a:r>
                  <a:rPr lang="zh-CN" altLang="en-US" dirty="0"/>
                  <a:t>这个做法需要</a:t>
                </a:r>
                <a:r>
                  <a:rPr lang="en-US" altLang="zh-CN" dirty="0"/>
                  <a:t>6</a:t>
                </a:r>
                <a:r>
                  <a:rPr lang="zh-CN" altLang="en-US" dirty="0"/>
                  <a:t>次</a:t>
                </a:r>
                <a:r>
                  <a:rPr lang="en-US" altLang="zh-CN" dirty="0"/>
                  <a:t>dft.</a:t>
                </a:r>
                <a:r>
                  <a:rPr lang="zh-CN" altLang="en-US" dirty="0"/>
                  <a:t>不过中间的大整数中国剩余定理会很恶心</a:t>
                </a:r>
                <a:r>
                  <a:rPr lang="en-US" altLang="zh-CN" dirty="0"/>
                  <a:t>.</a:t>
                </a:r>
              </a:p>
            </p:txBody>
          </p:sp>
        </mc:Choice>
        <mc:Fallback xmlns="">
          <p:sp>
            <p:nvSpPr>
              <p:cNvPr id="3" name="内容占位符 2">
                <a:extLst>
                  <a:ext uri="{FF2B5EF4-FFF2-40B4-BE49-F238E27FC236}">
                    <a16:creationId xmlns:a16="http://schemas.microsoft.com/office/drawing/2014/main" id="{1A6186EC-6EE3-46B7-9E8C-2A3D8287068B}"/>
                  </a:ext>
                </a:extLst>
              </p:cNvPr>
              <p:cNvSpPr>
                <a:spLocks noGrp="1" noRot="1" noChangeAspect="1" noMove="1" noResize="1" noEditPoints="1" noAdjustHandles="1" noChangeArrowheads="1" noChangeShapeType="1" noTextEdit="1"/>
              </p:cNvSpPr>
              <p:nvPr>
                <p:ph idx="1"/>
              </p:nvPr>
            </p:nvSpPr>
            <p:spPr>
              <a:blipFill>
                <a:blip r:embed="rId2"/>
                <a:stretch>
                  <a:fillRect l="-142" t="-1099" r="-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0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863EC-1481-4019-874A-1FA87BE7F943}"/>
              </a:ext>
            </a:extLst>
          </p:cNvPr>
          <p:cNvSpPr>
            <a:spLocks noGrp="1"/>
          </p:cNvSpPr>
          <p:nvPr>
            <p:ph type="title"/>
          </p:nvPr>
        </p:nvSpPr>
        <p:spPr/>
        <p:txBody>
          <a:bodyPr/>
          <a:lstStyle/>
          <a:p>
            <a:r>
              <a:rPr lang="zh-CN" altLang="en-US" dirty="0"/>
              <a:t>拉格朗日反演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55A37C-AC82-4FFB-93BB-F710859DC3D5}"/>
                  </a:ext>
                </a:extLst>
              </p:cNvPr>
              <p:cNvSpPr>
                <a:spLocks noGrp="1"/>
              </p:cNvSpPr>
              <p:nvPr>
                <p:ph idx="1"/>
              </p:nvPr>
            </p:nvSpPr>
            <p:spPr>
              <a:xfrm>
                <a:off x="677334" y="2160589"/>
                <a:ext cx="8596668" cy="3880773"/>
              </a:xfrm>
            </p:spPr>
            <p:txBody>
              <a:bodyPr/>
              <a:lstStyle/>
              <a:p>
                <a:r>
                  <a:rPr lang="zh-CN" altLang="en-US" dirty="0"/>
                  <a:t>一个不知道为什么反复出现在</a:t>
                </a:r>
                <a:r>
                  <a:rPr lang="en-US" altLang="zh-CN" dirty="0"/>
                  <a:t>OI</a:t>
                </a:r>
                <a:r>
                  <a:rPr lang="zh-CN" altLang="en-US" dirty="0"/>
                  <a:t>中的数学定理</a:t>
                </a:r>
                <a:r>
                  <a:rPr lang="en-US" altLang="zh-CN" dirty="0"/>
                  <a:t>.</a:t>
                </a:r>
              </a:p>
              <a:p>
                <a:r>
                  <a:rPr lang="zh-CN" altLang="en-US" dirty="0"/>
                  <a:t>若对于函数</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zh-CN" altLang="en-US" i="1">
                        <a:latin typeface="Cambria Math" panose="02040503050406030204" pitchFamily="18" charset="0"/>
                      </a:rPr>
                      <m:t>下</m:t>
                    </m:r>
                    <m:r>
                      <a:rPr lang="zh-CN" altLang="en-US" i="1" smtClean="0">
                        <a:latin typeface="Cambria Math" panose="02040503050406030204" pitchFamily="18" charset="0"/>
                      </a:rPr>
                      <m:t>形式</m:t>
                    </m:r>
                    <m:r>
                      <a:rPr lang="zh-CN" altLang="en-US" i="1">
                        <a:latin typeface="Cambria Math" panose="02040503050406030204" pitchFamily="18" charset="0"/>
                      </a:rPr>
                      <m:t>幂级数</m:t>
                    </m:r>
                    <m:r>
                      <a:rPr lang="zh-CN" altLang="en-US" i="1" smtClean="0">
                        <a:latin typeface="Cambria Math" panose="02040503050406030204" pitchFamily="18" charset="0"/>
                      </a:rPr>
                      <m:t>环</m:t>
                    </m:r>
                    <m:r>
                      <a:rPr lang="en-US" altLang="zh-CN" b="0" i="1" smtClean="0">
                        <a:latin typeface="Cambria Math" panose="02040503050406030204" pitchFamily="18" charset="0"/>
                      </a:rPr>
                      <m:t>),</m:t>
                    </m:r>
                    <m:r>
                      <a:rPr lang="zh-CN" altLang="en-US" i="1">
                        <a:latin typeface="Cambria Math" panose="02040503050406030204" pitchFamily="18" charset="0"/>
                      </a:rPr>
                      <m:t>且</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e>
                          </m:d>
                        </m:e>
                        <m:sup>
                          <m:r>
                            <a:rPr lang="en-US" altLang="zh-CN" b="0" i="1" smtClean="0">
                              <a:latin typeface="Cambria Math" panose="02040503050406030204" pitchFamily="18" charset="0"/>
                            </a:rPr>
                            <m:t>𝑛</m:t>
                          </m:r>
                        </m:sup>
                      </m:sSup>
                    </m:oMath>
                  </m:oMathPara>
                </a14:m>
                <a:endParaRPr lang="en-US" altLang="zh-CN" dirty="0"/>
              </a:p>
              <a:p>
                <a:pPr marL="0" indent="0">
                  <a:buNone/>
                </a:pPr>
                <a:r>
                  <a:rPr lang="zh-CN" altLang="en-US" dirty="0"/>
                  <a:t>扩展</a:t>
                </a:r>
                <a:r>
                  <a:rPr lang="en-US" altLang="zh-CN" dirty="0"/>
                  <a:t>:</a:t>
                </a:r>
                <a:r>
                  <a:rPr lang="zh-CN" altLang="en-US" dirty="0"/>
                  <a:t>定义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为</a:t>
                </a:r>
                <a14:m>
                  <m:oMath xmlns:m="http://schemas.openxmlformats.org/officeDocument/2006/math">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zh-CN" altLang="en-US" i="1" dirty="0">
                        <a:latin typeface="Cambria Math" panose="02040503050406030204" pitchFamily="18" charset="0"/>
                      </a:rPr>
                      <m:t>的</m:t>
                    </m:r>
                  </m:oMath>
                </a14:m>
                <a:r>
                  <a:rPr lang="zh-CN" altLang="en-US" dirty="0"/>
                  <a:t>复合逆</a:t>
                </a:r>
                <a:r>
                  <a:rPr lang="en-US" altLang="zh-CN" dirty="0"/>
                  <a:t>.</a:t>
                </a:r>
                <a:r>
                  <a:rPr lang="zh-CN" altLang="en-US" dirty="0"/>
                  <a:t>那么</a:t>
                </a:r>
                <a:r>
                  <a:rPr lang="en-US" altLang="zh-CN" dirty="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a:rPr lang="en-US" altLang="zh-CN" b="0" i="1" smtClean="0">
                              <a:latin typeface="Cambria Math" panose="02040503050406030204" pitchFamily="18" charset="0"/>
                            </a:rPr>
                            <m:t>𝑑</m:t>
                          </m:r>
                          <m:r>
                            <m:rPr>
                              <m:sty m:val="p"/>
                            </m:rPr>
                            <a:rPr lang="en-US" altLang="zh-CN" i="1">
                              <a:latin typeface="Cambria Math" panose="02040503050406030204" pitchFamily="18" charset="0"/>
                            </a:rPr>
                            <m:t>x</m:t>
                          </m:r>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oMath>
                  </m:oMathPara>
                </a14:m>
                <a:endParaRPr lang="en-US" altLang="zh-CN" dirty="0"/>
              </a:p>
              <a:p>
                <a:pPr marL="0" indent="0">
                  <a:buNone/>
                </a:pPr>
                <a:r>
                  <a:rPr lang="zh-CN" altLang="en-US" dirty="0"/>
                  <a:t>上述定理的证明涉及大量抽象代数知识</a:t>
                </a:r>
                <a:r>
                  <a:rPr lang="en-US" altLang="zh-CN" dirty="0"/>
                  <a:t>,</a:t>
                </a:r>
                <a:r>
                  <a:rPr lang="zh-CN" altLang="en-US" dirty="0"/>
                  <a:t>我无法讲解</a:t>
                </a:r>
                <a:r>
                  <a:rPr lang="en-US" altLang="zh-CN" dirty="0"/>
                  <a:t>.</a:t>
                </a:r>
                <a:r>
                  <a:rPr lang="zh-CN" altLang="en-US" dirty="0"/>
                  <a:t>大家当结论记下来算了</a:t>
                </a:r>
                <a:r>
                  <a:rPr lang="en-US" altLang="zh-CN" dirty="0"/>
                  <a:t>.</a:t>
                </a:r>
              </a:p>
            </p:txBody>
          </p:sp>
        </mc:Choice>
        <mc:Fallback xmlns="">
          <p:sp>
            <p:nvSpPr>
              <p:cNvPr id="3" name="内容占位符 2">
                <a:extLst>
                  <a:ext uri="{FF2B5EF4-FFF2-40B4-BE49-F238E27FC236}">
                    <a16:creationId xmlns:a16="http://schemas.microsoft.com/office/drawing/2014/main" id="{7455A37C-AC82-4FFB-93BB-F710859DC3D5}"/>
                  </a:ext>
                </a:extLst>
              </p:cNvPr>
              <p:cNvSpPr>
                <a:spLocks noGrp="1" noRot="1" noChangeAspect="1" noMove="1" noResize="1" noEditPoints="1" noAdjustHandles="1" noChangeArrowheads="1" noChangeShapeType="1" noTextEdit="1"/>
              </p:cNvSpPr>
              <p:nvPr>
                <p:ph idx="1"/>
              </p:nvPr>
            </p:nvSpPr>
            <p:spPr>
              <a:xfrm>
                <a:off x="677334" y="2160589"/>
                <a:ext cx="8596668" cy="3880773"/>
              </a:xfrm>
              <a:blipFill>
                <a:blip r:embed="rId2"/>
                <a:stretch>
                  <a:fillRect l="-567"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96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985883-0D94-49EF-9873-E658ADBE618E}"/>
              </a:ext>
            </a:extLst>
          </p:cNvPr>
          <p:cNvSpPr>
            <a:spLocks noGrp="1"/>
          </p:cNvSpPr>
          <p:nvPr>
            <p:ph idx="1"/>
          </p:nvPr>
        </p:nvSpPr>
        <p:spPr>
          <a:xfrm>
            <a:off x="677334" y="490195"/>
            <a:ext cx="8596668" cy="5551168"/>
          </a:xfrm>
        </p:spPr>
        <p:txBody>
          <a:bodyPr/>
          <a:lstStyle/>
          <a:p>
            <a:r>
              <a:rPr lang="zh-CN" altLang="en-US" dirty="0"/>
              <a:t>一些练习题</a:t>
            </a:r>
            <a:r>
              <a:rPr lang="en-US" altLang="zh-CN" dirty="0"/>
              <a:t>:</a:t>
            </a:r>
          </a:p>
          <a:p>
            <a:r>
              <a:rPr lang="en-US" altLang="zh-CN" dirty="0"/>
              <a:t>BZOJ3456 </a:t>
            </a:r>
          </a:p>
          <a:p>
            <a:r>
              <a:rPr lang="en-US" altLang="zh-CN" dirty="0" err="1"/>
              <a:t>Hdu</a:t>
            </a:r>
            <a:r>
              <a:rPr lang="en-US" altLang="zh-CN" dirty="0"/>
              <a:t> 5730</a:t>
            </a:r>
          </a:p>
          <a:p>
            <a:r>
              <a:rPr lang="en-US" altLang="zh-CN" dirty="0"/>
              <a:t>BZOJ 4555</a:t>
            </a:r>
          </a:p>
          <a:p>
            <a:r>
              <a:rPr lang="en-US" altLang="zh-CN" dirty="0"/>
              <a:t>BZOJ 2259</a:t>
            </a:r>
            <a:endParaRPr lang="zh-CN" altLang="en-US" dirty="0"/>
          </a:p>
        </p:txBody>
      </p:sp>
    </p:spTree>
    <p:extLst>
      <p:ext uri="{BB962C8B-B14F-4D97-AF65-F5344CB8AC3E}">
        <p14:creationId xmlns:p14="http://schemas.microsoft.com/office/powerpoint/2010/main" val="315060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0CC28-4403-4801-BBB5-C06FF9008934}"/>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1E4CA3E3-313F-4048-8204-A8A587E4497F}"/>
              </a:ext>
            </a:extLst>
          </p:cNvPr>
          <p:cNvSpPr>
            <a:spLocks noGrp="1"/>
          </p:cNvSpPr>
          <p:nvPr>
            <p:ph idx="1"/>
          </p:nvPr>
        </p:nvSpPr>
        <p:spPr/>
        <p:txBody>
          <a:bodyPr/>
          <a:lstStyle/>
          <a:p>
            <a:r>
              <a:rPr lang="en-US" altLang="zh-CN" dirty="0"/>
              <a:t>1.</a:t>
            </a:r>
            <a:r>
              <a:rPr lang="zh-CN" altLang="en-US" dirty="0"/>
              <a:t>多项式乘法</a:t>
            </a:r>
            <a:endParaRPr lang="en-US" altLang="zh-CN" dirty="0"/>
          </a:p>
          <a:p>
            <a:r>
              <a:rPr lang="en-US" altLang="zh-CN" dirty="0"/>
              <a:t>2.</a:t>
            </a:r>
            <a:r>
              <a:rPr lang="zh-CN" altLang="en-US" dirty="0"/>
              <a:t>多项式求逆</a:t>
            </a:r>
            <a:endParaRPr lang="en-US" altLang="zh-CN" dirty="0"/>
          </a:p>
          <a:p>
            <a:r>
              <a:rPr lang="en-US" altLang="zh-CN" dirty="0"/>
              <a:t>3.</a:t>
            </a:r>
            <a:r>
              <a:rPr lang="zh-CN" altLang="en-US" dirty="0"/>
              <a:t>与指数相关的一些多项式运算</a:t>
            </a:r>
            <a:endParaRPr lang="en-US" altLang="zh-CN" dirty="0"/>
          </a:p>
          <a:p>
            <a:r>
              <a:rPr lang="en-US" altLang="zh-CN" dirty="0"/>
              <a:t>4.</a:t>
            </a:r>
            <a:r>
              <a:rPr lang="zh-CN" altLang="en-US" dirty="0"/>
              <a:t>多项式除法与取模</a:t>
            </a:r>
            <a:endParaRPr lang="en-US" altLang="zh-CN" dirty="0"/>
          </a:p>
          <a:p>
            <a:r>
              <a:rPr lang="en-US" altLang="zh-CN" dirty="0"/>
              <a:t>5.</a:t>
            </a:r>
            <a:r>
              <a:rPr lang="zh-CN" altLang="en-US" dirty="0"/>
              <a:t>多项式多点插值与多点求值</a:t>
            </a:r>
            <a:endParaRPr lang="en-US" altLang="zh-CN" dirty="0"/>
          </a:p>
          <a:p>
            <a:r>
              <a:rPr lang="en-US" altLang="zh-CN" dirty="0"/>
              <a:t>6.</a:t>
            </a:r>
            <a:r>
              <a:rPr lang="zh-CN" altLang="en-US" dirty="0"/>
              <a:t>一些其他的技巧</a:t>
            </a:r>
          </a:p>
        </p:txBody>
      </p:sp>
    </p:spTree>
    <p:extLst>
      <p:ext uri="{BB962C8B-B14F-4D97-AF65-F5344CB8AC3E}">
        <p14:creationId xmlns:p14="http://schemas.microsoft.com/office/powerpoint/2010/main" val="56363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CA394-E14A-43D0-98CA-5791E10D43F4}"/>
              </a:ext>
            </a:extLst>
          </p:cNvPr>
          <p:cNvSpPr>
            <a:spLocks noGrp="1"/>
          </p:cNvSpPr>
          <p:nvPr>
            <p:ph type="title"/>
          </p:nvPr>
        </p:nvSpPr>
        <p:spPr/>
        <p:txBody>
          <a:bodyPr/>
          <a:lstStyle/>
          <a:p>
            <a:r>
              <a:rPr lang="zh-CN" altLang="en-US" dirty="0"/>
              <a:t>多项式乘法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8AE9FDA-B3D3-4923-80B6-997AEEB880CF}"/>
                  </a:ext>
                </a:extLst>
              </p:cNvPr>
              <p:cNvSpPr>
                <a:spLocks noGrp="1"/>
              </p:cNvSpPr>
              <p:nvPr>
                <p:ph idx="1"/>
              </p:nvPr>
            </p:nvSpPr>
            <p:spPr/>
            <p:txBody>
              <a:bodyPr/>
              <a:lstStyle/>
              <a:p>
                <a:r>
                  <a:rPr lang="zh-CN" altLang="en-US" dirty="0"/>
                  <a:t>快速傅里叶变换</a:t>
                </a:r>
                <a:r>
                  <a:rPr lang="en-US" altLang="zh-CN" dirty="0"/>
                  <a:t>(FFT)</a:t>
                </a:r>
                <a:r>
                  <a:rPr lang="zh-CN" altLang="en-US" dirty="0"/>
                  <a:t>和快速数论变化</a:t>
                </a:r>
                <a:r>
                  <a:rPr lang="en-US" altLang="zh-CN" dirty="0"/>
                  <a:t>(NTT)</a:t>
                </a:r>
              </a:p>
              <a:p>
                <a:r>
                  <a:rPr lang="zh-CN" altLang="en-US" dirty="0"/>
                  <a:t>很抱歉的是这一块我不讲</a:t>
                </a:r>
                <a:r>
                  <a:rPr lang="en-US" altLang="zh-CN" dirty="0"/>
                  <a:t>.</a:t>
                </a:r>
              </a:p>
              <a:p>
                <a:r>
                  <a:rPr lang="zh-CN" altLang="en-US" dirty="0"/>
                  <a:t>因为接下来</a:t>
                </a:r>
                <a:r>
                  <a:rPr lang="en-US" altLang="zh-CN" dirty="0" err="1"/>
                  <a:t>fyt</a:t>
                </a:r>
                <a:r>
                  <a:rPr lang="zh-CN" altLang="en-US" dirty="0"/>
                  <a:t>大佬会从高等代数的角度详细的让你们理解快速傅里叶变换的</a:t>
                </a:r>
                <a:r>
                  <a:rPr lang="en-US" altLang="zh-CN" dirty="0"/>
                  <a:t>.</a:t>
                </a:r>
              </a:p>
              <a:p>
                <a:r>
                  <a:rPr lang="zh-CN" altLang="en-US" dirty="0"/>
                  <a:t>快速数论变化就是在模意义下存在这样一个等式</a:t>
                </a:r>
                <a:r>
                  <a:rPr lang="en-US" altLang="zh-CN" dirty="0"/>
                  <a:t>:</a:t>
                </a:r>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m:rPr>
                                <m:sty m:val="p"/>
                              </m:rPr>
                              <a:rPr lang="en-US" altLang="zh-CN" i="1">
                                <a:latin typeface="Cambria Math" panose="02040503050406030204" pitchFamily="18" charset="0"/>
                              </a:rPr>
                              <m:t>π</m:t>
                            </m:r>
                          </m:num>
                          <m:den>
                            <m:r>
                              <a:rPr lang="en-US" altLang="zh-CN" b="0" i="1" smtClean="0">
                                <a:latin typeface="Cambria Math" panose="02040503050406030204" pitchFamily="18" charset="0"/>
                              </a:rPr>
                              <m:t>𝑛</m:t>
                            </m:r>
                          </m:den>
                        </m:f>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sup>
                    </m:sSup>
                  </m:oMath>
                </a14:m>
                <a:r>
                  <a:rPr lang="en-US" altLang="zh-CN" dirty="0"/>
                  <a:t>,</a:t>
                </a:r>
                <a14:m>
                  <m:oMath xmlns:m="http://schemas.openxmlformats.org/officeDocument/2006/math">
                    <m:r>
                      <a:rPr lang="en-US" altLang="zh-CN" b="0" i="1" smtClean="0">
                        <a:latin typeface="Cambria Math" panose="02040503050406030204" pitchFamily="18" charset="0"/>
                      </a:rPr>
                      <m:t>𝑔</m:t>
                    </m:r>
                    <m:r>
                      <a:rPr lang="zh-CN" altLang="en-US" i="1">
                        <a:latin typeface="Cambria Math" panose="02040503050406030204" pitchFamily="18" charset="0"/>
                      </a:rPr>
                      <m:t>是</m:t>
                    </m:r>
                  </m:oMath>
                </a14:m>
                <a:r>
                  <a:rPr lang="zh-CN" altLang="en-US" dirty="0"/>
                  <a:t>原根</a:t>
                </a:r>
                <a:r>
                  <a:rPr lang="en-US" altLang="zh-CN" dirty="0"/>
                  <a:t>.</a:t>
                </a:r>
              </a:p>
              <a:p>
                <a:r>
                  <a:rPr lang="zh-CN" altLang="en-US" dirty="0"/>
                  <a:t>奇质数模域的原根就是满足</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=0,1,…</m:t>
                    </m:r>
                    <m:r>
                      <a:rPr lang="en-US" altLang="zh-CN" b="0" i="1" smtClean="0">
                        <a:latin typeface="Cambria Math" panose="02040503050406030204" pitchFamily="18" charset="0"/>
                      </a:rPr>
                      <m:t>𝑃</m:t>
                    </m:r>
                    <m:r>
                      <a:rPr lang="en-US" altLang="zh-CN" b="0" i="1" smtClean="0">
                        <a:latin typeface="Cambria Math" panose="02040503050406030204" pitchFamily="18" charset="0"/>
                      </a:rPr>
                      <m:t>−2)</m:t>
                    </m:r>
                    <m:r>
                      <a:rPr lang="zh-CN" altLang="en-US" i="1">
                        <a:latin typeface="Cambria Math" panose="02040503050406030204" pitchFamily="18" charset="0"/>
                      </a:rPr>
                      <m:t>互不</m:t>
                    </m:r>
                  </m:oMath>
                </a14:m>
                <a:r>
                  <a:rPr lang="zh-CN" altLang="en-US" dirty="0"/>
                  <a:t>相同的数字</a:t>
                </a:r>
                <a:r>
                  <a:rPr lang="en-US" altLang="zh-CN" dirty="0"/>
                  <a:t>.</a:t>
                </a:r>
              </a:p>
              <a:p>
                <a:r>
                  <a:rPr lang="zh-CN" altLang="en-US" dirty="0"/>
                  <a:t>所以</a:t>
                </a:r>
                <a14:m>
                  <m:oMath xmlns:m="http://schemas.openxmlformats.org/officeDocument/2006/math">
                    <m:r>
                      <m:rPr>
                        <m:sty m:val="p"/>
                      </m:rPr>
                      <a:rPr lang="en-US" altLang="zh-CN" i="1" dirty="0">
                        <a:latin typeface="Cambria Math" panose="02040503050406030204" pitchFamily="18" charset="0"/>
                      </a:rPr>
                      <m:t>P</m:t>
                    </m:r>
                  </m:oMath>
                </a14:m>
                <a:r>
                  <a:rPr lang="zh-CN" altLang="en-US" dirty="0"/>
                  <a:t>一般都是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oMath>
                </a14:m>
                <a:endParaRPr lang="en-US" altLang="zh-CN" dirty="0"/>
              </a:p>
              <a:p>
                <a:r>
                  <a:rPr lang="zh-CN" altLang="en-US" dirty="0"/>
                  <a:t>下面给出一个表格</a:t>
                </a:r>
                <a:r>
                  <a:rPr lang="en-US" altLang="zh-CN" dirty="0"/>
                  <a:t>.</a:t>
                </a:r>
              </a:p>
            </p:txBody>
          </p:sp>
        </mc:Choice>
        <mc:Fallback>
          <p:sp>
            <p:nvSpPr>
              <p:cNvPr id="3" name="内容占位符 2">
                <a:extLst>
                  <a:ext uri="{FF2B5EF4-FFF2-40B4-BE49-F238E27FC236}">
                    <a16:creationId xmlns:a16="http://schemas.microsoft.com/office/drawing/2014/main" id="{F8AE9FDA-B3D3-4923-80B6-997AEEB880CF}"/>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362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B497DF54-1518-48EE-8004-4250F7C4597D}"/>
              </a:ext>
            </a:extLst>
          </p:cNvPr>
          <p:cNvGraphicFramePr>
            <a:graphicFrameLocks noGrp="1"/>
          </p:cNvGraphicFramePr>
          <p:nvPr>
            <p:extLst>
              <p:ext uri="{D42A27DB-BD31-4B8C-83A1-F6EECF244321}">
                <p14:modId xmlns:p14="http://schemas.microsoft.com/office/powerpoint/2010/main" val="1816107195"/>
              </p:ext>
            </p:extLst>
          </p:nvPr>
        </p:nvGraphicFramePr>
        <p:xfrm>
          <a:off x="844223" y="117241"/>
          <a:ext cx="8128000" cy="6740759"/>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05546768"/>
                    </a:ext>
                  </a:extLst>
                </a:gridCol>
                <a:gridCol w="2032000">
                  <a:extLst>
                    <a:ext uri="{9D8B030D-6E8A-4147-A177-3AD203B41FA5}">
                      <a16:colId xmlns:a16="http://schemas.microsoft.com/office/drawing/2014/main" val="2804106277"/>
                    </a:ext>
                  </a:extLst>
                </a:gridCol>
                <a:gridCol w="2032000">
                  <a:extLst>
                    <a:ext uri="{9D8B030D-6E8A-4147-A177-3AD203B41FA5}">
                      <a16:colId xmlns:a16="http://schemas.microsoft.com/office/drawing/2014/main" val="1237748134"/>
                    </a:ext>
                  </a:extLst>
                </a:gridCol>
                <a:gridCol w="2032000">
                  <a:extLst>
                    <a:ext uri="{9D8B030D-6E8A-4147-A177-3AD203B41FA5}">
                      <a16:colId xmlns:a16="http://schemas.microsoft.com/office/drawing/2014/main" val="1641273365"/>
                    </a:ext>
                  </a:extLst>
                </a:gridCol>
              </a:tblGrid>
              <a:tr h="370840">
                <a:tc>
                  <a:txBody>
                    <a:bodyPr/>
                    <a:lstStyle/>
                    <a:p>
                      <a:pPr algn="ctr"/>
                      <a:r>
                        <a:rPr lang="en-US" altLang="zh-CN" dirty="0"/>
                        <a:t>P</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k</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val="136587239"/>
                  </a:ext>
                </a:extLst>
              </a:tr>
              <a:tr h="370840">
                <a:tc>
                  <a:txBody>
                    <a:bodyPr/>
                    <a:lstStyle/>
                    <a:p>
                      <a:pPr algn="ctr"/>
                      <a:r>
                        <a:rPr lang="en-US" altLang="zh-CN" dirty="0"/>
                        <a:t>7681</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17</a:t>
                      </a:r>
                      <a:endParaRPr lang="zh-CN" altLang="en-US" dirty="0"/>
                    </a:p>
                  </a:txBody>
                  <a:tcPr/>
                </a:tc>
                <a:extLst>
                  <a:ext uri="{0D108BD9-81ED-4DB2-BD59-A6C34878D82A}">
                    <a16:rowId xmlns:a16="http://schemas.microsoft.com/office/drawing/2014/main" val="624986296"/>
                  </a:ext>
                </a:extLst>
              </a:tr>
              <a:tr h="370840">
                <a:tc>
                  <a:txBody>
                    <a:bodyPr/>
                    <a:lstStyle/>
                    <a:p>
                      <a:pPr algn="ctr"/>
                      <a:r>
                        <a:rPr lang="en-US" altLang="zh-CN" dirty="0"/>
                        <a:t>12289</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11</a:t>
                      </a:r>
                      <a:endParaRPr lang="zh-CN" altLang="en-US" dirty="0"/>
                    </a:p>
                  </a:txBody>
                  <a:tcPr/>
                </a:tc>
                <a:extLst>
                  <a:ext uri="{0D108BD9-81ED-4DB2-BD59-A6C34878D82A}">
                    <a16:rowId xmlns:a16="http://schemas.microsoft.com/office/drawing/2014/main" val="2622636614"/>
                  </a:ext>
                </a:extLst>
              </a:tr>
              <a:tr h="370840">
                <a:tc>
                  <a:txBody>
                    <a:bodyPr/>
                    <a:lstStyle/>
                    <a:p>
                      <a:pPr algn="ctr"/>
                      <a:r>
                        <a:rPr lang="en-US" altLang="zh-CN" dirty="0"/>
                        <a:t>40961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13</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268302050"/>
                  </a:ext>
                </a:extLst>
              </a:tr>
              <a:tr h="436479">
                <a:tc>
                  <a:txBody>
                    <a:bodyPr/>
                    <a:lstStyle/>
                    <a:p>
                      <a:pPr algn="ctr"/>
                      <a:r>
                        <a:rPr lang="en-US" altLang="zh-CN" dirty="0"/>
                        <a:t>65537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1937798033"/>
                  </a:ext>
                </a:extLst>
              </a:tr>
              <a:tr h="370840">
                <a:tc>
                  <a:txBody>
                    <a:bodyPr/>
                    <a:lstStyle/>
                    <a:p>
                      <a:pPr algn="ctr"/>
                      <a:r>
                        <a:rPr lang="en-US" altLang="zh-CN" dirty="0"/>
                        <a:t>786433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18</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2241136215"/>
                  </a:ext>
                </a:extLst>
              </a:tr>
              <a:tr h="370840">
                <a:tc>
                  <a:txBody>
                    <a:bodyPr/>
                    <a:lstStyle/>
                    <a:p>
                      <a:pPr algn="ctr"/>
                      <a:r>
                        <a:rPr lang="en-US" altLang="zh-CN" dirty="0"/>
                        <a:t>5767169</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19</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1690529640"/>
                  </a:ext>
                </a:extLst>
              </a:tr>
              <a:tr h="370840">
                <a:tc>
                  <a:txBody>
                    <a:bodyPr/>
                    <a:lstStyle/>
                    <a:p>
                      <a:pPr algn="ctr"/>
                      <a:r>
                        <a:rPr lang="en-US" altLang="zh-CN" dirty="0"/>
                        <a:t>7340033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20</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1456810185"/>
                  </a:ext>
                </a:extLst>
              </a:tr>
              <a:tr h="370840">
                <a:tc>
                  <a:txBody>
                    <a:bodyPr/>
                    <a:lstStyle/>
                    <a:p>
                      <a:pPr algn="ctr"/>
                      <a:r>
                        <a:rPr lang="en-US" altLang="zh-CN" dirty="0"/>
                        <a:t>23068673</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21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009522475"/>
                  </a:ext>
                </a:extLst>
              </a:tr>
              <a:tr h="370840">
                <a:tc>
                  <a:txBody>
                    <a:bodyPr/>
                    <a:lstStyle/>
                    <a:p>
                      <a:pPr algn="ctr"/>
                      <a:r>
                        <a:rPr lang="en-US" altLang="zh-CN" dirty="0"/>
                        <a:t>104857601</a:t>
                      </a:r>
                      <a:endParaRPr lang="zh-CN" altLang="en-US" dirty="0"/>
                    </a:p>
                  </a:txBody>
                  <a:tcPr/>
                </a:tc>
                <a:tc>
                  <a:txBody>
                    <a:bodyPr/>
                    <a:lstStyle/>
                    <a:p>
                      <a:pPr algn="ctr"/>
                      <a:r>
                        <a:rPr lang="en-US" altLang="zh-CN" dirty="0"/>
                        <a:t>25</a:t>
                      </a:r>
                      <a:endParaRPr lang="zh-CN" altLang="en-US" dirty="0"/>
                    </a:p>
                  </a:txBody>
                  <a:tcPr/>
                </a:tc>
                <a:tc>
                  <a:txBody>
                    <a:bodyPr/>
                    <a:lstStyle/>
                    <a:p>
                      <a:pPr algn="ctr"/>
                      <a:r>
                        <a:rPr lang="en-US" altLang="zh-CN" dirty="0"/>
                        <a:t>22</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290943215"/>
                  </a:ext>
                </a:extLst>
              </a:tr>
              <a:tr h="370840">
                <a:tc>
                  <a:txBody>
                    <a:bodyPr/>
                    <a:lstStyle/>
                    <a:p>
                      <a:pPr algn="ctr"/>
                      <a:r>
                        <a:rPr lang="en-US" altLang="zh-CN" dirty="0"/>
                        <a:t>167772161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25</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874825514"/>
                  </a:ext>
                </a:extLst>
              </a:tr>
              <a:tr h="370840">
                <a:tc>
                  <a:txBody>
                    <a:bodyPr/>
                    <a:lstStyle/>
                    <a:p>
                      <a:pPr algn="ctr"/>
                      <a:r>
                        <a:rPr lang="en-US" altLang="zh-CN" dirty="0"/>
                        <a:t>469762049</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26</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1773264185"/>
                  </a:ext>
                </a:extLst>
              </a:tr>
              <a:tr h="370840">
                <a:tc>
                  <a:txBody>
                    <a:bodyPr/>
                    <a:lstStyle/>
                    <a:p>
                      <a:pPr algn="ctr"/>
                      <a:r>
                        <a:rPr lang="en-US" altLang="zh-CN" i="1" dirty="0">
                          <a:solidFill>
                            <a:srgbClr val="FF0000"/>
                          </a:solidFill>
                          <a:effectLst>
                            <a:outerShdw blurRad="38100" dist="38100" dir="2700000" algn="tl">
                              <a:srgbClr val="000000">
                                <a:alpha val="43137"/>
                              </a:srgbClr>
                            </a:outerShdw>
                          </a:effectLst>
                        </a:rPr>
                        <a:t>998244353</a:t>
                      </a:r>
                      <a:endParaRPr lang="zh-CN" altLang="en-US" i="1" dirty="0">
                        <a:solidFill>
                          <a:srgbClr val="FF0000"/>
                        </a:solidFill>
                        <a:effectLst>
                          <a:outerShdw blurRad="38100" dist="38100" dir="2700000" algn="tl">
                            <a:srgbClr val="000000">
                              <a:alpha val="43137"/>
                            </a:srgbClr>
                          </a:outerShdw>
                        </a:effectLst>
                      </a:endParaRPr>
                    </a:p>
                  </a:txBody>
                  <a:tcPr/>
                </a:tc>
                <a:tc>
                  <a:txBody>
                    <a:bodyPr/>
                    <a:lstStyle/>
                    <a:p>
                      <a:pPr algn="ctr"/>
                      <a:r>
                        <a:rPr lang="en-US" altLang="zh-CN" i="1" dirty="0">
                          <a:solidFill>
                            <a:srgbClr val="FF0000"/>
                          </a:solidFill>
                          <a:effectLst>
                            <a:outerShdw blurRad="38100" dist="38100" dir="2700000" algn="tl">
                              <a:srgbClr val="000000">
                                <a:alpha val="43137"/>
                              </a:srgbClr>
                            </a:outerShdw>
                          </a:effectLst>
                        </a:rPr>
                        <a:t>119</a:t>
                      </a:r>
                      <a:endParaRPr lang="zh-CN" altLang="en-US" i="1" dirty="0">
                        <a:solidFill>
                          <a:srgbClr val="FF0000"/>
                        </a:solidFill>
                        <a:effectLst>
                          <a:outerShdw blurRad="38100" dist="38100" dir="2700000" algn="tl">
                            <a:srgbClr val="000000">
                              <a:alpha val="43137"/>
                            </a:srgbClr>
                          </a:outerShdw>
                        </a:effectLst>
                      </a:endParaRPr>
                    </a:p>
                  </a:txBody>
                  <a:tcPr/>
                </a:tc>
                <a:tc>
                  <a:txBody>
                    <a:bodyPr/>
                    <a:lstStyle/>
                    <a:p>
                      <a:pPr algn="ctr"/>
                      <a:r>
                        <a:rPr lang="en-US" altLang="zh-CN" i="1" dirty="0">
                          <a:solidFill>
                            <a:srgbClr val="FF0000"/>
                          </a:solidFill>
                          <a:effectLst>
                            <a:outerShdw blurRad="38100" dist="38100" dir="2700000" algn="tl">
                              <a:srgbClr val="000000">
                                <a:alpha val="43137"/>
                              </a:srgbClr>
                            </a:outerShdw>
                          </a:effectLst>
                        </a:rPr>
                        <a:t>23</a:t>
                      </a:r>
                      <a:endParaRPr lang="zh-CN" altLang="en-US" i="1" dirty="0">
                        <a:solidFill>
                          <a:srgbClr val="FF0000"/>
                        </a:solidFill>
                        <a:effectLst>
                          <a:outerShdw blurRad="38100" dist="38100" dir="2700000" algn="tl">
                            <a:srgbClr val="000000">
                              <a:alpha val="43137"/>
                            </a:srgbClr>
                          </a:outerShdw>
                        </a:effectLst>
                      </a:endParaRPr>
                    </a:p>
                  </a:txBody>
                  <a:tcPr/>
                </a:tc>
                <a:tc>
                  <a:txBody>
                    <a:bodyPr/>
                    <a:lstStyle/>
                    <a:p>
                      <a:pPr algn="ctr"/>
                      <a:r>
                        <a:rPr lang="en-US" altLang="zh-CN" i="1" dirty="0">
                          <a:solidFill>
                            <a:srgbClr val="FF0000"/>
                          </a:solidFill>
                          <a:effectLst>
                            <a:outerShdw blurRad="38100" dist="38100" dir="2700000" algn="tl">
                              <a:srgbClr val="000000">
                                <a:alpha val="43137"/>
                              </a:srgbClr>
                            </a:outerShdw>
                          </a:effectLst>
                        </a:rPr>
                        <a:t>3</a:t>
                      </a:r>
                      <a:endParaRPr lang="zh-CN" altLang="en-US" i="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41070724"/>
                  </a:ext>
                </a:extLst>
              </a:tr>
              <a:tr h="370840">
                <a:tc>
                  <a:txBody>
                    <a:bodyPr/>
                    <a:lstStyle/>
                    <a:p>
                      <a:pPr algn="ctr"/>
                      <a:r>
                        <a:rPr lang="en-US" altLang="zh-CN" i="1" dirty="0">
                          <a:solidFill>
                            <a:srgbClr val="FF0000"/>
                          </a:solidFill>
                          <a:effectLst>
                            <a:outerShdw blurRad="38100" dist="38100" dir="2700000" algn="tl">
                              <a:srgbClr val="000000">
                                <a:alpha val="43137"/>
                              </a:srgbClr>
                            </a:outerShdw>
                          </a:effectLst>
                        </a:rPr>
                        <a:t>1004535809</a:t>
                      </a:r>
                      <a:endParaRPr lang="zh-CN" altLang="en-US" i="1" dirty="0">
                        <a:solidFill>
                          <a:srgbClr val="FF0000"/>
                        </a:solidFill>
                        <a:effectLst>
                          <a:outerShdw blurRad="38100" dist="38100" dir="2700000" algn="tl">
                            <a:srgbClr val="000000">
                              <a:alpha val="43137"/>
                            </a:srgbClr>
                          </a:outerShdw>
                        </a:effectLst>
                      </a:endParaRPr>
                    </a:p>
                  </a:txBody>
                  <a:tcPr/>
                </a:tc>
                <a:tc>
                  <a:txBody>
                    <a:bodyPr/>
                    <a:lstStyle/>
                    <a:p>
                      <a:pPr algn="ctr"/>
                      <a:r>
                        <a:rPr lang="en-US" altLang="zh-CN" i="1" dirty="0">
                          <a:solidFill>
                            <a:srgbClr val="FF0000"/>
                          </a:solidFill>
                          <a:effectLst>
                            <a:outerShdw blurRad="38100" dist="38100" dir="2700000" algn="tl">
                              <a:srgbClr val="000000">
                                <a:alpha val="43137"/>
                              </a:srgbClr>
                            </a:outerShdw>
                          </a:effectLst>
                        </a:rPr>
                        <a:t>479</a:t>
                      </a:r>
                      <a:endParaRPr lang="zh-CN" altLang="en-US" i="1" dirty="0">
                        <a:solidFill>
                          <a:srgbClr val="FF0000"/>
                        </a:solidFill>
                        <a:effectLst>
                          <a:outerShdw blurRad="38100" dist="38100" dir="2700000" algn="tl">
                            <a:srgbClr val="000000">
                              <a:alpha val="43137"/>
                            </a:srgbClr>
                          </a:outerShdw>
                        </a:effectLst>
                      </a:endParaRPr>
                    </a:p>
                  </a:txBody>
                  <a:tcPr/>
                </a:tc>
                <a:tc>
                  <a:txBody>
                    <a:bodyPr/>
                    <a:lstStyle/>
                    <a:p>
                      <a:pPr algn="ctr"/>
                      <a:r>
                        <a:rPr lang="en-US" altLang="zh-CN" i="1" dirty="0">
                          <a:solidFill>
                            <a:srgbClr val="FF0000"/>
                          </a:solidFill>
                          <a:effectLst>
                            <a:outerShdw blurRad="38100" dist="38100" dir="2700000" algn="tl">
                              <a:srgbClr val="000000">
                                <a:alpha val="43137"/>
                              </a:srgbClr>
                            </a:outerShdw>
                          </a:effectLst>
                        </a:rPr>
                        <a:t>21</a:t>
                      </a:r>
                      <a:endParaRPr lang="zh-CN" altLang="en-US" i="1" dirty="0">
                        <a:solidFill>
                          <a:srgbClr val="FF0000"/>
                        </a:solidFill>
                        <a:effectLst>
                          <a:outerShdw blurRad="38100" dist="38100" dir="2700000" algn="tl">
                            <a:srgbClr val="000000">
                              <a:alpha val="43137"/>
                            </a:srgbClr>
                          </a:outerShdw>
                        </a:effectLst>
                      </a:endParaRPr>
                    </a:p>
                  </a:txBody>
                  <a:tcPr/>
                </a:tc>
                <a:tc>
                  <a:txBody>
                    <a:bodyPr/>
                    <a:lstStyle/>
                    <a:p>
                      <a:pPr algn="ctr"/>
                      <a:r>
                        <a:rPr lang="en-US" altLang="zh-CN" i="1" dirty="0">
                          <a:solidFill>
                            <a:srgbClr val="FF0000"/>
                          </a:solidFill>
                          <a:effectLst>
                            <a:outerShdw blurRad="38100" dist="38100" dir="2700000" algn="tl">
                              <a:srgbClr val="000000">
                                <a:alpha val="43137"/>
                              </a:srgbClr>
                            </a:outerShdw>
                          </a:effectLst>
                        </a:rPr>
                        <a:t>3</a:t>
                      </a:r>
                      <a:endParaRPr lang="zh-CN" altLang="en-US" i="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955986362"/>
                  </a:ext>
                </a:extLst>
              </a:tr>
              <a:tr h="370840">
                <a:tc>
                  <a:txBody>
                    <a:bodyPr/>
                    <a:lstStyle/>
                    <a:p>
                      <a:pPr algn="ctr"/>
                      <a:r>
                        <a:rPr lang="en-US" altLang="zh-CN" dirty="0"/>
                        <a:t>2013265921</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t>27</a:t>
                      </a:r>
                      <a:endParaRPr lang="zh-CN" altLang="en-US" dirty="0"/>
                    </a:p>
                  </a:txBody>
                  <a:tcPr/>
                </a:tc>
                <a:tc>
                  <a:txBody>
                    <a:bodyPr/>
                    <a:lstStyle/>
                    <a:p>
                      <a:pPr algn="ctr"/>
                      <a:r>
                        <a:rPr lang="en-US" altLang="zh-CN" dirty="0"/>
                        <a:t>31</a:t>
                      </a:r>
                      <a:endParaRPr lang="zh-CN" altLang="en-US" dirty="0"/>
                    </a:p>
                  </a:txBody>
                  <a:tcPr/>
                </a:tc>
                <a:extLst>
                  <a:ext uri="{0D108BD9-81ED-4DB2-BD59-A6C34878D82A}">
                    <a16:rowId xmlns:a16="http://schemas.microsoft.com/office/drawing/2014/main" val="515879364"/>
                  </a:ext>
                </a:extLst>
              </a:tr>
              <a:tr h="370840">
                <a:tc>
                  <a:txBody>
                    <a:bodyPr/>
                    <a:lstStyle/>
                    <a:p>
                      <a:pPr algn="ctr"/>
                      <a:r>
                        <a:rPr lang="en-US" altLang="zh-CN" dirty="0"/>
                        <a:t>2281701377</a:t>
                      </a:r>
                      <a:endParaRPr lang="zh-CN" altLang="en-US" dirty="0"/>
                    </a:p>
                  </a:txBody>
                  <a:tcPr/>
                </a:tc>
                <a:tc>
                  <a:txBody>
                    <a:bodyPr/>
                    <a:lstStyle/>
                    <a:p>
                      <a:pPr algn="ctr"/>
                      <a:r>
                        <a:rPr lang="en-US" altLang="zh-CN" dirty="0"/>
                        <a:t>17</a:t>
                      </a:r>
                      <a:endParaRPr lang="zh-CN" altLang="en-US" dirty="0"/>
                    </a:p>
                  </a:txBody>
                  <a:tcPr/>
                </a:tc>
                <a:tc>
                  <a:txBody>
                    <a:bodyPr/>
                    <a:lstStyle/>
                    <a:p>
                      <a:pPr algn="ctr"/>
                      <a:r>
                        <a:rPr lang="en-US" altLang="zh-CN" dirty="0"/>
                        <a:t>27</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2177664542"/>
                  </a:ext>
                </a:extLst>
              </a:tr>
              <a:tr h="370840">
                <a:tc>
                  <a:txBody>
                    <a:bodyPr/>
                    <a:lstStyle/>
                    <a:p>
                      <a:pPr algn="ctr"/>
                      <a:r>
                        <a:rPr lang="en-US" altLang="zh-CN" dirty="0"/>
                        <a:t>3221225473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269925410"/>
                  </a:ext>
                </a:extLst>
              </a:tr>
              <a:tr h="370840">
                <a:tc>
                  <a:txBody>
                    <a:bodyPr/>
                    <a:lstStyle/>
                    <a:p>
                      <a:pPr algn="ctr"/>
                      <a:r>
                        <a:rPr lang="en-US" altLang="zh-CN" dirty="0"/>
                        <a:t>75161927681</a:t>
                      </a:r>
                      <a:endParaRPr lang="zh-CN" altLang="en-US" dirty="0"/>
                    </a:p>
                  </a:txBody>
                  <a:tcPr/>
                </a:tc>
                <a:tc>
                  <a:txBody>
                    <a:bodyPr/>
                    <a:lstStyle/>
                    <a:p>
                      <a:pPr algn="ctr"/>
                      <a:r>
                        <a:rPr lang="en-US" altLang="zh-CN" dirty="0"/>
                        <a:t>35</a:t>
                      </a:r>
                      <a:endParaRPr lang="zh-CN" altLang="en-US" dirty="0"/>
                    </a:p>
                  </a:txBody>
                  <a:tcPr/>
                </a:tc>
                <a:tc>
                  <a:txBody>
                    <a:bodyPr/>
                    <a:lstStyle/>
                    <a:p>
                      <a:pPr algn="ctr"/>
                      <a:r>
                        <a:rPr lang="en-US" altLang="zh-CN" dirty="0"/>
                        <a:t>31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4197171181"/>
                  </a:ext>
                </a:extLst>
              </a:tr>
            </a:tbl>
          </a:graphicData>
        </a:graphic>
      </p:graphicFrame>
    </p:spTree>
    <p:extLst>
      <p:ext uri="{BB962C8B-B14F-4D97-AF65-F5344CB8AC3E}">
        <p14:creationId xmlns:p14="http://schemas.microsoft.com/office/powerpoint/2010/main" val="380587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08438-2F3F-45F1-AF4A-F11F3FE7AED4}"/>
              </a:ext>
            </a:extLst>
          </p:cNvPr>
          <p:cNvSpPr>
            <a:spLocks noGrp="1"/>
          </p:cNvSpPr>
          <p:nvPr>
            <p:ph type="title"/>
          </p:nvPr>
        </p:nvSpPr>
        <p:spPr/>
        <p:txBody>
          <a:bodyPr/>
          <a:lstStyle/>
          <a:p>
            <a:r>
              <a:rPr lang="zh-CN" altLang="en-US" dirty="0"/>
              <a:t>原根的求法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D1D85AD-ACE3-409F-930B-45E92CA01E5D}"/>
                  </a:ext>
                </a:extLst>
              </p:cNvPr>
              <p:cNvSpPr>
                <a:spLocks noGrp="1"/>
              </p:cNvSpPr>
              <p:nvPr>
                <p:ph idx="1"/>
              </p:nvPr>
            </p:nvSpPr>
            <p:spPr/>
            <p:txBody>
              <a:bodyPr/>
              <a:lstStyle/>
              <a:p>
                <a:r>
                  <a:rPr lang="zh-CN" altLang="en-US" dirty="0"/>
                  <a:t>假如你真的碰到了一道题</a:t>
                </a:r>
                <a:r>
                  <a:rPr lang="en-US" altLang="zh-CN" dirty="0"/>
                  <a:t>,</a:t>
                </a:r>
                <a:r>
                  <a:rPr lang="zh-CN" altLang="en-US" dirty="0"/>
                  <a:t>给了一个你不熟悉的素模数</a:t>
                </a:r>
                <a:r>
                  <a:rPr lang="en-US" altLang="zh-CN" dirty="0"/>
                  <a:t>,</a:t>
                </a:r>
                <a:r>
                  <a:rPr lang="zh-CN" altLang="en-US" dirty="0"/>
                  <a:t>你把它剪一之后因数分解</a:t>
                </a:r>
                <a:r>
                  <a:rPr lang="en-US" altLang="zh-CN" dirty="0"/>
                  <a:t>,</a:t>
                </a:r>
                <a:r>
                  <a:rPr lang="zh-CN" altLang="en-US" dirty="0"/>
                  <a:t>发现有很多</a:t>
                </a:r>
                <a:r>
                  <a:rPr lang="en-US" altLang="zh-CN" dirty="0"/>
                  <a:t>2.</a:t>
                </a:r>
                <a:r>
                  <a:rPr lang="zh-CN" altLang="en-US" dirty="0"/>
                  <a:t>那么你可能就不能不自己去找原根了</a:t>
                </a:r>
                <a:r>
                  <a:rPr lang="en-US" altLang="zh-CN" dirty="0"/>
                  <a:t>.</a:t>
                </a:r>
              </a:p>
              <a:p>
                <a:r>
                  <a:rPr lang="zh-CN" altLang="en-US" dirty="0"/>
                  <a:t>原根只能暴力找</a:t>
                </a:r>
                <a:r>
                  <a:rPr lang="en-US" altLang="zh-CN" dirty="0"/>
                  <a:t>,</a:t>
                </a:r>
                <a:r>
                  <a:rPr lang="zh-CN" altLang="en-US" dirty="0"/>
                  <a:t>如果存在的话一般比较小</a:t>
                </a:r>
                <a:r>
                  <a:rPr lang="en-US" altLang="zh-CN" dirty="0"/>
                  <a:t>.</a:t>
                </a:r>
                <a:r>
                  <a:rPr lang="zh-CN" altLang="en-US" dirty="0"/>
                  <a:t>求法如下：</a:t>
                </a:r>
                <a:endParaRPr lang="en-US" altLang="zh-CN" dirty="0"/>
              </a:p>
              <a:p>
                <a:r>
                  <a:rPr lang="zh-CN" altLang="en-US" dirty="0"/>
                  <a:t>对于</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−1</m:t>
                    </m:r>
                  </m:oMath>
                </a14:m>
                <a:r>
                  <a:rPr lang="zh-CN" altLang="en-US" dirty="0"/>
                  <a:t>做因数分解</a:t>
                </a:r>
                <a:r>
                  <a:rPr lang="en-US" altLang="zh-CN" dirty="0"/>
                  <a:t>,</a:t>
                </a:r>
                <a:r>
                  <a:rPr lang="zh-CN" altLang="en-US" dirty="0"/>
                  <a:t>假设</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sup>
                    </m:sSub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𝑚</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𝑚</m:t>
                            </m:r>
                          </m:sub>
                        </m:sSub>
                      </m:sup>
                    </m:sSubSup>
                    <m:r>
                      <a:rPr lang="en-US" altLang="zh-CN" b="0" i="1" smtClean="0">
                        <a:latin typeface="Cambria Math" panose="02040503050406030204" pitchFamily="18" charset="0"/>
                      </a:rPr>
                      <m:t> </m:t>
                    </m:r>
                  </m:oMath>
                </a14:m>
                <a:r>
                  <a:rPr lang="en-US" altLang="zh-CN" dirty="0"/>
                  <a:t>.</a:t>
                </a:r>
              </a:p>
              <a:p>
                <a:r>
                  <a:rPr lang="zh-CN" altLang="en-US" dirty="0"/>
                  <a:t>只要恒有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en>
                        </m:f>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𝑃</m:t>
                        </m:r>
                      </m:e>
                    </m:d>
                    <m:r>
                      <a:rPr lang="en-US" altLang="zh-CN" b="0" i="0" smtClean="0">
                        <a:latin typeface="Cambria Math" panose="02040503050406030204" pitchFamily="18" charset="0"/>
                      </a:rPr>
                      <m:t>,</m:t>
                    </m:r>
                    <m:r>
                      <a:rPr lang="zh-CN" altLang="en-US" i="1">
                        <a:latin typeface="Cambria Math" panose="02040503050406030204" pitchFamily="18" charset="0"/>
                      </a:rPr>
                      <m:t>那么</m:t>
                    </m:r>
                  </m:oMath>
                </a14:m>
                <a:r>
                  <a:rPr lang="en-US" altLang="zh-CN" dirty="0"/>
                  <a:t>g</a:t>
                </a:r>
                <a:r>
                  <a:rPr lang="zh-CN" altLang="en-US" dirty="0"/>
                  <a:t>就是一个原根了</a:t>
                </a:r>
                <a:r>
                  <a:rPr lang="en-US" altLang="zh-CN" dirty="0"/>
                  <a:t>.</a:t>
                </a:r>
              </a:p>
              <a:p>
                <a:r>
                  <a:rPr lang="zh-CN" altLang="en-US" dirty="0"/>
                  <a:t>一般不会要对合数求原根</a:t>
                </a:r>
                <a:r>
                  <a:rPr lang="en-US" altLang="zh-CN" dirty="0"/>
                  <a:t>,</a:t>
                </a:r>
                <a:r>
                  <a:rPr lang="zh-CN" altLang="en-US" dirty="0"/>
                  <a:t>如果碰到了</a:t>
                </a:r>
                <a:r>
                  <a:rPr lang="en-US" altLang="zh-CN" dirty="0"/>
                  <a:t>,</a:t>
                </a:r>
                <a:r>
                  <a:rPr lang="zh-CN" altLang="en-US" dirty="0"/>
                  <a:t>把上面的</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−1</m:t>
                    </m:r>
                  </m:oMath>
                </a14:m>
                <a:r>
                  <a:rPr lang="zh-CN" altLang="en-US" dirty="0"/>
                  <a:t>全部改成</a:t>
                </a:r>
                <a14:m>
                  <m:oMath xmlns:m="http://schemas.openxmlformats.org/officeDocument/2006/math">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oMath>
                </a14:m>
                <a:r>
                  <a:rPr lang="zh-CN" altLang="en-US" dirty="0"/>
                  <a:t>就可以了</a:t>
                </a:r>
                <a:r>
                  <a:rPr lang="en-US" altLang="zh-CN" dirty="0"/>
                  <a:t>.</a:t>
                </a:r>
              </a:p>
            </p:txBody>
          </p:sp>
        </mc:Choice>
        <mc:Fallback xmlns="">
          <p:sp>
            <p:nvSpPr>
              <p:cNvPr id="3" name="内容占位符 2">
                <a:extLst>
                  <a:ext uri="{FF2B5EF4-FFF2-40B4-BE49-F238E27FC236}">
                    <a16:creationId xmlns:a16="http://schemas.microsoft.com/office/drawing/2014/main" id="{AD1D85AD-ACE3-409F-930B-45E92CA01E5D}"/>
                  </a:ext>
                </a:extLst>
              </p:cNvPr>
              <p:cNvSpPr>
                <a:spLocks noGrp="1" noRot="1" noChangeAspect="1" noMove="1" noResize="1" noEditPoints="1" noAdjustHandles="1" noChangeArrowheads="1" noChangeShapeType="1" noTextEdit="1"/>
              </p:cNvSpPr>
              <p:nvPr>
                <p:ph idx="1"/>
              </p:nvPr>
            </p:nvSpPr>
            <p:spPr>
              <a:blipFill>
                <a:blip r:embed="rId2"/>
                <a:stretch>
                  <a:fillRect l="-142" t="-1099" r="-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545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30FD4-63D8-44F5-A8B7-7121B9F85164}"/>
              </a:ext>
            </a:extLst>
          </p:cNvPr>
          <p:cNvSpPr>
            <a:spLocks noGrp="1"/>
          </p:cNvSpPr>
          <p:nvPr>
            <p:ph type="title"/>
          </p:nvPr>
        </p:nvSpPr>
        <p:spPr/>
        <p:txBody>
          <a:bodyPr/>
          <a:lstStyle/>
          <a:p>
            <a:r>
              <a:rPr lang="zh-CN" altLang="en-US" dirty="0"/>
              <a:t>多项式求逆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8EF3E02-BA8A-4787-A30C-28DB1D6B9D96}"/>
                  </a:ext>
                </a:extLst>
              </p:cNvPr>
              <p:cNvSpPr>
                <a:spLocks noGrp="1"/>
              </p:cNvSpPr>
              <p:nvPr>
                <p:ph idx="1"/>
              </p:nvPr>
            </p:nvSpPr>
            <p:spPr/>
            <p:txBody>
              <a:bodyPr/>
              <a:lstStyle/>
              <a:p>
                <a:r>
                  <a:rPr lang="zh-CN" altLang="en-US" dirty="0"/>
                  <a:t>在模</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oMath>
                </a14:m>
                <a:r>
                  <a:rPr lang="zh-CN" altLang="en-US" dirty="0"/>
                  <a:t>意义下多项式是有模意义下的逆元的</a:t>
                </a:r>
                <a:r>
                  <a:rPr lang="en-US" altLang="zh-CN" dirty="0"/>
                  <a:t>.</a:t>
                </a:r>
                <a:r>
                  <a:rPr lang="zh-CN" altLang="en-US" dirty="0"/>
                  <a:t>我们要做的就是这样一件事</a:t>
                </a:r>
                <a:r>
                  <a:rPr lang="en-US" altLang="zh-CN" dirty="0"/>
                  <a:t>:</a:t>
                </a:r>
              </a:p>
              <a:p>
                <a:r>
                  <a:rPr lang="zh-CN" altLang="en-US" dirty="0"/>
                  <a:t>对于一个给定的次数小于</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的</m:t>
                    </m:r>
                  </m:oMath>
                </a14:m>
                <a:r>
                  <a:rPr lang="zh-CN" altLang="en-US" dirty="0"/>
                  <a:t>多项式</a:t>
                </a:r>
                <a14:m>
                  <m:oMath xmlns:m="http://schemas.openxmlformats.org/officeDocument/2006/math">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en-US" altLang="zh-CN" dirty="0"/>
                  <a:t>,</a:t>
                </a:r>
                <a:r>
                  <a:rPr lang="zh-CN" altLang="en-US" dirty="0"/>
                  <a:t>求一个次数小于</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的</m:t>
                    </m:r>
                  </m:oMath>
                </a14:m>
                <a:r>
                  <a:rPr lang="zh-CN" altLang="en-US" dirty="0"/>
                  <a:t>多项式</a:t>
                </a:r>
                <a14:m>
                  <m:oMath xmlns:m="http://schemas.openxmlformats.org/officeDocument/2006/math">
                    <m:r>
                      <a:rPr lang="en-US" altLang="zh-CN" b="0" i="1" dirty="0" smtClean="0">
                        <a:latin typeface="Cambria Math" panose="02040503050406030204" pitchFamily="18" charset="0"/>
                      </a:rPr>
                      <m:t>𝐵</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0" dirty="0" smtClean="0">
                        <a:latin typeface="Cambria Math" panose="02040503050406030204" pitchFamily="18" charset="0"/>
                      </a:rPr>
                      <m:t>,</m:t>
                    </m:r>
                    <m:r>
                      <a:rPr lang="zh-CN" altLang="en-US" i="1" dirty="0">
                        <a:latin typeface="Cambria Math" panose="02040503050406030204" pitchFamily="18" charset="0"/>
                      </a:rPr>
                      <m:t>使得</m:t>
                    </m:r>
                  </m:oMath>
                </a14:m>
                <a:r>
                  <a:rPr lang="en-US" altLang="zh-CN" dirty="0"/>
                  <a:t>:</a:t>
                </a:r>
              </a:p>
              <a:p>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≡1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𝑛</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zh-CN" altLang="en-US" dirty="0"/>
                  <a:t>我们采用折半的做法</a:t>
                </a:r>
                <a:r>
                  <a:rPr lang="en-US" altLang="zh-CN" dirty="0"/>
                  <a:t>,</a:t>
                </a:r>
                <a:r>
                  <a:rPr lang="zh-CN" altLang="en-US" dirty="0"/>
                  <a:t>也就是说</a:t>
                </a:r>
                <a:r>
                  <a:rPr lang="en-US" altLang="zh-CN" dirty="0"/>
                  <a:t>,</a:t>
                </a:r>
                <a:r>
                  <a:rPr lang="zh-CN" altLang="en-US" dirty="0"/>
                  <a:t>考虑如果我们求出了一个更小规模的解</a:t>
                </a:r>
                <a:r>
                  <a:rPr lang="en-US" altLang="zh-CN" dirty="0"/>
                  <a:t>.</a:t>
                </a:r>
              </a:p>
              <a:p>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d>
                          <m:dPr>
                            <m:begChr m:val="⌈"/>
                            <m:endChr m:val="⌉"/>
                            <m:ctrlPr>
                              <a:rPr lang="en-US" altLang="zh-CN" b="0" i="1" smtClean="0">
                                <a:latin typeface="Cambria Math" panose="02040503050406030204" pitchFamily="18" charset="0"/>
                                <a:ea typeface="Cambria Math" panose="02040503050406030204" pitchFamily="18" charset="0"/>
                              </a:rPr>
                            </m:ctrlPr>
                          </m:dPr>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𝑛</m:t>
                                </m:r>
                              </m:num>
                              <m:den>
                                <m:r>
                                  <a:rPr lang="en-US" altLang="zh-CN" b="0" i="1" smtClean="0">
                                    <a:latin typeface="Cambria Math" panose="02040503050406030204" pitchFamily="18" charset="0"/>
                                    <a:ea typeface="Cambria Math" panose="02040503050406030204" pitchFamily="18" charset="0"/>
                                  </a:rPr>
                                  <m:t>2</m:t>
                                </m:r>
                              </m:den>
                            </m:f>
                          </m:e>
                        </m:d>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zh-CN" altLang="en-US" dirty="0"/>
                  <a:t>我们就可以尝试递推出</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a:t>
                </a:r>
              </a:p>
              <a:p>
                <a:r>
                  <a:rPr lang="zh-CN" altLang="en-US" dirty="0"/>
                  <a:t>我们显然有</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𝑚𝑜𝑑</m:t>
                    </m:r>
                    <m:r>
                      <a:rPr lang="en-US" altLang="zh-CN" i="1">
                        <a:latin typeface="Cambria Math" panose="02040503050406030204" pitchFamily="18" charset="0"/>
                        <a:ea typeface="Cambria Math" panose="02040503050406030204" pitchFamily="18" charset="0"/>
                      </a:rPr>
                      <m:t> </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𝑥</m:t>
                        </m:r>
                      </m:e>
                      <m:sup>
                        <m:d>
                          <m:dPr>
                            <m:begChr m:val="⌈"/>
                            <m:endChr m:val="⌉"/>
                            <m:ctrlPr>
                              <a:rPr lang="en-US" altLang="zh-CN" i="1">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𝑛</m:t>
                                </m:r>
                              </m:num>
                              <m:den>
                                <m:r>
                                  <a:rPr lang="en-US" altLang="zh-CN" i="1">
                                    <a:latin typeface="Cambria Math" panose="02040503050406030204" pitchFamily="18" charset="0"/>
                                    <a:ea typeface="Cambria Math" panose="02040503050406030204" pitchFamily="18" charset="0"/>
                                  </a:rPr>
                                  <m:t>2</m:t>
                                </m:r>
                              </m:den>
                            </m:f>
                          </m:e>
                        </m:d>
                      </m:sup>
                    </m:sSup>
                    <m:r>
                      <a:rPr lang="en-US" altLang="zh-CN" i="1">
                        <a:latin typeface="Cambria Math" panose="02040503050406030204" pitchFamily="18" charset="0"/>
                        <a:ea typeface="Cambria Math" panose="02040503050406030204" pitchFamily="18" charset="0"/>
                      </a:rPr>
                      <m:t>)</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C8EF3E02-BA8A-4787-A30C-28DB1D6B9D96}"/>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880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15DEC7-73A8-402F-9A9C-EB4B246424F0}"/>
                  </a:ext>
                </a:extLst>
              </p:cNvPr>
              <p:cNvSpPr>
                <a:spLocks noGrp="1"/>
              </p:cNvSpPr>
              <p:nvPr>
                <p:ph idx="1"/>
              </p:nvPr>
            </p:nvSpPr>
            <p:spPr>
              <a:xfrm>
                <a:off x="677334" y="367645"/>
                <a:ext cx="8596668" cy="5673717"/>
              </a:xfrm>
            </p:spPr>
            <p:txBody>
              <a:bodyPr/>
              <a:lstStyle/>
              <a:p>
                <a:r>
                  <a:rPr lang="zh-CN" altLang="en-US" dirty="0"/>
                  <a:t>相减可得</a:t>
                </a:r>
                <a:r>
                  <a:rPr lang="en-US" altLang="zh-CN" dirty="0"/>
                  <a:t>:</a:t>
                </a:r>
              </a:p>
              <a:p>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ea typeface="Cambria Math" panose="02040503050406030204" pitchFamily="18" charset="0"/>
                      </a:rPr>
                      <m:t>≡0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d>
                          <m:dPr>
                            <m:begChr m:val="⌈"/>
                            <m:endChr m:val="⌉"/>
                            <m:ctrlPr>
                              <a:rPr lang="en-US" altLang="zh-CN" b="0" i="1" smtClean="0">
                                <a:latin typeface="Cambria Math" panose="02040503050406030204" pitchFamily="18" charset="0"/>
                                <a:ea typeface="Cambria Math" panose="02040503050406030204" pitchFamily="18" charset="0"/>
                              </a:rPr>
                            </m:ctrlPr>
                          </m:dPr>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𝑛</m:t>
                                </m:r>
                              </m:num>
                              <m:den>
                                <m:r>
                                  <a:rPr lang="en-US" altLang="zh-CN" b="0" i="1" smtClean="0">
                                    <a:latin typeface="Cambria Math" panose="02040503050406030204" pitchFamily="18" charset="0"/>
                                    <a:ea typeface="Cambria Math" panose="02040503050406030204" pitchFamily="18" charset="0"/>
                                  </a:rPr>
                                  <m:t>2</m:t>
                                </m:r>
                              </m:den>
                            </m:f>
                          </m:e>
                        </m:d>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zh-CN" altLang="en-US" dirty="0"/>
                  <a:t>消去</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zh-CN" altLang="en-US" i="1">
                        <a:latin typeface="Cambria Math" panose="02040503050406030204" pitchFamily="18" charset="0"/>
                      </a:rPr>
                      <m:t>再</m:t>
                    </m:r>
                  </m:oMath>
                </a14:m>
                <a:r>
                  <a:rPr lang="zh-CN" altLang="en-US" dirty="0"/>
                  <a:t>平方</a:t>
                </a:r>
                <a:r>
                  <a:rPr lang="en-US" altLang="zh-CN" dirty="0"/>
                  <a:t>.</a:t>
                </a:r>
                <a:r>
                  <a:rPr lang="zh-CN" altLang="en-US" dirty="0"/>
                  <a:t>即得</a:t>
                </a:r>
                <a:r>
                  <a:rPr lang="en-US" altLang="zh-CN" dirty="0"/>
                  <a:t>:</a:t>
                </a:r>
              </a:p>
              <a:p>
                <a14:m>
                  <m:oMath xmlns:m="http://schemas.openxmlformats.org/officeDocument/2006/math">
                    <m:r>
                      <a:rPr lang="en-US" altLang="zh-CN" b="0" i="1" smtClean="0">
                        <a:latin typeface="Cambria Math" panose="02040503050406030204" pitchFamily="18" charset="0"/>
                      </a:rPr>
                      <m:t>𝐵</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≡0 (</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𝑛</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zh-CN" altLang="en-US" dirty="0"/>
                  <a:t>两边再乘上</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zh-CN" altLang="en-US" i="1">
                        <a:latin typeface="Cambria Math" panose="02040503050406030204" pitchFamily="18" charset="0"/>
                      </a:rPr>
                      <m:t>注意</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𝑛</m:t>
                        </m:r>
                      </m:sup>
                    </m:sSup>
                    <m:r>
                      <a:rPr lang="en-US" altLang="zh-CN" b="0" i="1" smtClean="0">
                        <a:latin typeface="Cambria Math" panose="02040503050406030204" pitchFamily="18" charset="0"/>
                        <a:ea typeface="Cambria Math" panose="02040503050406030204" pitchFamily="18" charset="0"/>
                      </a:rPr>
                      <m:t>)</m:t>
                    </m:r>
                  </m:oMath>
                </a14:m>
                <a:r>
                  <a:rPr lang="en-US" altLang="zh-CN" dirty="0"/>
                  <a:t>:</a:t>
                </a:r>
              </a:p>
              <a:p>
                <a14:m>
                  <m:oMath xmlns:m="http://schemas.openxmlformats.org/officeDocument/2006/math">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e>
                      <m:sup>
                        <m:r>
                          <a:rPr lang="en-US" altLang="zh-CN" b="0" i="1" smtClean="0">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endParaRPr lang="en-US" altLang="zh-CN" dirty="0"/>
              </a:p>
              <a:p>
                <a:r>
                  <a:rPr lang="zh-CN" altLang="en-US" dirty="0"/>
                  <a:t>这样我们就得到了一个多项式求逆的递推方法</a:t>
                </a:r>
                <a:r>
                  <a:rPr lang="en-US" altLang="zh-CN" dirty="0"/>
                  <a:t>.</a:t>
                </a:r>
              </a:p>
              <a:p>
                <a:r>
                  <a:rPr lang="zh-CN" altLang="en-US" dirty="0"/>
                  <a:t>复杂度</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𝑛𝑙𝑜𝑔</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𝑛𝑙𝑜𝑔𝑛</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C015DEC7-73A8-402F-9A9C-EB4B246424F0}"/>
                  </a:ext>
                </a:extLst>
              </p:cNvPr>
              <p:cNvSpPr>
                <a:spLocks noGrp="1" noRot="1" noChangeAspect="1" noMove="1" noResize="1" noEditPoints="1" noAdjustHandles="1" noChangeArrowheads="1" noChangeShapeType="1" noTextEdit="1"/>
              </p:cNvSpPr>
              <p:nvPr>
                <p:ph idx="1"/>
              </p:nvPr>
            </p:nvSpPr>
            <p:spPr>
              <a:xfrm>
                <a:off x="677334" y="367645"/>
                <a:ext cx="8596668" cy="5673717"/>
              </a:xfrm>
              <a:blipFill>
                <a:blip r:embed="rId2"/>
                <a:stretch>
                  <a:fillRect l="-142" t="-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967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CE317-8C79-4E54-99B0-0504ACD8EF39}"/>
              </a:ext>
            </a:extLst>
          </p:cNvPr>
          <p:cNvSpPr>
            <a:spLocks noGrp="1"/>
          </p:cNvSpPr>
          <p:nvPr>
            <p:ph type="title"/>
          </p:nvPr>
        </p:nvSpPr>
        <p:spPr/>
        <p:txBody>
          <a:bodyPr/>
          <a:lstStyle/>
          <a:p>
            <a:r>
              <a:rPr lang="zh-CN" altLang="en-US" dirty="0"/>
              <a:t>指数相关运算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7A51AB-CF47-4665-9C74-54A8D83DA888}"/>
                  </a:ext>
                </a:extLst>
              </p:cNvPr>
              <p:cNvSpPr>
                <a:spLocks noGrp="1"/>
              </p:cNvSpPr>
              <p:nvPr>
                <p:ph idx="1"/>
              </p:nvPr>
            </p:nvSpPr>
            <p:spPr>
              <a:xfrm>
                <a:off x="677334" y="2160589"/>
                <a:ext cx="8596668" cy="3880773"/>
              </a:xfrm>
            </p:spPr>
            <p:txBody>
              <a:bodyPr/>
              <a:lstStyle/>
              <a:p>
                <a:r>
                  <a:rPr lang="en-US" altLang="zh-CN" dirty="0"/>
                  <a:t>1.</a:t>
                </a:r>
                <a:r>
                  <a:rPr lang="zh-CN" altLang="en-US" dirty="0"/>
                  <a:t>积分与求导</a:t>
                </a:r>
                <a:endParaRPr lang="en-US" altLang="zh-CN" dirty="0"/>
              </a:p>
              <a:p>
                <a:r>
                  <a:rPr lang="en-US" altLang="zh-CN" dirty="0"/>
                  <a:t>2.</a:t>
                </a:r>
                <a:r>
                  <a:rPr lang="zh-CN" altLang="en-US" dirty="0"/>
                  <a:t>求</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func>
                  </m:oMath>
                </a14:m>
                <a:endParaRPr lang="en-US" altLang="zh-CN" dirty="0"/>
              </a:p>
              <a:p>
                <a:r>
                  <a:rPr lang="en-US" altLang="zh-CN" dirty="0"/>
                  <a:t>3.</a:t>
                </a:r>
                <a:r>
                  <a:rPr lang="zh-CN" altLang="en-US" dirty="0"/>
                  <a:t>求</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p>
                    </m:sSup>
                  </m:oMath>
                </a14:m>
                <a:endParaRPr lang="en-US" altLang="zh-CN" dirty="0"/>
              </a:p>
              <a:p>
                <a:r>
                  <a:rPr lang="en-US" altLang="zh-CN" dirty="0"/>
                  <a:t>4.</a:t>
                </a:r>
                <a:r>
                  <a:rPr lang="zh-CN" altLang="en-US" dirty="0"/>
                  <a:t>多项式快速幂</a:t>
                </a:r>
                <a:endParaRPr lang="en-US" altLang="zh-CN" dirty="0"/>
              </a:p>
              <a:p>
                <a:r>
                  <a:rPr lang="en-US" altLang="zh-CN" dirty="0"/>
                  <a:t>5.</a:t>
                </a:r>
                <a:r>
                  <a:rPr lang="zh-CN" altLang="en-US" dirty="0"/>
                  <a:t>多项式开根</a:t>
                </a:r>
              </a:p>
            </p:txBody>
          </p:sp>
        </mc:Choice>
        <mc:Fallback xmlns="">
          <p:sp>
            <p:nvSpPr>
              <p:cNvPr id="3" name="内容占位符 2">
                <a:extLst>
                  <a:ext uri="{FF2B5EF4-FFF2-40B4-BE49-F238E27FC236}">
                    <a16:creationId xmlns:a16="http://schemas.microsoft.com/office/drawing/2014/main" id="{D27A51AB-CF47-4665-9C74-54A8D83DA888}"/>
                  </a:ext>
                </a:extLst>
              </p:cNvPr>
              <p:cNvSpPr>
                <a:spLocks noGrp="1" noRot="1" noChangeAspect="1" noMove="1" noResize="1" noEditPoints="1" noAdjustHandles="1" noChangeArrowheads="1" noChangeShapeType="1" noTextEdit="1"/>
              </p:cNvSpPr>
              <p:nvPr>
                <p:ph idx="1"/>
              </p:nvPr>
            </p:nvSpPr>
            <p:spPr>
              <a:xfrm>
                <a:off x="677334" y="2160589"/>
                <a:ext cx="8596668" cy="3880773"/>
              </a:xfrm>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680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2869</Words>
  <Application>Microsoft Office PowerPoint</Application>
  <PresentationFormat>宽屏</PresentationFormat>
  <Paragraphs>255</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华文新魏</vt:lpstr>
      <vt:lpstr>Arial</vt:lpstr>
      <vt:lpstr>Cambria Math</vt:lpstr>
      <vt:lpstr>Trebuchet MS</vt:lpstr>
      <vt:lpstr>Wingdings 3</vt:lpstr>
      <vt:lpstr>平面</vt:lpstr>
      <vt:lpstr>多项式相关</vt:lpstr>
      <vt:lpstr>写在前面</vt:lpstr>
      <vt:lpstr>目录</vt:lpstr>
      <vt:lpstr>多项式乘法</vt:lpstr>
      <vt:lpstr>PowerPoint 演示文稿</vt:lpstr>
      <vt:lpstr>原根的求法</vt:lpstr>
      <vt:lpstr>多项式求逆</vt:lpstr>
      <vt:lpstr>PowerPoint 演示文稿</vt:lpstr>
      <vt:lpstr>指数相关运算</vt:lpstr>
      <vt:lpstr>积分与求导</vt:lpstr>
      <vt:lpstr>求ln⁡〖F(x)〗</vt:lpstr>
      <vt:lpstr>求e^(F(x))</vt:lpstr>
      <vt:lpstr>多项式复合</vt:lpstr>
      <vt:lpstr>PowerPoint 演示文稿</vt:lpstr>
      <vt:lpstr>多项式开根</vt:lpstr>
      <vt:lpstr>多项式快速幂</vt:lpstr>
      <vt:lpstr>PowerPoint 演示文稿</vt:lpstr>
      <vt:lpstr>多项式除法与取模</vt:lpstr>
      <vt:lpstr>PowerPoint 演示文稿</vt:lpstr>
      <vt:lpstr>多项式多点求值</vt:lpstr>
      <vt:lpstr>PowerPoint 演示文稿</vt:lpstr>
      <vt:lpstr>多项式多点插值</vt:lpstr>
      <vt:lpstr>PowerPoint 演示文稿</vt:lpstr>
      <vt:lpstr>PowerPoint 演示文稿</vt:lpstr>
      <vt:lpstr>一些可能会用到的知识</vt:lpstr>
      <vt:lpstr>n^m的拆分</vt:lpstr>
      <vt:lpstr>任意模数的卷积</vt:lpstr>
      <vt:lpstr>拉格朗日反演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多项式相关</dc:title>
  <dc:creator>1183839457@qq.com</dc:creator>
  <cp:lastModifiedBy>1183839457@qq.com</cp:lastModifiedBy>
  <cp:revision>99</cp:revision>
  <dcterms:created xsi:type="dcterms:W3CDTF">2019-01-19T06:41:21Z</dcterms:created>
  <dcterms:modified xsi:type="dcterms:W3CDTF">2019-01-20T13:39:17Z</dcterms:modified>
</cp:coreProperties>
</file>