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C6F1F-2765-4314-B0CA-2BE379C9726F}" type="datetimeFigureOut">
              <a:rPr lang="zh-CN" altLang="en-US" smtClean="0"/>
              <a:t>2019/1/22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513EE-BDA3-4123-864C-0C01F455EDA3}" type="slidenum">
              <a:rPr lang="zh-CN" altLang="en-US" smtClean="0"/>
              <a:t>‹#›</a:t>
            </a:fld>
            <a:endParaRPr lang="zh-CN" altLang="en-US"/>
          </a:p>
        </p:txBody>
      </p:sp>
    </p:spTree>
    <p:extLst>
      <p:ext uri="{BB962C8B-B14F-4D97-AF65-F5344CB8AC3E}">
        <p14:creationId xmlns:p14="http://schemas.microsoft.com/office/powerpoint/2010/main" val="318510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D513EE-BDA3-4123-864C-0C01F455EDA3}" type="slidenum">
              <a:rPr lang="zh-CN" altLang="en-US" smtClean="0"/>
              <a:t>10</a:t>
            </a:fld>
            <a:endParaRPr lang="zh-CN" altLang="en-US"/>
          </a:p>
        </p:txBody>
      </p:sp>
    </p:spTree>
    <p:extLst>
      <p:ext uri="{BB962C8B-B14F-4D97-AF65-F5344CB8AC3E}">
        <p14:creationId xmlns:p14="http://schemas.microsoft.com/office/powerpoint/2010/main" val="74702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140729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34992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0E34C3-E8B0-4BC7-96C7-340929CC47E4}"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095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351961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0E34C3-E8B0-4BC7-96C7-340929CC47E4}"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8326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3146727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3197581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419208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52244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59993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419441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35442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396977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244494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37163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7F69026-41A0-4AF3-B572-8FF10DC7EF96}"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286226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F69026-41A0-4AF3-B572-8FF10DC7EF96}" type="datetimeFigureOut">
              <a:rPr lang="zh-CN" altLang="en-US" smtClean="0"/>
              <a:t>2019/1/22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0E34C3-E8B0-4BC7-96C7-340929CC47E4}" type="slidenum">
              <a:rPr lang="zh-CN" altLang="en-US" smtClean="0"/>
              <a:t>‹#›</a:t>
            </a:fld>
            <a:endParaRPr lang="zh-CN" altLang="en-US"/>
          </a:p>
        </p:txBody>
      </p:sp>
    </p:spTree>
    <p:extLst>
      <p:ext uri="{BB962C8B-B14F-4D97-AF65-F5344CB8AC3E}">
        <p14:creationId xmlns:p14="http://schemas.microsoft.com/office/powerpoint/2010/main" val="3363133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FE0DC-5E10-4655-AE53-C93103E3127A}"/>
              </a:ext>
            </a:extLst>
          </p:cNvPr>
          <p:cNvSpPr>
            <a:spLocks noGrp="1"/>
          </p:cNvSpPr>
          <p:nvPr>
            <p:ph type="ctrTitle"/>
          </p:nvPr>
        </p:nvSpPr>
        <p:spPr/>
        <p:txBody>
          <a:bodyPr/>
          <a:lstStyle/>
          <a:p>
            <a:r>
              <a:rPr lang="zh-CN" altLang="en-US" dirty="0"/>
              <a:t>生成函数</a:t>
            </a:r>
          </a:p>
        </p:txBody>
      </p:sp>
      <p:sp>
        <p:nvSpPr>
          <p:cNvPr id="3" name="副标题 2">
            <a:extLst>
              <a:ext uri="{FF2B5EF4-FFF2-40B4-BE49-F238E27FC236}">
                <a16:creationId xmlns:a16="http://schemas.microsoft.com/office/drawing/2014/main" id="{E97CFF7A-C03A-46E2-85A6-FFD0288E7BCB}"/>
              </a:ext>
            </a:extLst>
          </p:cNvPr>
          <p:cNvSpPr>
            <a:spLocks noGrp="1"/>
          </p:cNvSpPr>
          <p:nvPr>
            <p:ph type="subTitle" idx="1"/>
          </p:nvPr>
        </p:nvSpPr>
        <p:spPr/>
        <p:txBody>
          <a:bodyPr/>
          <a:lstStyle/>
          <a:p>
            <a:r>
              <a:rPr lang="zh-CN" altLang="en-US" dirty="0"/>
              <a:t>李畅</a:t>
            </a:r>
          </a:p>
        </p:txBody>
      </p:sp>
    </p:spTree>
    <p:extLst>
      <p:ext uri="{BB962C8B-B14F-4D97-AF65-F5344CB8AC3E}">
        <p14:creationId xmlns:p14="http://schemas.microsoft.com/office/powerpoint/2010/main" val="64019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A9005-9EDC-4250-9122-A9ED056967DA}"/>
              </a:ext>
            </a:extLst>
          </p:cNvPr>
          <p:cNvSpPr>
            <a:spLocks noGrp="1"/>
          </p:cNvSpPr>
          <p:nvPr>
            <p:ph type="title"/>
          </p:nvPr>
        </p:nvSpPr>
        <p:spPr/>
        <p:txBody>
          <a:bodyPr/>
          <a:lstStyle/>
          <a:p>
            <a:r>
              <a:rPr lang="zh-CN" altLang="en-US" dirty="0"/>
              <a:t>指数生成函数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7F6C43-6031-487A-BEE0-F18B1DD8E42B}"/>
                  </a:ext>
                </a:extLst>
              </p:cNvPr>
              <p:cNvSpPr>
                <a:spLocks noGrp="1"/>
              </p:cNvSpPr>
              <p:nvPr>
                <p:ph idx="1"/>
              </p:nvPr>
            </p:nvSpPr>
            <p:spPr>
              <a:xfrm>
                <a:off x="677334" y="2150650"/>
                <a:ext cx="8596668" cy="4309785"/>
              </a:xfrm>
            </p:spPr>
            <p:txBody>
              <a:bodyPr>
                <a:normAutofit lnSpcReduction="10000"/>
              </a:bodyPr>
              <a:lstStyle/>
              <a:p>
                <a:r>
                  <a:rPr lang="zh-CN" altLang="en-US" dirty="0"/>
                  <a:t>一般生成函数有一个很明显的确定</a:t>
                </a:r>
                <a:r>
                  <a:rPr lang="en-US" altLang="zh-CN" dirty="0"/>
                  <a:t>,</a:t>
                </a:r>
                <a:r>
                  <a:rPr lang="zh-CN" altLang="en-US" dirty="0"/>
                  <a:t>他在做乘法的时候是对于两个无标号的集合进行拼接的</a:t>
                </a:r>
                <a:r>
                  <a:rPr lang="en-US" altLang="zh-CN" dirty="0"/>
                  <a:t>,</a:t>
                </a:r>
                <a:r>
                  <a:rPr lang="zh-CN" altLang="en-US" dirty="0"/>
                  <a:t>对于确定的两个元素的拼接方法是唯一的</a:t>
                </a:r>
                <a:r>
                  <a:rPr lang="en-US" altLang="zh-CN" dirty="0"/>
                  <a:t>,</a:t>
                </a:r>
                <a:r>
                  <a:rPr lang="zh-CN" altLang="en-US" dirty="0"/>
                  <a:t>然而对于有标号的拼接</a:t>
                </a:r>
                <a:r>
                  <a:rPr lang="en-US" altLang="zh-CN" dirty="0"/>
                  <a:t>,</a:t>
                </a:r>
                <a:r>
                  <a:rPr lang="zh-CN" altLang="en-US" dirty="0"/>
                  <a:t>如果我们规定拼接是不能改变原有的相对顺序</a:t>
                </a:r>
                <a:r>
                  <a:rPr lang="en-US" altLang="zh-CN" dirty="0"/>
                  <a:t>(</a:t>
                </a:r>
                <a:r>
                  <a:rPr lang="zh-CN" altLang="en-US" dirty="0"/>
                  <a:t>如果可以改变显然是会算重的</a:t>
                </a:r>
                <a:r>
                  <a:rPr lang="en-US" altLang="zh-CN" dirty="0"/>
                  <a:t>),</a:t>
                </a:r>
                <a:r>
                  <a:rPr lang="zh-CN" altLang="en-US" dirty="0"/>
                  <a:t>那么对于两个大小分别为</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的元素的拼接的方案就是</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i="1">
                                <a:latin typeface="Cambria Math" panose="02040503050406030204" pitchFamily="18" charset="0"/>
                              </a:rPr>
                              <m:t>+</m:t>
                            </m:r>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𝑛</m:t>
                            </m:r>
                          </m:den>
                        </m:f>
                      </m:e>
                    </m:d>
                  </m:oMath>
                </a14:m>
                <a:endParaRPr lang="en-US" altLang="zh-CN" dirty="0"/>
              </a:p>
              <a:p>
                <a:r>
                  <a:rPr lang="zh-CN" altLang="en-US" dirty="0"/>
                  <a:t>此时乘法就难以起到拼接的作用了</a:t>
                </a:r>
                <a:r>
                  <a:rPr lang="en-US" altLang="zh-CN" dirty="0"/>
                  <a:t>,</a:t>
                </a:r>
                <a:r>
                  <a:rPr lang="zh-CN" altLang="en-US" dirty="0"/>
                  <a:t>于是指数型生成函数</a:t>
                </a:r>
                <a:r>
                  <a:rPr lang="en-US" altLang="zh-CN" dirty="0"/>
                  <a:t>(EGF)</a:t>
                </a:r>
                <a:r>
                  <a:rPr lang="zh-CN" altLang="en-US" dirty="0"/>
                  <a:t>应运而生</a:t>
                </a:r>
                <a:r>
                  <a:rPr lang="en-US" altLang="zh-CN" dirty="0"/>
                  <a:t>.</a:t>
                </a:r>
                <a:r>
                  <a:rPr lang="zh-CN" altLang="en-US" dirty="0"/>
                  <a:t>对于一个序列</a:t>
                </a:r>
                <a14:m>
                  <m:oMath xmlns:m="http://schemas.openxmlformats.org/officeDocument/2006/math">
                    <m:r>
                      <a:rPr lang="en-US" altLang="zh-CN" b="0" i="1" smtClean="0">
                        <a:latin typeface="Cambria Math" panose="02040503050406030204" pitchFamily="18" charset="0"/>
                      </a:rPr>
                      <m:t>𝐴</m:t>
                    </m:r>
                    <m:r>
                      <a:rPr lang="zh-CN" altLang="en-US" i="1">
                        <a:latin typeface="Cambria Math" panose="02040503050406030204" pitchFamily="18" charset="0"/>
                      </a:rPr>
                      <m:t>的</m:t>
                    </m:r>
                    <m:r>
                      <a:rPr lang="zh-CN" altLang="en-US" i="1" smtClean="0">
                        <a:latin typeface="Cambria Math" panose="02040503050406030204" pitchFamily="18" charset="0"/>
                      </a:rPr>
                      <m:t>指数型</m:t>
                    </m:r>
                  </m:oMath>
                </a14:m>
                <a:r>
                  <a:rPr lang="zh-CN" altLang="en-US" dirty="0"/>
                  <a:t>生成函数</a:t>
                </a:r>
                <a14:m>
                  <m:oMath xmlns:m="http://schemas.openxmlformats.org/officeDocument/2006/math">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𝑖</m:t>
                              </m:r>
                              <m:r>
                                <a:rPr lang="en-US" altLang="zh-CN" b="0" i="1" smtClean="0">
                                  <a:latin typeface="Cambria Math" panose="02040503050406030204" pitchFamily="18" charset="0"/>
                                </a:rPr>
                                <m:t>!</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e>
                      </m:nary>
                    </m:oMath>
                  </m:oMathPara>
                </a14:m>
                <a:endParaRPr lang="en-US" altLang="zh-CN" dirty="0"/>
              </a:p>
              <a:p>
                <a:pPr marL="0" indent="0">
                  <a:buNone/>
                </a:pPr>
                <a:r>
                  <a:rPr lang="zh-CN" altLang="en-US" dirty="0"/>
                  <a:t>这样我们做乘法时</a:t>
                </a:r>
                <a14:m>
                  <m:oMath xmlns:m="http://schemas.openxmlformats.org/officeDocument/2006/math">
                    <m:r>
                      <a:rPr lang="zh-CN" altLang="en-US" i="1" dirty="0">
                        <a:latin typeface="Cambria Math" panose="02040503050406030204" pitchFamily="18" charset="0"/>
                      </a:rPr>
                      <m:t>有</m:t>
                    </m:r>
                  </m:oMath>
                </a14:m>
                <a:r>
                  <a:rPr lang="en-US" altLang="zh-CN" dirty="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e>
                      </m:d>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𝑖</m:t>
                                      </m:r>
                                    </m:den>
                                  </m:f>
                                </m:e>
                              </m:d>
                            </m:e>
                          </m:nary>
                        </m:e>
                      </m:nary>
                    </m:oMath>
                  </m:oMathPara>
                </a14:m>
                <a:endParaRPr lang="en-US" altLang="zh-CN" b="0" dirty="0"/>
              </a:p>
              <a:p>
                <a:pPr marL="0" indent="0">
                  <a:buNone/>
                </a:pPr>
                <a:r>
                  <a:rPr lang="zh-CN" altLang="en-US" dirty="0"/>
                  <a:t>可以发现</a:t>
                </a:r>
                <a:r>
                  <a:rPr lang="en-US" altLang="zh-CN" dirty="0"/>
                  <a:t>,</a:t>
                </a:r>
                <a:r>
                  <a:rPr lang="zh-CN" altLang="en-US" dirty="0"/>
                  <a:t>两个组合对象指数生成函数的乘积就是这两个组合对象有序拼接后的指数型生成函数</a:t>
                </a: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3F7F6C43-6031-487A-BEE0-F18B1DD8E42B}"/>
                  </a:ext>
                </a:extLst>
              </p:cNvPr>
              <p:cNvSpPr>
                <a:spLocks noGrp="1" noRot="1" noChangeAspect="1" noMove="1" noResize="1" noEditPoints="1" noAdjustHandles="1" noChangeArrowheads="1" noChangeShapeType="1" noTextEdit="1"/>
              </p:cNvSpPr>
              <p:nvPr>
                <p:ph idx="1"/>
              </p:nvPr>
            </p:nvSpPr>
            <p:spPr>
              <a:xfrm>
                <a:off x="677334" y="2150650"/>
                <a:ext cx="8596668" cy="4309785"/>
              </a:xfrm>
              <a:blipFill>
                <a:blip r:embed="rId3"/>
                <a:stretch>
                  <a:fillRect l="-567" t="-1839"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171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A49A7E-B100-4649-96A6-21C748D2C4C9}"/>
                  </a:ext>
                </a:extLst>
              </p:cNvPr>
              <p:cNvSpPr>
                <a:spLocks noGrp="1"/>
              </p:cNvSpPr>
              <p:nvPr>
                <p:ph idx="1"/>
              </p:nvPr>
            </p:nvSpPr>
            <p:spPr>
              <a:xfrm>
                <a:off x="677334" y="357809"/>
                <a:ext cx="8596668" cy="5683553"/>
              </a:xfrm>
            </p:spPr>
            <p:txBody>
              <a:bodyPr/>
              <a:lstStyle/>
              <a:p>
                <a:r>
                  <a:rPr lang="zh-CN" altLang="en-US" dirty="0"/>
                  <a:t>在一般生成函数里面</a:t>
                </a:r>
                <a:r>
                  <a:rPr lang="en-US" altLang="zh-CN" dirty="0"/>
                  <a:t>,</a:t>
                </a:r>
                <a:r>
                  <a:rPr lang="zh-CN" altLang="en-US" dirty="0"/>
                  <a:t>我们定义了</a:t>
                </a:r>
                <a14:m>
                  <m:oMath xmlns:m="http://schemas.openxmlformats.org/officeDocument/2006/math">
                    <m:r>
                      <a:rPr lang="en-US" altLang="zh-CN" b="0" i="1" smtClean="0">
                        <a:latin typeface="Cambria Math" panose="02040503050406030204" pitchFamily="18" charset="0"/>
                      </a:rPr>
                      <m:t>𝑆𝐸𝑄</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en-US" altLang="zh-CN" dirty="0"/>
                  <a:t>,</a:t>
                </a:r>
                <a:r>
                  <a:rPr lang="zh-CN" altLang="en-US" dirty="0"/>
                  <a:t>表示由</a:t>
                </a:r>
                <a14:m>
                  <m:oMath xmlns:m="http://schemas.openxmlformats.org/officeDocument/2006/math">
                    <m:r>
                      <a:rPr lang="en-US" altLang="zh-CN" b="0" i="1" smtClean="0">
                        <a:latin typeface="Cambria Math" panose="02040503050406030204" pitchFamily="18" charset="0"/>
                      </a:rPr>
                      <m:t>𝐴</m:t>
                    </m:r>
                  </m:oMath>
                </a14:m>
                <a:r>
                  <a:rPr lang="zh-CN" altLang="en-US" dirty="0"/>
                  <a:t>中元素组成的序列</a:t>
                </a:r>
                <a:r>
                  <a:rPr lang="en-US" altLang="zh-CN" dirty="0"/>
                  <a:t>,</a:t>
                </a:r>
                <a:r>
                  <a:rPr lang="zh-CN" altLang="en-US" dirty="0"/>
                  <a:t>新此时我们默认了新加入的元素一定在序列的末端</a:t>
                </a:r>
                <a:r>
                  <a:rPr lang="en-US" altLang="zh-CN" dirty="0"/>
                  <a:t>,</a:t>
                </a:r>
                <a:r>
                  <a:rPr lang="zh-CN" altLang="en-US" dirty="0"/>
                  <a:t>如果删除这个条件</a:t>
                </a:r>
                <a:r>
                  <a:rPr lang="en-US" altLang="zh-CN" dirty="0"/>
                  <a:t>,</a:t>
                </a:r>
                <a:r>
                  <a:rPr lang="zh-CN" altLang="en-US" dirty="0"/>
                  <a:t>拼接就变成了带标号的拼接</a:t>
                </a:r>
                <a:r>
                  <a:rPr lang="en-US" altLang="zh-CN" dirty="0"/>
                  <a:t>.</a:t>
                </a:r>
              </a:p>
              <a:p>
                <a:r>
                  <a:rPr lang="zh-CN" altLang="en-US" dirty="0"/>
                  <a:t>我们同样定义一个函数</a:t>
                </a:r>
                <a14:m>
                  <m:oMath xmlns:m="http://schemas.openxmlformats.org/officeDocument/2006/math">
                    <m:r>
                      <a:rPr lang="en-US" altLang="zh-CN" b="0" i="1" smtClean="0">
                        <a:latin typeface="Cambria Math" panose="02040503050406030204" pitchFamily="18" charset="0"/>
                      </a:rPr>
                      <m:t>𝑆𝐸𝑇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𝑖</m:t>
                                </m:r>
                              </m:sup>
                            </m:sSup>
                          </m:num>
                          <m:den>
                            <m:r>
                              <a:rPr lang="en-US" altLang="zh-CN" b="0" i="1" smtClean="0">
                                <a:latin typeface="Cambria Math" panose="02040503050406030204" pitchFamily="18" charset="0"/>
                              </a:rPr>
                              <m:t>𝑖</m:t>
                            </m:r>
                            <m:r>
                              <a:rPr lang="en-US" altLang="zh-CN" b="0" i="1" smtClean="0">
                                <a:latin typeface="Cambria Math" panose="02040503050406030204" pitchFamily="18" charset="0"/>
                              </a:rPr>
                              <m:t>!</m:t>
                            </m:r>
                          </m:den>
                        </m:f>
                      </m:e>
                    </m:nary>
                  </m:oMath>
                </a14:m>
                <a:r>
                  <a:rPr lang="en-US" altLang="zh-CN" dirty="0"/>
                  <a:t>,</a:t>
                </a:r>
                <a14:m>
                  <m:oMath xmlns:m="http://schemas.openxmlformats.org/officeDocument/2006/math">
                    <m:r>
                      <a:rPr lang="en-US" altLang="zh-CN" b="0" i="1" dirty="0" smtClean="0">
                        <a:latin typeface="Cambria Math" panose="02040503050406030204" pitchFamily="18" charset="0"/>
                      </a:rPr>
                      <m:t>𝐴</m:t>
                    </m:r>
                  </m:oMath>
                </a14:m>
                <a:r>
                  <a:rPr lang="zh-CN" altLang="en-US" dirty="0"/>
                  <a:t>为初始的元素集合的</a:t>
                </a:r>
                <a:r>
                  <a:rPr lang="en-US" altLang="zh-CN" dirty="0"/>
                  <a:t>EGF,</a:t>
                </a:r>
                <a:r>
                  <a:rPr lang="zh-CN" altLang="en-US" dirty="0"/>
                  <a:t>那么</a:t>
                </a:r>
                <a14:m>
                  <m:oMath xmlns:m="http://schemas.openxmlformats.org/officeDocument/2006/math">
                    <m:r>
                      <a:rPr lang="en-US" altLang="zh-CN" b="0" i="1" smtClean="0">
                        <a:latin typeface="Cambria Math" panose="02040503050406030204" pitchFamily="18" charset="0"/>
                      </a:rPr>
                      <m:t>𝑆𝐸𝑇</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zh-CN" altLang="en-US" dirty="0"/>
                  <a:t>就是由这些元素有序拼接组成的组合对象的生成函数</a:t>
                </a:r>
                <a:r>
                  <a:rPr lang="en-US" altLang="zh-CN" dirty="0"/>
                  <a:t>.</a:t>
                </a:r>
              </a:p>
              <a:p>
                <a:r>
                  <a:rPr lang="zh-CN" altLang="en-US" dirty="0"/>
                  <a:t>对于</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oMath>
                </a14:m>
                <a:r>
                  <a:rPr lang="zh-CN" altLang="en-US" dirty="0"/>
                  <a:t>做皮亚诺余项泰勒展开</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num>
                            <m:den>
                              <m:r>
                                <a:rPr lang="en-US" altLang="zh-CN" b="0" i="1" smtClean="0">
                                  <a:latin typeface="Cambria Math" panose="02040503050406030204" pitchFamily="18" charset="0"/>
                                </a:rPr>
                                <m:t>𝑖</m:t>
                              </m:r>
                              <m:r>
                                <a:rPr lang="en-US" altLang="zh-CN" b="0" i="1" smtClean="0">
                                  <a:latin typeface="Cambria Math" panose="02040503050406030204" pitchFamily="18" charset="0"/>
                                </a:rPr>
                                <m:t>!</m:t>
                              </m:r>
                            </m:den>
                          </m:f>
                        </m:e>
                      </m:nary>
                    </m:oMath>
                  </m:oMathPara>
                </a14:m>
                <a:endParaRPr lang="en-US" altLang="zh-CN" dirty="0"/>
              </a:p>
              <a:p>
                <a:r>
                  <a:rPr lang="zh-CN" altLang="en-US" dirty="0"/>
                  <a:t>于是我们发现</a:t>
                </a:r>
                <a14:m>
                  <m:oMath xmlns:m="http://schemas.openxmlformats.org/officeDocument/2006/math">
                    <m:r>
                      <a:rPr lang="en-US" altLang="zh-CN" b="0" i="1" smtClean="0">
                        <a:latin typeface="Cambria Math" panose="02040503050406030204" pitchFamily="18" charset="0"/>
                      </a:rPr>
                      <m:t>𝑆𝐸𝑇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𝐴</m:t>
                        </m:r>
                      </m:sup>
                    </m:sSup>
                  </m:oMath>
                </a14:m>
                <a:r>
                  <a:rPr lang="en-US" altLang="zh-CN" dirty="0"/>
                  <a:t>.</a:t>
                </a:r>
                <a:r>
                  <a:rPr lang="zh-CN" altLang="en-US" dirty="0"/>
                  <a:t>这就和我们昨天讲的东西联系起来了</a:t>
                </a:r>
                <a:r>
                  <a:rPr lang="en-US" altLang="zh-CN" dirty="0"/>
                  <a:t>.</a:t>
                </a:r>
              </a:p>
              <a:p>
                <a:r>
                  <a:rPr lang="zh-CN" altLang="en-US" dirty="0"/>
                  <a:t>对于一个组合对象和有它组合而成的组合对象</a:t>
                </a:r>
                <a:r>
                  <a:rPr lang="en-US" altLang="zh-CN" dirty="0"/>
                  <a:t>,</a:t>
                </a:r>
                <a:r>
                  <a:rPr lang="zh-CN" altLang="en-US" dirty="0"/>
                  <a:t>我们只要知道其中之一的</a:t>
                </a:r>
                <a14:m>
                  <m:oMath xmlns:m="http://schemas.openxmlformats.org/officeDocument/2006/math">
                    <m:r>
                      <a:rPr lang="en-US" altLang="zh-CN" b="0" i="1" smtClean="0">
                        <a:latin typeface="Cambria Math" panose="02040503050406030204" pitchFamily="18" charset="0"/>
                      </a:rPr>
                      <m:t>𝐸𝐺𝐹</m:t>
                    </m:r>
                  </m:oMath>
                </a14:m>
                <a:r>
                  <a:rPr lang="en-US" altLang="zh-CN" dirty="0"/>
                  <a:t>.</a:t>
                </a:r>
                <a:r>
                  <a:rPr lang="zh-CN" altLang="en-US" dirty="0"/>
                  <a:t>就可以使用多项式求</a:t>
                </a:r>
                <a:r>
                  <a:rPr lang="en-US" altLang="zh-CN" dirty="0"/>
                  <a:t>exp</a:t>
                </a:r>
                <a:r>
                  <a:rPr lang="zh-CN" altLang="en-US" dirty="0"/>
                  <a:t>或多项式求</a:t>
                </a:r>
                <a:r>
                  <a:rPr lang="en-US" altLang="zh-CN" dirty="0"/>
                  <a:t>ln</a:t>
                </a:r>
                <a:r>
                  <a:rPr lang="zh-CN" altLang="en-US" dirty="0"/>
                  <a:t>求出另一个的</a:t>
                </a:r>
                <a14:m>
                  <m:oMath xmlns:m="http://schemas.openxmlformats.org/officeDocument/2006/math">
                    <m:r>
                      <a:rPr lang="en-US" altLang="zh-CN" b="0" i="1" smtClean="0">
                        <a:latin typeface="Cambria Math" panose="02040503050406030204" pitchFamily="18" charset="0"/>
                      </a:rPr>
                      <m:t>𝐸𝐺𝐹</m:t>
                    </m:r>
                  </m:oMath>
                </a14:m>
                <a:endParaRPr lang="en-US" altLang="zh-CN" dirty="0"/>
              </a:p>
              <a:p>
                <a:r>
                  <a:rPr lang="zh-CN" altLang="en-US" dirty="0"/>
                  <a:t>下面给出一个例子</a:t>
                </a:r>
                <a:r>
                  <a:rPr lang="en-US" altLang="zh-CN" dirty="0"/>
                  <a:t>.</a:t>
                </a:r>
              </a:p>
            </p:txBody>
          </p:sp>
        </mc:Choice>
        <mc:Fallback xmlns="">
          <p:sp>
            <p:nvSpPr>
              <p:cNvPr id="3" name="内容占位符 2">
                <a:extLst>
                  <a:ext uri="{FF2B5EF4-FFF2-40B4-BE49-F238E27FC236}">
                    <a16:creationId xmlns:a16="http://schemas.microsoft.com/office/drawing/2014/main" id="{D6A49A7E-B100-4649-96A6-21C748D2C4C9}"/>
                  </a:ext>
                </a:extLst>
              </p:cNvPr>
              <p:cNvSpPr>
                <a:spLocks noGrp="1" noRot="1" noChangeAspect="1" noMove="1" noResize="1" noEditPoints="1" noAdjustHandles="1" noChangeArrowheads="1" noChangeShapeType="1" noTextEdit="1"/>
              </p:cNvSpPr>
              <p:nvPr>
                <p:ph idx="1"/>
              </p:nvPr>
            </p:nvSpPr>
            <p:spPr>
              <a:xfrm>
                <a:off x="677334" y="357809"/>
                <a:ext cx="8596668" cy="5683553"/>
              </a:xfrm>
              <a:blipFill>
                <a:blip r:embed="rId2"/>
                <a:stretch>
                  <a:fillRect l="-142" t="-858" r="-2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480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7832F2-BEAE-4BC4-B64F-1713563F4F1D}"/>
                  </a:ext>
                </a:extLst>
              </p:cNvPr>
              <p:cNvSpPr>
                <a:spLocks noGrp="1"/>
              </p:cNvSpPr>
              <p:nvPr>
                <p:ph idx="1"/>
              </p:nvPr>
            </p:nvSpPr>
            <p:spPr>
              <a:xfrm>
                <a:off x="677334" y="278297"/>
                <a:ext cx="8596668" cy="5763066"/>
              </a:xfrm>
            </p:spPr>
            <p:txBody>
              <a:bodyPr/>
              <a:lstStyle/>
              <a:p>
                <a:r>
                  <a:rPr lang="zh-CN" altLang="en-US" dirty="0"/>
                  <a:t>两个带标号简单无向图的拼接显然是可以使用</a:t>
                </a:r>
                <a14:m>
                  <m:oMath xmlns:m="http://schemas.openxmlformats.org/officeDocument/2006/math">
                    <m:r>
                      <a:rPr lang="en-US" altLang="zh-CN" b="0" i="1" smtClean="0">
                        <a:latin typeface="Cambria Math" panose="02040503050406030204" pitchFamily="18" charset="0"/>
                      </a:rPr>
                      <m:t>𝐸𝐺𝐹</m:t>
                    </m:r>
                  </m:oMath>
                </a14:m>
                <a:r>
                  <a:rPr lang="zh-CN" altLang="en-US" dirty="0"/>
                  <a:t>的</a:t>
                </a:r>
                <a:r>
                  <a:rPr lang="en-US" altLang="zh-CN" dirty="0"/>
                  <a:t>.</a:t>
                </a:r>
              </a:p>
              <a:p>
                <a:r>
                  <a:rPr lang="zh-CN" altLang="en-US" dirty="0"/>
                  <a:t>我们记简单无向图的</a:t>
                </a:r>
                <a:r>
                  <a:rPr lang="en-US" altLang="zh-CN" dirty="0"/>
                  <a:t>EGF</a:t>
                </a:r>
                <a:r>
                  <a:rPr lang="zh-CN" altLang="en-US" dirty="0"/>
                  <a:t>为</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2</m:t>
                                      </m:r>
                                    </m:den>
                                  </m:f>
                                </m:e>
                              </m:d>
                            </m:sup>
                          </m:sSup>
                        </m:e>
                      </m:nary>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num>
                        <m:den>
                          <m:r>
                            <a:rPr lang="en-US" altLang="zh-CN" b="0" i="1" smtClean="0">
                              <a:latin typeface="Cambria Math" panose="02040503050406030204" pitchFamily="18" charset="0"/>
                            </a:rPr>
                            <m:t>𝑖</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 </m:t>
                      </m:r>
                    </m:oMath>
                  </m:oMathPara>
                </a14:m>
                <a:endParaRPr lang="en-US" altLang="zh-CN" dirty="0"/>
              </a:p>
              <a:p>
                <a:r>
                  <a:rPr lang="zh-CN" altLang="en-US" dirty="0"/>
                  <a:t>我们记简单无向联通图的</a:t>
                </a:r>
                <a:r>
                  <a:rPr lang="en-US" altLang="zh-CN" dirty="0"/>
                  <a:t>EGF</a:t>
                </a:r>
                <a:r>
                  <a:rPr lang="zh-CN" altLang="en-US" dirty="0"/>
                  <a:t>为</a:t>
                </a:r>
                <a:r>
                  <a:rPr lang="en-US" altLang="zh-CN" dirty="0"/>
                  <a:t>C(x)</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num>
                            <m:den>
                              <m:r>
                                <a:rPr lang="en-US" altLang="zh-CN" b="0" i="1" smtClean="0">
                                  <a:latin typeface="Cambria Math" panose="02040503050406030204" pitchFamily="18" charset="0"/>
                                </a:rPr>
                                <m:t>𝑖</m:t>
                              </m:r>
                              <m:r>
                                <a:rPr lang="en-US" altLang="zh-CN" b="0" i="1" smtClean="0">
                                  <a:latin typeface="Cambria Math" panose="02040503050406030204" pitchFamily="18" charset="0"/>
                                </a:rPr>
                                <m:t>!</m:t>
                              </m:r>
                            </m:den>
                          </m:f>
                        </m:e>
                      </m:nary>
                    </m:oMath>
                  </m:oMathPara>
                </a14:m>
                <a:endParaRPr lang="en-US" altLang="zh-CN" dirty="0"/>
              </a:p>
              <a:p>
                <a:r>
                  <a:rPr lang="zh-CN" altLang="en-US" dirty="0"/>
                  <a:t>一个简单无向图是由若干个联通分量拼接而成的</a:t>
                </a:r>
                <a:r>
                  <a:rPr lang="en-US" altLang="zh-CN" dirty="0"/>
                  <a:t>.</a:t>
                </a:r>
                <a:r>
                  <a:rPr lang="zh-CN" altLang="en-US" dirty="0"/>
                  <a:t>所以我们有</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p>
                      </m:sSup>
                    </m:oMath>
                  </m:oMathPara>
                </a14:m>
                <a:endParaRPr lang="en-US" altLang="zh-CN" dirty="0"/>
              </a:p>
              <a:p>
                <a:pPr marL="0" indent="0">
                  <a:buNone/>
                </a:pPr>
                <a:r>
                  <a:rPr lang="zh-CN" altLang="en-US" dirty="0"/>
                  <a:t>借助多项式求</a:t>
                </a:r>
                <a14:m>
                  <m:oMath xmlns:m="http://schemas.openxmlformats.org/officeDocument/2006/math">
                    <m:r>
                      <a:rPr lang="en-US" altLang="zh-CN" b="0" i="1" smtClean="0">
                        <a:latin typeface="Cambria Math" panose="02040503050406030204" pitchFamily="18" charset="0"/>
                      </a:rPr>
                      <m:t>𝑙𝑛</m:t>
                    </m:r>
                  </m:oMath>
                </a14:m>
                <a:r>
                  <a:rPr lang="zh-CN" altLang="en-US" dirty="0"/>
                  <a:t>我们就可以求出</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了</a:t>
                </a:r>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927832F2-BEAE-4BC4-B64F-1713563F4F1D}"/>
                  </a:ext>
                </a:extLst>
              </p:cNvPr>
              <p:cNvSpPr>
                <a:spLocks noGrp="1" noRot="1" noChangeAspect="1" noMove="1" noResize="1" noEditPoints="1" noAdjustHandles="1" noChangeArrowheads="1" noChangeShapeType="1" noTextEdit="1"/>
              </p:cNvSpPr>
              <p:nvPr>
                <p:ph idx="1"/>
              </p:nvPr>
            </p:nvSpPr>
            <p:spPr>
              <a:xfrm>
                <a:off x="677334" y="278297"/>
                <a:ext cx="8596668" cy="5763066"/>
              </a:xfrm>
              <a:blipFill>
                <a:blip r:embed="rId2"/>
                <a:stretch>
                  <a:fillRect l="-567" t="-8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594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6BEBA43-EA60-433D-B6C7-3081AF03CFA1}"/>
                  </a:ext>
                </a:extLst>
              </p:cNvPr>
              <p:cNvSpPr>
                <a:spLocks noGrp="1"/>
              </p:cNvSpPr>
              <p:nvPr>
                <p:ph idx="1"/>
              </p:nvPr>
            </p:nvSpPr>
            <p:spPr>
              <a:xfrm>
                <a:off x="677334" y="367749"/>
                <a:ext cx="8596668" cy="5673614"/>
              </a:xfrm>
            </p:spPr>
            <p:txBody>
              <a:bodyPr/>
              <a:lstStyle/>
              <a:p>
                <a:r>
                  <a:rPr lang="zh-CN" altLang="en-US" i="0" dirty="0">
                    <a:latin typeface="+mj-lt"/>
                  </a:rPr>
                  <a:t>到这里我可能要提一下一些函数的形式幂级数了</a:t>
                </a:r>
                <a:r>
                  <a:rPr lang="en-US" altLang="zh-CN" i="0" dirty="0">
                    <a:latin typeface="+mj-lt"/>
                  </a:rPr>
                  <a:t>,</a:t>
                </a:r>
                <a:r>
                  <a:rPr lang="zh-CN" altLang="en-US" i="0" dirty="0">
                    <a:latin typeface="+mj-lt"/>
                  </a:rPr>
                  <a:t>本质上都是泰勒展开</a:t>
                </a:r>
                <a:r>
                  <a:rPr lang="en-US" altLang="zh-CN" i="0" dirty="0">
                    <a:latin typeface="+mj-lt"/>
                  </a:rPr>
                  <a:t>.</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e>
                      </m:nary>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𝑛</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e>
                      </m:nary>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2=0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num>
                            <m:den>
                              <m:r>
                                <a:rPr lang="en-US" altLang="zh-CN" b="0" i="1" smtClean="0">
                                  <a:latin typeface="Cambria Math" panose="02040503050406030204" pitchFamily="18" charset="0"/>
                                </a:rPr>
                                <m:t>𝑖</m:t>
                              </m:r>
                              <m:r>
                                <a:rPr lang="en-US" altLang="zh-CN" b="0" i="1" smtClean="0">
                                  <a:latin typeface="Cambria Math" panose="02040503050406030204" pitchFamily="18" charset="0"/>
                                </a:rPr>
                                <m:t>!</m:t>
                              </m:r>
                            </m:den>
                          </m:f>
                        </m:e>
                      </m:nary>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2=1</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num>
                            <m:den>
                              <m:r>
                                <a:rPr lang="en-US" altLang="zh-CN" b="0" i="1" smtClean="0">
                                  <a:latin typeface="Cambria Math" panose="02040503050406030204" pitchFamily="18" charset="0"/>
                                </a:rPr>
                                <m:t>𝑖</m:t>
                              </m:r>
                              <m:r>
                                <a:rPr lang="en-US" altLang="zh-CN" b="0" i="1" smtClean="0">
                                  <a:latin typeface="Cambria Math" panose="02040503050406030204" pitchFamily="18" charset="0"/>
                                </a:rPr>
                                <m:t>!</m:t>
                              </m:r>
                            </m:den>
                          </m:f>
                        </m:e>
                      </m:nary>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𝑛</m:t>
                                  </m:r>
                                </m:sup>
                              </m:sSup>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e>
                      </m:nary>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num>
                            <m:den>
                              <m:r>
                                <a:rPr lang="en-US" altLang="zh-CN" b="0" i="1" smtClean="0">
                                  <a:latin typeface="Cambria Math" panose="02040503050406030204" pitchFamily="18" charset="0"/>
                                </a:rPr>
                                <m:t>𝑛</m:t>
                              </m:r>
                            </m:den>
                          </m:f>
                        </m:e>
                      </m:nary>
                    </m:oMath>
                  </m:oMathPara>
                </a14:m>
                <a:endParaRPr lang="en-US" altLang="zh-CN"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46BEBA43-EA60-433D-B6C7-3081AF03CFA1}"/>
                  </a:ext>
                </a:extLst>
              </p:cNvPr>
              <p:cNvSpPr>
                <a:spLocks noGrp="1" noRot="1" noChangeAspect="1" noMove="1" noResize="1" noEditPoints="1" noAdjustHandles="1" noChangeArrowheads="1" noChangeShapeType="1" noTextEdit="1"/>
              </p:cNvSpPr>
              <p:nvPr>
                <p:ph idx="1"/>
              </p:nvPr>
            </p:nvSpPr>
            <p:spPr>
              <a:xfrm>
                <a:off x="677334" y="367749"/>
                <a:ext cx="8596668" cy="5673614"/>
              </a:xfrm>
              <a:blipFill>
                <a:blip r:embed="rId2"/>
                <a:stretch>
                  <a:fillRect l="-142" t="-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882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77354-C7A3-4308-B893-701DED53FD5A}"/>
              </a:ext>
            </a:extLst>
          </p:cNvPr>
          <p:cNvSpPr>
            <a:spLocks noGrp="1"/>
          </p:cNvSpPr>
          <p:nvPr>
            <p:ph type="title"/>
          </p:nvPr>
        </p:nvSpPr>
        <p:spPr/>
        <p:txBody>
          <a:bodyPr/>
          <a:lstStyle/>
          <a:p>
            <a:r>
              <a:rPr lang="zh-CN" altLang="en-US" dirty="0"/>
              <a:t>用生成函数验证置换与轮换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898C7B-B190-48D9-989E-0A15F7E8A6C0}"/>
                  </a:ext>
                </a:extLst>
              </p:cNvPr>
              <p:cNvSpPr>
                <a:spLocks noGrp="1"/>
              </p:cNvSpPr>
              <p:nvPr>
                <p:ph idx="1"/>
              </p:nvPr>
            </p:nvSpPr>
            <p:spPr/>
            <p:txBody>
              <a:bodyPr/>
              <a:lstStyle/>
              <a:p>
                <a:r>
                  <a:rPr lang="zh-CN" altLang="en-US" dirty="0"/>
                  <a:t>我们知道一个置换是由若干个有标号的轮换拼接而成的</a:t>
                </a:r>
                <a:r>
                  <a:rPr lang="en-US" altLang="zh-CN" dirty="0"/>
                  <a:t>,</a:t>
                </a:r>
                <a:r>
                  <a:rPr lang="zh-CN" altLang="en-US" dirty="0"/>
                  <a:t>假设置换的</a:t>
                </a:r>
                <a:r>
                  <a:rPr lang="en-US" altLang="zh-CN" dirty="0"/>
                  <a:t>EGF</a:t>
                </a:r>
                <a:r>
                  <a:rPr lang="zh-CN" altLang="en-US" dirty="0"/>
                  <a:t>是</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r>
                  <a:rPr lang="zh-CN" altLang="en-US" dirty="0"/>
                  <a:t>轮换的</a:t>
                </a:r>
                <a:r>
                  <a:rPr lang="en-US" altLang="zh-CN" dirty="0"/>
                  <a:t>EGF</a:t>
                </a:r>
                <a:r>
                  <a:rPr lang="zh-CN" altLang="en-US" dirty="0"/>
                  <a:t>是</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a:t>
                </a:r>
                <a:r>
                  <a:rPr lang="zh-CN" altLang="en-US" dirty="0"/>
                  <a:t>那么应该有</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e>
                          </m:nary>
                        </m:e>
                      </m:nary>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𝑥</m:t>
                          </m:r>
                        </m:den>
                      </m:f>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num>
                            <m:den>
                              <m:r>
                                <a:rPr lang="en-US" altLang="zh-CN" b="0" i="1" smtClean="0">
                                  <a:latin typeface="Cambria Math" panose="02040503050406030204" pitchFamily="18" charset="0"/>
                                </a:rPr>
                                <m:t>𝑛</m:t>
                              </m:r>
                            </m:den>
                          </m:f>
                        </m:e>
                      </m:nary>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altLang="zh-CN" b="0" dirty="0"/>
              </a:p>
              <a:p>
                <a:pPr marL="0" indent="0">
                  <a:buNone/>
                </a:pPr>
                <a:r>
                  <a:rPr lang="zh-CN" altLang="en-US" dirty="0"/>
                  <a:t>那么我们可以由此引出一个应用</a:t>
                </a:r>
                <a:r>
                  <a:rPr lang="en-US" altLang="zh-CN" dirty="0"/>
                  <a:t>,</a:t>
                </a:r>
                <a:r>
                  <a:rPr lang="zh-CN" altLang="en-US" dirty="0"/>
                  <a:t>如果规定轮换的大小在集合</a:t>
                </a:r>
                <a14:m>
                  <m:oMath xmlns:m="http://schemas.openxmlformats.org/officeDocument/2006/math">
                    <m:r>
                      <a:rPr lang="en-US" altLang="zh-CN" b="0" i="1" smtClean="0">
                        <a:latin typeface="Cambria Math" panose="02040503050406030204" pitchFamily="18" charset="0"/>
                      </a:rPr>
                      <m:t>𝑆</m:t>
                    </m:r>
                  </m:oMath>
                </a14:m>
                <a:r>
                  <a:rPr lang="zh-CN" altLang="en-US" b="0" dirty="0"/>
                  <a:t>内</a:t>
                </a:r>
                <a:r>
                  <a:rPr lang="en-US" altLang="zh-CN" b="0" dirty="0"/>
                  <a:t>,</a:t>
                </a:r>
                <a:r>
                  <a:rPr lang="zh-CN" altLang="en-US" b="0" dirty="0"/>
                  <a:t>我们仍然可以通过多项式求</a:t>
                </a:r>
                <a:r>
                  <a:rPr lang="en-US" altLang="zh-CN" b="0" dirty="0"/>
                  <a:t>exp</a:t>
                </a:r>
                <a:r>
                  <a:rPr lang="zh-CN" altLang="en-US" b="0" dirty="0"/>
                  <a:t>求出大小为</a:t>
                </a:r>
                <a14:m>
                  <m:oMath xmlns:m="http://schemas.openxmlformats.org/officeDocument/2006/math">
                    <m:r>
                      <a:rPr lang="en-US" altLang="zh-CN" b="0" i="1" smtClean="0">
                        <a:latin typeface="Cambria Math" panose="02040503050406030204" pitchFamily="18" charset="0"/>
                      </a:rPr>
                      <m:t>𝑛</m:t>
                    </m:r>
                  </m:oMath>
                </a14:m>
                <a:r>
                  <a:rPr lang="zh-CN" altLang="en-US" b="0" dirty="0"/>
                  <a:t>的置换的个数</a:t>
                </a:r>
                <a:r>
                  <a:rPr lang="en-US" altLang="zh-CN" b="0" dirty="0"/>
                  <a:t>.</a:t>
                </a:r>
              </a:p>
            </p:txBody>
          </p:sp>
        </mc:Choice>
        <mc:Fallback xmlns="">
          <p:sp>
            <p:nvSpPr>
              <p:cNvPr id="3" name="内容占位符 2">
                <a:extLst>
                  <a:ext uri="{FF2B5EF4-FFF2-40B4-BE49-F238E27FC236}">
                    <a16:creationId xmlns:a16="http://schemas.microsoft.com/office/drawing/2014/main" id="{9D898C7B-B190-48D9-989E-0A15F7E8A6C0}"/>
                  </a:ext>
                </a:extLst>
              </p:cNvPr>
              <p:cNvSpPr>
                <a:spLocks noGrp="1" noRot="1" noChangeAspect="1" noMove="1" noResize="1" noEditPoints="1" noAdjustHandles="1" noChangeArrowheads="1" noChangeShapeType="1" noTextEdit="1"/>
              </p:cNvSpPr>
              <p:nvPr>
                <p:ph idx="1"/>
              </p:nvPr>
            </p:nvSpPr>
            <p:spPr>
              <a:blipFill>
                <a:blip r:embed="rId2"/>
                <a:stretch>
                  <a:fillRect l="-567" t="-1099"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674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00340-068B-4262-AF71-71878650FDDA}"/>
              </a:ext>
            </a:extLst>
          </p:cNvPr>
          <p:cNvSpPr>
            <a:spLocks noGrp="1"/>
          </p:cNvSpPr>
          <p:nvPr>
            <p:ph type="title"/>
          </p:nvPr>
        </p:nvSpPr>
        <p:spPr/>
        <p:txBody>
          <a:bodyPr/>
          <a:lstStyle/>
          <a:p>
            <a:r>
              <a:rPr lang="zh-CN" altLang="en-US" dirty="0"/>
              <a:t>三个背包计数问题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F650546-A871-4A98-BA71-F1F25687FFA1}"/>
                  </a:ext>
                </a:extLst>
              </p:cNvPr>
              <p:cNvSpPr>
                <a:spLocks noGrp="1"/>
              </p:cNvSpPr>
              <p:nvPr>
                <p:ph idx="1"/>
              </p:nvPr>
            </p:nvSpPr>
            <p:spPr/>
            <p:txBody>
              <a:bodyPr/>
              <a:lstStyle/>
              <a:p>
                <a:r>
                  <a:rPr lang="en-US" altLang="zh-CN" dirty="0"/>
                  <a:t>1.</a:t>
                </a:r>
                <a:r>
                  <a:rPr lang="zh-CN" altLang="en-US" dirty="0"/>
                  <a:t>有</a:t>
                </a:r>
                <a14:m>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nary>
                  </m:oMath>
                </a14:m>
                <a:r>
                  <a:rPr lang="zh-CN" altLang="en-US" dirty="0"/>
                  <a:t>种物品</a:t>
                </a:r>
                <a:r>
                  <a:rPr lang="en-US" altLang="zh-CN" dirty="0"/>
                  <a:t>,</a:t>
                </a:r>
                <a:r>
                  <a:rPr lang="zh-CN" altLang="en-US" dirty="0"/>
                  <a:t>体积为</a:t>
                </a:r>
                <a14:m>
                  <m:oMath xmlns:m="http://schemas.openxmlformats.org/officeDocument/2006/math">
                    <m:r>
                      <a:rPr lang="en-US" altLang="zh-CN" b="0" i="1" smtClean="0">
                        <a:latin typeface="Cambria Math" panose="02040503050406030204" pitchFamily="18" charset="0"/>
                      </a:rPr>
                      <m:t>𝑖</m:t>
                    </m:r>
                  </m:oMath>
                </a14:m>
                <a:r>
                  <a:rPr lang="zh-CN" altLang="en-US" dirty="0"/>
                  <a:t>的有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种</m:t>
                    </m:r>
                    <m:r>
                      <a:rPr lang="en-US" altLang="zh-CN" b="0" i="0" smtClean="0">
                        <a:latin typeface="Cambria Math" panose="02040503050406030204" pitchFamily="18" charset="0"/>
                      </a:rPr>
                      <m:t>.</m:t>
                    </m:r>
                    <m:r>
                      <a:rPr lang="zh-CN" altLang="en-US" i="1">
                        <a:latin typeface="Cambria Math" panose="02040503050406030204" pitchFamily="18" charset="0"/>
                      </a:rPr>
                      <m:t>每种</m:t>
                    </m:r>
                  </m:oMath>
                </a14:m>
                <a:r>
                  <a:rPr lang="zh-CN" altLang="en-US" dirty="0"/>
                  <a:t>物品无限个</a:t>
                </a:r>
                <a:r>
                  <a:rPr lang="en-US" altLang="zh-CN" dirty="0"/>
                  <a:t>.</a:t>
                </a:r>
              </a:p>
              <a:p>
                <a:r>
                  <a:rPr lang="en-US" altLang="zh-CN" dirty="0"/>
                  <a:t>2.</a:t>
                </a:r>
                <a:r>
                  <a:rPr lang="zh-CN" altLang="en-US" dirty="0"/>
                  <a:t>有</a:t>
                </a:r>
                <a14:m>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nary>
                  </m:oMath>
                </a14:m>
                <a:r>
                  <a:rPr lang="zh-CN" altLang="en-US" dirty="0"/>
                  <a:t>种物品</a:t>
                </a:r>
                <a:r>
                  <a:rPr lang="en-US" altLang="zh-CN" dirty="0"/>
                  <a:t>,</a:t>
                </a:r>
                <a:r>
                  <a:rPr lang="zh-CN" altLang="en-US" dirty="0"/>
                  <a:t>体积为</a:t>
                </a:r>
                <a14:m>
                  <m:oMath xmlns:m="http://schemas.openxmlformats.org/officeDocument/2006/math">
                    <m:r>
                      <a:rPr lang="en-US" altLang="zh-CN" b="0" i="1" smtClean="0">
                        <a:latin typeface="Cambria Math" panose="02040503050406030204" pitchFamily="18" charset="0"/>
                      </a:rPr>
                      <m:t>𝑖</m:t>
                    </m:r>
                  </m:oMath>
                </a14:m>
                <a:r>
                  <a:rPr lang="zh-CN" altLang="en-US" dirty="0"/>
                  <a:t>的物品有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种</m:t>
                    </m:r>
                  </m:oMath>
                </a14:m>
                <a:r>
                  <a:rPr lang="en-US" altLang="zh-CN" dirty="0"/>
                  <a:t>,</a:t>
                </a:r>
                <a:r>
                  <a:rPr lang="zh-CN" altLang="en-US" dirty="0"/>
                  <a:t>每种物品只有一个</a:t>
                </a:r>
                <a:endParaRPr lang="en-US" altLang="zh-CN" dirty="0"/>
              </a:p>
              <a:p>
                <a:r>
                  <a:rPr lang="en-US" altLang="zh-CN" dirty="0"/>
                  <a:t>3.</a:t>
                </a:r>
                <a:r>
                  <a:rPr lang="zh-CN" altLang="en-US" dirty="0"/>
                  <a:t>有</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中</m:t>
                    </m:r>
                  </m:oMath>
                </a14:m>
                <a:r>
                  <a:rPr lang="zh-CN" altLang="en-US" dirty="0"/>
                  <a:t>物品</a:t>
                </a:r>
                <a:r>
                  <a:rPr lang="en-US" altLang="zh-CN" dirty="0"/>
                  <a:t>,</a:t>
                </a:r>
                <a:r>
                  <a:rPr lang="zh-CN" altLang="en-US" dirty="0"/>
                  <a:t>第</a:t>
                </a:r>
                <a14:m>
                  <m:oMath xmlns:m="http://schemas.openxmlformats.org/officeDocument/2006/math">
                    <m:r>
                      <a:rPr lang="en-US" altLang="zh-CN" b="0" i="1" smtClean="0">
                        <a:latin typeface="Cambria Math" panose="02040503050406030204" pitchFamily="18" charset="0"/>
                      </a:rPr>
                      <m:t>𝑖</m:t>
                    </m:r>
                  </m:oMath>
                </a14:m>
                <a:r>
                  <a:rPr lang="zh-CN" altLang="en-US" dirty="0"/>
                  <a:t>种物品体积为</a:t>
                </a:r>
                <a14:m>
                  <m:oMath xmlns:m="http://schemas.openxmlformats.org/officeDocument/2006/math">
                    <m:r>
                      <a:rPr lang="en-US" altLang="zh-CN" b="0" i="1" smtClean="0">
                        <a:latin typeface="Cambria Math" panose="02040503050406030204" pitchFamily="18" charset="0"/>
                      </a:rPr>
                      <m:t>𝑖</m:t>
                    </m:r>
                  </m:oMath>
                </a14:m>
                <a:r>
                  <a:rPr lang="en-US" altLang="zh-CN" dirty="0"/>
                  <a:t>.</a:t>
                </a:r>
                <a:r>
                  <a:rPr lang="zh-CN" altLang="en-US" dirty="0"/>
                  <a:t>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个</a:t>
                </a:r>
                <a:endParaRPr lang="en-US" altLang="zh-CN" dirty="0"/>
              </a:p>
              <a:p>
                <a:r>
                  <a:rPr lang="zh-CN" altLang="en-US" dirty="0"/>
                  <a:t>对于所有的</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oMath>
                </a14:m>
                <a:r>
                  <a:rPr lang="zh-CN" altLang="en-US" dirty="0"/>
                  <a:t>回答选取物品恰好总体积为</a:t>
                </a:r>
                <a14:m>
                  <m:oMath xmlns:m="http://schemas.openxmlformats.org/officeDocument/2006/math">
                    <m:r>
                      <a:rPr lang="en-US" altLang="zh-CN" b="0" i="1" smtClean="0">
                        <a:latin typeface="Cambria Math" panose="02040503050406030204" pitchFamily="18" charset="0"/>
                      </a:rPr>
                      <m:t>𝑚</m:t>
                    </m:r>
                  </m:oMath>
                </a14:m>
                <a:r>
                  <a:rPr lang="zh-CN" altLang="en-US" dirty="0"/>
                  <a:t>的方案数</a:t>
                </a:r>
                <a:r>
                  <a:rPr lang="en-US" altLang="zh-CN" dirty="0"/>
                  <a:t>.</a:t>
                </a:r>
                <a:endParaRPr lang="zh-CN" altLang="en-US" dirty="0"/>
              </a:p>
            </p:txBody>
          </p:sp>
        </mc:Choice>
        <mc:Fallback>
          <p:sp>
            <p:nvSpPr>
              <p:cNvPr id="3" name="内容占位符 2">
                <a:extLst>
                  <a:ext uri="{FF2B5EF4-FFF2-40B4-BE49-F238E27FC236}">
                    <a16:creationId xmlns:a16="http://schemas.microsoft.com/office/drawing/2014/main" id="{7F650546-A871-4A98-BA71-F1F25687FFA1}"/>
                  </a:ext>
                </a:extLst>
              </p:cNvPr>
              <p:cNvSpPr>
                <a:spLocks noGrp="1" noRot="1" noChangeAspect="1" noMove="1" noResize="1" noEditPoints="1" noAdjustHandles="1" noChangeArrowheads="1" noChangeShapeType="1" noTextEdit="1"/>
              </p:cNvSpPr>
              <p:nvPr>
                <p:ph idx="1"/>
              </p:nvPr>
            </p:nvSpPr>
            <p:spPr>
              <a:blipFill>
                <a:blip r:embed="rId2"/>
                <a:stretch>
                  <a:fillRect l="-142" t="-114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369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0E14070-71A0-497D-9DD5-0CD740207002}"/>
                  </a:ext>
                </a:extLst>
              </p:cNvPr>
              <p:cNvSpPr>
                <a:spLocks noGrp="1"/>
              </p:cNvSpPr>
              <p:nvPr>
                <p:ph idx="1"/>
              </p:nvPr>
            </p:nvSpPr>
            <p:spPr>
              <a:xfrm>
                <a:off x="677334" y="477079"/>
                <a:ext cx="8596668" cy="5564284"/>
              </a:xfrm>
            </p:spPr>
            <p:txBody>
              <a:bodyPr/>
              <a:lstStyle/>
              <a:p>
                <a:r>
                  <a:rPr lang="zh-CN" altLang="en-US" dirty="0"/>
                  <a:t>第一题</a:t>
                </a:r>
                <a:r>
                  <a:rPr lang="en-US" altLang="zh-CN" dirty="0"/>
                  <a:t>:1.</a:t>
                </a:r>
                <a:r>
                  <a:rPr lang="zh-CN" altLang="en-US" dirty="0"/>
                  <a:t>有</a:t>
                </a:r>
                <a14:m>
                  <m:oMath xmlns:m="http://schemas.openxmlformats.org/officeDocument/2006/math">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𝑛</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e>
                    </m:nary>
                  </m:oMath>
                </a14:m>
                <a:r>
                  <a:rPr lang="zh-CN" altLang="en-US" dirty="0"/>
                  <a:t>种物品</a:t>
                </a:r>
                <a:r>
                  <a:rPr lang="en-US" altLang="zh-CN" dirty="0"/>
                  <a:t>,</a:t>
                </a:r>
                <a:r>
                  <a:rPr lang="zh-CN" altLang="en-US" dirty="0"/>
                  <a:t>体积为</a:t>
                </a:r>
                <a14:m>
                  <m:oMath xmlns:m="http://schemas.openxmlformats.org/officeDocument/2006/math">
                    <m:r>
                      <a:rPr lang="en-US" altLang="zh-CN" i="1">
                        <a:latin typeface="Cambria Math" panose="02040503050406030204" pitchFamily="18" charset="0"/>
                      </a:rPr>
                      <m:t>𝑖</m:t>
                    </m:r>
                  </m:oMath>
                </a14:m>
                <a:r>
                  <a:rPr lang="zh-CN" altLang="en-US" dirty="0"/>
                  <a:t>的有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zh-CN" altLang="en-US" i="1">
                        <a:latin typeface="Cambria Math" panose="02040503050406030204" pitchFamily="18" charset="0"/>
                      </a:rPr>
                      <m:t>种</m:t>
                    </m:r>
                    <m:r>
                      <a:rPr lang="en-US" altLang="zh-CN">
                        <a:latin typeface="Cambria Math" panose="02040503050406030204" pitchFamily="18" charset="0"/>
                      </a:rPr>
                      <m:t>.</m:t>
                    </m:r>
                    <m:r>
                      <a:rPr lang="zh-CN" altLang="en-US" i="1">
                        <a:latin typeface="Cambria Math" panose="02040503050406030204" pitchFamily="18" charset="0"/>
                      </a:rPr>
                      <m:t>每种</m:t>
                    </m:r>
                  </m:oMath>
                </a14:m>
                <a:r>
                  <a:rPr lang="zh-CN" altLang="en-US" dirty="0"/>
                  <a:t>物品无限个</a:t>
                </a:r>
                <a:r>
                  <a:rPr lang="en-US" altLang="zh-CN" dirty="0"/>
                  <a:t>.</a:t>
                </a:r>
              </a:p>
              <a:p>
                <a:r>
                  <a:rPr lang="zh-CN" altLang="en-US" dirty="0"/>
                  <a:t>我们最终要的生成函数</a:t>
                </a:r>
                <a:endParaRPr lang="en-US" altLang="zh-CN" dirty="0"/>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𝑖</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r>
                                    <a:rPr lang="en-US" altLang="zh-CN" i="1">
                                      <a:latin typeface="Cambria Math" panose="02040503050406030204" pitchFamily="18" charset="0"/>
                                    </a:rPr>
                                    <m:t>𝑖</m:t>
                                  </m:r>
                                </m:sup>
                              </m:sSup>
                              <m:r>
                                <a:rPr lang="en-US" altLang="zh-CN" i="1">
                                  <a:latin typeface="Cambria Math" panose="02040503050406030204" pitchFamily="18" charset="0"/>
                                </a:rPr>
                                <m:t>+…)</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sup>
                          </m:sSup>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den>
                                  </m:f>
                                </m:e>
                              </m:d>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up>
                          </m:sSup>
                        </m:e>
                      </m:nary>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e>
                      </m:nary>
                      <m:r>
                        <a:rPr lang="en-US" altLang="zh-CN" b="0" i="1" smtClean="0">
                          <a:latin typeface="Cambria Math" panose="02040503050406030204" pitchFamily="18" charset="0"/>
                        </a:rPr>
                        <m:t>)) </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exp</m:t>
                          </m:r>
                        </m:fName>
                        <m:e>
                          <m:r>
                            <a:rPr lang="en-US" altLang="zh-CN" b="0" i="1" dirty="0" smtClean="0">
                              <a:latin typeface="Cambria Math" panose="02040503050406030204" pitchFamily="18" charset="0"/>
                            </a:rPr>
                            <m:t>(</m:t>
                          </m:r>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sub>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e>
                          </m:nary>
                          <m:nary>
                            <m:naryPr>
                              <m:chr m:val="∑"/>
                              <m:supHide m:val="on"/>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≥1</m:t>
                              </m:r>
                            </m:sub>
                            <m:sup/>
                            <m:e>
                              <m:f>
                                <m:fPr>
                                  <m:ctrlPr>
                                    <a:rPr lang="en-US" altLang="zh-CN" b="0" i="1" dirty="0" smtClean="0">
                                      <a:latin typeface="Cambria Math" panose="02040503050406030204" pitchFamily="18" charset="0"/>
                                    </a:rPr>
                                  </m:ctrlPr>
                                </m:fPr>
                                <m:num>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𝑖𝑗</m:t>
                                      </m:r>
                                    </m:sup>
                                  </m:sSup>
                                </m:num>
                                <m:den>
                                  <m:r>
                                    <a:rPr lang="en-US" altLang="zh-CN" b="0" i="1" dirty="0" smtClean="0">
                                      <a:latin typeface="Cambria Math" panose="02040503050406030204" pitchFamily="18" charset="0"/>
                                    </a:rPr>
                                    <m:t>𝑗</m:t>
                                  </m:r>
                                </m:den>
                              </m:f>
                            </m:e>
                          </m:nary>
                          <m:r>
                            <a:rPr lang="en-US" altLang="zh-CN" b="0" i="1" dirty="0" smtClean="0">
                              <a:latin typeface="Cambria Math" panose="02040503050406030204" pitchFamily="18" charset="0"/>
                            </a:rPr>
                            <m:t>)</m:t>
                          </m:r>
                        </m:e>
                      </m:func>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𝑗</m:t>
                                  </m:r>
                                </m:den>
                              </m:f>
                            </m:e>
                          </m:nary>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𝑗</m:t>
                                  </m:r>
                                </m:sup>
                              </m:sSup>
                            </m:e>
                          </m:d>
                          <m:r>
                            <a:rPr lang="en-US" altLang="zh-CN" b="0" i="1" smtClean="0">
                              <a:latin typeface="Cambria Math" panose="02040503050406030204" pitchFamily="18" charset="0"/>
                            </a:rPr>
                            <m:t>)</m:t>
                          </m:r>
                        </m:e>
                      </m:func>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e>
                      </m:nary>
                    </m:oMath>
                  </m:oMathPara>
                </a14:m>
                <a:endParaRPr lang="en-US" altLang="zh-CN" dirty="0"/>
              </a:p>
              <a:p>
                <a:pPr marL="0" indent="0">
                  <a:buNone/>
                </a:pPr>
                <a:r>
                  <a:rPr lang="zh-CN" altLang="en-US" dirty="0"/>
                  <a:t>注意这里</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𝑗</m:t>
                        </m:r>
                      </m:sup>
                    </m:sSup>
                    <m:r>
                      <a:rPr lang="en-US" altLang="zh-CN" b="0" i="1" smtClean="0">
                        <a:latin typeface="Cambria Math" panose="02040503050406030204" pitchFamily="18" charset="0"/>
                      </a:rPr>
                      <m:t>)</m:t>
                    </m:r>
                  </m:oMath>
                </a14:m>
                <a:r>
                  <a:rPr lang="zh-CN" altLang="en-US" dirty="0"/>
                  <a:t>中我们只需要前</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𝑗</m:t>
                        </m:r>
                      </m:den>
                    </m:f>
                  </m:oMath>
                </a14:m>
                <a:r>
                  <a:rPr lang="zh-CN" altLang="en-US" dirty="0"/>
                  <a:t>项</a:t>
                </a:r>
                <a:r>
                  <a:rPr lang="en-US" altLang="zh-CN" dirty="0"/>
                  <a:t>.</a:t>
                </a:r>
                <a:r>
                  <a:rPr lang="zh-CN" altLang="en-US" dirty="0"/>
                  <a:t>所以我们只需要</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的时间就可以得到我们需要求</a:t>
                </a:r>
                <a14:m>
                  <m:oMath xmlns:m="http://schemas.openxmlformats.org/officeDocument/2006/math">
                    <m:r>
                      <a:rPr lang="en-US" altLang="zh-CN" b="0" i="1" smtClean="0">
                        <a:latin typeface="Cambria Math" panose="02040503050406030204" pitchFamily="18" charset="0"/>
                      </a:rPr>
                      <m:t>𝑒𝑥𝑝</m:t>
                    </m:r>
                  </m:oMath>
                </a14:m>
                <a:r>
                  <a:rPr lang="zh-CN" altLang="en-US" dirty="0"/>
                  <a:t>的多项式</a:t>
                </a:r>
                <a:r>
                  <a:rPr lang="en-US" altLang="zh-CN" dirty="0"/>
                  <a:t>.</a:t>
                </a:r>
                <a:r>
                  <a:rPr lang="zh-CN" altLang="en-US" dirty="0"/>
                  <a:t>总复杂度也为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A0E14070-71A0-497D-9DD5-0CD740207002}"/>
                  </a:ext>
                </a:extLst>
              </p:cNvPr>
              <p:cNvSpPr>
                <a:spLocks noGrp="1" noRot="1" noChangeAspect="1" noMove="1" noResize="1" noEditPoints="1" noAdjustHandles="1" noChangeArrowheads="1" noChangeShapeType="1" noTextEdit="1"/>
              </p:cNvSpPr>
              <p:nvPr>
                <p:ph idx="1"/>
              </p:nvPr>
            </p:nvSpPr>
            <p:spPr>
              <a:xfrm>
                <a:off x="677334" y="477079"/>
                <a:ext cx="8596668" cy="5564284"/>
              </a:xfrm>
              <a:blipFill>
                <a:blip r:embed="rId2"/>
                <a:stretch>
                  <a:fillRect l="-567" t="-7996"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588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EBEDE8E-9C2D-4726-A87A-71E4558985A8}"/>
                  </a:ext>
                </a:extLst>
              </p:cNvPr>
              <p:cNvSpPr>
                <a:spLocks noGrp="1"/>
              </p:cNvSpPr>
              <p:nvPr>
                <p:ph idx="1"/>
              </p:nvPr>
            </p:nvSpPr>
            <p:spPr>
              <a:xfrm>
                <a:off x="677334" y="433137"/>
                <a:ext cx="8596668" cy="5608226"/>
              </a:xfrm>
            </p:spPr>
            <p:txBody>
              <a:bodyPr/>
              <a:lstStyle/>
              <a:p>
                <a:r>
                  <a:rPr lang="zh-CN" altLang="en-US" dirty="0"/>
                  <a:t>第二题</a:t>
                </a:r>
                <a:r>
                  <a:rPr lang="en-US" altLang="zh-CN" dirty="0"/>
                  <a:t>:2.</a:t>
                </a:r>
                <a:r>
                  <a:rPr lang="zh-CN" altLang="en-US" dirty="0"/>
                  <a:t>有</a:t>
                </a:r>
                <a14:m>
                  <m:oMath xmlns:m="http://schemas.openxmlformats.org/officeDocument/2006/math">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𝑛</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e>
                    </m:nary>
                  </m:oMath>
                </a14:m>
                <a:r>
                  <a:rPr lang="zh-CN" altLang="en-US" dirty="0"/>
                  <a:t>种物品</a:t>
                </a:r>
                <a:r>
                  <a:rPr lang="en-US" altLang="zh-CN" dirty="0"/>
                  <a:t>,</a:t>
                </a:r>
                <a:r>
                  <a:rPr lang="zh-CN" altLang="en-US" dirty="0"/>
                  <a:t>体积为</a:t>
                </a:r>
                <a14:m>
                  <m:oMath xmlns:m="http://schemas.openxmlformats.org/officeDocument/2006/math">
                    <m:r>
                      <a:rPr lang="en-US" altLang="zh-CN" i="1">
                        <a:latin typeface="Cambria Math" panose="02040503050406030204" pitchFamily="18" charset="0"/>
                      </a:rPr>
                      <m:t>𝑖</m:t>
                    </m:r>
                  </m:oMath>
                </a14:m>
                <a:r>
                  <a:rPr lang="zh-CN" altLang="en-US" dirty="0"/>
                  <a:t>的物品有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zh-CN" altLang="en-US" i="1">
                        <a:latin typeface="Cambria Math" panose="02040503050406030204" pitchFamily="18" charset="0"/>
                      </a:rPr>
                      <m:t>种</m:t>
                    </m:r>
                  </m:oMath>
                </a14:m>
                <a:r>
                  <a:rPr lang="en-US" altLang="zh-CN" dirty="0"/>
                  <a:t>,</a:t>
                </a:r>
                <a:r>
                  <a:rPr lang="zh-CN" altLang="en-US" dirty="0"/>
                  <a:t>每种物品只有一个</a:t>
                </a:r>
                <a:r>
                  <a:rPr lang="en-US" altLang="zh-CN" dirty="0"/>
                  <a:t>.</a:t>
                </a:r>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e>
                              </m:d>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up>
                          </m:sSup>
                        </m:e>
                      </m:nary>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e>
                              </m:func>
                            </m:e>
                          </m:nary>
                          <m:r>
                            <a:rPr lang="en-US" altLang="zh-CN" b="0" i="1" smtClean="0">
                              <a:latin typeface="Cambria Math" panose="02040503050406030204" pitchFamily="18" charset="0"/>
                            </a:rPr>
                            <m:t>)</m:t>
                          </m:r>
                        </m:e>
                      </m:func>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𝑗</m:t>
                                          </m:r>
                                        </m:sup>
                                      </m:sSup>
                                    </m:num>
                                    <m:den>
                                      <m:r>
                                        <a:rPr lang="en-US" altLang="zh-CN" b="0" i="1" smtClean="0">
                                          <a:latin typeface="Cambria Math" panose="02040503050406030204" pitchFamily="18" charset="0"/>
                                        </a:rPr>
                                        <m:t>𝑗</m:t>
                                      </m:r>
                                      <m:r>
                                        <a:rPr lang="en-US" altLang="zh-CN" b="0" i="1" smtClean="0">
                                          <a:latin typeface="Cambria Math" panose="02040503050406030204" pitchFamily="18" charset="0"/>
                                        </a:rPr>
                                        <m:t>+1</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p>
                                  </m:sSup>
                                </m:e>
                              </m:nary>
                            </m:e>
                          </m:nary>
                          <m:r>
                            <a:rPr lang="en-US" altLang="zh-CN" b="0" i="1" smtClean="0">
                              <a:latin typeface="Cambria Math" panose="02040503050406030204" pitchFamily="18" charset="0"/>
                            </a:rPr>
                            <m:t>)</m:t>
                          </m:r>
                        </m:e>
                      </m:func>
                    </m:oMath>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&gt;0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p>
                                  </m:sSup>
                                </m:num>
                                <m:den>
                                  <m:r>
                                    <a:rPr lang="en-US" altLang="zh-CN" b="0" i="1" smtClean="0">
                                      <a:latin typeface="Cambria Math" panose="02040503050406030204" pitchFamily="18" charset="0"/>
                                    </a:rPr>
                                    <m:t>𝑗</m:t>
                                  </m:r>
                                </m:den>
                              </m:f>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𝑗</m:t>
                                  </m:r>
                                </m:sup>
                              </m:sSup>
                            </m:e>
                          </m:nary>
                          <m:r>
                            <a:rPr lang="en-US" altLang="zh-CN" b="0" i="1" smtClean="0">
                              <a:latin typeface="Cambria Math" panose="02040503050406030204" pitchFamily="18" charset="0"/>
                            </a:rPr>
                            <m:t>))</m:t>
                          </m:r>
                        </m:e>
                      </m:func>
                    </m:oMath>
                  </m:oMathPara>
                </a14:m>
                <a:endParaRPr lang="en-US" altLang="zh-CN" b="0" dirty="0"/>
              </a:p>
              <a:p>
                <a:pPr marL="0" indent="0">
                  <a:buNone/>
                </a:pPr>
                <a:endParaRPr lang="en-US" altLang="zh-CN" dirty="0"/>
              </a:p>
              <a:p>
                <a:pPr marL="0" indent="0">
                  <a:buNone/>
                </a:pPr>
                <a:r>
                  <a:rPr lang="zh-CN" altLang="en-US" dirty="0"/>
                  <a:t>做法和上题类似</a:t>
                </a:r>
                <a:r>
                  <a:rPr lang="en-US" altLang="zh-CN" dirty="0"/>
                  <a:t>.</a:t>
                </a:r>
              </a:p>
            </p:txBody>
          </p:sp>
        </mc:Choice>
        <mc:Fallback>
          <p:sp>
            <p:nvSpPr>
              <p:cNvPr id="3" name="内容占位符 2">
                <a:extLst>
                  <a:ext uri="{FF2B5EF4-FFF2-40B4-BE49-F238E27FC236}">
                    <a16:creationId xmlns:a16="http://schemas.microsoft.com/office/drawing/2014/main" id="{FEBEDE8E-9C2D-4726-A87A-71E4558985A8}"/>
                  </a:ext>
                </a:extLst>
              </p:cNvPr>
              <p:cNvSpPr>
                <a:spLocks noGrp="1" noRot="1" noChangeAspect="1" noMove="1" noResize="1" noEditPoints="1" noAdjustHandles="1" noChangeArrowheads="1" noChangeShapeType="1" noTextEdit="1"/>
              </p:cNvSpPr>
              <p:nvPr>
                <p:ph idx="1"/>
              </p:nvPr>
            </p:nvSpPr>
            <p:spPr>
              <a:xfrm>
                <a:off x="677334" y="433137"/>
                <a:ext cx="8596668" cy="5608226"/>
              </a:xfrm>
              <a:blipFill>
                <a:blip r:embed="rId2"/>
                <a:stretch>
                  <a:fillRect l="-567" t="-79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501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DA705F0-AE66-48A4-A17F-0A1B65A57094}"/>
                  </a:ext>
                </a:extLst>
              </p:cNvPr>
              <p:cNvSpPr>
                <a:spLocks noGrp="1"/>
              </p:cNvSpPr>
              <p:nvPr>
                <p:ph idx="1"/>
              </p:nvPr>
            </p:nvSpPr>
            <p:spPr>
              <a:xfrm>
                <a:off x="677334" y="427383"/>
                <a:ext cx="8596668" cy="5613979"/>
              </a:xfrm>
            </p:spPr>
            <p:txBody>
              <a:bodyPr/>
              <a:lstStyle/>
              <a:p>
                <a:r>
                  <a:rPr lang="en-US" altLang="zh-CN" dirty="0"/>
                  <a:t>3.</a:t>
                </a:r>
                <a:r>
                  <a:rPr lang="zh-CN" altLang="en-US" dirty="0"/>
                  <a:t>有</a:t>
                </a:r>
                <a14:m>
                  <m:oMath xmlns:m="http://schemas.openxmlformats.org/officeDocument/2006/math">
                    <m:r>
                      <a:rPr lang="en-US" altLang="zh-CN" i="1">
                        <a:latin typeface="Cambria Math" panose="02040503050406030204" pitchFamily="18" charset="0"/>
                      </a:rPr>
                      <m:t>𝑛</m:t>
                    </m:r>
                    <m:r>
                      <a:rPr lang="zh-CN" altLang="en-US" i="1">
                        <a:latin typeface="Cambria Math" panose="02040503050406030204" pitchFamily="18" charset="0"/>
                      </a:rPr>
                      <m:t>中</m:t>
                    </m:r>
                  </m:oMath>
                </a14:m>
                <a:r>
                  <a:rPr lang="zh-CN" altLang="en-US" dirty="0"/>
                  <a:t>物品</a:t>
                </a:r>
                <a:r>
                  <a:rPr lang="en-US" altLang="zh-CN" dirty="0"/>
                  <a:t>,</a:t>
                </a:r>
                <a:r>
                  <a:rPr lang="zh-CN" altLang="en-US" dirty="0"/>
                  <a:t>第</a:t>
                </a:r>
                <a14:m>
                  <m:oMath xmlns:m="http://schemas.openxmlformats.org/officeDocument/2006/math">
                    <m:r>
                      <a:rPr lang="en-US" altLang="zh-CN" i="1">
                        <a:latin typeface="Cambria Math" panose="02040503050406030204" pitchFamily="18" charset="0"/>
                      </a:rPr>
                      <m:t>𝑖</m:t>
                    </m:r>
                  </m:oMath>
                </a14:m>
                <a:r>
                  <a:rPr lang="zh-CN" altLang="en-US" dirty="0"/>
                  <a:t>种物品体积为</a:t>
                </a:r>
                <a14:m>
                  <m:oMath xmlns:m="http://schemas.openxmlformats.org/officeDocument/2006/math">
                    <m:r>
                      <a:rPr lang="en-US" altLang="zh-CN" i="1">
                        <a:latin typeface="Cambria Math" panose="02040503050406030204" pitchFamily="18" charset="0"/>
                      </a:rPr>
                      <m:t>𝑖</m:t>
                    </m:r>
                  </m:oMath>
                </a14:m>
                <a:r>
                  <a:rPr lang="en-US" altLang="zh-CN" dirty="0"/>
                  <a:t>.</a:t>
                </a:r>
                <a:r>
                  <a:rPr lang="zh-CN" altLang="en-US" dirty="0"/>
                  <a:t>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dirty="0"/>
                  <a:t>个</a:t>
                </a:r>
                <a:r>
                  <a:rPr lang="en-US" altLang="zh-CN" dirty="0"/>
                  <a:t>.</a:t>
                </a:r>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e>
                      </m:nary>
                    </m:oMath>
                    <m:oMath xmlns:m="http://schemas.openxmlformats.org/officeDocument/2006/math">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e>
                                  </m:d>
                                  <m:r>
                                    <a:rPr lang="en-US" altLang="zh-CN" b="0" i="1" smtClean="0">
                                      <a:latin typeface="Cambria Math" panose="02040503050406030204" pitchFamily="18" charset="0"/>
                                    </a:rPr>
                                    <m:t>𝑖</m:t>
                                  </m:r>
                                </m:sup>
                              </m:sSup>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den>
                          </m:f>
                        </m:e>
                      </m:nary>
                    </m:oMath>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e>
                                          </m:d>
                                          <m:r>
                                            <a:rPr lang="en-US" altLang="zh-CN" b="0" i="1" smtClean="0">
                                              <a:latin typeface="Cambria Math" panose="02040503050406030204" pitchFamily="18" charset="0"/>
                                            </a:rPr>
                                            <m:t>𝑖</m:t>
                                          </m:r>
                                        </m:sup>
                                      </m:sSup>
                                    </m:e>
                                  </m:func>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e>
                                  </m:func>
                                </m:e>
                              </m:nary>
                            </m:e>
                          </m:d>
                        </m:e>
                      </m:func>
                    </m:oMath>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r>
                                            <a:rPr lang="en-US" altLang="zh-CN" b="0" i="1" smtClean="0">
                                              <a:latin typeface="Cambria Math" panose="02040503050406030204" pitchFamily="18" charset="0"/>
                                            </a:rPr>
                                            <m:t>𝑖𝑗</m:t>
                                          </m:r>
                                        </m:sup>
                                      </m:sSup>
                                    </m:num>
                                    <m:den>
                                      <m:r>
                                        <a:rPr lang="en-US" altLang="zh-CN" b="0" i="1" smtClean="0">
                                          <a:latin typeface="Cambria Math" panose="02040503050406030204" pitchFamily="18" charset="0"/>
                                        </a:rPr>
                                        <m:t>𝑗</m:t>
                                      </m:r>
                                    </m:den>
                                  </m:f>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𝑖𝑗</m:t>
                                              </m:r>
                                            </m:sup>
                                          </m:sSup>
                                        </m:num>
                                        <m:den>
                                          <m:r>
                                            <a:rPr lang="en-US" altLang="zh-CN" b="0" i="1" smtClean="0">
                                              <a:latin typeface="Cambria Math" panose="02040503050406030204" pitchFamily="18" charset="0"/>
                                            </a:rPr>
                                            <m:t>𝑗</m:t>
                                          </m:r>
                                        </m:den>
                                      </m:f>
                                    </m:e>
                                  </m:nary>
                                </m:e>
                              </m:nary>
                            </m:e>
                          </m:nary>
                          <m:r>
                            <a:rPr lang="en-US" altLang="zh-CN" b="0" i="1" smtClean="0">
                              <a:latin typeface="Cambria Math" panose="02040503050406030204" pitchFamily="18" charset="0"/>
                            </a:rPr>
                            <m:t>)</m:t>
                          </m:r>
                        </m:e>
                      </m:func>
                    </m:oMath>
                  </m:oMathPara>
                </a14:m>
                <a:endParaRPr lang="en-US" altLang="zh-CN" b="0" dirty="0"/>
              </a:p>
              <a:p>
                <a:pPr marL="0" indent="0">
                  <a:buNone/>
                </a:pPr>
                <a:r>
                  <a:rPr lang="zh-CN" altLang="en-US" dirty="0"/>
                  <a:t>做法仍然同上</a:t>
                </a:r>
                <a:r>
                  <a:rPr lang="en-US" altLang="zh-CN" dirty="0"/>
                  <a:t>.</a:t>
                </a:r>
                <a:endParaRPr lang="en-US" altLang="zh-CN" b="0" dirty="0"/>
              </a:p>
              <a:p>
                <a:pPr marL="0" indent="0">
                  <a:buNone/>
                </a:pPr>
                <a:endParaRPr lang="en-US" altLang="zh-CN" dirty="0"/>
              </a:p>
              <a:p>
                <a:pPr marL="0" indent="0">
                  <a:buNone/>
                </a:pPr>
                <a:endParaRPr lang="en-US" altLang="zh-CN" dirty="0"/>
              </a:p>
            </p:txBody>
          </p:sp>
        </mc:Choice>
        <mc:Fallback>
          <p:sp>
            <p:nvSpPr>
              <p:cNvPr id="3" name="内容占位符 2">
                <a:extLst>
                  <a:ext uri="{FF2B5EF4-FFF2-40B4-BE49-F238E27FC236}">
                    <a16:creationId xmlns:a16="http://schemas.microsoft.com/office/drawing/2014/main" id="{0DA705F0-AE66-48A4-A17F-0A1B65A57094}"/>
                  </a:ext>
                </a:extLst>
              </p:cNvPr>
              <p:cNvSpPr>
                <a:spLocks noGrp="1" noRot="1" noChangeAspect="1" noMove="1" noResize="1" noEditPoints="1" noAdjustHandles="1" noChangeArrowheads="1" noChangeShapeType="1" noTextEdit="1"/>
              </p:cNvSpPr>
              <p:nvPr>
                <p:ph idx="1"/>
              </p:nvPr>
            </p:nvSpPr>
            <p:spPr>
              <a:xfrm>
                <a:off x="677334" y="427383"/>
                <a:ext cx="8596668" cy="5613979"/>
              </a:xfrm>
              <a:blipFill>
                <a:blip r:embed="rId2"/>
                <a:stretch>
                  <a:fillRect l="-567" t="-7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627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D4BDA-2E28-4AA6-972E-5E5B7701C7EB}"/>
              </a:ext>
            </a:extLst>
          </p:cNvPr>
          <p:cNvSpPr>
            <a:spLocks noGrp="1"/>
          </p:cNvSpPr>
          <p:nvPr>
            <p:ph type="title"/>
          </p:nvPr>
        </p:nvSpPr>
        <p:spPr/>
        <p:txBody>
          <a:bodyPr/>
          <a:lstStyle/>
          <a:p>
            <a:r>
              <a:rPr lang="zh-CN" altLang="en-US" dirty="0"/>
              <a:t>伯努利数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5543A43-30F0-44DC-9916-22D73270960A}"/>
                  </a:ext>
                </a:extLst>
              </p:cNvPr>
              <p:cNvSpPr>
                <a:spLocks noGrp="1"/>
              </p:cNvSpPr>
              <p:nvPr>
                <p:ph idx="1"/>
              </p:nvPr>
            </p:nvSpPr>
            <p:spPr/>
            <p:txBody>
              <a:bodyPr/>
              <a:lstStyle/>
              <a:p>
                <a:r>
                  <a:rPr lang="zh-CN" altLang="en-US" dirty="0"/>
                  <a:t>给定 </a:t>
                </a:r>
                <a14:m>
                  <m:oMath xmlns:m="http://schemas.openxmlformats.org/officeDocument/2006/math">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m:t>
                    </m:r>
                  </m:oMath>
                </a14:m>
                <a:r>
                  <a:rPr lang="zh-CN" altLang="en-US" dirty="0"/>
                  <a:t>求出</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𝐵</m:t>
                        </m:r>
                      </m:e>
                      <m:sub>
                        <m:r>
                          <a:rPr lang="en-US" altLang="zh-CN" i="1" dirty="0" smtClean="0">
                            <a:latin typeface="Cambria Math" panose="02040503050406030204" pitchFamily="18" charset="0"/>
                          </a:rPr>
                          <m:t>0</m:t>
                        </m:r>
                      </m:sub>
                    </m:sSub>
                  </m:oMath>
                </a14:m>
                <a:r>
                  <a:rPr lang="en-US" altLang="zh-CN" dirty="0"/>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𝐵</m:t>
                        </m:r>
                      </m:e>
                      <m:sub>
                        <m:r>
                          <a:rPr lang="en-US" altLang="zh-CN" i="1" dirty="0" smtClean="0">
                            <a:latin typeface="Cambria Math" panose="02040503050406030204" pitchFamily="18" charset="0"/>
                          </a:rPr>
                          <m:t>𝑛</m:t>
                        </m:r>
                      </m:sub>
                    </m:sSub>
                  </m:oMath>
                </a14:m>
                <a:r>
                  <a:rPr lang="en-US" altLang="zh-CN" dirty="0"/>
                  <a:t> </a:t>
                </a:r>
                <a:r>
                  <a:rPr lang="zh-CN" altLang="en-US" dirty="0"/>
                  <a:t>对</a:t>
                </a:r>
                <a:r>
                  <a:rPr lang="en-US" altLang="zh-CN" dirty="0"/>
                  <a:t>998244353</a:t>
                </a:r>
                <a:r>
                  <a:rPr lang="zh-CN" altLang="en-US" dirty="0"/>
                  <a:t>取模的值</a:t>
                </a:r>
                <a:r>
                  <a:rPr lang="en-US" altLang="zh-CN" dirty="0"/>
                  <a:t>,</a:t>
                </a:r>
                <a:r>
                  <a:rPr lang="zh-CN" altLang="en-US" dirty="0"/>
                  <a:t>其中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𝐵</m:t>
                        </m:r>
                      </m:e>
                      <m:sub>
                        <m:r>
                          <a:rPr lang="en-US" altLang="zh-CN" i="1" dirty="0" smtClean="0">
                            <a:latin typeface="Cambria Math" panose="02040503050406030204" pitchFamily="18" charset="0"/>
                          </a:rPr>
                          <m:t>𝑖</m:t>
                        </m:r>
                      </m:sub>
                    </m:sSub>
                  </m:oMath>
                </a14:m>
                <a:r>
                  <a:rPr lang="en-US" altLang="zh-CN" dirty="0"/>
                  <a:t> </a:t>
                </a:r>
                <a:r>
                  <a:rPr lang="zh-CN" altLang="en-US" dirty="0"/>
                  <a:t>满足</a:t>
                </a:r>
                <a:r>
                  <a:rPr lang="en-US" altLang="zh-CN"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=1</m:t>
                      </m:r>
                    </m:oMath>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sup>
                        <m:e>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𝑖</m:t>
                                  </m:r>
                                </m:den>
                              </m:f>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e>
                      </m:nary>
                    </m:oMath>
                  </m:oMathPara>
                </a14:m>
                <a:endParaRPr lang="en-US" altLang="zh-CN" b="0" dirty="0"/>
              </a:p>
              <a:p>
                <a:pPr marL="0" indent="0">
                  <a:buNone/>
                </a:pPr>
                <a:r>
                  <a:rPr lang="zh-CN" altLang="en-US" dirty="0"/>
                  <a:t>请求出伯努利数的生成函数</a:t>
                </a:r>
                <a:r>
                  <a:rPr lang="en-US" altLang="zh-CN" dirty="0"/>
                  <a:t>.</a:t>
                </a:r>
              </a:p>
              <a:p>
                <a:pPr marL="0" indent="0">
                  <a:buNone/>
                </a:pPr>
                <a:r>
                  <a:rPr lang="zh-CN" altLang="en-US" dirty="0"/>
                  <a:t>我们补充一下上面第二个式子</a:t>
                </a:r>
                <a:r>
                  <a:rPr lang="en-US" altLang="zh-CN" dirty="0"/>
                  <a:t>:</a:t>
                </a:r>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𝑖</m:t>
                                  </m:r>
                                </m:den>
                              </m:f>
                            </m:e>
                          </m:d>
                        </m:e>
                      </m:nary>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𝑛</m:t>
                          </m:r>
                        </m:sub>
                      </m:sSub>
                    </m:oMath>
                  </m:oMathPara>
                </a14:m>
                <a:endParaRPr lang="en-US" altLang="zh-CN" b="0" dirty="0"/>
              </a:p>
              <a:p>
                <a:pPr marL="0" indent="0">
                  <a:buNone/>
                </a:pPr>
                <a:r>
                  <a:rPr lang="zh-CN" altLang="en-US" dirty="0"/>
                  <a:t>需要注意的是上述</a:t>
                </a:r>
                <a14:m>
                  <m:oMath xmlns:m="http://schemas.openxmlformats.org/officeDocument/2006/math">
                    <m:r>
                      <a:rPr lang="zh-CN" altLang="en-US" i="1" dirty="0">
                        <a:latin typeface="Cambria Math" panose="02040503050406030204" pitchFamily="18" charset="0"/>
                      </a:rPr>
                      <m:t>第二个</m:t>
                    </m:r>
                  </m:oMath>
                </a14:m>
                <a:r>
                  <a:rPr lang="zh-CN" altLang="en-US" b="0" dirty="0"/>
                  <a:t>式子对</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b="0" dirty="0"/>
                  <a:t>成立</a:t>
                </a:r>
                <a:r>
                  <a:rPr lang="en-US" altLang="zh-CN" b="0" dirty="0"/>
                  <a:t>,</a:t>
                </a:r>
                <a:r>
                  <a:rPr lang="zh-CN" altLang="en-US" b="0" dirty="0"/>
                  <a:t>所以无法补充得到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oMath>
                </a14:m>
                <a:r>
                  <a:rPr lang="en-US" altLang="zh-CN" b="0" dirty="0"/>
                  <a:t>.</a:t>
                </a:r>
                <a:r>
                  <a:rPr lang="zh-CN" altLang="en-US" dirty="0"/>
                  <a:t>手动计算可以得出左边在</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=0</m:t>
                    </m:r>
                    <m:r>
                      <a:rPr lang="zh-CN" altLang="en-US" i="1" dirty="0">
                        <a:latin typeface="Cambria Math" panose="02040503050406030204" pitchFamily="18" charset="0"/>
                      </a:rPr>
                      <m:t>时</m:t>
                    </m:r>
                  </m:oMath>
                </a14:m>
                <a:r>
                  <a:rPr lang="zh-CN" altLang="en-US" b="0" dirty="0"/>
                  <a:t>得到的是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r>
                  <a:rPr lang="en-US" altLang="zh-CN" b="0" dirty="0"/>
                  <a:t>.</a:t>
                </a:r>
              </a:p>
              <a:p>
                <a:pPr marL="0" indent="0">
                  <a:buNone/>
                </a:pPr>
                <a:endParaRPr lang="zh-CN" altLang="en-US" dirty="0"/>
              </a:p>
            </p:txBody>
          </p:sp>
        </mc:Choice>
        <mc:Fallback>
          <p:sp>
            <p:nvSpPr>
              <p:cNvPr id="3" name="内容占位符 2">
                <a:extLst>
                  <a:ext uri="{FF2B5EF4-FFF2-40B4-BE49-F238E27FC236}">
                    <a16:creationId xmlns:a16="http://schemas.microsoft.com/office/drawing/2014/main" id="{55543A43-30F0-44DC-9916-22D73270960A}"/>
                  </a:ext>
                </a:extLst>
              </p:cNvPr>
              <p:cNvSpPr>
                <a:spLocks noGrp="1" noRot="1" noChangeAspect="1" noMove="1" noResize="1" noEditPoints="1" noAdjustHandles="1" noChangeArrowheads="1" noChangeShapeType="1" noTextEdit="1"/>
              </p:cNvSpPr>
              <p:nvPr>
                <p:ph idx="1"/>
              </p:nvPr>
            </p:nvSpPr>
            <p:spPr>
              <a:blipFill>
                <a:blip r:embed="rId2"/>
                <a:stretch>
                  <a:fillRect l="-567"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566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45DD8-386D-498C-A42E-67A99A7F42D1}"/>
              </a:ext>
            </a:extLst>
          </p:cNvPr>
          <p:cNvSpPr>
            <a:spLocks noGrp="1"/>
          </p:cNvSpPr>
          <p:nvPr>
            <p:ph type="title"/>
          </p:nvPr>
        </p:nvSpPr>
        <p:spPr/>
        <p:txBody>
          <a:bodyPr/>
          <a:lstStyle/>
          <a:p>
            <a:r>
              <a:rPr lang="zh-CN" altLang="en-US" dirty="0"/>
              <a:t>写在前面</a:t>
            </a:r>
          </a:p>
        </p:txBody>
      </p:sp>
      <p:sp>
        <p:nvSpPr>
          <p:cNvPr id="3" name="内容占位符 2">
            <a:extLst>
              <a:ext uri="{FF2B5EF4-FFF2-40B4-BE49-F238E27FC236}">
                <a16:creationId xmlns:a16="http://schemas.microsoft.com/office/drawing/2014/main" id="{52A67455-2A86-4F32-89B3-C42EBF1FBB30}"/>
              </a:ext>
            </a:extLst>
          </p:cNvPr>
          <p:cNvSpPr>
            <a:spLocks noGrp="1"/>
          </p:cNvSpPr>
          <p:nvPr>
            <p:ph idx="1"/>
          </p:nvPr>
        </p:nvSpPr>
        <p:spPr/>
        <p:txBody>
          <a:bodyPr>
            <a:normAutofit/>
          </a:bodyPr>
          <a:lstStyle/>
          <a:p>
            <a:r>
              <a:rPr lang="zh-CN" altLang="en-US" sz="2400" dirty="0"/>
              <a:t>本课件的主要目的在于普及基础生成函数的概念与一些简单的运用</a:t>
            </a:r>
            <a:r>
              <a:rPr lang="en-US" altLang="zh-CN" sz="2400" dirty="0"/>
              <a:t>,</a:t>
            </a:r>
            <a:r>
              <a:rPr lang="zh-CN" altLang="en-US" sz="2400" dirty="0"/>
              <a:t>主要参考金策在</a:t>
            </a:r>
            <a:r>
              <a:rPr lang="en-US" altLang="zh-CN" sz="2400" dirty="0"/>
              <a:t>WC2015</a:t>
            </a:r>
            <a:r>
              <a:rPr lang="zh-CN" altLang="en-US" sz="2400" dirty="0"/>
              <a:t>中的营员交流内的课件</a:t>
            </a:r>
            <a:r>
              <a:rPr lang="en-US" altLang="zh-CN" sz="2400" dirty="0"/>
              <a:t>,</a:t>
            </a:r>
            <a:r>
              <a:rPr lang="zh-CN" altLang="en-US" sz="2400" dirty="0"/>
              <a:t>如果有自己学过的不想听的话可以不听</a:t>
            </a:r>
            <a:r>
              <a:rPr lang="en-US" altLang="zh-CN" sz="2400" dirty="0"/>
              <a:t>,</a:t>
            </a:r>
            <a:r>
              <a:rPr lang="zh-CN" altLang="en-US" sz="2400" dirty="0"/>
              <a:t>不要打扰到其他想听的同学就行</a:t>
            </a:r>
            <a:r>
              <a:rPr lang="en-US" altLang="zh-CN" sz="2400" dirty="0"/>
              <a:t>.</a:t>
            </a:r>
            <a:endParaRPr lang="zh-CN" altLang="en-US" sz="2400" dirty="0"/>
          </a:p>
        </p:txBody>
      </p:sp>
    </p:spTree>
    <p:extLst>
      <p:ext uri="{BB962C8B-B14F-4D97-AF65-F5344CB8AC3E}">
        <p14:creationId xmlns:p14="http://schemas.microsoft.com/office/powerpoint/2010/main" val="2635289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1689036-0253-443E-850B-8A6ECD387A9D}"/>
                  </a:ext>
                </a:extLst>
              </p:cNvPr>
              <p:cNvSpPr>
                <a:spLocks noGrp="1"/>
              </p:cNvSpPr>
              <p:nvPr>
                <p:ph idx="1"/>
              </p:nvPr>
            </p:nvSpPr>
            <p:spPr>
              <a:xfrm>
                <a:off x="677334" y="457201"/>
                <a:ext cx="8596668" cy="5584162"/>
              </a:xfrm>
            </p:spPr>
            <p:txBody>
              <a:bodyPr/>
              <a:lstStyle/>
              <a:p>
                <a:r>
                  <a:rPr lang="zh-CN" altLang="en-US" dirty="0"/>
                  <a:t>记伯努利数的指数型生成函数是</a:t>
                </a:r>
                <a14:m>
                  <m:oMath xmlns:m="http://schemas.openxmlformats.org/officeDocument/2006/math">
                    <m:r>
                      <a:rPr lang="en-US" altLang="zh-CN" b="0" i="1" smtClean="0">
                        <a:latin typeface="Cambria Math" panose="02040503050406030204" pitchFamily="18" charset="0"/>
                      </a:rPr>
                      <m:t>𝐵</m:t>
                    </m:r>
                    <m:r>
                      <a:rPr lang="en-US" altLang="zh-CN" b="0" i="0" smtClean="0">
                        <a:latin typeface="Cambria Math" panose="02040503050406030204" pitchFamily="18" charset="0"/>
                      </a:rPr>
                      <m:t>,</m:t>
                    </m:r>
                  </m:oMath>
                </a14:m>
                <a:r>
                  <a:rPr lang="zh-CN" altLang="en-US" dirty="0"/>
                  <a:t>我们可以得到下面这样一个式子</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m:oMathPara>
                </a14:m>
                <a:endParaRPr lang="en-US" altLang="zh-CN" dirty="0"/>
              </a:p>
              <a:p>
                <a:pPr marL="0" indent="0">
                  <a:buNone/>
                </a:pPr>
                <a:r>
                  <a:rPr lang="zh-CN" altLang="en-US" dirty="0"/>
                  <a:t>所以</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den>
                      </m:f>
                    </m:oMath>
                  </m:oMathPara>
                </a14:m>
                <a:endParaRPr lang="en-US" altLang="zh-CN" dirty="0"/>
              </a:p>
              <a:p>
                <a:pPr marL="0" indent="0">
                  <a:buNone/>
                </a:pPr>
                <a:r>
                  <a:rPr lang="zh-CN" altLang="en-US" dirty="0"/>
                  <a:t>伯努利数可以用于求自然数幂和</a:t>
                </a:r>
                <a:r>
                  <a:rPr lang="en-US" altLang="zh-CN" dirty="0"/>
                  <a:t>,</a:t>
                </a:r>
                <a:r>
                  <a:rPr lang="zh-CN" altLang="en-US" dirty="0"/>
                  <a:t>在此不提</a:t>
                </a:r>
                <a:r>
                  <a:rPr lang="en-US" altLang="zh-CN" dirty="0"/>
                  <a:t>,</a:t>
                </a:r>
                <a:r>
                  <a:rPr lang="zh-CN" altLang="en-US" dirty="0"/>
                  <a:t>希望课下自己了解自然数幂和</a:t>
                </a:r>
              </a:p>
            </p:txBody>
          </p:sp>
        </mc:Choice>
        <mc:Fallback>
          <p:sp>
            <p:nvSpPr>
              <p:cNvPr id="3" name="内容占位符 2">
                <a:extLst>
                  <a:ext uri="{FF2B5EF4-FFF2-40B4-BE49-F238E27FC236}">
                    <a16:creationId xmlns:a16="http://schemas.microsoft.com/office/drawing/2014/main" id="{21689036-0253-443E-850B-8A6ECD387A9D}"/>
                  </a:ext>
                </a:extLst>
              </p:cNvPr>
              <p:cNvSpPr>
                <a:spLocks noGrp="1" noRot="1" noChangeAspect="1" noMove="1" noResize="1" noEditPoints="1" noAdjustHandles="1" noChangeArrowheads="1" noChangeShapeType="1" noTextEdit="1"/>
              </p:cNvSpPr>
              <p:nvPr>
                <p:ph idx="1"/>
              </p:nvPr>
            </p:nvSpPr>
            <p:spPr>
              <a:xfrm>
                <a:off x="677334" y="457201"/>
                <a:ext cx="8596668" cy="5584162"/>
              </a:xfrm>
              <a:blipFill>
                <a:blip r:embed="rId2"/>
                <a:stretch>
                  <a:fillRect l="-567" t="-7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269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E6A8C-A1EA-426F-844D-13376F5FDBD9}"/>
              </a:ext>
            </a:extLst>
          </p:cNvPr>
          <p:cNvSpPr>
            <a:spLocks noGrp="1"/>
          </p:cNvSpPr>
          <p:nvPr>
            <p:ph type="title"/>
          </p:nvPr>
        </p:nvSpPr>
        <p:spPr/>
        <p:txBody>
          <a:bodyPr/>
          <a:lstStyle/>
          <a:p>
            <a:r>
              <a:rPr lang="en-US" altLang="zh-CN" dirty="0"/>
              <a:t>51nod 1728 </a:t>
            </a:r>
            <a:r>
              <a:rPr lang="zh-CN" altLang="en-US" dirty="0"/>
              <a:t>不动点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2D34461-603A-4C6C-A72D-92EDF84A2ACF}"/>
                  </a:ext>
                </a:extLst>
              </p:cNvPr>
              <p:cNvSpPr>
                <a:spLocks noGrp="1"/>
              </p:cNvSpPr>
              <p:nvPr>
                <p:ph idx="1"/>
              </p:nvPr>
            </p:nvSpPr>
            <p:spPr/>
            <p:txBody>
              <a:bodyPr/>
              <a:lstStyle/>
              <a:p>
                <a:r>
                  <a:rPr lang="zh-CN" altLang="en-US" dirty="0"/>
                  <a:t>现在有 </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zh-CN" altLang="en-US" dirty="0"/>
                  <a:t>个点，每个点有个值 </a:t>
                </a:r>
                <a14:m>
                  <m:oMath xmlns:m="http://schemas.openxmlformats.org/officeDocument/2006/math">
                    <m:r>
                      <a:rPr lang="en-US" altLang="zh-CN" i="1" dirty="0" smtClean="0">
                        <a:latin typeface="Cambria Math" panose="02040503050406030204" pitchFamily="18" charset="0"/>
                      </a:rPr>
                      <m:t>𝑓</m:t>
                    </m:r>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𝑖</m:t>
                        </m:r>
                      </m:e>
                    </m:d>
                    <m:r>
                      <a:rPr lang="en-US" altLang="zh-CN" b="0" i="1" dirty="0" smtClean="0">
                        <a:latin typeface="Cambria Math" panose="02040503050406030204" pitchFamily="18" charset="0"/>
                      </a:rPr>
                      <m:t>,</m:t>
                    </m:r>
                  </m:oMath>
                </a14:m>
                <a:r>
                  <a:rPr lang="zh-CN" altLang="en-US" dirty="0"/>
                  <a:t>表示</a:t>
                </a:r>
                <a14:m>
                  <m:oMath xmlns:m="http://schemas.openxmlformats.org/officeDocument/2006/math">
                    <m:r>
                      <a:rPr lang="en-US" altLang="zh-CN" i="1" dirty="0" err="1">
                        <a:latin typeface="Cambria Math" panose="02040503050406030204" pitchFamily="18" charset="0"/>
                      </a:rPr>
                      <m:t>𝑖</m:t>
                    </m:r>
                  </m:oMath>
                </a14:m>
                <a:r>
                  <a:rPr lang="zh-CN" altLang="en-US" dirty="0"/>
                  <a:t>这个点走一步会到</a:t>
                </a:r>
                <a14:m>
                  <m:oMath xmlns:m="http://schemas.openxmlformats.org/officeDocument/2006/math">
                    <m:r>
                      <a:rPr lang="en-US" altLang="zh-CN" i="1" dirty="0" smtClean="0">
                        <a:latin typeface="Cambria Math" panose="02040503050406030204" pitchFamily="18" charset="0"/>
                      </a:rPr>
                      <m:t>𝑓</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oMath>
                </a14:m>
                <a:r>
                  <a:rPr lang="zh-CN" altLang="en-US" dirty="0"/>
                  <a:t>这个点</a:t>
                </a:r>
                <a:r>
                  <a:rPr lang="en-US" altLang="zh-CN" dirty="0"/>
                  <a:t>.</a:t>
                </a:r>
                <a:r>
                  <a:rPr lang="zh-CN" altLang="en-US" dirty="0"/>
                  <a:t>一开始所有的</a:t>
                </a:r>
                <a14:m>
                  <m:oMath xmlns:m="http://schemas.openxmlformats.org/officeDocument/2006/math">
                    <m:r>
                      <a:rPr lang="en-US" altLang="zh-CN" i="1" dirty="0" smtClean="0">
                        <a:latin typeface="Cambria Math" panose="02040503050406030204" pitchFamily="18" charset="0"/>
                      </a:rPr>
                      <m:t>𝑓</m:t>
                    </m:r>
                  </m:oMath>
                </a14:m>
                <a:r>
                  <a:rPr lang="zh-CN" altLang="en-US" dirty="0"/>
                  <a:t>都没有确定</a:t>
                </a:r>
                <a:r>
                  <a:rPr lang="en-US" altLang="zh-CN" dirty="0"/>
                  <a:t>.</a:t>
                </a:r>
                <a:r>
                  <a:rPr lang="zh-CN" altLang="en-US" dirty="0"/>
                  <a:t>现在给定</a:t>
                </a:r>
                <a14:m>
                  <m:oMath xmlns:m="http://schemas.openxmlformats.org/officeDocument/2006/math">
                    <m:r>
                      <a:rPr lang="en-US" altLang="zh-CN" i="1" dirty="0" smtClean="0">
                        <a:latin typeface="Cambria Math" panose="02040503050406030204" pitchFamily="18" charset="0"/>
                      </a:rPr>
                      <m:t>𝑘</m:t>
                    </m:r>
                    <m:r>
                      <a:rPr lang="en-US" altLang="zh-CN" b="0" i="0" dirty="0" smtClean="0">
                        <a:latin typeface="Cambria Math" panose="02040503050406030204" pitchFamily="18" charset="0"/>
                      </a:rPr>
                      <m:t>.</m:t>
                    </m:r>
                  </m:oMath>
                </a14:m>
                <a:r>
                  <a:rPr lang="zh-CN" altLang="en-US" dirty="0"/>
                  <a:t>要求对于每个</a:t>
                </a:r>
                <a14:m>
                  <m:oMath xmlns:m="http://schemas.openxmlformats.org/officeDocument/2006/math">
                    <m:r>
                      <a:rPr lang="en-US" altLang="zh-CN" i="1" dirty="0" smtClean="0">
                        <a:latin typeface="Cambria Math" panose="02040503050406030204" pitchFamily="18" charset="0"/>
                      </a:rPr>
                      <m:t>𝑖</m:t>
                    </m:r>
                  </m:oMath>
                </a14:m>
                <a:r>
                  <a:rPr lang="en-US" altLang="zh-CN" dirty="0"/>
                  <a:t>,</a:t>
                </a:r>
                <a:r>
                  <a:rPr lang="zh-CN" altLang="en-US" dirty="0"/>
                  <a:t>都满足</a:t>
                </a:r>
                <a14:m>
                  <m:oMath xmlns:m="http://schemas.openxmlformats.org/officeDocument/2006/math">
                    <m:r>
                      <a:rPr lang="en-US" altLang="zh-CN" i="1" dirty="0" smtClean="0">
                        <a:latin typeface="Cambria Math" panose="02040503050406030204" pitchFamily="18" charset="0"/>
                      </a:rPr>
                      <m:t>𝑖</m:t>
                    </m:r>
                  </m:oMath>
                </a14:m>
                <a:r>
                  <a:rPr lang="zh-CN" altLang="en-US" dirty="0"/>
                  <a:t>这个点</a:t>
                </a:r>
                <a:r>
                  <a:rPr lang="en-US" altLang="zh-CN" dirty="0"/>
                  <a:t>,</a:t>
                </a:r>
                <a:r>
                  <a:rPr lang="zh-CN" altLang="en-US" dirty="0"/>
                  <a:t>走不超过</a:t>
                </a:r>
                <a14:m>
                  <m:oMath xmlns:m="http://schemas.openxmlformats.org/officeDocument/2006/math">
                    <m:r>
                      <a:rPr lang="en-US" altLang="zh-CN" i="1" dirty="0" smtClean="0">
                        <a:latin typeface="Cambria Math" panose="02040503050406030204" pitchFamily="18" charset="0"/>
                      </a:rPr>
                      <m:t>𝑘</m:t>
                    </m:r>
                  </m:oMath>
                </a14:m>
                <a:r>
                  <a:rPr lang="zh-CN" altLang="en-US" dirty="0"/>
                  <a:t>步</a:t>
                </a:r>
                <a:r>
                  <a:rPr lang="en-US" altLang="zh-CN" dirty="0"/>
                  <a:t>,</a:t>
                </a:r>
                <a:r>
                  <a:rPr lang="zh-CN" altLang="en-US" dirty="0"/>
                  <a:t>能到一个点 </a:t>
                </a:r>
                <a14:m>
                  <m:oMath xmlns:m="http://schemas.openxmlformats.org/officeDocument/2006/math">
                    <m:r>
                      <a:rPr lang="en-US" altLang="zh-CN" i="1" dirty="0" smtClean="0">
                        <a:latin typeface="Cambria Math" panose="02040503050406030204" pitchFamily="18" charset="0"/>
                      </a:rPr>
                      <m:t>𝑐</m:t>
                    </m:r>
                    <m:r>
                      <a:rPr lang="en-US" altLang="zh-CN" b="0" i="0" dirty="0" smtClean="0">
                        <a:latin typeface="Cambria Math" panose="02040503050406030204" pitchFamily="18" charset="0"/>
                      </a:rPr>
                      <m:t>,</m:t>
                    </m:r>
                  </m:oMath>
                </a14:m>
                <a:r>
                  <a:rPr lang="zh-CN" altLang="en-US" dirty="0"/>
                  <a:t>满足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𝑐</m:t>
                    </m:r>
                  </m:oMath>
                </a14:m>
                <a:r>
                  <a:rPr lang="en-US" altLang="zh-CN" dirty="0"/>
                  <a:t>.</a:t>
                </a:r>
                <a:r>
                  <a:rPr lang="zh-CN" altLang="en-US" dirty="0"/>
                  <a:t>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i="1" dirty="0">
                        <a:latin typeface="Cambria Math" panose="02040503050406030204" pitchFamily="18" charset="0"/>
                      </a:rPr>
                      <m:t> 2000000,</m:t>
                    </m:r>
                    <m:r>
                      <a:rPr lang="en-US" altLang="zh-CN" i="1" dirty="0">
                        <a:latin typeface="Cambria Math" panose="02040503050406030204" pitchFamily="18" charset="0"/>
                      </a:rPr>
                      <m:t>𝑘</m:t>
                    </m:r>
                    <m:r>
                      <a:rPr lang="en-US" altLang="zh-CN" b="0" i="1" dirty="0" smtClean="0">
                        <a:latin typeface="Cambria Math" panose="02040503050406030204" pitchFamily="18" charset="0"/>
                      </a:rPr>
                      <m:t>≤</m:t>
                    </m:r>
                    <m:r>
                      <a:rPr lang="en-US" altLang="zh-CN" i="1" dirty="0">
                        <a:latin typeface="Cambria Math" panose="02040503050406030204" pitchFamily="18" charset="0"/>
                      </a:rPr>
                      <m:t>3</m:t>
                    </m:r>
                    <m:r>
                      <a:rPr lang="en-US" altLang="zh-CN" b="0" i="1" dirty="0" smtClean="0">
                        <a:latin typeface="Cambria Math" panose="02040503050406030204" pitchFamily="18" charset="0"/>
                      </a:rPr>
                      <m:t>.</m:t>
                    </m:r>
                    <m:r>
                      <a:rPr lang="en-US" altLang="zh-CN" i="1" dirty="0">
                        <a:latin typeface="Cambria Math" panose="02040503050406030204" pitchFamily="18" charset="0"/>
                      </a:rPr>
                      <m:t> </m:t>
                    </m:r>
                  </m:oMath>
                </a14:m>
                <a:endParaRPr lang="zh-CN" altLang="en-US" dirty="0"/>
              </a:p>
            </p:txBody>
          </p:sp>
        </mc:Choice>
        <mc:Fallback>
          <p:sp>
            <p:nvSpPr>
              <p:cNvPr id="3" name="内容占位符 2">
                <a:extLst>
                  <a:ext uri="{FF2B5EF4-FFF2-40B4-BE49-F238E27FC236}">
                    <a16:creationId xmlns:a16="http://schemas.microsoft.com/office/drawing/2014/main" id="{52D34461-603A-4C6C-A72D-92EDF84A2ACF}"/>
                  </a:ext>
                </a:extLst>
              </p:cNvPr>
              <p:cNvSpPr>
                <a:spLocks noGrp="1" noRot="1" noChangeAspect="1" noMove="1" noResize="1" noEditPoints="1" noAdjustHandles="1" noChangeArrowheads="1" noChangeShapeType="1" noTextEdit="1"/>
              </p:cNvSpPr>
              <p:nvPr>
                <p:ph idx="1"/>
              </p:nvPr>
            </p:nvSpPr>
            <p:spPr>
              <a:blipFill>
                <a:blip r:embed="rId2"/>
                <a:stretch>
                  <a:fillRect l="-142" t="-1099" r="-3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4821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B5314C9-EE42-4E4D-BDEE-5F76610326FD}"/>
                  </a:ext>
                </a:extLst>
              </p:cNvPr>
              <p:cNvSpPr>
                <a:spLocks noGrp="1"/>
              </p:cNvSpPr>
              <p:nvPr>
                <p:ph idx="1"/>
              </p:nvPr>
            </p:nvSpPr>
            <p:spPr>
              <a:xfrm>
                <a:off x="677334" y="496957"/>
                <a:ext cx="8596668" cy="5544405"/>
              </a:xfrm>
            </p:spPr>
            <p:txBody>
              <a:bodyPr/>
              <a:lstStyle/>
              <a:p>
                <a:r>
                  <a:rPr lang="zh-CN" altLang="en-US" dirty="0"/>
                  <a:t>比较显然的</a:t>
                </a:r>
                <a:r>
                  <a:rPr lang="en-US" altLang="zh-CN" dirty="0"/>
                  <a:t>,</a:t>
                </a:r>
                <a:r>
                  <a:rPr lang="zh-CN" altLang="en-US" dirty="0"/>
                  <a:t>我们可以发现</a:t>
                </a:r>
                <a:r>
                  <a:rPr lang="en-US" altLang="zh-CN" dirty="0"/>
                  <a:t>,</a:t>
                </a:r>
                <a:r>
                  <a:rPr lang="zh-CN" altLang="en-US" dirty="0"/>
                  <a:t>这个题的本质就是求最深的点不超过</a:t>
                </a:r>
                <a14:m>
                  <m:oMath xmlns:m="http://schemas.openxmlformats.org/officeDocument/2006/math">
                    <m:r>
                      <a:rPr lang="en-US" altLang="zh-CN" b="0" i="1" smtClean="0">
                        <a:latin typeface="Cambria Math" panose="02040503050406030204" pitchFamily="18" charset="0"/>
                      </a:rPr>
                      <m:t>𝑘</m:t>
                    </m:r>
                  </m:oMath>
                </a14:m>
                <a:r>
                  <a:rPr lang="zh-CN" altLang="en-US" dirty="0"/>
                  <a:t>的有标号森林的数量</a:t>
                </a:r>
                <a:r>
                  <a:rPr lang="en-US" altLang="zh-CN" dirty="0"/>
                  <a:t>.</a:t>
                </a:r>
              </a:p>
              <a:p>
                <a:r>
                  <a:rPr lang="zh-CN" altLang="en-US" dirty="0"/>
                  <a:t>我们记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表示最深的点不超过</a:t>
                </a:r>
                <a14:m>
                  <m:oMath xmlns:m="http://schemas.openxmlformats.org/officeDocument/2006/math">
                    <m:r>
                      <a:rPr lang="en-US" altLang="zh-CN" b="0" i="1" smtClean="0">
                        <a:latin typeface="Cambria Math" panose="02040503050406030204" pitchFamily="18" charset="0"/>
                      </a:rPr>
                      <m:t>𝑖</m:t>
                    </m:r>
                  </m:oMath>
                </a14:m>
                <a:r>
                  <a:rPr lang="zh-CN" altLang="en-US" dirty="0"/>
                  <a:t>的森林的</a:t>
                </a:r>
                <a:r>
                  <a:rPr lang="en-US" altLang="zh-CN" dirty="0"/>
                  <a:t>EGF.</a:t>
                </a:r>
              </a:p>
              <a:p>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=0</m:t>
                    </m:r>
                    <m:r>
                      <a:rPr lang="zh-CN" altLang="en-US" i="1">
                        <a:latin typeface="Cambria Math" panose="02040503050406030204" pitchFamily="18" charset="0"/>
                      </a:rPr>
                      <m:t>时</m:t>
                    </m:r>
                  </m:oMath>
                </a14:m>
                <a:r>
                  <a:rPr lang="zh-CN" altLang="en-US" dirty="0"/>
                  <a:t>显然每一个点都是根</a:t>
                </a:r>
                <a:r>
                  <a:rPr lang="en-US" altLang="zh-CN"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oMath>
                </a14:m>
                <a:endParaRPr lang="en-US" altLang="zh-CN" b="0" dirty="0"/>
              </a:p>
              <a:p>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时</a:t>
                </a:r>
                <a:r>
                  <a:rPr lang="en-US" altLang="zh-CN" dirty="0"/>
                  <a:t>,</a:t>
                </a:r>
                <a:r>
                  <a:rPr lang="zh-CN" altLang="en-US" dirty="0"/>
                  <a:t>考虑一棵最深的点不超过</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的</m:t>
                    </m:r>
                  </m:oMath>
                </a14:m>
                <a:r>
                  <a:rPr lang="zh-CN" altLang="en-US" dirty="0"/>
                  <a:t>树是有一个根和一片深度不超过</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的森林拼接而成的</a:t>
                </a:r>
                <a:r>
                  <a:rPr lang="en-US" altLang="zh-CN" dirty="0"/>
                  <a:t>.</a:t>
                </a:r>
                <a:r>
                  <a:rPr lang="zh-CN" altLang="en-US" dirty="0"/>
                  <a:t>也就是说升读不超过</a:t>
                </a:r>
                <a14:m>
                  <m:oMath xmlns:m="http://schemas.openxmlformats.org/officeDocument/2006/math">
                    <m:r>
                      <a:rPr lang="en-US" altLang="zh-CN" b="0" i="1" smtClean="0">
                        <a:latin typeface="Cambria Math" panose="02040503050406030204" pitchFamily="18" charset="0"/>
                      </a:rPr>
                      <m:t>𝑖</m:t>
                    </m:r>
                  </m:oMath>
                </a14:m>
                <a:r>
                  <a:rPr lang="zh-CN" altLang="en-US" dirty="0"/>
                  <a:t>的树的生成函数是</a:t>
                </a:r>
                <a14:m>
                  <m:oMath xmlns:m="http://schemas.openxmlformats.org/officeDocument/2006/math">
                    <m:r>
                      <a:rPr lang="en-US" altLang="zh-CN" b="0" i="1" smtClean="0">
                        <a:latin typeface="Cambria Math" panose="02040503050406030204" pitchFamily="18" charset="0"/>
                      </a:rPr>
                      <m:t>𝑥</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考虑森林是由树拼接而成的</a:t>
                </a:r>
                <a:r>
                  <a:rPr lang="en-US" altLang="zh-CN" dirty="0"/>
                  <a:t>,</a:t>
                </a:r>
                <a:r>
                  <a:rPr lang="zh-CN" altLang="en-US" dirty="0"/>
                  <a:t>于是我们有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p>
                    </m:sSup>
                  </m:oMath>
                </a14:m>
                <a:endParaRPr lang="en-US" altLang="zh-CN" dirty="0"/>
              </a:p>
              <a:p>
                <a:r>
                  <a:rPr lang="zh-CN" altLang="en-US" dirty="0"/>
                  <a:t>因此不停的套用多项式求</a:t>
                </a:r>
                <a14:m>
                  <m:oMath xmlns:m="http://schemas.openxmlformats.org/officeDocument/2006/math">
                    <m:r>
                      <a:rPr lang="en-US" altLang="zh-CN" b="0" i="1" smtClean="0">
                        <a:latin typeface="Cambria Math" panose="02040503050406030204" pitchFamily="18" charset="0"/>
                      </a:rPr>
                      <m:t>𝑒𝑥𝑝</m:t>
                    </m:r>
                    <m:r>
                      <a:rPr lang="zh-CN" altLang="en-US" i="1">
                        <a:latin typeface="Cambria Math" panose="02040503050406030204" pitchFamily="18" charset="0"/>
                      </a:rPr>
                      <m:t>就</m:t>
                    </m:r>
                  </m:oMath>
                </a14:m>
                <a:r>
                  <a:rPr lang="zh-CN" altLang="en-US" dirty="0"/>
                  <a:t>可以了</a:t>
                </a:r>
                <a:r>
                  <a:rPr lang="en-US" altLang="zh-CN" dirty="0"/>
                  <a:t>.</a:t>
                </a:r>
                <a:endParaRPr lang="zh-CN" altLang="en-US" dirty="0"/>
              </a:p>
            </p:txBody>
          </p:sp>
        </mc:Choice>
        <mc:Fallback>
          <p:sp>
            <p:nvSpPr>
              <p:cNvPr id="3" name="内容占位符 2">
                <a:extLst>
                  <a:ext uri="{FF2B5EF4-FFF2-40B4-BE49-F238E27FC236}">
                    <a16:creationId xmlns:a16="http://schemas.microsoft.com/office/drawing/2014/main" id="{EB5314C9-EE42-4E4D-BDEE-5F76610326FD}"/>
                  </a:ext>
                </a:extLst>
              </p:cNvPr>
              <p:cNvSpPr>
                <a:spLocks noGrp="1" noRot="1" noChangeAspect="1" noMove="1" noResize="1" noEditPoints="1" noAdjustHandles="1" noChangeArrowheads="1" noChangeShapeType="1" noTextEdit="1"/>
              </p:cNvSpPr>
              <p:nvPr>
                <p:ph idx="1"/>
              </p:nvPr>
            </p:nvSpPr>
            <p:spPr>
              <a:xfrm>
                <a:off x="677334" y="496957"/>
                <a:ext cx="8596668" cy="5544405"/>
              </a:xfrm>
              <a:blipFill>
                <a:blip r:embed="rId2"/>
                <a:stretch>
                  <a:fillRect l="-142" t="-880"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384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77BB7-29D7-4E8A-ACBB-F381C32A94D8}"/>
              </a:ext>
            </a:extLst>
          </p:cNvPr>
          <p:cNvSpPr>
            <a:spLocks noGrp="1"/>
          </p:cNvSpPr>
          <p:nvPr>
            <p:ph type="title"/>
          </p:nvPr>
        </p:nvSpPr>
        <p:spPr/>
        <p:txBody>
          <a:bodyPr/>
          <a:lstStyle/>
          <a:p>
            <a:r>
              <a:rPr lang="en-US" altLang="zh-CN" dirty="0"/>
              <a:t>CF623E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724072A-C7F4-4CB8-BE7F-3B5F692993A4}"/>
                  </a:ext>
                </a:extLst>
              </p:cNvPr>
              <p:cNvSpPr>
                <a:spLocks noGrp="1"/>
              </p:cNvSpPr>
              <p:nvPr>
                <p:ph idx="1"/>
              </p:nvPr>
            </p:nvSpPr>
            <p:spPr/>
            <p:txBody>
              <a:bodyPr/>
              <a:lstStyle/>
              <a:p>
                <a:r>
                  <a:rPr lang="zh-CN" altLang="en-US" dirty="0"/>
                  <a:t>对于一个长度为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的序列</a:t>
                </a:r>
                <a14:m>
                  <m:oMath xmlns:m="http://schemas.openxmlformats.org/officeDocument/2006/math">
                    <m:r>
                      <a:rPr lang="en-US" altLang="zh-CN" b="0" i="1" smtClean="0">
                        <a:latin typeface="Cambria Math" panose="02040503050406030204" pitchFamily="18" charset="0"/>
                      </a:rPr>
                      <m:t>𝑎</m:t>
                    </m:r>
                  </m:oMath>
                </a14:m>
                <a:r>
                  <a:rPr lang="en-US" altLang="zh-CN" dirty="0"/>
                  <a:t>,</a:t>
                </a:r>
                <a:r>
                  <a:rPr lang="zh-CN" altLang="en-US" dirty="0"/>
                  <a:t>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𝑎</m:t>
                    </m:r>
                  </m:oMath>
                </a14:m>
                <a:r>
                  <a:rPr lang="zh-CN" altLang="en-US" dirty="0"/>
                  <a:t>被称为合法的当且仅当</a:t>
                </a:r>
                <a14:m>
                  <m:oMath xmlns:m="http://schemas.openxmlformats.org/officeDocument/2006/math">
                    <m:r>
                      <a:rPr lang="en-US" altLang="zh-CN" b="0" i="1" smtClean="0">
                        <a:latin typeface="Cambria Math" panose="02040503050406030204" pitchFamily="18" charset="0"/>
                      </a:rPr>
                      <m:t>𝑏</m:t>
                    </m:r>
                  </m:oMath>
                </a14:m>
                <a:r>
                  <a:rPr lang="zh-CN" altLang="en-US" dirty="0"/>
                  <a:t>严格递增</a:t>
                </a:r>
                <a:r>
                  <a:rPr lang="en-US" altLang="zh-CN" dirty="0"/>
                  <a:t>.</a:t>
                </a:r>
              </a:p>
              <a:p>
                <a:r>
                  <a:rPr lang="zh-CN" altLang="en-US" dirty="0"/>
                  <a:t>给定</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的</m:t>
                    </m:r>
                  </m:oMath>
                </a14:m>
                <a:r>
                  <a:rPr lang="zh-CN" altLang="en-US" dirty="0"/>
                  <a:t>值域为</a:t>
                </a:r>
                <a14:m>
                  <m:oMath xmlns:m="http://schemas.openxmlformats.org/officeDocument/2006/math">
                    <m:d>
                      <m:dPr>
                        <m:beg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0,2</m:t>
                            </m:r>
                          </m:e>
                          <m:sup>
                            <m:r>
                              <a:rPr lang="en-US" altLang="zh-CN" b="0" i="1" smtClean="0">
                                <a:latin typeface="Cambria Math" panose="02040503050406030204" pitchFamily="18" charset="0"/>
                              </a:rPr>
                              <m:t>𝑘</m:t>
                            </m:r>
                          </m:sup>
                        </m:sSup>
                      </m:e>
                    </m:d>
                    <m:r>
                      <a:rPr lang="en-US" altLang="zh-CN" b="0" i="1" smtClean="0">
                        <a:latin typeface="Cambria Math" panose="02040503050406030204" pitchFamily="18" charset="0"/>
                      </a:rPr>
                      <m:t>,</m:t>
                    </m:r>
                  </m:oMath>
                </a14:m>
                <a:r>
                  <a:rPr lang="zh-CN" altLang="en-US" dirty="0"/>
                  <a:t>问最终由多少个长度为</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的</m:t>
                    </m:r>
                  </m:oMath>
                </a14:m>
                <a:r>
                  <a:rPr lang="zh-CN" altLang="en-US" dirty="0"/>
                  <a:t>合法序列</a:t>
                </a:r>
                <a14:m>
                  <m:oMath xmlns:m="http://schemas.openxmlformats.org/officeDocument/2006/math">
                    <m:r>
                      <a:rPr lang="en-US" altLang="zh-CN" b="0" i="1" smtClean="0">
                        <a:latin typeface="Cambria Math" panose="02040503050406030204" pitchFamily="18" charset="0"/>
                      </a:rPr>
                      <m:t>𝑎</m:t>
                    </m:r>
                  </m:oMath>
                </a14:m>
                <a:r>
                  <a:rPr lang="en-US" altLang="zh-CN" dirty="0"/>
                  <a:t>.</a:t>
                </a:r>
                <a:r>
                  <a:rPr lang="zh-CN" altLang="en-US" dirty="0"/>
                  <a:t>答案对</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+7</m:t>
                    </m:r>
                  </m:oMath>
                </a14:m>
                <a:r>
                  <a:rPr lang="zh-CN" altLang="en-US" dirty="0"/>
                  <a:t>取模</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18</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≤30000</m:t>
                    </m:r>
                  </m:oMath>
                </a14:m>
                <a:endParaRPr lang="en-US" altLang="zh-CN" dirty="0"/>
              </a:p>
            </p:txBody>
          </p:sp>
        </mc:Choice>
        <mc:Fallback>
          <p:sp>
            <p:nvSpPr>
              <p:cNvPr id="3" name="内容占位符 2">
                <a:extLst>
                  <a:ext uri="{FF2B5EF4-FFF2-40B4-BE49-F238E27FC236}">
                    <a16:creationId xmlns:a16="http://schemas.microsoft.com/office/drawing/2014/main" id="{0724072A-C7F4-4CB8-BE7F-3B5F692993A4}"/>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3970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06AED08-0BBE-4C3C-B977-F68FC3478669}"/>
                  </a:ext>
                </a:extLst>
              </p:cNvPr>
              <p:cNvSpPr>
                <a:spLocks noGrp="1"/>
              </p:cNvSpPr>
              <p:nvPr>
                <p:ph idx="1"/>
              </p:nvPr>
            </p:nvSpPr>
            <p:spPr>
              <a:xfrm>
                <a:off x="677334" y="347871"/>
                <a:ext cx="8596668" cy="5693492"/>
              </a:xfrm>
            </p:spPr>
            <p:txBody>
              <a:bodyPr/>
              <a:lstStyle/>
              <a:p>
                <a:r>
                  <a:rPr lang="zh-CN" altLang="en-US" dirty="0"/>
                  <a:t>显然</a:t>
                </a:r>
                <a14:m>
                  <m:oMath xmlns:m="http://schemas.openxmlformats.org/officeDocument/2006/math">
                    <m:r>
                      <a:rPr lang="en-US" altLang="zh-CN" b="0" i="1" smtClean="0">
                        <a:latin typeface="Cambria Math" panose="02040503050406030204" pitchFamily="18" charset="0"/>
                      </a:rPr>
                      <m:t>𝑎</m:t>
                    </m:r>
                    <m:r>
                      <a:rPr lang="zh-CN" altLang="en-US" i="1">
                        <a:latin typeface="Cambria Math" panose="02040503050406030204" pitchFamily="18" charset="0"/>
                      </a:rPr>
                      <m:t>的</m:t>
                    </m:r>
                  </m:oMath>
                </a14:m>
                <a:r>
                  <a:rPr lang="zh-CN" altLang="en-US" dirty="0"/>
                  <a:t>长度不可能超过</a:t>
                </a:r>
                <a14:m>
                  <m:oMath xmlns:m="http://schemas.openxmlformats.org/officeDocument/2006/math">
                    <m:r>
                      <a:rPr lang="en-US" altLang="zh-CN" b="0" i="1" smtClean="0">
                        <a:latin typeface="Cambria Math" panose="02040503050406030204" pitchFamily="18" charset="0"/>
                      </a:rPr>
                      <m:t>𝑘</m:t>
                    </m:r>
                  </m:oMath>
                </a14:m>
                <a:r>
                  <a:rPr lang="en-US" altLang="zh-CN" dirty="0"/>
                  <a:t>.</a:t>
                </a:r>
                <a14:m>
                  <m:oMath xmlns:m="http://schemas.openxmlformats.org/officeDocument/2006/math">
                    <m:r>
                      <a:rPr lang="en-US" altLang="zh-CN" b="0" i="1" dirty="0" smtClean="0">
                        <a:latin typeface="Cambria Math" panose="02040503050406030204" pitchFamily="18" charset="0"/>
                      </a:rPr>
                      <m:t>𝑛</m:t>
                    </m:r>
                    <m:r>
                      <a:rPr lang="zh-CN" altLang="en-US" i="1" dirty="0">
                        <a:latin typeface="Cambria Math" panose="02040503050406030204" pitchFamily="18" charset="0"/>
                      </a:rPr>
                      <m:t>的</m:t>
                    </m:r>
                  </m:oMath>
                </a14:m>
                <a:r>
                  <a:rPr lang="zh-CN" altLang="en-US" dirty="0"/>
                  <a:t>数据范围就是吓人的</a:t>
                </a:r>
                <a:r>
                  <a:rPr lang="en-US" altLang="zh-CN" dirty="0"/>
                  <a:t>.</a:t>
                </a:r>
              </a:p>
              <a:p>
                <a:r>
                  <a:rPr lang="zh-CN" altLang="en-US" dirty="0"/>
                  <a:t>我们记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zh-CN" altLang="en-US" i="1">
                        <a:latin typeface="Cambria Math" panose="02040503050406030204" pitchFamily="18" charset="0"/>
                      </a:rPr>
                      <m:t>表示</m:t>
                    </m:r>
                  </m:oMath>
                </a14:m>
                <a:r>
                  <a:rPr lang="zh-CN" altLang="en-US" dirty="0"/>
                  <a:t>考虑序列</a:t>
                </a:r>
                <a14:m>
                  <m:oMath xmlns:m="http://schemas.openxmlformats.org/officeDocument/2006/math">
                    <m:r>
                      <a:rPr lang="en-US" altLang="zh-CN" b="0" i="1" smtClean="0">
                        <a:latin typeface="Cambria Math" panose="02040503050406030204" pitchFamily="18" charset="0"/>
                      </a:rPr>
                      <m:t>𝐴</m:t>
                    </m:r>
                  </m:oMath>
                </a14:m>
                <a:r>
                  <a:rPr lang="zh-CN" altLang="en-US" dirty="0"/>
                  <a:t>的前</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个</m:t>
                    </m:r>
                  </m:oMath>
                </a14:m>
                <a:r>
                  <a:rPr lang="zh-CN" altLang="en-US" dirty="0"/>
                  <a:t>数字</a:t>
                </a:r>
                <a:r>
                  <a:rPr lang="en-US" altLang="zh-CN" dirty="0"/>
                  <a:t>,</a:t>
                </a:r>
                <a:r>
                  <a:rPr lang="zh-CN" altLang="en-US" dirty="0"/>
                  <a:t>已经有</a:t>
                </a:r>
                <a14:m>
                  <m:oMath xmlns:m="http://schemas.openxmlformats.org/officeDocument/2006/math">
                    <m:r>
                      <a:rPr lang="en-US" altLang="zh-CN" b="0" i="1" smtClean="0">
                        <a:latin typeface="Cambria Math" panose="02040503050406030204" pitchFamily="18" charset="0"/>
                      </a:rPr>
                      <m:t>𝑗</m:t>
                    </m:r>
                  </m:oMath>
                </a14:m>
                <a:r>
                  <a:rPr lang="zh-CN" altLang="en-US" dirty="0"/>
                  <a:t>位</a:t>
                </a:r>
                <a:r>
                  <a:rPr lang="en-US" altLang="zh-CN" dirty="0"/>
                  <a:t>1</a:t>
                </a:r>
                <a:r>
                  <a:rPr lang="zh-CN" altLang="en-US" dirty="0"/>
                  <a:t>被使用了</a:t>
                </a:r>
                <a:r>
                  <a:rPr lang="en-US" altLang="zh-CN" dirty="0"/>
                  <a:t>,</a:t>
                </a:r>
                <a:r>
                  <a:rPr lang="zh-CN" altLang="en-US" dirty="0"/>
                  <a:t>我们就可以得到一个递推式子</a:t>
                </a:r>
                <a:r>
                  <a:rPr lang="en-US" altLang="zh-CN"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p>
                        <m:e>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𝑗</m:t>
                                  </m:r>
                                </m:num>
                                <m:den>
                                  <m:r>
                                    <a:rPr lang="en-US" altLang="zh-CN" b="0" i="1" smtClean="0">
                                      <a:latin typeface="Cambria Math" panose="02040503050406030204" pitchFamily="18" charset="0"/>
                                    </a:rPr>
                                    <m:t>𝑘</m:t>
                                  </m:r>
                                </m:den>
                              </m:f>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𝑘</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e>
                      </m:nary>
                    </m:oMath>
                  </m:oMathPara>
                </a14:m>
                <a:endParaRPr lang="en-US" altLang="zh-CN" dirty="0"/>
              </a:p>
              <a:p>
                <a:pPr marL="0" indent="0">
                  <a:buNone/>
                </a:pPr>
                <a:r>
                  <a:rPr lang="zh-CN" altLang="en-US" dirty="0"/>
                  <a:t>有组合数显然就可以考虑使用</a:t>
                </a:r>
                <a:r>
                  <a:rPr lang="en-US" altLang="zh-CN" dirty="0"/>
                  <a:t>EGF.</a:t>
                </a: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num>
                        <m:den>
                          <m:r>
                            <a:rPr lang="en-US" altLang="zh-CN" b="0" i="1" smtClean="0">
                              <a:latin typeface="Cambria Math" panose="02040503050406030204" pitchFamily="18" charset="0"/>
                            </a:rPr>
                            <m:t>𝑗</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num>
                            <m:den>
                              <m:r>
                                <a:rPr lang="en-US" altLang="zh-CN" b="0" i="1" smtClean="0">
                                  <a:latin typeface="Cambria Math" panose="02040503050406030204" pitchFamily="18" charset="0"/>
                                </a:rPr>
                                <m:t>𝑘</m:t>
                              </m:r>
                              <m:r>
                                <a:rPr lang="en-US" altLang="zh-CN" b="0" i="1" smtClean="0">
                                  <a:latin typeface="Cambria Math" panose="02040503050406030204" pitchFamily="18" charset="0"/>
                                </a:rPr>
                                <m:t>!</m:t>
                              </m:r>
                            </m:den>
                          </m:f>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den>
                      </m:f>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oMath>
                  </m:oMathPara>
                </a14:m>
                <a:endParaRPr lang="en-US" altLang="zh-CN" dirty="0"/>
              </a:p>
              <a:p>
                <a:pPr marL="0" indent="0">
                  <a:buNone/>
                </a:pPr>
                <a:r>
                  <a:rPr lang="zh-CN" altLang="en-US" dirty="0"/>
                  <a:t>需要注意这里乘</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oMath>
                </a14:m>
                <a:r>
                  <a:rPr lang="zh-CN" altLang="en-US" dirty="0"/>
                  <a:t>的原因是递推中没有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a:rPr lang="zh-CN" altLang="en-US" i="1">
                        <a:latin typeface="Cambria Math" panose="02040503050406030204" pitchFamily="18" charset="0"/>
                      </a:rPr>
                      <m:t>这</m:t>
                    </m:r>
                  </m:oMath>
                </a14:m>
                <a:r>
                  <a:rPr lang="zh-CN" altLang="en-US" dirty="0"/>
                  <a:t>一项</a:t>
                </a:r>
                <a:r>
                  <a:rPr lang="en-US" altLang="zh-CN" dirty="0"/>
                  <a:t>,</a:t>
                </a:r>
                <a:r>
                  <a:rPr lang="zh-CN" altLang="en-US" dirty="0"/>
                  <a:t>我们乘的时候要把常数项设为</a:t>
                </a:r>
                <a:r>
                  <a:rPr lang="en-US" altLang="zh-CN" dirty="0"/>
                  <a:t>0.</a:t>
                </a:r>
              </a:p>
              <a:p>
                <a:pPr marL="0" indent="0">
                  <a:buNone/>
                </a:pPr>
                <a:r>
                  <a:rPr lang="zh-CN" altLang="en-US" dirty="0"/>
                  <a:t>那么我们相当于要求</a:t>
                </a:r>
                <a:r>
                  <a:rPr lang="en-US" altLang="zh-CN" dirty="0"/>
                  <a:t>:</a:t>
                </a:r>
              </a:p>
              <a:p>
                <a:pPr marL="0" indent="0">
                  <a:buNone/>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up>
                          </m:sSup>
                          <m:r>
                            <a:rPr lang="en-US" altLang="zh-CN" b="0" i="1" smtClean="0">
                              <a:latin typeface="Cambria Math" panose="02040503050406030204" pitchFamily="18" charset="0"/>
                            </a:rPr>
                            <m:t>−1</m:t>
                          </m:r>
                        </m:e>
                      </m:d>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m:oMathPara>
                </a14:m>
                <a:endParaRPr lang="en-US" altLang="zh-CN" dirty="0"/>
              </a:p>
              <a:p>
                <a:pPr marL="0" indent="0">
                  <a:buNone/>
                </a:pPr>
                <a:r>
                  <a:rPr lang="zh-CN" altLang="en-US" dirty="0"/>
                  <a:t>我们可以使用倍增的方法求</a:t>
                </a:r>
                <a:r>
                  <a:rPr lang="en-US" altLang="zh-CN" dirty="0"/>
                  <a:t>,</a:t>
                </a:r>
                <a:r>
                  <a:rPr lang="zh-CN" altLang="en-US" dirty="0"/>
                  <a:t>如果我们求出了</a:t>
                </a:r>
                <a14:m>
                  <m:oMath xmlns:m="http://schemas.openxmlformats.org/officeDocument/2006/math">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0</m:t>
                                </m:r>
                              </m:sup>
                            </m:sSup>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oMath>
                </a14:m>
                <a:endParaRPr lang="en-US" altLang="zh-CN" dirty="0"/>
              </a:p>
              <a:p>
                <a:pPr marL="0" indent="0">
                  <a:buNone/>
                </a:pPr>
                <a:r>
                  <a:rPr lang="zh-CN" altLang="en-US" dirty="0"/>
                  <a:t>将</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𝑥</m:t>
                    </m:r>
                  </m:oMath>
                </a14:m>
                <a:r>
                  <a:rPr lang="zh-CN" altLang="en-US" dirty="0"/>
                  <a:t>带入就可以得到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oMath>
                </a14:m>
                <a:endParaRPr lang="zh-CN" altLang="en-US" dirty="0"/>
              </a:p>
            </p:txBody>
          </p:sp>
        </mc:Choice>
        <mc:Fallback>
          <p:sp>
            <p:nvSpPr>
              <p:cNvPr id="3" name="内容占位符 2">
                <a:extLst>
                  <a:ext uri="{FF2B5EF4-FFF2-40B4-BE49-F238E27FC236}">
                    <a16:creationId xmlns:a16="http://schemas.microsoft.com/office/drawing/2014/main" id="{906AED08-0BBE-4C3C-B977-F68FC3478669}"/>
                  </a:ext>
                </a:extLst>
              </p:cNvPr>
              <p:cNvSpPr>
                <a:spLocks noGrp="1" noRot="1" noChangeAspect="1" noMove="1" noResize="1" noEditPoints="1" noAdjustHandles="1" noChangeArrowheads="1" noChangeShapeType="1" noTextEdit="1"/>
              </p:cNvSpPr>
              <p:nvPr>
                <p:ph idx="1"/>
              </p:nvPr>
            </p:nvSpPr>
            <p:spPr>
              <a:xfrm>
                <a:off x="677334" y="347871"/>
                <a:ext cx="8596668" cy="5693492"/>
              </a:xfrm>
              <a:blipFill>
                <a:blip r:embed="rId2"/>
                <a:stretch>
                  <a:fillRect l="-567" t="-749" b="-12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829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69E9C35-DD79-4C3C-9C8A-6FF4880033CE}"/>
                  </a:ext>
                </a:extLst>
              </p:cNvPr>
              <p:cNvSpPr>
                <a:spLocks noGrp="1"/>
              </p:cNvSpPr>
              <p:nvPr>
                <p:ph idx="1"/>
              </p:nvPr>
            </p:nvSpPr>
            <p:spPr>
              <a:xfrm>
                <a:off x="677334" y="357809"/>
                <a:ext cx="8596668" cy="5683553"/>
              </a:xfrm>
            </p:spPr>
            <p:txBody>
              <a:bodyPr>
                <a:normAutofit/>
              </a:bodyPr>
              <a:lstStyle/>
              <a:p>
                <a:r>
                  <a:rPr lang="zh-CN" altLang="en-US" sz="3200" dirty="0"/>
                  <a:t>再与原来的式子乘一下就可以得到倍增后的结果</a:t>
                </a:r>
                <a:r>
                  <a:rPr lang="en-US" altLang="zh-CN" sz="3200" dirty="0"/>
                  <a:t>.</a:t>
                </a:r>
                <a:r>
                  <a:rPr lang="zh-CN" altLang="en-US" sz="3200" dirty="0"/>
                  <a:t>综上</a:t>
                </a:r>
                <a:r>
                  <a:rPr lang="en-US" altLang="zh-CN" sz="3200" dirty="0"/>
                  <a:t>,</a:t>
                </a:r>
                <a:r>
                  <a:rPr lang="zh-CN" altLang="en-US" sz="3200" dirty="0"/>
                  <a:t>时间复杂度为</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𝑘𝑙𝑜𝑔</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𝑘</m:t>
                    </m:r>
                    <m:func>
                      <m:funcPr>
                        <m:ctrlPr>
                          <a:rPr lang="en-US" altLang="zh-CN"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log</m:t>
                        </m:r>
                      </m:fName>
                      <m:e>
                        <m:r>
                          <a:rPr lang="en-US" altLang="zh-CN" sz="3200" b="0" i="1" smtClean="0">
                            <a:latin typeface="Cambria Math" panose="02040503050406030204" pitchFamily="18" charset="0"/>
                          </a:rPr>
                          <m:t>𝑛</m:t>
                        </m:r>
                      </m:e>
                    </m:func>
                    <m:r>
                      <a:rPr lang="en-US" altLang="zh-CN" sz="3200" b="0" i="1" smtClean="0">
                        <a:latin typeface="Cambria Math" panose="02040503050406030204" pitchFamily="18" charset="0"/>
                      </a:rPr>
                      <m:t>)</m:t>
                    </m:r>
                  </m:oMath>
                </a14:m>
                <a:endParaRPr lang="en-US" altLang="zh-CN" sz="3200" dirty="0"/>
              </a:p>
              <a:p>
                <a:r>
                  <a:rPr lang="zh-CN" altLang="en-US" sz="3200" dirty="0"/>
                  <a:t>需要注意模数是</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9</m:t>
                        </m:r>
                      </m:sup>
                    </m:sSup>
                    <m:r>
                      <a:rPr lang="en-US" altLang="zh-CN" sz="3200" b="0" i="1" smtClean="0">
                        <a:latin typeface="Cambria Math" panose="02040503050406030204" pitchFamily="18" charset="0"/>
                      </a:rPr>
                      <m:t>+7</m:t>
                    </m:r>
                  </m:oMath>
                </a14:m>
                <a:r>
                  <a:rPr lang="en-US" altLang="zh-CN" sz="3200" dirty="0"/>
                  <a:t>.</a:t>
                </a:r>
                <a:r>
                  <a:rPr lang="zh-CN" altLang="en-US" sz="3200" dirty="0"/>
                  <a:t>所以需要采用三模数</a:t>
                </a:r>
                <a:r>
                  <a:rPr lang="en-US" altLang="zh-CN" sz="3200" dirty="0"/>
                  <a:t>NTT</a:t>
                </a:r>
                <a:r>
                  <a:rPr lang="zh-CN" altLang="en-US" sz="3200" dirty="0"/>
                  <a:t>或者拆数</a:t>
                </a:r>
                <a:r>
                  <a:rPr lang="en-US" altLang="zh-CN" sz="3200" dirty="0"/>
                  <a:t>FFT.</a:t>
                </a:r>
                <a:r>
                  <a:rPr lang="zh-CN" altLang="en-US" sz="3200" dirty="0"/>
                  <a:t>需要卡一下常数</a:t>
                </a:r>
                <a:r>
                  <a:rPr lang="en-US" altLang="zh-CN" sz="3200" dirty="0"/>
                  <a:t>.</a:t>
                </a:r>
                <a:endParaRPr lang="zh-CN" altLang="en-US" sz="3200" dirty="0"/>
              </a:p>
            </p:txBody>
          </p:sp>
        </mc:Choice>
        <mc:Fallback>
          <p:sp>
            <p:nvSpPr>
              <p:cNvPr id="3" name="内容占位符 2">
                <a:extLst>
                  <a:ext uri="{FF2B5EF4-FFF2-40B4-BE49-F238E27FC236}">
                    <a16:creationId xmlns:a16="http://schemas.microsoft.com/office/drawing/2014/main" id="{469E9C35-DD79-4C3C-9C8A-6FF4880033CE}"/>
                  </a:ext>
                </a:extLst>
              </p:cNvPr>
              <p:cNvSpPr>
                <a:spLocks noGrp="1" noRot="1" noChangeAspect="1" noMove="1" noResize="1" noEditPoints="1" noAdjustHandles="1" noChangeArrowheads="1" noChangeShapeType="1" noTextEdit="1"/>
              </p:cNvSpPr>
              <p:nvPr>
                <p:ph idx="1"/>
              </p:nvPr>
            </p:nvSpPr>
            <p:spPr>
              <a:xfrm>
                <a:off x="677334" y="357809"/>
                <a:ext cx="8596668" cy="5683553"/>
              </a:xfrm>
              <a:blipFill>
                <a:blip r:embed="rId2"/>
                <a:stretch>
                  <a:fillRect l="-1064" t="-1395" r="-11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747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3489C50-6FF0-4B76-861F-6A38E74BC2C2}"/>
              </a:ext>
            </a:extLst>
          </p:cNvPr>
          <p:cNvSpPr>
            <a:spLocks noGrp="1"/>
          </p:cNvSpPr>
          <p:nvPr>
            <p:ph idx="1"/>
          </p:nvPr>
        </p:nvSpPr>
        <p:spPr>
          <a:xfrm>
            <a:off x="677334" y="208723"/>
            <a:ext cx="8596668" cy="5832640"/>
          </a:xfrm>
        </p:spPr>
        <p:txBody>
          <a:bodyPr/>
          <a:lstStyle/>
          <a:p>
            <a:r>
              <a:rPr lang="zh-CN" altLang="en-US" dirty="0"/>
              <a:t>推荐的练习题</a:t>
            </a:r>
            <a:r>
              <a:rPr lang="en-US" altLang="zh-CN" dirty="0"/>
              <a:t>:</a:t>
            </a:r>
          </a:p>
          <a:p>
            <a:r>
              <a:rPr lang="en-US" altLang="zh-CN" dirty="0"/>
              <a:t>Bzoj3684</a:t>
            </a:r>
          </a:p>
          <a:p>
            <a:r>
              <a:rPr lang="en-US" altLang="zh-CN" dirty="0"/>
              <a:t>Bzoj3625</a:t>
            </a:r>
          </a:p>
          <a:p>
            <a:r>
              <a:rPr lang="en-US" altLang="zh-CN" dirty="0"/>
              <a:t>Cogs</a:t>
            </a:r>
            <a:r>
              <a:rPr lang="zh-CN" altLang="en-US" dirty="0"/>
              <a:t>强连通图计数</a:t>
            </a:r>
            <a:r>
              <a:rPr lang="en-US" altLang="zh-CN" dirty="0"/>
              <a:t>,</a:t>
            </a:r>
            <a:r>
              <a:rPr lang="zh-CN" altLang="en-US" dirty="0"/>
              <a:t>二分图计数</a:t>
            </a:r>
            <a:r>
              <a:rPr lang="en-US" altLang="zh-CN" dirty="0"/>
              <a:t>,DAG</a:t>
            </a:r>
            <a:r>
              <a:rPr lang="zh-CN" altLang="en-US" dirty="0"/>
              <a:t>计数系列</a:t>
            </a:r>
            <a:r>
              <a:rPr lang="en-US" altLang="zh-CN" dirty="0"/>
              <a:t>(</a:t>
            </a:r>
            <a:r>
              <a:rPr lang="zh-CN" altLang="en-US" dirty="0"/>
              <a:t>这个</a:t>
            </a:r>
            <a:r>
              <a:rPr lang="en-US" altLang="zh-CN" dirty="0"/>
              <a:t>OJ</a:t>
            </a:r>
            <a:r>
              <a:rPr lang="zh-CN" altLang="en-US" dirty="0"/>
              <a:t>是河南省实验中学的</a:t>
            </a:r>
            <a:r>
              <a:rPr lang="en-US" altLang="zh-CN" dirty="0"/>
              <a:t>,</a:t>
            </a:r>
            <a:r>
              <a:rPr lang="zh-CN" altLang="en-US" dirty="0"/>
              <a:t>我哪会还能用</a:t>
            </a:r>
            <a:r>
              <a:rPr lang="en-US" altLang="zh-CN" dirty="0"/>
              <a:t>,</a:t>
            </a:r>
            <a:r>
              <a:rPr lang="zh-CN" altLang="en-US" dirty="0"/>
              <a:t>现在好像不对外开放了</a:t>
            </a:r>
            <a:r>
              <a:rPr lang="en-US" altLang="zh-CN" dirty="0"/>
              <a:t>,</a:t>
            </a:r>
            <a:r>
              <a:rPr lang="zh-CN" altLang="en-US" dirty="0"/>
              <a:t>不知道你们有没有办法进去</a:t>
            </a:r>
            <a:r>
              <a:rPr lang="en-US" altLang="zh-CN" dirty="0"/>
              <a:t>)</a:t>
            </a:r>
            <a:endParaRPr lang="zh-CN" altLang="en-US" dirty="0"/>
          </a:p>
        </p:txBody>
      </p:sp>
    </p:spTree>
    <p:extLst>
      <p:ext uri="{BB962C8B-B14F-4D97-AF65-F5344CB8AC3E}">
        <p14:creationId xmlns:p14="http://schemas.microsoft.com/office/powerpoint/2010/main" val="390493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E4EA0-ED1D-4671-A3DC-28A0AF5F1C25}"/>
              </a:ext>
            </a:extLst>
          </p:cNvPr>
          <p:cNvSpPr>
            <a:spLocks noGrp="1"/>
          </p:cNvSpPr>
          <p:nvPr>
            <p:ph type="title"/>
          </p:nvPr>
        </p:nvSpPr>
        <p:spPr/>
        <p:txBody>
          <a:bodyPr/>
          <a:lstStyle/>
          <a:p>
            <a:r>
              <a:rPr lang="zh-CN" altLang="en-US" dirty="0"/>
              <a:t>一般生成函数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8FC0CC1-F054-4897-BB57-9AD625FADA66}"/>
                  </a:ext>
                </a:extLst>
              </p:cNvPr>
              <p:cNvSpPr>
                <a:spLocks noGrp="1"/>
              </p:cNvSpPr>
              <p:nvPr>
                <p:ph idx="1"/>
              </p:nvPr>
            </p:nvSpPr>
            <p:spPr/>
            <p:txBody>
              <a:bodyPr/>
              <a:lstStyle/>
              <a:p>
                <a:r>
                  <a:rPr lang="zh-CN" altLang="en-US" dirty="0"/>
                  <a:t>考虑一类组合对象组成的集合</a:t>
                </a:r>
                <a14:m>
                  <m:oMath xmlns:m="http://schemas.openxmlformats.org/officeDocument/2006/math">
                    <m:r>
                      <a:rPr lang="en-US" altLang="zh-CN" i="1" dirty="0" smtClean="0">
                        <a:latin typeface="Cambria Math" panose="02040503050406030204" pitchFamily="18" charset="0"/>
                      </a:rPr>
                      <m:t>𝐴</m:t>
                    </m:r>
                    <m:r>
                      <a:rPr lang="en-US" altLang="zh-CN" b="0" i="1" dirty="0" smtClean="0">
                        <a:latin typeface="Cambria Math" panose="02040503050406030204" pitchFamily="18" charset="0"/>
                      </a:rPr>
                      <m:t>.</m:t>
                    </m:r>
                  </m:oMath>
                </a14:m>
                <a:endParaRPr lang="en-US" altLang="zh-CN" b="0" dirty="0"/>
              </a:p>
              <a:p>
                <a:pPr lvl="1"/>
                <a:r>
                  <a:rPr lang="zh-CN" altLang="en-US" dirty="0"/>
                  <a:t>每一个</a:t>
                </a:r>
                <a14:m>
                  <m:oMath xmlns:m="http://schemas.openxmlformats.org/officeDocument/2006/math">
                    <m:r>
                      <a:rPr lang="en-US" altLang="zh-CN" b="0" i="1" smtClean="0">
                        <a:latin typeface="Cambria Math" panose="02040503050406030204" pitchFamily="18" charset="0"/>
                      </a:rPr>
                      <m:t>𝐴</m:t>
                    </m:r>
                  </m:oMath>
                </a14:m>
                <a:r>
                  <a:rPr lang="zh-CN" altLang="en-US" dirty="0"/>
                  <a:t>中的元素</a:t>
                </a:r>
                <a14:m>
                  <m:oMath xmlns:m="http://schemas.openxmlformats.org/officeDocument/2006/math">
                    <m:r>
                      <a:rPr lang="en-US" altLang="zh-CN" b="0" i="1" smtClean="0">
                        <a:latin typeface="Cambria Math" panose="02040503050406030204" pitchFamily="18" charset="0"/>
                      </a:rPr>
                      <m:t>𝑎</m:t>
                    </m:r>
                  </m:oMath>
                </a14:m>
                <a:r>
                  <a:rPr lang="zh-CN" altLang="en-US" dirty="0"/>
                  <a:t>都被定义了一个大小</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en-US" altLang="zh-CN" dirty="0"/>
                  <a:t>,</a:t>
                </a:r>
                <a:r>
                  <a:rPr lang="zh-CN" altLang="en-US" dirty="0"/>
                  <a:t>大小是一个非负整数</a:t>
                </a:r>
                <a:endParaRPr lang="en-US" altLang="zh-CN" dirty="0"/>
              </a:p>
              <a:p>
                <a:pPr lvl="1"/>
                <a:r>
                  <a:rPr lang="zh-CN" altLang="en-US" dirty="0"/>
                  <a:t>对于任意确定的非负整数</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大小</m:t>
                    </m:r>
                  </m:oMath>
                </a14:m>
                <a:r>
                  <a:rPr lang="zh-CN" altLang="en-US" b="0" dirty="0"/>
                  <a:t>为</a:t>
                </a:r>
                <a14:m>
                  <m:oMath xmlns:m="http://schemas.openxmlformats.org/officeDocument/2006/math">
                    <m:r>
                      <a:rPr lang="en-US" altLang="zh-CN" b="0" i="1" smtClean="0">
                        <a:latin typeface="Cambria Math" panose="02040503050406030204" pitchFamily="18" charset="0"/>
                      </a:rPr>
                      <m:t>𝑛</m:t>
                    </m:r>
                  </m:oMath>
                </a14:m>
                <a:r>
                  <a:rPr lang="zh-CN" altLang="en-US" b="0" dirty="0"/>
                  <a:t>的元素个数是有限的</a:t>
                </a:r>
                <a:r>
                  <a:rPr lang="en-US" altLang="zh-CN" b="0" dirty="0"/>
                  <a:t>,</a:t>
                </a:r>
                <a:r>
                  <a:rPr lang="zh-CN" altLang="en-US" b="0" dirty="0"/>
                  <a:t>记为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endParaRPr lang="en-US" altLang="zh-CN" b="0" dirty="0"/>
              </a:p>
              <a:p>
                <a:r>
                  <a:rPr lang="zh-CN" altLang="en-US" dirty="0"/>
                  <a:t>那么我们称函数</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m:rPr>
                                <m:sty m:val="p"/>
                              </m:rPr>
                              <a:rPr lang="en-US" altLang="zh-CN" i="1">
                                <a:latin typeface="Cambria Math" panose="02040503050406030204" pitchFamily="18" charset="0"/>
                              </a:rPr>
                              <m:t>i</m:t>
                            </m:r>
                          </m:sup>
                        </m:sSup>
                      </m:e>
                    </m:nary>
                  </m:oMath>
                </a14:m>
                <a:r>
                  <a:rPr lang="en-US" altLang="zh-CN" b="0" dirty="0"/>
                  <a:t>,</a:t>
                </a:r>
                <a:r>
                  <a:rPr lang="zh-CN" altLang="en-US" dirty="0"/>
                  <a:t>为集合</a:t>
                </a:r>
                <a14:m>
                  <m:oMath xmlns:m="http://schemas.openxmlformats.org/officeDocument/2006/math">
                    <m:r>
                      <a:rPr lang="en-US" altLang="zh-CN" b="0" i="1" smtClean="0">
                        <a:latin typeface="Cambria Math" panose="02040503050406030204" pitchFamily="18" charset="0"/>
                      </a:rPr>
                      <m:t>𝐴</m:t>
                    </m:r>
                  </m:oMath>
                </a14:m>
                <a:r>
                  <a:rPr lang="zh-CN" altLang="en-US" b="0" dirty="0"/>
                  <a:t>的一般生成函数</a:t>
                </a:r>
                <a:r>
                  <a:rPr lang="en-US" altLang="zh-CN" dirty="0"/>
                  <a:t>(</a:t>
                </a:r>
                <a:r>
                  <a:rPr lang="en-US" altLang="zh-CN" b="0" dirty="0"/>
                  <a:t>OGF).</a:t>
                </a:r>
              </a:p>
              <a:p>
                <a:r>
                  <a:rPr lang="zh-CN" altLang="en-US" dirty="0"/>
                  <a:t>举例</a:t>
                </a:r>
                <a:r>
                  <a:rPr lang="en-US" altLang="zh-CN" dirty="0"/>
                  <a:t>:</a:t>
                </a:r>
                <a:r>
                  <a:rPr lang="zh-CN" altLang="en-US" dirty="0"/>
                  <a:t>对于所有的</a:t>
                </a:r>
                <a:r>
                  <a:rPr lang="en-US" altLang="zh-CN" dirty="0"/>
                  <a:t>01</a:t>
                </a:r>
                <a:r>
                  <a:rPr lang="zh-CN" altLang="en-US" dirty="0"/>
                  <a:t>串组成的集合</a:t>
                </a:r>
                <a:r>
                  <a:rPr lang="en-US" altLang="zh-CN" dirty="0"/>
                  <a:t>,</a:t>
                </a:r>
                <a:r>
                  <a:rPr lang="zh-CN" altLang="en-US" dirty="0"/>
                  <a:t>我们将</a:t>
                </a:r>
                <a:r>
                  <a:rPr lang="en-US" altLang="zh-CN" dirty="0"/>
                  <a:t>01</a:t>
                </a:r>
                <a:r>
                  <a:rPr lang="zh-CN" altLang="en-US" dirty="0"/>
                  <a:t>串的长度定义为该元素的大小</a:t>
                </a:r>
                <a:r>
                  <a:rPr lang="en-US" altLang="zh-CN" dirty="0"/>
                  <a:t>,</a:t>
                </a:r>
                <a:r>
                  <a:rPr lang="zh-CN" altLang="en-US" dirty="0"/>
                  <a:t>那么所有</a:t>
                </a:r>
                <a:r>
                  <a:rPr lang="en-US" altLang="zh-CN" dirty="0"/>
                  <a:t>01</a:t>
                </a:r>
                <a:r>
                  <a:rPr lang="zh-CN" altLang="en-US" dirty="0"/>
                  <a:t>串组成的生成函数就是</a:t>
                </a:r>
                <a:r>
                  <a:rPr lang="en-US" altLang="zh-CN" dirty="0"/>
                  <a:t>:</a:t>
                </a:r>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=1+2</m:t>
                    </m:r>
                    <m:r>
                      <a:rPr lang="en-US" altLang="zh-CN" b="0" i="1" smtClean="0">
                        <a:latin typeface="Cambria Math" panose="02040503050406030204" pitchFamily="18" charset="0"/>
                      </a:rPr>
                      <m:t>𝑥</m:t>
                    </m:r>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+8</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1−2</m:t>
                        </m:r>
                        <m:r>
                          <a:rPr lang="en-US" altLang="zh-CN" b="0" i="1" smtClean="0">
                            <a:latin typeface="Cambria Math" panose="02040503050406030204" pitchFamily="18" charset="0"/>
                          </a:rPr>
                          <m:t>𝑥</m:t>
                        </m:r>
                      </m:den>
                    </m:f>
                  </m:oMath>
                </a14:m>
                <a:endParaRPr lang="en-US" altLang="zh-CN" b="0" dirty="0"/>
              </a:p>
              <a:p>
                <a:r>
                  <a:rPr lang="zh-CN" altLang="en-US" b="0" dirty="0"/>
                  <a:t>需要注意的是</a:t>
                </a:r>
                <a:r>
                  <a:rPr lang="en-US" altLang="zh-CN" b="0" dirty="0"/>
                  <a:t>,</a:t>
                </a:r>
                <a:r>
                  <a:rPr lang="zh-CN" altLang="en-US" b="0" dirty="0"/>
                  <a:t>由于是形式幂级数</a:t>
                </a:r>
                <a:r>
                  <a:rPr lang="en-US" altLang="zh-CN" b="0" dirty="0"/>
                  <a:t>,</a:t>
                </a:r>
                <a:r>
                  <a:rPr lang="zh-CN" altLang="en-US" b="0" dirty="0"/>
                  <a:t>我们不需要考虑</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b="0" dirty="0"/>
                  <a:t>是否收敛的问题</a:t>
                </a:r>
                <a:r>
                  <a:rPr lang="en-US" altLang="zh-CN" b="0" dirty="0"/>
                  <a:t>,</a:t>
                </a:r>
                <a:r>
                  <a:rPr lang="zh-CN" altLang="en-US" b="0" dirty="0"/>
                  <a:t>可以直接使用等比数列求和公式计算</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的</m:t>
                    </m:r>
                    <m:r>
                      <a:rPr lang="zh-CN" altLang="en-US" i="1" smtClean="0">
                        <a:latin typeface="Cambria Math" panose="02040503050406030204" pitchFamily="18" charset="0"/>
                      </a:rPr>
                      <m:t>简</m:t>
                    </m:r>
                    <m:r>
                      <a:rPr lang="zh-CN" altLang="en-US" i="1">
                        <a:latin typeface="Cambria Math" panose="02040503050406030204" pitchFamily="18" charset="0"/>
                      </a:rPr>
                      <m:t>式</m:t>
                    </m:r>
                  </m:oMath>
                </a14:m>
                <a:r>
                  <a:rPr lang="en-US" altLang="zh-CN" b="0" dirty="0"/>
                  <a:t>.</a:t>
                </a:r>
              </a:p>
            </p:txBody>
          </p:sp>
        </mc:Choice>
        <mc:Fallback xmlns="">
          <p:sp>
            <p:nvSpPr>
              <p:cNvPr id="3" name="内容占位符 2">
                <a:extLst>
                  <a:ext uri="{FF2B5EF4-FFF2-40B4-BE49-F238E27FC236}">
                    <a16:creationId xmlns:a16="http://schemas.microsoft.com/office/drawing/2014/main" id="{18FC0CC1-F054-4897-BB57-9AD625FADA66}"/>
                  </a:ext>
                </a:extLst>
              </p:cNvPr>
              <p:cNvSpPr>
                <a:spLocks noGrp="1" noRot="1" noChangeAspect="1" noMove="1" noResize="1" noEditPoints="1" noAdjustHandles="1" noChangeArrowheads="1" noChangeShapeType="1" noTextEdit="1"/>
              </p:cNvSpPr>
              <p:nvPr>
                <p:ph idx="1"/>
              </p:nvPr>
            </p:nvSpPr>
            <p:spPr>
              <a:blipFill>
                <a:blip r:embed="rId2"/>
                <a:stretch>
                  <a:fillRect l="-142" t="-628"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09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97B75-34A2-474A-9548-095C89943CF1}"/>
              </a:ext>
            </a:extLst>
          </p:cNvPr>
          <p:cNvSpPr>
            <a:spLocks noGrp="1"/>
          </p:cNvSpPr>
          <p:nvPr>
            <p:ph type="title"/>
          </p:nvPr>
        </p:nvSpPr>
        <p:spPr/>
        <p:txBody>
          <a:bodyPr/>
          <a:lstStyle/>
          <a:p>
            <a:r>
              <a:rPr lang="zh-CN" altLang="en-US" dirty="0"/>
              <a:t>运算意义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18663A-541F-4189-9896-71DD8CC03F91}"/>
                  </a:ext>
                </a:extLst>
              </p:cNvPr>
              <p:cNvSpPr>
                <a:spLocks noGrp="1"/>
              </p:cNvSpPr>
              <p:nvPr>
                <p:ph idx="1"/>
              </p:nvPr>
            </p:nvSpPr>
            <p:spPr/>
            <p:txBody>
              <a:bodyPr/>
              <a:lstStyle/>
              <a:p>
                <a:r>
                  <a:rPr lang="zh-CN" altLang="en-US" dirty="0"/>
                  <a:t>接下来我们将多项式的各种基本运算映射到生成函数上并解释他们的组合意义</a:t>
                </a:r>
                <a:r>
                  <a:rPr lang="en-US" altLang="zh-CN" dirty="0"/>
                  <a:t>.</a:t>
                </a:r>
              </a:p>
              <a:p>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a:t>
                </a:r>
                <a:r>
                  <a:rPr lang="zh-CN" altLang="en-US" dirty="0"/>
                  <a:t>求出一个</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zh-CN" altLang="en-US" i="1">
                        <a:latin typeface="Cambria Math" panose="02040503050406030204" pitchFamily="18" charset="0"/>
                      </a:rPr>
                      <m:t>为</m:t>
                    </m:r>
                  </m:oMath>
                </a14:m>
                <a:r>
                  <a:rPr lang="zh-CN" altLang="en-US" dirty="0"/>
                  <a:t>集合</a:t>
                </a:r>
                <a14:m>
                  <m:oMath xmlns:m="http://schemas.openxmlformats.org/officeDocument/2006/math">
                    <m:r>
                      <a:rPr lang="en-US" altLang="zh-CN" b="0" i="1" dirty="0" smtClean="0">
                        <a:latin typeface="Cambria Math" panose="02040503050406030204" pitchFamily="18" charset="0"/>
                      </a:rPr>
                      <m:t>𝐴</m:t>
                    </m:r>
                    <m:r>
                      <a:rPr lang="zh-CN" altLang="en-US" i="1" dirty="0">
                        <a:latin typeface="Cambria Math" panose="02040503050406030204" pitchFamily="18" charset="0"/>
                      </a:rPr>
                      <m:t>与</m:t>
                    </m:r>
                  </m:oMath>
                </a14:m>
                <a:r>
                  <a:rPr lang="zh-CN" altLang="en-US" b="0" dirty="0"/>
                  <a:t>集合</a:t>
                </a:r>
                <a14:m>
                  <m:oMath xmlns:m="http://schemas.openxmlformats.org/officeDocument/2006/math">
                    <m:r>
                      <a:rPr lang="en-US" altLang="zh-CN" b="0" i="1" dirty="0" smtClean="0">
                        <a:latin typeface="Cambria Math" panose="02040503050406030204" pitchFamily="18" charset="0"/>
                      </a:rPr>
                      <m:t>𝐵</m:t>
                    </m:r>
                  </m:oMath>
                </a14:m>
                <a:r>
                  <a:rPr lang="zh-CN" altLang="en-US" b="0" dirty="0"/>
                  <a:t>的并集的生成函数</a:t>
                </a:r>
                <a:r>
                  <a:rPr lang="en-US" altLang="zh-CN" b="0" dirty="0"/>
                  <a:t>.</a:t>
                </a:r>
              </a:p>
              <a:p>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r>
                  <a:rPr lang="zh-CN" altLang="en-US" b="0" dirty="0"/>
                  <a:t>求出一个</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r>
                  <a:rPr lang="zh-CN" altLang="en-US" b="0" dirty="0"/>
                  <a:t>为集合</a:t>
                </a:r>
                <a14:m>
                  <m:oMath xmlns:m="http://schemas.openxmlformats.org/officeDocument/2006/math">
                    <m:r>
                      <a:rPr lang="en-US" altLang="zh-CN" b="0" i="1" smtClean="0">
                        <a:latin typeface="Cambria Math" panose="02040503050406030204" pitchFamily="18" charset="0"/>
                      </a:rPr>
                      <m:t>𝐴</m:t>
                    </m:r>
                  </m:oMath>
                </a14:m>
                <a:r>
                  <a:rPr lang="zh-CN" altLang="en-US" b="0" dirty="0"/>
                  <a:t>与集合</a:t>
                </a:r>
                <a14:m>
                  <m:oMath xmlns:m="http://schemas.openxmlformats.org/officeDocument/2006/math">
                    <m:r>
                      <a:rPr lang="en-US" altLang="zh-CN" b="0" i="1" smtClean="0">
                        <a:latin typeface="Cambria Math" panose="02040503050406030204" pitchFamily="18" charset="0"/>
                      </a:rPr>
                      <m:t>𝐵</m:t>
                    </m:r>
                  </m:oMath>
                </a14:m>
                <a:r>
                  <a:rPr lang="zh-CN" altLang="en-US" b="0" dirty="0"/>
                  <a:t>的差集的生成函数</a:t>
                </a:r>
                <a:r>
                  <a:rPr lang="en-US" altLang="zh-CN" b="0" dirty="0"/>
                  <a:t>.</a:t>
                </a:r>
              </a:p>
              <a:p>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zh-CN" altLang="en-US" i="1">
                        <a:latin typeface="Cambria Math" panose="02040503050406030204" pitchFamily="18" charset="0"/>
                      </a:rPr>
                      <m:t>求出</m:t>
                    </m:r>
                  </m:oMath>
                </a14:m>
                <a:r>
                  <a:rPr lang="zh-CN" altLang="en-US" b="0" dirty="0"/>
                  <a:t>一个</a:t>
                </a:r>
                <a14:m>
                  <m:oMath xmlns:m="http://schemas.openxmlformats.org/officeDocument/2006/math">
                    <m:r>
                      <a:rPr lang="zh-CN" altLang="en-US" i="1" dirty="0">
                        <a:latin typeface="Cambria Math" panose="02040503050406030204" pitchFamily="18" charset="0"/>
                      </a:rPr>
                      <m:t>集合</m:t>
                    </m:r>
                    <m:r>
                      <a:rPr lang="en-US" altLang="zh-CN" i="1" dirty="0" smtClean="0">
                        <a:latin typeface="Cambria Math" panose="02040503050406030204" pitchFamily="18" charset="0"/>
                      </a:rPr>
                      <m:t>𝐶</m:t>
                    </m:r>
                    <m:r>
                      <a:rPr lang="zh-CN" altLang="en-US" i="1" dirty="0">
                        <a:latin typeface="Cambria Math" panose="02040503050406030204" pitchFamily="18" charset="0"/>
                      </a:rPr>
                      <m:t>的</m:t>
                    </m:r>
                    <m:r>
                      <a:rPr lang="zh-CN" altLang="en-US" i="1" dirty="0" smtClean="0">
                        <a:latin typeface="Cambria Math" panose="02040503050406030204" pitchFamily="18" charset="0"/>
                      </a:rPr>
                      <m:t>生成</m:t>
                    </m:r>
                    <m:r>
                      <a:rPr lang="zh-CN" altLang="en-US" i="1" dirty="0">
                        <a:latin typeface="Cambria Math" panose="02040503050406030204" pitchFamily="18" charset="0"/>
                      </a:rPr>
                      <m:t>函数</m:t>
                    </m:r>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zh-CN" altLang="en-US" i="1">
                        <a:latin typeface="Cambria Math" panose="02040503050406030204" pitchFamily="18" charset="0"/>
                      </a:rPr>
                      <m:t>集合</m:t>
                    </m:r>
                  </m:oMath>
                </a14:m>
                <a:r>
                  <a:rPr lang="en-US" altLang="zh-CN" b="0" i="1" dirty="0"/>
                  <a:t>C</a:t>
                </a:r>
                <a:r>
                  <a:rPr lang="zh-CN" altLang="en-US" dirty="0"/>
                  <a:t>中的元素为一个二元组</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en-US" altLang="zh-CN" b="0" i="1" dirty="0"/>
                  <a:t>,</a:t>
                </a:r>
                <a:r>
                  <a:rPr lang="zh-CN" altLang="en-US" b="0" i="1" dirty="0"/>
                  <a:t>其中</a:t>
                </a:r>
                <a14:m>
                  <m:oMath xmlns:m="http://schemas.openxmlformats.org/officeDocument/2006/math">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𝐵</m:t>
                    </m:r>
                  </m:oMath>
                </a14:m>
                <a:r>
                  <a:rPr lang="en-US" altLang="zh-CN" b="0" i="1" dirty="0"/>
                  <a:t>.</a:t>
                </a:r>
                <a:r>
                  <a:rPr lang="zh-CN" altLang="en-US" b="0" dirty="0"/>
                  <a:t>而其大小定义为</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e>
                    </m:d>
                  </m:oMath>
                </a14:m>
                <a:r>
                  <a:rPr lang="en-US" altLang="zh-CN" b="0" dirty="0"/>
                  <a:t>.</a:t>
                </a:r>
              </a:p>
            </p:txBody>
          </p:sp>
        </mc:Choice>
        <mc:Fallback xmlns="">
          <p:sp>
            <p:nvSpPr>
              <p:cNvPr id="3" name="内容占位符 2">
                <a:extLst>
                  <a:ext uri="{FF2B5EF4-FFF2-40B4-BE49-F238E27FC236}">
                    <a16:creationId xmlns:a16="http://schemas.microsoft.com/office/drawing/2014/main" id="{7418663A-541F-4189-9896-71DD8CC03F91}"/>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099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04A86-91D2-4312-9240-A72DC33DBDD0}"/>
              </a:ext>
            </a:extLst>
          </p:cNvPr>
          <p:cNvSpPr>
            <a:spLocks noGrp="1"/>
          </p:cNvSpPr>
          <p:nvPr>
            <p:ph type="title"/>
          </p:nvPr>
        </p:nvSpPr>
        <p:spPr/>
        <p:txBody>
          <a:bodyPr/>
          <a:lstStyle/>
          <a:p>
            <a:r>
              <a:rPr lang="zh-CN" altLang="en-US" dirty="0"/>
              <a:t>组成序列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10004DF-DD05-4FC9-9F4A-3C4C66F52F96}"/>
                  </a:ext>
                </a:extLst>
              </p:cNvPr>
              <p:cNvSpPr>
                <a:spLocks noGrp="1"/>
              </p:cNvSpPr>
              <p:nvPr>
                <p:ph idx="1"/>
              </p:nvPr>
            </p:nvSpPr>
            <p:spPr/>
            <p:txBody>
              <a:bodyPr/>
              <a:lstStyle/>
              <a:p>
                <a:r>
                  <a:rPr lang="zh-CN" altLang="en-US" dirty="0"/>
                  <a:t>对于一类组合对象</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endParaRPr lang="en-US" altLang="zh-CN" b="0" dirty="0"/>
              </a:p>
              <a:p>
                <a:r>
                  <a:rPr lang="zh-CN" altLang="en-US" dirty="0"/>
                  <a:t>定义</a:t>
                </a:r>
                <a14:m>
                  <m:oMath xmlns:m="http://schemas.openxmlformats.org/officeDocument/2006/math">
                    <m:r>
                      <a:rPr lang="en-US" altLang="zh-CN" b="0" i="1" smtClean="0">
                        <a:latin typeface="Cambria Math" panose="02040503050406030204" pitchFamily="18" charset="0"/>
                      </a:rPr>
                      <m:t>𝑆𝐸𝑄</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a:latin typeface="Cambria Math" panose="02040503050406030204" pitchFamily="18" charset="0"/>
                      </a:rPr>
                      <m:t>表示</m:t>
                    </m:r>
                    <m:r>
                      <a:rPr lang="zh-CN" altLang="en-US" i="1" smtClean="0">
                        <a:latin typeface="Cambria Math" panose="02040503050406030204" pitchFamily="18" charset="0"/>
                      </a:rPr>
                      <m:t>由</m:t>
                    </m:r>
                    <m:r>
                      <m:rPr>
                        <m:sty m:val="p"/>
                      </m:rPr>
                      <a:rPr lang="en-US" altLang="zh-CN" b="0" i="0" dirty="0" smtClean="0">
                        <a:latin typeface="Cambria Math" panose="02040503050406030204" pitchFamily="18" charset="0"/>
                      </a:rPr>
                      <m:t>A</m:t>
                    </m:r>
                  </m:oMath>
                </a14:m>
                <a:r>
                  <a:rPr lang="zh-CN" altLang="en-US" dirty="0"/>
                  <a:t>中的元素组成的序列所组成的集合</a:t>
                </a:r>
                <a:r>
                  <a:rPr lang="en-US" altLang="zh-CN" dirty="0"/>
                  <a:t>,</a:t>
                </a:r>
                <a:r>
                  <a:rPr lang="zh-CN" altLang="en-US" dirty="0"/>
                  <a:t>一个序列的大小定义为其元素大小的总和</a:t>
                </a:r>
                <a:r>
                  <a:rPr lang="en-US" altLang="zh-CN" dirty="0"/>
                  <a:t>.</a:t>
                </a:r>
              </a:p>
              <a:p>
                <a:r>
                  <a:rPr lang="zh-CN" altLang="en-US" dirty="0"/>
                  <a:t>例</a:t>
                </a:r>
                <a:r>
                  <a:rPr lang="en-US" altLang="zh-CN" dirty="0"/>
                  <a:t>1:</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m:rPr>
                            <m:nor/>
                          </m:rPr>
                          <a:rPr lang="en-US" altLang="zh-CN" b="0" i="0" smtClean="0">
                            <a:latin typeface="Cambria Math" panose="02040503050406030204" pitchFamily="18" charset="0"/>
                          </a:rPr>
                          <m:t>0</m:t>
                        </m:r>
                        <m:r>
                          <a:rPr lang="en-US" altLang="zh-CN" b="0" i="1" smtClean="0">
                            <a:latin typeface="Cambria Math" panose="02040503050406030204" pitchFamily="18" charset="0"/>
                          </a:rPr>
                          <m:t>”</m:t>
                        </m:r>
                        <m:r>
                          <m:rPr>
                            <m:nor/>
                          </m:rPr>
                          <a:rPr lang="en-US" altLang="zh-CN" b="0" i="0" smtClean="0">
                            <a:latin typeface="Cambria Math" panose="02040503050406030204" pitchFamily="18" charset="0"/>
                          </a:rPr>
                          <m:t>,</m:t>
                        </m:r>
                        <m:r>
                          <a:rPr lang="en-US" altLang="zh-CN" b="0" i="1" smtClean="0">
                            <a:latin typeface="Cambria Math" panose="02040503050406030204" pitchFamily="18" charset="0"/>
                          </a:rPr>
                          <m:t>“</m:t>
                        </m:r>
                        <m:r>
                          <m:rPr>
                            <m:nor/>
                          </m:rPr>
                          <a:rPr lang="en-US" altLang="zh-CN" b="0" i="0" smtClean="0">
                            <a:latin typeface="Cambria Math" panose="02040503050406030204" pitchFamily="18" charset="0"/>
                          </a:rPr>
                          <m:t>1</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a14:m>
                <a:r>
                  <a:rPr lang="zh-CN" altLang="en-US" dirty="0"/>
                  <a:t>同时我们定义</a:t>
                </a:r>
                <a14:m>
                  <m:oMath xmlns:m="http://schemas.openxmlformats.org/officeDocument/2006/math">
                    <m:r>
                      <a:rPr lang="en-US" altLang="zh-CN" b="0" i="1" smtClean="0">
                        <a:latin typeface="Cambria Math" panose="02040503050406030204" pitchFamily="18" charset="0"/>
                      </a:rPr>
                      <m:t>“</m:t>
                    </m:r>
                    <m:r>
                      <m:rPr>
                        <m:nor/>
                      </m:rPr>
                      <a:rPr lang="en-US" altLang="zh-CN" b="0" i="0" smtClean="0">
                        <a:latin typeface="Cambria Math" panose="02040503050406030204" pitchFamily="18" charset="0"/>
                      </a:rPr>
                      <m:t>0</m:t>
                    </m:r>
                    <m:r>
                      <a:rPr lang="en-US" altLang="zh-CN" b="0" i="1" smtClean="0">
                        <a:latin typeface="Cambria Math" panose="02040503050406030204" pitchFamily="18" charset="0"/>
                      </a:rPr>
                      <m:t>”,“1”</m:t>
                    </m:r>
                    <m:r>
                      <a:rPr lang="zh-CN" altLang="en-US" i="1">
                        <a:latin typeface="Cambria Math" panose="02040503050406030204" pitchFamily="18" charset="0"/>
                      </a:rPr>
                      <m:t>这</m:t>
                    </m:r>
                  </m:oMath>
                </a14:m>
                <a:r>
                  <a:rPr lang="zh-CN" altLang="en-US" dirty="0"/>
                  <a:t>两个元素的大小都为</a:t>
                </a:r>
                <a14:m>
                  <m:oMath xmlns:m="http://schemas.openxmlformats.org/officeDocument/2006/math">
                    <m:r>
                      <a:rPr lang="en-US" altLang="zh-CN" b="0" i="1" smtClean="0">
                        <a:latin typeface="Cambria Math" panose="02040503050406030204" pitchFamily="18" charset="0"/>
                      </a:rPr>
                      <m:t>1</m:t>
                    </m:r>
                  </m:oMath>
                </a14:m>
                <a:r>
                  <a:rPr lang="en-US" altLang="zh-CN" dirty="0"/>
                  <a:t>.</a:t>
                </a:r>
                <a:r>
                  <a:rPr lang="zh-CN" altLang="en-US" dirty="0"/>
                  <a:t>那么</a:t>
                </a:r>
                <a14:m>
                  <m:oMath xmlns:m="http://schemas.openxmlformats.org/officeDocument/2006/math">
                    <m:r>
                      <a:rPr lang="en-US" altLang="zh-CN" b="0" i="1" smtClean="0">
                        <a:latin typeface="Cambria Math" panose="02040503050406030204" pitchFamily="18" charset="0"/>
                      </a:rPr>
                      <m:t>𝑆𝐸𝑄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i="1">
                            <a:latin typeface="Cambria Math" panose="02040503050406030204" pitchFamily="18" charset="0"/>
                          </a:rPr>
                          <m:t>所有</m:t>
                        </m:r>
                        <m:r>
                          <a:rPr lang="en-US" altLang="zh-CN" b="0" i="1" smtClean="0">
                            <a:latin typeface="Cambria Math" panose="02040503050406030204" pitchFamily="18" charset="0"/>
                          </a:rPr>
                          <m:t>01</m:t>
                        </m:r>
                        <m:r>
                          <a:rPr lang="zh-CN" altLang="en-US" i="1">
                            <a:latin typeface="Cambria Math" panose="02040503050406030204" pitchFamily="18" charset="0"/>
                          </a:rPr>
                          <m:t>串</m:t>
                        </m:r>
                      </m:e>
                    </m:d>
                    <m:r>
                      <a:rPr lang="en-US" altLang="zh-CN" b="0" i="1" smtClean="0">
                        <a:latin typeface="Cambria Math" panose="02040503050406030204" pitchFamily="18" charset="0"/>
                      </a:rPr>
                      <m:t>.</m:t>
                    </m:r>
                  </m:oMath>
                </a14:m>
                <a:r>
                  <a:rPr lang="zh-CN" altLang="en-US" dirty="0"/>
                  <a:t>那么对于一个</a:t>
                </a:r>
                <a:r>
                  <a:rPr lang="en-US" altLang="zh-CN" dirty="0"/>
                  <a:t>01</a:t>
                </a:r>
                <a:r>
                  <a:rPr lang="zh-CN" altLang="en-US" dirty="0"/>
                  <a:t>串</a:t>
                </a:r>
                <a:r>
                  <a:rPr lang="en-US" altLang="zh-CN" dirty="0"/>
                  <a:t>,</a:t>
                </a:r>
                <a:r>
                  <a:rPr lang="zh-CN" altLang="en-US" dirty="0"/>
                  <a:t>它的大小就是它的长度</a:t>
                </a:r>
                <a:r>
                  <a:rPr lang="en-US" altLang="zh-CN" dirty="0"/>
                  <a:t>.</a:t>
                </a:r>
              </a:p>
              <a:p>
                <a:r>
                  <a:rPr lang="zh-CN" altLang="en-US" dirty="0"/>
                  <a:t>我们假设</a:t>
                </a:r>
                <a14:m>
                  <m:oMath xmlns:m="http://schemas.openxmlformats.org/officeDocument/2006/math">
                    <m:r>
                      <a:rPr lang="en-US" altLang="zh-CN" b="0" i="1" smtClean="0">
                        <a:latin typeface="Cambria Math" panose="02040503050406030204" pitchFamily="18" charset="0"/>
                      </a:rPr>
                      <m:t>𝐴</m:t>
                    </m:r>
                    <m:r>
                      <a:rPr lang="zh-CN" altLang="en-US" i="1">
                        <a:latin typeface="Cambria Math" panose="02040503050406030204" pitchFamily="18" charset="0"/>
                      </a:rPr>
                      <m:t>的</m:t>
                    </m:r>
                  </m:oMath>
                </a14:m>
                <a:r>
                  <a:rPr lang="zh-CN" altLang="en-US" dirty="0"/>
                  <a:t>生成函数是</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a:t>
                </a:r>
                <a14:m>
                  <m:oMath xmlns:m="http://schemas.openxmlformats.org/officeDocument/2006/math">
                    <m:r>
                      <a:rPr lang="en-US" altLang="zh-CN" b="0" i="1" dirty="0" smtClean="0">
                        <a:latin typeface="Cambria Math" panose="02040503050406030204" pitchFamily="18" charset="0"/>
                      </a:rPr>
                      <m:t>𝑆𝐸𝑄</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m:t>
                    </m:r>
                  </m:oMath>
                </a14:m>
                <a:r>
                  <a:rPr lang="zh-CN" altLang="en-US" dirty="0"/>
                  <a:t>的生成函数是</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0" smtClean="0">
                        <a:latin typeface="Cambria Math" panose="02040503050406030204" pitchFamily="18" charset="0"/>
                      </a:rPr>
                      <m:t>.</m:t>
                    </m:r>
                  </m:oMath>
                </a14:m>
                <a:endParaRPr lang="en-US" altLang="zh-CN" b="0" dirty="0"/>
              </a:p>
              <a:p>
                <a:r>
                  <a:rPr lang="zh-CN" altLang="en-US" dirty="0"/>
                  <a:t>从定义出发可以知道</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3</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oMath>
                </a14:m>
                <a:endParaRPr lang="en-US" altLang="zh-CN" b="0" dirty="0"/>
              </a:p>
              <a:p>
                <a:r>
                  <a:rPr lang="zh-CN" altLang="en-US" dirty="0"/>
                  <a:t>你们可以带回去验证一下</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1−2</m:t>
                        </m:r>
                        <m:r>
                          <a:rPr lang="en-US" altLang="zh-CN" b="0" i="1" smtClean="0">
                            <a:latin typeface="Cambria Math" panose="02040503050406030204" pitchFamily="18" charset="0"/>
                          </a:rPr>
                          <m:t>𝑥</m:t>
                        </m:r>
                      </m:den>
                    </m:f>
                  </m:oMath>
                </a14:m>
                <a:endParaRPr lang="zh-CN" altLang="en-US" dirty="0"/>
              </a:p>
            </p:txBody>
          </p:sp>
        </mc:Choice>
        <mc:Fallback xmlns="">
          <p:sp>
            <p:nvSpPr>
              <p:cNvPr id="3" name="内容占位符 2">
                <a:extLst>
                  <a:ext uri="{FF2B5EF4-FFF2-40B4-BE49-F238E27FC236}">
                    <a16:creationId xmlns:a16="http://schemas.microsoft.com/office/drawing/2014/main" id="{D10004DF-DD05-4FC9-9F4A-3C4C66F52F96}"/>
                  </a:ext>
                </a:extLst>
              </p:cNvPr>
              <p:cNvSpPr>
                <a:spLocks noGrp="1" noRot="1" noChangeAspect="1" noMove="1" noResize="1" noEditPoints="1" noAdjustHandles="1" noChangeArrowheads="1" noChangeShapeType="1" noTextEdit="1"/>
              </p:cNvSpPr>
              <p:nvPr>
                <p:ph idx="1"/>
              </p:nvPr>
            </p:nvSpPr>
            <p:spPr>
              <a:blipFill>
                <a:blip r:embed="rId2"/>
                <a:stretch>
                  <a:fillRect l="-142"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154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E83984-D146-40D7-9AD7-B39B059DB19B}"/>
                  </a:ext>
                </a:extLst>
              </p:cNvPr>
              <p:cNvSpPr>
                <a:spLocks noGrp="1"/>
              </p:cNvSpPr>
              <p:nvPr>
                <p:ph idx="1"/>
              </p:nvPr>
            </p:nvSpPr>
            <p:spPr>
              <a:xfrm>
                <a:off x="677334" y="357809"/>
                <a:ext cx="8596668" cy="5683553"/>
              </a:xfrm>
            </p:spPr>
            <p:txBody>
              <a:bodyPr>
                <a:normAutofit/>
              </a:bodyPr>
              <a:lstStyle/>
              <a:p>
                <a:r>
                  <a:rPr lang="zh-CN" altLang="en-US" sz="2400" dirty="0"/>
                  <a:t>例</a:t>
                </a:r>
                <a:r>
                  <a:rPr lang="en-US" altLang="zh-CN" sz="2400" dirty="0"/>
                  <a:t>2:</a:t>
                </a:r>
                <a:r>
                  <a:rPr lang="zh-CN" altLang="en-US" sz="2400" dirty="0"/>
                  <a:t>考虑正整数集</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1,2,3,4,5,6…</m:t>
                        </m:r>
                      </m:e>
                    </m:d>
                  </m:oMath>
                </a14:m>
                <a:r>
                  <a:rPr lang="en-US" altLang="zh-CN" sz="2400" dirty="0"/>
                  <a:t>,</a:t>
                </a:r>
                <a:r>
                  <a:rPr lang="zh-CN" altLang="en-US" sz="2400" dirty="0"/>
                  <a:t>将元素的大小定义为元素的数值大小</a:t>
                </a:r>
                <a:r>
                  <a:rPr lang="en-US" altLang="zh-CN" sz="2400" dirty="0"/>
                  <a:t>.</a:t>
                </a:r>
                <a:r>
                  <a:rPr lang="zh-CN" altLang="en-US" sz="2400" dirty="0"/>
                  <a:t>则集合</a:t>
                </a:r>
                <a14:m>
                  <m:oMath xmlns:m="http://schemas.openxmlformats.org/officeDocument/2006/math">
                    <m:r>
                      <a:rPr lang="en-US" altLang="zh-CN" sz="2400" b="0" i="1" smtClean="0">
                        <a:latin typeface="Cambria Math" panose="02040503050406030204" pitchFamily="18" charset="0"/>
                      </a:rPr>
                      <m:t>𝑆𝐸𝑄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oMath>
                </a14:m>
                <a:r>
                  <a:rPr lang="zh-CN" altLang="en-US" sz="2400" dirty="0"/>
                  <a:t>就是所有正整数的有序拆分的集合</a:t>
                </a:r>
                <a:r>
                  <a:rPr lang="en-US" altLang="zh-CN" sz="2400" dirty="0"/>
                  <a:t>,</a:t>
                </a:r>
                <a:r>
                  <a:rPr lang="zh-CN" altLang="en-US" sz="2400" dirty="0"/>
                  <a:t>如果我们把所有元素按大小排序</a:t>
                </a:r>
                <a:r>
                  <a:rPr lang="en-US" altLang="zh-CN" sz="2400" dirty="0"/>
                  <a:t>,</a:t>
                </a:r>
                <a:r>
                  <a:rPr lang="zh-CN" altLang="en-US" sz="2400" dirty="0"/>
                  <a:t>那么</a:t>
                </a:r>
                <a14:m>
                  <m:oMath xmlns:m="http://schemas.openxmlformats.org/officeDocument/2006/math">
                    <m:r>
                      <a:rPr lang="en-US" altLang="zh-CN" sz="2400" b="0" i="1" smtClean="0">
                        <a:latin typeface="Cambria Math" panose="02040503050406030204" pitchFamily="18" charset="0"/>
                      </a:rPr>
                      <m:t>𝑆𝐸𝑄</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𝑁</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0,1,1+1,2,1+1+1,1+2,2+1,3…</m:t>
                        </m:r>
                      </m:e>
                    </m:d>
                  </m:oMath>
                </a14:m>
                <a:endParaRPr lang="en-US" altLang="zh-CN" sz="2400" dirty="0"/>
              </a:p>
              <a:p>
                <a:r>
                  <a:rPr lang="zh-CN" altLang="en-US" sz="2400" dirty="0"/>
                  <a:t>显然正整数集合的生成函数</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𝑥</m:t>
                        </m:r>
                      </m:den>
                    </m:f>
                  </m:oMath>
                </a14:m>
                <a:endParaRPr lang="en-US" altLang="zh-CN" sz="2400" b="0" dirty="0"/>
              </a:p>
              <a:p>
                <a:r>
                  <a:rPr lang="zh-CN" altLang="en-US" sz="2400" dirty="0"/>
                  <a:t>那么</a:t>
                </a:r>
                <a14:m>
                  <m:oMath xmlns:m="http://schemas.openxmlformats.org/officeDocument/2006/math">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𝑥</m:t>
                            </m:r>
                          </m:den>
                        </m:f>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𝑥</m:t>
                        </m:r>
                      </m:den>
                    </m:f>
                  </m:oMath>
                </a14:m>
                <a:r>
                  <a:rPr lang="en-US" altLang="zh-CN" sz="2400" dirty="0"/>
                  <a:t>.</a:t>
                </a:r>
                <a:r>
                  <a:rPr lang="zh-CN" altLang="en-US" sz="2400" dirty="0"/>
                  <a:t>于是我们就得到了一个通过多项式求逆在</a:t>
                </a:r>
                <a14:m>
                  <m:oMath xmlns:m="http://schemas.openxmlformats.org/officeDocument/2006/math">
                    <m:r>
                      <a:rPr lang="en-US" altLang="zh-CN" sz="2400" b="0" i="1" smtClean="0">
                        <a:latin typeface="Cambria Math" panose="02040503050406030204" pitchFamily="18" charset="0"/>
                      </a:rPr>
                      <m:t>𝑂</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𝑛𝑙𝑜𝑔</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e>
                    </m:d>
                  </m:oMath>
                </a14:m>
                <a:r>
                  <a:rPr lang="zh-CN" altLang="en-US" sz="2400" dirty="0"/>
                  <a:t>的时间内求出正整数有序拆分的方案数的算法了</a:t>
                </a:r>
                <a:r>
                  <a:rPr lang="en-US" altLang="zh-CN" sz="2400" dirty="0"/>
                  <a:t>.</a:t>
                </a:r>
                <a:endParaRPr lang="zh-CN" altLang="en-US" sz="2400" dirty="0"/>
              </a:p>
            </p:txBody>
          </p:sp>
        </mc:Choice>
        <mc:Fallback xmlns="">
          <p:sp>
            <p:nvSpPr>
              <p:cNvPr id="3" name="内容占位符 2">
                <a:extLst>
                  <a:ext uri="{FF2B5EF4-FFF2-40B4-BE49-F238E27FC236}">
                    <a16:creationId xmlns:a16="http://schemas.microsoft.com/office/drawing/2014/main" id="{E0E83984-D146-40D7-9AD7-B39B059DB19B}"/>
                  </a:ext>
                </a:extLst>
              </p:cNvPr>
              <p:cNvSpPr>
                <a:spLocks noGrp="1" noRot="1" noChangeAspect="1" noMove="1" noResize="1" noEditPoints="1" noAdjustHandles="1" noChangeArrowheads="1" noChangeShapeType="1" noTextEdit="1"/>
              </p:cNvSpPr>
              <p:nvPr>
                <p:ph idx="1"/>
              </p:nvPr>
            </p:nvSpPr>
            <p:spPr>
              <a:xfrm>
                <a:off x="677334" y="357809"/>
                <a:ext cx="8596668" cy="5683553"/>
              </a:xfrm>
              <a:blipFill>
                <a:blip r:embed="rId2"/>
                <a:stretch>
                  <a:fillRect l="-567" t="-1073" r="-7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915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F9958-88A1-4808-8807-8CE026379A9C}"/>
              </a:ext>
            </a:extLst>
          </p:cNvPr>
          <p:cNvSpPr>
            <a:spLocks noGrp="1"/>
          </p:cNvSpPr>
          <p:nvPr>
            <p:ph type="title"/>
          </p:nvPr>
        </p:nvSpPr>
        <p:spPr/>
        <p:txBody>
          <a:bodyPr/>
          <a:lstStyle/>
          <a:p>
            <a:r>
              <a:rPr lang="zh-CN" altLang="en-US" dirty="0"/>
              <a:t>几道习题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F309C6C-8D02-4752-B3B4-E52705477DBC}"/>
                  </a:ext>
                </a:extLst>
              </p:cNvPr>
              <p:cNvSpPr>
                <a:spLocks noGrp="1"/>
              </p:cNvSpPr>
              <p:nvPr>
                <p:ph idx="1"/>
              </p:nvPr>
            </p:nvSpPr>
            <p:spPr/>
            <p:txBody>
              <a:bodyPr/>
              <a:lstStyle/>
              <a:p>
                <a:r>
                  <a:rPr lang="en-US" altLang="zh-CN" dirty="0"/>
                  <a:t>1.</a:t>
                </a:r>
                <a:r>
                  <a:rPr lang="zh-CN" altLang="en-US" dirty="0"/>
                  <a:t>求出</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𝑚</m:t>
                            </m:r>
                          </m:sup>
                        </m:sSup>
                      </m:den>
                    </m:f>
                  </m:oMath>
                </a14:m>
                <a:r>
                  <a:rPr lang="zh-CN" altLang="en-US" dirty="0"/>
                  <a:t>中</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r>
                      <a:rPr lang="zh-CN" altLang="en-US" i="1">
                        <a:latin typeface="Cambria Math" panose="02040503050406030204" pitchFamily="18" charset="0"/>
                      </a:rPr>
                      <m:t>的</m:t>
                    </m:r>
                  </m:oMath>
                </a14:m>
                <a:r>
                  <a:rPr lang="zh-CN" altLang="en-US" dirty="0"/>
                  <a:t>系数大小</a:t>
                </a:r>
                <a:r>
                  <a:rPr lang="en-US" altLang="zh-CN" dirty="0"/>
                  <a:t>.</a:t>
                </a:r>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𝑥</m:t>
                                </m:r>
                              </m:den>
                            </m:f>
                          </m:e>
                        </m:d>
                      </m:e>
                      <m:sup>
                        <m:r>
                          <a:rPr lang="en-US" altLang="zh-CN" b="0" i="1" smtClean="0">
                            <a:latin typeface="Cambria Math" panose="02040503050406030204" pitchFamily="18" charset="0"/>
                          </a:rPr>
                          <m:t>𝑚</m:t>
                        </m:r>
                      </m:sup>
                    </m:sSup>
                    <m:r>
                      <a:rPr lang="en-US" altLang="zh-CN" b="0" i="1" smtClean="0">
                        <a:latin typeface="Cambria Math" panose="02040503050406030204" pitchFamily="18" charset="0"/>
                      </a:rPr>
                      <m:t>,</m:t>
                    </m:r>
                  </m:oMath>
                </a14:m>
                <a:r>
                  <a:rPr lang="zh-CN" altLang="en-US" dirty="0"/>
                  <a:t>组合意义就是一个非负整数拆分</a:t>
                </a:r>
                <a:r>
                  <a:rPr lang="en-US" altLang="zh-CN" dirty="0"/>
                  <a:t>.</a:t>
                </a:r>
              </a:p>
              <a:p>
                <a:r>
                  <a:rPr lang="zh-CN" altLang="en-US" dirty="0"/>
                  <a:t>故</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e>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r>
                                  <a:rPr lang="en-US" altLang="zh-CN" b="0" i="1" smtClean="0">
                                    <a:latin typeface="Cambria Math" panose="02040503050406030204" pitchFamily="18" charset="0"/>
                                  </a:rPr>
                                  <m:t>−1</m:t>
                                </m:r>
                              </m:den>
                            </m:f>
                          </m:e>
                        </m:d>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e>
                    </m:nary>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EF309C6C-8D02-4752-B3B4-E52705477DBC}"/>
                  </a:ext>
                </a:extLst>
              </p:cNvPr>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052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20D111-5166-4301-83F6-B19967134520}"/>
                  </a:ext>
                </a:extLst>
              </p:cNvPr>
              <p:cNvSpPr>
                <a:spLocks noGrp="1"/>
              </p:cNvSpPr>
              <p:nvPr>
                <p:ph idx="1"/>
              </p:nvPr>
            </p:nvSpPr>
            <p:spPr>
              <a:xfrm>
                <a:off x="677334" y="377687"/>
                <a:ext cx="8596668" cy="5663675"/>
              </a:xfrm>
            </p:spPr>
            <p:txBody>
              <a:bodyPr/>
              <a:lstStyle/>
              <a:p>
                <a:r>
                  <a:rPr lang="en-US" altLang="zh-CN" dirty="0"/>
                  <a:t>2.</a:t>
                </a:r>
                <a:r>
                  <a:rPr lang="zh-CN" altLang="en-US" dirty="0"/>
                  <a:t>求</a:t>
                </a:r>
                <a14:m>
                  <m:oMath xmlns:m="http://schemas.openxmlformats.org/officeDocument/2006/math">
                    <m:r>
                      <a:rPr lang="zh-CN" altLang="en-US" b="0" i="1" dirty="0">
                        <a:latin typeface="Cambria Math" panose="02040503050406030204" pitchFamily="18" charset="0"/>
                      </a:rPr>
                      <m:t>序列</m:t>
                    </m:r>
                    <m:r>
                      <a:rPr lang="en-US" altLang="zh-CN" b="0" i="1" smtClean="0">
                        <a:latin typeface="Cambria Math" panose="02040503050406030204" pitchFamily="18" charset="0"/>
                      </a:rPr>
                      <m:t>𝐴</m:t>
                    </m:r>
                    <m:r>
                      <a:rPr lang="en-US" altLang="zh-CN" b="0" i="1" smtClean="0">
                        <a:latin typeface="Cambria Math" panose="02040503050406030204" pitchFamily="18" charset="0"/>
                      </a:rPr>
                      <m:t>={0,1,4,9,16,…}</m:t>
                    </m:r>
                  </m:oMath>
                </a14:m>
                <a:r>
                  <a:rPr lang="zh-CN" altLang="en-US" dirty="0"/>
                  <a:t>的生成函数</a:t>
                </a:r>
                <a:r>
                  <a:rPr lang="en-US" altLang="zh-CN" dirty="0"/>
                  <a:t>.</a:t>
                </a:r>
              </a:p>
              <a:p>
                <a:r>
                  <a:rPr lang="zh-CN" altLang="en-US" dirty="0"/>
                  <a:t>集合内大小为</a:t>
                </a:r>
                <a14:m>
                  <m:oMath xmlns:m="http://schemas.openxmlformats.org/officeDocument/2006/math">
                    <m:r>
                      <a:rPr lang="en-US" altLang="zh-CN" b="0" i="1" smtClean="0">
                        <a:latin typeface="Cambria Math" panose="02040503050406030204" pitchFamily="18" charset="0"/>
                      </a:rPr>
                      <m:t>𝑖</m:t>
                    </m:r>
                  </m:oMath>
                </a14:m>
                <a:r>
                  <a:rPr lang="zh-CN" altLang="en-US" dirty="0"/>
                  <a:t>的元素的个数为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endParaRPr lang="en-US" altLang="zh-CN" dirty="0"/>
              </a:p>
              <a:p>
                <a:r>
                  <a:rPr lang="zh-CN" altLang="en-US" dirty="0"/>
                  <a:t>解</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e>
                      </m:nary>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&gt;0</m:t>
                          </m:r>
                        </m:sub>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e>
                      </m:nary>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&gt;0</m:t>
                          </m:r>
                        </m:sub>
                        <m:sup/>
                        <m:e>
                          <m:r>
                            <a:rPr lang="en-US" altLang="zh-CN" b="0" i="1" smtClean="0">
                              <a:latin typeface="Cambria Math" panose="02040503050406030204" pitchFamily="18" charset="0"/>
                            </a:rPr>
                            <m:t>𝑖</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𝑥</m:t>
                              </m:r>
                            </m:den>
                          </m:f>
                        </m:e>
                      </m:nary>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𝑥</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𝑥</m:t>
                          </m:r>
                        </m:den>
                      </m:f>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2</m:t>
                              </m:r>
                            </m:sup>
                          </m:sSup>
                        </m:den>
                      </m:f>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3</m:t>
                              </m:r>
                            </m:sup>
                          </m:sSup>
                        </m:den>
                      </m:f>
                    </m:oMath>
                  </m:oMathPara>
                </a14:m>
                <a:endParaRPr lang="zh-CN" altLang="en-US" dirty="0"/>
              </a:p>
            </p:txBody>
          </p:sp>
        </mc:Choice>
        <mc:Fallback xmlns="">
          <p:sp>
            <p:nvSpPr>
              <p:cNvPr id="3" name="内容占位符 2">
                <a:extLst>
                  <a:ext uri="{FF2B5EF4-FFF2-40B4-BE49-F238E27FC236}">
                    <a16:creationId xmlns:a16="http://schemas.microsoft.com/office/drawing/2014/main" id="{6F20D111-5166-4301-83F6-B19967134520}"/>
                  </a:ext>
                </a:extLst>
              </p:cNvPr>
              <p:cNvSpPr>
                <a:spLocks noGrp="1" noRot="1" noChangeAspect="1" noMove="1" noResize="1" noEditPoints="1" noAdjustHandles="1" noChangeArrowheads="1" noChangeShapeType="1" noTextEdit="1"/>
              </p:cNvSpPr>
              <p:nvPr>
                <p:ph idx="1"/>
              </p:nvPr>
            </p:nvSpPr>
            <p:spPr>
              <a:xfrm>
                <a:off x="677334" y="377687"/>
                <a:ext cx="8596668" cy="5663675"/>
              </a:xfrm>
              <a:blipFill>
                <a:blip r:embed="rId2"/>
                <a:stretch>
                  <a:fillRect l="-142" t="-8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479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A3EF5A-E420-4499-919B-5B6169EEBD6F}"/>
                  </a:ext>
                </a:extLst>
              </p:cNvPr>
              <p:cNvSpPr>
                <a:spLocks noGrp="1"/>
              </p:cNvSpPr>
              <p:nvPr>
                <p:ph idx="1"/>
              </p:nvPr>
            </p:nvSpPr>
            <p:spPr>
              <a:xfrm>
                <a:off x="677334" y="387627"/>
                <a:ext cx="8596668" cy="5653736"/>
              </a:xfrm>
            </p:spPr>
            <p:txBody>
              <a:bodyPr>
                <a:normAutofit/>
              </a:bodyPr>
              <a:lstStyle/>
              <a:p>
                <a:r>
                  <a:rPr lang="en-US" altLang="zh-CN" dirty="0"/>
                  <a:t>3.</a:t>
                </a:r>
                <a:r>
                  <a:rPr lang="zh-CN" altLang="en-US" dirty="0"/>
                  <a:t>现在有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 </a:t>
                </a:r>
                <a:r>
                  <a:rPr lang="zh-CN" altLang="en-US" dirty="0"/>
                  <a:t>四种水果</a:t>
                </a:r>
                <a:r>
                  <a:rPr lang="en-US" altLang="zh-CN" dirty="0"/>
                  <a:t>,</a:t>
                </a:r>
                <a:r>
                  <a:rPr lang="zh-CN" altLang="en-US" dirty="0"/>
                  <a:t>每种都有无限个</a:t>
                </a:r>
                <a:r>
                  <a:rPr lang="en-US" altLang="zh-CN" dirty="0"/>
                  <a:t>.</a:t>
                </a:r>
                <a:r>
                  <a:rPr lang="zh-CN" altLang="en-US" dirty="0"/>
                  <a:t>现在要求拿出恰好 </a:t>
                </a:r>
                <a14:m>
                  <m:oMath xmlns:m="http://schemas.openxmlformats.org/officeDocument/2006/math">
                    <m:r>
                      <a:rPr lang="en-US" altLang="zh-CN" i="1" dirty="0" smtClean="0">
                        <a:latin typeface="Cambria Math" panose="02040503050406030204" pitchFamily="18" charset="0"/>
                      </a:rPr>
                      <m:t>𝑁</m:t>
                    </m:r>
                  </m:oMath>
                </a14:m>
                <a:r>
                  <a:rPr lang="en-US" altLang="zh-CN" dirty="0"/>
                  <a:t> </a:t>
                </a:r>
                <a:r>
                  <a:rPr lang="zh-CN" altLang="en-US" dirty="0"/>
                  <a:t>个水果，但要求水果</a:t>
                </a:r>
                <a14:m>
                  <m:oMath xmlns:m="http://schemas.openxmlformats.org/officeDocument/2006/math">
                    <m:r>
                      <a:rPr lang="en-US" altLang="zh-CN" i="1" dirty="0" smtClean="0">
                        <a:latin typeface="Cambria Math" panose="02040503050406030204" pitchFamily="18" charset="0"/>
                      </a:rPr>
                      <m:t>𝐴</m:t>
                    </m:r>
                  </m:oMath>
                </a14:m>
                <a:r>
                  <a:rPr lang="zh-CN" altLang="en-US" dirty="0"/>
                  <a:t>要拿出恰好偶数个</a:t>
                </a:r>
                <a:r>
                  <a:rPr lang="en-US" altLang="zh-CN" dirty="0"/>
                  <a:t>,</a:t>
                </a:r>
                <a14:m>
                  <m:oMath xmlns:m="http://schemas.openxmlformats.org/officeDocument/2006/math">
                    <m:r>
                      <a:rPr lang="en-US" altLang="zh-CN" b="0" i="1" smtClean="0">
                        <a:latin typeface="Cambria Math" panose="02040503050406030204" pitchFamily="18" charset="0"/>
                      </a:rPr>
                      <m:t>𝐵</m:t>
                    </m:r>
                  </m:oMath>
                </a14:m>
                <a:r>
                  <a:rPr lang="zh-CN" altLang="en-US" dirty="0"/>
                  <a:t>的个数是</a:t>
                </a:r>
                <a14:m>
                  <m:oMath xmlns:m="http://schemas.openxmlformats.org/officeDocument/2006/math">
                    <m:r>
                      <a:rPr lang="en-US" altLang="zh-CN" i="1" dirty="0" smtClean="0">
                        <a:latin typeface="Cambria Math" panose="02040503050406030204" pitchFamily="18" charset="0"/>
                      </a:rPr>
                      <m:t>5</m:t>
                    </m:r>
                  </m:oMath>
                </a14:m>
                <a:r>
                  <a:rPr lang="zh-CN" altLang="en-US" dirty="0"/>
                  <a:t>的倍数</a:t>
                </a:r>
                <a:r>
                  <a:rPr lang="en-US" altLang="zh-CN" dirty="0"/>
                  <a:t>,</a:t>
                </a:r>
                <a14:m>
                  <m:oMath xmlns:m="http://schemas.openxmlformats.org/officeDocument/2006/math">
                    <m:r>
                      <a:rPr lang="en-US" altLang="zh-CN" i="1" dirty="0" smtClean="0">
                        <a:latin typeface="Cambria Math" panose="02040503050406030204" pitchFamily="18" charset="0"/>
                      </a:rPr>
                      <m:t>𝐶</m:t>
                    </m:r>
                  </m:oMath>
                </a14:m>
                <a:r>
                  <a:rPr lang="zh-CN" altLang="en-US" dirty="0"/>
                  <a:t>最多只能拿</a:t>
                </a:r>
                <a14:m>
                  <m:oMath xmlns:m="http://schemas.openxmlformats.org/officeDocument/2006/math">
                    <m:r>
                      <a:rPr lang="en-US" altLang="zh-CN" i="1" dirty="0" smtClean="0">
                        <a:latin typeface="Cambria Math" panose="02040503050406030204" pitchFamily="18" charset="0"/>
                      </a:rPr>
                      <m:t>4</m:t>
                    </m:r>
                  </m:oMath>
                </a14:m>
                <a:r>
                  <a:rPr lang="zh-CN" altLang="en-US" dirty="0"/>
                  <a:t>个</a:t>
                </a:r>
                <a:r>
                  <a:rPr lang="en-US" altLang="zh-CN" dirty="0"/>
                  <a:t>,</a:t>
                </a:r>
                <a14:m>
                  <m:oMath xmlns:m="http://schemas.openxmlformats.org/officeDocument/2006/math">
                    <m:r>
                      <a:rPr lang="en-US" altLang="zh-CN" i="1" dirty="0" smtClean="0">
                        <a:latin typeface="Cambria Math" panose="02040503050406030204" pitchFamily="18" charset="0"/>
                      </a:rPr>
                      <m:t>𝐷</m:t>
                    </m:r>
                  </m:oMath>
                </a14:m>
                <a:r>
                  <a:rPr lang="zh-CN" altLang="en-US" dirty="0"/>
                  <a:t>最多拿</a:t>
                </a:r>
                <a14:m>
                  <m:oMath xmlns:m="http://schemas.openxmlformats.org/officeDocument/2006/math">
                    <m:r>
                      <a:rPr lang="en-US" altLang="zh-CN" i="1" dirty="0" smtClean="0">
                        <a:latin typeface="Cambria Math" panose="02040503050406030204" pitchFamily="18" charset="0"/>
                      </a:rPr>
                      <m:t>1</m:t>
                    </m:r>
                  </m:oMath>
                </a14:m>
                <a:r>
                  <a:rPr lang="zh-CN" altLang="en-US" dirty="0"/>
                  <a:t>个，问最终的方案数是多少</a:t>
                </a:r>
                <a:r>
                  <a:rPr lang="en-US" altLang="zh-CN" dirty="0"/>
                  <a:t>.</a:t>
                </a:r>
              </a:p>
              <a:p>
                <a:r>
                  <a:rPr lang="zh-CN" altLang="en-US" dirty="0"/>
                  <a:t>答案的生成函数</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10</m:t>
                              </m:r>
                            </m:sup>
                          </m:sSup>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4</m:t>
                              </m:r>
                            </m:sup>
                          </m:sSup>
                        </m:e>
                      </m:d>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5</m:t>
                              </m:r>
                            </m:sup>
                          </m:sSup>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4</m:t>
                              </m:r>
                            </m:sup>
                          </m:sSup>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2</m:t>
                              </m:r>
                            </m:sup>
                          </m:sSup>
                        </m:den>
                      </m:f>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e>
                      </m:nary>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m:oMathPara>
                </a14:m>
                <a:endParaRPr lang="zh-CN" altLang="en-US" dirty="0"/>
              </a:p>
            </p:txBody>
          </p:sp>
        </mc:Choice>
        <mc:Fallback xmlns="">
          <p:sp>
            <p:nvSpPr>
              <p:cNvPr id="3" name="内容占位符 2">
                <a:extLst>
                  <a:ext uri="{FF2B5EF4-FFF2-40B4-BE49-F238E27FC236}">
                    <a16:creationId xmlns:a16="http://schemas.microsoft.com/office/drawing/2014/main" id="{B6A3EF5A-E420-4499-919B-5B6169EEBD6F}"/>
                  </a:ext>
                </a:extLst>
              </p:cNvPr>
              <p:cNvSpPr>
                <a:spLocks noGrp="1" noRot="1" noChangeAspect="1" noMove="1" noResize="1" noEditPoints="1" noAdjustHandles="1" noChangeArrowheads="1" noChangeShapeType="1" noTextEdit="1"/>
              </p:cNvSpPr>
              <p:nvPr>
                <p:ph idx="1"/>
              </p:nvPr>
            </p:nvSpPr>
            <p:spPr>
              <a:xfrm>
                <a:off x="677334" y="387627"/>
                <a:ext cx="8596668" cy="5653736"/>
              </a:xfrm>
              <a:blipFill>
                <a:blip r:embed="rId2"/>
                <a:stretch>
                  <a:fillRect l="-142" t="-863" r="-32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652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2224</Words>
  <Application>Microsoft Office PowerPoint</Application>
  <PresentationFormat>宽屏</PresentationFormat>
  <Paragraphs>146</Paragraphs>
  <Slides>26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Arial</vt:lpstr>
      <vt:lpstr>Cambria Math</vt:lpstr>
      <vt:lpstr>Trebuchet MS</vt:lpstr>
      <vt:lpstr>Wingdings 3</vt:lpstr>
      <vt:lpstr>平面</vt:lpstr>
      <vt:lpstr>生成函数</vt:lpstr>
      <vt:lpstr>写在前面</vt:lpstr>
      <vt:lpstr>一般生成函数</vt:lpstr>
      <vt:lpstr>运算意义</vt:lpstr>
      <vt:lpstr>组成序列</vt:lpstr>
      <vt:lpstr>PowerPoint 演示文稿</vt:lpstr>
      <vt:lpstr>几道习题</vt:lpstr>
      <vt:lpstr>PowerPoint 演示文稿</vt:lpstr>
      <vt:lpstr>PowerPoint 演示文稿</vt:lpstr>
      <vt:lpstr>指数生成函数</vt:lpstr>
      <vt:lpstr>PowerPoint 演示文稿</vt:lpstr>
      <vt:lpstr>PowerPoint 演示文稿</vt:lpstr>
      <vt:lpstr>PowerPoint 演示文稿</vt:lpstr>
      <vt:lpstr>用生成函数验证置换与轮换</vt:lpstr>
      <vt:lpstr>三个背包计数问题</vt:lpstr>
      <vt:lpstr>PowerPoint 演示文稿</vt:lpstr>
      <vt:lpstr>PowerPoint 演示文稿</vt:lpstr>
      <vt:lpstr>PowerPoint 演示文稿</vt:lpstr>
      <vt:lpstr>伯努利数</vt:lpstr>
      <vt:lpstr>PowerPoint 演示文稿</vt:lpstr>
      <vt:lpstr>51nod 1728 不动点</vt:lpstr>
      <vt:lpstr>PowerPoint 演示文稿</vt:lpstr>
      <vt:lpstr>CF623E</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生成函数</dc:title>
  <dc:creator>1183839457@qq.com</dc:creator>
  <cp:lastModifiedBy>1183839457@qq.com</cp:lastModifiedBy>
  <cp:revision>85</cp:revision>
  <dcterms:created xsi:type="dcterms:W3CDTF">2019-01-21T08:32:19Z</dcterms:created>
  <dcterms:modified xsi:type="dcterms:W3CDTF">2019-01-22T10:44:58Z</dcterms:modified>
</cp:coreProperties>
</file>