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9" r:id="rId3"/>
    <p:sldId id="258" r:id="rId4"/>
    <p:sldId id="260" r:id="rId5"/>
    <p:sldId id="261" r:id="rId6"/>
    <p:sldId id="262" r:id="rId7"/>
    <p:sldId id="263" r:id="rId8"/>
    <p:sldId id="267" r:id="rId9"/>
    <p:sldId id="265" r:id="rId10"/>
    <p:sldId id="266" r:id="rId11"/>
    <p:sldId id="268" r:id="rId12"/>
    <p:sldId id="269" r:id="rId13"/>
    <p:sldId id="270" r:id="rId14"/>
    <p:sldId id="271" r:id="rId15"/>
    <p:sldId id="272" r:id="rId16"/>
    <p:sldId id="273" r:id="rId17"/>
    <p:sldId id="274" r:id="rId18"/>
    <p:sldId id="275" r:id="rId19"/>
    <p:sldId id="277" r:id="rId20"/>
    <p:sldId id="278" r:id="rId21"/>
    <p:sldId id="276" r:id="rId22"/>
    <p:sldId id="279" r:id="rId23"/>
    <p:sldId id="280" r:id="rId2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2" descr="C:\Anton\research\projects 2002\open tools\application phase\story\opent tools table.jpg"/>
          <p:cNvPicPr>
            <a:picLocks noChangeAspect="1" noChangeArrowheads="1"/>
          </p:cNvPicPr>
          <p:nvPr/>
        </p:nvPicPr>
        <p:blipFill rotWithShape="1">
          <a:blip r:embed="rId2">
            <a:extLst>
              <a:ext uri="{28A0092B-C50C-407E-A947-70E740481C1C}">
                <a14:useLocalDpi xmlns:a14="http://schemas.microsoft.com/office/drawing/2010/main" val="0"/>
              </a:ext>
            </a:extLst>
          </a:blip>
          <a:srcRect t="2222" r="29620" b="3334"/>
          <a:stretch>
            <a:fillRect/>
          </a:stretch>
        </p:blipFill>
        <p:spPr bwMode="auto">
          <a:xfrm>
            <a:off x="5756418" y="381000"/>
            <a:ext cx="6435582"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454727"/>
            <a:ext cx="12192000" cy="3654137"/>
          </a:xfrm>
          <a:prstGeom prst="rect">
            <a:avLst/>
          </a:prstGeom>
          <a:solidFill>
            <a:srgbClr val="C00000">
              <a:alpha val="82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0"/>
              </a:spcBef>
              <a:spcAft>
                <a:spcPts val="0"/>
              </a:spcAft>
              <a:defRPr/>
            </a:pPr>
            <a:endParaRPr lang="zh-CN" altLang="en-US" sz="3200" dirty="0"/>
          </a:p>
        </p:txBody>
      </p:sp>
      <p:sp>
        <p:nvSpPr>
          <p:cNvPr id="2" name="Title 1"/>
          <p:cNvSpPr>
            <a:spLocks noGrp="1"/>
          </p:cNvSpPr>
          <p:nvPr>
            <p:ph type="ctrTitle"/>
          </p:nvPr>
        </p:nvSpPr>
        <p:spPr>
          <a:xfrm>
            <a:off x="432619" y="1974271"/>
            <a:ext cx="8177981" cy="1802970"/>
          </a:xfrm>
        </p:spPr>
        <p:txBody>
          <a:bodyPr anchor="ctr" anchorCtr="0">
            <a:normAutofit/>
          </a:bodyPr>
          <a:lstStyle>
            <a:lvl1pPr algn="ct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432619" y="3825275"/>
            <a:ext cx="8177981" cy="762144"/>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t>6/6/2020</a:t>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2020/6/6</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1438507"/>
            <a:ext cx="10515601" cy="4782909"/>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2020/6/6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1537855"/>
            <a:ext cx="10515600" cy="1932710"/>
          </a:xfrm>
          <a:noFill/>
        </p:spPr>
        <p:txBody>
          <a:bodyPr anchor="ctr" anchorCtr="0"/>
          <a:lstStyle>
            <a:lvl1pPr algn="ctr">
              <a:defRPr sz="600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027218" y="3654282"/>
            <a:ext cx="6137564" cy="668337"/>
          </a:xfrm>
          <a:prstGeom prst="flowChartTerminator">
            <a:avLst/>
          </a:prstGeom>
          <a:solidFill>
            <a:schemeClr val="tx1">
              <a:lumMod val="40000"/>
              <a:lumOff val="60000"/>
            </a:schemeClr>
          </a:solidFill>
        </p:spPr>
        <p:txBody>
          <a:bodyPr anchor="ctr" anchorCtr="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825625"/>
            <a:ext cx="10515600" cy="20813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838200" y="4049281"/>
            <a:ext cx="10515600" cy="20813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直接连接符 7"/>
          <p:cNvCxnSpPr/>
          <p:nvPr/>
        </p:nvCxnSpPr>
        <p:spPr>
          <a:xfrm flipH="1">
            <a:off x="825446" y="1538986"/>
            <a:ext cx="10528354"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t>2020/6/6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grpSp>
        <p:nvGrpSpPr>
          <p:cNvPr id="19" name="组合 18"/>
          <p:cNvGrpSpPr/>
          <p:nvPr/>
        </p:nvGrpSpPr>
        <p:grpSpPr>
          <a:xfrm>
            <a:off x="2652793" y="1105731"/>
            <a:ext cx="6969542" cy="4521846"/>
            <a:chOff x="2451100" y="1965325"/>
            <a:chExt cx="4502150" cy="2921000"/>
          </a:xfrm>
        </p:grpSpPr>
        <p:sp>
          <p:nvSpPr>
            <p:cNvPr id="20" name="矩形 19"/>
            <p:cNvSpPr/>
            <p:nvPr>
              <p:custDataLst>
                <p:tags r:id="rId1"/>
              </p:custDataLst>
            </p:nvPr>
          </p:nvSpPr>
          <p:spPr>
            <a:xfrm rot="518391">
              <a:off x="2716213" y="4292600"/>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1" name="矩形 20"/>
            <p:cNvSpPr/>
            <p:nvPr>
              <p:custDataLst>
                <p:tags r:id="rId2"/>
              </p:custDataLst>
            </p:nvPr>
          </p:nvSpPr>
          <p:spPr>
            <a:xfrm rot="21396991">
              <a:off x="3603625" y="3856038"/>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2" name="矩形 21"/>
            <p:cNvSpPr/>
            <p:nvPr>
              <p:custDataLst>
                <p:tags r:id="rId3"/>
              </p:custDataLst>
            </p:nvPr>
          </p:nvSpPr>
          <p:spPr>
            <a:xfrm rot="225092">
              <a:off x="2533650" y="3036888"/>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3" name="矩形 22"/>
            <p:cNvSpPr/>
            <p:nvPr>
              <p:custDataLst>
                <p:tags r:id="rId4"/>
              </p:custDataLst>
            </p:nvPr>
          </p:nvSpPr>
          <p:spPr>
            <a:xfrm rot="21197296">
              <a:off x="3028950" y="2097088"/>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4" name="矩形 23"/>
            <p:cNvSpPr/>
            <p:nvPr>
              <p:custDataLst>
                <p:tags r:id="rId5"/>
              </p:custDataLst>
            </p:nvPr>
          </p:nvSpPr>
          <p:spPr>
            <a:xfrm rot="225092">
              <a:off x="2451100" y="2935288"/>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6000" dirty="0">
                <a:solidFill>
                  <a:srgbClr val="FFFFFF"/>
                </a:solidFill>
              </a:endParaRPr>
            </a:p>
          </p:txBody>
        </p:sp>
        <p:sp>
          <p:nvSpPr>
            <p:cNvPr id="25" name="矩形 24"/>
            <p:cNvSpPr/>
            <p:nvPr>
              <p:custDataLst>
                <p:tags r:id="rId6"/>
              </p:custDataLst>
            </p:nvPr>
          </p:nvSpPr>
          <p:spPr>
            <a:xfrm rot="21396991">
              <a:off x="3521075" y="3754438"/>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2000" dirty="0">
                <a:solidFill>
                  <a:srgbClr val="FFFFFF"/>
                </a:solidFill>
              </a:endParaRPr>
            </a:p>
          </p:txBody>
        </p:sp>
        <p:sp>
          <p:nvSpPr>
            <p:cNvPr id="26" name="矩形 25"/>
            <p:cNvSpPr/>
            <p:nvPr>
              <p:custDataLst>
                <p:tags r:id="rId7"/>
              </p:custDataLst>
            </p:nvPr>
          </p:nvSpPr>
          <p:spPr>
            <a:xfrm rot="518391">
              <a:off x="2652713" y="4221163"/>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2000" dirty="0">
                <a:solidFill>
                  <a:srgbClr val="FFFFFF"/>
                </a:solidFill>
              </a:endParaRPr>
            </a:p>
          </p:txBody>
        </p:sp>
        <p:sp>
          <p:nvSpPr>
            <p:cNvPr id="27" name="矩形 26"/>
            <p:cNvSpPr/>
            <p:nvPr>
              <p:custDataLst>
                <p:tags r:id="rId8"/>
              </p:custDataLst>
            </p:nvPr>
          </p:nvSpPr>
          <p:spPr>
            <a:xfrm rot="21197296">
              <a:off x="2941638" y="1965325"/>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5400" dirty="0">
                <a:solidFill>
                  <a:srgbClr val="FFFFFF"/>
                </a:solidFill>
              </a:endParaRPr>
            </a:p>
          </p:txBody>
        </p:sp>
      </p:grpSp>
      <p:sp>
        <p:nvSpPr>
          <p:cNvPr id="3" name="Date Placeholder 2"/>
          <p:cNvSpPr>
            <a:spLocks noGrp="1"/>
          </p:cNvSpPr>
          <p:nvPr>
            <p:ph type="dt" sz="half" idx="10"/>
          </p:nvPr>
        </p:nvSpPr>
        <p:spPr/>
        <p:txBody>
          <a:bodyPr>
            <a:normAutofit/>
          </a:bodyPr>
          <a:lstStyle/>
          <a:p>
            <a:fld id="{C764DE79-268F-4C1A-8933-263129D2AF90}" type="datetimeFigureOut">
              <a:rPr lang="en-US" dirty="0"/>
              <a:t>6/6/2020</a:t>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t>‹#›</a:t>
            </a:fld>
            <a:endParaRPr lang="en-US" dirty="0"/>
          </a:p>
        </p:txBody>
      </p:sp>
      <p:sp>
        <p:nvSpPr>
          <p:cNvPr id="2" name="Title 1"/>
          <p:cNvSpPr>
            <a:spLocks noGrp="1"/>
          </p:cNvSpPr>
          <p:nvPr>
            <p:ph type="title" hasCustomPrompt="1"/>
          </p:nvPr>
        </p:nvSpPr>
        <p:spPr>
          <a:xfrm rot="225131">
            <a:off x="2685194" y="2627956"/>
            <a:ext cx="6610325" cy="1043604"/>
          </a:xfrm>
        </p:spPr>
        <p:txBody>
          <a:bodyPr anchor="ctr" anchorCtr="0">
            <a:normAutofit/>
          </a:bodyPr>
          <a:lstStyle>
            <a:lvl1pPr algn="ctr">
              <a:defRPr sz="8000">
                <a:solidFill>
                  <a:schemeClr val="bg1"/>
                </a:solidFill>
              </a:defRPr>
            </a:lvl1pPr>
          </a:lstStyle>
          <a:p>
            <a:r>
              <a:rPr lang="zh-CN" altLang="en-US" dirty="0"/>
              <a:t>编辑标题</a:t>
            </a:r>
            <a:endParaRPr lang="en-US" dirty="0"/>
          </a:p>
        </p:txBody>
      </p:sp>
      <p:sp>
        <p:nvSpPr>
          <p:cNvPr id="29" name="内容占位符 28"/>
          <p:cNvSpPr>
            <a:spLocks noGrp="1"/>
          </p:cNvSpPr>
          <p:nvPr>
            <p:ph sz="quarter" idx="13" hasCustomPrompt="1"/>
          </p:nvPr>
        </p:nvSpPr>
        <p:spPr>
          <a:xfrm rot="21191307">
            <a:off x="3410948" y="1120821"/>
            <a:ext cx="5206584" cy="1085277"/>
          </a:xfrm>
        </p:spPr>
        <p:txBody>
          <a:bodyPr anchor="ctr" anchorCtr="0">
            <a:normAutofit/>
          </a:bodyPr>
          <a:lstStyle>
            <a:lvl1pPr marL="0" indent="0" algn="ctr">
              <a:buNone/>
              <a:defRPr sz="6000">
                <a:solidFill>
                  <a:schemeClr val="bg1"/>
                </a:solidFill>
              </a:defRPr>
            </a:lvl1pPr>
          </a:lstStyle>
          <a:p>
            <a:pPr lvl="0"/>
            <a:r>
              <a:rPr lang="zh-CN" altLang="en-US" dirty="0"/>
              <a:t>添加副标题</a:t>
            </a:r>
          </a:p>
        </p:txBody>
      </p:sp>
      <p:sp>
        <p:nvSpPr>
          <p:cNvPr id="33" name="内容占位符 32"/>
          <p:cNvSpPr>
            <a:spLocks noGrp="1"/>
          </p:cNvSpPr>
          <p:nvPr>
            <p:ph sz="quarter" idx="14" hasCustomPrompt="1"/>
          </p:nvPr>
        </p:nvSpPr>
        <p:spPr>
          <a:xfrm rot="21392900">
            <a:off x="4297177" y="3900293"/>
            <a:ext cx="5251210" cy="864017"/>
          </a:xfrm>
        </p:spPr>
        <p:txBody>
          <a:bodyPr anchor="ctr" anchorCtr="0">
            <a:normAutofit/>
          </a:bodyPr>
          <a:lstStyle>
            <a:lvl1pPr marL="0" indent="0" algn="ctr">
              <a:buNone/>
              <a:defRPr sz="3600">
                <a:solidFill>
                  <a:schemeClr val="bg1"/>
                </a:solidFill>
              </a:defRPr>
            </a:lvl1pPr>
          </a:lstStyle>
          <a:p>
            <a:pPr lvl="0"/>
            <a:r>
              <a:rPr lang="zh-CN" altLang="en-US" dirty="0"/>
              <a:t>添加副标题</a:t>
            </a:r>
          </a:p>
        </p:txBody>
      </p:sp>
      <p:sp>
        <p:nvSpPr>
          <p:cNvPr id="35" name="内容占位符 34"/>
          <p:cNvSpPr>
            <a:spLocks noGrp="1"/>
          </p:cNvSpPr>
          <p:nvPr>
            <p:ph sz="quarter" idx="15" hasCustomPrompt="1"/>
          </p:nvPr>
        </p:nvSpPr>
        <p:spPr>
          <a:xfrm rot="531126">
            <a:off x="2949192" y="4590787"/>
            <a:ext cx="5205215" cy="976079"/>
          </a:xfrm>
        </p:spPr>
        <p:txBody>
          <a:bodyPr anchor="ctr" anchorCtr="0">
            <a:normAutofit/>
          </a:bodyPr>
          <a:lstStyle>
            <a:lvl1pPr marL="0" indent="0" algn="ctr">
              <a:buNone/>
              <a:defRPr sz="3600">
                <a:solidFill>
                  <a:schemeClr val="bg1"/>
                </a:solidFill>
              </a:defRPr>
            </a:lvl1pPr>
          </a:lstStyle>
          <a:p>
            <a:pPr lvl="0"/>
            <a:r>
              <a:rPr lang="zh-CN" altLang="en-US" dirty="0"/>
              <a:t>添加副标题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5" name="Picture 2" descr="C:\Anton\research\projects 2002\open tools\application phase\story\opent tools table.jpg"/>
          <p:cNvPicPr>
            <a:picLocks noChangeAspect="1" noChangeArrowheads="1"/>
          </p:cNvPicPr>
          <p:nvPr/>
        </p:nvPicPr>
        <p:blipFill>
          <a:blip r:embed="rId2">
            <a:extLst>
              <a:ext uri="{28A0092B-C50C-407E-A947-70E740481C1C}">
                <a14:useLocalDpi xmlns:a14="http://schemas.microsoft.com/office/drawing/2010/main" val="0"/>
              </a:ext>
            </a:extLst>
          </a:blip>
          <a:srcRect t="2222" b="3334"/>
          <a:stretch>
            <a:fillRect/>
          </a:stretch>
        </p:blipFill>
        <p:spPr bwMode="auto">
          <a:xfrm>
            <a:off x="7062592" y="4133002"/>
            <a:ext cx="5129408" cy="272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050656" y="4123426"/>
            <a:ext cx="5141344" cy="2734574"/>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800"/>
          </a:p>
        </p:txBody>
      </p:sp>
      <p:sp>
        <p:nvSpPr>
          <p:cNvPr id="2" name="Date Placeholder 1"/>
          <p:cNvSpPr>
            <a:spLocks noGrp="1"/>
          </p:cNvSpPr>
          <p:nvPr>
            <p:ph type="dt" sz="half" idx="10"/>
          </p:nvPr>
        </p:nvSpPr>
        <p:spPr/>
        <p:txBody>
          <a:bodyPr>
            <a:normAutofit/>
          </a:bodyPr>
          <a:lstStyle/>
          <a:p>
            <a:fld id="{C764DE79-268F-4C1A-8933-263129D2AF90}" type="datetimeFigureOut">
              <a:rPr lang="en-US" dirty="0"/>
              <a:t>6/6/2020</a:t>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ormAutofit/>
          </a:bodyPr>
          <a:lstStyle>
            <a:lvl1pPr>
              <a:defRPr sz="3600">
                <a:solidFill>
                  <a:schemeClr val="accent1"/>
                </a:solidFill>
              </a:defRPr>
            </a:lvl1pPr>
          </a:lstStyle>
          <a:p>
            <a:r>
              <a:rPr lang="zh-CN" altLang="en-US"/>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solidFill>
                  <a:schemeClr val="tx1"/>
                </a:solidFill>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B456E17-0EAA-4C1A-AA6C-38B746D2D3C3}"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22542-05E2-4396-BC4E-B109FEC1820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409416"/>
            <a:ext cx="12192000" cy="983956"/>
          </a:xfrm>
          <a:prstGeom prst="rect">
            <a:avLst/>
          </a:prstGeom>
          <a:solidFill>
            <a:srgbClr val="C00000">
              <a:alpha val="82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0"/>
              </a:spcBef>
              <a:spcAft>
                <a:spcPts val="0"/>
              </a:spcAft>
              <a:defRPr/>
            </a:pPr>
            <a:endParaRPr lang="zh-CN" altLang="en-US"/>
          </a:p>
        </p:txBody>
      </p:sp>
      <p:sp>
        <p:nvSpPr>
          <p:cNvPr id="2" name="Title Placeholder 1"/>
          <p:cNvSpPr>
            <a:spLocks noGrp="1"/>
          </p:cNvSpPr>
          <p:nvPr>
            <p:ph type="title"/>
            <p:custDataLst>
              <p:tags r:id="rId12"/>
            </p:custDataLst>
          </p:nvPr>
        </p:nvSpPr>
        <p:spPr>
          <a:xfrm>
            <a:off x="838200" y="409416"/>
            <a:ext cx="10515600" cy="98395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13D0CE79-49FB-443D-BEF8-6B709DE8FD0C}" type="datetimeFigureOut">
              <a:rPr lang="zh-CN" altLang="en-US" smtClean="0"/>
              <a:t>2020/6/6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EF906490-237C-474C-BA2E-D98840BC1F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zh-CN" altLang="zh-CN" dirty="0"/>
              <a:t>电子图书个性化推荐管理信息系统分析与设计</a:t>
            </a:r>
          </a:p>
        </p:txBody>
      </p:sp>
      <p:sp>
        <p:nvSpPr>
          <p:cNvPr id="5" name="副标题 4"/>
          <p:cNvSpPr>
            <a:spLocks noGrp="1"/>
          </p:cNvSpPr>
          <p:nvPr>
            <p:ph type="subTitle" idx="1"/>
            <p:custDataLst>
              <p:tags r:id="rId3"/>
            </p:custDataLst>
          </p:nvPr>
        </p:nvSpPr>
        <p:spPr>
          <a:xfrm>
            <a:off x="2140831" y="5756975"/>
            <a:ext cx="8177981" cy="762144"/>
          </a:xfrm>
        </p:spPr>
        <p:txBody>
          <a:bodyPr>
            <a:normAutofit/>
          </a:bodyPr>
          <a:lstStyle/>
          <a:p>
            <a:r>
              <a:rPr lang="zh-CN" altLang="en-US" dirty="0">
                <a:solidFill>
                  <a:schemeClr val="tx1">
                    <a:lumMod val="50000"/>
                  </a:schemeClr>
                </a:solidFill>
              </a:rPr>
              <a:t>答辩人：沈锟麒                     指导老师：王颖纯</a:t>
            </a:r>
            <a:endParaRPr lang="en-US" altLang="zh-CN" dirty="0">
              <a:solidFill>
                <a:schemeClr val="tx1">
                  <a:lumMod val="50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E29701C-C25D-4D94-BB86-634DB3C32A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461" y="-67674"/>
            <a:ext cx="9071055" cy="7107666"/>
          </a:xfrm>
          <a:prstGeom prst="rect">
            <a:avLst/>
          </a:prstGeom>
          <a:noFill/>
          <a:ln>
            <a:noFill/>
          </a:ln>
        </p:spPr>
      </p:pic>
    </p:spTree>
    <p:extLst>
      <p:ext uri="{BB962C8B-B14F-4D97-AF65-F5344CB8AC3E}">
        <p14:creationId xmlns:p14="http://schemas.microsoft.com/office/powerpoint/2010/main" val="341486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38433-D649-4400-8409-6D595BB87EE0}"/>
              </a:ext>
            </a:extLst>
          </p:cNvPr>
          <p:cNvSpPr>
            <a:spLocks noGrp="1"/>
          </p:cNvSpPr>
          <p:nvPr>
            <p:ph type="title"/>
          </p:nvPr>
        </p:nvSpPr>
        <p:spPr/>
        <p:txBody>
          <a:bodyPr/>
          <a:lstStyle/>
          <a:p>
            <a:r>
              <a:rPr lang="zh-CN" altLang="en-US" dirty="0"/>
              <a:t>系统设计</a:t>
            </a:r>
          </a:p>
        </p:txBody>
      </p:sp>
      <p:pic>
        <p:nvPicPr>
          <p:cNvPr id="5" name="图片 4">
            <a:extLst>
              <a:ext uri="{FF2B5EF4-FFF2-40B4-BE49-F238E27FC236}">
                <a16:creationId xmlns:a16="http://schemas.microsoft.com/office/drawing/2014/main" id="{F0599E93-CE99-405D-B5E7-9AD3458712FF}"/>
              </a:ext>
            </a:extLst>
          </p:cNvPr>
          <p:cNvPicPr/>
          <p:nvPr/>
        </p:nvPicPr>
        <p:blipFill>
          <a:blip r:embed="rId2"/>
          <a:stretch>
            <a:fillRect/>
          </a:stretch>
        </p:blipFill>
        <p:spPr>
          <a:xfrm>
            <a:off x="170879" y="1738328"/>
            <a:ext cx="5732771" cy="4710256"/>
          </a:xfrm>
          <a:prstGeom prst="rect">
            <a:avLst/>
          </a:prstGeom>
        </p:spPr>
      </p:pic>
      <p:pic>
        <p:nvPicPr>
          <p:cNvPr id="6" name="图片 5">
            <a:extLst>
              <a:ext uri="{FF2B5EF4-FFF2-40B4-BE49-F238E27FC236}">
                <a16:creationId xmlns:a16="http://schemas.microsoft.com/office/drawing/2014/main" id="{41393351-5A89-4C04-AEFF-EAA9BC7E175E}"/>
              </a:ext>
            </a:extLst>
          </p:cNvPr>
          <p:cNvPicPr/>
          <p:nvPr/>
        </p:nvPicPr>
        <p:blipFill>
          <a:blip r:embed="rId3"/>
          <a:stretch>
            <a:fillRect/>
          </a:stretch>
        </p:blipFill>
        <p:spPr>
          <a:xfrm>
            <a:off x="6096000" y="1738328"/>
            <a:ext cx="5732771" cy="4262977"/>
          </a:xfrm>
          <a:prstGeom prst="rect">
            <a:avLst/>
          </a:prstGeom>
        </p:spPr>
      </p:pic>
    </p:spTree>
    <p:extLst>
      <p:ext uri="{BB962C8B-B14F-4D97-AF65-F5344CB8AC3E}">
        <p14:creationId xmlns:p14="http://schemas.microsoft.com/office/powerpoint/2010/main" val="399796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DC4A75B-F7BD-41BA-AD42-B405418A06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 y="95832"/>
            <a:ext cx="11856720" cy="6762168"/>
          </a:xfrm>
          <a:prstGeom prst="rect">
            <a:avLst/>
          </a:prstGeom>
          <a:noFill/>
          <a:ln>
            <a:noFill/>
          </a:ln>
        </p:spPr>
      </p:pic>
    </p:spTree>
    <p:extLst>
      <p:ext uri="{BB962C8B-B14F-4D97-AF65-F5344CB8AC3E}">
        <p14:creationId xmlns:p14="http://schemas.microsoft.com/office/powerpoint/2010/main" val="46838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E19D27F-0B0F-41C2-B229-CD4AAD8DC6F2}"/>
              </a:ext>
            </a:extLst>
          </p:cNvPr>
          <p:cNvPicPr>
            <a:picLocks noChangeAspect="1"/>
          </p:cNvPicPr>
          <p:nvPr/>
        </p:nvPicPr>
        <p:blipFill>
          <a:blip r:embed="rId2"/>
          <a:stretch>
            <a:fillRect/>
          </a:stretch>
        </p:blipFill>
        <p:spPr>
          <a:xfrm>
            <a:off x="0" y="188679"/>
            <a:ext cx="12192000" cy="6480642"/>
          </a:xfrm>
          <a:prstGeom prst="rect">
            <a:avLst/>
          </a:prstGeom>
        </p:spPr>
      </p:pic>
    </p:spTree>
    <p:extLst>
      <p:ext uri="{BB962C8B-B14F-4D97-AF65-F5344CB8AC3E}">
        <p14:creationId xmlns:p14="http://schemas.microsoft.com/office/powerpoint/2010/main" val="36303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5359A-1C7A-436E-A66B-2D94CF3AEA06}"/>
              </a:ext>
            </a:extLst>
          </p:cNvPr>
          <p:cNvSpPr>
            <a:spLocks noGrp="1"/>
          </p:cNvSpPr>
          <p:nvPr>
            <p:ph type="title"/>
          </p:nvPr>
        </p:nvSpPr>
        <p:spPr/>
        <p:txBody>
          <a:bodyPr/>
          <a:lstStyle/>
          <a:p>
            <a:r>
              <a:rPr lang="zh-CN" altLang="en-US" dirty="0"/>
              <a:t>推荐功能实现</a:t>
            </a:r>
          </a:p>
        </p:txBody>
      </p:sp>
      <p:sp>
        <p:nvSpPr>
          <p:cNvPr id="3" name="内容占位符 2">
            <a:extLst>
              <a:ext uri="{FF2B5EF4-FFF2-40B4-BE49-F238E27FC236}">
                <a16:creationId xmlns:a16="http://schemas.microsoft.com/office/drawing/2014/main" id="{55D96D65-9FF3-4B32-B7BD-807C4D787261}"/>
              </a:ext>
            </a:extLst>
          </p:cNvPr>
          <p:cNvSpPr>
            <a:spLocks noGrp="1"/>
          </p:cNvSpPr>
          <p:nvPr>
            <p:ph idx="1"/>
          </p:nvPr>
        </p:nvSpPr>
        <p:spPr/>
        <p:txBody>
          <a:bodyPr/>
          <a:lstStyle/>
          <a:p>
            <a:r>
              <a:rPr lang="zh-CN" altLang="en-US" sz="2800" dirty="0">
                <a:solidFill>
                  <a:schemeClr val="tx1">
                    <a:lumMod val="50000"/>
                  </a:schemeClr>
                </a:solidFill>
              </a:rPr>
              <a:t>本系统致力于图书的个性化推荐功能，主要采用以下两种推荐方法进行推荐：</a:t>
            </a:r>
            <a:endParaRPr lang="en-US" altLang="zh-CN" sz="2800" dirty="0">
              <a:solidFill>
                <a:schemeClr val="tx1">
                  <a:lumMod val="50000"/>
                </a:schemeClr>
              </a:solidFill>
            </a:endParaRPr>
          </a:p>
          <a:p>
            <a:endParaRPr lang="en-US" altLang="zh-CN" sz="2800" dirty="0">
              <a:solidFill>
                <a:schemeClr val="tx1">
                  <a:lumMod val="50000"/>
                </a:schemeClr>
              </a:solidFill>
            </a:endParaRPr>
          </a:p>
          <a:p>
            <a:pPr lvl="1"/>
            <a:r>
              <a:rPr lang="zh-CN" altLang="en-US" sz="2400" dirty="0"/>
              <a:t>基于用户画像的推荐方法</a:t>
            </a:r>
            <a:endParaRPr lang="en-US" altLang="zh-CN" sz="2400" dirty="0"/>
          </a:p>
          <a:p>
            <a:pPr lvl="1"/>
            <a:endParaRPr lang="en-US" altLang="zh-CN" sz="2400" dirty="0"/>
          </a:p>
          <a:p>
            <a:pPr lvl="1"/>
            <a:r>
              <a:rPr lang="zh-CN" altLang="en-US" sz="2400" dirty="0"/>
              <a:t>基于用户的协同过滤方法</a:t>
            </a:r>
            <a:endParaRPr lang="en-US" altLang="zh-CN" sz="2400" dirty="0"/>
          </a:p>
        </p:txBody>
      </p:sp>
    </p:spTree>
    <p:extLst>
      <p:ext uri="{BB962C8B-B14F-4D97-AF65-F5344CB8AC3E}">
        <p14:creationId xmlns:p14="http://schemas.microsoft.com/office/powerpoint/2010/main" val="239091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050F4-99B3-49C4-94A5-F3CAF9C6CBF6}"/>
              </a:ext>
            </a:extLst>
          </p:cNvPr>
          <p:cNvSpPr>
            <a:spLocks noGrp="1"/>
          </p:cNvSpPr>
          <p:nvPr>
            <p:ph type="title"/>
          </p:nvPr>
        </p:nvSpPr>
        <p:spPr/>
        <p:txBody>
          <a:bodyPr/>
          <a:lstStyle/>
          <a:p>
            <a:r>
              <a:rPr lang="zh-CN" altLang="en-US" dirty="0"/>
              <a:t>基于用户画像推荐</a:t>
            </a:r>
          </a:p>
        </p:txBody>
      </p:sp>
      <p:sp>
        <p:nvSpPr>
          <p:cNvPr id="3" name="内容占位符 2">
            <a:extLst>
              <a:ext uri="{FF2B5EF4-FFF2-40B4-BE49-F238E27FC236}">
                <a16:creationId xmlns:a16="http://schemas.microsoft.com/office/drawing/2014/main" id="{414D3AAB-C43B-45C9-A8A8-061692E7BE12}"/>
              </a:ext>
            </a:extLst>
          </p:cNvPr>
          <p:cNvSpPr>
            <a:spLocks noGrp="1"/>
          </p:cNvSpPr>
          <p:nvPr>
            <p:ph sz="half" idx="1"/>
          </p:nvPr>
        </p:nvSpPr>
        <p:spPr>
          <a:xfrm>
            <a:off x="838200" y="1825625"/>
            <a:ext cx="10515600" cy="4622959"/>
          </a:xfrm>
        </p:spPr>
        <p:txBody>
          <a:bodyPr/>
          <a:lstStyle/>
          <a:p>
            <a:r>
              <a:rPr lang="zh-CN" altLang="en-US" dirty="0"/>
              <a:t>基于用户画像进行推荐主要依赖于</a:t>
            </a:r>
            <a:r>
              <a:rPr lang="zh-CN" altLang="zh-CN" dirty="0"/>
              <a:t>本系统中的“用户特征表”中的数据来实现</a:t>
            </a:r>
            <a:endParaRPr lang="en-US" altLang="zh-CN" dirty="0"/>
          </a:p>
          <a:p>
            <a:r>
              <a:rPr lang="zh-CN" altLang="zh-CN" dirty="0"/>
              <a:t>该表中“</a:t>
            </a:r>
            <a:r>
              <a:rPr lang="en-US" altLang="zh-CN" dirty="0"/>
              <a:t>username</a:t>
            </a:r>
            <a:r>
              <a:rPr lang="zh-CN" altLang="zh-CN" dirty="0"/>
              <a:t>”字段为主键，用来确定是哪个用户的数据，其他字段名为系统中对图书的</a:t>
            </a:r>
            <a:r>
              <a:rPr lang="en-US" altLang="zh-CN" dirty="0"/>
              <a:t>12</a:t>
            </a:r>
            <a:r>
              <a:rPr lang="zh-CN" altLang="zh-CN" dirty="0"/>
              <a:t>个基本分类的名</a:t>
            </a:r>
            <a:r>
              <a:rPr lang="zh-CN" altLang="en-US" dirty="0"/>
              <a:t>，</a:t>
            </a:r>
            <a:r>
              <a:rPr lang="zh-CN" altLang="zh-CN" dirty="0"/>
              <a:t>这些字段主要用来记录用户在使用过程中对图书的偏好程度。</a:t>
            </a:r>
            <a:endParaRPr lang="zh-CN" altLang="en-US" dirty="0"/>
          </a:p>
        </p:txBody>
      </p:sp>
      <p:pic>
        <p:nvPicPr>
          <p:cNvPr id="5" name="图片 4">
            <a:extLst>
              <a:ext uri="{FF2B5EF4-FFF2-40B4-BE49-F238E27FC236}">
                <a16:creationId xmlns:a16="http://schemas.microsoft.com/office/drawing/2014/main" id="{B43AEDE7-B4EB-44DD-B364-FA8ECF996B2C}"/>
              </a:ext>
            </a:extLst>
          </p:cNvPr>
          <p:cNvPicPr>
            <a:picLocks noChangeAspect="1"/>
          </p:cNvPicPr>
          <p:nvPr/>
        </p:nvPicPr>
        <p:blipFill>
          <a:blip r:embed="rId2"/>
          <a:stretch>
            <a:fillRect/>
          </a:stretch>
        </p:blipFill>
        <p:spPr>
          <a:xfrm>
            <a:off x="2287754" y="4137104"/>
            <a:ext cx="6824771" cy="1903246"/>
          </a:xfrm>
          <a:prstGeom prst="rect">
            <a:avLst/>
          </a:prstGeom>
        </p:spPr>
      </p:pic>
    </p:spTree>
    <p:extLst>
      <p:ext uri="{BB962C8B-B14F-4D97-AF65-F5344CB8AC3E}">
        <p14:creationId xmlns:p14="http://schemas.microsoft.com/office/powerpoint/2010/main" val="224917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826C-DFB4-4709-B115-5D4D65827437}"/>
              </a:ext>
            </a:extLst>
          </p:cNvPr>
          <p:cNvSpPr>
            <a:spLocks noGrp="1"/>
          </p:cNvSpPr>
          <p:nvPr>
            <p:ph type="title"/>
          </p:nvPr>
        </p:nvSpPr>
        <p:spPr/>
        <p:txBody>
          <a:bodyPr/>
          <a:lstStyle/>
          <a:p>
            <a:r>
              <a:rPr lang="zh-CN" altLang="en-US" dirty="0"/>
              <a:t>用户特征表的计算方法及推荐图书方法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A8C325-A215-4CDB-A0D2-A64A39486E63}"/>
                  </a:ext>
                </a:extLst>
              </p:cNvPr>
              <p:cNvSpPr>
                <a:spLocks noGrp="1"/>
              </p:cNvSpPr>
              <p:nvPr>
                <p:ph sz="half" idx="1"/>
              </p:nvPr>
            </p:nvSpPr>
            <p:spPr>
              <a:xfrm>
                <a:off x="838200" y="1825625"/>
                <a:ext cx="10515600" cy="4877016"/>
              </a:xfrm>
            </p:spPr>
            <p:txBody>
              <a:bodyPr>
                <a:normAutofit/>
              </a:bodyPr>
              <a:lstStyle/>
              <a:p>
                <a:r>
                  <a:rPr lang="zh-CN" altLang="zh-CN" sz="2800" dirty="0"/>
                  <a:t>设 </a:t>
                </a:r>
                <a14:m>
                  <m:oMath xmlns:m="http://schemas.openxmlformats.org/officeDocument/2006/math">
                    <m:r>
                      <a:rPr lang="en-US" altLang="zh-CN" sz="2800" b="0" i="1" smtClean="0">
                        <a:latin typeface="Cambria Math" panose="02040503050406030204" pitchFamily="18" charset="0"/>
                      </a:rPr>
                      <m:t>𝑖</m:t>
                    </m:r>
                  </m:oMath>
                </a14:m>
                <a:r>
                  <a:rPr lang="en-US" altLang="zh-CN" sz="2800" dirty="0"/>
                  <a:t> </a:t>
                </a:r>
                <a:r>
                  <a:rPr lang="zh-CN" altLang="zh-CN" sz="2800" dirty="0"/>
                  <a:t>为某图书类别，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𝑖</m:t>
                        </m:r>
                      </m:sub>
                    </m:sSub>
                  </m:oMath>
                </a14:m>
                <a:r>
                  <a:rPr lang="en-US" altLang="zh-CN" sz="2800" dirty="0"/>
                  <a:t> </a:t>
                </a:r>
                <a:r>
                  <a:rPr lang="zh-CN" altLang="zh-CN" sz="2800" dirty="0"/>
                  <a:t>为该用户对</a:t>
                </a:r>
                <a:r>
                  <a:rPr lang="en-US" altLang="zh-CN" sz="2800" dirty="0"/>
                  <a:t> </a:t>
                </a:r>
                <a14:m>
                  <m:oMath xmlns:m="http://schemas.openxmlformats.org/officeDocument/2006/math">
                    <m:r>
                      <a:rPr lang="en-US" altLang="zh-CN" sz="2800" i="1">
                        <a:latin typeface="Cambria Math" panose="02040503050406030204" pitchFamily="18" charset="0"/>
                      </a:rPr>
                      <m:t>𝑖</m:t>
                    </m:r>
                  </m:oMath>
                </a14:m>
                <a:r>
                  <a:rPr lang="en-US" altLang="zh-CN" sz="2800" dirty="0"/>
                  <a:t> </a:t>
                </a:r>
                <a:r>
                  <a:rPr lang="zh-CN" altLang="zh-CN" sz="2800" dirty="0"/>
                  <a:t>类图书的偏好程度，用户具体操作影响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𝑖</m:t>
                        </m:r>
                      </m:sub>
                    </m:sSub>
                  </m:oMath>
                </a14:m>
                <a:r>
                  <a:rPr lang="en-US" altLang="zh-CN" sz="2800" dirty="0"/>
                  <a:t> </a:t>
                </a:r>
                <a:r>
                  <a:rPr lang="zh-CN" altLang="zh-CN" sz="2800" dirty="0"/>
                  <a:t>。</a:t>
                </a:r>
                <a:endParaRPr lang="en-US" altLang="zh-CN" sz="2800" dirty="0"/>
              </a:p>
              <a:p>
                <a:pPr marL="0" indent="0">
                  <a:buNone/>
                </a:pPr>
                <a:endParaRPr lang="en-US" altLang="zh-CN" sz="2800" dirty="0"/>
              </a:p>
              <a:p>
                <a:pPr lvl="1"/>
                <a:r>
                  <a:rPr lang="zh-CN" altLang="zh-CN" sz="2400" dirty="0"/>
                  <a:t>用户注册成功时初始化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=10</m:t>
                    </m:r>
                  </m:oMath>
                </a14:m>
                <a:r>
                  <a:rPr lang="en-US" altLang="zh-CN" sz="2400" dirty="0"/>
                  <a:t> </a:t>
                </a:r>
                <a:endParaRPr lang="zh-CN" altLang="zh-CN" sz="2400" dirty="0"/>
              </a:p>
              <a:p>
                <a:pPr lvl="1"/>
                <a:r>
                  <a:rPr lang="zh-CN" altLang="zh-CN" sz="2400" dirty="0"/>
                  <a:t>用户点击某图书查看详细信息时</a:t>
                </a:r>
                <a:r>
                  <a:rPr lang="en-US" altLang="zh-CN" sz="2400"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+1</m:t>
                    </m:r>
                  </m:oMath>
                </a14:m>
                <a:r>
                  <a:rPr lang="en-US" altLang="zh-CN" sz="2400" dirty="0"/>
                  <a:t> </a:t>
                </a:r>
                <a:endParaRPr lang="zh-CN" altLang="zh-CN" sz="2400" dirty="0"/>
              </a:p>
              <a:p>
                <a:pPr lvl="1"/>
                <a:r>
                  <a:rPr lang="zh-CN" altLang="zh-CN" sz="2400" dirty="0"/>
                  <a:t>用户添加莫图书到收藏夹时</a:t>
                </a:r>
                <a14:m>
                  <m:oMath xmlns:m="http://schemas.openxmlformats.org/officeDocument/2006/math">
                    <m:r>
                      <a:rPr lang="zh-CN"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+3</m:t>
                    </m:r>
                  </m:oMath>
                </a14:m>
                <a:r>
                  <a:rPr lang="en-US" altLang="zh-CN" sz="2400" dirty="0"/>
                  <a:t> </a:t>
                </a:r>
                <a:endParaRPr lang="zh-CN" altLang="zh-CN" sz="2400" dirty="0"/>
              </a:p>
              <a:p>
                <a:pPr lvl="1"/>
                <a:r>
                  <a:rPr lang="zh-CN" altLang="zh-CN" sz="2400" dirty="0"/>
                  <a:t>用户给予某图书评价时</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+2</m:t>
                    </m:r>
                  </m:oMath>
                </a14:m>
                <a:endParaRPr lang="zh-CN" altLang="zh-CN" sz="2400" dirty="0"/>
              </a:p>
              <a:p>
                <a:pPr lvl="1"/>
                <a:r>
                  <a:rPr lang="en-US" altLang="zh-CN" sz="2400" dirty="0"/>
                  <a:t>100</a:t>
                </a:r>
                <a:r>
                  <a:rPr lang="zh-CN" altLang="zh-CN" sz="2400" dirty="0"/>
                  <a:t>条中</a:t>
                </a:r>
                <a14:m>
                  <m:oMath xmlns:m="http://schemas.openxmlformats.org/officeDocument/2006/math">
                    <m:r>
                      <a:rPr lang="en-US" altLang="zh-CN" sz="2400" b="0" i="0" smtClean="0">
                        <a:latin typeface="Cambria Math" panose="02040503050406030204" pitchFamily="18" charset="0"/>
                      </a:rPr>
                      <m:t> </m:t>
                    </m:r>
                    <m:r>
                      <a:rPr lang="en-US" altLang="zh-CN" sz="2400" i="1">
                        <a:latin typeface="Cambria Math" panose="02040503050406030204" pitchFamily="18" charset="0"/>
                      </a:rPr>
                      <m:t>𝑖</m:t>
                    </m:r>
                  </m:oMath>
                </a14:m>
                <a:r>
                  <a:rPr lang="en-US" altLang="zh-CN" sz="2400" dirty="0"/>
                  <a:t> </a:t>
                </a:r>
                <a:r>
                  <a:rPr lang="zh-CN" altLang="zh-CN" sz="2400" dirty="0"/>
                  <a:t>类图书的条目数为 </a:t>
                </a:r>
                <a14:m>
                  <m:oMath xmlns:m="http://schemas.openxmlformats.org/officeDocument/2006/math">
                    <m:r>
                      <a:rPr lang="en-US" altLang="zh-CN" sz="2400" i="1">
                        <a:latin typeface="Cambria Math" panose="02040503050406030204" pitchFamily="18" charset="0"/>
                      </a:rPr>
                      <m:t>𝑖𝑛𝑡</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100</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nary>
                          <m:naryPr>
                            <m:chr m:val="∑"/>
                            <m:limLoc m:val="undOvr"/>
                            <m:grow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sub>
                          <m:sup>
                            <m:r>
                              <a:rPr lang="en-US" altLang="zh-CN" sz="2400" i="1">
                                <a:latin typeface="Cambria Math" panose="02040503050406030204" pitchFamily="18" charset="0"/>
                              </a:rPr>
                              <m:t>𝐼</m:t>
                            </m:r>
                          </m:sup>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e>
                        </m:nary>
                      </m:e>
                    </m:d>
                  </m:oMath>
                </a14:m>
                <a:endParaRPr lang="en-US" altLang="zh-CN" sz="2400" dirty="0"/>
              </a:p>
              <a:p>
                <a:pPr marL="457200" lvl="1" indent="0">
                  <a:buNone/>
                </a:pPr>
                <a:endParaRPr lang="en-US" altLang="zh-CN" dirty="0"/>
              </a:p>
              <a:p>
                <a:pPr marL="457200" lvl="1" indent="0">
                  <a:buNone/>
                </a:pPr>
                <a:r>
                  <a:rPr lang="zh-CN" altLang="zh-CN" sz="2400" dirty="0"/>
                  <a:t>当然，系统中大量用户对于图书获得的评价分数和评价数量也是推荐结果的重要参考。</a:t>
                </a:r>
              </a:p>
              <a:p>
                <a:pPr marL="457200" lvl="1" indent="0">
                  <a:buNone/>
                </a:pPr>
                <a:endParaRPr lang="zh-CN" altLang="en-US" sz="2400" dirty="0"/>
              </a:p>
            </p:txBody>
          </p:sp>
        </mc:Choice>
        <mc:Fallback xmlns="">
          <p:sp>
            <p:nvSpPr>
              <p:cNvPr id="3" name="内容占位符 2">
                <a:extLst>
                  <a:ext uri="{FF2B5EF4-FFF2-40B4-BE49-F238E27FC236}">
                    <a16:creationId xmlns:a16="http://schemas.microsoft.com/office/drawing/2014/main" id="{F0A8C325-A215-4CDB-A0D2-A64A39486E63}"/>
                  </a:ext>
                </a:extLst>
              </p:cNvPr>
              <p:cNvSpPr>
                <a:spLocks noGrp="1" noRot="1" noChangeAspect="1" noMove="1" noResize="1" noEditPoints="1" noAdjustHandles="1" noChangeArrowheads="1" noChangeShapeType="1" noTextEdit="1"/>
              </p:cNvSpPr>
              <p:nvPr>
                <p:ph sz="half" idx="1"/>
              </p:nvPr>
            </p:nvSpPr>
            <p:spPr>
              <a:xfrm>
                <a:off x="838200" y="1825625"/>
                <a:ext cx="10515600" cy="4877016"/>
              </a:xfrm>
              <a:blipFill>
                <a:blip r:embed="rId2"/>
                <a:stretch>
                  <a:fillRect l="-1043" t="-2497"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923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B601E-09C5-407F-B261-1746323F1DED}"/>
              </a:ext>
            </a:extLst>
          </p:cNvPr>
          <p:cNvSpPr>
            <a:spLocks noGrp="1"/>
          </p:cNvSpPr>
          <p:nvPr>
            <p:ph type="title"/>
          </p:nvPr>
        </p:nvSpPr>
        <p:spPr/>
        <p:txBody>
          <a:bodyPr/>
          <a:lstStyle/>
          <a:p>
            <a:r>
              <a:rPr lang="zh-CN" altLang="en-US" dirty="0"/>
              <a:t>基于用户的协同过滤方法</a:t>
            </a:r>
          </a:p>
        </p:txBody>
      </p:sp>
      <p:sp>
        <p:nvSpPr>
          <p:cNvPr id="3" name="内容占位符 2">
            <a:extLst>
              <a:ext uri="{FF2B5EF4-FFF2-40B4-BE49-F238E27FC236}">
                <a16:creationId xmlns:a16="http://schemas.microsoft.com/office/drawing/2014/main" id="{9C12F592-7DA2-4DC9-B0FD-73F5DDFC1A35}"/>
              </a:ext>
            </a:extLst>
          </p:cNvPr>
          <p:cNvSpPr>
            <a:spLocks noGrp="1"/>
          </p:cNvSpPr>
          <p:nvPr>
            <p:ph sz="half" idx="1"/>
          </p:nvPr>
        </p:nvSpPr>
        <p:spPr>
          <a:xfrm>
            <a:off x="838200" y="1825625"/>
            <a:ext cx="10515600" cy="4734973"/>
          </a:xfrm>
        </p:spPr>
        <p:txBody>
          <a:bodyPr/>
          <a:lstStyle/>
          <a:p>
            <a:r>
              <a:rPr lang="zh-CN" altLang="en-US" dirty="0"/>
              <a:t>基于用户的协同过滤是系统实现推荐功能的重要方法，本方法的整体思路分为两步：</a:t>
            </a:r>
            <a:endParaRPr lang="en-US" altLang="zh-CN" dirty="0"/>
          </a:p>
          <a:p>
            <a:endParaRPr lang="en-US" altLang="zh-CN" dirty="0"/>
          </a:p>
          <a:p>
            <a:pPr marL="0" indent="0">
              <a:buNone/>
            </a:pPr>
            <a:endParaRPr lang="en-US" altLang="zh-CN" dirty="0"/>
          </a:p>
          <a:p>
            <a:pPr lvl="3"/>
            <a:r>
              <a:rPr lang="zh-CN" altLang="en-US" sz="3200" dirty="0"/>
              <a:t>寻找相似用户</a:t>
            </a:r>
            <a:endParaRPr lang="en-US" altLang="zh-CN" sz="3200" dirty="0"/>
          </a:p>
          <a:p>
            <a:pPr marL="1371600" lvl="3" indent="0">
              <a:buNone/>
            </a:pPr>
            <a:endParaRPr lang="en-US" altLang="zh-CN" sz="3200" dirty="0"/>
          </a:p>
          <a:p>
            <a:pPr lvl="3"/>
            <a:r>
              <a:rPr lang="zh-CN" altLang="en-US" sz="3200" dirty="0"/>
              <a:t>推荐图书</a:t>
            </a:r>
            <a:endParaRPr lang="en-US" altLang="zh-CN" sz="3200" dirty="0"/>
          </a:p>
        </p:txBody>
      </p:sp>
    </p:spTree>
    <p:extLst>
      <p:ext uri="{BB962C8B-B14F-4D97-AF65-F5344CB8AC3E}">
        <p14:creationId xmlns:p14="http://schemas.microsoft.com/office/powerpoint/2010/main" val="17711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E1B5A-BCB2-4471-9CCA-E1D4EEFA98E0}"/>
              </a:ext>
            </a:extLst>
          </p:cNvPr>
          <p:cNvSpPr>
            <a:spLocks noGrp="1"/>
          </p:cNvSpPr>
          <p:nvPr>
            <p:ph type="title"/>
          </p:nvPr>
        </p:nvSpPr>
        <p:spPr/>
        <p:txBody>
          <a:bodyPr/>
          <a:lstStyle/>
          <a:p>
            <a:r>
              <a:rPr lang="zh-CN" altLang="en-US" dirty="0"/>
              <a:t>寻找相似用户</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5DECAF-631D-464B-BAED-350FB704A298}"/>
                  </a:ext>
                </a:extLst>
              </p:cNvPr>
              <p:cNvSpPr>
                <a:spLocks noGrp="1"/>
              </p:cNvSpPr>
              <p:nvPr>
                <p:ph sz="half" idx="1"/>
              </p:nvPr>
            </p:nvSpPr>
            <p:spPr>
              <a:xfrm>
                <a:off x="838200" y="1825625"/>
                <a:ext cx="10515600" cy="4622959"/>
              </a:xfrm>
            </p:spPr>
            <p:txBody>
              <a:bodyPr/>
              <a:lstStyle/>
              <a:p>
                <a:r>
                  <a:rPr lang="zh-CN" altLang="en-US" dirty="0"/>
                  <a:t>所谓相似，其实是对于图书品味的相似，也就是说需要将</a:t>
                </a:r>
                <a:r>
                  <a:rPr lang="en-US" altLang="zh-CN" dirty="0"/>
                  <a:t>A</a:t>
                </a:r>
                <a:r>
                  <a:rPr lang="zh-CN" altLang="en-US" dirty="0"/>
                  <a:t>与其他几位用户做比较，判断是不是品味相似。</a:t>
                </a:r>
                <a:endParaRPr lang="en-US" altLang="zh-CN" dirty="0"/>
              </a:p>
              <a:p>
                <a:r>
                  <a:rPr lang="zh-CN" altLang="en-US" dirty="0"/>
                  <a:t>比较相似度的方法很多，包括</a:t>
                </a:r>
                <a:r>
                  <a:rPr lang="en-US" altLang="zh-CN" dirty="0"/>
                  <a:t>K-Means</a:t>
                </a:r>
                <a:r>
                  <a:rPr lang="zh-CN" altLang="en-US" dirty="0"/>
                  <a:t>、皮尔逊相关系数等，本系统使用欧式距离作为用户相似度的标准和主要依据。</a:t>
                </a:r>
                <a:endParaRPr lang="en-US" altLang="zh-CN" dirty="0"/>
              </a:p>
              <a:p>
                <a:pPr lvl="1"/>
                <a:r>
                  <a:rPr lang="zh-CN" altLang="en-US" dirty="0"/>
                  <a:t>本系统使用在 </a:t>
                </a:r>
                <a14:m>
                  <m:oMath xmlns:m="http://schemas.openxmlformats.org/officeDocument/2006/math">
                    <m:r>
                      <a:rPr lang="en-US" altLang="zh-CN" b="0" i="1" smtClean="0">
                        <a:latin typeface="Cambria Math" panose="02040503050406030204" pitchFamily="18" charset="0"/>
                      </a:rPr>
                      <m:t>𝑛</m:t>
                    </m:r>
                  </m:oMath>
                </a14:m>
                <a:r>
                  <a:rPr lang="zh-CN" altLang="en-US" dirty="0"/>
                  <a:t> 维情况下欧式距离的公式：</a:t>
                </a:r>
                <a:endParaRPr lang="en-US" altLang="zh-CN" dirty="0"/>
              </a:p>
              <a:p>
                <a:pPr marL="457200" lvl="1" indent="0">
                  <a:buNone/>
                </a:pP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dirty="0" smtClean="0">
                          <a:latin typeface="Cambria Math" panose="02040503050406030204" pitchFamily="18" charset="0"/>
                        </a:rPr>
                        <m:t>ⅆ</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𝑥</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𝑦</m:t>
                          </m:r>
                        </m:e>
                      </m:d>
                      <m:r>
                        <a:rPr lang="en-US" altLang="zh-CN" i="0"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nary>
                            <m:naryPr>
                              <m:chr m:val="∑"/>
                              <m:limLoc m:val="undOvr"/>
                              <m:grow m:val="on"/>
                              <m:ctrlPr>
                                <a:rPr lang="en-US" altLang="zh-CN" i="1" dirty="0" smtClean="0">
                                  <a:latin typeface="Cambria Math" panose="02040503050406030204" pitchFamily="18" charset="0"/>
                                </a:rPr>
                              </m:ctrlPr>
                            </m:naryPr>
                            <m:sub>
                              <m:r>
                                <a:rPr lang="en-US" altLang="zh-CN" i="1" dirty="0" smtClean="0">
                                  <a:latin typeface="Cambria Math" panose="02040503050406030204" pitchFamily="18" charset="0"/>
                                </a:rPr>
                                <m:t>𝑖</m:t>
                              </m:r>
                              <m:r>
                                <a:rPr lang="en-US" altLang="zh-CN" i="0" dirty="0" smtClean="0">
                                  <a:latin typeface="Cambria Math" panose="02040503050406030204" pitchFamily="18" charset="0"/>
                                </a:rPr>
                                <m:t>=1</m:t>
                              </m:r>
                            </m:sub>
                            <m:sup>
                              <m:r>
                                <a:rPr lang="en-US" altLang="zh-CN" i="1" dirty="0" smtClean="0">
                                  <a:latin typeface="Cambria Math" panose="02040503050406030204" pitchFamily="18" charset="0"/>
                                </a:rPr>
                                <m:t>𝑛</m:t>
                              </m:r>
                            </m:sup>
                            <m:e>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𝑖</m:t>
                                          </m:r>
                                        </m:sub>
                                      </m:sSub>
                                    </m:e>
                                  </m:d>
                                </m:e>
                                <m:sup>
                                  <m:r>
                                    <a:rPr lang="en-US" altLang="zh-CN" i="0" dirty="0" smtClean="0">
                                      <a:latin typeface="Cambria Math" panose="02040503050406030204" pitchFamily="18" charset="0"/>
                                    </a:rPr>
                                    <m:t>2</m:t>
                                  </m:r>
                                </m:sup>
                              </m:sSup>
                            </m:e>
                          </m:nary>
                        </m:e>
                      </m:rad>
                    </m:oMath>
                  </m:oMathPara>
                </a14:m>
                <a:endParaRPr lang="en-US" altLang="zh-CN" dirty="0"/>
              </a:p>
            </p:txBody>
          </p:sp>
        </mc:Choice>
        <mc:Fallback xmlns="">
          <p:sp>
            <p:nvSpPr>
              <p:cNvPr id="3" name="内容占位符 2">
                <a:extLst>
                  <a:ext uri="{FF2B5EF4-FFF2-40B4-BE49-F238E27FC236}">
                    <a16:creationId xmlns:a16="http://schemas.microsoft.com/office/drawing/2014/main" id="{585DECAF-631D-464B-BAED-350FB704A298}"/>
                  </a:ext>
                </a:extLst>
              </p:cNvPr>
              <p:cNvSpPr>
                <a:spLocks noGrp="1" noRot="1" noChangeAspect="1" noMove="1" noResize="1" noEditPoints="1" noAdjustHandles="1" noChangeArrowheads="1" noChangeShapeType="1" noTextEdit="1"/>
              </p:cNvSpPr>
              <p:nvPr>
                <p:ph sz="half" idx="1"/>
              </p:nvPr>
            </p:nvSpPr>
            <p:spPr>
              <a:xfrm>
                <a:off x="838200" y="1825625"/>
                <a:ext cx="10515600" cy="4622959"/>
              </a:xfrm>
              <a:blipFill>
                <a:blip r:embed="rId2"/>
                <a:stretch>
                  <a:fillRect l="-812" t="-2240"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863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AB081-6B97-45AA-93D6-AA46C3F45DE5}"/>
              </a:ext>
            </a:extLst>
          </p:cNvPr>
          <p:cNvSpPr>
            <a:spLocks noGrp="1"/>
          </p:cNvSpPr>
          <p:nvPr>
            <p:ph type="title"/>
          </p:nvPr>
        </p:nvSpPr>
        <p:spPr/>
        <p:txBody>
          <a:bodyPr/>
          <a:lstStyle/>
          <a:p>
            <a:r>
              <a:rPr lang="zh-CN" altLang="en-US" dirty="0"/>
              <a:t>寻找相似用户</a:t>
            </a:r>
          </a:p>
        </p:txBody>
      </p:sp>
      <p:sp>
        <p:nvSpPr>
          <p:cNvPr id="3" name="内容占位符 2">
            <a:extLst>
              <a:ext uri="{FF2B5EF4-FFF2-40B4-BE49-F238E27FC236}">
                <a16:creationId xmlns:a16="http://schemas.microsoft.com/office/drawing/2014/main" id="{9A92AA49-19ED-48CA-BFA9-24DF708D9BF5}"/>
              </a:ext>
            </a:extLst>
          </p:cNvPr>
          <p:cNvSpPr>
            <a:spLocks noGrp="1"/>
          </p:cNvSpPr>
          <p:nvPr>
            <p:ph sz="half" idx="1"/>
          </p:nvPr>
        </p:nvSpPr>
        <p:spPr>
          <a:xfrm>
            <a:off x="838200" y="1825625"/>
            <a:ext cx="10515600" cy="4770484"/>
          </a:xfrm>
        </p:spPr>
        <p:txBody>
          <a:bodyPr/>
          <a:lstStyle/>
          <a:p>
            <a:r>
              <a:rPr lang="zh-CN" altLang="en-US" dirty="0"/>
              <a:t>例如，用户</a:t>
            </a:r>
            <a:r>
              <a:rPr lang="en-US" altLang="zh-CN" dirty="0"/>
              <a:t>A</a:t>
            </a:r>
            <a:r>
              <a:rPr lang="zh-CN" altLang="en-US" dirty="0"/>
              <a:t>看过红楼梦，冰与火之歌，三国演义三本书并且评分，从用户评分表中找到同时看过这三本书的用户和用户评分。</a:t>
            </a:r>
            <a:endParaRPr lang="en-US" altLang="zh-CN" dirty="0"/>
          </a:p>
          <a:p>
            <a:endParaRPr lang="zh-CN" altLang="en-US" dirty="0"/>
          </a:p>
        </p:txBody>
      </p:sp>
      <p:pic>
        <p:nvPicPr>
          <p:cNvPr id="5" name="图片 4">
            <a:extLst>
              <a:ext uri="{FF2B5EF4-FFF2-40B4-BE49-F238E27FC236}">
                <a16:creationId xmlns:a16="http://schemas.microsoft.com/office/drawing/2014/main" id="{A0AE4477-5505-4529-9653-8B978863C584}"/>
              </a:ext>
            </a:extLst>
          </p:cNvPr>
          <p:cNvPicPr>
            <a:picLocks noChangeAspect="1"/>
          </p:cNvPicPr>
          <p:nvPr/>
        </p:nvPicPr>
        <p:blipFill>
          <a:blip r:embed="rId2"/>
          <a:stretch>
            <a:fillRect/>
          </a:stretch>
        </p:blipFill>
        <p:spPr>
          <a:xfrm>
            <a:off x="604914" y="2725814"/>
            <a:ext cx="10982172" cy="3722770"/>
          </a:xfrm>
          <a:prstGeom prst="rect">
            <a:avLst/>
          </a:prstGeom>
        </p:spPr>
      </p:pic>
    </p:spTree>
    <p:extLst>
      <p:ext uri="{BB962C8B-B14F-4D97-AF65-F5344CB8AC3E}">
        <p14:creationId xmlns:p14="http://schemas.microsoft.com/office/powerpoint/2010/main" val="20747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67651-09C1-4A93-8D84-FA79FC49C296}"/>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F07D96B8-AF8A-4C23-A629-FB12E20AD521}"/>
              </a:ext>
            </a:extLst>
          </p:cNvPr>
          <p:cNvSpPr>
            <a:spLocks noGrp="1"/>
          </p:cNvSpPr>
          <p:nvPr>
            <p:ph idx="1"/>
          </p:nvPr>
        </p:nvSpPr>
        <p:spPr/>
        <p:txBody>
          <a:bodyPr/>
          <a:lstStyle/>
          <a:p>
            <a:r>
              <a:rPr lang="zh-CN" altLang="en-US" dirty="0"/>
              <a:t>背景和使用技术介绍</a:t>
            </a:r>
            <a:endParaRPr lang="en-US" altLang="zh-CN" dirty="0"/>
          </a:p>
          <a:p>
            <a:r>
              <a:rPr lang="zh-CN" altLang="en-US" dirty="0"/>
              <a:t>功能需求分析和业务流程分析</a:t>
            </a:r>
            <a:endParaRPr lang="en-US" altLang="zh-CN" dirty="0"/>
          </a:p>
          <a:p>
            <a:r>
              <a:rPr lang="zh-CN" altLang="en-US" dirty="0"/>
              <a:t>系统设计</a:t>
            </a:r>
            <a:endParaRPr lang="en-US" altLang="zh-CN" dirty="0"/>
          </a:p>
          <a:p>
            <a:r>
              <a:rPr lang="zh-CN" altLang="en-US" dirty="0"/>
              <a:t>推荐功能的实现</a:t>
            </a:r>
            <a:endParaRPr lang="en-US" altLang="zh-CN" dirty="0"/>
          </a:p>
          <a:p>
            <a:r>
              <a:rPr lang="zh-CN" altLang="en-US" dirty="0"/>
              <a:t>系统演示</a:t>
            </a:r>
          </a:p>
        </p:txBody>
      </p:sp>
    </p:spTree>
    <p:extLst>
      <p:ext uri="{BB962C8B-B14F-4D97-AF65-F5344CB8AC3E}">
        <p14:creationId xmlns:p14="http://schemas.microsoft.com/office/powerpoint/2010/main" val="480410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BB407-411C-498F-91B3-11ED74E32E1F}"/>
              </a:ext>
            </a:extLst>
          </p:cNvPr>
          <p:cNvSpPr>
            <a:spLocks noGrp="1"/>
          </p:cNvSpPr>
          <p:nvPr>
            <p:ph type="title"/>
          </p:nvPr>
        </p:nvSpPr>
        <p:spPr/>
        <p:txBody>
          <a:bodyPr/>
          <a:lstStyle/>
          <a:p>
            <a:r>
              <a:rPr lang="zh-CN" altLang="en-US" dirty="0"/>
              <a:t>寻找相似用户</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BB94DC-958F-42E4-A65D-734E487E8003}"/>
                  </a:ext>
                </a:extLst>
              </p:cNvPr>
              <p:cNvSpPr>
                <a:spLocks noGrp="1"/>
              </p:cNvSpPr>
              <p:nvPr>
                <p:ph sz="half" idx="1"/>
              </p:nvPr>
            </p:nvSpPr>
            <p:spPr>
              <a:xfrm>
                <a:off x="838200" y="1825625"/>
                <a:ext cx="10515600" cy="4362111"/>
              </a:xfrm>
            </p:spPr>
            <p:txBody>
              <a:bodyPr/>
              <a:lstStyle/>
              <a:p>
                <a:r>
                  <a:rPr lang="zh-CN" altLang="en-US" dirty="0"/>
                  <a:t>设目标用户</a:t>
                </a:r>
                <a:r>
                  <a:rPr lang="en-US" altLang="zh-CN" dirty="0"/>
                  <a:t>A</a:t>
                </a:r>
                <a:r>
                  <a:rPr lang="zh-CN" altLang="en-US" dirty="0"/>
                  <a:t>给予图书 </a:t>
                </a:r>
                <a14:m>
                  <m:oMath xmlns:m="http://schemas.openxmlformats.org/officeDocument/2006/math">
                    <m:r>
                      <a:rPr lang="en-US" altLang="zh-CN" i="1">
                        <a:latin typeface="Cambria Math" panose="02040503050406030204" pitchFamily="18" charset="0"/>
                      </a:rPr>
                      <m:t>𝑖</m:t>
                    </m:r>
                  </m:oMath>
                </a14:m>
                <a:r>
                  <a:rPr lang="zh-CN" altLang="en-US" dirty="0"/>
                  <a:t> 的评分为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𝑥</m:t>
                        </m:r>
                      </m:e>
                      <m:sub>
                        <m:r>
                          <a:rPr lang="zh-CN" altLang="en-US" i="1" dirty="0" smtClean="0">
                            <a:latin typeface="Cambria Math" panose="02040503050406030204" pitchFamily="18" charset="0"/>
                          </a:rPr>
                          <m:t>𝑖</m:t>
                        </m:r>
                      </m:sub>
                    </m:sSub>
                  </m:oMath>
                </a14:m>
                <a:r>
                  <a:rPr lang="zh-CN" altLang="en-US" dirty="0"/>
                  <a:t> ，其他用户</a:t>
                </a:r>
                <a:r>
                  <a:rPr lang="en-US" altLang="zh-CN" dirty="0"/>
                  <a:t>J</a:t>
                </a:r>
                <a:r>
                  <a:rPr lang="zh-CN" altLang="en-US" dirty="0"/>
                  <a:t>基于图书 </a:t>
                </a:r>
                <a14:m>
                  <m:oMath xmlns:m="http://schemas.openxmlformats.org/officeDocument/2006/math">
                    <m:r>
                      <a:rPr lang="en-US" altLang="zh-CN" i="1">
                        <a:latin typeface="Cambria Math" panose="02040503050406030204" pitchFamily="18" charset="0"/>
                      </a:rPr>
                      <m:t>𝑖</m:t>
                    </m:r>
                  </m:oMath>
                </a14:m>
                <a:r>
                  <a:rPr lang="zh-CN" altLang="en-US" dirty="0"/>
                  <a:t> 的评分为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𝑦</m:t>
                        </m:r>
                      </m:e>
                      <m:sub>
                        <m:r>
                          <a:rPr lang="zh-CN" altLang="en-US" i="1" dirty="0">
                            <a:latin typeface="Cambria Math" panose="02040503050406030204" pitchFamily="18" charset="0"/>
                          </a:rPr>
                          <m:t>𝑖𝑗</m:t>
                        </m:r>
                      </m:sub>
                    </m:sSub>
                  </m:oMath>
                </a14:m>
                <a:endParaRPr lang="en-US" altLang="zh-CN" dirty="0"/>
              </a:p>
              <a:p>
                <a:pPr lvl="1"/>
                <a:r>
                  <a:rPr lang="zh-CN" altLang="en-US" dirty="0"/>
                  <a:t>两者的欧式距离为 </a:t>
                </a:r>
                <a:endParaRPr lang="en-US" altLang="zh-CN" dirty="0"/>
              </a:p>
              <a:p>
                <a:pPr lvl="1"/>
                <a:endParaRPr lang="en-US" altLang="zh-CN" dirty="0"/>
              </a:p>
              <a:p>
                <a:pPr marL="457200" lvl="1" indent="0">
                  <a:buNone/>
                </a:pPr>
                <a14:m>
                  <m:oMathPara xmlns:m="http://schemas.openxmlformats.org/officeDocument/2006/math">
                    <m:oMathParaPr>
                      <m:jc m:val="centerGroup"/>
                    </m:oMathParaPr>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𝑑</m:t>
                          </m:r>
                        </m:e>
                        <m:sub>
                          <m:r>
                            <a:rPr lang="zh-CN" altLang="en-US" i="1" dirty="0">
                              <a:latin typeface="Cambria Math" panose="02040503050406030204" pitchFamily="18" charset="0"/>
                            </a:rPr>
                            <m:t>𝑗</m:t>
                          </m:r>
                        </m:sub>
                      </m:sSub>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𝑖</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𝑦</m:t>
                              </m:r>
                            </m:e>
                            <m:sub>
                              <m:r>
                                <a:rPr lang="zh-CN" altLang="en-US" i="1" dirty="0">
                                  <a:latin typeface="Cambria Math" panose="02040503050406030204" pitchFamily="18" charset="0"/>
                                </a:rPr>
                                <m:t>𝑖𝑗</m:t>
                              </m:r>
                            </m:sub>
                          </m:sSub>
                        </m:e>
                      </m:d>
                      <m:r>
                        <a:rPr lang="zh-CN" altLang="en-US" i="0" dirty="0">
                          <a:latin typeface="Cambria Math" panose="02040503050406030204" pitchFamily="18" charset="0"/>
                        </a:rPr>
                        <m:t>=</m:t>
                      </m:r>
                      <m:rad>
                        <m:radPr>
                          <m:degHide m:val="on"/>
                          <m:ctrlPr>
                            <a:rPr lang="zh-CN" altLang="en-US" i="1" dirty="0">
                              <a:latin typeface="Cambria Math" panose="02040503050406030204" pitchFamily="18" charset="0"/>
                            </a:rPr>
                          </m:ctrlPr>
                        </m:radPr>
                        <m:deg/>
                        <m:e>
                          <m:nary>
                            <m:naryPr>
                              <m:chr m:val="∑"/>
                              <m:limLoc m:val="undOvr"/>
                              <m:grow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𝑖</m:t>
                              </m:r>
                              <m:r>
                                <a:rPr lang="zh-CN" altLang="en-US" i="0" dirty="0">
                                  <a:latin typeface="Cambria Math" panose="02040503050406030204" pitchFamily="18" charset="0"/>
                                </a:rPr>
                                <m:t>=1</m:t>
                              </m:r>
                            </m:sub>
                            <m:sup>
                              <m:r>
                                <a:rPr lang="zh-CN" altLang="en-US" i="1" dirty="0">
                                  <a:latin typeface="Cambria Math" panose="02040503050406030204" pitchFamily="18" charset="0"/>
                                </a:rPr>
                                <m:t>𝑛</m:t>
                              </m:r>
                            </m:sup>
                            <m:e>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𝑖</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𝑦</m:t>
                                          </m:r>
                                        </m:e>
                                        <m:sub>
                                          <m:r>
                                            <a:rPr lang="zh-CN" altLang="en-US" i="1" dirty="0">
                                              <a:latin typeface="Cambria Math" panose="02040503050406030204" pitchFamily="18" charset="0"/>
                                            </a:rPr>
                                            <m:t>𝑖𝑗</m:t>
                                          </m:r>
                                        </m:sub>
                                      </m:sSub>
                                    </m:e>
                                  </m:d>
                                </m:e>
                                <m:sup>
                                  <m:r>
                                    <a:rPr lang="zh-CN" altLang="en-US" i="0" dirty="0">
                                      <a:latin typeface="Cambria Math" panose="02040503050406030204" pitchFamily="18" charset="0"/>
                                    </a:rPr>
                                    <m:t>2</m:t>
                                  </m:r>
                                </m:sup>
                              </m:sSup>
                            </m:e>
                          </m:nary>
                        </m:e>
                      </m:rad>
                    </m:oMath>
                  </m:oMathPara>
                </a14:m>
                <a:endParaRPr lang="en-US" altLang="zh-CN" dirty="0"/>
              </a:p>
              <a:p>
                <a:pPr lvl="1"/>
                <a:r>
                  <a:rPr lang="zh-CN" altLang="en-US" dirty="0"/>
                  <a:t>根据</a:t>
                </a:r>
                <a14:m>
                  <m:oMath xmlns:m="http://schemas.openxmlformats.org/officeDocument/2006/math">
                    <m:sSub>
                      <m:sSubPr>
                        <m:ctrlPr>
                          <a:rPr lang="zh-CN" altLang="en-US" i="1" dirty="0">
                            <a:latin typeface="Cambria Math" panose="02040503050406030204" pitchFamily="18" charset="0"/>
                          </a:rPr>
                        </m:ctrlPr>
                      </m:sSubPr>
                      <m:e>
                        <m:r>
                          <a:rPr lang="en-US" altLang="zh-CN" b="0" i="1" dirty="0" smtClean="0">
                            <a:latin typeface="Cambria Math" panose="02040503050406030204" pitchFamily="18" charset="0"/>
                          </a:rPr>
                          <m:t> </m:t>
                        </m:r>
                        <m:r>
                          <a:rPr lang="zh-CN" altLang="en-US" i="1" dirty="0">
                            <a:latin typeface="Cambria Math" panose="02040503050406030204" pitchFamily="18" charset="0"/>
                          </a:rPr>
                          <m:t>𝑑</m:t>
                        </m:r>
                      </m:e>
                      <m:sub>
                        <m:r>
                          <a:rPr lang="zh-CN" altLang="en-US" i="1" dirty="0">
                            <a:latin typeface="Cambria Math" panose="02040503050406030204" pitchFamily="18" charset="0"/>
                          </a:rPr>
                          <m:t>𝑗</m:t>
                        </m:r>
                      </m:sub>
                    </m:sSub>
                    <m:r>
                      <a:rPr lang="en-US" altLang="zh-CN" b="0" i="1" dirty="0" smtClean="0">
                        <a:latin typeface="Cambria Math" panose="02040503050406030204" pitchFamily="18" charset="0"/>
                      </a:rPr>
                      <m:t> </m:t>
                    </m:r>
                  </m:oMath>
                </a14:m>
                <a:r>
                  <a:rPr lang="zh-CN" altLang="en-US" dirty="0"/>
                  <a:t>计算两者的相似度：</a:t>
                </a:r>
                <a:endParaRPr lang="en-US" altLang="zh-CN" dirty="0"/>
              </a:p>
              <a:p>
                <a:pPr lvl="1"/>
                <a:endParaRPr lang="en-US" altLang="zh-CN"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zh-CN" altLang="en-US" sz="2800" i="1" dirty="0" smtClean="0">
                              <a:latin typeface="Cambria Math" panose="02040503050406030204" pitchFamily="18" charset="0"/>
                            </a:rPr>
                          </m:ctrlPr>
                        </m:sSubPr>
                        <m:e>
                          <m:r>
                            <a:rPr lang="zh-CN" altLang="en-US" sz="2800" i="1" dirty="0">
                              <a:latin typeface="Cambria Math" panose="02040503050406030204" pitchFamily="18" charset="0"/>
                            </a:rPr>
                            <m:t>𝑠</m:t>
                          </m:r>
                        </m:e>
                        <m:sub>
                          <m:r>
                            <a:rPr lang="zh-CN" altLang="en-US" sz="2800" i="1" dirty="0">
                              <a:latin typeface="Cambria Math" panose="02040503050406030204" pitchFamily="18" charset="0"/>
                            </a:rPr>
                            <m:t>𝑗</m:t>
                          </m:r>
                        </m:sub>
                      </m:sSub>
                      <m:r>
                        <a:rPr lang="zh-CN" altLang="en-US" sz="2800" i="0" dirty="0">
                          <a:latin typeface="Cambria Math" panose="02040503050406030204" pitchFamily="18" charset="0"/>
                        </a:rPr>
                        <m:t>=</m:t>
                      </m:r>
                      <m:f>
                        <m:fPr>
                          <m:ctrlPr>
                            <a:rPr lang="zh-CN" altLang="en-US" sz="2800" i="1" dirty="0">
                              <a:latin typeface="Cambria Math" panose="02040503050406030204" pitchFamily="18" charset="0"/>
                            </a:rPr>
                          </m:ctrlPr>
                        </m:fPr>
                        <m:num>
                          <m:r>
                            <a:rPr lang="zh-CN" altLang="en-US" sz="2800" i="0" dirty="0">
                              <a:latin typeface="Cambria Math" panose="02040503050406030204" pitchFamily="18" charset="0"/>
                            </a:rPr>
                            <m:t>1</m:t>
                          </m:r>
                        </m:num>
                        <m:den>
                          <m:r>
                            <a:rPr lang="zh-CN" altLang="en-US" sz="2800" i="0" dirty="0">
                              <a:latin typeface="Cambria Math" panose="02040503050406030204" pitchFamily="18" charset="0"/>
                            </a:rPr>
                            <m:t>1+</m:t>
                          </m:r>
                          <m:sSub>
                            <m:sSubPr>
                              <m:ctrlPr>
                                <a:rPr lang="zh-CN" altLang="en-US" sz="2800" i="1" dirty="0">
                                  <a:latin typeface="Cambria Math" panose="02040503050406030204" pitchFamily="18" charset="0"/>
                                </a:rPr>
                              </m:ctrlPr>
                            </m:sSubPr>
                            <m:e>
                              <m:r>
                                <a:rPr lang="zh-CN" altLang="en-US" sz="2800" i="0" dirty="0">
                                  <a:latin typeface="Cambria Math" panose="02040503050406030204" pitchFamily="18" charset="0"/>
                                </a:rPr>
                                <m:t>ⅆ</m:t>
                              </m:r>
                            </m:e>
                            <m:sub>
                              <m:r>
                                <a:rPr lang="zh-CN" altLang="en-US" sz="2800" i="1" dirty="0">
                                  <a:latin typeface="Cambria Math" panose="02040503050406030204" pitchFamily="18" charset="0"/>
                                </a:rPr>
                                <m:t>𝑗</m:t>
                              </m:r>
                            </m:sub>
                          </m:sSub>
                        </m:den>
                      </m:f>
                    </m:oMath>
                  </m:oMathPara>
                </a14:m>
                <a:endParaRPr lang="zh-CN" altLang="en-US" sz="2800" dirty="0"/>
              </a:p>
            </p:txBody>
          </p:sp>
        </mc:Choice>
        <mc:Fallback xmlns="">
          <p:sp>
            <p:nvSpPr>
              <p:cNvPr id="3" name="内容占位符 2">
                <a:extLst>
                  <a:ext uri="{FF2B5EF4-FFF2-40B4-BE49-F238E27FC236}">
                    <a16:creationId xmlns:a16="http://schemas.microsoft.com/office/drawing/2014/main" id="{54BB94DC-958F-42E4-A65D-734E487E8003}"/>
                  </a:ext>
                </a:extLst>
              </p:cNvPr>
              <p:cNvSpPr>
                <a:spLocks noGrp="1" noRot="1" noChangeAspect="1" noMove="1" noResize="1" noEditPoints="1" noAdjustHandles="1" noChangeArrowheads="1" noChangeShapeType="1" noTextEdit="1"/>
              </p:cNvSpPr>
              <p:nvPr>
                <p:ph sz="half" idx="1"/>
              </p:nvPr>
            </p:nvSpPr>
            <p:spPr>
              <a:xfrm>
                <a:off x="838200" y="1825625"/>
                <a:ext cx="10515600" cy="4362111"/>
              </a:xfrm>
              <a:blipFill>
                <a:blip r:embed="rId2"/>
                <a:stretch>
                  <a:fillRect l="-812" t="-2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69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D2AAB-2E62-4A5C-9FB0-65F7851E26B6}"/>
              </a:ext>
            </a:extLst>
          </p:cNvPr>
          <p:cNvSpPr>
            <a:spLocks noGrp="1"/>
          </p:cNvSpPr>
          <p:nvPr>
            <p:ph type="title"/>
          </p:nvPr>
        </p:nvSpPr>
        <p:spPr/>
        <p:txBody>
          <a:bodyPr/>
          <a:lstStyle/>
          <a:p>
            <a:r>
              <a:rPr lang="zh-CN" altLang="en-US" dirty="0"/>
              <a:t>推荐图书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B9ECAA-8EE6-4663-BF1D-858CB54F0BAC}"/>
                  </a:ext>
                </a:extLst>
              </p:cNvPr>
              <p:cNvSpPr>
                <a:spLocks noGrp="1"/>
              </p:cNvSpPr>
              <p:nvPr>
                <p:ph sz="half" idx="1"/>
              </p:nvPr>
            </p:nvSpPr>
            <p:spPr>
              <a:xfrm>
                <a:off x="838200" y="1825625"/>
                <a:ext cx="10515600" cy="4622959"/>
              </a:xfrm>
            </p:spPr>
            <p:txBody>
              <a:bodyPr/>
              <a:lstStyle/>
              <a:p>
                <a:r>
                  <a:rPr lang="zh-CN" altLang="en-US" dirty="0"/>
                  <a:t>计算图书 </a:t>
                </a:r>
                <a14:m>
                  <m:oMath xmlns:m="http://schemas.openxmlformats.org/officeDocument/2006/math">
                    <m:r>
                      <a:rPr lang="en-US" altLang="zh-CN" i="1">
                        <a:latin typeface="Cambria Math" panose="02040503050406030204" pitchFamily="18" charset="0"/>
                      </a:rPr>
                      <m:t>𝑖</m:t>
                    </m:r>
                  </m:oMath>
                </a14:m>
                <a:r>
                  <a:rPr lang="zh-CN" altLang="en-US" dirty="0"/>
                  <a:t> 的加权总分</a:t>
                </a:r>
                <a:endParaRPr lang="en-US" altLang="zh-CN"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𝑖𝑗</m:t>
                              </m:r>
                            </m:sub>
                          </m:sSub>
                        </m:e>
                      </m:nary>
                    </m:oMath>
                  </m:oMathPara>
                </a14:m>
                <a:endParaRPr lang="en-US" altLang="zh-CN" sz="1800" dirty="0"/>
              </a:p>
              <a:p>
                <a:endParaRPr lang="en-US" altLang="zh-CN" sz="1800" dirty="0"/>
              </a:p>
              <a:p>
                <a:r>
                  <a:rPr lang="zh-CN" altLang="en-US" dirty="0"/>
                  <a:t>计算图书 </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 </m:t>
                    </m:r>
                  </m:oMath>
                </a14:m>
                <a:r>
                  <a:rPr lang="zh-CN" altLang="en-US" dirty="0"/>
                  <a:t>总相似度，用户</a:t>
                </a:r>
                <a:r>
                  <a:rPr lang="en-US" altLang="zh-CN" dirty="0"/>
                  <a:t>J </a:t>
                </a:r>
                <a:r>
                  <a:rPr lang="zh-CN" altLang="en-US" dirty="0"/>
                  <a:t>已经给予</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𝑖</m:t>
                    </m:r>
                  </m:oMath>
                </a14:m>
                <a:r>
                  <a:rPr lang="zh-CN" altLang="en-US" dirty="0"/>
                  <a:t> 评分</a:t>
                </a:r>
                <a:endParaRPr lang="en-US" altLang="zh-CN" dirty="0"/>
              </a:p>
              <a:p>
                <a:pPr marL="0" indent="0">
                  <a:buNone/>
                </a:pPr>
                <a:endParaRPr lang="en-US" altLang="zh-CN" sz="9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𝑆</m:t>
                          </m:r>
                        </m:e>
                        <m:sub>
                          <m:r>
                            <a:rPr lang="en-US" altLang="zh-CN" sz="2000" i="1" dirty="0" smtClean="0">
                              <a:latin typeface="Cambria Math" panose="02040503050406030204" pitchFamily="18" charset="0"/>
                            </a:rPr>
                            <m:t>𝑖</m:t>
                          </m:r>
                        </m:sub>
                      </m:sSub>
                      <m:r>
                        <a:rPr lang="en-US" altLang="zh-CN" sz="2000" i="0" dirty="0" smtClean="0">
                          <a:latin typeface="Cambria Math" panose="02040503050406030204" pitchFamily="18" charset="0"/>
                        </a:rPr>
                        <m:t>=</m:t>
                      </m:r>
                      <m:nary>
                        <m:naryPr>
                          <m:chr m:val="∑"/>
                          <m:limLoc m:val="undOvr"/>
                          <m:grow m:val="on"/>
                          <m:ctrlPr>
                            <a:rPr lang="en-US" altLang="zh-CN" sz="2000" i="1" dirty="0" smtClean="0">
                              <a:latin typeface="Cambria Math" panose="02040503050406030204" pitchFamily="18" charset="0"/>
                            </a:rPr>
                          </m:ctrlPr>
                        </m:naryPr>
                        <m:sub>
                          <m:r>
                            <a:rPr lang="en-US" altLang="zh-CN" sz="2000" i="1" dirty="0" smtClean="0">
                              <a:latin typeface="Cambria Math" panose="02040503050406030204" pitchFamily="18" charset="0"/>
                            </a:rPr>
                            <m:t>𝑗</m:t>
                          </m:r>
                          <m:r>
                            <a:rPr lang="en-US" altLang="zh-CN" sz="2000" i="0" dirty="0" smtClean="0">
                              <a:latin typeface="Cambria Math" panose="02040503050406030204" pitchFamily="18" charset="0"/>
                            </a:rPr>
                            <m:t>=1</m:t>
                          </m:r>
                        </m:sub>
                        <m:sup>
                          <m:r>
                            <a:rPr lang="en-US" altLang="zh-CN" sz="2000" i="1" dirty="0" smtClean="0">
                              <a:latin typeface="Cambria Math" panose="02040503050406030204" pitchFamily="18" charset="0"/>
                            </a:rPr>
                            <m:t>𝑛</m:t>
                          </m:r>
                        </m:sup>
                        <m:e>
                          <m:sSub>
                            <m:sSubPr>
                              <m:ctrlPr>
                                <a:rPr lang="en-US" altLang="zh-CN" sz="2000" i="1" dirty="0" smtClean="0">
                                  <a:latin typeface="Cambria Math" panose="02040503050406030204" pitchFamily="18" charset="0"/>
                                </a:rPr>
                              </m:ctrlPr>
                            </m:sSubPr>
                            <m:e>
                              <m:r>
                                <a:rPr lang="en-US" altLang="zh-CN" sz="2000" i="0" dirty="0" smtClean="0">
                                  <a:latin typeface="Cambria Math" panose="02040503050406030204" pitchFamily="18" charset="0"/>
                                </a:rPr>
                                <m:t>ⅆ</m:t>
                              </m:r>
                            </m:e>
                            <m:sub>
                              <m:r>
                                <a:rPr lang="en-US" altLang="zh-CN" sz="2000" i="1" dirty="0" smtClean="0">
                                  <a:latin typeface="Cambria Math" panose="02040503050406030204" pitchFamily="18" charset="0"/>
                                </a:rPr>
                                <m:t>𝑗</m:t>
                              </m:r>
                            </m:sub>
                          </m:sSub>
                        </m:e>
                      </m:nary>
                    </m:oMath>
                  </m:oMathPara>
                </a14:m>
                <a:endParaRPr lang="en-US" altLang="zh-CN" sz="2000" dirty="0"/>
              </a:p>
              <a:p>
                <a:r>
                  <a:rPr lang="zh-CN" altLang="en-US" dirty="0"/>
                  <a:t>计算图书 </a:t>
                </a:r>
                <a14:m>
                  <m:oMath xmlns:m="http://schemas.openxmlformats.org/officeDocument/2006/math">
                    <m:r>
                      <a:rPr lang="en-US" altLang="zh-CN" i="1">
                        <a:latin typeface="Cambria Math" panose="02040503050406030204" pitchFamily="18" charset="0"/>
                      </a:rPr>
                      <m:t>𝑖</m:t>
                    </m:r>
                  </m:oMath>
                </a14:m>
                <a:r>
                  <a:rPr lang="zh-CN" altLang="en-US" dirty="0"/>
                  <a:t> 推荐度   </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𝑖</m:t>
                          </m:r>
                        </m:sub>
                      </m:sSub>
                      <m:r>
                        <a:rPr lang="en-US" altLang="zh-CN" i="0" dirty="0" smtClean="0">
                          <a:latin typeface="Cambria Math" panose="02040503050406030204" pitchFamily="18" charset="0"/>
                        </a:rPr>
                        <m:t>=</m:t>
                      </m:r>
                      <m:f>
                        <m:fPr>
                          <m:ctrlPr>
                            <a:rPr lang="en-US" altLang="zh-CN" i="1" dirty="0" smtClean="0">
                              <a:latin typeface="Cambria Math" panose="02040503050406030204" pitchFamily="18" charset="0"/>
                            </a:rPr>
                          </m:ctrlPr>
                        </m:fPr>
                        <m:num>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𝑖</m:t>
                              </m:r>
                            </m:sub>
                          </m:sSub>
                        </m:num>
                        <m:den>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𝑖</m:t>
                              </m:r>
                            </m:sub>
                          </m:sSub>
                        </m:den>
                      </m:f>
                    </m:oMath>
                  </m:oMathPara>
                </a14:m>
                <a:endParaRPr lang="en-US" altLang="zh-CN" dirty="0"/>
              </a:p>
              <a:p>
                <a:pPr marL="0" indent="0">
                  <a:buNone/>
                </a:pPr>
                <a:endParaRPr lang="en-US" altLang="zh-CN" sz="1800" dirty="0"/>
              </a:p>
            </p:txBody>
          </p:sp>
        </mc:Choice>
        <mc:Fallback xmlns="">
          <p:sp>
            <p:nvSpPr>
              <p:cNvPr id="3" name="内容占位符 2">
                <a:extLst>
                  <a:ext uri="{FF2B5EF4-FFF2-40B4-BE49-F238E27FC236}">
                    <a16:creationId xmlns:a16="http://schemas.microsoft.com/office/drawing/2014/main" id="{10B9ECAA-8EE6-4663-BF1D-858CB54F0BAC}"/>
                  </a:ext>
                </a:extLst>
              </p:cNvPr>
              <p:cNvSpPr>
                <a:spLocks noGrp="1" noRot="1" noChangeAspect="1" noMove="1" noResize="1" noEditPoints="1" noAdjustHandles="1" noChangeArrowheads="1" noChangeShapeType="1" noTextEdit="1"/>
              </p:cNvSpPr>
              <p:nvPr>
                <p:ph sz="half" idx="1"/>
              </p:nvPr>
            </p:nvSpPr>
            <p:spPr>
              <a:xfrm>
                <a:off x="838200" y="1825625"/>
                <a:ext cx="10515600" cy="4622959"/>
              </a:xfrm>
              <a:blipFill>
                <a:blip r:embed="rId2"/>
                <a:stretch>
                  <a:fillRect l="-812" t="-22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955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00FC7-D982-4F47-B5F9-2C788DF9BF3A}"/>
              </a:ext>
            </a:extLst>
          </p:cNvPr>
          <p:cNvSpPr>
            <a:spLocks noGrp="1"/>
          </p:cNvSpPr>
          <p:nvPr>
            <p:ph type="title"/>
          </p:nvPr>
        </p:nvSpPr>
        <p:spPr/>
        <p:txBody>
          <a:bodyPr/>
          <a:lstStyle/>
          <a:p>
            <a:r>
              <a:rPr lang="zh-CN" altLang="en-US" dirty="0"/>
              <a:t>推荐图书</a:t>
            </a:r>
          </a:p>
        </p:txBody>
      </p:sp>
      <p:pic>
        <p:nvPicPr>
          <p:cNvPr id="5" name="内容占位符 4">
            <a:extLst>
              <a:ext uri="{FF2B5EF4-FFF2-40B4-BE49-F238E27FC236}">
                <a16:creationId xmlns:a16="http://schemas.microsoft.com/office/drawing/2014/main" id="{6F8DA45D-5CAD-4DAC-AE6B-4346D1D5278B}"/>
              </a:ext>
            </a:extLst>
          </p:cNvPr>
          <p:cNvPicPr>
            <a:picLocks noGrp="1" noChangeAspect="1"/>
          </p:cNvPicPr>
          <p:nvPr>
            <p:ph sz="half" idx="1"/>
          </p:nvPr>
        </p:nvPicPr>
        <p:blipFill>
          <a:blip r:embed="rId2"/>
          <a:stretch>
            <a:fillRect/>
          </a:stretch>
        </p:blipFill>
        <p:spPr>
          <a:xfrm>
            <a:off x="2965880" y="409416"/>
            <a:ext cx="8785761" cy="4650444"/>
          </a:xfrm>
          <a:prstGeom prst="rect">
            <a:avLst/>
          </a:prstGeom>
        </p:spPr>
      </p:pic>
      <p:sp>
        <p:nvSpPr>
          <p:cNvPr id="4" name="内容占位符 3">
            <a:extLst>
              <a:ext uri="{FF2B5EF4-FFF2-40B4-BE49-F238E27FC236}">
                <a16:creationId xmlns:a16="http://schemas.microsoft.com/office/drawing/2014/main" id="{DFD17110-CC30-4650-9D62-CF496D108C8E}"/>
              </a:ext>
            </a:extLst>
          </p:cNvPr>
          <p:cNvSpPr>
            <a:spLocks noGrp="1"/>
          </p:cNvSpPr>
          <p:nvPr>
            <p:ph sz="half" idx="2"/>
          </p:nvPr>
        </p:nvSpPr>
        <p:spPr>
          <a:xfrm>
            <a:off x="838200" y="5681708"/>
            <a:ext cx="10515600" cy="448929"/>
          </a:xfrm>
        </p:spPr>
        <p:txBody>
          <a:bodyPr/>
          <a:lstStyle/>
          <a:p>
            <a:r>
              <a:rPr lang="zh-CN" altLang="en-US" dirty="0"/>
              <a:t>可以根据推荐度高低来推荐图书。</a:t>
            </a:r>
          </a:p>
        </p:txBody>
      </p:sp>
    </p:spTree>
    <p:extLst>
      <p:ext uri="{BB962C8B-B14F-4D97-AF65-F5344CB8AC3E}">
        <p14:creationId xmlns:p14="http://schemas.microsoft.com/office/powerpoint/2010/main" val="1968121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F568C-F953-4FE9-AFA1-9F5974993AA6}"/>
              </a:ext>
            </a:extLst>
          </p:cNvPr>
          <p:cNvSpPr>
            <a:spLocks noGrp="1"/>
          </p:cNvSpPr>
          <p:nvPr>
            <p:ph type="title"/>
          </p:nvPr>
        </p:nvSpPr>
        <p:spPr/>
        <p:txBody>
          <a:bodyPr/>
          <a:lstStyle/>
          <a:p>
            <a:r>
              <a:rPr lang="zh-CN" altLang="en-US" dirty="0"/>
              <a:t>致谢</a:t>
            </a:r>
          </a:p>
        </p:txBody>
      </p:sp>
      <p:sp>
        <p:nvSpPr>
          <p:cNvPr id="3" name="内容占位符 2">
            <a:extLst>
              <a:ext uri="{FF2B5EF4-FFF2-40B4-BE49-F238E27FC236}">
                <a16:creationId xmlns:a16="http://schemas.microsoft.com/office/drawing/2014/main" id="{9C0ECFEA-E8D8-45D1-80B9-31390F7EEED6}"/>
              </a:ext>
            </a:extLst>
          </p:cNvPr>
          <p:cNvSpPr>
            <a:spLocks noGrp="1"/>
          </p:cNvSpPr>
          <p:nvPr>
            <p:ph sz="half" idx="1"/>
          </p:nvPr>
        </p:nvSpPr>
        <p:spPr>
          <a:xfrm>
            <a:off x="838200" y="1825625"/>
            <a:ext cx="10515600" cy="5032375"/>
          </a:xfrm>
        </p:spPr>
        <p:txBody>
          <a:bodyPr/>
          <a:lstStyle/>
          <a:p>
            <a:r>
              <a:rPr lang="zh-CN" altLang="zh-CN" dirty="0"/>
              <a:t>就读天津理工大学信息管理与信息系统专业四年以来，我不仅学到了很多专业知识，还在学习能力上得到了提升。首先，我要感谢学校和管理学院对我的栽培，还要感谢各个专业课老师对我知识的传授。在完成毕业设计时，我最想感谢的是我的指导老师</a:t>
            </a:r>
            <a:r>
              <a:rPr lang="en-US" altLang="zh-CN" dirty="0"/>
              <a:t>——</a:t>
            </a:r>
            <a:r>
              <a:rPr lang="zh-CN" altLang="zh-CN" dirty="0"/>
              <a:t>王颖纯老师，疫情期间，老师不可能面对面指导我们论文，不过老师还是在线上用腾讯会议的方式对我们每个人提出了毕业设计的指导意见；回到学校后，老师又多次开会，对我们每一个人的论文和系统进行指导和提出修改意见，王老师的耐心梳理和讲解使我受益颇多</a:t>
            </a:r>
            <a:r>
              <a:rPr lang="zh-CN" altLang="en-US" dirty="0"/>
              <a:t>，</a:t>
            </a:r>
            <a:r>
              <a:rPr lang="zh-CN" altLang="zh-CN" dirty="0"/>
              <a:t>在这里由衷的对王颖纯老师说一声谢谢。</a:t>
            </a:r>
          </a:p>
          <a:p>
            <a:endParaRPr lang="zh-CN" altLang="en-US" dirty="0"/>
          </a:p>
        </p:txBody>
      </p:sp>
    </p:spTree>
    <p:extLst>
      <p:ext uri="{BB962C8B-B14F-4D97-AF65-F5344CB8AC3E}">
        <p14:creationId xmlns:p14="http://schemas.microsoft.com/office/powerpoint/2010/main" val="19824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背景介绍及课题意义</a:t>
            </a:r>
          </a:p>
        </p:txBody>
      </p:sp>
      <p:sp>
        <p:nvSpPr>
          <p:cNvPr id="3" name="内容占位符 2"/>
          <p:cNvSpPr>
            <a:spLocks noGrp="1"/>
          </p:cNvSpPr>
          <p:nvPr>
            <p:ph sz="half" idx="1"/>
          </p:nvPr>
        </p:nvSpPr>
        <p:spPr>
          <a:xfrm>
            <a:off x="838200" y="1869440"/>
            <a:ext cx="10515600" cy="4566920"/>
          </a:xfrm>
        </p:spPr>
        <p:txBody>
          <a:bodyPr>
            <a:normAutofit/>
          </a:bodyPr>
          <a:lstStyle/>
          <a:p>
            <a:r>
              <a:rPr lang="zh-CN" altLang="zh-CN" sz="2800" dirty="0"/>
              <a:t>随着信息技术的飞速发展，人们访问互联网来获取的信息的速度也逐渐加快，得到的信息量也飞速增长，设备越来越小巧轻便，人们的阅读方式与习惯发生了巨大的改变，传统纸质阅读方式逐渐被电子阅读方式所取代。只要是互联网存在地方，智能手机和平板电脑随时可以获取人们想要的信息。电子书也成为现代人的主要阅读方式，而在这个信息爆炸的时代，</a:t>
            </a:r>
            <a:r>
              <a:rPr lang="en-US" altLang="zh-CN" sz="2800" dirty="0"/>
              <a:t>“</a:t>
            </a:r>
            <a:r>
              <a:rPr lang="zh-CN" altLang="zh-CN" sz="2800" dirty="0"/>
              <a:t>如何快速找到自己想要的信息</a:t>
            </a:r>
            <a:r>
              <a:rPr lang="en-US" altLang="zh-CN" sz="2800" dirty="0"/>
              <a:t>”</a:t>
            </a:r>
            <a:r>
              <a:rPr lang="zh-CN" altLang="zh-CN" sz="2800" dirty="0"/>
              <a:t>成为了一个热点问题。如果有一个信息系统可以根据不同用户的喜好进行</a:t>
            </a:r>
            <a:r>
              <a:rPr lang="en-US" altLang="zh-CN" sz="2800" dirty="0"/>
              <a:t>“</a:t>
            </a:r>
            <a:r>
              <a:rPr lang="zh-CN" altLang="zh-CN" sz="2800" dirty="0"/>
              <a:t>推荐</a:t>
            </a:r>
            <a:r>
              <a:rPr lang="en-US" altLang="zh-CN" sz="2800" dirty="0"/>
              <a:t>”</a:t>
            </a:r>
            <a:r>
              <a:rPr lang="zh-CN" altLang="zh-CN" sz="2800" dirty="0"/>
              <a:t>就可以节省用户大量的搜索时间。图书作为一种信息载体，也需要这样的推荐功能，本课题设计的信息系统就致力实现</a:t>
            </a:r>
            <a:r>
              <a:rPr lang="en-US" altLang="zh-CN" sz="2800" dirty="0"/>
              <a:t>“</a:t>
            </a:r>
            <a:r>
              <a:rPr lang="zh-CN" altLang="zh-CN" sz="2800" dirty="0"/>
              <a:t>根据不同用户喜好信息推荐图书</a:t>
            </a:r>
            <a:r>
              <a:rPr lang="en-US" altLang="zh-CN" sz="2800" dirty="0"/>
              <a:t>”</a:t>
            </a:r>
            <a:r>
              <a:rPr lang="zh-CN" altLang="zh-CN" sz="2800" dirty="0"/>
              <a:t>功能。</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F00A0-4F33-4B5A-BDC8-BF258FCE3106}"/>
              </a:ext>
            </a:extLst>
          </p:cNvPr>
          <p:cNvSpPr>
            <a:spLocks noGrp="1"/>
          </p:cNvSpPr>
          <p:nvPr>
            <p:ph type="title"/>
          </p:nvPr>
        </p:nvSpPr>
        <p:spPr/>
        <p:txBody>
          <a:bodyPr/>
          <a:lstStyle/>
          <a:p>
            <a:r>
              <a:rPr lang="zh-CN" altLang="en-US" dirty="0"/>
              <a:t>本系统技术基础</a:t>
            </a:r>
          </a:p>
        </p:txBody>
      </p:sp>
      <p:sp>
        <p:nvSpPr>
          <p:cNvPr id="3" name="内容占位符 2">
            <a:extLst>
              <a:ext uri="{FF2B5EF4-FFF2-40B4-BE49-F238E27FC236}">
                <a16:creationId xmlns:a16="http://schemas.microsoft.com/office/drawing/2014/main" id="{52E8B966-C4FC-4036-8E15-4EC1055C3148}"/>
              </a:ext>
            </a:extLst>
          </p:cNvPr>
          <p:cNvSpPr>
            <a:spLocks noGrp="1"/>
          </p:cNvSpPr>
          <p:nvPr>
            <p:ph sz="half" idx="1"/>
          </p:nvPr>
        </p:nvSpPr>
        <p:spPr>
          <a:xfrm>
            <a:off x="838200" y="1825625"/>
            <a:ext cx="10515600" cy="5032375"/>
          </a:xfrm>
        </p:spPr>
        <p:txBody>
          <a:bodyPr>
            <a:normAutofit/>
          </a:bodyPr>
          <a:lstStyle/>
          <a:p>
            <a:r>
              <a:rPr lang="zh-CN" altLang="en-US" sz="2800" dirty="0"/>
              <a:t>电子图书推荐系统综合运用到本科阶段的课程包括</a:t>
            </a:r>
            <a:r>
              <a:rPr lang="zh-CN" altLang="zh-CN" sz="2800" dirty="0"/>
              <a:t>管理信息系统，信息系统的分析与设计，数据库技术</a:t>
            </a:r>
            <a:r>
              <a:rPr lang="zh-CN" altLang="en-US" sz="2800" dirty="0"/>
              <a:t>等</a:t>
            </a:r>
            <a:endParaRPr lang="en-US" altLang="zh-CN" sz="2800" dirty="0"/>
          </a:p>
          <a:p>
            <a:endParaRPr lang="en-US" altLang="zh-CN" sz="2800" dirty="0"/>
          </a:p>
          <a:p>
            <a:r>
              <a:rPr lang="zh-CN" altLang="en-US" sz="2800" dirty="0"/>
              <a:t>本系统服务端采用</a:t>
            </a:r>
            <a:r>
              <a:rPr lang="en-US" altLang="zh-CN" sz="2800" dirty="0"/>
              <a:t>CentOS7</a:t>
            </a:r>
            <a:r>
              <a:rPr lang="zh-CN" altLang="en-US" sz="2800" dirty="0"/>
              <a:t>系统的百度云服务器，客户端采用基于</a:t>
            </a:r>
            <a:r>
              <a:rPr lang="en-US" altLang="zh-CN" sz="2800" dirty="0"/>
              <a:t>Android 5.1 </a:t>
            </a:r>
            <a:r>
              <a:rPr lang="zh-CN" altLang="en-US" sz="2800" dirty="0"/>
              <a:t>以上的移动平台。使用</a:t>
            </a:r>
            <a:r>
              <a:rPr lang="en-US" altLang="zh-CN" sz="2800" dirty="0" err="1"/>
              <a:t>MySql</a:t>
            </a:r>
            <a:r>
              <a:rPr lang="en-US" altLang="zh-CN" sz="2800" dirty="0"/>
              <a:t> 8 </a:t>
            </a:r>
            <a:r>
              <a:rPr lang="zh-CN" altLang="en-US" sz="2800" dirty="0"/>
              <a:t>数据库作为本系统的</a:t>
            </a:r>
            <a:r>
              <a:rPr lang="en-US" altLang="zh-CN" sz="2800" dirty="0"/>
              <a:t>DBMS</a:t>
            </a:r>
            <a:r>
              <a:rPr lang="zh-CN" altLang="en-US" sz="2800" dirty="0"/>
              <a:t>。</a:t>
            </a:r>
            <a:endParaRPr lang="en-US" altLang="zh-CN" sz="2800" dirty="0"/>
          </a:p>
          <a:p>
            <a:endParaRPr lang="en-US" altLang="zh-CN" sz="2800" dirty="0"/>
          </a:p>
          <a:p>
            <a:r>
              <a:rPr lang="zh-CN" altLang="en-US" sz="2800" dirty="0"/>
              <a:t>本系统使用</a:t>
            </a:r>
            <a:r>
              <a:rPr lang="en-US" altLang="zh-CN" sz="2800" dirty="0"/>
              <a:t>Java</a:t>
            </a:r>
            <a:r>
              <a:rPr lang="zh-CN" altLang="en-US" sz="2800" dirty="0"/>
              <a:t>语言进行开发，并采用</a:t>
            </a:r>
            <a:r>
              <a:rPr lang="en-US" altLang="zh-CN" sz="2800" dirty="0"/>
              <a:t>Tomcat 9</a:t>
            </a:r>
            <a:r>
              <a:rPr lang="zh-CN" altLang="en-US" sz="2800" dirty="0"/>
              <a:t>作为本系统的</a:t>
            </a:r>
            <a:r>
              <a:rPr lang="en-US" altLang="zh-CN" sz="2800" dirty="0"/>
              <a:t>web</a:t>
            </a:r>
            <a:r>
              <a:rPr lang="zh-CN" altLang="en-US" sz="2800" dirty="0"/>
              <a:t>服务器工具。</a:t>
            </a:r>
          </a:p>
        </p:txBody>
      </p:sp>
    </p:spTree>
    <p:extLst>
      <p:ext uri="{BB962C8B-B14F-4D97-AF65-F5344CB8AC3E}">
        <p14:creationId xmlns:p14="http://schemas.microsoft.com/office/powerpoint/2010/main" val="322699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105A-88AB-4691-A90C-DFF6E507333A}"/>
              </a:ext>
            </a:extLst>
          </p:cNvPr>
          <p:cNvSpPr>
            <a:spLocks noGrp="1"/>
          </p:cNvSpPr>
          <p:nvPr>
            <p:ph type="title"/>
          </p:nvPr>
        </p:nvSpPr>
        <p:spPr/>
        <p:txBody>
          <a:bodyPr/>
          <a:lstStyle/>
          <a:p>
            <a:r>
              <a:rPr lang="zh-CN" altLang="en-US" dirty="0"/>
              <a:t>需求分析及主要功能</a:t>
            </a:r>
          </a:p>
        </p:txBody>
      </p:sp>
      <p:sp>
        <p:nvSpPr>
          <p:cNvPr id="3" name="内容占位符 2">
            <a:extLst>
              <a:ext uri="{FF2B5EF4-FFF2-40B4-BE49-F238E27FC236}">
                <a16:creationId xmlns:a16="http://schemas.microsoft.com/office/drawing/2014/main" id="{9B443AA1-570C-4EC2-9FBD-86838E2EA4B9}"/>
              </a:ext>
            </a:extLst>
          </p:cNvPr>
          <p:cNvSpPr>
            <a:spLocks noGrp="1"/>
          </p:cNvSpPr>
          <p:nvPr>
            <p:ph sz="half" idx="1"/>
          </p:nvPr>
        </p:nvSpPr>
        <p:spPr>
          <a:xfrm>
            <a:off x="838200" y="1825625"/>
            <a:ext cx="10515600" cy="4939159"/>
          </a:xfrm>
        </p:spPr>
        <p:txBody>
          <a:bodyPr>
            <a:normAutofit/>
          </a:bodyPr>
          <a:lstStyle/>
          <a:p>
            <a:pPr marL="0" indent="0">
              <a:buNone/>
            </a:pPr>
            <a:r>
              <a:rPr lang="en-US" altLang="zh-CN" sz="2800" dirty="0"/>
              <a:t>	1.</a:t>
            </a:r>
            <a:r>
              <a:rPr lang="zh-CN" altLang="zh-CN" sz="2800" dirty="0"/>
              <a:t>用户管理功能模块</a:t>
            </a:r>
          </a:p>
          <a:p>
            <a:pPr marL="0" indent="0">
              <a:buNone/>
            </a:pPr>
            <a:r>
              <a:rPr lang="en-US" altLang="zh-CN" sz="2800" dirty="0"/>
              <a:t>	</a:t>
            </a:r>
          </a:p>
          <a:p>
            <a:pPr marL="0" indent="0">
              <a:buNone/>
            </a:pPr>
            <a:r>
              <a:rPr lang="en-US" altLang="zh-CN" sz="2800" dirty="0"/>
              <a:t>	2.</a:t>
            </a:r>
            <a:r>
              <a:rPr lang="zh-CN" altLang="zh-CN" sz="2800" dirty="0"/>
              <a:t>图书管理功能模块</a:t>
            </a:r>
          </a:p>
          <a:p>
            <a:pPr marL="0" indent="0">
              <a:buNone/>
            </a:pPr>
            <a:r>
              <a:rPr lang="en-US" altLang="zh-CN" sz="2800" dirty="0"/>
              <a:t>	</a:t>
            </a:r>
          </a:p>
          <a:p>
            <a:pPr marL="0" indent="0">
              <a:buNone/>
            </a:pPr>
            <a:r>
              <a:rPr lang="en-US" altLang="zh-CN" sz="2800" dirty="0"/>
              <a:t>	3.</a:t>
            </a:r>
            <a:r>
              <a:rPr lang="zh-CN" altLang="zh-CN" sz="2800" dirty="0"/>
              <a:t>用户收藏夹管理功能模块</a:t>
            </a:r>
          </a:p>
          <a:p>
            <a:pPr marL="0" indent="0">
              <a:buNone/>
            </a:pPr>
            <a:r>
              <a:rPr lang="en-US" altLang="zh-CN" sz="2800" dirty="0"/>
              <a:t>	</a:t>
            </a:r>
          </a:p>
          <a:p>
            <a:pPr marL="0" indent="0">
              <a:buNone/>
            </a:pPr>
            <a:r>
              <a:rPr lang="en-US" altLang="zh-CN" sz="2800" dirty="0"/>
              <a:t>	4.</a:t>
            </a:r>
            <a:r>
              <a:rPr lang="zh-CN" altLang="zh-CN" sz="2800" dirty="0"/>
              <a:t>图书检索功能模块</a:t>
            </a:r>
          </a:p>
          <a:p>
            <a:pPr marL="0" indent="0">
              <a:buNone/>
            </a:pPr>
            <a:r>
              <a:rPr lang="en-US" altLang="zh-CN" sz="2800" dirty="0"/>
              <a:t>	</a:t>
            </a:r>
          </a:p>
          <a:p>
            <a:pPr marL="0" indent="0">
              <a:buNone/>
            </a:pPr>
            <a:r>
              <a:rPr lang="en-US" altLang="zh-CN" sz="2800" dirty="0"/>
              <a:t>	5.</a:t>
            </a:r>
            <a:r>
              <a:rPr lang="zh-CN" altLang="zh-CN" sz="2800" dirty="0"/>
              <a:t>图书推荐功能模块</a:t>
            </a:r>
          </a:p>
          <a:p>
            <a:pPr marL="0" indent="0">
              <a:buNone/>
            </a:pPr>
            <a:endParaRPr lang="zh-CN" altLang="en-US" dirty="0"/>
          </a:p>
        </p:txBody>
      </p:sp>
    </p:spTree>
    <p:extLst>
      <p:ext uri="{BB962C8B-B14F-4D97-AF65-F5344CB8AC3E}">
        <p14:creationId xmlns:p14="http://schemas.microsoft.com/office/powerpoint/2010/main" val="168693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5A88E-2036-4B05-93E9-421FD430E838}"/>
              </a:ext>
            </a:extLst>
          </p:cNvPr>
          <p:cNvSpPr>
            <a:spLocks noGrp="1"/>
          </p:cNvSpPr>
          <p:nvPr>
            <p:ph type="title"/>
          </p:nvPr>
        </p:nvSpPr>
        <p:spPr>
          <a:xfrm>
            <a:off x="838200" y="329517"/>
            <a:ext cx="10515600" cy="983956"/>
          </a:xfrm>
        </p:spPr>
        <p:txBody>
          <a:bodyPr/>
          <a:lstStyle/>
          <a:p>
            <a:r>
              <a:rPr lang="zh-CN" altLang="en-US" dirty="0"/>
              <a:t>业务流程</a:t>
            </a:r>
          </a:p>
        </p:txBody>
      </p:sp>
      <p:pic>
        <p:nvPicPr>
          <p:cNvPr id="7" name="图片 6">
            <a:extLst>
              <a:ext uri="{FF2B5EF4-FFF2-40B4-BE49-F238E27FC236}">
                <a16:creationId xmlns:a16="http://schemas.microsoft.com/office/drawing/2014/main" id="{5985D6A8-CC4A-42CE-BB68-F70FA80E68B2}"/>
              </a:ext>
            </a:extLst>
          </p:cNvPr>
          <p:cNvPicPr>
            <a:picLocks noChangeAspect="1"/>
          </p:cNvPicPr>
          <p:nvPr/>
        </p:nvPicPr>
        <p:blipFill>
          <a:blip r:embed="rId2"/>
          <a:stretch>
            <a:fillRect/>
          </a:stretch>
        </p:blipFill>
        <p:spPr>
          <a:xfrm>
            <a:off x="0" y="1313473"/>
            <a:ext cx="12134850" cy="647700"/>
          </a:xfrm>
          <a:prstGeom prst="rect">
            <a:avLst/>
          </a:prstGeom>
        </p:spPr>
      </p:pic>
      <p:pic>
        <p:nvPicPr>
          <p:cNvPr id="9" name="图片 8">
            <a:extLst>
              <a:ext uri="{FF2B5EF4-FFF2-40B4-BE49-F238E27FC236}">
                <a16:creationId xmlns:a16="http://schemas.microsoft.com/office/drawing/2014/main" id="{BE86BD04-638E-47E0-9779-C5BC5AFA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943" y="-121549"/>
            <a:ext cx="9934113" cy="7101097"/>
          </a:xfrm>
          <a:prstGeom prst="rect">
            <a:avLst/>
          </a:prstGeom>
        </p:spPr>
      </p:pic>
    </p:spTree>
    <p:extLst>
      <p:ext uri="{BB962C8B-B14F-4D97-AF65-F5344CB8AC3E}">
        <p14:creationId xmlns:p14="http://schemas.microsoft.com/office/powerpoint/2010/main" val="137983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A5B7D-7A1D-4242-BF3B-F8879A4160AC}"/>
              </a:ext>
            </a:extLst>
          </p:cNvPr>
          <p:cNvSpPr>
            <a:spLocks noGrp="1"/>
          </p:cNvSpPr>
          <p:nvPr>
            <p:ph type="title"/>
          </p:nvPr>
        </p:nvSpPr>
        <p:spPr/>
        <p:txBody>
          <a:bodyPr/>
          <a:lstStyle/>
          <a:p>
            <a:r>
              <a:rPr lang="zh-CN" altLang="en-US" dirty="0"/>
              <a:t>数据流图</a:t>
            </a:r>
          </a:p>
        </p:txBody>
      </p:sp>
      <p:pic>
        <p:nvPicPr>
          <p:cNvPr id="7" name="图片 6">
            <a:extLst>
              <a:ext uri="{FF2B5EF4-FFF2-40B4-BE49-F238E27FC236}">
                <a16:creationId xmlns:a16="http://schemas.microsoft.com/office/drawing/2014/main" id="{834F2A3A-D13B-4031-A00E-D0DE5AF54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920" y="-1"/>
            <a:ext cx="9028713" cy="6363093"/>
          </a:xfrm>
          <a:prstGeom prst="rect">
            <a:avLst/>
          </a:prstGeom>
        </p:spPr>
      </p:pic>
    </p:spTree>
    <p:extLst>
      <p:ext uri="{BB962C8B-B14F-4D97-AF65-F5344CB8AC3E}">
        <p14:creationId xmlns:p14="http://schemas.microsoft.com/office/powerpoint/2010/main" val="330604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584C3C-ECB8-4663-B3E3-1EFBFF4BB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02" y="0"/>
            <a:ext cx="10775995" cy="6858000"/>
          </a:xfrm>
          <a:prstGeom prst="rect">
            <a:avLst/>
          </a:prstGeom>
        </p:spPr>
      </p:pic>
    </p:spTree>
    <p:extLst>
      <p:ext uri="{BB962C8B-B14F-4D97-AF65-F5344CB8AC3E}">
        <p14:creationId xmlns:p14="http://schemas.microsoft.com/office/powerpoint/2010/main" val="387198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F592B3E-B06A-453C-B21B-FC9A47C15D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Tree>
    <p:extLst>
      <p:ext uri="{BB962C8B-B14F-4D97-AF65-F5344CB8AC3E}">
        <p14:creationId xmlns:p14="http://schemas.microsoft.com/office/powerpoint/2010/main" val="1441597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1"/>
  <p:tag name="KSO_WM_UNIT_ID" val="custom154_29*f*1"/>
  <p:tag name="KSO_WM_UNIT_CLEAR" val="1"/>
  <p:tag name="KSO_WM_UNIT_LAYERLEVEL" val="1"/>
  <p:tag name="KSO_WM_UNIT_VALUE" val="5"/>
  <p:tag name="KSO_WM_UNIT_HIGHLIGHT" val="0"/>
  <p:tag name="KSO_WM_UNIT_COMPATIBLE" val="0"/>
  <p:tag name="KSO_WM_UNIT_PRESET_TEXT" val="END"/>
</p:tagLst>
</file>

<file path=ppt/tags/tag11.xml><?xml version="1.0" encoding="utf-8"?>
<p:tagLst xmlns:a="http://schemas.openxmlformats.org/drawingml/2006/main" xmlns:r="http://schemas.openxmlformats.org/officeDocument/2006/relationships" xmlns:p="http://schemas.openxmlformats.org/presentationml/2006/main">
  <p:tag name="KSO_WM_TEMPLATE_THUMBS_INDEX" val="1、8、15、18、19、20、24、29"/>
  <p:tag name="KSO_WM_TEMPLATE_CATEGORY" val="custom"/>
  <p:tag name="KSO_WM_TEMPLATE_INDEX" val="160438"/>
  <p:tag name="KSO_WM_SLIDE_ID" val="custom160438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b"/>
  <p:tag name="KSO_WM_UNIT_INDEX" val="1"/>
  <p:tag name="KSO_WM_UNIT_ID" val="custom160438_1*b*1"/>
  <p:tag name="KSO_WM_UNIT_CLEAR" val="1"/>
  <p:tag name="KSO_WM_UNIT_LAYERLEVEL" val="1"/>
  <p:tag name="KSO_WM_UNIT_VALUE" val="62"/>
  <p:tag name="KSO_WM_UNIT_ISCONTENTSTITLE" val="0"/>
  <p:tag name="KSO_WM_UNIT_HIGHLIGHT" val="0"/>
  <p:tag name="KSO_WM_UNIT_COMPATIBLE" val="0"/>
  <p:tag name="KSO_WM_UNIT_PRESET_TEXT_INDEX" val="4"/>
  <p:tag name="KSO_WM_UNIT_PRESET_TEXT_LEN" val="3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0"/>
  <p:tag name="KSO_WM_TEMPLATE_CATEGORY" val="custom"/>
  <p:tag name="KSO_WM_TEMPLATE_INDEX" val="15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1"/>
  <p:tag name="KSO_WM_TEMPLATE_CATEGORY" val="custom"/>
  <p:tag name="KSO_WM_TEMPLATE_INDEX" val="15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2"/>
  <p:tag name="KSO_WM_TEMPLATE_CATEGORY" val="custom"/>
  <p:tag name="KSO_WM_TEMPLATE_INDEX" val="15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3"/>
  <p:tag name="KSO_WM_TEMPLATE_CATEGORY" val="custom"/>
  <p:tag name="KSO_WM_TEMPLATE_INDEX" val="15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2"/>
  <p:tag name="KSO_WM_UNIT_ID" val="custom154_29*f*2"/>
  <p:tag name="KSO_WM_UNIT_CLEAR" val="1"/>
  <p:tag name="KSO_WM_UNIT_LAYERLEVEL" val="1"/>
  <p:tag name="KSO_WM_UNIT_VALUE" val="7"/>
  <p:tag name="KSO_WM_UNIT_HIGHLIGHT" val="0"/>
  <p:tag name="KSO_WM_UNIT_COMPATIBLE" val="0"/>
  <p:tag name="KSO_WM_UNIT_PRESET_TEXT" val="THANKS"/>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3"/>
  <p:tag name="KSO_WM_UNIT_ID" val="custom154_29*f*3"/>
  <p:tag name="KSO_WM_UNIT_CLEAR" val="1"/>
  <p:tag name="KSO_WM_UNIT_LAYERLEVEL" val="1"/>
  <p:tag name="KSO_WM_UNIT_VALUE" val="32"/>
  <p:tag name="KSO_WM_UNIT_HIGHLIGHT" val="0"/>
  <p:tag name="KSO_WM_UNIT_COMPATIBLE" val="0"/>
  <p:tag name="KSO_WM_UNIT_PRESET_TEXT" val="YourName"/>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4"/>
  <p:tag name="KSO_WM_UNIT_ID" val="custom154_29*f*4"/>
  <p:tag name="KSO_WM_UNIT_CLEAR" val="1"/>
  <p:tag name="KSO_WM_UNIT_LAYERLEVEL" val="1"/>
  <p:tag name="KSO_WM_UNIT_VALUE" val="32"/>
  <p:tag name="KSO_WM_UNIT_HIGHLIGHT" val="0"/>
  <p:tag name="KSO_WM_UNIT_COMPATIBLE" val="0"/>
  <p:tag name="KSO_WM_UNIT_PRESET_TEXT" val="@YourName"/>
</p:tagLst>
</file>

<file path=ppt/theme/theme1.xml><?xml version="1.0" encoding="utf-8"?>
<a:theme xmlns:a="http://schemas.openxmlformats.org/drawingml/2006/main" name="A000120140530A99PPBG">
  <a:themeElements>
    <a:clrScheme name="160154.154">
      <a:dk1>
        <a:srgbClr val="696464"/>
      </a:dk1>
      <a:lt1>
        <a:sysClr val="window" lastClr="FFFFFF"/>
      </a:lt1>
      <a:dk2>
        <a:srgbClr val="696464"/>
      </a:dk2>
      <a:lt2>
        <a:srgbClr val="FFFFFF"/>
      </a:lt2>
      <a:accent1>
        <a:srgbClr val="E92100"/>
      </a:accent1>
      <a:accent2>
        <a:srgbClr val="F3C324"/>
      </a:accent2>
      <a:accent3>
        <a:srgbClr val="F66B16"/>
      </a:accent3>
      <a:accent4>
        <a:srgbClr val="956251"/>
      </a:accent4>
      <a:accent5>
        <a:srgbClr val="918485"/>
      </a:accent5>
      <a:accent6>
        <a:srgbClr val="855D5D"/>
      </a:accent6>
      <a:hlink>
        <a:srgbClr val="CC9900"/>
      </a:hlink>
      <a:folHlink>
        <a:srgbClr val="96A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934</Words>
  <Application>Microsoft Office PowerPoint</Application>
  <PresentationFormat>宽屏</PresentationFormat>
  <Paragraphs>85</Paragraphs>
  <Slides>23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Arial</vt:lpstr>
      <vt:lpstr>Calibri</vt:lpstr>
      <vt:lpstr>Cambria Math</vt:lpstr>
      <vt:lpstr>Wingdings</vt:lpstr>
      <vt:lpstr>A000120140530A99PPBG</vt:lpstr>
      <vt:lpstr>电子图书个性化推荐管理信息系统分析与设计</vt:lpstr>
      <vt:lpstr>目录</vt:lpstr>
      <vt:lpstr>背景介绍及课题意义</vt:lpstr>
      <vt:lpstr>本系统技术基础</vt:lpstr>
      <vt:lpstr>需求分析及主要功能</vt:lpstr>
      <vt:lpstr>业务流程</vt:lpstr>
      <vt:lpstr>数据流图</vt:lpstr>
      <vt:lpstr>PowerPoint 演示文稿</vt:lpstr>
      <vt:lpstr>PowerPoint 演示文稿</vt:lpstr>
      <vt:lpstr>PowerPoint 演示文稿</vt:lpstr>
      <vt:lpstr>系统设计</vt:lpstr>
      <vt:lpstr>PowerPoint 演示文稿</vt:lpstr>
      <vt:lpstr>PowerPoint 演示文稿</vt:lpstr>
      <vt:lpstr>推荐功能实现</vt:lpstr>
      <vt:lpstr>基于用户画像推荐</vt:lpstr>
      <vt:lpstr>用户特征表的计算方法及推荐图书方法</vt:lpstr>
      <vt:lpstr>基于用户的协同过滤方法</vt:lpstr>
      <vt:lpstr>寻找相似用户</vt:lpstr>
      <vt:lpstr>寻找相似用户</vt:lpstr>
      <vt:lpstr>寻找相似用户</vt:lpstr>
      <vt:lpstr>推荐图书</vt:lpstr>
      <vt:lpstr>推荐图书</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shenkunqi</dc:creator>
  <cp:lastModifiedBy>沈 锟麒</cp:lastModifiedBy>
  <cp:revision>59</cp:revision>
  <dcterms:created xsi:type="dcterms:W3CDTF">2017-03-29T07:35:00Z</dcterms:created>
  <dcterms:modified xsi:type="dcterms:W3CDTF">2020-06-06T00:28:42Z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